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sldIdLst>
    <p:sldId id="490" r:id="rId2"/>
    <p:sldId id="257" r:id="rId3"/>
    <p:sldId id="258" r:id="rId4"/>
    <p:sldId id="259" r:id="rId5"/>
    <p:sldId id="260" r:id="rId6"/>
    <p:sldId id="264" r:id="rId7"/>
    <p:sldId id="491" r:id="rId8"/>
    <p:sldId id="265" r:id="rId9"/>
    <p:sldId id="266" r:id="rId10"/>
    <p:sldId id="267" r:id="rId11"/>
    <p:sldId id="268" r:id="rId12"/>
    <p:sldId id="269" r:id="rId13"/>
    <p:sldId id="275" r:id="rId14"/>
    <p:sldId id="270" r:id="rId15"/>
    <p:sldId id="271" r:id="rId16"/>
    <p:sldId id="272" r:id="rId17"/>
    <p:sldId id="492" r:id="rId18"/>
    <p:sldId id="273" r:id="rId19"/>
    <p:sldId id="496" r:id="rId20"/>
    <p:sldId id="497" r:id="rId21"/>
    <p:sldId id="274" r:id="rId22"/>
    <p:sldId id="263" r:id="rId23"/>
    <p:sldId id="276" r:id="rId24"/>
    <p:sldId id="498" r:id="rId25"/>
    <p:sldId id="278" r:id="rId26"/>
    <p:sldId id="493" r:id="rId27"/>
    <p:sldId id="499" r:id="rId28"/>
    <p:sldId id="279" r:id="rId29"/>
    <p:sldId id="281" r:id="rId30"/>
    <p:sldId id="501" r:id="rId31"/>
    <p:sldId id="504" r:id="rId32"/>
    <p:sldId id="502" r:id="rId33"/>
    <p:sldId id="503" r:id="rId34"/>
    <p:sldId id="286" r:id="rId35"/>
    <p:sldId id="287" r:id="rId36"/>
    <p:sldId id="288" r:id="rId37"/>
    <p:sldId id="289" r:id="rId38"/>
    <p:sldId id="290" r:id="rId39"/>
    <p:sldId id="505" r:id="rId40"/>
    <p:sldId id="291" r:id="rId41"/>
    <p:sldId id="489" r:id="rId42"/>
    <p:sldId id="296" r:id="rId43"/>
    <p:sldId id="506" r:id="rId44"/>
    <p:sldId id="298" r:id="rId45"/>
    <p:sldId id="299" r:id="rId46"/>
    <p:sldId id="433" r:id="rId47"/>
    <p:sldId id="482" r:id="rId48"/>
    <p:sldId id="508" r:id="rId49"/>
    <p:sldId id="405" r:id="rId50"/>
    <p:sldId id="509" r:id="rId51"/>
    <p:sldId id="510" r:id="rId52"/>
    <p:sldId id="411" r:id="rId53"/>
    <p:sldId id="485" r:id="rId54"/>
    <p:sldId id="511" r:id="rId55"/>
    <p:sldId id="455" r:id="rId56"/>
    <p:sldId id="512" r:id="rId57"/>
    <p:sldId id="513" r:id="rId58"/>
    <p:sldId id="479" r:id="rId59"/>
    <p:sldId id="507" r:id="rId60"/>
    <p:sldId id="495" r:id="rId61"/>
    <p:sldId id="315" r:id="rId62"/>
    <p:sldId id="316" r:id="rId63"/>
    <p:sldId id="317" r:id="rId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0" roundtripDataSignature="AMtx7mj7MAyRoNNZG5/0ObeFaX490Lqo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A37405-65BD-EF91-325B-BCA64C72FC11}" name="jamie.rogan@gmail.com" initials="j" userId="9034ce29b5f2f630" providerId="Windows Live"/>
  <p188:author id="{0C56AD1E-6094-4C7E-0071-0EFBC7EB73B8}" name="Coleman, Olivia Fudge (rhz9xk)" initials="COF(" userId="S::rhz9xk@virginia.edu::9fe4b353-139b-41b7-b74e-e72ec09ec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p:restoredTop sz="71364"/>
  </p:normalViewPr>
  <p:slideViewPr>
    <p:cSldViewPr snapToGrid="0">
      <p:cViewPr varScale="1">
        <p:scale>
          <a:sx n="80" d="100"/>
          <a:sy n="80" d="100"/>
        </p:scale>
        <p:origin x="24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11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110" Type="http://customschemas.google.com/relationships/presentationmetadata" Target="metadata"/><Relationship Id="rId115"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the 3</a:t>
            </a:r>
            <a:r>
              <a:rPr lang="en-US" baseline="30000"/>
              <a:t>rd</a:t>
            </a:r>
            <a:r>
              <a:rPr lang="en-US"/>
              <a:t> planet from the sun. It is one of the inner planets. Its surface has mountains, valleys, canyons, plains, and more. Most of the surface is water. </a:t>
            </a:r>
            <a:endParaRPr/>
          </a:p>
        </p:txBody>
      </p:sp>
      <p:sp>
        <p:nvSpPr>
          <p:cNvPr id="202" name="Google Shape;20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bff74d4e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dbff74d4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buClr>
                <a:srgbClr val="0C0C0C"/>
              </a:buClr>
              <a:buSzPts val="2800"/>
            </a:pPr>
            <a:r>
              <a:rPr lang="en-US" sz="12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12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sp>
        <p:nvSpPr>
          <p:cNvPr id="218" name="Google Shape;218;gdbff74d4e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sun.</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Ensure students participate in this portion of the lesson. Provide plenty of opportunities to respond and engage with the content.</a:t>
            </a:r>
            <a:endParaRPr/>
          </a:p>
        </p:txBody>
      </p:sp>
      <p:sp>
        <p:nvSpPr>
          <p:cNvPr id="226" name="Google Shape;22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232" name="Google Shape;23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 Earth is an outer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[False]</a:t>
            </a: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False</a:t>
            </a: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INNER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98919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ff74d4ed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bff74d4e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 moon? </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US" dirty="0"/>
              <a:t>[</a:t>
            </a:r>
            <a:r>
              <a:rPr lang="en-US" b="0" dirty="0"/>
              <a:t>A moon is a natural object that goes around a planet and reflects light from the sun.]</a:t>
            </a:r>
            <a:endParaRPr dirty="0"/>
          </a:p>
        </p:txBody>
      </p:sp>
      <p:sp>
        <p:nvSpPr>
          <p:cNvPr id="248" name="Google Shape;248;gdbff74d4ed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u="sng" dirty="0"/>
              <a:t>           </a:t>
            </a:r>
            <a:r>
              <a:rPr lang="en-US" dirty="0"/>
              <a:t>.</a:t>
            </a:r>
            <a:endParaRPr b="0"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588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Today, we will learn about the term, rotation.</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b="1" u="sng" dirty="0"/>
              <a:t>sun</a:t>
            </a:r>
            <a:r>
              <a:rPr lang="en-US" dirty="0"/>
              <a:t>.</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02352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our new term, rotation.</a:t>
            </a:r>
            <a:endParaRPr dirty="0"/>
          </a:p>
        </p:txBody>
      </p:sp>
      <p:sp>
        <p:nvSpPr>
          <p:cNvPr id="256" name="Google Shape;25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Rotation: </a:t>
            </a: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Feedback: When providing more formal definitions and explicit content, it is helpful to provide students with cues so that they can be prepared and know what to expect.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3" name="Google Shape;27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kern="1200" dirty="0">
                <a:solidFill>
                  <a:schemeClr val="tx1">
                    <a:lumMod val="85000"/>
                    <a:lumOff val="15000"/>
                  </a:schemeClr>
                </a:solidFill>
                <a:latin typeface="+mj-lt"/>
                <a:ea typeface="+mj-ea"/>
                <a:cs typeface="+mj-cs"/>
                <a:sym typeface="Calibri"/>
              </a:rPr>
              <a:t>What is a rotation?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strike="noStrike" kern="1200" cap="none" dirty="0">
              <a:solidFill>
                <a:schemeClr val="tx1">
                  <a:lumMod val="85000"/>
                  <a:lumOff val="15000"/>
                </a:schemeClr>
              </a:solidFill>
              <a:latin typeface="+mj-lt"/>
              <a:ea typeface="+mj-ea"/>
              <a:cs typeface="+mj-cs"/>
              <a:sym typeface="Arial"/>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3185612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7" name="Google Shape;2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Imagine Earth as a giant top, and the axis is like the rod through its center.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8127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As Earth rotates, the side facing the sun experiences daylight, while the opposite side is in darkness, causing night. The rotation is what gives us our day-and-night cycle.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5432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The axis isn't perfectly straight up and down; it's tilted, leading to the changing seasons as Earth orbits the sun. This spinning motion influences our daily lives, affecting the length of our days and the patterns of daylight we experience.</a:t>
            </a:r>
          </a:p>
          <a:p>
            <a:pPr algn="l"/>
            <a:br>
              <a:rPr lang="en-US" b="0" i="0" dirty="0">
                <a:solidFill>
                  <a:srgbClr val="000000"/>
                </a:solidFill>
                <a:effectLst/>
                <a:latin typeface="Inter"/>
              </a:rPr>
            </a:br>
            <a:endParaRPr lang="en-US" b="0" i="0" dirty="0">
              <a:solidFill>
                <a:srgbClr val="000000"/>
              </a:solidFill>
              <a:effectLst/>
              <a:latin typeface="Inter"/>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0" name="Google Shape;3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kern="1200" dirty="0">
                <a:solidFill>
                  <a:srgbClr val="FFFFFF"/>
                </a:solidFill>
                <a:latin typeface="Calibri" panose="020F0502020204030204" pitchFamily="34" charset="0"/>
                <a:ea typeface="+mn-ea"/>
                <a:cs typeface="Calibri" panose="020F0502020204030204" pitchFamily="34" charset="0"/>
                <a:sym typeface="Calibri"/>
              </a:rPr>
              <a:t>How does the rotation of Earth affect our day and night cycle, and what role does it play in shaping our experiences on the planet?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As Earth rotates, the side facing the sun experiences daylight, while the opposite side is in darkness, causing night. The rotation is what gives us our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u="none" kern="1200" dirty="0">
                <a:solidFill>
                  <a:schemeClr val="tx1"/>
                </a:solidFill>
                <a:effectLst/>
                <a:latin typeface="Calibri" panose="020F0502020204030204" pitchFamily="34" charset="0"/>
                <a:ea typeface="+mn-ea"/>
                <a:cs typeface="Calibri" panose="020F0502020204030204" pitchFamily="34" charset="0"/>
              </a:rPr>
              <a:t>- and -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 cycle.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[day, night]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8300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As Earth rotates, the side facing the sun experiences daylight, while the opposite side is in darkness, causing night. The rotation is what gives us our </a:t>
            </a:r>
            <a:r>
              <a:rPr lang="en-US" sz="1200" b="1" i="0" u="sng" kern="1200" dirty="0">
                <a:solidFill>
                  <a:schemeClr val="tx1"/>
                </a:solidFill>
                <a:effectLst/>
                <a:latin typeface="Calibri" panose="020F0502020204030204" pitchFamily="34" charset="0"/>
                <a:ea typeface="+mn-ea"/>
                <a:cs typeface="Calibri" panose="020F0502020204030204" pitchFamily="34" charset="0"/>
              </a:rPr>
              <a:t>day</a:t>
            </a:r>
            <a:r>
              <a:rPr lang="en-US" sz="1200" b="1" i="0" u="none" kern="1200" dirty="0">
                <a:solidFill>
                  <a:schemeClr val="tx1"/>
                </a:solidFill>
                <a:effectLst/>
                <a:latin typeface="Calibri" panose="020F0502020204030204" pitchFamily="34" charset="0"/>
                <a:ea typeface="+mn-ea"/>
                <a:cs typeface="Calibri" panose="020F0502020204030204" pitchFamily="34" charset="0"/>
              </a:rPr>
              <a:t>-</a:t>
            </a:r>
            <a:r>
              <a:rPr lang="en-US" sz="1200" b="0" i="0" u="none" kern="1200" dirty="0">
                <a:solidFill>
                  <a:schemeClr val="tx1"/>
                </a:solidFill>
                <a:effectLst/>
                <a:latin typeface="Calibri" panose="020F0502020204030204" pitchFamily="34" charset="0"/>
                <a:ea typeface="+mn-ea"/>
                <a:cs typeface="Calibri" panose="020F0502020204030204" pitchFamily="34" charset="0"/>
              </a:rPr>
              <a:t> and - </a:t>
            </a:r>
            <a:r>
              <a:rPr lang="en-US" sz="1200" b="1" i="0" u="sng" kern="1200" dirty="0">
                <a:solidFill>
                  <a:schemeClr val="tx1"/>
                </a:solidFill>
                <a:effectLst/>
                <a:latin typeface="Calibri" panose="020F0502020204030204" pitchFamily="34" charset="0"/>
                <a:ea typeface="+mn-ea"/>
                <a:cs typeface="Calibri" panose="020F0502020204030204" pitchFamily="34" charset="0"/>
              </a:rPr>
              <a:t>night</a:t>
            </a:r>
            <a:r>
              <a:rPr lang="en-US" sz="1200" b="0" i="0" kern="1200" dirty="0">
                <a:solidFill>
                  <a:schemeClr val="tx1"/>
                </a:solidFill>
                <a:effectLst/>
                <a:latin typeface="Calibri" panose="020F0502020204030204" pitchFamily="34" charset="0"/>
                <a:ea typeface="+mn-ea"/>
                <a:cs typeface="Calibri" panose="020F0502020204030204" pitchFamily="34" charset="0"/>
              </a:rPr>
              <a:t> cycle.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4599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u="sng" kern="1200" dirty="0">
                <a:solidFill>
                  <a:schemeClr val="tx1"/>
                </a:solidFill>
                <a:latin typeface="Calibri" panose="020F0502020204030204" pitchFamily="34" charset="0"/>
                <a:ea typeface="+mj-ea"/>
                <a:cs typeface="Calibri" panose="020F0502020204030204" pitchFamily="34" charset="0"/>
              </a:rPr>
              <a:t>True or False</a:t>
            </a:r>
            <a:r>
              <a:rPr lang="en-US" sz="1200" kern="1200" dirty="0">
                <a:solidFill>
                  <a:schemeClr val="tx1"/>
                </a:solidFill>
                <a:latin typeface="Calibri" panose="020F0502020204030204" pitchFamily="34" charset="0"/>
                <a:ea typeface="+mj-ea"/>
                <a:cs typeface="Calibri" panose="020F0502020204030204" pitchFamily="34" charset="0"/>
              </a:rPr>
              <a:t>: Earth’s axis is perfectly straight up and down.</a:t>
            </a:r>
            <a:endParaRPr lang="en-US" sz="1200" b="0" i="0" kern="1200" dirty="0">
              <a:solidFill>
                <a:srgbClr val="000000"/>
              </a:solidFill>
              <a:effectLst/>
              <a:latin typeface="Inter"/>
              <a:ea typeface="+mj-ea"/>
              <a:cs typeface="Calibri" panose="020F0502020204030204" pitchFamily="34" charset="0"/>
            </a:endParaRPr>
          </a:p>
          <a:p>
            <a:pPr algn="l"/>
            <a:endParaRPr lang="en-US" sz="1200" b="0" i="0" kern="1200" dirty="0">
              <a:solidFill>
                <a:srgbClr val="000000"/>
              </a:solidFill>
              <a:effectLst/>
              <a:latin typeface="Inter"/>
              <a:ea typeface="+mj-ea"/>
              <a:cs typeface="Calibri" panose="020F0502020204030204" pitchFamily="34" charset="0"/>
            </a:endParaRPr>
          </a:p>
          <a:p>
            <a:pPr algn="l"/>
            <a:r>
              <a:rPr lang="en-US" sz="1200" b="0" i="0" kern="1200" dirty="0">
                <a:solidFill>
                  <a:srgbClr val="000000"/>
                </a:solidFill>
                <a:effectLst/>
                <a:latin typeface="Inter"/>
                <a:ea typeface="+mj-ea"/>
                <a:cs typeface="Calibri" panose="020F0502020204030204" pitchFamily="34" charset="0"/>
              </a:rPr>
              <a:t>[False]</a:t>
            </a:r>
            <a:endParaRPr lang="en-US" b="0" i="0" dirty="0">
              <a:solidFill>
                <a:srgbClr val="000000"/>
              </a:solidFill>
              <a:effectLst/>
              <a:latin typeface="Inter"/>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021269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1" i="0" u="sng" dirty="0">
                <a:solidFill>
                  <a:srgbClr val="000000"/>
                </a:solidFill>
                <a:effectLst/>
                <a:latin typeface="Söhne"/>
              </a:rPr>
              <a:t>False</a:t>
            </a:r>
            <a:r>
              <a:rPr lang="en-US" b="0" i="0" dirty="0">
                <a:solidFill>
                  <a:srgbClr val="000000"/>
                </a:solidFill>
                <a:effectLst/>
                <a:latin typeface="Söhne"/>
              </a:rPr>
              <a:t>: Earth’s axis isn't perfectly straight up and down; it's tilted.</a:t>
            </a:r>
            <a:endParaRPr lang="en-US" b="0" i="0" dirty="0">
              <a:solidFill>
                <a:srgbClr val="000000"/>
              </a:solidFill>
              <a:effectLst/>
              <a:latin typeface="Inter"/>
            </a:endParaRPr>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912033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revolution</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not only introduce an example of the term but also include images to go along with it, this is a great way to help students make connections.</a:t>
            </a:r>
            <a:endParaRPr/>
          </a:p>
        </p:txBody>
      </p:sp>
      <p:sp>
        <p:nvSpPr>
          <p:cNvPr id="348" name="Google Shape;348;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bff74d4ed_1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bff74d4ed_1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lnSpc>
                <a:spcPct val="90000"/>
              </a:lnSpc>
              <a:spcBef>
                <a:spcPct val="0"/>
              </a:spcBef>
              <a:spcAft>
                <a:spcPts val="600"/>
              </a:spcAft>
            </a:pPr>
            <a:r>
              <a:rPr lang="en-US" b="0" i="0" dirty="0">
                <a:solidFill>
                  <a:srgbClr val="0D0D0D"/>
                </a:solidFill>
                <a:effectLst/>
                <a:latin typeface="Söhne"/>
              </a:rPr>
              <a:t>An example of another planet’s rotation is Jupiter. Jupiter is a gas giant and has a relatively fast rotation. It completes one rotation in just under 10 hours.</a:t>
            </a:r>
            <a:endParaRPr lang="en-US" sz="1200" kern="1200" dirty="0">
              <a:solidFill>
                <a:srgbClr val="FFFFFF"/>
              </a:solidFill>
              <a:latin typeface="Calibri" panose="020F0502020204030204" pitchFamily="34" charset="0"/>
              <a:ea typeface="+mj-ea"/>
              <a:cs typeface="Calibri" panose="020F0502020204030204" pitchFamily="34" charset="0"/>
            </a:endParaRPr>
          </a:p>
        </p:txBody>
      </p:sp>
      <p:sp>
        <p:nvSpPr>
          <p:cNvPr id="355" name="Google Shape;355;gdbff74d4ed_1_2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nSpc>
                <a:spcPct val="90000"/>
              </a:lnSpc>
              <a:spcBef>
                <a:spcPts val="0"/>
              </a:spcBef>
              <a:spcAft>
                <a:spcPts val="600"/>
              </a:spcAft>
            </a:pPr>
            <a:r>
              <a:rPr lang="en-US" b="0" i="0" dirty="0">
                <a:solidFill>
                  <a:srgbClr val="0D0D0D"/>
                </a:solidFill>
                <a:effectLst/>
                <a:latin typeface="Söhne"/>
              </a:rPr>
              <a:t>Another example of rotation in space is the Sun. While the Sun is not a solid body, it undergoes rotation. The equator of the Sun rotates at a faster rate than its poles.</a:t>
            </a:r>
            <a:endParaRPr lang="en-US" sz="1200" kern="1200" dirty="0">
              <a:solidFill>
                <a:schemeClr val="tx1"/>
              </a:solidFill>
              <a:latin typeface="Calibri" panose="020F0502020204030204" pitchFamily="34" charset="0"/>
              <a:ea typeface="+mn-ea"/>
              <a:cs typeface="Calibri" panose="020F0502020204030204" pitchFamily="34" charset="0"/>
            </a:endParaRP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revolution</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Take a moment to explicitly distinguish between the similarities of the non-examples and the vocabulary term you were covering today. This helped students resolve any misconceptions they may have.</a:t>
            </a:r>
            <a:endParaRPr/>
          </a:p>
        </p:txBody>
      </p:sp>
      <p:sp>
        <p:nvSpPr>
          <p:cNvPr id="371" name="Google Shape;371;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dbff74d4ed_1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dbff74d4ed_1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b="0" i="0" dirty="0">
                <a:solidFill>
                  <a:srgbClr val="0D0D0D"/>
                </a:solidFill>
                <a:effectLst/>
                <a:latin typeface="Söhne"/>
              </a:rPr>
              <a:t>Shooting meteors are NOT an example of a rotation. The streaks of light produced by meteors entering Earth's atmosphere are due to their rapid movement, not their rotation.</a:t>
            </a:r>
            <a:endParaRPr lang="en-US" dirty="0"/>
          </a:p>
        </p:txBody>
      </p:sp>
      <p:sp>
        <p:nvSpPr>
          <p:cNvPr id="378" name="Google Shape;378;gdbff74d4ed_1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Moon phases are also NOT an example of a rotation. The changing phases of the Moon are caused by its orbit around the Earth, not its rotation on its axis. The Moon is tidally locked to Earth, showing the same face.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408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start with a quick demonstration. [Click the word “demonstration” in the slide to view the video]</a:t>
            </a:r>
            <a:endParaRPr dirty="0"/>
          </a:p>
        </p:txBody>
      </p:sp>
      <p:sp>
        <p:nvSpPr>
          <p:cNvPr id="134" name="Google Shape;134;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6" name="Google Shape;386;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shooting meteors and moon phases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examples of rotation?</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sz="1200" kern="1200" dirty="0">
                <a:solidFill>
                  <a:schemeClr val="tx1"/>
                </a:solidFill>
                <a:latin typeface="Calibri" panose="020F0502020204030204" pitchFamily="34" charset="0"/>
                <a:ea typeface="+mn-ea"/>
                <a:cs typeface="Calibri" panose="020F0502020204030204" pitchFamily="34" charset="0"/>
              </a:rPr>
              <a:t>Shooting meteors enter the Earth’s atmosphere due to their rapid movement/speed, not their rotation. Moon phases are caused by the moon’s orbit around the Earth, not the moon’s rotation.]</a:t>
            </a:r>
            <a:endParaRPr dirty="0"/>
          </a:p>
        </p:txBody>
      </p:sp>
      <p:sp>
        <p:nvSpPr>
          <p:cNvPr id="470" name="Google Shape;47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3863971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Rotation: </a:t>
            </a: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Feedback: When providing more formal definitions and explicit content, it is helpful to provide students with cues so that they can be prepared and know what to expect.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900417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thermometer</a:t>
            </a:r>
            <a:r>
              <a:rPr lang="en-US">
                <a:solidFill>
                  <a:srgbClr val="242424"/>
                </a:solidFill>
              </a:rPr>
              <a:t>. </a:t>
            </a:r>
            <a:endParaRPr/>
          </a:p>
        </p:txBody>
      </p:sp>
      <p:sp>
        <p:nvSpPr>
          <p:cNvPr id="508" name="Google Shape;50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400" dirty="0"/>
              <a:t>To complete the Frayer model,</a:t>
            </a:r>
            <a:r>
              <a:rPr lang="en-US" sz="1400" dirty="0">
                <a:solidFill>
                  <a:srgbClr val="242424"/>
                </a:solidFill>
              </a:rPr>
              <a:t> we will choose from four choices the correct picture, definition, example, and response to the question, “</a:t>
            </a:r>
            <a:r>
              <a:rPr lang="en-US" sz="1400" i="1" dirty="0">
                <a:latin typeface="Calibri Light" panose="020F0302020204030204" pitchFamily="34" charset="0"/>
                <a:cs typeface="Calibri Light" panose="020F0302020204030204" pitchFamily="34" charset="0"/>
              </a:rPr>
              <a:t>How does Earth’s rotation impact my life</a:t>
            </a:r>
            <a:r>
              <a:rPr lang="en-US" sz="1400" dirty="0">
                <a:solidFill>
                  <a:srgbClr val="242424"/>
                </a:solidFill>
              </a:rPr>
              <a:t>?”</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 </a:t>
            </a:r>
            <a:r>
              <a:rPr lang="en-US" sz="1400" b="1" dirty="0"/>
              <a:t>rotation.</a:t>
            </a:r>
            <a:endParaRPr sz="14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Click on the one correct picture of </a:t>
            </a:r>
            <a:r>
              <a:rPr lang="en-US" sz="1200" b="0" dirty="0">
                <a:solidFill>
                  <a:schemeClr val="dk1"/>
                </a:solidFill>
                <a:latin typeface="Calibri"/>
                <a:ea typeface="Calibri"/>
                <a:cs typeface="Calibri"/>
                <a:sym typeface="Calibri"/>
              </a:rPr>
              <a:t>a</a:t>
            </a:r>
            <a:r>
              <a:rPr lang="en-US" sz="1200" b="1" dirty="0">
                <a:solidFill>
                  <a:schemeClr val="dk1"/>
                </a:solidFill>
                <a:latin typeface="Calibri"/>
                <a:ea typeface="Calibri"/>
                <a:cs typeface="Calibri"/>
                <a:sym typeface="Calibri"/>
              </a:rPr>
              <a:t> Rotation </a:t>
            </a:r>
            <a:r>
              <a:rPr lang="en-US" sz="1200" dirty="0">
                <a:solidFill>
                  <a:schemeClr val="dk1"/>
                </a:solidFill>
                <a:latin typeface="Calibri"/>
                <a:ea typeface="Calibri"/>
                <a:cs typeface="Calibri"/>
                <a:sym typeface="Calibri"/>
              </a:rPr>
              <a:t>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2156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This is a picture of a rotation; it is the earth spinning on its axis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698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solidFill>
                  <a:schemeClr val="dk1"/>
                </a:solidFill>
              </a:rPr>
              <a:t>Here is the Frayer Model filled in with a picture of the Earth’s </a:t>
            </a:r>
            <a:r>
              <a:rPr lang="en-US" sz="1400" b="1" dirty="0">
                <a:solidFill>
                  <a:schemeClr val="dk1"/>
                </a:solidFill>
              </a:rPr>
              <a:t>rotation</a:t>
            </a: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4252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Choose the correct definition of </a:t>
            </a:r>
            <a:r>
              <a:rPr lang="en-US" sz="1200" b="1" dirty="0">
                <a:solidFill>
                  <a:schemeClr val="dk1"/>
                </a:solidFill>
                <a:latin typeface="Calibri"/>
                <a:ea typeface="Calibri"/>
                <a:cs typeface="Calibri"/>
                <a:sym typeface="Calibri"/>
              </a:rPr>
              <a:t>Rotation</a:t>
            </a:r>
            <a:r>
              <a:rPr lang="en-US" sz="1200" dirty="0">
                <a:solidFill>
                  <a:schemeClr val="dk1"/>
                </a:solidFill>
                <a:latin typeface="Calibri"/>
                <a:ea typeface="Calibri"/>
                <a:cs typeface="Calibri"/>
                <a:sym typeface="Calibri"/>
              </a:rPr>
              <a:t> 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362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ff74d4ed_1_1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bff74d4ed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By providing a lot of opportunities to respond throughout demonstration you helped ensured that your students are grasping this new content.</a:t>
            </a:r>
            <a:endParaRPr/>
          </a:p>
        </p:txBody>
      </p:sp>
      <p:sp>
        <p:nvSpPr>
          <p:cNvPr id="143" name="Google Shape;143;gdbff74d4ed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 rotation is the spinning of a celestial body around its own axis.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7698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400" dirty="0">
                <a:solidFill>
                  <a:schemeClr val="dk1"/>
                </a:solidFill>
              </a:rPr>
              <a:t>Here is the Frayer Model with a picture and the definition filled in for </a:t>
            </a:r>
            <a:r>
              <a:rPr lang="en-US" sz="1400" b="1" dirty="0">
                <a:solidFill>
                  <a:schemeClr val="dk1"/>
                </a:solidFill>
              </a:rPr>
              <a:t>rotation</a:t>
            </a:r>
            <a:r>
              <a:rPr lang="en-US" sz="1400" dirty="0">
                <a:solidFill>
                  <a:schemeClr val="dk1"/>
                </a:solidFill>
              </a:rPr>
              <a:t>: </a:t>
            </a:r>
            <a:r>
              <a:rPr lang="en-US" sz="12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12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dirty="0">
              <a:solidFill>
                <a:srgbClr val="000000"/>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282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correct example of</a:t>
            </a:r>
            <a:r>
              <a:rPr lang="en-US" sz="1200" b="1" dirty="0">
                <a:solidFill>
                  <a:schemeClr val="dk1"/>
                </a:solidFill>
                <a:latin typeface="Calibri"/>
                <a:ea typeface="Calibri"/>
                <a:cs typeface="Calibri"/>
                <a:sym typeface="Calibri"/>
              </a:rPr>
              <a:t> a Rotation </a:t>
            </a:r>
            <a:r>
              <a:rPr lang="en-US" sz="1200" dirty="0">
                <a:solidFill>
                  <a:schemeClr val="dk1"/>
                </a:solidFill>
                <a:latin typeface="Calibri"/>
                <a:ea typeface="Calibri"/>
                <a:cs typeface="Calibri"/>
                <a:sym typeface="Calibri"/>
              </a:rPr>
              <a:t>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005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An example of a rotation is Jupiter completing one spin on its axis in just under 10 hours.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3071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400" dirty="0">
                <a:solidFill>
                  <a:schemeClr val="dk1"/>
                </a:solidFill>
              </a:rPr>
              <a:t>Here is the Frayer Model with a picture, definition, and an example of </a:t>
            </a:r>
            <a:r>
              <a:rPr lang="en-US" sz="1400" b="1" dirty="0">
                <a:solidFill>
                  <a:schemeClr val="dk1"/>
                </a:solidFill>
              </a:rPr>
              <a:t>rotation</a:t>
            </a:r>
            <a:r>
              <a:rPr lang="en-US" sz="1400" dirty="0">
                <a:solidFill>
                  <a:schemeClr val="dk1"/>
                </a:solidFill>
              </a:rPr>
              <a:t>: </a:t>
            </a:r>
            <a:r>
              <a:rPr lang="en-US" sz="1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Jupiter completing one spin on its axis in just under 10 hours.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dirty="0">
              <a:solidFill>
                <a:srgbClr val="000000"/>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928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one correct response for “</a:t>
            </a:r>
            <a:r>
              <a:rPr lang="en-US" sz="1200" i="1" dirty="0">
                <a:latin typeface="Calibri Light" panose="020F0302020204030204" pitchFamily="34" charset="0"/>
                <a:cs typeface="Calibri Light" panose="020F0302020204030204" pitchFamily="34" charset="0"/>
              </a:rPr>
              <a:t>How does Earth’s rotation impact my life</a:t>
            </a:r>
            <a:r>
              <a:rPr lang="en-US" sz="1200" dirty="0">
                <a:solidFill>
                  <a:schemeClr val="dk1"/>
                </a:solidFill>
                <a:latin typeface="Calibri"/>
                <a:ea typeface="Calibri"/>
                <a:cs typeface="Calibri"/>
                <a:sym typeface="Calibri"/>
              </a:rPr>
              <a:t>?” 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358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a:t>
            </a:r>
            <a:r>
              <a:rPr lang="en-US" sz="1200" dirty="0">
                <a:solidFill>
                  <a:srgbClr val="000000"/>
                </a:solidFill>
                <a:effectLst/>
                <a:latin typeface="Calibri Light" panose="020F0302020204030204" pitchFamily="34" charset="0"/>
                <a:cs typeface="Calibri Light" panose="020F0302020204030204" pitchFamily="34" charset="0"/>
              </a:rPr>
              <a:t>The rotation of the Earth influences our daily lives by causing day and night. As the Earth rotates, it creates the cycle of sunrise and sunset, affecting our activities and sleep patterns.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tx1"/>
              </a:solidFill>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0556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400" dirty="0">
                <a:solidFill>
                  <a:schemeClr val="dk1"/>
                </a:solidFill>
              </a:rPr>
              <a:t>Here is the Frayer Model with a picture, definition, example, and a correct response to “</a:t>
            </a:r>
            <a:r>
              <a:rPr lang="en-US" sz="1400" i="1" dirty="0">
                <a:latin typeface="Calibri Light" panose="020F0302020204030204" pitchFamily="34" charset="0"/>
                <a:cs typeface="Calibri Light" panose="020F0302020204030204" pitchFamily="34" charset="0"/>
              </a:rPr>
              <a:t>How does earth’s revolution around the sun impact my life</a:t>
            </a:r>
            <a:r>
              <a:rPr lang="en-US" sz="1400" dirty="0">
                <a:solidFill>
                  <a:schemeClr val="dk1"/>
                </a:solidFill>
              </a:rPr>
              <a:t>?”: </a:t>
            </a:r>
            <a:r>
              <a:rPr lang="en-US" sz="1400" dirty="0">
                <a:solidFill>
                  <a:srgbClr val="000000"/>
                </a:solidFill>
                <a:effectLst/>
                <a:latin typeface="Calibri Light" panose="020F0302020204030204" pitchFamily="34" charset="0"/>
                <a:cs typeface="Calibri Light" panose="020F0302020204030204" pitchFamily="34" charset="0"/>
              </a:rPr>
              <a:t>The rotation of the Earth influences our daily lives by causing day and night. As the Earth rotates, it creates the cycle of sunrise and sunset, affecting our activities and sleep patterns.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dirty="0">
              <a:solidFill>
                <a:srgbClr val="000000"/>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147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15544765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Rotation: </a:t>
            </a: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Feedback: When providing more formal definitions and explicit content, it is helpful to provide students with cues so that they can be prepared and know what to expect.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76410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73" name="Google Shape;17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Explicit cue to revisit the big question at the end of the lesson:  </a:t>
            </a:r>
            <a:r>
              <a:rPr lang="en-US" b="0" dirty="0"/>
              <a:t>Okay everyone. Now that we’ve learned the term, let’s reflect once more on our big question.  Was there anything that we predicted earlier that was correct or incorrect? Do you have any new hypotheses to share?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3973986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Click the link above for a simulation to explore our solar system.</a:t>
            </a:r>
            <a:endParaRPr dirty="0"/>
          </a:p>
          <a:p>
            <a:pPr marL="0" marR="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endParaRPr dirty="0"/>
          </a:p>
        </p:txBody>
      </p:sp>
      <p:sp>
        <p:nvSpPr>
          <p:cNvPr id="827" name="Google Shape;82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38" name="Google Shape;83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Celestial: </a:t>
            </a:r>
            <a:r>
              <a:rPr lang="en-US" b="0" i="0" dirty="0">
                <a:solidFill>
                  <a:srgbClr val="0D0D0D"/>
                </a:solidFill>
                <a:effectLst/>
                <a:latin typeface="Söhne"/>
              </a:rPr>
              <a:t>anything in outer space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9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solar system has 8 planets that go around the sun. Mercury, Venus, Earth, Mars, Jupiter, Saturn, Uranus, Neptune</a:t>
            </a:r>
            <a:endParaRPr dirty="0"/>
          </a:p>
        </p:txBody>
      </p:sp>
      <p:sp>
        <p:nvSpPr>
          <p:cNvPr id="187" name="Google Shape;1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l64YwNl1wr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l64YwNl1wr0&amp;ab_channel=CrashCourseKidsCrashCourseKids"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 Target="slide57.xml"/><Relationship Id="rId7"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hyperlink" Target="https://www.solarsystemscope.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
          <p:cNvGrpSpPr/>
          <p:nvPr/>
        </p:nvGrpSpPr>
        <p:grpSpPr>
          <a:xfrm>
            <a:off x="1325593" y="297175"/>
            <a:ext cx="6456691" cy="6404395"/>
            <a:chOff x="814636" y="0"/>
            <a:chExt cx="5828917" cy="6404394"/>
          </a:xfrm>
        </p:grpSpPr>
        <p:sp>
          <p:nvSpPr>
            <p:cNvPr id="131" name="Google Shape;131;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2" name="Google Shape;132;p1"/>
            <p:cNvSpPr txBox="1"/>
            <p:nvPr/>
          </p:nvSpPr>
          <p:spPr>
            <a:xfrm>
              <a:off x="1661623" y="68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“Big Idea” Question</a:t>
              </a:r>
              <a:endParaRPr/>
            </a:p>
          </p:txBody>
        </p:sp>
        <p:sp>
          <p:nvSpPr>
            <p:cNvPr id="133" name="Google Shape;133;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4" name="Google Shape;134;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5" name="Google Shape;135;p1"/>
            <p:cNvSpPr txBox="1"/>
            <p:nvPr/>
          </p:nvSpPr>
          <p:spPr>
            <a:xfrm>
              <a:off x="1661623" y="938929"/>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Review Concepts</a:t>
              </a:r>
              <a:endParaRPr/>
            </a:p>
          </p:txBody>
        </p:sp>
        <p:sp>
          <p:nvSpPr>
            <p:cNvPr id="136" name="Google Shape;136;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7" name="Google Shape;137;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8" name="Google Shape;138;p1"/>
            <p:cNvSpPr txBox="1"/>
            <p:nvPr/>
          </p:nvSpPr>
          <p:spPr>
            <a:xfrm>
              <a:off x="1661623" y="1877172"/>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Check-In Questions</a:t>
              </a:r>
              <a:endParaRPr/>
            </a:p>
          </p:txBody>
        </p:sp>
        <p:sp>
          <p:nvSpPr>
            <p:cNvPr id="139" name="Google Shape;139;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0" name="Google Shape;140;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1" name="Google Shape;141;p1"/>
            <p:cNvSpPr txBox="1"/>
            <p:nvPr/>
          </p:nvSpPr>
          <p:spPr>
            <a:xfrm>
              <a:off x="1661623" y="281541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Teacher Engagement</a:t>
              </a:r>
              <a:endParaRPr/>
            </a:p>
          </p:txBody>
        </p:sp>
        <p:sp>
          <p:nvSpPr>
            <p:cNvPr id="142" name="Google Shape;142;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3" name="Google Shape;143;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4" name="Google Shape;144;p1"/>
            <p:cNvSpPr txBox="1"/>
            <p:nvPr/>
          </p:nvSpPr>
          <p:spPr>
            <a:xfrm>
              <a:off x="1873753" y="3753671"/>
              <a:ext cx="4769700" cy="1619100"/>
            </a:xfrm>
            <a:prstGeom prst="rect">
              <a:avLst/>
            </a:prstGeom>
            <a:noFill/>
            <a:ln>
              <a:noFill/>
            </a:ln>
          </p:spPr>
          <p:txBody>
            <a:bodyPr spcFirstLastPara="1" wrap="square" lIns="318600" tIns="106667" rIns="199100" bIns="106667" anchor="t" anchorCtr="0">
              <a:noAutofit/>
            </a:bodyPr>
            <a:lstStyle/>
            <a:p>
              <a:pPr algn="ctr">
                <a:lnSpc>
                  <a:spcPct val="90000"/>
                </a:lnSpc>
                <a:buSzPts val="2100"/>
              </a:pPr>
              <a:r>
                <a:rPr lang="en-US" sz="2800">
                  <a:solidFill>
                    <a:srgbClr val="FFFFFF"/>
                  </a:solidFill>
                  <a:latin typeface="Calibri"/>
                  <a:ea typeface="Calibri"/>
                  <a:cs typeface="Calibri"/>
                  <a:sym typeface="Calibri"/>
                </a:rPr>
                <a:t>Vocabulary</a:t>
              </a:r>
              <a:endParaRPr/>
            </a:p>
            <a:p>
              <a:pPr marL="171446" lvl="1" indent="-171446">
                <a:lnSpc>
                  <a:spcPct val="90000"/>
                </a:lnSpc>
                <a:spcBef>
                  <a:spcPts val="980"/>
                </a:spcBef>
                <a:buClr>
                  <a:srgbClr val="FFFFFF"/>
                </a:buClr>
                <a:buSzPts val="1800"/>
                <a:buFont typeface="Calibri"/>
                <a:buChar char="•"/>
              </a:pPr>
              <a:r>
                <a:rPr lang="en-US" sz="1800">
                  <a:solidFill>
                    <a:srgbClr val="FFFFFF"/>
                  </a:solidFill>
                  <a:latin typeface="Calibri"/>
                  <a:ea typeface="Calibri"/>
                  <a:cs typeface="Calibri"/>
                  <a:sym typeface="Calibri"/>
                </a:rPr>
                <a:t>Student-Friendly Definition</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Examples &amp; Non-Examples</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Frayer Model</a:t>
              </a:r>
              <a:endParaRPr/>
            </a:p>
          </p:txBody>
        </p:sp>
        <p:sp>
          <p:nvSpPr>
            <p:cNvPr id="145" name="Google Shape;145;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6" name="Google Shape;146;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7" name="Google Shape;147;p1"/>
            <p:cNvSpPr txBox="1"/>
            <p:nvPr/>
          </p:nvSpPr>
          <p:spPr>
            <a:xfrm>
              <a:off x="1661628" y="5540394"/>
              <a:ext cx="4981800" cy="864000"/>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Simulation/Activity</a:t>
              </a:r>
              <a:endParaRPr/>
            </a:p>
          </p:txBody>
        </p:sp>
        <p:sp>
          <p:nvSpPr>
            <p:cNvPr id="148" name="Google Shape;148;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00" tIns="91400" rIns="91400" bIns="91400" anchor="ctr" anchorCtr="0">
              <a:noAutofit/>
            </a:bodyPr>
            <a:lstStyle/>
            <a:p>
              <a:pPr>
                <a:buSzPts val="1050"/>
              </a:pPr>
              <a:endParaRPr/>
            </a:p>
          </p:txBody>
        </p:sp>
      </p:grpSp>
      <p:pic>
        <p:nvPicPr>
          <p:cNvPr id="149" name="Google Shape;149;p1"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50" name="Google Shape;150;p1"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51" name="Google Shape;151;p1"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52" name="Google Shape;152;p1"/>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53" name="Google Shape;153;p1"/>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
        <p:nvSpPr>
          <p:cNvPr id="154" name="Google Shape;154;p1"/>
          <p:cNvSpPr/>
          <p:nvPr/>
        </p:nvSpPr>
        <p:spPr>
          <a:xfrm>
            <a:off x="4453093" y="5488831"/>
            <a:ext cx="270800" cy="2504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155" name="Google Shape;155;p1"/>
          <p:cNvCxnSpPr/>
          <p:nvPr/>
        </p:nvCxnSpPr>
        <p:spPr>
          <a:xfrm>
            <a:off x="4571995" y="5488841"/>
            <a:ext cx="0" cy="76400"/>
          </a:xfrm>
          <a:prstGeom prst="straightConnector1">
            <a:avLst/>
          </a:prstGeom>
          <a:noFill/>
          <a:ln w="25400" cap="flat" cmpd="sng">
            <a:solidFill>
              <a:srgbClr val="FF932B"/>
            </a:solidFill>
            <a:prstDash val="solid"/>
            <a:round/>
            <a:headEnd type="none" w="sm" len="sm"/>
            <a:tailEnd type="none" w="sm" len="sm"/>
          </a:ln>
        </p:spPr>
      </p:cxnSp>
      <p:cxnSp>
        <p:nvCxnSpPr>
          <p:cNvPr id="156" name="Google Shape;156;p1"/>
          <p:cNvCxnSpPr>
            <a:stCxn id="154" idx="2"/>
          </p:cNvCxnSpPr>
          <p:nvPr/>
        </p:nvCxnSpPr>
        <p:spPr>
          <a:xfrm rot="10800000">
            <a:off x="4587693" y="5669231"/>
            <a:ext cx="800" cy="70000"/>
          </a:xfrm>
          <a:prstGeom prst="straightConnector1">
            <a:avLst/>
          </a:prstGeom>
          <a:noFill/>
          <a:ln w="25400" cap="flat" cmpd="sng">
            <a:solidFill>
              <a:srgbClr val="FF932B"/>
            </a:solidFill>
            <a:prstDash val="solid"/>
            <a:round/>
            <a:headEnd type="none" w="sm" len="sm"/>
            <a:tailEnd type="none" w="sm" len="sm"/>
          </a:ln>
        </p:spPr>
      </p:cxnSp>
      <p:cxnSp>
        <p:nvCxnSpPr>
          <p:cNvPr id="157" name="Google Shape;157;p1"/>
          <p:cNvCxnSpPr/>
          <p:nvPr/>
        </p:nvCxnSpPr>
        <p:spPr>
          <a:xfrm>
            <a:off x="4453109" y="5614047"/>
            <a:ext cx="78800" cy="0"/>
          </a:xfrm>
          <a:prstGeom prst="straightConnector1">
            <a:avLst/>
          </a:prstGeom>
          <a:noFill/>
          <a:ln w="25400" cap="flat" cmpd="sng">
            <a:solidFill>
              <a:srgbClr val="FF932B"/>
            </a:solidFill>
            <a:prstDash val="solid"/>
            <a:round/>
            <a:headEnd type="none" w="sm" len="sm"/>
            <a:tailEnd type="none" w="sm" len="sm"/>
          </a:ln>
        </p:spPr>
      </p:cxnSp>
      <p:cxnSp>
        <p:nvCxnSpPr>
          <p:cNvPr id="158" name="Google Shape;158;p1"/>
          <p:cNvCxnSpPr/>
          <p:nvPr/>
        </p:nvCxnSpPr>
        <p:spPr>
          <a:xfrm>
            <a:off x="4643195" y="5614037"/>
            <a:ext cx="80400" cy="0"/>
          </a:xfrm>
          <a:prstGeom prst="straightConnector1">
            <a:avLst/>
          </a:prstGeom>
          <a:noFill/>
          <a:ln w="25400" cap="flat" cmpd="sng">
            <a:solidFill>
              <a:srgbClr val="FF932B"/>
            </a:solidFill>
            <a:prstDash val="solid"/>
            <a:round/>
            <a:headEnd type="none" w="sm" len="sm"/>
            <a:tailEnd type="none" w="sm" len="sm"/>
          </a:ln>
        </p:spPr>
      </p:cxnSp>
      <p:sp>
        <p:nvSpPr>
          <p:cNvPr id="159" name="Google Shape;159;p1"/>
          <p:cNvSpPr/>
          <p:nvPr/>
        </p:nvSpPr>
        <p:spPr>
          <a:xfrm>
            <a:off x="4531995" y="5565423"/>
            <a:ext cx="111200" cy="97200"/>
          </a:xfrm>
          <a:prstGeom prst="ellipse">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3"/>
        <p:cNvGrpSpPr/>
        <p:nvPr/>
      </p:nvGrpSpPr>
      <p:grpSpPr>
        <a:xfrm>
          <a:off x="0" y="0"/>
          <a:ext cx="0" cy="0"/>
          <a:chOff x="0" y="0"/>
          <a:chExt cx="0" cy="0"/>
        </a:xfrm>
      </p:grpSpPr>
      <p:sp>
        <p:nvSpPr>
          <p:cNvPr id="211" name="Rectangle 210">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Google Shape;206;p7" descr="The_Earth_seen_from_Apollo_17.jpg"/>
          <p:cNvPicPr preferRelativeResize="0"/>
          <p:nvPr/>
        </p:nvPicPr>
        <p:blipFill rotWithShape="1">
          <a:blip r:embed="rId3">
            <a:alphaModFix/>
          </a:blip>
          <a:srcRect l="1825" r="11691"/>
          <a:stretch/>
        </p:blipFill>
        <p:spPr>
          <a:xfrm>
            <a:off x="3212926" y="10"/>
            <a:ext cx="5931074" cy="6857992"/>
          </a:xfrm>
          <a:prstGeom prst="rect">
            <a:avLst/>
          </a:prstGeom>
          <a:noFill/>
        </p:spPr>
      </p:pic>
      <p:sp>
        <p:nvSpPr>
          <p:cNvPr id="213" name="Rectangle 2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Google Shape;204;p7"/>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C0C0C"/>
              </a:buClr>
              <a:buSzPts val="2800"/>
            </a:pPr>
            <a:r>
              <a:rPr lang="en-US" sz="5400" b="1" u="sng" strike="noStrike" kern="1200" cap="none" dirty="0">
                <a:solidFill>
                  <a:schemeClr val="bg1"/>
                </a:solidFill>
                <a:latin typeface="Calibri Light" panose="020F0302020204030204" pitchFamily="34" charset="0"/>
                <a:ea typeface="+mj-ea"/>
                <a:cs typeface="Calibri Light" panose="020F0302020204030204" pitchFamily="34" charset="0"/>
                <a:sym typeface="Calibri"/>
              </a:rPr>
              <a:t>Earth</a:t>
            </a:r>
            <a:r>
              <a:rPr lang="en-US" sz="5400" u="none" strike="noStrike" kern="1200" cap="none" dirty="0">
                <a:solidFill>
                  <a:schemeClr val="bg1"/>
                </a:solidFill>
                <a:latin typeface="Calibri Light" panose="020F0302020204030204" pitchFamily="34" charset="0"/>
                <a:ea typeface="+mj-ea"/>
                <a:cs typeface="Calibri Light" panose="020F0302020204030204" pitchFamily="34" charset="0"/>
                <a:sym typeface="Calibri"/>
              </a:rPr>
              <a:t>: an inner planet</a:t>
            </a:r>
          </a:p>
        </p:txBody>
      </p:sp>
      <p:cxnSp>
        <p:nvCxnSpPr>
          <p:cNvPr id="215" name="Straight Connector 2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F320B22-8427-18AB-3772-C0D559F6CE80}"/>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p:nvSpPr>
          <p:cNvPr id="218" name="Rectangle 217">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3" name="Google Shape;213;gdbff74d4ed_0_247" descr="dreamstime_xl_17597145.jpg"/>
          <p:cNvPicPr preferRelativeResize="0"/>
          <p:nvPr/>
        </p:nvPicPr>
        <p:blipFill rotWithShape="1">
          <a:blip r:embed="rId3">
            <a:alphaModFix/>
          </a:blip>
          <a:srcRect l="16045" r="10876"/>
          <a:stretch/>
        </p:blipFill>
        <p:spPr>
          <a:xfrm>
            <a:off x="3212926" y="10"/>
            <a:ext cx="5931074" cy="6857992"/>
          </a:xfrm>
          <a:prstGeom prst="rect">
            <a:avLst/>
          </a:prstGeom>
          <a:noFill/>
        </p:spPr>
      </p:pic>
      <p:sp>
        <p:nvSpPr>
          <p:cNvPr id="220" name="Rectangle 21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Google Shape;212;gdbff74d4ed_0_247"/>
          <p:cNvSpPr txBox="1">
            <a:spLocks noGrp="1"/>
          </p:cNvSpPr>
          <p:nvPr>
            <p:ph type="subTitle" idx="1"/>
          </p:nvPr>
        </p:nvSpPr>
        <p:spPr>
          <a:xfrm>
            <a:off x="328783" y="1197760"/>
            <a:ext cx="4344817" cy="1655762"/>
          </a:xfrm>
          <a:prstGeom prst="rect">
            <a:avLst/>
          </a:prstGeom>
        </p:spPr>
        <p:txBody>
          <a:bodyPr spcFirstLastPara="1" lIns="91425" tIns="45700" rIns="91425" bIns="45700" anchorCtr="0">
            <a:noAutofit/>
          </a:bodyPr>
          <a:lstStyle/>
          <a:p>
            <a:pPr marL="0" lvl="0" indent="0" algn="l" rtl="0">
              <a:spcBef>
                <a:spcPts val="0"/>
              </a:spcBef>
              <a:spcAft>
                <a:spcPts val="600"/>
              </a:spcAft>
              <a:buClr>
                <a:schemeClr val="dk1"/>
              </a:buClr>
              <a:buSzPts val="3200"/>
              <a:buNone/>
            </a:pPr>
            <a:r>
              <a:rPr lang="en-US" sz="3600" b="1" u="sng" dirty="0">
                <a:solidFill>
                  <a:schemeClr val="bg1"/>
                </a:solidFill>
                <a:latin typeface="Calibri Light" panose="020F0302020204030204" pitchFamily="34" charset="0"/>
                <a:cs typeface="Calibri Light" panose="020F0302020204030204" pitchFamily="34" charset="0"/>
              </a:rPr>
              <a:t>Moon</a:t>
            </a:r>
            <a:r>
              <a:rPr lang="en-US" sz="3600" dirty="0">
                <a:solidFill>
                  <a:schemeClr val="bg1"/>
                </a:solidFill>
                <a:latin typeface="Calibri Light" panose="020F0302020204030204" pitchFamily="34" charset="0"/>
                <a:cs typeface="Calibri Light" panose="020F0302020204030204" pitchFamily="34" charset="0"/>
              </a:rPr>
              <a:t>: a natural object that goes around a planet</a:t>
            </a:r>
          </a:p>
        </p:txBody>
      </p:sp>
      <p:cxnSp>
        <p:nvCxnSpPr>
          <p:cNvPr id="222" name="Straight Connector 22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A1BDB4A1-07EE-EDB1-05D6-3CA84F276662}"/>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7" name="Rectangle 22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2" name="Google Shape;222;gdbff74d4ed_0_0" descr="A diagram of the earth&#10;&#10;Description automatically generated with low confidence"/>
          <p:cNvPicPr preferRelativeResize="0"/>
          <p:nvPr/>
        </p:nvPicPr>
        <p:blipFill rotWithShape="1">
          <a:blip r:embed="rId3">
            <a:alphaModFix/>
          </a:blip>
          <a:srcRect l="4277" r="9239"/>
          <a:stretch/>
        </p:blipFill>
        <p:spPr>
          <a:xfrm>
            <a:off x="3212926" y="10"/>
            <a:ext cx="5931074" cy="6857992"/>
          </a:xfrm>
          <a:prstGeom prst="rect">
            <a:avLst/>
          </a:prstGeom>
          <a:noFill/>
        </p:spPr>
      </p:pic>
      <p:sp>
        <p:nvSpPr>
          <p:cNvPr id="229" name="Rectangle 22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Google Shape;220;gdbff74d4ed_0_0"/>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buClr>
                <a:srgbClr val="0C0C0C"/>
              </a:buClr>
              <a:buSzPts val="2800"/>
            </a:pPr>
            <a:r>
              <a:rPr lang="en-US" sz="31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31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cxnSp>
        <p:nvCxnSpPr>
          <p:cNvPr id="231" name="Straight Connector 23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71B3260-1D8E-A68C-6F26-92FBAE3BC7DE}"/>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a:solidFill>
                  <a:schemeClr val="tx1">
                    <a:lumMod val="85000"/>
                    <a:lumOff val="15000"/>
                  </a:schemeClr>
                </a:solidFill>
                <a:latin typeface="+mj-lt"/>
                <a:ea typeface="+mj-ea"/>
                <a:cs typeface="+mj-cs"/>
              </a:rPr>
              <a:t>Revolution:</a:t>
            </a:r>
            <a:r>
              <a:rPr lang="en-US" sz="2900" b="1" kern="1200">
                <a:solidFill>
                  <a:schemeClr val="tx1">
                    <a:lumMod val="85000"/>
                    <a:lumOff val="15000"/>
                  </a:schemeClr>
                </a:solidFill>
                <a:latin typeface="+mj-lt"/>
                <a:ea typeface="+mj-ea"/>
                <a:cs typeface="+mj-cs"/>
              </a:rPr>
              <a:t> </a:t>
            </a:r>
            <a:r>
              <a:rPr lang="en-US" sz="2900" kern="1200">
                <a:solidFill>
                  <a:schemeClr val="tx1">
                    <a:lumMod val="85000"/>
                    <a:lumOff val="15000"/>
                  </a:schemeClr>
                </a:solidFill>
                <a:latin typeface="+mj-lt"/>
                <a:ea typeface="+mj-ea"/>
                <a:cs typeface="+mj-cs"/>
              </a:rPr>
              <a:t>movement of a planet around the sun</a:t>
            </a:r>
            <a:endParaRPr lang="en-US" sz="2900" b="1" kern="120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Google Shape;182;p5" descr="Rewind">
            <a:extLst>
              <a:ext uri="{FF2B5EF4-FFF2-40B4-BE49-F238E27FC236}">
                <a16:creationId xmlns:a16="http://schemas.microsoft.com/office/drawing/2014/main" id="{7DBFD5A5-80DF-B429-1466-34A27D7D69E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233"/>
        <p:cNvGrpSpPr/>
        <p:nvPr/>
      </p:nvGrpSpPr>
      <p:grpSpPr>
        <a:xfrm>
          <a:off x="0" y="0"/>
          <a:ext cx="0" cy="0"/>
          <a:chOff x="0" y="0"/>
          <a:chExt cx="0" cy="0"/>
        </a:xfrm>
      </p:grpSpPr>
      <p:sp>
        <p:nvSpPr>
          <p:cNvPr id="234" name="Google Shape;234;p10"/>
          <p:cNvSpPr txBox="1"/>
          <p:nvPr/>
        </p:nvSpPr>
        <p:spPr>
          <a:xfrm>
            <a:off x="5598460" y="1783959"/>
            <a:ext cx="3065480" cy="2889114"/>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What is a </a:t>
            </a:r>
            <a:r>
              <a:rPr lang="en-US" sz="5400" b="1"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planet</a:t>
            </a: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a:t>
            </a:r>
            <a:endPar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241" name="Freeform: Shape 24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6" name="Google Shape;236;p10"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235;p10" descr="Questions">
            <a:extLst>
              <a:ext uri="{FF2B5EF4-FFF2-40B4-BE49-F238E27FC236}">
                <a16:creationId xmlns:a16="http://schemas.microsoft.com/office/drawing/2014/main" id="{324D1E7A-029D-8FF9-23B4-6A4CD9F45CC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49" name="Freeform: Shape 24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2" name="Google Shape;242;p11"/>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000" b="1" u="sng"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a:t>
            </a:r>
            <a:r>
              <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outer planet. </a:t>
            </a:r>
            <a:endPar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sp useBgFill="1">
        <p:nvSpPr>
          <p:cNvPr id="249" name="Rectangle 24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51" name="Rectangle 25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Google Shape;242;p11"/>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600"/>
            </a:pPr>
            <a:r>
              <a:rPr lang="en-US" sz="4500" b="1" u="sng" strike="noStrike" kern="1200" cap="none" dirty="0">
                <a:solidFill>
                  <a:srgbClr val="FFFFFF"/>
                </a:solidFill>
                <a:latin typeface="+mj-lt"/>
                <a:ea typeface="+mj-ea"/>
                <a:cs typeface="+mj-cs"/>
                <a:sym typeface="Calibri"/>
              </a:rPr>
              <a:t>True or </a:t>
            </a:r>
            <a:r>
              <a:rPr lang="en-US" sz="4500" b="1" u="sng" strike="noStrike" kern="1200" cap="none" dirty="0">
                <a:solidFill>
                  <a:srgbClr val="FF0000"/>
                </a:solidFill>
                <a:latin typeface="+mj-lt"/>
                <a:ea typeface="+mj-ea"/>
                <a:cs typeface="+mj-cs"/>
                <a:sym typeface="Calibri"/>
              </a:rPr>
              <a:t>False</a:t>
            </a:r>
            <a:r>
              <a:rPr lang="en-US" sz="4500" u="none" strike="noStrike" kern="1200" cap="none" dirty="0">
                <a:solidFill>
                  <a:srgbClr val="FFFFFF"/>
                </a:solidFill>
                <a:latin typeface="+mj-lt"/>
                <a:ea typeface="+mj-ea"/>
                <a:cs typeface="+mj-cs"/>
                <a:sym typeface="Calibri"/>
              </a:rPr>
              <a:t>: Earth is an outer planet. </a:t>
            </a:r>
            <a:endParaRPr lang="en-US" sz="4500" u="none" strike="noStrike" kern="1200" cap="none" dirty="0">
              <a:solidFill>
                <a:srgbClr val="FFFFFF"/>
              </a:solidFill>
              <a:latin typeface="+mj-lt"/>
              <a:ea typeface="+mj-ea"/>
              <a:cs typeface="+mj-cs"/>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3816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9"/>
        <p:cNvGrpSpPr/>
        <p:nvPr/>
      </p:nvGrpSpPr>
      <p:grpSpPr>
        <a:xfrm>
          <a:off x="0" y="0"/>
          <a:ext cx="0" cy="0"/>
          <a:chOff x="0" y="0"/>
          <a:chExt cx="0" cy="0"/>
        </a:xfrm>
      </p:grpSpPr>
      <p:pic>
        <p:nvPicPr>
          <p:cNvPr id="252" name="Google Shape;252;gdbff74d4ed_0_329" descr="dreamstime_xl_17597145.jpg"/>
          <p:cNvPicPr preferRelativeResize="0"/>
          <p:nvPr/>
        </p:nvPicPr>
        <p:blipFill rotWithShape="1">
          <a:blip r:embed="rId3"/>
          <a:srcRect t="4183" b="7060"/>
          <a:stretch/>
        </p:blipFill>
        <p:spPr>
          <a:xfrm>
            <a:off x="20" y="10"/>
            <a:ext cx="9143980" cy="6857990"/>
          </a:xfrm>
          <a:prstGeom prst="rect">
            <a:avLst/>
          </a:prstGeom>
          <a:noFill/>
        </p:spPr>
      </p:pic>
      <p:sp>
        <p:nvSpPr>
          <p:cNvPr id="257" name="Freeform: Shape 256">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0" name="Google Shape;250;gdbff74d4ed_0_329"/>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What is a </a:t>
            </a:r>
            <a:r>
              <a:rPr lang="en-US" sz="47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moon</a:t>
            </a: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a:t>
            </a:r>
            <a:endPar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9A33E154-BA13-4C1C-2C37-F929C02D2AB1}"/>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9" name="Rectangle 2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1" y="5317240"/>
            <a:ext cx="9143979"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dirty="0">
                <a:solidFill>
                  <a:schemeClr val="tx1">
                    <a:lumMod val="85000"/>
                    <a:lumOff val="15000"/>
                  </a:schemeClr>
                </a:solidFill>
                <a:latin typeface="+mj-lt"/>
                <a:ea typeface="+mj-ea"/>
                <a:cs typeface="+mj-cs"/>
              </a:rPr>
              <a:t>Revolution:</a:t>
            </a:r>
            <a:r>
              <a:rPr lang="en-US" sz="2900" b="1" kern="1200" dirty="0">
                <a:solidFill>
                  <a:schemeClr val="tx1">
                    <a:lumMod val="85000"/>
                    <a:lumOff val="15000"/>
                  </a:schemeClr>
                </a:solidFill>
                <a:latin typeface="+mj-lt"/>
                <a:ea typeface="+mj-ea"/>
                <a:cs typeface="+mj-cs"/>
              </a:rPr>
              <a:t> </a:t>
            </a:r>
            <a:r>
              <a:rPr lang="en-US" sz="2900" kern="1200" dirty="0">
                <a:solidFill>
                  <a:schemeClr val="tx1">
                    <a:lumMod val="85000"/>
                    <a:lumOff val="15000"/>
                  </a:schemeClr>
                </a:solidFill>
                <a:latin typeface="+mj-lt"/>
                <a:ea typeface="+mj-ea"/>
                <a:cs typeface="+mj-cs"/>
              </a:rPr>
              <a:t>movement of a planet around the </a:t>
            </a:r>
            <a:r>
              <a:rPr lang="en-US" sz="2900" u="sng" kern="1200" dirty="0">
                <a:solidFill>
                  <a:schemeClr val="tx1">
                    <a:lumMod val="85000"/>
                    <a:lumOff val="15000"/>
                  </a:schemeClr>
                </a:solidFill>
                <a:latin typeface="+mj-lt"/>
                <a:ea typeface="+mj-ea"/>
                <a:cs typeface="+mj-cs"/>
              </a:rPr>
              <a:t>       .</a:t>
            </a:r>
            <a:endParaRPr lang="en-US" sz="2900" b="1" u="sng" kern="1200" dirty="0">
              <a:solidFill>
                <a:schemeClr val="tx1">
                  <a:lumMod val="85000"/>
                  <a:lumOff val="15000"/>
                </a:schemeClr>
              </a:solidFill>
              <a:latin typeface="+mj-lt"/>
              <a:ea typeface="+mj-ea"/>
              <a:cs typeface="+mj-cs"/>
            </a:endParaRPr>
          </a:p>
        </p:txBody>
      </p:sp>
      <p:cxnSp>
        <p:nvCxnSpPr>
          <p:cNvPr id="280" name="Straight Connector 27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BA6E6462-40CD-B7C6-50E5-4212631104E9}"/>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8783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A planet earth with a bright light&#10;&#10;Description automatically generated with medium confidence">
            <a:extLst>
              <a:ext uri="{FF2B5EF4-FFF2-40B4-BE49-F238E27FC236}">
                <a16:creationId xmlns:a16="http://schemas.microsoft.com/office/drawing/2014/main" id="{5A43A47C-1584-8945-C269-604E16A89296}"/>
              </a:ext>
            </a:extLst>
          </p:cNvPr>
          <p:cNvPicPr>
            <a:picLocks noChangeAspect="1"/>
          </p:cNvPicPr>
          <p:nvPr/>
        </p:nvPicPr>
        <p:blipFill rotWithShape="1">
          <a:blip r:embed="rId3">
            <a:alphaModFix amt="60000"/>
          </a:blip>
          <a:srcRect t="9091"/>
          <a:stretch/>
        </p:blipFill>
        <p:spPr>
          <a:xfrm>
            <a:off x="20" y="10"/>
            <a:ext cx="9143980" cy="6857990"/>
          </a:xfrm>
          <a:prstGeom prst="rect">
            <a:avLst/>
          </a:prstGeom>
        </p:spPr>
      </p:pic>
      <p:sp>
        <p:nvSpPr>
          <p:cNvPr id="119" name="Google Shape;119;p2"/>
          <p:cNvSpPr txBox="1"/>
          <p:nvPr/>
        </p:nvSpPr>
        <p:spPr>
          <a:xfrm>
            <a:off x="898635" y="1122363"/>
            <a:ext cx="7346728" cy="2220775"/>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5800"/>
            </a:pPr>
            <a:r>
              <a:rPr lang="en-US" sz="6500" b="1" kern="1200" dirty="0">
                <a:solidFill>
                  <a:srgbClr val="FFFFFF"/>
                </a:solidFill>
                <a:latin typeface="Calibri" panose="020F0502020204030204" pitchFamily="34" charset="0"/>
                <a:ea typeface="+mj-ea"/>
                <a:cs typeface="Calibri" panose="020F0502020204030204" pitchFamily="34" charset="0"/>
                <a:sym typeface="Calibri"/>
              </a:rPr>
              <a:t>Rotation</a:t>
            </a:r>
            <a:endParaRPr lang="en-US" sz="6500" b="1" u="none" strike="noStrike" kern="1200" cap="none" dirty="0">
              <a:solidFill>
                <a:srgbClr val="FFFFFF"/>
              </a:solidFill>
              <a:latin typeface="Calibri" panose="020F0502020204030204" pitchFamily="34" charset="0"/>
              <a:ea typeface="+mj-ea"/>
              <a:cs typeface="Calibri" panose="020F0502020204030204" pitchFamily="34" charset="0"/>
              <a:sym typeface="Arial"/>
            </a:endParaRPr>
          </a:p>
          <a:p>
            <a:pPr marL="0" marR="0" lvl="0" indent="0" algn="ctr">
              <a:lnSpc>
                <a:spcPct val="90000"/>
              </a:lnSpc>
              <a:spcBef>
                <a:spcPct val="0"/>
              </a:spcBef>
              <a:spcAft>
                <a:spcPts val="600"/>
              </a:spcAft>
              <a:buClr>
                <a:srgbClr val="000000"/>
              </a:buClr>
              <a:buSzPts val="1800"/>
            </a:pPr>
            <a:endParaRPr lang="en-US" sz="4500" b="0" i="0" u="none" strike="noStrike" kern="1200" cap="none" dirty="0">
              <a:solidFill>
                <a:srgbClr val="FFFFFF"/>
              </a:solidFill>
              <a:latin typeface="+mj-lt"/>
              <a:ea typeface="+mj-ea"/>
              <a:cs typeface="+mj-cs"/>
              <a:sym typeface="Calibri"/>
            </a:endParaRPr>
          </a:p>
        </p:txBody>
      </p:sp>
      <p:sp>
        <p:nvSpPr>
          <p:cNvPr id="6" name="Google Shape;152;p1">
            <a:extLst>
              <a:ext uri="{FF2B5EF4-FFF2-40B4-BE49-F238E27FC236}">
                <a16:creationId xmlns:a16="http://schemas.microsoft.com/office/drawing/2014/main" id="{5EA1EE1F-10C1-A34C-958A-EB1D7B0F1454}"/>
              </a:ext>
            </a:extLst>
          </p:cNvPr>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7" name="Google Shape;153;p1">
            <a:extLst>
              <a:ext uri="{FF2B5EF4-FFF2-40B4-BE49-F238E27FC236}">
                <a16:creationId xmlns:a16="http://schemas.microsoft.com/office/drawing/2014/main" id="{14753853-70AD-B703-61C0-D61D4B13E0F7}"/>
              </a:ext>
            </a:extLst>
          </p:cNvPr>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600" b="1" u="sng" kern="1200" dirty="0">
                <a:solidFill>
                  <a:schemeClr val="tx1">
                    <a:lumMod val="85000"/>
                    <a:lumOff val="15000"/>
                  </a:schemeClr>
                </a:solidFill>
                <a:latin typeface="+mj-lt"/>
                <a:ea typeface="+mj-ea"/>
                <a:cs typeface="+mj-cs"/>
              </a:rPr>
              <a:t>Revolution:</a:t>
            </a:r>
            <a:r>
              <a:rPr lang="en-US" sz="2600" b="1" kern="1200" dirty="0">
                <a:solidFill>
                  <a:schemeClr val="tx1">
                    <a:lumMod val="85000"/>
                    <a:lumOff val="15000"/>
                  </a:schemeClr>
                </a:solidFill>
                <a:latin typeface="+mj-lt"/>
                <a:ea typeface="+mj-ea"/>
                <a:cs typeface="+mj-cs"/>
              </a:rPr>
              <a:t> </a:t>
            </a:r>
            <a:r>
              <a:rPr lang="en-US" sz="2600" kern="1200" dirty="0">
                <a:solidFill>
                  <a:schemeClr val="tx1">
                    <a:lumMod val="85000"/>
                    <a:lumOff val="15000"/>
                  </a:schemeClr>
                </a:solidFill>
                <a:latin typeface="+mj-lt"/>
                <a:ea typeface="+mj-ea"/>
                <a:cs typeface="+mj-cs"/>
              </a:rPr>
              <a:t>movement of a planet around the </a:t>
            </a:r>
            <a:r>
              <a:rPr lang="en-US" sz="2600" b="1" u="sng" kern="1200" dirty="0">
                <a:solidFill>
                  <a:srgbClr val="FF0000"/>
                </a:solidFill>
                <a:latin typeface="+mj-lt"/>
                <a:ea typeface="+mj-ea"/>
                <a:cs typeface="+mj-cs"/>
              </a:rPr>
              <a:t>sun</a:t>
            </a:r>
            <a:r>
              <a:rPr lang="en-US" sz="2600" u="sng" kern="1200" dirty="0">
                <a:solidFill>
                  <a:schemeClr val="tx1">
                    <a:lumMod val="85000"/>
                    <a:lumOff val="15000"/>
                  </a:schemeClr>
                </a:solidFill>
                <a:latin typeface="+mj-lt"/>
                <a:ea typeface="+mj-ea"/>
                <a:cs typeface="+mj-cs"/>
              </a:rPr>
              <a:t>.</a:t>
            </a:r>
            <a:endParaRPr lang="en-US" sz="2600" b="1" u="sng" kern="1200" dirty="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7D6C1143-9E1E-825C-2925-0FD7816E5A44}"/>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14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66"/>
                                        </p:tgtEl>
                                        <p:attrNameLst>
                                          <p:attrName>style.visibility</p:attrName>
                                        </p:attrNameLst>
                                      </p:cBhvr>
                                      <p:to>
                                        <p:strVal val="visible"/>
                                      </p:to>
                                    </p:set>
                                    <p:animEffect transition="in" filter="fade">
                                      <p:cBhvr>
                                        <p:cTn id="7" dur="7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p:nvPr/>
        </p:nvSpPr>
        <p:spPr>
          <a:xfrm>
            <a:off x="488560" y="1360056"/>
            <a:ext cx="8166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Rotation</a:t>
            </a:r>
            <a:endParaRPr sz="1400" b="0" i="0" u="none" strike="noStrike" cap="none" dirty="0">
              <a:solidFill>
                <a:srgbClr val="000000"/>
              </a:solidFill>
              <a:latin typeface="Arial"/>
              <a:ea typeface="Arial"/>
              <a:cs typeface="Arial"/>
              <a:sym typeface="Arial"/>
            </a:endParaRPr>
          </a:p>
        </p:txBody>
      </p:sp>
      <p:sp>
        <p:nvSpPr>
          <p:cNvPr id="259" name="Google Shape;259;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a:extLst>
              <a:ext uri="{FF2B5EF4-FFF2-40B4-BE49-F238E27FC236}">
                <a16:creationId xmlns:a16="http://schemas.microsoft.com/office/drawing/2014/main" id="{93AA269A-2274-B599-3850-A023A394DFEA}"/>
              </a:ext>
            </a:extLst>
          </p:cNvPr>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167" name="Google Shape;167;gdbff74d4ed_1_1136"/>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30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3000" kern="1200" dirty="0">
                <a:solidFill>
                  <a:schemeClr val="tx1"/>
                </a:solidFill>
                <a:latin typeface="Calibri Light" panose="020F0302020204030204" pitchFamily="34" charset="0"/>
                <a:ea typeface="+mj-ea"/>
                <a:cs typeface="Calibri Light" panose="020F0302020204030204" pitchFamily="34" charset="0"/>
                <a:sym typeface="Calibri"/>
              </a:rPr>
              <a:t>: the spinning of a celestial body around its own axis</a:t>
            </a:r>
            <a:endParaRPr lang="en-US" sz="30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4" name="Google Shape;267;p14" descr="Artificial Intelligence">
            <a:extLst>
              <a:ext uri="{FF2B5EF4-FFF2-40B4-BE49-F238E27FC236}">
                <a16:creationId xmlns:a16="http://schemas.microsoft.com/office/drawing/2014/main" id="{34AB8F85-3FA5-E752-AF6A-87AE62590CF6}"/>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268;p14" descr="Blog">
            <a:extLst>
              <a:ext uri="{FF2B5EF4-FFF2-40B4-BE49-F238E27FC236}">
                <a16:creationId xmlns:a16="http://schemas.microsoft.com/office/drawing/2014/main" id="{0852919B-4B42-1EA7-B5E2-64B1EE421959}"/>
              </a:ext>
            </a:extLst>
          </p:cNvPr>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descr="A planet earth with arrows pointing to the earth&#10;&#10;Description automatically generated">
            <a:extLst>
              <a:ext uri="{FF2B5EF4-FFF2-40B4-BE49-F238E27FC236}">
                <a16:creationId xmlns:a16="http://schemas.microsoft.com/office/drawing/2014/main" id="{93AA269A-2274-B599-3850-A023A394DFEA}"/>
              </a:ext>
            </a:extLst>
          </p:cNvPr>
          <p:cNvPicPr preferRelativeResize="0"/>
          <p:nvPr/>
        </p:nvPicPr>
        <p:blipFill rotWithShape="1">
          <a:blip r:embed="rId3"/>
          <a:srcRect l="16299" r="13701"/>
          <a:stretch/>
        </p:blipFill>
        <p:spPr>
          <a:xfrm>
            <a:off x="20" y="10"/>
            <a:ext cx="9143980" cy="6857990"/>
          </a:xfrm>
          <a:prstGeom prst="rect">
            <a:avLst/>
          </a:prstGeom>
          <a:noFill/>
        </p:spPr>
      </p:pic>
      <p:sp>
        <p:nvSpPr>
          <p:cNvPr id="181" name="Rectangle 18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gdbff74d4ed_1_1136"/>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algn="ctr">
              <a:lnSpc>
                <a:spcPct val="90000"/>
              </a:lnSpc>
              <a:spcBef>
                <a:spcPct val="0"/>
              </a:spcBef>
              <a:spcAft>
                <a:spcPts val="600"/>
              </a:spcAft>
              <a:buSzPts val="3600"/>
            </a:pPr>
            <a:r>
              <a:rPr lang="en-US" sz="3100" b="1" kern="1200" dirty="0">
                <a:solidFill>
                  <a:schemeClr val="tx1">
                    <a:lumMod val="85000"/>
                    <a:lumOff val="15000"/>
                  </a:schemeClr>
                </a:solidFill>
                <a:latin typeface="+mj-lt"/>
                <a:ea typeface="+mj-ea"/>
                <a:cs typeface="+mj-cs"/>
                <a:sym typeface="Calibri"/>
              </a:rPr>
              <a:t>What is a rotation?</a:t>
            </a:r>
            <a:endParaRPr lang="en-US" sz="3100" strike="noStrike" kern="1200" cap="none" dirty="0">
              <a:solidFill>
                <a:schemeClr val="tx1">
                  <a:lumMod val="85000"/>
                  <a:lumOff val="15000"/>
                </a:schemeClr>
              </a:solidFill>
              <a:latin typeface="+mj-lt"/>
              <a:ea typeface="+mj-ea"/>
              <a:cs typeface="+mj-cs"/>
              <a:sym typeface="Arial"/>
            </a:endParaRPr>
          </a:p>
        </p:txBody>
      </p:sp>
      <p:cxnSp>
        <p:nvCxnSpPr>
          <p:cNvPr id="183" name="Straight Connector 18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1C9B0DE1-382F-B6CE-97EF-078CA3F84CC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09664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7"/>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90" name="Google Shape;290;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colorful toy objects&#10;&#10;Description automatically generated">
            <a:extLst>
              <a:ext uri="{FF2B5EF4-FFF2-40B4-BE49-F238E27FC236}">
                <a16:creationId xmlns:a16="http://schemas.microsoft.com/office/drawing/2014/main" id="{2BCA4C57-E860-BB2B-9143-428CB14B6FFC}"/>
              </a:ext>
            </a:extLst>
          </p:cNvPr>
          <p:cNvPicPr>
            <a:picLocks noChangeAspect="1"/>
          </p:cNvPicPr>
          <p:nvPr/>
        </p:nvPicPr>
        <p:blipFill rotWithShape="1">
          <a:blip r:embed="rId3"/>
          <a:srcRect l="8731" r="23854"/>
          <a:stretch/>
        </p:blipFill>
        <p:spPr>
          <a:xfrm>
            <a:off x="20" y="10"/>
            <a:ext cx="725221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5BC72BE-6818-4829-13F5-841BCCFC94AD}"/>
              </a:ext>
            </a:extLst>
          </p:cNvPr>
          <p:cNvSpPr txBox="1"/>
          <p:nvPr/>
        </p:nvSpPr>
        <p:spPr>
          <a:xfrm>
            <a:off x="5520172" y="1964571"/>
            <a:ext cx="3464119" cy="4565151"/>
          </a:xfrm>
          <a:prstGeom prst="rect">
            <a:avLst/>
          </a:prstGeom>
        </p:spPr>
        <p:txBody>
          <a:bodyPr vert="horz" lIns="91440" tIns="45720" rIns="91440" bIns="45720" rtlCol="0">
            <a:noAutofit/>
          </a:bodyPr>
          <a:lstStyle/>
          <a:p>
            <a:pPr algn="r">
              <a:lnSpc>
                <a:spcPct val="90000"/>
              </a:lnSpc>
              <a:spcAft>
                <a:spcPts val="600"/>
              </a:spcAft>
            </a:pPr>
            <a:r>
              <a:rPr lang="en-US" sz="4200" b="0" i="0" kern="1200" dirty="0">
                <a:solidFill>
                  <a:schemeClr val="tx1"/>
                </a:solidFill>
                <a:effectLst/>
                <a:latin typeface="Calibri" panose="020F0502020204030204" pitchFamily="34" charset="0"/>
                <a:ea typeface="+mn-ea"/>
                <a:cs typeface="Calibri" panose="020F0502020204030204" pitchFamily="34" charset="0"/>
              </a:rPr>
              <a:t>Imagine Earth as a giant top, and the axis is like the rod through its center. </a:t>
            </a:r>
          </a:p>
        </p:txBody>
      </p:sp>
      <p:sp>
        <p:nvSpPr>
          <p:cNvPr id="6" name="Google Shape;290;p17" descr="Artificial Intelligence">
            <a:extLst>
              <a:ext uri="{FF2B5EF4-FFF2-40B4-BE49-F238E27FC236}">
                <a16:creationId xmlns:a16="http://schemas.microsoft.com/office/drawing/2014/main" id="{35BF8C92-28A9-9500-7600-8845E519572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07579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1" y="-1"/>
            <a:ext cx="9144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607E69-E5FA-9789-1F29-99850869E873}"/>
              </a:ext>
            </a:extLst>
          </p:cNvPr>
          <p:cNvSpPr txBox="1"/>
          <p:nvPr/>
        </p:nvSpPr>
        <p:spPr>
          <a:xfrm>
            <a:off x="499849" y="1777007"/>
            <a:ext cx="3013372" cy="3908586"/>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As Earth rotates, the side facing the sun experiences daylight, while the opposite side is in darkness, causing night. The rotation is what gives us our day-and-night cycle. </a:t>
            </a:r>
            <a:endParaRPr lang="en-US" sz="2600" kern="1200" dirty="0">
              <a:solidFill>
                <a:schemeClr val="tx1"/>
              </a:solidFill>
              <a:latin typeface="Calibri" panose="020F0502020204030204" pitchFamily="34" charset="0"/>
              <a:ea typeface="+mn-ea"/>
              <a:cs typeface="Calibri" panose="020F0502020204030204" pitchFamily="34" charset="0"/>
            </a:endParaRPr>
          </a:p>
        </p:txBody>
      </p:sp>
      <p:pic>
        <p:nvPicPr>
          <p:cNvPr id="2" name="Picture 1" descr="A planet in space with lights&#10;&#10;Description automatically generated">
            <a:extLst>
              <a:ext uri="{FF2B5EF4-FFF2-40B4-BE49-F238E27FC236}">
                <a16:creationId xmlns:a16="http://schemas.microsoft.com/office/drawing/2014/main" id="{B50C3E99-211F-556D-48B5-68B9D36717BA}"/>
              </a:ext>
            </a:extLst>
          </p:cNvPr>
          <p:cNvPicPr>
            <a:picLocks noChangeAspect="1"/>
          </p:cNvPicPr>
          <p:nvPr/>
        </p:nvPicPr>
        <p:blipFill rotWithShape="1">
          <a:blip r:embed="rId3"/>
          <a:srcRect r="35437" b="1"/>
          <a:stretch/>
        </p:blipFill>
        <p:spPr>
          <a:xfrm>
            <a:off x="3711141" y="1"/>
            <a:ext cx="5432859"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5" name="Google Shape;290;p17" descr="Artificial Intelligence">
            <a:extLst>
              <a:ext uri="{FF2B5EF4-FFF2-40B4-BE49-F238E27FC236}">
                <a16:creationId xmlns:a16="http://schemas.microsoft.com/office/drawing/2014/main" id="{7FD2225A-DE16-0EF7-C670-617A63C82A3B}"/>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96660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p:nvSpPr>
          <p:cNvPr id="321" name="Rectangle 3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gdbff74d4ed_1_1"/>
          <p:cNvSpPr txBox="1">
            <a:spLocks noGrp="1"/>
          </p:cNvSpPr>
          <p:nvPr>
            <p:ph type="ctrTitle"/>
          </p:nvPr>
        </p:nvSpPr>
        <p:spPr>
          <a:xfrm>
            <a:off x="573543" y="1131853"/>
            <a:ext cx="2607469" cy="4962524"/>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2600" kern="1200" dirty="0">
                <a:solidFill>
                  <a:srgbClr val="FFFFFF"/>
                </a:solidFill>
                <a:latin typeface="Calibri" panose="020F0502020204030204" pitchFamily="34" charset="0"/>
                <a:ea typeface="+mj-ea"/>
                <a:cs typeface="Calibri" panose="020F0502020204030204" pitchFamily="34" charset="0"/>
              </a:rPr>
              <a:t>Earth’s axis isn't perfectly straight up and down; it's tilted, leading to the changing seasons as Earth orbits the sun. This spinning motion influences our daily lives, affecting the length of our days and the patterns of daylight we experience.</a:t>
            </a:r>
            <a:br>
              <a:rPr lang="en-US" sz="2600" kern="1200" dirty="0">
                <a:solidFill>
                  <a:srgbClr val="FFFFFF"/>
                </a:solidFill>
                <a:latin typeface="Calibri" panose="020F0502020204030204" pitchFamily="34" charset="0"/>
                <a:ea typeface="+mj-ea"/>
                <a:cs typeface="Calibri" panose="020F0502020204030204" pitchFamily="34" charset="0"/>
              </a:rPr>
            </a:br>
            <a:endParaRPr lang="en-US" sz="2600" kern="1200" dirty="0">
              <a:solidFill>
                <a:srgbClr val="FFFFFF"/>
              </a:solidFill>
              <a:latin typeface="Calibri" panose="020F0502020204030204" pitchFamily="34" charset="0"/>
              <a:ea typeface="+mj-ea"/>
              <a:cs typeface="Calibri" panose="020F0502020204030204" pitchFamily="34" charset="0"/>
            </a:endParaRPr>
          </a:p>
        </p:txBody>
      </p:sp>
      <p:pic>
        <p:nvPicPr>
          <p:cNvPr id="4" name="Picture 3" descr="A blue planet with a red line and a red cross&#10;&#10;Description automatically generated">
            <a:extLst>
              <a:ext uri="{FF2B5EF4-FFF2-40B4-BE49-F238E27FC236}">
                <a16:creationId xmlns:a16="http://schemas.microsoft.com/office/drawing/2014/main" id="{820C8C22-4227-E01D-51DF-7F2DC11EA8C8}"/>
              </a:ext>
            </a:extLst>
          </p:cNvPr>
          <p:cNvPicPr>
            <a:picLocks noChangeAspect="1"/>
          </p:cNvPicPr>
          <p:nvPr/>
        </p:nvPicPr>
        <p:blipFill>
          <a:blip r:embed="rId3"/>
          <a:stretch>
            <a:fillRect/>
          </a:stretch>
        </p:blipFill>
        <p:spPr>
          <a:xfrm>
            <a:off x="3865366" y="1018400"/>
            <a:ext cx="4915159" cy="4829142"/>
          </a:xfrm>
          <a:prstGeom prst="rect">
            <a:avLst/>
          </a:prstGeom>
        </p:spPr>
      </p:pic>
      <p:sp>
        <p:nvSpPr>
          <p:cNvPr id="2" name="Google Shape;290;p17" descr="Artificial Intelligence">
            <a:extLst>
              <a:ext uri="{FF2B5EF4-FFF2-40B4-BE49-F238E27FC236}">
                <a16:creationId xmlns:a16="http://schemas.microsoft.com/office/drawing/2014/main" id="{6111A868-56A6-5EA2-CAFE-8746095F549B}"/>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51" name="Rectangle 15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Google Shape;130;p3" descr="A planet in space&#10;&#10;Description automatically generated with low confidence"/>
          <p:cNvPicPr preferRelativeResize="0"/>
          <p:nvPr/>
        </p:nvPicPr>
        <p:blipFill rotWithShape="1">
          <a:blip r:embed="rId3">
            <a:alphaModFix amt="60000"/>
          </a:blip>
          <a:srcRect l="11629" r="11629"/>
          <a:stretch/>
        </p:blipFill>
        <p:spPr>
          <a:xfrm>
            <a:off x="135731" y="182880"/>
            <a:ext cx="8867728" cy="6499784"/>
          </a:xfrm>
          <a:prstGeom prst="rect">
            <a:avLst/>
          </a:prstGeom>
          <a:noFill/>
        </p:spPr>
      </p:pic>
      <p:sp>
        <p:nvSpPr>
          <p:cNvPr id="129" name="Google Shape;129;p3"/>
          <p:cNvSpPr txBox="1"/>
          <p:nvPr/>
        </p:nvSpPr>
        <p:spPr>
          <a:xfrm>
            <a:off x="536509" y="3429000"/>
            <a:ext cx="8066171" cy="2588458"/>
          </a:xfrm>
          <a:prstGeom prst="rect">
            <a:avLst/>
          </a:prstGeom>
        </p:spPr>
        <p:txBody>
          <a:bodyPr spcFirstLastPara="1" vert="horz" lIns="91440" tIns="45720" rIns="91440" bIns="45720" rtlCol="0" anchorCtr="0">
            <a:noAutofit/>
          </a:bodyPr>
          <a:lstStyle/>
          <a:p>
            <a:pPr>
              <a:lnSpc>
                <a:spcPct val="90000"/>
              </a:lnSpc>
              <a:spcBef>
                <a:spcPct val="0"/>
              </a:spcBef>
              <a:spcAft>
                <a:spcPts val="600"/>
              </a:spcAft>
              <a:buSzPts val="3000"/>
            </a:pPr>
            <a:r>
              <a:rPr lang="en-US" sz="4200" b="1" u="none" strike="noStrike" kern="1200" cap="none" dirty="0">
                <a:solidFill>
                  <a:srgbClr val="FFFFFF"/>
                </a:solidFill>
                <a:latin typeface="Calibri" panose="020F0502020204030204" pitchFamily="34" charset="0"/>
                <a:ea typeface="+mn-ea"/>
                <a:cs typeface="Calibri" panose="020F0502020204030204" pitchFamily="34" charset="0"/>
                <a:sym typeface="Calibri"/>
              </a:rPr>
              <a:t>Big Question</a:t>
            </a:r>
            <a:r>
              <a:rPr lang="en-US" sz="4200" u="none" strike="noStrike" kern="1200" cap="none" dirty="0">
                <a:solidFill>
                  <a:srgbClr val="FFFFFF"/>
                </a:solidFill>
                <a:latin typeface="Calibri" panose="020F0502020204030204" pitchFamily="34" charset="0"/>
                <a:ea typeface="+mn-ea"/>
                <a:cs typeface="Calibri" panose="020F0502020204030204" pitchFamily="34" charset="0"/>
                <a:sym typeface="Calibri"/>
              </a:rPr>
              <a:t>: </a:t>
            </a:r>
            <a:r>
              <a:rPr lang="en-US" sz="4200" kern="1200" dirty="0">
                <a:solidFill>
                  <a:srgbClr val="FFFFFF"/>
                </a:solidFill>
                <a:latin typeface="Calibri" panose="020F0502020204030204" pitchFamily="34" charset="0"/>
                <a:ea typeface="+mn-ea"/>
                <a:cs typeface="Calibri" panose="020F0502020204030204" pitchFamily="34" charset="0"/>
                <a:sym typeface="Calibri"/>
              </a:rPr>
              <a:t>How does the rotation of Earth affect our day and night cycle, and what role does it play in shaping our experiences on the planet?</a:t>
            </a:r>
            <a:endParaRPr lang="en-US" sz="4200" u="none" strike="noStrike" kern="1200" cap="none" dirty="0">
              <a:solidFill>
                <a:srgbClr val="FFFFFF"/>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607E69-E5FA-9789-1F29-99850869E873}"/>
              </a:ext>
            </a:extLst>
          </p:cNvPr>
          <p:cNvSpPr txBox="1"/>
          <p:nvPr/>
        </p:nvSpPr>
        <p:spPr>
          <a:xfrm>
            <a:off x="483807" y="1760965"/>
            <a:ext cx="3013372" cy="3908586"/>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As Earth rotates, the side facing the sun experiences daylight, while the opposite side is in darkness, causing night. The rotation is what gives us our </a:t>
            </a:r>
            <a:r>
              <a:rPr lang="en-US" sz="2600" b="0" i="0" u="sng" kern="1200" dirty="0">
                <a:solidFill>
                  <a:schemeClr val="tx1"/>
                </a:solidFill>
                <a:effectLst/>
                <a:latin typeface="Calibri" panose="020F0502020204030204" pitchFamily="34" charset="0"/>
                <a:ea typeface="+mn-ea"/>
                <a:cs typeface="Calibri" panose="020F0502020204030204" pitchFamily="34" charset="0"/>
              </a:rPr>
              <a:t>        - </a:t>
            </a:r>
            <a:r>
              <a:rPr lang="en-US" sz="2600" b="0" i="0" kern="1200" dirty="0">
                <a:solidFill>
                  <a:schemeClr val="tx1"/>
                </a:solidFill>
                <a:effectLst/>
                <a:latin typeface="Calibri" panose="020F0502020204030204" pitchFamily="34" charset="0"/>
                <a:ea typeface="+mn-ea"/>
                <a:cs typeface="Calibri" panose="020F0502020204030204" pitchFamily="34" charset="0"/>
              </a:rPr>
              <a:t>and -</a:t>
            </a:r>
            <a:r>
              <a:rPr lang="en-US" sz="2600" b="0" i="0" u="sng" kern="1200" dirty="0">
                <a:solidFill>
                  <a:schemeClr val="tx1"/>
                </a:solidFill>
                <a:effectLst/>
                <a:latin typeface="Calibri" panose="020F0502020204030204" pitchFamily="34" charset="0"/>
                <a:ea typeface="+mn-ea"/>
                <a:cs typeface="Calibri" panose="020F0502020204030204" pitchFamily="34" charset="0"/>
              </a:rPr>
              <a:t>              </a:t>
            </a:r>
            <a:r>
              <a:rPr lang="en-US" sz="2600" b="0" i="0" kern="1200" dirty="0">
                <a:solidFill>
                  <a:schemeClr val="tx1"/>
                </a:solidFill>
                <a:effectLst/>
                <a:latin typeface="Calibri" panose="020F0502020204030204" pitchFamily="34" charset="0"/>
                <a:ea typeface="+mn-ea"/>
                <a:cs typeface="Calibri" panose="020F0502020204030204" pitchFamily="34" charset="0"/>
              </a:rPr>
              <a:t> cycle. </a:t>
            </a:r>
            <a:endParaRPr lang="en-US" sz="2600" kern="1200" dirty="0">
              <a:solidFill>
                <a:schemeClr val="tx1"/>
              </a:solidFill>
              <a:latin typeface="Calibri" panose="020F0502020204030204" pitchFamily="34" charset="0"/>
              <a:ea typeface="+mn-ea"/>
              <a:cs typeface="Calibri" panose="020F0502020204030204" pitchFamily="34" charset="0"/>
            </a:endParaRPr>
          </a:p>
        </p:txBody>
      </p:sp>
      <p:pic>
        <p:nvPicPr>
          <p:cNvPr id="2" name="Picture 1" descr="A planet in space with lights&#10;&#10;Description automatically generated">
            <a:extLst>
              <a:ext uri="{FF2B5EF4-FFF2-40B4-BE49-F238E27FC236}">
                <a16:creationId xmlns:a16="http://schemas.microsoft.com/office/drawing/2014/main" id="{B50C3E99-211F-556D-48B5-68B9D36717BA}"/>
              </a:ext>
            </a:extLst>
          </p:cNvPr>
          <p:cNvPicPr>
            <a:picLocks noChangeAspect="1"/>
          </p:cNvPicPr>
          <p:nvPr/>
        </p:nvPicPr>
        <p:blipFill rotWithShape="1">
          <a:blip r:embed="rId3"/>
          <a:srcRect r="35437" b="1"/>
          <a:stretch/>
        </p:blipFill>
        <p:spPr>
          <a:xfrm>
            <a:off x="3711141" y="1"/>
            <a:ext cx="5432859"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Google Shape;473;p41" descr="Questions">
            <a:extLst>
              <a:ext uri="{FF2B5EF4-FFF2-40B4-BE49-F238E27FC236}">
                <a16:creationId xmlns:a16="http://schemas.microsoft.com/office/drawing/2014/main" id="{2E926AC1-B109-4082-D8D2-0E4707FFF5E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4196645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607E69-E5FA-9789-1F29-99850869E873}"/>
              </a:ext>
            </a:extLst>
          </p:cNvPr>
          <p:cNvSpPr txBox="1"/>
          <p:nvPr/>
        </p:nvSpPr>
        <p:spPr>
          <a:xfrm>
            <a:off x="483807" y="1760965"/>
            <a:ext cx="3013372" cy="3908586"/>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As Earth rotates, the side facing the sun experiences daylight, while the opposite side is in darkness, causing night. The rotation is what gives us our </a:t>
            </a:r>
            <a:r>
              <a:rPr lang="en-US" sz="2600" b="1" i="0" u="sng" kern="1200" dirty="0">
                <a:solidFill>
                  <a:srgbClr val="FF0000"/>
                </a:solidFill>
                <a:effectLst/>
                <a:latin typeface="Calibri" panose="020F0502020204030204" pitchFamily="34" charset="0"/>
                <a:ea typeface="+mn-ea"/>
                <a:cs typeface="Calibri" panose="020F0502020204030204" pitchFamily="34" charset="0"/>
              </a:rPr>
              <a:t>day</a:t>
            </a:r>
            <a:r>
              <a:rPr lang="en-US" sz="2600" b="0" i="0" u="sng" kern="1200" dirty="0">
                <a:solidFill>
                  <a:schemeClr val="tx1"/>
                </a:solidFill>
                <a:effectLst/>
                <a:latin typeface="Calibri" panose="020F0502020204030204" pitchFamily="34" charset="0"/>
                <a:ea typeface="+mn-ea"/>
                <a:cs typeface="Calibri" panose="020F0502020204030204" pitchFamily="34" charset="0"/>
              </a:rPr>
              <a:t>- </a:t>
            </a:r>
            <a:r>
              <a:rPr lang="en-US" sz="2600" b="0" i="0" kern="1200" dirty="0">
                <a:solidFill>
                  <a:schemeClr val="tx1"/>
                </a:solidFill>
                <a:effectLst/>
                <a:latin typeface="Calibri" panose="020F0502020204030204" pitchFamily="34" charset="0"/>
                <a:ea typeface="+mn-ea"/>
                <a:cs typeface="Calibri" panose="020F0502020204030204" pitchFamily="34" charset="0"/>
              </a:rPr>
              <a:t>and -</a:t>
            </a:r>
            <a:r>
              <a:rPr lang="en-US" sz="2600" b="0" i="0" u="sng" kern="1200" dirty="0">
                <a:solidFill>
                  <a:schemeClr val="tx1"/>
                </a:solidFill>
                <a:effectLst/>
                <a:latin typeface="Calibri" panose="020F0502020204030204" pitchFamily="34" charset="0"/>
                <a:ea typeface="+mn-ea"/>
                <a:cs typeface="Calibri" panose="020F0502020204030204" pitchFamily="34" charset="0"/>
              </a:rPr>
              <a:t> </a:t>
            </a:r>
            <a:r>
              <a:rPr lang="en-US" sz="2600" b="1" i="0" u="sng" kern="1200" dirty="0">
                <a:solidFill>
                  <a:srgbClr val="FF0000"/>
                </a:solidFill>
                <a:effectLst/>
                <a:latin typeface="Calibri" panose="020F0502020204030204" pitchFamily="34" charset="0"/>
                <a:ea typeface="+mn-ea"/>
                <a:cs typeface="Calibri" panose="020F0502020204030204" pitchFamily="34" charset="0"/>
              </a:rPr>
              <a:t>night</a:t>
            </a:r>
            <a:r>
              <a:rPr lang="en-US" sz="2600" b="0" i="0" kern="1200" dirty="0">
                <a:solidFill>
                  <a:schemeClr val="tx1"/>
                </a:solidFill>
                <a:effectLst/>
                <a:latin typeface="Calibri" panose="020F0502020204030204" pitchFamily="34" charset="0"/>
                <a:ea typeface="+mn-ea"/>
                <a:cs typeface="Calibri" panose="020F0502020204030204" pitchFamily="34" charset="0"/>
              </a:rPr>
              <a:t> cycle. </a:t>
            </a:r>
            <a:endParaRPr lang="en-US" sz="2600" kern="1200" dirty="0">
              <a:solidFill>
                <a:schemeClr val="tx1"/>
              </a:solidFill>
              <a:latin typeface="Calibri" panose="020F0502020204030204" pitchFamily="34" charset="0"/>
              <a:ea typeface="+mn-ea"/>
              <a:cs typeface="Calibri" panose="020F0502020204030204" pitchFamily="34" charset="0"/>
            </a:endParaRPr>
          </a:p>
        </p:txBody>
      </p:sp>
      <p:pic>
        <p:nvPicPr>
          <p:cNvPr id="2" name="Picture 1" descr="A planet in space with lights&#10;&#10;Description automatically generated">
            <a:extLst>
              <a:ext uri="{FF2B5EF4-FFF2-40B4-BE49-F238E27FC236}">
                <a16:creationId xmlns:a16="http://schemas.microsoft.com/office/drawing/2014/main" id="{B50C3E99-211F-556D-48B5-68B9D36717BA}"/>
              </a:ext>
            </a:extLst>
          </p:cNvPr>
          <p:cNvPicPr>
            <a:picLocks noChangeAspect="1"/>
          </p:cNvPicPr>
          <p:nvPr/>
        </p:nvPicPr>
        <p:blipFill rotWithShape="1">
          <a:blip r:embed="rId3"/>
          <a:srcRect r="35437" b="1"/>
          <a:stretch/>
        </p:blipFill>
        <p:spPr>
          <a:xfrm>
            <a:off x="3711141" y="1"/>
            <a:ext cx="5432859"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Google Shape;473;p41" descr="Questions">
            <a:extLst>
              <a:ext uri="{FF2B5EF4-FFF2-40B4-BE49-F238E27FC236}">
                <a16:creationId xmlns:a16="http://schemas.microsoft.com/office/drawing/2014/main" id="{2E926AC1-B109-4082-D8D2-0E4707FFF5E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226231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dbff74d4ed_1_1"/>
          <p:cNvSpPr txBox="1">
            <a:spLocks noGrp="1"/>
          </p:cNvSpPr>
          <p:nvPr>
            <p:ph type="ctrTitle"/>
          </p:nvPr>
        </p:nvSpPr>
        <p:spPr>
          <a:xfrm>
            <a:off x="573543" y="1131853"/>
            <a:ext cx="2607469" cy="4962524"/>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2600" b="1" u="sng" kern="1200" dirty="0">
                <a:solidFill>
                  <a:schemeClr val="tx1"/>
                </a:solidFill>
                <a:latin typeface="Calibri" panose="020F0502020204030204" pitchFamily="34" charset="0"/>
                <a:ea typeface="+mj-ea"/>
                <a:cs typeface="Calibri" panose="020F0502020204030204" pitchFamily="34" charset="0"/>
              </a:rPr>
              <a:t>True or False</a:t>
            </a:r>
            <a:r>
              <a:rPr lang="en-US" sz="2600" kern="1200" dirty="0">
                <a:solidFill>
                  <a:schemeClr val="tx1"/>
                </a:solidFill>
                <a:latin typeface="Calibri" panose="020F0502020204030204" pitchFamily="34" charset="0"/>
                <a:ea typeface="+mj-ea"/>
                <a:cs typeface="Calibri" panose="020F0502020204030204" pitchFamily="34" charset="0"/>
              </a:rPr>
              <a:t>: Earth’s axis is perfectly straight up and down.</a:t>
            </a:r>
          </a:p>
        </p:txBody>
      </p:sp>
      <p:pic>
        <p:nvPicPr>
          <p:cNvPr id="4" name="Picture 3" descr="A blue planet with a red line and a red cross&#10;&#10;Description automatically generated">
            <a:extLst>
              <a:ext uri="{FF2B5EF4-FFF2-40B4-BE49-F238E27FC236}">
                <a16:creationId xmlns:a16="http://schemas.microsoft.com/office/drawing/2014/main" id="{820C8C22-4227-E01D-51DF-7F2DC11EA8C8}"/>
              </a:ext>
            </a:extLst>
          </p:cNvPr>
          <p:cNvPicPr>
            <a:picLocks noChangeAspect="1"/>
          </p:cNvPicPr>
          <p:nvPr/>
        </p:nvPicPr>
        <p:blipFill>
          <a:blip r:embed="rId3"/>
          <a:stretch>
            <a:fillRect/>
          </a:stretch>
        </p:blipFill>
        <p:spPr>
          <a:xfrm>
            <a:off x="3865366" y="1018400"/>
            <a:ext cx="4915159" cy="4829142"/>
          </a:xfrm>
          <a:prstGeom prst="rect">
            <a:avLst/>
          </a:prstGeom>
        </p:spPr>
      </p:pic>
      <p:sp>
        <p:nvSpPr>
          <p:cNvPr id="3" name="Google Shape;473;p41" descr="Questions">
            <a:extLst>
              <a:ext uri="{FF2B5EF4-FFF2-40B4-BE49-F238E27FC236}">
                <a16:creationId xmlns:a16="http://schemas.microsoft.com/office/drawing/2014/main" id="{D9C0C5F2-210D-DAAD-B913-8D60D2D49C2E}"/>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2164568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dbff74d4ed_1_1"/>
          <p:cNvSpPr txBox="1">
            <a:spLocks noGrp="1"/>
          </p:cNvSpPr>
          <p:nvPr>
            <p:ph type="ctrTitle"/>
          </p:nvPr>
        </p:nvSpPr>
        <p:spPr>
          <a:xfrm>
            <a:off x="573543" y="1131853"/>
            <a:ext cx="2607469" cy="4962524"/>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2600" b="1" u="sng" kern="1200" dirty="0">
                <a:solidFill>
                  <a:schemeClr val="tx1"/>
                </a:solidFill>
                <a:latin typeface="Calibri" panose="020F0502020204030204" pitchFamily="34" charset="0"/>
                <a:ea typeface="+mj-ea"/>
                <a:cs typeface="Calibri" panose="020F0502020204030204" pitchFamily="34" charset="0"/>
              </a:rPr>
              <a:t>True or </a:t>
            </a:r>
            <a:r>
              <a:rPr lang="en-US" sz="2600" b="1" u="sng" kern="1200" dirty="0">
                <a:solidFill>
                  <a:srgbClr val="FF0000"/>
                </a:solidFill>
                <a:latin typeface="Calibri" panose="020F0502020204030204" pitchFamily="34" charset="0"/>
                <a:ea typeface="+mj-ea"/>
                <a:cs typeface="Calibri" panose="020F0502020204030204" pitchFamily="34" charset="0"/>
              </a:rPr>
              <a:t>False</a:t>
            </a:r>
            <a:r>
              <a:rPr lang="en-US" sz="2600" kern="1200" dirty="0">
                <a:solidFill>
                  <a:schemeClr val="tx1"/>
                </a:solidFill>
                <a:latin typeface="Calibri" panose="020F0502020204030204" pitchFamily="34" charset="0"/>
                <a:ea typeface="+mj-ea"/>
                <a:cs typeface="Calibri" panose="020F0502020204030204" pitchFamily="34" charset="0"/>
              </a:rPr>
              <a:t>: Earth’s axis is perfectly straight up and down.</a:t>
            </a:r>
          </a:p>
        </p:txBody>
      </p:sp>
      <p:pic>
        <p:nvPicPr>
          <p:cNvPr id="4" name="Picture 3" descr="A blue planet with a red line and a red cross&#10;&#10;Description automatically generated">
            <a:extLst>
              <a:ext uri="{FF2B5EF4-FFF2-40B4-BE49-F238E27FC236}">
                <a16:creationId xmlns:a16="http://schemas.microsoft.com/office/drawing/2014/main" id="{820C8C22-4227-E01D-51DF-7F2DC11EA8C8}"/>
              </a:ext>
            </a:extLst>
          </p:cNvPr>
          <p:cNvPicPr>
            <a:picLocks noChangeAspect="1"/>
          </p:cNvPicPr>
          <p:nvPr/>
        </p:nvPicPr>
        <p:blipFill>
          <a:blip r:embed="rId3"/>
          <a:stretch>
            <a:fillRect/>
          </a:stretch>
        </p:blipFill>
        <p:spPr>
          <a:xfrm>
            <a:off x="3865366" y="1018400"/>
            <a:ext cx="4915159" cy="4829142"/>
          </a:xfrm>
          <a:prstGeom prst="rect">
            <a:avLst/>
          </a:prstGeom>
        </p:spPr>
      </p:pic>
      <p:sp>
        <p:nvSpPr>
          <p:cNvPr id="5" name="Google Shape;473;p41" descr="Questions">
            <a:extLst>
              <a:ext uri="{FF2B5EF4-FFF2-40B4-BE49-F238E27FC236}">
                <a16:creationId xmlns:a16="http://schemas.microsoft.com/office/drawing/2014/main" id="{F9C4065A-4083-1B74-CA87-FF743B61874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288663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p:cNvGrpSpPr/>
        <p:nvPr/>
      </p:nvGrpSpPr>
      <p:grpSpPr>
        <a:xfrm>
          <a:off x="0" y="0"/>
          <a:ext cx="0" cy="0"/>
          <a:chOff x="0" y="0"/>
          <a:chExt cx="0" cy="0"/>
        </a:xfrm>
      </p:grpSpPr>
      <p:sp useBgFill="1">
        <p:nvSpPr>
          <p:cNvPr id="380" name="Rectangle 37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net in space with a moon&#10;&#10;Description automatically generated">
            <a:extLst>
              <a:ext uri="{FF2B5EF4-FFF2-40B4-BE49-F238E27FC236}">
                <a16:creationId xmlns:a16="http://schemas.microsoft.com/office/drawing/2014/main" id="{26CECAAF-117B-5D9E-18A3-7C8D6D51ABE5}"/>
              </a:ext>
            </a:extLst>
          </p:cNvPr>
          <p:cNvPicPr>
            <a:picLocks noChangeAspect="1"/>
          </p:cNvPicPr>
          <p:nvPr/>
        </p:nvPicPr>
        <p:blipFill rotWithShape="1">
          <a:blip r:embed="rId3"/>
          <a:srcRect r="12231" b="2"/>
          <a:stretch/>
        </p:blipFill>
        <p:spPr>
          <a:xfrm>
            <a:off x="20" y="10"/>
            <a:ext cx="7252212" cy="6857990"/>
          </a:xfrm>
          <a:prstGeom prst="rect">
            <a:avLst/>
          </a:prstGeom>
        </p:spPr>
      </p:pic>
      <p:sp>
        <p:nvSpPr>
          <p:cNvPr id="382" name="Rectangle 38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B3E0938-6DAA-1171-366D-F7B62791E484}"/>
              </a:ext>
            </a:extLst>
          </p:cNvPr>
          <p:cNvSpPr txBox="1"/>
          <p:nvPr/>
        </p:nvSpPr>
        <p:spPr>
          <a:xfrm>
            <a:off x="6129970" y="1557619"/>
            <a:ext cx="2866642" cy="3742762"/>
          </a:xfrm>
          <a:prstGeom prst="rect">
            <a:avLst/>
          </a:prstGeom>
        </p:spPr>
        <p:txBody>
          <a:bodyPr vert="horz" lIns="91440" tIns="45720" rIns="91440" bIns="45720" rtlCol="0">
            <a:noAutofit/>
          </a:bodyPr>
          <a:lstStyle/>
          <a:p>
            <a:pPr>
              <a:lnSpc>
                <a:spcPct val="90000"/>
              </a:lnSpc>
              <a:spcBef>
                <a:spcPct val="0"/>
              </a:spcBef>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An example of another planet’s rotation is Jupiter. Jupiter is a gas giant and has a relatively fast rotation. It completes one rotation in just under 10 hours.</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357;gdbff74d4ed_1_214" descr="Artificial Intelligence">
            <a:extLst>
              <a:ext uri="{FF2B5EF4-FFF2-40B4-BE49-F238E27FC236}">
                <a16:creationId xmlns:a16="http://schemas.microsoft.com/office/drawing/2014/main" id="{0D012102-BFB3-0709-64D7-07762A0FA0F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58;gdbff74d4ed_1_214" descr="Comment Like">
            <a:extLst>
              <a:ext uri="{FF2B5EF4-FFF2-40B4-BE49-F238E27FC236}">
                <a16:creationId xmlns:a16="http://schemas.microsoft.com/office/drawing/2014/main" id="{675EFD1B-409E-18F8-B104-DE52C15FE5B7}"/>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useBgFill="1">
        <p:nvSpPr>
          <p:cNvPr id="394" name="Rectangle 39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un with bright lights&#10;&#10;Description automatically generated">
            <a:extLst>
              <a:ext uri="{FF2B5EF4-FFF2-40B4-BE49-F238E27FC236}">
                <a16:creationId xmlns:a16="http://schemas.microsoft.com/office/drawing/2014/main" id="{2D84CDEB-83B3-3E68-2EBD-7642AA07B558}"/>
              </a:ext>
            </a:extLst>
          </p:cNvPr>
          <p:cNvPicPr>
            <a:picLocks noChangeAspect="1"/>
          </p:cNvPicPr>
          <p:nvPr/>
        </p:nvPicPr>
        <p:blipFill rotWithShape="1">
          <a:blip r:embed="rId3"/>
          <a:srcRect l="5016" r="3775" b="-1"/>
          <a:stretch/>
        </p:blipFill>
        <p:spPr>
          <a:xfrm>
            <a:off x="20" y="10"/>
            <a:ext cx="7252212" cy="6857990"/>
          </a:xfrm>
          <a:prstGeom prst="rect">
            <a:avLst/>
          </a:prstGeom>
        </p:spPr>
      </p:pic>
      <p:sp>
        <p:nvSpPr>
          <p:cNvPr id="396" name="Rectangle 39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28E49D2-E495-3543-D651-EF5269351B62}"/>
              </a:ext>
            </a:extLst>
          </p:cNvPr>
          <p:cNvSpPr txBox="1"/>
          <p:nvPr/>
        </p:nvSpPr>
        <p:spPr>
          <a:xfrm>
            <a:off x="6033717" y="1557619"/>
            <a:ext cx="2866642" cy="3742762"/>
          </a:xfrm>
          <a:prstGeom prst="rect">
            <a:avLst/>
          </a:prstGeom>
        </p:spPr>
        <p:txBody>
          <a:bodyPr vert="horz" lIns="91440" tIns="45720" rIns="91440" bIns="45720" rtlCol="0">
            <a:noAutofit/>
          </a:bodyPr>
          <a:lstStyle/>
          <a:p>
            <a:pPr lvl="0">
              <a:lnSpc>
                <a:spcPct val="90000"/>
              </a:lnSpc>
              <a:spcBef>
                <a:spcPts val="0"/>
              </a:spcBef>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Another example of rotation in space is the Sun. While the Sun is not a solid body, it undergoes rotation. The equator of the Sun rotates at a faster rate than its poles.</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357;gdbff74d4ed_1_214" descr="Artificial Intelligence">
            <a:extLst>
              <a:ext uri="{FF2B5EF4-FFF2-40B4-BE49-F238E27FC236}">
                <a16:creationId xmlns:a16="http://schemas.microsoft.com/office/drawing/2014/main" id="{FD1A0ABA-E0F4-2E88-CB90-1752C8D5E08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58;gdbff74d4ed_1_214" descr="Comment Like">
            <a:extLst>
              <a:ext uri="{FF2B5EF4-FFF2-40B4-BE49-F238E27FC236}">
                <a16:creationId xmlns:a16="http://schemas.microsoft.com/office/drawing/2014/main" id="{AE14C0F4-015C-403F-2A4E-04E83E798212}"/>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9"/>
        <p:cNvGrpSpPr/>
        <p:nvPr/>
      </p:nvGrpSpPr>
      <p:grpSpPr>
        <a:xfrm>
          <a:off x="0" y="0"/>
          <a:ext cx="0" cy="0"/>
          <a:chOff x="0" y="0"/>
          <a:chExt cx="0" cy="0"/>
        </a:xfrm>
      </p:grpSpPr>
      <p:sp useBgFill="1">
        <p:nvSpPr>
          <p:cNvPr id="414" name="Rectangle 4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ndscape with a tree and stars in the sky&#10;&#10;Description automatically generated">
            <a:extLst>
              <a:ext uri="{FF2B5EF4-FFF2-40B4-BE49-F238E27FC236}">
                <a16:creationId xmlns:a16="http://schemas.microsoft.com/office/drawing/2014/main" id="{56937E94-9E2E-8335-FCD4-BE6E62567527}"/>
              </a:ext>
            </a:extLst>
          </p:cNvPr>
          <p:cNvPicPr>
            <a:picLocks noChangeAspect="1"/>
          </p:cNvPicPr>
          <p:nvPr/>
        </p:nvPicPr>
        <p:blipFill rotWithShape="1">
          <a:blip r:embed="rId3"/>
          <a:srcRect l="18260" r="12210"/>
          <a:stretch/>
        </p:blipFill>
        <p:spPr>
          <a:xfrm>
            <a:off x="20" y="10"/>
            <a:ext cx="7252212" cy="6857990"/>
          </a:xfrm>
          <a:prstGeom prst="rect">
            <a:avLst/>
          </a:prstGeom>
        </p:spPr>
      </p:pic>
      <p:sp>
        <p:nvSpPr>
          <p:cNvPr id="416" name="Rectangle 4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35B9F86-FE37-F6F9-734F-1479C90411CA}"/>
              </a:ext>
            </a:extLst>
          </p:cNvPr>
          <p:cNvSpPr txBox="1"/>
          <p:nvPr/>
        </p:nvSpPr>
        <p:spPr>
          <a:xfrm>
            <a:off x="5866700" y="1182918"/>
            <a:ext cx="3116877" cy="3742762"/>
          </a:xfrm>
          <a:prstGeom prst="rect">
            <a:avLst/>
          </a:prstGeom>
        </p:spPr>
        <p:txBody>
          <a:bodyPr vert="horz" lIns="91440" tIns="45720" rIns="91440" bIns="45720" rtlCol="0">
            <a:noAutofit/>
          </a:bodyPr>
          <a:lstStyle/>
          <a:p>
            <a:r>
              <a:rPr lang="en-US" sz="2800" b="0" i="0" dirty="0">
                <a:solidFill>
                  <a:srgbClr val="0D0D0D"/>
                </a:solidFill>
                <a:effectLst/>
                <a:latin typeface="Calibri" panose="020F0502020204030204" pitchFamily="34" charset="0"/>
                <a:cs typeface="Calibri" panose="020F0502020204030204" pitchFamily="34" charset="0"/>
              </a:rPr>
              <a:t>Shooting meteors are </a:t>
            </a:r>
            <a:r>
              <a:rPr lang="en-US" sz="2800" b="1" i="0" dirty="0">
                <a:solidFill>
                  <a:srgbClr val="0D0D0D"/>
                </a:solidFill>
                <a:effectLst/>
                <a:latin typeface="Calibri" panose="020F0502020204030204" pitchFamily="34" charset="0"/>
                <a:cs typeface="Calibri" panose="020F0502020204030204" pitchFamily="34" charset="0"/>
              </a:rPr>
              <a:t>NOT</a:t>
            </a:r>
            <a:r>
              <a:rPr lang="en-US" sz="2800" b="0" i="0" dirty="0">
                <a:solidFill>
                  <a:srgbClr val="0D0D0D"/>
                </a:solidFill>
                <a:effectLst/>
                <a:latin typeface="Calibri" panose="020F0502020204030204" pitchFamily="34" charset="0"/>
                <a:cs typeface="Calibri" panose="020F0502020204030204" pitchFamily="34" charset="0"/>
              </a:rPr>
              <a:t> an example of a rotation. The streaks of light produced by meteors entering Earth's atmosphere are due to their rapid movement, not their rotation.</a:t>
            </a:r>
            <a:endParaRPr lang="en-US" sz="2800" dirty="0">
              <a:latin typeface="Calibri" panose="020F0502020204030204" pitchFamily="34" charset="0"/>
              <a:cs typeface="Calibri" panose="020F0502020204030204" pitchFamily="34" charset="0"/>
            </a:endParaRPr>
          </a:p>
        </p:txBody>
      </p:sp>
      <p:sp>
        <p:nvSpPr>
          <p:cNvPr id="2" name="Google Shape;380;gdbff74d4ed_1_301" descr="Artificial Intelligence">
            <a:extLst>
              <a:ext uri="{FF2B5EF4-FFF2-40B4-BE49-F238E27FC236}">
                <a16:creationId xmlns:a16="http://schemas.microsoft.com/office/drawing/2014/main" id="{80CD19BA-F6F8-2A44-3834-7B8F44703C4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81;gdbff74d4ed_1_301" descr="Comment Dislike">
            <a:extLst>
              <a:ext uri="{FF2B5EF4-FFF2-40B4-BE49-F238E27FC236}">
                <a16:creationId xmlns:a16="http://schemas.microsoft.com/office/drawing/2014/main" id="{B63118C4-817E-E98F-2CBA-18D35ACEA8CE}"/>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lanet earth with different phases of the moon&#10;&#10;Description automatically generated">
            <a:extLst>
              <a:ext uri="{FF2B5EF4-FFF2-40B4-BE49-F238E27FC236}">
                <a16:creationId xmlns:a16="http://schemas.microsoft.com/office/drawing/2014/main" id="{7042964B-4414-4957-39E8-45D5E8140393}"/>
              </a:ext>
            </a:extLst>
          </p:cNvPr>
          <p:cNvPicPr>
            <a:picLocks noChangeAspect="1"/>
          </p:cNvPicPr>
          <p:nvPr/>
        </p:nvPicPr>
        <p:blipFill rotWithShape="1">
          <a:blip r:embed="rId3"/>
          <a:srcRect t="2782" r="3" b="1942"/>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925A39F-0571-31E4-8036-BA21A87FEE89}"/>
              </a:ext>
            </a:extLst>
          </p:cNvPr>
          <p:cNvSpPr txBox="1"/>
          <p:nvPr/>
        </p:nvSpPr>
        <p:spPr>
          <a:xfrm>
            <a:off x="5786491" y="1188651"/>
            <a:ext cx="2866642" cy="3742762"/>
          </a:xfrm>
          <a:prstGeom prst="rect">
            <a:avLst/>
          </a:prstGeom>
        </p:spPr>
        <p:txBody>
          <a:bodyPr vert="horz" lIns="91440" tIns="45720" rIns="91440" bIns="45720" rtlCol="0">
            <a:noAutofit/>
          </a:bodyPr>
          <a:lstStyle/>
          <a:p>
            <a:pP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Moon phases are also </a:t>
            </a:r>
            <a:r>
              <a:rPr lang="en-US" sz="2800" b="1" i="0" kern="1200" dirty="0">
                <a:solidFill>
                  <a:schemeClr val="tx1"/>
                </a:solidFill>
                <a:effectLst/>
                <a:latin typeface="Calibri" panose="020F0502020204030204" pitchFamily="34" charset="0"/>
                <a:ea typeface="+mn-ea"/>
                <a:cs typeface="Calibri" panose="020F0502020204030204" pitchFamily="34" charset="0"/>
              </a:rPr>
              <a:t>NOT</a:t>
            </a:r>
            <a:r>
              <a:rPr lang="en-US" sz="2800" b="0" i="0" kern="1200" dirty="0">
                <a:solidFill>
                  <a:schemeClr val="tx1"/>
                </a:solidFill>
                <a:effectLst/>
                <a:latin typeface="Calibri" panose="020F0502020204030204" pitchFamily="34" charset="0"/>
                <a:ea typeface="+mn-ea"/>
                <a:cs typeface="Calibri" panose="020F0502020204030204" pitchFamily="34" charset="0"/>
              </a:rPr>
              <a:t> an example of a rotation. The changing phases of the Moon are caused by its orbit around the Earth, not its rotation on its axis. The Moon is tidally locked to Earth, showing the same face.</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
        <p:nvSpPr>
          <p:cNvPr id="6" name="Google Shape;380;gdbff74d4ed_1_301" descr="Artificial Intelligence">
            <a:extLst>
              <a:ext uri="{FF2B5EF4-FFF2-40B4-BE49-F238E27FC236}">
                <a16:creationId xmlns:a16="http://schemas.microsoft.com/office/drawing/2014/main" id="{DEC3A8E0-1ACC-34B3-84E0-966D5B348FB9}"/>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381;gdbff74d4ed_1_301" descr="Comment Dislike">
            <a:extLst>
              <a:ext uri="{FF2B5EF4-FFF2-40B4-BE49-F238E27FC236}">
                <a16:creationId xmlns:a16="http://schemas.microsoft.com/office/drawing/2014/main" id="{41FF1D3D-6501-F349-3D5B-1D0B9654DEB1}"/>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extLst>
      <p:ext uri="{BB962C8B-B14F-4D97-AF65-F5344CB8AC3E}">
        <p14:creationId xmlns:p14="http://schemas.microsoft.com/office/powerpoint/2010/main" val="176043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bff74d4ed_1_1109"/>
          <p:cNvSpPr txBox="1"/>
          <p:nvPr/>
        </p:nvSpPr>
        <p:spPr>
          <a:xfrm>
            <a:off x="1557935" y="547861"/>
            <a:ext cx="602813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1" u="none" strike="noStrike" cap="none" dirty="0">
                <a:solidFill>
                  <a:srgbClr val="FFC000"/>
                </a:solidFill>
                <a:latin typeface="Futura" panose="020B0602020204020303" pitchFamily="34" charset="-79"/>
                <a:ea typeface="Calibri"/>
                <a:cs typeface="Futura" panose="020B0602020204020303" pitchFamily="34" charset="-79"/>
                <a:sym typeface="Calibri"/>
                <a:hlinkClick r:id="rId3"/>
              </a:rPr>
              <a:t>Demonstration</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137" name="Google Shape;137;gdbff74d4ed_1_1109" descr="Classroom"/>
          <p:cNvSpPr/>
          <p:nvPr/>
        </p:nvSpPr>
        <p:spPr>
          <a:xfrm>
            <a:off x="124754" y="8707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dbff74d4ed_1_1109"/>
          <p:cNvSpPr txBox="1"/>
          <p:nvPr/>
        </p:nvSpPr>
        <p:spPr>
          <a:xfrm>
            <a:off x="1969350" y="1745075"/>
            <a:ext cx="5205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dirty="0">
                <a:solidFill>
                  <a:schemeClr val="dk1"/>
                </a:solidFill>
                <a:latin typeface="Calibri Light" panose="020F0302020204030204" pitchFamily="34" charset="0"/>
                <a:ea typeface="Calibri"/>
                <a:cs typeface="Calibri Light" panose="020F0302020204030204" pitchFamily="34" charset="0"/>
                <a:sym typeface="Calibri"/>
                <a:hlinkClick r:id="rId5">
                  <a:extLst>
                    <a:ext uri="{A12FA001-AC4F-418D-AE19-62706E023703}">
                      <ahyp:hlinkClr xmlns:ahyp="http://schemas.microsoft.com/office/drawing/2018/hyperlinkcolor" val="tx"/>
                    </a:ext>
                  </a:extLst>
                </a:hlinkClick>
              </a:rPr>
              <a:t>Earth’s Rotation &amp; Revolution</a:t>
            </a:r>
            <a:endParaRPr sz="3600" b="1" dirty="0">
              <a:solidFill>
                <a:schemeClr val="dk1"/>
              </a:solidFill>
              <a:latin typeface="Calibri Light" panose="020F0302020204030204" pitchFamily="34" charset="0"/>
              <a:ea typeface="Calibri"/>
              <a:cs typeface="Calibri Light" panose="020F0302020204030204" pitchFamily="34" charset="0"/>
              <a:sym typeface="Calibri"/>
            </a:endParaRPr>
          </a:p>
        </p:txBody>
      </p:sp>
      <p:sp>
        <p:nvSpPr>
          <p:cNvPr id="139" name="Google Shape;139;gdbff74d4ed_1_1109"/>
          <p:cNvSpPr txBox="1"/>
          <p:nvPr/>
        </p:nvSpPr>
        <p:spPr>
          <a:xfrm>
            <a:off x="814801" y="3135550"/>
            <a:ext cx="7514400" cy="32316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a:t>
            </a:r>
            <a:r>
              <a:rPr lang="en-US" sz="2000" dirty="0">
                <a:latin typeface="Calibri Light" panose="020F0302020204030204" pitchFamily="34" charset="0"/>
                <a:ea typeface="Calibri"/>
                <a:cs typeface="Calibri Light" panose="020F0302020204030204" pitchFamily="34" charset="0"/>
                <a:sym typeface="Calibri"/>
              </a:rPr>
              <a:t>the movement of the Earth</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rotation.</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 students are watching the short video be sure to pause it and ask questions to check for understanding. </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rotation.</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4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474" name="Google Shape;474;p41"/>
          <p:cNvPicPr preferRelativeResize="0"/>
          <p:nvPr/>
        </p:nvPicPr>
        <p:blipFill rotWithShape="1">
          <a:blip r:embed="rId4">
            <a:alphaModFix/>
          </a:blip>
          <a:srcRect/>
          <a:stretch/>
        </p:blipFill>
        <p:spPr>
          <a:xfrm>
            <a:off x="244775" y="1703375"/>
            <a:ext cx="4196351" cy="4723900"/>
          </a:xfrm>
          <a:prstGeom prst="rect">
            <a:avLst/>
          </a:prstGeom>
          <a:noFill/>
          <a:ln>
            <a:noFill/>
          </a:ln>
        </p:spPr>
      </p:pic>
      <p:pic>
        <p:nvPicPr>
          <p:cNvPr id="475" name="Google Shape;475;p41"/>
          <p:cNvPicPr preferRelativeResize="0"/>
          <p:nvPr/>
        </p:nvPicPr>
        <p:blipFill rotWithShape="1">
          <a:blip r:embed="rId4">
            <a:alphaModFix/>
          </a:blip>
          <a:srcRect/>
          <a:stretch/>
        </p:blipFill>
        <p:spPr>
          <a:xfrm>
            <a:off x="4702875" y="1703375"/>
            <a:ext cx="4196351" cy="4723900"/>
          </a:xfrm>
          <a:prstGeom prst="rect">
            <a:avLst/>
          </a:prstGeom>
          <a:noFill/>
          <a:ln>
            <a:noFill/>
          </a:ln>
        </p:spPr>
      </p:pic>
      <p:sp>
        <p:nvSpPr>
          <p:cNvPr id="5" name="Google Shape;425;g27430209113_0_1469">
            <a:extLst>
              <a:ext uri="{FF2B5EF4-FFF2-40B4-BE49-F238E27FC236}">
                <a16:creationId xmlns:a16="http://schemas.microsoft.com/office/drawing/2014/main" id="{BE1356BC-BBEA-176C-D6B0-C3DEADEC068A}"/>
              </a:ext>
            </a:extLst>
          </p:cNvPr>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shooting meteors and moon phases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rotation?</a:t>
            </a:r>
            <a:endParaRPr lang="en-US" sz="1400" b="0" i="0" u="none" strike="noStrike" cap="none" dirty="0">
              <a:solidFill>
                <a:srgbClr val="000000"/>
              </a:solidFill>
              <a:latin typeface="Arial"/>
              <a:ea typeface="Arial"/>
              <a:cs typeface="Arial"/>
              <a:sym typeface="Arial"/>
            </a:endParaRPr>
          </a:p>
        </p:txBody>
      </p:sp>
      <p:pic>
        <p:nvPicPr>
          <p:cNvPr id="6" name="Picture 5" descr="A planet earth with different phases of the moon&#10;&#10;Description automatically generated">
            <a:extLst>
              <a:ext uri="{FF2B5EF4-FFF2-40B4-BE49-F238E27FC236}">
                <a16:creationId xmlns:a16="http://schemas.microsoft.com/office/drawing/2014/main" id="{D32A2FD6-A707-414D-F9F2-E5B0F248A96B}"/>
              </a:ext>
            </a:extLst>
          </p:cNvPr>
          <p:cNvPicPr>
            <a:picLocks noChangeAspect="1"/>
          </p:cNvPicPr>
          <p:nvPr/>
        </p:nvPicPr>
        <p:blipFill rotWithShape="1">
          <a:blip r:embed="rId5"/>
          <a:srcRect t="2782" r="3" b="1942"/>
          <a:stretch/>
        </p:blipFill>
        <p:spPr>
          <a:xfrm>
            <a:off x="4820474" y="2208451"/>
            <a:ext cx="3944190" cy="3729789"/>
          </a:xfrm>
          <a:prstGeom prst="rect">
            <a:avLst/>
          </a:prstGeom>
        </p:spPr>
      </p:pic>
      <p:pic>
        <p:nvPicPr>
          <p:cNvPr id="7" name="Picture 6" descr="A landscape with a tree and stars in the sky&#10;&#10;Description automatically generated">
            <a:extLst>
              <a:ext uri="{FF2B5EF4-FFF2-40B4-BE49-F238E27FC236}">
                <a16:creationId xmlns:a16="http://schemas.microsoft.com/office/drawing/2014/main" id="{2EDFB087-95B4-D9DC-4866-C9C73F944E56}"/>
              </a:ext>
            </a:extLst>
          </p:cNvPr>
          <p:cNvPicPr>
            <a:picLocks noChangeAspect="1"/>
          </p:cNvPicPr>
          <p:nvPr/>
        </p:nvPicPr>
        <p:blipFill rotWithShape="1">
          <a:blip r:embed="rId6"/>
          <a:srcRect l="18260" r="12210"/>
          <a:stretch/>
        </p:blipFill>
        <p:spPr>
          <a:xfrm>
            <a:off x="379336" y="2208451"/>
            <a:ext cx="3927227" cy="371374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5813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6"/>
        <p:cNvGrpSpPr/>
        <p:nvPr/>
      </p:nvGrpSpPr>
      <p:grpSpPr>
        <a:xfrm>
          <a:off x="0" y="0"/>
          <a:ext cx="0" cy="0"/>
          <a:chOff x="0" y="0"/>
          <a:chExt cx="0" cy="0"/>
        </a:xfrm>
      </p:grpSpPr>
      <p:pic>
        <p:nvPicPr>
          <p:cNvPr id="3" name="Google Shape;153;gdbff74d4ed_1_1122">
            <a:extLst>
              <a:ext uri="{FF2B5EF4-FFF2-40B4-BE49-F238E27FC236}">
                <a16:creationId xmlns:a16="http://schemas.microsoft.com/office/drawing/2014/main" id="{93AA269A-2274-B599-3850-A023A394DFEA}"/>
              </a:ext>
            </a:extLst>
          </p:cNvPr>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167" name="Google Shape;167;gdbff74d4ed_1_1136"/>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3000" b="1" u="sng" kern="1200" dirty="0">
                <a:solidFill>
                  <a:schemeClr val="bg1"/>
                </a:solidFill>
                <a:latin typeface="Calibri Light" panose="020F0302020204030204" pitchFamily="34" charset="0"/>
                <a:ea typeface="+mj-ea"/>
                <a:cs typeface="Calibri Light" panose="020F0302020204030204" pitchFamily="34" charset="0"/>
                <a:sym typeface="Calibri"/>
              </a:rPr>
              <a:t>Rotation</a:t>
            </a:r>
            <a:r>
              <a:rPr lang="en-US" sz="3000" kern="1200" dirty="0">
                <a:solidFill>
                  <a:schemeClr val="bg1"/>
                </a:solidFill>
                <a:latin typeface="Calibri Light" panose="020F0302020204030204" pitchFamily="34" charset="0"/>
                <a:ea typeface="+mj-ea"/>
                <a:cs typeface="Calibri Light" panose="020F0302020204030204" pitchFamily="34" charset="0"/>
                <a:sym typeface="Calibri"/>
              </a:rPr>
              <a:t>: the spinning of a celestial body around its own axis</a:t>
            </a:r>
            <a:endParaRPr lang="en-US" sz="3000" u="none" strike="noStrike" kern="1200" cap="none" dirty="0">
              <a:solidFill>
                <a:schemeClr val="bg1"/>
              </a:solidFill>
              <a:latin typeface="Calibri Light" panose="020F0302020204030204" pitchFamily="34" charset="0"/>
              <a:ea typeface="+mj-ea"/>
              <a:cs typeface="Calibri Light" panose="020F0302020204030204" pitchFamily="34" charset="0"/>
              <a:sym typeface="Arial"/>
            </a:endParaRPr>
          </a:p>
        </p:txBody>
      </p:sp>
      <p:sp>
        <p:nvSpPr>
          <p:cNvPr id="2" name="Google Shape;435;gdbff74d4ed_1_10" descr="Rewind">
            <a:extLst>
              <a:ext uri="{FF2B5EF4-FFF2-40B4-BE49-F238E27FC236}">
                <a16:creationId xmlns:a16="http://schemas.microsoft.com/office/drawing/2014/main" id="{01CFBFA9-478F-94FD-EB7F-8559B0BC4CF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2419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4"/>
          <p:cNvSpPr/>
          <p:nvPr/>
        </p:nvSpPr>
        <p:spPr>
          <a:xfrm>
            <a:off x="169647" y="319226"/>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511" name="Google Shape;511;p44"/>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12" name="Google Shape;512;p44"/>
          <p:cNvCxnSpPr>
            <a:stCxn id="513" idx="4"/>
            <a:endCxn id="510" idx="2"/>
          </p:cNvCxnSpPr>
          <p:nvPr/>
        </p:nvCxnSpPr>
        <p:spPr>
          <a:xfrm>
            <a:off x="4549192" y="4400219"/>
            <a:ext cx="22800" cy="1818400"/>
          </a:xfrm>
          <a:prstGeom prst="straightConnector1">
            <a:avLst/>
          </a:prstGeom>
          <a:noFill/>
          <a:ln w="25400" cap="flat" cmpd="sng">
            <a:solidFill>
              <a:srgbClr val="FF932B"/>
            </a:solidFill>
            <a:prstDash val="solid"/>
            <a:round/>
            <a:headEnd type="none" w="sm" len="sm"/>
            <a:tailEnd type="none" w="sm" len="sm"/>
          </a:ln>
        </p:spPr>
      </p:cxnSp>
      <p:cxnSp>
        <p:nvCxnSpPr>
          <p:cNvPr id="514" name="Google Shape;514;p44"/>
          <p:cNvCxnSpPr/>
          <p:nvPr/>
        </p:nvCxnSpPr>
        <p:spPr>
          <a:xfrm>
            <a:off x="169647" y="3255555"/>
            <a:ext cx="2571300" cy="0"/>
          </a:xfrm>
          <a:prstGeom prst="straightConnector1">
            <a:avLst/>
          </a:prstGeom>
          <a:noFill/>
          <a:ln w="25400" cap="flat" cmpd="sng">
            <a:solidFill>
              <a:srgbClr val="FF932B"/>
            </a:solidFill>
            <a:prstDash val="solid"/>
            <a:round/>
            <a:headEnd type="none" w="sm" len="sm"/>
            <a:tailEnd type="none" w="sm" len="sm"/>
          </a:ln>
        </p:spPr>
      </p:cxnSp>
      <p:cxnSp>
        <p:nvCxnSpPr>
          <p:cNvPr id="515" name="Google Shape;515;p44"/>
          <p:cNvCxnSpPr/>
          <p:nvPr/>
        </p:nvCxnSpPr>
        <p:spPr>
          <a:xfrm>
            <a:off x="6359863" y="3216899"/>
            <a:ext cx="2614500" cy="0"/>
          </a:xfrm>
          <a:prstGeom prst="straightConnector1">
            <a:avLst/>
          </a:prstGeom>
          <a:noFill/>
          <a:ln w="25400" cap="flat" cmpd="sng">
            <a:solidFill>
              <a:srgbClr val="FF932B"/>
            </a:solidFill>
            <a:prstDash val="solid"/>
            <a:round/>
            <a:headEnd type="none" w="sm" len="sm"/>
            <a:tailEnd type="none" w="sm" len="sm"/>
          </a:ln>
        </p:spPr>
      </p:cxnSp>
      <p:sp>
        <p:nvSpPr>
          <p:cNvPr id="513" name="Google Shape;513;p44"/>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Rotation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rotation impact my life?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hlinkClick r:id="rId3" action="ppaction://hlinksldjump"/>
            <a:extLst>
              <a:ext uri="{FF2B5EF4-FFF2-40B4-BE49-F238E27FC236}">
                <a16:creationId xmlns:a16="http://schemas.microsoft.com/office/drawing/2014/main" id="{F5BA0E99-5983-6019-249A-D395F12B8BF3}"/>
              </a:ext>
            </a:extLst>
          </p:cNvPr>
          <p:cNvPicPr>
            <a:picLocks noChangeAspect="1"/>
          </p:cNvPicPr>
          <p:nvPr/>
        </p:nvPicPr>
        <p:blipFill>
          <a:blip r:embed="rId4"/>
          <a:stretch>
            <a:fillRect/>
          </a:stretch>
        </p:blipFill>
        <p:spPr>
          <a:xfrm>
            <a:off x="-1" y="3424056"/>
            <a:ext cx="4571979" cy="3536337"/>
          </a:xfrm>
          <a:prstGeom prst="rect">
            <a:avLst/>
          </a:prstGeom>
        </p:spPr>
      </p:pic>
      <p:pic>
        <p:nvPicPr>
          <p:cNvPr id="20" name="Picture 19" descr="A picture containing nature, wave&#10;&#10;Description automatically generated">
            <a:hlinkClick r:id="rId3" action="ppaction://hlinksldjump"/>
            <a:extLst>
              <a:ext uri="{FF2B5EF4-FFF2-40B4-BE49-F238E27FC236}">
                <a16:creationId xmlns:a16="http://schemas.microsoft.com/office/drawing/2014/main" id="{FCF0F64F-7753-CB07-0D15-C402F83C20ED}"/>
              </a:ext>
            </a:extLst>
          </p:cNvPr>
          <p:cNvPicPr>
            <a:picLocks noChangeAspect="1"/>
          </p:cNvPicPr>
          <p:nvPr/>
        </p:nvPicPr>
        <p:blipFill rotWithShape="1">
          <a:blip r:embed="rId5"/>
          <a:srcRect l="11666" r="3" b="3"/>
          <a:stretch/>
        </p:blipFill>
        <p:spPr>
          <a:xfrm>
            <a:off x="20" y="10"/>
            <a:ext cx="4571980" cy="3428990"/>
          </a:xfrm>
          <a:prstGeom prst="rect">
            <a:avLst/>
          </a:prstGeom>
        </p:spPr>
      </p:pic>
      <p:pic>
        <p:nvPicPr>
          <p:cNvPr id="5" name="Picture 4" descr="Diagram, schematic&#10;&#10;Description automatically generated">
            <a:hlinkClick r:id="" action="ppaction://hlinkshowjump?jump=nextslide"/>
            <a:extLst>
              <a:ext uri="{FF2B5EF4-FFF2-40B4-BE49-F238E27FC236}">
                <a16:creationId xmlns:a16="http://schemas.microsoft.com/office/drawing/2014/main" id="{3DABB478-E085-0F33-447C-F8E43CEA9E01}"/>
              </a:ext>
            </a:extLst>
          </p:cNvPr>
          <p:cNvPicPr>
            <a:picLocks noChangeAspect="1"/>
          </p:cNvPicPr>
          <p:nvPr/>
        </p:nvPicPr>
        <p:blipFill rotWithShape="1">
          <a:blip r:embed="rId6"/>
          <a:srcRect l="-802" r="-1239" b="2"/>
          <a:stretch/>
        </p:blipFill>
        <p:spPr>
          <a:xfrm>
            <a:off x="4572000" y="10"/>
            <a:ext cx="4572000" cy="3428990"/>
          </a:xfrm>
          <a:prstGeom prst="rect">
            <a:avLst/>
          </a:prstGeom>
        </p:spPr>
      </p:pic>
      <p:pic>
        <p:nvPicPr>
          <p:cNvPr id="3" name="Picture 2" descr="A picture containing car, road, outdoor, transport&#10;&#10;Description automatically generated">
            <a:hlinkClick r:id="rId3" action="ppaction://hlinksldjump"/>
            <a:extLst>
              <a:ext uri="{FF2B5EF4-FFF2-40B4-BE49-F238E27FC236}">
                <a16:creationId xmlns:a16="http://schemas.microsoft.com/office/drawing/2014/main" id="{678C93A0-0A77-8077-AAD2-57B1FE7DFC49}"/>
              </a:ext>
            </a:extLst>
          </p:cNvPr>
          <p:cNvPicPr>
            <a:picLocks noChangeAspect="1"/>
          </p:cNvPicPr>
          <p:nvPr/>
        </p:nvPicPr>
        <p:blipFill rotWithShape="1">
          <a:blip r:embed="rId7"/>
          <a:srcRect l="7333" r="4" b="4"/>
          <a:stretch/>
        </p:blipFill>
        <p:spPr>
          <a:xfrm>
            <a:off x="4572000" y="3429000"/>
            <a:ext cx="4572000" cy="3429000"/>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9;p3">
            <a:extLst>
              <a:ext uri="{FF2B5EF4-FFF2-40B4-BE49-F238E27FC236}">
                <a16:creationId xmlns:a16="http://schemas.microsoft.com/office/drawing/2014/main" id="{CF47E04E-8762-CDBA-A0E0-0FCF9AE35882}"/>
              </a:ext>
            </a:extLst>
          </p:cNvPr>
          <p:cNvSpPr txBox="1"/>
          <p:nvPr/>
        </p:nvSpPr>
        <p:spPr>
          <a:xfrm>
            <a:off x="3215143" y="2761554"/>
            <a:ext cx="2713713" cy="1345720"/>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000" b="1" kern="1200" dirty="0">
                <a:solidFill>
                  <a:srgbClr val="080808"/>
                </a:solidFill>
                <a:latin typeface="Calibri" panose="020F0502020204030204" pitchFamily="34" charset="0"/>
                <a:ea typeface="+mj-ea"/>
                <a:cs typeface="Calibri" panose="020F0502020204030204" pitchFamily="34" charset="0"/>
                <a:sym typeface="Calibri"/>
              </a:rPr>
              <a:t>Directions</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Click on the correct picture of a </a:t>
            </a:r>
            <a:r>
              <a:rPr lang="en-US" sz="2000" b="1" kern="1200" dirty="0">
                <a:solidFill>
                  <a:srgbClr val="080808"/>
                </a:solidFill>
                <a:latin typeface="Calibri" panose="020F0502020204030204" pitchFamily="34" charset="0"/>
                <a:ea typeface="+mj-ea"/>
                <a:cs typeface="Calibri" panose="020F0502020204030204" pitchFamily="34" charset="0"/>
                <a:sym typeface="Calibri"/>
              </a:rPr>
              <a:t>Rotation</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from these 4 choices. </a:t>
            </a:r>
            <a:endParaRPr lang="en-US" sz="2000" kern="1200" dirty="0">
              <a:solidFill>
                <a:srgbClr val="080808"/>
              </a:solidFill>
              <a:latin typeface="Calibri Light" panose="020F0302020204030204" pitchFamily="34" charset="0"/>
              <a:ea typeface="+mj-ea"/>
              <a:cs typeface="Calibri Light" panose="020F0302020204030204" pitchFamily="34" charset="0"/>
            </a:endParaRPr>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Google Shape;562;g2bd5d6f3941_0_143">
            <a:extLst>
              <a:ext uri="{FF2B5EF4-FFF2-40B4-BE49-F238E27FC236}">
                <a16:creationId xmlns:a16="http://schemas.microsoft.com/office/drawing/2014/main" id="{5CA49BDD-98B7-2C2C-8267-0C7BD2B120C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2AC0024B-04E7-914B-6116-20E716C15EE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 name="Google Shape;564;g2bd5d6f3941_0_143">
            <a:extLst>
              <a:ext uri="{FF2B5EF4-FFF2-40B4-BE49-F238E27FC236}">
                <a16:creationId xmlns:a16="http://schemas.microsoft.com/office/drawing/2014/main" id="{77279F94-A255-40A3-7F7C-552865B86765}"/>
              </a:ext>
            </a:extLst>
          </p:cNvPr>
          <p:cNvCxnSpPr>
            <a:stCxn id="11"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66;g2bd5d6f3941_0_143">
            <a:extLst>
              <a:ext uri="{FF2B5EF4-FFF2-40B4-BE49-F238E27FC236}">
                <a16:creationId xmlns:a16="http://schemas.microsoft.com/office/drawing/2014/main" id="{03F9E83A-EEA4-8701-FF86-A8842D2A702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0" name="Google Shape;567;g2bd5d6f3941_0_143">
            <a:extLst>
              <a:ext uri="{FF2B5EF4-FFF2-40B4-BE49-F238E27FC236}">
                <a16:creationId xmlns:a16="http://schemas.microsoft.com/office/drawing/2014/main" id="{BE315133-8C8C-3C59-5B29-A8B082B99CE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 name="Google Shape;565;g2bd5d6f3941_0_143">
            <a:extLst>
              <a:ext uri="{FF2B5EF4-FFF2-40B4-BE49-F238E27FC236}">
                <a16:creationId xmlns:a16="http://schemas.microsoft.com/office/drawing/2014/main" id="{390A9AFC-6A72-2B6E-DA5D-0ABA5F83CBF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47010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ollage of images of a car and a globe&#10;&#10;Description automatically generated">
            <a:extLst>
              <a:ext uri="{FF2B5EF4-FFF2-40B4-BE49-F238E27FC236}">
                <a16:creationId xmlns:a16="http://schemas.microsoft.com/office/drawing/2014/main" id="{5E27C660-B96E-0497-06F3-C39C070EDF2D}"/>
              </a:ext>
            </a:extLst>
          </p:cNvPr>
          <p:cNvPicPr>
            <a:picLocks noChangeAspect="1"/>
          </p:cNvPicPr>
          <p:nvPr/>
        </p:nvPicPr>
        <p:blipFill>
          <a:blip r:embed="rId3"/>
          <a:stretch>
            <a:fillRect/>
          </a:stretch>
        </p:blipFill>
        <p:spPr>
          <a:xfrm>
            <a:off x="-1" y="16041"/>
            <a:ext cx="9141713" cy="6735999"/>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7CCB02B1-ABD5-DDB2-1921-F531400B1671}"/>
              </a:ext>
            </a:extLst>
          </p:cNvPr>
          <p:cNvSpPr/>
          <p:nvPr/>
        </p:nvSpPr>
        <p:spPr>
          <a:xfrm>
            <a:off x="-1146" y="3479451"/>
            <a:ext cx="4570857" cy="3272589"/>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8002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icture containing diagram&#10;&#10;Description automatically generated">
            <a:hlinkClick r:id="rId3" action="ppaction://hlinksldjump"/>
            <a:extLst>
              <a:ext uri="{FF2B5EF4-FFF2-40B4-BE49-F238E27FC236}">
                <a16:creationId xmlns:a16="http://schemas.microsoft.com/office/drawing/2014/main" id="{4B8F8B3C-91D8-9416-951B-A374127DAAB2}"/>
              </a:ext>
            </a:extLst>
          </p:cNvPr>
          <p:cNvPicPr>
            <a:picLocks noChangeAspect="1"/>
          </p:cNvPicPr>
          <p:nvPr/>
        </p:nvPicPr>
        <p:blipFill>
          <a:blip r:embed="rId4"/>
          <a:stretch>
            <a:fillRect/>
          </a:stretch>
        </p:blipFill>
        <p:spPr>
          <a:xfrm>
            <a:off x="5967663" y="1449189"/>
            <a:ext cx="2635188" cy="2038267"/>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Rotation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rotation impact my life?</a:t>
            </a:r>
          </a:p>
        </p:txBody>
      </p:sp>
    </p:spTree>
    <p:extLst>
      <p:ext uri="{BB962C8B-B14F-4D97-AF65-F5344CB8AC3E}">
        <p14:creationId xmlns:p14="http://schemas.microsoft.com/office/powerpoint/2010/main" val="3683717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t>
            </a:r>
            <a:r>
              <a:rPr lang="en-US" sz="3000" b="1" dirty="0">
                <a:solidFill>
                  <a:schemeClr val="dk1"/>
                </a:solidFill>
                <a:latin typeface="Calibri"/>
                <a:ea typeface="Calibri"/>
                <a:cs typeface="Calibri"/>
                <a:sym typeface="Calibri"/>
              </a:rPr>
              <a:t>Rotation</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8" y="3227530"/>
            <a:ext cx="7874063" cy="1016560"/>
          </a:xfrm>
          <a:prstGeom prst="rect">
            <a:avLst/>
          </a:prstGeom>
          <a:noFill/>
        </p:spPr>
        <p:txBody>
          <a:bodyPr wrap="square">
            <a:spAutoFit/>
          </a:bodyPr>
          <a:lstStyle/>
          <a:p>
            <a:pPr fontAlgn="base">
              <a:lnSpc>
                <a:spcPct val="110000"/>
              </a:lnSpc>
              <a:spcAft>
                <a:spcPts val="58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a:t>
            </a:r>
            <a:r>
              <a:rPr lang="en-US" sz="2800" dirty="0">
                <a:solidFill>
                  <a:schemeClr val="tx1"/>
                </a:solidFill>
                <a:latin typeface="Calibri Light" panose="020F0302020204030204" pitchFamily="34" charset="0"/>
                <a:cs typeface="Calibri Light" panose="020F0302020204030204" pitchFamily="34" charset="0"/>
              </a:rPr>
              <a:t>necessary life process that transforms light energy into chemical energy</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523220"/>
          </a:xfrm>
          <a:prstGeom prst="rect">
            <a:avLst/>
          </a:prstGeom>
          <a:noFill/>
        </p:spPr>
        <p:txBody>
          <a:bodyPr wrap="square">
            <a:spAutoFit/>
          </a:bodyPr>
          <a:lstStyle/>
          <a:p>
            <a:pPr marR="0" lvl="0">
              <a:spcBef>
                <a:spcPts val="0"/>
              </a:spcBef>
              <a:spcAft>
                <a:spcPts val="0"/>
              </a:spcAft>
            </a:pPr>
            <a:r>
              <a:rPr lang="en-US" sz="280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Matter that settles to the bottom of a body of water</a:t>
            </a: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The movement of a planet around the sun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986980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ff74d4ed_1_11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t>
            </a:r>
            <a:r>
              <a:rPr lang="en-US" sz="3000" b="1" dirty="0">
                <a:solidFill>
                  <a:schemeClr val="dk1"/>
                </a:solidFill>
                <a:latin typeface="Calibri"/>
                <a:ea typeface="Calibri"/>
                <a:cs typeface="Calibri"/>
                <a:sym typeface="Calibri"/>
              </a:rPr>
              <a:t>Rotation</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8" y="3227530"/>
            <a:ext cx="7874063" cy="1016560"/>
          </a:xfrm>
          <a:prstGeom prst="rect">
            <a:avLst/>
          </a:prstGeom>
          <a:noFill/>
        </p:spPr>
        <p:txBody>
          <a:bodyPr wrap="square">
            <a:spAutoFit/>
          </a:bodyPr>
          <a:lstStyle/>
          <a:p>
            <a:pPr fontAlgn="base">
              <a:lnSpc>
                <a:spcPct val="110000"/>
              </a:lnSpc>
              <a:spcAft>
                <a:spcPts val="58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a:t>
            </a:r>
            <a:r>
              <a:rPr lang="en-US" sz="2800" dirty="0">
                <a:solidFill>
                  <a:schemeClr val="tx1"/>
                </a:solidFill>
                <a:latin typeface="Calibri Light" panose="020F0302020204030204" pitchFamily="34" charset="0"/>
                <a:cs typeface="Calibri Light" panose="020F0302020204030204" pitchFamily="34" charset="0"/>
              </a:rPr>
              <a:t>necessary life process that transforms light energy into chemical energy</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523220"/>
          </a:xfrm>
          <a:prstGeom prst="rect">
            <a:avLst/>
          </a:prstGeom>
          <a:noFill/>
        </p:spPr>
        <p:txBody>
          <a:bodyPr wrap="square">
            <a:spAutoFit/>
          </a:bodyPr>
          <a:lstStyle/>
          <a:p>
            <a:pPr marR="0" lvl="0">
              <a:spcBef>
                <a:spcPts val="0"/>
              </a:spcBef>
              <a:spcAft>
                <a:spcPts val="0"/>
              </a:spcAft>
            </a:pPr>
            <a:r>
              <a:rPr lang="en-US" sz="280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Matter that settles to the bottom of a body of water</a:t>
            </a: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The movement of a planet around the sun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134F25B3-C454-10AD-B4B2-C413966090B4}"/>
              </a:ext>
            </a:extLst>
          </p:cNvPr>
          <p:cNvSpPr/>
          <p:nvPr/>
        </p:nvSpPr>
        <p:spPr>
          <a:xfrm>
            <a:off x="380507" y="2023752"/>
            <a:ext cx="8209499" cy="739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745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icture containing diagram&#10;&#10;Description automatically generated">
            <a:hlinkClick r:id="rId3" action="ppaction://hlinksldjump"/>
            <a:extLst>
              <a:ext uri="{FF2B5EF4-FFF2-40B4-BE49-F238E27FC236}">
                <a16:creationId xmlns:a16="http://schemas.microsoft.com/office/drawing/2014/main" id="{4B8F8B3C-91D8-9416-951B-A374127DAAB2}"/>
              </a:ext>
            </a:extLst>
          </p:cNvPr>
          <p:cNvPicPr>
            <a:picLocks noChangeAspect="1"/>
          </p:cNvPicPr>
          <p:nvPr/>
        </p:nvPicPr>
        <p:blipFill>
          <a:blip r:embed="rId4"/>
          <a:stretch>
            <a:fillRect/>
          </a:stretch>
        </p:blipFill>
        <p:spPr>
          <a:xfrm>
            <a:off x="5967663" y="1449189"/>
            <a:ext cx="2635188" cy="2038267"/>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Rotation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rotation impact my life?</a:t>
            </a:r>
          </a:p>
        </p:txBody>
      </p:sp>
      <p:sp>
        <p:nvSpPr>
          <p:cNvPr id="4" name="TextBox 3">
            <a:extLst>
              <a:ext uri="{FF2B5EF4-FFF2-40B4-BE49-F238E27FC236}">
                <a16:creationId xmlns:a16="http://schemas.microsoft.com/office/drawing/2014/main" id="{4A97FB14-C87E-AECF-7206-E375809CA90D}"/>
              </a:ext>
            </a:extLst>
          </p:cNvPr>
          <p:cNvSpPr txBox="1"/>
          <p:nvPr/>
        </p:nvSpPr>
        <p:spPr>
          <a:xfrm>
            <a:off x="797261" y="1636121"/>
            <a:ext cx="2739012" cy="1964512"/>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Tree>
    <p:extLst>
      <p:ext uri="{BB962C8B-B14F-4D97-AF65-F5344CB8AC3E}">
        <p14:creationId xmlns:p14="http://schemas.microsoft.com/office/powerpoint/2010/main" val="2703619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Rotation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66882" y="3239285"/>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Jupiter taking 11.9 years to go around 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2025180"/>
            <a:ext cx="7977116" cy="954107"/>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A liquid or gel-like substance in a leaf cell that holds all the other cell components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362152"/>
            <a:ext cx="7874062" cy="954107"/>
          </a:xfrm>
          <a:prstGeom prst="rect">
            <a:avLst/>
          </a:prstGeom>
          <a:noFill/>
        </p:spPr>
        <p:txBody>
          <a:bodyPr wrap="square" rtlCol="0">
            <a:spAutoFit/>
          </a:bodyPr>
          <a:lstStyle/>
          <a:p>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Jupiter completing one spin on its axis in just under 10 hours.</a:t>
            </a: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132450"/>
            <a:ext cx="7874062" cy="1016560"/>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process in a plant cell that produces food for the plant</a:t>
            </a: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66952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t>
            </a:r>
            <a:r>
              <a:rPr lang="en-US" sz="3000" b="1" dirty="0">
                <a:solidFill>
                  <a:schemeClr val="dk1"/>
                </a:solidFill>
                <a:latin typeface="Calibri"/>
                <a:ea typeface="Calibri"/>
                <a:cs typeface="Calibri"/>
                <a:sym typeface="Calibri"/>
              </a:rPr>
              <a:t>a Revolution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66882" y="3239285"/>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Jupiter taking 11.9 years to go around 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2025180"/>
            <a:ext cx="7977116" cy="954107"/>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A liquid or gel-like substance in a leaf cell that holds all the other cell components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132450"/>
            <a:ext cx="7874062" cy="1016560"/>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process in a plant cell that produces food for the plant</a:t>
            </a: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059D8800-E0C5-09D9-4B19-7DC64CC52B2B}"/>
              </a:ext>
            </a:extLst>
          </p:cNvPr>
          <p:cNvSpPr/>
          <p:nvPr/>
        </p:nvSpPr>
        <p:spPr>
          <a:xfrm>
            <a:off x="393329" y="5390743"/>
            <a:ext cx="8442901" cy="91143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953605F9-EEBE-6C7B-0FA3-20E192BDB9F1}"/>
              </a:ext>
            </a:extLst>
          </p:cNvPr>
          <p:cNvSpPr txBox="1"/>
          <p:nvPr/>
        </p:nvSpPr>
        <p:spPr>
          <a:xfrm>
            <a:off x="1147750" y="5362152"/>
            <a:ext cx="7874062" cy="954107"/>
          </a:xfrm>
          <a:prstGeom prst="rect">
            <a:avLst/>
          </a:prstGeom>
          <a:noFill/>
        </p:spPr>
        <p:txBody>
          <a:bodyPr wrap="square" rtlCol="0">
            <a:spAutoFit/>
          </a:bodyPr>
          <a:lstStyle/>
          <a:p>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Jupiter completing one spin on its axis in just under 10 hours.</a:t>
            </a:r>
          </a:p>
        </p:txBody>
      </p:sp>
    </p:spTree>
    <p:extLst>
      <p:ext uri="{BB962C8B-B14F-4D97-AF65-F5344CB8AC3E}">
        <p14:creationId xmlns:p14="http://schemas.microsoft.com/office/powerpoint/2010/main" val="2769783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icture containing diagram&#10;&#10;Description automatically generated">
            <a:hlinkClick r:id="rId3" action="ppaction://hlinksldjump"/>
            <a:extLst>
              <a:ext uri="{FF2B5EF4-FFF2-40B4-BE49-F238E27FC236}">
                <a16:creationId xmlns:a16="http://schemas.microsoft.com/office/drawing/2014/main" id="{4B8F8B3C-91D8-9416-951B-A374127DAAB2}"/>
              </a:ext>
            </a:extLst>
          </p:cNvPr>
          <p:cNvPicPr>
            <a:picLocks noChangeAspect="1"/>
          </p:cNvPicPr>
          <p:nvPr/>
        </p:nvPicPr>
        <p:blipFill>
          <a:blip r:embed="rId4"/>
          <a:stretch>
            <a:fillRect/>
          </a:stretch>
        </p:blipFill>
        <p:spPr>
          <a:xfrm>
            <a:off x="5967663" y="1449189"/>
            <a:ext cx="2635188" cy="2038267"/>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Rotation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rotation impact my life?</a:t>
            </a:r>
          </a:p>
        </p:txBody>
      </p:sp>
      <p:sp>
        <p:nvSpPr>
          <p:cNvPr id="4" name="TextBox 3">
            <a:extLst>
              <a:ext uri="{FF2B5EF4-FFF2-40B4-BE49-F238E27FC236}">
                <a16:creationId xmlns:a16="http://schemas.microsoft.com/office/drawing/2014/main" id="{4A97FB14-C87E-AECF-7206-E375809CA90D}"/>
              </a:ext>
            </a:extLst>
          </p:cNvPr>
          <p:cNvSpPr txBox="1"/>
          <p:nvPr/>
        </p:nvSpPr>
        <p:spPr>
          <a:xfrm>
            <a:off x="797261" y="1636121"/>
            <a:ext cx="2739012" cy="1964512"/>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5" name="TextBox 4">
            <a:extLst>
              <a:ext uri="{FF2B5EF4-FFF2-40B4-BE49-F238E27FC236}">
                <a16:creationId xmlns:a16="http://schemas.microsoft.com/office/drawing/2014/main" id="{55979EAD-7562-16A6-6423-50CAF6B3BE1D}"/>
              </a:ext>
            </a:extLst>
          </p:cNvPr>
          <p:cNvSpPr txBox="1"/>
          <p:nvPr/>
        </p:nvSpPr>
        <p:spPr>
          <a:xfrm>
            <a:off x="711258" y="3919682"/>
            <a:ext cx="2825015" cy="1200329"/>
          </a:xfrm>
          <a:prstGeom prst="rect">
            <a:avLst/>
          </a:prstGeom>
          <a:noFill/>
        </p:spPr>
        <p:txBody>
          <a:bodyPr wrap="square" rtlCol="0">
            <a:spAutoFit/>
          </a:bodyPr>
          <a:lstStyle/>
          <a:p>
            <a:r>
              <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Jupiter completing one spin on its axis in just under 10 hours.</a:t>
            </a:r>
          </a:p>
        </p:txBody>
      </p:sp>
    </p:spTree>
    <p:extLst>
      <p:ext uri="{BB962C8B-B14F-4D97-AF65-F5344CB8AC3E}">
        <p14:creationId xmlns:p14="http://schemas.microsoft.com/office/powerpoint/2010/main" val="730589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79705" y="3044294"/>
            <a:ext cx="7874063" cy="830997"/>
          </a:xfrm>
          <a:prstGeom prst="rect">
            <a:avLst/>
          </a:prstGeom>
          <a:noFill/>
        </p:spPr>
        <p:txBody>
          <a:bodyPr wrap="square">
            <a:spAutoFit/>
          </a:bodyPr>
          <a:lstStyle/>
          <a:p>
            <a:r>
              <a:rPr lang="en-US" sz="2400" dirty="0">
                <a:solidFill>
                  <a:schemeClr val="tx1"/>
                </a:solidFill>
                <a:effectLst/>
                <a:uFill>
                  <a:solidFill>
                    <a:srgbClr val="000000"/>
                  </a:solidFill>
                </a:uFill>
                <a:latin typeface="Calibri Light" panose="020F0302020204030204" pitchFamily="34" charset="0"/>
                <a:cs typeface="Calibri Light" panose="020F0302020204030204" pitchFamily="34" charset="0"/>
              </a:rPr>
              <a:t>The ro</a:t>
            </a:r>
            <a:r>
              <a:rPr lang="en-US" sz="2400" dirty="0">
                <a:solidFill>
                  <a:schemeClr val="tx1"/>
                </a:solidFill>
                <a:uFill>
                  <a:solidFill>
                    <a:srgbClr val="000000"/>
                  </a:solidFill>
                </a:uFill>
                <a:latin typeface="Calibri Light" panose="020F0302020204030204" pitchFamily="34" charset="0"/>
                <a:cs typeface="Calibri Light" panose="020F0302020204030204" pitchFamily="34" charset="0"/>
              </a:rPr>
              <a:t>tation of the Earth </a:t>
            </a:r>
            <a:r>
              <a:rPr lang="en-US" sz="2400" dirty="0">
                <a:solidFill>
                  <a:schemeClr val="tx1"/>
                </a:solidFill>
                <a:effectLst/>
                <a:latin typeface="Calibri Light" panose="020F0302020204030204" pitchFamily="34" charset="0"/>
                <a:cs typeface="Calibri Light" panose="020F0302020204030204" pitchFamily="34" charset="0"/>
              </a:rPr>
              <a:t>affects my life by determining the seasons and the weather.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1923785"/>
            <a:ext cx="7977116"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rotation of the Earth causes the oceans to move which provides me with an opportunity to go surfing</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6882" y="5735012"/>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rotation of the Earth </a:t>
            </a:r>
            <a:r>
              <a:rPr lang="en-US" sz="2400" dirty="0">
                <a:solidFill>
                  <a:schemeClr val="tx1"/>
                </a:solidFill>
                <a:latin typeface="Calibri Light" panose="020F0302020204030204" pitchFamily="34" charset="0"/>
                <a:cs typeface="Calibri Light" panose="020F0302020204030204" pitchFamily="34" charset="0"/>
              </a:rPr>
              <a:t>is 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034759"/>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79705" y="4212680"/>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The rotation of the Earth influences our daily lives by causing day and night. As the Earth rotates, it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does Earth’s rotation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4236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79705" y="3044294"/>
            <a:ext cx="7874063" cy="830997"/>
          </a:xfrm>
          <a:prstGeom prst="rect">
            <a:avLst/>
          </a:prstGeom>
          <a:noFill/>
        </p:spPr>
        <p:txBody>
          <a:bodyPr wrap="square">
            <a:spAutoFit/>
          </a:bodyPr>
          <a:lstStyle/>
          <a:p>
            <a:r>
              <a:rPr lang="en-US" sz="2400" dirty="0">
                <a:solidFill>
                  <a:schemeClr val="tx1"/>
                </a:solidFill>
                <a:effectLst/>
                <a:uFill>
                  <a:solidFill>
                    <a:srgbClr val="000000"/>
                  </a:solidFill>
                </a:uFill>
                <a:latin typeface="Calibri Light" panose="020F0302020204030204" pitchFamily="34" charset="0"/>
                <a:cs typeface="Calibri Light" panose="020F0302020204030204" pitchFamily="34" charset="0"/>
              </a:rPr>
              <a:t>The ro</a:t>
            </a:r>
            <a:r>
              <a:rPr lang="en-US" sz="2400" dirty="0">
                <a:solidFill>
                  <a:schemeClr val="tx1"/>
                </a:solidFill>
                <a:uFill>
                  <a:solidFill>
                    <a:srgbClr val="000000"/>
                  </a:solidFill>
                </a:uFill>
                <a:latin typeface="Calibri Light" panose="020F0302020204030204" pitchFamily="34" charset="0"/>
                <a:cs typeface="Calibri Light" panose="020F0302020204030204" pitchFamily="34" charset="0"/>
              </a:rPr>
              <a:t>tation of the Earth </a:t>
            </a:r>
            <a:r>
              <a:rPr lang="en-US" sz="2400" dirty="0">
                <a:solidFill>
                  <a:schemeClr val="tx1"/>
                </a:solidFill>
                <a:effectLst/>
                <a:latin typeface="Calibri Light" panose="020F0302020204030204" pitchFamily="34" charset="0"/>
                <a:cs typeface="Calibri Light" panose="020F0302020204030204" pitchFamily="34" charset="0"/>
              </a:rPr>
              <a:t>affects my life by determining the seasons and the weather.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1923785"/>
            <a:ext cx="7977116"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rotation of the Earth causes the oceans to move which provides me with an opportunity to go surfing</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6882" y="5735012"/>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rotation of the Earth </a:t>
            </a:r>
            <a:r>
              <a:rPr lang="en-US" sz="2400" dirty="0">
                <a:solidFill>
                  <a:schemeClr val="tx1"/>
                </a:solidFill>
                <a:latin typeface="Calibri Light" panose="020F0302020204030204" pitchFamily="34" charset="0"/>
                <a:cs typeface="Calibri Light" panose="020F0302020204030204" pitchFamily="34" charset="0"/>
              </a:rPr>
              <a:t>is 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034759"/>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79705" y="4212680"/>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The rotation of the Earth influences our daily lives by causing day and night. As the Earth rotates, it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does Earth’s rotation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9A6D6E2E-2EC5-205B-AFE1-97FE0B5E9F98}"/>
              </a:ext>
            </a:extLst>
          </p:cNvPr>
          <p:cNvSpPr/>
          <p:nvPr/>
        </p:nvSpPr>
        <p:spPr>
          <a:xfrm>
            <a:off x="393330" y="4190399"/>
            <a:ext cx="8647614" cy="1200328"/>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12508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icture containing diagram&#10;&#10;Description automatically generated">
            <a:hlinkClick r:id="rId3" action="ppaction://hlinksldjump"/>
            <a:extLst>
              <a:ext uri="{FF2B5EF4-FFF2-40B4-BE49-F238E27FC236}">
                <a16:creationId xmlns:a16="http://schemas.microsoft.com/office/drawing/2014/main" id="{4B8F8B3C-91D8-9416-951B-A374127DAAB2}"/>
              </a:ext>
            </a:extLst>
          </p:cNvPr>
          <p:cNvPicPr>
            <a:picLocks noChangeAspect="1"/>
          </p:cNvPicPr>
          <p:nvPr/>
        </p:nvPicPr>
        <p:blipFill>
          <a:blip r:embed="rId4"/>
          <a:stretch>
            <a:fillRect/>
          </a:stretch>
        </p:blipFill>
        <p:spPr>
          <a:xfrm>
            <a:off x="5967663" y="1449189"/>
            <a:ext cx="2635188" cy="2038267"/>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Rotation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rotation impact my life?</a:t>
            </a:r>
          </a:p>
        </p:txBody>
      </p:sp>
      <p:sp>
        <p:nvSpPr>
          <p:cNvPr id="4" name="TextBox 3">
            <a:extLst>
              <a:ext uri="{FF2B5EF4-FFF2-40B4-BE49-F238E27FC236}">
                <a16:creationId xmlns:a16="http://schemas.microsoft.com/office/drawing/2014/main" id="{4A97FB14-C87E-AECF-7206-E375809CA90D}"/>
              </a:ext>
            </a:extLst>
          </p:cNvPr>
          <p:cNvSpPr txBox="1"/>
          <p:nvPr/>
        </p:nvSpPr>
        <p:spPr>
          <a:xfrm>
            <a:off x="797261" y="1636121"/>
            <a:ext cx="2739012" cy="1964512"/>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5" name="TextBox 4">
            <a:extLst>
              <a:ext uri="{FF2B5EF4-FFF2-40B4-BE49-F238E27FC236}">
                <a16:creationId xmlns:a16="http://schemas.microsoft.com/office/drawing/2014/main" id="{55979EAD-7562-16A6-6423-50CAF6B3BE1D}"/>
              </a:ext>
            </a:extLst>
          </p:cNvPr>
          <p:cNvSpPr txBox="1"/>
          <p:nvPr/>
        </p:nvSpPr>
        <p:spPr>
          <a:xfrm>
            <a:off x="711258" y="3919682"/>
            <a:ext cx="2825015" cy="1200329"/>
          </a:xfrm>
          <a:prstGeom prst="rect">
            <a:avLst/>
          </a:prstGeom>
          <a:noFill/>
        </p:spPr>
        <p:txBody>
          <a:bodyPr wrap="square" rtlCol="0">
            <a:spAutoFit/>
          </a:bodyPr>
          <a:lstStyle/>
          <a:p>
            <a:r>
              <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Jupiter completing one spin on its axis in just under 10 hours.</a:t>
            </a:r>
          </a:p>
        </p:txBody>
      </p:sp>
      <p:sp>
        <p:nvSpPr>
          <p:cNvPr id="6" name="TextBox 5">
            <a:extLst>
              <a:ext uri="{FF2B5EF4-FFF2-40B4-BE49-F238E27FC236}">
                <a16:creationId xmlns:a16="http://schemas.microsoft.com/office/drawing/2014/main" id="{EE907424-F74C-EB9F-1F11-D984F58A5901}"/>
              </a:ext>
            </a:extLst>
          </p:cNvPr>
          <p:cNvSpPr txBox="1"/>
          <p:nvPr/>
        </p:nvSpPr>
        <p:spPr>
          <a:xfrm>
            <a:off x="5889077" y="3671432"/>
            <a:ext cx="2593588" cy="1708160"/>
          </a:xfrm>
          <a:prstGeom prst="rect">
            <a:avLst/>
          </a:prstGeom>
          <a:noFill/>
        </p:spPr>
        <p:txBody>
          <a:bodyPr wrap="square">
            <a:spAutoFit/>
          </a:bodyPr>
          <a:lstStyle/>
          <a:p>
            <a:pPr algn="r"/>
            <a:r>
              <a:rPr lang="en-US" sz="1500" dirty="0">
                <a:solidFill>
                  <a:srgbClr val="000000"/>
                </a:solidFill>
                <a:effectLst/>
                <a:latin typeface="Calibri Light" panose="020F0302020204030204" pitchFamily="34" charset="0"/>
                <a:cs typeface="Calibri Light" panose="020F0302020204030204" pitchFamily="34" charset="0"/>
              </a:rPr>
              <a:t>The rotation of the Earth influences our daily lives by causing day and night. As the Earth rotates, it creates the cycle of sunrise and sunset, affecting our activities and sleep patterns.</a:t>
            </a:r>
          </a:p>
        </p:txBody>
      </p:sp>
    </p:spTree>
    <p:extLst>
      <p:ext uri="{BB962C8B-B14F-4D97-AF65-F5344CB8AC3E}">
        <p14:creationId xmlns:p14="http://schemas.microsoft.com/office/powerpoint/2010/main" val="2669687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0233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6"/>
        <p:cNvGrpSpPr/>
        <p:nvPr/>
      </p:nvGrpSpPr>
      <p:grpSpPr>
        <a:xfrm>
          <a:off x="0" y="0"/>
          <a:ext cx="0" cy="0"/>
          <a:chOff x="0" y="0"/>
          <a:chExt cx="0" cy="0"/>
        </a:xfrm>
      </p:grpSpPr>
      <p:pic>
        <p:nvPicPr>
          <p:cNvPr id="3" name="Google Shape;153;gdbff74d4ed_1_1122">
            <a:extLst>
              <a:ext uri="{FF2B5EF4-FFF2-40B4-BE49-F238E27FC236}">
                <a16:creationId xmlns:a16="http://schemas.microsoft.com/office/drawing/2014/main" id="{93AA269A-2274-B599-3850-A023A394DFEA}"/>
              </a:ext>
            </a:extLst>
          </p:cNvPr>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167" name="Google Shape;167;gdbff74d4ed_1_1136"/>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3000" b="1" u="sng" kern="1200" dirty="0">
                <a:solidFill>
                  <a:schemeClr val="bg1"/>
                </a:solidFill>
                <a:latin typeface="Calibri Light" panose="020F0302020204030204" pitchFamily="34" charset="0"/>
                <a:ea typeface="+mj-ea"/>
                <a:cs typeface="Calibri Light" panose="020F0302020204030204" pitchFamily="34" charset="0"/>
                <a:sym typeface="Calibri"/>
              </a:rPr>
              <a:t>Rotation</a:t>
            </a:r>
            <a:r>
              <a:rPr lang="en-US" sz="3000" kern="1200" dirty="0">
                <a:solidFill>
                  <a:schemeClr val="bg1"/>
                </a:solidFill>
                <a:latin typeface="Calibri Light" panose="020F0302020204030204" pitchFamily="34" charset="0"/>
                <a:ea typeface="+mj-ea"/>
                <a:cs typeface="Calibri Light" panose="020F0302020204030204" pitchFamily="34" charset="0"/>
                <a:sym typeface="Calibri"/>
              </a:rPr>
              <a:t>: the spinning of a celestial body around its own axis</a:t>
            </a:r>
            <a:endParaRPr lang="en-US" sz="3000" u="none" strike="noStrike" kern="1200" cap="none" dirty="0">
              <a:solidFill>
                <a:schemeClr val="bg1"/>
              </a:solidFill>
              <a:latin typeface="Calibri Light" panose="020F0302020204030204" pitchFamily="34" charset="0"/>
              <a:ea typeface="+mj-ea"/>
              <a:cs typeface="Calibri Light" panose="020F0302020204030204" pitchFamily="34" charset="0"/>
              <a:sym typeface="Arial"/>
            </a:endParaRPr>
          </a:p>
        </p:txBody>
      </p:sp>
      <p:sp>
        <p:nvSpPr>
          <p:cNvPr id="2" name="Google Shape;435;gdbff74d4ed_1_10" descr="Rewind">
            <a:extLst>
              <a:ext uri="{FF2B5EF4-FFF2-40B4-BE49-F238E27FC236}">
                <a16:creationId xmlns:a16="http://schemas.microsoft.com/office/drawing/2014/main" id="{01CFBFA9-478F-94FD-EB7F-8559B0BC4CF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16684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Google Shape;130;p3" descr="A planet in space&#10;&#10;Description automatically generated with low confidence"/>
          <p:cNvPicPr preferRelativeResize="0"/>
          <p:nvPr/>
        </p:nvPicPr>
        <p:blipFill rotWithShape="1">
          <a:blip r:embed="rId3">
            <a:alphaModFix amt="60000"/>
          </a:blip>
          <a:srcRect l="11629" r="11629"/>
          <a:stretch/>
        </p:blipFill>
        <p:spPr>
          <a:xfrm>
            <a:off x="135731" y="182880"/>
            <a:ext cx="8867728" cy="6499784"/>
          </a:xfrm>
          <a:prstGeom prst="rect">
            <a:avLst/>
          </a:prstGeom>
          <a:noFill/>
        </p:spPr>
      </p:pic>
      <p:sp>
        <p:nvSpPr>
          <p:cNvPr id="129" name="Google Shape;129;p3"/>
          <p:cNvSpPr txBox="1"/>
          <p:nvPr/>
        </p:nvSpPr>
        <p:spPr>
          <a:xfrm>
            <a:off x="628650" y="3526300"/>
            <a:ext cx="7921792" cy="2588458"/>
          </a:xfrm>
          <a:prstGeom prst="rect">
            <a:avLst/>
          </a:prstGeom>
        </p:spPr>
        <p:txBody>
          <a:bodyPr spcFirstLastPara="1" vert="horz" lIns="91440" tIns="45720" rIns="91440" bIns="45720" rtlCol="0" anchorCtr="0">
            <a:noAutofit/>
          </a:bodyPr>
          <a:lstStyle/>
          <a:p>
            <a:pPr>
              <a:lnSpc>
                <a:spcPct val="90000"/>
              </a:lnSpc>
              <a:spcBef>
                <a:spcPct val="0"/>
              </a:spcBef>
              <a:spcAft>
                <a:spcPts val="600"/>
              </a:spcAft>
              <a:buSzPts val="3000"/>
            </a:pPr>
            <a:r>
              <a:rPr lang="en-US" sz="4200" b="1" u="none" strike="noStrike" kern="1200" cap="none" dirty="0">
                <a:solidFill>
                  <a:srgbClr val="FFFFFF"/>
                </a:solidFill>
                <a:latin typeface="Calibri" panose="020F0502020204030204" pitchFamily="34" charset="0"/>
                <a:ea typeface="+mn-ea"/>
                <a:cs typeface="Calibri" panose="020F0502020204030204" pitchFamily="34" charset="0"/>
                <a:sym typeface="Calibri"/>
              </a:rPr>
              <a:t>Big Question</a:t>
            </a:r>
            <a:r>
              <a:rPr lang="en-US" sz="4200" u="none" strike="noStrike" kern="1200" cap="none" dirty="0">
                <a:solidFill>
                  <a:srgbClr val="FFFFFF"/>
                </a:solidFill>
                <a:latin typeface="Calibri" panose="020F0502020204030204" pitchFamily="34" charset="0"/>
                <a:ea typeface="+mn-ea"/>
                <a:cs typeface="Calibri" panose="020F0502020204030204" pitchFamily="34" charset="0"/>
                <a:sym typeface="Calibri"/>
              </a:rPr>
              <a:t>: </a:t>
            </a:r>
            <a:r>
              <a:rPr lang="en-US" sz="4200" kern="1200" dirty="0">
                <a:solidFill>
                  <a:srgbClr val="FFFFFF"/>
                </a:solidFill>
                <a:latin typeface="Calibri" panose="020F0502020204030204" pitchFamily="34" charset="0"/>
                <a:ea typeface="+mn-ea"/>
                <a:cs typeface="Calibri" panose="020F0502020204030204" pitchFamily="34" charset="0"/>
                <a:sym typeface="Calibri"/>
              </a:rPr>
              <a:t>How does the rotation of Earth affect our day and night cycle, and what role does it play in shaping our experiences on the planet?</a:t>
            </a:r>
            <a:endParaRPr lang="en-US" sz="4200" u="none" strike="noStrike" kern="1200" cap="none" dirty="0">
              <a:solidFill>
                <a:srgbClr val="FFFFFF"/>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1826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1"/>
          <p:cNvSpPr txBox="1"/>
          <p:nvPr/>
        </p:nvSpPr>
        <p:spPr>
          <a:xfrm>
            <a:off x="1768509" y="111162"/>
            <a:ext cx="5607000" cy="954067"/>
          </a:xfrm>
          <a:prstGeom prst="rect">
            <a:avLst/>
          </a:prstGeom>
          <a:noFill/>
          <a:ln>
            <a:noFill/>
          </a:ln>
        </p:spPr>
        <p:txBody>
          <a:bodyPr spcFirstLastPara="1" wrap="square" lIns="91400" tIns="45700" rIns="91400" bIns="45700" anchor="t" anchorCtr="0">
            <a:spAutoFit/>
          </a:bodyPr>
          <a:lstStyle/>
          <a:p>
            <a:pPr>
              <a:buSzPts val="4200"/>
            </a:pPr>
            <a:r>
              <a:rPr lang="en-US" sz="5600">
                <a:solidFill>
                  <a:srgbClr val="FFC000"/>
                </a:solidFill>
                <a:latin typeface="Calibri"/>
                <a:ea typeface="Calibri"/>
                <a:cs typeface="Calibri"/>
                <a:sym typeface="Calibri"/>
              </a:rPr>
              <a:t>Simulation Activity</a:t>
            </a:r>
            <a:endParaRPr/>
          </a:p>
        </p:txBody>
      </p:sp>
      <p:sp>
        <p:nvSpPr>
          <p:cNvPr id="830" name="Google Shape;830;p61"/>
          <p:cNvSpPr txBox="1"/>
          <p:nvPr/>
        </p:nvSpPr>
        <p:spPr>
          <a:xfrm>
            <a:off x="2019758" y="1065229"/>
            <a:ext cx="5104484" cy="646290"/>
          </a:xfrm>
          <a:prstGeom prst="rect">
            <a:avLst/>
          </a:prstGeom>
          <a:noFill/>
          <a:ln>
            <a:noFill/>
          </a:ln>
        </p:spPr>
        <p:txBody>
          <a:bodyPr spcFirstLastPara="1" wrap="square" lIns="91400" tIns="45700" rIns="91400" bIns="45700" anchor="t" anchorCtr="0">
            <a:spAutoFit/>
          </a:bodyPr>
          <a:lstStyle/>
          <a:p>
            <a:pPr algn="ctr">
              <a:buSzPts val="2700"/>
            </a:pPr>
            <a:r>
              <a:rPr lang="en-US" sz="3600" u="sng" dirty="0">
                <a:solidFill>
                  <a:schemeClr val="hlink"/>
                </a:solidFill>
                <a:latin typeface="Calibri"/>
                <a:ea typeface="Calibri"/>
                <a:cs typeface="Calibri"/>
                <a:sym typeface="Calibri"/>
                <a:hlinkClick r:id="rId3"/>
              </a:rPr>
              <a:t>Model of our Solar System</a:t>
            </a:r>
            <a:endParaRPr sz="3600" dirty="0">
              <a:solidFill>
                <a:srgbClr val="0000FF"/>
              </a:solidFill>
              <a:latin typeface="Calibri"/>
              <a:ea typeface="Calibri"/>
              <a:cs typeface="Calibri"/>
              <a:sym typeface="Calibri"/>
            </a:endParaRPr>
          </a:p>
        </p:txBody>
      </p:sp>
      <p:pic>
        <p:nvPicPr>
          <p:cNvPr id="831" name="Google Shape;831;p6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32" name="Google Shape;832;p61"/>
          <p:cNvSpPr txBox="1"/>
          <p:nvPr/>
        </p:nvSpPr>
        <p:spPr>
          <a:xfrm>
            <a:off x="299506" y="2431551"/>
            <a:ext cx="2552400" cy="923289"/>
          </a:xfrm>
          <a:prstGeom prst="rect">
            <a:avLst/>
          </a:prstGeom>
          <a:noFill/>
          <a:ln>
            <a:noFill/>
          </a:ln>
        </p:spPr>
        <p:txBody>
          <a:bodyPr spcFirstLastPara="1" wrap="square" lIns="91400" tIns="45700" rIns="91400" bIns="45700" anchor="t" anchorCtr="0">
            <a:spAutoFit/>
          </a:bodyPr>
          <a:lstStyle/>
          <a:p>
            <a:pPr>
              <a:buSzPts val="1350"/>
            </a:pPr>
            <a:r>
              <a:rPr lang="en-US" sz="1800" i="1" dirty="0">
                <a:solidFill>
                  <a:schemeClr val="dk1"/>
                </a:solidFill>
                <a:latin typeface="Calibri"/>
                <a:ea typeface="Calibri"/>
                <a:cs typeface="Calibri"/>
                <a:sym typeface="Calibri"/>
              </a:rPr>
              <a:t>Click the link above for a simulation to explore our solar system. </a:t>
            </a:r>
            <a:endParaRPr dirty="0"/>
          </a:p>
        </p:txBody>
      </p:sp>
      <p:sp>
        <p:nvSpPr>
          <p:cNvPr id="833" name="Google Shape;833;p61"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3" name="Picture 2" descr="A screenshot of a video game&#10;&#10;Description automatically generated">
            <a:extLst>
              <a:ext uri="{FF2B5EF4-FFF2-40B4-BE49-F238E27FC236}">
                <a16:creationId xmlns:a16="http://schemas.microsoft.com/office/drawing/2014/main" id="{172D2B74-5430-A5B8-6F27-A934C5E5435E}"/>
              </a:ext>
            </a:extLst>
          </p:cNvPr>
          <p:cNvPicPr>
            <a:picLocks noChangeAspect="1"/>
          </p:cNvPicPr>
          <p:nvPr/>
        </p:nvPicPr>
        <p:blipFill>
          <a:blip r:embed="rId6"/>
          <a:stretch>
            <a:fillRect/>
          </a:stretch>
        </p:blipFill>
        <p:spPr>
          <a:xfrm>
            <a:off x="2996284" y="2019296"/>
            <a:ext cx="5796778" cy="380638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62"/>
          <p:cNvPicPr preferRelativeResize="0"/>
          <p:nvPr/>
        </p:nvPicPr>
        <p:blipFill rotWithShape="1">
          <a:blip r:embed="rId3">
            <a:alphaModFix/>
          </a:blip>
          <a:srcRect/>
          <a:stretch/>
        </p:blipFill>
        <p:spPr>
          <a:xfrm>
            <a:off x="1"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63" descr="IEP Translation – Communication from OSEP regarding the ..."/>
          <p:cNvPicPr preferRelativeResize="0"/>
          <p:nvPr/>
        </p:nvPicPr>
        <p:blipFill rotWithShape="1">
          <a:blip r:embed="rId3">
            <a:alphaModFix/>
          </a:blip>
          <a:srcRect/>
          <a:stretch/>
        </p:blipFill>
        <p:spPr>
          <a:xfrm>
            <a:off x="1782611" y="905274"/>
            <a:ext cx="5748348" cy="904495"/>
          </a:xfrm>
          <a:prstGeom prst="rect">
            <a:avLst/>
          </a:prstGeom>
          <a:noFill/>
          <a:ln>
            <a:noFill/>
          </a:ln>
        </p:spPr>
      </p:pic>
      <p:pic>
        <p:nvPicPr>
          <p:cNvPr id="846" name="Google Shape;846;p63" descr="United States Department of Education - Wikipedia"/>
          <p:cNvPicPr preferRelativeResize="0"/>
          <p:nvPr/>
        </p:nvPicPr>
        <p:blipFill rotWithShape="1">
          <a:blip r:embed="rId4">
            <a:alphaModFix/>
          </a:blip>
          <a:srcRect/>
          <a:stretch/>
        </p:blipFill>
        <p:spPr>
          <a:xfrm>
            <a:off x="3441844" y="1949759"/>
            <a:ext cx="2164459" cy="2067532"/>
          </a:xfrm>
          <a:prstGeom prst="rect">
            <a:avLst/>
          </a:prstGeom>
          <a:noFill/>
          <a:ln>
            <a:noFill/>
          </a:ln>
        </p:spPr>
      </p:pic>
      <p:pic>
        <p:nvPicPr>
          <p:cNvPr id="847" name="Google Shape;847;p63"/>
          <p:cNvPicPr preferRelativeResize="0"/>
          <p:nvPr/>
        </p:nvPicPr>
        <p:blipFill rotWithShape="1">
          <a:blip r:embed="rId5">
            <a:alphaModFix/>
          </a:blip>
          <a:srcRect/>
          <a:stretch/>
        </p:blipFill>
        <p:spPr>
          <a:xfrm>
            <a:off x="1017142" y="4236394"/>
            <a:ext cx="7555383" cy="1289764"/>
          </a:xfrm>
          <a:prstGeom prst="rect">
            <a:avLst/>
          </a:prstGeom>
          <a:noFill/>
          <a:ln>
            <a:noFill/>
          </a:ln>
        </p:spPr>
      </p:pic>
      <p:sp>
        <p:nvSpPr>
          <p:cNvPr id="848" name="Google Shape;848;p63"/>
          <p:cNvSpPr txBox="1"/>
          <p:nvPr/>
        </p:nvSpPr>
        <p:spPr>
          <a:xfrm>
            <a:off x="634671" y="180283"/>
            <a:ext cx="7874700" cy="584735"/>
          </a:xfrm>
          <a:prstGeom prst="rect">
            <a:avLst/>
          </a:prstGeom>
          <a:noFill/>
          <a:ln>
            <a:noFill/>
          </a:ln>
        </p:spPr>
        <p:txBody>
          <a:bodyPr spcFirstLastPara="1" wrap="square" lIns="91400" tIns="45700" rIns="91400" bIns="45700" anchor="t" anchorCtr="0">
            <a:spAutoFit/>
          </a:bodyPr>
          <a:lstStyle/>
          <a:p>
            <a:pPr algn="ctr">
              <a:buSzPts val="2400"/>
            </a:pPr>
            <a:r>
              <a:rPr lang="en-US" sz="3200">
                <a:latin typeface="Calibri"/>
                <a:ea typeface="Calibri"/>
                <a:cs typeface="Calibri"/>
                <a:sym typeface="Calibri"/>
              </a:rPr>
              <a:t>This Was Created With Resources From:</a:t>
            </a:r>
            <a:endParaRPr/>
          </a:p>
        </p:txBody>
      </p:sp>
      <p:sp>
        <p:nvSpPr>
          <p:cNvPr id="849" name="Google Shape;849;p63"/>
          <p:cNvSpPr txBox="1"/>
          <p:nvPr/>
        </p:nvSpPr>
        <p:spPr>
          <a:xfrm>
            <a:off x="903451" y="5526149"/>
            <a:ext cx="7337100" cy="1077650"/>
          </a:xfrm>
          <a:prstGeom prst="rect">
            <a:avLst/>
          </a:prstGeom>
          <a:noFill/>
          <a:ln>
            <a:noFill/>
          </a:ln>
        </p:spPr>
        <p:txBody>
          <a:bodyPr spcFirstLastPara="1" wrap="square" lIns="91400" tIns="91400" rIns="91400" bIns="91400" anchor="t" anchorCtr="0">
            <a:spAutoFit/>
          </a:bodyPr>
          <a:lstStyle/>
          <a:p>
            <a:pPr algn="ctr">
              <a:buSzPts val="1088"/>
            </a:pPr>
            <a:r>
              <a:rPr lang="en-US" sz="1451" b="1">
                <a:latin typeface="Calibri"/>
                <a:ea typeface="Calibri"/>
                <a:cs typeface="Calibri"/>
                <a:sym typeface="Calibri"/>
              </a:rPr>
              <a:t>Questions or Comments</a:t>
            </a:r>
            <a:endParaRPr sz="1500"/>
          </a:p>
          <a:p>
            <a:pPr algn="ctr">
              <a:buSzPts val="1088"/>
            </a:pPr>
            <a:endParaRPr sz="1451" b="1">
              <a:latin typeface="Calibri"/>
              <a:ea typeface="Calibri"/>
              <a:cs typeface="Calibri"/>
              <a:sym typeface="Calibri"/>
            </a:endParaRPr>
          </a:p>
          <a:p>
            <a:pPr algn="ctr">
              <a:buSzPts val="1088"/>
            </a:pPr>
            <a:r>
              <a:rPr lang="en-US" sz="1451">
                <a:latin typeface="Calibri"/>
                <a:ea typeface="Calibri"/>
                <a:cs typeface="Calibri"/>
                <a:sym typeface="Calibri"/>
              </a:rPr>
              <a:t> Michael Kennedy, Ph.D.          MKennedy@Virginia.edu </a:t>
            </a:r>
            <a:endParaRPr sz="1500"/>
          </a:p>
          <a:p>
            <a:pPr algn="ctr">
              <a:buSzPts val="1088"/>
            </a:pPr>
            <a:r>
              <a:rPr lang="en-US" sz="1451">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ets and stars in space&#10;&#10;Description automatically generated">
            <a:extLst>
              <a:ext uri="{FF2B5EF4-FFF2-40B4-BE49-F238E27FC236}">
                <a16:creationId xmlns:a16="http://schemas.microsoft.com/office/drawing/2014/main" id="{1166E30D-0D49-04E2-16CF-6C6CD28C272E}"/>
              </a:ext>
            </a:extLst>
          </p:cNvPr>
          <p:cNvPicPr>
            <a:picLocks noChangeAspect="1"/>
          </p:cNvPicPr>
          <p:nvPr/>
        </p:nvPicPr>
        <p:blipFill rotWithShape="1">
          <a:blip r:embed="rId3"/>
          <a:srcRect r="13668"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81;p5">
            <a:extLst>
              <a:ext uri="{FF2B5EF4-FFF2-40B4-BE49-F238E27FC236}">
                <a16:creationId xmlns:a16="http://schemas.microsoft.com/office/drawing/2014/main" id="{1FAE6B22-6C5F-2E2F-2C92-A6E52CB51154}"/>
              </a:ext>
            </a:extLst>
          </p:cNvPr>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C0C0C"/>
              </a:buClr>
              <a:buSzPts val="3000"/>
            </a:pPr>
            <a:r>
              <a:rPr lang="en-US" sz="3100" b="1" u="sng" strike="noStrike" kern="1200" cap="none">
                <a:solidFill>
                  <a:schemeClr val="tx1">
                    <a:lumMod val="85000"/>
                    <a:lumOff val="15000"/>
                  </a:schemeClr>
                </a:solidFill>
                <a:latin typeface="+mj-lt"/>
                <a:ea typeface="+mj-ea"/>
                <a:cs typeface="+mj-cs"/>
                <a:sym typeface="Calibri"/>
              </a:rPr>
              <a:t>Celestial</a:t>
            </a:r>
            <a:r>
              <a:rPr lang="en-US" sz="3100" u="none" strike="noStrike" kern="1200" cap="none">
                <a:solidFill>
                  <a:schemeClr val="tx1">
                    <a:lumMod val="85000"/>
                    <a:lumOff val="15000"/>
                  </a:schemeClr>
                </a:solidFill>
                <a:latin typeface="+mj-lt"/>
                <a:ea typeface="+mj-ea"/>
                <a:cs typeface="+mj-cs"/>
                <a:sym typeface="Calibri"/>
              </a:rPr>
              <a:t>: anything in outer space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Google Shape;182;p5" descr="Rewind">
            <a:extLst>
              <a:ext uri="{FF2B5EF4-FFF2-40B4-BE49-F238E27FC236}">
                <a16:creationId xmlns:a16="http://schemas.microsoft.com/office/drawing/2014/main" id="{FF74F7C1-6103-2562-DD92-03FD8AC5363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1478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188" name="Freeform: Shape 18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182;p5" descr="Rewind">
            <a:extLst>
              <a:ext uri="{FF2B5EF4-FFF2-40B4-BE49-F238E27FC236}">
                <a16:creationId xmlns:a16="http://schemas.microsoft.com/office/drawing/2014/main" id="{EA4CCC31-2EC5-2628-4385-4A484C1653B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Shape 188"/>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Diagram&#10;&#10;Description automatically generated">
            <a:extLst>
              <a:ext uri="{FF2B5EF4-FFF2-40B4-BE49-F238E27FC236}">
                <a16:creationId xmlns:a16="http://schemas.microsoft.com/office/drawing/2014/main" id="{2539DCDC-641C-69DC-3C8B-97AF26A59068}"/>
              </a:ext>
            </a:extLst>
          </p:cNvPr>
          <p:cNvPicPr>
            <a:picLocks noChangeAspect="1"/>
          </p:cNvPicPr>
          <p:nvPr/>
        </p:nvPicPr>
        <p:blipFill rotWithShape="1">
          <a:blip r:embed="rId3"/>
          <a:srcRect r="-1" b="6479"/>
          <a:stretch/>
        </p:blipFill>
        <p:spPr>
          <a:xfrm rot="21480000">
            <a:off x="853377" y="1003258"/>
            <a:ext cx="7437246" cy="4764396"/>
          </a:xfrm>
          <a:prstGeom prst="rect">
            <a:avLst/>
          </a:prstGeom>
        </p:spPr>
      </p:pic>
      <p:sp>
        <p:nvSpPr>
          <p:cNvPr id="4" name="Google Shape;182;p5" descr="Rewind">
            <a:extLst>
              <a:ext uri="{FF2B5EF4-FFF2-40B4-BE49-F238E27FC236}">
                <a16:creationId xmlns:a16="http://schemas.microsoft.com/office/drawing/2014/main" id="{40DD33CD-E06D-F614-F125-19CD1B8ACCE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4637</TotalTime>
  <Words>3280</Words>
  <Application>Microsoft Macintosh PowerPoint</Application>
  <PresentationFormat>On-screen Show (4:3)</PresentationFormat>
  <Paragraphs>317</Paragraphs>
  <Slides>63</Slides>
  <Notes>63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Arial</vt:lpstr>
      <vt:lpstr>Calibri</vt:lpstr>
      <vt:lpstr>Calibri Light</vt:lpstr>
      <vt:lpstr>Futura</vt:lpstr>
      <vt:lpstr>Helvetica Light</vt:lpstr>
      <vt:lpstr>Helvetica Neue Light</vt:lpstr>
      <vt:lpstr>Impact</vt:lpstr>
      <vt:lpstr>Inter</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PowerPoint Presentation</vt:lpstr>
      <vt:lpstr>Revolution: movement of a planet around the        .</vt:lpstr>
      <vt:lpstr>Revolution: movement of a planet around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axis isn't perfectly straight up and down; it's tilted, leading to the changing seasons as Earth orbits the sun. This spinning motion influences our daily lives, affecting the length of our days and the patterns of daylight we experience. </vt:lpstr>
      <vt:lpstr>PowerPoint Presentation</vt:lpstr>
      <vt:lpstr>PowerPoint Presentation</vt:lpstr>
      <vt:lpstr>PowerPoint Presentation</vt:lpstr>
      <vt:lpstr>True or False: Earth’s axis is perfectly straight up and down.</vt:lpstr>
      <vt:lpstr>True or False: Earth’s axis is perfectly straight up and 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65</cp:revision>
  <dcterms:created xsi:type="dcterms:W3CDTF">2017-06-12T17:49:47Z</dcterms:created>
  <dcterms:modified xsi:type="dcterms:W3CDTF">2024-03-08T04:03:10Z</dcterms:modified>
</cp:coreProperties>
</file>