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1"/>
  </p:notesMasterIdLst>
  <p:sldIdLst>
    <p:sldId id="371" r:id="rId2"/>
    <p:sldId id="372" r:id="rId3"/>
    <p:sldId id="373"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25" r:id="rId49"/>
    <p:sldId id="426" r:id="rId50"/>
    <p:sldId id="427" r:id="rId51"/>
    <p:sldId id="428" r:id="rId52"/>
    <p:sldId id="429" r:id="rId53"/>
    <p:sldId id="430" r:id="rId54"/>
    <p:sldId id="431" r:id="rId55"/>
    <p:sldId id="432" r:id="rId56"/>
    <p:sldId id="433" r:id="rId57"/>
    <p:sldId id="434" r:id="rId58"/>
    <p:sldId id="435" r:id="rId59"/>
    <p:sldId id="436" r:id="rId60"/>
    <p:sldId id="437" r:id="rId61"/>
    <p:sldId id="438" r:id="rId62"/>
    <p:sldId id="439" r:id="rId63"/>
    <p:sldId id="440" r:id="rId64"/>
    <p:sldId id="441" r:id="rId65"/>
    <p:sldId id="442" r:id="rId66"/>
    <p:sldId id="443" r:id="rId67"/>
    <p:sldId id="444" r:id="rId68"/>
    <p:sldId id="445" r:id="rId69"/>
    <p:sldId id="446" r:id="rId70"/>
  </p:sldIdLst>
  <p:sldSz cx="9144000" cy="6858000" type="screen4x3"/>
  <p:notesSz cx="6858000" cy="9144000"/>
  <p:embeddedFontLst>
    <p:embeddedFont>
      <p:font typeface="Helvetica Neue Light" panose="02000403000000020004" pitchFamily="2" charset="0"/>
      <p:regular r:id="rId72"/>
      <p:bold r:id="rId73"/>
      <p:italic r:id="rId74"/>
      <p:boldItalic r:id="rId75"/>
    </p:embeddedFont>
    <p:embeddedFont>
      <p:font typeface="Poppins" pitchFamily="2" charset="77"/>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5" roundtripDataSignature="AMtx7mjxpoDOSrV7sh+fCjHssKUH01wq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933"/>
  </p:normalViewPr>
  <p:slideViewPr>
    <p:cSldViewPr snapToGrid="0">
      <p:cViewPr varScale="1">
        <p:scale>
          <a:sx n="97" d="100"/>
          <a:sy n="97" d="100"/>
        </p:scale>
        <p:origin x="208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05"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206"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20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2457f1c068e_3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3" name="Google Shape;1463;g2457f1c068e_3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464" name="Google Shape;1464;g2457f1c068e_3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2863c0e7a9d_1_3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2" name="Google Shape;1572;g2863c0e7a9d_1_3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Wavelength is the distance between two like points on a wave. </a:t>
            </a:r>
            <a:endParaRPr/>
          </a:p>
          <a:p>
            <a:pPr marL="0" lvl="0" indent="0" algn="l" rtl="0">
              <a:lnSpc>
                <a:spcPct val="100000"/>
              </a:lnSpc>
              <a:spcBef>
                <a:spcPts val="0"/>
              </a:spcBef>
              <a:spcAft>
                <a:spcPts val="0"/>
              </a:spcAft>
              <a:buSzPts val="1400"/>
              <a:buNone/>
            </a:pPr>
            <a:endParaRPr/>
          </a:p>
        </p:txBody>
      </p:sp>
      <p:sp>
        <p:nvSpPr>
          <p:cNvPr id="1573" name="Google Shape;1573;g2863c0e7a9d_1_3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2863c0e7a9d_1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0" name="Google Shape;1580;g2863c0e7a9d_1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Sound waves are longitudinal waves that travel through mediums. </a:t>
            </a:r>
            <a:endParaRPr/>
          </a:p>
        </p:txBody>
      </p:sp>
      <p:sp>
        <p:nvSpPr>
          <p:cNvPr id="1581" name="Google Shape;1581;g2863c0e7a9d_1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g2863c0e7a9d_1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8" name="Google Shape;1588;g2863c0e7a9d_1_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sound wave is made of 2 main parts. Compressions where particles are closely packed...</a:t>
            </a:r>
            <a:endParaRPr/>
          </a:p>
        </p:txBody>
      </p:sp>
      <p:sp>
        <p:nvSpPr>
          <p:cNvPr id="1589" name="Google Shape;1589;g2863c0e7a9d_1_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g2863c0e7a9d_1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6" name="Google Shape;1596;g2863c0e7a9d_1_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rarefaction where particles are loosely packed. </a:t>
            </a:r>
            <a:endParaRPr/>
          </a:p>
        </p:txBody>
      </p:sp>
      <p:sp>
        <p:nvSpPr>
          <p:cNvPr id="1597" name="Google Shape;1597;g2863c0e7a9d_1_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2863c0e7a9d_1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4" name="Google Shape;1604;g2863c0e7a9d_1_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Vibration is the movement of particles that occurs in solids, liquids, or gases.</a:t>
            </a:r>
            <a:endParaRPr/>
          </a:p>
        </p:txBody>
      </p:sp>
      <p:sp>
        <p:nvSpPr>
          <p:cNvPr id="1605" name="Google Shape;1605;g2863c0e7a9d_1_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863c0e7a9d_1_3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2" name="Google Shape;1612;g2863c0e7a9d_1_3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Pitch is how high or low a sound is.</a:t>
            </a:r>
            <a:endParaRPr/>
          </a:p>
          <a:p>
            <a:pPr marL="0" lvl="0" indent="0" algn="l" rtl="0">
              <a:lnSpc>
                <a:spcPct val="100000"/>
              </a:lnSpc>
              <a:spcBef>
                <a:spcPts val="0"/>
              </a:spcBef>
              <a:spcAft>
                <a:spcPts val="0"/>
              </a:spcAft>
              <a:buSzPts val="1400"/>
              <a:buNone/>
            </a:pPr>
            <a:endParaRPr/>
          </a:p>
        </p:txBody>
      </p:sp>
      <p:sp>
        <p:nvSpPr>
          <p:cNvPr id="1613" name="Google Shape;1613;g2863c0e7a9d_1_3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g2863c0e7a9d_1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0" name="Google Shape;1620;g2863c0e7a9d_1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make adjustments to your lesson and content if you see some students not demonstrating understanding, this can help them make connections and prevent frustration.</a:t>
            </a:r>
            <a:endParaRPr/>
          </a:p>
        </p:txBody>
      </p:sp>
      <p:sp>
        <p:nvSpPr>
          <p:cNvPr id="1621" name="Google Shape;1621;g2863c0e7a9d_1_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2863c0e7a9d_1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6" name="Google Shape;1626;g2863c0e7a9d_1_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Vibration is the ______________ that occurs in solids, liquids, or gases.</a:t>
            </a:r>
            <a:endParaRPr/>
          </a:p>
        </p:txBody>
      </p:sp>
      <p:sp>
        <p:nvSpPr>
          <p:cNvPr id="1627" name="Google Shape;1627;g2863c0e7a9d_1_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2863c0e7a9d_1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4" name="Google Shape;1634;g2863c0e7a9d_1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Vibration is the </a:t>
            </a:r>
            <a:r>
              <a:rPr lang="en-US" u="sng">
                <a:solidFill>
                  <a:srgbClr val="FF0000"/>
                </a:solidFill>
              </a:rPr>
              <a:t>movement of particles</a:t>
            </a:r>
            <a:r>
              <a:rPr lang="en-US" b="1"/>
              <a:t> </a:t>
            </a:r>
            <a:r>
              <a:rPr lang="en-US"/>
              <a:t>that occurs in solids, liquids, or gases.</a:t>
            </a:r>
            <a:endParaRPr/>
          </a:p>
        </p:txBody>
      </p:sp>
      <p:sp>
        <p:nvSpPr>
          <p:cNvPr id="1635" name="Google Shape;1635;g2863c0e7a9d_1_1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2863c0e7a9d_1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2" name="Google Shape;1642;g2863c0e7a9d_1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sound waves?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[Sound waves are longitudinal waves that travel through mediums.]</a:t>
            </a:r>
            <a:endParaRPr/>
          </a:p>
        </p:txBody>
      </p:sp>
      <p:sp>
        <p:nvSpPr>
          <p:cNvPr id="1643" name="Google Shape;1643;g2863c0e7a9d_1_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2863c0e7a9d_1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9" name="Google Shape;1499;g2863c0e7a9d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 will learn about </a:t>
            </a:r>
            <a:r>
              <a:rPr lang="en-US" b="1"/>
              <a:t>amplitude</a:t>
            </a:r>
            <a:r>
              <a:rPr lang="en-US"/>
              <a:t>.</a:t>
            </a:r>
            <a:endParaRPr/>
          </a:p>
        </p:txBody>
      </p:sp>
      <p:sp>
        <p:nvSpPr>
          <p:cNvPr id="1500" name="Google Shape;1500;g2863c0e7a9d_1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2863c0e7a9d_1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0" name="Google Shape;1650;g2863c0e7a9d_1_2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compression and rarefaction?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sound wave is made of 2 main parts. Compressions are where particles are closely packed and rarefactions are where particles are loosely packed.]</a:t>
            </a:r>
            <a:endParaRPr/>
          </a:p>
        </p:txBody>
      </p:sp>
      <p:sp>
        <p:nvSpPr>
          <p:cNvPr id="1651" name="Google Shape;1651;g2863c0e7a9d_1_2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2863c0e7a9d_1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1" name="Google Shape;1661;g2863c0e7a9d_1_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a:t>
            </a:r>
            <a:r>
              <a:rPr lang="en-US" b="1"/>
              <a:t>amplitude</a:t>
            </a:r>
            <a:r>
              <a:rPr lang="en-US"/>
              <a:t>.</a:t>
            </a:r>
            <a:endParaRPr/>
          </a:p>
        </p:txBody>
      </p:sp>
      <p:sp>
        <p:nvSpPr>
          <p:cNvPr id="1662" name="Google Shape;1662;g2863c0e7a9d_1_2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2863c0e7a9d_1_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9" name="Google Shape;1669;g2863c0e7a9d_1_2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Amplitude</a:t>
            </a:r>
            <a:r>
              <a:rPr lang="en-US"/>
              <a:t> is the maximum distance that a particle travels from rest.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When providing more student-friendly definitions, it is helpful to provide students with cues so that they can be prepared and know what to expect and be ready to copy down the information.</a:t>
            </a:r>
            <a:endParaRPr/>
          </a:p>
        </p:txBody>
      </p:sp>
      <p:sp>
        <p:nvSpPr>
          <p:cNvPr id="1670" name="Google Shape;1670;g2863c0e7a9d_1_2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2863c0e7a9d_1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2" name="Google Shape;1682;g2863c0e7a9d_1_2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683" name="Google Shape;1683;g2863c0e7a9d_1_2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g2863c0e7a9d_1_2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8" name="Google Shape;1688;g2863c0e7a9d_1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amplitude?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[Amplitude is the maximum distance that a particle travels from rest.]</a:t>
            </a:r>
            <a:endParaRPr/>
          </a:p>
        </p:txBody>
      </p:sp>
      <p:sp>
        <p:nvSpPr>
          <p:cNvPr id="1689" name="Google Shape;1689;g2863c0e7a9d_1_2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27f7a576e42_0_8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0" name="Google Shape;1700;g27f7a576e42_0_8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1701" name="Google Shape;1701;g27f7a576e42_0_8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2863c0e7a9d_1_3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7" name="Google Shape;1707;g2863c0e7a9d_1_3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the top particle has a higher amplitude than the bottom particle. </a:t>
            </a:r>
            <a:endParaRPr dirty="0"/>
          </a:p>
        </p:txBody>
      </p:sp>
      <p:sp>
        <p:nvSpPr>
          <p:cNvPr id="1708" name="Google Shape;1708;g2863c0e7a9d_1_3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2863c0e7a9d_1_3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8" name="Google Shape;1718;g2863c0e7a9d_1_3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larger the amplitude a particle has, the higher its energy. </a:t>
            </a:r>
            <a:endParaRPr dirty="0"/>
          </a:p>
        </p:txBody>
      </p:sp>
      <p:sp>
        <p:nvSpPr>
          <p:cNvPr id="1719" name="Google Shape;1719;g2863c0e7a9d_1_3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2863c0e7a9d_1_3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5" name="Google Shape;1725;g2863c0e7a9d_1_3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the top particles also has more energy than the bottom particle since its amplitude is larger. </a:t>
            </a:r>
            <a:endParaRPr dirty="0"/>
          </a:p>
        </p:txBody>
      </p:sp>
      <p:sp>
        <p:nvSpPr>
          <p:cNvPr id="1726" name="Google Shape;1726;g2863c0e7a9d_1_3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2863c0e7a9d_1_3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6" name="Google Shape;1736;g2863c0e7a9d_1_3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737" name="Google Shape;1737;g2863c0e7a9d_1_3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2863c0e7a9d_1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1" name="Google Shape;1511;g2863c0e7a9d_1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are the properties of waves </a:t>
            </a:r>
            <a:r>
              <a:rPr lang="en-US" sz="1200" b="1"/>
              <a:t>and how are they related</a:t>
            </a:r>
            <a:r>
              <a:rPr lang="en-US" b="1"/>
              <a:t>?</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512" name="Google Shape;1512;g2863c0e7a9d_1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2863c0e7a9d_1_3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2" name="Google Shape;1742;g2863c0e7a9d_1_3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amplitude?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[Amplitude is the maximum distance that a particle travels from rest.]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Provide clear and straightforward directions when asking students to explain the definitions. This helps to avoid confusion!</a:t>
            </a:r>
            <a:endParaRPr/>
          </a:p>
        </p:txBody>
      </p:sp>
      <p:sp>
        <p:nvSpPr>
          <p:cNvPr id="1743" name="Google Shape;1743;g2863c0e7a9d_1_3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2863c0e7a9d_1_4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4" name="Google Shape;1754;g2863c0e7a9d_1_4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particle has a larger amplitude?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top particle]</a:t>
            </a:r>
            <a:endParaRPr/>
          </a:p>
        </p:txBody>
      </p:sp>
      <p:sp>
        <p:nvSpPr>
          <p:cNvPr id="1755" name="Google Shape;1755;g2863c0e7a9d_1_4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2863c0e7a9d_1_4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5" name="Google Shape;1765;g2863c0e7a9d_1_4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larger the amplitude a particle has, the higher the  __________.</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[energy]</a:t>
            </a:r>
            <a:endParaRPr/>
          </a:p>
        </p:txBody>
      </p:sp>
      <p:sp>
        <p:nvSpPr>
          <p:cNvPr id="1766" name="Google Shape;1766;g2863c0e7a9d_1_4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2863c0e7a9d_1_4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3" name="Google Shape;1773;g2863c0e7a9d_1_4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larger the amplitude a particle has, the higher the </a:t>
            </a:r>
            <a:r>
              <a:rPr lang="en-US" u="sng">
                <a:solidFill>
                  <a:srgbClr val="FF0000"/>
                </a:solidFill>
              </a:rPr>
              <a:t>energy</a:t>
            </a:r>
            <a:r>
              <a:rPr lang="en-US"/>
              <a:t>.</a:t>
            </a:r>
            <a:endParaRPr/>
          </a:p>
        </p:txBody>
      </p:sp>
      <p:sp>
        <p:nvSpPr>
          <p:cNvPr id="1774" name="Google Shape;1774;g2863c0e7a9d_1_4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2863c0e7a9d_1_4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1" name="Google Shape;1781;g2863c0e7a9d_1_4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does the top particle have more energy than the bottom particle?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[It’s amplitude is larger, so it has more energy.]</a:t>
            </a:r>
            <a:endParaRPr/>
          </a:p>
        </p:txBody>
      </p:sp>
      <p:sp>
        <p:nvSpPr>
          <p:cNvPr id="1782" name="Google Shape;1782;g2863c0e7a9d_1_4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g2863c0e7a9d_1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3" name="Google Shape;1793;g2863c0e7a9d_1_4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amplitude</a:t>
            </a:r>
            <a:r>
              <a:rPr lang="en-US"/>
              <a:t>.  </a:t>
            </a:r>
            <a:endParaRPr/>
          </a:p>
        </p:txBody>
      </p:sp>
      <p:sp>
        <p:nvSpPr>
          <p:cNvPr id="1794" name="Google Shape;1794;g2863c0e7a9d_1_4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2863c0e7a9d_1_4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0" name="Google Shape;1800;g2863c0e7a9d_1_4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we can see amplitude in this wave. Remember, all waves will have amplitude since amplitude is the property of waves.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great practice to introduce an example of the term WITH images to go along with it, this is a great way to help students make connections.</a:t>
            </a:r>
            <a:endParaRPr/>
          </a:p>
        </p:txBody>
      </p:sp>
      <p:sp>
        <p:nvSpPr>
          <p:cNvPr id="1801" name="Google Shape;1801;g2863c0e7a9d_1_4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2863c0e7a9d_1_4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9" name="Google Shape;1809;g2863c0e7a9d_1_4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wave also has amplitude. Again we see it is the measure from the point of rest to the particle in the wave. </a:t>
            </a:r>
            <a:endParaRPr dirty="0"/>
          </a:p>
        </p:txBody>
      </p:sp>
      <p:sp>
        <p:nvSpPr>
          <p:cNvPr id="1810" name="Google Shape;1810;g2863c0e7a9d_1_4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g2863c0e7a9d_1_4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7" name="Google Shape;1817;g2863c0e7a9d_1_4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non-examples of </a:t>
            </a:r>
            <a:r>
              <a:rPr lang="en-US" b="1"/>
              <a:t>amplitude</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One important component of using non-examples is by clearly distinguishing similarities and explaining why it is a non-example.</a:t>
            </a:r>
            <a:endParaRPr/>
          </a:p>
        </p:txBody>
      </p:sp>
      <p:sp>
        <p:nvSpPr>
          <p:cNvPr id="1818" name="Google Shape;1818;g2863c0e7a9d_1_4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g2863c0e7a9d_1_4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4" name="Google Shape;1824;g2863c0e7a9d_1_4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distance between two like points on on a wave is called wavelength. This is not the same thing as amplitude. We will learn more about wavelength later. </a:t>
            </a:r>
            <a:endParaRPr/>
          </a:p>
        </p:txBody>
      </p:sp>
      <p:sp>
        <p:nvSpPr>
          <p:cNvPr id="1825" name="Google Shape;1825;g2863c0e7a9d_1_4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2863c0e7a9d_1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7" name="Google Shape;1527;g2863c0e7a9d_1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do a quick demonstration that will help get our brains ready to think about amplitude, and how it relates to our big question.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plan out the demonstration so that you are able to follow a logical order. This will help students make sense of the activity and not become lost.</a:t>
            </a:r>
            <a:endParaRPr/>
          </a:p>
        </p:txBody>
      </p:sp>
      <p:sp>
        <p:nvSpPr>
          <p:cNvPr id="1528" name="Google Shape;1528;g2863c0e7a9d_1_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g2863c0e7a9d_1_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3" name="Google Shape;1833;g2863c0e7a9d_1_4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834" name="Google Shape;1834;g2863c0e7a9d_1_4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2863c0e7a9d_1_4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g2863c0e7a9d_1_4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the distance between the two points on the wave below an example of amplitude?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it would be wavelength]</a:t>
            </a:r>
            <a:endParaRPr/>
          </a:p>
        </p:txBody>
      </p:sp>
      <p:sp>
        <p:nvSpPr>
          <p:cNvPr id="1840" name="Google Shape;1840;g2863c0e7a9d_1_4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2863c0e7a9d_1_4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8" name="Google Shape;1848;g2863c0e7a9d_1_4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the measure of the wave (shown by arrows) an example of amplitude?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[Yes it is an example of amplitude because it shows the maximum distance a particle travels from rest.]</a:t>
            </a:r>
            <a:endParaRPr/>
          </a:p>
        </p:txBody>
      </p:sp>
      <p:sp>
        <p:nvSpPr>
          <p:cNvPr id="1849" name="Google Shape;1849;g2863c0e7a9d_1_4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2863c0e7a9d_1_4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9" name="Google Shape;1859;g2863c0e7a9d_1_4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is the measurement shown below an example of amplitude?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shows the maximum distance a particle travels from rest.]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to take time throughout the close of the lesson to check for understanding one last time, this will help you know who may need more instruction or where further explanation is needed.</a:t>
            </a:r>
            <a:endParaRPr/>
          </a:p>
        </p:txBody>
      </p:sp>
      <p:sp>
        <p:nvSpPr>
          <p:cNvPr id="1860" name="Google Shape;1860;g2863c0e7a9d_1_4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863c0e7a9d_1_4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7" name="Google Shape;1867;g2863c0e7a9d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amplitude?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[Amplitude is the maximum distance that a particle travels from rest.]</a:t>
            </a:r>
            <a:endParaRPr/>
          </a:p>
        </p:txBody>
      </p:sp>
      <p:sp>
        <p:nvSpPr>
          <p:cNvPr id="1868" name="Google Shape;1868;g2863c0e7a9d_1_4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2863c0e7a9d_1_5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9" name="Google Shape;1879;g2863c0e7a9d_1_5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does the top particle have more ENERGY than the bottom particle?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[It’s amplitude is larger, so it has more energy.]</a:t>
            </a:r>
            <a:endParaRPr/>
          </a:p>
        </p:txBody>
      </p:sp>
      <p:sp>
        <p:nvSpPr>
          <p:cNvPr id="1880" name="Google Shape;1880;g2863c0e7a9d_1_5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2863c0e7a9d_1_5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1" name="Google Shape;1891;g2863c0e7a9d_1_5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892" name="Google Shape;1892;g2863c0e7a9d_1_5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2863c0e7a9d_1_5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8" name="Google Shape;1898;g2863c0e7a9d_1_5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Amplitude is the maximum distance that a particle travels from rest.</a:t>
            </a:r>
            <a:endParaRPr/>
          </a:p>
        </p:txBody>
      </p:sp>
      <p:sp>
        <p:nvSpPr>
          <p:cNvPr id="1899" name="Google Shape;1899;g2863c0e7a9d_1_5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27f7a576e42_0_10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1" name="Google Shape;1981;g27f7a576e42_0_10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982" name="Google Shape;1982;g27f7a576e42_0_10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2863c0e7a9d_1_7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8" name="Google Shape;1988;g2863c0e7a9d_1_7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Amplitude is the maximum distance that a particle travels from rest.</a:t>
            </a:r>
            <a:endParaRPr/>
          </a:p>
        </p:txBody>
      </p:sp>
      <p:sp>
        <p:nvSpPr>
          <p:cNvPr id="1989" name="Google Shape;1989;g2863c0e7a9d_1_7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2863c0e7a9d_1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6" name="Google Shape;1536;g2863c0e7a9d_1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537" name="Google Shape;1537;g2863c0e7a9d_1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27f7a576e42_0_10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0" name="Google Shape;2000;g27f7a576e42_0_10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lang="en-US" b="1"/>
              <a:t>amplitude</a:t>
            </a:r>
            <a:r>
              <a:rPr lang="en-US">
                <a:solidFill>
                  <a:srgbClr val="242424"/>
                </a:solidFill>
              </a:rPr>
              <a:t>. </a:t>
            </a:r>
            <a:endParaRPr/>
          </a:p>
        </p:txBody>
      </p:sp>
      <p:sp>
        <p:nvSpPr>
          <p:cNvPr id="2001" name="Google Shape;2001;g27f7a576e42_0_10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g27f7a576e42_0_10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g27f7a576e42_0_10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lang="en-US" b="1">
                <a:solidFill>
                  <a:srgbClr val="242424"/>
                </a:solidFill>
              </a:rPr>
              <a:t>amplitude</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lang="en-US" b="1"/>
              <a:t>amplitude.</a:t>
            </a:r>
            <a:endParaRPr>
              <a:solidFill>
                <a:schemeClr val="dk1"/>
              </a:solidFill>
            </a:endParaRPr>
          </a:p>
        </p:txBody>
      </p:sp>
      <p:sp>
        <p:nvSpPr>
          <p:cNvPr id="2012" name="Google Shape;2012;g27f7a576e42_0_10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27f7a576e42_0_10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3" name="Google Shape;2033;g27f7a576e42_0_10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picture of</a:t>
            </a:r>
            <a:r>
              <a:rPr lang="en-US"/>
              <a:t> </a:t>
            </a:r>
            <a:r>
              <a:rPr lang="en-US" b="1"/>
              <a:t>amplitude</a:t>
            </a:r>
            <a:r>
              <a:rPr lang="en-US" sz="1200" b="1">
                <a:solidFill>
                  <a:schemeClr val="dk1"/>
                </a:solidFill>
              </a:rPr>
              <a:t> </a:t>
            </a:r>
            <a:r>
              <a:rPr lang="en-US" sz="1200">
                <a:solidFill>
                  <a:schemeClr val="dk1"/>
                </a:solidFill>
              </a:rPr>
              <a:t>from these four choices</a:t>
            </a:r>
            <a:r>
              <a:rPr lang="en-US"/>
              <a:t>.</a:t>
            </a:r>
            <a:endParaRPr/>
          </a:p>
        </p:txBody>
      </p:sp>
      <p:sp>
        <p:nvSpPr>
          <p:cNvPr id="2034" name="Google Shape;2034;g27f7a576e42_0_10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g2863c0e7a9d_1_7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4" name="Google Shape;2054;g2863c0e7a9d_1_7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This is the picture that shows </a:t>
            </a:r>
            <a:r>
              <a:rPr lang="en-US" b="1"/>
              <a:t>amplitude.</a:t>
            </a:r>
            <a:endParaRPr/>
          </a:p>
        </p:txBody>
      </p:sp>
      <p:sp>
        <p:nvSpPr>
          <p:cNvPr id="2055" name="Google Shape;2055;g2863c0e7a9d_1_7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Google Shape;2075;g27f7a576e42_0_1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6" name="Google Shape;2076;g27f7a576e42_0_1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is the Frayer model filled in with a picture of </a:t>
            </a:r>
            <a:r>
              <a:rPr lang="en-US" b="1"/>
              <a:t>amplitude.</a:t>
            </a:r>
            <a:endParaRPr>
              <a:solidFill>
                <a:schemeClr val="dk1"/>
              </a:solidFill>
            </a:endParaRPr>
          </a:p>
        </p:txBody>
      </p:sp>
      <p:sp>
        <p:nvSpPr>
          <p:cNvPr id="2077" name="Google Shape;2077;g27f7a576e42_0_1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g27f7a576e42_0_1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g27f7a576e42_0_1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definition of </a:t>
            </a:r>
            <a:r>
              <a:rPr lang="en-US" b="1"/>
              <a:t>amplitude</a:t>
            </a:r>
            <a:r>
              <a:rPr lang="en-US" sz="1200" b="1">
                <a:solidFill>
                  <a:schemeClr val="dk1"/>
                </a:solidFill>
              </a:rPr>
              <a:t> </a:t>
            </a:r>
            <a:r>
              <a:rPr lang="en-US" sz="1200">
                <a:solidFill>
                  <a:schemeClr val="dk1"/>
                </a:solidFill>
              </a:rPr>
              <a:t>from these four choices.</a:t>
            </a:r>
            <a:endParaRPr sz="1200">
              <a:solidFill>
                <a:schemeClr val="dk1"/>
              </a:solidFill>
            </a:endParaRPr>
          </a:p>
        </p:txBody>
      </p:sp>
      <p:sp>
        <p:nvSpPr>
          <p:cNvPr id="2101" name="Google Shape;2101;g27f7a576e42_0_1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g2863c0e7a9d_1_8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1" name="Google Shape;2121;g2863c0e7a9d_1_8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“The maximum distance a particle travels from rest” is correct! This is the definition of </a:t>
            </a:r>
            <a:r>
              <a:rPr lang="en-US" b="1"/>
              <a:t>amplitude.</a:t>
            </a:r>
            <a:endParaRPr sz="1200">
              <a:solidFill>
                <a:schemeClr val="dk1"/>
              </a:solidFill>
            </a:endParaRPr>
          </a:p>
        </p:txBody>
      </p:sp>
      <p:sp>
        <p:nvSpPr>
          <p:cNvPr id="2122" name="Google Shape;2122;g2863c0e7a9d_1_8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27f7a576e42_0_1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3" name="Google Shape;2143;g27f7a576e42_0_1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lang="en-US" b="1"/>
              <a:t>amplitude: </a:t>
            </a:r>
            <a:r>
              <a:rPr lang="en-US"/>
              <a:t> The maximum distance a particle travels from rest</a:t>
            </a:r>
            <a:endParaRPr>
              <a:solidFill>
                <a:schemeClr val="dk1"/>
              </a:solidFill>
            </a:endParaRPr>
          </a:p>
        </p:txBody>
      </p:sp>
      <p:sp>
        <p:nvSpPr>
          <p:cNvPr id="2144" name="Google Shape;2144;g27f7a576e42_0_1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27f7a576e42_0_1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8" name="Google Shape;2168;g27f7a576e42_0_12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lang="en-US" b="1"/>
              <a:t>amplitude</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2169" name="Google Shape;2169;g27f7a576e42_0_12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2863c0e7a9d_1_8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9" name="Google Shape;2189;g2863c0e7a9d_1_8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 loud sound has a high wave” is correct! This is an example of </a:t>
            </a:r>
            <a:r>
              <a:rPr lang="en-US" b="1"/>
              <a:t>amplitude.</a:t>
            </a:r>
            <a:endParaRPr sz="1200">
              <a:solidFill>
                <a:schemeClr val="dk1"/>
              </a:solidFill>
            </a:endParaRPr>
          </a:p>
        </p:txBody>
      </p:sp>
      <p:sp>
        <p:nvSpPr>
          <p:cNvPr id="2190" name="Google Shape;2190;g2863c0e7a9d_1_8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2863c0e7a9d_1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2" name="Google Shape;1542;g2863c0e7a9d_1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ball didn’t move with the wave? Why did it just bob up and down?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[Matter can’t move through waves, only energy does.]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we want students to gather information and then be able to not only evaluate but also effectively communicate what they have learned from this activity.</a:t>
            </a:r>
            <a:endParaRPr/>
          </a:p>
        </p:txBody>
      </p:sp>
      <p:sp>
        <p:nvSpPr>
          <p:cNvPr id="1543" name="Google Shape;1543;g2863c0e7a9d_1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9"/>
        <p:cNvGrpSpPr/>
        <p:nvPr/>
      </p:nvGrpSpPr>
      <p:grpSpPr>
        <a:xfrm>
          <a:off x="0" y="0"/>
          <a:ext cx="0" cy="0"/>
          <a:chOff x="0" y="0"/>
          <a:chExt cx="0" cy="0"/>
        </a:xfrm>
      </p:grpSpPr>
      <p:sp>
        <p:nvSpPr>
          <p:cNvPr id="2210" name="Google Shape;2210;g27f7a576e42_0_1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1" name="Google Shape;2211;g27f7a576e42_0_1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lang="en-US" sz="1100" b="1"/>
              <a:t>amplitude</a:t>
            </a:r>
            <a:r>
              <a:rPr lang="en-US" sz="1100"/>
              <a:t>: </a:t>
            </a:r>
            <a:r>
              <a:rPr lang="en-US"/>
              <a:t>A loud sound has a high wave.</a:t>
            </a:r>
            <a:endParaRPr sz="1100">
              <a:solidFill>
                <a:schemeClr val="dk1"/>
              </a:solidFill>
            </a:endParaRPr>
          </a:p>
        </p:txBody>
      </p:sp>
      <p:sp>
        <p:nvSpPr>
          <p:cNvPr id="2212" name="Google Shape;2212;g27f7a576e42_0_1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g27f7a576e42_0_1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7" name="Google Shape;2237;g27f7a576e42_0_1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a:t>
            </a:r>
            <a:r>
              <a:rPr lang="en-US" b="1"/>
              <a:t>amplitude </a:t>
            </a:r>
            <a:r>
              <a:rPr lang="en-US"/>
              <a:t>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2238" name="Google Shape;2238;g27f7a576e42_0_12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2863c0e7a9d_1_8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8" name="Google Shape;2258;g2863c0e7a9d_1_8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“Amplitude makes sounds louder or softer.” That is correct! This is an example of how </a:t>
            </a:r>
            <a:r>
              <a:rPr lang="en-US" b="1"/>
              <a:t>amplitude </a:t>
            </a:r>
            <a:r>
              <a:rPr lang="en-US"/>
              <a:t>impacts your life.</a:t>
            </a:r>
            <a:endParaRPr sz="1200">
              <a:solidFill>
                <a:schemeClr val="dk1"/>
              </a:solidFill>
            </a:endParaRPr>
          </a:p>
        </p:txBody>
      </p:sp>
      <p:sp>
        <p:nvSpPr>
          <p:cNvPr id="2259" name="Google Shape;2259;g2863c0e7a9d_1_8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8"/>
        <p:cNvGrpSpPr/>
        <p:nvPr/>
      </p:nvGrpSpPr>
      <p:grpSpPr>
        <a:xfrm>
          <a:off x="0" y="0"/>
          <a:ext cx="0" cy="0"/>
          <a:chOff x="0" y="0"/>
          <a:chExt cx="0" cy="0"/>
        </a:xfrm>
      </p:grpSpPr>
      <p:sp>
        <p:nvSpPr>
          <p:cNvPr id="2279" name="Google Shape;2279;g27f7a576e42_0_13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0" name="Google Shape;2280;g27f7a576e42_0_13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lang="en-US" b="1"/>
              <a:t>amplitude</a:t>
            </a:r>
            <a:r>
              <a:rPr lang="en-US" sz="1200" b="1">
                <a:solidFill>
                  <a:schemeClr val="dk1"/>
                </a:solidFill>
              </a:rPr>
              <a:t> </a:t>
            </a:r>
            <a:r>
              <a:rPr lang="en-US" sz="1200">
                <a:solidFill>
                  <a:schemeClr val="dk1"/>
                </a:solidFill>
              </a:rPr>
              <a:t>impact my life?”: </a:t>
            </a:r>
            <a:r>
              <a:rPr lang="en-US"/>
              <a:t>Amplitude makes sounds louder or softer.</a:t>
            </a:r>
            <a:endParaRPr/>
          </a:p>
        </p:txBody>
      </p:sp>
      <p:sp>
        <p:nvSpPr>
          <p:cNvPr id="2281" name="Google Shape;2281;g27f7a576e42_0_13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5"/>
        <p:cNvGrpSpPr/>
        <p:nvPr/>
      </p:nvGrpSpPr>
      <p:grpSpPr>
        <a:xfrm>
          <a:off x="0" y="0"/>
          <a:ext cx="0" cy="0"/>
          <a:chOff x="0" y="0"/>
          <a:chExt cx="0" cy="0"/>
        </a:xfrm>
      </p:grpSpPr>
      <p:sp>
        <p:nvSpPr>
          <p:cNvPr id="2306" name="Google Shape;2306;g2863c0e7a9d_1_6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7" name="Google Shape;2307;g2863c0e7a9d_1_6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2308" name="Google Shape;2308;g2863c0e7a9d_1_6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2"/>
        <p:cNvGrpSpPr/>
        <p:nvPr/>
      </p:nvGrpSpPr>
      <p:grpSpPr>
        <a:xfrm>
          <a:off x="0" y="0"/>
          <a:ext cx="0" cy="0"/>
          <a:chOff x="0" y="0"/>
          <a:chExt cx="0" cy="0"/>
        </a:xfrm>
      </p:grpSpPr>
      <p:sp>
        <p:nvSpPr>
          <p:cNvPr id="2313" name="Google Shape;2313;g2863c0e7a9d_1_6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4" name="Google Shape;2314;g2863c0e7a9d_1_6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Amplitude is the maximum distance that a particle travels from rest.</a:t>
            </a:r>
            <a:endParaRPr/>
          </a:p>
        </p:txBody>
      </p:sp>
      <p:sp>
        <p:nvSpPr>
          <p:cNvPr id="2315" name="Google Shape;2315;g2863c0e7a9d_1_6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4"/>
        <p:cNvGrpSpPr/>
        <p:nvPr/>
      </p:nvGrpSpPr>
      <p:grpSpPr>
        <a:xfrm>
          <a:off x="0" y="0"/>
          <a:ext cx="0" cy="0"/>
          <a:chOff x="0" y="0"/>
          <a:chExt cx="0" cy="0"/>
        </a:xfrm>
      </p:grpSpPr>
      <p:sp>
        <p:nvSpPr>
          <p:cNvPr id="2325" name="Google Shape;2325;g2863c0e7a9d_1_6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6" name="Google Shape;2326;g2863c0e7a9d_1_6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Let’s reflect once more on our big question. Our “big question” is:</a:t>
            </a:r>
            <a:r>
              <a:rPr lang="en-US" b="1"/>
              <a:t> What are the properties of waves and how are they related?</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Does anyone have any additional examples to share that haven’t been discussed yet? </a:t>
            </a:r>
            <a:endParaRPr b="1"/>
          </a:p>
          <a:p>
            <a:pPr marL="0" lvl="0" indent="0" algn="l" rtl="0">
              <a:lnSpc>
                <a:spcPct val="100000"/>
              </a:lnSpc>
              <a:spcBef>
                <a:spcPts val="0"/>
              </a:spcBef>
              <a:spcAft>
                <a:spcPts val="0"/>
              </a:spcAft>
              <a:buSzPts val="1400"/>
              <a:buNone/>
            </a:pPr>
            <a:endParaRPr/>
          </a:p>
        </p:txBody>
      </p:sp>
      <p:sp>
        <p:nvSpPr>
          <p:cNvPr id="2327" name="Google Shape;2327;g2863c0e7a9d_1_6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g2863c0e7a9d_1_6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2" name="Google Shape;2342;g2863c0e7a9d_1_6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Giving students a chance to analyze and interpret data is a great way to help them to continue to independently problem solve.</a:t>
            </a:r>
            <a:endParaRPr/>
          </a:p>
        </p:txBody>
      </p:sp>
      <p:sp>
        <p:nvSpPr>
          <p:cNvPr id="2343" name="Google Shape;2343;g2863c0e7a9d_1_6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3" name="Google Shape;235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2354" name="Google Shape;2354;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9" name="Google Shape;235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2863c0e7a9d_1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0" name="Google Shape;1550;g2863c0e7a9d_1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amplitude?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[Amplitude is how tall a wave is]</a:t>
            </a:r>
            <a:endParaRPr/>
          </a:p>
        </p:txBody>
      </p:sp>
      <p:sp>
        <p:nvSpPr>
          <p:cNvPr id="1551" name="Google Shape;1551;g2863c0e7a9d_1_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2863c0e7a9d_1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8" name="Google Shape;1558;g2863c0e7a9d_1_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do you measure amplitude?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[Measure from the wave’s peak to its resting point (or resting point to peak)]</a:t>
            </a:r>
            <a:endParaRPr/>
          </a:p>
        </p:txBody>
      </p:sp>
      <p:sp>
        <p:nvSpPr>
          <p:cNvPr id="1559" name="Google Shape;1559;g2863c0e7a9d_1_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2863c0e7a9d_1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6" name="Google Shape;1566;g2863c0e7a9d_1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Referring to prior topics that are relevant and on topic helps students make connections to the new content they will be learning and tie it to prior knowledge.</a:t>
            </a:r>
            <a:endParaRPr/>
          </a:p>
        </p:txBody>
      </p:sp>
      <p:sp>
        <p:nvSpPr>
          <p:cNvPr id="1567" name="Google Shape;1567;g2863c0e7a9d_1_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1792288" y="612775"/>
            <a:ext cx="5486400" cy="4114800"/>
          </a:xfrm>
          <a:prstGeom prst="rect">
            <a:avLst/>
          </a:prstGeom>
          <a:noFill/>
          <a:ln>
            <a:noFill/>
          </a:ln>
        </p:spPr>
      </p:sp>
      <p:sp>
        <p:nvSpPr>
          <p:cNvPr id="68" name="Google Shape;6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1NJHHA9bp5Y&amp;feature=emb_log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www.explorelearning.com/index.cfm?method=cResource.dspView&amp;ResourceID=1053" TargetMode="Externa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grpSp>
        <p:nvGrpSpPr>
          <p:cNvPr id="1466" name="Google Shape;1466;g2457f1c068e_3_35"/>
          <p:cNvGrpSpPr/>
          <p:nvPr/>
        </p:nvGrpSpPr>
        <p:grpSpPr>
          <a:xfrm>
            <a:off x="1325592" y="297175"/>
            <a:ext cx="6456691" cy="6404394"/>
            <a:chOff x="814636" y="0"/>
            <a:chExt cx="5828917" cy="6404394"/>
          </a:xfrm>
        </p:grpSpPr>
        <p:sp>
          <p:nvSpPr>
            <p:cNvPr id="1467" name="Google Shape;1467;g2457f1c068e_3_35"/>
            <p:cNvSpPr/>
            <p:nvPr/>
          </p:nvSpPr>
          <p:spPr>
            <a:xfrm rot="10800000">
              <a:off x="1480849" y="54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g2457f1c068e_3_35"/>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1469" name="Google Shape;1469;g2457f1c068e_3_35"/>
            <p:cNvSpPr/>
            <p:nvPr/>
          </p:nvSpPr>
          <p:spPr>
            <a:xfrm>
              <a:off x="84840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g2457f1c068e_3_35"/>
            <p:cNvSpPr/>
            <p:nvPr/>
          </p:nvSpPr>
          <p:spPr>
            <a:xfrm rot="10800000">
              <a:off x="1480849" y="938784"/>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g2457f1c068e_3_35"/>
            <p:cNvSpPr txBox="1"/>
            <p:nvPr/>
          </p:nvSpPr>
          <p:spPr>
            <a:xfrm>
              <a:off x="1661623" y="93892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1472" name="Google Shape;1472;g2457f1c068e_3_35"/>
            <p:cNvSpPr/>
            <p:nvPr/>
          </p:nvSpPr>
          <p:spPr>
            <a:xfrm>
              <a:off x="824716" y="938929"/>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g2457f1c068e_3_35"/>
            <p:cNvSpPr/>
            <p:nvPr/>
          </p:nvSpPr>
          <p:spPr>
            <a:xfrm rot="10800000">
              <a:off x="1480849" y="1877027"/>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g2457f1c068e_3_35"/>
            <p:cNvSpPr txBox="1"/>
            <p:nvPr/>
          </p:nvSpPr>
          <p:spPr>
            <a:xfrm>
              <a:off x="1661623" y="1877172"/>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1475" name="Google Shape;1475;g2457f1c068e_3_35"/>
            <p:cNvSpPr/>
            <p:nvPr/>
          </p:nvSpPr>
          <p:spPr>
            <a:xfrm>
              <a:off x="814643" y="1875958"/>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g2457f1c068e_3_35"/>
            <p:cNvSpPr/>
            <p:nvPr/>
          </p:nvSpPr>
          <p:spPr>
            <a:xfrm rot="10800000">
              <a:off x="1480849" y="281527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g2457f1c068e_3_35"/>
            <p:cNvSpPr txBox="1"/>
            <p:nvPr/>
          </p:nvSpPr>
          <p:spPr>
            <a:xfrm>
              <a:off x="1661623" y="281541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1478" name="Google Shape;1478;g2457f1c068e_3_35"/>
            <p:cNvSpPr/>
            <p:nvPr/>
          </p:nvSpPr>
          <p:spPr>
            <a:xfrm>
              <a:off x="814636" y="281541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g2457f1c068e_3_35"/>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g2457f1c068e_3_35"/>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Frayer Model</a:t>
              </a:r>
              <a:endParaRPr sz="1800" b="0" i="0" u="none" strike="noStrike" cap="none">
                <a:solidFill>
                  <a:schemeClr val="lt1"/>
                </a:solidFill>
                <a:latin typeface="Calibri"/>
                <a:ea typeface="Calibri"/>
                <a:cs typeface="Calibri"/>
                <a:sym typeface="Calibri"/>
              </a:endParaRPr>
            </a:p>
          </p:txBody>
        </p:sp>
        <p:sp>
          <p:nvSpPr>
            <p:cNvPr id="1481" name="Google Shape;1481;g2457f1c068e_3_35"/>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g2457f1c068e_3_35"/>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g2457f1c068e_3_35"/>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484" name="Google Shape;1484;g2457f1c068e_3_35"/>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485" name="Google Shape;1485;g2457f1c068e_3_35"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1486" name="Google Shape;1486;g2457f1c068e_3_35"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1487" name="Google Shape;1487;g2457f1c068e_3_35"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pic>
        <p:nvPicPr>
          <p:cNvPr id="1488" name="Google Shape;1488;g2457f1c068e_3_35" descr="Labor"/>
          <p:cNvPicPr preferRelativeResize="0"/>
          <p:nvPr/>
        </p:nvPicPr>
        <p:blipFill rotWithShape="1">
          <a:blip r:embed="rId12">
            <a:alphaModFix/>
          </a:blip>
          <a:srcRect/>
          <a:stretch/>
        </p:blipFill>
        <p:spPr>
          <a:xfrm>
            <a:off x="5786600" y="5249251"/>
            <a:ext cx="335447" cy="302792"/>
          </a:xfrm>
          <a:prstGeom prst="rect">
            <a:avLst/>
          </a:prstGeom>
          <a:noFill/>
          <a:ln>
            <a:noFill/>
          </a:ln>
        </p:spPr>
      </p:pic>
      <p:sp>
        <p:nvSpPr>
          <p:cNvPr id="1489" name="Google Shape;1489;g2457f1c068e_3_35"/>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0" name="Google Shape;1490;g2457f1c068e_3_35"/>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491" name="Google Shape;1491;g2457f1c068e_3_35"/>
          <p:cNvSpPr/>
          <p:nvPr/>
        </p:nvSpPr>
        <p:spPr>
          <a:xfrm>
            <a:off x="4452593" y="5493587"/>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492" name="Google Shape;1492;g2457f1c068e_3_35"/>
          <p:cNvCxnSpPr/>
          <p:nvPr/>
        </p:nvCxnSpPr>
        <p:spPr>
          <a:xfrm>
            <a:off x="4588494" y="5493587"/>
            <a:ext cx="0" cy="76200"/>
          </a:xfrm>
          <a:prstGeom prst="straightConnector1">
            <a:avLst/>
          </a:prstGeom>
          <a:noFill/>
          <a:ln w="25400" cap="flat" cmpd="sng">
            <a:solidFill>
              <a:srgbClr val="FF932B"/>
            </a:solidFill>
            <a:prstDash val="solid"/>
            <a:round/>
            <a:headEnd type="none" w="sm" len="sm"/>
            <a:tailEnd type="none" w="sm" len="sm"/>
          </a:ln>
        </p:spPr>
      </p:cxnSp>
      <p:cxnSp>
        <p:nvCxnSpPr>
          <p:cNvPr id="1493" name="Google Shape;1493;g2457f1c068e_3_35"/>
          <p:cNvCxnSpPr>
            <a:stCxn id="1494" idx="4"/>
            <a:endCxn id="1491" idx="2"/>
          </p:cNvCxnSpPr>
          <p:nvPr/>
        </p:nvCxnSpPr>
        <p:spPr>
          <a:xfrm>
            <a:off x="4587304" y="5666878"/>
            <a:ext cx="600" cy="77100"/>
          </a:xfrm>
          <a:prstGeom prst="straightConnector1">
            <a:avLst/>
          </a:prstGeom>
          <a:noFill/>
          <a:ln w="25400" cap="flat" cmpd="sng">
            <a:solidFill>
              <a:srgbClr val="FF932B"/>
            </a:solidFill>
            <a:prstDash val="solid"/>
            <a:round/>
            <a:headEnd type="none" w="sm" len="sm"/>
            <a:tailEnd type="none" w="sm" len="sm"/>
          </a:ln>
        </p:spPr>
      </p:cxnSp>
      <p:cxnSp>
        <p:nvCxnSpPr>
          <p:cNvPr id="1495" name="Google Shape;1495;g2457f1c068e_3_35"/>
          <p:cNvCxnSpPr/>
          <p:nvPr/>
        </p:nvCxnSpPr>
        <p:spPr>
          <a:xfrm>
            <a:off x="4452593" y="5618269"/>
            <a:ext cx="78900" cy="0"/>
          </a:xfrm>
          <a:prstGeom prst="straightConnector1">
            <a:avLst/>
          </a:prstGeom>
          <a:noFill/>
          <a:ln w="25400" cap="flat" cmpd="sng">
            <a:solidFill>
              <a:srgbClr val="FF932B"/>
            </a:solidFill>
            <a:prstDash val="solid"/>
            <a:round/>
            <a:headEnd type="none" w="sm" len="sm"/>
            <a:tailEnd type="none" w="sm" len="sm"/>
          </a:ln>
        </p:spPr>
      </p:cxnSp>
      <p:cxnSp>
        <p:nvCxnSpPr>
          <p:cNvPr id="1496" name="Google Shape;1496;g2457f1c068e_3_35"/>
          <p:cNvCxnSpPr/>
          <p:nvPr/>
        </p:nvCxnSpPr>
        <p:spPr>
          <a:xfrm>
            <a:off x="4643028" y="5616627"/>
            <a:ext cx="80400" cy="0"/>
          </a:xfrm>
          <a:prstGeom prst="straightConnector1">
            <a:avLst/>
          </a:prstGeom>
          <a:noFill/>
          <a:ln w="25400" cap="flat" cmpd="sng">
            <a:solidFill>
              <a:srgbClr val="FF932B"/>
            </a:solidFill>
            <a:prstDash val="solid"/>
            <a:round/>
            <a:headEnd type="none" w="sm" len="sm"/>
            <a:tailEnd type="none" w="sm" len="sm"/>
          </a:ln>
        </p:spPr>
      </p:cxnSp>
      <p:sp>
        <p:nvSpPr>
          <p:cNvPr id="1494" name="Google Shape;1494;g2457f1c068e_3_35"/>
          <p:cNvSpPr/>
          <p:nvPr/>
        </p:nvSpPr>
        <p:spPr>
          <a:xfrm>
            <a:off x="4531654" y="5569678"/>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g2863c0e7a9d_1_352"/>
          <p:cNvSpPr txBox="1"/>
          <p:nvPr/>
        </p:nvSpPr>
        <p:spPr>
          <a:xfrm>
            <a:off x="329381" y="427038"/>
            <a:ext cx="8760600" cy="19377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1" i="0" u="sng" strike="noStrike" cap="none">
                <a:solidFill>
                  <a:schemeClr val="dk1"/>
                </a:solidFill>
                <a:latin typeface="Calibri"/>
                <a:ea typeface="Calibri"/>
                <a:cs typeface="Calibri"/>
                <a:sym typeface="Calibri"/>
              </a:rPr>
              <a:t>Wavelength:</a:t>
            </a:r>
            <a:r>
              <a:rPr lang="en-US" sz="4400" b="1" i="0" u="none" strike="noStrike" cap="none">
                <a:solidFill>
                  <a:schemeClr val="dk1"/>
                </a:solidFill>
                <a:latin typeface="Calibri"/>
                <a:ea typeface="Calibri"/>
                <a:cs typeface="Calibri"/>
                <a:sym typeface="Calibri"/>
              </a:rPr>
              <a:t> </a:t>
            </a:r>
            <a:r>
              <a:rPr lang="en-US" sz="4400" b="0" i="0" u="none" strike="noStrike" cap="none">
                <a:solidFill>
                  <a:schemeClr val="dk1"/>
                </a:solidFill>
                <a:latin typeface="Calibri"/>
                <a:ea typeface="Calibri"/>
                <a:cs typeface="Calibri"/>
                <a:sym typeface="Calibri"/>
              </a:rPr>
              <a:t>the distance between two like points on a wave</a:t>
            </a:r>
            <a:endParaRPr sz="4400" b="0" i="0" u="none" strike="noStrike" cap="none">
              <a:solidFill>
                <a:schemeClr val="dk1"/>
              </a:solidFill>
              <a:latin typeface="Calibri"/>
              <a:ea typeface="Calibri"/>
              <a:cs typeface="Calibri"/>
              <a:sym typeface="Calibri"/>
            </a:endParaRPr>
          </a:p>
        </p:txBody>
      </p:sp>
      <p:pic>
        <p:nvPicPr>
          <p:cNvPr id="1576" name="Google Shape;1576;g2863c0e7a9d_1_352"/>
          <p:cNvPicPr preferRelativeResize="0"/>
          <p:nvPr/>
        </p:nvPicPr>
        <p:blipFill rotWithShape="1">
          <a:blip r:embed="rId3">
            <a:alphaModFix/>
          </a:blip>
          <a:srcRect t="-26382" b="-26382"/>
          <a:stretch/>
        </p:blipFill>
        <p:spPr>
          <a:xfrm>
            <a:off x="609600" y="1752600"/>
            <a:ext cx="8229600" cy="4525963"/>
          </a:xfrm>
          <a:prstGeom prst="rect">
            <a:avLst/>
          </a:prstGeom>
          <a:noFill/>
          <a:ln>
            <a:noFill/>
          </a:ln>
        </p:spPr>
      </p:pic>
      <p:sp>
        <p:nvSpPr>
          <p:cNvPr id="1577" name="Google Shape;1577;g2863c0e7a9d_1_352"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1583" name="Google Shape;1583;g2863c0e7a9d_1_155"/>
          <p:cNvSpPr txBox="1">
            <a:spLocks noGrp="1"/>
          </p:cNvSpPr>
          <p:nvPr>
            <p:ph type="title"/>
          </p:nvPr>
        </p:nvSpPr>
        <p:spPr>
          <a:xfrm>
            <a:off x="849550" y="339400"/>
            <a:ext cx="79557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Sound Waves</a:t>
            </a:r>
            <a:r>
              <a:rPr lang="en-US" sz="3600"/>
              <a:t>: longitudinal waves that travel through mediums</a:t>
            </a:r>
            <a:endParaRPr/>
          </a:p>
        </p:txBody>
      </p:sp>
      <p:pic>
        <p:nvPicPr>
          <p:cNvPr id="1584" name="Google Shape;1584;g2863c0e7a9d_1_155" descr="soundwaves.jpg"/>
          <p:cNvPicPr preferRelativeResize="0">
            <a:picLocks noGrp="1"/>
          </p:cNvPicPr>
          <p:nvPr>
            <p:ph type="body" idx="1"/>
          </p:nvPr>
        </p:nvPicPr>
        <p:blipFill rotWithShape="1">
          <a:blip r:embed="rId3">
            <a:alphaModFix/>
          </a:blip>
          <a:srcRect l="-22734" r="-22720"/>
          <a:stretch/>
        </p:blipFill>
        <p:spPr>
          <a:xfrm>
            <a:off x="457200" y="1730829"/>
            <a:ext cx="8229600" cy="4526100"/>
          </a:xfrm>
          <a:prstGeom prst="rect">
            <a:avLst/>
          </a:prstGeom>
          <a:noFill/>
          <a:ln w="9525" cap="flat" cmpd="sng">
            <a:solidFill>
              <a:schemeClr val="lt1"/>
            </a:solidFill>
            <a:prstDash val="solid"/>
            <a:round/>
            <a:headEnd type="none" w="sm" len="sm"/>
            <a:tailEnd type="none" w="sm" len="sm"/>
          </a:ln>
        </p:spPr>
      </p:pic>
      <p:sp>
        <p:nvSpPr>
          <p:cNvPr id="1585" name="Google Shape;1585;g2863c0e7a9d_1_155"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g2863c0e7a9d_1_1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Compression</a:t>
            </a:r>
            <a:r>
              <a:rPr lang="en-US" sz="3600"/>
              <a:t>: where particles are closely packed </a:t>
            </a:r>
            <a:endParaRPr/>
          </a:p>
        </p:txBody>
      </p:sp>
      <p:sp>
        <p:nvSpPr>
          <p:cNvPr id="1592" name="Google Shape;1592;g2863c0e7a9d_1_162"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3" name="Google Shape;1593;g2863c0e7a9d_1_162" descr="Compression and rarefaction | Longitudinal waves | Siyavula"/>
          <p:cNvPicPr preferRelativeResize="0"/>
          <p:nvPr/>
        </p:nvPicPr>
        <p:blipFill rotWithShape="1">
          <a:blip r:embed="rId4">
            <a:alphaModFix/>
          </a:blip>
          <a:srcRect/>
          <a:stretch/>
        </p:blipFill>
        <p:spPr>
          <a:xfrm>
            <a:off x="144810" y="2234361"/>
            <a:ext cx="8854379" cy="23892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g2863c0e7a9d_1_169"/>
          <p:cNvSpPr txBox="1">
            <a:spLocks noGrp="1"/>
          </p:cNvSpPr>
          <p:nvPr>
            <p:ph type="title"/>
          </p:nvPr>
        </p:nvSpPr>
        <p:spPr>
          <a:xfrm>
            <a:off x="457200" y="424771"/>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Rarefaction</a:t>
            </a:r>
            <a:r>
              <a:rPr lang="en-US" sz="3600"/>
              <a:t>: where particles are loosely packed</a:t>
            </a:r>
            <a:endParaRPr/>
          </a:p>
        </p:txBody>
      </p:sp>
      <p:sp>
        <p:nvSpPr>
          <p:cNvPr id="1600" name="Google Shape;1600;g2863c0e7a9d_1_169"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01" name="Google Shape;1601;g2863c0e7a9d_1_169" descr="Compression and rarefaction | Longitudinal waves | Siyavula"/>
          <p:cNvPicPr preferRelativeResize="0"/>
          <p:nvPr/>
        </p:nvPicPr>
        <p:blipFill rotWithShape="1">
          <a:blip r:embed="rId4">
            <a:alphaModFix/>
          </a:blip>
          <a:srcRect/>
          <a:stretch/>
        </p:blipFill>
        <p:spPr>
          <a:xfrm>
            <a:off x="-91126" y="2393879"/>
            <a:ext cx="9235126" cy="24920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g2863c0e7a9d_1_148"/>
          <p:cNvSpPr txBox="1">
            <a:spLocks noGrp="1"/>
          </p:cNvSpPr>
          <p:nvPr>
            <p:ph type="title"/>
          </p:nvPr>
        </p:nvSpPr>
        <p:spPr>
          <a:xfrm>
            <a:off x="849550" y="448575"/>
            <a:ext cx="7968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Vibration</a:t>
            </a:r>
            <a:r>
              <a:rPr lang="en-US" sz="3600"/>
              <a:t>: Movement of particles that occurs in solids, liquids, or gases. </a:t>
            </a:r>
            <a:endParaRPr/>
          </a:p>
        </p:txBody>
      </p:sp>
      <p:pic>
        <p:nvPicPr>
          <p:cNvPr id="1608" name="Google Shape;1608;g2863c0e7a9d_1_148" descr="guitar.jpg"/>
          <p:cNvPicPr preferRelativeResize="0">
            <a:picLocks noGrp="1"/>
          </p:cNvPicPr>
          <p:nvPr>
            <p:ph type="body" idx="1"/>
          </p:nvPr>
        </p:nvPicPr>
        <p:blipFill rotWithShape="1">
          <a:blip r:embed="rId3">
            <a:alphaModFix/>
          </a:blip>
          <a:srcRect t="8725" b="8725"/>
          <a:stretch/>
        </p:blipFill>
        <p:spPr>
          <a:xfrm>
            <a:off x="457200" y="1875971"/>
            <a:ext cx="8229600" cy="4526100"/>
          </a:xfrm>
          <a:prstGeom prst="rect">
            <a:avLst/>
          </a:prstGeom>
          <a:noFill/>
          <a:ln w="9525" cap="flat" cmpd="sng">
            <a:solidFill>
              <a:schemeClr val="lt1"/>
            </a:solidFill>
            <a:prstDash val="solid"/>
            <a:round/>
            <a:headEnd type="none" w="sm" len="sm"/>
            <a:tailEnd type="none" w="sm" len="sm"/>
          </a:ln>
        </p:spPr>
      </p:pic>
      <p:sp>
        <p:nvSpPr>
          <p:cNvPr id="1609" name="Google Shape;1609;g2863c0e7a9d_1_148"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g2863c0e7a9d_1_329"/>
          <p:cNvSpPr txBox="1">
            <a:spLocks noGrp="1"/>
          </p:cNvSpPr>
          <p:nvPr>
            <p:ph type="subTitle" idx="1"/>
          </p:nvPr>
        </p:nvSpPr>
        <p:spPr>
          <a:xfrm>
            <a:off x="771750" y="1011626"/>
            <a:ext cx="7600500" cy="117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Pitch</a:t>
            </a:r>
            <a:r>
              <a:rPr lang="en-US" b="1">
                <a:solidFill>
                  <a:schemeClr val="dk1"/>
                </a:solidFill>
              </a:rPr>
              <a:t>: </a:t>
            </a:r>
            <a:r>
              <a:rPr lang="en-US">
                <a:solidFill>
                  <a:schemeClr val="dk1"/>
                </a:solidFill>
              </a:rPr>
              <a:t>how high or low a sound is</a:t>
            </a:r>
            <a:endParaRPr/>
          </a:p>
        </p:txBody>
      </p:sp>
      <p:pic>
        <p:nvPicPr>
          <p:cNvPr id="1616" name="Google Shape;1616;g2863c0e7a9d_1_329"/>
          <p:cNvPicPr preferRelativeResize="0"/>
          <p:nvPr/>
        </p:nvPicPr>
        <p:blipFill>
          <a:blip r:embed="rId3">
            <a:alphaModFix/>
          </a:blip>
          <a:stretch>
            <a:fillRect/>
          </a:stretch>
        </p:blipFill>
        <p:spPr>
          <a:xfrm>
            <a:off x="2548825" y="1827675"/>
            <a:ext cx="4046351" cy="4739226"/>
          </a:xfrm>
          <a:prstGeom prst="rect">
            <a:avLst/>
          </a:prstGeom>
          <a:noFill/>
          <a:ln>
            <a:noFill/>
          </a:ln>
        </p:spPr>
      </p:pic>
      <p:sp>
        <p:nvSpPr>
          <p:cNvPr id="1617" name="Google Shape;1617;g2863c0e7a9d_1_329"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g2863c0e7a9d_1_176"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g2863c0e7a9d_1_181"/>
          <p:cNvSpPr txBox="1">
            <a:spLocks noGrp="1"/>
          </p:cNvSpPr>
          <p:nvPr>
            <p:ph type="title"/>
          </p:nvPr>
        </p:nvSpPr>
        <p:spPr>
          <a:xfrm>
            <a:off x="757917" y="4485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a:t>Vibration is the _________ that occurs in solids, liquids, or gases. </a:t>
            </a:r>
            <a:endParaRPr/>
          </a:p>
        </p:txBody>
      </p:sp>
      <p:pic>
        <p:nvPicPr>
          <p:cNvPr id="1630" name="Google Shape;1630;g2863c0e7a9d_1_181" descr="guitar.jpg"/>
          <p:cNvPicPr preferRelativeResize="0">
            <a:picLocks noGrp="1"/>
          </p:cNvPicPr>
          <p:nvPr>
            <p:ph type="body" idx="1"/>
          </p:nvPr>
        </p:nvPicPr>
        <p:blipFill rotWithShape="1">
          <a:blip r:embed="rId3">
            <a:alphaModFix/>
          </a:blip>
          <a:srcRect t="8725" b="8725"/>
          <a:stretch/>
        </p:blipFill>
        <p:spPr>
          <a:xfrm>
            <a:off x="457200" y="1875971"/>
            <a:ext cx="8229600" cy="4526100"/>
          </a:xfrm>
          <a:prstGeom prst="rect">
            <a:avLst/>
          </a:prstGeom>
          <a:noFill/>
          <a:ln w="9525" cap="flat" cmpd="sng">
            <a:solidFill>
              <a:schemeClr val="lt1"/>
            </a:solidFill>
            <a:prstDash val="solid"/>
            <a:round/>
            <a:headEnd type="none" w="sm" len="sm"/>
            <a:tailEnd type="none" w="sm" len="sm"/>
          </a:ln>
        </p:spPr>
      </p:pic>
      <p:sp>
        <p:nvSpPr>
          <p:cNvPr id="1631" name="Google Shape;1631;g2863c0e7a9d_1_181"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g2863c0e7a9d_1_188"/>
          <p:cNvSpPr txBox="1">
            <a:spLocks noGrp="1"/>
          </p:cNvSpPr>
          <p:nvPr>
            <p:ph type="title"/>
          </p:nvPr>
        </p:nvSpPr>
        <p:spPr>
          <a:xfrm>
            <a:off x="757917" y="4485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a:t>Vibration is the </a:t>
            </a:r>
            <a:r>
              <a:rPr lang="en-US" sz="3600" u="sng">
                <a:solidFill>
                  <a:srgbClr val="FF0000"/>
                </a:solidFill>
              </a:rPr>
              <a:t>movement of particles</a:t>
            </a:r>
            <a:r>
              <a:rPr lang="en-US" sz="3600"/>
              <a:t> that occurs in solids, liquids, or gases. </a:t>
            </a:r>
            <a:endParaRPr/>
          </a:p>
        </p:txBody>
      </p:sp>
      <p:pic>
        <p:nvPicPr>
          <p:cNvPr id="1638" name="Google Shape;1638;g2863c0e7a9d_1_188" descr="guitar.jpg"/>
          <p:cNvPicPr preferRelativeResize="0">
            <a:picLocks noGrp="1"/>
          </p:cNvPicPr>
          <p:nvPr>
            <p:ph type="body" idx="1"/>
          </p:nvPr>
        </p:nvPicPr>
        <p:blipFill rotWithShape="1">
          <a:blip r:embed="rId3">
            <a:alphaModFix/>
          </a:blip>
          <a:srcRect t="8725" b="8725"/>
          <a:stretch/>
        </p:blipFill>
        <p:spPr>
          <a:xfrm>
            <a:off x="457200" y="1875971"/>
            <a:ext cx="8229600" cy="4526100"/>
          </a:xfrm>
          <a:prstGeom prst="rect">
            <a:avLst/>
          </a:prstGeom>
          <a:noFill/>
          <a:ln w="9525" cap="flat" cmpd="sng">
            <a:solidFill>
              <a:schemeClr val="lt1"/>
            </a:solidFill>
            <a:prstDash val="solid"/>
            <a:round/>
            <a:headEnd type="none" w="sm" len="sm"/>
            <a:tailEnd type="none" w="sm" len="sm"/>
          </a:ln>
        </p:spPr>
      </p:pic>
      <p:sp>
        <p:nvSpPr>
          <p:cNvPr id="1639" name="Google Shape;1639;g2863c0e7a9d_1_188"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5" name="Google Shape;1645;g2863c0e7a9d_1_195"/>
          <p:cNvSpPr txBox="1">
            <a:spLocks noGrp="1"/>
          </p:cNvSpPr>
          <p:nvPr>
            <p:ph type="title"/>
          </p:nvPr>
        </p:nvSpPr>
        <p:spPr>
          <a:xfrm>
            <a:off x="653079" y="35012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What are sound waves?</a:t>
            </a:r>
            <a:endParaRPr/>
          </a:p>
        </p:txBody>
      </p:sp>
      <p:pic>
        <p:nvPicPr>
          <p:cNvPr id="1646" name="Google Shape;1646;g2863c0e7a9d_1_195" descr="soundwaves.jpg"/>
          <p:cNvPicPr preferRelativeResize="0">
            <a:picLocks noGrp="1"/>
          </p:cNvPicPr>
          <p:nvPr>
            <p:ph type="body" idx="1"/>
          </p:nvPr>
        </p:nvPicPr>
        <p:blipFill rotWithShape="1">
          <a:blip r:embed="rId3">
            <a:alphaModFix/>
          </a:blip>
          <a:srcRect l="-22734" r="-22720"/>
          <a:stretch/>
        </p:blipFill>
        <p:spPr>
          <a:xfrm>
            <a:off x="457200" y="1730829"/>
            <a:ext cx="8229600" cy="4526100"/>
          </a:xfrm>
          <a:prstGeom prst="rect">
            <a:avLst/>
          </a:prstGeom>
          <a:noFill/>
          <a:ln w="9525" cap="flat" cmpd="sng">
            <a:solidFill>
              <a:schemeClr val="lt1"/>
            </a:solidFill>
            <a:prstDash val="solid"/>
            <a:round/>
            <a:headEnd type="none" w="sm" len="sm"/>
            <a:tailEnd type="none" w="sm" len="sm"/>
          </a:ln>
        </p:spPr>
      </p:pic>
      <p:sp>
        <p:nvSpPr>
          <p:cNvPr id="1647" name="Google Shape;1647;g2863c0e7a9d_1_195"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g2863c0e7a9d_1_83"/>
          <p:cNvSpPr txBox="1"/>
          <p:nvPr/>
        </p:nvSpPr>
        <p:spPr>
          <a:xfrm>
            <a:off x="1828800" y="211015"/>
            <a:ext cx="5486400" cy="17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Amplitude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3" name="Google Shape;1503;g2863c0e7a9d_1_83"/>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4" name="Google Shape;1504;g2863c0e7a9d_1_83"/>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505" name="Google Shape;1505;g2863c0e7a9d_1_83"/>
          <p:cNvSpPr/>
          <p:nvPr/>
        </p:nvSpPr>
        <p:spPr>
          <a:xfrm>
            <a:off x="3921643" y="2233075"/>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6" name="Google Shape;1506;g2863c0e7a9d_1_83"/>
          <p:cNvSpPr/>
          <p:nvPr/>
        </p:nvSpPr>
        <p:spPr>
          <a:xfrm>
            <a:off x="3921643" y="4454656"/>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507" name="Google Shape;1507;g2863c0e7a9d_1_83"/>
          <p:cNvCxnSpPr/>
          <p:nvPr/>
        </p:nvCxnSpPr>
        <p:spPr>
          <a:xfrm>
            <a:off x="1197136" y="2724763"/>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508" name="Google Shape;1508;g2863c0e7a9d_1_83"/>
          <p:cNvCxnSpPr/>
          <p:nvPr/>
        </p:nvCxnSpPr>
        <p:spPr>
          <a:xfrm>
            <a:off x="3152218" y="4925855"/>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g2863c0e7a9d_1_202"/>
          <p:cNvSpPr txBox="1">
            <a:spLocks noGrp="1"/>
          </p:cNvSpPr>
          <p:nvPr>
            <p:ph type="title"/>
          </p:nvPr>
        </p:nvSpPr>
        <p:spPr>
          <a:xfrm>
            <a:off x="457200" y="23218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a:t>What is the difference between compression and rarefaction?</a:t>
            </a:r>
            <a:endParaRPr/>
          </a:p>
        </p:txBody>
      </p:sp>
      <p:pic>
        <p:nvPicPr>
          <p:cNvPr id="1654" name="Google Shape;1654;g2863c0e7a9d_1_202"/>
          <p:cNvPicPr preferRelativeResize="0">
            <a:picLocks noGrp="1"/>
          </p:cNvPicPr>
          <p:nvPr>
            <p:ph type="body" idx="1"/>
          </p:nvPr>
        </p:nvPicPr>
        <p:blipFill rotWithShape="1">
          <a:blip r:embed="rId3">
            <a:alphaModFix/>
          </a:blip>
          <a:srcRect l="59385" t="19103" r="30265" b="25506"/>
          <a:stretch/>
        </p:blipFill>
        <p:spPr>
          <a:xfrm>
            <a:off x="935033" y="2446861"/>
            <a:ext cx="2627100" cy="3384900"/>
          </a:xfrm>
          <a:prstGeom prst="rect">
            <a:avLst/>
          </a:prstGeom>
          <a:noFill/>
          <a:ln w="9525" cap="flat" cmpd="sng">
            <a:solidFill>
              <a:schemeClr val="lt1"/>
            </a:solidFill>
            <a:prstDash val="solid"/>
            <a:round/>
            <a:headEnd type="none" w="sm" len="sm"/>
            <a:tailEnd type="none" w="sm" len="sm"/>
          </a:ln>
        </p:spPr>
      </p:pic>
      <p:sp>
        <p:nvSpPr>
          <p:cNvPr id="1655" name="Google Shape;1655;g2863c0e7a9d_1_202"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6" name="Google Shape;1656;g2863c0e7a9d_1_202"/>
          <p:cNvPicPr preferRelativeResize="0"/>
          <p:nvPr/>
        </p:nvPicPr>
        <p:blipFill rotWithShape="1">
          <a:blip r:embed="rId3">
            <a:alphaModFix/>
          </a:blip>
          <a:srcRect l="42501" t="25837" r="40683" b="18940"/>
          <a:stretch/>
        </p:blipFill>
        <p:spPr>
          <a:xfrm>
            <a:off x="5217138" y="2903174"/>
            <a:ext cx="3286274" cy="2597800"/>
          </a:xfrm>
          <a:prstGeom prst="rect">
            <a:avLst/>
          </a:prstGeom>
          <a:noFill/>
          <a:ln>
            <a:noFill/>
          </a:ln>
        </p:spPr>
      </p:pic>
      <p:pic>
        <p:nvPicPr>
          <p:cNvPr id="1657" name="Google Shape;1657;g2863c0e7a9d_1_202"/>
          <p:cNvPicPr preferRelativeResize="0"/>
          <p:nvPr/>
        </p:nvPicPr>
        <p:blipFill rotWithShape="1">
          <a:blip r:embed="rId5">
            <a:alphaModFix/>
          </a:blip>
          <a:srcRect/>
          <a:stretch/>
        </p:blipFill>
        <p:spPr>
          <a:xfrm>
            <a:off x="82800" y="1527600"/>
            <a:ext cx="4331575" cy="5223400"/>
          </a:xfrm>
          <a:prstGeom prst="rect">
            <a:avLst/>
          </a:prstGeom>
          <a:noFill/>
          <a:ln>
            <a:noFill/>
          </a:ln>
        </p:spPr>
      </p:pic>
      <p:pic>
        <p:nvPicPr>
          <p:cNvPr id="1658" name="Google Shape;1658;g2863c0e7a9d_1_202"/>
          <p:cNvPicPr preferRelativeResize="0"/>
          <p:nvPr/>
        </p:nvPicPr>
        <p:blipFill rotWithShape="1">
          <a:blip r:embed="rId5">
            <a:alphaModFix/>
          </a:blip>
          <a:srcRect/>
          <a:stretch/>
        </p:blipFill>
        <p:spPr>
          <a:xfrm>
            <a:off x="4666088" y="1527600"/>
            <a:ext cx="4388362" cy="5223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Google Shape;1664;g2863c0e7a9d_1_212"/>
          <p:cNvSpPr txBox="1"/>
          <p:nvPr/>
        </p:nvSpPr>
        <p:spPr>
          <a:xfrm>
            <a:off x="2886634" y="901725"/>
            <a:ext cx="38844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Amplitude</a:t>
            </a:r>
            <a:endParaRPr sz="1400" b="0" i="0" u="none" strike="noStrike" cap="none">
              <a:solidFill>
                <a:srgbClr val="000000"/>
              </a:solidFill>
              <a:latin typeface="Arial"/>
              <a:ea typeface="Arial"/>
              <a:cs typeface="Arial"/>
              <a:sym typeface="Arial"/>
            </a:endParaRPr>
          </a:p>
        </p:txBody>
      </p:sp>
      <p:sp>
        <p:nvSpPr>
          <p:cNvPr id="1665" name="Google Shape;1665;g2863c0e7a9d_1_212"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6" name="Google Shape;1666;g2863c0e7a9d_1_212"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672" name="Google Shape;1672;g2863c0e7a9d_1_219"/>
          <p:cNvSpPr txBox="1">
            <a:spLocks noGrp="1"/>
          </p:cNvSpPr>
          <p:nvPr>
            <p:ph type="title"/>
          </p:nvPr>
        </p:nvSpPr>
        <p:spPr>
          <a:xfrm>
            <a:off x="324464" y="546178"/>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Amplitude:</a:t>
            </a:r>
            <a:r>
              <a:rPr lang="en-US" b="1"/>
              <a:t> </a:t>
            </a:r>
            <a:r>
              <a:rPr lang="en-US"/>
              <a:t>is the maximum distance a particle travels from rest </a:t>
            </a:r>
            <a:endParaRPr/>
          </a:p>
        </p:txBody>
      </p:sp>
      <p:grpSp>
        <p:nvGrpSpPr>
          <p:cNvPr id="1673" name="Google Shape;1673;g2863c0e7a9d_1_219"/>
          <p:cNvGrpSpPr/>
          <p:nvPr/>
        </p:nvGrpSpPr>
        <p:grpSpPr>
          <a:xfrm>
            <a:off x="1191395" y="2403344"/>
            <a:ext cx="6259500" cy="2522586"/>
            <a:chOff x="1191395" y="2403344"/>
            <a:chExt cx="6259500" cy="2522586"/>
          </a:xfrm>
        </p:grpSpPr>
        <p:sp>
          <p:nvSpPr>
            <p:cNvPr id="1674" name="Google Shape;1674;g2863c0e7a9d_1_219"/>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5" name="Google Shape;1675;g2863c0e7a9d_1_219"/>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76" name="Google Shape;1676;g2863c0e7a9d_1_219"/>
            <p:cNvCxnSpPr/>
            <p:nvPr/>
          </p:nvCxnSpPr>
          <p:spPr>
            <a:xfrm>
              <a:off x="1191395" y="2854056"/>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677" name="Google Shape;1677;g2863c0e7a9d_1_219"/>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grpSp>
      <p:sp>
        <p:nvSpPr>
          <p:cNvPr id="1678" name="Google Shape;1678;g2863c0e7a9d_1_219"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9" name="Google Shape;1679;g2863c0e7a9d_1_219"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g2863c0e7a9d_1_23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1691" name="Google Shape;1691;g2863c0e7a9d_1_236"/>
          <p:cNvSpPr txBox="1">
            <a:spLocks noGrp="1"/>
          </p:cNvSpPr>
          <p:nvPr>
            <p:ph type="title"/>
          </p:nvPr>
        </p:nvSpPr>
        <p:spPr>
          <a:xfrm>
            <a:off x="324464" y="546178"/>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amplitude? </a:t>
            </a:r>
            <a:endParaRPr/>
          </a:p>
        </p:txBody>
      </p:sp>
      <p:grpSp>
        <p:nvGrpSpPr>
          <p:cNvPr id="1692" name="Google Shape;1692;g2863c0e7a9d_1_236"/>
          <p:cNvGrpSpPr/>
          <p:nvPr/>
        </p:nvGrpSpPr>
        <p:grpSpPr>
          <a:xfrm>
            <a:off x="1191395" y="2403344"/>
            <a:ext cx="6259500" cy="2522586"/>
            <a:chOff x="1191395" y="2403344"/>
            <a:chExt cx="6259500" cy="2522586"/>
          </a:xfrm>
        </p:grpSpPr>
        <p:sp>
          <p:nvSpPr>
            <p:cNvPr id="1693" name="Google Shape;1693;g2863c0e7a9d_1_236"/>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4" name="Google Shape;1694;g2863c0e7a9d_1_236"/>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695" name="Google Shape;1695;g2863c0e7a9d_1_236"/>
            <p:cNvCxnSpPr/>
            <p:nvPr/>
          </p:nvCxnSpPr>
          <p:spPr>
            <a:xfrm>
              <a:off x="1191395" y="2854056"/>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cxnSp>
          <p:nvCxnSpPr>
            <p:cNvPr id="1696" name="Google Shape;1696;g2863c0e7a9d_1_236"/>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grpSp>
      <p:sp>
        <p:nvSpPr>
          <p:cNvPr id="1697" name="Google Shape;1697;g2863c0e7a9d_1_23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pic>
        <p:nvPicPr>
          <p:cNvPr id="1703" name="Google Shape;1703;g27f7a576e42_0_822"/>
          <p:cNvPicPr preferRelativeResize="0"/>
          <p:nvPr/>
        </p:nvPicPr>
        <p:blipFill rotWithShape="1">
          <a:blip r:embed="rId3">
            <a:alphaModFix/>
          </a:blip>
          <a:srcRect/>
          <a:stretch/>
        </p:blipFill>
        <p:spPr>
          <a:xfrm>
            <a:off x="0" y="406400"/>
            <a:ext cx="9144000" cy="6035568"/>
          </a:xfrm>
          <a:prstGeom prst="rect">
            <a:avLst/>
          </a:prstGeom>
          <a:noFill/>
          <a:ln>
            <a:noFill/>
          </a:ln>
        </p:spPr>
      </p:pic>
      <p:sp>
        <p:nvSpPr>
          <p:cNvPr id="1704" name="Google Shape;1704;g27f7a576e42_0_822"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g2863c0e7a9d_1_359"/>
          <p:cNvSpPr/>
          <p:nvPr/>
        </p:nvSpPr>
        <p:spPr>
          <a:xfrm>
            <a:off x="4067416" y="3226988"/>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1" name="Google Shape;1711;g2863c0e7a9d_1_359"/>
          <p:cNvSpPr/>
          <p:nvPr/>
        </p:nvSpPr>
        <p:spPr>
          <a:xfrm>
            <a:off x="4067416" y="5448569"/>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712" name="Google Shape;1712;g2863c0e7a9d_1_359"/>
          <p:cNvCxnSpPr/>
          <p:nvPr/>
        </p:nvCxnSpPr>
        <p:spPr>
          <a:xfrm>
            <a:off x="1342909" y="3718676"/>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713" name="Google Shape;1713;g2863c0e7a9d_1_359"/>
          <p:cNvCxnSpPr/>
          <p:nvPr/>
        </p:nvCxnSpPr>
        <p:spPr>
          <a:xfrm>
            <a:off x="3297991" y="5919768"/>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sp>
        <p:nvSpPr>
          <p:cNvPr id="1714" name="Google Shape;1714;g2863c0e7a9d_1_359"/>
          <p:cNvSpPr/>
          <p:nvPr/>
        </p:nvSpPr>
        <p:spPr>
          <a:xfrm>
            <a:off x="739839" y="2468972"/>
            <a:ext cx="7681800" cy="2274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5" name="Google Shape;1715;g2863c0e7a9d_1_359"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A7C737EC-6110-30D1-AD23-D10240B70B5B}"/>
              </a:ext>
            </a:extLst>
          </p:cNvPr>
          <p:cNvSpPr txBox="1"/>
          <p:nvPr/>
        </p:nvSpPr>
        <p:spPr>
          <a:xfrm>
            <a:off x="1814454" y="461177"/>
            <a:ext cx="5515091" cy="1569660"/>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3200" dirty="0">
                <a:latin typeface="Calibri" panose="020F0502020204030204" pitchFamily="34" charset="0"/>
                <a:cs typeface="Calibri" panose="020F0502020204030204" pitchFamily="34" charset="0"/>
              </a:rPr>
              <a:t>Here, the top particle has a higher amplitude than the bottom particle.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pic>
        <p:nvPicPr>
          <p:cNvPr id="1721" name="Google Shape;1721;g2863c0e7a9d_1_369" descr="kids.jpg"/>
          <p:cNvPicPr preferRelativeResize="0">
            <a:picLocks noGrp="1"/>
          </p:cNvPicPr>
          <p:nvPr>
            <p:ph type="body" idx="1"/>
          </p:nvPr>
        </p:nvPicPr>
        <p:blipFill rotWithShape="1">
          <a:blip r:embed="rId3">
            <a:alphaModFix/>
          </a:blip>
          <a:srcRect t="-9780" b="-9780"/>
          <a:stretch/>
        </p:blipFill>
        <p:spPr>
          <a:xfrm>
            <a:off x="457200" y="1155700"/>
            <a:ext cx="8229600" cy="4526100"/>
          </a:xfrm>
          <a:prstGeom prst="rect">
            <a:avLst/>
          </a:prstGeom>
          <a:noFill/>
          <a:ln w="9525" cap="flat" cmpd="sng">
            <a:solidFill>
              <a:schemeClr val="lt1"/>
            </a:solidFill>
            <a:prstDash val="solid"/>
            <a:round/>
            <a:headEnd type="none" w="sm" len="sm"/>
            <a:tailEnd type="none" w="sm" len="sm"/>
          </a:ln>
        </p:spPr>
      </p:pic>
      <p:sp>
        <p:nvSpPr>
          <p:cNvPr id="1722" name="Google Shape;1722;g2863c0e7a9d_1_369"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2233010B-6B97-D1EF-18EC-944A413F10DC}"/>
              </a:ext>
            </a:extLst>
          </p:cNvPr>
          <p:cNvSpPr txBox="1"/>
          <p:nvPr/>
        </p:nvSpPr>
        <p:spPr>
          <a:xfrm>
            <a:off x="2286000" y="370870"/>
            <a:ext cx="4572000" cy="1569660"/>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3200" dirty="0">
                <a:latin typeface="Calibri" panose="020F0502020204030204" pitchFamily="34" charset="0"/>
                <a:cs typeface="Calibri" panose="020F0502020204030204" pitchFamily="34" charset="0"/>
              </a:rPr>
              <a:t>The larger the amplitude a particle has, the higher its energy.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g2863c0e7a9d_1_375"/>
          <p:cNvSpPr/>
          <p:nvPr/>
        </p:nvSpPr>
        <p:spPr>
          <a:xfrm>
            <a:off x="3895138" y="321338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9" name="Google Shape;1729;g2863c0e7a9d_1_375"/>
          <p:cNvSpPr/>
          <p:nvPr/>
        </p:nvSpPr>
        <p:spPr>
          <a:xfrm>
            <a:off x="3895138" y="5434961"/>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730" name="Google Shape;1730;g2863c0e7a9d_1_375"/>
          <p:cNvCxnSpPr/>
          <p:nvPr/>
        </p:nvCxnSpPr>
        <p:spPr>
          <a:xfrm>
            <a:off x="1170631" y="3705068"/>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731" name="Google Shape;1731;g2863c0e7a9d_1_375"/>
          <p:cNvCxnSpPr/>
          <p:nvPr/>
        </p:nvCxnSpPr>
        <p:spPr>
          <a:xfrm>
            <a:off x="3125713" y="5906160"/>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sp>
        <p:nvSpPr>
          <p:cNvPr id="1732" name="Google Shape;1732;g2863c0e7a9d_1_375"/>
          <p:cNvSpPr/>
          <p:nvPr/>
        </p:nvSpPr>
        <p:spPr>
          <a:xfrm>
            <a:off x="567561" y="2455364"/>
            <a:ext cx="7681800" cy="2274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3" name="Google Shape;1733;g2863c0e7a9d_1_375"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EBC90C3B-2CE3-20AE-562A-44B0462C42A1}"/>
              </a:ext>
            </a:extLst>
          </p:cNvPr>
          <p:cNvSpPr txBox="1"/>
          <p:nvPr/>
        </p:nvSpPr>
        <p:spPr>
          <a:xfrm>
            <a:off x="1123796" y="260852"/>
            <a:ext cx="6569330" cy="1569660"/>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3200" dirty="0">
                <a:latin typeface="Calibri" panose="020F0502020204030204" pitchFamily="34" charset="0"/>
                <a:cs typeface="Calibri" panose="020F0502020204030204" pitchFamily="34" charset="0"/>
              </a:rPr>
              <a:t>Here, the top particles also has more energy than the bottom particle since its amplitude is larger.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sp>
        <p:nvSpPr>
          <p:cNvPr id="1739" name="Google Shape;1739;g2863c0e7a9d_1_385"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4" name="Google Shape;1514;g2863c0e7a9d_1_94"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g2863c0e7a9d_1_94"/>
          <p:cNvSpPr txBox="1"/>
          <p:nvPr/>
        </p:nvSpPr>
        <p:spPr>
          <a:xfrm>
            <a:off x="722555" y="18065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waves and how are they related?</a:t>
            </a:r>
            <a:endParaRPr sz="1400" b="0" i="0" u="none" strike="noStrike" cap="none">
              <a:solidFill>
                <a:srgbClr val="000000"/>
              </a:solidFill>
              <a:latin typeface="Arial"/>
              <a:ea typeface="Arial"/>
              <a:cs typeface="Arial"/>
              <a:sym typeface="Arial"/>
            </a:endParaRPr>
          </a:p>
        </p:txBody>
      </p:sp>
      <p:grpSp>
        <p:nvGrpSpPr>
          <p:cNvPr id="1516" name="Google Shape;1516;g2863c0e7a9d_1_94"/>
          <p:cNvGrpSpPr/>
          <p:nvPr/>
        </p:nvGrpSpPr>
        <p:grpSpPr>
          <a:xfrm>
            <a:off x="128116" y="4560690"/>
            <a:ext cx="3500312" cy="2214074"/>
            <a:chOff x="1239039" y="2403344"/>
            <a:chExt cx="6259500" cy="2522586"/>
          </a:xfrm>
        </p:grpSpPr>
        <p:sp>
          <p:nvSpPr>
            <p:cNvPr id="1517" name="Google Shape;1517;g2863c0e7a9d_1_94"/>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8" name="Google Shape;1518;g2863c0e7a9d_1_94"/>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519" name="Google Shape;1519;g2863c0e7a9d_1_94"/>
            <p:cNvCxnSpPr/>
            <p:nvPr/>
          </p:nvCxnSpPr>
          <p:spPr>
            <a:xfrm>
              <a:off x="1239039" y="2835958"/>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cxnSp>
          <p:nvCxnSpPr>
            <p:cNvPr id="1520" name="Google Shape;1520;g2863c0e7a9d_1_94"/>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grpSp>
      <p:pic>
        <p:nvPicPr>
          <p:cNvPr id="1521" name="Google Shape;1521;g2863c0e7a9d_1_94"/>
          <p:cNvPicPr preferRelativeResize="0"/>
          <p:nvPr/>
        </p:nvPicPr>
        <p:blipFill rotWithShape="1">
          <a:blip r:embed="rId4">
            <a:alphaModFix/>
          </a:blip>
          <a:srcRect t="-26382" b="-26382"/>
          <a:stretch/>
        </p:blipFill>
        <p:spPr>
          <a:xfrm>
            <a:off x="4022688" y="956929"/>
            <a:ext cx="4748001" cy="2732922"/>
          </a:xfrm>
          <a:prstGeom prst="rect">
            <a:avLst/>
          </a:prstGeom>
          <a:noFill/>
          <a:ln>
            <a:noFill/>
          </a:ln>
        </p:spPr>
      </p:pic>
      <p:pic>
        <p:nvPicPr>
          <p:cNvPr id="1522" name="Google Shape;1522;g2863c0e7a9d_1_94" descr="frequency.jpg"/>
          <p:cNvPicPr preferRelativeResize="0"/>
          <p:nvPr/>
        </p:nvPicPr>
        <p:blipFill rotWithShape="1">
          <a:blip r:embed="rId5">
            <a:alphaModFix/>
          </a:blip>
          <a:srcRect l="-18191" r="-18178"/>
          <a:stretch/>
        </p:blipFill>
        <p:spPr>
          <a:xfrm>
            <a:off x="-304072" y="1966615"/>
            <a:ext cx="4122058" cy="2455172"/>
          </a:xfrm>
          <a:prstGeom prst="rect">
            <a:avLst/>
          </a:prstGeom>
          <a:noFill/>
          <a:ln>
            <a:noFill/>
          </a:ln>
        </p:spPr>
      </p:pic>
      <p:pic>
        <p:nvPicPr>
          <p:cNvPr id="1523" name="Google Shape;1523;g2863c0e7a9d_1_94" descr="schoolphysics ::Welcome::"/>
          <p:cNvPicPr preferRelativeResize="0"/>
          <p:nvPr/>
        </p:nvPicPr>
        <p:blipFill rotWithShape="1">
          <a:blip r:embed="rId6">
            <a:alphaModFix/>
          </a:blip>
          <a:srcRect/>
          <a:stretch/>
        </p:blipFill>
        <p:spPr>
          <a:xfrm>
            <a:off x="4116648" y="5072066"/>
            <a:ext cx="4560104" cy="1710028"/>
          </a:xfrm>
          <a:prstGeom prst="rect">
            <a:avLst/>
          </a:prstGeom>
          <a:noFill/>
          <a:ln>
            <a:noFill/>
          </a:ln>
        </p:spPr>
      </p:pic>
      <p:pic>
        <p:nvPicPr>
          <p:cNvPr id="1524" name="Google Shape;1524;g2863c0e7a9d_1_94" descr="box.jpg"/>
          <p:cNvPicPr preferRelativeResize="0"/>
          <p:nvPr/>
        </p:nvPicPr>
        <p:blipFill rotWithShape="1">
          <a:blip r:embed="rId7">
            <a:alphaModFix/>
          </a:blip>
          <a:srcRect t="8725" b="8725"/>
          <a:stretch/>
        </p:blipFill>
        <p:spPr>
          <a:xfrm>
            <a:off x="5155998" y="3027212"/>
            <a:ext cx="3912904" cy="215762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sp>
        <p:nvSpPr>
          <p:cNvPr id="1745" name="Google Shape;1745;g2863c0e7a9d_1_390"/>
          <p:cNvSpPr txBox="1">
            <a:spLocks noGrp="1"/>
          </p:cNvSpPr>
          <p:nvPr>
            <p:ph type="title"/>
          </p:nvPr>
        </p:nvSpPr>
        <p:spPr>
          <a:xfrm>
            <a:off x="324464" y="546178"/>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amplitude? </a:t>
            </a:r>
            <a:endParaRPr/>
          </a:p>
        </p:txBody>
      </p:sp>
      <p:grpSp>
        <p:nvGrpSpPr>
          <p:cNvPr id="1746" name="Google Shape;1746;g2863c0e7a9d_1_390"/>
          <p:cNvGrpSpPr/>
          <p:nvPr/>
        </p:nvGrpSpPr>
        <p:grpSpPr>
          <a:xfrm>
            <a:off x="1191395" y="2403344"/>
            <a:ext cx="6259500" cy="2522586"/>
            <a:chOff x="1191395" y="2403344"/>
            <a:chExt cx="6259500" cy="2522586"/>
          </a:xfrm>
        </p:grpSpPr>
        <p:sp>
          <p:nvSpPr>
            <p:cNvPr id="1747" name="Google Shape;1747;g2863c0e7a9d_1_390"/>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8" name="Google Shape;1748;g2863c0e7a9d_1_390"/>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749" name="Google Shape;1749;g2863c0e7a9d_1_390"/>
            <p:cNvCxnSpPr/>
            <p:nvPr/>
          </p:nvCxnSpPr>
          <p:spPr>
            <a:xfrm>
              <a:off x="1191395" y="2854056"/>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750" name="Google Shape;1750;g2863c0e7a9d_1_390"/>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grpSp>
      <p:sp>
        <p:nvSpPr>
          <p:cNvPr id="1751" name="Google Shape;1751;g2863c0e7a9d_1_39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g2863c0e7a9d_1_401"/>
          <p:cNvSpPr/>
          <p:nvPr/>
        </p:nvSpPr>
        <p:spPr>
          <a:xfrm>
            <a:off x="3921643" y="2233075"/>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8" name="Google Shape;1758;g2863c0e7a9d_1_401"/>
          <p:cNvSpPr/>
          <p:nvPr/>
        </p:nvSpPr>
        <p:spPr>
          <a:xfrm>
            <a:off x="3921643" y="4454656"/>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759" name="Google Shape;1759;g2863c0e7a9d_1_401"/>
          <p:cNvCxnSpPr/>
          <p:nvPr/>
        </p:nvCxnSpPr>
        <p:spPr>
          <a:xfrm>
            <a:off x="1197136" y="2724763"/>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760" name="Google Shape;1760;g2863c0e7a9d_1_401"/>
          <p:cNvCxnSpPr/>
          <p:nvPr/>
        </p:nvCxnSpPr>
        <p:spPr>
          <a:xfrm>
            <a:off x="3152218" y="4925855"/>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sp>
        <p:nvSpPr>
          <p:cNvPr id="1761" name="Google Shape;1761;g2863c0e7a9d_1_40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g2863c0e7a9d_1_401"/>
          <p:cNvSpPr txBox="1">
            <a:spLocks noGrp="1"/>
          </p:cNvSpPr>
          <p:nvPr>
            <p:ph type="title"/>
          </p:nvPr>
        </p:nvSpPr>
        <p:spPr>
          <a:xfrm>
            <a:off x="324464" y="546178"/>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Which particle has a larger amplitude?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pic>
        <p:nvPicPr>
          <p:cNvPr id="1768" name="Google Shape;1768;g2863c0e7a9d_1_411" descr="kids.jpg"/>
          <p:cNvPicPr preferRelativeResize="0">
            <a:picLocks noGrp="1"/>
          </p:cNvPicPr>
          <p:nvPr>
            <p:ph type="body" idx="1"/>
          </p:nvPr>
        </p:nvPicPr>
        <p:blipFill rotWithShape="1">
          <a:blip r:embed="rId3">
            <a:alphaModFix/>
          </a:blip>
          <a:srcRect t="-9780" b="-9780"/>
          <a:stretch/>
        </p:blipFill>
        <p:spPr>
          <a:xfrm>
            <a:off x="457200" y="1155700"/>
            <a:ext cx="8229600" cy="4526100"/>
          </a:xfrm>
          <a:prstGeom prst="rect">
            <a:avLst/>
          </a:prstGeom>
          <a:noFill/>
          <a:ln w="9525" cap="flat" cmpd="sng">
            <a:solidFill>
              <a:schemeClr val="lt1"/>
            </a:solidFill>
            <a:prstDash val="solid"/>
            <a:round/>
            <a:headEnd type="none" w="sm" len="sm"/>
            <a:tailEnd type="none" w="sm" len="sm"/>
          </a:ln>
        </p:spPr>
      </p:pic>
      <p:sp>
        <p:nvSpPr>
          <p:cNvPr id="1769" name="Google Shape;1769;g2863c0e7a9d_1_411"/>
          <p:cNvSpPr txBox="1">
            <a:spLocks noGrp="1"/>
          </p:cNvSpPr>
          <p:nvPr>
            <p:ph type="title"/>
          </p:nvPr>
        </p:nvSpPr>
        <p:spPr>
          <a:xfrm>
            <a:off x="457202" y="297325"/>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The larger the amplitude a particle has, the higher the _________.</a:t>
            </a:r>
            <a:endParaRPr/>
          </a:p>
        </p:txBody>
      </p:sp>
      <p:sp>
        <p:nvSpPr>
          <p:cNvPr id="1770" name="Google Shape;1770;g2863c0e7a9d_1_411"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pic>
        <p:nvPicPr>
          <p:cNvPr id="1776" name="Google Shape;1776;g2863c0e7a9d_1_418" descr="kids.jpg"/>
          <p:cNvPicPr preferRelativeResize="0">
            <a:picLocks noGrp="1"/>
          </p:cNvPicPr>
          <p:nvPr>
            <p:ph type="body" idx="1"/>
          </p:nvPr>
        </p:nvPicPr>
        <p:blipFill rotWithShape="1">
          <a:blip r:embed="rId3">
            <a:alphaModFix/>
          </a:blip>
          <a:srcRect t="-9780" b="-9780"/>
          <a:stretch/>
        </p:blipFill>
        <p:spPr>
          <a:xfrm>
            <a:off x="457200" y="1155700"/>
            <a:ext cx="8229600" cy="4526100"/>
          </a:xfrm>
          <a:prstGeom prst="rect">
            <a:avLst/>
          </a:prstGeom>
          <a:noFill/>
          <a:ln w="9525" cap="flat" cmpd="sng">
            <a:solidFill>
              <a:schemeClr val="lt1"/>
            </a:solidFill>
            <a:prstDash val="solid"/>
            <a:round/>
            <a:headEnd type="none" w="sm" len="sm"/>
            <a:tailEnd type="none" w="sm" len="sm"/>
          </a:ln>
        </p:spPr>
      </p:pic>
      <p:sp>
        <p:nvSpPr>
          <p:cNvPr id="1777" name="Google Shape;1777;g2863c0e7a9d_1_418"/>
          <p:cNvSpPr txBox="1">
            <a:spLocks noGrp="1"/>
          </p:cNvSpPr>
          <p:nvPr>
            <p:ph type="title"/>
          </p:nvPr>
        </p:nvSpPr>
        <p:spPr>
          <a:xfrm>
            <a:off x="457202" y="297325"/>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The larger the amplitude a particle has, the higher the </a:t>
            </a:r>
            <a:r>
              <a:rPr lang="en-US" u="sng">
                <a:solidFill>
                  <a:srgbClr val="FF0000"/>
                </a:solidFill>
              </a:rPr>
              <a:t>energy</a:t>
            </a:r>
            <a:r>
              <a:rPr lang="en-US"/>
              <a:t>.</a:t>
            </a:r>
            <a:endParaRPr/>
          </a:p>
        </p:txBody>
      </p:sp>
      <p:sp>
        <p:nvSpPr>
          <p:cNvPr id="1778" name="Google Shape;1778;g2863c0e7a9d_1_418"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g2863c0e7a9d_1_425"/>
          <p:cNvSpPr/>
          <p:nvPr/>
        </p:nvSpPr>
        <p:spPr>
          <a:xfrm>
            <a:off x="3921643" y="2233075"/>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5" name="Google Shape;1785;g2863c0e7a9d_1_425"/>
          <p:cNvSpPr/>
          <p:nvPr/>
        </p:nvSpPr>
        <p:spPr>
          <a:xfrm>
            <a:off x="3921643" y="4454656"/>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786" name="Google Shape;1786;g2863c0e7a9d_1_425"/>
          <p:cNvCxnSpPr/>
          <p:nvPr/>
        </p:nvCxnSpPr>
        <p:spPr>
          <a:xfrm>
            <a:off x="1197136" y="2724763"/>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787" name="Google Shape;1787;g2863c0e7a9d_1_425"/>
          <p:cNvCxnSpPr/>
          <p:nvPr/>
        </p:nvCxnSpPr>
        <p:spPr>
          <a:xfrm>
            <a:off x="3152218" y="4925855"/>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sp>
        <p:nvSpPr>
          <p:cNvPr id="1788" name="Google Shape;1788;g2863c0e7a9d_1_425"/>
          <p:cNvSpPr/>
          <p:nvPr/>
        </p:nvSpPr>
        <p:spPr>
          <a:xfrm>
            <a:off x="594066" y="1475059"/>
            <a:ext cx="7681800" cy="2274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9" name="Google Shape;1789;g2863c0e7a9d_1_425"/>
          <p:cNvSpPr txBox="1">
            <a:spLocks noGrp="1"/>
          </p:cNvSpPr>
          <p:nvPr>
            <p:ph type="title"/>
          </p:nvPr>
        </p:nvSpPr>
        <p:spPr>
          <a:xfrm>
            <a:off x="594066" y="-118341"/>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Why does the top particle have more energy than the bottom particle?</a:t>
            </a:r>
            <a:endParaRPr/>
          </a:p>
        </p:txBody>
      </p:sp>
      <p:sp>
        <p:nvSpPr>
          <p:cNvPr id="1790" name="Google Shape;1790;g2863c0e7a9d_1_42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g2863c0e7a9d_1_436"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7" name="Google Shape;1797;g2863c0e7a9d_1_436"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pic>
        <p:nvPicPr>
          <p:cNvPr id="1803" name="Google Shape;1803;g2863c0e7a9d_1_442" descr="Parts of a Wave | Zona Land Education"/>
          <p:cNvPicPr preferRelativeResize="0"/>
          <p:nvPr/>
        </p:nvPicPr>
        <p:blipFill rotWithShape="1">
          <a:blip r:embed="rId3">
            <a:alphaModFix/>
          </a:blip>
          <a:srcRect/>
          <a:stretch/>
        </p:blipFill>
        <p:spPr>
          <a:xfrm>
            <a:off x="672418" y="2589099"/>
            <a:ext cx="7799170" cy="3951515"/>
          </a:xfrm>
          <a:prstGeom prst="rect">
            <a:avLst/>
          </a:prstGeom>
          <a:noFill/>
          <a:ln>
            <a:noFill/>
          </a:ln>
        </p:spPr>
      </p:pic>
      <p:sp>
        <p:nvSpPr>
          <p:cNvPr id="1804" name="Google Shape;1804;g2863c0e7a9d_1_442"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5" name="Google Shape;1805;g2863c0e7a9d_1_442"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
        <p:nvSpPr>
          <p:cNvPr id="1806" name="Google Shape;1806;g2863c0e7a9d_1_442"/>
          <p:cNvSpPr txBox="1"/>
          <p:nvPr/>
        </p:nvSpPr>
        <p:spPr>
          <a:xfrm>
            <a:off x="492200" y="1040200"/>
            <a:ext cx="79794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a:solidFill>
                  <a:schemeClr val="dk1"/>
                </a:solidFill>
                <a:latin typeface="Calibri"/>
                <a:ea typeface="Calibri"/>
                <a:cs typeface="Calibri"/>
                <a:sym typeface="Calibri"/>
              </a:rPr>
              <a:t>All waves will have amplitude since amplitude is the property of waves. </a:t>
            </a:r>
            <a:endParaRPr sz="26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pic>
        <p:nvPicPr>
          <p:cNvPr id="1812" name="Google Shape;1812;g2863c0e7a9d_1_449" descr="Lesson 44: Frequency, Wavelength, &amp;amp; Amplitude"/>
          <p:cNvPicPr preferRelativeResize="0"/>
          <p:nvPr/>
        </p:nvPicPr>
        <p:blipFill rotWithShape="1">
          <a:blip r:embed="rId3">
            <a:alphaModFix/>
          </a:blip>
          <a:srcRect/>
          <a:stretch/>
        </p:blipFill>
        <p:spPr>
          <a:xfrm>
            <a:off x="246739" y="1702707"/>
            <a:ext cx="8650516" cy="3452585"/>
          </a:xfrm>
          <a:prstGeom prst="rect">
            <a:avLst/>
          </a:prstGeom>
          <a:noFill/>
          <a:ln>
            <a:noFill/>
          </a:ln>
        </p:spPr>
      </p:pic>
      <p:sp>
        <p:nvSpPr>
          <p:cNvPr id="1813" name="Google Shape;1813;g2863c0e7a9d_1_449"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14" name="Google Shape;1814;g2863c0e7a9d_1_449"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
        <p:nvSpPr>
          <p:cNvPr id="3" name="TextBox 2">
            <a:extLst>
              <a:ext uri="{FF2B5EF4-FFF2-40B4-BE49-F238E27FC236}">
                <a16:creationId xmlns:a16="http://schemas.microsoft.com/office/drawing/2014/main" id="{45D73184-EE43-2B74-CEC5-DC14919A4449}"/>
              </a:ext>
            </a:extLst>
          </p:cNvPr>
          <p:cNvSpPr txBox="1"/>
          <p:nvPr/>
        </p:nvSpPr>
        <p:spPr>
          <a:xfrm>
            <a:off x="1606821" y="431800"/>
            <a:ext cx="5930351" cy="1384995"/>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800" dirty="0">
                <a:latin typeface="Calibri" panose="020F0502020204030204" pitchFamily="34" charset="0"/>
                <a:cs typeface="Calibri" panose="020F0502020204030204" pitchFamily="34" charset="0"/>
              </a:rPr>
              <a:t>This wave also has amplitude. Again, we see it is the measure from the point of rest to the particle in the wave.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g2863c0e7a9d_1_456"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1" name="Google Shape;1821;g2863c0e7a9d_1_456"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pic>
        <p:nvPicPr>
          <p:cNvPr id="1827" name="Google Shape;1827;g2863c0e7a9d_1_462" descr="3 • The World Through Sound: Wavelength - Acoustics Today"/>
          <p:cNvPicPr preferRelativeResize="0"/>
          <p:nvPr/>
        </p:nvPicPr>
        <p:blipFill rotWithShape="1">
          <a:blip r:embed="rId3">
            <a:alphaModFix/>
          </a:blip>
          <a:srcRect/>
          <a:stretch/>
        </p:blipFill>
        <p:spPr>
          <a:xfrm>
            <a:off x="242888" y="2173287"/>
            <a:ext cx="8401050" cy="4241800"/>
          </a:xfrm>
          <a:prstGeom prst="rect">
            <a:avLst/>
          </a:prstGeom>
          <a:noFill/>
          <a:ln>
            <a:noFill/>
          </a:ln>
        </p:spPr>
      </p:pic>
      <p:sp>
        <p:nvSpPr>
          <p:cNvPr id="1828" name="Google Shape;1828;g2863c0e7a9d_1_462"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9" name="Google Shape;1829;g2863c0e7a9d_1_462"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
        <p:nvSpPr>
          <p:cNvPr id="1830" name="Google Shape;1830;g2863c0e7a9d_1_462"/>
          <p:cNvSpPr txBox="1"/>
          <p:nvPr/>
        </p:nvSpPr>
        <p:spPr>
          <a:xfrm>
            <a:off x="373100" y="946338"/>
            <a:ext cx="9144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dirty="0">
                <a:solidFill>
                  <a:schemeClr val="dk1"/>
                </a:solidFill>
                <a:latin typeface="Calibri"/>
                <a:ea typeface="Calibri"/>
                <a:cs typeface="Calibri"/>
                <a:sym typeface="Calibri"/>
              </a:rPr>
              <a:t>The distance between two like points on on a wave is called wavelength. This is </a:t>
            </a:r>
            <a:r>
              <a:rPr lang="en-US" sz="2600" b="1" dirty="0">
                <a:solidFill>
                  <a:schemeClr val="dk1"/>
                </a:solidFill>
                <a:latin typeface="Calibri"/>
                <a:ea typeface="Calibri"/>
                <a:cs typeface="Calibri"/>
                <a:sym typeface="Calibri"/>
              </a:rPr>
              <a:t>NOT</a:t>
            </a:r>
            <a:r>
              <a:rPr lang="en-US" sz="2600" dirty="0">
                <a:solidFill>
                  <a:schemeClr val="dk1"/>
                </a:solidFill>
                <a:latin typeface="Calibri"/>
                <a:ea typeface="Calibri"/>
                <a:cs typeface="Calibri"/>
                <a:sym typeface="Calibri"/>
              </a:rPr>
              <a:t> the same thing as amplitude. </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g2863c0e7a9d_1_109"/>
          <p:cNvSpPr txBox="1"/>
          <p:nvPr/>
        </p:nvSpPr>
        <p:spPr>
          <a:xfrm>
            <a:off x="2301072" y="693336"/>
            <a:ext cx="4593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Demonstration</a:t>
            </a:r>
            <a:endParaRPr sz="1400" b="0" i="0" u="none" strike="noStrike" cap="none">
              <a:solidFill>
                <a:srgbClr val="000000"/>
              </a:solidFill>
              <a:latin typeface="Arial"/>
              <a:ea typeface="Arial"/>
              <a:cs typeface="Arial"/>
              <a:sym typeface="Arial"/>
            </a:endParaRPr>
          </a:p>
        </p:txBody>
      </p:sp>
      <p:sp>
        <p:nvSpPr>
          <p:cNvPr id="1531" name="Google Shape;1531;g2863c0e7a9d_1_109" descr="Classroom"/>
          <p:cNvSpPr/>
          <p:nvPr/>
        </p:nvSpPr>
        <p:spPr>
          <a:xfrm>
            <a:off x="124754" y="87073"/>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g2863c0e7a9d_1_109"/>
          <p:cNvSpPr txBox="1"/>
          <p:nvPr/>
        </p:nvSpPr>
        <p:spPr>
          <a:xfrm>
            <a:off x="2301072" y="1647443"/>
            <a:ext cx="4729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Wavelength and Amplitude</a:t>
            </a:r>
            <a:endParaRPr sz="3200" b="0" i="0" u="none" strike="noStrike" cap="none">
              <a:solidFill>
                <a:srgbClr val="0000FF"/>
              </a:solidFill>
              <a:latin typeface="Calibri"/>
              <a:ea typeface="Calibri"/>
              <a:cs typeface="Calibri"/>
              <a:sym typeface="Calibri"/>
            </a:endParaRPr>
          </a:p>
        </p:txBody>
      </p:sp>
      <p:sp>
        <p:nvSpPr>
          <p:cNvPr id="1533" name="Google Shape;1533;g2863c0e7a9d_1_109"/>
          <p:cNvSpPr txBox="1"/>
          <p:nvPr/>
        </p:nvSpPr>
        <p:spPr>
          <a:xfrm>
            <a:off x="859984" y="2497732"/>
            <a:ext cx="7514400" cy="2801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TEACHER DIRECTIONS: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1" u="sng" strike="noStrike" cap="none">
                <a:solidFill>
                  <a:schemeClr val="dk1"/>
                </a:solidFill>
                <a:latin typeface="Calibri"/>
                <a:ea typeface="Calibri"/>
                <a:cs typeface="Calibri"/>
                <a:sym typeface="Calibri"/>
              </a:rPr>
              <a:t>Before</a:t>
            </a:r>
            <a:r>
              <a:rPr lang="en-US" sz="1600" b="0" i="1" u="sng" strike="noStrike" cap="none">
                <a:solidFill>
                  <a:schemeClr val="dk1"/>
                </a:solidFill>
                <a:latin typeface="Calibri"/>
                <a:ea typeface="Calibri"/>
                <a:cs typeface="Calibri"/>
                <a:sym typeface="Calibri"/>
              </a:rPr>
              <a:t>:</a:t>
            </a:r>
            <a:r>
              <a:rPr lang="en-US" sz="1600" b="0" i="1" u="none" strike="noStrike" cap="none">
                <a:solidFill>
                  <a:schemeClr val="dk1"/>
                </a:solidFill>
                <a:latin typeface="Calibri"/>
                <a:ea typeface="Calibri"/>
                <a:cs typeface="Calibri"/>
                <a:sym typeface="Calibri"/>
              </a:rPr>
              <a:t> Click on the video above and show a video about wavelength and amplitude. Make sure to pause the video to check for understanding. Before beginning the video, ask students what they know about waves and what they predict some properties of waves might be.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1" u="sng" strike="noStrike" cap="none">
                <a:solidFill>
                  <a:schemeClr val="dk1"/>
                </a:solidFill>
                <a:latin typeface="Calibri"/>
                <a:ea typeface="Calibri"/>
                <a:cs typeface="Calibri"/>
                <a:sym typeface="Calibri"/>
              </a:rPr>
              <a:t>During</a:t>
            </a:r>
            <a:r>
              <a:rPr lang="en-US" sz="1600" b="0" i="1" u="none" strike="noStrike" cap="none">
                <a:solidFill>
                  <a:schemeClr val="dk1"/>
                </a:solidFill>
                <a:latin typeface="Calibri"/>
                <a:ea typeface="Calibri"/>
                <a:cs typeface="Calibri"/>
                <a:sym typeface="Calibri"/>
              </a:rPr>
              <a:t>: During the video, make sure to pause and ask students what they think the amplitude of a wave is. Ask students what they observe in the video.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1" u="sng" strike="noStrike" cap="none">
                <a:solidFill>
                  <a:schemeClr val="dk1"/>
                </a:solidFill>
                <a:latin typeface="Calibri"/>
                <a:ea typeface="Calibri"/>
                <a:cs typeface="Calibri"/>
                <a:sym typeface="Calibri"/>
              </a:rPr>
              <a:t>After</a:t>
            </a:r>
            <a:r>
              <a:rPr lang="en-US" sz="1600" b="0" i="1" u="none" strike="noStrike" cap="none">
                <a:solidFill>
                  <a:schemeClr val="dk1"/>
                </a:solidFill>
                <a:latin typeface="Calibri"/>
                <a:ea typeface="Calibri"/>
                <a:cs typeface="Calibri"/>
                <a:sym typeface="Calibri"/>
              </a:rPr>
              <a:t>: Tell students that in today’s lesson they will learn more about amplitude. They will also learn about wavelength, but that will be a little bit later.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g2863c0e7a9d_1_469"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pic>
        <p:nvPicPr>
          <p:cNvPr id="1842" name="Google Shape;1842;g2863c0e7a9d_1_474" descr="Parts of a Wave | Zona Land Education"/>
          <p:cNvPicPr preferRelativeResize="0"/>
          <p:nvPr/>
        </p:nvPicPr>
        <p:blipFill rotWithShape="1">
          <a:blip r:embed="rId3">
            <a:alphaModFix/>
          </a:blip>
          <a:srcRect/>
          <a:stretch/>
        </p:blipFill>
        <p:spPr>
          <a:xfrm>
            <a:off x="735230" y="2158999"/>
            <a:ext cx="7799170" cy="3951515"/>
          </a:xfrm>
          <a:prstGeom prst="rect">
            <a:avLst/>
          </a:prstGeom>
          <a:noFill/>
          <a:ln>
            <a:noFill/>
          </a:ln>
        </p:spPr>
      </p:pic>
      <p:sp>
        <p:nvSpPr>
          <p:cNvPr id="1843" name="Google Shape;1843;g2863c0e7a9d_1_474"/>
          <p:cNvSpPr/>
          <p:nvPr/>
        </p:nvSpPr>
        <p:spPr>
          <a:xfrm>
            <a:off x="1028700" y="2305867"/>
            <a:ext cx="5400600" cy="951600"/>
          </a:xfrm>
          <a:prstGeom prst="ellipse">
            <a:avLst/>
          </a:prstGeom>
          <a:noFill/>
          <a:ln w="10795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4" name="Google Shape;1844;g2863c0e7a9d_1_474"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g2863c0e7a9d_1_474"/>
          <p:cNvSpPr txBox="1"/>
          <p:nvPr/>
        </p:nvSpPr>
        <p:spPr>
          <a:xfrm>
            <a:off x="609600" y="618970"/>
            <a:ext cx="8305800" cy="16869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Is the distance between the two points on the wave below an example of amplitude?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pic>
        <p:nvPicPr>
          <p:cNvPr id="1851" name="Google Shape;1851;g2863c0e7a9d_1_482" descr="Lesson 44: Frequency, Wavelength, &amp;amp; Amplitude"/>
          <p:cNvPicPr preferRelativeResize="0"/>
          <p:nvPr/>
        </p:nvPicPr>
        <p:blipFill rotWithShape="1">
          <a:blip r:embed="rId3">
            <a:alphaModFix/>
          </a:blip>
          <a:srcRect/>
          <a:stretch/>
        </p:blipFill>
        <p:spPr>
          <a:xfrm>
            <a:off x="217714" y="2178957"/>
            <a:ext cx="8650516" cy="3452585"/>
          </a:xfrm>
          <a:prstGeom prst="rect">
            <a:avLst/>
          </a:prstGeom>
          <a:noFill/>
          <a:ln>
            <a:noFill/>
          </a:ln>
        </p:spPr>
      </p:pic>
      <p:sp>
        <p:nvSpPr>
          <p:cNvPr id="1852" name="Google Shape;1852;g2863c0e7a9d_1_482"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53" name="Google Shape;1853;g2863c0e7a9d_1_482"/>
          <p:cNvGrpSpPr/>
          <p:nvPr/>
        </p:nvGrpSpPr>
        <p:grpSpPr>
          <a:xfrm>
            <a:off x="2819399" y="3992467"/>
            <a:ext cx="4763" cy="1146742"/>
            <a:chOff x="2819399" y="3992467"/>
            <a:chExt cx="4763" cy="1146742"/>
          </a:xfrm>
        </p:grpSpPr>
        <p:cxnSp>
          <p:nvCxnSpPr>
            <p:cNvPr id="1854" name="Google Shape;1854;g2863c0e7a9d_1_482"/>
            <p:cNvCxnSpPr/>
            <p:nvPr/>
          </p:nvCxnSpPr>
          <p:spPr>
            <a:xfrm rot="10800000">
              <a:off x="2819399" y="3992467"/>
              <a:ext cx="0" cy="1146600"/>
            </a:xfrm>
            <a:prstGeom prst="straightConnector1">
              <a:avLst/>
            </a:prstGeom>
            <a:noFill/>
            <a:ln w="5715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cxnSp>
          <p:nvCxnSpPr>
            <p:cNvPr id="1855" name="Google Shape;1855;g2863c0e7a9d_1_482"/>
            <p:cNvCxnSpPr/>
            <p:nvPr/>
          </p:nvCxnSpPr>
          <p:spPr>
            <a:xfrm>
              <a:off x="2824162" y="4172609"/>
              <a:ext cx="0" cy="966600"/>
            </a:xfrm>
            <a:prstGeom prst="straightConnector1">
              <a:avLst/>
            </a:prstGeom>
            <a:noFill/>
            <a:ln w="5715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grpSp>
      <p:sp>
        <p:nvSpPr>
          <p:cNvPr id="1856" name="Google Shape;1856;g2863c0e7a9d_1_482"/>
          <p:cNvSpPr txBox="1"/>
          <p:nvPr/>
        </p:nvSpPr>
        <p:spPr>
          <a:xfrm>
            <a:off x="609600" y="618970"/>
            <a:ext cx="8305800" cy="16869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Is the measure of the wave (shown by the arrows) an example of amplitude?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pic>
        <p:nvPicPr>
          <p:cNvPr id="1862" name="Google Shape;1862;g2863c0e7a9d_1_492" descr="Lesson 44: Frequency, Wavelength, &amp;amp; Amplitude"/>
          <p:cNvPicPr preferRelativeResize="0"/>
          <p:nvPr/>
        </p:nvPicPr>
        <p:blipFill rotWithShape="1">
          <a:blip r:embed="rId3">
            <a:alphaModFix/>
          </a:blip>
          <a:srcRect/>
          <a:stretch/>
        </p:blipFill>
        <p:spPr>
          <a:xfrm>
            <a:off x="217714" y="2178957"/>
            <a:ext cx="8650516" cy="3452585"/>
          </a:xfrm>
          <a:prstGeom prst="rect">
            <a:avLst/>
          </a:prstGeom>
          <a:noFill/>
          <a:ln>
            <a:noFill/>
          </a:ln>
        </p:spPr>
      </p:pic>
      <p:sp>
        <p:nvSpPr>
          <p:cNvPr id="1863" name="Google Shape;1863;g2863c0e7a9d_1_492"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g2863c0e7a9d_1_492"/>
          <p:cNvSpPr txBox="1"/>
          <p:nvPr/>
        </p:nvSpPr>
        <p:spPr>
          <a:xfrm>
            <a:off x="609600" y="618970"/>
            <a:ext cx="8305800" cy="16869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Why is the measurement shown below an example of amplitude?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g2863c0e7a9d_1_499"/>
          <p:cNvSpPr txBox="1">
            <a:spLocks noGrp="1"/>
          </p:cNvSpPr>
          <p:nvPr>
            <p:ph type="title"/>
          </p:nvPr>
        </p:nvSpPr>
        <p:spPr>
          <a:xfrm>
            <a:off x="324464" y="546178"/>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amplitude? </a:t>
            </a:r>
            <a:endParaRPr/>
          </a:p>
        </p:txBody>
      </p:sp>
      <p:grpSp>
        <p:nvGrpSpPr>
          <p:cNvPr id="1871" name="Google Shape;1871;g2863c0e7a9d_1_499"/>
          <p:cNvGrpSpPr/>
          <p:nvPr/>
        </p:nvGrpSpPr>
        <p:grpSpPr>
          <a:xfrm>
            <a:off x="1191395" y="2403344"/>
            <a:ext cx="6259500" cy="2522586"/>
            <a:chOff x="1191395" y="2403344"/>
            <a:chExt cx="6259500" cy="2522586"/>
          </a:xfrm>
        </p:grpSpPr>
        <p:sp>
          <p:nvSpPr>
            <p:cNvPr id="1872" name="Google Shape;1872;g2863c0e7a9d_1_499"/>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3" name="Google Shape;1873;g2863c0e7a9d_1_499"/>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874" name="Google Shape;1874;g2863c0e7a9d_1_499"/>
            <p:cNvCxnSpPr/>
            <p:nvPr/>
          </p:nvCxnSpPr>
          <p:spPr>
            <a:xfrm>
              <a:off x="1191395" y="2854056"/>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875" name="Google Shape;1875;g2863c0e7a9d_1_499"/>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grpSp>
      <p:sp>
        <p:nvSpPr>
          <p:cNvPr id="1876" name="Google Shape;1876;g2863c0e7a9d_1_49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g2863c0e7a9d_1_510"/>
          <p:cNvSpPr/>
          <p:nvPr/>
        </p:nvSpPr>
        <p:spPr>
          <a:xfrm>
            <a:off x="3921643" y="2233075"/>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3" name="Google Shape;1883;g2863c0e7a9d_1_510"/>
          <p:cNvSpPr/>
          <p:nvPr/>
        </p:nvSpPr>
        <p:spPr>
          <a:xfrm>
            <a:off x="3921643" y="4454656"/>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884" name="Google Shape;1884;g2863c0e7a9d_1_510"/>
          <p:cNvCxnSpPr/>
          <p:nvPr/>
        </p:nvCxnSpPr>
        <p:spPr>
          <a:xfrm>
            <a:off x="1197136" y="2724763"/>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885" name="Google Shape;1885;g2863c0e7a9d_1_510"/>
          <p:cNvCxnSpPr/>
          <p:nvPr/>
        </p:nvCxnSpPr>
        <p:spPr>
          <a:xfrm>
            <a:off x="3152218" y="4925855"/>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sp>
        <p:nvSpPr>
          <p:cNvPr id="1886" name="Google Shape;1886;g2863c0e7a9d_1_510"/>
          <p:cNvSpPr/>
          <p:nvPr/>
        </p:nvSpPr>
        <p:spPr>
          <a:xfrm>
            <a:off x="594066" y="1932145"/>
            <a:ext cx="7681800" cy="18171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7" name="Google Shape;1887;g2863c0e7a9d_1_510"/>
          <p:cNvSpPr txBox="1">
            <a:spLocks noGrp="1"/>
          </p:cNvSpPr>
          <p:nvPr>
            <p:ph type="title"/>
          </p:nvPr>
        </p:nvSpPr>
        <p:spPr>
          <a:xfrm>
            <a:off x="849542" y="-596"/>
            <a:ext cx="83949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Why does the top particle have more ENERGY than the bottom particle?</a:t>
            </a:r>
            <a:endParaRPr/>
          </a:p>
        </p:txBody>
      </p:sp>
      <p:sp>
        <p:nvSpPr>
          <p:cNvPr id="1888" name="Google Shape;1888;g2863c0e7a9d_1_51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4" name="Google Shape;1894;g2863c0e7a9d_1_521"/>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895" name="Google Shape;1895;g2863c0e7a9d_1_521"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Google Shape;1901;g2863c0e7a9d_1_527"/>
          <p:cNvSpPr txBox="1">
            <a:spLocks noGrp="1"/>
          </p:cNvSpPr>
          <p:nvPr>
            <p:ph type="title"/>
          </p:nvPr>
        </p:nvSpPr>
        <p:spPr>
          <a:xfrm>
            <a:off x="324464" y="546178"/>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Amplitude:</a:t>
            </a:r>
            <a:r>
              <a:rPr lang="en-US" b="1"/>
              <a:t> </a:t>
            </a:r>
            <a:r>
              <a:rPr lang="en-US"/>
              <a:t>is the maximum distance a particle travels from rest. </a:t>
            </a:r>
            <a:endParaRPr/>
          </a:p>
        </p:txBody>
      </p:sp>
      <p:grpSp>
        <p:nvGrpSpPr>
          <p:cNvPr id="1902" name="Google Shape;1902;g2863c0e7a9d_1_527"/>
          <p:cNvGrpSpPr/>
          <p:nvPr/>
        </p:nvGrpSpPr>
        <p:grpSpPr>
          <a:xfrm>
            <a:off x="1442294" y="2835185"/>
            <a:ext cx="6259500" cy="2522586"/>
            <a:chOff x="1191395" y="2403344"/>
            <a:chExt cx="6259500" cy="2522586"/>
          </a:xfrm>
        </p:grpSpPr>
        <p:sp>
          <p:nvSpPr>
            <p:cNvPr id="1903" name="Google Shape;1903;g2863c0e7a9d_1_527"/>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4" name="Google Shape;1904;g2863c0e7a9d_1_527"/>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905" name="Google Shape;1905;g2863c0e7a9d_1_527"/>
            <p:cNvCxnSpPr/>
            <p:nvPr/>
          </p:nvCxnSpPr>
          <p:spPr>
            <a:xfrm>
              <a:off x="1191395" y="2854056"/>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906" name="Google Shape;1906;g2863c0e7a9d_1_527"/>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grpSp>
      <p:sp>
        <p:nvSpPr>
          <p:cNvPr id="1907" name="Google Shape;1907;g2863c0e7a9d_1_527"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Google Shape;1984;g27f7a576e42_0_1031"/>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985" name="Google Shape;1985;g27f7a576e42_0_1031"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g2863c0e7a9d_1_765"/>
          <p:cNvSpPr txBox="1">
            <a:spLocks noGrp="1"/>
          </p:cNvSpPr>
          <p:nvPr>
            <p:ph type="title"/>
          </p:nvPr>
        </p:nvSpPr>
        <p:spPr>
          <a:xfrm>
            <a:off x="324464" y="546178"/>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Amplitude:</a:t>
            </a:r>
            <a:r>
              <a:rPr lang="en-US" b="1"/>
              <a:t> </a:t>
            </a:r>
            <a:r>
              <a:rPr lang="en-US"/>
              <a:t>is the maximum distance a particle travels from rest. </a:t>
            </a:r>
            <a:endParaRPr/>
          </a:p>
        </p:txBody>
      </p:sp>
      <p:grpSp>
        <p:nvGrpSpPr>
          <p:cNvPr id="1992" name="Google Shape;1992;g2863c0e7a9d_1_765"/>
          <p:cNvGrpSpPr/>
          <p:nvPr/>
        </p:nvGrpSpPr>
        <p:grpSpPr>
          <a:xfrm>
            <a:off x="1442294" y="2835185"/>
            <a:ext cx="6259500" cy="2522586"/>
            <a:chOff x="1191395" y="2403344"/>
            <a:chExt cx="6259500" cy="2522586"/>
          </a:xfrm>
        </p:grpSpPr>
        <p:sp>
          <p:nvSpPr>
            <p:cNvPr id="1993" name="Google Shape;1993;g2863c0e7a9d_1_765"/>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4" name="Google Shape;1994;g2863c0e7a9d_1_765"/>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995" name="Google Shape;1995;g2863c0e7a9d_1_765"/>
            <p:cNvCxnSpPr/>
            <p:nvPr/>
          </p:nvCxnSpPr>
          <p:spPr>
            <a:xfrm>
              <a:off x="1191395" y="2854056"/>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1996" name="Google Shape;1996;g2863c0e7a9d_1_765"/>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grpSp>
      <p:sp>
        <p:nvSpPr>
          <p:cNvPr id="1997" name="Google Shape;1997;g2863c0e7a9d_1_765"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g2863c0e7a9d_1_117"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3" name="Google Shape;2003;g27f7a576e42_0_1044"/>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004" name="Google Shape;2004;g27f7a576e42_0_1044"/>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2005" name="Google Shape;2005;g27f7a576e42_0_1044"/>
          <p:cNvCxnSpPr>
            <a:stCxn id="2006" idx="4"/>
            <a:endCxn id="2003"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2007" name="Google Shape;2007;g27f7a576e42_0_1044"/>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2008" name="Google Shape;2008;g27f7a576e42_0_1044"/>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2006" name="Google Shape;2006;g27f7a576e42_0_1044"/>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g27f7a576e42_0_1054"/>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15" name="Google Shape;2015;g27f7a576e42_0_1054"/>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2016" name="Google Shape;2016;g27f7a576e42_0_1054"/>
          <p:cNvCxnSpPr>
            <a:stCxn id="2017" idx="4"/>
            <a:endCxn id="2014"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2018" name="Google Shape;2018;g27f7a576e42_0_1054"/>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2019" name="Google Shape;2019;g27f7a576e42_0_1054"/>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2017" name="Google Shape;2017;g27f7a576e42_0_1054"/>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20" name="Google Shape;2020;g27f7a576e42_0_1054"/>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Amplitude</a:t>
            </a:r>
            <a:endParaRPr sz="700" b="0" i="0" u="none" strike="noStrike" cap="none">
              <a:solidFill>
                <a:srgbClr val="000000"/>
              </a:solidFill>
              <a:latin typeface="Arial"/>
              <a:ea typeface="Arial"/>
              <a:cs typeface="Arial"/>
              <a:sym typeface="Arial"/>
            </a:endParaRPr>
          </a:p>
        </p:txBody>
      </p:sp>
      <p:sp>
        <p:nvSpPr>
          <p:cNvPr id="2021" name="Google Shape;2021;g27f7a576e42_0_1054"/>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2022" name="Google Shape;2022;g27f7a576e42_0_1054"/>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2023" name="Google Shape;2023;g27f7a576e42_0_1054"/>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2024" name="Google Shape;2024;g27f7a576e42_0_1054"/>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amplitude</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
        <p:nvSpPr>
          <p:cNvPr id="2025" name="Google Shape;2025;g27f7a576e42_0_105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026" name="Google Shape;2026;g27f7a576e42_0_105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027" name="Google Shape;2027;g27f7a576e42_0_1054"/>
          <p:cNvCxnSpPr>
            <a:stCxn id="2028" idx="4"/>
            <a:endCxn id="202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029" name="Google Shape;2029;g27f7a576e42_0_105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030" name="Google Shape;2030;g27f7a576e42_0_105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028" name="Google Shape;2028;g27f7a576e42_0_105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g27f7a576e42_0_107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037" name="Google Shape;2037;g27f7a576e42_0_107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038" name="Google Shape;2038;g27f7a576e42_0_1075"/>
          <p:cNvCxnSpPr>
            <a:stCxn id="2039" idx="4"/>
            <a:endCxn id="203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040" name="Google Shape;2040;g27f7a576e42_0_107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041" name="Google Shape;2041;g27f7a576e42_0_107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039" name="Google Shape;2039;g27f7a576e42_0_107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42" name="Google Shape;2042;g27f7a576e42_0_1075"/>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amplitude</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2043" name="Google Shape;2043;g27f7a576e42_0_1075"/>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044" name="Google Shape;2044;g27f7a576e42_0_1075"/>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045" name="Google Shape;2045;g27f7a576e42_0_1075"/>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046" name="Google Shape;2046;g27f7a576e42_0_1075"/>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2047" name="Google Shape;2047;g27f7a576e42_0_1075"/>
          <p:cNvPicPr preferRelativeResize="0"/>
          <p:nvPr/>
        </p:nvPicPr>
        <p:blipFill>
          <a:blip r:embed="rId3">
            <a:alphaModFix/>
          </a:blip>
          <a:stretch>
            <a:fillRect/>
          </a:stretch>
        </p:blipFill>
        <p:spPr>
          <a:xfrm>
            <a:off x="1038105" y="4646518"/>
            <a:ext cx="3820841" cy="1878313"/>
          </a:xfrm>
          <a:prstGeom prst="rect">
            <a:avLst/>
          </a:prstGeom>
          <a:noFill/>
          <a:ln>
            <a:noFill/>
          </a:ln>
        </p:spPr>
      </p:pic>
      <p:sp>
        <p:nvSpPr>
          <p:cNvPr id="2048" name="Google Shape;2048;g27f7a576e42_0_1075"/>
          <p:cNvSpPr/>
          <p:nvPr/>
        </p:nvSpPr>
        <p:spPr>
          <a:xfrm>
            <a:off x="3191350" y="4776325"/>
            <a:ext cx="100500" cy="786900"/>
          </a:xfrm>
          <a:prstGeom prst="upDown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49" name="Google Shape;2049;g27f7a576e42_0_1075"/>
          <p:cNvPicPr preferRelativeResize="0"/>
          <p:nvPr/>
        </p:nvPicPr>
        <p:blipFill>
          <a:blip r:embed="rId4">
            <a:alphaModFix/>
          </a:blip>
          <a:stretch>
            <a:fillRect/>
          </a:stretch>
        </p:blipFill>
        <p:spPr>
          <a:xfrm>
            <a:off x="5625076" y="1754074"/>
            <a:ext cx="3109576" cy="1974374"/>
          </a:xfrm>
          <a:prstGeom prst="rect">
            <a:avLst/>
          </a:prstGeom>
          <a:noFill/>
          <a:ln>
            <a:noFill/>
          </a:ln>
        </p:spPr>
      </p:pic>
      <p:pic>
        <p:nvPicPr>
          <p:cNvPr id="2050" name="Google Shape;2050;g27f7a576e42_0_1075"/>
          <p:cNvPicPr preferRelativeResize="0"/>
          <p:nvPr/>
        </p:nvPicPr>
        <p:blipFill>
          <a:blip r:embed="rId5">
            <a:alphaModFix/>
          </a:blip>
          <a:stretch>
            <a:fillRect/>
          </a:stretch>
        </p:blipFill>
        <p:spPr>
          <a:xfrm>
            <a:off x="5763426" y="4145349"/>
            <a:ext cx="2971225" cy="2528825"/>
          </a:xfrm>
          <a:prstGeom prst="rect">
            <a:avLst/>
          </a:prstGeom>
          <a:noFill/>
          <a:ln>
            <a:noFill/>
          </a:ln>
        </p:spPr>
      </p:pic>
      <p:pic>
        <p:nvPicPr>
          <p:cNvPr id="2051" name="Google Shape;2051;g27f7a576e42_0_1075"/>
          <p:cNvPicPr preferRelativeResize="0"/>
          <p:nvPr/>
        </p:nvPicPr>
        <p:blipFill>
          <a:blip r:embed="rId6">
            <a:alphaModFix/>
          </a:blip>
          <a:stretch>
            <a:fillRect/>
          </a:stretch>
        </p:blipFill>
        <p:spPr>
          <a:xfrm>
            <a:off x="1051001" y="1648799"/>
            <a:ext cx="3109575" cy="235958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56"/>
        <p:cNvGrpSpPr/>
        <p:nvPr/>
      </p:nvGrpSpPr>
      <p:grpSpPr>
        <a:xfrm>
          <a:off x="0" y="0"/>
          <a:ext cx="0" cy="0"/>
          <a:chOff x="0" y="0"/>
          <a:chExt cx="0" cy="0"/>
        </a:xfrm>
      </p:grpSpPr>
      <p:sp>
        <p:nvSpPr>
          <p:cNvPr id="2057" name="Google Shape;2057;g2863c0e7a9d_1_78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058" name="Google Shape;2058;g2863c0e7a9d_1_78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059" name="Google Shape;2059;g2863c0e7a9d_1_782"/>
          <p:cNvCxnSpPr>
            <a:stCxn id="2060" idx="4"/>
            <a:endCxn id="205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061" name="Google Shape;2061;g2863c0e7a9d_1_78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062" name="Google Shape;2062;g2863c0e7a9d_1_78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060" name="Google Shape;2060;g2863c0e7a9d_1_78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63" name="Google Shape;2063;g2863c0e7a9d_1_782"/>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amplitude</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2064" name="Google Shape;2064;g2863c0e7a9d_1_782"/>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065" name="Google Shape;2065;g2863c0e7a9d_1_782"/>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066" name="Google Shape;2066;g2863c0e7a9d_1_782"/>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067" name="Google Shape;2067;g2863c0e7a9d_1_782"/>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2068" name="Google Shape;2068;g2863c0e7a9d_1_782"/>
          <p:cNvPicPr preferRelativeResize="0"/>
          <p:nvPr/>
        </p:nvPicPr>
        <p:blipFill>
          <a:blip r:embed="rId3">
            <a:alphaModFix/>
          </a:blip>
          <a:stretch>
            <a:fillRect/>
          </a:stretch>
        </p:blipFill>
        <p:spPr>
          <a:xfrm>
            <a:off x="1038105" y="4646518"/>
            <a:ext cx="3820841" cy="1878313"/>
          </a:xfrm>
          <a:prstGeom prst="rect">
            <a:avLst/>
          </a:prstGeom>
          <a:noFill/>
          <a:ln>
            <a:noFill/>
          </a:ln>
        </p:spPr>
      </p:pic>
      <p:sp>
        <p:nvSpPr>
          <p:cNvPr id="2069" name="Google Shape;2069;g2863c0e7a9d_1_782"/>
          <p:cNvSpPr/>
          <p:nvPr/>
        </p:nvSpPr>
        <p:spPr>
          <a:xfrm>
            <a:off x="3191350" y="4776325"/>
            <a:ext cx="100500" cy="786900"/>
          </a:xfrm>
          <a:prstGeom prst="upDown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70" name="Google Shape;2070;g2863c0e7a9d_1_782"/>
          <p:cNvPicPr preferRelativeResize="0"/>
          <p:nvPr/>
        </p:nvPicPr>
        <p:blipFill>
          <a:blip r:embed="rId4">
            <a:alphaModFix/>
          </a:blip>
          <a:stretch>
            <a:fillRect/>
          </a:stretch>
        </p:blipFill>
        <p:spPr>
          <a:xfrm>
            <a:off x="5625076" y="1754074"/>
            <a:ext cx="3109576" cy="1974374"/>
          </a:xfrm>
          <a:prstGeom prst="rect">
            <a:avLst/>
          </a:prstGeom>
          <a:noFill/>
          <a:ln>
            <a:noFill/>
          </a:ln>
        </p:spPr>
      </p:pic>
      <p:pic>
        <p:nvPicPr>
          <p:cNvPr id="2071" name="Google Shape;2071;g2863c0e7a9d_1_782"/>
          <p:cNvPicPr preferRelativeResize="0"/>
          <p:nvPr/>
        </p:nvPicPr>
        <p:blipFill>
          <a:blip r:embed="rId5">
            <a:alphaModFix/>
          </a:blip>
          <a:stretch>
            <a:fillRect/>
          </a:stretch>
        </p:blipFill>
        <p:spPr>
          <a:xfrm>
            <a:off x="5763426" y="4145349"/>
            <a:ext cx="2971225" cy="2528825"/>
          </a:xfrm>
          <a:prstGeom prst="rect">
            <a:avLst/>
          </a:prstGeom>
          <a:noFill/>
          <a:ln>
            <a:noFill/>
          </a:ln>
        </p:spPr>
      </p:pic>
      <p:pic>
        <p:nvPicPr>
          <p:cNvPr id="2072" name="Google Shape;2072;g2863c0e7a9d_1_782"/>
          <p:cNvPicPr preferRelativeResize="0"/>
          <p:nvPr/>
        </p:nvPicPr>
        <p:blipFill>
          <a:blip r:embed="rId6">
            <a:alphaModFix/>
          </a:blip>
          <a:stretch>
            <a:fillRect/>
          </a:stretch>
        </p:blipFill>
        <p:spPr>
          <a:xfrm>
            <a:off x="1051001" y="1648799"/>
            <a:ext cx="3109575" cy="2359589"/>
          </a:xfrm>
          <a:prstGeom prst="rect">
            <a:avLst/>
          </a:prstGeom>
          <a:noFill/>
          <a:ln>
            <a:noFill/>
          </a:ln>
        </p:spPr>
      </p:pic>
      <p:sp>
        <p:nvSpPr>
          <p:cNvPr id="2073" name="Google Shape;2073;g2863c0e7a9d_1_782"/>
          <p:cNvSpPr/>
          <p:nvPr/>
        </p:nvSpPr>
        <p:spPr>
          <a:xfrm>
            <a:off x="362275" y="4160800"/>
            <a:ext cx="4649100" cy="2449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2079" name="Google Shape;2079;g27f7a576e42_0_111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080" name="Google Shape;2080;g27f7a576e42_0_111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081" name="Google Shape;2081;g27f7a576e42_0_1114"/>
          <p:cNvCxnSpPr>
            <a:stCxn id="2082" idx="4"/>
            <a:endCxn id="207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083" name="Google Shape;2083;g27f7a576e42_0_111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084" name="Google Shape;2084;g27f7a576e42_0_111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082" name="Google Shape;2082;g27f7a576e42_0_111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85" name="Google Shape;2085;g27f7a576e42_0_1114"/>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86" name="Google Shape;2086;g27f7a576e42_0_1114"/>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2087" name="Google Shape;2087;g27f7a576e42_0_1114"/>
          <p:cNvCxnSpPr>
            <a:stCxn id="2088" idx="4"/>
            <a:endCxn id="2085"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2089" name="Google Shape;2089;g27f7a576e42_0_1114"/>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2090" name="Google Shape;2090;g27f7a576e42_0_1114"/>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2088" name="Google Shape;2088;g27f7a576e42_0_1114"/>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91" name="Google Shape;2091;g27f7a576e42_0_1114"/>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Amplitude</a:t>
            </a:r>
            <a:endParaRPr sz="700" b="0" i="0" u="none" strike="noStrike" cap="none">
              <a:solidFill>
                <a:srgbClr val="000000"/>
              </a:solidFill>
              <a:latin typeface="Arial"/>
              <a:ea typeface="Arial"/>
              <a:cs typeface="Arial"/>
              <a:sym typeface="Arial"/>
            </a:endParaRPr>
          </a:p>
        </p:txBody>
      </p:sp>
      <p:sp>
        <p:nvSpPr>
          <p:cNvPr id="2092" name="Google Shape;2092;g27f7a576e42_0_1114"/>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2093" name="Google Shape;2093;g27f7a576e42_0_1114"/>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2094" name="Google Shape;2094;g27f7a576e42_0_1114"/>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2095" name="Google Shape;2095;g27f7a576e42_0_1114"/>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amplitude</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pic>
        <p:nvPicPr>
          <p:cNvPr id="2096" name="Google Shape;2096;g27f7a576e42_0_1114"/>
          <p:cNvPicPr preferRelativeResize="0"/>
          <p:nvPr/>
        </p:nvPicPr>
        <p:blipFill>
          <a:blip r:embed="rId3">
            <a:alphaModFix/>
          </a:blip>
          <a:stretch>
            <a:fillRect/>
          </a:stretch>
        </p:blipFill>
        <p:spPr>
          <a:xfrm>
            <a:off x="5236125" y="918400"/>
            <a:ext cx="3366600" cy="1763100"/>
          </a:xfrm>
          <a:prstGeom prst="rect">
            <a:avLst/>
          </a:prstGeom>
          <a:noFill/>
          <a:ln>
            <a:noFill/>
          </a:ln>
        </p:spPr>
      </p:pic>
      <p:sp>
        <p:nvSpPr>
          <p:cNvPr id="2097" name="Google Shape;2097;g27f7a576e42_0_1114"/>
          <p:cNvSpPr/>
          <p:nvPr/>
        </p:nvSpPr>
        <p:spPr>
          <a:xfrm>
            <a:off x="7133381" y="1040245"/>
            <a:ext cx="88500" cy="738600"/>
          </a:xfrm>
          <a:prstGeom prst="upDown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g27f7a576e42_0_113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104" name="Google Shape;2104;g27f7a576e42_0_113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105" name="Google Shape;2105;g27f7a576e42_0_1136"/>
          <p:cNvCxnSpPr>
            <a:stCxn id="2106" idx="4"/>
            <a:endCxn id="210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107" name="Google Shape;2107;g27f7a576e42_0_113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108" name="Google Shape;2108;g27f7a576e42_0_113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106" name="Google Shape;2106;g27f7a576e42_0_113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09" name="Google Shape;2109;g27f7a576e42_0_1136"/>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Amplitude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2110" name="Google Shape;2110;g27f7a576e42_0_1136"/>
          <p:cNvSpPr txBox="1"/>
          <p:nvPr/>
        </p:nvSpPr>
        <p:spPr>
          <a:xfrm>
            <a:off x="1073532" y="5269290"/>
            <a:ext cx="7874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process by which oxygen is converted into carbon dioxide</a:t>
            </a:r>
            <a:endParaRPr sz="1400" b="0" i="0" u="none" strike="noStrike" cap="none">
              <a:solidFill>
                <a:srgbClr val="434343"/>
              </a:solidFill>
              <a:latin typeface="Arial"/>
              <a:ea typeface="Arial"/>
              <a:cs typeface="Arial"/>
              <a:sym typeface="Arial"/>
            </a:endParaRPr>
          </a:p>
        </p:txBody>
      </p:sp>
      <p:sp>
        <p:nvSpPr>
          <p:cNvPr id="2111" name="Google Shape;2111;g27f7a576e42_0_1136"/>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Solid, liquid, and gas</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2112" name="Google Shape;2112;g27f7a576e42_0_1136"/>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113" name="Google Shape;2113;g27f7a576e42_0_1136"/>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place where animals and plants live together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114" name="Google Shape;2114;g27f7a576e42_0_1136"/>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115" name="Google Shape;2115;g27f7a576e42_0_1136"/>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116" name="Google Shape;2116;g27f7a576e42_0_1136"/>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117" name="Google Shape;2117;g27f7a576e42_0_1136"/>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2118" name="Google Shape;2118;g27f7a576e42_0_1136"/>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The </a:t>
            </a:r>
            <a:r>
              <a:rPr lang="en-US" sz="2400">
                <a:solidFill>
                  <a:srgbClr val="43464D"/>
                </a:solidFill>
                <a:latin typeface="Helvetica Neue Light"/>
                <a:ea typeface="Helvetica Neue Light"/>
                <a:cs typeface="Helvetica Neue Light"/>
                <a:sym typeface="Helvetica Neue Light"/>
              </a:rPr>
              <a:t>maximum distance a particle travels from rest</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24" name="Google Shape;2124;g2863c0e7a9d_1_82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125" name="Google Shape;2125;g2863c0e7a9d_1_82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126" name="Google Shape;2126;g2863c0e7a9d_1_829"/>
          <p:cNvCxnSpPr>
            <a:stCxn id="2127" idx="4"/>
            <a:endCxn id="212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128" name="Google Shape;2128;g2863c0e7a9d_1_82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129" name="Google Shape;2129;g2863c0e7a9d_1_82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127" name="Google Shape;2127;g2863c0e7a9d_1_82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30" name="Google Shape;2130;g2863c0e7a9d_1_829"/>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Amplitude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2131" name="Google Shape;2131;g2863c0e7a9d_1_829"/>
          <p:cNvSpPr txBox="1"/>
          <p:nvPr/>
        </p:nvSpPr>
        <p:spPr>
          <a:xfrm>
            <a:off x="1073532" y="5269290"/>
            <a:ext cx="7874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process by which oxygen is converted into carbon dioxide</a:t>
            </a:r>
            <a:endParaRPr sz="1400" b="0" i="0" u="none" strike="noStrike" cap="none">
              <a:solidFill>
                <a:srgbClr val="434343"/>
              </a:solidFill>
              <a:latin typeface="Arial"/>
              <a:ea typeface="Arial"/>
              <a:cs typeface="Arial"/>
              <a:sym typeface="Arial"/>
            </a:endParaRPr>
          </a:p>
        </p:txBody>
      </p:sp>
      <p:sp>
        <p:nvSpPr>
          <p:cNvPr id="2132" name="Google Shape;2132;g2863c0e7a9d_1_829"/>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Solid, liquid, and gas</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2133" name="Google Shape;2133;g2863c0e7a9d_1_829"/>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134" name="Google Shape;2134;g2863c0e7a9d_1_829"/>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place where animals and plants live together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135" name="Google Shape;2135;g2863c0e7a9d_1_829"/>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136" name="Google Shape;2136;g2863c0e7a9d_1_829"/>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137" name="Google Shape;2137;g2863c0e7a9d_1_829"/>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138" name="Google Shape;2138;g2863c0e7a9d_1_829"/>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2139" name="Google Shape;2139;g2863c0e7a9d_1_829"/>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The </a:t>
            </a:r>
            <a:r>
              <a:rPr lang="en-US" sz="2400">
                <a:solidFill>
                  <a:srgbClr val="43464D"/>
                </a:solidFill>
                <a:latin typeface="Helvetica Neue Light"/>
                <a:ea typeface="Helvetica Neue Light"/>
                <a:cs typeface="Helvetica Neue Light"/>
                <a:sym typeface="Helvetica Neue Light"/>
              </a:rPr>
              <a:t>maximum distance a particle travels from rest</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140" name="Google Shape;2140;g2863c0e7a9d_1_829"/>
          <p:cNvSpPr/>
          <p:nvPr/>
        </p:nvSpPr>
        <p:spPr>
          <a:xfrm>
            <a:off x="393325" y="2890900"/>
            <a:ext cx="7388700" cy="1015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6" name="Google Shape;2146;g27f7a576e42_0_117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147" name="Google Shape;2147;g27f7a576e42_0_117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148" name="Google Shape;2148;g27f7a576e42_0_1177"/>
          <p:cNvCxnSpPr>
            <a:stCxn id="2149" idx="4"/>
            <a:endCxn id="214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150" name="Google Shape;2150;g27f7a576e42_0_117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151" name="Google Shape;2151;g27f7a576e42_0_117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149" name="Google Shape;2149;g27f7a576e42_0_117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52" name="Google Shape;2152;g27f7a576e42_0_1177"/>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53" name="Google Shape;2153;g27f7a576e42_0_1177"/>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2154" name="Google Shape;2154;g27f7a576e42_0_1177"/>
          <p:cNvCxnSpPr>
            <a:stCxn id="2155" idx="4"/>
            <a:endCxn id="215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2156" name="Google Shape;2156;g27f7a576e42_0_1177"/>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2157" name="Google Shape;2157;g27f7a576e42_0_1177"/>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2155" name="Google Shape;2155;g27f7a576e42_0_1177"/>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58" name="Google Shape;2158;g27f7a576e42_0_1177"/>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Amplitude</a:t>
            </a:r>
            <a:endParaRPr sz="700" b="0" i="0" u="none" strike="noStrike" cap="none">
              <a:solidFill>
                <a:srgbClr val="000000"/>
              </a:solidFill>
              <a:latin typeface="Arial"/>
              <a:ea typeface="Arial"/>
              <a:cs typeface="Arial"/>
              <a:sym typeface="Arial"/>
            </a:endParaRPr>
          </a:p>
        </p:txBody>
      </p:sp>
      <p:sp>
        <p:nvSpPr>
          <p:cNvPr id="2159" name="Google Shape;2159;g27f7a576e42_0_1177"/>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2160" name="Google Shape;2160;g27f7a576e42_0_1177"/>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2161" name="Google Shape;2161;g27f7a576e42_0_1177"/>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2162" name="Google Shape;2162;g27f7a576e42_0_1177"/>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amplitude</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pic>
        <p:nvPicPr>
          <p:cNvPr id="2163" name="Google Shape;2163;g27f7a576e42_0_1177"/>
          <p:cNvPicPr preferRelativeResize="0"/>
          <p:nvPr/>
        </p:nvPicPr>
        <p:blipFill>
          <a:blip r:embed="rId3">
            <a:alphaModFix/>
          </a:blip>
          <a:stretch>
            <a:fillRect/>
          </a:stretch>
        </p:blipFill>
        <p:spPr>
          <a:xfrm>
            <a:off x="5236125" y="918400"/>
            <a:ext cx="3366600" cy="1763100"/>
          </a:xfrm>
          <a:prstGeom prst="rect">
            <a:avLst/>
          </a:prstGeom>
          <a:noFill/>
          <a:ln>
            <a:noFill/>
          </a:ln>
        </p:spPr>
      </p:pic>
      <p:sp>
        <p:nvSpPr>
          <p:cNvPr id="2164" name="Google Shape;2164;g27f7a576e42_0_1177"/>
          <p:cNvSpPr/>
          <p:nvPr/>
        </p:nvSpPr>
        <p:spPr>
          <a:xfrm>
            <a:off x="7133381" y="1040245"/>
            <a:ext cx="88500" cy="738600"/>
          </a:xfrm>
          <a:prstGeom prst="upDown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65" name="Google Shape;2165;g27f7a576e42_0_1177"/>
          <p:cNvSpPr txBox="1"/>
          <p:nvPr/>
        </p:nvSpPr>
        <p:spPr>
          <a:xfrm>
            <a:off x="630650" y="1486900"/>
            <a:ext cx="3823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The maximum distance a particle travels from rest</a:t>
            </a: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171" name="Google Shape;2171;g27f7a576e42_0_120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172" name="Google Shape;2172;g27f7a576e42_0_120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173" name="Google Shape;2173;g27f7a576e42_0_1200"/>
          <p:cNvCxnSpPr>
            <a:stCxn id="2174" idx="4"/>
            <a:endCxn id="217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175" name="Google Shape;2175;g27f7a576e42_0_120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176" name="Google Shape;2176;g27f7a576e42_0_120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174" name="Google Shape;2174;g27f7a576e42_0_120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77" name="Google Shape;2177;g27f7a576e42_0_1200"/>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Amplitude</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2178" name="Google Shape;2178;g27f7a576e42_0_1200"/>
          <p:cNvSpPr txBox="1"/>
          <p:nvPr/>
        </p:nvSpPr>
        <p:spPr>
          <a:xfrm>
            <a:off x="1073532" y="4964490"/>
            <a:ext cx="7874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Brownie batter heating up and turning into brownies as it bakes in the oven</a:t>
            </a:r>
            <a:endParaRPr sz="1400" b="0" i="0" u="none" strike="noStrike" cap="none">
              <a:solidFill>
                <a:srgbClr val="434343"/>
              </a:solidFill>
              <a:latin typeface="Arial"/>
              <a:ea typeface="Arial"/>
              <a:cs typeface="Arial"/>
              <a:sym typeface="Arial"/>
            </a:endParaRPr>
          </a:p>
        </p:txBody>
      </p:sp>
      <p:sp>
        <p:nvSpPr>
          <p:cNvPr id="2179" name="Google Shape;2179;g27f7a576e42_0_1200"/>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plant absorbing sunlight and water to create food</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180" name="Google Shape;2180;g27f7a576e42_0_1200"/>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181" name="Google Shape;2181;g27f7a576e42_0_1200"/>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loud sound has a high wave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182" name="Google Shape;2182;g27f7a576e42_0_1200"/>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183" name="Google Shape;2183;g27f7a576e42_0_1200"/>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184" name="Google Shape;2184;g27f7a576e42_0_1200"/>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185" name="Google Shape;2185;g27f7a576e42_0_1200"/>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2186" name="Google Shape;2186;g27f7a576e42_0_1200"/>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Asteroids and comets moving in our solar system</a:t>
            </a:r>
            <a:r>
              <a:rPr lang="en-US" sz="2400" b="0" i="0" u="none" strike="noStrike" cap="none">
                <a:solidFill>
                  <a:srgbClr val="43464D"/>
                </a:solidFill>
                <a:latin typeface="Helvetica Neue Light"/>
                <a:ea typeface="Helvetica Neue Light"/>
                <a:cs typeface="Helvetica Neue Light"/>
                <a:sym typeface="Helvetica Neue Light"/>
              </a:rPr>
              <a:t> </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sp>
        <p:nvSpPr>
          <p:cNvPr id="2192" name="Google Shape;2192;g2863c0e7a9d_1_85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193" name="Google Shape;2193;g2863c0e7a9d_1_85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194" name="Google Shape;2194;g2863c0e7a9d_1_852"/>
          <p:cNvCxnSpPr>
            <a:stCxn id="2195" idx="4"/>
            <a:endCxn id="219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196" name="Google Shape;2196;g2863c0e7a9d_1_85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197" name="Google Shape;2197;g2863c0e7a9d_1_85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195" name="Google Shape;2195;g2863c0e7a9d_1_85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98" name="Google Shape;2198;g2863c0e7a9d_1_852"/>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Amplitude</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2199" name="Google Shape;2199;g2863c0e7a9d_1_852"/>
          <p:cNvSpPr txBox="1"/>
          <p:nvPr/>
        </p:nvSpPr>
        <p:spPr>
          <a:xfrm>
            <a:off x="1073532" y="4964490"/>
            <a:ext cx="7874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Brownie batter heating up and turning into brownies as it bakes in the oven</a:t>
            </a:r>
            <a:endParaRPr sz="1400" b="0" i="0" u="none" strike="noStrike" cap="none">
              <a:solidFill>
                <a:srgbClr val="434343"/>
              </a:solidFill>
              <a:latin typeface="Arial"/>
              <a:ea typeface="Arial"/>
              <a:cs typeface="Arial"/>
              <a:sym typeface="Arial"/>
            </a:endParaRPr>
          </a:p>
        </p:txBody>
      </p:sp>
      <p:sp>
        <p:nvSpPr>
          <p:cNvPr id="2200" name="Google Shape;2200;g2863c0e7a9d_1_852"/>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plant absorbing sunlight and water to create food</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201" name="Google Shape;2201;g2863c0e7a9d_1_852"/>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202" name="Google Shape;2202;g2863c0e7a9d_1_852"/>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loud sound has a high wave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203" name="Google Shape;2203;g2863c0e7a9d_1_852"/>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204" name="Google Shape;2204;g2863c0e7a9d_1_852"/>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205" name="Google Shape;2205;g2863c0e7a9d_1_852"/>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206" name="Google Shape;2206;g2863c0e7a9d_1_852"/>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2207" name="Google Shape;2207;g2863c0e7a9d_1_852"/>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Asteroids and comets moving in our solar system</a:t>
            </a:r>
            <a:r>
              <a:rPr lang="en-US" sz="2400" b="0" i="0" u="none" strike="noStrike" cap="none">
                <a:solidFill>
                  <a:srgbClr val="43464D"/>
                </a:solidFill>
                <a:latin typeface="Helvetica Neue Light"/>
                <a:ea typeface="Helvetica Neue Light"/>
                <a:cs typeface="Helvetica Neue Light"/>
                <a:sym typeface="Helvetica Neue Light"/>
              </a:rPr>
              <a:t> </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208" name="Google Shape;2208;g2863c0e7a9d_1_852"/>
          <p:cNvSpPr/>
          <p:nvPr/>
        </p:nvSpPr>
        <p:spPr>
          <a:xfrm>
            <a:off x="362275" y="1649700"/>
            <a:ext cx="4892100" cy="1015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g2863c0e7a9d_1_122"/>
          <p:cNvSpPr txBox="1"/>
          <p:nvPr/>
        </p:nvSpPr>
        <p:spPr>
          <a:xfrm>
            <a:off x="624410" y="849542"/>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The ball didn’t move with the wave. Why did it just bob up and down?</a:t>
            </a:r>
            <a:endParaRPr sz="1400" b="0" i="0" u="none" strike="noStrike" cap="none">
              <a:solidFill>
                <a:srgbClr val="000000"/>
              </a:solidFill>
              <a:latin typeface="Arial"/>
              <a:ea typeface="Arial"/>
              <a:cs typeface="Arial"/>
              <a:sym typeface="Arial"/>
            </a:endParaRPr>
          </a:p>
        </p:txBody>
      </p:sp>
      <p:pic>
        <p:nvPicPr>
          <p:cNvPr id="1546" name="Google Shape;1546;g2863c0e7a9d_1_122"/>
          <p:cNvPicPr preferRelativeResize="0"/>
          <p:nvPr/>
        </p:nvPicPr>
        <p:blipFill rotWithShape="1">
          <a:blip r:embed="rId3">
            <a:alphaModFix/>
          </a:blip>
          <a:srcRect l="3438" t="11246" r="33126" b="22750"/>
          <a:stretch/>
        </p:blipFill>
        <p:spPr>
          <a:xfrm>
            <a:off x="1671637" y="2099013"/>
            <a:ext cx="5800725" cy="3771898"/>
          </a:xfrm>
          <a:prstGeom prst="rect">
            <a:avLst/>
          </a:prstGeom>
          <a:noFill/>
          <a:ln>
            <a:noFill/>
          </a:ln>
        </p:spPr>
      </p:pic>
      <p:sp>
        <p:nvSpPr>
          <p:cNvPr id="1547" name="Google Shape;1547;g2863c0e7a9d_1_122"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sp>
        <p:nvSpPr>
          <p:cNvPr id="2214" name="Google Shape;2214;g27f7a576e42_0_124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215" name="Google Shape;2215;g27f7a576e42_0_124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216" name="Google Shape;2216;g27f7a576e42_0_1241"/>
          <p:cNvCxnSpPr>
            <a:stCxn id="2217" idx="4"/>
            <a:endCxn id="221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218" name="Google Shape;2218;g27f7a576e42_0_124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219" name="Google Shape;2219;g27f7a576e42_0_124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217" name="Google Shape;2217;g27f7a576e42_0_124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20" name="Google Shape;2220;g27f7a576e42_0_1241"/>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221" name="Google Shape;2221;g27f7a576e42_0_1241"/>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2222" name="Google Shape;2222;g27f7a576e42_0_1241"/>
          <p:cNvCxnSpPr>
            <a:stCxn id="2223" idx="4"/>
            <a:endCxn id="2220"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2224" name="Google Shape;2224;g27f7a576e42_0_1241"/>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2225" name="Google Shape;2225;g27f7a576e42_0_1241"/>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2223" name="Google Shape;2223;g27f7a576e42_0_1241"/>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26" name="Google Shape;2226;g27f7a576e42_0_1241"/>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Amplitude</a:t>
            </a:r>
            <a:endParaRPr sz="700" b="0" i="0" u="none" strike="noStrike" cap="none">
              <a:solidFill>
                <a:srgbClr val="000000"/>
              </a:solidFill>
              <a:latin typeface="Arial"/>
              <a:ea typeface="Arial"/>
              <a:cs typeface="Arial"/>
              <a:sym typeface="Arial"/>
            </a:endParaRPr>
          </a:p>
        </p:txBody>
      </p:sp>
      <p:sp>
        <p:nvSpPr>
          <p:cNvPr id="2227" name="Google Shape;2227;g27f7a576e42_0_1241"/>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2228" name="Google Shape;2228;g27f7a576e42_0_1241"/>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2229" name="Google Shape;2229;g27f7a576e42_0_1241"/>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2230" name="Google Shape;2230;g27f7a576e42_0_1241"/>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amplitude</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pic>
        <p:nvPicPr>
          <p:cNvPr id="2231" name="Google Shape;2231;g27f7a576e42_0_1241"/>
          <p:cNvPicPr preferRelativeResize="0"/>
          <p:nvPr/>
        </p:nvPicPr>
        <p:blipFill>
          <a:blip r:embed="rId3">
            <a:alphaModFix/>
          </a:blip>
          <a:stretch>
            <a:fillRect/>
          </a:stretch>
        </p:blipFill>
        <p:spPr>
          <a:xfrm>
            <a:off x="5236125" y="918400"/>
            <a:ext cx="3366600" cy="1763100"/>
          </a:xfrm>
          <a:prstGeom prst="rect">
            <a:avLst/>
          </a:prstGeom>
          <a:noFill/>
          <a:ln>
            <a:noFill/>
          </a:ln>
        </p:spPr>
      </p:pic>
      <p:sp>
        <p:nvSpPr>
          <p:cNvPr id="2232" name="Google Shape;2232;g27f7a576e42_0_1241"/>
          <p:cNvSpPr/>
          <p:nvPr/>
        </p:nvSpPr>
        <p:spPr>
          <a:xfrm>
            <a:off x="7133381" y="1040245"/>
            <a:ext cx="88500" cy="738600"/>
          </a:xfrm>
          <a:prstGeom prst="upDown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233" name="Google Shape;2233;g27f7a576e42_0_1241"/>
          <p:cNvSpPr txBox="1"/>
          <p:nvPr/>
        </p:nvSpPr>
        <p:spPr>
          <a:xfrm>
            <a:off x="630650" y="1486900"/>
            <a:ext cx="3823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The maximum distance a particle travels from rest</a:t>
            </a:r>
            <a:endParaRPr sz="2400"/>
          </a:p>
        </p:txBody>
      </p:sp>
      <p:sp>
        <p:nvSpPr>
          <p:cNvPr id="2234" name="Google Shape;2234;g27f7a576e42_0_1241"/>
          <p:cNvSpPr txBox="1"/>
          <p:nvPr/>
        </p:nvSpPr>
        <p:spPr>
          <a:xfrm>
            <a:off x="710500" y="4861150"/>
            <a:ext cx="3597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A loud sound has a high wave</a:t>
            </a:r>
            <a:endParaRPr sz="24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sp>
        <p:nvSpPr>
          <p:cNvPr id="2240" name="Google Shape;2240;g27f7a576e42_0_126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241" name="Google Shape;2241;g27f7a576e42_0_126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242" name="Google Shape;2242;g27f7a576e42_0_1265"/>
          <p:cNvCxnSpPr>
            <a:stCxn id="2243" idx="4"/>
            <a:endCxn id="224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244" name="Google Shape;2244;g27f7a576e42_0_126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245" name="Google Shape;2245;g27f7a576e42_0_126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243" name="Google Shape;2243;g27f7a576e42_0_126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46" name="Google Shape;2246;g27f7a576e42_0_1265"/>
          <p:cNvSpPr txBox="1"/>
          <p:nvPr/>
        </p:nvSpPr>
        <p:spPr>
          <a:xfrm>
            <a:off x="485400" y="355700"/>
            <a:ext cx="84621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“how does </a:t>
            </a:r>
            <a:r>
              <a:rPr lang="en-US" sz="2900" i="1">
                <a:latin typeface="Calibri"/>
                <a:ea typeface="Calibri"/>
                <a:cs typeface="Calibri"/>
                <a:sym typeface="Calibri"/>
              </a:rPr>
              <a:t>amplitude </a:t>
            </a:r>
            <a:r>
              <a:rPr lang="en-US" sz="2900" b="0" i="1" u="none" strike="noStrike" cap="none">
                <a:solidFill>
                  <a:srgbClr val="000000"/>
                </a:solidFill>
                <a:latin typeface="Calibri"/>
                <a:ea typeface="Calibri"/>
                <a:cs typeface="Calibri"/>
                <a:sym typeface="Calibri"/>
              </a:rPr>
              <a:t>impact my life?”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2247" name="Google Shape;2247;g27f7a576e42_0_1265"/>
          <p:cNvSpPr txBox="1"/>
          <p:nvPr/>
        </p:nvSpPr>
        <p:spPr>
          <a:xfrm>
            <a:off x="1073532" y="427509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Amplitude keeps the Earth not too hot or cold.</a:t>
            </a:r>
            <a:endParaRPr sz="2200" b="0" i="0" u="none" strike="noStrike" cap="none">
              <a:solidFill>
                <a:srgbClr val="434343"/>
              </a:solidFill>
              <a:latin typeface="Arial"/>
              <a:ea typeface="Arial"/>
              <a:cs typeface="Arial"/>
              <a:sym typeface="Arial"/>
            </a:endParaRPr>
          </a:p>
        </p:txBody>
      </p:sp>
      <p:sp>
        <p:nvSpPr>
          <p:cNvPr id="2248" name="Google Shape;2248;g27f7a576e42_0_1265"/>
          <p:cNvSpPr txBox="1"/>
          <p:nvPr/>
        </p:nvSpPr>
        <p:spPr>
          <a:xfrm>
            <a:off x="1073532" y="291832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Amplitude makes sounds louder or softer. </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2249" name="Google Shape;2249;g27f7a576e42_0_1265"/>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250" name="Google Shape;2250;g27f7a576e42_0_1265"/>
          <p:cNvSpPr txBox="1"/>
          <p:nvPr/>
        </p:nvSpPr>
        <p:spPr>
          <a:xfrm>
            <a:off x="1073532" y="1711208"/>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Amplitude explains how water changes into ice. </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2251" name="Google Shape;2251;g27f7a576e42_0_1265"/>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252" name="Google Shape;2252;g27f7a576e42_0_1265"/>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253" name="Google Shape;2253;g27f7a576e42_0_1265"/>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254" name="Google Shape;2254;g27f7a576e42_0_1265"/>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2255" name="Google Shape;2255;g27f7a576e42_0_1265"/>
          <p:cNvSpPr txBox="1"/>
          <p:nvPr/>
        </p:nvSpPr>
        <p:spPr>
          <a:xfrm>
            <a:off x="1073532" y="5584815"/>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Amplitude helps us breathe oxygen.</a:t>
            </a:r>
            <a:endParaRPr sz="2200" b="0" i="0" u="none" strike="noStrike" cap="none">
              <a:solidFill>
                <a:srgbClr val="434343"/>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2261" name="Google Shape;2261;g2863c0e7a9d_1_88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262" name="Google Shape;2262;g2863c0e7a9d_1_88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263" name="Google Shape;2263;g2863c0e7a9d_1_887"/>
          <p:cNvCxnSpPr>
            <a:stCxn id="2264" idx="4"/>
            <a:endCxn id="226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265" name="Google Shape;2265;g2863c0e7a9d_1_88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266" name="Google Shape;2266;g2863c0e7a9d_1_88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264" name="Google Shape;2264;g2863c0e7a9d_1_88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67" name="Google Shape;2267;g2863c0e7a9d_1_887"/>
          <p:cNvSpPr txBox="1"/>
          <p:nvPr/>
        </p:nvSpPr>
        <p:spPr>
          <a:xfrm>
            <a:off x="485400" y="355700"/>
            <a:ext cx="84621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“how does </a:t>
            </a:r>
            <a:r>
              <a:rPr lang="en-US" sz="2900" i="1">
                <a:latin typeface="Calibri"/>
                <a:ea typeface="Calibri"/>
                <a:cs typeface="Calibri"/>
                <a:sym typeface="Calibri"/>
              </a:rPr>
              <a:t>amplitude </a:t>
            </a:r>
            <a:r>
              <a:rPr lang="en-US" sz="2900" b="0" i="1" u="none" strike="noStrike" cap="none">
                <a:solidFill>
                  <a:srgbClr val="000000"/>
                </a:solidFill>
                <a:latin typeface="Calibri"/>
                <a:ea typeface="Calibri"/>
                <a:cs typeface="Calibri"/>
                <a:sym typeface="Calibri"/>
              </a:rPr>
              <a:t>impact my life?”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2268" name="Google Shape;2268;g2863c0e7a9d_1_887"/>
          <p:cNvSpPr txBox="1"/>
          <p:nvPr/>
        </p:nvSpPr>
        <p:spPr>
          <a:xfrm>
            <a:off x="1073532" y="427509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Amplitude keeps the Earth not too hot or cold.</a:t>
            </a:r>
            <a:endParaRPr sz="2200" b="0" i="0" u="none" strike="noStrike" cap="none">
              <a:solidFill>
                <a:srgbClr val="434343"/>
              </a:solidFill>
              <a:latin typeface="Arial"/>
              <a:ea typeface="Arial"/>
              <a:cs typeface="Arial"/>
              <a:sym typeface="Arial"/>
            </a:endParaRPr>
          </a:p>
        </p:txBody>
      </p:sp>
      <p:sp>
        <p:nvSpPr>
          <p:cNvPr id="2269" name="Google Shape;2269;g2863c0e7a9d_1_887"/>
          <p:cNvSpPr txBox="1"/>
          <p:nvPr/>
        </p:nvSpPr>
        <p:spPr>
          <a:xfrm>
            <a:off x="1073532" y="291832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Amplitude makes sounds louder or softer. </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2270" name="Google Shape;2270;g2863c0e7a9d_1_887"/>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271" name="Google Shape;2271;g2863c0e7a9d_1_887"/>
          <p:cNvSpPr txBox="1"/>
          <p:nvPr/>
        </p:nvSpPr>
        <p:spPr>
          <a:xfrm>
            <a:off x="1073532" y="1711208"/>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Amplitude explains how water changes into ice. </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2272" name="Google Shape;2272;g2863c0e7a9d_1_887"/>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273" name="Google Shape;2273;g2863c0e7a9d_1_887"/>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274" name="Google Shape;2274;g2863c0e7a9d_1_887"/>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275" name="Google Shape;2275;g2863c0e7a9d_1_887"/>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2276" name="Google Shape;2276;g2863c0e7a9d_1_887"/>
          <p:cNvSpPr txBox="1"/>
          <p:nvPr/>
        </p:nvSpPr>
        <p:spPr>
          <a:xfrm>
            <a:off x="1073532" y="5584815"/>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Amplitude helps us breathe oxygen.</a:t>
            </a:r>
            <a:endParaRPr sz="2200" b="0" i="0" u="none" strike="noStrike" cap="none">
              <a:solidFill>
                <a:srgbClr val="434343"/>
              </a:solidFill>
              <a:latin typeface="Arial"/>
              <a:ea typeface="Arial"/>
              <a:cs typeface="Arial"/>
              <a:sym typeface="Arial"/>
            </a:endParaRPr>
          </a:p>
        </p:txBody>
      </p:sp>
      <p:sp>
        <p:nvSpPr>
          <p:cNvPr id="2277" name="Google Shape;2277;g2863c0e7a9d_1_887"/>
          <p:cNvSpPr/>
          <p:nvPr/>
        </p:nvSpPr>
        <p:spPr>
          <a:xfrm>
            <a:off x="335100" y="2715425"/>
            <a:ext cx="5913000" cy="919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g27f7a576e42_0_130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284" name="Google Shape;2284;g27f7a576e42_0_130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2285" name="Google Shape;2285;g27f7a576e42_0_1306"/>
          <p:cNvCxnSpPr>
            <a:stCxn id="2286" idx="4"/>
            <a:endCxn id="228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2287" name="Google Shape;2287;g27f7a576e42_0_130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2288" name="Google Shape;2288;g27f7a576e42_0_130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2286" name="Google Shape;2286;g27f7a576e42_0_130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89" name="Google Shape;2289;g27f7a576e42_0_1306"/>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290" name="Google Shape;2290;g27f7a576e42_0_1306"/>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2291" name="Google Shape;2291;g27f7a576e42_0_1306"/>
          <p:cNvCxnSpPr>
            <a:stCxn id="2292" idx="4"/>
            <a:endCxn id="2289"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2293" name="Google Shape;2293;g27f7a576e42_0_1306"/>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2294" name="Google Shape;2294;g27f7a576e42_0_1306"/>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2292" name="Google Shape;2292;g27f7a576e42_0_1306"/>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95" name="Google Shape;2295;g27f7a576e42_0_1306"/>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Amplitude</a:t>
            </a:r>
            <a:endParaRPr sz="700" b="0" i="0" u="none" strike="noStrike" cap="none">
              <a:solidFill>
                <a:srgbClr val="000000"/>
              </a:solidFill>
              <a:latin typeface="Arial"/>
              <a:ea typeface="Arial"/>
              <a:cs typeface="Arial"/>
              <a:sym typeface="Arial"/>
            </a:endParaRPr>
          </a:p>
        </p:txBody>
      </p:sp>
      <p:sp>
        <p:nvSpPr>
          <p:cNvPr id="2296" name="Google Shape;2296;g27f7a576e42_0_1306"/>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2297" name="Google Shape;2297;g27f7a576e42_0_1306"/>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2298" name="Google Shape;2298;g27f7a576e42_0_1306"/>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2299" name="Google Shape;2299;g27f7a576e42_0_1306"/>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amplitude</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pic>
        <p:nvPicPr>
          <p:cNvPr id="2300" name="Google Shape;2300;g27f7a576e42_0_1306"/>
          <p:cNvPicPr preferRelativeResize="0"/>
          <p:nvPr/>
        </p:nvPicPr>
        <p:blipFill>
          <a:blip r:embed="rId3">
            <a:alphaModFix/>
          </a:blip>
          <a:stretch>
            <a:fillRect/>
          </a:stretch>
        </p:blipFill>
        <p:spPr>
          <a:xfrm>
            <a:off x="5236125" y="918400"/>
            <a:ext cx="3366600" cy="1763100"/>
          </a:xfrm>
          <a:prstGeom prst="rect">
            <a:avLst/>
          </a:prstGeom>
          <a:noFill/>
          <a:ln>
            <a:noFill/>
          </a:ln>
        </p:spPr>
      </p:pic>
      <p:sp>
        <p:nvSpPr>
          <p:cNvPr id="2301" name="Google Shape;2301;g27f7a576e42_0_1306"/>
          <p:cNvSpPr/>
          <p:nvPr/>
        </p:nvSpPr>
        <p:spPr>
          <a:xfrm>
            <a:off x="7133381" y="1040245"/>
            <a:ext cx="88500" cy="738600"/>
          </a:xfrm>
          <a:prstGeom prst="upDown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02" name="Google Shape;2302;g27f7a576e42_0_1306"/>
          <p:cNvSpPr txBox="1"/>
          <p:nvPr/>
        </p:nvSpPr>
        <p:spPr>
          <a:xfrm>
            <a:off x="630650" y="1486900"/>
            <a:ext cx="3823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The maximum distance a particle travels from rest</a:t>
            </a:r>
            <a:endParaRPr sz="2400"/>
          </a:p>
        </p:txBody>
      </p:sp>
      <p:sp>
        <p:nvSpPr>
          <p:cNvPr id="2303" name="Google Shape;2303;g27f7a576e42_0_1306"/>
          <p:cNvSpPr txBox="1"/>
          <p:nvPr/>
        </p:nvSpPr>
        <p:spPr>
          <a:xfrm>
            <a:off x="710500" y="4861150"/>
            <a:ext cx="3597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A loud sound has a high wave</a:t>
            </a:r>
            <a:endParaRPr sz="2400">
              <a:solidFill>
                <a:schemeClr val="dk1"/>
              </a:solidFill>
              <a:latin typeface="Calibri"/>
              <a:ea typeface="Calibri"/>
              <a:cs typeface="Calibri"/>
              <a:sym typeface="Calibri"/>
            </a:endParaRPr>
          </a:p>
        </p:txBody>
      </p:sp>
      <p:sp>
        <p:nvSpPr>
          <p:cNvPr id="2304" name="Google Shape;2304;g27f7a576e42_0_1306"/>
          <p:cNvSpPr txBox="1"/>
          <p:nvPr/>
        </p:nvSpPr>
        <p:spPr>
          <a:xfrm>
            <a:off x="4690825" y="4861150"/>
            <a:ext cx="3823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Amplitude makes sounds louder or softer.</a:t>
            </a:r>
            <a:endParaRPr sz="2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2310" name="Google Shape;2310;g2863c0e7a9d_1_638"/>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2311" name="Google Shape;2311;g2863c0e7a9d_1_638"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sp>
        <p:nvSpPr>
          <p:cNvPr id="2317" name="Google Shape;2317;g2863c0e7a9d_1_644"/>
          <p:cNvSpPr txBox="1">
            <a:spLocks noGrp="1"/>
          </p:cNvSpPr>
          <p:nvPr>
            <p:ph type="title"/>
          </p:nvPr>
        </p:nvSpPr>
        <p:spPr>
          <a:xfrm>
            <a:off x="324464" y="546178"/>
            <a:ext cx="88194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Amplitude:</a:t>
            </a:r>
            <a:r>
              <a:rPr lang="en-US" b="1"/>
              <a:t> </a:t>
            </a:r>
            <a:r>
              <a:rPr lang="en-US"/>
              <a:t>is the maximum distance a particle travels from rest. </a:t>
            </a:r>
            <a:endParaRPr/>
          </a:p>
        </p:txBody>
      </p:sp>
      <p:grpSp>
        <p:nvGrpSpPr>
          <p:cNvPr id="2318" name="Google Shape;2318;g2863c0e7a9d_1_644"/>
          <p:cNvGrpSpPr/>
          <p:nvPr/>
        </p:nvGrpSpPr>
        <p:grpSpPr>
          <a:xfrm>
            <a:off x="1442294" y="2835185"/>
            <a:ext cx="6259500" cy="2522586"/>
            <a:chOff x="1191395" y="2403344"/>
            <a:chExt cx="6259500" cy="2522586"/>
          </a:xfrm>
        </p:grpSpPr>
        <p:sp>
          <p:nvSpPr>
            <p:cNvPr id="2319" name="Google Shape;2319;g2863c0e7a9d_1_644"/>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0" name="Google Shape;2320;g2863c0e7a9d_1_644"/>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321" name="Google Shape;2321;g2863c0e7a9d_1_644"/>
            <p:cNvCxnSpPr/>
            <p:nvPr/>
          </p:nvCxnSpPr>
          <p:spPr>
            <a:xfrm>
              <a:off x="1191395" y="2854056"/>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cxnSp>
          <p:nvCxnSpPr>
            <p:cNvPr id="2322" name="Google Shape;2322;g2863c0e7a9d_1_644"/>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250"/>
                </a:srgbClr>
              </a:outerShdw>
            </a:effectLst>
          </p:spPr>
        </p:cxnSp>
      </p:grpSp>
      <p:sp>
        <p:nvSpPr>
          <p:cNvPr id="2323" name="Google Shape;2323;g2863c0e7a9d_1_644"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328"/>
        <p:cNvGrpSpPr/>
        <p:nvPr/>
      </p:nvGrpSpPr>
      <p:grpSpPr>
        <a:xfrm>
          <a:off x="0" y="0"/>
          <a:ext cx="0" cy="0"/>
          <a:chOff x="0" y="0"/>
          <a:chExt cx="0" cy="0"/>
        </a:xfrm>
      </p:grpSpPr>
      <p:sp>
        <p:nvSpPr>
          <p:cNvPr id="2329" name="Google Shape;2329;g2863c0e7a9d_1_665"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g2863c0e7a9d_1_665"/>
          <p:cNvSpPr txBox="1"/>
          <p:nvPr/>
        </p:nvSpPr>
        <p:spPr>
          <a:xfrm>
            <a:off x="722555" y="18065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waves and how are they related?</a:t>
            </a:r>
            <a:endParaRPr sz="1400" b="0" i="0" u="none" strike="noStrike" cap="none">
              <a:solidFill>
                <a:srgbClr val="000000"/>
              </a:solidFill>
              <a:latin typeface="Arial"/>
              <a:ea typeface="Arial"/>
              <a:cs typeface="Arial"/>
              <a:sym typeface="Arial"/>
            </a:endParaRPr>
          </a:p>
        </p:txBody>
      </p:sp>
      <p:grpSp>
        <p:nvGrpSpPr>
          <p:cNvPr id="2331" name="Google Shape;2331;g2863c0e7a9d_1_665"/>
          <p:cNvGrpSpPr/>
          <p:nvPr/>
        </p:nvGrpSpPr>
        <p:grpSpPr>
          <a:xfrm>
            <a:off x="128116" y="4560690"/>
            <a:ext cx="3500312" cy="2214074"/>
            <a:chOff x="1239039" y="2403344"/>
            <a:chExt cx="6259500" cy="2522586"/>
          </a:xfrm>
        </p:grpSpPr>
        <p:sp>
          <p:nvSpPr>
            <p:cNvPr id="2332" name="Google Shape;2332;g2863c0e7a9d_1_665"/>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3" name="Google Shape;2333;g2863c0e7a9d_1_665"/>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334" name="Google Shape;2334;g2863c0e7a9d_1_665"/>
            <p:cNvCxnSpPr/>
            <p:nvPr/>
          </p:nvCxnSpPr>
          <p:spPr>
            <a:xfrm>
              <a:off x="1239039" y="2835958"/>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cxnSp>
          <p:nvCxnSpPr>
            <p:cNvPr id="2335" name="Google Shape;2335;g2863c0e7a9d_1_665"/>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grpSp>
      <p:pic>
        <p:nvPicPr>
          <p:cNvPr id="2336" name="Google Shape;2336;g2863c0e7a9d_1_665"/>
          <p:cNvPicPr preferRelativeResize="0"/>
          <p:nvPr/>
        </p:nvPicPr>
        <p:blipFill rotWithShape="1">
          <a:blip r:embed="rId4">
            <a:alphaModFix/>
          </a:blip>
          <a:srcRect t="-26382" b="-26382"/>
          <a:stretch/>
        </p:blipFill>
        <p:spPr>
          <a:xfrm>
            <a:off x="4022688" y="956929"/>
            <a:ext cx="4748001" cy="2732922"/>
          </a:xfrm>
          <a:prstGeom prst="rect">
            <a:avLst/>
          </a:prstGeom>
          <a:noFill/>
          <a:ln>
            <a:noFill/>
          </a:ln>
        </p:spPr>
      </p:pic>
      <p:pic>
        <p:nvPicPr>
          <p:cNvPr id="2337" name="Google Shape;2337;g2863c0e7a9d_1_665" descr="frequency.jpg"/>
          <p:cNvPicPr preferRelativeResize="0"/>
          <p:nvPr/>
        </p:nvPicPr>
        <p:blipFill rotWithShape="1">
          <a:blip r:embed="rId5">
            <a:alphaModFix/>
          </a:blip>
          <a:srcRect l="-18191" r="-18178"/>
          <a:stretch/>
        </p:blipFill>
        <p:spPr>
          <a:xfrm>
            <a:off x="-304072" y="1966615"/>
            <a:ext cx="4122058" cy="2455172"/>
          </a:xfrm>
          <a:prstGeom prst="rect">
            <a:avLst/>
          </a:prstGeom>
          <a:noFill/>
          <a:ln>
            <a:noFill/>
          </a:ln>
        </p:spPr>
      </p:pic>
      <p:pic>
        <p:nvPicPr>
          <p:cNvPr id="2338" name="Google Shape;2338;g2863c0e7a9d_1_665" descr="schoolphysics ::Welcome::"/>
          <p:cNvPicPr preferRelativeResize="0"/>
          <p:nvPr/>
        </p:nvPicPr>
        <p:blipFill rotWithShape="1">
          <a:blip r:embed="rId6">
            <a:alphaModFix/>
          </a:blip>
          <a:srcRect/>
          <a:stretch/>
        </p:blipFill>
        <p:spPr>
          <a:xfrm>
            <a:off x="4116648" y="5072066"/>
            <a:ext cx="4560104" cy="1710028"/>
          </a:xfrm>
          <a:prstGeom prst="rect">
            <a:avLst/>
          </a:prstGeom>
          <a:noFill/>
          <a:ln>
            <a:noFill/>
          </a:ln>
        </p:spPr>
      </p:pic>
      <p:pic>
        <p:nvPicPr>
          <p:cNvPr id="2339" name="Google Shape;2339;g2863c0e7a9d_1_665" descr="box.jpg"/>
          <p:cNvPicPr preferRelativeResize="0"/>
          <p:nvPr/>
        </p:nvPicPr>
        <p:blipFill rotWithShape="1">
          <a:blip r:embed="rId7">
            <a:alphaModFix/>
          </a:blip>
          <a:srcRect t="8725" b="8725"/>
          <a:stretch/>
        </p:blipFill>
        <p:spPr>
          <a:xfrm>
            <a:off x="5155998" y="3027212"/>
            <a:ext cx="3912904" cy="215762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g2863c0e7a9d_1_655"/>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2346" name="Google Shape;2346;g2863c0e7a9d_1_655" descr="Laptop"/>
          <p:cNvSpPr/>
          <p:nvPr/>
        </p:nvSpPr>
        <p:spPr>
          <a:xfrm>
            <a:off x="44367"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7" name="Google Shape;2347;g2863c0e7a9d_1_655"/>
          <p:cNvPicPr preferRelativeResize="0"/>
          <p:nvPr/>
        </p:nvPicPr>
        <p:blipFill rotWithShape="1">
          <a:blip r:embed="rId4">
            <a:alphaModFix/>
          </a:blip>
          <a:srcRect l="19341" t="18251" r="23904" b="20746"/>
          <a:stretch/>
        </p:blipFill>
        <p:spPr>
          <a:xfrm>
            <a:off x="3725895" y="2043113"/>
            <a:ext cx="5189506" cy="3486150"/>
          </a:xfrm>
          <a:prstGeom prst="rect">
            <a:avLst/>
          </a:prstGeom>
          <a:noFill/>
          <a:ln>
            <a:noFill/>
          </a:ln>
        </p:spPr>
      </p:pic>
      <p:sp>
        <p:nvSpPr>
          <p:cNvPr id="2348" name="Google Shape;2348;g2863c0e7a9d_1_655"/>
          <p:cNvSpPr txBox="1"/>
          <p:nvPr/>
        </p:nvSpPr>
        <p:spPr>
          <a:xfrm>
            <a:off x="210996" y="2421313"/>
            <a:ext cx="30807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on the simulation above to interact with waves.</a:t>
            </a:r>
            <a:endParaRPr sz="1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While interacting with the waves, only change the amplitude. Predict what you think will happen when you increase or decrease the amplitude of a wave. Once you have made your predictions, change the amplitude of the wave and then click on play, so see if your prediction was correct. </a:t>
            </a:r>
            <a:endParaRPr sz="1400" b="0" i="1" u="none" strike="noStrike" cap="none">
              <a:solidFill>
                <a:srgbClr val="000000"/>
              </a:solidFill>
              <a:latin typeface="Arial"/>
              <a:ea typeface="Arial"/>
              <a:cs typeface="Arial"/>
              <a:sym typeface="Arial"/>
            </a:endParaRPr>
          </a:p>
        </p:txBody>
      </p:sp>
      <p:sp>
        <p:nvSpPr>
          <p:cNvPr id="2349" name="Google Shape;2349;g2863c0e7a9d_1_655"/>
          <p:cNvSpPr txBox="1"/>
          <p:nvPr/>
        </p:nvSpPr>
        <p:spPr>
          <a:xfrm>
            <a:off x="1751418" y="928035"/>
            <a:ext cx="5803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Waves Gizmo</a:t>
            </a:r>
            <a:endParaRPr sz="3600" b="0" i="0" u="none" strike="noStrike" cap="none">
              <a:solidFill>
                <a:srgbClr val="0000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(Explore Learning)</a:t>
            </a:r>
            <a:endParaRPr sz="1400" b="0" i="0" u="none" strike="noStrike" cap="none">
              <a:solidFill>
                <a:srgbClr val="000000"/>
              </a:solidFill>
              <a:latin typeface="Arial"/>
              <a:ea typeface="Arial"/>
              <a:cs typeface="Arial"/>
              <a:sym typeface="Arial"/>
            </a:endParaRPr>
          </a:p>
        </p:txBody>
      </p:sp>
      <p:pic>
        <p:nvPicPr>
          <p:cNvPr id="2350" name="Google Shape;2350;g2863c0e7a9d_1_655" descr="Cursor"/>
          <p:cNvPicPr preferRelativeResize="0"/>
          <p:nvPr/>
        </p:nvPicPr>
        <p:blipFill rotWithShape="1">
          <a:blip r:embed="rId6">
            <a:alphaModFix/>
          </a:blip>
          <a:srcRect/>
          <a:stretch/>
        </p:blipFill>
        <p:spPr>
          <a:xfrm rot="5400000">
            <a:off x="1584719" y="1517151"/>
            <a:ext cx="914400" cy="9144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pic>
        <p:nvPicPr>
          <p:cNvPr id="2356" name="Google Shape;2356;p6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pic>
        <p:nvPicPr>
          <p:cNvPr id="2361" name="Google Shape;2361;p14"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2362" name="Google Shape;2362;p14"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2363" name="Google Shape;2363;p14"/>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2364" name="Google Shape;2364;p1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Was Created With Resources From:</a:t>
            </a:r>
            <a:endParaRPr sz="1400" b="0" i="0" u="none" strike="noStrike" cap="none">
              <a:solidFill>
                <a:srgbClr val="000000"/>
              </a:solidFill>
              <a:latin typeface="Arial"/>
              <a:ea typeface="Arial"/>
              <a:cs typeface="Arial"/>
              <a:sym typeface="Arial"/>
            </a:endParaRPr>
          </a:p>
        </p:txBody>
      </p:sp>
      <p:sp>
        <p:nvSpPr>
          <p:cNvPr id="2365" name="Google Shape;2365;p1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g2863c0e7a9d_1_12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4" name="Google Shape;1554;g2863c0e7a9d_1_129"/>
          <p:cNvPicPr preferRelativeResize="0"/>
          <p:nvPr/>
        </p:nvPicPr>
        <p:blipFill rotWithShape="1">
          <a:blip r:embed="rId4">
            <a:alphaModFix/>
          </a:blip>
          <a:srcRect l="5779" t="22502" r="30780" b="12499"/>
          <a:stretch/>
        </p:blipFill>
        <p:spPr>
          <a:xfrm>
            <a:off x="1296304" y="1781313"/>
            <a:ext cx="6551381" cy="4214815"/>
          </a:xfrm>
          <a:prstGeom prst="rect">
            <a:avLst/>
          </a:prstGeom>
          <a:noFill/>
          <a:ln>
            <a:noFill/>
          </a:ln>
        </p:spPr>
      </p:pic>
      <p:sp>
        <p:nvSpPr>
          <p:cNvPr id="1555" name="Google Shape;1555;g2863c0e7a9d_1_129"/>
          <p:cNvSpPr txBox="1"/>
          <p:nvPr/>
        </p:nvSpPr>
        <p:spPr>
          <a:xfrm>
            <a:off x="467248" y="849542"/>
            <a:ext cx="8209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What is amplitude?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g2863c0e7a9d_1_13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g2863c0e7a9d_1_136"/>
          <p:cNvSpPr txBox="1"/>
          <p:nvPr/>
        </p:nvSpPr>
        <p:spPr>
          <a:xfrm>
            <a:off x="467248" y="496167"/>
            <a:ext cx="8209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How do you measure amplitude?</a:t>
            </a:r>
            <a:endParaRPr sz="1400" b="0" i="0" u="none" strike="noStrike" cap="none">
              <a:solidFill>
                <a:srgbClr val="000000"/>
              </a:solidFill>
              <a:latin typeface="Arial"/>
              <a:ea typeface="Arial"/>
              <a:cs typeface="Arial"/>
              <a:sym typeface="Arial"/>
            </a:endParaRPr>
          </a:p>
        </p:txBody>
      </p:sp>
      <p:pic>
        <p:nvPicPr>
          <p:cNvPr id="1563" name="Google Shape;1563;g2863c0e7a9d_1_136"/>
          <p:cNvPicPr preferRelativeResize="0"/>
          <p:nvPr/>
        </p:nvPicPr>
        <p:blipFill rotWithShape="1">
          <a:blip r:embed="rId4">
            <a:alphaModFix/>
          </a:blip>
          <a:srcRect l="4642" t="22639" r="30782" b="12247"/>
          <a:stretch/>
        </p:blipFill>
        <p:spPr>
          <a:xfrm>
            <a:off x="1619708" y="2030779"/>
            <a:ext cx="5904588" cy="37212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g2863c0e7a9d_1_143" descr="Rewind"/>
          <p:cNvSpPr/>
          <p:nvPr/>
        </p:nvSpPr>
        <p:spPr>
          <a:xfrm>
            <a:off x="1828800" y="914400"/>
            <a:ext cx="5486400" cy="4654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2787</Words>
  <Application>Microsoft Macintosh PowerPoint</Application>
  <PresentationFormat>On-screen Show (4:3)</PresentationFormat>
  <Paragraphs>356</Paragraphs>
  <Slides>69</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Calibri</vt:lpstr>
      <vt:lpstr>Helvetica Neue Light</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Sound Waves: longitudinal waves that travel through mediums</vt:lpstr>
      <vt:lpstr>Compression: where particles are closely packed </vt:lpstr>
      <vt:lpstr>Rarefaction: where particles are loosely packed</vt:lpstr>
      <vt:lpstr>Vibration: Movement of particles that occurs in solids, liquids, or gases. </vt:lpstr>
      <vt:lpstr>PowerPoint Presentation</vt:lpstr>
      <vt:lpstr>PowerPoint Presentation</vt:lpstr>
      <vt:lpstr>Vibration is the _________ that occurs in solids, liquids, or gases. </vt:lpstr>
      <vt:lpstr>Vibration is the movement of particles that occurs in solids, liquids, or gases. </vt:lpstr>
      <vt:lpstr>What are sound waves?</vt:lpstr>
      <vt:lpstr>What is the difference between compression and rarefaction?</vt:lpstr>
      <vt:lpstr>PowerPoint Presentation</vt:lpstr>
      <vt:lpstr>Amplitude: is the maximum distance a particle travels from rest </vt:lpstr>
      <vt:lpstr>PowerPoint Presentation</vt:lpstr>
      <vt:lpstr>What is amplitude? </vt:lpstr>
      <vt:lpstr>PowerPoint Presentation</vt:lpstr>
      <vt:lpstr>PowerPoint Presentation</vt:lpstr>
      <vt:lpstr>PowerPoint Presentation</vt:lpstr>
      <vt:lpstr>PowerPoint Presentation</vt:lpstr>
      <vt:lpstr>PowerPoint Presentation</vt:lpstr>
      <vt:lpstr>What is amplitude? </vt:lpstr>
      <vt:lpstr>Which particle has a larger amplitude?</vt:lpstr>
      <vt:lpstr>The larger the amplitude a particle has, the higher the _________.</vt:lpstr>
      <vt:lpstr>The larger the amplitude a particle has, the higher the energy.</vt:lpstr>
      <vt:lpstr>Why does the top particle have more energy than the bottom particle?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amplitude? </vt:lpstr>
      <vt:lpstr>Why does the top particle have more ENERGY than the bottom particle?</vt:lpstr>
      <vt:lpstr>PowerPoint Presentation</vt:lpstr>
      <vt:lpstr>Amplitude: is the maximum distance a particle travels from rest. </vt:lpstr>
      <vt:lpstr>PowerPoint Presentation</vt:lpstr>
      <vt:lpstr>Amplitude: is the maximum distance a particle travels from rest.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Amplitude: is the maximum distance a particle travels from rest.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3</cp:revision>
  <dcterms:created xsi:type="dcterms:W3CDTF">2017-05-16T13:21:17Z</dcterms:created>
  <dcterms:modified xsi:type="dcterms:W3CDTF">2024-01-04T01:15:15Z</dcterms:modified>
</cp:coreProperties>
</file>