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Lst>
  <p:sldSz cx="9144000" cy="6858000" type="screen4x3"/>
  <p:notesSz cx="6858000" cy="9144000"/>
  <p:embeddedFontLst>
    <p:embeddedFont>
      <p:font typeface="Helvetica Neue Light" panose="02000403000000020004" pitchFamily="2" charset="0"/>
      <p:regular r:id="rId69"/>
      <p:bold r:id="rId70"/>
      <p:italic r:id="rId71"/>
      <p:boldItalic r:id="rId72"/>
    </p:embeddedFont>
    <p:embeddedFont>
      <p:font typeface="Poppins" pitchFamily="2" charset="77"/>
      <p:regular r:id="rId73"/>
      <p:bold r:id="rId74"/>
      <p:italic r:id="rId75"/>
      <p:boldItalic r:id="rId76"/>
    </p:embeddedFont>
    <p:embeddedFont>
      <p:font typeface="Verdana" panose="020B060403050404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iaJwY0aKjrE/m6uxtCDyLbpbeZ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p:cViewPr varScale="1">
        <p:scale>
          <a:sx n="109" d="100"/>
          <a:sy n="109" d="100"/>
        </p:scale>
        <p:origin x="172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92"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b19adc838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b19adc83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b19adc838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190" name="Google Shape;19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What are natural resources?</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t>[N</a:t>
            </a:r>
            <a:r>
              <a:rPr lang="en-US" sz="1200" b="0" i="0" u="none" strike="noStrike" cap="none">
                <a:solidFill>
                  <a:schemeClr val="dk1"/>
                </a:solidFill>
                <a:latin typeface="Calibri"/>
                <a:ea typeface="Calibri"/>
                <a:cs typeface="Calibri"/>
                <a:sym typeface="Calibri"/>
              </a:rPr>
              <a:t>atural resources </a:t>
            </a:r>
            <a:r>
              <a:rPr lang="en-US"/>
              <a:t>are</a:t>
            </a:r>
            <a:r>
              <a:rPr lang="en-US" sz="1200" b="0" i="0" u="none" strike="noStrike" cap="none">
                <a:solidFill>
                  <a:schemeClr val="dk1"/>
                </a:solidFill>
                <a:latin typeface="Calibri"/>
                <a:ea typeface="Calibri"/>
                <a:cs typeface="Calibri"/>
                <a:sym typeface="Calibri"/>
              </a:rPr>
              <a:t> anything found in nature.]</a:t>
            </a:r>
            <a:endParaRPr/>
          </a:p>
        </p:txBody>
      </p:sp>
      <p:sp>
        <p:nvSpPr>
          <p:cNvPr id="196" name="Google Shape;196;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Give an example of how we use natural resources.</a:t>
            </a: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204" name="Google Shape;204;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the atmosphere made up of?</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[Gas]</a:t>
            </a:r>
            <a:endParaRPr/>
          </a:p>
        </p:txBody>
      </p:sp>
      <p:sp>
        <p:nvSpPr>
          <p:cNvPr id="214" name="Google Shape;21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a:t>Which atmospheric layer is made up of ozone gases?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stratosphere is the layer just above the troposphere, made mostly of ozone gas. This is also called the ozone layer.]</a:t>
            </a:r>
            <a:endParaRPr/>
          </a:p>
        </p:txBody>
      </p:sp>
      <p:sp>
        <p:nvSpPr>
          <p:cNvPr id="222" name="Google Shape;22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that we’ve reviewed, let’s define our new term, air pollution.</a:t>
            </a:r>
            <a:endParaRPr/>
          </a:p>
        </p:txBody>
      </p:sp>
      <p:sp>
        <p:nvSpPr>
          <p:cNvPr id="230" name="Google Shape;23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Air pollution</a:t>
            </a:r>
            <a:r>
              <a:rPr lang="en-US"/>
              <a:t> is</a:t>
            </a:r>
            <a:r>
              <a:rPr lang="en-US" sz="1200"/>
              <a:t> substances, such as gases and particles, in the air that can be harmful to your health and the environment.</a:t>
            </a:r>
            <a:endParaRPr/>
          </a:p>
        </p:txBody>
      </p:sp>
      <p:sp>
        <p:nvSpPr>
          <p:cNvPr id="238" name="Google Shape;23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d4cc43c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dd4cc43c9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247" name="Google Shape;247;gdd4cc43c9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d4cc43c9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dd4cc43c9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air pollution?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[Air pollution is substances, such as gases and particles, in the air that can be harmful to your health and the environment.]</a:t>
            </a:r>
            <a:endParaRPr/>
          </a:p>
        </p:txBody>
      </p:sp>
      <p:sp>
        <p:nvSpPr>
          <p:cNvPr id="253" name="Google Shape;253;gdd4cc43c92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That’s the basic definition, but there’s more you need to know.</a:t>
            </a:r>
            <a:endParaRPr/>
          </a:p>
        </p:txBody>
      </p:sp>
      <p:sp>
        <p:nvSpPr>
          <p:cNvPr id="261" name="Google Shape;26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Today, we’ll be learning about the word: </a:t>
            </a:r>
            <a:r>
              <a:rPr lang="en-US" b="1"/>
              <a:t>air pollution</a:t>
            </a:r>
            <a:r>
              <a:rPr lang="en-US"/>
              <a:t>.</a:t>
            </a:r>
            <a:endParaRPr/>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Air pollution comes from a variety of sources such car emissions, pollen, factory chemical emissions, and ozone gases.</a:t>
            </a:r>
            <a:endParaRPr dirty="0"/>
          </a:p>
        </p:txBody>
      </p:sp>
      <p:sp>
        <p:nvSpPr>
          <p:cNvPr id="269" name="Google Shape;26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Helvetica" pitchFamily="2" charset="0"/>
              </a:rPr>
              <a:t>Smog that you can see here covering this city comes from ozone pollution – all of the pollution from factories, cars and other sources can come together and react with sunlight forming the smog. </a:t>
            </a:r>
            <a:endParaRPr dirty="0"/>
          </a:p>
        </p:txBody>
      </p:sp>
      <p:sp>
        <p:nvSpPr>
          <p:cNvPr id="279" name="Google Shape;27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212121"/>
                </a:solidFill>
                <a:latin typeface="Arial"/>
                <a:ea typeface="Arial"/>
                <a:cs typeface="Arial"/>
                <a:sym typeface="Arial"/>
              </a:rPr>
              <a:t>Smog is mainly created by chemical reactions between oxides of nitrogen (NOx) and volatile organic compounds (VOC) </a:t>
            </a:r>
            <a:r>
              <a:rPr lang="en-US" dirty="0">
                <a:solidFill>
                  <a:srgbClr val="212121"/>
                </a:solidFill>
                <a:latin typeface="Arial"/>
                <a:ea typeface="Arial"/>
                <a:cs typeface="Arial"/>
                <a:sym typeface="Arial"/>
              </a:rPr>
              <a:t>-</a:t>
            </a:r>
            <a:r>
              <a:rPr lang="en-US" b="0" i="0" dirty="0">
                <a:solidFill>
                  <a:srgbClr val="212121"/>
                </a:solidFill>
                <a:latin typeface="Arial"/>
                <a:ea typeface="Arial"/>
                <a:cs typeface="Arial"/>
                <a:sym typeface="Arial"/>
              </a:rPr>
              <a:t> from sources such as the car and factory pollution.</a:t>
            </a:r>
            <a:endParaRPr dirty="0"/>
          </a:p>
        </p:txBody>
      </p:sp>
      <p:sp>
        <p:nvSpPr>
          <p:cNvPr id="288" name="Google Shape;28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212121"/>
                </a:solidFill>
                <a:latin typeface="Arial"/>
                <a:ea typeface="Arial"/>
                <a:cs typeface="Arial"/>
                <a:sym typeface="Arial"/>
              </a:rPr>
              <a:t>In 2019, about 70 million tons of pollution were emitted into the atmosphere in the United States. </a:t>
            </a:r>
            <a:endParaRPr dirty="0"/>
          </a:p>
        </p:txBody>
      </p:sp>
      <p:sp>
        <p:nvSpPr>
          <p:cNvPr id="298" name="Google Shape;29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212121"/>
                </a:solidFill>
                <a:latin typeface="Arial"/>
                <a:ea typeface="Arial"/>
                <a:cs typeface="Arial"/>
                <a:sym typeface="Arial"/>
              </a:rPr>
              <a:t>There are many small steps you can take to help manage air pollution. Reduce car trips, carpool, walk instead of driving, fill your tires with air, use environmentally friendly paint and chemicals, compost, conserve energy at home.</a:t>
            </a:r>
            <a:r>
              <a:rPr lang="en-US" dirty="0">
                <a:solidFill>
                  <a:srgbClr val="212121"/>
                </a:solidFill>
                <a:latin typeface="Arial"/>
                <a:ea typeface="Arial"/>
                <a:cs typeface="Arial"/>
                <a:sym typeface="Arial"/>
              </a:rPr>
              <a:t> </a:t>
            </a:r>
            <a:r>
              <a:rPr lang="en-US" b="0" i="0" dirty="0">
                <a:solidFill>
                  <a:srgbClr val="212121"/>
                </a:solidFill>
                <a:latin typeface="Arial"/>
                <a:ea typeface="Arial"/>
                <a:cs typeface="Arial"/>
                <a:sym typeface="Arial"/>
              </a:rPr>
              <a:t>These steps can be a lot of work but added together can make a big difference.</a:t>
            </a:r>
            <a:endParaRPr b="0" i="0" dirty="0">
              <a:solidFill>
                <a:srgbClr val="212121"/>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21212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rgbClr val="212121"/>
                </a:solidFill>
                <a:latin typeface="Arial"/>
                <a:ea typeface="Arial"/>
                <a:cs typeface="Arial"/>
                <a:sym typeface="Arial"/>
              </a:rPr>
              <a:t>Feedback: This is a good opportunity to ask students open-ended questions about how they take steps to help manage air pollution or how they might in the future. Helping students make connections to their own lives is an important way to support students to build conceptual understanding. Be sure to give feedback that is positive but also helps students focus in on plausible solutions. </a:t>
            </a:r>
            <a:endParaRPr dirty="0">
              <a:solidFill>
                <a:srgbClr val="212121"/>
              </a:solidFill>
              <a:latin typeface="Arial"/>
              <a:ea typeface="Arial"/>
              <a:cs typeface="Arial"/>
              <a:sym typeface="Arial"/>
            </a:endParaRPr>
          </a:p>
        </p:txBody>
      </p:sp>
      <p:sp>
        <p:nvSpPr>
          <p:cNvPr id="305" name="Google Shape;30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dirty="0">
                <a:latin typeface="Helvetica" pitchFamily="2" charset="0"/>
                <a:ea typeface="Arial"/>
                <a:cs typeface="Arial"/>
                <a:sym typeface="Arial"/>
              </a:rPr>
              <a:t>There are many big steps being taken by the government and others to reduce pollution and improve air quality. One attempt is the clean air act.</a:t>
            </a:r>
            <a:endParaRPr b="0" i="0" dirty="0">
              <a:latin typeface="Arial"/>
              <a:ea typeface="Arial"/>
              <a:cs typeface="Arial"/>
              <a:sym typeface="Arial"/>
            </a:endParaRPr>
          </a:p>
          <a:p>
            <a:pPr marL="0" lvl="0" indent="0" algn="l" rtl="0">
              <a:lnSpc>
                <a:spcPct val="100000"/>
              </a:lnSpc>
              <a:spcBef>
                <a:spcPts val="0"/>
              </a:spcBef>
              <a:spcAft>
                <a:spcPts val="0"/>
              </a:spcAft>
              <a:buSzPts val="1400"/>
              <a:buNone/>
            </a:pPr>
            <a:r>
              <a:rPr lang="en-US" b="0" i="0" dirty="0">
                <a:latin typeface="Arial"/>
                <a:ea typeface="Arial"/>
                <a:cs typeface="Arial"/>
                <a:sym typeface="Arial"/>
              </a:rPr>
              <a:t>Power plants have cut emissions that cause acid rain and are harmful to the environment using new technology</a:t>
            </a:r>
            <a:r>
              <a:rPr lang="en-US" dirty="0">
                <a:latin typeface="Arial"/>
                <a:ea typeface="Arial"/>
                <a:cs typeface="Arial"/>
                <a:sym typeface="Arial"/>
              </a:rPr>
              <a:t>.</a:t>
            </a:r>
            <a:endParaRPr dirty="0"/>
          </a:p>
        </p:txBody>
      </p:sp>
      <p:sp>
        <p:nvSpPr>
          <p:cNvPr id="318" name="Google Shape;31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latin typeface="Arial"/>
                <a:ea typeface="Arial"/>
                <a:cs typeface="Arial"/>
                <a:sym typeface="Arial"/>
              </a:rPr>
              <a:t>Some cities are trying to reduce pollution through improved city planning. Oakland is using air quality data to make decisions such as building schools and hospitals further away from the city and away from high pollution areas such as highways</a:t>
            </a:r>
            <a:r>
              <a:rPr lang="en-US" dirty="0">
                <a:latin typeface="Arial"/>
                <a:ea typeface="Arial"/>
                <a:cs typeface="Arial"/>
                <a:sym typeface="Arial"/>
              </a:rPr>
              <a:t>.</a:t>
            </a:r>
            <a:endParaRPr dirty="0"/>
          </a:p>
        </p:txBody>
      </p:sp>
      <p:sp>
        <p:nvSpPr>
          <p:cNvPr id="329" name="Google Shape;32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latin typeface="Arial"/>
                <a:ea typeface="Arial"/>
                <a:cs typeface="Arial"/>
                <a:sym typeface="Arial"/>
              </a:rPr>
              <a:t>There are many benefits to decreasing air pollution such as longer life, lower rates of health issues, less damage to ecosystems and the environment such as lowering toxins, improving crops</a:t>
            </a:r>
            <a:r>
              <a:rPr lang="en-US" dirty="0">
                <a:latin typeface="Arial"/>
                <a:ea typeface="Arial"/>
                <a:cs typeface="Arial"/>
                <a:sym typeface="Arial"/>
              </a:rPr>
              <a:t>.</a:t>
            </a:r>
            <a:endParaRPr dirty="0"/>
          </a:p>
        </p:txBody>
      </p:sp>
      <p:sp>
        <p:nvSpPr>
          <p:cNvPr id="338" name="Google Shape;33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main costs for managing pollution is money. Sometimes the costs is extra work on our part-extra effort to walk instead of drive, spend more money on more environmentally friendly products such as Tesla cars. They cost a bit more money and can be more work since you need to charge them instead of lust filling up with gas.</a:t>
            </a:r>
            <a:endParaRPr dirty="0"/>
          </a:p>
        </p:txBody>
      </p:sp>
      <p:sp>
        <p:nvSpPr>
          <p:cNvPr id="349" name="Google Shape;34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358" name="Google Shape;35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Our “big question” is: </a:t>
            </a:r>
            <a:r>
              <a:rPr lang="en-US" b="1"/>
              <a:t>How do you think air pollution impacts you? Do you think we should try to limit it? Why or why not?</a:t>
            </a:r>
            <a:endParaRPr b="1"/>
          </a:p>
          <a:p>
            <a:pPr marL="0" lvl="0" indent="0" algn="l" rtl="0">
              <a:spcBef>
                <a:spcPts val="0"/>
              </a:spcBef>
              <a:spcAft>
                <a:spcPts val="0"/>
              </a:spcAft>
              <a:buClr>
                <a:schemeClr val="dk1"/>
              </a:buClr>
              <a:buSzPts val="1400"/>
              <a:buFont typeface="Arial"/>
              <a:buNone/>
            </a:pPr>
            <a:r>
              <a:rPr lang="en-US"/>
              <a:t>[Pause and illicit predictions from students.]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I love all these thoughtful scientific hypotheses!  Be sure to keep this question and your predictions in mind as we move through these next few lessons, and we’ll continue to revisit it.</a:t>
            </a:r>
            <a:endParaRPr/>
          </a:p>
        </p:txBody>
      </p:sp>
      <p:sp>
        <p:nvSpPr>
          <p:cNvPr id="133" name="Google Shape;13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is air pollution?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Air pollution substances, such as gases and particles, in the air that can be harmful to your health and the environment.]</a:t>
            </a:r>
            <a:endParaRPr/>
          </a:p>
        </p:txBody>
      </p:sp>
      <p:sp>
        <p:nvSpPr>
          <p:cNvPr id="364" name="Google Shape;36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is smog and how is created?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a:t>
            </a:r>
            <a:r>
              <a:rPr lang="en-US" sz="1200"/>
              <a:t>Smog that you can see here covering these cities comes from ozone pollution-all of the pollution from factories, cars and other sources can come together and react with sunlight forming the smog you see here in these pictures -</a:t>
            </a:r>
            <a:r>
              <a:rPr lang="en-US"/>
              <a:t> </a:t>
            </a:r>
            <a:r>
              <a:rPr lang="en-US" b="0" i="0">
                <a:solidFill>
                  <a:srgbClr val="212121"/>
                </a:solidFill>
                <a:latin typeface="Arial"/>
                <a:ea typeface="Arial"/>
                <a:cs typeface="Arial"/>
                <a:sym typeface="Arial"/>
              </a:rPr>
              <a:t>but is created by chemical reactions between oxides of nitrogen (NOx) and volatile organic compounds (VOC). This happens when pollutants emitted by cars, power plants, industrial boilers, refineries, chemical plants, and other sources chemically react in the presence of sunlight.]</a:t>
            </a:r>
            <a:endParaRPr/>
          </a:p>
        </p:txBody>
      </p:sp>
      <p:sp>
        <p:nvSpPr>
          <p:cNvPr id="372" name="Google Shape;37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d4cc43c9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dd4cc43c9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some steps being taken to reduce air pollution?</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a:p>
        </p:txBody>
      </p:sp>
      <p:sp>
        <p:nvSpPr>
          <p:cNvPr id="381" name="Google Shape;381;gdd4cc43c92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d4cc43c92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dd4cc43c9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benefits of reducing air pollution?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a:latin typeface="Arial"/>
                <a:ea typeface="Arial"/>
                <a:cs typeface="Arial"/>
                <a:sym typeface="Arial"/>
              </a:rPr>
              <a:t>There are many benefits to decreasing air pollution such as longer life, lower rates of health issues, less damage to ecosystems and the environment such as lowering toxins, improving crops.</a:t>
            </a:r>
            <a:r>
              <a:rPr lang="en-US"/>
              <a:t>]</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a:p>
        </p:txBody>
      </p:sp>
      <p:sp>
        <p:nvSpPr>
          <p:cNvPr id="389" name="Google Shape;389;gdd4cc43c92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dd4cc43c92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dd4cc43c92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some concerns with cost when thinking about reducing air pollution?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main costs for managing pollution is money. Sometimes the costs is extra work on our part-extra effort to walk instead of drive, spend more money on more environmentally friendly products such as Tesla cars. They cost a bit more money and can be more work since you need to charge them instead of lust filling up with gas.]</a:t>
            </a:r>
            <a:endParaRPr/>
          </a:p>
          <a:p>
            <a:pPr marL="0" lvl="0" indent="0" algn="l" rtl="0">
              <a:lnSpc>
                <a:spcPct val="100000"/>
              </a:lnSpc>
              <a:spcBef>
                <a:spcPts val="0"/>
              </a:spcBef>
              <a:spcAft>
                <a:spcPts val="0"/>
              </a:spcAft>
              <a:buSzPts val="1400"/>
              <a:buNone/>
            </a:pPr>
            <a:endParaRPr/>
          </a:p>
        </p:txBody>
      </p:sp>
      <p:sp>
        <p:nvSpPr>
          <p:cNvPr id="400" name="Google Shape;400;gdd4cc43c92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Now, let’s talk about some examples of </a:t>
            </a:r>
            <a:r>
              <a:rPr lang="en-US" b="1"/>
              <a:t>air pollution</a:t>
            </a:r>
            <a:r>
              <a:rPr lang="en-US"/>
              <a:t>.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410" name="Google Shape;41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Smog and other pollution caused by cars during rush hour are examples of Air Pollution.</a:t>
            </a:r>
            <a:endParaRPr dirty="0"/>
          </a:p>
        </p:txBody>
      </p:sp>
      <p:sp>
        <p:nvSpPr>
          <p:cNvPr id="417" name="Google Shape;41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Air pollution can come from chemicals used for a variety of purposes.</a:t>
            </a:r>
            <a:endParaRPr dirty="0"/>
          </a:p>
        </p:txBody>
      </p:sp>
      <p:sp>
        <p:nvSpPr>
          <p:cNvPr id="426" name="Google Shape;42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Now, let’s talk about some non-examples of </a:t>
            </a:r>
            <a:r>
              <a:rPr lang="en-US" b="1"/>
              <a:t>air pollution</a:t>
            </a:r>
            <a:r>
              <a:rPr lang="en-US"/>
              <a:t>.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Feedback: </a:t>
            </a:r>
            <a:r>
              <a:rPr lang="en-US" sz="1100"/>
              <a:t>It can sometimes be difficult for students to understand why something is a non-example of a term they just learned, so it is important for teachers to try and be as clear as possible in their explanation. </a:t>
            </a:r>
            <a:r>
              <a:rPr lang="en-US"/>
              <a:t> </a:t>
            </a:r>
            <a:endParaRPr/>
          </a:p>
        </p:txBody>
      </p:sp>
      <p:sp>
        <p:nvSpPr>
          <p:cNvPr id="434" name="Google Shape;43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d3fd5d65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dd3fd5d6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Plastics and waste thrown into water is an example of water pollution not air pollution.</a:t>
            </a:r>
            <a:endParaRPr dirty="0"/>
          </a:p>
        </p:txBody>
      </p:sp>
      <p:sp>
        <p:nvSpPr>
          <p:cNvPr id="441" name="Google Shape;441;gdd3fd5d65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let’s do a quick demonstration.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In this demonstration are three activities. If running low on time, the third activity is meant to be done by students. Enabling students to engage in scientific practices is important, and this demonstration offers opportunities for students to more closely engage in carrying out investigations. </a:t>
            </a:r>
            <a:endParaRPr/>
          </a:p>
        </p:txBody>
      </p:sp>
      <p:sp>
        <p:nvSpPr>
          <p:cNvPr id="141" name="Google Shape;14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d3fd5d65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dd3fd5d65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Artificial light at night is an example of light pollution not air pollution.</a:t>
            </a:r>
            <a:endParaRPr dirty="0"/>
          </a:p>
        </p:txBody>
      </p:sp>
      <p:sp>
        <p:nvSpPr>
          <p:cNvPr id="449" name="Google Shape;449;gdd3fd5d650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457" name="Google Shape;457;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How might chemicals like this contribute to air pollution?</a:t>
            </a:r>
            <a:endParaRPr b="0"/>
          </a:p>
        </p:txBody>
      </p:sp>
      <p:sp>
        <p:nvSpPr>
          <p:cNvPr id="463" name="Google Shape;46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d3fd5d650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dd3fd5d65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How is this not an example of air pollution?</a:t>
            </a:r>
            <a:endParaRPr b="0"/>
          </a:p>
        </p:txBody>
      </p:sp>
      <p:sp>
        <p:nvSpPr>
          <p:cNvPr id="471" name="Google Shape;471;gdd3fd5d650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 remember!</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03" name="Google Shape;603;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Air pollution substances, such as gases and particles, in the air that can be harmful to your health and the environment.</a:t>
            </a:r>
            <a:endParaRPr/>
          </a:p>
        </p:txBody>
      </p:sp>
      <p:sp>
        <p:nvSpPr>
          <p:cNvPr id="610" name="Google Shape;61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b19adc838d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2b19adc838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We will now complete this concept map, called a Frayer model, </a:t>
            </a:r>
            <a:r>
              <a:rPr lang="en-US" dirty="0">
                <a:solidFill>
                  <a:srgbClr val="242424"/>
                </a:solidFill>
              </a:rPr>
              <a:t>to summarize and further clarify what you have learned about the term</a:t>
            </a:r>
            <a:r>
              <a:rPr lang="en-US" dirty="0"/>
              <a:t> </a:t>
            </a:r>
            <a:r>
              <a:rPr lang="en-US" b="1" dirty="0"/>
              <a:t>air</a:t>
            </a:r>
            <a:r>
              <a:rPr lang="en-US" dirty="0"/>
              <a:t> </a:t>
            </a:r>
            <a:r>
              <a:rPr lang="en-US" b="1" dirty="0"/>
              <a:t>pollution</a:t>
            </a:r>
            <a:r>
              <a:rPr lang="en-US" dirty="0">
                <a:solidFill>
                  <a:srgbClr val="242424"/>
                </a:solidFill>
              </a:rPr>
              <a:t>. </a:t>
            </a:r>
            <a:endParaRPr dirty="0"/>
          </a:p>
        </p:txBody>
      </p:sp>
      <p:sp>
        <p:nvSpPr>
          <p:cNvPr id="618" name="Google Shape;618;g2b19adc838d_0_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b19adc838d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2b19adc838d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t>To complete the Frayer model,</a:t>
            </a:r>
            <a:r>
              <a:rPr lang="en-US" dirty="0">
                <a:solidFill>
                  <a:srgbClr val="242424"/>
                </a:solidFill>
              </a:rPr>
              <a:t> we will choose from four choices the correct picture, definition, example, and response to the question, “</a:t>
            </a:r>
            <a:r>
              <a:rPr lang="en-US" sz="1200" dirty="0">
                <a:latin typeface="Helvetica Neue Light"/>
                <a:ea typeface="Helvetica Neue Light"/>
                <a:cs typeface="Helvetica Neue Light"/>
                <a:sym typeface="Helvetica Neue Light"/>
              </a:rPr>
              <a:t>How does air pollution impact your life?</a:t>
            </a:r>
            <a:r>
              <a:rPr lang="en-US" sz="1200" b="0" i="0" u="none" strike="noStrike" cap="none" dirty="0">
                <a:solidFill>
                  <a:srgbClr val="000000"/>
                </a:solidFill>
                <a:latin typeface="Arial"/>
                <a:ea typeface="Helvetica Neue Light"/>
                <a:cs typeface="Arial"/>
                <a:sym typeface="Arial"/>
              </a:rPr>
              <a:t>” </a:t>
            </a:r>
            <a:r>
              <a:rPr lang="en-US" dirty="0">
                <a:solidFill>
                  <a:srgbClr val="242424"/>
                </a:solidFill>
              </a:rPr>
              <a:t>Select the best response for each question </a:t>
            </a:r>
            <a:r>
              <a:rPr lang="en-US" dirty="0">
                <a:solidFill>
                  <a:schemeClr val="dk1"/>
                </a:solidFill>
              </a:rPr>
              <a:t>using the information you just learned. As </a:t>
            </a:r>
            <a:r>
              <a:rPr lang="en-US" dirty="0"/>
              <a:t>we </a:t>
            </a:r>
            <a:r>
              <a:rPr lang="en-US" dirty="0">
                <a:solidFill>
                  <a:schemeClr val="dk1"/>
                </a:solidFill>
              </a:rPr>
              <a:t>select responses, </a:t>
            </a:r>
            <a:r>
              <a:rPr lang="en-US" dirty="0"/>
              <a:t>we</a:t>
            </a:r>
            <a:r>
              <a:rPr lang="en-US" dirty="0">
                <a:solidFill>
                  <a:schemeClr val="dk1"/>
                </a:solidFill>
              </a:rPr>
              <a:t> will see how this model looks filled in for the term</a:t>
            </a:r>
            <a:r>
              <a:rPr lang="en-US" dirty="0"/>
              <a:t> </a:t>
            </a:r>
            <a:r>
              <a:rPr lang="en-US" b="1" dirty="0"/>
              <a:t>air pollution.</a:t>
            </a:r>
            <a:endParaRPr dirty="0">
              <a:solidFill>
                <a:schemeClr val="dk1"/>
              </a:solidFill>
            </a:endParaRPr>
          </a:p>
        </p:txBody>
      </p:sp>
      <p:sp>
        <p:nvSpPr>
          <p:cNvPr id="629" name="Google Shape;629;g2b19adc838d_0_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b19adc838d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2b19adc838d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 </a:t>
            </a:r>
            <a:r>
              <a:rPr lang="en-US" b="1"/>
              <a:t>air pollution </a:t>
            </a:r>
            <a:r>
              <a:rPr lang="en-US" sz="1200">
                <a:solidFill>
                  <a:schemeClr val="dk1"/>
                </a:solidFill>
              </a:rPr>
              <a:t>from these four choices</a:t>
            </a:r>
            <a:r>
              <a:rPr lang="en-US"/>
              <a:t>.</a:t>
            </a:r>
            <a:endParaRPr/>
          </a:p>
        </p:txBody>
      </p:sp>
      <p:sp>
        <p:nvSpPr>
          <p:cNvPr id="651" name="Google Shape;651;g2b19adc838d_0_2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b19adc838d_0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2b19adc838d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is the picture that shows </a:t>
            </a:r>
            <a:r>
              <a:rPr lang="en-US" b="1"/>
              <a:t>air pollution.</a:t>
            </a:r>
            <a:endParaRPr/>
          </a:p>
        </p:txBody>
      </p:sp>
      <p:sp>
        <p:nvSpPr>
          <p:cNvPr id="671" name="Google Shape;671;g2b19adc838d_0_3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Before we move on to our new vocabulary term, let’s review some other words &amp; concepts that you already learned and make sure you are firm in your understanding. </a:t>
            </a:r>
            <a:endParaRPr/>
          </a:p>
        </p:txBody>
      </p:sp>
      <p:sp>
        <p:nvSpPr>
          <p:cNvPr id="150" name="Google Shape;15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b19adc838d_0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g2b19adc838d_0_4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air pollution.</a:t>
            </a:r>
            <a:endParaRPr/>
          </a:p>
        </p:txBody>
      </p:sp>
      <p:sp>
        <p:nvSpPr>
          <p:cNvPr id="692" name="Google Shape;692;g2b19adc838d_0_4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b19adc838d_0_5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2b19adc838d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air pollution </a:t>
            </a:r>
            <a:r>
              <a:rPr lang="en-US" sz="1200">
                <a:solidFill>
                  <a:schemeClr val="dk1"/>
                </a:solidFill>
              </a:rPr>
              <a:t>from these four choices.</a:t>
            </a:r>
            <a:endParaRPr sz="1200">
              <a:solidFill>
                <a:schemeClr val="dk1"/>
              </a:solidFill>
            </a:endParaRPr>
          </a:p>
        </p:txBody>
      </p:sp>
      <p:sp>
        <p:nvSpPr>
          <p:cNvPr id="715" name="Google Shape;715;g2b19adc838d_0_5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b19adc838d_0_6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2b19adc838d_0_6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“Substances, such as gases and particles, in the air that can be harmful to your health and the environment” is correct! This is the definition of </a:t>
            </a:r>
            <a:r>
              <a:rPr lang="en-US" b="1"/>
              <a:t>air pollution</a:t>
            </a:r>
            <a:r>
              <a:rPr lang="en-US"/>
              <a:t>.</a:t>
            </a:r>
            <a:endParaRPr/>
          </a:p>
        </p:txBody>
      </p:sp>
      <p:sp>
        <p:nvSpPr>
          <p:cNvPr id="736" name="Google Shape;736;g2b19adc838d_0_6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b19adc838d_0_6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2b19adc838d_0_6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Here is the Frayer Model with a picture and the definition filled in for </a:t>
            </a:r>
            <a:r>
              <a:rPr lang="en-US" b="1"/>
              <a:t>air pollution: </a:t>
            </a:r>
            <a:r>
              <a:rPr lang="en-US"/>
              <a:t> Substances, such as gases and particles, in the air that can be harmful to your health and the environment.</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758" name="Google Shape;758;g2b19adc838d_0_6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b19adc838d_0_6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2b19adc838d_0_6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air pollution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82" name="Google Shape;782;g2b19adc838d_0_6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b19adc838d_0_7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g2b19adc838d_0_7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“Smog” is correct! This is an example of </a:t>
            </a:r>
            <a:r>
              <a:rPr lang="en-US" b="1"/>
              <a:t>air pollution.</a:t>
            </a:r>
            <a:endParaRPr/>
          </a:p>
        </p:txBody>
      </p:sp>
      <p:sp>
        <p:nvSpPr>
          <p:cNvPr id="803" name="Google Shape;803;g2b19adc838d_0_7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b19adc838d_0_7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g2b19adc838d_0_7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Here is the Frayer Model with a picture, definition, and an example of </a:t>
            </a:r>
            <a:r>
              <a:rPr lang="en-US" b="1"/>
              <a:t>air pollution</a:t>
            </a:r>
            <a:r>
              <a:rPr lang="en-US"/>
              <a:t>: Smog.</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825" name="Google Shape;825;g2b19adc838d_0_7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b19adc838d_0_8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g2b19adc838d_0_8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a:t>
            </a:r>
            <a:r>
              <a:rPr lang="en-US"/>
              <a:t>How do you think </a:t>
            </a:r>
            <a:r>
              <a:rPr lang="en-US" b="1"/>
              <a:t>air pollution</a:t>
            </a:r>
            <a:r>
              <a:rPr lang="en-US"/>
              <a:t> impacts you?</a:t>
            </a:r>
            <a:r>
              <a:rPr lang="en-US" sz="1200">
                <a:solidFill>
                  <a:schemeClr val="dk1"/>
                </a:solidFill>
                <a:latin typeface="Calibri"/>
                <a:ea typeface="Calibri"/>
                <a:cs typeface="Calibri"/>
                <a:sym typeface="Calibri"/>
              </a:rPr>
              <a:t>” from these four choices. </a:t>
            </a:r>
            <a:endParaRPr sz="1200">
              <a:solidFill>
                <a:schemeClr val="dk1"/>
              </a:solidFill>
            </a:endParaRPr>
          </a:p>
        </p:txBody>
      </p:sp>
      <p:sp>
        <p:nvSpPr>
          <p:cNvPr id="850" name="Google Shape;850;g2b19adc838d_0_8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b19adc838d_0_9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g2b19adc838d_0_9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“It can harm my health and the environment.” That is correct! This is an example of how </a:t>
            </a:r>
            <a:r>
              <a:rPr lang="en-US" b="1"/>
              <a:t>air pollution</a:t>
            </a:r>
            <a:r>
              <a:rPr lang="en-US"/>
              <a:t> impacts you.</a:t>
            </a:r>
            <a:endParaRPr/>
          </a:p>
        </p:txBody>
      </p:sp>
      <p:sp>
        <p:nvSpPr>
          <p:cNvPr id="871" name="Google Shape;871;g2b19adc838d_0_9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b19adc838d_0_9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g2b19adc838d_0_9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Here is the Frayer Model with a picture, definition, example, and a correct response to “</a:t>
            </a:r>
            <a:r>
              <a:rPr lang="en-US" sz="1200" dirty="0">
                <a:latin typeface="Helvetica Neue Light"/>
                <a:ea typeface="Helvetica Neue Light"/>
                <a:cs typeface="Helvetica Neue Light"/>
                <a:sym typeface="Helvetica Neue Light"/>
              </a:rPr>
              <a:t>How does air pollution impact your life?</a:t>
            </a:r>
            <a:r>
              <a:rPr lang="en-US" sz="1200" b="0" i="0" u="none" strike="noStrike" cap="none" dirty="0">
                <a:solidFill>
                  <a:srgbClr val="000000"/>
                </a:solidFill>
                <a:latin typeface="Arial"/>
                <a:ea typeface="Helvetica Neue Light"/>
                <a:cs typeface="Arial"/>
                <a:sym typeface="Arial"/>
              </a:rPr>
              <a:t>”: </a:t>
            </a:r>
            <a:r>
              <a:rPr lang="en-US" dirty="0"/>
              <a:t>It can harm my health and the environment.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4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
        <p:nvSpPr>
          <p:cNvPr id="893" name="Google Shape;893;g2b19adc838d_0_9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A</a:t>
            </a:r>
            <a:r>
              <a:rPr lang="en-US" sz="1200" b="0" i="0" u="none" strike="noStrike" cap="none">
                <a:solidFill>
                  <a:schemeClr val="dk1"/>
                </a:solidFill>
                <a:latin typeface="Calibri"/>
                <a:ea typeface="Calibri"/>
                <a:cs typeface="Calibri"/>
                <a:sym typeface="Calibri"/>
              </a:rPr>
              <a:t> natural resource is anything found in nature.</a:t>
            </a:r>
            <a:endParaRPr/>
          </a:p>
        </p:txBody>
      </p:sp>
      <p:sp>
        <p:nvSpPr>
          <p:cNvPr id="156" name="Google Shape;156;p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Feedback: Providing a simulation activity is a great way to make science thinking visible. In this simulation, students have the opportunity to make predictions and apply an idea to a new situation by changing the variables in the simulation (i.e., individual choices, different types of land in the first simulation and percentage of greenhouse gases and speed in the second simulation). This is an important way for students to engage in scientific practices and make connections between their real life experiences and the scientific concepts. You may decide to move one of the simulation activities to elsewhere in the lesson or choose to have students complete either based on their own interests. Enabling student choice is important for maintaining engagement. </a:t>
            </a:r>
            <a:endParaRPr/>
          </a:p>
        </p:txBody>
      </p:sp>
      <p:sp>
        <p:nvSpPr>
          <p:cNvPr id="919" name="Google Shape;91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dd3fd5d650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gdd3fd5d650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Click the link above to explore the effect of greenhouse gases on the temperature of the atmosphere.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929" name="Google Shape;929;gdd3fd5d650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b19adc838d_0_6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2b19adc838d_0_6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 remember!</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940" name="Google Shape;940;g2b19adc838d_0_6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b19adc838d_0_6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2b19adc838d_0_6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Air pollution substances, such as gases and particles, in the air that can be harmful to your health and the environment.</a:t>
            </a:r>
            <a:endParaRPr/>
          </a:p>
        </p:txBody>
      </p:sp>
      <p:sp>
        <p:nvSpPr>
          <p:cNvPr id="947" name="Google Shape;947;g2b19adc838d_0_6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Our “big question” is: </a:t>
            </a:r>
            <a:r>
              <a:rPr lang="en-US" sz="1200" b="1">
                <a:solidFill>
                  <a:schemeClr val="dk1"/>
                </a:solidFill>
                <a:latin typeface="Calibri"/>
                <a:ea typeface="Calibri"/>
                <a:cs typeface="Calibri"/>
                <a:sym typeface="Calibri"/>
              </a:rPr>
              <a:t>Big Question: </a:t>
            </a:r>
            <a:r>
              <a:rPr lang="en-US" sz="1200" b="1">
                <a:solidFill>
                  <a:schemeClr val="dk1"/>
                </a:solidFill>
              </a:rPr>
              <a:t>How do you think air pollution impacts you</a:t>
            </a:r>
            <a:r>
              <a:rPr lang="en-US" b="1"/>
              <a:t>?</a:t>
            </a:r>
            <a:r>
              <a:rPr lang="en-US" sz="1200" b="1">
                <a:solidFill>
                  <a:schemeClr val="dk1"/>
                </a:solidFill>
              </a:rPr>
              <a:t> </a:t>
            </a:r>
            <a:r>
              <a:rPr lang="en-US" b="1"/>
              <a:t>D</a:t>
            </a:r>
            <a:r>
              <a:rPr lang="en-US" sz="1200" b="1">
                <a:solidFill>
                  <a:schemeClr val="dk1"/>
                </a:solidFill>
              </a:rPr>
              <a:t>o you think we should try to limit it</a:t>
            </a:r>
            <a:r>
              <a:rPr lang="en-US" b="1"/>
              <a:t>?</a:t>
            </a:r>
            <a:r>
              <a:rPr lang="en-US" sz="1200" b="1">
                <a:solidFill>
                  <a:schemeClr val="dk1"/>
                </a:solidFill>
              </a:rPr>
              <a:t> </a:t>
            </a:r>
            <a:r>
              <a:rPr lang="en-US" b="1"/>
              <a:t>W</a:t>
            </a:r>
            <a:r>
              <a:rPr lang="en-US" sz="1200" b="1">
                <a:solidFill>
                  <a:schemeClr val="dk1"/>
                </a:solidFill>
              </a:rPr>
              <a:t>hy or why not?</a:t>
            </a:r>
            <a:endParaRPr b="1"/>
          </a:p>
          <a:p>
            <a:pPr marL="0" lvl="0" indent="0" algn="l" rtl="0">
              <a:lnSpc>
                <a:spcPct val="100000"/>
              </a:lnSpc>
              <a:spcBef>
                <a:spcPts val="0"/>
              </a:spcBef>
              <a:spcAft>
                <a:spcPts val="0"/>
              </a:spcAft>
              <a:buClr>
                <a:schemeClr val="dk1"/>
              </a:buClr>
              <a:buSzPts val="1200"/>
              <a:buFont typeface="Calibri"/>
              <a:buNone/>
            </a:pPr>
            <a:r>
              <a:rPr lang="en-US"/>
              <a:t> </a:t>
            </a:r>
            <a:r>
              <a:rPr lang="en-US" b="0"/>
              <a:t>[Pause and illicit predictions from students.]</a:t>
            </a:r>
            <a:endParaRPr/>
          </a:p>
          <a:p>
            <a:pPr marL="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Clr>
                <a:schemeClr val="dk1"/>
              </a:buClr>
              <a:buSzPts val="1200"/>
              <a:buFont typeface="Calibri"/>
              <a:buNone/>
            </a:pPr>
            <a:r>
              <a:rPr lang="en-US" b="0"/>
              <a:t>I love all these thoughtful scientific hypotheses!  Be sure to keep this question and your predictions in mind as we move through these next few lessons, and we’ll continue to revisit it.</a:t>
            </a:r>
            <a:endParaRPr/>
          </a:p>
        </p:txBody>
      </p:sp>
      <p:sp>
        <p:nvSpPr>
          <p:cNvPr id="956" name="Google Shape;95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Thanks for watching, and please continue watching CAPs available from this website.  </a:t>
            </a:r>
            <a:endParaRPr/>
          </a:p>
        </p:txBody>
      </p:sp>
      <p:sp>
        <p:nvSpPr>
          <p:cNvPr id="964" name="Google Shape;96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…and used by humans.</a:t>
            </a:r>
            <a:endParaRPr/>
          </a:p>
        </p:txBody>
      </p:sp>
      <p:sp>
        <p:nvSpPr>
          <p:cNvPr id="164" name="Google Shape;164;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atmosphere is the layers of gas surrounding the surface of a planet. Sometimes the atmosphere is called a “blanket” of gases.</a:t>
            </a:r>
            <a:endParaRPr/>
          </a:p>
        </p:txBody>
      </p:sp>
      <p:sp>
        <p:nvSpPr>
          <p:cNvPr id="174" name="Google Shape;17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stratosphere is the layer just above the troposphere, made mostly of ozone gas. This is also called the ozone layer.</a:t>
            </a:r>
            <a:endParaRPr/>
          </a:p>
        </p:txBody>
      </p:sp>
      <p:sp>
        <p:nvSpPr>
          <p:cNvPr id="182" name="Google Shape;18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5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5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5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5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8"/>
          <p:cNvSpPr>
            <a:spLocks noGrp="1"/>
          </p:cNvSpPr>
          <p:nvPr>
            <p:ph type="pic" idx="2"/>
          </p:nvPr>
        </p:nvSpPr>
        <p:spPr>
          <a:xfrm>
            <a:off x="1792288" y="612775"/>
            <a:ext cx="5486400" cy="4114800"/>
          </a:xfrm>
          <a:prstGeom prst="rect">
            <a:avLst/>
          </a:prstGeom>
          <a:noFill/>
          <a:ln>
            <a:noFill/>
          </a:ln>
        </p:spPr>
      </p:sp>
      <p:sp>
        <p:nvSpPr>
          <p:cNvPr id="68" name="Google Shape;68;p5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25.png"/><Relationship Id="rId7"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epa.gov/clean-air-act-overview"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53.jpg"/><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0.jp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3.jpg"/><Relationship Id="rId5" Type="http://schemas.openxmlformats.org/officeDocument/2006/relationships/image" Target="../media/image51.jp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6.jp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7.jp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eachengineering.org/activities/view/cub_air_lesson02_activity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hyperlink" Target="http://www.smogcity2.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explorelearning.com/index.cfm?method=cResource.dspDetail&amp;ResourceID=37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2b19adc838d_0_0"/>
          <p:cNvGrpSpPr/>
          <p:nvPr/>
        </p:nvGrpSpPr>
        <p:grpSpPr>
          <a:xfrm>
            <a:off x="1325592" y="297175"/>
            <a:ext cx="6456691" cy="6404394"/>
            <a:chOff x="814636" y="0"/>
            <a:chExt cx="5828917" cy="6404394"/>
          </a:xfrm>
        </p:grpSpPr>
        <p:sp>
          <p:nvSpPr>
            <p:cNvPr id="90" name="Google Shape;90;g2b19adc838d_0_0"/>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b19adc838d_0_0"/>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g2b19adc838d_0_0"/>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b19adc838d_0_0"/>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b19adc838d_0_0"/>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g2b19adc838d_0_0"/>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b19adc838d_0_0"/>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b19adc838d_0_0"/>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g2b19adc838d_0_0"/>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b19adc838d_0_0"/>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b19adc838d_0_0"/>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g2b19adc838d_0_0"/>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b19adc838d_0_0"/>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2b19adc838d_0_0"/>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104" name="Google Shape;104;g2b19adc838d_0_0"/>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b19adc838d_0_0"/>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b19adc838d_0_0"/>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g2b19adc838d_0_0"/>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g2b19adc838d_0_0"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g2b19adc838d_0_0"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g2b19adc838d_0_0"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111" name="Google Shape;111;g2b19adc838d_0_0"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112" name="Google Shape;112;g2b19adc838d_0_0"/>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2b19adc838d_0_0"/>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14" name="Google Shape;114;g2b19adc838d_0_0"/>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5" name="Google Shape;115;g2b19adc838d_0_0"/>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116" name="Google Shape;116;g2b19adc838d_0_0"/>
          <p:cNvCxnSpPr>
            <a:stCxn id="117" idx="4"/>
            <a:endCxn id="114"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118" name="Google Shape;118;g2b19adc838d_0_0"/>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119" name="Google Shape;119;g2b19adc838d_0_0"/>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117" name="Google Shape;117;g2b19adc838d_0_0"/>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1" descr="Nature.jpg"/>
          <p:cNvPicPr preferRelativeResize="0"/>
          <p:nvPr/>
        </p:nvPicPr>
        <p:blipFill rotWithShape="1">
          <a:blip r:embed="rId3">
            <a:alphaModFix/>
          </a:blip>
          <a:srcRect/>
          <a:stretch/>
        </p:blipFill>
        <p:spPr>
          <a:xfrm>
            <a:off x="1552352" y="2126510"/>
            <a:ext cx="6507127" cy="3859619"/>
          </a:xfrm>
          <a:prstGeom prst="rect">
            <a:avLst/>
          </a:prstGeom>
          <a:noFill/>
          <a:ln>
            <a:noFill/>
          </a:ln>
        </p:spPr>
      </p:pic>
      <p:sp>
        <p:nvSpPr>
          <p:cNvPr id="199" name="Google Shape;199;p11"/>
          <p:cNvSpPr txBox="1"/>
          <p:nvPr/>
        </p:nvSpPr>
        <p:spPr>
          <a:xfrm>
            <a:off x="340240" y="584298"/>
            <a:ext cx="8931349"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Calibri"/>
                <a:ea typeface="Calibri"/>
                <a:cs typeface="Calibri"/>
                <a:sym typeface="Calibri"/>
              </a:rPr>
              <a:t>What are natural resources?</a:t>
            </a:r>
            <a:endParaRPr sz="4000" b="0" i="0" u="none" strike="noStrike" cap="none">
              <a:solidFill>
                <a:schemeClr val="dk1"/>
              </a:solidFill>
              <a:latin typeface="Calibri"/>
              <a:ea typeface="Calibri"/>
              <a:cs typeface="Calibri"/>
              <a:sym typeface="Calibri"/>
            </a:endParaRPr>
          </a:p>
        </p:txBody>
      </p:sp>
      <p:sp>
        <p:nvSpPr>
          <p:cNvPr id="200" name="Google Shape;200;p1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849543" y="636382"/>
            <a:ext cx="8211018"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Calibri"/>
                <a:ea typeface="Calibri"/>
                <a:cs typeface="Calibri"/>
                <a:sym typeface="Calibri"/>
              </a:rPr>
              <a:t>Give an example of how we use natural resources. </a:t>
            </a:r>
            <a:endParaRPr sz="1400" b="0" i="0" u="none" strike="noStrike" cap="none">
              <a:solidFill>
                <a:srgbClr val="000000"/>
              </a:solidFill>
              <a:latin typeface="Arial"/>
              <a:ea typeface="Arial"/>
              <a:cs typeface="Arial"/>
              <a:sym typeface="Arial"/>
            </a:endParaRPr>
          </a:p>
        </p:txBody>
      </p:sp>
      <p:pic>
        <p:nvPicPr>
          <p:cNvPr id="207" name="Google Shape;207;p12" descr="Humans.jpg"/>
          <p:cNvPicPr preferRelativeResize="0"/>
          <p:nvPr/>
        </p:nvPicPr>
        <p:blipFill rotWithShape="1">
          <a:blip r:embed="rId3">
            <a:alphaModFix/>
          </a:blip>
          <a:srcRect/>
          <a:stretch/>
        </p:blipFill>
        <p:spPr>
          <a:xfrm>
            <a:off x="5373082" y="2672587"/>
            <a:ext cx="3687478" cy="3195088"/>
          </a:xfrm>
          <a:prstGeom prst="rect">
            <a:avLst/>
          </a:prstGeom>
          <a:noFill/>
          <a:ln>
            <a:noFill/>
          </a:ln>
        </p:spPr>
      </p:pic>
      <p:pic>
        <p:nvPicPr>
          <p:cNvPr id="208" name="Google Shape;208;p12" descr="Nature.jpg"/>
          <p:cNvPicPr preferRelativeResize="0"/>
          <p:nvPr/>
        </p:nvPicPr>
        <p:blipFill rotWithShape="1">
          <a:blip r:embed="rId4">
            <a:alphaModFix/>
          </a:blip>
          <a:srcRect/>
          <a:stretch/>
        </p:blipFill>
        <p:spPr>
          <a:xfrm>
            <a:off x="212120" y="2672587"/>
            <a:ext cx="4147229" cy="3195088"/>
          </a:xfrm>
          <a:prstGeom prst="rect">
            <a:avLst/>
          </a:prstGeom>
          <a:noFill/>
          <a:ln>
            <a:noFill/>
          </a:ln>
        </p:spPr>
      </p:pic>
      <p:cxnSp>
        <p:nvCxnSpPr>
          <p:cNvPr id="209" name="Google Shape;209;p12"/>
          <p:cNvCxnSpPr/>
          <p:nvPr/>
        </p:nvCxnSpPr>
        <p:spPr>
          <a:xfrm>
            <a:off x="4376244" y="4277175"/>
            <a:ext cx="506700" cy="6900"/>
          </a:xfrm>
          <a:prstGeom prst="straightConnector1">
            <a:avLst/>
          </a:prstGeom>
          <a:noFill/>
          <a:ln w="98425"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10" name="Google Shape;210;p12"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763737" y="22177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What is the atmosphere made up of?</a:t>
            </a:r>
            <a:endParaRPr/>
          </a:p>
        </p:txBody>
      </p:sp>
      <p:sp>
        <p:nvSpPr>
          <p:cNvPr id="217" name="Google Shape;217;p13"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18" name="Google Shape;218;p13" descr="Layers of Atmosphere and Their Charchterstics - Leverage Edu"/>
          <p:cNvPicPr preferRelativeResize="0"/>
          <p:nvPr/>
        </p:nvPicPr>
        <p:blipFill rotWithShape="1">
          <a:blip r:embed="rId4">
            <a:alphaModFix/>
          </a:blip>
          <a:srcRect r="24478"/>
          <a:stretch/>
        </p:blipFill>
        <p:spPr>
          <a:xfrm rot="-5400000">
            <a:off x="1827574" y="1824466"/>
            <a:ext cx="5360464" cy="44410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811151" y="274650"/>
            <a:ext cx="8229600" cy="179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Which atmospheric layer is made up of ozone gases?</a:t>
            </a:r>
            <a:endParaRPr/>
          </a:p>
        </p:txBody>
      </p:sp>
      <p:pic>
        <p:nvPicPr>
          <p:cNvPr id="225" name="Google Shape;225;p14" descr="ozone.jpg"/>
          <p:cNvPicPr preferRelativeResize="0">
            <a:picLocks noGrp="1"/>
          </p:cNvPicPr>
          <p:nvPr>
            <p:ph type="body" idx="1"/>
          </p:nvPr>
        </p:nvPicPr>
        <p:blipFill rotWithShape="1">
          <a:blip r:embed="rId3">
            <a:alphaModFix/>
          </a:blip>
          <a:srcRect l="-10572" r="-10572"/>
          <a:stretch/>
        </p:blipFill>
        <p:spPr>
          <a:xfrm>
            <a:off x="457200" y="2204883"/>
            <a:ext cx="8229600" cy="4525963"/>
          </a:xfrm>
          <a:prstGeom prst="rect">
            <a:avLst/>
          </a:prstGeom>
          <a:noFill/>
          <a:ln w="9525" cap="flat" cmpd="sng">
            <a:solidFill>
              <a:schemeClr val="lt1"/>
            </a:solidFill>
            <a:prstDash val="solid"/>
            <a:round/>
            <a:headEnd type="none" w="sm" len="sm"/>
            <a:tailEnd type="none" w="sm" len="sm"/>
          </a:ln>
        </p:spPr>
      </p:pic>
      <p:sp>
        <p:nvSpPr>
          <p:cNvPr id="226" name="Google Shape;226;p14" descr="Questions"/>
          <p:cNvSpPr/>
          <p:nvPr/>
        </p:nvSpPr>
        <p:spPr>
          <a:xfrm>
            <a:off x="0" y="0"/>
            <a:ext cx="983848" cy="954107"/>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p:nvPr/>
        </p:nvSpPr>
        <p:spPr>
          <a:xfrm>
            <a:off x="2337212" y="1233005"/>
            <a:ext cx="9144000"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Air Pollution</a:t>
            </a:r>
            <a:endParaRPr sz="1800" b="0" i="0" u="none" strike="noStrike" cap="none">
              <a:solidFill>
                <a:schemeClr val="dk1"/>
              </a:solidFill>
              <a:latin typeface="Calibri"/>
              <a:ea typeface="Calibri"/>
              <a:cs typeface="Calibri"/>
              <a:sym typeface="Calibri"/>
            </a:endParaRPr>
          </a:p>
        </p:txBody>
      </p:sp>
      <p:sp>
        <p:nvSpPr>
          <p:cNvPr id="233" name="Google Shape;233;p15"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34" name="Google Shape;234;p15"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735230" y="75720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200" b="1" u="sng"/>
              <a:t>Air Pollution:</a:t>
            </a:r>
            <a:r>
              <a:rPr lang="en-US" sz="3200" b="1"/>
              <a:t> </a:t>
            </a:r>
            <a:r>
              <a:rPr lang="en-US" sz="3200"/>
              <a:t>substances, such as gases and particles, in the air that can be harmful to your health and the environment</a:t>
            </a:r>
            <a:endParaRPr/>
          </a:p>
        </p:txBody>
      </p:sp>
      <p:sp>
        <p:nvSpPr>
          <p:cNvPr id="241" name="Google Shape;241;p1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42" name="Google Shape;242;p16"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43" name="Google Shape;243;p16" descr="Does air pollution cause Alzheimer's disease? - Harvard Health Blog -  Harvard Health Publishing"/>
          <p:cNvPicPr preferRelativeResize="0"/>
          <p:nvPr/>
        </p:nvPicPr>
        <p:blipFill rotWithShape="1">
          <a:blip r:embed="rId5">
            <a:alphaModFix/>
          </a:blip>
          <a:srcRect/>
          <a:stretch/>
        </p:blipFill>
        <p:spPr>
          <a:xfrm>
            <a:off x="1814538" y="2675284"/>
            <a:ext cx="5514923" cy="36699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dd4cc43c92_0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dd4cc43c92_0_5"/>
          <p:cNvSpPr txBox="1">
            <a:spLocks noGrp="1"/>
          </p:cNvSpPr>
          <p:nvPr>
            <p:ph type="title"/>
          </p:nvPr>
        </p:nvSpPr>
        <p:spPr>
          <a:xfrm>
            <a:off x="811150" y="274650"/>
            <a:ext cx="8229600" cy="1150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What is </a:t>
            </a:r>
            <a:r>
              <a:rPr lang="en-US" sz="3959" b="1"/>
              <a:t>air pollution</a:t>
            </a:r>
            <a:r>
              <a:rPr lang="en-US" sz="3959"/>
              <a:t>?</a:t>
            </a:r>
            <a:endParaRPr/>
          </a:p>
        </p:txBody>
      </p:sp>
      <p:sp>
        <p:nvSpPr>
          <p:cNvPr id="256" name="Google Shape;256;gdd4cc43c92_0_5"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57" name="Google Shape;257;gdd4cc43c92_0_5" descr="Does air pollution cause Alzheimer's disease? - Harvard Health Blog -  Harvard Health Publishing"/>
          <p:cNvPicPr preferRelativeResize="0"/>
          <p:nvPr/>
        </p:nvPicPr>
        <p:blipFill rotWithShape="1">
          <a:blip r:embed="rId4">
            <a:alphaModFix/>
          </a:blip>
          <a:srcRect/>
          <a:stretch/>
        </p:blipFill>
        <p:spPr>
          <a:xfrm>
            <a:off x="1814538" y="2101559"/>
            <a:ext cx="5514923" cy="36699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p:txBody>
      </p:sp>
      <p:pic>
        <p:nvPicPr>
          <p:cNvPr id="264" name="Google Shape;264;p17"/>
          <p:cNvPicPr preferRelativeResize="0"/>
          <p:nvPr/>
        </p:nvPicPr>
        <p:blipFill rotWithShape="1">
          <a:blip r:embed="rId3">
            <a:alphaModFix/>
          </a:blip>
          <a:srcRect/>
          <a:stretch/>
        </p:blipFill>
        <p:spPr>
          <a:xfrm>
            <a:off x="0" y="411163"/>
            <a:ext cx="9144000" cy="6035675"/>
          </a:xfrm>
          <a:prstGeom prst="rect">
            <a:avLst/>
          </a:prstGeom>
          <a:noFill/>
          <a:ln>
            <a:noFill/>
          </a:ln>
        </p:spPr>
      </p:pic>
      <p:sp>
        <p:nvSpPr>
          <p:cNvPr id="265" name="Google Shape;265;p17"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2"/>
          <p:cNvSpPr/>
          <p:nvPr/>
        </p:nvSpPr>
        <p:spPr>
          <a:xfrm>
            <a:off x="923881" y="620537"/>
            <a:ext cx="748641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Calibri"/>
              <a:buNone/>
            </a:pPr>
            <a:r>
              <a:rPr lang="en-US" sz="5400" b="0" i="0" u="none" strike="noStrike" cap="none">
                <a:solidFill>
                  <a:schemeClr val="dk1"/>
                </a:solidFill>
                <a:latin typeface="Calibri"/>
                <a:ea typeface="Calibri"/>
                <a:cs typeface="Calibri"/>
                <a:sym typeface="Calibri"/>
              </a:rPr>
              <a:t>Air Pollution</a:t>
            </a:r>
            <a:endParaRPr sz="1800" b="0" i="0" u="none" strike="noStrike" cap="none">
              <a:solidFill>
                <a:schemeClr val="dk1"/>
              </a:solidFill>
              <a:latin typeface="Calibri"/>
              <a:ea typeface="Calibri"/>
              <a:cs typeface="Calibri"/>
              <a:sym typeface="Calibri"/>
            </a:endParaRPr>
          </a:p>
        </p:txBody>
      </p:sp>
      <p:sp>
        <p:nvSpPr>
          <p:cNvPr id="127" name="Google Shape;127;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8" name="Google Shape;128;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dk1"/>
              </a:solidFill>
              <a:latin typeface="Calibri"/>
              <a:ea typeface="Calibri"/>
              <a:cs typeface="Calibri"/>
              <a:sym typeface="Calibri"/>
            </a:endParaRPr>
          </a:p>
        </p:txBody>
      </p:sp>
      <p:pic>
        <p:nvPicPr>
          <p:cNvPr id="129" name="Google Shape;129;p2" descr="Does air pollution cause Alzheimer's disease? - Harvard Health Blog -  Harvard Health Publishing"/>
          <p:cNvPicPr preferRelativeResize="0"/>
          <p:nvPr/>
        </p:nvPicPr>
        <p:blipFill rotWithShape="1">
          <a:blip r:embed="rId3">
            <a:alphaModFix/>
          </a:blip>
          <a:srcRect/>
          <a:stretch/>
        </p:blipFill>
        <p:spPr>
          <a:xfrm>
            <a:off x="1909627" y="1953389"/>
            <a:ext cx="5514923" cy="36699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2" name="Google Shape;272;p18"/>
          <p:cNvSpPr txBox="1">
            <a:spLocks noGrp="1"/>
          </p:cNvSpPr>
          <p:nvPr>
            <p:ph type="title"/>
          </p:nvPr>
        </p:nvSpPr>
        <p:spPr>
          <a:xfrm>
            <a:off x="457200" y="59084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2400" dirty="0"/>
              <a:t>Air pollution comes from a variety of sources such car emissions, pollen, factory chemical emissions, and ozone gases.</a:t>
            </a:r>
          </a:p>
        </p:txBody>
      </p:sp>
      <p:pic>
        <p:nvPicPr>
          <p:cNvPr id="273" name="Google Shape;273;p18" descr="Car Emissions &amp; Global Warming | Union of Concerned Scientists"/>
          <p:cNvPicPr preferRelativeResize="0"/>
          <p:nvPr/>
        </p:nvPicPr>
        <p:blipFill rotWithShape="1">
          <a:blip r:embed="rId4">
            <a:alphaModFix/>
          </a:blip>
          <a:srcRect/>
          <a:stretch/>
        </p:blipFill>
        <p:spPr>
          <a:xfrm>
            <a:off x="1567210" y="1922666"/>
            <a:ext cx="4693828" cy="2148981"/>
          </a:xfrm>
          <a:prstGeom prst="rect">
            <a:avLst/>
          </a:prstGeom>
          <a:noFill/>
          <a:ln>
            <a:noFill/>
          </a:ln>
        </p:spPr>
      </p:pic>
      <p:pic>
        <p:nvPicPr>
          <p:cNvPr id="274" name="Google Shape;274;p18" descr="9,300 Factory Emission Photos - Free &amp; Royalty-Free Stock Photos from  Dreamstime"/>
          <p:cNvPicPr preferRelativeResize="0"/>
          <p:nvPr/>
        </p:nvPicPr>
        <p:blipFill rotWithShape="1">
          <a:blip r:embed="rId5">
            <a:alphaModFix/>
          </a:blip>
          <a:srcRect/>
          <a:stretch/>
        </p:blipFill>
        <p:spPr>
          <a:xfrm>
            <a:off x="4572000" y="4226064"/>
            <a:ext cx="3542388" cy="2357298"/>
          </a:xfrm>
          <a:prstGeom prst="rect">
            <a:avLst/>
          </a:prstGeom>
          <a:noFill/>
          <a:ln>
            <a:noFill/>
          </a:ln>
        </p:spPr>
      </p:pic>
      <p:pic>
        <p:nvPicPr>
          <p:cNvPr id="275" name="Google Shape;275;p18" descr="Pollen"/>
          <p:cNvPicPr preferRelativeResize="0"/>
          <p:nvPr/>
        </p:nvPicPr>
        <p:blipFill rotWithShape="1">
          <a:blip r:embed="rId6">
            <a:alphaModFix/>
          </a:blip>
          <a:srcRect/>
          <a:stretch/>
        </p:blipFill>
        <p:spPr>
          <a:xfrm>
            <a:off x="457200" y="4576675"/>
            <a:ext cx="4013374" cy="20066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2" name="Google Shape;282;p19"/>
          <p:cNvSpPr txBox="1">
            <a:spLocks noGrp="1"/>
          </p:cNvSpPr>
          <p:nvPr>
            <p:ph type="title"/>
          </p:nvPr>
        </p:nvSpPr>
        <p:spPr>
          <a:xfrm>
            <a:off x="641472" y="735230"/>
            <a:ext cx="8229600" cy="1143000"/>
          </a:xfrm>
          <a:prstGeom prst="rect">
            <a:avLst/>
          </a:prstGeom>
          <a:noFill/>
          <a:ln>
            <a:noFill/>
          </a:ln>
        </p:spPr>
        <p:txBody>
          <a:bodyPr spcFirstLastPara="1" wrap="square" lIns="91425" tIns="45700" rIns="91425" bIns="45700" anchor="ctr" anchorCtr="0">
            <a:noAutofit/>
          </a:bodyPr>
          <a:lstStyle/>
          <a:p>
            <a:pPr algn="l">
              <a:buSzPts val="4400"/>
            </a:pPr>
            <a:r>
              <a:rPr lang="en-US" sz="2400" dirty="0">
                <a:latin typeface="Helvetica" pitchFamily="2" charset="0"/>
              </a:rPr>
              <a:t>Smog that you can see here covering this city comes from ozone pollution – all of the pollution from factories, cars and other sources can come together and react with sunlight forming the smog. </a:t>
            </a:r>
            <a:endParaRPr sz="2400" dirty="0">
              <a:latin typeface="Helvetica" pitchFamily="2" charset="0"/>
            </a:endParaRPr>
          </a:p>
        </p:txBody>
      </p:sp>
      <p:pic>
        <p:nvPicPr>
          <p:cNvPr id="283" name="Google Shape;283;p19" descr="Red Alert: 3 Strategies for Reducing Toxic Ozone Pollution | TheCityFix"/>
          <p:cNvPicPr preferRelativeResize="0"/>
          <p:nvPr/>
        </p:nvPicPr>
        <p:blipFill rotWithShape="1">
          <a:blip r:embed="rId4">
            <a:alphaModFix/>
          </a:blip>
          <a:srcRect/>
          <a:stretch/>
        </p:blipFill>
        <p:spPr>
          <a:xfrm>
            <a:off x="933633" y="2337373"/>
            <a:ext cx="7276734" cy="45206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91" name="Google Shape;291;p20" descr="New Database on Global Surface Ozone Levels Shows Regions Most Affected by  Air Pollution | Institute for Advanced Sustainability Studies"/>
          <p:cNvPicPr preferRelativeResize="0"/>
          <p:nvPr/>
        </p:nvPicPr>
        <p:blipFill rotWithShape="1">
          <a:blip r:embed="rId4">
            <a:alphaModFix/>
          </a:blip>
          <a:srcRect/>
          <a:stretch/>
        </p:blipFill>
        <p:spPr>
          <a:xfrm>
            <a:off x="4395537" y="2489167"/>
            <a:ext cx="4291263" cy="2403107"/>
          </a:xfrm>
          <a:prstGeom prst="rect">
            <a:avLst/>
          </a:prstGeom>
          <a:noFill/>
          <a:ln>
            <a:noFill/>
          </a:ln>
        </p:spPr>
      </p:pic>
      <p:pic>
        <p:nvPicPr>
          <p:cNvPr id="292" name="Google Shape;292;p20" descr="Nitrogen Oxides | UCAR Center for Science Education"/>
          <p:cNvPicPr preferRelativeResize="0"/>
          <p:nvPr/>
        </p:nvPicPr>
        <p:blipFill rotWithShape="1">
          <a:blip r:embed="rId5">
            <a:alphaModFix/>
          </a:blip>
          <a:srcRect/>
          <a:stretch/>
        </p:blipFill>
        <p:spPr>
          <a:xfrm>
            <a:off x="735230" y="1936784"/>
            <a:ext cx="2867025" cy="1590675"/>
          </a:xfrm>
          <a:prstGeom prst="rect">
            <a:avLst/>
          </a:prstGeom>
          <a:noFill/>
          <a:ln>
            <a:noFill/>
          </a:ln>
        </p:spPr>
      </p:pic>
      <p:pic>
        <p:nvPicPr>
          <p:cNvPr id="293" name="Google Shape;293;p20" descr="Bus pollution | 06880"/>
          <p:cNvPicPr preferRelativeResize="0"/>
          <p:nvPr/>
        </p:nvPicPr>
        <p:blipFill rotWithShape="1">
          <a:blip r:embed="rId6">
            <a:alphaModFix/>
          </a:blip>
          <a:srcRect/>
          <a:stretch/>
        </p:blipFill>
        <p:spPr>
          <a:xfrm>
            <a:off x="438150" y="3690721"/>
            <a:ext cx="4133850" cy="2952750"/>
          </a:xfrm>
          <a:prstGeom prst="rect">
            <a:avLst/>
          </a:prstGeom>
          <a:noFill/>
          <a:ln>
            <a:noFill/>
          </a:ln>
        </p:spPr>
      </p:pic>
      <p:sp>
        <p:nvSpPr>
          <p:cNvPr id="294" name="Google Shape;294;p20"/>
          <p:cNvSpPr txBox="1">
            <a:spLocks noGrp="1"/>
          </p:cNvSpPr>
          <p:nvPr>
            <p:ph type="title"/>
          </p:nvPr>
        </p:nvSpPr>
        <p:spPr>
          <a:xfrm>
            <a:off x="457200" y="764507"/>
            <a:ext cx="8229600" cy="1143000"/>
          </a:xfrm>
          <a:prstGeom prst="rect">
            <a:avLst/>
          </a:prstGeom>
          <a:noFill/>
          <a:ln>
            <a:noFill/>
          </a:ln>
        </p:spPr>
        <p:txBody>
          <a:bodyPr spcFirstLastPara="1" wrap="square" lIns="91425" tIns="45700" rIns="91425" bIns="45700" anchor="ctr" anchorCtr="0">
            <a:noAutofit/>
          </a:bodyPr>
          <a:lstStyle/>
          <a:p>
            <a:pPr algn="l">
              <a:buSzPts val="4400"/>
            </a:pPr>
            <a:r>
              <a:rPr lang="en-US" sz="2400" b="0" i="0" dirty="0">
                <a:solidFill>
                  <a:srgbClr val="212121"/>
                </a:solidFill>
                <a:latin typeface="Helvetica" pitchFamily="2" charset="0"/>
                <a:ea typeface="Arial"/>
                <a:cs typeface="Arial"/>
                <a:sym typeface="Arial"/>
              </a:rPr>
              <a:t>Smog is mainly created by chemical reactions between oxides of nitrogen (NOx) and volatile organic compounds (VOC) </a:t>
            </a:r>
            <a:r>
              <a:rPr lang="en-US" sz="2400" dirty="0">
                <a:solidFill>
                  <a:srgbClr val="212121"/>
                </a:solidFill>
                <a:latin typeface="Helvetica" pitchFamily="2" charset="0"/>
                <a:ea typeface="Arial"/>
                <a:cs typeface="Arial"/>
                <a:sym typeface="Arial"/>
              </a:rPr>
              <a:t>-</a:t>
            </a:r>
            <a:r>
              <a:rPr lang="en-US" sz="2400" b="0" i="0" dirty="0">
                <a:solidFill>
                  <a:srgbClr val="212121"/>
                </a:solidFill>
                <a:latin typeface="Helvetica" pitchFamily="2" charset="0"/>
                <a:ea typeface="Arial"/>
                <a:cs typeface="Arial"/>
                <a:sym typeface="Arial"/>
              </a:rPr>
              <a:t> from sources such as cars and factory pollution.</a:t>
            </a:r>
            <a:br>
              <a:rPr lang="en-US" sz="2400" dirty="0">
                <a:latin typeface="Helvetica" pitchFamily="2" charset="0"/>
              </a:rPr>
            </a:br>
            <a:endParaRPr sz="2400" dirty="0">
              <a:latin typeface="Helvetica"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457199" y="60288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2400" b="0" i="0" dirty="0">
                <a:solidFill>
                  <a:srgbClr val="212121"/>
                </a:solidFill>
                <a:latin typeface="Arial"/>
                <a:ea typeface="Arial"/>
                <a:cs typeface="Arial"/>
                <a:sym typeface="Arial"/>
              </a:rPr>
              <a:t>In 2019, about 70 million tons of pollution were emitted into the atmosphere in the United States. </a:t>
            </a:r>
            <a:endParaRPr lang="en-US" sz="2400" dirty="0"/>
          </a:p>
        </p:txBody>
      </p:sp>
      <p:pic>
        <p:nvPicPr>
          <p:cNvPr id="301" name="Google Shape;301;p21" descr="11 yrs on, KSPCB helpless in tackling air pollution | Deccan Herald"/>
          <p:cNvPicPr preferRelativeResize="0">
            <a:picLocks noGrp="1"/>
          </p:cNvPicPr>
          <p:nvPr>
            <p:ph type="body" idx="1"/>
          </p:nvPr>
        </p:nvPicPr>
        <p:blipFill rotWithShape="1">
          <a:blip r:embed="rId3">
            <a:alphaModFix/>
          </a:blip>
          <a:srcRect/>
          <a:stretch/>
        </p:blipFill>
        <p:spPr>
          <a:xfrm>
            <a:off x="1335947" y="1847954"/>
            <a:ext cx="6472105" cy="4735408"/>
          </a:xfrm>
          <a:prstGeom prst="rect">
            <a:avLst/>
          </a:prstGeom>
          <a:noFill/>
          <a:ln>
            <a:noFill/>
          </a:ln>
        </p:spPr>
      </p:pic>
      <p:sp>
        <p:nvSpPr>
          <p:cNvPr id="2" name="Google Shape;290;p20" descr="Artificial Intelligence">
            <a:extLst>
              <a:ext uri="{FF2B5EF4-FFF2-40B4-BE49-F238E27FC236}">
                <a16:creationId xmlns:a16="http://schemas.microsoft.com/office/drawing/2014/main" id="{4558846B-FF20-0570-B56E-A27D80DAC8B7}"/>
              </a:ext>
            </a:extLst>
          </p:cNvPr>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8" name="Google Shape;308;p22"/>
          <p:cNvSpPr txBox="1">
            <a:spLocks noGrp="1"/>
          </p:cNvSpPr>
          <p:nvPr>
            <p:ph type="title"/>
          </p:nvPr>
        </p:nvSpPr>
        <p:spPr>
          <a:xfrm>
            <a:off x="457198" y="833975"/>
            <a:ext cx="8229600" cy="114300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2400" b="0" i="0" dirty="0">
                <a:solidFill>
                  <a:srgbClr val="212121"/>
                </a:solidFill>
                <a:latin typeface="Helvetica" pitchFamily="2" charset="0"/>
                <a:ea typeface="Arial"/>
                <a:cs typeface="Arial"/>
                <a:sym typeface="Arial"/>
              </a:rPr>
              <a:t>There are many small steps you can take to help manage air pollution. Reduce car trips, carpool, walk instead of driving, fill your tires with air, use environmentally friendly paint and chemicals, compost, conserve energy at home.</a:t>
            </a:r>
            <a:r>
              <a:rPr lang="en-US" sz="2400" dirty="0">
                <a:solidFill>
                  <a:srgbClr val="212121"/>
                </a:solidFill>
                <a:latin typeface="Helvetica" pitchFamily="2" charset="0"/>
                <a:ea typeface="Arial"/>
                <a:cs typeface="Arial"/>
                <a:sym typeface="Arial"/>
              </a:rPr>
              <a:t> </a:t>
            </a:r>
            <a:r>
              <a:rPr lang="en-US" sz="2400" b="0" i="0" dirty="0">
                <a:solidFill>
                  <a:srgbClr val="212121"/>
                </a:solidFill>
                <a:latin typeface="Helvetica" pitchFamily="2" charset="0"/>
                <a:ea typeface="Arial"/>
                <a:cs typeface="Arial"/>
                <a:sym typeface="Arial"/>
              </a:rPr>
              <a:t>These steps can be a lot of work but added together can make a big difference.</a:t>
            </a:r>
          </a:p>
        </p:txBody>
      </p:sp>
      <p:pic>
        <p:nvPicPr>
          <p:cNvPr id="309" name="Google Shape;309;p22" descr="Car With Not Allowed Symbol - No Cars Allowed Royalty Free Cliparts,  Vectors, And Stock Illustration. Image 3410303."/>
          <p:cNvPicPr preferRelativeResize="0"/>
          <p:nvPr/>
        </p:nvPicPr>
        <p:blipFill rotWithShape="1">
          <a:blip r:embed="rId4">
            <a:alphaModFix/>
          </a:blip>
          <a:srcRect/>
          <a:stretch/>
        </p:blipFill>
        <p:spPr>
          <a:xfrm>
            <a:off x="457200" y="2667000"/>
            <a:ext cx="2143125" cy="2133600"/>
          </a:xfrm>
          <a:prstGeom prst="rect">
            <a:avLst/>
          </a:prstGeom>
          <a:noFill/>
          <a:ln>
            <a:noFill/>
          </a:ln>
        </p:spPr>
      </p:pic>
      <p:pic>
        <p:nvPicPr>
          <p:cNvPr id="310" name="Google Shape;310;p22" descr="Walk this way! How to optimise your stride and focus your mind to get the  most from your daily stroll | Health &amp; wellbeing | The Guardian"/>
          <p:cNvPicPr preferRelativeResize="0"/>
          <p:nvPr/>
        </p:nvPicPr>
        <p:blipFill rotWithShape="1">
          <a:blip r:embed="rId5">
            <a:alphaModFix/>
          </a:blip>
          <a:srcRect/>
          <a:stretch/>
        </p:blipFill>
        <p:spPr>
          <a:xfrm>
            <a:off x="3500435" y="2728133"/>
            <a:ext cx="2143125" cy="2143125"/>
          </a:xfrm>
          <a:prstGeom prst="rect">
            <a:avLst/>
          </a:prstGeom>
          <a:noFill/>
          <a:ln>
            <a:noFill/>
          </a:ln>
        </p:spPr>
      </p:pic>
      <p:pic>
        <p:nvPicPr>
          <p:cNvPr id="311" name="Google Shape;311;p22" descr="Eco-friendly vs Regular Paint — Titan Painters"/>
          <p:cNvPicPr preferRelativeResize="0"/>
          <p:nvPr/>
        </p:nvPicPr>
        <p:blipFill rotWithShape="1">
          <a:blip r:embed="rId6">
            <a:alphaModFix/>
          </a:blip>
          <a:srcRect/>
          <a:stretch/>
        </p:blipFill>
        <p:spPr>
          <a:xfrm>
            <a:off x="6176060" y="2959101"/>
            <a:ext cx="2600325" cy="1752600"/>
          </a:xfrm>
          <a:prstGeom prst="rect">
            <a:avLst/>
          </a:prstGeom>
          <a:noFill/>
          <a:ln>
            <a:noFill/>
          </a:ln>
        </p:spPr>
      </p:pic>
      <p:pic>
        <p:nvPicPr>
          <p:cNvPr id="312" name="Google Shape;312;p22" descr="Question Of The Day: Can I Fill My Tires With Something Other Than Air?"/>
          <p:cNvPicPr preferRelativeResize="0"/>
          <p:nvPr/>
        </p:nvPicPr>
        <p:blipFill rotWithShape="1">
          <a:blip r:embed="rId7">
            <a:alphaModFix/>
          </a:blip>
          <a:srcRect/>
          <a:stretch/>
        </p:blipFill>
        <p:spPr>
          <a:xfrm>
            <a:off x="367615" y="5026528"/>
            <a:ext cx="2619375" cy="1743075"/>
          </a:xfrm>
          <a:prstGeom prst="rect">
            <a:avLst/>
          </a:prstGeom>
          <a:noFill/>
          <a:ln>
            <a:noFill/>
          </a:ln>
        </p:spPr>
      </p:pic>
      <p:pic>
        <p:nvPicPr>
          <p:cNvPr id="313" name="Google Shape;313;p22"/>
          <p:cNvPicPr preferRelativeResize="0"/>
          <p:nvPr/>
        </p:nvPicPr>
        <p:blipFill rotWithShape="1">
          <a:blip r:embed="rId8">
            <a:alphaModFix/>
          </a:blip>
          <a:srcRect/>
          <a:stretch/>
        </p:blipFill>
        <p:spPr>
          <a:xfrm>
            <a:off x="3790949" y="4950221"/>
            <a:ext cx="1562100" cy="1866900"/>
          </a:xfrm>
          <a:prstGeom prst="rect">
            <a:avLst/>
          </a:prstGeom>
          <a:noFill/>
          <a:ln>
            <a:noFill/>
          </a:ln>
        </p:spPr>
      </p:pic>
      <p:pic>
        <p:nvPicPr>
          <p:cNvPr id="314" name="Google Shape;314;p22" descr="ShareWaste's Compost-Finding App Makes an Internet Community Grow | WIRED"/>
          <p:cNvPicPr preferRelativeResize="0"/>
          <p:nvPr/>
        </p:nvPicPr>
        <p:blipFill rotWithShape="1">
          <a:blip r:embed="rId9">
            <a:alphaModFix/>
          </a:blip>
          <a:srcRect/>
          <a:stretch/>
        </p:blipFill>
        <p:spPr>
          <a:xfrm>
            <a:off x="5918885" y="5097965"/>
            <a:ext cx="2857500" cy="1600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21" name="Google Shape;321;p23"/>
          <p:cNvSpPr txBox="1">
            <a:spLocks noGrp="1"/>
          </p:cNvSpPr>
          <p:nvPr>
            <p:ph type="title"/>
          </p:nvPr>
        </p:nvSpPr>
        <p:spPr>
          <a:xfrm>
            <a:off x="457200" y="81316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i="0" dirty="0">
                <a:latin typeface="Helvetica" pitchFamily="2" charset="0"/>
                <a:ea typeface="Arial"/>
                <a:cs typeface="Arial"/>
                <a:sym typeface="Arial"/>
              </a:rPr>
              <a:t>There are many big steps being taken by the government and others to reduce pollution and improve air quality. One attempt is the clean air act.</a:t>
            </a:r>
            <a:endParaRPr lang="en-US" sz="2400" dirty="0">
              <a:latin typeface="Helvetica" pitchFamily="2" charset="0"/>
            </a:endParaRPr>
          </a:p>
        </p:txBody>
      </p:sp>
      <p:pic>
        <p:nvPicPr>
          <p:cNvPr id="323" name="Google Shape;323;p23"/>
          <p:cNvPicPr preferRelativeResize="0"/>
          <p:nvPr/>
        </p:nvPicPr>
        <p:blipFill rotWithShape="1">
          <a:blip r:embed="rId4">
            <a:alphaModFix/>
          </a:blip>
          <a:srcRect/>
          <a:stretch/>
        </p:blipFill>
        <p:spPr>
          <a:xfrm>
            <a:off x="265522" y="2333889"/>
            <a:ext cx="2253163" cy="3004217"/>
          </a:xfrm>
          <a:prstGeom prst="rect">
            <a:avLst/>
          </a:prstGeom>
          <a:noFill/>
          <a:ln>
            <a:noFill/>
          </a:ln>
        </p:spPr>
      </p:pic>
      <p:pic>
        <p:nvPicPr>
          <p:cNvPr id="324" name="Google Shape;324;p23" descr="ING supports Toyota fund low-emission cars | ING"/>
          <p:cNvPicPr preferRelativeResize="0"/>
          <p:nvPr/>
        </p:nvPicPr>
        <p:blipFill rotWithShape="1">
          <a:blip r:embed="rId5">
            <a:alphaModFix/>
          </a:blip>
          <a:srcRect/>
          <a:stretch/>
        </p:blipFill>
        <p:spPr>
          <a:xfrm>
            <a:off x="4565361" y="2034090"/>
            <a:ext cx="4096466" cy="2294021"/>
          </a:xfrm>
          <a:prstGeom prst="rect">
            <a:avLst/>
          </a:prstGeom>
          <a:noFill/>
          <a:ln>
            <a:noFill/>
          </a:ln>
        </p:spPr>
      </p:pic>
      <p:pic>
        <p:nvPicPr>
          <p:cNvPr id="325" name="Google Shape;325;p23"/>
          <p:cNvPicPr preferRelativeResize="0"/>
          <p:nvPr/>
        </p:nvPicPr>
        <p:blipFill rotWithShape="1">
          <a:blip r:embed="rId6">
            <a:alphaModFix/>
          </a:blip>
          <a:srcRect/>
          <a:stretch/>
        </p:blipFill>
        <p:spPr>
          <a:xfrm>
            <a:off x="2654547" y="4803009"/>
            <a:ext cx="6329439" cy="1670972"/>
          </a:xfrm>
          <a:prstGeom prst="rect">
            <a:avLst/>
          </a:prstGeom>
          <a:noFill/>
          <a:ln>
            <a:noFill/>
          </a:ln>
        </p:spPr>
      </p:pic>
      <p:sp>
        <p:nvSpPr>
          <p:cNvPr id="322" name="Google Shape;322;p23"/>
          <p:cNvSpPr txBox="1"/>
          <p:nvPr/>
        </p:nvSpPr>
        <p:spPr>
          <a:xfrm>
            <a:off x="5151689" y="2333889"/>
            <a:ext cx="292381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dirty="0">
                <a:solidFill>
                  <a:srgbClr val="4C2C92"/>
                </a:solidFill>
                <a:latin typeface="Arial"/>
                <a:ea typeface="Arial"/>
                <a:cs typeface="Arial"/>
                <a:sym typeface="Arial"/>
                <a:hlinkClick r:id="rId7">
                  <a:extLst>
                    <a:ext uri="{A12FA001-AC4F-418D-AE19-62706E023703}">
                      <ahyp:hlinkClr xmlns:ahyp="http://schemas.microsoft.com/office/drawing/2018/hyperlinkcolor" val="tx"/>
                    </a:ext>
                  </a:extLst>
                </a:hlinkClick>
              </a:rPr>
              <a:t>Clean Air Act</a:t>
            </a:r>
            <a:r>
              <a:rPr lang="en-US" sz="3600" b="0" i="0" u="none" strike="noStrike" cap="none" dirty="0">
                <a:solidFill>
                  <a:srgbClr val="212121"/>
                </a:solidFill>
                <a:latin typeface="Arial"/>
                <a:ea typeface="Arial"/>
                <a:cs typeface="Arial"/>
                <a:sym typeface="Arial"/>
              </a:rPr>
              <a:t> </a:t>
            </a:r>
            <a:endParaRPr sz="3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32" name="Google Shape;332;p24"/>
          <p:cNvSpPr txBox="1">
            <a:spLocks noGrp="1"/>
          </p:cNvSpPr>
          <p:nvPr>
            <p:ph type="title"/>
          </p:nvPr>
        </p:nvSpPr>
        <p:spPr>
          <a:xfrm>
            <a:off x="457200" y="1212396"/>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i="0" dirty="0">
                <a:latin typeface="Helvetica" pitchFamily="2" charset="0"/>
                <a:ea typeface="Arial"/>
                <a:cs typeface="Arial"/>
                <a:sym typeface="Arial"/>
              </a:rPr>
              <a:t>Some cities are trying to reduce pollution through improved city planning. Oakland is using air quality data to make decisions such as building schools and hospitals further away from the city and away from high pollution areas such as highways</a:t>
            </a:r>
            <a:r>
              <a:rPr lang="en-US" sz="2400" dirty="0">
                <a:latin typeface="Helvetica" pitchFamily="2" charset="0"/>
                <a:ea typeface="Arial"/>
                <a:cs typeface="Arial"/>
                <a:sym typeface="Arial"/>
              </a:rPr>
              <a:t>.</a:t>
            </a:r>
            <a:endParaRPr lang="en-US" sz="2400" dirty="0">
              <a:latin typeface="Helvetica" pitchFamily="2" charset="0"/>
            </a:endParaRPr>
          </a:p>
        </p:txBody>
      </p:sp>
      <p:pic>
        <p:nvPicPr>
          <p:cNvPr id="333" name="Google Shape;333;p24" descr="Oakland 2020: Best of Oakland, CA Tourism - Tripadvisor"/>
          <p:cNvPicPr preferRelativeResize="0"/>
          <p:nvPr/>
        </p:nvPicPr>
        <p:blipFill rotWithShape="1">
          <a:blip r:embed="rId4">
            <a:alphaModFix/>
          </a:blip>
          <a:srcRect/>
          <a:stretch/>
        </p:blipFill>
        <p:spPr>
          <a:xfrm>
            <a:off x="345482" y="3059724"/>
            <a:ext cx="4859564" cy="3710644"/>
          </a:xfrm>
          <a:prstGeom prst="rect">
            <a:avLst/>
          </a:prstGeom>
          <a:noFill/>
          <a:ln>
            <a:noFill/>
          </a:ln>
        </p:spPr>
      </p:pic>
      <p:pic>
        <p:nvPicPr>
          <p:cNvPr id="334" name="Google Shape;334;p24" descr="🎈 Public Lab: Air Quality Data Visualization: No Coding Necessary"/>
          <p:cNvPicPr preferRelativeResize="0"/>
          <p:nvPr/>
        </p:nvPicPr>
        <p:blipFill rotWithShape="1">
          <a:blip r:embed="rId5">
            <a:alphaModFix/>
          </a:blip>
          <a:srcRect/>
          <a:stretch/>
        </p:blipFill>
        <p:spPr>
          <a:xfrm>
            <a:off x="3589133" y="2582805"/>
            <a:ext cx="5209385" cy="169238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41" name="Google Shape;341;p25"/>
          <p:cNvSpPr txBox="1">
            <a:spLocks noGrp="1"/>
          </p:cNvSpPr>
          <p:nvPr>
            <p:ph type="title"/>
          </p:nvPr>
        </p:nvSpPr>
        <p:spPr>
          <a:xfrm>
            <a:off x="457200" y="1002889"/>
            <a:ext cx="8229600" cy="1143000"/>
          </a:xfrm>
          <a:prstGeom prst="rect">
            <a:avLst/>
          </a:prstGeom>
          <a:noFill/>
          <a:ln>
            <a:noFill/>
          </a:ln>
        </p:spPr>
        <p:txBody>
          <a:bodyPr spcFirstLastPara="1" wrap="square" lIns="91425" tIns="45700" rIns="91425" bIns="45700" anchor="ctr" anchorCtr="0">
            <a:noAutofit/>
          </a:bodyPr>
          <a:lstStyle/>
          <a:p>
            <a:pPr algn="l">
              <a:buSzPts val="4400"/>
            </a:pPr>
            <a:r>
              <a:rPr lang="en-US" sz="2400" b="0" i="0" dirty="0">
                <a:latin typeface="Helvetica" pitchFamily="2" charset="0"/>
                <a:ea typeface="Arial"/>
                <a:cs typeface="Arial"/>
                <a:sym typeface="Arial"/>
              </a:rPr>
              <a:t>There are many benefits to decreasing air pollution such as longer life, lower rates of health issues, less damage to ecosystems and the environment such as lowering toxins, improving crops</a:t>
            </a:r>
            <a:r>
              <a:rPr lang="en-US" sz="2400" dirty="0">
                <a:latin typeface="Helvetica" pitchFamily="2" charset="0"/>
                <a:ea typeface="Arial"/>
                <a:cs typeface="Arial"/>
                <a:sym typeface="Arial"/>
              </a:rPr>
              <a:t>.</a:t>
            </a:r>
            <a:br>
              <a:rPr lang="en-US" sz="2400" dirty="0">
                <a:latin typeface="Helvetica" pitchFamily="2" charset="0"/>
              </a:rPr>
            </a:br>
            <a:endParaRPr sz="2400" dirty="0">
              <a:latin typeface="Helvetica" pitchFamily="2" charset="0"/>
            </a:endParaRPr>
          </a:p>
        </p:txBody>
      </p:sp>
      <p:pic>
        <p:nvPicPr>
          <p:cNvPr id="342" name="Google Shape;342;p25" descr="How Do We Breathe? What Happens When You Breathe? | Otrivin"/>
          <p:cNvPicPr preferRelativeResize="0"/>
          <p:nvPr/>
        </p:nvPicPr>
        <p:blipFill rotWithShape="1">
          <a:blip r:embed="rId4">
            <a:alphaModFix/>
          </a:blip>
          <a:srcRect/>
          <a:stretch/>
        </p:blipFill>
        <p:spPr>
          <a:xfrm>
            <a:off x="1226160" y="2545565"/>
            <a:ext cx="2324100" cy="1971675"/>
          </a:xfrm>
          <a:prstGeom prst="rect">
            <a:avLst/>
          </a:prstGeom>
          <a:noFill/>
          <a:ln>
            <a:noFill/>
          </a:ln>
        </p:spPr>
      </p:pic>
      <p:pic>
        <p:nvPicPr>
          <p:cNvPr id="343" name="Google Shape;343;p25" descr="Every Single Living Thing Is Part of an Ecosystem. Here's How They Work |  HowStuffWorks"/>
          <p:cNvPicPr preferRelativeResize="0"/>
          <p:nvPr/>
        </p:nvPicPr>
        <p:blipFill rotWithShape="1">
          <a:blip r:embed="rId5">
            <a:alphaModFix/>
          </a:blip>
          <a:srcRect/>
          <a:stretch/>
        </p:blipFill>
        <p:spPr>
          <a:xfrm>
            <a:off x="4457695" y="4344289"/>
            <a:ext cx="4229105" cy="2368299"/>
          </a:xfrm>
          <a:prstGeom prst="rect">
            <a:avLst/>
          </a:prstGeom>
          <a:noFill/>
          <a:ln>
            <a:noFill/>
          </a:ln>
        </p:spPr>
      </p:pic>
      <p:pic>
        <p:nvPicPr>
          <p:cNvPr id="344" name="Google Shape;344;p25" descr="Elderly Care Challenges &amp; Suggestions | Hofstra University"/>
          <p:cNvPicPr preferRelativeResize="0"/>
          <p:nvPr/>
        </p:nvPicPr>
        <p:blipFill rotWithShape="1">
          <a:blip r:embed="rId6">
            <a:alphaModFix/>
          </a:blip>
          <a:srcRect/>
          <a:stretch/>
        </p:blipFill>
        <p:spPr>
          <a:xfrm>
            <a:off x="1078522" y="4840288"/>
            <a:ext cx="2619375" cy="1743075"/>
          </a:xfrm>
          <a:prstGeom prst="rect">
            <a:avLst/>
          </a:prstGeom>
          <a:noFill/>
          <a:ln>
            <a:noFill/>
          </a:ln>
        </p:spPr>
      </p:pic>
      <p:pic>
        <p:nvPicPr>
          <p:cNvPr id="345" name="Google Shape;345;p25" descr="Crops | National Geographic Society"/>
          <p:cNvPicPr preferRelativeResize="0"/>
          <p:nvPr/>
        </p:nvPicPr>
        <p:blipFill rotWithShape="1">
          <a:blip r:embed="rId7">
            <a:alphaModFix/>
          </a:blip>
          <a:srcRect/>
          <a:stretch/>
        </p:blipFill>
        <p:spPr>
          <a:xfrm>
            <a:off x="5011024" y="2142078"/>
            <a:ext cx="3122445" cy="20778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3" name="Google Shape;353;p26" descr="What to do when you are given extra work, but not extra pay | The Seattle  Times"/>
          <p:cNvPicPr preferRelativeResize="0"/>
          <p:nvPr/>
        </p:nvPicPr>
        <p:blipFill rotWithShape="1">
          <a:blip r:embed="rId3">
            <a:alphaModFix/>
          </a:blip>
          <a:srcRect/>
          <a:stretch/>
        </p:blipFill>
        <p:spPr>
          <a:xfrm>
            <a:off x="6225514" y="2629632"/>
            <a:ext cx="2333625" cy="1962150"/>
          </a:xfrm>
          <a:prstGeom prst="rect">
            <a:avLst/>
          </a:prstGeom>
          <a:noFill/>
          <a:ln>
            <a:noFill/>
          </a:ln>
        </p:spPr>
      </p:pic>
      <p:sp>
        <p:nvSpPr>
          <p:cNvPr id="351" name="Google Shape;351;p26"/>
          <p:cNvSpPr txBox="1">
            <a:spLocks noGrp="1"/>
          </p:cNvSpPr>
          <p:nvPr>
            <p:ph type="title"/>
          </p:nvPr>
        </p:nvSpPr>
        <p:spPr>
          <a:xfrm>
            <a:off x="457200" y="11187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dirty="0">
                <a:latin typeface="Helvetica" pitchFamily="2" charset="0"/>
              </a:rPr>
              <a:t>The main costs for managing pollution is money. Sometimes the costs is extra work on our part-extra effort to walk instead of drive, spend more money on more environmentally friendly products such as Tesla cars. They cost a bit more money and can be more work since you need to charge them instead of lust filling up with gas.</a:t>
            </a:r>
          </a:p>
        </p:txBody>
      </p:sp>
      <p:pic>
        <p:nvPicPr>
          <p:cNvPr id="352" name="Google Shape;352;p26" descr="How to Make an Extra $1,000 This Month | Saving and Budgeting | US News"/>
          <p:cNvPicPr preferRelativeResize="0">
            <a:picLocks noGrp="1"/>
          </p:cNvPicPr>
          <p:nvPr>
            <p:ph type="body" idx="1"/>
          </p:nvPr>
        </p:nvPicPr>
        <p:blipFill rotWithShape="1">
          <a:blip r:embed="rId4">
            <a:alphaModFix/>
          </a:blip>
          <a:srcRect/>
          <a:stretch/>
        </p:blipFill>
        <p:spPr>
          <a:xfrm>
            <a:off x="457200" y="4324851"/>
            <a:ext cx="3806645" cy="2533149"/>
          </a:xfrm>
          <a:prstGeom prst="rect">
            <a:avLst/>
          </a:prstGeom>
          <a:noFill/>
          <a:ln>
            <a:noFill/>
          </a:ln>
        </p:spPr>
      </p:pic>
      <p:pic>
        <p:nvPicPr>
          <p:cNvPr id="354" name="Google Shape;354;p26" descr="Most eco-friendly car list: Tesla lands three, Hyundai has top spot"/>
          <p:cNvPicPr preferRelativeResize="0"/>
          <p:nvPr/>
        </p:nvPicPr>
        <p:blipFill rotWithShape="1">
          <a:blip r:embed="rId5">
            <a:alphaModFix/>
          </a:blip>
          <a:srcRect/>
          <a:stretch/>
        </p:blipFill>
        <p:spPr>
          <a:xfrm>
            <a:off x="5041483" y="4719150"/>
            <a:ext cx="3806644" cy="2138850"/>
          </a:xfrm>
          <a:prstGeom prst="rect">
            <a:avLst/>
          </a:prstGeom>
          <a:noFill/>
          <a:ln>
            <a:noFill/>
          </a:ln>
        </p:spPr>
      </p:pic>
      <p:sp>
        <p:nvSpPr>
          <p:cNvPr id="2" name="Google Shape;340;p25" descr="Artificial Intelligence">
            <a:extLst>
              <a:ext uri="{FF2B5EF4-FFF2-40B4-BE49-F238E27FC236}">
                <a16:creationId xmlns:a16="http://schemas.microsoft.com/office/drawing/2014/main" id="{23C36894-F738-0304-3D1C-7A585B72C73C}"/>
              </a:ext>
            </a:extLst>
          </p:cNvPr>
          <p:cNvSpPr/>
          <p:nvPr/>
        </p:nvSpPr>
        <p:spPr>
          <a:xfrm>
            <a:off x="0" y="0"/>
            <a:ext cx="735230" cy="73523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3"/>
          <p:cNvSpPr txBox="1"/>
          <p:nvPr/>
        </p:nvSpPr>
        <p:spPr>
          <a:xfrm>
            <a:off x="954000" y="267426"/>
            <a:ext cx="79113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Calibri"/>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 you think air pollution impacts you? Do you think we should try to limit it? Why or why not?</a:t>
            </a:r>
            <a:endParaRPr sz="1800" b="0" i="0" u="none" strike="noStrike" cap="none">
              <a:solidFill>
                <a:schemeClr val="dk1"/>
              </a:solidFill>
              <a:latin typeface="Calibri"/>
              <a:ea typeface="Calibri"/>
              <a:cs typeface="Calibri"/>
              <a:sym typeface="Calibri"/>
            </a:endParaRPr>
          </a:p>
        </p:txBody>
      </p:sp>
      <p:pic>
        <p:nvPicPr>
          <p:cNvPr id="137" name="Google Shape;137;p3" descr="Causes, Effects and Impressive Solutions to Air Pollution - Conserve Energy  Future"/>
          <p:cNvPicPr preferRelativeResize="0"/>
          <p:nvPr/>
        </p:nvPicPr>
        <p:blipFill rotWithShape="1">
          <a:blip r:embed="rId4">
            <a:alphaModFix/>
          </a:blip>
          <a:srcRect/>
          <a:stretch/>
        </p:blipFill>
        <p:spPr>
          <a:xfrm>
            <a:off x="1773950" y="1996064"/>
            <a:ext cx="5596099" cy="37579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title"/>
          </p:nvPr>
        </p:nvSpPr>
        <p:spPr>
          <a:xfrm>
            <a:off x="457200" y="48671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200"/>
              <a:t>What is air pollution?</a:t>
            </a:r>
            <a:endParaRPr/>
          </a:p>
        </p:txBody>
      </p:sp>
      <p:pic>
        <p:nvPicPr>
          <p:cNvPr id="367" name="Google Shape;367;p28" descr="Does air pollution cause Alzheimer's disease? - Harvard Health Blog -  Harvard Health Publishing"/>
          <p:cNvPicPr preferRelativeResize="0"/>
          <p:nvPr/>
        </p:nvPicPr>
        <p:blipFill rotWithShape="1">
          <a:blip r:embed="rId3">
            <a:alphaModFix/>
          </a:blip>
          <a:srcRect/>
          <a:stretch/>
        </p:blipFill>
        <p:spPr>
          <a:xfrm>
            <a:off x="1958917" y="2129853"/>
            <a:ext cx="5514923" cy="3669931"/>
          </a:xfrm>
          <a:prstGeom prst="rect">
            <a:avLst/>
          </a:prstGeom>
          <a:noFill/>
          <a:ln>
            <a:noFill/>
          </a:ln>
        </p:spPr>
      </p:pic>
      <p:sp>
        <p:nvSpPr>
          <p:cNvPr id="368" name="Google Shape;368;p2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200"/>
              <a:t>What is smog and how is it created? </a:t>
            </a:r>
            <a:endParaRPr/>
          </a:p>
        </p:txBody>
      </p:sp>
      <p:pic>
        <p:nvPicPr>
          <p:cNvPr id="375" name="Google Shape;375;p29" descr="Red Alert: 3 Strategies for Reducing Toxic Ozone Pollution | TheCityFix"/>
          <p:cNvPicPr preferRelativeResize="0"/>
          <p:nvPr/>
        </p:nvPicPr>
        <p:blipFill rotWithShape="1">
          <a:blip r:embed="rId3">
            <a:alphaModFix/>
          </a:blip>
          <a:srcRect/>
          <a:stretch/>
        </p:blipFill>
        <p:spPr>
          <a:xfrm>
            <a:off x="280737" y="1296670"/>
            <a:ext cx="4357688" cy="2899843"/>
          </a:xfrm>
          <a:prstGeom prst="rect">
            <a:avLst/>
          </a:prstGeom>
          <a:noFill/>
          <a:ln>
            <a:noFill/>
          </a:ln>
        </p:spPr>
      </p:pic>
      <p:pic>
        <p:nvPicPr>
          <p:cNvPr id="376" name="Google Shape;376;p29" descr="New Database on Global Surface Ozone Levels Shows Regions Most Affected by  Air Pollution | Institute for Advanced Sustainability Studies"/>
          <p:cNvPicPr preferRelativeResize="0"/>
          <p:nvPr/>
        </p:nvPicPr>
        <p:blipFill rotWithShape="1">
          <a:blip r:embed="rId4">
            <a:alphaModFix/>
          </a:blip>
          <a:srcRect/>
          <a:stretch/>
        </p:blipFill>
        <p:spPr>
          <a:xfrm>
            <a:off x="4572000" y="3925736"/>
            <a:ext cx="4291263" cy="2403107"/>
          </a:xfrm>
          <a:prstGeom prst="rect">
            <a:avLst/>
          </a:prstGeom>
          <a:noFill/>
          <a:ln>
            <a:noFill/>
          </a:ln>
        </p:spPr>
      </p:pic>
      <p:sp>
        <p:nvSpPr>
          <p:cNvPr id="377" name="Google Shape;377;p29"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dd4cc43c92_0_14"/>
          <p:cNvSpPr txBox="1">
            <a:spLocks noGrp="1"/>
          </p:cNvSpPr>
          <p:nvPr>
            <p:ph type="title"/>
          </p:nvPr>
        </p:nvSpPr>
        <p:spPr>
          <a:xfrm>
            <a:off x="590625" y="4614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200"/>
              <a:t>What are some steps being taken to reduce air pollution?</a:t>
            </a:r>
            <a:endParaRPr/>
          </a:p>
        </p:txBody>
      </p:sp>
      <p:sp>
        <p:nvSpPr>
          <p:cNvPr id="384" name="Google Shape;384;gdd4cc43c92_0_1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85" name="Google Shape;385;gdd4cc43c92_0_14" descr="Oakland 2020: Best of Oakland, CA Tourism - Tripadvisor"/>
          <p:cNvPicPr preferRelativeResize="0"/>
          <p:nvPr/>
        </p:nvPicPr>
        <p:blipFill rotWithShape="1">
          <a:blip r:embed="rId4">
            <a:alphaModFix/>
          </a:blip>
          <a:srcRect/>
          <a:stretch/>
        </p:blipFill>
        <p:spPr>
          <a:xfrm>
            <a:off x="1252474" y="2065876"/>
            <a:ext cx="6639052" cy="46436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dd4cc43c92_0_23"/>
          <p:cNvSpPr txBox="1">
            <a:spLocks noGrp="1"/>
          </p:cNvSpPr>
          <p:nvPr>
            <p:ph type="title"/>
          </p:nvPr>
        </p:nvSpPr>
        <p:spPr>
          <a:xfrm>
            <a:off x="590625" y="4614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200"/>
              <a:t>What are the benefits of reducing air pollution?</a:t>
            </a:r>
            <a:endParaRPr/>
          </a:p>
        </p:txBody>
      </p:sp>
      <p:sp>
        <p:nvSpPr>
          <p:cNvPr id="392" name="Google Shape;392;gdd4cc43c92_0_2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93" name="Google Shape;393;gdd4cc43c92_0_23" descr="How Do We Breathe? What Happens When You Breathe? | Otrivin"/>
          <p:cNvPicPr preferRelativeResize="0"/>
          <p:nvPr/>
        </p:nvPicPr>
        <p:blipFill rotWithShape="1">
          <a:blip r:embed="rId4">
            <a:alphaModFix/>
          </a:blip>
          <a:srcRect/>
          <a:stretch/>
        </p:blipFill>
        <p:spPr>
          <a:xfrm>
            <a:off x="1085850" y="1417638"/>
            <a:ext cx="2324100" cy="1971675"/>
          </a:xfrm>
          <a:prstGeom prst="rect">
            <a:avLst/>
          </a:prstGeom>
          <a:noFill/>
          <a:ln>
            <a:noFill/>
          </a:ln>
        </p:spPr>
      </p:pic>
      <p:pic>
        <p:nvPicPr>
          <p:cNvPr id="394" name="Google Shape;394;gdd4cc43c92_0_23" descr="Every Single Living Thing Is Part of an Ecosystem. Here's How They Work |  HowStuffWorks"/>
          <p:cNvPicPr preferRelativeResize="0"/>
          <p:nvPr/>
        </p:nvPicPr>
        <p:blipFill rotWithShape="1">
          <a:blip r:embed="rId5">
            <a:alphaModFix/>
          </a:blip>
          <a:srcRect/>
          <a:stretch/>
        </p:blipFill>
        <p:spPr>
          <a:xfrm>
            <a:off x="4290262" y="1417638"/>
            <a:ext cx="4229105" cy="2368299"/>
          </a:xfrm>
          <a:prstGeom prst="rect">
            <a:avLst/>
          </a:prstGeom>
          <a:noFill/>
          <a:ln>
            <a:noFill/>
          </a:ln>
        </p:spPr>
      </p:pic>
      <p:pic>
        <p:nvPicPr>
          <p:cNvPr id="395" name="Google Shape;395;gdd4cc43c92_0_23" descr="Elderly Care Challenges &amp; Suggestions | Hofstra University"/>
          <p:cNvPicPr preferRelativeResize="0"/>
          <p:nvPr/>
        </p:nvPicPr>
        <p:blipFill rotWithShape="1">
          <a:blip r:embed="rId6">
            <a:alphaModFix/>
          </a:blip>
          <a:srcRect/>
          <a:stretch/>
        </p:blipFill>
        <p:spPr>
          <a:xfrm>
            <a:off x="1085850" y="4321009"/>
            <a:ext cx="2619375" cy="1743075"/>
          </a:xfrm>
          <a:prstGeom prst="rect">
            <a:avLst/>
          </a:prstGeom>
          <a:noFill/>
          <a:ln>
            <a:noFill/>
          </a:ln>
        </p:spPr>
      </p:pic>
      <p:pic>
        <p:nvPicPr>
          <p:cNvPr id="396" name="Google Shape;396;gdd4cc43c92_0_23" descr="Crops | National Geographic Society"/>
          <p:cNvPicPr preferRelativeResize="0"/>
          <p:nvPr/>
        </p:nvPicPr>
        <p:blipFill rotWithShape="1">
          <a:blip r:embed="rId7">
            <a:alphaModFix/>
          </a:blip>
          <a:srcRect/>
          <a:stretch/>
        </p:blipFill>
        <p:spPr>
          <a:xfrm>
            <a:off x="4770271" y="4057399"/>
            <a:ext cx="3122445" cy="207784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dd4cc43c92_0_40"/>
          <p:cNvSpPr txBox="1">
            <a:spLocks noGrp="1"/>
          </p:cNvSpPr>
          <p:nvPr>
            <p:ph type="title"/>
          </p:nvPr>
        </p:nvSpPr>
        <p:spPr>
          <a:xfrm>
            <a:off x="710700" y="24796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200"/>
              <a:t>What are some concerns with cost when thinking about reducing air pollution?</a:t>
            </a:r>
            <a:endParaRPr/>
          </a:p>
        </p:txBody>
      </p:sp>
      <p:sp>
        <p:nvSpPr>
          <p:cNvPr id="403" name="Google Shape;403;gdd4cc43c92_0_4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04" name="Google Shape;404;gdd4cc43c92_0_40" descr="How to Make an Extra $1,000 This Month | Saving and Budgeting | US News"/>
          <p:cNvPicPr preferRelativeResize="0">
            <a:picLocks noGrp="1"/>
          </p:cNvPicPr>
          <p:nvPr>
            <p:ph type="body" idx="1"/>
          </p:nvPr>
        </p:nvPicPr>
        <p:blipFill rotWithShape="1">
          <a:blip r:embed="rId4">
            <a:alphaModFix/>
          </a:blip>
          <a:srcRect/>
          <a:stretch/>
        </p:blipFill>
        <p:spPr>
          <a:xfrm>
            <a:off x="936207" y="1562350"/>
            <a:ext cx="3806700" cy="2533200"/>
          </a:xfrm>
          <a:prstGeom prst="rect">
            <a:avLst/>
          </a:prstGeom>
          <a:noFill/>
          <a:ln>
            <a:noFill/>
          </a:ln>
        </p:spPr>
      </p:pic>
      <p:pic>
        <p:nvPicPr>
          <p:cNvPr id="405" name="Google Shape;405;gdd4cc43c92_0_40" descr="What to do when you are given extra work, but not extra pay | The Seattle  Times"/>
          <p:cNvPicPr preferRelativeResize="0"/>
          <p:nvPr/>
        </p:nvPicPr>
        <p:blipFill rotWithShape="1">
          <a:blip r:embed="rId5">
            <a:alphaModFix/>
          </a:blip>
          <a:srcRect/>
          <a:stretch/>
        </p:blipFill>
        <p:spPr>
          <a:xfrm>
            <a:off x="5041483" y="2828924"/>
            <a:ext cx="2333625" cy="1962150"/>
          </a:xfrm>
          <a:prstGeom prst="rect">
            <a:avLst/>
          </a:prstGeom>
          <a:noFill/>
          <a:ln>
            <a:noFill/>
          </a:ln>
        </p:spPr>
      </p:pic>
      <p:pic>
        <p:nvPicPr>
          <p:cNvPr id="406" name="Google Shape;406;gdd4cc43c92_0_40" descr="Most eco-friendly car list: Tesla lands three, Hyundai has top spot"/>
          <p:cNvPicPr preferRelativeResize="0"/>
          <p:nvPr/>
        </p:nvPicPr>
        <p:blipFill rotWithShape="1">
          <a:blip r:embed="rId6">
            <a:alphaModFix/>
          </a:blip>
          <a:srcRect/>
          <a:stretch/>
        </p:blipFill>
        <p:spPr>
          <a:xfrm>
            <a:off x="1234839" y="4164667"/>
            <a:ext cx="3806644" cy="2138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13" name="Google Shape;413;p3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1" descr="Artificial Intelligence"/>
          <p:cNvSpPr/>
          <p:nvPr/>
        </p:nvSpPr>
        <p:spPr>
          <a:xfrm>
            <a:off x="0" y="1499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20" name="Google Shape;420;p31" descr="Comment Like"/>
          <p:cNvPicPr preferRelativeResize="0"/>
          <p:nvPr/>
        </p:nvPicPr>
        <p:blipFill rotWithShape="1">
          <a:blip r:embed="rId4">
            <a:alphaModFix/>
          </a:blip>
          <a:srcRect/>
          <a:stretch/>
        </p:blipFill>
        <p:spPr>
          <a:xfrm>
            <a:off x="779203" y="206364"/>
            <a:ext cx="557227" cy="557227"/>
          </a:xfrm>
          <a:prstGeom prst="rect">
            <a:avLst/>
          </a:prstGeom>
          <a:noFill/>
          <a:ln>
            <a:noFill/>
          </a:ln>
        </p:spPr>
      </p:pic>
      <p:pic>
        <p:nvPicPr>
          <p:cNvPr id="421" name="Google Shape;421;p31" descr="Vehicles, Air Pollution &amp; Human Health | Union of Concerned Scientists"/>
          <p:cNvPicPr preferRelativeResize="0"/>
          <p:nvPr/>
        </p:nvPicPr>
        <p:blipFill rotWithShape="1">
          <a:blip r:embed="rId5">
            <a:alphaModFix/>
          </a:blip>
          <a:srcRect/>
          <a:stretch/>
        </p:blipFill>
        <p:spPr>
          <a:xfrm>
            <a:off x="729570" y="2136854"/>
            <a:ext cx="7631724" cy="4287392"/>
          </a:xfrm>
          <a:prstGeom prst="rect">
            <a:avLst/>
          </a:prstGeom>
          <a:noFill/>
          <a:ln>
            <a:noFill/>
          </a:ln>
        </p:spPr>
      </p:pic>
      <p:sp>
        <p:nvSpPr>
          <p:cNvPr id="422" name="Google Shape;422;p31"/>
          <p:cNvSpPr txBox="1">
            <a:spLocks noGrp="1"/>
          </p:cNvSpPr>
          <p:nvPr>
            <p:ph type="title"/>
          </p:nvPr>
        </p:nvSpPr>
        <p:spPr>
          <a:xfrm>
            <a:off x="849542" y="801265"/>
            <a:ext cx="7391781" cy="1143000"/>
          </a:xfrm>
          <a:prstGeom prst="rect">
            <a:avLst/>
          </a:prstGeom>
          <a:noFill/>
          <a:ln>
            <a:noFill/>
          </a:ln>
        </p:spPr>
        <p:txBody>
          <a:bodyPr spcFirstLastPara="1" wrap="square" lIns="91425" tIns="45700" rIns="91425" bIns="45700" anchor="ctr" anchorCtr="0">
            <a:noAutofit/>
          </a:bodyPr>
          <a:lstStyle/>
          <a:p>
            <a:pPr algn="l">
              <a:buSzPts val="4400"/>
            </a:pPr>
            <a:r>
              <a:rPr lang="en-US" sz="2800" dirty="0"/>
              <a:t>Smog and other pollution caused by cars during rush hour are examples of Air Pollution.</a:t>
            </a:r>
            <a:endParaRP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descr="Artificial Intelligence"/>
          <p:cNvSpPr/>
          <p:nvPr/>
        </p:nvSpPr>
        <p:spPr>
          <a:xfrm>
            <a:off x="0" y="1499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29" name="Google Shape;429;p32" descr="Comment Like"/>
          <p:cNvPicPr preferRelativeResize="0"/>
          <p:nvPr/>
        </p:nvPicPr>
        <p:blipFill rotWithShape="1">
          <a:blip r:embed="rId4">
            <a:alphaModFix/>
          </a:blip>
          <a:srcRect/>
          <a:stretch/>
        </p:blipFill>
        <p:spPr>
          <a:xfrm>
            <a:off x="779203" y="206364"/>
            <a:ext cx="557227" cy="557227"/>
          </a:xfrm>
          <a:prstGeom prst="rect">
            <a:avLst/>
          </a:prstGeom>
          <a:noFill/>
          <a:ln>
            <a:noFill/>
          </a:ln>
        </p:spPr>
      </p:pic>
      <p:pic>
        <p:nvPicPr>
          <p:cNvPr id="430" name="Google Shape;430;p32" descr="Urgent action required to tackle chemical pollution | eWater Systems"/>
          <p:cNvPicPr preferRelativeResize="0"/>
          <p:nvPr/>
        </p:nvPicPr>
        <p:blipFill rotWithShape="1">
          <a:blip r:embed="rId5">
            <a:alphaModFix/>
          </a:blip>
          <a:srcRect/>
          <a:stretch/>
        </p:blipFill>
        <p:spPr>
          <a:xfrm>
            <a:off x="1223138" y="2206449"/>
            <a:ext cx="6697724" cy="4544833"/>
          </a:xfrm>
          <a:prstGeom prst="rect">
            <a:avLst/>
          </a:prstGeom>
          <a:noFill/>
          <a:ln>
            <a:noFill/>
          </a:ln>
        </p:spPr>
      </p:pic>
      <p:sp>
        <p:nvSpPr>
          <p:cNvPr id="3" name="TextBox 2">
            <a:extLst>
              <a:ext uri="{FF2B5EF4-FFF2-40B4-BE49-F238E27FC236}">
                <a16:creationId xmlns:a16="http://schemas.microsoft.com/office/drawing/2014/main" id="{1E972F1B-EA3E-E818-6635-7EA1D5554F07}"/>
              </a:ext>
            </a:extLst>
          </p:cNvPr>
          <p:cNvSpPr txBox="1"/>
          <p:nvPr/>
        </p:nvSpPr>
        <p:spPr>
          <a:xfrm>
            <a:off x="1057816" y="696973"/>
            <a:ext cx="5791200" cy="1384995"/>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800" dirty="0"/>
              <a:t>Air pollution can come from chemicals used for a variety of purposes.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37" name="Google Shape;437;p35"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dd3fd5d650_0_0" descr="Artificial Intelligence"/>
          <p:cNvSpPr/>
          <p:nvPr/>
        </p:nvSpPr>
        <p:spPr>
          <a:xfrm>
            <a:off x="0" y="0"/>
            <a:ext cx="1204500" cy="1141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44" name="Google Shape;444;gdd3fd5d650_0_0" descr="Comment Dislike"/>
          <p:cNvPicPr preferRelativeResize="0"/>
          <p:nvPr/>
        </p:nvPicPr>
        <p:blipFill rotWithShape="1">
          <a:blip r:embed="rId4">
            <a:alphaModFix/>
          </a:blip>
          <a:srcRect/>
          <a:stretch/>
        </p:blipFill>
        <p:spPr>
          <a:xfrm>
            <a:off x="1017092" y="166469"/>
            <a:ext cx="927108" cy="956179"/>
          </a:xfrm>
          <a:prstGeom prst="rect">
            <a:avLst/>
          </a:prstGeom>
          <a:noFill/>
          <a:ln>
            <a:noFill/>
          </a:ln>
        </p:spPr>
      </p:pic>
      <p:pic>
        <p:nvPicPr>
          <p:cNvPr id="445" name="Google Shape;445;gdd3fd5d650_0_0"/>
          <p:cNvPicPr preferRelativeResize="0"/>
          <p:nvPr/>
        </p:nvPicPr>
        <p:blipFill rotWithShape="1">
          <a:blip r:embed="rId5">
            <a:alphaModFix/>
          </a:blip>
          <a:srcRect/>
          <a:stretch/>
        </p:blipFill>
        <p:spPr>
          <a:xfrm>
            <a:off x="698988" y="1645248"/>
            <a:ext cx="7746023" cy="5183224"/>
          </a:xfrm>
          <a:prstGeom prst="rect">
            <a:avLst/>
          </a:prstGeom>
          <a:noFill/>
          <a:ln>
            <a:noFill/>
          </a:ln>
        </p:spPr>
      </p:pic>
      <p:sp>
        <p:nvSpPr>
          <p:cNvPr id="3" name="TextBox 2">
            <a:extLst>
              <a:ext uri="{FF2B5EF4-FFF2-40B4-BE49-F238E27FC236}">
                <a16:creationId xmlns:a16="http://schemas.microsoft.com/office/drawing/2014/main" id="{54DB1EBD-A586-A4CD-8C78-B434E91A0626}"/>
              </a:ext>
            </a:extLst>
          </p:cNvPr>
          <p:cNvSpPr txBox="1"/>
          <p:nvPr/>
        </p:nvSpPr>
        <p:spPr>
          <a:xfrm>
            <a:off x="1815247" y="123312"/>
            <a:ext cx="7035676" cy="1384995"/>
          </a:xfrm>
          <a:prstGeom prst="rect">
            <a:avLst/>
          </a:prstGeom>
          <a:noFill/>
        </p:spPr>
        <p:txBody>
          <a:bodyPr wrap="square">
            <a:spAutoFit/>
          </a:bodyPr>
          <a:lstStyle/>
          <a:p>
            <a:pPr marL="0" lvl="0" indent="0" algn="r" rtl="0">
              <a:lnSpc>
                <a:spcPct val="100000"/>
              </a:lnSpc>
              <a:spcBef>
                <a:spcPts val="0"/>
              </a:spcBef>
              <a:spcAft>
                <a:spcPts val="0"/>
              </a:spcAft>
              <a:buSzPts val="1400"/>
              <a:buNone/>
            </a:pPr>
            <a:r>
              <a:rPr lang="en-US" sz="2800" dirty="0"/>
              <a:t>Plastics and waste thrown into water is NOT an example of air pollution. It is an example of water pollution.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p:nvPr/>
        </p:nvSpPr>
        <p:spPr>
          <a:xfrm>
            <a:off x="2301072" y="693336"/>
            <a:ext cx="512842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5600"/>
              <a:buFont typeface="Calibri"/>
              <a:buNone/>
            </a:pPr>
            <a:r>
              <a:rPr lang="en-US" sz="5600" b="0" i="0" u="none" strike="noStrike" cap="none">
                <a:solidFill>
                  <a:srgbClr val="FFC000"/>
                </a:solidFill>
                <a:latin typeface="Calibri"/>
                <a:ea typeface="Calibri"/>
                <a:cs typeface="Calibri"/>
                <a:sym typeface="Calibri"/>
              </a:rPr>
              <a:t>Demonstration</a:t>
            </a:r>
            <a:endParaRPr sz="1800" b="0" i="0" u="none" strike="noStrike" cap="none">
              <a:solidFill>
                <a:schemeClr val="dk1"/>
              </a:solidFill>
              <a:latin typeface="Calibri"/>
              <a:ea typeface="Calibri"/>
              <a:cs typeface="Calibri"/>
              <a:sym typeface="Calibri"/>
            </a:endParaRPr>
          </a:p>
        </p:txBody>
      </p:sp>
      <p:sp>
        <p:nvSpPr>
          <p:cNvPr id="144" name="Google Shape;144;p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5" name="Google Shape;145;p4"/>
          <p:cNvSpPr txBox="1"/>
          <p:nvPr/>
        </p:nvSpPr>
        <p:spPr>
          <a:xfrm>
            <a:off x="2058450" y="1647450"/>
            <a:ext cx="50271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3600" b="0" i="0" u="sng" strike="noStrike" cap="none">
                <a:solidFill>
                  <a:schemeClr val="dk1"/>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Particulate Matter:</a:t>
            </a: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For Your Eyes Only</a:t>
            </a:r>
            <a:endParaRPr sz="3600" b="0" i="0" u="none" strike="noStrike" cap="none">
              <a:solidFill>
                <a:schemeClr val="dk1"/>
              </a:solidFill>
              <a:latin typeface="Calibri"/>
              <a:ea typeface="Calibri"/>
              <a:cs typeface="Calibri"/>
              <a:sym typeface="Calibri"/>
            </a:endParaRPr>
          </a:p>
        </p:txBody>
      </p:sp>
      <p:sp>
        <p:nvSpPr>
          <p:cNvPr id="146" name="Google Shape;146;p4"/>
          <p:cNvSpPr txBox="1"/>
          <p:nvPr/>
        </p:nvSpPr>
        <p:spPr>
          <a:xfrm>
            <a:off x="1818000" y="3289350"/>
            <a:ext cx="55080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Perform the demonstrations shown in the link about in class or watch the video and pause for discussion throughout. Set up demonstration three ahead of time to have the results ready for students.</a:t>
            </a:r>
            <a:endParaRPr sz="1800" b="0" i="1" u="none" strike="noStrike" cap="non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dd3fd5d650_0_10" descr="Artificial Intelligence"/>
          <p:cNvSpPr/>
          <p:nvPr/>
        </p:nvSpPr>
        <p:spPr>
          <a:xfrm>
            <a:off x="0" y="0"/>
            <a:ext cx="1204500" cy="1141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52" name="Google Shape;452;gdd3fd5d650_0_10" descr="Comment Dislike"/>
          <p:cNvPicPr preferRelativeResize="0"/>
          <p:nvPr/>
        </p:nvPicPr>
        <p:blipFill rotWithShape="1">
          <a:blip r:embed="rId4">
            <a:alphaModFix/>
          </a:blip>
          <a:srcRect/>
          <a:stretch/>
        </p:blipFill>
        <p:spPr>
          <a:xfrm>
            <a:off x="1017092" y="166469"/>
            <a:ext cx="927108" cy="956179"/>
          </a:xfrm>
          <a:prstGeom prst="rect">
            <a:avLst/>
          </a:prstGeom>
          <a:noFill/>
          <a:ln>
            <a:noFill/>
          </a:ln>
        </p:spPr>
      </p:pic>
      <p:pic>
        <p:nvPicPr>
          <p:cNvPr id="453" name="Google Shape;453;gdd3fd5d650_0_10"/>
          <p:cNvPicPr preferRelativeResize="0"/>
          <p:nvPr/>
        </p:nvPicPr>
        <p:blipFill rotWithShape="1">
          <a:blip r:embed="rId5">
            <a:alphaModFix/>
          </a:blip>
          <a:srcRect/>
          <a:stretch/>
        </p:blipFill>
        <p:spPr>
          <a:xfrm>
            <a:off x="762000" y="1590216"/>
            <a:ext cx="7620000" cy="5038725"/>
          </a:xfrm>
          <a:prstGeom prst="rect">
            <a:avLst/>
          </a:prstGeom>
          <a:noFill/>
          <a:ln>
            <a:noFill/>
          </a:ln>
        </p:spPr>
      </p:pic>
      <p:sp>
        <p:nvSpPr>
          <p:cNvPr id="2" name="TextBox 1">
            <a:extLst>
              <a:ext uri="{FF2B5EF4-FFF2-40B4-BE49-F238E27FC236}">
                <a16:creationId xmlns:a16="http://schemas.microsoft.com/office/drawing/2014/main" id="{71AD007D-F070-D323-86BC-9211E39A709A}"/>
              </a:ext>
            </a:extLst>
          </p:cNvPr>
          <p:cNvSpPr txBox="1"/>
          <p:nvPr/>
        </p:nvSpPr>
        <p:spPr>
          <a:xfrm>
            <a:off x="2221592" y="525435"/>
            <a:ext cx="6383145" cy="830997"/>
          </a:xfrm>
          <a:prstGeom prst="rect">
            <a:avLst/>
          </a:prstGeom>
          <a:noFill/>
        </p:spPr>
        <p:txBody>
          <a:bodyPr wrap="square" rtlCol="0">
            <a:spAutoFit/>
          </a:bodyPr>
          <a:lstStyle/>
          <a:p>
            <a:pPr algn="r"/>
            <a:r>
              <a:rPr lang="en-US" sz="2400" dirty="0"/>
              <a:t>Artificial light at night is </a:t>
            </a:r>
            <a:r>
              <a:rPr lang="en-US" sz="2400" b="1" dirty="0"/>
              <a:t>NOT</a:t>
            </a:r>
            <a:r>
              <a:rPr lang="en-US" sz="2400" dirty="0"/>
              <a:t> an example of air pollution. It is an example of light pollution.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4" descr="Questions"/>
          <p:cNvSpPr/>
          <p:nvPr/>
        </p:nvSpPr>
        <p:spPr>
          <a:xfrm>
            <a:off x="248653" y="135124"/>
            <a:ext cx="778042" cy="79531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66" name="Google Shape;466;p34" descr="Urgent action required to tackle chemical pollution | eWater Systems"/>
          <p:cNvPicPr preferRelativeResize="0"/>
          <p:nvPr/>
        </p:nvPicPr>
        <p:blipFill rotWithShape="1">
          <a:blip r:embed="rId4">
            <a:alphaModFix/>
          </a:blip>
          <a:srcRect/>
          <a:stretch/>
        </p:blipFill>
        <p:spPr>
          <a:xfrm>
            <a:off x="1723147" y="1725780"/>
            <a:ext cx="5986463" cy="3406439"/>
          </a:xfrm>
          <a:prstGeom prst="rect">
            <a:avLst/>
          </a:prstGeom>
          <a:noFill/>
          <a:ln>
            <a:noFill/>
          </a:ln>
        </p:spPr>
      </p:pic>
      <p:sp>
        <p:nvSpPr>
          <p:cNvPr id="467" name="Google Shape;467;p34"/>
          <p:cNvSpPr txBox="1"/>
          <p:nvPr/>
        </p:nvSpPr>
        <p:spPr>
          <a:xfrm>
            <a:off x="1251100" y="532775"/>
            <a:ext cx="74586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How might chemicals like this contribute to air pollution?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dd3fd5d650_0_18" descr="Questions"/>
          <p:cNvSpPr/>
          <p:nvPr/>
        </p:nvSpPr>
        <p:spPr>
          <a:xfrm>
            <a:off x="248653" y="135124"/>
            <a:ext cx="777900" cy="79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4" name="Google Shape;474;gdd3fd5d650_0_18"/>
          <p:cNvSpPr txBox="1"/>
          <p:nvPr/>
        </p:nvSpPr>
        <p:spPr>
          <a:xfrm>
            <a:off x="842700" y="271175"/>
            <a:ext cx="74586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How is this NOT an example of air pollution?</a:t>
            </a:r>
            <a:endParaRPr sz="1400" b="0" i="0" u="none" strike="noStrike" cap="none" dirty="0">
              <a:solidFill>
                <a:srgbClr val="000000"/>
              </a:solidFill>
              <a:latin typeface="Arial"/>
              <a:ea typeface="Arial"/>
              <a:cs typeface="Arial"/>
              <a:sym typeface="Arial"/>
            </a:endParaRPr>
          </a:p>
        </p:txBody>
      </p:sp>
      <p:pic>
        <p:nvPicPr>
          <p:cNvPr id="475" name="Google Shape;475;gdd3fd5d650_0_18"/>
          <p:cNvPicPr preferRelativeResize="0"/>
          <p:nvPr/>
        </p:nvPicPr>
        <p:blipFill rotWithShape="1">
          <a:blip r:embed="rId4">
            <a:alphaModFix/>
          </a:blip>
          <a:srcRect/>
          <a:stretch/>
        </p:blipFill>
        <p:spPr>
          <a:xfrm>
            <a:off x="1104900" y="1100125"/>
            <a:ext cx="6934200" cy="4657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3"/>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alibri"/>
              <a:buNone/>
            </a:pPr>
            <a:r>
              <a:rPr lang="en-US" sz="5400" b="0" i="0" u="none" strike="noStrike" cap="none">
                <a:solidFill>
                  <a:srgbClr val="FF0000"/>
                </a:solidFill>
                <a:latin typeface="Calibri"/>
                <a:ea typeface="Calibri"/>
                <a:cs typeface="Calibri"/>
                <a:sym typeface="Calibri"/>
              </a:rPr>
              <a:t>Remember!!!</a:t>
            </a:r>
            <a:endParaRPr sz="1800" b="0" i="0" u="none" strike="noStrike" cap="none">
              <a:solidFill>
                <a:schemeClr val="dk1"/>
              </a:solidFill>
              <a:latin typeface="Calibri"/>
              <a:ea typeface="Calibri"/>
              <a:cs typeface="Calibri"/>
              <a:sym typeface="Calibri"/>
            </a:endParaRPr>
          </a:p>
        </p:txBody>
      </p:sp>
      <p:sp>
        <p:nvSpPr>
          <p:cNvPr id="606" name="Google Shape;606;p43"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4"/>
          <p:cNvSpPr txBox="1">
            <a:spLocks noGrp="1"/>
          </p:cNvSpPr>
          <p:nvPr>
            <p:ph type="title"/>
          </p:nvPr>
        </p:nvSpPr>
        <p:spPr>
          <a:xfrm>
            <a:off x="735230" y="75720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200" b="1" u="sng"/>
              <a:t>Air Pollution: </a:t>
            </a:r>
            <a:r>
              <a:rPr lang="en-US" sz="3200"/>
              <a:t>substances, such as gases and particles, in the air that can be harmful to your health and the environment</a:t>
            </a:r>
            <a:endParaRPr/>
          </a:p>
        </p:txBody>
      </p:sp>
      <p:pic>
        <p:nvPicPr>
          <p:cNvPr id="613" name="Google Shape;613;p44" descr="Does air pollution cause Alzheimer's disease? - Harvard Health Blog -  Harvard Health Publishing"/>
          <p:cNvPicPr preferRelativeResize="0"/>
          <p:nvPr/>
        </p:nvPicPr>
        <p:blipFill rotWithShape="1">
          <a:blip r:embed="rId3">
            <a:alphaModFix/>
          </a:blip>
          <a:srcRect/>
          <a:stretch/>
        </p:blipFill>
        <p:spPr>
          <a:xfrm>
            <a:off x="1814538" y="2675284"/>
            <a:ext cx="5514923" cy="3669931"/>
          </a:xfrm>
          <a:prstGeom prst="rect">
            <a:avLst/>
          </a:prstGeom>
          <a:noFill/>
          <a:ln>
            <a:noFill/>
          </a:ln>
        </p:spPr>
      </p:pic>
      <p:sp>
        <p:nvSpPr>
          <p:cNvPr id="614" name="Google Shape;614;p44" descr="Rewind"/>
          <p:cNvSpPr/>
          <p:nvPr/>
        </p:nvSpPr>
        <p:spPr>
          <a:xfrm>
            <a:off x="153086" y="0"/>
            <a:ext cx="582144" cy="560857"/>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2b19adc838d_0_111"/>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21" name="Google Shape;621;g2b19adc838d_0_111"/>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622" name="Google Shape;622;g2b19adc838d_0_111"/>
          <p:cNvCxnSpPr>
            <a:stCxn id="623" idx="4"/>
            <a:endCxn id="620"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624" name="Google Shape;624;g2b19adc838d_0_111"/>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625" name="Google Shape;625;g2b19adc838d_0_111"/>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623" name="Google Shape;623;g2b19adc838d_0_111"/>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2b19adc838d_0_19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2" name="Google Shape;632;g2b19adc838d_0_19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33" name="Google Shape;633;g2b19adc838d_0_196"/>
          <p:cNvCxnSpPr>
            <a:stCxn id="634" idx="4"/>
            <a:endCxn id="631"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35" name="Google Shape;635;g2b19adc838d_0_19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36" name="Google Shape;636;g2b19adc838d_0_19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34" name="Google Shape;634;g2b19adc838d_0_19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7" name="Google Shape;637;g2b19adc838d_0_19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Air Pollution</a:t>
            </a:r>
            <a:endParaRPr sz="700" b="0" i="0" u="none" strike="noStrike" cap="none">
              <a:solidFill>
                <a:srgbClr val="000000"/>
              </a:solidFill>
              <a:latin typeface="Arial"/>
              <a:ea typeface="Arial"/>
              <a:cs typeface="Arial"/>
              <a:sym typeface="Arial"/>
            </a:endParaRPr>
          </a:p>
        </p:txBody>
      </p:sp>
      <p:sp>
        <p:nvSpPr>
          <p:cNvPr id="638" name="Google Shape;638;g2b19adc838d_0_19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39" name="Google Shape;639;g2b19adc838d_0_19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40" name="Google Shape;640;g2b19adc838d_0_19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41" name="Google Shape;641;g2b19adc838d_0_196"/>
          <p:cNvSpPr txBox="1"/>
          <p:nvPr/>
        </p:nvSpPr>
        <p:spPr>
          <a:xfrm>
            <a:off x="4210100" y="6143700"/>
            <a:ext cx="45042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600" dirty="0">
                <a:latin typeface="Helvetica Neue Light"/>
                <a:ea typeface="Helvetica Neue Light"/>
                <a:cs typeface="Helvetica Neue Light"/>
                <a:sym typeface="Helvetica Neue Light"/>
              </a:rPr>
              <a:t>How does air pollution impact your life?</a:t>
            </a:r>
            <a:endParaRPr sz="1600" b="0" i="0" u="none" strike="noStrike" cap="none" dirty="0">
              <a:solidFill>
                <a:srgbClr val="000000"/>
              </a:solidFill>
              <a:latin typeface="Arial"/>
              <a:ea typeface="Arial"/>
              <a:cs typeface="Arial"/>
              <a:sym typeface="Arial"/>
            </a:endParaRPr>
          </a:p>
        </p:txBody>
      </p:sp>
      <p:sp>
        <p:nvSpPr>
          <p:cNvPr id="642" name="Google Shape;642;g2b19adc838d_0_19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43" name="Google Shape;643;g2b19adc838d_0_19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4" name="Google Shape;644;g2b19adc838d_0_196"/>
          <p:cNvCxnSpPr>
            <a:stCxn id="645" idx="4"/>
            <a:endCxn id="64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6" name="Google Shape;646;g2b19adc838d_0_19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7" name="Google Shape;647;g2b19adc838d_0_19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5" name="Google Shape;645;g2b19adc838d_0_19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b19adc838d_0_29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54" name="Google Shape;654;g2b19adc838d_0_29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55" name="Google Shape;655;g2b19adc838d_0_293"/>
          <p:cNvCxnSpPr>
            <a:stCxn id="656" idx="4"/>
            <a:endCxn id="65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57" name="Google Shape;657;g2b19adc838d_0_29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58" name="Google Shape;658;g2b19adc838d_0_29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56" name="Google Shape;656;g2b19adc838d_0_29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9" name="Google Shape;659;g2b19adc838d_0_293"/>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000"/>
              <a:buFont typeface="Arial"/>
              <a:buNone/>
            </a:pPr>
            <a:r>
              <a:rPr lang="en-US" sz="3000" b="1" u="sng">
                <a:solidFill>
                  <a:schemeClr val="dk1"/>
                </a:solidFill>
                <a:latin typeface="Calibri"/>
                <a:ea typeface="Calibri"/>
                <a:cs typeface="Calibri"/>
                <a:sym typeface="Calibri"/>
              </a:rPr>
              <a:t>Directions:</a:t>
            </a:r>
            <a:r>
              <a:rPr lang="en-US" sz="3000" b="1">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Choose the correct </a:t>
            </a:r>
            <a:r>
              <a:rPr lang="en-US" sz="3000" i="1">
                <a:solidFill>
                  <a:schemeClr val="dk1"/>
                </a:solidFill>
                <a:latin typeface="Calibri"/>
                <a:ea typeface="Calibri"/>
                <a:cs typeface="Calibri"/>
                <a:sym typeface="Calibri"/>
              </a:rPr>
              <a:t>picture</a:t>
            </a:r>
            <a:r>
              <a:rPr lang="en-US" sz="3000">
                <a:solidFill>
                  <a:schemeClr val="dk1"/>
                </a:solidFill>
                <a:latin typeface="Calibri"/>
                <a:ea typeface="Calibri"/>
                <a:cs typeface="Calibri"/>
                <a:sym typeface="Calibri"/>
              </a:rPr>
              <a:t> of </a:t>
            </a:r>
            <a:r>
              <a:rPr lang="en-US" sz="3000" b="1">
                <a:solidFill>
                  <a:schemeClr val="dk1"/>
                </a:solidFill>
                <a:latin typeface="Calibri"/>
                <a:ea typeface="Calibri"/>
                <a:cs typeface="Calibri"/>
                <a:sym typeface="Calibri"/>
              </a:rPr>
              <a:t>air pollution</a:t>
            </a:r>
            <a:r>
              <a:rPr lang="en-US" sz="3000">
                <a:solidFill>
                  <a:schemeClr val="dk1"/>
                </a:solidFill>
                <a:latin typeface="Calibri"/>
                <a:ea typeface="Calibri"/>
                <a:cs typeface="Calibri"/>
                <a:sym typeface="Calibri"/>
              </a:rPr>
              <a:t> from the choices below. </a:t>
            </a:r>
            <a:endParaRPr sz="3000" b="1" u="sng">
              <a:latin typeface="Calibri"/>
              <a:ea typeface="Calibri"/>
              <a:cs typeface="Calibri"/>
              <a:sym typeface="Calibri"/>
            </a:endParaRPr>
          </a:p>
        </p:txBody>
      </p:sp>
      <p:sp>
        <p:nvSpPr>
          <p:cNvPr id="660" name="Google Shape;660;g2b19adc838d_0_293"/>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61" name="Google Shape;661;g2b19adc838d_0_293"/>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62" name="Google Shape;662;g2b19adc838d_0_293"/>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63" name="Google Shape;663;g2b19adc838d_0_293"/>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664" name="Google Shape;664;g2b19adc838d_0_293" descr="A close up of a car&#10;&#10;Description automatically generated"/>
          <p:cNvPicPr preferRelativeResize="0"/>
          <p:nvPr/>
        </p:nvPicPr>
        <p:blipFill rotWithShape="1">
          <a:blip r:embed="rId3">
            <a:alphaModFix/>
          </a:blip>
          <a:srcRect/>
          <a:stretch/>
        </p:blipFill>
        <p:spPr>
          <a:xfrm>
            <a:off x="1078456" y="1990806"/>
            <a:ext cx="3054274" cy="2281631"/>
          </a:xfrm>
          <a:prstGeom prst="rect">
            <a:avLst/>
          </a:prstGeom>
          <a:noFill/>
          <a:ln>
            <a:noFill/>
          </a:ln>
        </p:spPr>
      </p:pic>
      <p:pic>
        <p:nvPicPr>
          <p:cNvPr id="665" name="Google Shape;665;g2b19adc838d_0_293" descr="A white airplane in the sky&#10;&#10;Description automatically generated"/>
          <p:cNvPicPr preferRelativeResize="0"/>
          <p:nvPr/>
        </p:nvPicPr>
        <p:blipFill rotWithShape="1">
          <a:blip r:embed="rId4">
            <a:alphaModFix/>
          </a:blip>
          <a:srcRect/>
          <a:stretch/>
        </p:blipFill>
        <p:spPr>
          <a:xfrm>
            <a:off x="5516546" y="4345754"/>
            <a:ext cx="3299082" cy="2275227"/>
          </a:xfrm>
          <a:prstGeom prst="rect">
            <a:avLst/>
          </a:prstGeom>
          <a:noFill/>
          <a:ln>
            <a:noFill/>
          </a:ln>
        </p:spPr>
      </p:pic>
      <p:pic>
        <p:nvPicPr>
          <p:cNvPr id="666" name="Google Shape;666;g2b19adc838d_0_293" descr="A pile of dirt on a white background&#10;&#10;Description automatically generated"/>
          <p:cNvPicPr preferRelativeResize="0"/>
          <p:nvPr/>
        </p:nvPicPr>
        <p:blipFill rotWithShape="1">
          <a:blip r:embed="rId5">
            <a:alphaModFix/>
          </a:blip>
          <a:srcRect/>
          <a:stretch/>
        </p:blipFill>
        <p:spPr>
          <a:xfrm>
            <a:off x="1154691" y="4614629"/>
            <a:ext cx="3318602" cy="1981105"/>
          </a:xfrm>
          <a:prstGeom prst="rect">
            <a:avLst/>
          </a:prstGeom>
          <a:noFill/>
          <a:ln>
            <a:noFill/>
          </a:ln>
        </p:spPr>
      </p:pic>
      <p:pic>
        <p:nvPicPr>
          <p:cNvPr id="667" name="Google Shape;667;g2b19adc838d_0_293" descr="Does air pollution cause Alzheimer's disease? - Harvard Health Blog -  Harvard Health Publishing"/>
          <p:cNvPicPr preferRelativeResize="0"/>
          <p:nvPr/>
        </p:nvPicPr>
        <p:blipFill rotWithShape="1">
          <a:blip r:embed="rId6">
            <a:alphaModFix/>
          </a:blip>
          <a:srcRect/>
          <a:stretch/>
        </p:blipFill>
        <p:spPr>
          <a:xfrm>
            <a:off x="5456563" y="1907473"/>
            <a:ext cx="3419061" cy="2275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2b19adc838d_0_38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74" name="Google Shape;674;g2b19adc838d_0_38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75" name="Google Shape;675;g2b19adc838d_0_387"/>
          <p:cNvCxnSpPr>
            <a:stCxn id="676" idx="4"/>
            <a:endCxn id="67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77" name="Google Shape;677;g2b19adc838d_0_38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78" name="Google Shape;678;g2b19adc838d_0_38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76" name="Google Shape;676;g2b19adc838d_0_38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79" name="Google Shape;679;g2b19adc838d_0_387"/>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80" name="Google Shape;680;g2b19adc838d_0_387"/>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81" name="Google Shape;681;g2b19adc838d_0_387"/>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82" name="Google Shape;682;g2b19adc838d_0_387"/>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83" name="Google Shape;683;g2b19adc838d_0_387"/>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i="0" u="none" strike="noStrike" cap="none">
                <a:solidFill>
                  <a:srgbClr val="000000"/>
                </a:solidFill>
                <a:latin typeface="Calibri"/>
                <a:ea typeface="Calibri"/>
                <a:cs typeface="Calibri"/>
                <a:sym typeface="Calibri"/>
              </a:rPr>
              <a:t>a</a:t>
            </a:r>
            <a:r>
              <a:rPr lang="en-US" sz="3000" b="1">
                <a:latin typeface="Calibri"/>
                <a:ea typeface="Calibri"/>
                <a:cs typeface="Calibri"/>
                <a:sym typeface="Calibri"/>
              </a:rPr>
              <a:t>ir pollution</a:t>
            </a:r>
            <a:r>
              <a:rPr lang="en-US" sz="3000">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pic>
        <p:nvPicPr>
          <p:cNvPr id="684" name="Google Shape;684;g2b19adc838d_0_387" descr="A close up of a car&#10;&#10;Description automatically generated"/>
          <p:cNvPicPr preferRelativeResize="0"/>
          <p:nvPr/>
        </p:nvPicPr>
        <p:blipFill rotWithShape="1">
          <a:blip r:embed="rId3">
            <a:alphaModFix/>
          </a:blip>
          <a:srcRect/>
          <a:stretch/>
        </p:blipFill>
        <p:spPr>
          <a:xfrm>
            <a:off x="1078456" y="1990806"/>
            <a:ext cx="3054274" cy="2281631"/>
          </a:xfrm>
          <a:prstGeom prst="rect">
            <a:avLst/>
          </a:prstGeom>
          <a:noFill/>
          <a:ln>
            <a:noFill/>
          </a:ln>
        </p:spPr>
      </p:pic>
      <p:pic>
        <p:nvPicPr>
          <p:cNvPr id="685" name="Google Shape;685;g2b19adc838d_0_387" descr="A white airplane in the sky&#10;&#10;Description automatically generated"/>
          <p:cNvPicPr preferRelativeResize="0"/>
          <p:nvPr/>
        </p:nvPicPr>
        <p:blipFill rotWithShape="1">
          <a:blip r:embed="rId4">
            <a:alphaModFix/>
          </a:blip>
          <a:srcRect/>
          <a:stretch/>
        </p:blipFill>
        <p:spPr>
          <a:xfrm>
            <a:off x="5516546" y="4345754"/>
            <a:ext cx="3299082" cy="2275227"/>
          </a:xfrm>
          <a:prstGeom prst="rect">
            <a:avLst/>
          </a:prstGeom>
          <a:noFill/>
          <a:ln>
            <a:noFill/>
          </a:ln>
        </p:spPr>
      </p:pic>
      <p:pic>
        <p:nvPicPr>
          <p:cNvPr id="686" name="Google Shape;686;g2b19adc838d_0_387" descr="A pile of dirt on a white background&#10;&#10;Description automatically generated"/>
          <p:cNvPicPr preferRelativeResize="0"/>
          <p:nvPr/>
        </p:nvPicPr>
        <p:blipFill rotWithShape="1">
          <a:blip r:embed="rId5">
            <a:alphaModFix/>
          </a:blip>
          <a:srcRect/>
          <a:stretch/>
        </p:blipFill>
        <p:spPr>
          <a:xfrm>
            <a:off x="1154691" y="4614629"/>
            <a:ext cx="3318602" cy="1981105"/>
          </a:xfrm>
          <a:prstGeom prst="rect">
            <a:avLst/>
          </a:prstGeom>
          <a:noFill/>
          <a:ln>
            <a:noFill/>
          </a:ln>
        </p:spPr>
      </p:pic>
      <p:sp>
        <p:nvSpPr>
          <p:cNvPr id="687" name="Google Shape;687;g2b19adc838d_0_387"/>
          <p:cNvSpPr/>
          <p:nvPr/>
        </p:nvSpPr>
        <p:spPr>
          <a:xfrm>
            <a:off x="4946697" y="1536561"/>
            <a:ext cx="4197300" cy="27399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88" name="Google Shape;688;g2b19adc838d_0_387" descr="Does air pollution cause Alzheimer's disease? - Harvard Health Blog -  Harvard Health Publishing"/>
          <p:cNvPicPr preferRelativeResize="0"/>
          <p:nvPr/>
        </p:nvPicPr>
        <p:blipFill rotWithShape="1">
          <a:blip r:embed="rId6">
            <a:alphaModFix/>
          </a:blip>
          <a:srcRect/>
          <a:stretch/>
        </p:blipFill>
        <p:spPr>
          <a:xfrm>
            <a:off x="5456563" y="1907473"/>
            <a:ext cx="3419061" cy="227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2b19adc838d_0_485"/>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95" name="Google Shape;695;g2b19adc838d_0_485"/>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96" name="Google Shape;696;g2b19adc838d_0_485"/>
          <p:cNvCxnSpPr>
            <a:stCxn id="697" idx="4"/>
            <a:endCxn id="694"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98" name="Google Shape;698;g2b19adc838d_0_485"/>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99" name="Google Shape;699;g2b19adc838d_0_485"/>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97" name="Google Shape;697;g2b19adc838d_0_485"/>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0" name="Google Shape;700;g2b19adc838d_0_485"/>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Air Pollution</a:t>
            </a:r>
            <a:endParaRPr sz="700" b="0" i="0" u="none" strike="noStrike" cap="none">
              <a:solidFill>
                <a:srgbClr val="000000"/>
              </a:solidFill>
              <a:latin typeface="Arial"/>
              <a:ea typeface="Arial"/>
              <a:cs typeface="Arial"/>
              <a:sym typeface="Arial"/>
            </a:endParaRPr>
          </a:p>
        </p:txBody>
      </p:sp>
      <p:sp>
        <p:nvSpPr>
          <p:cNvPr id="701" name="Google Shape;701;g2b19adc838d_0_485"/>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02" name="Google Shape;702;g2b19adc838d_0_485"/>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03" name="Google Shape;703;g2b19adc838d_0_485"/>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05" name="Google Shape;705;g2b19adc838d_0_48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06" name="Google Shape;706;g2b19adc838d_0_48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7" name="Google Shape;707;g2b19adc838d_0_485"/>
          <p:cNvCxnSpPr>
            <a:stCxn id="708" idx="4"/>
            <a:endCxn id="7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09" name="Google Shape;709;g2b19adc838d_0_48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0" name="Google Shape;710;g2b19adc838d_0_48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08" name="Google Shape;708;g2b19adc838d_0_48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11" name="Google Shape;711;g2b19adc838d_0_485" descr="Does air pollution cause Alzheimer's disease? - Harvard Health Blog -  Harvard Health Publishing"/>
          <p:cNvPicPr preferRelativeResize="0"/>
          <p:nvPr/>
        </p:nvPicPr>
        <p:blipFill rotWithShape="1">
          <a:blip r:embed="rId3">
            <a:alphaModFix/>
          </a:blip>
          <a:srcRect/>
          <a:stretch/>
        </p:blipFill>
        <p:spPr>
          <a:xfrm>
            <a:off x="5993925" y="1385778"/>
            <a:ext cx="2431500" cy="1618054"/>
          </a:xfrm>
          <a:prstGeom prst="rect">
            <a:avLst/>
          </a:prstGeom>
          <a:noFill/>
          <a:ln>
            <a:noFill/>
          </a:ln>
        </p:spPr>
      </p:pic>
      <p:sp>
        <p:nvSpPr>
          <p:cNvPr id="2" name="Google Shape;641;g2b19adc838d_0_196">
            <a:extLst>
              <a:ext uri="{FF2B5EF4-FFF2-40B4-BE49-F238E27FC236}">
                <a16:creationId xmlns:a16="http://schemas.microsoft.com/office/drawing/2014/main" id="{7D476E1E-30BB-8374-59E8-6AFC4D75D597}"/>
              </a:ext>
            </a:extLst>
          </p:cNvPr>
          <p:cNvSpPr txBox="1"/>
          <p:nvPr/>
        </p:nvSpPr>
        <p:spPr>
          <a:xfrm>
            <a:off x="4210100" y="6143700"/>
            <a:ext cx="45042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600" dirty="0">
                <a:latin typeface="Helvetica Neue Light"/>
                <a:ea typeface="Helvetica Neue Light"/>
                <a:cs typeface="Helvetica Neue Light"/>
                <a:sym typeface="Helvetica Neue Light"/>
              </a:rPr>
              <a:t>How does air pollution impact your life?</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b19adc838d_0_50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18" name="Google Shape;718;g2b19adc838d_0_50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19" name="Google Shape;719;g2b19adc838d_0_507"/>
          <p:cNvCxnSpPr>
            <a:stCxn id="720" idx="4"/>
            <a:endCxn id="71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21" name="Google Shape;721;g2b19adc838d_0_50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22" name="Google Shape;722;g2b19adc838d_0_50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20" name="Google Shape;720;g2b19adc838d_0_50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23" name="Google Shape;723;g2b19adc838d_0_507"/>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air pollution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24" name="Google Shape;724;g2b19adc838d_0_507"/>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The number of clouds in the atmosphere</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725" name="Google Shape;725;g2b19adc838d_0_507"/>
          <p:cNvSpPr txBox="1"/>
          <p:nvPr/>
        </p:nvSpPr>
        <p:spPr>
          <a:xfrm>
            <a:off x="1073532" y="4179420"/>
            <a:ext cx="78741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Substances, such as gases and particles, in the air that can be harmful to your health and the environment</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26" name="Google Shape;726;g2b19adc838d_0_507"/>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27" name="Google Shape;727;g2b19adc838d_0_507"/>
          <p:cNvSpPr txBox="1"/>
          <p:nvPr/>
        </p:nvSpPr>
        <p:spPr>
          <a:xfrm>
            <a:off x="1073532" y="2005647"/>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The sound made by airplanes in the sky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28" name="Google Shape;728;g2b19adc838d_0_507"/>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729" name="Google Shape;729;g2b19adc838d_0_507"/>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730" name="Google Shape;730;g2b19adc838d_0_507"/>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731" name="Google Shape;731;g2b19adc838d_0_507"/>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732" name="Google Shape;732;g2b19adc838d_0_507"/>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The color of the sky</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2b19adc838d_0_62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39" name="Google Shape;739;g2b19adc838d_0_62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40" name="Google Shape;740;g2b19adc838d_0_621"/>
          <p:cNvCxnSpPr>
            <a:stCxn id="741" idx="4"/>
            <a:endCxn id="7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42" name="Google Shape;742;g2b19adc838d_0_62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43" name="Google Shape;743;g2b19adc838d_0_62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41" name="Google Shape;741;g2b19adc838d_0_62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4" name="Google Shape;744;g2b19adc838d_0_621"/>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air pollution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45" name="Google Shape;745;g2b19adc838d_0_621"/>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The number of clouds in the atmosphere</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746" name="Google Shape;746;g2b19adc838d_0_621"/>
          <p:cNvSpPr txBox="1"/>
          <p:nvPr/>
        </p:nvSpPr>
        <p:spPr>
          <a:xfrm>
            <a:off x="1073532" y="4179420"/>
            <a:ext cx="78741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Substances, such as gases and particles, in the air that can be harmful to your health and the environment</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47" name="Google Shape;747;g2b19adc838d_0_62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48" name="Google Shape;748;g2b19adc838d_0_621"/>
          <p:cNvSpPr txBox="1"/>
          <p:nvPr/>
        </p:nvSpPr>
        <p:spPr>
          <a:xfrm>
            <a:off x="1073532" y="2005647"/>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The sound made by airplanes in the sky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49" name="Google Shape;749;g2b19adc838d_0_621"/>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750" name="Google Shape;750;g2b19adc838d_0_621"/>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751" name="Google Shape;751;g2b19adc838d_0_621"/>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752" name="Google Shape;752;g2b19adc838d_0_621"/>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753" name="Google Shape;753;g2b19adc838d_0_621"/>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The color of the sky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54" name="Google Shape;754;g2b19adc838d_0_621"/>
          <p:cNvSpPr/>
          <p:nvPr/>
        </p:nvSpPr>
        <p:spPr>
          <a:xfrm>
            <a:off x="289625" y="4105636"/>
            <a:ext cx="8443500" cy="1015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2b19adc838d_0_6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61" name="Google Shape;761;g2b19adc838d_0_6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762" name="Google Shape;762;g2b19adc838d_0_643"/>
          <p:cNvCxnSpPr>
            <a:stCxn id="763" idx="4"/>
            <a:endCxn id="760"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764" name="Google Shape;764;g2b19adc838d_0_6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765" name="Google Shape;765;g2b19adc838d_0_6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763" name="Google Shape;763;g2b19adc838d_0_6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6" name="Google Shape;766;g2b19adc838d_0_6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Air Pollution</a:t>
            </a:r>
            <a:endParaRPr sz="700" b="0" i="0" u="none" strike="noStrike" cap="none">
              <a:solidFill>
                <a:srgbClr val="000000"/>
              </a:solidFill>
              <a:latin typeface="Arial"/>
              <a:ea typeface="Arial"/>
              <a:cs typeface="Arial"/>
              <a:sym typeface="Arial"/>
            </a:endParaRPr>
          </a:p>
        </p:txBody>
      </p:sp>
      <p:sp>
        <p:nvSpPr>
          <p:cNvPr id="767" name="Google Shape;767;g2b19adc838d_0_6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68" name="Google Shape;768;g2b19adc838d_0_6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69" name="Google Shape;769;g2b19adc838d_0_6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71" name="Google Shape;771;g2b19adc838d_0_6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72" name="Google Shape;772;g2b19adc838d_0_6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73" name="Google Shape;773;g2b19adc838d_0_643"/>
          <p:cNvCxnSpPr>
            <a:stCxn id="774" idx="4"/>
            <a:endCxn id="77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75" name="Google Shape;775;g2b19adc838d_0_6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76" name="Google Shape;776;g2b19adc838d_0_6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74" name="Google Shape;774;g2b19adc838d_0_6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77" name="Google Shape;777;g2b19adc838d_0_643" descr="Does air pollution cause Alzheimer's disease? - Harvard Health Blog -  Harvard Health Publishing"/>
          <p:cNvPicPr preferRelativeResize="0"/>
          <p:nvPr/>
        </p:nvPicPr>
        <p:blipFill rotWithShape="1">
          <a:blip r:embed="rId3">
            <a:alphaModFix/>
          </a:blip>
          <a:srcRect/>
          <a:stretch/>
        </p:blipFill>
        <p:spPr>
          <a:xfrm>
            <a:off x="5993925" y="1385778"/>
            <a:ext cx="2431500" cy="1618054"/>
          </a:xfrm>
          <a:prstGeom prst="rect">
            <a:avLst/>
          </a:prstGeom>
          <a:noFill/>
          <a:ln>
            <a:noFill/>
          </a:ln>
        </p:spPr>
      </p:pic>
      <p:sp>
        <p:nvSpPr>
          <p:cNvPr id="778" name="Google Shape;778;g2b19adc838d_0_643"/>
          <p:cNvSpPr txBox="1"/>
          <p:nvPr/>
        </p:nvSpPr>
        <p:spPr>
          <a:xfrm>
            <a:off x="719680" y="1385775"/>
            <a:ext cx="3852300" cy="138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100">
                <a:latin typeface="Calibri"/>
                <a:ea typeface="Calibri"/>
                <a:cs typeface="Calibri"/>
                <a:sym typeface="Calibri"/>
              </a:rPr>
              <a:t>Substances, such as gases and particles, in the air that can be harmful to your health and the environment</a:t>
            </a:r>
            <a:endParaRPr sz="2100">
              <a:latin typeface="Calibri"/>
              <a:ea typeface="Calibri"/>
              <a:cs typeface="Calibri"/>
              <a:sym typeface="Calibri"/>
            </a:endParaRPr>
          </a:p>
        </p:txBody>
      </p:sp>
      <p:sp>
        <p:nvSpPr>
          <p:cNvPr id="2" name="Google Shape;641;g2b19adc838d_0_196">
            <a:extLst>
              <a:ext uri="{FF2B5EF4-FFF2-40B4-BE49-F238E27FC236}">
                <a16:creationId xmlns:a16="http://schemas.microsoft.com/office/drawing/2014/main" id="{C17C4461-EB45-CE51-60DB-90E1456B2A8D}"/>
              </a:ext>
            </a:extLst>
          </p:cNvPr>
          <p:cNvSpPr txBox="1"/>
          <p:nvPr/>
        </p:nvSpPr>
        <p:spPr>
          <a:xfrm>
            <a:off x="4210100" y="6143700"/>
            <a:ext cx="45042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600" dirty="0">
                <a:latin typeface="Helvetica Neue Light"/>
                <a:ea typeface="Helvetica Neue Light"/>
                <a:cs typeface="Helvetica Neue Light"/>
                <a:sym typeface="Helvetica Neue Light"/>
              </a:rPr>
              <a:t>How does air pollution impact your life?</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2b19adc838d_0_66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85" name="Google Shape;785;g2b19adc838d_0_66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86" name="Google Shape;786;g2b19adc838d_0_669"/>
          <p:cNvCxnSpPr>
            <a:stCxn id="787" idx="4"/>
            <a:endCxn id="78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88" name="Google Shape;788;g2b19adc838d_0_66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89" name="Google Shape;789;g2b19adc838d_0_66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87" name="Google Shape;787;g2b19adc838d_0_66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0" name="Google Shape;790;g2b19adc838d_0_669"/>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air pollution</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91" name="Google Shape;791;g2b19adc838d_0_669"/>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Smog</a:t>
            </a:r>
            <a:endParaRPr sz="1400" b="0" i="0" u="none" strike="noStrike" cap="none">
              <a:solidFill>
                <a:srgbClr val="434343"/>
              </a:solidFill>
              <a:latin typeface="Arial"/>
              <a:ea typeface="Arial"/>
              <a:cs typeface="Arial"/>
              <a:sym typeface="Arial"/>
            </a:endParaRPr>
          </a:p>
        </p:txBody>
      </p:sp>
      <p:sp>
        <p:nvSpPr>
          <p:cNvPr id="792" name="Google Shape;792;g2b19adc838d_0_669"/>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baby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93" name="Google Shape;793;g2b19adc838d_0_669"/>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94" name="Google Shape;794;g2b19adc838d_0_669"/>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Water vapor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95" name="Google Shape;795;g2b19adc838d_0_669"/>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796" name="Google Shape;796;g2b19adc838d_0_669"/>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797" name="Google Shape;797;g2b19adc838d_0_669"/>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798" name="Google Shape;798;g2b19adc838d_0_669"/>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799" name="Google Shape;799;g2b19adc838d_0_669"/>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house</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2b19adc838d_0_76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06" name="Google Shape;806;g2b19adc838d_0_76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07" name="Google Shape;807;g2b19adc838d_0_764"/>
          <p:cNvCxnSpPr>
            <a:stCxn id="808" idx="4"/>
            <a:endCxn id="8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09" name="Google Shape;809;g2b19adc838d_0_76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10" name="Google Shape;810;g2b19adc838d_0_76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08" name="Google Shape;808;g2b19adc838d_0_76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11" name="Google Shape;811;g2b19adc838d_0_764"/>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air pollution</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812" name="Google Shape;812;g2b19adc838d_0_764"/>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Smog</a:t>
            </a:r>
            <a:endParaRPr sz="1400" b="0" i="0" u="none" strike="noStrike" cap="none">
              <a:solidFill>
                <a:srgbClr val="434343"/>
              </a:solidFill>
              <a:latin typeface="Arial"/>
              <a:ea typeface="Arial"/>
              <a:cs typeface="Arial"/>
              <a:sym typeface="Arial"/>
            </a:endParaRPr>
          </a:p>
        </p:txBody>
      </p:sp>
      <p:sp>
        <p:nvSpPr>
          <p:cNvPr id="813" name="Google Shape;813;g2b19adc838d_0_764"/>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baby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14" name="Google Shape;814;g2b19adc838d_0_764"/>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15" name="Google Shape;815;g2b19adc838d_0_764"/>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Water vapor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16" name="Google Shape;816;g2b19adc838d_0_764"/>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817" name="Google Shape;817;g2b19adc838d_0_764"/>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818" name="Google Shape;818;g2b19adc838d_0_764"/>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819" name="Google Shape;819;g2b19adc838d_0_764"/>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20" name="Google Shape;820;g2b19adc838d_0_764"/>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house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21" name="Google Shape;821;g2b19adc838d_0_764"/>
          <p:cNvSpPr/>
          <p:nvPr/>
        </p:nvSpPr>
        <p:spPr>
          <a:xfrm>
            <a:off x="189137" y="4719699"/>
            <a:ext cx="4865700" cy="1015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2b19adc838d_0_785"/>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28" name="Google Shape;828;g2b19adc838d_0_785"/>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829" name="Google Shape;829;g2b19adc838d_0_785"/>
          <p:cNvCxnSpPr>
            <a:stCxn id="830" idx="4"/>
            <a:endCxn id="827"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831" name="Google Shape;831;g2b19adc838d_0_785"/>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832" name="Google Shape;832;g2b19adc838d_0_785"/>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830" name="Google Shape;830;g2b19adc838d_0_785"/>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3" name="Google Shape;833;g2b19adc838d_0_785"/>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Air Pollution</a:t>
            </a:r>
            <a:endParaRPr sz="700" b="0" i="0" u="none" strike="noStrike" cap="none">
              <a:solidFill>
                <a:srgbClr val="000000"/>
              </a:solidFill>
              <a:latin typeface="Arial"/>
              <a:ea typeface="Arial"/>
              <a:cs typeface="Arial"/>
              <a:sym typeface="Arial"/>
            </a:endParaRPr>
          </a:p>
        </p:txBody>
      </p:sp>
      <p:sp>
        <p:nvSpPr>
          <p:cNvPr id="834" name="Google Shape;834;g2b19adc838d_0_785"/>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835" name="Google Shape;835;g2b19adc838d_0_785"/>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836" name="Google Shape;836;g2b19adc838d_0_785"/>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838" name="Google Shape;838;g2b19adc838d_0_78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39" name="Google Shape;839;g2b19adc838d_0_78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40" name="Google Shape;840;g2b19adc838d_0_785"/>
          <p:cNvCxnSpPr>
            <a:stCxn id="841" idx="4"/>
            <a:endCxn id="8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42" name="Google Shape;842;g2b19adc838d_0_78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43" name="Google Shape;843;g2b19adc838d_0_78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41" name="Google Shape;841;g2b19adc838d_0_78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844" name="Google Shape;844;g2b19adc838d_0_785" descr="Does air pollution cause Alzheimer's disease? - Harvard Health Blog -  Harvard Health Publishing"/>
          <p:cNvPicPr preferRelativeResize="0"/>
          <p:nvPr/>
        </p:nvPicPr>
        <p:blipFill rotWithShape="1">
          <a:blip r:embed="rId3">
            <a:alphaModFix/>
          </a:blip>
          <a:srcRect/>
          <a:stretch/>
        </p:blipFill>
        <p:spPr>
          <a:xfrm>
            <a:off x="5993925" y="1385778"/>
            <a:ext cx="2431500" cy="1618054"/>
          </a:xfrm>
          <a:prstGeom prst="rect">
            <a:avLst/>
          </a:prstGeom>
          <a:noFill/>
          <a:ln>
            <a:noFill/>
          </a:ln>
        </p:spPr>
      </p:pic>
      <p:sp>
        <p:nvSpPr>
          <p:cNvPr id="845" name="Google Shape;845;g2b19adc838d_0_785"/>
          <p:cNvSpPr txBox="1"/>
          <p:nvPr/>
        </p:nvSpPr>
        <p:spPr>
          <a:xfrm>
            <a:off x="719680" y="1385775"/>
            <a:ext cx="3852300" cy="138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100">
                <a:latin typeface="Calibri"/>
                <a:ea typeface="Calibri"/>
                <a:cs typeface="Calibri"/>
                <a:sym typeface="Calibri"/>
              </a:rPr>
              <a:t>Substances, such as gases and particles, in the air that can be harmful to your health and the environment</a:t>
            </a:r>
            <a:endParaRPr sz="2100">
              <a:latin typeface="Calibri"/>
              <a:ea typeface="Calibri"/>
              <a:cs typeface="Calibri"/>
              <a:sym typeface="Calibri"/>
            </a:endParaRPr>
          </a:p>
        </p:txBody>
      </p:sp>
      <p:sp>
        <p:nvSpPr>
          <p:cNvPr id="846" name="Google Shape;846;g2b19adc838d_0_785"/>
          <p:cNvSpPr txBox="1"/>
          <p:nvPr/>
        </p:nvSpPr>
        <p:spPr>
          <a:xfrm>
            <a:off x="1557749" y="4777150"/>
            <a:ext cx="1330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Calibri"/>
                <a:ea typeface="Calibri"/>
                <a:cs typeface="Calibri"/>
                <a:sym typeface="Calibri"/>
              </a:rPr>
              <a:t>Smog</a:t>
            </a:r>
            <a:endParaRPr/>
          </a:p>
        </p:txBody>
      </p:sp>
      <p:sp>
        <p:nvSpPr>
          <p:cNvPr id="2" name="Google Shape;641;g2b19adc838d_0_196">
            <a:extLst>
              <a:ext uri="{FF2B5EF4-FFF2-40B4-BE49-F238E27FC236}">
                <a16:creationId xmlns:a16="http://schemas.microsoft.com/office/drawing/2014/main" id="{352E90DC-3266-9B80-190D-6FA7520F5DB8}"/>
              </a:ext>
            </a:extLst>
          </p:cNvPr>
          <p:cNvSpPr txBox="1"/>
          <p:nvPr/>
        </p:nvSpPr>
        <p:spPr>
          <a:xfrm>
            <a:off x="4210100" y="6143700"/>
            <a:ext cx="45042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600" dirty="0">
                <a:latin typeface="Helvetica Neue Light"/>
                <a:ea typeface="Helvetica Neue Light"/>
                <a:cs typeface="Helvetica Neue Light"/>
                <a:sym typeface="Helvetica Neue Light"/>
              </a:rPr>
              <a:t>How does air pollution impact your life?</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2b19adc838d_0_80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53" name="Google Shape;853;g2b19adc838d_0_80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54" name="Google Shape;854;g2b19adc838d_0_809"/>
          <p:cNvCxnSpPr>
            <a:stCxn id="855" idx="4"/>
            <a:endCxn id="85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56" name="Google Shape;856;g2b19adc838d_0_80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57" name="Google Shape;857;g2b19adc838d_0_80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55" name="Google Shape;855;g2b19adc838d_0_80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8" name="Google Shape;858;g2b19adc838d_0_809"/>
          <p:cNvSpPr txBox="1"/>
          <p:nvPr/>
        </p:nvSpPr>
        <p:spPr>
          <a:xfrm>
            <a:off x="626731" y="355701"/>
            <a:ext cx="82095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a:t>
            </a:r>
            <a:r>
              <a:rPr lang="en-US" sz="2900" i="1">
                <a:latin typeface="Calibri"/>
                <a:ea typeface="Calibri"/>
                <a:cs typeface="Calibri"/>
                <a:sym typeface="Calibri"/>
              </a:rPr>
              <a:t>How do you think air pollution impacts you?</a:t>
            </a:r>
            <a:r>
              <a:rPr lang="en-US" sz="2900" b="0" i="1"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859" name="Google Shape;859;g2b19adc838d_0_809"/>
          <p:cNvSpPr txBox="1"/>
          <p:nvPr/>
        </p:nvSpPr>
        <p:spPr>
          <a:xfrm>
            <a:off x="1073532" y="429203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It makes the air smell better.</a:t>
            </a:r>
            <a:endParaRPr sz="2200" b="0" i="0" u="none" strike="noStrike" cap="none">
              <a:solidFill>
                <a:srgbClr val="434343"/>
              </a:solidFill>
              <a:latin typeface="Arial"/>
              <a:ea typeface="Arial"/>
              <a:cs typeface="Arial"/>
              <a:sym typeface="Arial"/>
            </a:endParaRPr>
          </a:p>
        </p:txBody>
      </p:sp>
      <p:sp>
        <p:nvSpPr>
          <p:cNvPr id="860" name="Google Shape;860;g2b19adc838d_0_809"/>
          <p:cNvSpPr txBox="1"/>
          <p:nvPr/>
        </p:nvSpPr>
        <p:spPr>
          <a:xfrm>
            <a:off x="1073532" y="2901179"/>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It can harm my health and the environment.</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861" name="Google Shape;861;g2b19adc838d_0_809"/>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62" name="Google Shape;862;g2b19adc838d_0_809"/>
          <p:cNvSpPr txBox="1"/>
          <p:nvPr/>
        </p:nvSpPr>
        <p:spPr>
          <a:xfrm>
            <a:off x="1073532" y="1863608"/>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It makes the weather warmer.</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863" name="Google Shape;863;g2b19adc838d_0_809"/>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864" name="Google Shape;864;g2b19adc838d_0_809"/>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865" name="Google Shape;865;g2b19adc838d_0_809"/>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866" name="Google Shape;866;g2b19adc838d_0_809"/>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67" name="Google Shape;867;g2b19adc838d_0_809"/>
          <p:cNvSpPr txBox="1"/>
          <p:nvPr/>
        </p:nvSpPr>
        <p:spPr>
          <a:xfrm>
            <a:off x="1073532" y="5461789"/>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It helps plants grow faster.</a:t>
            </a:r>
            <a:endParaRPr sz="2200" b="0" i="0" u="none" strike="noStrike" cap="none">
              <a:solidFill>
                <a:srgbClr val="434343"/>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g2b19adc838d_0_91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74" name="Google Shape;874;g2b19adc838d_0_91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75" name="Google Shape;875;g2b19adc838d_0_910"/>
          <p:cNvCxnSpPr>
            <a:stCxn id="876" idx="4"/>
            <a:endCxn id="87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77" name="Google Shape;877;g2b19adc838d_0_91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78" name="Google Shape;878;g2b19adc838d_0_91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76" name="Google Shape;876;g2b19adc838d_0_91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79" name="Google Shape;879;g2b19adc838d_0_910"/>
          <p:cNvSpPr txBox="1"/>
          <p:nvPr/>
        </p:nvSpPr>
        <p:spPr>
          <a:xfrm>
            <a:off x="626731" y="355701"/>
            <a:ext cx="82095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a:t>
            </a:r>
            <a:r>
              <a:rPr lang="en-US" sz="2900" i="1">
                <a:latin typeface="Calibri"/>
                <a:ea typeface="Calibri"/>
                <a:cs typeface="Calibri"/>
                <a:sym typeface="Calibri"/>
              </a:rPr>
              <a:t>How do you think air pollution impacts you?</a:t>
            </a:r>
            <a:r>
              <a:rPr lang="en-US" sz="2900" b="0" i="1"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880" name="Google Shape;880;g2b19adc838d_0_910"/>
          <p:cNvSpPr txBox="1"/>
          <p:nvPr/>
        </p:nvSpPr>
        <p:spPr>
          <a:xfrm>
            <a:off x="1073532" y="429203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It makes the air smell better.</a:t>
            </a:r>
            <a:endParaRPr sz="2200" b="0" i="0" u="none" strike="noStrike" cap="none">
              <a:solidFill>
                <a:srgbClr val="434343"/>
              </a:solidFill>
              <a:latin typeface="Arial"/>
              <a:ea typeface="Arial"/>
              <a:cs typeface="Arial"/>
              <a:sym typeface="Arial"/>
            </a:endParaRPr>
          </a:p>
        </p:txBody>
      </p:sp>
      <p:sp>
        <p:nvSpPr>
          <p:cNvPr id="881" name="Google Shape;881;g2b19adc838d_0_910"/>
          <p:cNvSpPr txBox="1"/>
          <p:nvPr/>
        </p:nvSpPr>
        <p:spPr>
          <a:xfrm>
            <a:off x="1073532" y="2901179"/>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It can harm my health and the environment.</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882" name="Google Shape;882;g2b19adc838d_0_910"/>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83" name="Google Shape;883;g2b19adc838d_0_910"/>
          <p:cNvSpPr txBox="1"/>
          <p:nvPr/>
        </p:nvSpPr>
        <p:spPr>
          <a:xfrm>
            <a:off x="1073532" y="1863608"/>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It makes the weather warmer.</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884" name="Google Shape;884;g2b19adc838d_0_910"/>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885" name="Google Shape;885;g2b19adc838d_0_910"/>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886" name="Google Shape;886;g2b19adc838d_0_910"/>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887" name="Google Shape;887;g2b19adc838d_0_910"/>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88" name="Google Shape;888;g2b19adc838d_0_910"/>
          <p:cNvSpPr txBox="1"/>
          <p:nvPr/>
        </p:nvSpPr>
        <p:spPr>
          <a:xfrm>
            <a:off x="1073532" y="5461789"/>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It helps plants grow faster.</a:t>
            </a:r>
            <a:endParaRPr sz="2200" b="0" i="0" u="none" strike="noStrike" cap="none">
              <a:solidFill>
                <a:srgbClr val="434343"/>
              </a:solidFill>
              <a:latin typeface="Arial"/>
              <a:ea typeface="Arial"/>
              <a:cs typeface="Arial"/>
              <a:sym typeface="Arial"/>
            </a:endParaRPr>
          </a:p>
        </p:txBody>
      </p:sp>
      <p:sp>
        <p:nvSpPr>
          <p:cNvPr id="889" name="Google Shape;889;g2b19adc838d_0_910"/>
          <p:cNvSpPr/>
          <p:nvPr/>
        </p:nvSpPr>
        <p:spPr>
          <a:xfrm>
            <a:off x="190040" y="2834769"/>
            <a:ext cx="8790600" cy="961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g2b19adc838d_0_93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96" name="Google Shape;896;g2b19adc838d_0_93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897" name="Google Shape;897;g2b19adc838d_0_933"/>
          <p:cNvCxnSpPr>
            <a:stCxn id="898" idx="4"/>
            <a:endCxn id="895"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899" name="Google Shape;899;g2b19adc838d_0_93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900" name="Google Shape;900;g2b19adc838d_0_93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898" name="Google Shape;898;g2b19adc838d_0_93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1" name="Google Shape;901;g2b19adc838d_0_93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Air Pollution</a:t>
            </a:r>
            <a:endParaRPr sz="700" b="0" i="0" u="none" strike="noStrike" cap="none">
              <a:solidFill>
                <a:srgbClr val="000000"/>
              </a:solidFill>
              <a:latin typeface="Arial"/>
              <a:ea typeface="Arial"/>
              <a:cs typeface="Arial"/>
              <a:sym typeface="Arial"/>
            </a:endParaRPr>
          </a:p>
        </p:txBody>
      </p:sp>
      <p:sp>
        <p:nvSpPr>
          <p:cNvPr id="902" name="Google Shape;902;g2b19adc838d_0_93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903" name="Google Shape;903;g2b19adc838d_0_93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904" name="Google Shape;904;g2b19adc838d_0_93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906" name="Google Shape;906;g2b19adc838d_0_93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907" name="Google Shape;907;g2b19adc838d_0_93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908" name="Google Shape;908;g2b19adc838d_0_933"/>
          <p:cNvCxnSpPr>
            <a:stCxn id="909" idx="4"/>
            <a:endCxn id="90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910" name="Google Shape;910;g2b19adc838d_0_93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911" name="Google Shape;911;g2b19adc838d_0_93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909" name="Google Shape;909;g2b19adc838d_0_93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912" name="Google Shape;912;g2b19adc838d_0_933" descr="Does air pollution cause Alzheimer's disease? - Harvard Health Blog -  Harvard Health Publishing"/>
          <p:cNvPicPr preferRelativeResize="0"/>
          <p:nvPr/>
        </p:nvPicPr>
        <p:blipFill rotWithShape="1">
          <a:blip r:embed="rId3">
            <a:alphaModFix/>
          </a:blip>
          <a:srcRect/>
          <a:stretch/>
        </p:blipFill>
        <p:spPr>
          <a:xfrm>
            <a:off x="5993925" y="1385778"/>
            <a:ext cx="2431500" cy="1618054"/>
          </a:xfrm>
          <a:prstGeom prst="rect">
            <a:avLst/>
          </a:prstGeom>
          <a:noFill/>
          <a:ln>
            <a:noFill/>
          </a:ln>
        </p:spPr>
      </p:pic>
      <p:sp>
        <p:nvSpPr>
          <p:cNvPr id="913" name="Google Shape;913;g2b19adc838d_0_933"/>
          <p:cNvSpPr txBox="1"/>
          <p:nvPr/>
        </p:nvSpPr>
        <p:spPr>
          <a:xfrm>
            <a:off x="719680" y="1385775"/>
            <a:ext cx="3852300" cy="138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100">
                <a:latin typeface="Calibri"/>
                <a:ea typeface="Calibri"/>
                <a:cs typeface="Calibri"/>
                <a:sym typeface="Calibri"/>
              </a:rPr>
              <a:t>Substances, such as gases and particles, in the air that can be harmful to your health and the environment</a:t>
            </a:r>
            <a:endParaRPr sz="2100">
              <a:latin typeface="Calibri"/>
              <a:ea typeface="Calibri"/>
              <a:cs typeface="Calibri"/>
              <a:sym typeface="Calibri"/>
            </a:endParaRPr>
          </a:p>
        </p:txBody>
      </p:sp>
      <p:sp>
        <p:nvSpPr>
          <p:cNvPr id="914" name="Google Shape;914;g2b19adc838d_0_933"/>
          <p:cNvSpPr txBox="1"/>
          <p:nvPr/>
        </p:nvSpPr>
        <p:spPr>
          <a:xfrm>
            <a:off x="1557749" y="4777150"/>
            <a:ext cx="1330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Calibri"/>
                <a:ea typeface="Calibri"/>
                <a:cs typeface="Calibri"/>
                <a:sym typeface="Calibri"/>
              </a:rPr>
              <a:t>Smog</a:t>
            </a:r>
            <a:endParaRPr/>
          </a:p>
        </p:txBody>
      </p:sp>
      <p:sp>
        <p:nvSpPr>
          <p:cNvPr id="915" name="Google Shape;915;g2b19adc838d_0_933"/>
          <p:cNvSpPr txBox="1"/>
          <p:nvPr/>
        </p:nvSpPr>
        <p:spPr>
          <a:xfrm>
            <a:off x="5347697" y="4777141"/>
            <a:ext cx="3366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400">
                <a:latin typeface="Helvetica Neue Light"/>
                <a:ea typeface="Helvetica Neue Light"/>
                <a:cs typeface="Helvetica Neue Light"/>
                <a:sym typeface="Helvetica Neue Light"/>
              </a:rPr>
              <a:t>It can harm my health and the environment.</a:t>
            </a:r>
            <a:endParaRPr sz="2400">
              <a:latin typeface="Helvetica Neue Light"/>
              <a:ea typeface="Helvetica Neue Light"/>
              <a:cs typeface="Helvetica Neue Light"/>
              <a:sym typeface="Helvetica Neue Light"/>
            </a:endParaRPr>
          </a:p>
        </p:txBody>
      </p:sp>
      <p:sp>
        <p:nvSpPr>
          <p:cNvPr id="2" name="Google Shape;641;g2b19adc838d_0_196">
            <a:extLst>
              <a:ext uri="{FF2B5EF4-FFF2-40B4-BE49-F238E27FC236}">
                <a16:creationId xmlns:a16="http://schemas.microsoft.com/office/drawing/2014/main" id="{51D4822E-2374-F8DE-C8D8-12FAC8777B5A}"/>
              </a:ext>
            </a:extLst>
          </p:cNvPr>
          <p:cNvSpPr txBox="1"/>
          <p:nvPr/>
        </p:nvSpPr>
        <p:spPr>
          <a:xfrm>
            <a:off x="4210100" y="6143700"/>
            <a:ext cx="45042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600" dirty="0">
                <a:latin typeface="Helvetica Neue Light"/>
                <a:ea typeface="Helvetica Neue Light"/>
                <a:cs typeface="Helvetica Neue Light"/>
                <a:sym typeface="Helvetica Neue Light"/>
              </a:rPr>
              <a:t>How does air pollution impact your life?</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descr="Nature.jpg"/>
          <p:cNvPicPr preferRelativeResize="0"/>
          <p:nvPr/>
        </p:nvPicPr>
        <p:blipFill rotWithShape="1">
          <a:blip r:embed="rId3">
            <a:alphaModFix/>
          </a:blip>
          <a:srcRect/>
          <a:stretch/>
        </p:blipFill>
        <p:spPr>
          <a:xfrm>
            <a:off x="1552352" y="2126510"/>
            <a:ext cx="6507127" cy="3859619"/>
          </a:xfrm>
          <a:prstGeom prst="rect">
            <a:avLst/>
          </a:prstGeom>
          <a:noFill/>
          <a:ln>
            <a:noFill/>
          </a:ln>
        </p:spPr>
      </p:pic>
      <p:sp>
        <p:nvSpPr>
          <p:cNvPr id="159" name="Google Shape;159;p6"/>
          <p:cNvSpPr txBox="1"/>
          <p:nvPr/>
        </p:nvSpPr>
        <p:spPr>
          <a:xfrm>
            <a:off x="923463" y="357475"/>
            <a:ext cx="7764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1" i="0" u="sng" strike="noStrike" cap="none">
                <a:solidFill>
                  <a:schemeClr val="dk1"/>
                </a:solidFill>
                <a:latin typeface="Calibri"/>
                <a:ea typeface="Calibri"/>
                <a:cs typeface="Calibri"/>
                <a:sym typeface="Calibri"/>
              </a:rPr>
              <a:t>Natural Resource:</a:t>
            </a:r>
            <a:r>
              <a:rPr lang="en-US" sz="4000" b="0" i="0" u="none" strike="noStrike" cap="none">
                <a:solidFill>
                  <a:schemeClr val="dk1"/>
                </a:solidFill>
                <a:latin typeface="Calibri"/>
                <a:ea typeface="Calibri"/>
                <a:cs typeface="Calibri"/>
                <a:sym typeface="Calibri"/>
              </a:rPr>
              <a:t> found in nature</a:t>
            </a:r>
            <a:endParaRPr sz="1400" b="0" i="0" u="none" strike="noStrike" cap="none">
              <a:solidFill>
                <a:srgbClr val="000000"/>
              </a:solidFill>
              <a:latin typeface="Arial"/>
              <a:ea typeface="Arial"/>
              <a:cs typeface="Arial"/>
              <a:sym typeface="Arial"/>
            </a:endParaRPr>
          </a:p>
        </p:txBody>
      </p:sp>
      <p:sp>
        <p:nvSpPr>
          <p:cNvPr id="160" name="Google Shape;160;p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46"/>
          <p:cNvSpPr txBox="1"/>
          <p:nvPr/>
        </p:nvSpPr>
        <p:spPr>
          <a:xfrm>
            <a:off x="974248" y="517563"/>
            <a:ext cx="7195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5600"/>
              <a:buFont typeface="Calibri"/>
              <a:buNone/>
            </a:pPr>
            <a:r>
              <a:rPr lang="en-US" sz="5600" b="0" i="0" u="none" strike="noStrike" cap="none">
                <a:solidFill>
                  <a:srgbClr val="FFC000"/>
                </a:solidFill>
                <a:latin typeface="Calibri"/>
                <a:ea typeface="Calibri"/>
                <a:cs typeface="Calibri"/>
                <a:sym typeface="Calibri"/>
              </a:rPr>
              <a:t>Simulation Activity</a:t>
            </a:r>
            <a:endParaRPr sz="1800" b="0" i="0" u="none" strike="noStrike" cap="none">
              <a:solidFill>
                <a:schemeClr val="dk1"/>
              </a:solidFill>
              <a:latin typeface="Calibri"/>
              <a:ea typeface="Calibri"/>
              <a:cs typeface="Calibri"/>
              <a:sym typeface="Calibri"/>
            </a:endParaRPr>
          </a:p>
        </p:txBody>
      </p:sp>
      <p:sp>
        <p:nvSpPr>
          <p:cNvPr id="922" name="Google Shape;922;p46"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23" name="Google Shape;923;p46"/>
          <p:cNvSpPr txBox="1"/>
          <p:nvPr/>
        </p:nvSpPr>
        <p:spPr>
          <a:xfrm>
            <a:off x="2285993" y="1471877"/>
            <a:ext cx="457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Smog City</a:t>
            </a:r>
            <a:endParaRPr sz="4000" b="0" i="0" u="none" strike="noStrike" cap="none">
              <a:solidFill>
                <a:schemeClr val="dk1"/>
              </a:solidFill>
              <a:latin typeface="Calibri"/>
              <a:ea typeface="Calibri"/>
              <a:cs typeface="Calibri"/>
              <a:sym typeface="Calibri"/>
            </a:endParaRPr>
          </a:p>
        </p:txBody>
      </p:sp>
      <p:pic>
        <p:nvPicPr>
          <p:cNvPr id="924" name="Google Shape;924;p46" descr="Cursor outline"/>
          <p:cNvPicPr preferRelativeResize="0"/>
          <p:nvPr/>
        </p:nvPicPr>
        <p:blipFill rotWithShape="1">
          <a:blip r:embed="rId5">
            <a:alphaModFix/>
          </a:blip>
          <a:srcRect/>
          <a:stretch/>
        </p:blipFill>
        <p:spPr>
          <a:xfrm rot="3538685">
            <a:off x="2456231" y="1963368"/>
            <a:ext cx="914400" cy="914400"/>
          </a:xfrm>
          <a:prstGeom prst="rect">
            <a:avLst/>
          </a:prstGeom>
          <a:noFill/>
          <a:ln>
            <a:noFill/>
          </a:ln>
        </p:spPr>
      </p:pic>
      <p:sp>
        <p:nvSpPr>
          <p:cNvPr id="925" name="Google Shape;925;p46"/>
          <p:cNvSpPr txBox="1"/>
          <p:nvPr/>
        </p:nvSpPr>
        <p:spPr>
          <a:xfrm>
            <a:off x="775553" y="2931256"/>
            <a:ext cx="7373836"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Using an interactive air pollution simulator to control the air quality in Smog City 2, you can see how individual choices, environmental factors, and different types of land use affect air pollution. In Smog City 2 you are in charge - so whether your visit is a healthy or unhealthy experience depends on the decisions </a:t>
            </a:r>
            <a:r>
              <a:rPr lang="en-US" sz="1800" b="1" i="0" u="none" strike="noStrike" cap="none">
                <a:solidFill>
                  <a:srgbClr val="FFFFFF"/>
                </a:solidFill>
                <a:latin typeface="Verdana"/>
                <a:ea typeface="Verdana"/>
                <a:cs typeface="Verdana"/>
                <a:sym typeface="Verdana"/>
              </a:rPr>
              <a:t>that you make.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dd3fd5d650_0_175"/>
          <p:cNvSpPr txBox="1"/>
          <p:nvPr/>
        </p:nvSpPr>
        <p:spPr>
          <a:xfrm>
            <a:off x="974248" y="517563"/>
            <a:ext cx="7195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5600"/>
              <a:buFont typeface="Calibri"/>
              <a:buNone/>
            </a:pPr>
            <a:r>
              <a:rPr lang="en-US" sz="5600" b="0" i="0" u="none" strike="noStrike" cap="none">
                <a:solidFill>
                  <a:srgbClr val="FFC000"/>
                </a:solidFill>
                <a:latin typeface="Calibri"/>
                <a:ea typeface="Calibri"/>
                <a:cs typeface="Calibri"/>
                <a:sym typeface="Calibri"/>
              </a:rPr>
              <a:t>Simulation Activity</a:t>
            </a:r>
            <a:endParaRPr sz="1800" b="0" i="0" u="none" strike="noStrike" cap="none">
              <a:solidFill>
                <a:schemeClr val="dk1"/>
              </a:solidFill>
              <a:latin typeface="Calibri"/>
              <a:ea typeface="Calibri"/>
              <a:cs typeface="Calibri"/>
              <a:sym typeface="Calibri"/>
            </a:endParaRPr>
          </a:p>
        </p:txBody>
      </p:sp>
      <p:sp>
        <p:nvSpPr>
          <p:cNvPr id="932" name="Google Shape;932;gdd3fd5d650_0_175"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3" name="Google Shape;933;gdd3fd5d650_0_175"/>
          <p:cNvSpPr txBox="1"/>
          <p:nvPr/>
        </p:nvSpPr>
        <p:spPr>
          <a:xfrm>
            <a:off x="2285993" y="1471877"/>
            <a:ext cx="457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Greenhouse Effect</a:t>
            </a:r>
            <a:endParaRPr sz="4000" b="0" i="0" u="none" strike="noStrike" cap="none">
              <a:solidFill>
                <a:schemeClr val="dk1"/>
              </a:solidFill>
              <a:latin typeface="Calibri"/>
              <a:ea typeface="Calibri"/>
              <a:cs typeface="Calibri"/>
              <a:sym typeface="Calibri"/>
            </a:endParaRPr>
          </a:p>
        </p:txBody>
      </p:sp>
      <p:pic>
        <p:nvPicPr>
          <p:cNvPr id="934" name="Google Shape;934;gdd3fd5d650_0_175" descr="Cursor outline"/>
          <p:cNvPicPr preferRelativeResize="0"/>
          <p:nvPr/>
        </p:nvPicPr>
        <p:blipFill rotWithShape="1">
          <a:blip r:embed="rId5">
            <a:alphaModFix/>
          </a:blip>
          <a:srcRect/>
          <a:stretch/>
        </p:blipFill>
        <p:spPr>
          <a:xfrm rot="3538685">
            <a:off x="1787131" y="1985993"/>
            <a:ext cx="914400" cy="914400"/>
          </a:xfrm>
          <a:prstGeom prst="rect">
            <a:avLst/>
          </a:prstGeom>
          <a:noFill/>
          <a:ln>
            <a:noFill/>
          </a:ln>
        </p:spPr>
      </p:pic>
      <p:sp>
        <p:nvSpPr>
          <p:cNvPr id="935" name="Google Shape;935;gdd3fd5d650_0_175"/>
          <p:cNvSpPr txBox="1"/>
          <p:nvPr/>
        </p:nvSpPr>
        <p:spPr>
          <a:xfrm>
            <a:off x="779675" y="3070625"/>
            <a:ext cx="20676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explore the effect of greenhouse gases on the temperature of the atmosphere.</a:t>
            </a:r>
            <a:endParaRPr sz="1800" b="0" i="1" u="none" strike="noStrike" cap="none">
              <a:solidFill>
                <a:schemeClr val="dk1"/>
              </a:solidFill>
              <a:latin typeface="Calibri"/>
              <a:ea typeface="Calibri"/>
              <a:cs typeface="Calibri"/>
              <a:sym typeface="Calibri"/>
            </a:endParaRPr>
          </a:p>
        </p:txBody>
      </p:sp>
      <p:pic>
        <p:nvPicPr>
          <p:cNvPr id="936" name="Google Shape;936;gdd3fd5d650_0_175"/>
          <p:cNvPicPr preferRelativeResize="0"/>
          <p:nvPr/>
        </p:nvPicPr>
        <p:blipFill rotWithShape="1">
          <a:blip r:embed="rId6">
            <a:alphaModFix/>
          </a:blip>
          <a:srcRect/>
          <a:stretch/>
        </p:blipFill>
        <p:spPr>
          <a:xfrm>
            <a:off x="3150574" y="2613150"/>
            <a:ext cx="5547401" cy="3709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2b19adc838d_0_602"/>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alibri"/>
              <a:buNone/>
            </a:pPr>
            <a:r>
              <a:rPr lang="en-US" sz="5400" b="0" i="0" u="none" strike="noStrike" cap="none">
                <a:solidFill>
                  <a:srgbClr val="FF0000"/>
                </a:solidFill>
                <a:latin typeface="Calibri"/>
                <a:ea typeface="Calibri"/>
                <a:cs typeface="Calibri"/>
                <a:sym typeface="Calibri"/>
              </a:rPr>
              <a:t>Remember!!!</a:t>
            </a:r>
            <a:endParaRPr sz="1800" b="0" i="0" u="none" strike="noStrike" cap="none">
              <a:solidFill>
                <a:schemeClr val="dk1"/>
              </a:solidFill>
              <a:latin typeface="Calibri"/>
              <a:ea typeface="Calibri"/>
              <a:cs typeface="Calibri"/>
              <a:sym typeface="Calibri"/>
            </a:endParaRPr>
          </a:p>
        </p:txBody>
      </p:sp>
      <p:sp>
        <p:nvSpPr>
          <p:cNvPr id="943" name="Google Shape;943;g2b19adc838d_0_602"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2b19adc838d_0_608"/>
          <p:cNvSpPr txBox="1">
            <a:spLocks noGrp="1"/>
          </p:cNvSpPr>
          <p:nvPr>
            <p:ph type="title"/>
          </p:nvPr>
        </p:nvSpPr>
        <p:spPr>
          <a:xfrm>
            <a:off x="735230" y="75720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200" b="1" u="sng"/>
              <a:t>Air Pollution: </a:t>
            </a:r>
            <a:r>
              <a:rPr lang="en-US" sz="3200"/>
              <a:t>substances, such as gases and particles, in the air that can be harmful to your health and the environment</a:t>
            </a:r>
            <a:endParaRPr/>
          </a:p>
        </p:txBody>
      </p:sp>
      <p:pic>
        <p:nvPicPr>
          <p:cNvPr id="950" name="Google Shape;950;g2b19adc838d_0_608" descr="Does air pollution cause Alzheimer's disease? - Harvard Health Blog -  Harvard Health Publishing"/>
          <p:cNvPicPr preferRelativeResize="0"/>
          <p:nvPr/>
        </p:nvPicPr>
        <p:blipFill rotWithShape="1">
          <a:blip r:embed="rId3">
            <a:alphaModFix/>
          </a:blip>
          <a:srcRect/>
          <a:stretch/>
        </p:blipFill>
        <p:spPr>
          <a:xfrm>
            <a:off x="1814538" y="2675284"/>
            <a:ext cx="5514923" cy="3669931"/>
          </a:xfrm>
          <a:prstGeom prst="rect">
            <a:avLst/>
          </a:prstGeom>
          <a:noFill/>
          <a:ln>
            <a:noFill/>
          </a:ln>
        </p:spPr>
      </p:pic>
      <p:pic>
        <p:nvPicPr>
          <p:cNvPr id="951" name="Google Shape;951;g2b19adc838d_0_608"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sp>
        <p:nvSpPr>
          <p:cNvPr id="952" name="Google Shape;952;g2b19adc838d_0_608" descr="Artificial Intelligence"/>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4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9" name="Google Shape;959;p45"/>
          <p:cNvSpPr txBox="1"/>
          <p:nvPr/>
        </p:nvSpPr>
        <p:spPr>
          <a:xfrm>
            <a:off x="860600" y="454226"/>
            <a:ext cx="79113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Calibri"/>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 you think air pollution impacts you? Do you think we should try to limit it? Why or why not?</a:t>
            </a:r>
            <a:endParaRPr sz="1800" b="0" i="0" u="none" strike="noStrike" cap="none">
              <a:solidFill>
                <a:schemeClr val="dk1"/>
              </a:solidFill>
              <a:latin typeface="Calibri"/>
              <a:ea typeface="Calibri"/>
              <a:cs typeface="Calibri"/>
              <a:sym typeface="Calibri"/>
            </a:endParaRPr>
          </a:p>
        </p:txBody>
      </p:sp>
      <p:pic>
        <p:nvPicPr>
          <p:cNvPr id="960" name="Google Shape;960;p45" descr="Causes, Effects and Impressive Solutions to Air Pollution - Conserve Energy  Future"/>
          <p:cNvPicPr preferRelativeResize="0"/>
          <p:nvPr/>
        </p:nvPicPr>
        <p:blipFill rotWithShape="1">
          <a:blip r:embed="rId4">
            <a:alphaModFix/>
          </a:blip>
          <a:srcRect/>
          <a:stretch/>
        </p:blipFill>
        <p:spPr>
          <a:xfrm>
            <a:off x="2491547" y="2569789"/>
            <a:ext cx="4267655" cy="286587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Google Shape;966;p47"/>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972" name="Google Shape;972;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973" name="Google Shape;973;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974" name="Google Shape;974;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Video Was Created With Resources From:</a:t>
            </a:r>
            <a:endParaRPr sz="1400" b="0" i="0" u="none" strike="noStrike" cap="none">
              <a:solidFill>
                <a:srgbClr val="000000"/>
              </a:solidFill>
              <a:latin typeface="Arial"/>
              <a:ea typeface="Arial"/>
              <a:cs typeface="Arial"/>
              <a:sym typeface="Arial"/>
            </a:endParaRPr>
          </a:p>
        </p:txBody>
      </p:sp>
      <p:sp>
        <p:nvSpPr>
          <p:cNvPr id="975" name="Google Shape;975;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p:nvPr/>
        </p:nvSpPr>
        <p:spPr>
          <a:xfrm>
            <a:off x="849542" y="990325"/>
            <a:ext cx="8507667"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Calibri"/>
                <a:ea typeface="Calibri"/>
                <a:cs typeface="Calibri"/>
                <a:sym typeface="Calibri"/>
              </a:rPr>
              <a:t>Natural resources </a:t>
            </a:r>
            <a:r>
              <a:rPr lang="en-US" sz="4000" b="1" i="0" u="none" strike="noStrike" cap="none">
                <a:solidFill>
                  <a:srgbClr val="FF0000"/>
                </a:solidFill>
                <a:latin typeface="Calibri"/>
                <a:ea typeface="Calibri"/>
                <a:cs typeface="Calibri"/>
                <a:sym typeface="Calibri"/>
              </a:rPr>
              <a:t>-&gt;</a:t>
            </a:r>
            <a:r>
              <a:rPr lang="en-US" sz="4000" b="0" i="0" u="none" strike="noStrike" cap="none">
                <a:solidFill>
                  <a:schemeClr val="dk1"/>
                </a:solidFill>
                <a:latin typeface="Calibri"/>
                <a:ea typeface="Calibri"/>
                <a:cs typeface="Calibri"/>
                <a:sym typeface="Calibri"/>
              </a:rPr>
              <a:t> used by humans</a:t>
            </a:r>
            <a:endParaRPr sz="4000" b="0" i="0" u="none" strike="noStrike" cap="none">
              <a:solidFill>
                <a:schemeClr val="dk1"/>
              </a:solidFill>
              <a:latin typeface="Calibri"/>
              <a:ea typeface="Calibri"/>
              <a:cs typeface="Calibri"/>
              <a:sym typeface="Calibri"/>
            </a:endParaRPr>
          </a:p>
        </p:txBody>
      </p:sp>
      <p:pic>
        <p:nvPicPr>
          <p:cNvPr id="167" name="Google Shape;167;p7" descr="Humans.jpg"/>
          <p:cNvPicPr preferRelativeResize="0"/>
          <p:nvPr/>
        </p:nvPicPr>
        <p:blipFill rotWithShape="1">
          <a:blip r:embed="rId3">
            <a:alphaModFix/>
          </a:blip>
          <a:srcRect/>
          <a:stretch/>
        </p:blipFill>
        <p:spPr>
          <a:xfrm>
            <a:off x="5373082" y="2672587"/>
            <a:ext cx="3687478" cy="3195088"/>
          </a:xfrm>
          <a:prstGeom prst="rect">
            <a:avLst/>
          </a:prstGeom>
          <a:noFill/>
          <a:ln>
            <a:noFill/>
          </a:ln>
        </p:spPr>
      </p:pic>
      <p:sp>
        <p:nvSpPr>
          <p:cNvPr id="168" name="Google Shape;168;p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69" name="Google Shape;169;p7" descr="Nature.jpg"/>
          <p:cNvPicPr preferRelativeResize="0"/>
          <p:nvPr/>
        </p:nvPicPr>
        <p:blipFill rotWithShape="1">
          <a:blip r:embed="rId5">
            <a:alphaModFix/>
          </a:blip>
          <a:srcRect/>
          <a:stretch/>
        </p:blipFill>
        <p:spPr>
          <a:xfrm>
            <a:off x="212120" y="2672587"/>
            <a:ext cx="4147229" cy="3195088"/>
          </a:xfrm>
          <a:prstGeom prst="rect">
            <a:avLst/>
          </a:prstGeom>
          <a:noFill/>
          <a:ln>
            <a:noFill/>
          </a:ln>
        </p:spPr>
      </p:pic>
      <p:cxnSp>
        <p:nvCxnSpPr>
          <p:cNvPr id="170" name="Google Shape;170;p7"/>
          <p:cNvCxnSpPr/>
          <p:nvPr/>
        </p:nvCxnSpPr>
        <p:spPr>
          <a:xfrm>
            <a:off x="4508205" y="4270131"/>
            <a:ext cx="672402" cy="0"/>
          </a:xfrm>
          <a:prstGeom prst="straightConnector1">
            <a:avLst/>
          </a:prstGeom>
          <a:noFill/>
          <a:ln w="98425"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457200" y="274637"/>
            <a:ext cx="8229600" cy="167214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Atmosphere</a:t>
            </a:r>
            <a:r>
              <a:rPr lang="en-US"/>
              <a:t>: the layers of gas surrounding the surface of a planet </a:t>
            </a:r>
            <a:endParaRPr/>
          </a:p>
        </p:txBody>
      </p:sp>
      <p:pic>
        <p:nvPicPr>
          <p:cNvPr id="177" name="Google Shape;177;p8" descr="Layers of Atmosphere and Their Charchterstics - Leverage Edu"/>
          <p:cNvPicPr preferRelativeResize="0"/>
          <p:nvPr/>
        </p:nvPicPr>
        <p:blipFill rotWithShape="1">
          <a:blip r:embed="rId3">
            <a:alphaModFix/>
          </a:blip>
          <a:srcRect r="24478"/>
          <a:stretch/>
        </p:blipFill>
        <p:spPr>
          <a:xfrm rot="-5400000">
            <a:off x="2180048" y="2209707"/>
            <a:ext cx="4783903" cy="3963410"/>
          </a:xfrm>
          <a:prstGeom prst="rect">
            <a:avLst/>
          </a:prstGeom>
          <a:noFill/>
          <a:ln>
            <a:noFill/>
          </a:ln>
        </p:spPr>
      </p:pic>
      <p:sp>
        <p:nvSpPr>
          <p:cNvPr id="178" name="Google Shape;178;p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147483" y="274638"/>
            <a:ext cx="8893277" cy="179013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b="1" u="sng"/>
              <a:t>Stratosphere:</a:t>
            </a:r>
            <a:r>
              <a:rPr lang="en-US" sz="3959"/>
              <a:t> layer above the troposphere mostly made up of ozone gas. </a:t>
            </a:r>
            <a:endParaRPr/>
          </a:p>
        </p:txBody>
      </p:sp>
      <p:pic>
        <p:nvPicPr>
          <p:cNvPr id="185" name="Google Shape;185;p9" descr="ozone.jpg"/>
          <p:cNvPicPr preferRelativeResize="0">
            <a:picLocks noGrp="1"/>
          </p:cNvPicPr>
          <p:nvPr>
            <p:ph type="body" idx="1"/>
          </p:nvPr>
        </p:nvPicPr>
        <p:blipFill rotWithShape="1">
          <a:blip r:embed="rId3">
            <a:alphaModFix/>
          </a:blip>
          <a:srcRect l="-10572" r="-10572"/>
          <a:stretch/>
        </p:blipFill>
        <p:spPr>
          <a:xfrm>
            <a:off x="457200" y="2204883"/>
            <a:ext cx="8229600" cy="4525963"/>
          </a:xfrm>
          <a:prstGeom prst="rect">
            <a:avLst/>
          </a:prstGeom>
          <a:noFill/>
          <a:ln w="9525" cap="flat" cmpd="sng">
            <a:solidFill>
              <a:schemeClr val="lt1"/>
            </a:solidFill>
            <a:prstDash val="solid"/>
            <a:round/>
            <a:headEnd type="none" w="sm" len="sm"/>
            <a:tailEnd type="none" w="sm" len="sm"/>
          </a:ln>
        </p:spPr>
      </p:pic>
      <p:sp>
        <p:nvSpPr>
          <p:cNvPr id="186" name="Google Shape;186;p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3363</Words>
  <Application>Microsoft Macintosh PowerPoint</Application>
  <PresentationFormat>On-screen Show (4:3)</PresentationFormat>
  <Paragraphs>322</Paragraphs>
  <Slides>66</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Calibri</vt:lpstr>
      <vt:lpstr>Helvetica Neue Light</vt:lpstr>
      <vt:lpstr>Poppins</vt:lpstr>
      <vt:lpstr>Verdana</vt: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Atmosphere: the layers of gas surrounding the surface of a planet </vt:lpstr>
      <vt:lpstr>Stratosphere: layer above the troposphere mostly made up of ozone gas. </vt:lpstr>
      <vt:lpstr>PowerPoint Presentation</vt:lpstr>
      <vt:lpstr>PowerPoint Presentation</vt:lpstr>
      <vt:lpstr>PowerPoint Presentation</vt:lpstr>
      <vt:lpstr>What is the atmosphere made up of?</vt:lpstr>
      <vt:lpstr>Which atmospheric layer is made up of ozone gases?</vt:lpstr>
      <vt:lpstr>PowerPoint Presentation</vt:lpstr>
      <vt:lpstr>Air Pollution: substances, such as gases and particles, in the air that can be harmful to your health and the environment</vt:lpstr>
      <vt:lpstr>PowerPoint Presentation</vt:lpstr>
      <vt:lpstr>What is air pollution?</vt:lpstr>
      <vt:lpstr>PowerPoint Presentation</vt:lpstr>
      <vt:lpstr>Air pollution comes from a variety of sources such car emissions, pollen, factory chemical emissions, and ozone gases.</vt:lpstr>
      <vt:lpstr>Smog that you can see here covering this city comes from ozone pollution – all of the pollution from factories, cars and other sources can come together and react with sunlight forming the smog. </vt:lpstr>
      <vt:lpstr>Smog is mainly created by chemical reactions between oxides of nitrogen (NOx) and volatile organic compounds (VOC) - from sources such as cars and factory pollution. </vt:lpstr>
      <vt:lpstr>In 2019, about 70 million tons of pollution were emitted into the atmosphere in the United States. </vt:lpstr>
      <vt:lpstr>There are many small steps you can take to help manage air pollution. Reduce car trips, carpool, walk instead of driving, fill your tires with air, use environmentally friendly paint and chemicals, compost, conserve energy at home. These steps can be a lot of work but added together can make a big difference.</vt:lpstr>
      <vt:lpstr>There are many big steps being taken by the government and others to reduce pollution and improve air quality. One attempt is the clean air act.</vt:lpstr>
      <vt:lpstr>Some cities are trying to reduce pollution through improved city planning. Oakland is using air quality data to make decisions such as building schools and hospitals further away from the city and away from high pollution areas such as highways.</vt:lpstr>
      <vt:lpstr>There are many benefits to decreasing air pollution such as longer life, lower rates of health issues, less damage to ecosystems and the environment such as lowering toxins, improving crops. </vt:lpstr>
      <vt:lpstr>The main costs for managing pollution is money. Sometimes the costs is extra work on our part-extra effort to walk instead of drive, spend more money on more environmentally friendly products such as Tesla cars. They cost a bit more money and can be more work since you need to charge them instead of lust filling up with gas.</vt:lpstr>
      <vt:lpstr>PowerPoint Presentation</vt:lpstr>
      <vt:lpstr>What is air pollution?</vt:lpstr>
      <vt:lpstr>What is smog and how is it created? </vt:lpstr>
      <vt:lpstr>What are some steps being taken to reduce air pollution?</vt:lpstr>
      <vt:lpstr>What are the benefits of reducing air pollution?</vt:lpstr>
      <vt:lpstr>What are some concerns with cost when thinking about reducing air pollution?</vt:lpstr>
      <vt:lpstr>PowerPoint Presentation</vt:lpstr>
      <vt:lpstr>Smog and other pollution caused by cars during rush hour are examples of Air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Pollution: substances, such as gases and particles, in the air that can be harmful to your health and the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Pollution: substances, such as gases and particles, in the air that can be harmful to your health and the environment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5</cp:revision>
  <dcterms:created xsi:type="dcterms:W3CDTF">2017-07-06T16:33:11Z</dcterms:created>
  <dcterms:modified xsi:type="dcterms:W3CDTF">2024-01-24T01:52:00Z</dcterms:modified>
</cp:coreProperties>
</file>