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5" r:id="rId19"/>
    <p:sldId id="276" r:id="rId20"/>
    <p:sldId id="277" r:id="rId21"/>
    <p:sldId id="278" r:id="rId22"/>
    <p:sldId id="279" r:id="rId23"/>
    <p:sldId id="280" r:id="rId24"/>
    <p:sldId id="281" r:id="rId25"/>
    <p:sldId id="282" r:id="rId26"/>
    <p:sldId id="283" r:id="rId27"/>
    <p:sldId id="285" r:id="rId28"/>
    <p:sldId id="286" r:id="rId29"/>
    <p:sldId id="287" r:id="rId30"/>
    <p:sldId id="288" r:id="rId31"/>
    <p:sldId id="289" r:id="rId32"/>
    <p:sldId id="290" r:id="rId33"/>
    <p:sldId id="291" r:id="rId34"/>
    <p:sldId id="293" r:id="rId35"/>
    <p:sldId id="294" r:id="rId36"/>
    <p:sldId id="295" r:id="rId37"/>
    <p:sldId id="296" r:id="rId38"/>
    <p:sldId id="297" r:id="rId39"/>
    <p:sldId id="298" r:id="rId40"/>
    <p:sldId id="299" r:id="rId41"/>
    <p:sldId id="300" r:id="rId42"/>
    <p:sldId id="316" r:id="rId43"/>
    <p:sldId id="317" r:id="rId44"/>
    <p:sldId id="318" r:id="rId45"/>
    <p:sldId id="319" r:id="rId46"/>
    <p:sldId id="320" r:id="rId47"/>
    <p:sldId id="321" r:id="rId48"/>
    <p:sldId id="322" r:id="rId49"/>
    <p:sldId id="323" r:id="rId50"/>
    <p:sldId id="324" r:id="rId51"/>
    <p:sldId id="325" r:id="rId52"/>
    <p:sldId id="326" r:id="rId53"/>
    <p:sldId id="327" r:id="rId54"/>
    <p:sldId id="328" r:id="rId55"/>
    <p:sldId id="339" r:id="rId56"/>
    <p:sldId id="330" r:id="rId57"/>
    <p:sldId id="331" r:id="rId58"/>
    <p:sldId id="332" r:id="rId59"/>
    <p:sldId id="333" r:id="rId60"/>
    <p:sldId id="334" r:id="rId61"/>
    <p:sldId id="335" r:id="rId62"/>
    <p:sldId id="336" r:id="rId63"/>
    <p:sldId id="337" r:id="rId64"/>
  </p:sldIdLst>
  <p:sldSz cx="9144000" cy="6858000" type="screen4x3"/>
  <p:notesSz cx="6858000" cy="9144000"/>
  <p:embeddedFontLst>
    <p:embeddedFont>
      <p:font typeface="Helvetica Neue Light" panose="02000403000000020004" pitchFamily="2" charset="0"/>
      <p:regular r:id="rId66"/>
      <p:bold r:id="rId67"/>
      <p:italic r:id="rId68"/>
      <p:boldItalic r:id="rId69"/>
    </p:embeddedFont>
    <p:embeddedFont>
      <p:font typeface="Poppins" pitchFamily="2" charset="77"/>
      <p:regular r:id="rId70"/>
      <p:bold r:id="rId71"/>
      <p:italic r:id="rId72"/>
      <p:boldItalic r:id="rId7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6" roundtripDataSignature="AMtx7mj35o+2p1wzAB11t2NTptiMXurhT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9955"/>
  </p:normalViewPr>
  <p:slideViewPr>
    <p:cSldViewPr snapToGrid="0">
      <p:cViewPr varScale="1">
        <p:scale>
          <a:sx n="103" d="100"/>
          <a:sy n="103" d="100"/>
        </p:scale>
        <p:origin x="1880"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3.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1.fntdata"/><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4.fntdata"/><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7.fntdata"/><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5.fntdata"/><Relationship Id="rId96"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73" Type="http://schemas.openxmlformats.org/officeDocument/2006/relationships/font" Target="fonts/font8.fntdata"/><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font" Target="fonts/font6.fntdata"/><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b1bae677e4_0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g2b1bae677e4_0_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atin typeface="Calibri"/>
                <a:ea typeface="Calibri"/>
                <a:cs typeface="Calibri"/>
                <a:sym typeface="Calibri"/>
              </a:rPr>
              <a:t>OK everyone, get ready for our next lesson.  Just as a reminder, these are the different components that our lesson may include, and you’ll see these icons in the top left corner of each slide so that you can follow along more easily!</a:t>
            </a:r>
            <a:endParaRPr/>
          </a:p>
        </p:txBody>
      </p:sp>
      <p:sp>
        <p:nvSpPr>
          <p:cNvPr id="87" name="Google Shape;87;g2b1bae677e4_0_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1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problem could the US have by relying heavily on non-renewable resources?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 resources could run-out.]</a:t>
            </a:r>
            <a:endParaRPr/>
          </a:p>
        </p:txBody>
      </p:sp>
      <p:sp>
        <p:nvSpPr>
          <p:cNvPr id="189" name="Google Shape;189;p1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1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Before we move on to our new vocabulary term, let’s review some other words &amp; concepts that you already learned and make sure you are firm in your understanding. </a:t>
            </a:r>
            <a:endParaRPr/>
          </a:p>
        </p:txBody>
      </p:sp>
      <p:sp>
        <p:nvSpPr>
          <p:cNvPr id="198" name="Google Shape;198;p1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1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 resource is the energy source that is turned into power. In buildings, electrical power comes from the outlets, and the electricity in the outlets comes from a power station.</a:t>
            </a:r>
            <a:endParaRPr/>
          </a:p>
        </p:txBody>
      </p:sp>
      <p:sp>
        <p:nvSpPr>
          <p:cNvPr id="204" name="Google Shape;204;p1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1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 renewable resource is a resource that can be reused and replaced naturally.</a:t>
            </a:r>
            <a:endParaRPr/>
          </a:p>
        </p:txBody>
      </p:sp>
      <p:sp>
        <p:nvSpPr>
          <p:cNvPr id="212" name="Google Shape;212;p1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1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A non-renewable resource is a resource that </a:t>
            </a:r>
            <a:r>
              <a:rPr lang="en-US" sz="1200"/>
              <a:t>is not replaced by nature quickly enough to match demand</a:t>
            </a:r>
            <a:r>
              <a:rPr lang="en-US"/>
              <a:t>.</a:t>
            </a:r>
            <a:endParaRPr/>
          </a:p>
        </p:txBody>
      </p:sp>
      <p:sp>
        <p:nvSpPr>
          <p:cNvPr id="220" name="Google Shape;220;p1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1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check your understanding.</a:t>
            </a:r>
            <a:endParaRPr/>
          </a:p>
        </p:txBody>
      </p:sp>
      <p:sp>
        <p:nvSpPr>
          <p:cNvPr id="228" name="Google Shape;228;p1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1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is a resource?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 resource is the energy source that is turned into power. In buildings, electrical power comes from the outlets, and the electricity in the outlets comes from a power station.]</a:t>
            </a:r>
            <a:endParaRPr/>
          </a:p>
        </p:txBody>
      </p:sp>
      <p:sp>
        <p:nvSpPr>
          <p:cNvPr id="234" name="Google Shape;234;p1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1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is the difference between renewable and non-renewable resources?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[Renewable: can be reused again and again; Non-renewable: Resource that cannot be replenished fast enough for human demand.]</a:t>
            </a:r>
            <a:endParaRPr/>
          </a:p>
        </p:txBody>
      </p:sp>
      <p:sp>
        <p:nvSpPr>
          <p:cNvPr id="242" name="Google Shape;242;p1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1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Now that we’re reviewed, let’s define our new term, conservation. </a:t>
            </a:r>
            <a:endParaRPr/>
          </a:p>
        </p:txBody>
      </p:sp>
      <p:sp>
        <p:nvSpPr>
          <p:cNvPr id="269" name="Google Shape;269;p1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1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Conservation is using less of a resource to make its supply last longer.</a:t>
            </a:r>
            <a:endParaRPr/>
          </a:p>
        </p:txBody>
      </p:sp>
      <p:sp>
        <p:nvSpPr>
          <p:cNvPr id="277" name="Google Shape;277;p1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1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00"/>
              <a:buNone/>
            </a:pPr>
            <a:r>
              <a:rPr lang="en-US"/>
              <a:t>Today, we’ll be learning about the word: </a:t>
            </a:r>
            <a:r>
              <a:rPr lang="en-US" b="1"/>
              <a:t>conservation</a:t>
            </a:r>
            <a:r>
              <a:rPr lang="en-US"/>
              <a:t>.</a:t>
            </a:r>
            <a:endParaRPr/>
          </a:p>
        </p:txBody>
      </p:sp>
      <p:sp>
        <p:nvSpPr>
          <p:cNvPr id="122" name="Google Shape;122;p1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b678f08d91_0_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gb678f08d91_0_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check your understanding.</a:t>
            </a:r>
            <a:endParaRPr/>
          </a:p>
        </p:txBody>
      </p:sp>
      <p:sp>
        <p:nvSpPr>
          <p:cNvPr id="286" name="Google Shape;286;gb678f08d91_0_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b678f08d91_0_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gb678f08d91_0_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is conservation?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[Conservation is using less of a resource to make its supply last longer.]</a:t>
            </a:r>
            <a:endParaRPr/>
          </a:p>
        </p:txBody>
      </p:sp>
      <p:sp>
        <p:nvSpPr>
          <p:cNvPr id="292" name="Google Shape;292;gb678f08d91_0_5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1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That is the basic definition, but there is a bit more you need to know. </a:t>
            </a:r>
            <a:endParaRPr/>
          </a:p>
        </p:txBody>
      </p:sp>
      <p:sp>
        <p:nvSpPr>
          <p:cNvPr id="300" name="Google Shape;300;p1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1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Conservation refers to the usage of both non-renewable and renewable resource, and how our usage affects the environment. </a:t>
            </a:r>
            <a:endParaRPr dirty="0"/>
          </a:p>
        </p:txBody>
      </p:sp>
      <p:sp>
        <p:nvSpPr>
          <p:cNvPr id="306" name="Google Shape;306;p1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1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We must conserve the amount of non-renewable resources we use because they can harm the environment, and the supply may run out some day if it isn’t replenished fast enough. </a:t>
            </a:r>
            <a:endParaRPr dirty="0"/>
          </a:p>
        </p:txBody>
      </p:sp>
      <p:sp>
        <p:nvSpPr>
          <p:cNvPr id="315" name="Google Shape;315;p1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1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Conservation also refers to our renewable resources. If we pollute the water or destroy plant and animal life, the environment will suffer. If we overuse the water in an ecosystem, a drought could occur. </a:t>
            </a:r>
            <a:endParaRPr dirty="0"/>
          </a:p>
        </p:txBody>
      </p:sp>
      <p:sp>
        <p:nvSpPr>
          <p:cNvPr id="323" name="Google Shape;323;p1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1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check your understanding.</a:t>
            </a:r>
            <a:endParaRPr/>
          </a:p>
        </p:txBody>
      </p:sp>
      <p:sp>
        <p:nvSpPr>
          <p:cNvPr id="330" name="Google Shape;330;p1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1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1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Why do we need to conserve non-renewable resource?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[We must conserve the amount of non-renewable resources we use because they can harm the environment, and the supply may run out some day if it isn’t replenished fast enough.]</a:t>
            </a:r>
            <a:endParaRPr/>
          </a:p>
        </p:txBody>
      </p:sp>
      <p:sp>
        <p:nvSpPr>
          <p:cNvPr id="344" name="Google Shape;344;p1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1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1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Why do we also need to conserve renewable resources?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[Conservation also refers to our renewable resources. If we pollute the water or destroy plant and animal life, the environment will suffer. If we overuse the water in an ecosystem, a drought could occur.]</a:t>
            </a:r>
            <a:endParaRPr/>
          </a:p>
        </p:txBody>
      </p:sp>
      <p:sp>
        <p:nvSpPr>
          <p:cNvPr id="352" name="Google Shape;352;p1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1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1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Let’s look at some examples of </a:t>
            </a:r>
            <a:r>
              <a:rPr lang="en-US" b="1"/>
              <a:t>conservation</a:t>
            </a:r>
            <a:r>
              <a:rPr lang="en-US"/>
              <a:t>. </a:t>
            </a:r>
            <a:endParaRPr/>
          </a:p>
        </p:txBody>
      </p:sp>
      <p:sp>
        <p:nvSpPr>
          <p:cNvPr id="360" name="Google Shape;360;p1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1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t>Our “big question” is: </a:t>
            </a:r>
            <a:r>
              <a:rPr lang="en-US" b="1"/>
              <a:t>How do the resources we use affect humans and the environment?</a:t>
            </a:r>
            <a:endParaRPr b="1"/>
          </a:p>
          <a:p>
            <a:pPr marL="0" lvl="0" indent="0" algn="l" rtl="0">
              <a:spcBef>
                <a:spcPts val="0"/>
              </a:spcBef>
              <a:spcAft>
                <a:spcPts val="0"/>
              </a:spcAft>
              <a:buClr>
                <a:schemeClr val="dk1"/>
              </a:buClr>
              <a:buSzPts val="1400"/>
              <a:buFont typeface="Arial"/>
              <a:buNone/>
            </a:pPr>
            <a:r>
              <a:rPr lang="en-US"/>
              <a:t>[Pause and illicit predictions from students.]</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r>
              <a:rPr lang="en-US"/>
              <a:t>I love all these thoughtful scientific hypotheses!  Be sure to keep this question and your predictions in mind as we move through these next few lessons, and we’ll continue to revisit it.</a:t>
            </a:r>
            <a:endParaRPr/>
          </a:p>
        </p:txBody>
      </p:sp>
      <p:sp>
        <p:nvSpPr>
          <p:cNvPr id="131" name="Google Shape;131;p1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1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p1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Using an electric car, a hybrid car, or other gas-saving vehicles is conserving oil and gas resources.</a:t>
            </a:r>
            <a:endParaRPr dirty="0"/>
          </a:p>
        </p:txBody>
      </p:sp>
      <p:sp>
        <p:nvSpPr>
          <p:cNvPr id="367" name="Google Shape;367;p1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1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p1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Riding a bike instead of driving a car is an example of conserving resources.</a:t>
            </a:r>
            <a:endParaRPr dirty="0"/>
          </a:p>
        </p:txBody>
      </p:sp>
      <p:sp>
        <p:nvSpPr>
          <p:cNvPr id="376" name="Google Shape;376;p1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1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p1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check your understanding.</a:t>
            </a:r>
            <a:endParaRPr/>
          </a:p>
        </p:txBody>
      </p:sp>
      <p:sp>
        <p:nvSpPr>
          <p:cNvPr id="384" name="Google Shape;384;p1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1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1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Why is using alternative energy considered conservation?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[Using an electric car, a hybrid car, or other gas-saving vehicles is conserving oil and gas resources (non-renewable resources).]</a:t>
            </a:r>
            <a:endParaRPr/>
          </a:p>
        </p:txBody>
      </p:sp>
      <p:sp>
        <p:nvSpPr>
          <p:cNvPr id="390" name="Google Shape;390;p1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1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 name="Google Shape;406;p1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Give your own example of how we could conserve renewable resources. </a:t>
            </a:r>
            <a:endParaRPr/>
          </a:p>
        </p:txBody>
      </p:sp>
      <p:sp>
        <p:nvSpPr>
          <p:cNvPr id="407" name="Google Shape;407;p1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1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p1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Now, let’s look at some non-examples of </a:t>
            </a:r>
            <a:r>
              <a:rPr lang="en-US" b="1"/>
              <a:t>conservation</a:t>
            </a:r>
            <a:r>
              <a:rPr lang="en-US"/>
              <a:t>. </a:t>
            </a:r>
            <a:endParaRPr/>
          </a:p>
        </p:txBody>
      </p:sp>
      <p:sp>
        <p:nvSpPr>
          <p:cNvPr id="415" name="Google Shape;415;p1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1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1" name="Google Shape;421;p1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Leaving the lights on in your home when you are not using them is a non-example of conserving resources. </a:t>
            </a:r>
            <a:endParaRPr dirty="0"/>
          </a:p>
        </p:txBody>
      </p:sp>
      <p:sp>
        <p:nvSpPr>
          <p:cNvPr id="422" name="Google Shape;422;p1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1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p1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Deforestation is a non-example of conservation. Plant life is a renewable resource and is valuable to the environment. Cutting down too many trees can affect wildlife as well as human life. </a:t>
            </a:r>
            <a:endParaRPr dirty="0"/>
          </a:p>
        </p:txBody>
      </p:sp>
      <p:sp>
        <p:nvSpPr>
          <p:cNvPr id="431" name="Google Shape;431;p1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1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9" name="Google Shape;439;p1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check your understanding.</a:t>
            </a:r>
            <a:endParaRPr/>
          </a:p>
        </p:txBody>
      </p:sp>
      <p:sp>
        <p:nvSpPr>
          <p:cNvPr id="440" name="Google Shape;440;p1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1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5" name="Google Shape;445;p1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Is leaving lights on when you leave your home conserving resources?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[Leaving the lights on in your home when you are not using them is a non-example of conserving resources because you are using more energy, which uses up resources faster and wastefully.]</a:t>
            </a:r>
            <a:endParaRPr/>
          </a:p>
        </p:txBody>
      </p:sp>
      <p:sp>
        <p:nvSpPr>
          <p:cNvPr id="446" name="Google Shape;446;p1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1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9" name="Google Shape;139;p1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1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p1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Why is deforestation a non-example of conservation?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[Deforestation is a non-example of conservation. Plant life is a renewable resource and is valuable to the environment. Cutting down too many trees can affect wildlife as well as human life, so instead of saving our resources, this is how we destroy/harm our natural resources.]</a:t>
            </a:r>
            <a:endParaRPr/>
          </a:p>
        </p:txBody>
      </p:sp>
      <p:sp>
        <p:nvSpPr>
          <p:cNvPr id="454" name="Google Shape;454;p1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1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Give your own example of how we waste or harm our renewable/non-renewable resources instead of conserving them. </a:t>
            </a:r>
            <a:endParaRPr/>
          </a:p>
        </p:txBody>
      </p:sp>
      <p:sp>
        <p:nvSpPr>
          <p:cNvPr id="461" name="Google Shape;461;p1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1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8" name="Google Shape;608;p16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 remember!</a:t>
            </a:r>
            <a:endParaRPr/>
          </a:p>
          <a:p>
            <a:pPr marL="0" lvl="0" indent="0" algn="l" rtl="0">
              <a:lnSpc>
                <a:spcPct val="100000"/>
              </a:lnSpc>
              <a:spcBef>
                <a:spcPts val="0"/>
              </a:spcBef>
              <a:spcAft>
                <a:spcPts val="0"/>
              </a:spcAft>
              <a:buSzPts val="1400"/>
              <a:buNone/>
            </a:pPr>
            <a:endParaRPr/>
          </a:p>
        </p:txBody>
      </p:sp>
      <p:sp>
        <p:nvSpPr>
          <p:cNvPr id="609" name="Google Shape;609;p16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p1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5" name="Google Shape;615;p1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Conservation is using less of a resource to make its supply last longer.</a:t>
            </a:r>
            <a:endParaRPr/>
          </a:p>
        </p:txBody>
      </p:sp>
      <p:sp>
        <p:nvSpPr>
          <p:cNvPr id="616" name="Google Shape;616;p1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g2b1bae677e4_0_1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3" name="Google Shape;623;g2b1bae677e4_0_1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We will now complete this concept map, called a Frayer model, </a:t>
            </a:r>
            <a:r>
              <a:rPr lang="en-US">
                <a:solidFill>
                  <a:srgbClr val="242424"/>
                </a:solidFill>
              </a:rPr>
              <a:t>to summarize and further clarify what you have learned about the term</a:t>
            </a:r>
            <a:r>
              <a:rPr lang="en-US"/>
              <a:t> </a:t>
            </a:r>
            <a:r>
              <a:rPr lang="en-US" b="1"/>
              <a:t>conservation</a:t>
            </a:r>
            <a:r>
              <a:rPr lang="en-US">
                <a:solidFill>
                  <a:srgbClr val="242424"/>
                </a:solidFill>
              </a:rPr>
              <a:t>. </a:t>
            </a:r>
            <a:endParaRPr/>
          </a:p>
        </p:txBody>
      </p:sp>
      <p:sp>
        <p:nvSpPr>
          <p:cNvPr id="624" name="Google Shape;624;g2b1bae677e4_0_1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2b1bae677e4_0_1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4" name="Google Shape;634;g2b1bae677e4_0_19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US" dirty="0"/>
              <a:t>To complete the Frayer model,</a:t>
            </a:r>
            <a:r>
              <a:rPr lang="en-US" dirty="0">
                <a:solidFill>
                  <a:srgbClr val="242424"/>
                </a:solidFill>
              </a:rPr>
              <a:t> we will choose from four choices the correct picture, definition, example, and response to the question, “</a:t>
            </a:r>
            <a:r>
              <a:rPr lang="en-US" sz="1200" dirty="0">
                <a:latin typeface="Helvetica Neue Light"/>
                <a:ea typeface="Helvetica Neue Light"/>
                <a:cs typeface="Helvetica Neue Light"/>
                <a:sym typeface="Helvetica Neue Light"/>
              </a:rPr>
              <a:t>How does conservation impact my life</a:t>
            </a:r>
            <a:r>
              <a:rPr lang="en-US" dirty="0">
                <a:solidFill>
                  <a:srgbClr val="242424"/>
                </a:solidFill>
              </a:rPr>
              <a:t>?”</a:t>
            </a:r>
            <a:r>
              <a:rPr lang="en-US" dirty="0">
                <a:solidFill>
                  <a:schemeClr val="dk1"/>
                </a:solidFill>
              </a:rPr>
              <a:t> </a:t>
            </a:r>
            <a:r>
              <a:rPr lang="en-US" dirty="0">
                <a:solidFill>
                  <a:srgbClr val="242424"/>
                </a:solidFill>
              </a:rPr>
              <a:t>Select the best response for each question </a:t>
            </a:r>
            <a:r>
              <a:rPr lang="en-US" dirty="0">
                <a:solidFill>
                  <a:schemeClr val="dk1"/>
                </a:solidFill>
              </a:rPr>
              <a:t>using the information you just learned. As </a:t>
            </a:r>
            <a:r>
              <a:rPr lang="en-US" dirty="0"/>
              <a:t>we </a:t>
            </a:r>
            <a:r>
              <a:rPr lang="en-US" dirty="0">
                <a:solidFill>
                  <a:schemeClr val="dk1"/>
                </a:solidFill>
              </a:rPr>
              <a:t>select responses, </a:t>
            </a:r>
            <a:r>
              <a:rPr lang="en-US" dirty="0"/>
              <a:t>we</a:t>
            </a:r>
            <a:r>
              <a:rPr lang="en-US" dirty="0">
                <a:solidFill>
                  <a:schemeClr val="dk1"/>
                </a:solidFill>
              </a:rPr>
              <a:t> will see how this model looks filled in for the term</a:t>
            </a:r>
            <a:r>
              <a:rPr lang="en-US" dirty="0"/>
              <a:t> </a:t>
            </a:r>
            <a:r>
              <a:rPr lang="en-US" b="1" dirty="0"/>
              <a:t>conservation.</a:t>
            </a:r>
            <a:endParaRPr dirty="0">
              <a:solidFill>
                <a:schemeClr val="dk1"/>
              </a:solidFill>
            </a:endParaRPr>
          </a:p>
        </p:txBody>
      </p:sp>
      <p:sp>
        <p:nvSpPr>
          <p:cNvPr id="635" name="Google Shape;635;g2b1bae677e4_0_19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2b1bae677e4_0_2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6" name="Google Shape;656;g2b1bae677e4_0_29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1200">
                <a:solidFill>
                  <a:schemeClr val="dk1"/>
                </a:solidFill>
              </a:rPr>
              <a:t>Choose the one correct picture of </a:t>
            </a:r>
            <a:r>
              <a:rPr lang="en-US" b="1"/>
              <a:t>conservation </a:t>
            </a:r>
            <a:r>
              <a:rPr lang="en-US" sz="1200">
                <a:solidFill>
                  <a:schemeClr val="dk1"/>
                </a:solidFill>
              </a:rPr>
              <a:t>from these four choices</a:t>
            </a:r>
            <a:r>
              <a:rPr lang="en-US"/>
              <a:t>.</a:t>
            </a:r>
            <a:endParaRPr/>
          </a:p>
        </p:txBody>
      </p:sp>
      <p:sp>
        <p:nvSpPr>
          <p:cNvPr id="657" name="Google Shape;657;g2b1bae677e4_0_29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g2b1bae677e4_0_5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6" name="Google Shape;676;g2b1bae677e4_0_50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US"/>
              <a:t>This is the picture that shows </a:t>
            </a:r>
            <a:r>
              <a:rPr lang="en-US" b="1"/>
              <a:t>conservation</a:t>
            </a:r>
            <a:r>
              <a:rPr lang="en-US"/>
              <a:t>.</a:t>
            </a:r>
            <a:endParaRPr/>
          </a:p>
        </p:txBody>
      </p:sp>
      <p:sp>
        <p:nvSpPr>
          <p:cNvPr id="677" name="Google Shape;677;g2b1bae677e4_0_50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g2b1bae677e4_0_5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7" name="Google Shape;697;g2b1bae677e4_0_5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Here is the Frayer model filled in with a picture of </a:t>
            </a:r>
            <a:r>
              <a:rPr lang="en-US" b="1"/>
              <a:t>conservation.</a:t>
            </a:r>
            <a:endParaRPr/>
          </a:p>
        </p:txBody>
      </p:sp>
      <p:sp>
        <p:nvSpPr>
          <p:cNvPr id="698" name="Google Shape;698;g2b1bae677e4_0_5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g2b1bae677e4_0_5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0" name="Google Shape;720;g2b1bae677e4_0_5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1200">
                <a:solidFill>
                  <a:schemeClr val="dk1"/>
                </a:solidFill>
              </a:rPr>
              <a:t>Choose the one correct definition of </a:t>
            </a:r>
            <a:r>
              <a:rPr lang="en-US" b="1"/>
              <a:t>conservation</a:t>
            </a:r>
            <a:r>
              <a:rPr lang="en-US" sz="1200" b="1">
                <a:solidFill>
                  <a:schemeClr val="dk1"/>
                </a:solidFill>
              </a:rPr>
              <a:t> </a:t>
            </a:r>
            <a:r>
              <a:rPr lang="en-US" sz="1200">
                <a:solidFill>
                  <a:schemeClr val="dk1"/>
                </a:solidFill>
              </a:rPr>
              <a:t>from these four choices.</a:t>
            </a:r>
            <a:endParaRPr sz="1200">
              <a:solidFill>
                <a:schemeClr val="dk1"/>
              </a:solidFill>
            </a:endParaRPr>
          </a:p>
        </p:txBody>
      </p:sp>
      <p:sp>
        <p:nvSpPr>
          <p:cNvPr id="721" name="Google Shape;721;g2b1bae677e4_0_5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1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Let’s check-in for understanding.</a:t>
            </a:r>
            <a:endParaRPr/>
          </a:p>
        </p:txBody>
      </p:sp>
      <p:sp>
        <p:nvSpPr>
          <p:cNvPr id="149" name="Google Shape;149;p1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2b1bae677e4_0_6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1" name="Google Shape;741;g2b1bae677e4_0_6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US"/>
              <a:t>“Using less of a resource to make its supply last longer” is correct! This is the definition of </a:t>
            </a:r>
            <a:r>
              <a:rPr lang="en-US" b="1"/>
              <a:t>conservation.</a:t>
            </a:r>
            <a:endParaRPr b="1"/>
          </a:p>
        </p:txBody>
      </p:sp>
      <p:sp>
        <p:nvSpPr>
          <p:cNvPr id="742" name="Google Shape;742;g2b1bae677e4_0_6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g2b1bae677e4_0_6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3" name="Google Shape;763;g2b1bae677e4_0_6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Here is the Frayer Model with a picture and the definition filled in for </a:t>
            </a:r>
            <a:r>
              <a:rPr lang="en-US" b="1"/>
              <a:t>conservation</a:t>
            </a:r>
            <a:r>
              <a:rPr lang="en-US"/>
              <a:t>: Using less of a resource to make its supply last longer.</a:t>
            </a:r>
            <a:endParaRPr/>
          </a:p>
        </p:txBody>
      </p:sp>
      <p:sp>
        <p:nvSpPr>
          <p:cNvPr id="764" name="Google Shape;764;g2b1bae677e4_0_66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g2b1bae677e4_0_6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7" name="Google Shape;787;g2b1bae677e4_0_69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Choose the one correct example of </a:t>
            </a:r>
            <a:r>
              <a:rPr lang="en-US" b="1"/>
              <a:t>conservation </a:t>
            </a:r>
            <a:r>
              <a:rPr lang="en-US" sz="1200">
                <a:solidFill>
                  <a:schemeClr val="dk1"/>
                </a:solidFill>
                <a:latin typeface="Calibri"/>
                <a:ea typeface="Calibri"/>
                <a:cs typeface="Calibri"/>
                <a:sym typeface="Calibri"/>
              </a:rPr>
              <a:t>from these four choices. </a:t>
            </a:r>
            <a:endParaRPr sz="1200">
              <a:solidFill>
                <a:schemeClr val="dk1"/>
              </a:solidFill>
            </a:endParaRPr>
          </a:p>
        </p:txBody>
      </p:sp>
      <p:sp>
        <p:nvSpPr>
          <p:cNvPr id="788" name="Google Shape;788;g2b1bae677e4_0_69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g2b1bae677e4_0_7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8" name="Google Shape;808;g2b1bae677e4_0_78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00"/>
              <a:buNone/>
            </a:pPr>
            <a:r>
              <a:rPr lang="en-US"/>
              <a:t>“Riding a bike instead of driving a car” is correct! This is an example of </a:t>
            </a:r>
            <a:r>
              <a:rPr lang="en-US" b="1"/>
              <a:t>conservation.</a:t>
            </a:r>
            <a:endParaRPr/>
          </a:p>
        </p:txBody>
      </p:sp>
      <p:sp>
        <p:nvSpPr>
          <p:cNvPr id="809" name="Google Shape;809;g2b1bae677e4_0_78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g2b1bae677e4_0_8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0" name="Google Shape;830;g2b1bae677e4_0_80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t>Here is the Frayer Model with a picture, definition, and an example of </a:t>
            </a:r>
            <a:r>
              <a:rPr lang="en-US" b="1"/>
              <a:t>conservation</a:t>
            </a:r>
            <a:r>
              <a:rPr lang="en-US"/>
              <a:t>: Riding a bike instead of driving a car.</a:t>
            </a:r>
            <a:endParaRPr/>
          </a:p>
        </p:txBody>
      </p:sp>
      <p:sp>
        <p:nvSpPr>
          <p:cNvPr id="831" name="Google Shape;831;g2b1bae677e4_0_80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g2b1bae677e4_0_9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6" name="Google Shape;876;g2b1bae677e4_0_9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t>“</a:t>
            </a:r>
            <a:r>
              <a:rPr lang="en-US">
                <a:solidFill>
                  <a:srgbClr val="43464D"/>
                </a:solidFill>
                <a:latin typeface="Helvetica Neue Light"/>
                <a:ea typeface="Helvetica Neue Light"/>
                <a:cs typeface="Helvetica Neue Light"/>
                <a:sym typeface="Helvetica Neue Light"/>
              </a:rPr>
              <a:t>The way we use resources can affect the health of humans and the well-being of the environment</a:t>
            </a:r>
            <a:r>
              <a:rPr lang="en-US"/>
              <a:t>.” That is correct! This is an example of how the resources we use affect humans and the environment.</a:t>
            </a:r>
            <a:endParaRPr/>
          </a:p>
          <a:p>
            <a:pPr marL="0" lvl="0" indent="0" algn="l" rtl="0">
              <a:lnSpc>
                <a:spcPct val="100000"/>
              </a:lnSpc>
              <a:spcBef>
                <a:spcPts val="0"/>
              </a:spcBef>
              <a:spcAft>
                <a:spcPts val="0"/>
              </a:spcAft>
              <a:buSzPts val="1400"/>
              <a:buNone/>
            </a:pPr>
            <a:endParaRPr/>
          </a:p>
        </p:txBody>
      </p:sp>
      <p:sp>
        <p:nvSpPr>
          <p:cNvPr id="877" name="Google Shape;877;g2b1bae677e4_0_9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757867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g2b1bae677e4_0_9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6" name="Google Shape;876;g2b1bae677e4_0_9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t>“</a:t>
            </a:r>
            <a:r>
              <a:rPr lang="en-US">
                <a:solidFill>
                  <a:srgbClr val="43464D"/>
                </a:solidFill>
                <a:latin typeface="Helvetica Neue Light"/>
                <a:ea typeface="Helvetica Neue Light"/>
                <a:cs typeface="Helvetica Neue Light"/>
                <a:sym typeface="Helvetica Neue Light"/>
              </a:rPr>
              <a:t>The way we use resources can affect the health of humans and the well-being of the environment</a:t>
            </a:r>
            <a:r>
              <a:rPr lang="en-US"/>
              <a:t>.” That is correct! This is an example of how the resources we use affect humans and the environment.</a:t>
            </a:r>
            <a:endParaRPr/>
          </a:p>
          <a:p>
            <a:pPr marL="0" lvl="0" indent="0" algn="l" rtl="0">
              <a:lnSpc>
                <a:spcPct val="100000"/>
              </a:lnSpc>
              <a:spcBef>
                <a:spcPts val="0"/>
              </a:spcBef>
              <a:spcAft>
                <a:spcPts val="0"/>
              </a:spcAft>
              <a:buSzPts val="1400"/>
              <a:buNone/>
            </a:pPr>
            <a:endParaRPr/>
          </a:p>
        </p:txBody>
      </p:sp>
      <p:sp>
        <p:nvSpPr>
          <p:cNvPr id="877" name="Google Shape;877;g2b1bae677e4_0_9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Google Shape;897;g2b1bae677e4_0_9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8" name="Google Shape;898;g2b1bae677e4_0_9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dirty="0"/>
              <a:t>Here is the Frayer Model with a picture, definition, example, and a correct response to “</a:t>
            </a:r>
            <a:r>
              <a:rPr lang="en-US" sz="1200" dirty="0">
                <a:latin typeface="Helvetica Neue Light"/>
                <a:ea typeface="Helvetica Neue Light"/>
                <a:cs typeface="Helvetica Neue Light"/>
                <a:sym typeface="Helvetica Neue Light"/>
              </a:rPr>
              <a:t>How does conservation impact my life</a:t>
            </a:r>
            <a:r>
              <a:rPr lang="en-US" dirty="0"/>
              <a:t>?”: </a:t>
            </a:r>
            <a:r>
              <a:rPr lang="en-US" sz="1200" dirty="0">
                <a:solidFill>
                  <a:srgbClr val="434343"/>
                </a:solidFill>
                <a:latin typeface="Helvetica Neue Light"/>
                <a:ea typeface="Helvetica Neue Light"/>
                <a:cs typeface="Helvetica Neue Light"/>
                <a:sym typeface="Helvetica Neue Light"/>
              </a:rPr>
              <a:t>The way we use resources and practice conservation can affect the health of humans and the well-being of the environment</a:t>
            </a:r>
            <a:endParaRPr lang="en-US" sz="1200" b="0" i="0" u="none" strike="noStrike" cap="none" dirty="0">
              <a:solidFill>
                <a:srgbClr val="434343"/>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dirty="0"/>
          </a:p>
        </p:txBody>
      </p:sp>
      <p:sp>
        <p:nvSpPr>
          <p:cNvPr id="899" name="Google Shape;899;g2b1bae677e4_0_95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p1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4" name="Google Shape;924;p1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5" name="Google Shape;925;p1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2"/>
        <p:cNvGrpSpPr/>
        <p:nvPr/>
      </p:nvGrpSpPr>
      <p:grpSpPr>
        <a:xfrm>
          <a:off x="0" y="0"/>
          <a:ext cx="0" cy="0"/>
          <a:chOff x="0" y="0"/>
          <a:chExt cx="0" cy="0"/>
        </a:xfrm>
      </p:grpSpPr>
      <p:sp>
        <p:nvSpPr>
          <p:cNvPr id="933" name="Google Shape;933;g2b1bae677e4_0_4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4" name="Google Shape;934;g2b1bae677e4_0_4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 remember!</a:t>
            </a:r>
            <a:endParaRPr/>
          </a:p>
          <a:p>
            <a:pPr marL="0" lvl="0" indent="0" algn="l" rtl="0">
              <a:lnSpc>
                <a:spcPct val="100000"/>
              </a:lnSpc>
              <a:spcBef>
                <a:spcPts val="0"/>
              </a:spcBef>
              <a:spcAft>
                <a:spcPts val="0"/>
              </a:spcAft>
              <a:buSzPts val="1400"/>
              <a:buNone/>
            </a:pPr>
            <a:endParaRPr/>
          </a:p>
        </p:txBody>
      </p:sp>
      <p:sp>
        <p:nvSpPr>
          <p:cNvPr id="935" name="Google Shape;935;g2b1bae677e4_0_48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1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Where did the U.S. get most of its total energy from (renewable or non-renewable)  in 1998?</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[Non-renewable resources]</a:t>
            </a:r>
            <a:endParaRPr/>
          </a:p>
        </p:txBody>
      </p:sp>
      <p:sp>
        <p:nvSpPr>
          <p:cNvPr id="155" name="Google Shape;155;p1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g2b1bae677e4_0_4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1" name="Google Shape;941;g2b1bae677e4_0_49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Conservation is using less of a resource to make its supply last longer.</a:t>
            </a:r>
            <a:endParaRPr/>
          </a:p>
        </p:txBody>
      </p:sp>
      <p:sp>
        <p:nvSpPr>
          <p:cNvPr id="942" name="Google Shape;942;g2b1bae677e4_0_49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Google Shape;949;gd30b0cc846_1_1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0" name="Google Shape;950;gd30b0cc846_1_10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Our “big question” is: </a:t>
            </a:r>
            <a:r>
              <a:rPr lang="en-US" b="1"/>
              <a:t>How do the resources we use affect humans and the environment? </a:t>
            </a:r>
            <a:r>
              <a:rPr lang="en-US" b="0"/>
              <a:t>We recently learned about renewable and non-renewable resources. What predictions do you have about our usage of both renewable and non-renewable resources and their effect on the environment? </a:t>
            </a:r>
            <a:endParaRPr b="0"/>
          </a:p>
          <a:p>
            <a:pPr marL="0" lvl="0" indent="0" algn="l" rtl="0">
              <a:lnSpc>
                <a:spcPct val="100000"/>
              </a:lnSpc>
              <a:spcBef>
                <a:spcPts val="0"/>
              </a:spcBef>
              <a:spcAft>
                <a:spcPts val="0"/>
              </a:spcAft>
              <a:buSzPts val="1400"/>
              <a:buNone/>
            </a:pPr>
            <a:r>
              <a:rPr lang="en-US" b="0"/>
              <a:t>[Pause and illicit predictions from students.]</a:t>
            </a:r>
            <a:endParaRPr/>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en-US" b="0"/>
              <a:t>I love all these thoughtful scientific hypotheses!  Be sure to keep this question and your predictions in mind as we move through these next few lessons, and we’ll continue to revisit it.</a:t>
            </a:r>
            <a:endParaRPr/>
          </a:p>
        </p:txBody>
      </p:sp>
      <p:sp>
        <p:nvSpPr>
          <p:cNvPr id="951" name="Google Shape;951;gd30b0cc846_1_10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17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Thanks for watching, and please continue watching CAPs available from this website.  </a:t>
            </a:r>
            <a:endParaRPr/>
          </a:p>
        </p:txBody>
      </p:sp>
      <p:sp>
        <p:nvSpPr>
          <p:cNvPr id="959" name="Google Shape;959;p17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Google Shape;963;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4" name="Google Shape;964;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1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000"/>
              <a:buFont typeface="Calibri"/>
              <a:buNone/>
            </a:pPr>
            <a:r>
              <a:rPr lang="en-US" sz="1100"/>
              <a:t>In 2010, where did the U.S. get most of its energy from (renewable or nonrenewable)?</a:t>
            </a:r>
            <a:endParaRPr sz="1100"/>
          </a:p>
          <a:p>
            <a:pPr marL="0" lvl="0" indent="0" algn="l" rtl="0">
              <a:lnSpc>
                <a:spcPct val="100000"/>
              </a:lnSpc>
              <a:spcBef>
                <a:spcPts val="0"/>
              </a:spcBef>
              <a:spcAft>
                <a:spcPts val="0"/>
              </a:spcAft>
              <a:buClr>
                <a:schemeClr val="dk1"/>
              </a:buClr>
              <a:buSzPts val="3000"/>
              <a:buFont typeface="Calibri"/>
              <a:buNone/>
            </a:pPr>
            <a:endParaRPr sz="1100"/>
          </a:p>
          <a:p>
            <a:pPr marL="0" lvl="0" indent="0" algn="l" rtl="0">
              <a:lnSpc>
                <a:spcPct val="100000"/>
              </a:lnSpc>
              <a:spcBef>
                <a:spcPts val="0"/>
              </a:spcBef>
              <a:spcAft>
                <a:spcPts val="0"/>
              </a:spcAft>
              <a:buClr>
                <a:schemeClr val="dk1"/>
              </a:buClr>
              <a:buSzPts val="3000"/>
              <a:buFont typeface="Calibri"/>
              <a:buNone/>
            </a:pPr>
            <a:r>
              <a:rPr lang="en-US" sz="1100"/>
              <a:t>[Non-renewable resources]</a:t>
            </a:r>
            <a:endParaRPr sz="1100"/>
          </a:p>
        </p:txBody>
      </p:sp>
      <p:sp>
        <p:nvSpPr>
          <p:cNvPr id="163" name="Google Shape;163;p1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How did energy consumption change between 1998 and 2010?</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 use of petroleum decreased, natural gas only slightly increased, nuclear power usage slightly increased, coal usage slightly increased, and renewable energy usage slightly increased.]</a:t>
            </a:r>
            <a:endParaRPr/>
          </a:p>
        </p:txBody>
      </p:sp>
      <p:sp>
        <p:nvSpPr>
          <p:cNvPr id="171" name="Google Shape;171;p1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1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Why do you think the US relies so much on non-renewable resources?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[Traditionally been the cheapest way to produce energy.] </a:t>
            </a:r>
            <a:endParaRPr/>
          </a:p>
        </p:txBody>
      </p:sp>
      <p:sp>
        <p:nvSpPr>
          <p:cNvPr id="180" name="Google Shape;180;p1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7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7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17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7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7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8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84"/>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18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8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8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85"/>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85"/>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18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8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8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7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7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17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7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7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17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7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7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7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7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17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7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7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7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79"/>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179"/>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17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7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7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18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8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18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18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18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18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8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8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18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8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8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8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8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8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18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18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8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8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8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83"/>
          <p:cNvSpPr>
            <a:spLocks noGrp="1"/>
          </p:cNvSpPr>
          <p:nvPr>
            <p:ph type="pic" idx="2"/>
          </p:nvPr>
        </p:nvSpPr>
        <p:spPr>
          <a:xfrm>
            <a:off x="1792288" y="612775"/>
            <a:ext cx="5486400" cy="4114800"/>
          </a:xfrm>
          <a:prstGeom prst="rect">
            <a:avLst/>
          </a:prstGeom>
          <a:noFill/>
          <a:ln>
            <a:noFill/>
          </a:ln>
        </p:spPr>
      </p:sp>
      <p:sp>
        <p:nvSpPr>
          <p:cNvPr id="68" name="Google Shape;68;p18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18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8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8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7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7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7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7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22.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7.jpg"/></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3.png"/><Relationship Id="rId4" Type="http://schemas.openxmlformats.org/officeDocument/2006/relationships/image" Target="../media/image30.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30.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35.jpg"/></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www.teachengineering.org/activities/view/cla_activity1_renewable"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6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6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63.xml"/><Relationship Id="rId1" Type="http://schemas.openxmlformats.org/officeDocument/2006/relationships/slideLayout" Target="../slideLayouts/slideLayout3.xml"/><Relationship Id="rId5" Type="http://schemas.openxmlformats.org/officeDocument/2006/relationships/image" Target="../media/image44.png"/><Relationship Id="rId4" Type="http://schemas.openxmlformats.org/officeDocument/2006/relationships/image" Target="../media/image43.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grpSp>
        <p:nvGrpSpPr>
          <p:cNvPr id="89" name="Google Shape;89;g2b1bae677e4_0_2"/>
          <p:cNvGrpSpPr/>
          <p:nvPr/>
        </p:nvGrpSpPr>
        <p:grpSpPr>
          <a:xfrm>
            <a:off x="1325593" y="297175"/>
            <a:ext cx="6456691" cy="6404394"/>
            <a:chOff x="814636" y="0"/>
            <a:chExt cx="5828917" cy="6404394"/>
          </a:xfrm>
        </p:grpSpPr>
        <p:sp>
          <p:nvSpPr>
            <p:cNvPr id="90" name="Google Shape;90;g2b1bae677e4_0_2"/>
            <p:cNvSpPr/>
            <p:nvPr/>
          </p:nvSpPr>
          <p:spPr>
            <a:xfrm rot="10800000">
              <a:off x="1480849" y="540"/>
              <a:ext cx="5162700" cy="7227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g2b1bae677e4_0_2"/>
            <p:cNvSpPr txBox="1"/>
            <p:nvPr/>
          </p:nvSpPr>
          <p:spPr>
            <a:xfrm>
              <a:off x="1661623" y="685"/>
              <a:ext cx="4981800" cy="722700"/>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en-US" sz="2800" b="0" i="0" u="none" strike="noStrike" cap="none">
                  <a:solidFill>
                    <a:srgbClr val="FFFFFF"/>
                  </a:solidFill>
                  <a:latin typeface="Calibri"/>
                  <a:ea typeface="Calibri"/>
                  <a:cs typeface="Calibri"/>
                  <a:sym typeface="Calibri"/>
                </a:rPr>
                <a:t>“Big Idea” Question</a:t>
              </a:r>
              <a:endParaRPr sz="1400" b="0" i="0" u="none" strike="noStrike" cap="none">
                <a:solidFill>
                  <a:srgbClr val="000000"/>
                </a:solidFill>
                <a:latin typeface="Arial"/>
                <a:ea typeface="Arial"/>
                <a:cs typeface="Arial"/>
                <a:sym typeface="Arial"/>
              </a:endParaRPr>
            </a:p>
          </p:txBody>
        </p:sp>
        <p:sp>
          <p:nvSpPr>
            <p:cNvPr id="92" name="Google Shape;92;g2b1bae677e4_0_2"/>
            <p:cNvSpPr/>
            <p:nvPr/>
          </p:nvSpPr>
          <p:spPr>
            <a:xfrm>
              <a:off x="848401" y="0"/>
              <a:ext cx="722700" cy="7227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g2b1bae677e4_0_2"/>
            <p:cNvSpPr/>
            <p:nvPr/>
          </p:nvSpPr>
          <p:spPr>
            <a:xfrm rot="10800000">
              <a:off x="1480849" y="938784"/>
              <a:ext cx="5162700" cy="7227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g2b1bae677e4_0_2"/>
            <p:cNvSpPr txBox="1"/>
            <p:nvPr/>
          </p:nvSpPr>
          <p:spPr>
            <a:xfrm>
              <a:off x="1661623" y="938929"/>
              <a:ext cx="4981800" cy="722700"/>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en-US" sz="2800" b="0" i="0" u="none" strike="noStrike" cap="none">
                  <a:solidFill>
                    <a:srgbClr val="FFFFFF"/>
                  </a:solidFill>
                  <a:latin typeface="Calibri"/>
                  <a:ea typeface="Calibri"/>
                  <a:cs typeface="Calibri"/>
                  <a:sym typeface="Calibri"/>
                </a:rPr>
                <a:t>Review Concepts</a:t>
              </a:r>
              <a:endParaRPr sz="1400" b="0" i="0" u="none" strike="noStrike" cap="none">
                <a:solidFill>
                  <a:srgbClr val="000000"/>
                </a:solidFill>
                <a:latin typeface="Arial"/>
                <a:ea typeface="Arial"/>
                <a:cs typeface="Arial"/>
                <a:sym typeface="Arial"/>
              </a:endParaRPr>
            </a:p>
          </p:txBody>
        </p:sp>
        <p:sp>
          <p:nvSpPr>
            <p:cNvPr id="95" name="Google Shape;95;g2b1bae677e4_0_2"/>
            <p:cNvSpPr/>
            <p:nvPr/>
          </p:nvSpPr>
          <p:spPr>
            <a:xfrm>
              <a:off x="824716" y="938929"/>
              <a:ext cx="722700" cy="7227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g2b1bae677e4_0_2"/>
            <p:cNvSpPr/>
            <p:nvPr/>
          </p:nvSpPr>
          <p:spPr>
            <a:xfrm rot="10800000">
              <a:off x="1480849" y="1877027"/>
              <a:ext cx="5162700" cy="7227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g2b1bae677e4_0_2"/>
            <p:cNvSpPr txBox="1"/>
            <p:nvPr/>
          </p:nvSpPr>
          <p:spPr>
            <a:xfrm>
              <a:off x="1661623" y="1877172"/>
              <a:ext cx="4981800" cy="722700"/>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en-US" sz="2800" b="0" i="0" u="none" strike="noStrike" cap="none">
                  <a:solidFill>
                    <a:srgbClr val="FFFFFF"/>
                  </a:solidFill>
                  <a:latin typeface="Calibri"/>
                  <a:ea typeface="Calibri"/>
                  <a:cs typeface="Calibri"/>
                  <a:sym typeface="Calibri"/>
                </a:rPr>
                <a:t>Check-In Questions</a:t>
              </a:r>
              <a:endParaRPr sz="1400" b="0" i="0" u="none" strike="noStrike" cap="none">
                <a:solidFill>
                  <a:srgbClr val="000000"/>
                </a:solidFill>
                <a:latin typeface="Arial"/>
                <a:ea typeface="Arial"/>
                <a:cs typeface="Arial"/>
                <a:sym typeface="Arial"/>
              </a:endParaRPr>
            </a:p>
          </p:txBody>
        </p:sp>
        <p:sp>
          <p:nvSpPr>
            <p:cNvPr id="98" name="Google Shape;98;g2b1bae677e4_0_2"/>
            <p:cNvSpPr/>
            <p:nvPr/>
          </p:nvSpPr>
          <p:spPr>
            <a:xfrm>
              <a:off x="814643" y="1875958"/>
              <a:ext cx="722700" cy="722700"/>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g2b1bae677e4_0_2"/>
            <p:cNvSpPr/>
            <p:nvPr/>
          </p:nvSpPr>
          <p:spPr>
            <a:xfrm rot="10800000">
              <a:off x="1480849" y="2815270"/>
              <a:ext cx="5162700" cy="7227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g2b1bae677e4_0_2"/>
            <p:cNvSpPr txBox="1"/>
            <p:nvPr/>
          </p:nvSpPr>
          <p:spPr>
            <a:xfrm>
              <a:off x="1661623" y="2815415"/>
              <a:ext cx="4981800" cy="722700"/>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en-US" sz="2800" b="0" i="0" u="none" strike="noStrike" cap="none">
                  <a:solidFill>
                    <a:srgbClr val="FFFFFF"/>
                  </a:solidFill>
                  <a:latin typeface="Calibri"/>
                  <a:ea typeface="Calibri"/>
                  <a:cs typeface="Calibri"/>
                  <a:sym typeface="Calibri"/>
                </a:rPr>
                <a:t>Teacher Engagement</a:t>
              </a:r>
              <a:endParaRPr sz="1400" b="0" i="0" u="none" strike="noStrike" cap="none">
                <a:solidFill>
                  <a:srgbClr val="000000"/>
                </a:solidFill>
                <a:latin typeface="Arial"/>
                <a:ea typeface="Arial"/>
                <a:cs typeface="Arial"/>
                <a:sym typeface="Arial"/>
              </a:endParaRPr>
            </a:p>
          </p:txBody>
        </p:sp>
        <p:sp>
          <p:nvSpPr>
            <p:cNvPr id="101" name="Google Shape;101;g2b1bae677e4_0_2"/>
            <p:cNvSpPr/>
            <p:nvPr/>
          </p:nvSpPr>
          <p:spPr>
            <a:xfrm>
              <a:off x="814636" y="2815415"/>
              <a:ext cx="722700" cy="722700"/>
            </a:xfrm>
            <a:prstGeom prst="ellipse">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g2b1bae677e4_0_2"/>
            <p:cNvSpPr/>
            <p:nvPr/>
          </p:nvSpPr>
          <p:spPr>
            <a:xfrm rot="10800000">
              <a:off x="1480853" y="3753570"/>
              <a:ext cx="5162700" cy="17580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g2b1bae677e4_0_2"/>
            <p:cNvSpPr txBox="1"/>
            <p:nvPr/>
          </p:nvSpPr>
          <p:spPr>
            <a:xfrm>
              <a:off x="1873753" y="3753671"/>
              <a:ext cx="4769700" cy="1619100"/>
            </a:xfrm>
            <a:prstGeom prst="rect">
              <a:avLst/>
            </a:prstGeom>
            <a:noFill/>
            <a:ln>
              <a:noFill/>
            </a:ln>
          </p:spPr>
          <p:txBody>
            <a:bodyPr spcFirstLastPara="1" wrap="square" lIns="318625" tIns="106675" rIns="199125" bIns="106675" anchor="t" anchorCtr="0">
              <a:noAutofit/>
            </a:bodyPr>
            <a:lstStyle/>
            <a:p>
              <a:pPr marL="0" marR="0" lvl="0" indent="0" algn="ctr" rtl="0">
                <a:lnSpc>
                  <a:spcPct val="90000"/>
                </a:lnSpc>
                <a:spcBef>
                  <a:spcPts val="0"/>
                </a:spcBef>
                <a:spcAft>
                  <a:spcPts val="0"/>
                </a:spcAft>
                <a:buClr>
                  <a:srgbClr val="000000"/>
                </a:buClr>
                <a:buSzPts val="2800"/>
                <a:buFont typeface="Arial"/>
                <a:buNone/>
              </a:pPr>
              <a:r>
                <a:rPr lang="en-US" sz="2800" b="0" i="0" u="none" strike="noStrike" cap="none">
                  <a:solidFill>
                    <a:srgbClr val="FFFFFF"/>
                  </a:solidFill>
                  <a:latin typeface="Calibri"/>
                  <a:ea typeface="Calibri"/>
                  <a:cs typeface="Calibri"/>
                  <a:sym typeface="Calibri"/>
                </a:rPr>
                <a:t>Vocabulary</a:t>
              </a:r>
              <a:endParaRPr sz="1400" b="0" i="0" u="none" strike="noStrike" cap="none">
                <a:solidFill>
                  <a:srgbClr val="000000"/>
                </a:solidFill>
                <a:latin typeface="Arial"/>
                <a:ea typeface="Arial"/>
                <a:cs typeface="Arial"/>
                <a:sym typeface="Arial"/>
              </a:endParaRPr>
            </a:p>
            <a:p>
              <a:pPr marL="171446" marR="0" lvl="1" indent="-171446" algn="l" rtl="0">
                <a:lnSpc>
                  <a:spcPct val="90000"/>
                </a:lnSpc>
                <a:spcBef>
                  <a:spcPts val="980"/>
                </a:spcBef>
                <a:spcAft>
                  <a:spcPts val="0"/>
                </a:spcAft>
                <a:buClr>
                  <a:srgbClr val="FFFFFF"/>
                </a:buClr>
                <a:buSzPts val="1800"/>
                <a:buFont typeface="Calibri"/>
                <a:buChar char="•"/>
              </a:pPr>
              <a:r>
                <a:rPr lang="en-US" sz="1800" b="0" i="0" u="none" strike="noStrike" cap="none">
                  <a:solidFill>
                    <a:srgbClr val="FFFFFF"/>
                  </a:solidFill>
                  <a:latin typeface="Calibri"/>
                  <a:ea typeface="Calibri"/>
                  <a:cs typeface="Calibri"/>
                  <a:sym typeface="Calibri"/>
                </a:rPr>
                <a:t>Student-Friendly Definition</a:t>
              </a:r>
              <a:endParaRPr sz="1400" b="0" i="0" u="none" strike="noStrike" cap="none">
                <a:solidFill>
                  <a:srgbClr val="000000"/>
                </a:solidFill>
                <a:latin typeface="Arial"/>
                <a:ea typeface="Arial"/>
                <a:cs typeface="Arial"/>
                <a:sym typeface="Arial"/>
              </a:endParaRPr>
            </a:p>
            <a:p>
              <a:pPr marL="171446" marR="0" lvl="1" indent="-171446" algn="l" rtl="0">
                <a:lnSpc>
                  <a:spcPct val="90000"/>
                </a:lnSpc>
                <a:spcBef>
                  <a:spcPts val="271"/>
                </a:spcBef>
                <a:spcAft>
                  <a:spcPts val="0"/>
                </a:spcAft>
                <a:buClr>
                  <a:srgbClr val="FFFFFF"/>
                </a:buClr>
                <a:buSzPts val="1800"/>
                <a:buFont typeface="Calibri"/>
                <a:buChar char="•"/>
              </a:pPr>
              <a:r>
                <a:rPr lang="en-US" sz="1800" b="0" i="0" u="none" strike="noStrike" cap="none">
                  <a:solidFill>
                    <a:srgbClr val="FFFFFF"/>
                  </a:solidFill>
                  <a:latin typeface="Calibri"/>
                  <a:ea typeface="Calibri"/>
                  <a:cs typeface="Calibri"/>
                  <a:sym typeface="Calibri"/>
                </a:rPr>
                <a:t>Examples &amp; Non-Examples</a:t>
              </a:r>
              <a:endParaRPr sz="1400" b="0" i="0" u="none" strike="noStrike" cap="none">
                <a:solidFill>
                  <a:srgbClr val="000000"/>
                </a:solidFill>
                <a:latin typeface="Arial"/>
                <a:ea typeface="Arial"/>
                <a:cs typeface="Arial"/>
                <a:sym typeface="Arial"/>
              </a:endParaRPr>
            </a:p>
            <a:p>
              <a:pPr marL="171446" marR="0" lvl="1" indent="-171446" algn="l" rtl="0">
                <a:lnSpc>
                  <a:spcPct val="90000"/>
                </a:lnSpc>
                <a:spcBef>
                  <a:spcPts val="271"/>
                </a:spcBef>
                <a:spcAft>
                  <a:spcPts val="0"/>
                </a:spcAft>
                <a:buClr>
                  <a:srgbClr val="FFFFFF"/>
                </a:buClr>
                <a:buSzPts val="1800"/>
                <a:buFont typeface="Calibri"/>
                <a:buChar char="•"/>
              </a:pPr>
              <a:r>
                <a:rPr lang="en-US" sz="1800" b="0" i="0" u="none" strike="noStrike" cap="none">
                  <a:solidFill>
                    <a:srgbClr val="FFFFFF"/>
                  </a:solidFill>
                  <a:latin typeface="Calibri"/>
                  <a:ea typeface="Calibri"/>
                  <a:cs typeface="Calibri"/>
                  <a:sym typeface="Calibri"/>
                </a:rPr>
                <a:t>Frayer Model</a:t>
              </a:r>
              <a:endParaRPr sz="1400" b="0" i="0" u="none" strike="noStrike" cap="none">
                <a:solidFill>
                  <a:srgbClr val="000000"/>
                </a:solidFill>
                <a:latin typeface="Arial"/>
                <a:ea typeface="Arial"/>
                <a:cs typeface="Arial"/>
                <a:sym typeface="Arial"/>
              </a:endParaRPr>
            </a:p>
          </p:txBody>
        </p:sp>
        <p:sp>
          <p:nvSpPr>
            <p:cNvPr id="104" name="Google Shape;104;g2b1bae677e4_0_2"/>
            <p:cNvSpPr/>
            <p:nvPr/>
          </p:nvSpPr>
          <p:spPr>
            <a:xfrm>
              <a:off x="822078" y="4170465"/>
              <a:ext cx="722700" cy="722700"/>
            </a:xfrm>
            <a:prstGeom prst="ellipse">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g2b1bae677e4_0_2"/>
            <p:cNvSpPr/>
            <p:nvPr/>
          </p:nvSpPr>
          <p:spPr>
            <a:xfrm rot="10800000">
              <a:off x="1480853" y="5692595"/>
              <a:ext cx="5162700" cy="6471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g2b1bae677e4_0_2"/>
            <p:cNvSpPr txBox="1"/>
            <p:nvPr/>
          </p:nvSpPr>
          <p:spPr>
            <a:xfrm>
              <a:off x="1661628" y="5540394"/>
              <a:ext cx="4981800" cy="864000"/>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en-US" sz="2800" b="0" i="0" u="none" strike="noStrike" cap="none">
                  <a:solidFill>
                    <a:srgbClr val="FFFFFF"/>
                  </a:solidFill>
                  <a:latin typeface="Calibri"/>
                  <a:ea typeface="Calibri"/>
                  <a:cs typeface="Calibri"/>
                  <a:sym typeface="Calibri"/>
                </a:rPr>
                <a:t>Simulation/Activity</a:t>
              </a:r>
              <a:endParaRPr sz="1400" b="0" i="0" u="none" strike="noStrike" cap="none">
                <a:solidFill>
                  <a:srgbClr val="000000"/>
                </a:solidFill>
                <a:latin typeface="Arial"/>
                <a:ea typeface="Arial"/>
                <a:cs typeface="Arial"/>
                <a:sym typeface="Arial"/>
              </a:endParaRPr>
            </a:p>
          </p:txBody>
        </p:sp>
        <p:sp>
          <p:nvSpPr>
            <p:cNvPr id="107" name="Google Shape;107;g2b1bae677e4_0_2"/>
            <p:cNvSpPr/>
            <p:nvPr/>
          </p:nvSpPr>
          <p:spPr>
            <a:xfrm>
              <a:off x="826125" y="5607581"/>
              <a:ext cx="722700" cy="722700"/>
            </a:xfrm>
            <a:prstGeom prst="ellipse">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08" name="Google Shape;108;g2b1bae677e4_0_2" descr="Comment Like"/>
          <p:cNvPicPr preferRelativeResize="0"/>
          <p:nvPr/>
        </p:nvPicPr>
        <p:blipFill rotWithShape="1">
          <a:blip r:embed="rId9">
            <a:alphaModFix/>
          </a:blip>
          <a:srcRect/>
          <a:stretch/>
        </p:blipFill>
        <p:spPr>
          <a:xfrm>
            <a:off x="5786601" y="4959805"/>
            <a:ext cx="385108" cy="347619"/>
          </a:xfrm>
          <a:prstGeom prst="rect">
            <a:avLst/>
          </a:prstGeom>
          <a:noFill/>
          <a:ln>
            <a:noFill/>
          </a:ln>
        </p:spPr>
      </p:pic>
      <p:pic>
        <p:nvPicPr>
          <p:cNvPr id="109" name="Google Shape;109;g2b1bae677e4_0_2" descr="Comment Dislike"/>
          <p:cNvPicPr preferRelativeResize="0"/>
          <p:nvPr/>
        </p:nvPicPr>
        <p:blipFill rotWithShape="1">
          <a:blip r:embed="rId10">
            <a:alphaModFix/>
          </a:blip>
          <a:srcRect/>
          <a:stretch/>
        </p:blipFill>
        <p:spPr>
          <a:xfrm>
            <a:off x="6140138" y="4959805"/>
            <a:ext cx="385108" cy="347619"/>
          </a:xfrm>
          <a:prstGeom prst="rect">
            <a:avLst/>
          </a:prstGeom>
          <a:noFill/>
          <a:ln>
            <a:noFill/>
          </a:ln>
        </p:spPr>
      </p:pic>
      <p:pic>
        <p:nvPicPr>
          <p:cNvPr id="110" name="Google Shape;110;g2b1bae677e4_0_2" descr="Blog"/>
          <p:cNvPicPr preferRelativeResize="0"/>
          <p:nvPr/>
        </p:nvPicPr>
        <p:blipFill rotWithShape="1">
          <a:blip r:embed="rId11">
            <a:alphaModFix/>
          </a:blip>
          <a:srcRect/>
          <a:stretch/>
        </p:blipFill>
        <p:spPr>
          <a:xfrm>
            <a:off x="5913445" y="4638257"/>
            <a:ext cx="385108" cy="347619"/>
          </a:xfrm>
          <a:prstGeom prst="rect">
            <a:avLst/>
          </a:prstGeom>
          <a:noFill/>
          <a:ln>
            <a:noFill/>
          </a:ln>
        </p:spPr>
      </p:pic>
      <p:sp>
        <p:nvSpPr>
          <p:cNvPr id="111" name="Google Shape;111;g2b1bae677e4_0_2"/>
          <p:cNvSpPr/>
          <p:nvPr/>
        </p:nvSpPr>
        <p:spPr>
          <a:xfrm>
            <a:off x="170822" y="211015"/>
            <a:ext cx="1095228" cy="683316"/>
          </a:xfrm>
          <a:prstGeom prst="cloud">
            <a:avLst/>
          </a:prstGeom>
          <a:gradFill>
            <a:gsLst>
              <a:gs pos="0">
                <a:srgbClr val="FF932B"/>
              </a:gs>
              <a:gs pos="100000">
                <a:srgbClr val="FFB673"/>
              </a:gs>
            </a:gsLst>
            <a:lin ang="16200038" scaled="0"/>
          </a:gradFill>
          <a:ln w="9525" cap="flat" cmpd="sng">
            <a:solidFill>
              <a:srgbClr val="F5913F"/>
            </a:solidFill>
            <a:prstDash val="solid"/>
            <a:round/>
            <a:headEnd type="none" w="sm" len="sm"/>
            <a:tailEnd type="none" w="sm" len="sm"/>
          </a:ln>
          <a:effectLst>
            <a:outerShdw blurRad="40000" dist="23000" dir="5400000" rotWithShape="0">
              <a:srgbClr val="000000">
                <a:alpha val="3137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2" name="Google Shape;112;g2b1bae677e4_0_2"/>
          <p:cNvSpPr txBox="1"/>
          <p:nvPr/>
        </p:nvSpPr>
        <p:spPr>
          <a:xfrm>
            <a:off x="366765" y="367994"/>
            <a:ext cx="703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FFFFFF"/>
                </a:solidFill>
                <a:latin typeface="Calibri"/>
                <a:ea typeface="Calibri"/>
                <a:cs typeface="Calibri"/>
                <a:sym typeface="Calibri"/>
              </a:rPr>
              <a:t>Intro</a:t>
            </a:r>
            <a:endParaRPr sz="1400" b="0" i="0" u="none" strike="noStrike" cap="none">
              <a:solidFill>
                <a:srgbClr val="000000"/>
              </a:solidFill>
              <a:latin typeface="Arial"/>
              <a:ea typeface="Arial"/>
              <a:cs typeface="Arial"/>
              <a:sym typeface="Arial"/>
            </a:endParaRPr>
          </a:p>
        </p:txBody>
      </p:sp>
      <p:sp>
        <p:nvSpPr>
          <p:cNvPr id="113" name="Google Shape;113;g2b1bae677e4_0_2"/>
          <p:cNvSpPr/>
          <p:nvPr/>
        </p:nvSpPr>
        <p:spPr>
          <a:xfrm>
            <a:off x="4452594" y="5219265"/>
            <a:ext cx="2709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114" name="Google Shape;114;g2b1bae677e4_0_2"/>
          <p:cNvCxnSpPr/>
          <p:nvPr/>
        </p:nvCxnSpPr>
        <p:spPr>
          <a:xfrm>
            <a:off x="4588495" y="5229875"/>
            <a:ext cx="0" cy="76200"/>
          </a:xfrm>
          <a:prstGeom prst="straightConnector1">
            <a:avLst/>
          </a:prstGeom>
          <a:noFill/>
          <a:ln w="25400" cap="flat" cmpd="sng">
            <a:solidFill>
              <a:srgbClr val="FF932B"/>
            </a:solidFill>
            <a:prstDash val="solid"/>
            <a:round/>
            <a:headEnd type="none" w="sm" len="sm"/>
            <a:tailEnd type="none" w="sm" len="sm"/>
          </a:ln>
        </p:spPr>
      </p:cxnSp>
      <p:cxnSp>
        <p:nvCxnSpPr>
          <p:cNvPr id="115" name="Google Shape;115;g2b1bae677e4_0_2"/>
          <p:cNvCxnSpPr>
            <a:stCxn id="113" idx="2"/>
          </p:cNvCxnSpPr>
          <p:nvPr/>
        </p:nvCxnSpPr>
        <p:spPr>
          <a:xfrm rot="10800000">
            <a:off x="4587444" y="5399865"/>
            <a:ext cx="600" cy="69900"/>
          </a:xfrm>
          <a:prstGeom prst="straightConnector1">
            <a:avLst/>
          </a:prstGeom>
          <a:noFill/>
          <a:ln w="25400" cap="flat" cmpd="sng">
            <a:solidFill>
              <a:srgbClr val="FF932B"/>
            </a:solidFill>
            <a:prstDash val="solid"/>
            <a:round/>
            <a:headEnd type="none" w="sm" len="sm"/>
            <a:tailEnd type="none" w="sm" len="sm"/>
          </a:ln>
        </p:spPr>
      </p:cxnSp>
      <p:cxnSp>
        <p:nvCxnSpPr>
          <p:cNvPr id="116" name="Google Shape;116;g2b1bae677e4_0_2"/>
          <p:cNvCxnSpPr/>
          <p:nvPr/>
        </p:nvCxnSpPr>
        <p:spPr>
          <a:xfrm>
            <a:off x="4452594" y="5343947"/>
            <a:ext cx="78900" cy="0"/>
          </a:xfrm>
          <a:prstGeom prst="straightConnector1">
            <a:avLst/>
          </a:prstGeom>
          <a:noFill/>
          <a:ln w="25400" cap="flat" cmpd="sng">
            <a:solidFill>
              <a:srgbClr val="FF932B"/>
            </a:solidFill>
            <a:prstDash val="solid"/>
            <a:round/>
            <a:headEnd type="none" w="sm" len="sm"/>
            <a:tailEnd type="none" w="sm" len="sm"/>
          </a:ln>
        </p:spPr>
      </p:cxnSp>
      <p:cxnSp>
        <p:nvCxnSpPr>
          <p:cNvPr id="117" name="Google Shape;117;g2b1bae677e4_0_2"/>
          <p:cNvCxnSpPr/>
          <p:nvPr/>
        </p:nvCxnSpPr>
        <p:spPr>
          <a:xfrm>
            <a:off x="4643028" y="5342304"/>
            <a:ext cx="80400" cy="0"/>
          </a:xfrm>
          <a:prstGeom prst="straightConnector1">
            <a:avLst/>
          </a:prstGeom>
          <a:noFill/>
          <a:ln w="25400" cap="flat" cmpd="sng">
            <a:solidFill>
              <a:srgbClr val="FF932B"/>
            </a:solidFill>
            <a:prstDash val="solid"/>
            <a:round/>
            <a:headEnd type="none" w="sm" len="sm"/>
            <a:tailEnd type="none" w="sm" len="sm"/>
          </a:ln>
        </p:spPr>
      </p:cxnSp>
      <p:sp>
        <p:nvSpPr>
          <p:cNvPr id="118" name="Google Shape;118;g2b1bae677e4_0_2"/>
          <p:cNvSpPr/>
          <p:nvPr/>
        </p:nvSpPr>
        <p:spPr>
          <a:xfrm>
            <a:off x="4531729" y="5302656"/>
            <a:ext cx="111300" cy="97200"/>
          </a:xfrm>
          <a:prstGeom prst="ellipse">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20"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2" name="Google Shape;192;p120" descr="EIA - Renewable Energy Consumption and Electricity Preliminary Statistics  2010"/>
          <p:cNvPicPr preferRelativeResize="0"/>
          <p:nvPr/>
        </p:nvPicPr>
        <p:blipFill rotWithShape="1">
          <a:blip r:embed="rId4">
            <a:alphaModFix/>
          </a:blip>
          <a:srcRect/>
          <a:stretch/>
        </p:blipFill>
        <p:spPr>
          <a:xfrm>
            <a:off x="4736634" y="1976719"/>
            <a:ext cx="4242732" cy="3603812"/>
          </a:xfrm>
          <a:prstGeom prst="rect">
            <a:avLst/>
          </a:prstGeom>
          <a:noFill/>
          <a:ln w="53975" cap="flat" cmpd="sng">
            <a:solidFill>
              <a:schemeClr val="dk1"/>
            </a:solidFill>
            <a:prstDash val="solid"/>
            <a:round/>
            <a:headEnd type="none" w="sm" len="sm"/>
            <a:tailEnd type="none" w="sm" len="sm"/>
          </a:ln>
        </p:spPr>
      </p:pic>
      <p:sp>
        <p:nvSpPr>
          <p:cNvPr id="193" name="Google Shape;193;p120"/>
          <p:cNvSpPr txBox="1">
            <a:spLocks noGrp="1"/>
          </p:cNvSpPr>
          <p:nvPr>
            <p:ph type="title"/>
          </p:nvPr>
        </p:nvSpPr>
        <p:spPr>
          <a:xfrm>
            <a:off x="690282" y="128936"/>
            <a:ext cx="8453718"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000"/>
              <a:buFont typeface="Calibri"/>
              <a:buNone/>
            </a:pPr>
            <a:r>
              <a:rPr lang="en-US" sz="3000"/>
              <a:t>What problem could the U.S. have by relying so heavily on non-renewable resources?</a:t>
            </a:r>
            <a:endParaRPr/>
          </a:p>
        </p:txBody>
      </p:sp>
      <p:pic>
        <p:nvPicPr>
          <p:cNvPr id="194" name="Google Shape;194;p120"/>
          <p:cNvPicPr preferRelativeResize="0"/>
          <p:nvPr/>
        </p:nvPicPr>
        <p:blipFill rotWithShape="1">
          <a:blip r:embed="rId5">
            <a:alphaModFix/>
          </a:blip>
          <a:srcRect/>
          <a:stretch/>
        </p:blipFill>
        <p:spPr>
          <a:xfrm>
            <a:off x="164634" y="1976719"/>
            <a:ext cx="4407366" cy="3603812"/>
          </a:xfrm>
          <a:prstGeom prst="rect">
            <a:avLst/>
          </a:prstGeom>
          <a:noFill/>
          <a:ln w="38100" cap="flat" cmpd="sng">
            <a:solidFill>
              <a:schemeClr val="dk1"/>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21" descr="Rewind"/>
          <p:cNvSpPr/>
          <p:nvPr/>
        </p:nvSpPr>
        <p:spPr>
          <a:xfrm>
            <a:off x="1828800" y="914400"/>
            <a:ext cx="5486400" cy="465406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Google Shape;206;p122"/>
          <p:cNvPicPr preferRelativeResize="0"/>
          <p:nvPr/>
        </p:nvPicPr>
        <p:blipFill rotWithShape="1">
          <a:blip r:embed="rId3">
            <a:alphaModFix/>
          </a:blip>
          <a:srcRect/>
          <a:stretch/>
        </p:blipFill>
        <p:spPr>
          <a:xfrm>
            <a:off x="986589" y="1703294"/>
            <a:ext cx="7137613" cy="4760732"/>
          </a:xfrm>
          <a:prstGeom prst="rect">
            <a:avLst/>
          </a:prstGeom>
          <a:noFill/>
          <a:ln>
            <a:noFill/>
          </a:ln>
        </p:spPr>
      </p:pic>
      <p:sp>
        <p:nvSpPr>
          <p:cNvPr id="207" name="Google Shape;207;p122"/>
          <p:cNvSpPr txBox="1"/>
          <p:nvPr/>
        </p:nvSpPr>
        <p:spPr>
          <a:xfrm>
            <a:off x="986589" y="424771"/>
            <a:ext cx="7313349"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sng" strike="noStrike" cap="none">
                <a:solidFill>
                  <a:schemeClr val="dk1"/>
                </a:solidFill>
                <a:latin typeface="Calibri"/>
                <a:ea typeface="Calibri"/>
                <a:cs typeface="Calibri"/>
                <a:sym typeface="Calibri"/>
              </a:rPr>
              <a:t>Resource</a:t>
            </a:r>
            <a:r>
              <a:rPr lang="en-US" sz="3600" b="0" i="0" u="none" strike="noStrike" cap="none">
                <a:solidFill>
                  <a:schemeClr val="dk1"/>
                </a:solidFill>
                <a:latin typeface="Calibri"/>
                <a:ea typeface="Calibri"/>
                <a:cs typeface="Calibri"/>
                <a:sym typeface="Calibri"/>
              </a:rPr>
              <a:t>: an energy source that is turned into power</a:t>
            </a:r>
            <a:endParaRPr sz="1400" b="0" i="0" u="none" strike="noStrike" cap="none">
              <a:solidFill>
                <a:srgbClr val="000000"/>
              </a:solidFill>
              <a:latin typeface="Arial"/>
              <a:ea typeface="Arial"/>
              <a:cs typeface="Arial"/>
              <a:sym typeface="Arial"/>
            </a:endParaRPr>
          </a:p>
        </p:txBody>
      </p:sp>
      <p:sp>
        <p:nvSpPr>
          <p:cNvPr id="208" name="Google Shape;208;p122"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23"/>
          <p:cNvSpPr txBox="1">
            <a:spLocks noGrp="1"/>
          </p:cNvSpPr>
          <p:nvPr>
            <p:ph type="ctrTitle"/>
          </p:nvPr>
        </p:nvSpPr>
        <p:spPr>
          <a:xfrm>
            <a:off x="735230" y="286871"/>
            <a:ext cx="8090465" cy="1979251"/>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US" sz="4000" b="1" u="sng"/>
              <a:t>Renewable resource</a:t>
            </a:r>
            <a:r>
              <a:rPr lang="en-US" sz="4000"/>
              <a:t>: a resource that can be reused and replaced naturally </a:t>
            </a:r>
            <a:br>
              <a:rPr lang="en-US">
                <a:solidFill>
                  <a:srgbClr val="7F7F7F"/>
                </a:solidFill>
              </a:rPr>
            </a:br>
            <a:endParaRPr/>
          </a:p>
        </p:txBody>
      </p:sp>
      <p:pic>
        <p:nvPicPr>
          <p:cNvPr id="215" name="Google Shape;215;p123" descr="dreamstime_xl_89159318.jpg"/>
          <p:cNvPicPr preferRelativeResize="0"/>
          <p:nvPr/>
        </p:nvPicPr>
        <p:blipFill rotWithShape="1">
          <a:blip r:embed="rId3">
            <a:alphaModFix/>
          </a:blip>
          <a:srcRect/>
          <a:stretch/>
        </p:blipFill>
        <p:spPr>
          <a:xfrm>
            <a:off x="1086208" y="1696278"/>
            <a:ext cx="7246059" cy="4832799"/>
          </a:xfrm>
          <a:prstGeom prst="rect">
            <a:avLst/>
          </a:prstGeom>
          <a:noFill/>
          <a:ln>
            <a:noFill/>
          </a:ln>
        </p:spPr>
      </p:pic>
      <p:sp>
        <p:nvSpPr>
          <p:cNvPr id="216" name="Google Shape;216;p123"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24"/>
          <p:cNvSpPr txBox="1">
            <a:spLocks noGrp="1"/>
          </p:cNvSpPr>
          <p:nvPr>
            <p:ph type="ctrTitle"/>
          </p:nvPr>
        </p:nvSpPr>
        <p:spPr>
          <a:xfrm>
            <a:off x="212035" y="259945"/>
            <a:ext cx="8931965" cy="220683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600"/>
              <a:buFont typeface="Calibri"/>
              <a:buNone/>
            </a:pPr>
            <a:r>
              <a:rPr lang="en-US" sz="3600" b="1" u="sng"/>
              <a:t>Non-renewable resource</a:t>
            </a:r>
            <a:r>
              <a:rPr lang="en-US" sz="3600"/>
              <a:t>: a resource that is not replaced by nature quickly enough to match demand </a:t>
            </a:r>
            <a:endParaRPr/>
          </a:p>
        </p:txBody>
      </p:sp>
      <p:pic>
        <p:nvPicPr>
          <p:cNvPr id="223" name="Google Shape;223;p124" descr="dreamstime_xl_40192383.jpg"/>
          <p:cNvPicPr preferRelativeResize="0"/>
          <p:nvPr/>
        </p:nvPicPr>
        <p:blipFill rotWithShape="1">
          <a:blip r:embed="rId3">
            <a:alphaModFix/>
          </a:blip>
          <a:srcRect/>
          <a:stretch/>
        </p:blipFill>
        <p:spPr>
          <a:xfrm>
            <a:off x="1366670" y="2326105"/>
            <a:ext cx="6584157" cy="4373626"/>
          </a:xfrm>
          <a:prstGeom prst="rect">
            <a:avLst/>
          </a:prstGeom>
          <a:noFill/>
          <a:ln>
            <a:noFill/>
          </a:ln>
        </p:spPr>
      </p:pic>
      <p:sp>
        <p:nvSpPr>
          <p:cNvPr id="224" name="Google Shape;224;p124"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25"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Google Shape;236;p126"/>
          <p:cNvPicPr preferRelativeResize="0"/>
          <p:nvPr/>
        </p:nvPicPr>
        <p:blipFill rotWithShape="1">
          <a:blip r:embed="rId3">
            <a:alphaModFix/>
          </a:blip>
          <a:srcRect/>
          <a:stretch/>
        </p:blipFill>
        <p:spPr>
          <a:xfrm>
            <a:off x="849542" y="1286435"/>
            <a:ext cx="7137613" cy="4760732"/>
          </a:xfrm>
          <a:prstGeom prst="rect">
            <a:avLst/>
          </a:prstGeom>
          <a:noFill/>
          <a:ln>
            <a:noFill/>
          </a:ln>
        </p:spPr>
      </p:pic>
      <p:sp>
        <p:nvSpPr>
          <p:cNvPr id="237" name="Google Shape;237;p126"/>
          <p:cNvSpPr txBox="1"/>
          <p:nvPr/>
        </p:nvSpPr>
        <p:spPr>
          <a:xfrm>
            <a:off x="986589" y="424771"/>
            <a:ext cx="7313349"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dk1"/>
                </a:solidFill>
                <a:latin typeface="Calibri"/>
                <a:ea typeface="Calibri"/>
                <a:cs typeface="Calibri"/>
                <a:sym typeface="Calibri"/>
              </a:rPr>
              <a:t>What is a resource?</a:t>
            </a:r>
            <a:endParaRPr sz="1400" b="0" i="0" u="none" strike="noStrike" cap="none">
              <a:solidFill>
                <a:srgbClr val="000000"/>
              </a:solidFill>
              <a:latin typeface="Arial"/>
              <a:ea typeface="Arial"/>
              <a:cs typeface="Arial"/>
              <a:sym typeface="Arial"/>
            </a:endParaRPr>
          </a:p>
        </p:txBody>
      </p:sp>
      <p:sp>
        <p:nvSpPr>
          <p:cNvPr id="238" name="Google Shape;238;p126"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27"/>
          <p:cNvSpPr txBox="1">
            <a:spLocks noGrp="1"/>
          </p:cNvSpPr>
          <p:nvPr>
            <p:ph type="ctrTitle" idx="4294967295"/>
          </p:nvPr>
        </p:nvSpPr>
        <p:spPr>
          <a:xfrm>
            <a:off x="640150" y="123400"/>
            <a:ext cx="8247300" cy="1574400"/>
          </a:xfrm>
          <a:prstGeom prst="rect">
            <a:avLst/>
          </a:prstGeom>
          <a:noFill/>
          <a:ln>
            <a:noFill/>
          </a:ln>
        </p:spPr>
        <p:txBody>
          <a:bodyPr spcFirstLastPara="1" wrap="square" lIns="91425" tIns="45700" rIns="91425" bIns="45700" anchor="ctr" anchorCtr="0">
            <a:normAutofit fontScale="90000"/>
          </a:bodyPr>
          <a:lstStyle/>
          <a:p>
            <a:pPr marL="0" marR="0" lvl="0" indent="0" algn="ctr" rtl="0">
              <a:lnSpc>
                <a:spcPct val="100000"/>
              </a:lnSpc>
              <a:spcBef>
                <a:spcPts val="0"/>
              </a:spcBef>
              <a:spcAft>
                <a:spcPts val="0"/>
              </a:spcAft>
              <a:buClr>
                <a:schemeClr val="dk1"/>
              </a:buClr>
              <a:buSzPct val="116959"/>
              <a:buFont typeface="Calibri"/>
              <a:buNone/>
            </a:pPr>
            <a:r>
              <a:rPr lang="en-US" sz="3800" b="0" i="0" u="none" strike="noStrike" cap="none">
                <a:solidFill>
                  <a:schemeClr val="dk1"/>
                </a:solidFill>
                <a:latin typeface="Calibri"/>
                <a:ea typeface="Calibri"/>
                <a:cs typeface="Calibri"/>
                <a:sym typeface="Calibri"/>
              </a:rPr>
              <a:t>What is a the difference between a renewable and non-renewable resource?</a:t>
            </a:r>
            <a:endParaRPr sz="4200" b="0" i="0" u="none" strike="noStrike" cap="none">
              <a:solidFill>
                <a:schemeClr val="dk1"/>
              </a:solidFill>
              <a:latin typeface="Calibri"/>
              <a:ea typeface="Calibri"/>
              <a:cs typeface="Calibri"/>
              <a:sym typeface="Calibri"/>
            </a:endParaRPr>
          </a:p>
        </p:txBody>
      </p:sp>
      <p:pic>
        <p:nvPicPr>
          <p:cNvPr id="245" name="Google Shape;245;p127" descr="dreamstime_xl_40192383.jpg"/>
          <p:cNvPicPr preferRelativeResize="0"/>
          <p:nvPr/>
        </p:nvPicPr>
        <p:blipFill rotWithShape="1">
          <a:blip r:embed="rId3">
            <a:alphaModFix/>
          </a:blip>
          <a:srcRect/>
          <a:stretch/>
        </p:blipFill>
        <p:spPr>
          <a:xfrm>
            <a:off x="383901" y="3005510"/>
            <a:ext cx="3877876" cy="2575948"/>
          </a:xfrm>
          <a:prstGeom prst="rect">
            <a:avLst/>
          </a:prstGeom>
          <a:noFill/>
          <a:ln>
            <a:noFill/>
          </a:ln>
        </p:spPr>
      </p:pic>
      <p:sp>
        <p:nvSpPr>
          <p:cNvPr id="246" name="Google Shape;246;p127" descr="Questions"/>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7" name="Google Shape;247;p127"/>
          <p:cNvPicPr preferRelativeResize="0"/>
          <p:nvPr/>
        </p:nvPicPr>
        <p:blipFill rotWithShape="1">
          <a:blip r:embed="rId5">
            <a:alphaModFix/>
          </a:blip>
          <a:srcRect/>
          <a:stretch/>
        </p:blipFill>
        <p:spPr>
          <a:xfrm>
            <a:off x="152400" y="1850200"/>
            <a:ext cx="4340875" cy="4886575"/>
          </a:xfrm>
          <a:prstGeom prst="rect">
            <a:avLst/>
          </a:prstGeom>
          <a:noFill/>
          <a:ln>
            <a:noFill/>
          </a:ln>
        </p:spPr>
      </p:pic>
      <p:pic>
        <p:nvPicPr>
          <p:cNvPr id="248" name="Google Shape;248;p127"/>
          <p:cNvPicPr preferRelativeResize="0"/>
          <p:nvPr/>
        </p:nvPicPr>
        <p:blipFill rotWithShape="1">
          <a:blip r:embed="rId5">
            <a:alphaModFix/>
          </a:blip>
          <a:srcRect/>
          <a:stretch/>
        </p:blipFill>
        <p:spPr>
          <a:xfrm>
            <a:off x="4572000" y="1850200"/>
            <a:ext cx="4340875" cy="4886575"/>
          </a:xfrm>
          <a:prstGeom prst="rect">
            <a:avLst/>
          </a:prstGeom>
          <a:noFill/>
          <a:ln>
            <a:noFill/>
          </a:ln>
        </p:spPr>
      </p:pic>
      <p:pic>
        <p:nvPicPr>
          <p:cNvPr id="249" name="Google Shape;249;p127" descr="dreamstime_xl_89159318.jpg"/>
          <p:cNvPicPr preferRelativeResize="0"/>
          <p:nvPr/>
        </p:nvPicPr>
        <p:blipFill rotWithShape="1">
          <a:blip r:embed="rId6">
            <a:alphaModFix/>
          </a:blip>
          <a:srcRect/>
          <a:stretch/>
        </p:blipFill>
        <p:spPr>
          <a:xfrm>
            <a:off x="4737837" y="2956505"/>
            <a:ext cx="4009197" cy="267395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30"/>
          <p:cNvSpPr txBox="1"/>
          <p:nvPr/>
        </p:nvSpPr>
        <p:spPr>
          <a:xfrm>
            <a:off x="2347627" y="869904"/>
            <a:ext cx="4823885" cy="110799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600"/>
              <a:buFont typeface="Arial"/>
              <a:buNone/>
            </a:pPr>
            <a:r>
              <a:rPr lang="en-US" sz="6600" b="1" i="0" u="none" strike="noStrike" cap="none">
                <a:solidFill>
                  <a:schemeClr val="dk1"/>
                </a:solidFill>
                <a:latin typeface="Calibri"/>
                <a:ea typeface="Calibri"/>
                <a:cs typeface="Calibri"/>
                <a:sym typeface="Calibri"/>
              </a:rPr>
              <a:t>Conservation</a:t>
            </a:r>
            <a:endParaRPr sz="1400" b="0" i="0" u="none" strike="noStrike" cap="none">
              <a:solidFill>
                <a:srgbClr val="000000"/>
              </a:solidFill>
              <a:latin typeface="Arial"/>
              <a:ea typeface="Arial"/>
              <a:cs typeface="Arial"/>
              <a:sym typeface="Arial"/>
            </a:endParaRPr>
          </a:p>
        </p:txBody>
      </p:sp>
      <p:sp>
        <p:nvSpPr>
          <p:cNvPr id="272" name="Google Shape;272;p130" descr="Artificial Intelligence"/>
          <p:cNvSpPr/>
          <p:nvPr/>
        </p:nvSpPr>
        <p:spPr>
          <a:xfrm>
            <a:off x="1432781" y="2468252"/>
            <a:ext cx="3326789" cy="309489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3" name="Google Shape;273;p130" descr="Blog"/>
          <p:cNvPicPr preferRelativeResize="0"/>
          <p:nvPr/>
        </p:nvPicPr>
        <p:blipFill rotWithShape="1">
          <a:blip r:embed="rId4">
            <a:alphaModFix/>
          </a:blip>
          <a:srcRect/>
          <a:stretch/>
        </p:blipFill>
        <p:spPr>
          <a:xfrm>
            <a:off x="4572000" y="2595544"/>
            <a:ext cx="2840308" cy="284030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131"/>
          <p:cNvSpPr txBox="1">
            <a:spLocks noGrp="1"/>
          </p:cNvSpPr>
          <p:nvPr>
            <p:ph type="ctrTitle"/>
          </p:nvPr>
        </p:nvSpPr>
        <p:spPr>
          <a:xfrm>
            <a:off x="675862" y="424771"/>
            <a:ext cx="8468138" cy="14620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600"/>
              <a:buFont typeface="Calibri"/>
              <a:buNone/>
            </a:pPr>
            <a:r>
              <a:rPr lang="en-US" sz="3600" b="1" u="sng"/>
              <a:t>Conservation</a:t>
            </a:r>
            <a:r>
              <a:rPr lang="en-US" sz="3600"/>
              <a:t>: using less of a resource to make its supply last longer</a:t>
            </a:r>
            <a:endParaRPr/>
          </a:p>
        </p:txBody>
      </p:sp>
      <p:pic>
        <p:nvPicPr>
          <p:cNvPr id="280" name="Google Shape;280;p131" descr="water-conservation-mission.jpg"/>
          <p:cNvPicPr preferRelativeResize="0"/>
          <p:nvPr/>
        </p:nvPicPr>
        <p:blipFill rotWithShape="1">
          <a:blip r:embed="rId3">
            <a:alphaModFix/>
          </a:blip>
          <a:srcRect/>
          <a:stretch/>
        </p:blipFill>
        <p:spPr>
          <a:xfrm>
            <a:off x="2213113" y="1775768"/>
            <a:ext cx="4862837" cy="4862837"/>
          </a:xfrm>
          <a:prstGeom prst="rect">
            <a:avLst/>
          </a:prstGeom>
          <a:noFill/>
          <a:ln>
            <a:noFill/>
          </a:ln>
        </p:spPr>
      </p:pic>
      <p:sp>
        <p:nvSpPr>
          <p:cNvPr id="281" name="Google Shape;281;p131" descr="Artificial Intelligence"/>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2" name="Google Shape;282;p131" descr="Blog"/>
          <p:cNvPicPr preferRelativeResize="0"/>
          <p:nvPr/>
        </p:nvPicPr>
        <p:blipFill rotWithShape="1">
          <a:blip r:embed="rId5">
            <a:alphaModFix/>
          </a:blip>
          <a:srcRect/>
          <a:stretch/>
        </p:blipFill>
        <p:spPr>
          <a:xfrm>
            <a:off x="849542" y="222126"/>
            <a:ext cx="465357" cy="46535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12"/>
          <p:cNvSpPr txBox="1">
            <a:spLocks noGrp="1"/>
          </p:cNvSpPr>
          <p:nvPr>
            <p:ph type="ctrTitle"/>
          </p:nvPr>
        </p:nvSpPr>
        <p:spPr>
          <a:xfrm>
            <a:off x="2600044" y="114984"/>
            <a:ext cx="4035785" cy="131604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Conservation</a:t>
            </a:r>
            <a:endParaRPr/>
          </a:p>
        </p:txBody>
      </p:sp>
      <p:pic>
        <p:nvPicPr>
          <p:cNvPr id="125" name="Google Shape;125;p112" descr="water-conservation-mission.jpg"/>
          <p:cNvPicPr preferRelativeResize="0"/>
          <p:nvPr/>
        </p:nvPicPr>
        <p:blipFill rotWithShape="1">
          <a:blip r:embed="rId3">
            <a:alphaModFix/>
          </a:blip>
          <a:srcRect/>
          <a:stretch/>
        </p:blipFill>
        <p:spPr>
          <a:xfrm>
            <a:off x="2040654" y="1431032"/>
            <a:ext cx="5154566" cy="5154566"/>
          </a:xfrm>
          <a:prstGeom prst="rect">
            <a:avLst/>
          </a:prstGeom>
          <a:noFill/>
          <a:ln>
            <a:noFill/>
          </a:ln>
        </p:spPr>
      </p:pic>
      <p:sp>
        <p:nvSpPr>
          <p:cNvPr id="126" name="Google Shape;126;p112"/>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7" name="Google Shape;127;p112"/>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Intro</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gb678f08d91_0_51" descr="Questions"/>
          <p:cNvSpPr/>
          <p:nvPr/>
        </p:nvSpPr>
        <p:spPr>
          <a:xfrm>
            <a:off x="2286000" y="1113692"/>
            <a:ext cx="4572000" cy="4443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gb678f08d91_0_5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600"/>
              <a:buFont typeface="Calibri"/>
              <a:buNone/>
            </a:pPr>
            <a:r>
              <a:rPr lang="en-US" sz="3600"/>
              <a:t>What is </a:t>
            </a:r>
            <a:r>
              <a:rPr lang="en-US" sz="3600" b="1"/>
              <a:t>conservation</a:t>
            </a:r>
            <a:r>
              <a:rPr lang="en-US" sz="3600"/>
              <a:t>?</a:t>
            </a:r>
            <a:endParaRPr/>
          </a:p>
        </p:txBody>
      </p:sp>
      <p:sp>
        <p:nvSpPr>
          <p:cNvPr id="295" name="Google Shape;295;gb678f08d91_0_56"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96" name="Google Shape;296;gb678f08d91_0_56" descr="water-conservation-mission.jpg"/>
          <p:cNvPicPr preferRelativeResize="0"/>
          <p:nvPr/>
        </p:nvPicPr>
        <p:blipFill rotWithShape="1">
          <a:blip r:embed="rId4">
            <a:alphaModFix/>
          </a:blip>
          <a:srcRect/>
          <a:stretch/>
        </p:blipFill>
        <p:spPr>
          <a:xfrm>
            <a:off x="2213113" y="1542693"/>
            <a:ext cx="4862838" cy="486283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302" name="Google Shape;302;p132"/>
          <p:cNvPicPr preferRelativeResize="0"/>
          <p:nvPr/>
        </p:nvPicPr>
        <p:blipFill rotWithShape="1">
          <a:blip r:embed="rId3">
            <a:alphaModFix/>
          </a:blip>
          <a:srcRect/>
          <a:stretch/>
        </p:blipFill>
        <p:spPr>
          <a:xfrm>
            <a:off x="41069" y="849542"/>
            <a:ext cx="9102931" cy="600845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33"/>
          <p:cNvSpPr txBox="1">
            <a:spLocks noGrp="1"/>
          </p:cNvSpPr>
          <p:nvPr>
            <p:ph type="title"/>
          </p:nvPr>
        </p:nvSpPr>
        <p:spPr>
          <a:xfrm>
            <a:off x="457200" y="877006"/>
            <a:ext cx="82296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3200" dirty="0"/>
              <a:t>Conservation refers to the usage of both non-renewable and renewable resource, and how our usage affects the environment. </a:t>
            </a:r>
          </a:p>
        </p:txBody>
      </p:sp>
      <p:pic>
        <p:nvPicPr>
          <p:cNvPr id="309" name="Google Shape;309;p133" descr="ake - Wikipedia"/>
          <p:cNvPicPr preferRelativeResize="0">
            <a:picLocks noGrp="1"/>
          </p:cNvPicPr>
          <p:nvPr>
            <p:ph type="body" idx="1"/>
          </p:nvPr>
        </p:nvPicPr>
        <p:blipFill rotWithShape="1">
          <a:blip r:embed="rId3">
            <a:alphaModFix/>
          </a:blip>
          <a:srcRect/>
          <a:stretch/>
        </p:blipFill>
        <p:spPr>
          <a:xfrm>
            <a:off x="165698" y="2591507"/>
            <a:ext cx="4607643" cy="3099687"/>
          </a:xfrm>
          <a:prstGeom prst="rect">
            <a:avLst/>
          </a:prstGeom>
          <a:noFill/>
          <a:ln>
            <a:noFill/>
          </a:ln>
        </p:spPr>
      </p:pic>
      <p:pic>
        <p:nvPicPr>
          <p:cNvPr id="310" name="Google Shape;310;p133" descr="il prices at one-month low on demand worries"/>
          <p:cNvPicPr preferRelativeResize="0"/>
          <p:nvPr/>
        </p:nvPicPr>
        <p:blipFill rotWithShape="1">
          <a:blip r:embed="rId4">
            <a:alphaModFix/>
          </a:blip>
          <a:srcRect r="23980"/>
          <a:stretch/>
        </p:blipFill>
        <p:spPr>
          <a:xfrm>
            <a:off x="4773341" y="2591506"/>
            <a:ext cx="4193181" cy="3099687"/>
          </a:xfrm>
          <a:prstGeom prst="rect">
            <a:avLst/>
          </a:prstGeom>
          <a:noFill/>
          <a:ln>
            <a:noFill/>
          </a:ln>
        </p:spPr>
      </p:pic>
      <p:sp>
        <p:nvSpPr>
          <p:cNvPr id="311" name="Google Shape;311;p133" descr="Artificial Intelligence"/>
          <p:cNvSpPr/>
          <p:nvPr/>
        </p:nvSpPr>
        <p:spPr>
          <a:xfrm>
            <a:off x="0" y="0"/>
            <a:ext cx="849542" cy="849542"/>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134"/>
          <p:cNvSpPr txBox="1">
            <a:spLocks noGrp="1"/>
          </p:cNvSpPr>
          <p:nvPr>
            <p:ph type="title"/>
          </p:nvPr>
        </p:nvSpPr>
        <p:spPr>
          <a:xfrm>
            <a:off x="228598" y="1001942"/>
            <a:ext cx="8686801"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2600" dirty="0"/>
              <a:t>We must conserve the amount of non-renewable resources we use because they can harm the environment, and the supply may run out some day if they aren’t replenished fast enough. </a:t>
            </a:r>
          </a:p>
        </p:txBody>
      </p:sp>
      <p:pic>
        <p:nvPicPr>
          <p:cNvPr id="318" name="Google Shape;318;p134" descr="il prices at one-month low on demand worries"/>
          <p:cNvPicPr preferRelativeResize="0">
            <a:picLocks noGrp="1"/>
          </p:cNvPicPr>
          <p:nvPr>
            <p:ph type="body" idx="1"/>
          </p:nvPr>
        </p:nvPicPr>
        <p:blipFill rotWithShape="1">
          <a:blip r:embed="rId3">
            <a:alphaModFix/>
          </a:blip>
          <a:srcRect r="23980"/>
          <a:stretch/>
        </p:blipFill>
        <p:spPr>
          <a:xfrm>
            <a:off x="1510686" y="2332037"/>
            <a:ext cx="6122627" cy="4525963"/>
          </a:xfrm>
          <a:prstGeom prst="rect">
            <a:avLst/>
          </a:prstGeom>
          <a:noFill/>
          <a:ln>
            <a:noFill/>
          </a:ln>
        </p:spPr>
      </p:pic>
      <p:sp>
        <p:nvSpPr>
          <p:cNvPr id="319" name="Google Shape;319;p134" descr="Artificial Intelligence"/>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325" name="Google Shape;325;p135" descr="ake - Wikipedia"/>
          <p:cNvPicPr preferRelativeResize="0">
            <a:picLocks noGrp="1"/>
          </p:cNvPicPr>
          <p:nvPr>
            <p:ph type="body" idx="1"/>
          </p:nvPr>
        </p:nvPicPr>
        <p:blipFill rotWithShape="1">
          <a:blip r:embed="rId3">
            <a:alphaModFix/>
          </a:blip>
          <a:srcRect/>
          <a:stretch/>
        </p:blipFill>
        <p:spPr>
          <a:xfrm>
            <a:off x="1567041" y="2814965"/>
            <a:ext cx="6009917" cy="4043035"/>
          </a:xfrm>
          <a:prstGeom prst="rect">
            <a:avLst/>
          </a:prstGeom>
          <a:noFill/>
          <a:ln>
            <a:noFill/>
          </a:ln>
        </p:spPr>
      </p:pic>
      <p:sp>
        <p:nvSpPr>
          <p:cNvPr id="326" name="Google Shape;326;p135" descr="Artificial Intelligence"/>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TextBox 2">
            <a:extLst>
              <a:ext uri="{FF2B5EF4-FFF2-40B4-BE49-F238E27FC236}">
                <a16:creationId xmlns:a16="http://schemas.microsoft.com/office/drawing/2014/main" id="{969E8CAE-0C60-114B-988A-596C73371518}"/>
              </a:ext>
            </a:extLst>
          </p:cNvPr>
          <p:cNvSpPr txBox="1"/>
          <p:nvPr/>
        </p:nvSpPr>
        <p:spPr>
          <a:xfrm>
            <a:off x="424771" y="849542"/>
            <a:ext cx="8675077" cy="1815882"/>
          </a:xfrm>
          <a:prstGeom prst="rect">
            <a:avLst/>
          </a:prstGeom>
          <a:noFill/>
        </p:spPr>
        <p:txBody>
          <a:bodyPr wrap="square">
            <a:spAutoFit/>
          </a:bodyPr>
          <a:lstStyle/>
          <a:p>
            <a:pPr marL="0" lvl="0" indent="0" algn="l" rtl="0">
              <a:lnSpc>
                <a:spcPct val="100000"/>
              </a:lnSpc>
              <a:spcBef>
                <a:spcPts val="0"/>
              </a:spcBef>
              <a:spcAft>
                <a:spcPts val="0"/>
              </a:spcAft>
              <a:buSzPts val="1400"/>
              <a:buNone/>
            </a:pPr>
            <a:r>
              <a:rPr lang="en-US" sz="2800" dirty="0"/>
              <a:t>Conservation also refers to our renewable resources. If we pollute the water or destroy plant and animal life, the environment will suffer. If we overuse the water in an ecosystem, a drought could occur.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36"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pic>
        <p:nvPicPr>
          <p:cNvPr id="346" name="Google Shape;346;p138" descr="il prices at one-month low on demand worries"/>
          <p:cNvPicPr preferRelativeResize="0">
            <a:picLocks noGrp="1"/>
          </p:cNvPicPr>
          <p:nvPr>
            <p:ph type="body" idx="1"/>
          </p:nvPr>
        </p:nvPicPr>
        <p:blipFill rotWithShape="1">
          <a:blip r:embed="rId3">
            <a:alphaModFix/>
          </a:blip>
          <a:srcRect r="23980"/>
          <a:stretch/>
        </p:blipFill>
        <p:spPr>
          <a:xfrm>
            <a:off x="1510686" y="1694329"/>
            <a:ext cx="6122627" cy="4525963"/>
          </a:xfrm>
          <a:prstGeom prst="rect">
            <a:avLst/>
          </a:prstGeom>
          <a:noFill/>
          <a:ln>
            <a:noFill/>
          </a:ln>
        </p:spPr>
      </p:pic>
      <p:sp>
        <p:nvSpPr>
          <p:cNvPr id="347" name="Google Shape;347;p138"/>
          <p:cNvSpPr txBox="1"/>
          <p:nvPr/>
        </p:nvSpPr>
        <p:spPr>
          <a:xfrm>
            <a:off x="657448" y="118529"/>
            <a:ext cx="7829101" cy="1462025"/>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Why do we need to conserve non-renewable resource?</a:t>
            </a:r>
            <a:endParaRPr sz="1400" b="0" i="0" u="none" strike="noStrike" cap="none">
              <a:solidFill>
                <a:srgbClr val="000000"/>
              </a:solidFill>
              <a:latin typeface="Arial"/>
              <a:ea typeface="Arial"/>
              <a:cs typeface="Arial"/>
              <a:sym typeface="Arial"/>
            </a:endParaRPr>
          </a:p>
        </p:txBody>
      </p:sp>
      <p:sp>
        <p:nvSpPr>
          <p:cNvPr id="348" name="Google Shape;348;p138"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pic>
        <p:nvPicPr>
          <p:cNvPr id="354" name="Google Shape;354;p139" descr="ake - Wikipedia"/>
          <p:cNvPicPr preferRelativeResize="0">
            <a:picLocks noGrp="1"/>
          </p:cNvPicPr>
          <p:nvPr>
            <p:ph type="body" idx="1"/>
          </p:nvPr>
        </p:nvPicPr>
        <p:blipFill rotWithShape="1">
          <a:blip r:embed="rId3">
            <a:alphaModFix/>
          </a:blip>
          <a:srcRect/>
          <a:stretch/>
        </p:blipFill>
        <p:spPr>
          <a:xfrm>
            <a:off x="1566810" y="2563966"/>
            <a:ext cx="6009917" cy="4043035"/>
          </a:xfrm>
          <a:prstGeom prst="rect">
            <a:avLst/>
          </a:prstGeom>
          <a:noFill/>
          <a:ln>
            <a:noFill/>
          </a:ln>
        </p:spPr>
      </p:pic>
      <p:sp>
        <p:nvSpPr>
          <p:cNvPr id="355" name="Google Shape;355;p139"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139"/>
          <p:cNvSpPr txBox="1"/>
          <p:nvPr/>
        </p:nvSpPr>
        <p:spPr>
          <a:xfrm>
            <a:off x="657219" y="250999"/>
            <a:ext cx="7829101" cy="1462025"/>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dk1"/>
              </a:buClr>
              <a:buSzPts val="4400"/>
              <a:buFont typeface="Calibri"/>
              <a:buNone/>
            </a:pPr>
            <a:r>
              <a:rPr lang="en-US" sz="4400" b="0" i="0" u="none" strike="noStrike" cap="none" dirty="0">
                <a:solidFill>
                  <a:schemeClr val="dk1"/>
                </a:solidFill>
                <a:latin typeface="Calibri"/>
                <a:ea typeface="Calibri"/>
                <a:cs typeface="Calibri"/>
                <a:sym typeface="Calibri"/>
              </a:rPr>
              <a:t>Why do we also need to conserve renewable resources?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140" descr="Artificial Intelligence"/>
          <p:cNvSpPr/>
          <p:nvPr/>
        </p:nvSpPr>
        <p:spPr>
          <a:xfrm>
            <a:off x="899353" y="1172306"/>
            <a:ext cx="4349262" cy="3997569"/>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63" name="Google Shape;363;p140" descr="Comment Like"/>
          <p:cNvPicPr preferRelativeResize="0"/>
          <p:nvPr/>
        </p:nvPicPr>
        <p:blipFill rotWithShape="1">
          <a:blip r:embed="rId4">
            <a:alphaModFix/>
          </a:blip>
          <a:srcRect/>
          <a:stretch/>
        </p:blipFill>
        <p:spPr>
          <a:xfrm>
            <a:off x="4572000" y="2036490"/>
            <a:ext cx="3133385" cy="313338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13"/>
          <p:cNvSpPr txBox="1">
            <a:spLocks noGrp="1"/>
          </p:cNvSpPr>
          <p:nvPr>
            <p:ph type="title"/>
          </p:nvPr>
        </p:nvSpPr>
        <p:spPr>
          <a:xfrm>
            <a:off x="618565" y="528916"/>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US" sz="3600" b="1"/>
              <a:t>Big Question: </a:t>
            </a:r>
            <a:r>
              <a:rPr lang="en-US" sz="3600"/>
              <a:t>How do the resources we use affect humans and the environment?</a:t>
            </a:r>
            <a:br>
              <a:rPr lang="en-US"/>
            </a:br>
            <a:endParaRPr/>
          </a:p>
        </p:txBody>
      </p:sp>
      <p:sp>
        <p:nvSpPr>
          <p:cNvPr id="134" name="Google Shape;134;p113" descr="Lightbulb and gear"/>
          <p:cNvSpPr/>
          <p:nvPr/>
        </p:nvSpPr>
        <p:spPr>
          <a:xfrm>
            <a:off x="95922" y="240153"/>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5" name="Google Shape;135;p113"/>
          <p:cNvPicPr preferRelativeResize="0">
            <a:picLocks noGrp="1"/>
          </p:cNvPicPr>
          <p:nvPr>
            <p:ph type="body" idx="1"/>
          </p:nvPr>
        </p:nvPicPr>
        <p:blipFill rotWithShape="1">
          <a:blip r:embed="rId4">
            <a:alphaModFix/>
          </a:blip>
          <a:srcRect/>
          <a:stretch/>
        </p:blipFill>
        <p:spPr>
          <a:xfrm>
            <a:off x="382781" y="2201652"/>
            <a:ext cx="8241265" cy="334801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pic>
        <p:nvPicPr>
          <p:cNvPr id="369" name="Google Shape;369;p141"/>
          <p:cNvPicPr preferRelativeResize="0"/>
          <p:nvPr/>
        </p:nvPicPr>
        <p:blipFill rotWithShape="1">
          <a:blip r:embed="rId3">
            <a:alphaModFix/>
          </a:blip>
          <a:srcRect/>
          <a:stretch/>
        </p:blipFill>
        <p:spPr>
          <a:xfrm>
            <a:off x="0" y="1773848"/>
            <a:ext cx="5380892" cy="3026752"/>
          </a:xfrm>
          <a:prstGeom prst="rect">
            <a:avLst/>
          </a:prstGeom>
          <a:noFill/>
          <a:ln>
            <a:noFill/>
          </a:ln>
        </p:spPr>
      </p:pic>
      <p:pic>
        <p:nvPicPr>
          <p:cNvPr id="370" name="Google Shape;370;p141"/>
          <p:cNvPicPr preferRelativeResize="0">
            <a:picLocks noGrp="1"/>
          </p:cNvPicPr>
          <p:nvPr>
            <p:ph type="body" idx="1"/>
          </p:nvPr>
        </p:nvPicPr>
        <p:blipFill rotWithShape="1">
          <a:blip r:embed="rId4">
            <a:alphaModFix/>
          </a:blip>
          <a:srcRect/>
          <a:stretch/>
        </p:blipFill>
        <p:spPr>
          <a:xfrm>
            <a:off x="5201346" y="4097215"/>
            <a:ext cx="3690861" cy="2460574"/>
          </a:xfrm>
          <a:prstGeom prst="rect">
            <a:avLst/>
          </a:prstGeom>
          <a:noFill/>
          <a:ln>
            <a:noFill/>
          </a:ln>
        </p:spPr>
      </p:pic>
      <p:sp>
        <p:nvSpPr>
          <p:cNvPr id="371" name="Google Shape;371;p141" descr="Artificial Intelligence"/>
          <p:cNvSpPr/>
          <p:nvPr/>
        </p:nvSpPr>
        <p:spPr>
          <a:xfrm>
            <a:off x="0" y="0"/>
            <a:ext cx="849542" cy="849542"/>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72" name="Google Shape;372;p141" descr="Comment Like"/>
          <p:cNvPicPr preferRelativeResize="0"/>
          <p:nvPr/>
        </p:nvPicPr>
        <p:blipFill rotWithShape="1">
          <a:blip r:embed="rId6">
            <a:alphaModFix/>
          </a:blip>
          <a:srcRect/>
          <a:stretch/>
        </p:blipFill>
        <p:spPr>
          <a:xfrm>
            <a:off x="849552" y="101522"/>
            <a:ext cx="646500" cy="646500"/>
          </a:xfrm>
          <a:prstGeom prst="rect">
            <a:avLst/>
          </a:prstGeom>
          <a:noFill/>
          <a:ln>
            <a:noFill/>
          </a:ln>
        </p:spPr>
      </p:pic>
      <p:sp>
        <p:nvSpPr>
          <p:cNvPr id="2" name="TextBox 1">
            <a:extLst>
              <a:ext uri="{FF2B5EF4-FFF2-40B4-BE49-F238E27FC236}">
                <a16:creationId xmlns:a16="http://schemas.microsoft.com/office/drawing/2014/main" id="{0A6DD248-FEED-1488-E4B1-E1A84AB2AED7}"/>
              </a:ext>
            </a:extLst>
          </p:cNvPr>
          <p:cNvSpPr txBox="1"/>
          <p:nvPr/>
        </p:nvSpPr>
        <p:spPr>
          <a:xfrm>
            <a:off x="240957" y="1039930"/>
            <a:ext cx="8662086" cy="954107"/>
          </a:xfrm>
          <a:prstGeom prst="rect">
            <a:avLst/>
          </a:prstGeom>
          <a:noFill/>
        </p:spPr>
        <p:txBody>
          <a:bodyPr wrap="square" rtlCol="0">
            <a:spAutoFit/>
          </a:bodyPr>
          <a:lstStyle/>
          <a:p>
            <a:r>
              <a:rPr lang="en-US" sz="2800" dirty="0"/>
              <a:t>Using an electric car, a hybrid car, or other gas-saving vehicles is conserving oil and gas resources.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pic>
        <p:nvPicPr>
          <p:cNvPr id="378" name="Google Shape;378;p142" descr="al_povoledo_riding_his_bike.jpg.size.custom.crop.1086x757.jpg"/>
          <p:cNvPicPr preferRelativeResize="0"/>
          <p:nvPr/>
        </p:nvPicPr>
        <p:blipFill rotWithShape="1">
          <a:blip r:embed="rId3">
            <a:alphaModFix/>
          </a:blip>
          <a:srcRect/>
          <a:stretch/>
        </p:blipFill>
        <p:spPr>
          <a:xfrm>
            <a:off x="1444449" y="2497861"/>
            <a:ext cx="6255101" cy="4360139"/>
          </a:xfrm>
          <a:prstGeom prst="rect">
            <a:avLst/>
          </a:prstGeom>
          <a:noFill/>
          <a:ln>
            <a:noFill/>
          </a:ln>
        </p:spPr>
      </p:pic>
      <p:sp>
        <p:nvSpPr>
          <p:cNvPr id="379" name="Google Shape;379;p142" descr="Artificial Intelligence"/>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80" name="Google Shape;380;p142" descr="Comment Like"/>
          <p:cNvPicPr preferRelativeResize="0"/>
          <p:nvPr/>
        </p:nvPicPr>
        <p:blipFill rotWithShape="1">
          <a:blip r:embed="rId5">
            <a:alphaModFix/>
          </a:blip>
          <a:srcRect/>
          <a:stretch/>
        </p:blipFill>
        <p:spPr>
          <a:xfrm>
            <a:off x="849552" y="173298"/>
            <a:ext cx="676250" cy="676250"/>
          </a:xfrm>
          <a:prstGeom prst="rect">
            <a:avLst/>
          </a:prstGeom>
          <a:noFill/>
          <a:ln>
            <a:noFill/>
          </a:ln>
        </p:spPr>
      </p:pic>
      <p:sp>
        <p:nvSpPr>
          <p:cNvPr id="3" name="TextBox 2">
            <a:extLst>
              <a:ext uri="{FF2B5EF4-FFF2-40B4-BE49-F238E27FC236}">
                <a16:creationId xmlns:a16="http://schemas.microsoft.com/office/drawing/2014/main" id="{D47D57FF-20B0-8A64-87A6-0C88B6034FCA}"/>
              </a:ext>
            </a:extLst>
          </p:cNvPr>
          <p:cNvSpPr txBox="1"/>
          <p:nvPr/>
        </p:nvSpPr>
        <p:spPr>
          <a:xfrm>
            <a:off x="1210961" y="1196651"/>
            <a:ext cx="6722075" cy="954107"/>
          </a:xfrm>
          <a:prstGeom prst="rect">
            <a:avLst/>
          </a:prstGeom>
          <a:noFill/>
        </p:spPr>
        <p:txBody>
          <a:bodyPr wrap="square">
            <a:spAutoFit/>
          </a:bodyPr>
          <a:lstStyle/>
          <a:p>
            <a:pPr marL="0" lvl="0" indent="0" algn="l" rtl="0">
              <a:lnSpc>
                <a:spcPct val="100000"/>
              </a:lnSpc>
              <a:spcBef>
                <a:spcPts val="0"/>
              </a:spcBef>
              <a:spcAft>
                <a:spcPts val="0"/>
              </a:spcAft>
              <a:buSzPts val="1400"/>
              <a:buNone/>
            </a:pPr>
            <a:r>
              <a:rPr lang="en-US" sz="2800" dirty="0"/>
              <a:t>Riding a bike instead of driving a car is an example of conserving resources.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143"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pic>
        <p:nvPicPr>
          <p:cNvPr id="392" name="Google Shape;392;p144"/>
          <p:cNvPicPr preferRelativeResize="0"/>
          <p:nvPr/>
        </p:nvPicPr>
        <p:blipFill rotWithShape="1">
          <a:blip r:embed="rId3">
            <a:alphaModFix/>
          </a:blip>
          <a:srcRect/>
          <a:stretch/>
        </p:blipFill>
        <p:spPr>
          <a:xfrm>
            <a:off x="0" y="1773848"/>
            <a:ext cx="5380892" cy="3026752"/>
          </a:xfrm>
          <a:prstGeom prst="rect">
            <a:avLst/>
          </a:prstGeom>
          <a:noFill/>
          <a:ln>
            <a:noFill/>
          </a:ln>
        </p:spPr>
      </p:pic>
      <p:pic>
        <p:nvPicPr>
          <p:cNvPr id="393" name="Google Shape;393;p144"/>
          <p:cNvPicPr preferRelativeResize="0">
            <a:picLocks noGrp="1"/>
          </p:cNvPicPr>
          <p:nvPr>
            <p:ph type="body" idx="1"/>
          </p:nvPr>
        </p:nvPicPr>
        <p:blipFill rotWithShape="1">
          <a:blip r:embed="rId4">
            <a:alphaModFix/>
          </a:blip>
          <a:srcRect/>
          <a:stretch/>
        </p:blipFill>
        <p:spPr>
          <a:xfrm>
            <a:off x="5201346" y="4097215"/>
            <a:ext cx="3690861" cy="2460574"/>
          </a:xfrm>
          <a:prstGeom prst="rect">
            <a:avLst/>
          </a:prstGeom>
          <a:noFill/>
          <a:ln>
            <a:noFill/>
          </a:ln>
        </p:spPr>
      </p:pic>
      <p:sp>
        <p:nvSpPr>
          <p:cNvPr id="394" name="Google Shape;394;p144"/>
          <p:cNvSpPr txBox="1"/>
          <p:nvPr/>
        </p:nvSpPr>
        <p:spPr>
          <a:xfrm>
            <a:off x="597749" y="781483"/>
            <a:ext cx="82944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Why is using alternative energy considered conservation?</a:t>
            </a:r>
            <a:endParaRPr sz="1400" b="0" i="0" u="none" strike="noStrike" cap="none">
              <a:solidFill>
                <a:srgbClr val="000000"/>
              </a:solidFill>
              <a:latin typeface="Arial"/>
              <a:ea typeface="Arial"/>
              <a:cs typeface="Arial"/>
              <a:sym typeface="Arial"/>
            </a:endParaRPr>
          </a:p>
        </p:txBody>
      </p:sp>
      <p:sp>
        <p:nvSpPr>
          <p:cNvPr id="395" name="Google Shape;395;p144" descr="Questions"/>
          <p:cNvSpPr/>
          <p:nvPr/>
        </p:nvSpPr>
        <p:spPr>
          <a:xfrm>
            <a:off x="0" y="0"/>
            <a:ext cx="849542" cy="849542"/>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pic>
        <p:nvPicPr>
          <p:cNvPr id="409" name="Google Shape;409;p146" descr="ake - Wikipedia"/>
          <p:cNvPicPr preferRelativeResize="0">
            <a:picLocks noGrp="1"/>
          </p:cNvPicPr>
          <p:nvPr>
            <p:ph type="body" idx="1"/>
          </p:nvPr>
        </p:nvPicPr>
        <p:blipFill rotWithShape="1">
          <a:blip r:embed="rId3">
            <a:alphaModFix/>
          </a:blip>
          <a:srcRect/>
          <a:stretch/>
        </p:blipFill>
        <p:spPr>
          <a:xfrm>
            <a:off x="1567041" y="2814965"/>
            <a:ext cx="6009917" cy="4043035"/>
          </a:xfrm>
          <a:prstGeom prst="rect">
            <a:avLst/>
          </a:prstGeom>
          <a:noFill/>
          <a:ln>
            <a:noFill/>
          </a:ln>
        </p:spPr>
      </p:pic>
      <p:sp>
        <p:nvSpPr>
          <p:cNvPr id="410" name="Google Shape;410;p146"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 name="Google Shape;411;p146"/>
          <p:cNvSpPr txBox="1"/>
          <p:nvPr/>
        </p:nvSpPr>
        <p:spPr>
          <a:xfrm>
            <a:off x="657448" y="849542"/>
            <a:ext cx="7829101" cy="1462025"/>
          </a:xfrm>
          <a:prstGeom prst="rect">
            <a:avLst/>
          </a:prstGeom>
          <a:noFill/>
          <a:ln>
            <a:noFill/>
          </a:ln>
        </p:spPr>
        <p:txBody>
          <a:bodyPr spcFirstLastPara="1" wrap="square" lIns="91425" tIns="45700" rIns="91425" bIns="45700" anchor="ctr" anchorCtr="0">
            <a:normAutofit fontScale="85000" lnSpcReduction="10000"/>
          </a:bodyPr>
          <a:lstStyle/>
          <a:p>
            <a:pPr marL="0" marR="0" lvl="0" indent="0" algn="ctr" rtl="0">
              <a:lnSpc>
                <a:spcPct val="100000"/>
              </a:lnSpc>
              <a:spcBef>
                <a:spcPts val="0"/>
              </a:spcBef>
              <a:spcAft>
                <a:spcPts val="0"/>
              </a:spcAft>
              <a:buClr>
                <a:schemeClr val="dk1"/>
              </a:buClr>
              <a:buSzPct val="100000"/>
              <a:buFont typeface="Calibri"/>
              <a:buNone/>
            </a:pPr>
            <a:r>
              <a:rPr lang="en-US" sz="4400" b="0" i="0" u="none" strike="noStrike" cap="none" dirty="0">
                <a:solidFill>
                  <a:schemeClr val="dk1"/>
                </a:solidFill>
                <a:latin typeface="Calibri"/>
                <a:ea typeface="Calibri"/>
                <a:cs typeface="Calibri"/>
                <a:sym typeface="Calibri"/>
              </a:rPr>
              <a:t>Give your own example of how we could conserve renewable resources.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147" descr="Artificial Intelligence"/>
          <p:cNvSpPr/>
          <p:nvPr/>
        </p:nvSpPr>
        <p:spPr>
          <a:xfrm>
            <a:off x="899353" y="1172306"/>
            <a:ext cx="4349262" cy="3997569"/>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18" name="Google Shape;418;p147" descr="Comment Dislike"/>
          <p:cNvPicPr preferRelativeResize="0"/>
          <p:nvPr/>
        </p:nvPicPr>
        <p:blipFill rotWithShape="1">
          <a:blip r:embed="rId4">
            <a:alphaModFix/>
          </a:blip>
          <a:srcRect/>
          <a:stretch/>
        </p:blipFill>
        <p:spPr>
          <a:xfrm>
            <a:off x="4572000" y="1755137"/>
            <a:ext cx="3347725" cy="33477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pic>
        <p:nvPicPr>
          <p:cNvPr id="424" name="Google Shape;424;p148"/>
          <p:cNvPicPr preferRelativeResize="0"/>
          <p:nvPr/>
        </p:nvPicPr>
        <p:blipFill rotWithShape="1">
          <a:blip r:embed="rId3">
            <a:alphaModFix/>
          </a:blip>
          <a:srcRect/>
          <a:stretch/>
        </p:blipFill>
        <p:spPr>
          <a:xfrm>
            <a:off x="1280809" y="2469947"/>
            <a:ext cx="6587226" cy="4388053"/>
          </a:xfrm>
          <a:prstGeom prst="rect">
            <a:avLst/>
          </a:prstGeom>
          <a:noFill/>
          <a:ln>
            <a:noFill/>
          </a:ln>
        </p:spPr>
      </p:pic>
      <p:sp>
        <p:nvSpPr>
          <p:cNvPr id="425" name="Google Shape;425;p148" descr="Artificial Intelligence"/>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26" name="Google Shape;426;p148" descr="Comment Dislike"/>
          <p:cNvPicPr preferRelativeResize="0"/>
          <p:nvPr/>
        </p:nvPicPr>
        <p:blipFill rotWithShape="1">
          <a:blip r:embed="rId5">
            <a:alphaModFix/>
          </a:blip>
          <a:srcRect/>
          <a:stretch/>
        </p:blipFill>
        <p:spPr>
          <a:xfrm>
            <a:off x="735230" y="159010"/>
            <a:ext cx="545579" cy="545579"/>
          </a:xfrm>
          <a:prstGeom prst="rect">
            <a:avLst/>
          </a:prstGeom>
          <a:noFill/>
          <a:ln>
            <a:noFill/>
          </a:ln>
        </p:spPr>
      </p:pic>
      <p:sp>
        <p:nvSpPr>
          <p:cNvPr id="427" name="Google Shape;427;p148"/>
          <p:cNvSpPr txBox="1"/>
          <p:nvPr/>
        </p:nvSpPr>
        <p:spPr>
          <a:xfrm>
            <a:off x="1117200" y="894791"/>
            <a:ext cx="6909600" cy="1384954"/>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SzPts val="1400"/>
              <a:buNone/>
            </a:pPr>
            <a:r>
              <a:rPr lang="en-US" sz="2800" dirty="0"/>
              <a:t>Leaving the lights on in your home when you are not using them is </a:t>
            </a:r>
            <a:r>
              <a:rPr lang="en-US" sz="2800" b="1" dirty="0"/>
              <a:t>NOT</a:t>
            </a:r>
            <a:r>
              <a:rPr lang="en-US" sz="2800" dirty="0"/>
              <a:t> an example of conserving resources.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pic>
        <p:nvPicPr>
          <p:cNvPr id="433" name="Google Shape;433;p149" descr="http://i.huffpost.com/gen/2028220/images/o-LOGGING-CANADA-facebook.jpg"/>
          <p:cNvPicPr preferRelativeResize="0"/>
          <p:nvPr/>
        </p:nvPicPr>
        <p:blipFill rotWithShape="1">
          <a:blip r:embed="rId3">
            <a:alphaModFix/>
          </a:blip>
          <a:srcRect/>
          <a:stretch/>
        </p:blipFill>
        <p:spPr>
          <a:xfrm>
            <a:off x="1430736" y="2519061"/>
            <a:ext cx="6609746" cy="4338939"/>
          </a:xfrm>
          <a:prstGeom prst="rect">
            <a:avLst/>
          </a:prstGeom>
          <a:noFill/>
          <a:ln>
            <a:noFill/>
          </a:ln>
        </p:spPr>
      </p:pic>
      <p:sp>
        <p:nvSpPr>
          <p:cNvPr id="434" name="Google Shape;434;p149" descr="Artificial Intelligence"/>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35" name="Google Shape;435;p149" descr="Comment Dislike"/>
          <p:cNvPicPr preferRelativeResize="0"/>
          <p:nvPr/>
        </p:nvPicPr>
        <p:blipFill rotWithShape="1">
          <a:blip r:embed="rId5">
            <a:alphaModFix/>
          </a:blip>
          <a:srcRect/>
          <a:stretch/>
        </p:blipFill>
        <p:spPr>
          <a:xfrm>
            <a:off x="735230" y="159010"/>
            <a:ext cx="545579" cy="545579"/>
          </a:xfrm>
          <a:prstGeom prst="rect">
            <a:avLst/>
          </a:prstGeom>
          <a:noFill/>
          <a:ln>
            <a:noFill/>
          </a:ln>
        </p:spPr>
      </p:pic>
      <p:sp>
        <p:nvSpPr>
          <p:cNvPr id="436" name="Google Shape;436;p149"/>
          <p:cNvSpPr txBox="1"/>
          <p:nvPr/>
        </p:nvSpPr>
        <p:spPr>
          <a:xfrm>
            <a:off x="547198" y="604108"/>
            <a:ext cx="8376821" cy="2308284"/>
          </a:xfrm>
          <a:prstGeom prst="rect">
            <a:avLst/>
          </a:prstGeom>
          <a:noFill/>
          <a:ln>
            <a:noFill/>
          </a:ln>
        </p:spPr>
        <p:txBody>
          <a:bodyPr spcFirstLastPara="1" wrap="square" lIns="91425" tIns="45700" rIns="91425" bIns="45700" anchor="t" anchorCtr="0">
            <a:spAutoFit/>
          </a:bodyPr>
          <a:lstStyle/>
          <a:p>
            <a:pPr algn="ctr">
              <a:buSzPts val="3200"/>
            </a:pPr>
            <a:r>
              <a:rPr lang="en-US" sz="2800" dirty="0"/>
              <a:t>Deforestation is a </a:t>
            </a:r>
            <a:r>
              <a:rPr lang="en-US" sz="2800" b="1" dirty="0"/>
              <a:t>NOT</a:t>
            </a:r>
            <a:r>
              <a:rPr lang="en-US" sz="2800" dirty="0"/>
              <a:t> an example of conservation. Plant life is a renewable resource and is valuable to the environment. Cutting down too many trees can affect wildlife as well as human life. </a:t>
            </a:r>
          </a:p>
          <a:p>
            <a:pPr marL="0" marR="0" lvl="0" indent="0" algn="ctr" rtl="0">
              <a:lnSpc>
                <a:spcPct val="100000"/>
              </a:lnSpc>
              <a:spcBef>
                <a:spcPts val="0"/>
              </a:spcBef>
              <a:spcAft>
                <a:spcPts val="0"/>
              </a:spcAft>
              <a:buClr>
                <a:srgbClr val="000000"/>
              </a:buClr>
              <a:buSzPts val="3200"/>
              <a:buFont typeface="Arial"/>
              <a:buNone/>
            </a:pPr>
            <a:endParaRPr sz="3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150"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pic>
        <p:nvPicPr>
          <p:cNvPr id="448" name="Google Shape;448;p151"/>
          <p:cNvPicPr preferRelativeResize="0"/>
          <p:nvPr/>
        </p:nvPicPr>
        <p:blipFill rotWithShape="1">
          <a:blip r:embed="rId3">
            <a:alphaModFix/>
          </a:blip>
          <a:srcRect/>
          <a:stretch/>
        </p:blipFill>
        <p:spPr>
          <a:xfrm>
            <a:off x="1459524" y="1932935"/>
            <a:ext cx="6587226" cy="4388053"/>
          </a:xfrm>
          <a:prstGeom prst="rect">
            <a:avLst/>
          </a:prstGeom>
          <a:noFill/>
          <a:ln>
            <a:noFill/>
          </a:ln>
        </p:spPr>
      </p:pic>
      <p:sp>
        <p:nvSpPr>
          <p:cNvPr id="449" name="Google Shape;449;p151"/>
          <p:cNvSpPr txBox="1"/>
          <p:nvPr/>
        </p:nvSpPr>
        <p:spPr>
          <a:xfrm>
            <a:off x="1470460" y="431799"/>
            <a:ext cx="6909561" cy="10772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Is leaving lights on when you leave your home conserving resources? </a:t>
            </a:r>
            <a:endParaRPr sz="1400" b="0" i="0" u="none" strike="noStrike" cap="none">
              <a:solidFill>
                <a:srgbClr val="000000"/>
              </a:solidFill>
              <a:latin typeface="Arial"/>
              <a:ea typeface="Arial"/>
              <a:cs typeface="Arial"/>
              <a:sym typeface="Arial"/>
            </a:endParaRPr>
          </a:p>
        </p:txBody>
      </p:sp>
      <p:sp>
        <p:nvSpPr>
          <p:cNvPr id="450" name="Google Shape;450;p151"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14"/>
          <p:cNvSpPr txBox="1">
            <a:spLocks noGrp="1"/>
          </p:cNvSpPr>
          <p:nvPr>
            <p:ph type="title"/>
          </p:nvPr>
        </p:nvSpPr>
        <p:spPr>
          <a:xfrm>
            <a:off x="502417" y="301676"/>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FFC000"/>
              </a:buClr>
              <a:buSzPts val="4400"/>
              <a:buFont typeface="Calibri"/>
              <a:buNone/>
            </a:pPr>
            <a:r>
              <a:rPr lang="en-US">
                <a:solidFill>
                  <a:srgbClr val="FFC000"/>
                </a:solidFill>
              </a:rPr>
              <a:t>Demonstration</a:t>
            </a:r>
            <a:endParaRPr/>
          </a:p>
        </p:txBody>
      </p:sp>
      <p:sp>
        <p:nvSpPr>
          <p:cNvPr id="142" name="Google Shape;142;p114" descr="Classroom"/>
          <p:cNvSpPr/>
          <p:nvPr/>
        </p:nvSpPr>
        <p:spPr>
          <a:xfrm>
            <a:off x="77646"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114"/>
          <p:cNvSpPr/>
          <p:nvPr/>
        </p:nvSpPr>
        <p:spPr>
          <a:xfrm>
            <a:off x="927188" y="4873588"/>
            <a:ext cx="7684477" cy="147732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TEACHER DIRECTIONS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chemeClr val="dk1"/>
                </a:solidFill>
                <a:latin typeface="Calibri"/>
                <a:ea typeface="Calibri"/>
                <a:cs typeface="Calibri"/>
                <a:sym typeface="Calibri"/>
              </a:rPr>
              <a:t>Discuss the graphics. What is the data telling us? What are the challenges the United States could have according to this data? Why do we rely more on non-renewable resources? How much has our data usage changed in 30 years?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chemeClr val="dk1"/>
              </a:solidFill>
              <a:latin typeface="Calibri"/>
              <a:ea typeface="Calibri"/>
              <a:cs typeface="Calibri"/>
              <a:sym typeface="Calibri"/>
            </a:endParaRPr>
          </a:p>
        </p:txBody>
      </p:sp>
      <p:pic>
        <p:nvPicPr>
          <p:cNvPr id="144" name="Google Shape;144;p114"/>
          <p:cNvPicPr preferRelativeResize="0"/>
          <p:nvPr/>
        </p:nvPicPr>
        <p:blipFill rotWithShape="1">
          <a:blip r:embed="rId4">
            <a:alphaModFix/>
          </a:blip>
          <a:srcRect/>
          <a:stretch/>
        </p:blipFill>
        <p:spPr>
          <a:xfrm>
            <a:off x="95231" y="1417637"/>
            <a:ext cx="4407366" cy="3453301"/>
          </a:xfrm>
          <a:prstGeom prst="rect">
            <a:avLst/>
          </a:prstGeom>
          <a:noFill/>
          <a:ln>
            <a:noFill/>
          </a:ln>
        </p:spPr>
      </p:pic>
      <p:pic>
        <p:nvPicPr>
          <p:cNvPr id="145" name="Google Shape;145;p114" descr="EIA - Renewable Energy Consumption and Electricity Preliminary Statistics  2010"/>
          <p:cNvPicPr preferRelativeResize="0"/>
          <p:nvPr/>
        </p:nvPicPr>
        <p:blipFill rotWithShape="1">
          <a:blip r:embed="rId5">
            <a:alphaModFix/>
          </a:blip>
          <a:srcRect/>
          <a:stretch/>
        </p:blipFill>
        <p:spPr>
          <a:xfrm>
            <a:off x="4641404" y="1444676"/>
            <a:ext cx="4515383" cy="3426262"/>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pic>
        <p:nvPicPr>
          <p:cNvPr id="456" name="Google Shape;456;p152" descr="http://i.huffpost.com/gen/2028220/images/o-LOGGING-CANADA-facebook.jpg"/>
          <p:cNvPicPr preferRelativeResize="0"/>
          <p:nvPr/>
        </p:nvPicPr>
        <p:blipFill rotWithShape="1">
          <a:blip r:embed="rId3">
            <a:alphaModFix/>
          </a:blip>
          <a:srcRect/>
          <a:stretch/>
        </p:blipFill>
        <p:spPr>
          <a:xfrm>
            <a:off x="1397231" y="1772921"/>
            <a:ext cx="6609746" cy="4338939"/>
          </a:xfrm>
          <a:prstGeom prst="rect">
            <a:avLst/>
          </a:prstGeom>
          <a:noFill/>
          <a:ln>
            <a:noFill/>
          </a:ln>
        </p:spPr>
      </p:pic>
      <p:sp>
        <p:nvSpPr>
          <p:cNvPr id="457" name="Google Shape;457;p152"/>
          <p:cNvSpPr txBox="1"/>
          <p:nvPr/>
        </p:nvSpPr>
        <p:spPr>
          <a:xfrm>
            <a:off x="1280809" y="653979"/>
            <a:ext cx="6909561" cy="10772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Why is deforestation a non-example of conservation?</a:t>
            </a:r>
            <a:endParaRPr sz="1400" b="0" i="0" u="none" strike="noStrike" cap="none">
              <a:solidFill>
                <a:srgbClr val="000000"/>
              </a:solidFill>
              <a:latin typeface="Arial"/>
              <a:ea typeface="Arial"/>
              <a:cs typeface="Arial"/>
              <a:sym typeface="Arial"/>
            </a:endParaRPr>
          </a:p>
        </p:txBody>
      </p:sp>
      <p:sp>
        <p:nvSpPr>
          <p:cNvPr id="458" name="Google Shape;458;p152"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153"/>
          <p:cNvSpPr txBox="1"/>
          <p:nvPr/>
        </p:nvSpPr>
        <p:spPr>
          <a:xfrm>
            <a:off x="849542" y="223673"/>
            <a:ext cx="8294458"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Give your own example of how we waste or harm our renewable/non-renewable resources instead of conserving them. </a:t>
            </a:r>
            <a:endParaRPr sz="1400" b="0" i="0" u="none" strike="noStrike" cap="none">
              <a:solidFill>
                <a:srgbClr val="000000"/>
              </a:solidFill>
              <a:latin typeface="Arial"/>
              <a:ea typeface="Arial"/>
              <a:cs typeface="Arial"/>
              <a:sym typeface="Arial"/>
            </a:endParaRPr>
          </a:p>
        </p:txBody>
      </p:sp>
      <p:sp>
        <p:nvSpPr>
          <p:cNvPr id="464" name="Google Shape;464;p153"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65" name="Google Shape;465;p153"/>
          <p:cNvPicPr preferRelativeResize="0"/>
          <p:nvPr/>
        </p:nvPicPr>
        <p:blipFill rotWithShape="1">
          <a:blip r:embed="rId4">
            <a:alphaModFix/>
          </a:blip>
          <a:srcRect/>
          <a:stretch/>
        </p:blipFill>
        <p:spPr>
          <a:xfrm>
            <a:off x="1366581" y="2033154"/>
            <a:ext cx="6410850" cy="419989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169"/>
          <p:cNvSpPr txBox="1"/>
          <p:nvPr/>
        </p:nvSpPr>
        <p:spPr>
          <a:xfrm>
            <a:off x="2585397" y="628581"/>
            <a:ext cx="3973204"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0" i="0" u="none" strike="noStrike" cap="none">
                <a:solidFill>
                  <a:srgbClr val="FF0000"/>
                </a:solidFill>
                <a:latin typeface="Calibri"/>
                <a:ea typeface="Calibri"/>
                <a:cs typeface="Calibri"/>
                <a:sym typeface="Calibri"/>
              </a:rPr>
              <a:t>Remember!!!</a:t>
            </a:r>
            <a:endParaRPr sz="1400" b="0" i="0" u="none" strike="noStrike" cap="none">
              <a:solidFill>
                <a:srgbClr val="000000"/>
              </a:solidFill>
              <a:latin typeface="Arial"/>
              <a:ea typeface="Arial"/>
              <a:cs typeface="Arial"/>
              <a:sym typeface="Arial"/>
            </a:endParaRPr>
          </a:p>
        </p:txBody>
      </p:sp>
      <p:sp>
        <p:nvSpPr>
          <p:cNvPr id="612" name="Google Shape;612;p169" descr="Rewind"/>
          <p:cNvSpPr/>
          <p:nvPr/>
        </p:nvSpPr>
        <p:spPr>
          <a:xfrm>
            <a:off x="1928445" y="1500554"/>
            <a:ext cx="5287108" cy="4267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170"/>
          <p:cNvSpPr txBox="1">
            <a:spLocks noGrp="1"/>
          </p:cNvSpPr>
          <p:nvPr>
            <p:ph type="ctrTitle"/>
          </p:nvPr>
        </p:nvSpPr>
        <p:spPr>
          <a:xfrm>
            <a:off x="410462" y="154739"/>
            <a:ext cx="8468138" cy="1462025"/>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US" b="1" u="sng"/>
              <a:t>Conservation</a:t>
            </a:r>
            <a:r>
              <a:rPr lang="en-US"/>
              <a:t>: using less of a resource to make its supply last longer</a:t>
            </a:r>
            <a:endParaRPr/>
          </a:p>
        </p:txBody>
      </p:sp>
      <p:pic>
        <p:nvPicPr>
          <p:cNvPr id="619" name="Google Shape;619;p170" descr="water-conservation-mission.jpg"/>
          <p:cNvPicPr preferRelativeResize="0"/>
          <p:nvPr/>
        </p:nvPicPr>
        <p:blipFill rotWithShape="1">
          <a:blip r:embed="rId3">
            <a:alphaModFix/>
          </a:blip>
          <a:srcRect/>
          <a:stretch/>
        </p:blipFill>
        <p:spPr>
          <a:xfrm>
            <a:off x="2213113" y="1775768"/>
            <a:ext cx="4862837" cy="4862837"/>
          </a:xfrm>
          <a:prstGeom prst="rect">
            <a:avLst/>
          </a:prstGeom>
          <a:noFill/>
          <a:ln>
            <a:noFill/>
          </a:ln>
        </p:spPr>
      </p:pic>
      <p:sp>
        <p:nvSpPr>
          <p:cNvPr id="620" name="Google Shape;620;p170" descr="Rewind"/>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g2b1bae677e4_0_112"/>
          <p:cNvSpPr/>
          <p:nvPr/>
        </p:nvSpPr>
        <p:spPr>
          <a:xfrm>
            <a:off x="169647" y="319225"/>
            <a:ext cx="8804700" cy="5899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627" name="Google Shape;627;g2b1bae677e4_0_112"/>
          <p:cNvCxnSpPr/>
          <p:nvPr/>
        </p:nvCxnSpPr>
        <p:spPr>
          <a:xfrm>
            <a:off x="4587204" y="319225"/>
            <a:ext cx="0" cy="1794600"/>
          </a:xfrm>
          <a:prstGeom prst="straightConnector1">
            <a:avLst/>
          </a:prstGeom>
          <a:noFill/>
          <a:ln w="25400" cap="flat" cmpd="sng">
            <a:solidFill>
              <a:srgbClr val="FF932B"/>
            </a:solidFill>
            <a:prstDash val="solid"/>
            <a:round/>
            <a:headEnd type="none" w="sm" len="sm"/>
            <a:tailEnd type="none" w="sm" len="sm"/>
          </a:ln>
        </p:spPr>
      </p:cxnSp>
      <p:cxnSp>
        <p:nvCxnSpPr>
          <p:cNvPr id="628" name="Google Shape;628;g2b1bae677e4_0_112"/>
          <p:cNvCxnSpPr>
            <a:stCxn id="629" idx="4"/>
            <a:endCxn id="626" idx="2"/>
          </p:cNvCxnSpPr>
          <p:nvPr/>
        </p:nvCxnSpPr>
        <p:spPr>
          <a:xfrm>
            <a:off x="4549192" y="4400219"/>
            <a:ext cx="22800" cy="1818600"/>
          </a:xfrm>
          <a:prstGeom prst="straightConnector1">
            <a:avLst/>
          </a:prstGeom>
          <a:noFill/>
          <a:ln w="25400" cap="flat" cmpd="sng">
            <a:solidFill>
              <a:srgbClr val="FF932B"/>
            </a:solidFill>
            <a:prstDash val="solid"/>
            <a:round/>
            <a:headEnd type="none" w="sm" len="sm"/>
            <a:tailEnd type="none" w="sm" len="sm"/>
          </a:ln>
        </p:spPr>
      </p:cxnSp>
      <p:cxnSp>
        <p:nvCxnSpPr>
          <p:cNvPr id="630" name="Google Shape;630;g2b1bae677e4_0_112"/>
          <p:cNvCxnSpPr/>
          <p:nvPr/>
        </p:nvCxnSpPr>
        <p:spPr>
          <a:xfrm>
            <a:off x="169647" y="3255554"/>
            <a:ext cx="2571300" cy="0"/>
          </a:xfrm>
          <a:prstGeom prst="straightConnector1">
            <a:avLst/>
          </a:prstGeom>
          <a:noFill/>
          <a:ln w="25400" cap="flat" cmpd="sng">
            <a:solidFill>
              <a:srgbClr val="FF932B"/>
            </a:solidFill>
            <a:prstDash val="solid"/>
            <a:round/>
            <a:headEnd type="none" w="sm" len="sm"/>
            <a:tailEnd type="none" w="sm" len="sm"/>
          </a:ln>
        </p:spPr>
      </p:cxnSp>
      <p:cxnSp>
        <p:nvCxnSpPr>
          <p:cNvPr id="631" name="Google Shape;631;g2b1bae677e4_0_112"/>
          <p:cNvCxnSpPr/>
          <p:nvPr/>
        </p:nvCxnSpPr>
        <p:spPr>
          <a:xfrm>
            <a:off x="6359863" y="3216898"/>
            <a:ext cx="2614500" cy="0"/>
          </a:xfrm>
          <a:prstGeom prst="straightConnector1">
            <a:avLst/>
          </a:prstGeom>
          <a:noFill/>
          <a:ln w="25400" cap="flat" cmpd="sng">
            <a:solidFill>
              <a:srgbClr val="FF932B"/>
            </a:solidFill>
            <a:prstDash val="solid"/>
            <a:round/>
            <a:headEnd type="none" w="sm" len="sm"/>
            <a:tailEnd type="none" w="sm" len="sm"/>
          </a:ln>
        </p:spPr>
      </p:cxnSp>
      <p:sp>
        <p:nvSpPr>
          <p:cNvPr id="629" name="Google Shape;629;g2b1bae677e4_0_112"/>
          <p:cNvSpPr/>
          <p:nvPr/>
        </p:nvSpPr>
        <p:spPr>
          <a:xfrm>
            <a:off x="2739592" y="2111219"/>
            <a:ext cx="3619200" cy="22890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g2b1bae677e4_0_197"/>
          <p:cNvSpPr/>
          <p:nvPr/>
        </p:nvSpPr>
        <p:spPr>
          <a:xfrm>
            <a:off x="498763" y="699655"/>
            <a:ext cx="8187900" cy="58053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638" name="Google Shape;638;g2b1bae677e4_0_197"/>
          <p:cNvCxnSpPr/>
          <p:nvPr/>
        </p:nvCxnSpPr>
        <p:spPr>
          <a:xfrm>
            <a:off x="4606850" y="699655"/>
            <a:ext cx="0" cy="1763100"/>
          </a:xfrm>
          <a:prstGeom prst="straightConnector1">
            <a:avLst/>
          </a:prstGeom>
          <a:noFill/>
          <a:ln w="25400" cap="flat" cmpd="sng">
            <a:solidFill>
              <a:schemeClr val="dk1"/>
            </a:solidFill>
            <a:prstDash val="solid"/>
            <a:round/>
            <a:headEnd type="none" w="sm" len="sm"/>
            <a:tailEnd type="none" w="sm" len="sm"/>
          </a:ln>
        </p:spPr>
      </p:cxnSp>
      <p:cxnSp>
        <p:nvCxnSpPr>
          <p:cNvPr id="639" name="Google Shape;639;g2b1bae677e4_0_197"/>
          <p:cNvCxnSpPr>
            <a:stCxn id="640" idx="4"/>
            <a:endCxn id="637" idx="2"/>
          </p:cNvCxnSpPr>
          <p:nvPr/>
        </p:nvCxnSpPr>
        <p:spPr>
          <a:xfrm>
            <a:off x="4571972" y="4712344"/>
            <a:ext cx="20700" cy="1792500"/>
          </a:xfrm>
          <a:prstGeom prst="straightConnector1">
            <a:avLst/>
          </a:prstGeom>
          <a:noFill/>
          <a:ln w="25400" cap="flat" cmpd="sng">
            <a:solidFill>
              <a:schemeClr val="dk1"/>
            </a:solidFill>
            <a:prstDash val="solid"/>
            <a:round/>
            <a:headEnd type="none" w="sm" len="sm"/>
            <a:tailEnd type="none" w="sm" len="sm"/>
          </a:ln>
        </p:spPr>
      </p:cxnSp>
      <p:cxnSp>
        <p:nvCxnSpPr>
          <p:cNvPr id="641" name="Google Shape;641;g2b1bae677e4_0_197"/>
          <p:cNvCxnSpPr/>
          <p:nvPr/>
        </p:nvCxnSpPr>
        <p:spPr>
          <a:xfrm>
            <a:off x="498763" y="3588457"/>
            <a:ext cx="2389800" cy="0"/>
          </a:xfrm>
          <a:prstGeom prst="straightConnector1">
            <a:avLst/>
          </a:prstGeom>
          <a:noFill/>
          <a:ln w="25400" cap="flat" cmpd="sng">
            <a:solidFill>
              <a:schemeClr val="dk1"/>
            </a:solidFill>
            <a:prstDash val="solid"/>
            <a:round/>
            <a:headEnd type="none" w="sm" len="sm"/>
            <a:tailEnd type="none" w="sm" len="sm"/>
          </a:ln>
        </p:spPr>
      </p:cxnSp>
      <p:cxnSp>
        <p:nvCxnSpPr>
          <p:cNvPr id="642" name="Google Shape;642;g2b1bae677e4_0_197"/>
          <p:cNvCxnSpPr/>
          <p:nvPr/>
        </p:nvCxnSpPr>
        <p:spPr>
          <a:xfrm>
            <a:off x="6255327" y="3550427"/>
            <a:ext cx="2431500" cy="0"/>
          </a:xfrm>
          <a:prstGeom prst="straightConnector1">
            <a:avLst/>
          </a:prstGeom>
          <a:noFill/>
          <a:ln w="25400" cap="flat" cmpd="sng">
            <a:solidFill>
              <a:schemeClr val="dk1"/>
            </a:solidFill>
            <a:prstDash val="solid"/>
            <a:round/>
            <a:headEnd type="none" w="sm" len="sm"/>
            <a:tailEnd type="none" w="sm" len="sm"/>
          </a:ln>
        </p:spPr>
      </p:cxnSp>
      <p:sp>
        <p:nvSpPr>
          <p:cNvPr id="640" name="Google Shape;640;g2b1bae677e4_0_197"/>
          <p:cNvSpPr/>
          <p:nvPr/>
        </p:nvSpPr>
        <p:spPr>
          <a:xfrm>
            <a:off x="2888672" y="2462644"/>
            <a:ext cx="3366600" cy="2249700"/>
          </a:xfrm>
          <a:prstGeom prst="ellipse">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43" name="Google Shape;643;g2b1bae677e4_0_197"/>
          <p:cNvSpPr txBox="1"/>
          <p:nvPr/>
        </p:nvSpPr>
        <p:spPr>
          <a:xfrm>
            <a:off x="2990050" y="3343633"/>
            <a:ext cx="3163800" cy="538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900"/>
              <a:buFont typeface="Arial"/>
              <a:buNone/>
            </a:pPr>
            <a:r>
              <a:rPr lang="en-US" sz="2900" b="1">
                <a:latin typeface="Poppins"/>
                <a:ea typeface="Poppins"/>
                <a:cs typeface="Poppins"/>
                <a:sym typeface="Poppins"/>
              </a:rPr>
              <a:t>Conservation</a:t>
            </a:r>
            <a:endParaRPr sz="700" b="0" i="0" u="none" strike="noStrike" cap="none">
              <a:solidFill>
                <a:srgbClr val="000000"/>
              </a:solidFill>
              <a:latin typeface="Arial"/>
              <a:ea typeface="Arial"/>
              <a:cs typeface="Arial"/>
              <a:sym typeface="Arial"/>
            </a:endParaRPr>
          </a:p>
        </p:txBody>
      </p:sp>
      <p:sp>
        <p:nvSpPr>
          <p:cNvPr id="644" name="Google Shape;644;g2b1bae677e4_0_197"/>
          <p:cNvSpPr txBox="1"/>
          <p:nvPr/>
        </p:nvSpPr>
        <p:spPr>
          <a:xfrm>
            <a:off x="494363" y="701495"/>
            <a:ext cx="11466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Definition</a:t>
            </a:r>
            <a:endParaRPr sz="1400" b="0" i="0" u="none" strike="noStrike" cap="none">
              <a:solidFill>
                <a:srgbClr val="000000"/>
              </a:solidFill>
              <a:latin typeface="Arial"/>
              <a:ea typeface="Arial"/>
              <a:cs typeface="Arial"/>
              <a:sym typeface="Arial"/>
            </a:endParaRPr>
          </a:p>
        </p:txBody>
      </p:sp>
      <p:sp>
        <p:nvSpPr>
          <p:cNvPr id="645" name="Google Shape;645;g2b1bae677e4_0_197"/>
          <p:cNvSpPr txBox="1"/>
          <p:nvPr/>
        </p:nvSpPr>
        <p:spPr>
          <a:xfrm>
            <a:off x="498763" y="6056745"/>
            <a:ext cx="10824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000000"/>
                </a:solidFill>
                <a:latin typeface="Helvetica Neue Light"/>
                <a:ea typeface="Helvetica Neue Light"/>
                <a:cs typeface="Helvetica Neue Light"/>
                <a:sym typeface="Helvetica Neue Light"/>
              </a:rPr>
              <a:t>Example</a:t>
            </a:r>
            <a:endParaRPr sz="1400" b="0" i="0" u="none" strike="noStrike" cap="none" dirty="0">
              <a:solidFill>
                <a:srgbClr val="000000"/>
              </a:solidFill>
              <a:latin typeface="Arial"/>
              <a:ea typeface="Arial"/>
              <a:cs typeface="Arial"/>
              <a:sym typeface="Arial"/>
            </a:endParaRPr>
          </a:p>
        </p:txBody>
      </p:sp>
      <p:sp>
        <p:nvSpPr>
          <p:cNvPr id="646" name="Google Shape;646;g2b1bae677e4_0_197"/>
          <p:cNvSpPr txBox="1"/>
          <p:nvPr/>
        </p:nvSpPr>
        <p:spPr>
          <a:xfrm>
            <a:off x="7783989" y="676687"/>
            <a:ext cx="9027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Picture</a:t>
            </a:r>
            <a:endParaRPr sz="1400" b="0" i="0" u="none" strike="noStrike" cap="none">
              <a:solidFill>
                <a:srgbClr val="000000"/>
              </a:solidFill>
              <a:latin typeface="Arial"/>
              <a:ea typeface="Arial"/>
              <a:cs typeface="Arial"/>
              <a:sym typeface="Arial"/>
            </a:endParaRPr>
          </a:p>
        </p:txBody>
      </p:sp>
      <p:sp>
        <p:nvSpPr>
          <p:cNvPr id="647" name="Google Shape;647;g2b1bae677e4_0_197"/>
          <p:cNvSpPr txBox="1"/>
          <p:nvPr/>
        </p:nvSpPr>
        <p:spPr>
          <a:xfrm>
            <a:off x="4571950" y="6087531"/>
            <a:ext cx="4152300" cy="36929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dirty="0">
                <a:latin typeface="Helvetica Neue Light"/>
                <a:ea typeface="Helvetica Neue Light"/>
                <a:cs typeface="Helvetica Neue Light"/>
                <a:sym typeface="Helvetica Neue Light"/>
              </a:rPr>
              <a:t>How does conservation impact my life?</a:t>
            </a:r>
            <a:endParaRPr sz="1800" b="0" i="0" u="none" strike="noStrike" cap="none" dirty="0">
              <a:solidFill>
                <a:srgbClr val="000000"/>
              </a:solidFill>
              <a:latin typeface="Arial"/>
              <a:ea typeface="Arial"/>
              <a:cs typeface="Arial"/>
              <a:sym typeface="Arial"/>
            </a:endParaRPr>
          </a:p>
        </p:txBody>
      </p:sp>
      <p:sp>
        <p:nvSpPr>
          <p:cNvPr id="648" name="Google Shape;648;g2b1bae677e4_0_197"/>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649" name="Google Shape;649;g2b1bae677e4_0_197"/>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650" name="Google Shape;650;g2b1bae677e4_0_197"/>
          <p:cNvCxnSpPr>
            <a:stCxn id="651" idx="4"/>
            <a:endCxn id="648"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652" name="Google Shape;652;g2b1bae677e4_0_197"/>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653" name="Google Shape;653;g2b1bae677e4_0_197"/>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651" name="Google Shape;651;g2b1bae677e4_0_197"/>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g2b1bae677e4_0_294"/>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660" name="Google Shape;660;g2b1bae677e4_0_294"/>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661" name="Google Shape;661;g2b1bae677e4_0_294"/>
          <p:cNvCxnSpPr>
            <a:stCxn id="662" idx="4"/>
            <a:endCxn id="659"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663" name="Google Shape;663;g2b1bae677e4_0_294"/>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664" name="Google Shape;664;g2b1bae677e4_0_294"/>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662" name="Google Shape;662;g2b1bae677e4_0_294"/>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665" name="Google Shape;665;g2b1bae677e4_0_294"/>
          <p:cNvSpPr txBox="1"/>
          <p:nvPr/>
        </p:nvSpPr>
        <p:spPr>
          <a:xfrm>
            <a:off x="639552" y="480593"/>
            <a:ext cx="78741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sng" strike="noStrike" cap="none">
                <a:solidFill>
                  <a:srgbClr val="000000"/>
                </a:solidFill>
                <a:latin typeface="Calibri"/>
                <a:ea typeface="Calibri"/>
                <a:cs typeface="Calibri"/>
                <a:sym typeface="Calibri"/>
              </a:rPr>
              <a:t>Directions:</a:t>
            </a:r>
            <a:r>
              <a:rPr lang="en-US" sz="3000" b="1" i="0" u="none" strike="noStrike" cap="none">
                <a:solidFill>
                  <a:srgbClr val="000000"/>
                </a:solidFill>
                <a:latin typeface="Calibri"/>
                <a:ea typeface="Calibri"/>
                <a:cs typeface="Calibri"/>
                <a:sym typeface="Calibri"/>
              </a:rPr>
              <a:t> </a:t>
            </a:r>
            <a:r>
              <a:rPr lang="en-US" sz="3000" b="0" i="0" u="none" strike="noStrike" cap="none">
                <a:solidFill>
                  <a:srgbClr val="000000"/>
                </a:solidFill>
                <a:latin typeface="Calibri"/>
                <a:ea typeface="Calibri"/>
                <a:cs typeface="Calibri"/>
                <a:sym typeface="Calibri"/>
              </a:rPr>
              <a:t>Choose the correct </a:t>
            </a:r>
            <a:r>
              <a:rPr lang="en-US" sz="3000" b="0" i="1" u="none" strike="noStrike" cap="none">
                <a:solidFill>
                  <a:srgbClr val="000000"/>
                </a:solidFill>
                <a:latin typeface="Calibri"/>
                <a:ea typeface="Calibri"/>
                <a:cs typeface="Calibri"/>
                <a:sym typeface="Calibri"/>
              </a:rPr>
              <a:t>picture</a:t>
            </a:r>
            <a:r>
              <a:rPr lang="en-US" sz="3000" b="0" i="0" u="none" strike="noStrike" cap="none">
                <a:solidFill>
                  <a:srgbClr val="000000"/>
                </a:solidFill>
                <a:latin typeface="Calibri"/>
                <a:ea typeface="Calibri"/>
                <a:cs typeface="Calibri"/>
                <a:sym typeface="Calibri"/>
              </a:rPr>
              <a:t> of </a:t>
            </a:r>
            <a:r>
              <a:rPr lang="en-US" sz="3000" b="1">
                <a:latin typeface="Calibri"/>
                <a:ea typeface="Calibri"/>
                <a:cs typeface="Calibri"/>
                <a:sym typeface="Calibri"/>
              </a:rPr>
              <a:t>conservation </a:t>
            </a:r>
            <a:r>
              <a:rPr lang="en-US" sz="3000" b="0" i="0" u="none" strike="noStrike" cap="none">
                <a:solidFill>
                  <a:srgbClr val="000000"/>
                </a:solidFill>
                <a:latin typeface="Calibri"/>
                <a:ea typeface="Calibri"/>
                <a:cs typeface="Calibri"/>
                <a:sym typeface="Calibri"/>
              </a:rPr>
              <a:t>from the choices below. </a:t>
            </a:r>
            <a:endParaRPr sz="1400" b="0" i="0" u="none" strike="noStrike" cap="none">
              <a:solidFill>
                <a:srgbClr val="000000"/>
              </a:solidFill>
              <a:latin typeface="Arial"/>
              <a:ea typeface="Arial"/>
              <a:cs typeface="Arial"/>
              <a:sym typeface="Arial"/>
            </a:endParaRPr>
          </a:p>
        </p:txBody>
      </p:sp>
      <p:sp>
        <p:nvSpPr>
          <p:cNvPr id="666" name="Google Shape;666;g2b1bae677e4_0_294"/>
          <p:cNvSpPr txBox="1"/>
          <p:nvPr/>
        </p:nvSpPr>
        <p:spPr>
          <a:xfrm>
            <a:off x="393330" y="2050174"/>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667" name="Google Shape;667;g2b1bae677e4_0_294"/>
          <p:cNvSpPr txBox="1"/>
          <p:nvPr/>
        </p:nvSpPr>
        <p:spPr>
          <a:xfrm>
            <a:off x="5011271" y="2038099"/>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668" name="Google Shape;668;g2b1bae677e4_0_294"/>
          <p:cNvSpPr txBox="1"/>
          <p:nvPr/>
        </p:nvSpPr>
        <p:spPr>
          <a:xfrm>
            <a:off x="380507" y="4345754"/>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669" name="Google Shape;669;g2b1bae677e4_0_294"/>
          <p:cNvSpPr txBox="1"/>
          <p:nvPr/>
        </p:nvSpPr>
        <p:spPr>
          <a:xfrm>
            <a:off x="4998446" y="4316627"/>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D</a:t>
            </a:r>
            <a:endParaRPr sz="1400" b="0" i="0" u="none" strike="noStrike" cap="none">
              <a:solidFill>
                <a:srgbClr val="000000"/>
              </a:solidFill>
              <a:latin typeface="Arial"/>
              <a:ea typeface="Arial"/>
              <a:cs typeface="Arial"/>
              <a:sym typeface="Arial"/>
            </a:endParaRPr>
          </a:p>
        </p:txBody>
      </p:sp>
      <p:pic>
        <p:nvPicPr>
          <p:cNvPr id="670" name="Google Shape;670;g2b1bae677e4_0_294" descr="water-conservation-mission.jpg"/>
          <p:cNvPicPr preferRelativeResize="0"/>
          <p:nvPr/>
        </p:nvPicPr>
        <p:blipFill rotWithShape="1">
          <a:blip r:embed="rId3">
            <a:alphaModFix/>
          </a:blip>
          <a:srcRect/>
          <a:stretch/>
        </p:blipFill>
        <p:spPr>
          <a:xfrm>
            <a:off x="1237699" y="1623875"/>
            <a:ext cx="2393900" cy="2393900"/>
          </a:xfrm>
          <a:prstGeom prst="rect">
            <a:avLst/>
          </a:prstGeom>
          <a:noFill/>
          <a:ln>
            <a:noFill/>
          </a:ln>
        </p:spPr>
      </p:pic>
      <p:pic>
        <p:nvPicPr>
          <p:cNvPr id="671" name="Google Shape;671;g2b1bae677e4_0_294"/>
          <p:cNvPicPr preferRelativeResize="0"/>
          <p:nvPr/>
        </p:nvPicPr>
        <p:blipFill>
          <a:blip r:embed="rId4">
            <a:alphaModFix/>
          </a:blip>
          <a:stretch>
            <a:fillRect/>
          </a:stretch>
        </p:blipFill>
        <p:spPr>
          <a:xfrm>
            <a:off x="1051007" y="4498152"/>
            <a:ext cx="3313447" cy="2207447"/>
          </a:xfrm>
          <a:prstGeom prst="rect">
            <a:avLst/>
          </a:prstGeom>
          <a:noFill/>
          <a:ln>
            <a:noFill/>
          </a:ln>
        </p:spPr>
      </p:pic>
      <p:pic>
        <p:nvPicPr>
          <p:cNvPr id="672" name="Google Shape;672;g2b1bae677e4_0_294"/>
          <p:cNvPicPr preferRelativeResize="0"/>
          <p:nvPr/>
        </p:nvPicPr>
        <p:blipFill>
          <a:blip r:embed="rId5">
            <a:alphaModFix/>
          </a:blip>
          <a:stretch>
            <a:fillRect/>
          </a:stretch>
        </p:blipFill>
        <p:spPr>
          <a:xfrm>
            <a:off x="5732574" y="1717100"/>
            <a:ext cx="2781069" cy="2207450"/>
          </a:xfrm>
          <a:prstGeom prst="rect">
            <a:avLst/>
          </a:prstGeom>
          <a:noFill/>
          <a:ln>
            <a:noFill/>
          </a:ln>
        </p:spPr>
      </p:pic>
      <p:pic>
        <p:nvPicPr>
          <p:cNvPr id="673" name="Google Shape;673;g2b1bae677e4_0_294"/>
          <p:cNvPicPr preferRelativeResize="0"/>
          <p:nvPr/>
        </p:nvPicPr>
        <p:blipFill>
          <a:blip r:embed="rId6">
            <a:alphaModFix/>
          </a:blip>
          <a:stretch>
            <a:fillRect/>
          </a:stretch>
        </p:blipFill>
        <p:spPr>
          <a:xfrm>
            <a:off x="5658175" y="4498149"/>
            <a:ext cx="2929885" cy="200515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g2b1bae677e4_0_503"/>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680" name="Google Shape;680;g2b1bae677e4_0_503"/>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681" name="Google Shape;681;g2b1bae677e4_0_503"/>
          <p:cNvCxnSpPr>
            <a:stCxn id="682" idx="4"/>
            <a:endCxn id="679"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683" name="Google Shape;683;g2b1bae677e4_0_503"/>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684" name="Google Shape;684;g2b1bae677e4_0_503"/>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682" name="Google Shape;682;g2b1bae677e4_0_503"/>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685" name="Google Shape;685;g2b1bae677e4_0_503"/>
          <p:cNvSpPr txBox="1"/>
          <p:nvPr/>
        </p:nvSpPr>
        <p:spPr>
          <a:xfrm>
            <a:off x="639552" y="480593"/>
            <a:ext cx="78741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sng" strike="noStrike" cap="none">
                <a:solidFill>
                  <a:srgbClr val="000000"/>
                </a:solidFill>
                <a:latin typeface="Calibri"/>
                <a:ea typeface="Calibri"/>
                <a:cs typeface="Calibri"/>
                <a:sym typeface="Calibri"/>
              </a:rPr>
              <a:t>Directions:</a:t>
            </a:r>
            <a:r>
              <a:rPr lang="en-US" sz="3000" b="1" i="0" u="none" strike="noStrike" cap="none">
                <a:solidFill>
                  <a:srgbClr val="000000"/>
                </a:solidFill>
                <a:latin typeface="Calibri"/>
                <a:ea typeface="Calibri"/>
                <a:cs typeface="Calibri"/>
                <a:sym typeface="Calibri"/>
              </a:rPr>
              <a:t> </a:t>
            </a:r>
            <a:r>
              <a:rPr lang="en-US" sz="3000" b="0" i="0" u="none" strike="noStrike" cap="none">
                <a:solidFill>
                  <a:srgbClr val="000000"/>
                </a:solidFill>
                <a:latin typeface="Calibri"/>
                <a:ea typeface="Calibri"/>
                <a:cs typeface="Calibri"/>
                <a:sym typeface="Calibri"/>
              </a:rPr>
              <a:t>Choose the correct </a:t>
            </a:r>
            <a:r>
              <a:rPr lang="en-US" sz="3000" b="0" i="1" u="none" strike="noStrike" cap="none">
                <a:solidFill>
                  <a:srgbClr val="000000"/>
                </a:solidFill>
                <a:latin typeface="Calibri"/>
                <a:ea typeface="Calibri"/>
                <a:cs typeface="Calibri"/>
                <a:sym typeface="Calibri"/>
              </a:rPr>
              <a:t>picture</a:t>
            </a:r>
            <a:r>
              <a:rPr lang="en-US" sz="3000" b="0" i="0" u="none" strike="noStrike" cap="none">
                <a:solidFill>
                  <a:srgbClr val="000000"/>
                </a:solidFill>
                <a:latin typeface="Calibri"/>
                <a:ea typeface="Calibri"/>
                <a:cs typeface="Calibri"/>
                <a:sym typeface="Calibri"/>
              </a:rPr>
              <a:t> of </a:t>
            </a:r>
            <a:r>
              <a:rPr lang="en-US" sz="3000" b="1">
                <a:latin typeface="Calibri"/>
                <a:ea typeface="Calibri"/>
                <a:cs typeface="Calibri"/>
                <a:sym typeface="Calibri"/>
              </a:rPr>
              <a:t>conservation </a:t>
            </a:r>
            <a:r>
              <a:rPr lang="en-US" sz="3000" b="0" i="0" u="none" strike="noStrike" cap="none">
                <a:solidFill>
                  <a:srgbClr val="000000"/>
                </a:solidFill>
                <a:latin typeface="Calibri"/>
                <a:ea typeface="Calibri"/>
                <a:cs typeface="Calibri"/>
                <a:sym typeface="Calibri"/>
              </a:rPr>
              <a:t>from the choices below. </a:t>
            </a:r>
            <a:endParaRPr sz="1400" b="0" i="0" u="none" strike="noStrike" cap="none">
              <a:solidFill>
                <a:srgbClr val="000000"/>
              </a:solidFill>
              <a:latin typeface="Arial"/>
              <a:ea typeface="Arial"/>
              <a:cs typeface="Arial"/>
              <a:sym typeface="Arial"/>
            </a:endParaRPr>
          </a:p>
        </p:txBody>
      </p:sp>
      <p:sp>
        <p:nvSpPr>
          <p:cNvPr id="686" name="Google Shape;686;g2b1bae677e4_0_503"/>
          <p:cNvSpPr txBox="1"/>
          <p:nvPr/>
        </p:nvSpPr>
        <p:spPr>
          <a:xfrm>
            <a:off x="393330" y="2050174"/>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687" name="Google Shape;687;g2b1bae677e4_0_503"/>
          <p:cNvSpPr txBox="1"/>
          <p:nvPr/>
        </p:nvSpPr>
        <p:spPr>
          <a:xfrm>
            <a:off x="5011271" y="2038099"/>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688" name="Google Shape;688;g2b1bae677e4_0_503"/>
          <p:cNvSpPr txBox="1"/>
          <p:nvPr/>
        </p:nvSpPr>
        <p:spPr>
          <a:xfrm>
            <a:off x="380507" y="4345754"/>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689" name="Google Shape;689;g2b1bae677e4_0_503"/>
          <p:cNvSpPr txBox="1"/>
          <p:nvPr/>
        </p:nvSpPr>
        <p:spPr>
          <a:xfrm>
            <a:off x="4998446" y="4316627"/>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D</a:t>
            </a:r>
            <a:endParaRPr sz="1400" b="0" i="0" u="none" strike="noStrike" cap="none">
              <a:solidFill>
                <a:srgbClr val="000000"/>
              </a:solidFill>
              <a:latin typeface="Arial"/>
              <a:ea typeface="Arial"/>
              <a:cs typeface="Arial"/>
              <a:sym typeface="Arial"/>
            </a:endParaRPr>
          </a:p>
        </p:txBody>
      </p:sp>
      <p:pic>
        <p:nvPicPr>
          <p:cNvPr id="690" name="Google Shape;690;g2b1bae677e4_0_503" descr="water-conservation-mission.jpg"/>
          <p:cNvPicPr preferRelativeResize="0"/>
          <p:nvPr/>
        </p:nvPicPr>
        <p:blipFill rotWithShape="1">
          <a:blip r:embed="rId3">
            <a:alphaModFix/>
          </a:blip>
          <a:srcRect/>
          <a:stretch/>
        </p:blipFill>
        <p:spPr>
          <a:xfrm>
            <a:off x="1237699" y="1623875"/>
            <a:ext cx="2393900" cy="2393900"/>
          </a:xfrm>
          <a:prstGeom prst="rect">
            <a:avLst/>
          </a:prstGeom>
          <a:noFill/>
          <a:ln>
            <a:noFill/>
          </a:ln>
        </p:spPr>
      </p:pic>
      <p:pic>
        <p:nvPicPr>
          <p:cNvPr id="691" name="Google Shape;691;g2b1bae677e4_0_503"/>
          <p:cNvPicPr preferRelativeResize="0"/>
          <p:nvPr/>
        </p:nvPicPr>
        <p:blipFill>
          <a:blip r:embed="rId4">
            <a:alphaModFix/>
          </a:blip>
          <a:stretch>
            <a:fillRect/>
          </a:stretch>
        </p:blipFill>
        <p:spPr>
          <a:xfrm>
            <a:off x="1051007" y="4498152"/>
            <a:ext cx="3313447" cy="2207447"/>
          </a:xfrm>
          <a:prstGeom prst="rect">
            <a:avLst/>
          </a:prstGeom>
          <a:noFill/>
          <a:ln>
            <a:noFill/>
          </a:ln>
        </p:spPr>
      </p:pic>
      <p:pic>
        <p:nvPicPr>
          <p:cNvPr id="692" name="Google Shape;692;g2b1bae677e4_0_503"/>
          <p:cNvPicPr preferRelativeResize="0"/>
          <p:nvPr/>
        </p:nvPicPr>
        <p:blipFill>
          <a:blip r:embed="rId5">
            <a:alphaModFix/>
          </a:blip>
          <a:stretch>
            <a:fillRect/>
          </a:stretch>
        </p:blipFill>
        <p:spPr>
          <a:xfrm>
            <a:off x="5732574" y="1717100"/>
            <a:ext cx="2781069" cy="2207450"/>
          </a:xfrm>
          <a:prstGeom prst="rect">
            <a:avLst/>
          </a:prstGeom>
          <a:noFill/>
          <a:ln>
            <a:noFill/>
          </a:ln>
        </p:spPr>
      </p:pic>
      <p:pic>
        <p:nvPicPr>
          <p:cNvPr id="693" name="Google Shape;693;g2b1bae677e4_0_503"/>
          <p:cNvPicPr preferRelativeResize="0"/>
          <p:nvPr/>
        </p:nvPicPr>
        <p:blipFill>
          <a:blip r:embed="rId6">
            <a:alphaModFix/>
          </a:blip>
          <a:stretch>
            <a:fillRect/>
          </a:stretch>
        </p:blipFill>
        <p:spPr>
          <a:xfrm>
            <a:off x="5658175" y="4498149"/>
            <a:ext cx="2929885" cy="2005150"/>
          </a:xfrm>
          <a:prstGeom prst="rect">
            <a:avLst/>
          </a:prstGeom>
          <a:noFill/>
          <a:ln>
            <a:noFill/>
          </a:ln>
        </p:spPr>
      </p:pic>
      <p:sp>
        <p:nvSpPr>
          <p:cNvPr id="694" name="Google Shape;694;g2b1bae677e4_0_503"/>
          <p:cNvSpPr/>
          <p:nvPr/>
        </p:nvSpPr>
        <p:spPr>
          <a:xfrm>
            <a:off x="117772" y="1450886"/>
            <a:ext cx="4197300" cy="2739900"/>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g2b1bae677e4_0_524"/>
          <p:cNvSpPr/>
          <p:nvPr/>
        </p:nvSpPr>
        <p:spPr>
          <a:xfrm>
            <a:off x="498763" y="699655"/>
            <a:ext cx="8187900" cy="58053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701" name="Google Shape;701;g2b1bae677e4_0_524"/>
          <p:cNvCxnSpPr/>
          <p:nvPr/>
        </p:nvCxnSpPr>
        <p:spPr>
          <a:xfrm>
            <a:off x="4606850" y="699655"/>
            <a:ext cx="0" cy="1763100"/>
          </a:xfrm>
          <a:prstGeom prst="straightConnector1">
            <a:avLst/>
          </a:prstGeom>
          <a:noFill/>
          <a:ln w="25400" cap="flat" cmpd="sng">
            <a:solidFill>
              <a:schemeClr val="dk1"/>
            </a:solidFill>
            <a:prstDash val="solid"/>
            <a:round/>
            <a:headEnd type="none" w="sm" len="sm"/>
            <a:tailEnd type="none" w="sm" len="sm"/>
          </a:ln>
        </p:spPr>
      </p:cxnSp>
      <p:cxnSp>
        <p:nvCxnSpPr>
          <p:cNvPr id="702" name="Google Shape;702;g2b1bae677e4_0_524"/>
          <p:cNvCxnSpPr>
            <a:stCxn id="703" idx="4"/>
            <a:endCxn id="700" idx="2"/>
          </p:cNvCxnSpPr>
          <p:nvPr/>
        </p:nvCxnSpPr>
        <p:spPr>
          <a:xfrm>
            <a:off x="4571972" y="4712344"/>
            <a:ext cx="20700" cy="1792500"/>
          </a:xfrm>
          <a:prstGeom prst="straightConnector1">
            <a:avLst/>
          </a:prstGeom>
          <a:noFill/>
          <a:ln w="25400" cap="flat" cmpd="sng">
            <a:solidFill>
              <a:schemeClr val="dk1"/>
            </a:solidFill>
            <a:prstDash val="solid"/>
            <a:round/>
            <a:headEnd type="none" w="sm" len="sm"/>
            <a:tailEnd type="none" w="sm" len="sm"/>
          </a:ln>
        </p:spPr>
      </p:cxnSp>
      <p:cxnSp>
        <p:nvCxnSpPr>
          <p:cNvPr id="704" name="Google Shape;704;g2b1bae677e4_0_524"/>
          <p:cNvCxnSpPr/>
          <p:nvPr/>
        </p:nvCxnSpPr>
        <p:spPr>
          <a:xfrm>
            <a:off x="498763" y="3588457"/>
            <a:ext cx="2389800" cy="0"/>
          </a:xfrm>
          <a:prstGeom prst="straightConnector1">
            <a:avLst/>
          </a:prstGeom>
          <a:noFill/>
          <a:ln w="25400" cap="flat" cmpd="sng">
            <a:solidFill>
              <a:schemeClr val="dk1"/>
            </a:solidFill>
            <a:prstDash val="solid"/>
            <a:round/>
            <a:headEnd type="none" w="sm" len="sm"/>
            <a:tailEnd type="none" w="sm" len="sm"/>
          </a:ln>
        </p:spPr>
      </p:cxnSp>
      <p:cxnSp>
        <p:nvCxnSpPr>
          <p:cNvPr id="705" name="Google Shape;705;g2b1bae677e4_0_524"/>
          <p:cNvCxnSpPr/>
          <p:nvPr/>
        </p:nvCxnSpPr>
        <p:spPr>
          <a:xfrm>
            <a:off x="6255327" y="3550427"/>
            <a:ext cx="2431500" cy="0"/>
          </a:xfrm>
          <a:prstGeom prst="straightConnector1">
            <a:avLst/>
          </a:prstGeom>
          <a:noFill/>
          <a:ln w="25400" cap="flat" cmpd="sng">
            <a:solidFill>
              <a:schemeClr val="dk1"/>
            </a:solidFill>
            <a:prstDash val="solid"/>
            <a:round/>
            <a:headEnd type="none" w="sm" len="sm"/>
            <a:tailEnd type="none" w="sm" len="sm"/>
          </a:ln>
        </p:spPr>
      </p:cxnSp>
      <p:sp>
        <p:nvSpPr>
          <p:cNvPr id="703" name="Google Shape;703;g2b1bae677e4_0_524"/>
          <p:cNvSpPr/>
          <p:nvPr/>
        </p:nvSpPr>
        <p:spPr>
          <a:xfrm>
            <a:off x="2888672" y="2462644"/>
            <a:ext cx="3366600" cy="2249700"/>
          </a:xfrm>
          <a:prstGeom prst="ellipse">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06" name="Google Shape;706;g2b1bae677e4_0_524"/>
          <p:cNvSpPr txBox="1"/>
          <p:nvPr/>
        </p:nvSpPr>
        <p:spPr>
          <a:xfrm>
            <a:off x="2990050" y="3343633"/>
            <a:ext cx="3163800" cy="538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900"/>
              <a:buFont typeface="Arial"/>
              <a:buNone/>
            </a:pPr>
            <a:r>
              <a:rPr lang="en-US" sz="2900" b="1">
                <a:latin typeface="Poppins"/>
                <a:ea typeface="Poppins"/>
                <a:cs typeface="Poppins"/>
                <a:sym typeface="Poppins"/>
              </a:rPr>
              <a:t>Conservation</a:t>
            </a:r>
            <a:endParaRPr sz="700" b="0" i="0" u="none" strike="noStrike" cap="none">
              <a:solidFill>
                <a:srgbClr val="000000"/>
              </a:solidFill>
              <a:latin typeface="Arial"/>
              <a:ea typeface="Arial"/>
              <a:cs typeface="Arial"/>
              <a:sym typeface="Arial"/>
            </a:endParaRPr>
          </a:p>
        </p:txBody>
      </p:sp>
      <p:sp>
        <p:nvSpPr>
          <p:cNvPr id="707" name="Google Shape;707;g2b1bae677e4_0_524"/>
          <p:cNvSpPr txBox="1"/>
          <p:nvPr/>
        </p:nvSpPr>
        <p:spPr>
          <a:xfrm>
            <a:off x="494363" y="701495"/>
            <a:ext cx="11466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Definition</a:t>
            </a:r>
            <a:endParaRPr sz="1400" b="0" i="0" u="none" strike="noStrike" cap="none">
              <a:solidFill>
                <a:srgbClr val="000000"/>
              </a:solidFill>
              <a:latin typeface="Arial"/>
              <a:ea typeface="Arial"/>
              <a:cs typeface="Arial"/>
              <a:sym typeface="Arial"/>
            </a:endParaRPr>
          </a:p>
        </p:txBody>
      </p:sp>
      <p:sp>
        <p:nvSpPr>
          <p:cNvPr id="708" name="Google Shape;708;g2b1bae677e4_0_524"/>
          <p:cNvSpPr txBox="1"/>
          <p:nvPr/>
        </p:nvSpPr>
        <p:spPr>
          <a:xfrm>
            <a:off x="498763" y="6056745"/>
            <a:ext cx="10824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Example</a:t>
            </a:r>
            <a:endParaRPr sz="1400" b="0" i="0" u="none" strike="noStrike" cap="none">
              <a:solidFill>
                <a:srgbClr val="000000"/>
              </a:solidFill>
              <a:latin typeface="Arial"/>
              <a:ea typeface="Arial"/>
              <a:cs typeface="Arial"/>
              <a:sym typeface="Arial"/>
            </a:endParaRPr>
          </a:p>
        </p:txBody>
      </p:sp>
      <p:sp>
        <p:nvSpPr>
          <p:cNvPr id="709" name="Google Shape;709;g2b1bae677e4_0_524"/>
          <p:cNvSpPr txBox="1"/>
          <p:nvPr/>
        </p:nvSpPr>
        <p:spPr>
          <a:xfrm>
            <a:off x="7783989" y="676687"/>
            <a:ext cx="9027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Picture</a:t>
            </a:r>
            <a:endParaRPr sz="1400" b="0" i="0" u="none" strike="noStrike" cap="none">
              <a:solidFill>
                <a:srgbClr val="000000"/>
              </a:solidFill>
              <a:latin typeface="Arial"/>
              <a:ea typeface="Arial"/>
              <a:cs typeface="Arial"/>
              <a:sym typeface="Arial"/>
            </a:endParaRPr>
          </a:p>
        </p:txBody>
      </p:sp>
      <p:sp>
        <p:nvSpPr>
          <p:cNvPr id="711" name="Google Shape;711;g2b1bae677e4_0_524"/>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712" name="Google Shape;712;g2b1bae677e4_0_524"/>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713" name="Google Shape;713;g2b1bae677e4_0_524"/>
          <p:cNvCxnSpPr>
            <a:stCxn id="714" idx="4"/>
            <a:endCxn id="711"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715" name="Google Shape;715;g2b1bae677e4_0_524"/>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716" name="Google Shape;716;g2b1bae677e4_0_524"/>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714" name="Google Shape;714;g2b1bae677e4_0_524"/>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pic>
        <p:nvPicPr>
          <p:cNvPr id="717" name="Google Shape;717;g2b1bae677e4_0_524" descr="water-conservation-mission.jpg"/>
          <p:cNvPicPr preferRelativeResize="0"/>
          <p:nvPr/>
        </p:nvPicPr>
        <p:blipFill rotWithShape="1">
          <a:blip r:embed="rId3">
            <a:alphaModFix/>
          </a:blip>
          <a:srcRect/>
          <a:stretch/>
        </p:blipFill>
        <p:spPr>
          <a:xfrm>
            <a:off x="6255275" y="1070800"/>
            <a:ext cx="2180425" cy="2180425"/>
          </a:xfrm>
          <a:prstGeom prst="rect">
            <a:avLst/>
          </a:prstGeom>
          <a:noFill/>
          <a:ln>
            <a:noFill/>
          </a:ln>
        </p:spPr>
      </p:pic>
      <p:sp>
        <p:nvSpPr>
          <p:cNvPr id="2" name="Google Shape;647;g2b1bae677e4_0_197">
            <a:extLst>
              <a:ext uri="{FF2B5EF4-FFF2-40B4-BE49-F238E27FC236}">
                <a16:creationId xmlns:a16="http://schemas.microsoft.com/office/drawing/2014/main" id="{F69776B0-EF9C-C840-42B8-0FA636C8D992}"/>
              </a:ext>
            </a:extLst>
          </p:cNvPr>
          <p:cNvSpPr txBox="1"/>
          <p:nvPr/>
        </p:nvSpPr>
        <p:spPr>
          <a:xfrm>
            <a:off x="4571950" y="6087531"/>
            <a:ext cx="4152300" cy="36929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dirty="0">
                <a:latin typeface="Helvetica Neue Light"/>
                <a:ea typeface="Helvetica Neue Light"/>
                <a:cs typeface="Helvetica Neue Light"/>
                <a:sym typeface="Helvetica Neue Light"/>
              </a:rPr>
              <a:t>How does conservation impact my life?</a:t>
            </a:r>
            <a:endParaRPr sz="1800" b="0" i="0" u="none" strike="noStrike" cap="none" dirty="0">
              <a:solidFill>
                <a:srgbClr val="000000"/>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Google Shape;723;g2b1bae677e4_0_546"/>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724" name="Google Shape;724;g2b1bae677e4_0_546"/>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725" name="Google Shape;725;g2b1bae677e4_0_546"/>
          <p:cNvCxnSpPr>
            <a:stCxn id="726" idx="4"/>
            <a:endCxn id="723"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727" name="Google Shape;727;g2b1bae677e4_0_546"/>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728" name="Google Shape;728;g2b1bae677e4_0_546"/>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726" name="Google Shape;726;g2b1bae677e4_0_546"/>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729" name="Google Shape;729;g2b1bae677e4_0_546"/>
          <p:cNvSpPr txBox="1"/>
          <p:nvPr/>
        </p:nvSpPr>
        <p:spPr>
          <a:xfrm>
            <a:off x="626731" y="355701"/>
            <a:ext cx="82095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sng" strike="noStrike" cap="none">
                <a:solidFill>
                  <a:srgbClr val="000000"/>
                </a:solidFill>
                <a:latin typeface="Calibri"/>
                <a:ea typeface="Calibri"/>
                <a:cs typeface="Calibri"/>
                <a:sym typeface="Calibri"/>
              </a:rPr>
              <a:t>Directions:</a:t>
            </a:r>
            <a:r>
              <a:rPr lang="en-US" sz="3000" b="1" i="0" u="none" strike="noStrike" cap="none">
                <a:solidFill>
                  <a:srgbClr val="000000"/>
                </a:solidFill>
                <a:latin typeface="Calibri"/>
                <a:ea typeface="Calibri"/>
                <a:cs typeface="Calibri"/>
                <a:sym typeface="Calibri"/>
              </a:rPr>
              <a:t> </a:t>
            </a:r>
            <a:r>
              <a:rPr lang="en-US" sz="3000" b="0" i="0" u="none" strike="noStrike" cap="none">
                <a:solidFill>
                  <a:srgbClr val="000000"/>
                </a:solidFill>
                <a:latin typeface="Calibri"/>
                <a:ea typeface="Calibri"/>
                <a:cs typeface="Calibri"/>
                <a:sym typeface="Calibri"/>
              </a:rPr>
              <a:t>Choose the correct </a:t>
            </a:r>
            <a:r>
              <a:rPr lang="en-US" sz="3000" b="0" i="1" u="none" strike="noStrike" cap="none">
                <a:solidFill>
                  <a:srgbClr val="000000"/>
                </a:solidFill>
                <a:latin typeface="Calibri"/>
                <a:ea typeface="Calibri"/>
                <a:cs typeface="Calibri"/>
                <a:sym typeface="Calibri"/>
              </a:rPr>
              <a:t>definition</a:t>
            </a:r>
            <a:r>
              <a:rPr lang="en-US" sz="3000" b="0" i="0" u="none" strike="noStrike" cap="none">
                <a:solidFill>
                  <a:srgbClr val="000000"/>
                </a:solidFill>
                <a:latin typeface="Calibri"/>
                <a:ea typeface="Calibri"/>
                <a:cs typeface="Calibri"/>
                <a:sym typeface="Calibri"/>
              </a:rPr>
              <a:t> of </a:t>
            </a:r>
            <a:r>
              <a:rPr lang="en-US" sz="3000" b="1">
                <a:latin typeface="Calibri"/>
                <a:ea typeface="Calibri"/>
                <a:cs typeface="Calibri"/>
                <a:sym typeface="Calibri"/>
              </a:rPr>
              <a:t>conservation</a:t>
            </a:r>
            <a:r>
              <a:rPr lang="en-US" sz="3000" b="1" i="0" u="none" strike="noStrike" cap="none">
                <a:solidFill>
                  <a:srgbClr val="000000"/>
                </a:solidFill>
                <a:latin typeface="Calibri"/>
                <a:ea typeface="Calibri"/>
                <a:cs typeface="Calibri"/>
                <a:sym typeface="Calibri"/>
              </a:rPr>
              <a:t> </a:t>
            </a:r>
            <a:r>
              <a:rPr lang="en-US" sz="3000" b="0" i="0" u="none" strike="noStrike" cap="none">
                <a:solidFill>
                  <a:srgbClr val="000000"/>
                </a:solidFill>
                <a:latin typeface="Calibri"/>
                <a:ea typeface="Calibri"/>
                <a:cs typeface="Calibri"/>
                <a:sym typeface="Calibri"/>
              </a:rPr>
              <a:t>from the choices below. </a:t>
            </a:r>
            <a:endParaRPr sz="1400" b="0" i="0" u="none" strike="noStrike" cap="none">
              <a:solidFill>
                <a:srgbClr val="000000"/>
              </a:solidFill>
              <a:latin typeface="Arial"/>
              <a:ea typeface="Arial"/>
              <a:cs typeface="Arial"/>
              <a:sym typeface="Arial"/>
            </a:endParaRPr>
          </a:p>
        </p:txBody>
      </p:sp>
      <p:sp>
        <p:nvSpPr>
          <p:cNvPr id="730" name="Google Shape;730;g2b1bae677e4_0_546"/>
          <p:cNvSpPr txBox="1"/>
          <p:nvPr/>
        </p:nvSpPr>
        <p:spPr>
          <a:xfrm>
            <a:off x="1073532" y="5269290"/>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chemeClr val="dk1"/>
                </a:solidFill>
                <a:highlight>
                  <a:srgbClr val="FFFFFF"/>
                </a:highlight>
                <a:latin typeface="Helvetica Neue Light"/>
                <a:ea typeface="Helvetica Neue Light"/>
                <a:cs typeface="Helvetica Neue Light"/>
                <a:sym typeface="Helvetica Neue Light"/>
              </a:rPr>
              <a:t>Using less of a resource to make its supply last longer</a:t>
            </a:r>
            <a:endParaRPr sz="2400" b="0" i="0" u="none" strike="noStrike" cap="none">
              <a:solidFill>
                <a:srgbClr val="434343"/>
              </a:solidFill>
              <a:latin typeface="Helvetica Neue Light"/>
              <a:ea typeface="Helvetica Neue Light"/>
              <a:cs typeface="Helvetica Neue Light"/>
              <a:sym typeface="Helvetica Neue Light"/>
            </a:endParaRPr>
          </a:p>
        </p:txBody>
      </p:sp>
      <p:sp>
        <p:nvSpPr>
          <p:cNvPr id="731" name="Google Shape;731;g2b1bae677e4_0_546"/>
          <p:cNvSpPr txBox="1"/>
          <p:nvPr/>
        </p:nvSpPr>
        <p:spPr>
          <a:xfrm>
            <a:off x="1073532" y="4179420"/>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2400"/>
              <a:buFont typeface="Arial"/>
              <a:buNone/>
            </a:pPr>
            <a:r>
              <a:rPr lang="en-US" sz="2400">
                <a:latin typeface="Helvetica Neue Light"/>
                <a:ea typeface="Helvetica Neue Light"/>
                <a:cs typeface="Helvetica Neue Light"/>
                <a:sym typeface="Helvetica Neue Light"/>
              </a:rPr>
              <a:t>Buying more toys and gadgets</a:t>
            </a: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732" name="Google Shape;732;g2b1bae677e4_0_546"/>
          <p:cNvSpPr txBox="1"/>
          <p:nvPr/>
        </p:nvSpPr>
        <p:spPr>
          <a:xfrm>
            <a:off x="1166884" y="1913247"/>
            <a:ext cx="79770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733" name="Google Shape;733;g2b1bae677e4_0_546"/>
          <p:cNvSpPr txBox="1"/>
          <p:nvPr/>
        </p:nvSpPr>
        <p:spPr>
          <a:xfrm>
            <a:off x="1073532" y="2005647"/>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chemeClr val="dk1"/>
                </a:solidFill>
                <a:highlight>
                  <a:srgbClr val="FFFFFF"/>
                </a:highlight>
                <a:latin typeface="Helvetica Neue Light"/>
                <a:ea typeface="Helvetica Neue Light"/>
                <a:cs typeface="Helvetica Neue Light"/>
                <a:sym typeface="Helvetica Neue Light"/>
              </a:rPr>
              <a:t>Planting more trees in the forest</a:t>
            </a: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734" name="Google Shape;734;g2b1bae677e4_0_546"/>
          <p:cNvSpPr txBox="1"/>
          <p:nvPr/>
        </p:nvSpPr>
        <p:spPr>
          <a:xfrm>
            <a:off x="380509" y="1913247"/>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735" name="Google Shape;735;g2b1bae677e4_0_546"/>
          <p:cNvSpPr txBox="1"/>
          <p:nvPr/>
        </p:nvSpPr>
        <p:spPr>
          <a:xfrm>
            <a:off x="380508" y="3039064"/>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736" name="Google Shape;736;g2b1bae677e4_0_546"/>
          <p:cNvSpPr txBox="1"/>
          <p:nvPr/>
        </p:nvSpPr>
        <p:spPr>
          <a:xfrm>
            <a:off x="393332" y="4108004"/>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737" name="Google Shape;737;g2b1bae677e4_0_546"/>
          <p:cNvSpPr txBox="1"/>
          <p:nvPr/>
        </p:nvSpPr>
        <p:spPr>
          <a:xfrm>
            <a:off x="393330" y="5209145"/>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D</a:t>
            </a:r>
            <a:endParaRPr sz="1400" b="0" i="0" u="none" strike="noStrike" cap="none">
              <a:solidFill>
                <a:srgbClr val="000000"/>
              </a:solidFill>
              <a:latin typeface="Arial"/>
              <a:ea typeface="Arial"/>
              <a:cs typeface="Arial"/>
              <a:sym typeface="Arial"/>
            </a:endParaRPr>
          </a:p>
        </p:txBody>
      </p:sp>
      <p:sp>
        <p:nvSpPr>
          <p:cNvPr id="738" name="Google Shape;738;g2b1bae677e4_0_546"/>
          <p:cNvSpPr txBox="1"/>
          <p:nvPr/>
        </p:nvSpPr>
        <p:spPr>
          <a:xfrm>
            <a:off x="1073532" y="3089558"/>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highlight>
                  <a:srgbClr val="FFFFFF"/>
                </a:highlight>
                <a:latin typeface="Helvetica Neue Light"/>
                <a:ea typeface="Helvetica Neue Light"/>
                <a:cs typeface="Helvetica Neue Light"/>
                <a:sym typeface="Helvetica Neue Light"/>
              </a:rPr>
              <a:t>Something made out of metal or plastic</a:t>
            </a:r>
            <a:endParaRPr sz="24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15" descr="Questions"/>
          <p:cNvSpPr/>
          <p:nvPr/>
        </p:nvSpPr>
        <p:spPr>
          <a:xfrm>
            <a:off x="1922929" y="824752"/>
            <a:ext cx="5334000" cy="5040923"/>
          </a:xfrm>
          <a:prstGeom prst="ellipse">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Google Shape;744;g2b1bae677e4_0_644"/>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745" name="Google Shape;745;g2b1bae677e4_0_644"/>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746" name="Google Shape;746;g2b1bae677e4_0_644"/>
          <p:cNvCxnSpPr>
            <a:stCxn id="747" idx="4"/>
            <a:endCxn id="744"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748" name="Google Shape;748;g2b1bae677e4_0_644"/>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749" name="Google Shape;749;g2b1bae677e4_0_644"/>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747" name="Google Shape;747;g2b1bae677e4_0_644"/>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750" name="Google Shape;750;g2b1bae677e4_0_644"/>
          <p:cNvSpPr txBox="1"/>
          <p:nvPr/>
        </p:nvSpPr>
        <p:spPr>
          <a:xfrm>
            <a:off x="626731" y="355701"/>
            <a:ext cx="82095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sng" strike="noStrike" cap="none">
                <a:solidFill>
                  <a:srgbClr val="000000"/>
                </a:solidFill>
                <a:latin typeface="Calibri"/>
                <a:ea typeface="Calibri"/>
                <a:cs typeface="Calibri"/>
                <a:sym typeface="Calibri"/>
              </a:rPr>
              <a:t>Directions:</a:t>
            </a:r>
            <a:r>
              <a:rPr lang="en-US" sz="3000" b="1" i="0" u="none" strike="noStrike" cap="none">
                <a:solidFill>
                  <a:srgbClr val="000000"/>
                </a:solidFill>
                <a:latin typeface="Calibri"/>
                <a:ea typeface="Calibri"/>
                <a:cs typeface="Calibri"/>
                <a:sym typeface="Calibri"/>
              </a:rPr>
              <a:t> </a:t>
            </a:r>
            <a:r>
              <a:rPr lang="en-US" sz="3000" b="0" i="0" u="none" strike="noStrike" cap="none">
                <a:solidFill>
                  <a:srgbClr val="000000"/>
                </a:solidFill>
                <a:latin typeface="Calibri"/>
                <a:ea typeface="Calibri"/>
                <a:cs typeface="Calibri"/>
                <a:sym typeface="Calibri"/>
              </a:rPr>
              <a:t>Choose the correct </a:t>
            </a:r>
            <a:r>
              <a:rPr lang="en-US" sz="3000" b="0" i="1" u="none" strike="noStrike" cap="none">
                <a:solidFill>
                  <a:srgbClr val="000000"/>
                </a:solidFill>
                <a:latin typeface="Calibri"/>
                <a:ea typeface="Calibri"/>
                <a:cs typeface="Calibri"/>
                <a:sym typeface="Calibri"/>
              </a:rPr>
              <a:t>definition</a:t>
            </a:r>
            <a:r>
              <a:rPr lang="en-US" sz="3000" b="0" i="0" u="none" strike="noStrike" cap="none">
                <a:solidFill>
                  <a:srgbClr val="000000"/>
                </a:solidFill>
                <a:latin typeface="Calibri"/>
                <a:ea typeface="Calibri"/>
                <a:cs typeface="Calibri"/>
                <a:sym typeface="Calibri"/>
              </a:rPr>
              <a:t> of </a:t>
            </a:r>
            <a:r>
              <a:rPr lang="en-US" sz="3000" b="1">
                <a:latin typeface="Calibri"/>
                <a:ea typeface="Calibri"/>
                <a:cs typeface="Calibri"/>
                <a:sym typeface="Calibri"/>
              </a:rPr>
              <a:t>conservation</a:t>
            </a:r>
            <a:r>
              <a:rPr lang="en-US" sz="3000" b="1" i="0" u="none" strike="noStrike" cap="none">
                <a:solidFill>
                  <a:srgbClr val="000000"/>
                </a:solidFill>
                <a:latin typeface="Calibri"/>
                <a:ea typeface="Calibri"/>
                <a:cs typeface="Calibri"/>
                <a:sym typeface="Calibri"/>
              </a:rPr>
              <a:t> </a:t>
            </a:r>
            <a:r>
              <a:rPr lang="en-US" sz="3000" b="0" i="0" u="none" strike="noStrike" cap="none">
                <a:solidFill>
                  <a:srgbClr val="000000"/>
                </a:solidFill>
                <a:latin typeface="Calibri"/>
                <a:ea typeface="Calibri"/>
                <a:cs typeface="Calibri"/>
                <a:sym typeface="Calibri"/>
              </a:rPr>
              <a:t>from the choices below. </a:t>
            </a:r>
            <a:endParaRPr sz="1400" b="0" i="0" u="none" strike="noStrike" cap="none">
              <a:solidFill>
                <a:srgbClr val="000000"/>
              </a:solidFill>
              <a:latin typeface="Arial"/>
              <a:ea typeface="Arial"/>
              <a:cs typeface="Arial"/>
              <a:sym typeface="Arial"/>
            </a:endParaRPr>
          </a:p>
        </p:txBody>
      </p:sp>
      <p:sp>
        <p:nvSpPr>
          <p:cNvPr id="751" name="Google Shape;751;g2b1bae677e4_0_644"/>
          <p:cNvSpPr txBox="1"/>
          <p:nvPr/>
        </p:nvSpPr>
        <p:spPr>
          <a:xfrm>
            <a:off x="1073532" y="5269290"/>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chemeClr val="dk1"/>
                </a:solidFill>
                <a:highlight>
                  <a:srgbClr val="FFFFFF"/>
                </a:highlight>
                <a:latin typeface="Helvetica Neue Light"/>
                <a:ea typeface="Helvetica Neue Light"/>
                <a:cs typeface="Helvetica Neue Light"/>
                <a:sym typeface="Helvetica Neue Light"/>
              </a:rPr>
              <a:t>Using less of a resource to make its supply last longer</a:t>
            </a:r>
            <a:endParaRPr sz="2400" b="0" i="0" u="none" strike="noStrike" cap="none">
              <a:solidFill>
                <a:srgbClr val="434343"/>
              </a:solidFill>
              <a:latin typeface="Helvetica Neue Light"/>
              <a:ea typeface="Helvetica Neue Light"/>
              <a:cs typeface="Helvetica Neue Light"/>
              <a:sym typeface="Helvetica Neue Light"/>
            </a:endParaRPr>
          </a:p>
        </p:txBody>
      </p:sp>
      <p:sp>
        <p:nvSpPr>
          <p:cNvPr id="752" name="Google Shape;752;g2b1bae677e4_0_644"/>
          <p:cNvSpPr txBox="1"/>
          <p:nvPr/>
        </p:nvSpPr>
        <p:spPr>
          <a:xfrm>
            <a:off x="1073532" y="4179420"/>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2400"/>
              <a:buFont typeface="Arial"/>
              <a:buNone/>
            </a:pPr>
            <a:r>
              <a:rPr lang="en-US" sz="2400">
                <a:latin typeface="Helvetica Neue Light"/>
                <a:ea typeface="Helvetica Neue Light"/>
                <a:cs typeface="Helvetica Neue Light"/>
                <a:sym typeface="Helvetica Neue Light"/>
              </a:rPr>
              <a:t>Buying more toys and gadgets</a:t>
            </a: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753" name="Google Shape;753;g2b1bae677e4_0_644"/>
          <p:cNvSpPr txBox="1"/>
          <p:nvPr/>
        </p:nvSpPr>
        <p:spPr>
          <a:xfrm>
            <a:off x="1166884" y="1913247"/>
            <a:ext cx="79770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754" name="Google Shape;754;g2b1bae677e4_0_644"/>
          <p:cNvSpPr txBox="1"/>
          <p:nvPr/>
        </p:nvSpPr>
        <p:spPr>
          <a:xfrm>
            <a:off x="1073532" y="2005647"/>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chemeClr val="dk1"/>
                </a:solidFill>
                <a:highlight>
                  <a:srgbClr val="FFFFFF"/>
                </a:highlight>
                <a:latin typeface="Helvetica Neue Light"/>
                <a:ea typeface="Helvetica Neue Light"/>
                <a:cs typeface="Helvetica Neue Light"/>
                <a:sym typeface="Helvetica Neue Light"/>
              </a:rPr>
              <a:t>Planting more trees in the forest</a:t>
            </a: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755" name="Google Shape;755;g2b1bae677e4_0_644"/>
          <p:cNvSpPr txBox="1"/>
          <p:nvPr/>
        </p:nvSpPr>
        <p:spPr>
          <a:xfrm>
            <a:off x="380509" y="1913247"/>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756" name="Google Shape;756;g2b1bae677e4_0_644"/>
          <p:cNvSpPr txBox="1"/>
          <p:nvPr/>
        </p:nvSpPr>
        <p:spPr>
          <a:xfrm>
            <a:off x="380508" y="3039064"/>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757" name="Google Shape;757;g2b1bae677e4_0_644"/>
          <p:cNvSpPr txBox="1"/>
          <p:nvPr/>
        </p:nvSpPr>
        <p:spPr>
          <a:xfrm>
            <a:off x="393332" y="4108004"/>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758" name="Google Shape;758;g2b1bae677e4_0_644"/>
          <p:cNvSpPr txBox="1"/>
          <p:nvPr/>
        </p:nvSpPr>
        <p:spPr>
          <a:xfrm>
            <a:off x="393330" y="5209145"/>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D</a:t>
            </a:r>
            <a:endParaRPr sz="1400" b="0" i="0" u="none" strike="noStrike" cap="none">
              <a:solidFill>
                <a:srgbClr val="000000"/>
              </a:solidFill>
              <a:latin typeface="Arial"/>
              <a:ea typeface="Arial"/>
              <a:cs typeface="Arial"/>
              <a:sym typeface="Arial"/>
            </a:endParaRPr>
          </a:p>
        </p:txBody>
      </p:sp>
      <p:sp>
        <p:nvSpPr>
          <p:cNvPr id="759" name="Google Shape;759;g2b1bae677e4_0_644"/>
          <p:cNvSpPr txBox="1"/>
          <p:nvPr/>
        </p:nvSpPr>
        <p:spPr>
          <a:xfrm>
            <a:off x="1073532" y="3089558"/>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highlight>
                  <a:srgbClr val="FFFFFF"/>
                </a:highlight>
                <a:latin typeface="Helvetica Neue Light"/>
                <a:ea typeface="Helvetica Neue Light"/>
                <a:cs typeface="Helvetica Neue Light"/>
                <a:sym typeface="Helvetica Neue Light"/>
              </a:rPr>
              <a:t>Something made out of metal or plastic</a:t>
            </a: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760" name="Google Shape;760;g2b1bae677e4_0_644"/>
          <p:cNvSpPr/>
          <p:nvPr/>
        </p:nvSpPr>
        <p:spPr>
          <a:xfrm>
            <a:off x="240450" y="4992261"/>
            <a:ext cx="8443500" cy="1015800"/>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g2b1bae677e4_0_667"/>
          <p:cNvSpPr/>
          <p:nvPr/>
        </p:nvSpPr>
        <p:spPr>
          <a:xfrm>
            <a:off x="498763" y="699655"/>
            <a:ext cx="8187900" cy="58053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767" name="Google Shape;767;g2b1bae677e4_0_667"/>
          <p:cNvCxnSpPr/>
          <p:nvPr/>
        </p:nvCxnSpPr>
        <p:spPr>
          <a:xfrm>
            <a:off x="4606850" y="699655"/>
            <a:ext cx="0" cy="1763100"/>
          </a:xfrm>
          <a:prstGeom prst="straightConnector1">
            <a:avLst/>
          </a:prstGeom>
          <a:noFill/>
          <a:ln w="25400" cap="flat" cmpd="sng">
            <a:solidFill>
              <a:schemeClr val="dk1"/>
            </a:solidFill>
            <a:prstDash val="solid"/>
            <a:round/>
            <a:headEnd type="none" w="sm" len="sm"/>
            <a:tailEnd type="none" w="sm" len="sm"/>
          </a:ln>
        </p:spPr>
      </p:cxnSp>
      <p:cxnSp>
        <p:nvCxnSpPr>
          <p:cNvPr id="768" name="Google Shape;768;g2b1bae677e4_0_667"/>
          <p:cNvCxnSpPr>
            <a:stCxn id="769" idx="4"/>
            <a:endCxn id="766" idx="2"/>
          </p:cNvCxnSpPr>
          <p:nvPr/>
        </p:nvCxnSpPr>
        <p:spPr>
          <a:xfrm>
            <a:off x="4571972" y="4712344"/>
            <a:ext cx="20700" cy="1792500"/>
          </a:xfrm>
          <a:prstGeom prst="straightConnector1">
            <a:avLst/>
          </a:prstGeom>
          <a:noFill/>
          <a:ln w="25400" cap="flat" cmpd="sng">
            <a:solidFill>
              <a:schemeClr val="dk1"/>
            </a:solidFill>
            <a:prstDash val="solid"/>
            <a:round/>
            <a:headEnd type="none" w="sm" len="sm"/>
            <a:tailEnd type="none" w="sm" len="sm"/>
          </a:ln>
        </p:spPr>
      </p:cxnSp>
      <p:cxnSp>
        <p:nvCxnSpPr>
          <p:cNvPr id="770" name="Google Shape;770;g2b1bae677e4_0_667"/>
          <p:cNvCxnSpPr/>
          <p:nvPr/>
        </p:nvCxnSpPr>
        <p:spPr>
          <a:xfrm>
            <a:off x="498763" y="3588457"/>
            <a:ext cx="2389800" cy="0"/>
          </a:xfrm>
          <a:prstGeom prst="straightConnector1">
            <a:avLst/>
          </a:prstGeom>
          <a:noFill/>
          <a:ln w="25400" cap="flat" cmpd="sng">
            <a:solidFill>
              <a:schemeClr val="dk1"/>
            </a:solidFill>
            <a:prstDash val="solid"/>
            <a:round/>
            <a:headEnd type="none" w="sm" len="sm"/>
            <a:tailEnd type="none" w="sm" len="sm"/>
          </a:ln>
        </p:spPr>
      </p:cxnSp>
      <p:cxnSp>
        <p:nvCxnSpPr>
          <p:cNvPr id="771" name="Google Shape;771;g2b1bae677e4_0_667"/>
          <p:cNvCxnSpPr/>
          <p:nvPr/>
        </p:nvCxnSpPr>
        <p:spPr>
          <a:xfrm>
            <a:off x="6255327" y="3550427"/>
            <a:ext cx="2431500" cy="0"/>
          </a:xfrm>
          <a:prstGeom prst="straightConnector1">
            <a:avLst/>
          </a:prstGeom>
          <a:noFill/>
          <a:ln w="25400" cap="flat" cmpd="sng">
            <a:solidFill>
              <a:schemeClr val="dk1"/>
            </a:solidFill>
            <a:prstDash val="solid"/>
            <a:round/>
            <a:headEnd type="none" w="sm" len="sm"/>
            <a:tailEnd type="none" w="sm" len="sm"/>
          </a:ln>
        </p:spPr>
      </p:cxnSp>
      <p:sp>
        <p:nvSpPr>
          <p:cNvPr id="769" name="Google Shape;769;g2b1bae677e4_0_667"/>
          <p:cNvSpPr/>
          <p:nvPr/>
        </p:nvSpPr>
        <p:spPr>
          <a:xfrm>
            <a:off x="2888672" y="2462644"/>
            <a:ext cx="3366600" cy="2249700"/>
          </a:xfrm>
          <a:prstGeom prst="ellipse">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72" name="Google Shape;772;g2b1bae677e4_0_667"/>
          <p:cNvSpPr txBox="1"/>
          <p:nvPr/>
        </p:nvSpPr>
        <p:spPr>
          <a:xfrm>
            <a:off x="2990050" y="3343633"/>
            <a:ext cx="3163800" cy="538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900"/>
              <a:buFont typeface="Arial"/>
              <a:buNone/>
            </a:pPr>
            <a:r>
              <a:rPr lang="en-US" sz="2900" b="1">
                <a:latin typeface="Poppins"/>
                <a:ea typeface="Poppins"/>
                <a:cs typeface="Poppins"/>
                <a:sym typeface="Poppins"/>
              </a:rPr>
              <a:t>Conservation</a:t>
            </a:r>
            <a:endParaRPr sz="700" b="0" i="0" u="none" strike="noStrike" cap="none">
              <a:solidFill>
                <a:srgbClr val="000000"/>
              </a:solidFill>
              <a:latin typeface="Arial"/>
              <a:ea typeface="Arial"/>
              <a:cs typeface="Arial"/>
              <a:sym typeface="Arial"/>
            </a:endParaRPr>
          </a:p>
        </p:txBody>
      </p:sp>
      <p:sp>
        <p:nvSpPr>
          <p:cNvPr id="773" name="Google Shape;773;g2b1bae677e4_0_667"/>
          <p:cNvSpPr txBox="1"/>
          <p:nvPr/>
        </p:nvSpPr>
        <p:spPr>
          <a:xfrm>
            <a:off x="494363" y="701495"/>
            <a:ext cx="11466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Definition</a:t>
            </a:r>
            <a:endParaRPr sz="1400" b="0" i="0" u="none" strike="noStrike" cap="none">
              <a:solidFill>
                <a:srgbClr val="000000"/>
              </a:solidFill>
              <a:latin typeface="Arial"/>
              <a:ea typeface="Arial"/>
              <a:cs typeface="Arial"/>
              <a:sym typeface="Arial"/>
            </a:endParaRPr>
          </a:p>
        </p:txBody>
      </p:sp>
      <p:sp>
        <p:nvSpPr>
          <p:cNvPr id="774" name="Google Shape;774;g2b1bae677e4_0_667"/>
          <p:cNvSpPr txBox="1"/>
          <p:nvPr/>
        </p:nvSpPr>
        <p:spPr>
          <a:xfrm>
            <a:off x="498763" y="6056745"/>
            <a:ext cx="10824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Example</a:t>
            </a:r>
            <a:endParaRPr sz="1400" b="0" i="0" u="none" strike="noStrike" cap="none">
              <a:solidFill>
                <a:srgbClr val="000000"/>
              </a:solidFill>
              <a:latin typeface="Arial"/>
              <a:ea typeface="Arial"/>
              <a:cs typeface="Arial"/>
              <a:sym typeface="Arial"/>
            </a:endParaRPr>
          </a:p>
        </p:txBody>
      </p:sp>
      <p:sp>
        <p:nvSpPr>
          <p:cNvPr id="775" name="Google Shape;775;g2b1bae677e4_0_667"/>
          <p:cNvSpPr txBox="1"/>
          <p:nvPr/>
        </p:nvSpPr>
        <p:spPr>
          <a:xfrm>
            <a:off x="7783989" y="676687"/>
            <a:ext cx="9027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Picture</a:t>
            </a:r>
            <a:endParaRPr sz="1400" b="0" i="0" u="none" strike="noStrike" cap="none">
              <a:solidFill>
                <a:srgbClr val="000000"/>
              </a:solidFill>
              <a:latin typeface="Arial"/>
              <a:ea typeface="Arial"/>
              <a:cs typeface="Arial"/>
              <a:sym typeface="Arial"/>
            </a:endParaRPr>
          </a:p>
        </p:txBody>
      </p:sp>
      <p:sp>
        <p:nvSpPr>
          <p:cNvPr id="777" name="Google Shape;777;g2b1bae677e4_0_667"/>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778" name="Google Shape;778;g2b1bae677e4_0_667"/>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779" name="Google Shape;779;g2b1bae677e4_0_667"/>
          <p:cNvCxnSpPr>
            <a:stCxn id="780" idx="4"/>
            <a:endCxn id="777"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781" name="Google Shape;781;g2b1bae677e4_0_667"/>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782" name="Google Shape;782;g2b1bae677e4_0_667"/>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780" name="Google Shape;780;g2b1bae677e4_0_667"/>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pic>
        <p:nvPicPr>
          <p:cNvPr id="783" name="Google Shape;783;g2b1bae677e4_0_667" descr="water-conservation-mission.jpg"/>
          <p:cNvPicPr preferRelativeResize="0"/>
          <p:nvPr/>
        </p:nvPicPr>
        <p:blipFill rotWithShape="1">
          <a:blip r:embed="rId3">
            <a:alphaModFix/>
          </a:blip>
          <a:srcRect/>
          <a:stretch/>
        </p:blipFill>
        <p:spPr>
          <a:xfrm>
            <a:off x="6255275" y="1070800"/>
            <a:ext cx="2180425" cy="2180425"/>
          </a:xfrm>
          <a:prstGeom prst="rect">
            <a:avLst/>
          </a:prstGeom>
          <a:noFill/>
          <a:ln>
            <a:noFill/>
          </a:ln>
        </p:spPr>
      </p:pic>
      <p:sp>
        <p:nvSpPr>
          <p:cNvPr id="784" name="Google Shape;784;g2b1bae677e4_0_667"/>
          <p:cNvSpPr txBox="1"/>
          <p:nvPr/>
        </p:nvSpPr>
        <p:spPr>
          <a:xfrm>
            <a:off x="754863" y="1175950"/>
            <a:ext cx="2749500" cy="2062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a:latin typeface="Calibri"/>
                <a:ea typeface="Calibri"/>
                <a:cs typeface="Calibri"/>
                <a:sym typeface="Calibri"/>
              </a:rPr>
              <a:t>Using less of a resource to make its supply last longer</a:t>
            </a:r>
            <a:endParaRPr/>
          </a:p>
        </p:txBody>
      </p:sp>
      <p:sp>
        <p:nvSpPr>
          <p:cNvPr id="2" name="Google Shape;647;g2b1bae677e4_0_197">
            <a:extLst>
              <a:ext uri="{FF2B5EF4-FFF2-40B4-BE49-F238E27FC236}">
                <a16:creationId xmlns:a16="http://schemas.microsoft.com/office/drawing/2014/main" id="{90ABC99A-DE19-1670-2FD2-761BAEA83F80}"/>
              </a:ext>
            </a:extLst>
          </p:cNvPr>
          <p:cNvSpPr txBox="1"/>
          <p:nvPr/>
        </p:nvSpPr>
        <p:spPr>
          <a:xfrm>
            <a:off x="4571950" y="6087531"/>
            <a:ext cx="4152300" cy="36929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dirty="0">
                <a:latin typeface="Helvetica Neue Light"/>
                <a:ea typeface="Helvetica Neue Light"/>
                <a:cs typeface="Helvetica Neue Light"/>
                <a:sym typeface="Helvetica Neue Light"/>
              </a:rPr>
              <a:t>How does conservation impact my life?</a:t>
            </a:r>
            <a:endParaRPr sz="1800" b="0" i="0" u="none" strike="noStrike" cap="none" dirty="0">
              <a:solidFill>
                <a:srgbClr val="000000"/>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0" name="Google Shape;790;g2b1bae677e4_0_693"/>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791" name="Google Shape;791;g2b1bae677e4_0_693"/>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792" name="Google Shape;792;g2b1bae677e4_0_693"/>
          <p:cNvCxnSpPr>
            <a:stCxn id="793" idx="4"/>
            <a:endCxn id="790"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794" name="Google Shape;794;g2b1bae677e4_0_693"/>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795" name="Google Shape;795;g2b1bae677e4_0_693"/>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793" name="Google Shape;793;g2b1bae677e4_0_693"/>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796" name="Google Shape;796;g2b1bae677e4_0_693"/>
          <p:cNvSpPr txBox="1"/>
          <p:nvPr/>
        </p:nvSpPr>
        <p:spPr>
          <a:xfrm>
            <a:off x="738131" y="268426"/>
            <a:ext cx="82095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sng" strike="noStrike" cap="none">
                <a:solidFill>
                  <a:srgbClr val="000000"/>
                </a:solidFill>
                <a:latin typeface="Calibri"/>
                <a:ea typeface="Calibri"/>
                <a:cs typeface="Calibri"/>
                <a:sym typeface="Calibri"/>
              </a:rPr>
              <a:t>Directions:</a:t>
            </a:r>
            <a:r>
              <a:rPr lang="en-US" sz="3000" b="1" i="0" u="none" strike="noStrike" cap="none">
                <a:solidFill>
                  <a:srgbClr val="000000"/>
                </a:solidFill>
                <a:latin typeface="Calibri"/>
                <a:ea typeface="Calibri"/>
                <a:cs typeface="Calibri"/>
                <a:sym typeface="Calibri"/>
              </a:rPr>
              <a:t> </a:t>
            </a:r>
            <a:r>
              <a:rPr lang="en-US" sz="3000" b="0" i="0" u="none" strike="noStrike" cap="none">
                <a:solidFill>
                  <a:srgbClr val="000000"/>
                </a:solidFill>
                <a:latin typeface="Calibri"/>
                <a:ea typeface="Calibri"/>
                <a:cs typeface="Calibri"/>
                <a:sym typeface="Calibri"/>
              </a:rPr>
              <a:t>Choose the correct </a:t>
            </a:r>
            <a:r>
              <a:rPr lang="en-US" sz="3000" b="0" i="1" u="none" strike="noStrike" cap="none">
                <a:solidFill>
                  <a:srgbClr val="000000"/>
                </a:solidFill>
                <a:latin typeface="Calibri"/>
                <a:ea typeface="Calibri"/>
                <a:cs typeface="Calibri"/>
                <a:sym typeface="Calibri"/>
              </a:rPr>
              <a:t>example</a:t>
            </a:r>
            <a:r>
              <a:rPr lang="en-US" sz="3000" b="0" i="0" u="none" strike="noStrike" cap="none">
                <a:solidFill>
                  <a:srgbClr val="000000"/>
                </a:solidFill>
                <a:latin typeface="Calibri"/>
                <a:ea typeface="Calibri"/>
                <a:cs typeface="Calibri"/>
                <a:sym typeface="Calibri"/>
              </a:rPr>
              <a:t> of </a:t>
            </a:r>
            <a:r>
              <a:rPr lang="en-US" sz="3000" b="1">
                <a:latin typeface="Calibri"/>
                <a:ea typeface="Calibri"/>
                <a:cs typeface="Calibri"/>
                <a:sym typeface="Calibri"/>
              </a:rPr>
              <a:t>conservation </a:t>
            </a:r>
            <a:r>
              <a:rPr lang="en-US" sz="3000" b="1" i="0" u="none" strike="noStrike" cap="none">
                <a:solidFill>
                  <a:srgbClr val="000000"/>
                </a:solidFill>
                <a:latin typeface="Calibri"/>
                <a:ea typeface="Calibri"/>
                <a:cs typeface="Calibri"/>
                <a:sym typeface="Calibri"/>
              </a:rPr>
              <a:t> </a:t>
            </a:r>
            <a:r>
              <a:rPr lang="en-US" sz="3000" b="0" i="0" u="none" strike="noStrike" cap="none">
                <a:solidFill>
                  <a:srgbClr val="000000"/>
                </a:solidFill>
                <a:latin typeface="Calibri"/>
                <a:ea typeface="Calibri"/>
                <a:cs typeface="Calibri"/>
                <a:sym typeface="Calibri"/>
              </a:rPr>
              <a:t>from the choices below. </a:t>
            </a:r>
            <a:endParaRPr sz="1400" b="0" i="0" u="none" strike="noStrike" cap="none">
              <a:solidFill>
                <a:srgbClr val="000000"/>
              </a:solidFill>
              <a:latin typeface="Arial"/>
              <a:ea typeface="Arial"/>
              <a:cs typeface="Arial"/>
              <a:sym typeface="Arial"/>
            </a:endParaRPr>
          </a:p>
        </p:txBody>
      </p:sp>
      <p:sp>
        <p:nvSpPr>
          <p:cNvPr id="797" name="Google Shape;797;g2b1bae677e4_0_693"/>
          <p:cNvSpPr txBox="1"/>
          <p:nvPr/>
        </p:nvSpPr>
        <p:spPr>
          <a:xfrm>
            <a:off x="1073532" y="4964490"/>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rgbClr val="434343"/>
                </a:solidFill>
                <a:latin typeface="Helvetica Neue Light"/>
                <a:ea typeface="Helvetica Neue Light"/>
                <a:cs typeface="Helvetica Neue Light"/>
                <a:sym typeface="Helvetica Neue Light"/>
              </a:rPr>
              <a:t>Painting a picture</a:t>
            </a:r>
            <a:endParaRPr sz="1400" b="0" i="0" u="none" strike="noStrike" cap="none">
              <a:solidFill>
                <a:srgbClr val="434343"/>
              </a:solidFill>
              <a:latin typeface="Arial"/>
              <a:ea typeface="Arial"/>
              <a:cs typeface="Arial"/>
              <a:sym typeface="Arial"/>
            </a:endParaRPr>
          </a:p>
        </p:txBody>
      </p:sp>
      <p:sp>
        <p:nvSpPr>
          <p:cNvPr id="798" name="Google Shape;798;g2b1bae677e4_0_693"/>
          <p:cNvSpPr txBox="1"/>
          <p:nvPr/>
        </p:nvSpPr>
        <p:spPr>
          <a:xfrm>
            <a:off x="1090682" y="3920945"/>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Playing sports</a:t>
            </a: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799" name="Google Shape;799;g2b1bae677e4_0_693"/>
          <p:cNvSpPr txBox="1"/>
          <p:nvPr/>
        </p:nvSpPr>
        <p:spPr>
          <a:xfrm>
            <a:off x="1166884" y="1837047"/>
            <a:ext cx="79770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800" name="Google Shape;800;g2b1bae677e4_0_693"/>
          <p:cNvSpPr txBox="1"/>
          <p:nvPr/>
        </p:nvSpPr>
        <p:spPr>
          <a:xfrm>
            <a:off x="1073532" y="1939808"/>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latin typeface="Helvetica Neue Light"/>
                <a:ea typeface="Helvetica Neue Light"/>
                <a:cs typeface="Helvetica Neue Light"/>
                <a:sym typeface="Helvetica Neue Light"/>
              </a:rPr>
              <a:t>Washing your hands</a:t>
            </a: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801" name="Google Shape;801;g2b1bae677e4_0_693"/>
          <p:cNvSpPr txBox="1"/>
          <p:nvPr/>
        </p:nvSpPr>
        <p:spPr>
          <a:xfrm>
            <a:off x="380509" y="1837047"/>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802" name="Google Shape;802;g2b1bae677e4_0_693"/>
          <p:cNvSpPr txBox="1"/>
          <p:nvPr/>
        </p:nvSpPr>
        <p:spPr>
          <a:xfrm>
            <a:off x="380508" y="2886664"/>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803" name="Google Shape;803;g2b1bae677e4_0_693"/>
          <p:cNvSpPr txBox="1"/>
          <p:nvPr/>
        </p:nvSpPr>
        <p:spPr>
          <a:xfrm>
            <a:off x="393332" y="3879404"/>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804" name="Google Shape;804;g2b1bae677e4_0_693"/>
          <p:cNvSpPr txBox="1"/>
          <p:nvPr/>
        </p:nvSpPr>
        <p:spPr>
          <a:xfrm>
            <a:off x="393330" y="4904345"/>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D</a:t>
            </a:r>
            <a:endParaRPr sz="1400" b="0" i="0" u="none" strike="noStrike" cap="none">
              <a:solidFill>
                <a:srgbClr val="000000"/>
              </a:solidFill>
              <a:latin typeface="Arial"/>
              <a:ea typeface="Arial"/>
              <a:cs typeface="Arial"/>
              <a:sym typeface="Arial"/>
            </a:endParaRPr>
          </a:p>
        </p:txBody>
      </p:sp>
      <p:sp>
        <p:nvSpPr>
          <p:cNvPr id="805" name="Google Shape;805;g2b1bae677e4_0_693"/>
          <p:cNvSpPr txBox="1"/>
          <p:nvPr/>
        </p:nvSpPr>
        <p:spPr>
          <a:xfrm>
            <a:off x="1073532" y="2937158"/>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Riding a bike instead of driving a car</a:t>
            </a:r>
            <a:endParaRPr sz="24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Google Shape;811;g2b1bae677e4_0_788"/>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812" name="Google Shape;812;g2b1bae677e4_0_788"/>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813" name="Google Shape;813;g2b1bae677e4_0_788"/>
          <p:cNvCxnSpPr>
            <a:stCxn id="814" idx="4"/>
            <a:endCxn id="811"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815" name="Google Shape;815;g2b1bae677e4_0_788"/>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816" name="Google Shape;816;g2b1bae677e4_0_788"/>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814" name="Google Shape;814;g2b1bae677e4_0_788"/>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817" name="Google Shape;817;g2b1bae677e4_0_788"/>
          <p:cNvSpPr txBox="1"/>
          <p:nvPr/>
        </p:nvSpPr>
        <p:spPr>
          <a:xfrm>
            <a:off x="738131" y="268426"/>
            <a:ext cx="82095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sng" strike="noStrike" cap="none">
                <a:solidFill>
                  <a:srgbClr val="000000"/>
                </a:solidFill>
                <a:latin typeface="Calibri"/>
                <a:ea typeface="Calibri"/>
                <a:cs typeface="Calibri"/>
                <a:sym typeface="Calibri"/>
              </a:rPr>
              <a:t>Directions:</a:t>
            </a:r>
            <a:r>
              <a:rPr lang="en-US" sz="3000" b="1" i="0" u="none" strike="noStrike" cap="none">
                <a:solidFill>
                  <a:srgbClr val="000000"/>
                </a:solidFill>
                <a:latin typeface="Calibri"/>
                <a:ea typeface="Calibri"/>
                <a:cs typeface="Calibri"/>
                <a:sym typeface="Calibri"/>
              </a:rPr>
              <a:t> </a:t>
            </a:r>
            <a:r>
              <a:rPr lang="en-US" sz="3000" b="0" i="0" u="none" strike="noStrike" cap="none">
                <a:solidFill>
                  <a:srgbClr val="000000"/>
                </a:solidFill>
                <a:latin typeface="Calibri"/>
                <a:ea typeface="Calibri"/>
                <a:cs typeface="Calibri"/>
                <a:sym typeface="Calibri"/>
              </a:rPr>
              <a:t>Choose the correct </a:t>
            </a:r>
            <a:r>
              <a:rPr lang="en-US" sz="3000" b="0" i="1" u="none" strike="noStrike" cap="none">
                <a:solidFill>
                  <a:srgbClr val="000000"/>
                </a:solidFill>
                <a:latin typeface="Calibri"/>
                <a:ea typeface="Calibri"/>
                <a:cs typeface="Calibri"/>
                <a:sym typeface="Calibri"/>
              </a:rPr>
              <a:t>example</a:t>
            </a:r>
            <a:r>
              <a:rPr lang="en-US" sz="3000" b="0" i="0" u="none" strike="noStrike" cap="none">
                <a:solidFill>
                  <a:srgbClr val="000000"/>
                </a:solidFill>
                <a:latin typeface="Calibri"/>
                <a:ea typeface="Calibri"/>
                <a:cs typeface="Calibri"/>
                <a:sym typeface="Calibri"/>
              </a:rPr>
              <a:t> of </a:t>
            </a:r>
            <a:r>
              <a:rPr lang="en-US" sz="3000" b="1">
                <a:latin typeface="Calibri"/>
                <a:ea typeface="Calibri"/>
                <a:cs typeface="Calibri"/>
                <a:sym typeface="Calibri"/>
              </a:rPr>
              <a:t>conservation </a:t>
            </a:r>
            <a:r>
              <a:rPr lang="en-US" sz="3000" b="1" i="0" u="none" strike="noStrike" cap="none">
                <a:solidFill>
                  <a:srgbClr val="000000"/>
                </a:solidFill>
                <a:latin typeface="Calibri"/>
                <a:ea typeface="Calibri"/>
                <a:cs typeface="Calibri"/>
                <a:sym typeface="Calibri"/>
              </a:rPr>
              <a:t> </a:t>
            </a:r>
            <a:r>
              <a:rPr lang="en-US" sz="3000" b="0" i="0" u="none" strike="noStrike" cap="none">
                <a:solidFill>
                  <a:srgbClr val="000000"/>
                </a:solidFill>
                <a:latin typeface="Calibri"/>
                <a:ea typeface="Calibri"/>
                <a:cs typeface="Calibri"/>
                <a:sym typeface="Calibri"/>
              </a:rPr>
              <a:t>from the choices below. </a:t>
            </a:r>
            <a:endParaRPr sz="1400" b="0" i="0" u="none" strike="noStrike" cap="none">
              <a:solidFill>
                <a:srgbClr val="000000"/>
              </a:solidFill>
              <a:latin typeface="Arial"/>
              <a:ea typeface="Arial"/>
              <a:cs typeface="Arial"/>
              <a:sym typeface="Arial"/>
            </a:endParaRPr>
          </a:p>
        </p:txBody>
      </p:sp>
      <p:sp>
        <p:nvSpPr>
          <p:cNvPr id="818" name="Google Shape;818;g2b1bae677e4_0_788"/>
          <p:cNvSpPr txBox="1"/>
          <p:nvPr/>
        </p:nvSpPr>
        <p:spPr>
          <a:xfrm>
            <a:off x="1073532" y="4964490"/>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rgbClr val="434343"/>
                </a:solidFill>
                <a:latin typeface="Helvetica Neue Light"/>
                <a:ea typeface="Helvetica Neue Light"/>
                <a:cs typeface="Helvetica Neue Light"/>
                <a:sym typeface="Helvetica Neue Light"/>
              </a:rPr>
              <a:t>Painting a picture</a:t>
            </a:r>
            <a:endParaRPr sz="1400" b="0" i="0" u="none" strike="noStrike" cap="none">
              <a:solidFill>
                <a:srgbClr val="434343"/>
              </a:solidFill>
              <a:latin typeface="Arial"/>
              <a:ea typeface="Arial"/>
              <a:cs typeface="Arial"/>
              <a:sym typeface="Arial"/>
            </a:endParaRPr>
          </a:p>
        </p:txBody>
      </p:sp>
      <p:sp>
        <p:nvSpPr>
          <p:cNvPr id="819" name="Google Shape;819;g2b1bae677e4_0_788"/>
          <p:cNvSpPr txBox="1"/>
          <p:nvPr/>
        </p:nvSpPr>
        <p:spPr>
          <a:xfrm>
            <a:off x="1090682" y="3920945"/>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Playing sports</a:t>
            </a: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820" name="Google Shape;820;g2b1bae677e4_0_788"/>
          <p:cNvSpPr txBox="1"/>
          <p:nvPr/>
        </p:nvSpPr>
        <p:spPr>
          <a:xfrm>
            <a:off x="1166884" y="1837047"/>
            <a:ext cx="79770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821" name="Google Shape;821;g2b1bae677e4_0_788"/>
          <p:cNvSpPr txBox="1"/>
          <p:nvPr/>
        </p:nvSpPr>
        <p:spPr>
          <a:xfrm>
            <a:off x="1073532" y="1939808"/>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latin typeface="Helvetica Neue Light"/>
                <a:ea typeface="Helvetica Neue Light"/>
                <a:cs typeface="Helvetica Neue Light"/>
                <a:sym typeface="Helvetica Neue Light"/>
              </a:rPr>
              <a:t>Washing your hands</a:t>
            </a: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822" name="Google Shape;822;g2b1bae677e4_0_788"/>
          <p:cNvSpPr txBox="1"/>
          <p:nvPr/>
        </p:nvSpPr>
        <p:spPr>
          <a:xfrm>
            <a:off x="380509" y="1837047"/>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823" name="Google Shape;823;g2b1bae677e4_0_788"/>
          <p:cNvSpPr txBox="1"/>
          <p:nvPr/>
        </p:nvSpPr>
        <p:spPr>
          <a:xfrm>
            <a:off x="380508" y="2886664"/>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824" name="Google Shape;824;g2b1bae677e4_0_788"/>
          <p:cNvSpPr txBox="1"/>
          <p:nvPr/>
        </p:nvSpPr>
        <p:spPr>
          <a:xfrm>
            <a:off x="393332" y="3879404"/>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825" name="Google Shape;825;g2b1bae677e4_0_788"/>
          <p:cNvSpPr txBox="1"/>
          <p:nvPr/>
        </p:nvSpPr>
        <p:spPr>
          <a:xfrm>
            <a:off x="393330" y="4904345"/>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D</a:t>
            </a:r>
            <a:endParaRPr sz="1400" b="0" i="0" u="none" strike="noStrike" cap="none">
              <a:solidFill>
                <a:srgbClr val="000000"/>
              </a:solidFill>
              <a:latin typeface="Arial"/>
              <a:ea typeface="Arial"/>
              <a:cs typeface="Arial"/>
              <a:sym typeface="Arial"/>
            </a:endParaRPr>
          </a:p>
        </p:txBody>
      </p:sp>
      <p:sp>
        <p:nvSpPr>
          <p:cNvPr id="826" name="Google Shape;826;g2b1bae677e4_0_788"/>
          <p:cNvSpPr txBox="1"/>
          <p:nvPr/>
        </p:nvSpPr>
        <p:spPr>
          <a:xfrm>
            <a:off x="1073532" y="2937158"/>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Riding a bike instead of driving a car</a:t>
            </a: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827" name="Google Shape;827;g2b1bae677e4_0_788"/>
          <p:cNvSpPr/>
          <p:nvPr/>
        </p:nvSpPr>
        <p:spPr>
          <a:xfrm>
            <a:off x="289622" y="2694350"/>
            <a:ext cx="5938200" cy="1015800"/>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3" name="Google Shape;833;g2b1bae677e4_0_809"/>
          <p:cNvSpPr/>
          <p:nvPr/>
        </p:nvSpPr>
        <p:spPr>
          <a:xfrm>
            <a:off x="498763" y="699655"/>
            <a:ext cx="8187900" cy="58053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834" name="Google Shape;834;g2b1bae677e4_0_809"/>
          <p:cNvCxnSpPr/>
          <p:nvPr/>
        </p:nvCxnSpPr>
        <p:spPr>
          <a:xfrm>
            <a:off x="4606850" y="699655"/>
            <a:ext cx="0" cy="1763100"/>
          </a:xfrm>
          <a:prstGeom prst="straightConnector1">
            <a:avLst/>
          </a:prstGeom>
          <a:noFill/>
          <a:ln w="25400" cap="flat" cmpd="sng">
            <a:solidFill>
              <a:schemeClr val="dk1"/>
            </a:solidFill>
            <a:prstDash val="solid"/>
            <a:round/>
            <a:headEnd type="none" w="sm" len="sm"/>
            <a:tailEnd type="none" w="sm" len="sm"/>
          </a:ln>
        </p:spPr>
      </p:cxnSp>
      <p:cxnSp>
        <p:nvCxnSpPr>
          <p:cNvPr id="835" name="Google Shape;835;g2b1bae677e4_0_809"/>
          <p:cNvCxnSpPr>
            <a:stCxn id="836" idx="4"/>
            <a:endCxn id="833" idx="2"/>
          </p:cNvCxnSpPr>
          <p:nvPr/>
        </p:nvCxnSpPr>
        <p:spPr>
          <a:xfrm>
            <a:off x="4571972" y="4712344"/>
            <a:ext cx="20700" cy="1792500"/>
          </a:xfrm>
          <a:prstGeom prst="straightConnector1">
            <a:avLst/>
          </a:prstGeom>
          <a:noFill/>
          <a:ln w="25400" cap="flat" cmpd="sng">
            <a:solidFill>
              <a:schemeClr val="dk1"/>
            </a:solidFill>
            <a:prstDash val="solid"/>
            <a:round/>
            <a:headEnd type="none" w="sm" len="sm"/>
            <a:tailEnd type="none" w="sm" len="sm"/>
          </a:ln>
        </p:spPr>
      </p:cxnSp>
      <p:cxnSp>
        <p:nvCxnSpPr>
          <p:cNvPr id="837" name="Google Shape;837;g2b1bae677e4_0_809"/>
          <p:cNvCxnSpPr/>
          <p:nvPr/>
        </p:nvCxnSpPr>
        <p:spPr>
          <a:xfrm>
            <a:off x="498763" y="3588457"/>
            <a:ext cx="2389800" cy="0"/>
          </a:xfrm>
          <a:prstGeom prst="straightConnector1">
            <a:avLst/>
          </a:prstGeom>
          <a:noFill/>
          <a:ln w="25400" cap="flat" cmpd="sng">
            <a:solidFill>
              <a:schemeClr val="dk1"/>
            </a:solidFill>
            <a:prstDash val="solid"/>
            <a:round/>
            <a:headEnd type="none" w="sm" len="sm"/>
            <a:tailEnd type="none" w="sm" len="sm"/>
          </a:ln>
        </p:spPr>
      </p:cxnSp>
      <p:cxnSp>
        <p:nvCxnSpPr>
          <p:cNvPr id="838" name="Google Shape;838;g2b1bae677e4_0_809"/>
          <p:cNvCxnSpPr/>
          <p:nvPr/>
        </p:nvCxnSpPr>
        <p:spPr>
          <a:xfrm>
            <a:off x="6255327" y="3550427"/>
            <a:ext cx="2431500" cy="0"/>
          </a:xfrm>
          <a:prstGeom prst="straightConnector1">
            <a:avLst/>
          </a:prstGeom>
          <a:noFill/>
          <a:ln w="25400" cap="flat" cmpd="sng">
            <a:solidFill>
              <a:schemeClr val="dk1"/>
            </a:solidFill>
            <a:prstDash val="solid"/>
            <a:round/>
            <a:headEnd type="none" w="sm" len="sm"/>
            <a:tailEnd type="none" w="sm" len="sm"/>
          </a:ln>
        </p:spPr>
      </p:cxnSp>
      <p:sp>
        <p:nvSpPr>
          <p:cNvPr id="836" name="Google Shape;836;g2b1bae677e4_0_809"/>
          <p:cNvSpPr/>
          <p:nvPr/>
        </p:nvSpPr>
        <p:spPr>
          <a:xfrm>
            <a:off x="2888672" y="2462644"/>
            <a:ext cx="3366600" cy="2249700"/>
          </a:xfrm>
          <a:prstGeom prst="ellipse">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39" name="Google Shape;839;g2b1bae677e4_0_809"/>
          <p:cNvSpPr txBox="1"/>
          <p:nvPr/>
        </p:nvSpPr>
        <p:spPr>
          <a:xfrm>
            <a:off x="2990050" y="3343633"/>
            <a:ext cx="3163800" cy="538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900"/>
              <a:buFont typeface="Arial"/>
              <a:buNone/>
            </a:pPr>
            <a:r>
              <a:rPr lang="en-US" sz="2900" b="1">
                <a:latin typeface="Poppins"/>
                <a:ea typeface="Poppins"/>
                <a:cs typeface="Poppins"/>
                <a:sym typeface="Poppins"/>
              </a:rPr>
              <a:t>Conservation</a:t>
            </a:r>
            <a:endParaRPr sz="700" b="0" i="0" u="none" strike="noStrike" cap="none">
              <a:solidFill>
                <a:srgbClr val="000000"/>
              </a:solidFill>
              <a:latin typeface="Arial"/>
              <a:ea typeface="Arial"/>
              <a:cs typeface="Arial"/>
              <a:sym typeface="Arial"/>
            </a:endParaRPr>
          </a:p>
        </p:txBody>
      </p:sp>
      <p:sp>
        <p:nvSpPr>
          <p:cNvPr id="840" name="Google Shape;840;g2b1bae677e4_0_809"/>
          <p:cNvSpPr txBox="1"/>
          <p:nvPr/>
        </p:nvSpPr>
        <p:spPr>
          <a:xfrm>
            <a:off x="494363" y="701495"/>
            <a:ext cx="11466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Definition</a:t>
            </a:r>
            <a:endParaRPr sz="1400" b="0" i="0" u="none" strike="noStrike" cap="none">
              <a:solidFill>
                <a:srgbClr val="000000"/>
              </a:solidFill>
              <a:latin typeface="Arial"/>
              <a:ea typeface="Arial"/>
              <a:cs typeface="Arial"/>
              <a:sym typeface="Arial"/>
            </a:endParaRPr>
          </a:p>
        </p:txBody>
      </p:sp>
      <p:sp>
        <p:nvSpPr>
          <p:cNvPr id="841" name="Google Shape;841;g2b1bae677e4_0_809"/>
          <p:cNvSpPr txBox="1"/>
          <p:nvPr/>
        </p:nvSpPr>
        <p:spPr>
          <a:xfrm>
            <a:off x="498763" y="6056745"/>
            <a:ext cx="10824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Example</a:t>
            </a:r>
            <a:endParaRPr sz="1400" b="0" i="0" u="none" strike="noStrike" cap="none">
              <a:solidFill>
                <a:srgbClr val="000000"/>
              </a:solidFill>
              <a:latin typeface="Arial"/>
              <a:ea typeface="Arial"/>
              <a:cs typeface="Arial"/>
              <a:sym typeface="Arial"/>
            </a:endParaRPr>
          </a:p>
        </p:txBody>
      </p:sp>
      <p:sp>
        <p:nvSpPr>
          <p:cNvPr id="842" name="Google Shape;842;g2b1bae677e4_0_809"/>
          <p:cNvSpPr txBox="1"/>
          <p:nvPr/>
        </p:nvSpPr>
        <p:spPr>
          <a:xfrm>
            <a:off x="7783989" y="676687"/>
            <a:ext cx="9027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Picture</a:t>
            </a:r>
            <a:endParaRPr sz="1400" b="0" i="0" u="none" strike="noStrike" cap="none">
              <a:solidFill>
                <a:srgbClr val="000000"/>
              </a:solidFill>
              <a:latin typeface="Arial"/>
              <a:ea typeface="Arial"/>
              <a:cs typeface="Arial"/>
              <a:sym typeface="Arial"/>
            </a:endParaRPr>
          </a:p>
        </p:txBody>
      </p:sp>
      <p:sp>
        <p:nvSpPr>
          <p:cNvPr id="844" name="Google Shape;844;g2b1bae677e4_0_809"/>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845" name="Google Shape;845;g2b1bae677e4_0_809"/>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846" name="Google Shape;846;g2b1bae677e4_0_809"/>
          <p:cNvCxnSpPr>
            <a:stCxn id="847" idx="4"/>
            <a:endCxn id="844"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848" name="Google Shape;848;g2b1bae677e4_0_809"/>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849" name="Google Shape;849;g2b1bae677e4_0_809"/>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847" name="Google Shape;847;g2b1bae677e4_0_809"/>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pic>
        <p:nvPicPr>
          <p:cNvPr id="850" name="Google Shape;850;g2b1bae677e4_0_809" descr="water-conservation-mission.jpg"/>
          <p:cNvPicPr preferRelativeResize="0"/>
          <p:nvPr/>
        </p:nvPicPr>
        <p:blipFill rotWithShape="1">
          <a:blip r:embed="rId3">
            <a:alphaModFix/>
          </a:blip>
          <a:srcRect/>
          <a:stretch/>
        </p:blipFill>
        <p:spPr>
          <a:xfrm>
            <a:off x="6255275" y="1070800"/>
            <a:ext cx="2180425" cy="2180425"/>
          </a:xfrm>
          <a:prstGeom prst="rect">
            <a:avLst/>
          </a:prstGeom>
          <a:noFill/>
          <a:ln>
            <a:noFill/>
          </a:ln>
        </p:spPr>
      </p:pic>
      <p:sp>
        <p:nvSpPr>
          <p:cNvPr id="851" name="Google Shape;851;g2b1bae677e4_0_809"/>
          <p:cNvSpPr txBox="1"/>
          <p:nvPr/>
        </p:nvSpPr>
        <p:spPr>
          <a:xfrm>
            <a:off x="754863" y="1175950"/>
            <a:ext cx="2749500" cy="2062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a:latin typeface="Calibri"/>
                <a:ea typeface="Calibri"/>
                <a:cs typeface="Calibri"/>
                <a:sym typeface="Calibri"/>
              </a:rPr>
              <a:t>Using less of a resource to make its supply last longer</a:t>
            </a:r>
            <a:endParaRPr/>
          </a:p>
        </p:txBody>
      </p:sp>
      <p:sp>
        <p:nvSpPr>
          <p:cNvPr id="852" name="Google Shape;852;g2b1bae677e4_0_809"/>
          <p:cNvSpPr txBox="1"/>
          <p:nvPr/>
        </p:nvSpPr>
        <p:spPr>
          <a:xfrm>
            <a:off x="754876" y="4331050"/>
            <a:ext cx="3163800" cy="1569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en-US" sz="3200">
                <a:latin typeface="Calibri"/>
                <a:ea typeface="Calibri"/>
                <a:cs typeface="Calibri"/>
                <a:sym typeface="Calibri"/>
              </a:rPr>
              <a:t>Riding a bike instead of driving a car</a:t>
            </a:r>
            <a:endParaRPr sz="3200">
              <a:latin typeface="Calibri"/>
              <a:ea typeface="Calibri"/>
              <a:cs typeface="Calibri"/>
              <a:sym typeface="Calibri"/>
            </a:endParaRPr>
          </a:p>
        </p:txBody>
      </p:sp>
      <p:sp>
        <p:nvSpPr>
          <p:cNvPr id="2" name="Google Shape;647;g2b1bae677e4_0_197">
            <a:extLst>
              <a:ext uri="{FF2B5EF4-FFF2-40B4-BE49-F238E27FC236}">
                <a16:creationId xmlns:a16="http://schemas.microsoft.com/office/drawing/2014/main" id="{1DB20E9C-EDC1-39CE-B380-036E9DA39113}"/>
              </a:ext>
            </a:extLst>
          </p:cNvPr>
          <p:cNvSpPr txBox="1"/>
          <p:nvPr/>
        </p:nvSpPr>
        <p:spPr>
          <a:xfrm>
            <a:off x="4571950" y="6087531"/>
            <a:ext cx="4152300" cy="36929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dirty="0">
                <a:latin typeface="Helvetica Neue Light"/>
                <a:ea typeface="Helvetica Neue Light"/>
                <a:cs typeface="Helvetica Neue Light"/>
                <a:sym typeface="Helvetica Neue Light"/>
              </a:rPr>
              <a:t>How does conservation impact my life?</a:t>
            </a:r>
            <a:endParaRPr sz="1800" b="0" i="0" u="none" strike="noStrike" cap="none" dirty="0">
              <a:solidFill>
                <a:srgbClr val="000000"/>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879" name="Google Shape;879;g2b1bae677e4_0_935"/>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880" name="Google Shape;880;g2b1bae677e4_0_935"/>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881" name="Google Shape;881;g2b1bae677e4_0_935"/>
          <p:cNvCxnSpPr>
            <a:stCxn id="882" idx="4"/>
            <a:endCxn id="879"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883" name="Google Shape;883;g2b1bae677e4_0_935"/>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884" name="Google Shape;884;g2b1bae677e4_0_935"/>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882" name="Google Shape;882;g2b1bae677e4_0_935"/>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885" name="Google Shape;885;g2b1bae677e4_0_935"/>
          <p:cNvSpPr txBox="1"/>
          <p:nvPr/>
        </p:nvSpPr>
        <p:spPr>
          <a:xfrm>
            <a:off x="626731" y="355701"/>
            <a:ext cx="8209500" cy="1446509"/>
          </a:xfrm>
          <a:prstGeom prst="rect">
            <a:avLst/>
          </a:prstGeom>
          <a:noFill/>
          <a:ln>
            <a:noFill/>
          </a:ln>
        </p:spPr>
        <p:txBody>
          <a:bodyPr spcFirstLastPara="1" wrap="square" lIns="91425" tIns="45700" rIns="91425" bIns="45700" anchor="t" anchorCtr="0">
            <a:spAutoFit/>
          </a:bodyPr>
          <a:lstStyle/>
          <a:p>
            <a:pPr algn="ctr">
              <a:buSzPts val="3000"/>
            </a:pPr>
            <a:r>
              <a:rPr lang="en-US" sz="3000" b="1" i="0" u="sng" strike="noStrike" cap="none" dirty="0">
                <a:solidFill>
                  <a:srgbClr val="000000"/>
                </a:solidFill>
                <a:latin typeface="Calibri"/>
                <a:ea typeface="Calibri"/>
                <a:cs typeface="Calibri"/>
                <a:sym typeface="Calibri"/>
              </a:rPr>
              <a:t>Directions:</a:t>
            </a:r>
            <a:r>
              <a:rPr lang="en-US" sz="3000" b="1" i="0" u="none" strike="noStrike" cap="none" dirty="0">
                <a:solidFill>
                  <a:srgbClr val="000000"/>
                </a:solidFill>
                <a:latin typeface="Calibri"/>
                <a:ea typeface="Calibri"/>
                <a:cs typeface="Calibri"/>
                <a:sym typeface="Calibri"/>
              </a:rPr>
              <a:t> </a:t>
            </a:r>
            <a:r>
              <a:rPr lang="en-US" sz="2900" b="0" i="0" u="none" strike="noStrike" cap="none" dirty="0">
                <a:solidFill>
                  <a:srgbClr val="000000"/>
                </a:solidFill>
                <a:latin typeface="Calibri"/>
                <a:ea typeface="Calibri"/>
                <a:cs typeface="Calibri"/>
                <a:sym typeface="Calibri"/>
              </a:rPr>
              <a:t>Choose the correct response for </a:t>
            </a:r>
            <a:r>
              <a:rPr lang="en-US" sz="2900" b="0" i="1" u="none" strike="noStrike" cap="none" dirty="0">
                <a:solidFill>
                  <a:srgbClr val="000000"/>
                </a:solidFill>
                <a:latin typeface="Calibri"/>
                <a:ea typeface="Calibri"/>
                <a:cs typeface="Calibri"/>
                <a:sym typeface="Calibri"/>
              </a:rPr>
              <a:t>“</a:t>
            </a:r>
            <a:r>
              <a:rPr lang="en-US" sz="2900" i="1" dirty="0">
                <a:latin typeface="Calibri"/>
                <a:ea typeface="Calibri"/>
                <a:cs typeface="Calibri"/>
                <a:sym typeface="Calibri"/>
              </a:rPr>
              <a:t>How does conservation impact my life?</a:t>
            </a:r>
            <a:r>
              <a:rPr lang="en-US" sz="2900" b="0" i="1" u="none" strike="noStrike" cap="none" dirty="0">
                <a:solidFill>
                  <a:srgbClr val="000000"/>
                </a:solidFill>
                <a:latin typeface="Calibri"/>
                <a:ea typeface="Calibri"/>
                <a:cs typeface="Calibri"/>
                <a:sym typeface="Calibri"/>
              </a:rPr>
              <a:t>” </a:t>
            </a:r>
            <a:r>
              <a:rPr lang="en-US" sz="2900" b="0" i="0" u="none" strike="noStrike" cap="none" dirty="0">
                <a:solidFill>
                  <a:srgbClr val="000000"/>
                </a:solidFill>
                <a:latin typeface="Calibri"/>
                <a:ea typeface="Calibri"/>
                <a:cs typeface="Calibri"/>
                <a:sym typeface="Calibri"/>
              </a:rPr>
              <a:t>from the choices below.</a:t>
            </a:r>
            <a:endParaRPr sz="1400" b="0" i="0" u="none" strike="noStrike" cap="none" dirty="0">
              <a:solidFill>
                <a:srgbClr val="000000"/>
              </a:solidFill>
              <a:latin typeface="Arial"/>
              <a:ea typeface="Arial"/>
              <a:cs typeface="Arial"/>
              <a:sym typeface="Arial"/>
            </a:endParaRPr>
          </a:p>
        </p:txBody>
      </p:sp>
      <p:sp>
        <p:nvSpPr>
          <p:cNvPr id="886" name="Google Shape;886;g2b1bae677e4_0_935"/>
          <p:cNvSpPr txBox="1"/>
          <p:nvPr/>
        </p:nvSpPr>
        <p:spPr>
          <a:xfrm>
            <a:off x="1073532" y="4292030"/>
            <a:ext cx="78741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dirty="0">
                <a:solidFill>
                  <a:srgbClr val="434343"/>
                </a:solidFill>
                <a:latin typeface="Helvetica Neue Light"/>
                <a:ea typeface="Helvetica Neue Light"/>
                <a:cs typeface="Helvetica Neue Light"/>
                <a:sym typeface="Helvetica Neue Light"/>
              </a:rPr>
              <a:t>The way we use resources and practice conservation can affect the health of humans and the well-being of the environment</a:t>
            </a:r>
            <a:endParaRPr sz="2200" b="0" i="0" u="none" strike="noStrike" cap="none" dirty="0">
              <a:solidFill>
                <a:srgbClr val="434343"/>
              </a:solidFill>
              <a:latin typeface="Arial"/>
              <a:ea typeface="Arial"/>
              <a:cs typeface="Arial"/>
              <a:sym typeface="Arial"/>
            </a:endParaRPr>
          </a:p>
        </p:txBody>
      </p:sp>
      <p:sp>
        <p:nvSpPr>
          <p:cNvPr id="887" name="Google Shape;887;g2b1bae677e4_0_935"/>
          <p:cNvSpPr txBox="1"/>
          <p:nvPr/>
        </p:nvSpPr>
        <p:spPr>
          <a:xfrm>
            <a:off x="1073532" y="3285489"/>
            <a:ext cx="7874100" cy="464702"/>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2200"/>
              <a:buFont typeface="Arial"/>
              <a:buNone/>
            </a:pPr>
            <a:r>
              <a:rPr lang="en-US" sz="2200" dirty="0">
                <a:solidFill>
                  <a:srgbClr val="43464D"/>
                </a:solidFill>
                <a:latin typeface="Helvetica Neue Light"/>
                <a:ea typeface="Helvetica Neue Light"/>
                <a:cs typeface="Helvetica Neue Light"/>
                <a:sym typeface="Helvetica Neue Light"/>
              </a:rPr>
              <a:t>Conservation only affects the color of the sky</a:t>
            </a:r>
            <a:endParaRPr sz="2200" b="0" i="0" u="none" strike="noStrike" cap="none" dirty="0">
              <a:solidFill>
                <a:srgbClr val="000000"/>
              </a:solidFill>
              <a:latin typeface="Helvetica Neue Light"/>
              <a:ea typeface="Helvetica Neue Light"/>
              <a:cs typeface="Helvetica Neue Light"/>
              <a:sym typeface="Helvetica Neue Light"/>
            </a:endParaRPr>
          </a:p>
        </p:txBody>
      </p:sp>
      <p:sp>
        <p:nvSpPr>
          <p:cNvPr id="888" name="Google Shape;888;g2b1bae677e4_0_935"/>
          <p:cNvSpPr txBox="1"/>
          <p:nvPr/>
        </p:nvSpPr>
        <p:spPr>
          <a:xfrm>
            <a:off x="1166884" y="1913247"/>
            <a:ext cx="79770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889" name="Google Shape;889;g2b1bae677e4_0_935"/>
          <p:cNvSpPr txBox="1"/>
          <p:nvPr/>
        </p:nvSpPr>
        <p:spPr>
          <a:xfrm>
            <a:off x="1073532" y="2147433"/>
            <a:ext cx="78741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dirty="0">
                <a:solidFill>
                  <a:srgbClr val="43464D"/>
                </a:solidFill>
                <a:latin typeface="Helvetica Neue Light"/>
                <a:ea typeface="Helvetica Neue Light"/>
                <a:cs typeface="Helvetica Neue Light"/>
                <a:sym typeface="Helvetica Neue Light"/>
              </a:rPr>
              <a:t>Conservation can turn people into superheroes, but it doesn’t affect the environment</a:t>
            </a:r>
            <a:endParaRPr sz="2200" b="0" i="0" u="none" strike="noStrike" cap="none" dirty="0">
              <a:solidFill>
                <a:srgbClr val="000000"/>
              </a:solidFill>
              <a:latin typeface="Helvetica Neue Light"/>
              <a:ea typeface="Helvetica Neue Light"/>
              <a:cs typeface="Helvetica Neue Light"/>
              <a:sym typeface="Helvetica Neue Light"/>
            </a:endParaRPr>
          </a:p>
        </p:txBody>
      </p:sp>
      <p:sp>
        <p:nvSpPr>
          <p:cNvPr id="890" name="Google Shape;890;g2b1bae677e4_0_935"/>
          <p:cNvSpPr txBox="1"/>
          <p:nvPr/>
        </p:nvSpPr>
        <p:spPr>
          <a:xfrm>
            <a:off x="380509" y="2168839"/>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dirty="0">
                <a:solidFill>
                  <a:srgbClr val="000000"/>
                </a:solidFill>
                <a:latin typeface="Arial"/>
                <a:ea typeface="Arial"/>
                <a:cs typeface="Arial"/>
                <a:sym typeface="Arial"/>
              </a:rPr>
              <a:t>A</a:t>
            </a:r>
            <a:endParaRPr sz="1400" b="0" i="0" u="none" strike="noStrike" cap="none" dirty="0">
              <a:solidFill>
                <a:srgbClr val="000000"/>
              </a:solidFill>
              <a:latin typeface="Arial"/>
              <a:ea typeface="Arial"/>
              <a:cs typeface="Arial"/>
              <a:sym typeface="Arial"/>
            </a:endParaRPr>
          </a:p>
        </p:txBody>
      </p:sp>
      <p:sp>
        <p:nvSpPr>
          <p:cNvPr id="891" name="Google Shape;891;g2b1bae677e4_0_935"/>
          <p:cNvSpPr txBox="1"/>
          <p:nvPr/>
        </p:nvSpPr>
        <p:spPr>
          <a:xfrm>
            <a:off x="380509" y="3177189"/>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dirty="0">
                <a:solidFill>
                  <a:srgbClr val="000000"/>
                </a:solidFill>
                <a:latin typeface="Arial"/>
                <a:ea typeface="Arial"/>
                <a:cs typeface="Arial"/>
                <a:sym typeface="Arial"/>
              </a:rPr>
              <a:t>B</a:t>
            </a:r>
            <a:endParaRPr sz="1400" b="0" i="0" u="none" strike="noStrike" cap="none" dirty="0">
              <a:solidFill>
                <a:srgbClr val="000000"/>
              </a:solidFill>
              <a:latin typeface="Arial"/>
              <a:ea typeface="Arial"/>
              <a:cs typeface="Arial"/>
              <a:sym typeface="Arial"/>
            </a:endParaRPr>
          </a:p>
        </p:txBody>
      </p:sp>
      <p:sp>
        <p:nvSpPr>
          <p:cNvPr id="892" name="Google Shape;892;g2b1bae677e4_0_935"/>
          <p:cNvSpPr txBox="1"/>
          <p:nvPr/>
        </p:nvSpPr>
        <p:spPr>
          <a:xfrm>
            <a:off x="393330" y="4339904"/>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dirty="0">
                <a:solidFill>
                  <a:srgbClr val="000000"/>
                </a:solidFill>
                <a:latin typeface="Arial"/>
                <a:ea typeface="Arial"/>
                <a:cs typeface="Arial"/>
                <a:sym typeface="Arial"/>
              </a:rPr>
              <a:t>C</a:t>
            </a:r>
            <a:endParaRPr sz="1400" b="0" i="0" u="none" strike="noStrike" cap="none" dirty="0">
              <a:solidFill>
                <a:srgbClr val="000000"/>
              </a:solidFill>
              <a:latin typeface="Arial"/>
              <a:ea typeface="Arial"/>
              <a:cs typeface="Arial"/>
              <a:sym typeface="Arial"/>
            </a:endParaRPr>
          </a:p>
        </p:txBody>
      </p:sp>
      <p:sp>
        <p:nvSpPr>
          <p:cNvPr id="893" name="Google Shape;893;g2b1bae677e4_0_935"/>
          <p:cNvSpPr txBox="1"/>
          <p:nvPr/>
        </p:nvSpPr>
        <p:spPr>
          <a:xfrm>
            <a:off x="393330" y="5513945"/>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D</a:t>
            </a:r>
            <a:endParaRPr sz="1400" b="0" i="0" u="none" strike="noStrike" cap="none">
              <a:solidFill>
                <a:srgbClr val="000000"/>
              </a:solidFill>
              <a:latin typeface="Arial"/>
              <a:ea typeface="Arial"/>
              <a:cs typeface="Arial"/>
              <a:sym typeface="Arial"/>
            </a:endParaRPr>
          </a:p>
        </p:txBody>
      </p:sp>
      <p:sp>
        <p:nvSpPr>
          <p:cNvPr id="894" name="Google Shape;894;g2b1bae677e4_0_935"/>
          <p:cNvSpPr txBox="1"/>
          <p:nvPr/>
        </p:nvSpPr>
        <p:spPr>
          <a:xfrm>
            <a:off x="1073532" y="5643249"/>
            <a:ext cx="78741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dirty="0">
                <a:solidFill>
                  <a:srgbClr val="434343"/>
                </a:solidFill>
                <a:latin typeface="Helvetica Neue Light"/>
                <a:ea typeface="Helvetica Neue Light"/>
                <a:cs typeface="Helvetica Neue Light"/>
                <a:sym typeface="Helvetica Neue Light"/>
              </a:rPr>
              <a:t>Conservation is magical and has no impact on anything</a:t>
            </a:r>
            <a:endParaRPr sz="2200" b="0" i="0" u="none" strike="noStrike" cap="none" dirty="0">
              <a:solidFill>
                <a:srgbClr val="434343"/>
              </a:solidFill>
              <a:latin typeface="Arial"/>
              <a:ea typeface="Arial"/>
              <a:cs typeface="Arial"/>
              <a:sym typeface="Arial"/>
            </a:endParaRPr>
          </a:p>
        </p:txBody>
      </p:sp>
    </p:spTree>
    <p:extLst>
      <p:ext uri="{BB962C8B-B14F-4D97-AF65-F5344CB8AC3E}">
        <p14:creationId xmlns:p14="http://schemas.microsoft.com/office/powerpoint/2010/main" val="6470497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879" name="Google Shape;879;g2b1bae677e4_0_935"/>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880" name="Google Shape;880;g2b1bae677e4_0_935"/>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881" name="Google Shape;881;g2b1bae677e4_0_935"/>
          <p:cNvCxnSpPr>
            <a:stCxn id="882" idx="4"/>
            <a:endCxn id="879"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883" name="Google Shape;883;g2b1bae677e4_0_935"/>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884" name="Google Shape;884;g2b1bae677e4_0_935"/>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882" name="Google Shape;882;g2b1bae677e4_0_935"/>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885" name="Google Shape;885;g2b1bae677e4_0_935"/>
          <p:cNvSpPr txBox="1"/>
          <p:nvPr/>
        </p:nvSpPr>
        <p:spPr>
          <a:xfrm>
            <a:off x="626731" y="355701"/>
            <a:ext cx="8209500" cy="1446509"/>
          </a:xfrm>
          <a:prstGeom prst="rect">
            <a:avLst/>
          </a:prstGeom>
          <a:noFill/>
          <a:ln>
            <a:noFill/>
          </a:ln>
        </p:spPr>
        <p:txBody>
          <a:bodyPr spcFirstLastPara="1" wrap="square" lIns="91425" tIns="45700" rIns="91425" bIns="45700" anchor="t" anchorCtr="0">
            <a:spAutoFit/>
          </a:bodyPr>
          <a:lstStyle/>
          <a:p>
            <a:pPr algn="ctr">
              <a:buSzPts val="3000"/>
            </a:pPr>
            <a:r>
              <a:rPr lang="en-US" sz="3000" b="1" i="0" u="sng" strike="noStrike" cap="none" dirty="0">
                <a:solidFill>
                  <a:srgbClr val="000000"/>
                </a:solidFill>
                <a:latin typeface="Calibri"/>
                <a:ea typeface="Calibri"/>
                <a:cs typeface="Calibri"/>
                <a:sym typeface="Calibri"/>
              </a:rPr>
              <a:t>Directions:</a:t>
            </a:r>
            <a:r>
              <a:rPr lang="en-US" sz="3000" b="1" i="0" u="none" strike="noStrike" cap="none" dirty="0">
                <a:solidFill>
                  <a:srgbClr val="000000"/>
                </a:solidFill>
                <a:latin typeface="Calibri"/>
                <a:ea typeface="Calibri"/>
                <a:cs typeface="Calibri"/>
                <a:sym typeface="Calibri"/>
              </a:rPr>
              <a:t> </a:t>
            </a:r>
            <a:r>
              <a:rPr lang="en-US" sz="2900" b="0" i="0" u="none" strike="noStrike" cap="none" dirty="0">
                <a:solidFill>
                  <a:srgbClr val="000000"/>
                </a:solidFill>
                <a:latin typeface="Calibri"/>
                <a:ea typeface="Calibri"/>
                <a:cs typeface="Calibri"/>
                <a:sym typeface="Calibri"/>
              </a:rPr>
              <a:t>Choose the correct response for </a:t>
            </a:r>
            <a:r>
              <a:rPr lang="en-US" sz="2900" b="0" i="1" u="none" strike="noStrike" cap="none" dirty="0">
                <a:solidFill>
                  <a:srgbClr val="000000"/>
                </a:solidFill>
                <a:latin typeface="Calibri"/>
                <a:ea typeface="Calibri"/>
                <a:cs typeface="Calibri"/>
                <a:sym typeface="Calibri"/>
              </a:rPr>
              <a:t>“</a:t>
            </a:r>
            <a:r>
              <a:rPr lang="en-US" sz="2900" i="1" dirty="0">
                <a:latin typeface="Calibri"/>
                <a:ea typeface="Calibri"/>
                <a:cs typeface="Calibri"/>
                <a:sym typeface="Calibri"/>
              </a:rPr>
              <a:t>How does conservation impact my life?</a:t>
            </a:r>
            <a:r>
              <a:rPr lang="en-US" sz="2900" b="0" i="1" u="none" strike="noStrike" cap="none" dirty="0">
                <a:solidFill>
                  <a:srgbClr val="000000"/>
                </a:solidFill>
                <a:latin typeface="Calibri"/>
                <a:ea typeface="Calibri"/>
                <a:cs typeface="Calibri"/>
                <a:sym typeface="Calibri"/>
              </a:rPr>
              <a:t>” </a:t>
            </a:r>
            <a:r>
              <a:rPr lang="en-US" sz="2900" b="0" i="0" u="none" strike="noStrike" cap="none" dirty="0">
                <a:solidFill>
                  <a:srgbClr val="000000"/>
                </a:solidFill>
                <a:latin typeface="Calibri"/>
                <a:ea typeface="Calibri"/>
                <a:cs typeface="Calibri"/>
                <a:sym typeface="Calibri"/>
              </a:rPr>
              <a:t>from the choices below.</a:t>
            </a:r>
            <a:endParaRPr sz="1400" b="0" i="0" u="none" strike="noStrike" cap="none" dirty="0">
              <a:solidFill>
                <a:srgbClr val="000000"/>
              </a:solidFill>
              <a:latin typeface="Arial"/>
              <a:ea typeface="Arial"/>
              <a:cs typeface="Arial"/>
              <a:sym typeface="Arial"/>
            </a:endParaRPr>
          </a:p>
        </p:txBody>
      </p:sp>
      <p:sp>
        <p:nvSpPr>
          <p:cNvPr id="886" name="Google Shape;886;g2b1bae677e4_0_935"/>
          <p:cNvSpPr txBox="1"/>
          <p:nvPr/>
        </p:nvSpPr>
        <p:spPr>
          <a:xfrm>
            <a:off x="1073532" y="4292030"/>
            <a:ext cx="78741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dirty="0">
                <a:solidFill>
                  <a:srgbClr val="434343"/>
                </a:solidFill>
                <a:latin typeface="Helvetica Neue Light"/>
                <a:ea typeface="Helvetica Neue Light"/>
                <a:cs typeface="Helvetica Neue Light"/>
                <a:sym typeface="Helvetica Neue Light"/>
              </a:rPr>
              <a:t>The way we use resources and practice conservation can affect the health of humans and the well-being of the environment</a:t>
            </a:r>
            <a:endParaRPr sz="2200" b="0" i="0" u="none" strike="noStrike" cap="none" dirty="0">
              <a:solidFill>
                <a:srgbClr val="434343"/>
              </a:solidFill>
              <a:latin typeface="Arial"/>
              <a:ea typeface="Arial"/>
              <a:cs typeface="Arial"/>
              <a:sym typeface="Arial"/>
            </a:endParaRPr>
          </a:p>
        </p:txBody>
      </p:sp>
      <p:sp>
        <p:nvSpPr>
          <p:cNvPr id="887" name="Google Shape;887;g2b1bae677e4_0_935"/>
          <p:cNvSpPr txBox="1"/>
          <p:nvPr/>
        </p:nvSpPr>
        <p:spPr>
          <a:xfrm>
            <a:off x="1073532" y="3285489"/>
            <a:ext cx="7874100" cy="464702"/>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2200"/>
              <a:buFont typeface="Arial"/>
              <a:buNone/>
            </a:pPr>
            <a:r>
              <a:rPr lang="en-US" sz="2200" dirty="0">
                <a:solidFill>
                  <a:srgbClr val="43464D"/>
                </a:solidFill>
                <a:latin typeface="Helvetica Neue Light"/>
                <a:ea typeface="Helvetica Neue Light"/>
                <a:cs typeface="Helvetica Neue Light"/>
                <a:sym typeface="Helvetica Neue Light"/>
              </a:rPr>
              <a:t>Conservation only affects the color of the sky</a:t>
            </a:r>
            <a:endParaRPr sz="2200" b="0" i="0" u="none" strike="noStrike" cap="none" dirty="0">
              <a:solidFill>
                <a:srgbClr val="000000"/>
              </a:solidFill>
              <a:latin typeface="Helvetica Neue Light"/>
              <a:ea typeface="Helvetica Neue Light"/>
              <a:cs typeface="Helvetica Neue Light"/>
              <a:sym typeface="Helvetica Neue Light"/>
            </a:endParaRPr>
          </a:p>
        </p:txBody>
      </p:sp>
      <p:sp>
        <p:nvSpPr>
          <p:cNvPr id="888" name="Google Shape;888;g2b1bae677e4_0_935"/>
          <p:cNvSpPr txBox="1"/>
          <p:nvPr/>
        </p:nvSpPr>
        <p:spPr>
          <a:xfrm>
            <a:off x="1166884" y="1913247"/>
            <a:ext cx="79770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889" name="Google Shape;889;g2b1bae677e4_0_935"/>
          <p:cNvSpPr txBox="1"/>
          <p:nvPr/>
        </p:nvSpPr>
        <p:spPr>
          <a:xfrm>
            <a:off x="1073532" y="2147433"/>
            <a:ext cx="78741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dirty="0">
                <a:solidFill>
                  <a:srgbClr val="43464D"/>
                </a:solidFill>
                <a:latin typeface="Helvetica Neue Light"/>
                <a:ea typeface="Helvetica Neue Light"/>
                <a:cs typeface="Helvetica Neue Light"/>
                <a:sym typeface="Helvetica Neue Light"/>
              </a:rPr>
              <a:t>Conservation can turn people into superheroes, but it doesn’t affect the environment</a:t>
            </a:r>
            <a:endParaRPr sz="2200" b="0" i="0" u="none" strike="noStrike" cap="none" dirty="0">
              <a:solidFill>
                <a:srgbClr val="000000"/>
              </a:solidFill>
              <a:latin typeface="Helvetica Neue Light"/>
              <a:ea typeface="Helvetica Neue Light"/>
              <a:cs typeface="Helvetica Neue Light"/>
              <a:sym typeface="Helvetica Neue Light"/>
            </a:endParaRPr>
          </a:p>
        </p:txBody>
      </p:sp>
      <p:sp>
        <p:nvSpPr>
          <p:cNvPr id="890" name="Google Shape;890;g2b1bae677e4_0_935"/>
          <p:cNvSpPr txBox="1"/>
          <p:nvPr/>
        </p:nvSpPr>
        <p:spPr>
          <a:xfrm>
            <a:off x="380509" y="2168839"/>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dirty="0">
                <a:solidFill>
                  <a:srgbClr val="000000"/>
                </a:solidFill>
                <a:latin typeface="Arial"/>
                <a:ea typeface="Arial"/>
                <a:cs typeface="Arial"/>
                <a:sym typeface="Arial"/>
              </a:rPr>
              <a:t>A</a:t>
            </a:r>
            <a:endParaRPr sz="1400" b="0" i="0" u="none" strike="noStrike" cap="none" dirty="0">
              <a:solidFill>
                <a:srgbClr val="000000"/>
              </a:solidFill>
              <a:latin typeface="Arial"/>
              <a:ea typeface="Arial"/>
              <a:cs typeface="Arial"/>
              <a:sym typeface="Arial"/>
            </a:endParaRPr>
          </a:p>
        </p:txBody>
      </p:sp>
      <p:sp>
        <p:nvSpPr>
          <p:cNvPr id="891" name="Google Shape;891;g2b1bae677e4_0_935"/>
          <p:cNvSpPr txBox="1"/>
          <p:nvPr/>
        </p:nvSpPr>
        <p:spPr>
          <a:xfrm>
            <a:off x="380509" y="3177189"/>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dirty="0">
                <a:solidFill>
                  <a:srgbClr val="000000"/>
                </a:solidFill>
                <a:latin typeface="Arial"/>
                <a:ea typeface="Arial"/>
                <a:cs typeface="Arial"/>
                <a:sym typeface="Arial"/>
              </a:rPr>
              <a:t>B</a:t>
            </a:r>
            <a:endParaRPr sz="1400" b="0" i="0" u="none" strike="noStrike" cap="none" dirty="0">
              <a:solidFill>
                <a:srgbClr val="000000"/>
              </a:solidFill>
              <a:latin typeface="Arial"/>
              <a:ea typeface="Arial"/>
              <a:cs typeface="Arial"/>
              <a:sym typeface="Arial"/>
            </a:endParaRPr>
          </a:p>
        </p:txBody>
      </p:sp>
      <p:sp>
        <p:nvSpPr>
          <p:cNvPr id="892" name="Google Shape;892;g2b1bae677e4_0_935"/>
          <p:cNvSpPr txBox="1"/>
          <p:nvPr/>
        </p:nvSpPr>
        <p:spPr>
          <a:xfrm>
            <a:off x="393330" y="4339904"/>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dirty="0">
                <a:solidFill>
                  <a:srgbClr val="000000"/>
                </a:solidFill>
                <a:latin typeface="Arial"/>
                <a:ea typeface="Arial"/>
                <a:cs typeface="Arial"/>
                <a:sym typeface="Arial"/>
              </a:rPr>
              <a:t>C</a:t>
            </a:r>
            <a:endParaRPr sz="1400" b="0" i="0" u="none" strike="noStrike" cap="none" dirty="0">
              <a:solidFill>
                <a:srgbClr val="000000"/>
              </a:solidFill>
              <a:latin typeface="Arial"/>
              <a:ea typeface="Arial"/>
              <a:cs typeface="Arial"/>
              <a:sym typeface="Arial"/>
            </a:endParaRPr>
          </a:p>
        </p:txBody>
      </p:sp>
      <p:sp>
        <p:nvSpPr>
          <p:cNvPr id="893" name="Google Shape;893;g2b1bae677e4_0_935"/>
          <p:cNvSpPr txBox="1"/>
          <p:nvPr/>
        </p:nvSpPr>
        <p:spPr>
          <a:xfrm>
            <a:off x="393330" y="5513945"/>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D</a:t>
            </a:r>
            <a:endParaRPr sz="1400" b="0" i="0" u="none" strike="noStrike" cap="none">
              <a:solidFill>
                <a:srgbClr val="000000"/>
              </a:solidFill>
              <a:latin typeface="Arial"/>
              <a:ea typeface="Arial"/>
              <a:cs typeface="Arial"/>
              <a:sym typeface="Arial"/>
            </a:endParaRPr>
          </a:p>
        </p:txBody>
      </p:sp>
      <p:sp>
        <p:nvSpPr>
          <p:cNvPr id="894" name="Google Shape;894;g2b1bae677e4_0_935"/>
          <p:cNvSpPr txBox="1"/>
          <p:nvPr/>
        </p:nvSpPr>
        <p:spPr>
          <a:xfrm>
            <a:off x="1073532" y="5643249"/>
            <a:ext cx="78741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dirty="0">
                <a:solidFill>
                  <a:srgbClr val="434343"/>
                </a:solidFill>
                <a:latin typeface="Helvetica Neue Light"/>
                <a:ea typeface="Helvetica Neue Light"/>
                <a:cs typeface="Helvetica Neue Light"/>
                <a:sym typeface="Helvetica Neue Light"/>
              </a:rPr>
              <a:t>Conservation is magical and has no impact on anything</a:t>
            </a:r>
            <a:endParaRPr sz="2200" b="0" i="0" u="none" strike="noStrike" cap="none" dirty="0">
              <a:solidFill>
                <a:srgbClr val="434343"/>
              </a:solidFill>
              <a:latin typeface="Arial"/>
              <a:ea typeface="Arial"/>
              <a:cs typeface="Arial"/>
              <a:sym typeface="Arial"/>
            </a:endParaRPr>
          </a:p>
        </p:txBody>
      </p:sp>
      <p:sp>
        <p:nvSpPr>
          <p:cNvPr id="895" name="Google Shape;895;g2b1bae677e4_0_935"/>
          <p:cNvSpPr/>
          <p:nvPr/>
        </p:nvSpPr>
        <p:spPr>
          <a:xfrm>
            <a:off x="176690" y="4196019"/>
            <a:ext cx="8790600" cy="961500"/>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sp>
        <p:nvSpPr>
          <p:cNvPr id="901" name="Google Shape;901;g2b1bae677e4_0_955"/>
          <p:cNvSpPr/>
          <p:nvPr/>
        </p:nvSpPr>
        <p:spPr>
          <a:xfrm>
            <a:off x="498763" y="699655"/>
            <a:ext cx="8187900" cy="58053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902" name="Google Shape;902;g2b1bae677e4_0_955"/>
          <p:cNvCxnSpPr/>
          <p:nvPr/>
        </p:nvCxnSpPr>
        <p:spPr>
          <a:xfrm>
            <a:off x="4606850" y="699655"/>
            <a:ext cx="0" cy="1763100"/>
          </a:xfrm>
          <a:prstGeom prst="straightConnector1">
            <a:avLst/>
          </a:prstGeom>
          <a:noFill/>
          <a:ln w="25400" cap="flat" cmpd="sng">
            <a:solidFill>
              <a:schemeClr val="dk1"/>
            </a:solidFill>
            <a:prstDash val="solid"/>
            <a:round/>
            <a:headEnd type="none" w="sm" len="sm"/>
            <a:tailEnd type="none" w="sm" len="sm"/>
          </a:ln>
        </p:spPr>
      </p:cxnSp>
      <p:cxnSp>
        <p:nvCxnSpPr>
          <p:cNvPr id="903" name="Google Shape;903;g2b1bae677e4_0_955"/>
          <p:cNvCxnSpPr>
            <a:stCxn id="904" idx="4"/>
            <a:endCxn id="901" idx="2"/>
          </p:cNvCxnSpPr>
          <p:nvPr/>
        </p:nvCxnSpPr>
        <p:spPr>
          <a:xfrm>
            <a:off x="4571972" y="4712344"/>
            <a:ext cx="20700" cy="1792500"/>
          </a:xfrm>
          <a:prstGeom prst="straightConnector1">
            <a:avLst/>
          </a:prstGeom>
          <a:noFill/>
          <a:ln w="25400" cap="flat" cmpd="sng">
            <a:solidFill>
              <a:schemeClr val="dk1"/>
            </a:solidFill>
            <a:prstDash val="solid"/>
            <a:round/>
            <a:headEnd type="none" w="sm" len="sm"/>
            <a:tailEnd type="none" w="sm" len="sm"/>
          </a:ln>
        </p:spPr>
      </p:cxnSp>
      <p:cxnSp>
        <p:nvCxnSpPr>
          <p:cNvPr id="905" name="Google Shape;905;g2b1bae677e4_0_955"/>
          <p:cNvCxnSpPr/>
          <p:nvPr/>
        </p:nvCxnSpPr>
        <p:spPr>
          <a:xfrm>
            <a:off x="498763" y="3588457"/>
            <a:ext cx="2389800" cy="0"/>
          </a:xfrm>
          <a:prstGeom prst="straightConnector1">
            <a:avLst/>
          </a:prstGeom>
          <a:noFill/>
          <a:ln w="25400" cap="flat" cmpd="sng">
            <a:solidFill>
              <a:schemeClr val="dk1"/>
            </a:solidFill>
            <a:prstDash val="solid"/>
            <a:round/>
            <a:headEnd type="none" w="sm" len="sm"/>
            <a:tailEnd type="none" w="sm" len="sm"/>
          </a:ln>
        </p:spPr>
      </p:cxnSp>
      <p:cxnSp>
        <p:nvCxnSpPr>
          <p:cNvPr id="906" name="Google Shape;906;g2b1bae677e4_0_955"/>
          <p:cNvCxnSpPr/>
          <p:nvPr/>
        </p:nvCxnSpPr>
        <p:spPr>
          <a:xfrm>
            <a:off x="6255327" y="3550427"/>
            <a:ext cx="2431500" cy="0"/>
          </a:xfrm>
          <a:prstGeom prst="straightConnector1">
            <a:avLst/>
          </a:prstGeom>
          <a:noFill/>
          <a:ln w="25400" cap="flat" cmpd="sng">
            <a:solidFill>
              <a:schemeClr val="dk1"/>
            </a:solidFill>
            <a:prstDash val="solid"/>
            <a:round/>
            <a:headEnd type="none" w="sm" len="sm"/>
            <a:tailEnd type="none" w="sm" len="sm"/>
          </a:ln>
        </p:spPr>
      </p:cxnSp>
      <p:sp>
        <p:nvSpPr>
          <p:cNvPr id="904" name="Google Shape;904;g2b1bae677e4_0_955"/>
          <p:cNvSpPr/>
          <p:nvPr/>
        </p:nvSpPr>
        <p:spPr>
          <a:xfrm>
            <a:off x="2888672" y="2462644"/>
            <a:ext cx="3366600" cy="2249700"/>
          </a:xfrm>
          <a:prstGeom prst="ellipse">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07" name="Google Shape;907;g2b1bae677e4_0_955"/>
          <p:cNvSpPr txBox="1"/>
          <p:nvPr/>
        </p:nvSpPr>
        <p:spPr>
          <a:xfrm>
            <a:off x="2990050" y="3343633"/>
            <a:ext cx="3163800" cy="538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900"/>
              <a:buFont typeface="Arial"/>
              <a:buNone/>
            </a:pPr>
            <a:r>
              <a:rPr lang="en-US" sz="2900" b="1">
                <a:latin typeface="Poppins"/>
                <a:ea typeface="Poppins"/>
                <a:cs typeface="Poppins"/>
                <a:sym typeface="Poppins"/>
              </a:rPr>
              <a:t>Conservation</a:t>
            </a:r>
            <a:endParaRPr sz="700" b="0" i="0" u="none" strike="noStrike" cap="none">
              <a:solidFill>
                <a:srgbClr val="000000"/>
              </a:solidFill>
              <a:latin typeface="Arial"/>
              <a:ea typeface="Arial"/>
              <a:cs typeface="Arial"/>
              <a:sym typeface="Arial"/>
            </a:endParaRPr>
          </a:p>
        </p:txBody>
      </p:sp>
      <p:sp>
        <p:nvSpPr>
          <p:cNvPr id="908" name="Google Shape;908;g2b1bae677e4_0_955"/>
          <p:cNvSpPr txBox="1"/>
          <p:nvPr/>
        </p:nvSpPr>
        <p:spPr>
          <a:xfrm>
            <a:off x="494363" y="701495"/>
            <a:ext cx="11466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Definition</a:t>
            </a:r>
            <a:endParaRPr sz="1400" b="0" i="0" u="none" strike="noStrike" cap="none">
              <a:solidFill>
                <a:srgbClr val="000000"/>
              </a:solidFill>
              <a:latin typeface="Arial"/>
              <a:ea typeface="Arial"/>
              <a:cs typeface="Arial"/>
              <a:sym typeface="Arial"/>
            </a:endParaRPr>
          </a:p>
        </p:txBody>
      </p:sp>
      <p:sp>
        <p:nvSpPr>
          <p:cNvPr id="909" name="Google Shape;909;g2b1bae677e4_0_955"/>
          <p:cNvSpPr txBox="1"/>
          <p:nvPr/>
        </p:nvSpPr>
        <p:spPr>
          <a:xfrm>
            <a:off x="498763" y="6056745"/>
            <a:ext cx="10824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Example</a:t>
            </a:r>
            <a:endParaRPr sz="1400" b="0" i="0" u="none" strike="noStrike" cap="none">
              <a:solidFill>
                <a:srgbClr val="000000"/>
              </a:solidFill>
              <a:latin typeface="Arial"/>
              <a:ea typeface="Arial"/>
              <a:cs typeface="Arial"/>
              <a:sym typeface="Arial"/>
            </a:endParaRPr>
          </a:p>
        </p:txBody>
      </p:sp>
      <p:sp>
        <p:nvSpPr>
          <p:cNvPr id="910" name="Google Shape;910;g2b1bae677e4_0_955"/>
          <p:cNvSpPr txBox="1"/>
          <p:nvPr/>
        </p:nvSpPr>
        <p:spPr>
          <a:xfrm>
            <a:off x="7783989" y="676687"/>
            <a:ext cx="9027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Picture</a:t>
            </a:r>
            <a:endParaRPr sz="1400" b="0" i="0" u="none" strike="noStrike" cap="none">
              <a:solidFill>
                <a:srgbClr val="000000"/>
              </a:solidFill>
              <a:latin typeface="Arial"/>
              <a:ea typeface="Arial"/>
              <a:cs typeface="Arial"/>
              <a:sym typeface="Arial"/>
            </a:endParaRPr>
          </a:p>
        </p:txBody>
      </p:sp>
      <p:sp>
        <p:nvSpPr>
          <p:cNvPr id="912" name="Google Shape;912;g2b1bae677e4_0_955"/>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913" name="Google Shape;913;g2b1bae677e4_0_955"/>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914" name="Google Shape;914;g2b1bae677e4_0_955"/>
          <p:cNvCxnSpPr>
            <a:stCxn id="915" idx="4"/>
            <a:endCxn id="912"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916" name="Google Shape;916;g2b1bae677e4_0_955"/>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917" name="Google Shape;917;g2b1bae677e4_0_955"/>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915" name="Google Shape;915;g2b1bae677e4_0_955"/>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pic>
        <p:nvPicPr>
          <p:cNvPr id="918" name="Google Shape;918;g2b1bae677e4_0_955" descr="water-conservation-mission.jpg"/>
          <p:cNvPicPr preferRelativeResize="0"/>
          <p:nvPr/>
        </p:nvPicPr>
        <p:blipFill rotWithShape="1">
          <a:blip r:embed="rId3">
            <a:alphaModFix/>
          </a:blip>
          <a:srcRect/>
          <a:stretch/>
        </p:blipFill>
        <p:spPr>
          <a:xfrm>
            <a:off x="6255275" y="1070800"/>
            <a:ext cx="2180425" cy="2180425"/>
          </a:xfrm>
          <a:prstGeom prst="rect">
            <a:avLst/>
          </a:prstGeom>
          <a:noFill/>
          <a:ln>
            <a:noFill/>
          </a:ln>
        </p:spPr>
      </p:pic>
      <p:sp>
        <p:nvSpPr>
          <p:cNvPr id="919" name="Google Shape;919;g2b1bae677e4_0_955"/>
          <p:cNvSpPr txBox="1"/>
          <p:nvPr/>
        </p:nvSpPr>
        <p:spPr>
          <a:xfrm>
            <a:off x="754863" y="1175950"/>
            <a:ext cx="2749500" cy="2062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a:latin typeface="Calibri"/>
                <a:ea typeface="Calibri"/>
                <a:cs typeface="Calibri"/>
                <a:sym typeface="Calibri"/>
              </a:rPr>
              <a:t>Using less of a resource to make its supply last longer</a:t>
            </a:r>
            <a:endParaRPr/>
          </a:p>
        </p:txBody>
      </p:sp>
      <p:sp>
        <p:nvSpPr>
          <p:cNvPr id="920" name="Google Shape;920;g2b1bae677e4_0_955"/>
          <p:cNvSpPr txBox="1"/>
          <p:nvPr/>
        </p:nvSpPr>
        <p:spPr>
          <a:xfrm>
            <a:off x="754876" y="4331050"/>
            <a:ext cx="3163800" cy="1569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en-US" sz="3200">
                <a:latin typeface="Calibri"/>
                <a:ea typeface="Calibri"/>
                <a:cs typeface="Calibri"/>
                <a:sym typeface="Calibri"/>
              </a:rPr>
              <a:t>Riding a bike instead of driving a car</a:t>
            </a:r>
            <a:endParaRPr sz="3200">
              <a:latin typeface="Calibri"/>
              <a:ea typeface="Calibri"/>
              <a:cs typeface="Calibri"/>
              <a:sym typeface="Calibri"/>
            </a:endParaRPr>
          </a:p>
        </p:txBody>
      </p:sp>
      <p:sp>
        <p:nvSpPr>
          <p:cNvPr id="2" name="Google Shape;647;g2b1bae677e4_0_197">
            <a:extLst>
              <a:ext uri="{FF2B5EF4-FFF2-40B4-BE49-F238E27FC236}">
                <a16:creationId xmlns:a16="http://schemas.microsoft.com/office/drawing/2014/main" id="{44A2FE02-7385-4E54-128E-6EEC09CC2B5C}"/>
              </a:ext>
            </a:extLst>
          </p:cNvPr>
          <p:cNvSpPr txBox="1"/>
          <p:nvPr/>
        </p:nvSpPr>
        <p:spPr>
          <a:xfrm>
            <a:off x="4571950" y="6087531"/>
            <a:ext cx="4152300" cy="36929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dirty="0">
                <a:latin typeface="Helvetica Neue Light"/>
                <a:ea typeface="Helvetica Neue Light"/>
                <a:cs typeface="Helvetica Neue Light"/>
                <a:sym typeface="Helvetica Neue Light"/>
              </a:rPr>
              <a:t>How does conservation impact my life?</a:t>
            </a:r>
            <a:endParaRPr sz="1800" b="0" i="0" u="none" strike="noStrike" cap="none" dirty="0">
              <a:solidFill>
                <a:srgbClr val="000000"/>
              </a:solidFill>
              <a:latin typeface="Arial"/>
              <a:ea typeface="Arial"/>
              <a:cs typeface="Arial"/>
              <a:sym typeface="Arial"/>
            </a:endParaRPr>
          </a:p>
        </p:txBody>
      </p:sp>
      <p:sp>
        <p:nvSpPr>
          <p:cNvPr id="3" name="Google Shape;886;g2b1bae677e4_0_935">
            <a:extLst>
              <a:ext uri="{FF2B5EF4-FFF2-40B4-BE49-F238E27FC236}">
                <a16:creationId xmlns:a16="http://schemas.microsoft.com/office/drawing/2014/main" id="{16D45200-DC1F-EAFD-EF5D-7F9186576DA9}"/>
              </a:ext>
            </a:extLst>
          </p:cNvPr>
          <p:cNvSpPr txBox="1"/>
          <p:nvPr/>
        </p:nvSpPr>
        <p:spPr>
          <a:xfrm>
            <a:off x="5382081" y="4023715"/>
            <a:ext cx="3263100" cy="2123618"/>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200"/>
              <a:buFont typeface="Arial"/>
              <a:buNone/>
            </a:pPr>
            <a:r>
              <a:rPr lang="en-US" sz="2200" dirty="0">
                <a:solidFill>
                  <a:srgbClr val="434343"/>
                </a:solidFill>
                <a:latin typeface="Helvetica Neue Light"/>
                <a:ea typeface="Helvetica Neue Light"/>
                <a:cs typeface="Helvetica Neue Light"/>
                <a:sym typeface="Helvetica Neue Light"/>
              </a:rPr>
              <a:t>The way we use resources and practice conservation can affect the health of humans and the well-being of the environment</a:t>
            </a:r>
            <a:endParaRPr sz="2200" b="0" i="0" u="none" strike="noStrike" cap="none" dirty="0">
              <a:solidFill>
                <a:srgbClr val="434343"/>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926"/>
        <p:cNvGrpSpPr/>
        <p:nvPr/>
      </p:nvGrpSpPr>
      <p:grpSpPr>
        <a:xfrm>
          <a:off x="0" y="0"/>
          <a:ext cx="0" cy="0"/>
          <a:chOff x="0" y="0"/>
          <a:chExt cx="0" cy="0"/>
        </a:xfrm>
      </p:grpSpPr>
      <p:sp>
        <p:nvSpPr>
          <p:cNvPr id="927" name="Google Shape;927;p17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FFC000"/>
              </a:buClr>
              <a:buSzPts val="4400"/>
              <a:buFont typeface="Calibri"/>
              <a:buNone/>
            </a:pPr>
            <a:r>
              <a:rPr lang="en-US">
                <a:solidFill>
                  <a:srgbClr val="FFC000"/>
                </a:solidFill>
              </a:rPr>
              <a:t>Simulation Activity </a:t>
            </a:r>
            <a:endParaRPr/>
          </a:p>
        </p:txBody>
      </p:sp>
      <p:sp>
        <p:nvSpPr>
          <p:cNvPr id="928" name="Google Shape;928;p171"/>
          <p:cNvSpPr txBox="1">
            <a:spLocks noGrp="1"/>
          </p:cNvSpPr>
          <p:nvPr>
            <p:ph type="body" idx="1"/>
          </p:nvPr>
        </p:nvSpPr>
        <p:spPr>
          <a:xfrm>
            <a:off x="457200" y="1738312"/>
            <a:ext cx="8229600" cy="1758462"/>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100000"/>
              </a:lnSpc>
              <a:spcBef>
                <a:spcPts val="0"/>
              </a:spcBef>
              <a:spcAft>
                <a:spcPts val="0"/>
              </a:spcAft>
              <a:buClr>
                <a:srgbClr val="FF0000"/>
              </a:buClr>
              <a:buSzPts val="3600"/>
              <a:buNone/>
            </a:pPr>
            <a:r>
              <a:rPr lang="en-US" sz="3600" b="1" u="sng">
                <a:solidFill>
                  <a:srgbClr val="FF0000"/>
                </a:solidFill>
                <a:latin typeface="Arial"/>
                <a:ea typeface="Arial"/>
                <a:cs typeface="Arial"/>
                <a:sym typeface="Arial"/>
                <a:hlinkClick r:id="rId3">
                  <a:extLst>
                    <a:ext uri="{A12FA001-AC4F-418D-AE19-62706E023703}">
                      <ahyp:hlinkClr xmlns:ahyp="http://schemas.microsoft.com/office/drawing/2018/hyperlinkcolor" val="tx"/>
                    </a:ext>
                  </a:extLst>
                </a:hlinkClick>
              </a:rPr>
              <a:t>Renew-A-Bean</a:t>
            </a:r>
            <a:endParaRPr sz="3600" b="1">
              <a:solidFill>
                <a:srgbClr val="FF0000"/>
              </a:solidFill>
              <a:latin typeface="Arial"/>
              <a:ea typeface="Arial"/>
              <a:cs typeface="Arial"/>
              <a:sym typeface="Arial"/>
            </a:endParaRPr>
          </a:p>
          <a:p>
            <a:pPr marL="0" lvl="0" indent="0" algn="ctr" rtl="0">
              <a:lnSpc>
                <a:spcPct val="100000"/>
              </a:lnSpc>
              <a:spcBef>
                <a:spcPts val="640"/>
              </a:spcBef>
              <a:spcAft>
                <a:spcPts val="0"/>
              </a:spcAft>
              <a:buClr>
                <a:schemeClr val="dk1"/>
              </a:buClr>
              <a:buSzPts val="3200"/>
              <a:buNone/>
            </a:pPr>
            <a:endParaRPr b="1"/>
          </a:p>
          <a:p>
            <a:pPr marL="0" lvl="0" indent="0" algn="ctr" rtl="0">
              <a:lnSpc>
                <a:spcPct val="100000"/>
              </a:lnSpc>
              <a:spcBef>
                <a:spcPts val="640"/>
              </a:spcBef>
              <a:spcAft>
                <a:spcPts val="0"/>
              </a:spcAft>
              <a:buClr>
                <a:schemeClr val="dk1"/>
              </a:buClr>
              <a:buSzPts val="3200"/>
              <a:buNone/>
            </a:pPr>
            <a:r>
              <a:rPr lang="en-US" b="1"/>
              <a:t> </a:t>
            </a:r>
            <a:endParaRPr/>
          </a:p>
        </p:txBody>
      </p:sp>
      <p:sp>
        <p:nvSpPr>
          <p:cNvPr id="929" name="Google Shape;929;p171" descr="Laptop"/>
          <p:cNvSpPr/>
          <p:nvPr/>
        </p:nvSpPr>
        <p:spPr>
          <a:xfrm>
            <a:off x="44367"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30" name="Google Shape;930;p171"/>
          <p:cNvPicPr preferRelativeResize="0"/>
          <p:nvPr/>
        </p:nvPicPr>
        <p:blipFill rotWithShape="1">
          <a:blip r:embed="rId5">
            <a:alphaModFix/>
          </a:blip>
          <a:srcRect/>
          <a:stretch/>
        </p:blipFill>
        <p:spPr>
          <a:xfrm>
            <a:off x="74672" y="2896578"/>
            <a:ext cx="4497328" cy="3134945"/>
          </a:xfrm>
          <a:prstGeom prst="rect">
            <a:avLst/>
          </a:prstGeom>
          <a:noFill/>
          <a:ln>
            <a:noFill/>
          </a:ln>
        </p:spPr>
      </p:pic>
      <p:sp>
        <p:nvSpPr>
          <p:cNvPr id="931" name="Google Shape;931;p171"/>
          <p:cNvSpPr txBox="1"/>
          <p:nvPr/>
        </p:nvSpPr>
        <p:spPr>
          <a:xfrm>
            <a:off x="4747846" y="2940556"/>
            <a:ext cx="4097215" cy="30469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Students will increase their understanding of the eventual depletion of nonrenewable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resources, the effect of changing rates of use on the future, the role of conservation and the need to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develop renewable resources.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7" name="Google Shape;937;g2b1bae677e4_0_484"/>
          <p:cNvSpPr txBox="1"/>
          <p:nvPr/>
        </p:nvSpPr>
        <p:spPr>
          <a:xfrm>
            <a:off x="2585397" y="628581"/>
            <a:ext cx="39732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0" i="0" u="none" strike="noStrike" cap="none">
                <a:solidFill>
                  <a:srgbClr val="FF0000"/>
                </a:solidFill>
                <a:latin typeface="Calibri"/>
                <a:ea typeface="Calibri"/>
                <a:cs typeface="Calibri"/>
                <a:sym typeface="Calibri"/>
              </a:rPr>
              <a:t>Remember!!!</a:t>
            </a:r>
            <a:endParaRPr sz="1400" b="0" i="0" u="none" strike="noStrike" cap="none">
              <a:solidFill>
                <a:srgbClr val="000000"/>
              </a:solidFill>
              <a:latin typeface="Arial"/>
              <a:ea typeface="Arial"/>
              <a:cs typeface="Arial"/>
              <a:sym typeface="Arial"/>
            </a:endParaRPr>
          </a:p>
        </p:txBody>
      </p:sp>
      <p:sp>
        <p:nvSpPr>
          <p:cNvPr id="938" name="Google Shape;938;g2b1bae677e4_0_484" descr="Rewind"/>
          <p:cNvSpPr/>
          <p:nvPr/>
        </p:nvSpPr>
        <p:spPr>
          <a:xfrm>
            <a:off x="1928445" y="1500554"/>
            <a:ext cx="5287200" cy="4267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16"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8" name="Google Shape;158;p116"/>
          <p:cNvPicPr preferRelativeResize="0"/>
          <p:nvPr/>
        </p:nvPicPr>
        <p:blipFill rotWithShape="1">
          <a:blip r:embed="rId4">
            <a:alphaModFix/>
          </a:blip>
          <a:srcRect/>
          <a:stretch/>
        </p:blipFill>
        <p:spPr>
          <a:xfrm>
            <a:off x="2368317" y="2120804"/>
            <a:ext cx="4407366" cy="3453301"/>
          </a:xfrm>
          <a:prstGeom prst="rect">
            <a:avLst/>
          </a:prstGeom>
          <a:noFill/>
          <a:ln w="38100" cap="flat" cmpd="sng">
            <a:solidFill>
              <a:schemeClr val="dk1"/>
            </a:solidFill>
            <a:prstDash val="solid"/>
            <a:round/>
            <a:headEnd type="none" w="sm" len="sm"/>
            <a:tailEnd type="none" w="sm" len="sm"/>
          </a:ln>
        </p:spPr>
      </p:pic>
      <p:sp>
        <p:nvSpPr>
          <p:cNvPr id="159" name="Google Shape;159;p116"/>
          <p:cNvSpPr txBox="1">
            <a:spLocks noGrp="1"/>
          </p:cNvSpPr>
          <p:nvPr>
            <p:ph type="title"/>
          </p:nvPr>
        </p:nvSpPr>
        <p:spPr>
          <a:xfrm>
            <a:off x="690282" y="424771"/>
            <a:ext cx="8453718"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000"/>
              <a:buFont typeface="Calibri"/>
              <a:buNone/>
            </a:pPr>
            <a:r>
              <a:rPr lang="en-US" sz="3000"/>
              <a:t>Where did the U.S. get most of its total energy from (renewable or non-renewable)  in 1998?</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943"/>
        <p:cNvGrpSpPr/>
        <p:nvPr/>
      </p:nvGrpSpPr>
      <p:grpSpPr>
        <a:xfrm>
          <a:off x="0" y="0"/>
          <a:ext cx="0" cy="0"/>
          <a:chOff x="0" y="0"/>
          <a:chExt cx="0" cy="0"/>
        </a:xfrm>
      </p:grpSpPr>
      <p:sp>
        <p:nvSpPr>
          <p:cNvPr id="944" name="Google Shape;944;g2b1bae677e4_0_490"/>
          <p:cNvSpPr txBox="1">
            <a:spLocks noGrp="1"/>
          </p:cNvSpPr>
          <p:nvPr>
            <p:ph type="ctrTitle"/>
          </p:nvPr>
        </p:nvSpPr>
        <p:spPr>
          <a:xfrm>
            <a:off x="349080" y="454804"/>
            <a:ext cx="8445839" cy="14619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US" b="1" u="sng" dirty="0"/>
              <a:t>Conservation</a:t>
            </a:r>
            <a:r>
              <a:rPr lang="en-US" dirty="0"/>
              <a:t>: using less of a resource to make its supply last longer</a:t>
            </a:r>
            <a:endParaRPr dirty="0"/>
          </a:p>
        </p:txBody>
      </p:sp>
      <p:pic>
        <p:nvPicPr>
          <p:cNvPr id="945" name="Google Shape;945;g2b1bae677e4_0_490" descr="water-conservation-mission.jpg"/>
          <p:cNvPicPr preferRelativeResize="0"/>
          <p:nvPr/>
        </p:nvPicPr>
        <p:blipFill rotWithShape="1">
          <a:blip r:embed="rId3">
            <a:alphaModFix/>
          </a:blip>
          <a:srcRect/>
          <a:stretch/>
        </p:blipFill>
        <p:spPr>
          <a:xfrm>
            <a:off x="2140581" y="1995163"/>
            <a:ext cx="4862838" cy="4862837"/>
          </a:xfrm>
          <a:prstGeom prst="rect">
            <a:avLst/>
          </a:prstGeom>
          <a:noFill/>
          <a:ln>
            <a:noFill/>
          </a:ln>
        </p:spPr>
      </p:pic>
      <p:sp>
        <p:nvSpPr>
          <p:cNvPr id="946" name="Google Shape;946;g2b1bae677e4_0_490" descr="Artificial Intelligence"/>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47" name="Google Shape;947;g2b1bae677e4_0_490" descr="Blog"/>
          <p:cNvPicPr preferRelativeResize="0"/>
          <p:nvPr/>
        </p:nvPicPr>
        <p:blipFill rotWithShape="1">
          <a:blip r:embed="rId5">
            <a:alphaModFix/>
          </a:blip>
          <a:srcRect/>
          <a:stretch/>
        </p:blipFill>
        <p:spPr>
          <a:xfrm>
            <a:off x="849542" y="222126"/>
            <a:ext cx="465357" cy="465357"/>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952"/>
        <p:cNvGrpSpPr/>
        <p:nvPr/>
      </p:nvGrpSpPr>
      <p:grpSpPr>
        <a:xfrm>
          <a:off x="0" y="0"/>
          <a:ext cx="0" cy="0"/>
          <a:chOff x="0" y="0"/>
          <a:chExt cx="0" cy="0"/>
        </a:xfrm>
      </p:grpSpPr>
      <p:sp>
        <p:nvSpPr>
          <p:cNvPr id="953" name="Google Shape;953;gd30b0cc846_1_103"/>
          <p:cNvSpPr txBox="1">
            <a:spLocks noGrp="1"/>
          </p:cNvSpPr>
          <p:nvPr>
            <p:ph type="title"/>
          </p:nvPr>
        </p:nvSpPr>
        <p:spPr>
          <a:xfrm>
            <a:off x="457272" y="962853"/>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US" sz="3600" b="1" dirty="0"/>
              <a:t>Big Question: </a:t>
            </a:r>
            <a:r>
              <a:rPr lang="en-US" sz="3600" dirty="0"/>
              <a:t>How do the resources we use affect humans and the environment?</a:t>
            </a:r>
            <a:br>
              <a:rPr lang="en-US" dirty="0"/>
            </a:br>
            <a:endParaRPr dirty="0"/>
          </a:p>
        </p:txBody>
      </p:sp>
      <p:sp>
        <p:nvSpPr>
          <p:cNvPr id="954" name="Google Shape;954;gd30b0cc846_1_103" descr="Lightbulb and gear"/>
          <p:cNvSpPr/>
          <p:nvPr/>
        </p:nvSpPr>
        <p:spPr>
          <a:xfrm>
            <a:off x="95922" y="240153"/>
            <a:ext cx="722700" cy="7227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55" name="Google Shape;955;gd30b0cc846_1_103"/>
          <p:cNvPicPr preferRelativeResize="0">
            <a:picLocks noGrp="1"/>
          </p:cNvPicPr>
          <p:nvPr>
            <p:ph type="body" idx="1"/>
          </p:nvPr>
        </p:nvPicPr>
        <p:blipFill rotWithShape="1">
          <a:blip r:embed="rId4">
            <a:alphaModFix/>
          </a:blip>
          <a:srcRect/>
          <a:stretch/>
        </p:blipFill>
        <p:spPr>
          <a:xfrm>
            <a:off x="382781" y="2201652"/>
            <a:ext cx="8241300" cy="334800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pic>
        <p:nvPicPr>
          <p:cNvPr id="961" name="Google Shape;961;p172"/>
          <p:cNvPicPr preferRelativeResize="0"/>
          <p:nvPr/>
        </p:nvPicPr>
        <p:blipFill rotWithShape="1">
          <a:blip r:embed="rId3">
            <a:alphaModFix/>
          </a:blip>
          <a:srcRect/>
          <a:stretch/>
        </p:blipFill>
        <p:spPr>
          <a:xfrm>
            <a:off x="0" y="0"/>
            <a:ext cx="9143067" cy="685800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965"/>
        <p:cNvGrpSpPr/>
        <p:nvPr/>
      </p:nvGrpSpPr>
      <p:grpSpPr>
        <a:xfrm>
          <a:off x="0" y="0"/>
          <a:ext cx="0" cy="0"/>
          <a:chOff x="0" y="0"/>
          <a:chExt cx="0" cy="0"/>
        </a:xfrm>
      </p:grpSpPr>
      <p:pic>
        <p:nvPicPr>
          <p:cNvPr id="966" name="Google Shape;966;p24" descr="IEP Translation – Communication from OSEP regarding the ..."/>
          <p:cNvPicPr preferRelativeResize="0"/>
          <p:nvPr/>
        </p:nvPicPr>
        <p:blipFill rotWithShape="1">
          <a:blip r:embed="rId3">
            <a:alphaModFix/>
          </a:blip>
          <a:srcRect/>
          <a:stretch/>
        </p:blipFill>
        <p:spPr>
          <a:xfrm>
            <a:off x="1782610" y="905274"/>
            <a:ext cx="5748348" cy="904494"/>
          </a:xfrm>
          <a:prstGeom prst="rect">
            <a:avLst/>
          </a:prstGeom>
          <a:noFill/>
          <a:ln>
            <a:noFill/>
          </a:ln>
        </p:spPr>
      </p:pic>
      <p:pic>
        <p:nvPicPr>
          <p:cNvPr id="967" name="Google Shape;967;p24" descr="United States Department of Education - Wikipedia"/>
          <p:cNvPicPr preferRelativeResize="0"/>
          <p:nvPr/>
        </p:nvPicPr>
        <p:blipFill rotWithShape="1">
          <a:blip r:embed="rId4">
            <a:alphaModFix/>
          </a:blip>
          <a:srcRect/>
          <a:stretch/>
        </p:blipFill>
        <p:spPr>
          <a:xfrm>
            <a:off x="3441843" y="1949759"/>
            <a:ext cx="2164459" cy="2067532"/>
          </a:xfrm>
          <a:prstGeom prst="rect">
            <a:avLst/>
          </a:prstGeom>
          <a:noFill/>
          <a:ln>
            <a:noFill/>
          </a:ln>
        </p:spPr>
      </p:pic>
      <p:pic>
        <p:nvPicPr>
          <p:cNvPr id="968" name="Google Shape;968;p24"/>
          <p:cNvPicPr preferRelativeResize="0"/>
          <p:nvPr/>
        </p:nvPicPr>
        <p:blipFill rotWithShape="1">
          <a:blip r:embed="rId5">
            <a:alphaModFix/>
          </a:blip>
          <a:srcRect/>
          <a:stretch/>
        </p:blipFill>
        <p:spPr>
          <a:xfrm>
            <a:off x="1017141" y="4236393"/>
            <a:ext cx="7555383" cy="1289764"/>
          </a:xfrm>
          <a:prstGeom prst="rect">
            <a:avLst/>
          </a:prstGeom>
          <a:noFill/>
          <a:ln>
            <a:noFill/>
          </a:ln>
        </p:spPr>
      </p:pic>
      <p:sp>
        <p:nvSpPr>
          <p:cNvPr id="969" name="Google Shape;969;p24"/>
          <p:cNvSpPr txBox="1"/>
          <p:nvPr/>
        </p:nvSpPr>
        <p:spPr>
          <a:xfrm>
            <a:off x="634671" y="180283"/>
            <a:ext cx="78747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Calibri"/>
                <a:ea typeface="Calibri"/>
                <a:cs typeface="Calibri"/>
                <a:sym typeface="Calibri"/>
              </a:rPr>
              <a:t>This Video Was Created With Resources From:</a:t>
            </a:r>
            <a:endParaRPr sz="1400" b="0" i="0" u="none" strike="noStrike" cap="none">
              <a:solidFill>
                <a:srgbClr val="000000"/>
              </a:solidFill>
              <a:latin typeface="Arial"/>
              <a:ea typeface="Arial"/>
              <a:cs typeface="Arial"/>
              <a:sym typeface="Arial"/>
            </a:endParaRPr>
          </a:p>
        </p:txBody>
      </p:sp>
      <p:sp>
        <p:nvSpPr>
          <p:cNvPr id="970" name="Google Shape;970;p24"/>
          <p:cNvSpPr txBox="1"/>
          <p:nvPr/>
        </p:nvSpPr>
        <p:spPr>
          <a:xfrm>
            <a:off x="903450" y="5526150"/>
            <a:ext cx="7337100" cy="1077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50"/>
              <a:buFont typeface="Arial"/>
              <a:buNone/>
            </a:pPr>
            <a:r>
              <a:rPr lang="en-US" sz="1450" b="1" i="0" u="none" strike="noStrike" cap="none">
                <a:solidFill>
                  <a:srgbClr val="000000"/>
                </a:solidFill>
                <a:latin typeface="Calibri"/>
                <a:ea typeface="Calibri"/>
                <a:cs typeface="Calibri"/>
                <a:sym typeface="Calibri"/>
              </a:rPr>
              <a:t>Questions or Comments</a:t>
            </a:r>
            <a:endParaRPr sz="15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50"/>
              <a:buFont typeface="Arial"/>
              <a:buNone/>
            </a:pPr>
            <a:endParaRPr sz="145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50"/>
              <a:buFont typeface="Arial"/>
              <a:buNone/>
            </a:pPr>
            <a:r>
              <a:rPr lang="en-US" sz="1450" b="0" i="0" u="none" strike="noStrike" cap="none">
                <a:solidFill>
                  <a:srgbClr val="000000"/>
                </a:solidFill>
                <a:latin typeface="Calibri"/>
                <a:ea typeface="Calibri"/>
                <a:cs typeface="Calibri"/>
                <a:sym typeface="Calibri"/>
              </a:rPr>
              <a:t> Michael Kennedy, Ph.D.          MKennedy@Virginia.edu </a:t>
            </a:r>
            <a:endParaRPr sz="15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50"/>
              <a:buFont typeface="Arial"/>
              <a:buNone/>
            </a:pPr>
            <a:r>
              <a:rPr lang="en-US" sz="1450" b="0" i="0" u="none" strike="noStrike" cap="none">
                <a:solidFill>
                  <a:srgbClr val="000000"/>
                </a:solidFill>
                <a:latin typeface="Calibri"/>
                <a:ea typeface="Calibri"/>
                <a:cs typeface="Calibri"/>
                <a:sym typeface="Calibri"/>
              </a:rPr>
              <a:t>Rachel L Kunemund, Ph.D.	             rk8vm@virginia.edu</a:t>
            </a:r>
            <a:endParaRPr sz="1500" b="0" i="0" u="none" strike="noStrike" cap="none">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17"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6" name="Google Shape;166;p117" descr="EIA - Renewable Energy Consumption and Electricity Preliminary Statistics  2010"/>
          <p:cNvPicPr preferRelativeResize="0"/>
          <p:nvPr/>
        </p:nvPicPr>
        <p:blipFill rotWithShape="1">
          <a:blip r:embed="rId4">
            <a:alphaModFix/>
          </a:blip>
          <a:srcRect/>
          <a:stretch/>
        </p:blipFill>
        <p:spPr>
          <a:xfrm>
            <a:off x="1079500" y="1466850"/>
            <a:ext cx="6985000" cy="3924300"/>
          </a:xfrm>
          <a:prstGeom prst="rect">
            <a:avLst/>
          </a:prstGeom>
          <a:noFill/>
          <a:ln w="53975" cap="flat" cmpd="sng">
            <a:solidFill>
              <a:schemeClr val="dk1"/>
            </a:solidFill>
            <a:prstDash val="solid"/>
            <a:round/>
            <a:headEnd type="none" w="sm" len="sm"/>
            <a:tailEnd type="none" w="sm" len="sm"/>
          </a:ln>
        </p:spPr>
      </p:pic>
      <p:sp>
        <p:nvSpPr>
          <p:cNvPr id="167" name="Google Shape;167;p117"/>
          <p:cNvSpPr txBox="1">
            <a:spLocks noGrp="1"/>
          </p:cNvSpPr>
          <p:nvPr>
            <p:ph type="title"/>
          </p:nvPr>
        </p:nvSpPr>
        <p:spPr>
          <a:xfrm>
            <a:off x="690282" y="128936"/>
            <a:ext cx="8453718"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000"/>
              <a:buFont typeface="Calibri"/>
              <a:buNone/>
            </a:pPr>
            <a:r>
              <a:rPr lang="en-US" sz="3000"/>
              <a:t>In 2010, where did the U.S. get most of its energy from (renewable or nonrenewable)?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18"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4" name="Google Shape;174;p118" descr="EIA - Renewable Energy Consumption and Electricity Preliminary Statistics  2010"/>
          <p:cNvPicPr preferRelativeResize="0"/>
          <p:nvPr/>
        </p:nvPicPr>
        <p:blipFill rotWithShape="1">
          <a:blip r:embed="rId4">
            <a:alphaModFix/>
          </a:blip>
          <a:srcRect/>
          <a:stretch/>
        </p:blipFill>
        <p:spPr>
          <a:xfrm>
            <a:off x="4736634" y="1976719"/>
            <a:ext cx="4242732" cy="3603812"/>
          </a:xfrm>
          <a:prstGeom prst="rect">
            <a:avLst/>
          </a:prstGeom>
          <a:noFill/>
          <a:ln w="53975" cap="flat" cmpd="sng">
            <a:solidFill>
              <a:schemeClr val="dk1"/>
            </a:solidFill>
            <a:prstDash val="solid"/>
            <a:round/>
            <a:headEnd type="none" w="sm" len="sm"/>
            <a:tailEnd type="none" w="sm" len="sm"/>
          </a:ln>
        </p:spPr>
      </p:pic>
      <p:sp>
        <p:nvSpPr>
          <p:cNvPr id="175" name="Google Shape;175;p118"/>
          <p:cNvSpPr txBox="1">
            <a:spLocks noGrp="1"/>
          </p:cNvSpPr>
          <p:nvPr>
            <p:ph type="title"/>
          </p:nvPr>
        </p:nvSpPr>
        <p:spPr>
          <a:xfrm>
            <a:off x="690282" y="128936"/>
            <a:ext cx="8453718"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000"/>
              <a:buFont typeface="Calibri"/>
              <a:buNone/>
            </a:pPr>
            <a:r>
              <a:rPr lang="en-US" sz="3000"/>
              <a:t>How did energy consumption change between 1998 and 2010?</a:t>
            </a:r>
            <a:endParaRPr/>
          </a:p>
        </p:txBody>
      </p:sp>
      <p:pic>
        <p:nvPicPr>
          <p:cNvPr id="176" name="Google Shape;176;p118"/>
          <p:cNvPicPr preferRelativeResize="0"/>
          <p:nvPr/>
        </p:nvPicPr>
        <p:blipFill rotWithShape="1">
          <a:blip r:embed="rId5">
            <a:alphaModFix/>
          </a:blip>
          <a:srcRect/>
          <a:stretch/>
        </p:blipFill>
        <p:spPr>
          <a:xfrm>
            <a:off x="164634" y="1976719"/>
            <a:ext cx="4407366" cy="3603812"/>
          </a:xfrm>
          <a:prstGeom prst="rect">
            <a:avLst/>
          </a:prstGeom>
          <a:noFill/>
          <a:ln w="38100" cap="flat" cmpd="sng">
            <a:solidFill>
              <a:schemeClr val="dk1"/>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19"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3" name="Google Shape;183;p119" descr="EIA - Renewable Energy Consumption and Electricity Preliminary Statistics  2010"/>
          <p:cNvPicPr preferRelativeResize="0"/>
          <p:nvPr/>
        </p:nvPicPr>
        <p:blipFill rotWithShape="1">
          <a:blip r:embed="rId4">
            <a:alphaModFix/>
          </a:blip>
          <a:srcRect/>
          <a:stretch/>
        </p:blipFill>
        <p:spPr>
          <a:xfrm>
            <a:off x="4736634" y="1976719"/>
            <a:ext cx="4242732" cy="3603812"/>
          </a:xfrm>
          <a:prstGeom prst="rect">
            <a:avLst/>
          </a:prstGeom>
          <a:noFill/>
          <a:ln w="53975" cap="flat" cmpd="sng">
            <a:solidFill>
              <a:schemeClr val="dk1"/>
            </a:solidFill>
            <a:prstDash val="solid"/>
            <a:round/>
            <a:headEnd type="none" w="sm" len="sm"/>
            <a:tailEnd type="none" w="sm" len="sm"/>
          </a:ln>
        </p:spPr>
      </p:pic>
      <p:sp>
        <p:nvSpPr>
          <p:cNvPr id="184" name="Google Shape;184;p119"/>
          <p:cNvSpPr txBox="1">
            <a:spLocks noGrp="1"/>
          </p:cNvSpPr>
          <p:nvPr>
            <p:ph type="title"/>
          </p:nvPr>
        </p:nvSpPr>
        <p:spPr>
          <a:xfrm>
            <a:off x="690282" y="128936"/>
            <a:ext cx="8453718"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000"/>
              <a:buFont typeface="Calibri"/>
              <a:buNone/>
            </a:pPr>
            <a:r>
              <a:rPr lang="en-US" sz="3000"/>
              <a:t>Why do you think the U.S. relies so much on non-renewable resources?</a:t>
            </a:r>
            <a:endParaRPr/>
          </a:p>
        </p:txBody>
      </p:sp>
      <p:pic>
        <p:nvPicPr>
          <p:cNvPr id="185" name="Google Shape;185;p119"/>
          <p:cNvPicPr preferRelativeResize="0"/>
          <p:nvPr/>
        </p:nvPicPr>
        <p:blipFill rotWithShape="1">
          <a:blip r:embed="rId5">
            <a:alphaModFix/>
          </a:blip>
          <a:srcRect/>
          <a:stretch/>
        </p:blipFill>
        <p:spPr>
          <a:xfrm>
            <a:off x="164634" y="1976719"/>
            <a:ext cx="4407366" cy="3603812"/>
          </a:xfrm>
          <a:prstGeom prst="rect">
            <a:avLst/>
          </a:prstGeom>
          <a:noFill/>
          <a:ln w="38100" cap="flat" cmpd="sng">
            <a:solidFill>
              <a:schemeClr val="dk1"/>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2683</Words>
  <Application>Microsoft Macintosh PowerPoint</Application>
  <PresentationFormat>On-screen Show (4:3)</PresentationFormat>
  <Paragraphs>308</Paragraphs>
  <Slides>63</Slides>
  <Notes>63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63</vt:i4>
      </vt:variant>
    </vt:vector>
  </HeadingPairs>
  <TitlesOfParts>
    <vt:vector size="68" baseType="lpstr">
      <vt:lpstr>Calibri</vt:lpstr>
      <vt:lpstr>Helvetica Neue Light</vt:lpstr>
      <vt:lpstr>Poppins</vt:lpstr>
      <vt:lpstr>Arial</vt:lpstr>
      <vt:lpstr>Office Theme</vt:lpstr>
      <vt:lpstr>PowerPoint Presentation</vt:lpstr>
      <vt:lpstr>Conservation</vt:lpstr>
      <vt:lpstr>Big Question: How do the resources we use affect humans and the environment? </vt:lpstr>
      <vt:lpstr>Demonstration</vt:lpstr>
      <vt:lpstr>PowerPoint Presentation</vt:lpstr>
      <vt:lpstr>Where did the U.S. get most of its total energy from (renewable or non-renewable)  in 1998?</vt:lpstr>
      <vt:lpstr>In 2010, where did the U.S. get most of its energy from (renewable or nonrenewable)?</vt:lpstr>
      <vt:lpstr>How did energy consumption change between 1998 and 2010?</vt:lpstr>
      <vt:lpstr>Why do you think the U.S. relies so much on non-renewable resources?</vt:lpstr>
      <vt:lpstr>What problem could the U.S. have by relying so heavily on non-renewable resources?</vt:lpstr>
      <vt:lpstr>PowerPoint Presentation</vt:lpstr>
      <vt:lpstr>PowerPoint Presentation</vt:lpstr>
      <vt:lpstr>Renewable resource: a resource that can be reused and replaced naturally  </vt:lpstr>
      <vt:lpstr>Non-renewable resource: a resource that is not replaced by nature quickly enough to match demand </vt:lpstr>
      <vt:lpstr>PowerPoint Presentation</vt:lpstr>
      <vt:lpstr>PowerPoint Presentation</vt:lpstr>
      <vt:lpstr>What is a the difference between a renewable and non-renewable resource?</vt:lpstr>
      <vt:lpstr>PowerPoint Presentation</vt:lpstr>
      <vt:lpstr>Conservation: using less of a resource to make its supply last longer</vt:lpstr>
      <vt:lpstr>PowerPoint Presentation</vt:lpstr>
      <vt:lpstr>What is conservation?</vt:lpstr>
      <vt:lpstr>PowerPoint Presentation</vt:lpstr>
      <vt:lpstr>Conservation refers to the usage of both non-renewable and renewable resource, and how our usage affects the environment. </vt:lpstr>
      <vt:lpstr>We must conserve the amount of non-renewable resources we use because they can harm the environment, and the supply may run out some day if they aren’t replenished fast enough.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Conservation: using less of a resource to make its supply last longer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Simulation Activity </vt:lpstr>
      <vt:lpstr>PowerPoint Presentation</vt:lpstr>
      <vt:lpstr>Conservation: using less of a resource to make its supply last longer</vt:lpstr>
      <vt:lpstr>Big Question: How do the resources we use affect humans and the environment?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Kennedy</dc:creator>
  <cp:lastModifiedBy>Coleman, Olivia Fudge (rhz9xk)</cp:lastModifiedBy>
  <cp:revision>3</cp:revision>
  <dcterms:created xsi:type="dcterms:W3CDTF">2017-07-11T14:42:06Z</dcterms:created>
  <dcterms:modified xsi:type="dcterms:W3CDTF">2024-01-22T03:03:25Z</dcterms:modified>
</cp:coreProperties>
</file>