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8"/>
  </p:notesMasterIdLst>
  <p:sldIdLst>
    <p:sldId id="377" r:id="rId3"/>
    <p:sldId id="256" r:id="rId4"/>
    <p:sldId id="257" r:id="rId5"/>
    <p:sldId id="313" r:id="rId6"/>
    <p:sldId id="321" r:id="rId7"/>
    <p:sldId id="324" r:id="rId8"/>
    <p:sldId id="325" r:id="rId9"/>
    <p:sldId id="323" r:id="rId10"/>
    <p:sldId id="326" r:id="rId11"/>
    <p:sldId id="574" r:id="rId12"/>
    <p:sldId id="587" r:id="rId13"/>
    <p:sldId id="589" r:id="rId14"/>
    <p:sldId id="561" r:id="rId15"/>
    <p:sldId id="575" r:id="rId16"/>
    <p:sldId id="576" r:id="rId17"/>
    <p:sldId id="577" r:id="rId18"/>
    <p:sldId id="568" r:id="rId19"/>
    <p:sldId id="569" r:id="rId20"/>
    <p:sldId id="570" r:id="rId21"/>
    <p:sldId id="571" r:id="rId22"/>
    <p:sldId id="573" r:id="rId23"/>
    <p:sldId id="578" r:id="rId24"/>
    <p:sldId id="259" r:id="rId25"/>
    <p:sldId id="588" r:id="rId26"/>
    <p:sldId id="608" r:id="rId27"/>
    <p:sldId id="609" r:id="rId28"/>
    <p:sldId id="258" r:id="rId29"/>
    <p:sldId id="607" r:id="rId30"/>
    <p:sldId id="334" r:id="rId31"/>
    <p:sldId id="335" r:id="rId32"/>
    <p:sldId id="260" r:id="rId33"/>
    <p:sldId id="614" r:id="rId34"/>
    <p:sldId id="613" r:id="rId35"/>
    <p:sldId id="615" r:id="rId36"/>
    <p:sldId id="399" r:id="rId37"/>
    <p:sldId id="585" r:id="rId38"/>
    <p:sldId id="283" r:id="rId39"/>
    <p:sldId id="616" r:id="rId40"/>
    <p:sldId id="617" r:id="rId41"/>
    <p:sldId id="293" r:id="rId42"/>
    <p:sldId id="265" r:id="rId43"/>
    <p:sldId id="299" r:id="rId44"/>
    <p:sldId id="300" r:id="rId45"/>
    <p:sldId id="618" r:id="rId46"/>
    <p:sldId id="307" r:id="rId47"/>
    <p:sldId id="610" r:id="rId48"/>
    <p:sldId id="425" r:id="rId49"/>
    <p:sldId id="267" r:id="rId50"/>
    <p:sldId id="268" r:id="rId51"/>
    <p:sldId id="269" r:id="rId52"/>
    <p:sldId id="270" r:id="rId53"/>
    <p:sldId id="271" r:id="rId54"/>
    <p:sldId id="272" r:id="rId55"/>
    <p:sldId id="273" r:id="rId56"/>
    <p:sldId id="274" r:id="rId57"/>
    <p:sldId id="275" r:id="rId58"/>
    <p:sldId id="276" r:id="rId59"/>
    <p:sldId id="277" r:id="rId60"/>
    <p:sldId id="278" r:id="rId61"/>
    <p:sldId id="279" r:id="rId62"/>
    <p:sldId id="611" r:id="rId63"/>
    <p:sldId id="612" r:id="rId64"/>
    <p:sldId id="582" r:id="rId65"/>
    <p:sldId id="443" r:id="rId66"/>
    <p:sldId id="444" r:id="rId67"/>
  </p:sldIdLst>
  <p:sldSz cx="6858000" cy="5143500"/>
  <p:notesSz cx="6858000" cy="9144000"/>
  <p:embeddedFontLst>
    <p:embeddedFont>
      <p:font typeface="Helvetica Neue Light" panose="02000403000000020004" pitchFamily="2" charset="0"/>
      <p:regular r:id="rId69"/>
      <p:bold r:id="rId70"/>
      <p:italic r:id="rId71"/>
      <p:boldItalic r:id="rId72"/>
    </p:embeddedFont>
    <p:embeddedFont>
      <p:font typeface="Poppins" pitchFamily="2" charset="77"/>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954D"/>
    <a:srgbClr val="739C47"/>
    <a:srgbClr val="A4794F"/>
    <a:srgbClr val="2DADE1"/>
    <a:srgbClr val="9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3973"/>
  </p:normalViewPr>
  <p:slideViewPr>
    <p:cSldViewPr snapToGrid="0">
      <p:cViewPr varScale="1">
        <p:scale>
          <a:sx n="79" d="100"/>
          <a:sy n="79" d="100"/>
        </p:scale>
        <p:origin x="3160" y="1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58709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Renewable Energy</a:t>
            </a:r>
            <a:r>
              <a:rPr lang="en">
                <a:solidFill>
                  <a:schemeClr val="dk1"/>
                </a:solidFill>
              </a:rPr>
              <a:t> is energy that comes from natural sources and will not run out. </a:t>
            </a: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11</a:t>
            </a:fld>
            <a:endParaRPr/>
          </a:p>
        </p:txBody>
      </p:sp>
    </p:spTree>
    <p:extLst>
      <p:ext uri="{BB962C8B-B14F-4D97-AF65-F5344CB8AC3E}">
        <p14:creationId xmlns:p14="http://schemas.microsoft.com/office/powerpoint/2010/main" val="2919298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Non-Renewable Energy</a:t>
            </a:r>
            <a:r>
              <a:rPr lang="en">
                <a:solidFill>
                  <a:schemeClr val="dk1"/>
                </a:solidFill>
              </a:rPr>
              <a:t> is energy that comes from sources that will eventually run out.</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extLst>
      <p:ext uri="{BB962C8B-B14F-4D97-AF65-F5344CB8AC3E}">
        <p14:creationId xmlns:p14="http://schemas.microsoft.com/office/powerpoint/2010/main" val="108936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5" name="Google Shape;25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372733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8" name="Google Shape;27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829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a9a5025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285" name="Google Shape;285;gdfa9a50253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3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757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or False: Energy</a:t>
            </a:r>
            <a:r>
              <a:rPr lang="en" dirty="0">
                <a:solidFill>
                  <a:schemeClr val="dk1"/>
                </a:solidFill>
              </a:rPr>
              <a:t> is the ability to cause change.</a:t>
            </a:r>
          </a:p>
          <a:p>
            <a:pPr marL="0" lvl="0" indent="0" algn="l" rtl="0">
              <a:lnSpc>
                <a:spcPct val="115000"/>
              </a:lnSpc>
              <a:spcBef>
                <a:spcPts val="0"/>
              </a:spcBef>
              <a:spcAft>
                <a:spcPts val="0"/>
              </a:spcAft>
              <a:buClr>
                <a:schemeClr val="dk1"/>
              </a:buClr>
              <a:buSzPts val="1100"/>
              <a:buFont typeface="Arial"/>
              <a:buNone/>
            </a:pPr>
            <a:endParaRPr lang="en" sz="13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dirty="0">
                <a:solidFill>
                  <a:schemeClr val="dk1"/>
                </a:solidFill>
              </a:rPr>
              <a:t>[True]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extLst>
      <p:ext uri="{BB962C8B-B14F-4D97-AF65-F5344CB8AC3E}">
        <p14:creationId xmlns:p14="http://schemas.microsoft.com/office/powerpoint/2010/main" val="84682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Energy</a:t>
            </a:r>
            <a:r>
              <a:rPr lang="en" dirty="0">
                <a:solidFill>
                  <a:schemeClr val="dk1"/>
                </a:solidFill>
              </a:rPr>
              <a:t> is the ability to cause change.</a:t>
            </a:r>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extLst>
      <p:ext uri="{BB962C8B-B14F-4D97-AF65-F5344CB8AC3E}">
        <p14:creationId xmlns:p14="http://schemas.microsoft.com/office/powerpoint/2010/main" val="119960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extLst>
      <p:ext uri="{BB962C8B-B14F-4D97-AF65-F5344CB8AC3E}">
        <p14:creationId xmlns:p14="http://schemas.microsoft.com/office/powerpoint/2010/main" val="59638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0568432cb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0568432cb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Today we will be learning about </a:t>
            </a:r>
            <a:r>
              <a:rPr lang="en" b="1"/>
              <a:t>Conservation</a:t>
            </a:r>
            <a:r>
              <a:rPr lang="en"/>
              <a:t>.</a:t>
            </a:r>
            <a:endParaRPr/>
          </a:p>
        </p:txBody>
      </p:sp>
      <p:sp>
        <p:nvSpPr>
          <p:cNvPr id="128" name="Google Shape;128;g20568432cb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extLst>
      <p:ext uri="{BB962C8B-B14F-4D97-AF65-F5344CB8AC3E}">
        <p14:creationId xmlns:p14="http://schemas.microsoft.com/office/powerpoint/2010/main" val="13179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or False: Potential energy is stored energy.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[True]</a:t>
            </a:r>
            <a:endParaRPr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Potential energy is stored energy. </a:t>
            </a:r>
          </a:p>
          <a:p>
            <a:pPr marL="0" lvl="0" indent="0" algn="l" rtl="0">
              <a:lnSpc>
                <a:spcPct val="100000"/>
              </a:lnSpc>
              <a:spcBef>
                <a:spcPts val="0"/>
              </a:spcBef>
              <a:spcAft>
                <a:spcPts val="0"/>
              </a:spcAft>
              <a:buSzPts val="1400"/>
              <a:buNone/>
            </a:pPr>
            <a:endParaRPr lang="en-US"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53373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Renewable Energy</a:t>
            </a:r>
            <a:r>
              <a:rPr lang="en" dirty="0">
                <a:solidFill>
                  <a:schemeClr val="dk1"/>
                </a:solidFill>
              </a:rPr>
              <a:t> is energy that comes from natural sources and will </a:t>
            </a:r>
            <a:r>
              <a:rPr lang="en" u="sng" dirty="0">
                <a:solidFill>
                  <a:schemeClr val="dk1"/>
                </a:solidFill>
              </a:rPr>
              <a:t>       </a:t>
            </a:r>
            <a:r>
              <a:rPr lang="en" dirty="0">
                <a:solidFill>
                  <a:schemeClr val="dk1"/>
                </a:solidFill>
              </a:rPr>
              <a:t> run out. </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Renewable Energy</a:t>
            </a:r>
            <a:r>
              <a:rPr lang="en" dirty="0">
                <a:solidFill>
                  <a:schemeClr val="dk1"/>
                </a:solidFill>
              </a:rPr>
              <a:t> is energy that comes from natural sources and will </a:t>
            </a:r>
            <a:r>
              <a:rPr lang="en" b="1" u="sng" dirty="0">
                <a:solidFill>
                  <a:schemeClr val="dk1"/>
                </a:solidFill>
              </a:rPr>
              <a:t>not</a:t>
            </a:r>
            <a:r>
              <a:rPr lang="en" dirty="0">
                <a:solidFill>
                  <a:schemeClr val="dk1"/>
                </a:solidFill>
              </a:rPr>
              <a:t> run out. </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24</a:t>
            </a:fld>
            <a:endParaRPr/>
          </a:p>
        </p:txBody>
      </p:sp>
    </p:spTree>
    <p:extLst>
      <p:ext uri="{BB962C8B-B14F-4D97-AF65-F5344CB8AC3E}">
        <p14:creationId xmlns:p14="http://schemas.microsoft.com/office/powerpoint/2010/main" val="1894086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Non-Renewable Energy</a:t>
            </a:r>
            <a:r>
              <a:rPr lang="en" dirty="0">
                <a:solidFill>
                  <a:schemeClr val="dk1"/>
                </a:solidFill>
              </a:rPr>
              <a:t> is energy that comes from sources that </a:t>
            </a:r>
            <a:r>
              <a:rPr lang="en" u="sng" dirty="0">
                <a:solidFill>
                  <a:schemeClr val="dk1"/>
                </a:solidFill>
              </a:rPr>
              <a:t>        </a:t>
            </a:r>
            <a:r>
              <a:rPr lang="en" dirty="0">
                <a:solidFill>
                  <a:schemeClr val="dk1"/>
                </a:solidFill>
              </a:rPr>
              <a:t> eventually run out.</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25</a:t>
            </a:fld>
            <a:endParaRPr/>
          </a:p>
        </p:txBody>
      </p:sp>
    </p:spTree>
    <p:extLst>
      <p:ext uri="{BB962C8B-B14F-4D97-AF65-F5344CB8AC3E}">
        <p14:creationId xmlns:p14="http://schemas.microsoft.com/office/powerpoint/2010/main" val="1077852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Non-Renewable Energy</a:t>
            </a:r>
            <a:r>
              <a:rPr lang="en" dirty="0">
                <a:solidFill>
                  <a:schemeClr val="dk1"/>
                </a:solidFill>
              </a:rPr>
              <a:t> is energy that comes from sources that </a:t>
            </a:r>
            <a:r>
              <a:rPr lang="en" b="1" u="sng" dirty="0">
                <a:solidFill>
                  <a:schemeClr val="dk1"/>
                </a:solidFill>
              </a:rPr>
              <a:t>will</a:t>
            </a:r>
            <a:r>
              <a:rPr lang="en" dirty="0">
                <a:solidFill>
                  <a:schemeClr val="dk1"/>
                </a:solidFill>
              </a:rPr>
              <a:t> eventually run out.</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26</a:t>
            </a:fld>
            <a:endParaRPr/>
          </a:p>
        </p:txBody>
      </p:sp>
    </p:spTree>
    <p:extLst>
      <p:ext uri="{BB962C8B-B14F-4D97-AF65-F5344CB8AC3E}">
        <p14:creationId xmlns:p14="http://schemas.microsoft.com/office/powerpoint/2010/main" val="759537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0568432cb1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0568432cb1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Now let’s define our new term, </a:t>
            </a:r>
            <a:r>
              <a:rPr lang="en" b="1" dirty="0"/>
              <a:t>Conservation.</a:t>
            </a:r>
            <a:endParaRPr b="1" dirty="0"/>
          </a:p>
        </p:txBody>
      </p:sp>
      <p:sp>
        <p:nvSpPr>
          <p:cNvPr id="145" name="Google Shape;145;g20568432cb1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Conservation</a:t>
            </a:r>
            <a:r>
              <a:rPr lang="en">
                <a:solidFill>
                  <a:schemeClr val="dk1"/>
                </a:solidFill>
              </a:rPr>
              <a:t> is using less of a resource to make its supply last longer.</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7f7a576e42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g27f7a576e4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72" name="Google Shape;972;g27f7a576e42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c132845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c132845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Our “big question” is: </a:t>
            </a:r>
            <a:r>
              <a:rPr lang="en" sz="1200" b="1" dirty="0">
                <a:solidFill>
                  <a:schemeClr val="dk1"/>
                </a:solidFill>
              </a:rPr>
              <a:t>How does the amount we use of different types of resources help us take care of our environment?</a:t>
            </a:r>
            <a:endParaRPr sz="1200" b="1" dirty="0">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endParaRPr>
          </a:p>
          <a:p>
            <a:pPr marL="0" lvl="0" indent="0" algn="l" rtl="0">
              <a:lnSpc>
                <a:spcPct val="115000"/>
              </a:lnSpc>
              <a:spcBef>
                <a:spcPts val="0"/>
              </a:spcBef>
              <a:spcAft>
                <a:spcPts val="0"/>
              </a:spcAft>
              <a:buSzPts val="1100"/>
              <a:buNone/>
            </a:pPr>
            <a:r>
              <a:rPr lang="en" sz="1200" dirty="0">
                <a:solidFill>
                  <a:schemeClr val="dk1"/>
                </a:solidFill>
              </a:rPr>
              <a:t>[Pause and illicit predictions from students.]</a:t>
            </a:r>
            <a:endParaRPr sz="1200" dirty="0"/>
          </a:p>
          <a:p>
            <a:pPr marL="0" lvl="0" indent="0" algn="l" rtl="0">
              <a:lnSpc>
                <a:spcPct val="100000"/>
              </a:lnSpc>
              <a:spcBef>
                <a:spcPts val="0"/>
              </a:spcBef>
              <a:spcAft>
                <a:spcPts val="0"/>
              </a:spcAft>
              <a:buSzPts val="1400"/>
              <a:buNone/>
            </a:pPr>
            <a:endParaRPr sz="1200" dirty="0"/>
          </a:p>
          <a:p>
            <a:pPr marL="0" lvl="0" indent="0" algn="l" rtl="0">
              <a:spcBef>
                <a:spcPts val="0"/>
              </a:spcBef>
              <a:spcAft>
                <a:spcPts val="0"/>
              </a:spcAft>
              <a:buClr>
                <a:schemeClr val="dk1"/>
              </a:buClr>
              <a:buSzPts val="1400"/>
              <a:buFont typeface="Arial"/>
              <a:buNone/>
            </a:pPr>
            <a:r>
              <a:rPr lang="en" sz="1200" dirty="0">
                <a:solidFill>
                  <a:schemeClr val="dk1"/>
                </a:solidFill>
              </a:rPr>
              <a:t>Be sure to keep this question and your predictions in mind as we move through this video and questions.</a:t>
            </a:r>
            <a:endParaRPr sz="1200" b="1" dirty="0"/>
          </a:p>
        </p:txBody>
      </p:sp>
      <p:sp>
        <p:nvSpPr>
          <p:cNvPr id="137" name="Google Shape;137;g24c132845d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7f7a576e42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27f7a576e42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What is conservation?</a:t>
            </a: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 sz="1100" dirty="0"/>
              <a:t>using less of a resource to make its supply last longer</a:t>
            </a:r>
            <a:r>
              <a:rPr lang="en-US" sz="1100" b="0" dirty="0"/>
              <a:t>]</a:t>
            </a:r>
            <a:endParaRPr dirty="0"/>
          </a:p>
        </p:txBody>
      </p:sp>
      <p:sp>
        <p:nvSpPr>
          <p:cNvPr id="978" name="Google Shape;978;g27f7a576e42_0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568432cb1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0568432cb1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That is the basic definition, but there is a bit more you need to know. </a:t>
            </a:r>
            <a:endParaRPr/>
          </a:p>
        </p:txBody>
      </p:sp>
      <p:sp>
        <p:nvSpPr>
          <p:cNvPr id="161" name="Google Shape;161;g20568432cb1_0_4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Conservation means being mindful of how much of a resource we use so that we can make it last longer. </a:t>
            </a: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58699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When we conserve, we try to use less of a resource, like water, energy, or trees, because we know that these resources are limited.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By using less, we can help protect the environment and ensure that there is enough for everyone, now and in the future. It's a way of being responsible and making sure that we don't run out of important things that we need to live, play, and thrive.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6579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7f7a576e42_0_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3" name="Google Shape;1713;g27f7a576e42_0_8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14" name="Google Shape;1714;g27f7a576e42_0_8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90000"/>
              </a:lnSpc>
              <a:spcBef>
                <a:spcPct val="0"/>
              </a:spcBef>
              <a:spcAft>
                <a:spcPts val="600"/>
              </a:spcAft>
              <a:buClr>
                <a:schemeClr val="dk1"/>
              </a:buClr>
              <a:buSzPts val="1100"/>
              <a:buNone/>
            </a:pPr>
            <a:r>
              <a:rPr lang="en-US" sz="1200" kern="1200" dirty="0">
                <a:solidFill>
                  <a:schemeClr val="tx1">
                    <a:lumMod val="85000"/>
                    <a:lumOff val="15000"/>
                  </a:schemeClr>
                </a:solidFill>
                <a:latin typeface="Calibri" panose="020F0502020204030204" pitchFamily="34" charset="0"/>
                <a:ea typeface="+mj-ea"/>
                <a:cs typeface="Calibri" panose="020F0502020204030204" pitchFamily="34" charset="0"/>
              </a:rPr>
              <a:t>Why is it important to conserve energy?</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97219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renewable</a:t>
            </a:r>
            <a:r>
              <a:rPr lang="en-US" dirty="0"/>
              <a:t> </a:t>
            </a:r>
            <a:r>
              <a:rPr lang="en-US" b="1" dirty="0"/>
              <a:t>energy</a:t>
            </a:r>
            <a:r>
              <a:rPr lang="en-US" dirty="0"/>
              <a:t>.</a:t>
            </a:r>
            <a:endParaRPr dirty="0"/>
          </a:p>
        </p:txBody>
      </p:sp>
      <p:sp>
        <p:nvSpPr>
          <p:cNvPr id="328" name="Google Shape;328;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0ff2c1a25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20ff2c1a2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This is an example of </a:t>
            </a:r>
            <a:r>
              <a:rPr lang="en" b="1" dirty="0"/>
              <a:t>Conservation</a:t>
            </a:r>
            <a:r>
              <a:rPr lang="en" dirty="0"/>
              <a:t> - recycling, reducing, and reusing resources. By recycling, we take resources we no longer need, such as plastic bottles, and turn them into something new. By reducing, we use less of resources to preserve them, such as taking shorter showers to use less water. Reusing means we take resources and use them for another purpose, such as using plastic milk jugs as planters to grow plants. </a:t>
            </a:r>
            <a:endParaRPr dirty="0"/>
          </a:p>
          <a:p>
            <a:pPr marL="0" lvl="0" indent="0" algn="l" rtl="0">
              <a:spcBef>
                <a:spcPts val="0"/>
              </a:spcBef>
              <a:spcAft>
                <a:spcPts val="0"/>
              </a:spcAft>
              <a:buClr>
                <a:schemeClr val="dk1"/>
              </a:buClr>
              <a:buSzPts val="1200"/>
              <a:buFont typeface="Calibri"/>
              <a:buNone/>
            </a:pPr>
            <a:endParaRPr sz="1200" dirty="0">
              <a:solidFill>
                <a:schemeClr val="dk1"/>
              </a:solidFill>
            </a:endParaRPr>
          </a:p>
          <a:p>
            <a:pPr marL="0" lvl="0" indent="0" algn="l" rtl="0">
              <a:spcBef>
                <a:spcPts val="0"/>
              </a:spcBef>
              <a:spcAft>
                <a:spcPts val="0"/>
              </a:spcAft>
              <a:buClr>
                <a:schemeClr val="dk1"/>
              </a:buClr>
              <a:buSzPts val="1200"/>
              <a:buFont typeface="Calibri"/>
              <a:buNone/>
            </a:pPr>
            <a:endParaRPr dirty="0">
              <a:solidFill>
                <a:schemeClr val="dk1"/>
              </a:solidFill>
            </a:endParaRPr>
          </a:p>
        </p:txBody>
      </p:sp>
      <p:sp>
        <p:nvSpPr>
          <p:cNvPr id="199" name="Google Shape;199;g20ff2c1a251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Here is another example of </a:t>
            </a:r>
            <a:r>
              <a:rPr lang="en" b="1" dirty="0"/>
              <a:t>Conservation</a:t>
            </a:r>
            <a:r>
              <a:rPr lang="en" dirty="0"/>
              <a:t>. Different types of light bulbs use different amounts of energy. By using light bulbs that use less energy, like LED or CFL light bulbs, this can help reduce the amount of electric energy we use and therefore conserves electricity.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07" name="Google Shape;207;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A feasible and effective classroom demonstration to teach about conservation of energy involves a simple experiment focusing on energy efficiency. This demonstration emphasizes the importance of using energy wisely and reducing waste. Here's an activity called "The Insulated Cup Challenge":</a:t>
            </a:r>
          </a:p>
          <a:p>
            <a:pPr algn="l"/>
            <a:r>
              <a:rPr lang="en-US" b="1" i="0" dirty="0">
                <a:solidFill>
                  <a:srgbClr val="000000"/>
                </a:solidFill>
                <a:effectLst/>
                <a:latin typeface="Söhne"/>
              </a:rPr>
              <a:t>Activity: The Insulated Cup Challenge</a:t>
            </a:r>
            <a:endParaRPr lang="en-US" b="0" i="0" dirty="0">
              <a:solidFill>
                <a:srgbClr val="000000"/>
              </a:solidFill>
              <a:effectLst/>
              <a:latin typeface="Söhne"/>
            </a:endParaRPr>
          </a:p>
          <a:p>
            <a:pPr algn="l"/>
            <a:r>
              <a:rPr lang="en-US" b="1" i="0" dirty="0">
                <a:solidFill>
                  <a:srgbClr val="000000"/>
                </a:solidFill>
                <a:effectLst/>
                <a:latin typeface="Söhne"/>
              </a:rPr>
              <a:t>Materials Needed:</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Two identical cups (plastic or paper)</a:t>
            </a:r>
          </a:p>
          <a:p>
            <a:pPr algn="l">
              <a:buFont typeface="+mj-lt"/>
              <a:buAutoNum type="arabicPeriod"/>
            </a:pPr>
            <a:r>
              <a:rPr lang="en-US" b="0" i="0" dirty="0">
                <a:solidFill>
                  <a:srgbClr val="000000"/>
                </a:solidFill>
                <a:effectLst/>
                <a:latin typeface="Söhne"/>
              </a:rPr>
              <a:t>Insulating material (e.g., Styrofoam cups, bubble wrap, or newspaper)</a:t>
            </a:r>
          </a:p>
          <a:p>
            <a:pPr algn="l">
              <a:buFont typeface="+mj-lt"/>
              <a:buAutoNum type="arabicPeriod"/>
            </a:pPr>
            <a:r>
              <a:rPr lang="en-US" b="0" i="0" dirty="0">
                <a:solidFill>
                  <a:srgbClr val="000000"/>
                </a:solidFill>
                <a:effectLst/>
                <a:latin typeface="Söhne"/>
              </a:rPr>
              <a:t>Hot water</a:t>
            </a:r>
          </a:p>
          <a:p>
            <a:pPr algn="l">
              <a:buFont typeface="+mj-lt"/>
              <a:buAutoNum type="arabicPeriod"/>
            </a:pPr>
            <a:r>
              <a:rPr lang="en-US" b="0" i="0" dirty="0">
                <a:solidFill>
                  <a:srgbClr val="000000"/>
                </a:solidFill>
                <a:effectLst/>
                <a:latin typeface="Söhne"/>
              </a:rPr>
              <a:t>Thermometer</a:t>
            </a:r>
          </a:p>
          <a:p>
            <a:pPr algn="l">
              <a:buFont typeface="+mj-lt"/>
              <a:buAutoNum type="arabicPeriod"/>
            </a:pPr>
            <a:r>
              <a:rPr lang="en-US" b="0" i="0" dirty="0">
                <a:solidFill>
                  <a:srgbClr val="000000"/>
                </a:solidFill>
                <a:effectLst/>
                <a:latin typeface="Söhne"/>
              </a:rPr>
              <a:t>Stopwatch or timer</a:t>
            </a:r>
          </a:p>
          <a:p>
            <a:pPr algn="l">
              <a:buFont typeface="+mj-lt"/>
              <a:buAutoNum type="arabicPeriod"/>
            </a:pPr>
            <a:r>
              <a:rPr lang="en-US" b="0" i="0" dirty="0">
                <a:solidFill>
                  <a:srgbClr val="000000"/>
                </a:solidFill>
                <a:effectLst/>
                <a:latin typeface="Söhne"/>
              </a:rPr>
              <a:t>Optional: Ice cubes</a:t>
            </a:r>
          </a:p>
          <a:p>
            <a:pPr algn="l"/>
            <a:r>
              <a:rPr lang="en-US" b="1" i="0" dirty="0">
                <a:solidFill>
                  <a:srgbClr val="000000"/>
                </a:solidFill>
                <a:effectLst/>
                <a:latin typeface="Söhne"/>
              </a:rPr>
              <a:t>Procedure:</a:t>
            </a:r>
            <a:endParaRPr lang="en-US" b="0" i="0" dirty="0">
              <a:solidFill>
                <a:srgbClr val="000000"/>
              </a:solidFill>
              <a:effectLst/>
              <a:latin typeface="Söhne"/>
            </a:endParaRPr>
          </a:p>
          <a:p>
            <a:pPr algn="l">
              <a:buFont typeface="+mj-lt"/>
              <a:buAutoNum type="arabicPeriod"/>
            </a:pPr>
            <a:r>
              <a:rPr lang="en-US" b="1" i="0" dirty="0">
                <a:solidFill>
                  <a:srgbClr val="000000"/>
                </a:solidFill>
                <a:effectLst/>
                <a:latin typeface="Söhne"/>
              </a:rPr>
              <a:t>Introduction: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Begin by discussing the concept of energy conservation with the students. Explain that conserving energy means using it wisely and efficiently to reduce waste.</a:t>
            </a:r>
          </a:p>
          <a:p>
            <a:pPr algn="l">
              <a:buFont typeface="+mj-lt"/>
              <a:buAutoNum type="arabicPeriod"/>
            </a:pPr>
            <a:r>
              <a:rPr lang="en-US" b="1" i="0" dirty="0">
                <a:solidFill>
                  <a:srgbClr val="000000"/>
                </a:solidFill>
                <a:effectLst/>
                <a:latin typeface="Söhne"/>
              </a:rPr>
              <a:t>Setup:</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Fill one cup with hot water (but not too hot for safety) and the other with room temperature water. Optional: Place an ice cube in the room temperature water cup to create a noticeable temperature difference.</a:t>
            </a:r>
          </a:p>
          <a:p>
            <a:pPr algn="l">
              <a:buFont typeface="+mj-lt"/>
              <a:buAutoNum type="arabicPeriod"/>
            </a:pPr>
            <a:r>
              <a:rPr lang="en-US" b="1" i="0" dirty="0">
                <a:solidFill>
                  <a:srgbClr val="000000"/>
                </a:solidFill>
                <a:effectLst/>
                <a:latin typeface="Söhne"/>
              </a:rPr>
              <a:t>Insulation: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Wrap one of the cups with insulating material (Styrofoam, bubble wrap, or newspaper). Leave the other cup exposed.</a:t>
            </a:r>
          </a:p>
          <a:p>
            <a:pPr algn="l">
              <a:buFont typeface="+mj-lt"/>
              <a:buAutoNum type="arabicPeriod"/>
            </a:pPr>
            <a:r>
              <a:rPr lang="en-US" b="1" i="0" dirty="0">
                <a:solidFill>
                  <a:srgbClr val="000000"/>
                </a:solidFill>
                <a:effectLst/>
                <a:latin typeface="Söhne"/>
              </a:rPr>
              <a:t>Temperature Measurement:</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Measure and record the initial temperature of the water in both cups using a thermometer.</a:t>
            </a:r>
          </a:p>
          <a:p>
            <a:pPr algn="l">
              <a:buFont typeface="+mj-lt"/>
              <a:buAutoNum type="arabicPeriod"/>
            </a:pPr>
            <a:r>
              <a:rPr lang="en-US" b="1" i="0" dirty="0">
                <a:solidFill>
                  <a:srgbClr val="000000"/>
                </a:solidFill>
                <a:effectLst/>
                <a:latin typeface="Söhne"/>
              </a:rPr>
              <a:t>Time the Cooling:</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Start the timer or stopwatch and observe how long it takes for the water in each cup to cool down to a certain temperature (e.g., the initial room temperature).</a:t>
            </a:r>
          </a:p>
          <a:p>
            <a:pPr algn="l">
              <a:buFont typeface="+mj-lt"/>
              <a:buAutoNum type="arabicPeriod"/>
            </a:pPr>
            <a:r>
              <a:rPr lang="en-US" b="1" i="0" dirty="0">
                <a:solidFill>
                  <a:srgbClr val="000000"/>
                </a:solidFill>
                <a:effectLst/>
                <a:latin typeface="Söhne"/>
              </a:rPr>
              <a:t>Observations:</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Note the differences in the cooling rates between the insulated cup and the non-insulated cup. Discuss why one cup cools down faster than the other.</a:t>
            </a:r>
          </a:p>
          <a:p>
            <a:pPr algn="l">
              <a:buFont typeface="+mj-lt"/>
              <a:buAutoNum type="arabicPeriod"/>
            </a:pPr>
            <a:r>
              <a:rPr lang="en-US" b="1" i="0" dirty="0">
                <a:solidFill>
                  <a:srgbClr val="000000"/>
                </a:solidFill>
                <a:effectLst/>
                <a:latin typeface="Söhne"/>
              </a:rPr>
              <a:t>Class Discussion: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Engage the class in a discussion about the observations. Ask questions such as:</a:t>
            </a:r>
          </a:p>
          <a:p>
            <a:pPr marL="1143000" lvl="2" indent="-228600" algn="l">
              <a:buFont typeface="+mj-lt"/>
              <a:buAutoNum type="arabicPeriod"/>
            </a:pPr>
            <a:r>
              <a:rPr lang="en-US" b="0" i="0" dirty="0">
                <a:solidFill>
                  <a:srgbClr val="000000"/>
                </a:solidFill>
                <a:effectLst/>
                <a:latin typeface="Söhne"/>
              </a:rPr>
              <a:t>Why did one cup cool down faster than the other?</a:t>
            </a:r>
          </a:p>
          <a:p>
            <a:pPr marL="1143000" lvl="2" indent="-228600" algn="l">
              <a:buFont typeface="+mj-lt"/>
              <a:buAutoNum type="arabicPeriod"/>
            </a:pPr>
            <a:r>
              <a:rPr lang="en-US" b="0" i="0" dirty="0">
                <a:solidFill>
                  <a:srgbClr val="000000"/>
                </a:solidFill>
                <a:effectLst/>
                <a:latin typeface="Söhne"/>
              </a:rPr>
              <a:t>How does insulation help in conserving the heat in the water?</a:t>
            </a:r>
          </a:p>
          <a:p>
            <a:pPr marL="1143000" lvl="2" indent="-228600" algn="l">
              <a:buFont typeface="+mj-lt"/>
              <a:buAutoNum type="arabicPeriod"/>
            </a:pPr>
            <a:r>
              <a:rPr lang="en-US" b="0" i="0" dirty="0">
                <a:solidFill>
                  <a:srgbClr val="000000"/>
                </a:solidFill>
                <a:effectLst/>
                <a:latin typeface="Söhne"/>
              </a:rPr>
              <a:t>How can we apply the concept of insulation to conserve energy in our daily lives?</a:t>
            </a:r>
          </a:p>
          <a:p>
            <a:pPr algn="l">
              <a:buFont typeface="+mj-lt"/>
              <a:buAutoNum type="arabicPeriod"/>
            </a:pPr>
            <a:r>
              <a:rPr lang="en-US" b="1" i="0" dirty="0">
                <a:solidFill>
                  <a:srgbClr val="000000"/>
                </a:solidFill>
                <a:effectLst/>
                <a:latin typeface="Söhne"/>
              </a:rPr>
              <a:t>Relate to Conservation: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Relate the activity to energy conservation by explaining that insulating the cup reduces heat loss, just like how being energy-efficient in our homes and schools can reduce overall energy consumption.</a:t>
            </a:r>
          </a:p>
          <a:p>
            <a:pPr algn="l">
              <a:buFont typeface="+mj-lt"/>
              <a:buAutoNum type="arabicPeriod"/>
            </a:pPr>
            <a:r>
              <a:rPr lang="en-US" b="1" i="0" dirty="0">
                <a:solidFill>
                  <a:srgbClr val="000000"/>
                </a:solidFill>
                <a:effectLst/>
                <a:latin typeface="Söhne"/>
              </a:rPr>
              <a:t>Extension Activity:</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Challenge students to come up with other examples of insulation in everyday life, such as using blankets or wearing warm clothes in cold weather.</a:t>
            </a:r>
          </a:p>
          <a:p>
            <a:pPr algn="l"/>
            <a:r>
              <a:rPr lang="en-US" b="0" i="0" dirty="0">
                <a:solidFill>
                  <a:srgbClr val="000000"/>
                </a:solidFill>
                <a:effectLst/>
                <a:latin typeface="Söhne"/>
              </a:rPr>
              <a:t>This activity provides a hands-on experience that helps students understand the practical aspects of energy conservation. It also encourages them to think about how simple measures, such as proper insulation, can contribute to saving energy and reducing environmental impact.</a:t>
            </a:r>
          </a:p>
          <a:p>
            <a:pPr algn="l"/>
            <a:r>
              <a:rPr lang="en-US" b="1" i="0" dirty="0">
                <a:solidFill>
                  <a:srgbClr val="FFFFFF"/>
                </a:solidFill>
                <a:effectLst/>
                <a:latin typeface="Inter"/>
              </a:rPr>
              <a:t> </a:t>
            </a:r>
          </a:p>
          <a:p>
            <a:br>
              <a:rPr lang="en-US" dirty="0"/>
            </a:br>
            <a:endParaRPr lang="en-US" dirty="0"/>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renewable energy</a:t>
            </a:r>
            <a:r>
              <a:rPr lang="en-US" dirty="0"/>
              <a:t>.</a:t>
            </a:r>
            <a:endParaRPr dirty="0"/>
          </a:p>
        </p:txBody>
      </p:sp>
      <p:sp>
        <p:nvSpPr>
          <p:cNvPr id="417" name="Google Shape;417;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None/>
            </a:pPr>
            <a:r>
              <a:rPr lang="en-US" sz="1100" b="0" i="0" dirty="0">
                <a:solidFill>
                  <a:srgbClr val="374151"/>
                </a:solidFill>
                <a:effectLst/>
                <a:latin typeface="Calibri" panose="020F0502020204030204" pitchFamily="34" charset="0"/>
                <a:cs typeface="Calibri" panose="020F0502020204030204" pitchFamily="34" charset="0"/>
              </a:rPr>
              <a:t>Working to save endangered animals is a vital type of conservation effort, but it is specific to helping individual animals rather than the conservation of energy or resources. This is NOT an example of </a:t>
            </a:r>
            <a:r>
              <a:rPr lang="en-US" sz="1100" b="1" i="0" dirty="0">
                <a:solidFill>
                  <a:srgbClr val="374151"/>
                </a:solidFill>
                <a:effectLst/>
                <a:latin typeface="Calibri" panose="020F0502020204030204" pitchFamily="34" charset="0"/>
                <a:cs typeface="Calibri" panose="020F0502020204030204" pitchFamily="34" charset="0"/>
              </a:rPr>
              <a:t>conservation</a:t>
            </a:r>
            <a:r>
              <a:rPr lang="en-US" sz="1100" b="0" i="0" dirty="0">
                <a:solidFill>
                  <a:srgbClr val="374151"/>
                </a:solidFill>
                <a:effectLst/>
                <a:latin typeface="Calibri" panose="020F0502020204030204" pitchFamily="34" charset="0"/>
                <a:cs typeface="Calibri" panose="020F0502020204030204" pitchFamily="34" charset="0"/>
              </a:rPr>
              <a:t> of energy or resources.</a:t>
            </a:r>
            <a:endParaRPr lang="en-US" sz="110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05" name="Google Shape;205;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41</a:t>
            </a:fld>
            <a:endParaRPr/>
          </a:p>
        </p:txBody>
      </p:sp>
    </p:spTree>
    <p:extLst>
      <p:ext uri="{BB962C8B-B14F-4D97-AF65-F5344CB8AC3E}">
        <p14:creationId xmlns:p14="http://schemas.microsoft.com/office/powerpoint/2010/main" val="2085082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54" name="Google Shape;454;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Which one is an example of conservation of energy and resources?</a:t>
            </a:r>
            <a:endParaRPr lang="en-US" sz="8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0" name="Google Shape;46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Which one is an example of conservation of energy and resources?</a:t>
            </a:r>
            <a:endParaRPr lang="en-US" sz="8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0" name="Google Shape;46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460195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Conservation</a:t>
            </a:r>
            <a:r>
              <a:rPr lang="en">
                <a:solidFill>
                  <a:schemeClr val="dk1"/>
                </a:solidFill>
              </a:rPr>
              <a:t> is using less of a resource to make its supply last longer.</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46</a:t>
            </a:fld>
            <a:endParaRPr/>
          </a:p>
        </p:txBody>
      </p:sp>
    </p:spTree>
    <p:extLst>
      <p:ext uri="{BB962C8B-B14F-4D97-AF65-F5344CB8AC3E}">
        <p14:creationId xmlns:p14="http://schemas.microsoft.com/office/powerpoint/2010/main" val="1003430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27f7a576e42_0_1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g27f7a576e42_0_10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conservation</a:t>
            </a:r>
            <a:r>
              <a:rPr lang="en-US" dirty="0">
                <a:solidFill>
                  <a:srgbClr val="242424"/>
                </a:solidFill>
              </a:rPr>
              <a:t>. </a:t>
            </a:r>
            <a:endParaRPr dirty="0"/>
          </a:p>
        </p:txBody>
      </p:sp>
      <p:sp>
        <p:nvSpPr>
          <p:cNvPr id="1939" name="Google Shape;1939;g27f7a576e42_0_10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0568432cb1_0_8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0568432cb1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t>To complete the Frayer model,</a:t>
            </a:r>
            <a:r>
              <a:rPr lang="en-US" sz="1200" dirty="0">
                <a:solidFill>
                  <a:srgbClr val="242424"/>
                </a:solidFill>
              </a:rPr>
              <a:t> we will choose from four choices the correct picture, definition, example, and response to the question, “How does </a:t>
            </a:r>
            <a:r>
              <a:rPr lang="en-US" sz="1200" b="1" dirty="0">
                <a:solidFill>
                  <a:srgbClr val="242424"/>
                </a:solidFill>
              </a:rPr>
              <a:t>conservation </a:t>
            </a:r>
            <a:r>
              <a:rPr lang="en-US" sz="1200" dirty="0">
                <a:solidFill>
                  <a:srgbClr val="242424"/>
                </a:solidFill>
              </a:rPr>
              <a:t>impact my life?”</a:t>
            </a:r>
            <a:r>
              <a:rPr lang="en-US" sz="1200" dirty="0">
                <a:solidFill>
                  <a:schemeClr val="dk1"/>
                </a:solidFill>
              </a:rPr>
              <a:t> </a:t>
            </a:r>
            <a:r>
              <a:rPr lang="en-US" sz="1200" dirty="0">
                <a:solidFill>
                  <a:srgbClr val="242424"/>
                </a:solidFill>
              </a:rPr>
              <a:t>Select the best response for each question </a:t>
            </a:r>
            <a:r>
              <a:rPr lang="en-US" sz="1200" dirty="0">
                <a:solidFill>
                  <a:schemeClr val="dk1"/>
                </a:solidFill>
              </a:rPr>
              <a:t>using the information you just learned. As </a:t>
            </a:r>
            <a:r>
              <a:rPr lang="en-US" sz="1200" dirty="0"/>
              <a:t>we </a:t>
            </a:r>
            <a:r>
              <a:rPr lang="en-US" sz="1200" dirty="0">
                <a:solidFill>
                  <a:schemeClr val="dk1"/>
                </a:solidFill>
              </a:rPr>
              <a:t>select responses, </a:t>
            </a:r>
            <a:r>
              <a:rPr lang="en-US" sz="1200" dirty="0"/>
              <a:t>we</a:t>
            </a:r>
            <a:r>
              <a:rPr lang="en-US" sz="1200" dirty="0">
                <a:solidFill>
                  <a:schemeClr val="dk1"/>
                </a:solidFill>
              </a:rPr>
              <a:t> will see how this model looks filled in for the term</a:t>
            </a:r>
            <a:r>
              <a:rPr lang="en-US" sz="1200" dirty="0"/>
              <a:t> </a:t>
            </a:r>
            <a:r>
              <a:rPr lang="en-US" sz="1200" b="1" dirty="0"/>
              <a:t>conservation.</a:t>
            </a:r>
            <a:endParaRPr lang="en-US"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p:txBody>
      </p:sp>
      <p:sp>
        <p:nvSpPr>
          <p:cNvPr id="221" name="Google Shape;221;g20568432cb1_0_8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0568432cb1_0_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0568432cb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picture of </a:t>
            </a:r>
            <a:r>
              <a:rPr lang="en" sz="1200" b="1">
                <a:solidFill>
                  <a:schemeClr val="dk1"/>
                </a:solidFill>
              </a:rPr>
              <a:t>Conservation </a:t>
            </a:r>
            <a:r>
              <a:rPr lang="en" sz="1200">
                <a:solidFill>
                  <a:schemeClr val="dk1"/>
                </a:solidFill>
              </a:rPr>
              <a:t>from these four choices and drag and place it in the picture box below.</a:t>
            </a:r>
            <a:endParaRPr/>
          </a:p>
        </p:txBody>
      </p:sp>
      <p:sp>
        <p:nvSpPr>
          <p:cNvPr id="237" name="Google Shape;237;g20568432cb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4c17281150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4c17281150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the picture that shows </a:t>
            </a:r>
            <a:r>
              <a:rPr lang="en" sz="1200" b="1">
                <a:solidFill>
                  <a:schemeClr val="dk1"/>
                </a:solidFill>
              </a:rPr>
              <a:t>conservation </a:t>
            </a:r>
            <a:r>
              <a:rPr lang="en" sz="1200">
                <a:solidFill>
                  <a:schemeClr val="dk1"/>
                </a:solidFill>
              </a:rPr>
              <a:t>by showing resources we use less of to make them last longer.</a:t>
            </a:r>
            <a:endParaRPr/>
          </a:p>
        </p:txBody>
      </p:sp>
      <p:sp>
        <p:nvSpPr>
          <p:cNvPr id="252" name="Google Shape;252;g24c17281150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0568432cb1_0_1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0568432cb1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filled in with a picture of </a:t>
            </a:r>
            <a:r>
              <a:rPr lang="en" sz="1200" b="1">
                <a:solidFill>
                  <a:schemeClr val="dk1"/>
                </a:solidFill>
              </a:rPr>
              <a:t>conservation</a:t>
            </a:r>
            <a:r>
              <a:rPr lang="en" sz="1200">
                <a:solidFill>
                  <a:schemeClr val="dk1"/>
                </a:solidFill>
              </a:rPr>
              <a:t>.</a:t>
            </a:r>
            <a:endParaRPr/>
          </a:p>
        </p:txBody>
      </p:sp>
      <p:sp>
        <p:nvSpPr>
          <p:cNvPr id="268" name="Google Shape;268;g20568432cb1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0568432cb1_0_10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0568432cb1_0_10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definition of </a:t>
            </a:r>
            <a:r>
              <a:rPr lang="en" sz="1200" b="1">
                <a:solidFill>
                  <a:schemeClr val="dk1"/>
                </a:solidFill>
              </a:rPr>
              <a:t>Conservation</a:t>
            </a:r>
            <a:r>
              <a:rPr lang="en" sz="1200">
                <a:solidFill>
                  <a:schemeClr val="dk1"/>
                </a:solidFill>
              </a:rPr>
              <a:t> from these four choices and drag and place it in the definition box below.</a:t>
            </a:r>
            <a:endParaRPr sz="1200">
              <a:solidFill>
                <a:schemeClr val="dk1"/>
              </a:solidFill>
            </a:endParaRPr>
          </a:p>
        </p:txBody>
      </p:sp>
      <p:sp>
        <p:nvSpPr>
          <p:cNvPr id="285" name="Google Shape;285;g20568432cb1_0_10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4c17281150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4c17281150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“Using less of a resource to make its supply last longer.” This is correct! This is the definition of </a:t>
            </a:r>
            <a:r>
              <a:rPr lang="en" sz="1200" b="1">
                <a:solidFill>
                  <a:schemeClr val="dk1"/>
                </a:solidFill>
              </a:rPr>
              <a:t>Conservation.</a:t>
            </a:r>
            <a:endParaRPr sz="1200" b="1">
              <a:solidFill>
                <a:schemeClr val="dk1"/>
              </a:solidFill>
            </a:endParaRPr>
          </a:p>
        </p:txBody>
      </p:sp>
      <p:sp>
        <p:nvSpPr>
          <p:cNvPr id="301" name="Google Shape;301;g24c17281150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c17280fd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4c17280fd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Here is the Frayer Model with a picture and the definition filled in for </a:t>
            </a:r>
            <a:r>
              <a:rPr lang="en" sz="1200" b="1">
                <a:solidFill>
                  <a:schemeClr val="dk1"/>
                </a:solidFill>
              </a:rPr>
              <a:t>conservation</a:t>
            </a:r>
            <a:r>
              <a:rPr lang="en" sz="1200">
                <a:solidFill>
                  <a:schemeClr val="dk1"/>
                </a:solidFill>
              </a:rPr>
              <a:t>: Using less of a resource to make its supply last longer.</a:t>
            </a:r>
            <a:endParaRPr/>
          </a:p>
        </p:txBody>
      </p:sp>
      <p:sp>
        <p:nvSpPr>
          <p:cNvPr id="318" name="Google Shape;318;g24c17280fd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17280fde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4c17280fd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example of </a:t>
            </a:r>
            <a:r>
              <a:rPr lang="en" sz="1200" b="1">
                <a:solidFill>
                  <a:schemeClr val="dk1"/>
                </a:solidFill>
                <a:latin typeface="Calibri"/>
                <a:ea typeface="Calibri"/>
                <a:cs typeface="Calibri"/>
                <a:sym typeface="Calibri"/>
              </a:rPr>
              <a:t>conservation</a:t>
            </a:r>
            <a:r>
              <a:rPr lang="en" sz="1200">
                <a:solidFill>
                  <a:schemeClr val="dk1"/>
                </a:solidFill>
                <a:latin typeface="Calibri"/>
                <a:ea typeface="Calibri"/>
                <a:cs typeface="Calibri"/>
                <a:sym typeface="Calibri"/>
              </a:rPr>
              <a:t> from these four choices and drag and place it in the example box below. </a:t>
            </a:r>
            <a:endParaRPr sz="1200">
              <a:solidFill>
                <a:schemeClr val="dk1"/>
              </a:solidFill>
            </a:endParaRPr>
          </a:p>
        </p:txBody>
      </p:sp>
      <p:sp>
        <p:nvSpPr>
          <p:cNvPr id="336" name="Google Shape;336;g24c17280fde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c17281150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4c17281150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“Taking a shower instead of a bath to use less water.” This is an example of </a:t>
            </a:r>
            <a:r>
              <a:rPr lang="en" sz="1200" b="1">
                <a:solidFill>
                  <a:schemeClr val="dk1"/>
                </a:solidFill>
                <a:latin typeface="Calibri"/>
                <a:ea typeface="Calibri"/>
                <a:cs typeface="Calibri"/>
                <a:sym typeface="Calibri"/>
              </a:rPr>
              <a:t>conservation</a:t>
            </a:r>
            <a:r>
              <a:rPr lang="en" sz="1200">
                <a:solidFill>
                  <a:schemeClr val="dk1"/>
                </a:solidFill>
                <a:latin typeface="Calibri"/>
                <a:ea typeface="Calibri"/>
                <a:cs typeface="Calibri"/>
                <a:sym typeface="Calibri"/>
              </a:rPr>
              <a:t>!</a:t>
            </a:r>
            <a:endParaRPr sz="1200">
              <a:solidFill>
                <a:schemeClr val="dk1"/>
              </a:solidFill>
            </a:endParaRPr>
          </a:p>
          <a:p>
            <a:pPr marL="0" lvl="0" indent="0" algn="l" rtl="0">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52" name="Google Shape;352;g24c17281150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4c17280fd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4c17280fd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and an example of </a:t>
            </a:r>
            <a:r>
              <a:rPr lang="en" sz="1200" b="1">
                <a:solidFill>
                  <a:schemeClr val="dk1"/>
                </a:solidFill>
              </a:rPr>
              <a:t>conservation</a:t>
            </a:r>
            <a:r>
              <a:rPr lang="en" sz="1200">
                <a:solidFill>
                  <a:schemeClr val="dk1"/>
                </a:solidFill>
              </a:rPr>
              <a:t>: Taking a shower instead of bath to use less water.</a:t>
            </a:r>
            <a:endParaRPr/>
          </a:p>
        </p:txBody>
      </p:sp>
      <p:sp>
        <p:nvSpPr>
          <p:cNvPr id="369" name="Google Shape;369;g24c17280fde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4c17280fd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4c17280fde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response for “how does </a:t>
            </a:r>
            <a:r>
              <a:rPr lang="en" sz="1200" b="1">
                <a:solidFill>
                  <a:schemeClr val="dk1"/>
                </a:solidFill>
                <a:latin typeface="Calibri"/>
                <a:ea typeface="Calibri"/>
                <a:cs typeface="Calibri"/>
                <a:sym typeface="Calibri"/>
              </a:rPr>
              <a:t>conservation</a:t>
            </a:r>
            <a:r>
              <a:rPr lang="en" sz="1200">
                <a:solidFill>
                  <a:schemeClr val="dk1"/>
                </a:solidFill>
                <a:latin typeface="Calibri"/>
                <a:ea typeface="Calibri"/>
                <a:cs typeface="Calibri"/>
                <a:sym typeface="Calibri"/>
              </a:rPr>
              <a:t> impact my life?” from these four choices and drag and place it in the box below. </a:t>
            </a:r>
            <a:endParaRPr sz="1200">
              <a:solidFill>
                <a:schemeClr val="dk1"/>
              </a:solidFill>
            </a:endParaRPr>
          </a:p>
        </p:txBody>
      </p:sp>
      <p:sp>
        <p:nvSpPr>
          <p:cNvPr id="388" name="Google Shape;388;g24c17280fde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4c17281150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24c17281150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“Conservation impacts my life by using less resources to save their supplies and help protect the environment.” That is correct! This is an example of how </a:t>
            </a:r>
            <a:r>
              <a:rPr lang="en" sz="1200" b="1">
                <a:solidFill>
                  <a:schemeClr val="dk1"/>
                </a:solidFill>
                <a:latin typeface="Calibri"/>
                <a:ea typeface="Calibri"/>
                <a:cs typeface="Calibri"/>
                <a:sym typeface="Calibri"/>
              </a:rPr>
              <a:t>conservation</a:t>
            </a:r>
            <a:r>
              <a:rPr lang="en" sz="1200">
                <a:solidFill>
                  <a:schemeClr val="dk1"/>
                </a:solidFill>
                <a:latin typeface="Calibri"/>
                <a:ea typeface="Calibri"/>
                <a:cs typeface="Calibri"/>
                <a:sym typeface="Calibri"/>
              </a:rPr>
              <a:t> impacts your life.</a:t>
            </a:r>
            <a:endParaRPr sz="1200">
              <a:solidFill>
                <a:schemeClr val="dk1"/>
              </a:solidFill>
            </a:endParaRPr>
          </a:p>
        </p:txBody>
      </p:sp>
      <p:sp>
        <p:nvSpPr>
          <p:cNvPr id="404" name="Google Shape;404;g24c17281150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222" name="Google Shape;22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17250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4c17280fd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4c17280fd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example, and a correct response to “how does TERM impact my life?”: Conservation impacts my life by using less resources to save their supplies and help protect the environment.</a:t>
            </a:r>
            <a:endParaRPr/>
          </a:p>
        </p:txBody>
      </p:sp>
      <p:sp>
        <p:nvSpPr>
          <p:cNvPr id="421" name="Google Shape;421;g24c17280fd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2119351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Conservation</a:t>
            </a:r>
            <a:r>
              <a:rPr lang="en">
                <a:solidFill>
                  <a:schemeClr val="dk1"/>
                </a:solidFill>
              </a:rPr>
              <a:t> is using less of a resource to make its supply last longer.</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62</a:t>
            </a:fld>
            <a:endParaRPr/>
          </a:p>
        </p:txBody>
      </p:sp>
    </p:spTree>
    <p:extLst>
      <p:ext uri="{BB962C8B-B14F-4D97-AF65-F5344CB8AC3E}">
        <p14:creationId xmlns:p14="http://schemas.microsoft.com/office/powerpoint/2010/main" val="19326647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c132845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c132845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dirty="0"/>
              <a:t>Let’s reflect once more on our big question. Our “big question” is:</a:t>
            </a:r>
            <a:r>
              <a:rPr lang="en-US" sz="1400" b="1" dirty="0"/>
              <a:t> </a:t>
            </a:r>
            <a:r>
              <a:rPr lang="en" sz="1400" b="1" dirty="0">
                <a:solidFill>
                  <a:schemeClr val="dk1"/>
                </a:solidFill>
                <a:latin typeface="Calibri"/>
                <a:ea typeface="Calibri"/>
                <a:cs typeface="Calibri"/>
                <a:sym typeface="Calibri"/>
              </a:rPr>
              <a:t>How does the amount we use of different types of resources help us take care of our environment?</a:t>
            </a:r>
          </a:p>
          <a:p>
            <a:pPr marL="0" lvl="0" indent="0" algn="l" rtl="0">
              <a:lnSpc>
                <a:spcPct val="100000"/>
              </a:lnSpc>
              <a:spcBef>
                <a:spcPts val="0"/>
              </a:spcBef>
              <a:spcAft>
                <a:spcPts val="0"/>
              </a:spcAft>
              <a:buClr>
                <a:schemeClr val="dk1"/>
              </a:buClr>
              <a:buSzPts val="1400"/>
              <a:buFont typeface="Arial"/>
              <a:buNone/>
            </a:pPr>
            <a:endParaRPr lang="en" sz="1400" dirty="0">
              <a:solidFill>
                <a:schemeClr val="dk1"/>
              </a:solidFill>
              <a:latin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sz="1400" dirty="0"/>
              <a:t>Does anyone have any additional examples to share that haven’t been discussed yet? </a:t>
            </a:r>
          </a:p>
        </p:txBody>
      </p:sp>
      <p:sp>
        <p:nvSpPr>
          <p:cNvPr id="137" name="Google Shape;137;g24c132845d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63</a:t>
            </a:fld>
            <a:endParaRPr/>
          </a:p>
        </p:txBody>
      </p:sp>
    </p:spTree>
    <p:extLst>
      <p:ext uri="{BB962C8B-B14F-4D97-AF65-F5344CB8AC3E}">
        <p14:creationId xmlns:p14="http://schemas.microsoft.com/office/powerpoint/2010/main" val="21915989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3" name="Google Shape;227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74" name="Google Shape;227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9" name="Google Shape;2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411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Energy</a:t>
            </a:r>
            <a:r>
              <a:rPr lang="en">
                <a:solidFill>
                  <a:schemeClr val="dk1"/>
                </a:solidFill>
              </a:rPr>
              <a:t> is the ability to cause change.</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extLst>
      <p:ext uri="{BB962C8B-B14F-4D97-AF65-F5344CB8AC3E}">
        <p14:creationId xmlns:p14="http://schemas.microsoft.com/office/powerpoint/2010/main" val="3568009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Kinetic Energy</a:t>
            </a:r>
            <a:r>
              <a:rPr lang="en">
                <a:solidFill>
                  <a:schemeClr val="dk1"/>
                </a:solidFill>
              </a:rPr>
              <a:t> is energy of mass in motion,.</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73"/>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3"/>
          <p:cNvSpPr txBox="1">
            <a:spLocks noGrp="1"/>
          </p:cNvSpPr>
          <p:nvPr>
            <p:ph type="body" idx="1"/>
          </p:nvPr>
        </p:nvSpPr>
        <p:spPr>
          <a:xfrm>
            <a:off x="342900" y="1200151"/>
            <a:ext cx="6172200" cy="339447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28" name="Google Shape;28;p273"/>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3"/>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73"/>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6312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19"/>
            <a:ext cx="5829300" cy="11025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028700" y="2914650"/>
            <a:ext cx="4800600" cy="1314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rgbClr val="888888"/>
              </a:buClr>
              <a:buSzPts val="3200"/>
              <a:buNone/>
              <a:defRPr>
                <a:solidFill>
                  <a:srgbClr val="888888"/>
                </a:solidFill>
              </a:defRPr>
            </a:lvl1pPr>
            <a:lvl2pPr lvl="1" algn="ctr" rtl="0">
              <a:lnSpc>
                <a:spcPct val="100000"/>
              </a:lnSpc>
              <a:spcBef>
                <a:spcPts val="420"/>
              </a:spcBef>
              <a:spcAft>
                <a:spcPts val="0"/>
              </a:spcAft>
              <a:buClr>
                <a:srgbClr val="888888"/>
              </a:buClr>
              <a:buSzPts val="2800"/>
              <a:buNone/>
              <a:defRPr>
                <a:solidFill>
                  <a:srgbClr val="888888"/>
                </a:solidFill>
              </a:defRPr>
            </a:lvl2pPr>
            <a:lvl3pPr lvl="2" algn="ctr" rtl="0">
              <a:lnSpc>
                <a:spcPct val="100000"/>
              </a:lnSpc>
              <a:spcBef>
                <a:spcPts val="360"/>
              </a:spcBef>
              <a:spcAft>
                <a:spcPts val="0"/>
              </a:spcAft>
              <a:buClr>
                <a:srgbClr val="888888"/>
              </a:buClr>
              <a:buSzPts val="2400"/>
              <a:buNone/>
              <a:defRPr>
                <a:solidFill>
                  <a:srgbClr val="888888"/>
                </a:solidFill>
              </a:defRPr>
            </a:lvl3pPr>
            <a:lvl4pPr lvl="3" algn="ctr" rtl="0">
              <a:lnSpc>
                <a:spcPct val="100000"/>
              </a:lnSpc>
              <a:spcBef>
                <a:spcPts val="300"/>
              </a:spcBef>
              <a:spcAft>
                <a:spcPts val="0"/>
              </a:spcAft>
              <a:buClr>
                <a:srgbClr val="888888"/>
              </a:buClr>
              <a:buSzPts val="2000"/>
              <a:buNone/>
              <a:defRPr>
                <a:solidFill>
                  <a:srgbClr val="888888"/>
                </a:solidFill>
              </a:defRPr>
            </a:lvl4pPr>
            <a:lvl5pPr lvl="4" algn="ctr" rtl="0">
              <a:lnSpc>
                <a:spcPct val="100000"/>
              </a:lnSpc>
              <a:spcBef>
                <a:spcPts val="300"/>
              </a:spcBef>
              <a:spcAft>
                <a:spcPts val="0"/>
              </a:spcAft>
              <a:buClr>
                <a:srgbClr val="888888"/>
              </a:buClr>
              <a:buSzPts val="2000"/>
              <a:buNone/>
              <a:defRPr>
                <a:solidFill>
                  <a:srgbClr val="888888"/>
                </a:solidFill>
              </a:defRPr>
            </a:lvl5pPr>
            <a:lvl6pPr lvl="5" algn="ctr" rtl="0">
              <a:lnSpc>
                <a:spcPct val="100000"/>
              </a:lnSpc>
              <a:spcBef>
                <a:spcPts val="300"/>
              </a:spcBef>
              <a:spcAft>
                <a:spcPts val="0"/>
              </a:spcAft>
              <a:buClr>
                <a:srgbClr val="888888"/>
              </a:buClr>
              <a:buSzPts val="2000"/>
              <a:buNone/>
              <a:defRPr>
                <a:solidFill>
                  <a:srgbClr val="888888"/>
                </a:solidFill>
              </a:defRPr>
            </a:lvl6pPr>
            <a:lvl7pPr lvl="6" algn="ctr" rtl="0">
              <a:lnSpc>
                <a:spcPct val="100000"/>
              </a:lnSpc>
              <a:spcBef>
                <a:spcPts val="300"/>
              </a:spcBef>
              <a:spcAft>
                <a:spcPts val="0"/>
              </a:spcAft>
              <a:buClr>
                <a:srgbClr val="888888"/>
              </a:buClr>
              <a:buSzPts val="2000"/>
              <a:buNone/>
              <a:defRPr>
                <a:solidFill>
                  <a:srgbClr val="888888"/>
                </a:solidFill>
              </a:defRPr>
            </a:lvl7pPr>
            <a:lvl8pPr lvl="7" algn="ctr" rtl="0">
              <a:lnSpc>
                <a:spcPct val="100000"/>
              </a:lnSpc>
              <a:spcBef>
                <a:spcPts val="300"/>
              </a:spcBef>
              <a:spcAft>
                <a:spcPts val="0"/>
              </a:spcAft>
              <a:buClr>
                <a:srgbClr val="888888"/>
              </a:buClr>
              <a:buSzPts val="2000"/>
              <a:buNone/>
              <a:defRPr>
                <a:solidFill>
                  <a:srgbClr val="888888"/>
                </a:solidFill>
              </a:defRPr>
            </a:lvl8pPr>
            <a:lvl9pPr lvl="8" algn="ctr" rtl="0">
              <a:lnSpc>
                <a:spcPct val="100000"/>
              </a:lnSpc>
              <a:spcBef>
                <a:spcPts val="300"/>
              </a:spcBef>
              <a:spcAft>
                <a:spcPts val="0"/>
              </a:spcAft>
              <a:buClr>
                <a:srgbClr val="888888"/>
              </a:buClr>
              <a:buSzPts val="2000"/>
              <a:buNone/>
              <a:defRPr>
                <a:solidFill>
                  <a:srgbClr val="888888"/>
                </a:solidFill>
              </a:defRPr>
            </a:lvl9pPr>
          </a:lstStyle>
          <a:p>
            <a:endParaRPr/>
          </a:p>
        </p:txBody>
      </p:sp>
      <p:sp>
        <p:nvSpPr>
          <p:cNvPr id="59" name="Google Shape;59;p1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1344216" y="3600450"/>
            <a:ext cx="41148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a:spLocks noGrp="1"/>
          </p:cNvSpPr>
          <p:nvPr>
            <p:ph type="pic" idx="2"/>
          </p:nvPr>
        </p:nvSpPr>
        <p:spPr>
          <a:xfrm>
            <a:off x="1344216" y="459581"/>
            <a:ext cx="4114800" cy="3086100"/>
          </a:xfrm>
          <a:prstGeom prst="rect">
            <a:avLst/>
          </a:prstGeom>
          <a:noFill/>
          <a:ln>
            <a:noFill/>
          </a:ln>
        </p:spPr>
      </p:sp>
      <p:sp>
        <p:nvSpPr>
          <p:cNvPr id="69" name="Google Shape;69;p16"/>
          <p:cNvSpPr txBox="1">
            <a:spLocks noGrp="1"/>
          </p:cNvSpPr>
          <p:nvPr>
            <p:ph type="body" idx="1"/>
          </p:nvPr>
        </p:nvSpPr>
        <p:spPr>
          <a:xfrm>
            <a:off x="1344216" y="4025504"/>
            <a:ext cx="4114800" cy="6036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70" name="Google Shape;70;p16"/>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7"/>
          <p:cNvSpPr txBox="1">
            <a:spLocks noGrp="1"/>
          </p:cNvSpPr>
          <p:nvPr>
            <p:ph type="body" idx="1"/>
          </p:nvPr>
        </p:nvSpPr>
        <p:spPr>
          <a:xfrm>
            <a:off x="34290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6" name="Google Shape;76;p17"/>
          <p:cNvSpPr txBox="1">
            <a:spLocks noGrp="1"/>
          </p:cNvSpPr>
          <p:nvPr>
            <p:ph type="body" idx="2"/>
          </p:nvPr>
        </p:nvSpPr>
        <p:spPr>
          <a:xfrm>
            <a:off x="348615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7" name="Google Shape;77;p17"/>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88" name="Google Shape;88;p19"/>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541735" y="3305175"/>
            <a:ext cx="58293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3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541735" y="2180035"/>
            <a:ext cx="5829300" cy="11253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00"/>
              </a:spcBef>
              <a:spcAft>
                <a:spcPts val="0"/>
              </a:spcAft>
              <a:buClr>
                <a:srgbClr val="888888"/>
              </a:buClr>
              <a:buSzPts val="2000"/>
              <a:buNone/>
              <a:defRPr sz="1500">
                <a:solidFill>
                  <a:srgbClr val="888888"/>
                </a:solidFill>
              </a:defRPr>
            </a:lvl1pPr>
            <a:lvl2pPr marL="685800" lvl="1" indent="-171450" algn="l" rtl="0">
              <a:lnSpc>
                <a:spcPct val="100000"/>
              </a:lnSpc>
              <a:spcBef>
                <a:spcPts val="270"/>
              </a:spcBef>
              <a:spcAft>
                <a:spcPts val="0"/>
              </a:spcAft>
              <a:buClr>
                <a:srgbClr val="888888"/>
              </a:buClr>
              <a:buSzPts val="1800"/>
              <a:buNone/>
              <a:defRPr sz="1350">
                <a:solidFill>
                  <a:srgbClr val="888888"/>
                </a:solidFill>
              </a:defRPr>
            </a:lvl2pPr>
            <a:lvl3pPr marL="1028700" lvl="2" indent="-171450" algn="l" rtl="0">
              <a:lnSpc>
                <a:spcPct val="100000"/>
              </a:lnSpc>
              <a:spcBef>
                <a:spcPts val="240"/>
              </a:spcBef>
              <a:spcAft>
                <a:spcPts val="0"/>
              </a:spcAft>
              <a:buClr>
                <a:srgbClr val="888888"/>
              </a:buClr>
              <a:buSzPts val="1600"/>
              <a:buNone/>
              <a:defRPr sz="1200">
                <a:solidFill>
                  <a:srgbClr val="888888"/>
                </a:solidFill>
              </a:defRPr>
            </a:lvl3pPr>
            <a:lvl4pPr marL="1371600" lvl="3" indent="-171450" algn="l" rtl="0">
              <a:lnSpc>
                <a:spcPct val="100000"/>
              </a:lnSpc>
              <a:spcBef>
                <a:spcPts val="210"/>
              </a:spcBef>
              <a:spcAft>
                <a:spcPts val="0"/>
              </a:spcAft>
              <a:buClr>
                <a:srgbClr val="888888"/>
              </a:buClr>
              <a:buSzPts val="1400"/>
              <a:buNone/>
              <a:defRPr sz="1050">
                <a:solidFill>
                  <a:srgbClr val="888888"/>
                </a:solidFill>
              </a:defRPr>
            </a:lvl4pPr>
            <a:lvl5pPr marL="1714500" lvl="4" indent="-171450" algn="l" rtl="0">
              <a:lnSpc>
                <a:spcPct val="100000"/>
              </a:lnSpc>
              <a:spcBef>
                <a:spcPts val="210"/>
              </a:spcBef>
              <a:spcAft>
                <a:spcPts val="0"/>
              </a:spcAft>
              <a:buClr>
                <a:srgbClr val="888888"/>
              </a:buClr>
              <a:buSzPts val="1400"/>
              <a:buNone/>
              <a:defRPr sz="1050">
                <a:solidFill>
                  <a:srgbClr val="888888"/>
                </a:solidFill>
              </a:defRPr>
            </a:lvl5pPr>
            <a:lvl6pPr marL="2057400" lvl="5" indent="-171450" algn="l" rtl="0">
              <a:lnSpc>
                <a:spcPct val="100000"/>
              </a:lnSpc>
              <a:spcBef>
                <a:spcPts val="210"/>
              </a:spcBef>
              <a:spcAft>
                <a:spcPts val="0"/>
              </a:spcAft>
              <a:buClr>
                <a:srgbClr val="888888"/>
              </a:buClr>
              <a:buSzPts val="1400"/>
              <a:buNone/>
              <a:defRPr sz="1050">
                <a:solidFill>
                  <a:srgbClr val="888888"/>
                </a:solidFill>
              </a:defRPr>
            </a:lvl6pPr>
            <a:lvl7pPr marL="2400300" lvl="6" indent="-171450" algn="l" rtl="0">
              <a:lnSpc>
                <a:spcPct val="100000"/>
              </a:lnSpc>
              <a:spcBef>
                <a:spcPts val="210"/>
              </a:spcBef>
              <a:spcAft>
                <a:spcPts val="0"/>
              </a:spcAft>
              <a:buClr>
                <a:srgbClr val="888888"/>
              </a:buClr>
              <a:buSzPts val="1400"/>
              <a:buNone/>
              <a:defRPr sz="1050">
                <a:solidFill>
                  <a:srgbClr val="888888"/>
                </a:solidFill>
              </a:defRPr>
            </a:lvl7pPr>
            <a:lvl8pPr marL="2743200" lvl="7" indent="-171450" algn="l" rtl="0">
              <a:lnSpc>
                <a:spcPct val="100000"/>
              </a:lnSpc>
              <a:spcBef>
                <a:spcPts val="210"/>
              </a:spcBef>
              <a:spcAft>
                <a:spcPts val="0"/>
              </a:spcAft>
              <a:buClr>
                <a:srgbClr val="888888"/>
              </a:buClr>
              <a:buSzPts val="1400"/>
              <a:buNone/>
              <a:defRPr sz="1050">
                <a:solidFill>
                  <a:srgbClr val="888888"/>
                </a:solidFill>
              </a:defRPr>
            </a:lvl8pPr>
            <a:lvl9pPr marL="3086100" lvl="8" indent="-171450" algn="l" rtl="0">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94" name="Google Shape;94;p20"/>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txBox="1">
            <a:spLocks noGrp="1"/>
          </p:cNvSpPr>
          <p:nvPr>
            <p:ph type="body" idx="1"/>
          </p:nvPr>
        </p:nvSpPr>
        <p:spPr>
          <a:xfrm>
            <a:off x="342900" y="1151335"/>
            <a:ext cx="303007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0" name="Google Shape;100;p21"/>
          <p:cNvSpPr txBox="1">
            <a:spLocks noGrp="1"/>
          </p:cNvSpPr>
          <p:nvPr>
            <p:ph type="body" idx="2"/>
          </p:nvPr>
        </p:nvSpPr>
        <p:spPr>
          <a:xfrm>
            <a:off x="342900" y="1631156"/>
            <a:ext cx="303007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1" name="Google Shape;101;p21"/>
          <p:cNvSpPr txBox="1">
            <a:spLocks noGrp="1"/>
          </p:cNvSpPr>
          <p:nvPr>
            <p:ph type="body" idx="3"/>
          </p:nvPr>
        </p:nvSpPr>
        <p:spPr>
          <a:xfrm>
            <a:off x="3483769" y="1151335"/>
            <a:ext cx="303142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2" name="Google Shape;102;p21"/>
          <p:cNvSpPr txBox="1">
            <a:spLocks noGrp="1"/>
          </p:cNvSpPr>
          <p:nvPr>
            <p:ph type="body" idx="4"/>
          </p:nvPr>
        </p:nvSpPr>
        <p:spPr>
          <a:xfrm>
            <a:off x="3483769" y="1631156"/>
            <a:ext cx="303142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3" name="Google Shape;103;p21"/>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342900" y="204788"/>
            <a:ext cx="2256300" cy="871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2681288" y="204788"/>
            <a:ext cx="3833775" cy="4389900"/>
          </a:xfrm>
          <a:prstGeom prst="rect">
            <a:avLst/>
          </a:prstGeom>
          <a:noFill/>
          <a:ln>
            <a:noFill/>
          </a:ln>
        </p:spPr>
        <p:txBody>
          <a:bodyPr spcFirstLastPara="1" wrap="square" lIns="91425" tIns="45700" rIns="91425" bIns="45700" anchor="t" anchorCtr="0">
            <a:normAutofit/>
          </a:bodyPr>
          <a:lstStyle>
            <a:lvl1pPr marL="342900" lvl="0" indent="-323850" algn="l" rtl="0">
              <a:lnSpc>
                <a:spcPct val="100000"/>
              </a:lnSpc>
              <a:spcBef>
                <a:spcPts val="480"/>
              </a:spcBef>
              <a:spcAft>
                <a:spcPts val="0"/>
              </a:spcAft>
              <a:buClr>
                <a:schemeClr val="dk1"/>
              </a:buClr>
              <a:buSzPts val="3200"/>
              <a:buChar char="•"/>
              <a:defRPr sz="2400"/>
            </a:lvl1pPr>
            <a:lvl2pPr marL="685800" lvl="1" indent="-304800" algn="l" rtl="0">
              <a:lnSpc>
                <a:spcPct val="100000"/>
              </a:lnSpc>
              <a:spcBef>
                <a:spcPts val="420"/>
              </a:spcBef>
              <a:spcAft>
                <a:spcPts val="0"/>
              </a:spcAft>
              <a:buClr>
                <a:schemeClr val="dk1"/>
              </a:buClr>
              <a:buSzPts val="2800"/>
              <a:buChar char="–"/>
              <a:defRPr sz="2100"/>
            </a:lvl2pPr>
            <a:lvl3pPr marL="1028700" lvl="2" indent="-285750" algn="l" rtl="0">
              <a:lnSpc>
                <a:spcPct val="100000"/>
              </a:lnSpc>
              <a:spcBef>
                <a:spcPts val="360"/>
              </a:spcBef>
              <a:spcAft>
                <a:spcPts val="0"/>
              </a:spcAft>
              <a:buClr>
                <a:schemeClr val="dk1"/>
              </a:buClr>
              <a:buSzPts val="2400"/>
              <a:buChar char="•"/>
              <a:defRPr sz="1800"/>
            </a:lvl3pPr>
            <a:lvl4pPr marL="1371600" lvl="3" indent="-266700" algn="l" rtl="0">
              <a:lnSpc>
                <a:spcPct val="100000"/>
              </a:lnSpc>
              <a:spcBef>
                <a:spcPts val="300"/>
              </a:spcBef>
              <a:spcAft>
                <a:spcPts val="0"/>
              </a:spcAft>
              <a:buClr>
                <a:schemeClr val="dk1"/>
              </a:buClr>
              <a:buSzPts val="2000"/>
              <a:buChar char="–"/>
              <a:defRPr sz="1500"/>
            </a:lvl4pPr>
            <a:lvl5pPr marL="1714500" lvl="4" indent="-266700" algn="l" rtl="0">
              <a:lnSpc>
                <a:spcPct val="100000"/>
              </a:lnSpc>
              <a:spcBef>
                <a:spcPts val="300"/>
              </a:spcBef>
              <a:spcAft>
                <a:spcPts val="0"/>
              </a:spcAft>
              <a:buClr>
                <a:schemeClr val="dk1"/>
              </a:buClr>
              <a:buSzPts val="2000"/>
              <a:buChar char="»"/>
              <a:defRPr sz="1500"/>
            </a:lvl5pPr>
            <a:lvl6pPr marL="2057400" lvl="5" indent="-266700" algn="l" rtl="0">
              <a:lnSpc>
                <a:spcPct val="100000"/>
              </a:lnSpc>
              <a:spcBef>
                <a:spcPts val="300"/>
              </a:spcBef>
              <a:spcAft>
                <a:spcPts val="0"/>
              </a:spcAft>
              <a:buClr>
                <a:schemeClr val="dk1"/>
              </a:buClr>
              <a:buSzPts val="2000"/>
              <a:buChar char="•"/>
              <a:defRPr sz="1500"/>
            </a:lvl6pPr>
            <a:lvl7pPr marL="2400300" lvl="6" indent="-266700" algn="l" rtl="0">
              <a:lnSpc>
                <a:spcPct val="100000"/>
              </a:lnSpc>
              <a:spcBef>
                <a:spcPts val="300"/>
              </a:spcBef>
              <a:spcAft>
                <a:spcPts val="0"/>
              </a:spcAft>
              <a:buClr>
                <a:schemeClr val="dk1"/>
              </a:buClr>
              <a:buSzPts val="2000"/>
              <a:buChar char="•"/>
              <a:defRPr sz="1500"/>
            </a:lvl7pPr>
            <a:lvl8pPr marL="2743200" lvl="7" indent="-266700" algn="l" rtl="0">
              <a:lnSpc>
                <a:spcPct val="100000"/>
              </a:lnSpc>
              <a:spcBef>
                <a:spcPts val="300"/>
              </a:spcBef>
              <a:spcAft>
                <a:spcPts val="0"/>
              </a:spcAft>
              <a:buClr>
                <a:schemeClr val="dk1"/>
              </a:buClr>
              <a:buSzPts val="2000"/>
              <a:buChar char="•"/>
              <a:defRPr sz="1500"/>
            </a:lvl8pPr>
            <a:lvl9pPr marL="3086100" lvl="8" indent="-266700" algn="l" rtl="0">
              <a:lnSpc>
                <a:spcPct val="100000"/>
              </a:lnSpc>
              <a:spcBef>
                <a:spcPts val="300"/>
              </a:spcBef>
              <a:spcAft>
                <a:spcPts val="0"/>
              </a:spcAft>
              <a:buClr>
                <a:schemeClr val="dk1"/>
              </a:buClr>
              <a:buSzPts val="2000"/>
              <a:buChar char="•"/>
              <a:defRPr sz="1500"/>
            </a:lvl9pPr>
          </a:lstStyle>
          <a:p>
            <a:endParaRPr/>
          </a:p>
        </p:txBody>
      </p:sp>
      <p:sp>
        <p:nvSpPr>
          <p:cNvPr id="109" name="Google Shape;109;p22"/>
          <p:cNvSpPr txBox="1">
            <a:spLocks noGrp="1"/>
          </p:cNvSpPr>
          <p:nvPr>
            <p:ph type="body" idx="2"/>
          </p:nvPr>
        </p:nvSpPr>
        <p:spPr>
          <a:xfrm>
            <a:off x="342900" y="1076325"/>
            <a:ext cx="2256300" cy="35184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110" name="Google Shape;110;p22"/>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1731749" y="-188700"/>
            <a:ext cx="3394500" cy="61722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3549224" y="1628803"/>
            <a:ext cx="4388700" cy="154305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405975" y="142904"/>
            <a:ext cx="4388700" cy="451485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994195" y="222882"/>
            <a:ext cx="4842518" cy="4803296"/>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86" name="Google Shape;86;p1"/>
            <p:cNvSpPr txBox="1"/>
            <p:nvPr/>
          </p:nvSpPr>
          <p:spPr>
            <a:xfrm>
              <a:off x="1661623" y="685"/>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“Big Idea” Question</a:t>
              </a:r>
              <a:endParaRPr sz="1050"/>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89" name="Google Shape;89;p1"/>
            <p:cNvSpPr txBox="1"/>
            <p:nvPr/>
          </p:nvSpPr>
          <p:spPr>
            <a:xfrm>
              <a:off x="1661623" y="938929"/>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Review Concepts</a:t>
              </a:r>
              <a:endParaRPr sz="1050"/>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2" name="Google Shape;92;p1"/>
            <p:cNvSpPr txBox="1"/>
            <p:nvPr/>
          </p:nvSpPr>
          <p:spPr>
            <a:xfrm>
              <a:off x="1661623" y="1877172"/>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Check-In Questions</a:t>
              </a:r>
              <a:endParaRPr sz="1050"/>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5" name="Google Shape;95;p1"/>
            <p:cNvSpPr txBox="1"/>
            <p:nvPr/>
          </p:nvSpPr>
          <p:spPr>
            <a:xfrm>
              <a:off x="1661623" y="2815415"/>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Teacher Engagement</a:t>
              </a:r>
              <a:endParaRPr sz="1050"/>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8" name="Google Shape;98;p1"/>
            <p:cNvSpPr txBox="1"/>
            <p:nvPr/>
          </p:nvSpPr>
          <p:spPr>
            <a:xfrm>
              <a:off x="1873753" y="3753671"/>
              <a:ext cx="4769700" cy="1619100"/>
            </a:xfrm>
            <a:prstGeom prst="rect">
              <a:avLst/>
            </a:prstGeom>
            <a:noFill/>
            <a:ln>
              <a:noFill/>
            </a:ln>
          </p:spPr>
          <p:txBody>
            <a:bodyPr spcFirstLastPara="1" wrap="square" lIns="238969" tIns="80006" rIns="149344" bIns="80006" anchor="t"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Vocabulary</a:t>
              </a:r>
              <a:endParaRPr sz="1050"/>
            </a:p>
            <a:p>
              <a:pPr marL="128585" lvl="1" indent="-128585" defTabSz="685783">
                <a:lnSpc>
                  <a:spcPct val="90000"/>
                </a:lnSpc>
                <a:spcBef>
                  <a:spcPts val="735"/>
                </a:spcBef>
                <a:buClr>
                  <a:srgbClr val="FFFFFF"/>
                </a:buClr>
                <a:buSzPts val="1800"/>
                <a:buFont typeface="Calibri"/>
                <a:buChar char="•"/>
              </a:pPr>
              <a:r>
                <a:rPr lang="en-US" sz="1350">
                  <a:solidFill>
                    <a:srgbClr val="FFFFFF"/>
                  </a:solidFill>
                  <a:latin typeface="Calibri"/>
                  <a:ea typeface="Calibri"/>
                  <a:cs typeface="Calibri"/>
                  <a:sym typeface="Calibri"/>
                </a:rPr>
                <a:t>Student-Friendly Definition</a:t>
              </a:r>
              <a:endParaRPr sz="1050"/>
            </a:p>
            <a:p>
              <a:pPr marL="128585" lvl="1" indent="-128585" defTabSz="685783">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Examples &amp; Non-Examples</a:t>
              </a:r>
              <a:endParaRPr sz="1050"/>
            </a:p>
            <a:p>
              <a:pPr marL="128585" lvl="1" indent="-128585" defTabSz="685783">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Frayer Model</a:t>
              </a:r>
              <a:endParaRPr sz="1050"/>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101" name="Google Shape;101;p1"/>
            <p:cNvSpPr txBox="1"/>
            <p:nvPr/>
          </p:nvSpPr>
          <p:spPr>
            <a:xfrm>
              <a:off x="1661628" y="5540394"/>
              <a:ext cx="4981800" cy="864000"/>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Simulation/Activity</a:t>
              </a:r>
              <a:endParaRPr sz="1050"/>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grpSp>
      <p:pic>
        <p:nvPicPr>
          <p:cNvPr id="103" name="Google Shape;103;p1" descr="Comment Like"/>
          <p:cNvPicPr preferRelativeResize="0"/>
          <p:nvPr/>
        </p:nvPicPr>
        <p:blipFill rotWithShape="1">
          <a:blip r:embed="rId9">
            <a:alphaModFix/>
          </a:blip>
          <a:srcRect/>
          <a:stretch/>
        </p:blipFill>
        <p:spPr>
          <a:xfrm>
            <a:off x="4339951" y="3719854"/>
            <a:ext cx="288831" cy="260714"/>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4605104" y="3719854"/>
            <a:ext cx="288831" cy="260714"/>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4435084" y="3478693"/>
            <a:ext cx="288831" cy="260714"/>
          </a:xfrm>
          <a:prstGeom prst="rect">
            <a:avLst/>
          </a:prstGeom>
          <a:noFill/>
          <a:ln>
            <a:noFill/>
          </a:ln>
        </p:spPr>
      </p:pic>
      <p:sp>
        <p:nvSpPr>
          <p:cNvPr id="106" name="Google Shape;106;p1"/>
          <p:cNvSpPr/>
          <p:nvPr/>
        </p:nvSpPr>
        <p:spPr>
          <a:xfrm>
            <a:off x="128117" y="158261"/>
            <a:ext cx="821453" cy="512466"/>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69" tIns="34275" rIns="68569" bIns="34275" anchor="ctr" anchorCtr="0">
            <a:noAutofit/>
          </a:bodyPr>
          <a:lstStyle/>
          <a:p>
            <a:pPr algn="ctr" defTabSz="685783">
              <a:buSzPts val="1800"/>
            </a:pPr>
            <a:endParaRPr sz="1350">
              <a:solidFill>
                <a:srgbClr val="FFFFFF"/>
              </a:solidFill>
              <a:latin typeface="Calibri"/>
              <a:ea typeface="Calibri"/>
              <a:cs typeface="Calibri"/>
              <a:sym typeface="Calibri"/>
            </a:endParaRPr>
          </a:p>
        </p:txBody>
      </p:sp>
      <p:sp>
        <p:nvSpPr>
          <p:cNvPr id="107" name="Google Shape;107;p1"/>
          <p:cNvSpPr txBox="1"/>
          <p:nvPr/>
        </p:nvSpPr>
        <p:spPr>
          <a:xfrm>
            <a:off x="275074" y="275995"/>
            <a:ext cx="527538" cy="276969"/>
          </a:xfrm>
          <a:prstGeom prst="rect">
            <a:avLst/>
          </a:prstGeom>
          <a:noFill/>
          <a:ln>
            <a:noFill/>
          </a:ln>
        </p:spPr>
        <p:txBody>
          <a:bodyPr spcFirstLastPara="1" wrap="square" lIns="68569" tIns="34275" rIns="68569" bIns="34275" anchor="t" anchorCtr="0">
            <a:spAutoFit/>
          </a:bodyPr>
          <a:lstStyle/>
          <a:p>
            <a:pPr defTabSz="685783">
              <a:buSzPts val="1800"/>
            </a:pPr>
            <a:r>
              <a:rPr lang="en-US" sz="1350" b="1">
                <a:solidFill>
                  <a:srgbClr val="FFFFFF"/>
                </a:solidFill>
                <a:latin typeface="Calibri"/>
                <a:ea typeface="Calibri"/>
                <a:cs typeface="Calibri"/>
                <a:sym typeface="Calibri"/>
              </a:rPr>
              <a:t>Intro</a:t>
            </a:r>
            <a:endParaRPr sz="1050"/>
          </a:p>
        </p:txBody>
      </p:sp>
      <p:sp>
        <p:nvSpPr>
          <p:cNvPr id="108" name="Google Shape;108;p1"/>
          <p:cNvSpPr/>
          <p:nvPr/>
        </p:nvSpPr>
        <p:spPr>
          <a:xfrm>
            <a:off x="3339446" y="3914449"/>
            <a:ext cx="203175" cy="18787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783">
              <a:buSzPts val="1400"/>
            </a:pPr>
            <a:endParaRPr sz="1050">
              <a:solidFill>
                <a:srgbClr val="FFFFFF"/>
              </a:solidFill>
            </a:endParaRPr>
          </a:p>
        </p:txBody>
      </p:sp>
      <p:cxnSp>
        <p:nvCxnSpPr>
          <p:cNvPr id="109" name="Google Shape;109;p1"/>
          <p:cNvCxnSpPr/>
          <p:nvPr/>
        </p:nvCxnSpPr>
        <p:spPr>
          <a:xfrm>
            <a:off x="3441371" y="3922406"/>
            <a:ext cx="0" cy="5715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3440582" y="4049899"/>
            <a:ext cx="450" cy="52425"/>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3339446" y="4007960"/>
            <a:ext cx="59175"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3482271" y="4006728"/>
            <a:ext cx="603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3398797" y="3976992"/>
            <a:ext cx="83475" cy="72900"/>
          </a:xfrm>
          <a:prstGeom prst="ellipse">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783">
              <a:buSzPts val="1400"/>
            </a:pPr>
            <a:endParaRPr sz="105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367650"/>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t>Potential energy:</a:t>
            </a:r>
            <a:r>
              <a:rPr lang="en-US" sz="3600" dirty="0"/>
              <a:t>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204749"/>
            <a:ext cx="6172200" cy="3394472"/>
          </a:xfrm>
          <a:prstGeom prst="rect">
            <a:avLst/>
          </a:prstGeom>
          <a:noFill/>
          <a:ln w="9525" cap="flat" cmpd="sng">
            <a:solidFill>
              <a:schemeClr val="lt1"/>
            </a:solidFill>
            <a:prstDash val="solid"/>
            <a:round/>
            <a:headEnd type="none" w="sm" len="sm"/>
            <a:tailEnd type="none" w="sm" len="sm"/>
          </a:ln>
        </p:spPr>
      </p:pic>
      <p:sp>
        <p:nvSpPr>
          <p:cNvPr id="2" name="Google Shape;224;g2a5a1442303_0_281" descr="Rewind">
            <a:extLst>
              <a:ext uri="{FF2B5EF4-FFF2-40B4-BE49-F238E27FC236}">
                <a16:creationId xmlns:a16="http://schemas.microsoft.com/office/drawing/2014/main" id="{E95E0BA2-9E5E-B3BF-49DA-CA187273136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90665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not run out</a:t>
            </a:r>
            <a:endParaRPr sz="2800" b="1" u="sng" dirty="0"/>
          </a:p>
        </p:txBody>
      </p:sp>
      <p:pic>
        <p:nvPicPr>
          <p:cNvPr id="157" name="Google Shape;157;p28"/>
          <p:cNvPicPr preferRelativeResize="0"/>
          <p:nvPr/>
        </p:nvPicPr>
        <p:blipFill>
          <a:blip r:embed="rId3">
            <a:alphaModFix/>
          </a:blip>
          <a:stretch>
            <a:fillRect/>
          </a:stretch>
        </p:blipFill>
        <p:spPr>
          <a:xfrm>
            <a:off x="1462995" y="1615878"/>
            <a:ext cx="3932003" cy="3527622"/>
          </a:xfrm>
          <a:prstGeom prst="rect">
            <a:avLst/>
          </a:prstGeom>
          <a:noFill/>
          <a:ln>
            <a:noFill/>
          </a:ln>
        </p:spPr>
      </p:pic>
      <p:sp>
        <p:nvSpPr>
          <p:cNvPr id="4" name="Google Shape;224;g2a5a1442303_0_281" descr="Rewind">
            <a:extLst>
              <a:ext uri="{FF2B5EF4-FFF2-40B4-BE49-F238E27FC236}">
                <a16:creationId xmlns:a16="http://schemas.microsoft.com/office/drawing/2014/main" id="{4A20C9BF-50CE-E870-AA23-B225958C963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1687121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1" y="735814"/>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Non-Renewable Energy</a:t>
            </a:r>
            <a:r>
              <a:rPr lang="en" sz="2700" dirty="0"/>
              <a:t>: energy that comes from sources that will eventually run out</a:t>
            </a:r>
            <a:endParaRPr sz="2700" b="1" u="sng" dirty="0"/>
          </a:p>
        </p:txBody>
      </p:sp>
      <p:pic>
        <p:nvPicPr>
          <p:cNvPr id="157" name="Google Shape;157;p28"/>
          <p:cNvPicPr preferRelativeResize="0"/>
          <p:nvPr/>
        </p:nvPicPr>
        <p:blipFill>
          <a:blip r:embed="rId3">
            <a:alphaModFix/>
          </a:blip>
          <a:stretch>
            <a:fillRect/>
          </a:stretch>
        </p:blipFill>
        <p:spPr>
          <a:xfrm>
            <a:off x="620473" y="1876650"/>
            <a:ext cx="5617050" cy="3266850"/>
          </a:xfrm>
          <a:prstGeom prst="rect">
            <a:avLst/>
          </a:prstGeom>
          <a:noFill/>
          <a:ln>
            <a:noFill/>
          </a:ln>
        </p:spPr>
      </p:pic>
      <p:sp>
        <p:nvSpPr>
          <p:cNvPr id="4" name="Google Shape;224;g2a5a1442303_0_281" descr="Rewind">
            <a:extLst>
              <a:ext uri="{FF2B5EF4-FFF2-40B4-BE49-F238E27FC236}">
                <a16:creationId xmlns:a16="http://schemas.microsoft.com/office/drawing/2014/main" id="{15E971B7-694A-C71C-6D46-6D29953CE1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2611534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descr="Questions"/>
          <p:cNvSpPr/>
          <p:nvPr/>
        </p:nvSpPr>
        <p:spPr>
          <a:xfrm>
            <a:off x="1428750" y="457201"/>
            <a:ext cx="4000500" cy="3780692"/>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937404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p:nvPr/>
        </p:nvSpPr>
        <p:spPr>
          <a:xfrm>
            <a:off x="637163" y="0"/>
            <a:ext cx="6079725" cy="1454214"/>
          </a:xfrm>
          <a:prstGeom prst="rect">
            <a:avLst/>
          </a:prstGeom>
          <a:noFill/>
          <a:ln>
            <a:noFill/>
          </a:ln>
        </p:spPr>
        <p:txBody>
          <a:bodyPr spcFirstLastPara="1" wrap="square" lIns="68569" tIns="34275" rIns="68569" bIns="34275" anchor="t" anchorCtr="0">
            <a:spAutoFit/>
          </a:bodyPr>
          <a:lstStyle/>
          <a:p>
            <a:pPr algn="ctr">
              <a:buSzPts val="4000"/>
            </a:pPr>
            <a:r>
              <a:rPr lang="en-US" sz="3000" b="1" u="sng">
                <a:solidFill>
                  <a:schemeClr val="dk1"/>
                </a:solidFill>
                <a:latin typeface="Calibri"/>
                <a:ea typeface="Calibri"/>
                <a:cs typeface="Calibri"/>
                <a:sym typeface="Calibri"/>
              </a:rPr>
              <a:t>______</a:t>
            </a:r>
            <a:r>
              <a:rPr lang="en-US" sz="3000">
                <a:solidFill>
                  <a:schemeClr val="dk1"/>
                </a:solidFill>
                <a:latin typeface="Calibri"/>
                <a:ea typeface="Calibri"/>
                <a:cs typeface="Calibri"/>
                <a:sym typeface="Calibri"/>
              </a:rPr>
              <a:t> is the only compound that exists in all three states of matter: solid, liquid, and gas.</a:t>
            </a:r>
            <a:endParaRPr sz="1050"/>
          </a:p>
        </p:txBody>
      </p:sp>
      <p:pic>
        <p:nvPicPr>
          <p:cNvPr id="281" name="Google Shape;281;p20" descr="phase | Definition &amp; Facts | Britannica"/>
          <p:cNvPicPr preferRelativeResize="0"/>
          <p:nvPr/>
        </p:nvPicPr>
        <p:blipFill rotWithShape="1">
          <a:blip r:embed="rId3">
            <a:alphaModFix/>
          </a:blip>
          <a:srcRect/>
          <a:stretch/>
        </p:blipFill>
        <p:spPr>
          <a:xfrm>
            <a:off x="0" y="1454244"/>
            <a:ext cx="6858000" cy="3626644"/>
          </a:xfrm>
          <a:prstGeom prst="rect">
            <a:avLst/>
          </a:prstGeom>
          <a:noFill/>
          <a:ln>
            <a:noFill/>
          </a:ln>
        </p:spPr>
      </p:pic>
      <p:sp>
        <p:nvSpPr>
          <p:cNvPr id="282" name="Google Shape;282;p20" descr="Questions"/>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517139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fa9a50253_0_15"/>
          <p:cNvSpPr/>
          <p:nvPr/>
        </p:nvSpPr>
        <p:spPr>
          <a:xfrm>
            <a:off x="637163" y="0"/>
            <a:ext cx="6079725" cy="1454175"/>
          </a:xfrm>
          <a:prstGeom prst="rect">
            <a:avLst/>
          </a:prstGeom>
          <a:noFill/>
          <a:ln>
            <a:noFill/>
          </a:ln>
        </p:spPr>
        <p:txBody>
          <a:bodyPr spcFirstLastPara="1" wrap="square" lIns="68569" tIns="34275" rIns="68569" bIns="34275" anchor="t" anchorCtr="0">
            <a:noAutofit/>
          </a:bodyPr>
          <a:lstStyle/>
          <a:p>
            <a:pPr algn="ctr">
              <a:buSzPts val="4000"/>
            </a:pPr>
            <a:r>
              <a:rPr lang="en-US" sz="3000" u="sng">
                <a:solidFill>
                  <a:srgbClr val="FF0000"/>
                </a:solidFill>
                <a:latin typeface="Calibri"/>
                <a:ea typeface="Calibri"/>
                <a:cs typeface="Calibri"/>
                <a:sym typeface="Calibri"/>
              </a:rPr>
              <a:t>Water</a:t>
            </a:r>
            <a:r>
              <a:rPr lang="en-US" sz="3000">
                <a:solidFill>
                  <a:schemeClr val="dk1"/>
                </a:solidFill>
                <a:latin typeface="Calibri"/>
                <a:ea typeface="Calibri"/>
                <a:cs typeface="Calibri"/>
                <a:sym typeface="Calibri"/>
              </a:rPr>
              <a:t> is the only compound that exists in all three states of matter: solid, liquid, and gas.</a:t>
            </a:r>
            <a:endParaRPr sz="1050"/>
          </a:p>
        </p:txBody>
      </p:sp>
      <p:pic>
        <p:nvPicPr>
          <p:cNvPr id="288" name="Google Shape;288;gdfa9a50253_0_15" descr="phase | Definition &amp; Facts | Britannica"/>
          <p:cNvPicPr preferRelativeResize="0"/>
          <p:nvPr/>
        </p:nvPicPr>
        <p:blipFill rotWithShape="1">
          <a:blip r:embed="rId3">
            <a:alphaModFix/>
          </a:blip>
          <a:srcRect/>
          <a:stretch/>
        </p:blipFill>
        <p:spPr>
          <a:xfrm>
            <a:off x="0" y="1454244"/>
            <a:ext cx="6858000" cy="3626644"/>
          </a:xfrm>
          <a:prstGeom prst="rect">
            <a:avLst/>
          </a:prstGeom>
          <a:noFill/>
          <a:ln>
            <a:noFill/>
          </a:ln>
        </p:spPr>
      </p:pic>
      <p:sp>
        <p:nvSpPr>
          <p:cNvPr id="289" name="Google Shape;289;gdfa9a50253_0_15" descr="Questions"/>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444747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txBox="1">
            <a:spLocks noGrp="1"/>
          </p:cNvSpPr>
          <p:nvPr>
            <p:ph type="title"/>
          </p:nvPr>
        </p:nvSpPr>
        <p:spPr>
          <a:xfrm>
            <a:off x="1410983" y="0"/>
            <a:ext cx="4036050" cy="1426275"/>
          </a:xfrm>
          <a:prstGeom prst="rect">
            <a:avLst/>
          </a:prstGeom>
          <a:noFill/>
          <a:ln>
            <a:noFill/>
          </a:ln>
        </p:spPr>
        <p:txBody>
          <a:bodyPr spcFirstLastPara="1" wrap="square" lIns="68569" tIns="34275" rIns="68569" bIns="34275" anchor="ctr" anchorCtr="0">
            <a:noAutofit/>
          </a:bodyPr>
          <a:lstStyle/>
          <a:p>
            <a:pPr>
              <a:buSzPts val="4400"/>
            </a:pPr>
            <a:r>
              <a:rPr lang="en-US" sz="4050"/>
              <a:t>What is climate?</a:t>
            </a:r>
            <a:endParaRPr sz="4050"/>
          </a:p>
        </p:txBody>
      </p:sp>
      <p:pic>
        <p:nvPicPr>
          <p:cNvPr id="295" name="Google Shape;295;p21"/>
          <p:cNvPicPr preferRelativeResize="0"/>
          <p:nvPr/>
        </p:nvPicPr>
        <p:blipFill rotWithShape="1">
          <a:blip r:embed="rId3">
            <a:alphaModFix/>
          </a:blip>
          <a:srcRect/>
          <a:stretch/>
        </p:blipFill>
        <p:spPr>
          <a:xfrm>
            <a:off x="194166" y="1768027"/>
            <a:ext cx="6469669" cy="3085538"/>
          </a:xfrm>
          <a:prstGeom prst="rect">
            <a:avLst/>
          </a:prstGeom>
          <a:noFill/>
          <a:ln>
            <a:noFill/>
          </a:ln>
        </p:spPr>
      </p:pic>
      <p:sp>
        <p:nvSpPr>
          <p:cNvPr id="296" name="Google Shape;296;p21" descr="Questions"/>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368273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3" y="26479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t>True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9" y="1468316"/>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0047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3" y="26479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solidFill>
                  <a:srgbClr val="FF0000"/>
                </a:solidFill>
              </a:rPr>
              <a:t>True</a:t>
            </a:r>
            <a:r>
              <a:rPr lang="en" sz="2700" b="1" u="sng" dirty="0"/>
              <a:t>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9" y="1468316"/>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55403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a:t>
            </a:r>
            <a:r>
              <a:rPr lang="en-US" sz="2600" u="sng" dirty="0">
                <a:solidFill>
                  <a:schemeClr val="tx1"/>
                </a:solidFill>
              </a:rPr>
              <a:t>            </a:t>
            </a:r>
            <a:r>
              <a:rPr lang="en-US" sz="2600" dirty="0">
                <a:solidFill>
                  <a:schemeClr val="tx1"/>
                </a:solidFill>
              </a:rPr>
              <a:t>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2" name="Google Shape;264;g27e576c1a67_0_364" descr="Questions">
            <a:extLst>
              <a:ext uri="{FF2B5EF4-FFF2-40B4-BE49-F238E27FC236}">
                <a16:creationId xmlns:a16="http://schemas.microsoft.com/office/drawing/2014/main" id="{39599B9A-7045-9192-32E9-E204C15EA13C}"/>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62266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514344" y="69300"/>
            <a:ext cx="5829300" cy="1118025"/>
          </a:xfrm>
          <a:prstGeom prst="rect">
            <a:avLst/>
          </a:prstGeom>
          <a:noFill/>
          <a:ln>
            <a:noFill/>
          </a:ln>
        </p:spPr>
        <p:txBody>
          <a:bodyPr spcFirstLastPara="1" wrap="square" lIns="68569" tIns="34275" rIns="68569" bIns="34275" anchor="ctr" anchorCtr="0">
            <a:normAutofit/>
          </a:bodyPr>
          <a:lstStyle/>
          <a:p>
            <a:pPr>
              <a:buSzPts val="4800"/>
            </a:pPr>
            <a:r>
              <a:rPr lang="en" sz="5000" b="1" dirty="0"/>
              <a:t>Conservation</a:t>
            </a:r>
            <a:endParaRPr sz="5000" b="1" dirty="0"/>
          </a:p>
        </p:txBody>
      </p:sp>
      <p:pic>
        <p:nvPicPr>
          <p:cNvPr id="133" name="Google Shape;133;p25"/>
          <p:cNvPicPr preferRelativeResize="0"/>
          <p:nvPr/>
        </p:nvPicPr>
        <p:blipFill>
          <a:blip r:embed="rId3">
            <a:alphaModFix/>
          </a:blip>
          <a:stretch>
            <a:fillRect/>
          </a:stretch>
        </p:blipFill>
        <p:spPr>
          <a:xfrm>
            <a:off x="896973" y="1531318"/>
            <a:ext cx="5064042" cy="3612182"/>
          </a:xfrm>
          <a:prstGeom prst="rect">
            <a:avLst/>
          </a:prstGeom>
          <a:noFill/>
          <a:ln>
            <a:noFill/>
          </a:ln>
        </p:spPr>
      </p:pic>
      <p:sp>
        <p:nvSpPr>
          <p:cNvPr id="2" name="Google Shape;131;p25">
            <a:extLst>
              <a:ext uri="{FF2B5EF4-FFF2-40B4-BE49-F238E27FC236}">
                <a16:creationId xmlns:a16="http://schemas.microsoft.com/office/drawing/2014/main" id="{2D147F4B-8BDC-1E0D-A21F-49E6F5B84F87}"/>
              </a:ext>
            </a:extLst>
          </p:cNvPr>
          <p:cNvSpPr/>
          <p:nvPr/>
        </p:nvSpPr>
        <p:spPr>
          <a:xfrm>
            <a:off x="133696" y="243968"/>
            <a:ext cx="727649" cy="384345"/>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3" name="Google Shape;132;p25">
            <a:extLst>
              <a:ext uri="{FF2B5EF4-FFF2-40B4-BE49-F238E27FC236}">
                <a16:creationId xmlns:a16="http://schemas.microsoft.com/office/drawing/2014/main" id="{C0575976-6D8B-BD6A-427C-D26AED2E2BE3}"/>
              </a:ext>
            </a:extLst>
          </p:cNvPr>
          <p:cNvSpPr txBox="1"/>
          <p:nvPr/>
        </p:nvSpPr>
        <p:spPr>
          <a:xfrm>
            <a:off x="280653" y="275118"/>
            <a:ext cx="580691" cy="276969"/>
          </a:xfrm>
          <a:prstGeom prst="rect">
            <a:avLst/>
          </a:prstGeom>
          <a:noFill/>
          <a:ln>
            <a:noFill/>
          </a:ln>
        </p:spPr>
        <p:txBody>
          <a:bodyPr spcFirstLastPara="1" wrap="square" lIns="68569" tIns="34275" rIns="68569" bIns="34275" anchor="t" anchorCtr="0">
            <a:spAutoFit/>
          </a:bodyPr>
          <a:lstStyle/>
          <a:p>
            <a:pPr>
              <a:buSzPts val="1800"/>
            </a:pPr>
            <a:r>
              <a:rPr lang="en" sz="1350" b="1" dirty="0">
                <a:solidFill>
                  <a:schemeClr val="lt1"/>
                </a:solidFill>
                <a:latin typeface="Calibri"/>
                <a:ea typeface="Calibri"/>
                <a:cs typeface="Calibri"/>
                <a:sym typeface="Calibri"/>
              </a:rPr>
              <a:t>Intro</a:t>
            </a:r>
            <a:endParaRPr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a:t>
            </a:r>
            <a:r>
              <a:rPr lang="en-US" sz="2600" b="1" u="sng" dirty="0">
                <a:solidFill>
                  <a:srgbClr val="FF0000"/>
                </a:solidFill>
              </a:rPr>
              <a:t>mass</a:t>
            </a:r>
            <a:r>
              <a:rPr lang="en-US" sz="2600" dirty="0">
                <a:solidFill>
                  <a:schemeClr val="tx1"/>
                </a:solidFill>
              </a:rPr>
              <a:t>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2" name="Google Shape;264;g27e576c1a67_0_364" descr="Questions">
            <a:extLst>
              <a:ext uri="{FF2B5EF4-FFF2-40B4-BE49-F238E27FC236}">
                <a16:creationId xmlns:a16="http://schemas.microsoft.com/office/drawing/2014/main" id="{B24AD37A-33EE-0E7F-9E74-21F89658D97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692664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575749"/>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t>True or False: </a:t>
            </a:r>
            <a:r>
              <a:rPr lang="en-US" sz="3600" dirty="0"/>
              <a:t>Potential energy is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647126"/>
            <a:ext cx="6172200" cy="3394472"/>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575749"/>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solidFill>
                  <a:srgbClr val="FF0000"/>
                </a:solidFill>
              </a:rPr>
              <a:t>True</a:t>
            </a:r>
            <a:r>
              <a:rPr lang="en-US" sz="3600" b="1" u="sng" dirty="0"/>
              <a:t> or False: </a:t>
            </a:r>
            <a:r>
              <a:rPr lang="en-US" sz="3600" dirty="0"/>
              <a:t>Potential energy is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647126"/>
            <a:ext cx="6172200" cy="3394472"/>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753626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a:t>
            </a:r>
            <a:r>
              <a:rPr lang="en" sz="2800" u="sng" dirty="0"/>
              <a:t>         </a:t>
            </a:r>
            <a:r>
              <a:rPr lang="en" sz="2800" dirty="0"/>
              <a:t> run out</a:t>
            </a:r>
            <a:endParaRPr sz="2800" b="1" u="sng" dirty="0"/>
          </a:p>
        </p:txBody>
      </p:sp>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4" name="Google Shape;264;g27e576c1a67_0_364" descr="Questions">
            <a:extLst>
              <a:ext uri="{FF2B5EF4-FFF2-40B4-BE49-F238E27FC236}">
                <a16:creationId xmlns:a16="http://schemas.microsoft.com/office/drawing/2014/main" id="{A7DA6E8D-037A-05ED-B7CB-783B6174D1CD}"/>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a:t>
            </a:r>
            <a:r>
              <a:rPr lang="en" sz="2800" b="1" u="sng" dirty="0">
                <a:solidFill>
                  <a:srgbClr val="FF0000"/>
                </a:solidFill>
              </a:rPr>
              <a:t>not</a:t>
            </a:r>
            <a:r>
              <a:rPr lang="en" sz="2800" dirty="0"/>
              <a:t> run out</a:t>
            </a:r>
            <a:endParaRPr sz="2800" b="1" u="sng" dirty="0"/>
          </a:p>
        </p:txBody>
      </p:sp>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4" name="Google Shape;264;g27e576c1a67_0_364" descr="Questions">
            <a:extLst>
              <a:ext uri="{FF2B5EF4-FFF2-40B4-BE49-F238E27FC236}">
                <a16:creationId xmlns:a16="http://schemas.microsoft.com/office/drawing/2014/main" id="{A7DA6E8D-037A-05ED-B7CB-783B6174D1CD}"/>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344029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1" y="735814"/>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Non-Renewable Energy</a:t>
            </a:r>
            <a:r>
              <a:rPr lang="en" sz="2700" dirty="0"/>
              <a:t>: energy that comes from sources that </a:t>
            </a:r>
            <a:r>
              <a:rPr lang="en" sz="2700" u="sng" dirty="0"/>
              <a:t>       </a:t>
            </a:r>
            <a:r>
              <a:rPr lang="en" sz="2700" dirty="0"/>
              <a:t> eventually run out</a:t>
            </a:r>
            <a:endParaRPr sz="2700" b="1" u="sng" dirty="0"/>
          </a:p>
        </p:txBody>
      </p:sp>
      <p:pic>
        <p:nvPicPr>
          <p:cNvPr id="157" name="Google Shape;157;p28"/>
          <p:cNvPicPr preferRelativeResize="0"/>
          <p:nvPr/>
        </p:nvPicPr>
        <p:blipFill>
          <a:blip r:embed="rId3">
            <a:alphaModFix/>
          </a:blip>
          <a:stretch>
            <a:fillRect/>
          </a:stretch>
        </p:blipFill>
        <p:spPr>
          <a:xfrm>
            <a:off x="620473" y="1876650"/>
            <a:ext cx="5617050" cy="3266850"/>
          </a:xfrm>
          <a:prstGeom prst="rect">
            <a:avLst/>
          </a:prstGeom>
          <a:noFill/>
          <a:ln>
            <a:noFill/>
          </a:ln>
        </p:spPr>
      </p:pic>
      <p:sp>
        <p:nvSpPr>
          <p:cNvPr id="2" name="Google Shape;264;g27e576c1a67_0_364" descr="Questions">
            <a:extLst>
              <a:ext uri="{FF2B5EF4-FFF2-40B4-BE49-F238E27FC236}">
                <a16:creationId xmlns:a16="http://schemas.microsoft.com/office/drawing/2014/main" id="{0E502F87-BB1F-BF98-B29E-FF6C8596BA59}"/>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814269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1" y="735814"/>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Non-Renewable Energy</a:t>
            </a:r>
            <a:r>
              <a:rPr lang="en" sz="2700" dirty="0"/>
              <a:t>: energy that comes from sources that </a:t>
            </a:r>
            <a:r>
              <a:rPr lang="en" sz="2700" b="1" u="sng" dirty="0">
                <a:solidFill>
                  <a:srgbClr val="FF0000"/>
                </a:solidFill>
              </a:rPr>
              <a:t>will</a:t>
            </a:r>
            <a:r>
              <a:rPr lang="en" sz="2700" dirty="0"/>
              <a:t> eventually run out</a:t>
            </a:r>
            <a:endParaRPr sz="2700" b="1" u="sng" dirty="0"/>
          </a:p>
        </p:txBody>
      </p:sp>
      <p:pic>
        <p:nvPicPr>
          <p:cNvPr id="157" name="Google Shape;157;p28"/>
          <p:cNvPicPr preferRelativeResize="0"/>
          <p:nvPr/>
        </p:nvPicPr>
        <p:blipFill>
          <a:blip r:embed="rId3">
            <a:alphaModFix/>
          </a:blip>
          <a:stretch>
            <a:fillRect/>
          </a:stretch>
        </p:blipFill>
        <p:spPr>
          <a:xfrm>
            <a:off x="620473" y="1876650"/>
            <a:ext cx="5617050" cy="3266850"/>
          </a:xfrm>
          <a:prstGeom prst="rect">
            <a:avLst/>
          </a:prstGeom>
          <a:noFill/>
          <a:ln>
            <a:noFill/>
          </a:ln>
        </p:spPr>
      </p:pic>
      <p:sp>
        <p:nvSpPr>
          <p:cNvPr id="2" name="Google Shape;264;g27e576c1a67_0_364" descr="Questions">
            <a:extLst>
              <a:ext uri="{FF2B5EF4-FFF2-40B4-BE49-F238E27FC236}">
                <a16:creationId xmlns:a16="http://schemas.microsoft.com/office/drawing/2014/main" id="{0E502F87-BB1F-BF98-B29E-FF6C8596BA59}"/>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594908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p:nvPr/>
        </p:nvSpPr>
        <p:spPr>
          <a:xfrm>
            <a:off x="298239" y="820695"/>
            <a:ext cx="6429825" cy="830966"/>
          </a:xfrm>
          <a:prstGeom prst="rect">
            <a:avLst/>
          </a:prstGeom>
          <a:noFill/>
          <a:ln>
            <a:noFill/>
          </a:ln>
        </p:spPr>
        <p:txBody>
          <a:bodyPr spcFirstLastPara="1" wrap="square" lIns="68569" tIns="34275" rIns="68569" bIns="34275" anchor="t" anchorCtr="0">
            <a:spAutoFit/>
          </a:bodyPr>
          <a:lstStyle/>
          <a:p>
            <a:pPr algn="ctr">
              <a:buSzPts val="6600"/>
            </a:pPr>
            <a:r>
              <a:rPr lang="en" sz="4950" b="1" dirty="0">
                <a:solidFill>
                  <a:schemeClr val="dk1"/>
                </a:solidFill>
                <a:latin typeface="Calibri"/>
                <a:ea typeface="Calibri"/>
                <a:cs typeface="Calibri"/>
                <a:sym typeface="Calibri"/>
              </a:rPr>
              <a:t>Conservation</a:t>
            </a:r>
            <a:endParaRPr sz="1050" dirty="0"/>
          </a:p>
        </p:txBody>
      </p:sp>
      <p:sp>
        <p:nvSpPr>
          <p:cNvPr id="148" name="Google Shape;148;p27" descr="Artificial Intelligence"/>
          <p:cNvSpPr/>
          <p:nvPr/>
        </p:nvSpPr>
        <p:spPr>
          <a:xfrm>
            <a:off x="1665227" y="2031356"/>
            <a:ext cx="1847925" cy="17408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149" name="Google Shape;149;p27" descr="Blog"/>
          <p:cNvPicPr preferRelativeResize="0"/>
          <p:nvPr/>
        </p:nvPicPr>
        <p:blipFill rotWithShape="1">
          <a:blip r:embed="rId4">
            <a:alphaModFix/>
          </a:blip>
          <a:srcRect/>
          <a:stretch/>
        </p:blipFill>
        <p:spPr>
          <a:xfrm>
            <a:off x="3429001" y="2102932"/>
            <a:ext cx="1597673" cy="15976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72781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Conservation</a:t>
            </a:r>
            <a:r>
              <a:rPr lang="en" sz="2800" dirty="0"/>
              <a:t>: using less of a resource to make its supply last longer</a:t>
            </a:r>
            <a:endParaRPr sz="2800" b="1" u="sng" dirty="0"/>
          </a:p>
        </p:txBody>
      </p:sp>
      <p:pic>
        <p:nvPicPr>
          <p:cNvPr id="157" name="Google Shape;157;p28"/>
          <p:cNvPicPr preferRelativeResize="0"/>
          <p:nvPr/>
        </p:nvPicPr>
        <p:blipFill>
          <a:blip r:embed="rId3">
            <a:alphaModFix/>
          </a:blip>
          <a:stretch>
            <a:fillRect/>
          </a:stretch>
        </p:blipFill>
        <p:spPr>
          <a:xfrm>
            <a:off x="1102177" y="1714500"/>
            <a:ext cx="4653643" cy="3429000"/>
          </a:xfrm>
          <a:prstGeom prst="rect">
            <a:avLst/>
          </a:prstGeom>
          <a:noFill/>
          <a:ln>
            <a:noFill/>
          </a:ln>
        </p:spPr>
      </p:pic>
      <p:sp>
        <p:nvSpPr>
          <p:cNvPr id="2" name="Google Shape;966;g27f7a576e42_0_238" descr="Artificial Intelligence">
            <a:extLst>
              <a:ext uri="{FF2B5EF4-FFF2-40B4-BE49-F238E27FC236}">
                <a16:creationId xmlns:a16="http://schemas.microsoft.com/office/drawing/2014/main" id="{037FA16E-DFE1-B370-F321-EE6CB138330F}"/>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967;g27f7a576e42_0_238" descr="Blog">
            <a:extLst>
              <a:ext uri="{FF2B5EF4-FFF2-40B4-BE49-F238E27FC236}">
                <a16:creationId xmlns:a16="http://schemas.microsoft.com/office/drawing/2014/main" id="{CA5AA408-E664-C7D9-2624-A3DD30CB4B7F}"/>
              </a:ext>
            </a:extLst>
          </p:cNvPr>
          <p:cNvPicPr preferRelativeResize="0"/>
          <p:nvPr/>
        </p:nvPicPr>
        <p:blipFill rotWithShape="1">
          <a:blip r:embed="rId5">
            <a:alphaModFix/>
          </a:blip>
          <a:srcRect/>
          <a:stretch/>
        </p:blipFill>
        <p:spPr>
          <a:xfrm>
            <a:off x="849542" y="222126"/>
            <a:ext cx="465357" cy="46535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g27f7a576e42_0_246"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6"/>
          <p:cNvSpPr txBox="1"/>
          <p:nvPr/>
        </p:nvSpPr>
        <p:spPr>
          <a:xfrm>
            <a:off x="350441" y="418065"/>
            <a:ext cx="6157125" cy="1177215"/>
          </a:xfrm>
          <a:prstGeom prst="rect">
            <a:avLst/>
          </a:prstGeom>
          <a:noFill/>
          <a:ln>
            <a:noFill/>
          </a:ln>
        </p:spPr>
        <p:txBody>
          <a:bodyPr spcFirstLastPara="1" wrap="square" lIns="68569" tIns="34275" rIns="68569" bIns="34275" anchor="t" anchorCtr="0">
            <a:spAutoFit/>
          </a:bodyPr>
          <a:lstStyle/>
          <a:p>
            <a:pPr algn="ctr">
              <a:buSzPts val="3000"/>
            </a:pPr>
            <a:r>
              <a:rPr lang="en" sz="2400" b="1" dirty="0">
                <a:solidFill>
                  <a:schemeClr val="dk1"/>
                </a:solidFill>
                <a:latin typeface="Calibri"/>
                <a:ea typeface="Calibri"/>
                <a:cs typeface="Calibri"/>
                <a:sym typeface="Calibri"/>
              </a:rPr>
              <a:t>Big Question: </a:t>
            </a:r>
            <a:r>
              <a:rPr lang="en" sz="2400" dirty="0">
                <a:solidFill>
                  <a:schemeClr val="dk1"/>
                </a:solidFill>
                <a:latin typeface="Calibri"/>
                <a:ea typeface="Calibri"/>
                <a:cs typeface="Calibri"/>
                <a:sym typeface="Calibri"/>
              </a:rPr>
              <a:t>How does the amount we use of different types of resources help us take care of our environment?</a:t>
            </a:r>
            <a:endParaRPr sz="240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3">
            <a:alphaModFix/>
          </a:blip>
          <a:stretch>
            <a:fillRect/>
          </a:stretch>
        </p:blipFill>
        <p:spPr>
          <a:xfrm>
            <a:off x="1433363" y="1738060"/>
            <a:ext cx="3991273" cy="3405440"/>
          </a:xfrm>
          <a:prstGeom prst="rect">
            <a:avLst/>
          </a:prstGeom>
          <a:noFill/>
          <a:ln>
            <a:noFill/>
          </a:ln>
        </p:spPr>
      </p:pic>
      <p:sp>
        <p:nvSpPr>
          <p:cNvPr id="2" name="Google Shape;139;p26" descr="Lightbulb and gear">
            <a:extLst>
              <a:ext uri="{FF2B5EF4-FFF2-40B4-BE49-F238E27FC236}">
                <a16:creationId xmlns:a16="http://schemas.microsoft.com/office/drawing/2014/main" id="{301ADD5E-6E32-81D3-2402-C83CA8B27184}"/>
              </a:ext>
            </a:extLst>
          </p:cNvPr>
          <p:cNvSpPr/>
          <p:nvPr/>
        </p:nvSpPr>
        <p:spPr>
          <a:xfrm>
            <a:off x="135341" y="95552"/>
            <a:ext cx="430200" cy="4065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27f7a576e42_0_251"/>
          <p:cNvSpPr txBox="1"/>
          <p:nvPr/>
        </p:nvSpPr>
        <p:spPr>
          <a:xfrm>
            <a:off x="1059472" y="394841"/>
            <a:ext cx="4739055" cy="484718"/>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What is conservation?</a:t>
            </a:r>
            <a:endParaRPr sz="2700" dirty="0">
              <a:solidFill>
                <a:schemeClr val="dk1"/>
              </a:solidFill>
              <a:latin typeface="Calibri"/>
              <a:ea typeface="Calibri"/>
              <a:cs typeface="Calibri"/>
              <a:sym typeface="Calibri"/>
            </a:endParaRPr>
          </a:p>
        </p:txBody>
      </p:sp>
      <p:sp>
        <p:nvSpPr>
          <p:cNvPr id="981" name="Google Shape;981;g27f7a576e42_0_251"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 name="Google Shape;157;p28">
            <a:extLst>
              <a:ext uri="{FF2B5EF4-FFF2-40B4-BE49-F238E27FC236}">
                <a16:creationId xmlns:a16="http://schemas.microsoft.com/office/drawing/2014/main" id="{854DCB3B-226E-5EB1-3215-2E7C427E4447}"/>
              </a:ext>
            </a:extLst>
          </p:cNvPr>
          <p:cNvPicPr preferRelativeResize="0"/>
          <p:nvPr/>
        </p:nvPicPr>
        <p:blipFill>
          <a:blip r:embed="rId4">
            <a:alphaModFix/>
          </a:blip>
          <a:stretch>
            <a:fillRect/>
          </a:stretch>
        </p:blipFill>
        <p:spPr>
          <a:xfrm>
            <a:off x="1102177" y="1714500"/>
            <a:ext cx="4653643" cy="3429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9"/>
          <p:cNvPicPr preferRelativeResize="0"/>
          <p:nvPr/>
        </p:nvPicPr>
        <p:blipFill rotWithShape="1">
          <a:blip r:embed="rId3">
            <a:alphaModFix/>
          </a:blip>
          <a:srcRect/>
          <a:stretch/>
        </p:blipFill>
        <p:spPr>
          <a:xfrm>
            <a:off x="857250" y="843525"/>
            <a:ext cx="5143500" cy="3395007"/>
          </a:xfrm>
          <a:prstGeom prst="rect">
            <a:avLst/>
          </a:prstGeom>
          <a:noFill/>
          <a:ln>
            <a:noFill/>
          </a:ln>
        </p:spPr>
      </p:pic>
      <p:sp>
        <p:nvSpPr>
          <p:cNvPr id="2" name="Google Shape;249;g27e576c1a67_0_281" descr="Artificial Intelligence">
            <a:extLst>
              <a:ext uri="{FF2B5EF4-FFF2-40B4-BE49-F238E27FC236}">
                <a16:creationId xmlns:a16="http://schemas.microsoft.com/office/drawing/2014/main" id="{F957718A-7C8D-DCCF-3646-1EC379BE223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1003496" y="1852891"/>
            <a:ext cx="4851008" cy="3290609"/>
          </a:xfrm>
          <a:prstGeom prst="rect">
            <a:avLst/>
          </a:prstGeom>
          <a:noFill/>
          <a:ln>
            <a:noFill/>
          </a:ln>
        </p:spPr>
      </p:pic>
      <p:sp>
        <p:nvSpPr>
          <p:cNvPr id="3" name="TextBox 2">
            <a:extLst>
              <a:ext uri="{FF2B5EF4-FFF2-40B4-BE49-F238E27FC236}">
                <a16:creationId xmlns:a16="http://schemas.microsoft.com/office/drawing/2014/main" id="{822E2E8F-5512-489D-F60B-9CB4BA652CBA}"/>
              </a:ext>
            </a:extLst>
          </p:cNvPr>
          <p:cNvSpPr txBox="1"/>
          <p:nvPr/>
        </p:nvSpPr>
        <p:spPr>
          <a:xfrm>
            <a:off x="665485" y="318600"/>
            <a:ext cx="5527029" cy="1384995"/>
          </a:xfrm>
          <a:prstGeom prst="rect">
            <a:avLst/>
          </a:prstGeom>
          <a:noFill/>
        </p:spPr>
        <p:txBody>
          <a:bodyPr wrap="square">
            <a:spAutoFit/>
          </a:bodyPr>
          <a:lstStyle/>
          <a:p>
            <a:pPr algn="ctr"/>
            <a:r>
              <a:rPr lang="en" sz="2800" dirty="0">
                <a:solidFill>
                  <a:schemeClr val="dk1"/>
                </a:solidFill>
                <a:latin typeface="Calibri" panose="020F0502020204030204" pitchFamily="34" charset="0"/>
                <a:cs typeface="Calibri" panose="020F0502020204030204" pitchFamily="34" charset="0"/>
              </a:rPr>
              <a:t>Conservation means being mindful of how much of a resource we use so that we can make it last longer. </a:t>
            </a:r>
            <a:endParaRPr lang="en-US" sz="2800" dirty="0">
              <a:latin typeface="Calibri" panose="020F0502020204030204" pitchFamily="34" charset="0"/>
              <a:cs typeface="Calibri" panose="020F0502020204030204" pitchFamily="34" charset="0"/>
            </a:endParaRPr>
          </a:p>
        </p:txBody>
      </p:sp>
      <p:sp>
        <p:nvSpPr>
          <p:cNvPr id="2" name="Google Shape;249;g27e576c1a67_0_281" descr="Artificial Intelligence">
            <a:extLst>
              <a:ext uri="{FF2B5EF4-FFF2-40B4-BE49-F238E27FC236}">
                <a16:creationId xmlns:a16="http://schemas.microsoft.com/office/drawing/2014/main" id="{860BD698-3234-F326-8B49-69EA275912AE}"/>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79990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2" name="Google Shape;172;p30"/>
          <p:cNvPicPr preferRelativeResize="0"/>
          <p:nvPr/>
        </p:nvPicPr>
        <p:blipFill>
          <a:blip r:embed="rId3">
            <a:alphaModFix/>
          </a:blip>
          <a:stretch>
            <a:fillRect/>
          </a:stretch>
        </p:blipFill>
        <p:spPr>
          <a:xfrm>
            <a:off x="759276" y="2175882"/>
            <a:ext cx="5339445" cy="2967618"/>
          </a:xfrm>
          <a:prstGeom prst="rect">
            <a:avLst/>
          </a:prstGeom>
          <a:noFill/>
          <a:ln>
            <a:noFill/>
          </a:ln>
        </p:spPr>
      </p:pic>
      <p:sp>
        <p:nvSpPr>
          <p:cNvPr id="4" name="Google Shape;249;g27e576c1a67_0_281" descr="Artificial Intelligence">
            <a:extLst>
              <a:ext uri="{FF2B5EF4-FFF2-40B4-BE49-F238E27FC236}">
                <a16:creationId xmlns:a16="http://schemas.microsoft.com/office/drawing/2014/main" id="{51E30A8D-A6E3-8F54-434E-280F9982C55A}"/>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6" name="TextBox 5">
            <a:extLst>
              <a:ext uri="{FF2B5EF4-FFF2-40B4-BE49-F238E27FC236}">
                <a16:creationId xmlns:a16="http://schemas.microsoft.com/office/drawing/2014/main" id="{330E92D3-466A-22D7-717D-C9604297828D}"/>
              </a:ext>
            </a:extLst>
          </p:cNvPr>
          <p:cNvSpPr txBox="1"/>
          <p:nvPr/>
        </p:nvSpPr>
        <p:spPr>
          <a:xfrm>
            <a:off x="546486" y="180000"/>
            <a:ext cx="5765027" cy="1815882"/>
          </a:xfrm>
          <a:prstGeom prst="rect">
            <a:avLst/>
          </a:prstGeom>
          <a:noFill/>
        </p:spPr>
        <p:txBody>
          <a:bodyPr wrap="square">
            <a:spAutoFit/>
          </a:bodyPr>
          <a:lstStyle/>
          <a:p>
            <a:pPr algn="ctr"/>
            <a:r>
              <a:rPr lang="en" sz="2800" dirty="0">
                <a:solidFill>
                  <a:schemeClr val="dk1"/>
                </a:solidFill>
                <a:latin typeface="Calibri" panose="020F0502020204030204" pitchFamily="34" charset="0"/>
                <a:cs typeface="Calibri" panose="020F0502020204030204" pitchFamily="34" charset="0"/>
              </a:rPr>
              <a:t>When we conserve, we try to use less of a resource, like water, energy, or trees, because we know that these resources are limited. </a:t>
            </a:r>
            <a:endParaRPr lang="en-US" sz="2800" dirty="0">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8"/>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ight bulb with a plant growing out of it&#10;&#10;Description automatically generated">
            <a:extLst>
              <a:ext uri="{FF2B5EF4-FFF2-40B4-BE49-F238E27FC236}">
                <a16:creationId xmlns:a16="http://schemas.microsoft.com/office/drawing/2014/main" id="{9B3EC24B-6F49-61B1-7AEF-E5B57999F7AE}"/>
              </a:ext>
            </a:extLst>
          </p:cNvPr>
          <p:cNvPicPr>
            <a:picLocks noChangeAspect="1"/>
          </p:cNvPicPr>
          <p:nvPr/>
        </p:nvPicPr>
        <p:blipFill rotWithShape="1">
          <a:blip r:embed="rId3"/>
          <a:srcRect l="14733" r="18124"/>
          <a:stretch/>
        </p:blipFill>
        <p:spPr>
          <a:xfrm>
            <a:off x="2746699" y="10"/>
            <a:ext cx="4111301" cy="51434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1" name="Freeform: Shape 2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29000" cy="51435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23857" cy="51435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3243"/>
            <a:ext cx="72009" cy="4904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245" y="1646502"/>
            <a:ext cx="2803207"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F763F562-829A-B46C-0FC5-29EB8CA994A5}"/>
              </a:ext>
            </a:extLst>
          </p:cNvPr>
          <p:cNvSpPr txBox="1"/>
          <p:nvPr/>
        </p:nvSpPr>
        <p:spPr>
          <a:xfrm>
            <a:off x="100297" y="1704688"/>
            <a:ext cx="3223262" cy="2551773"/>
          </a:xfrm>
          <a:prstGeom prst="rect">
            <a:avLst/>
          </a:prstGeom>
        </p:spPr>
        <p:txBody>
          <a:bodyPr vert="horz" lIns="91440" tIns="45720" rIns="91440" bIns="45720" rtlCol="0" anchor="t">
            <a:noAutofit/>
          </a:bodyPr>
          <a:lstStyle/>
          <a:p>
            <a:pPr lvl="0">
              <a:lnSpc>
                <a:spcPct val="90000"/>
              </a:lnSpc>
              <a:spcBef>
                <a:spcPts val="0"/>
              </a:spcBef>
              <a:spcAft>
                <a:spcPts val="600"/>
              </a:spcAft>
              <a:buClr>
                <a:schemeClr val="dk1"/>
              </a:buClr>
              <a:buSzPts val="1100"/>
            </a:pPr>
            <a:r>
              <a:rPr lang="en-US" sz="2200" kern="1200" dirty="0">
                <a:solidFill>
                  <a:schemeClr val="tx1"/>
                </a:solidFill>
                <a:latin typeface="Calibri" panose="020F0502020204030204" pitchFamily="34" charset="0"/>
                <a:ea typeface="+mn-ea"/>
                <a:cs typeface="Calibri" panose="020F0502020204030204" pitchFamily="34" charset="0"/>
              </a:rPr>
              <a:t>By using less, we can help protect the environment and ensure that there is enough for everyone, now and in the future. It's a way of being responsible and making sure that we don't run out of important things that we need to live, play, and thrive.</a:t>
            </a:r>
          </a:p>
        </p:txBody>
      </p:sp>
      <p:sp>
        <p:nvSpPr>
          <p:cNvPr id="4" name="Google Shape;249;g27e576c1a67_0_281" descr="Artificial Intelligence">
            <a:extLst>
              <a:ext uri="{FF2B5EF4-FFF2-40B4-BE49-F238E27FC236}">
                <a16:creationId xmlns:a16="http://schemas.microsoft.com/office/drawing/2014/main" id="{51E30A8D-A6E3-8F54-434E-280F9982C55A}"/>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442171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g27f7a576e42_0_846"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8"/>
        <p:cNvGrpSpPr/>
        <p:nvPr/>
      </p:nvGrpSpPr>
      <p:grpSpPr>
        <a:xfrm>
          <a:off x="0" y="0"/>
          <a:ext cx="0" cy="0"/>
          <a:chOff x="0" y="0"/>
          <a:chExt cx="0" cy="0"/>
        </a:xfrm>
      </p:grpSpPr>
      <p:pic>
        <p:nvPicPr>
          <p:cNvPr id="13" name="Picture 12" descr="A light bulb with a plant growing out of it&#10;&#10;Description automatically generated">
            <a:extLst>
              <a:ext uri="{FF2B5EF4-FFF2-40B4-BE49-F238E27FC236}">
                <a16:creationId xmlns:a16="http://schemas.microsoft.com/office/drawing/2014/main" id="{CF5267DE-A1CD-43B8-91F7-5E95EA26227D}"/>
              </a:ext>
            </a:extLst>
          </p:cNvPr>
          <p:cNvPicPr>
            <a:picLocks noChangeAspect="1"/>
          </p:cNvPicPr>
          <p:nvPr/>
        </p:nvPicPr>
        <p:blipFill rotWithShape="1">
          <a:blip r:embed="rId3"/>
          <a:srcRect t="4684" b="6030"/>
          <a:stretch/>
        </p:blipFill>
        <p:spPr>
          <a:xfrm>
            <a:off x="20" y="10"/>
            <a:ext cx="6857980" cy="51434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6858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553148-7C2D-DB0A-7D5F-3DA86004528F}"/>
              </a:ext>
            </a:extLst>
          </p:cNvPr>
          <p:cNvSpPr txBox="1"/>
          <p:nvPr/>
        </p:nvSpPr>
        <p:spPr>
          <a:xfrm>
            <a:off x="294679" y="3987930"/>
            <a:ext cx="6306146" cy="558627"/>
          </a:xfrm>
          <a:prstGeom prst="rect">
            <a:avLst/>
          </a:prstGeom>
        </p:spPr>
        <p:txBody>
          <a:bodyPr vert="horz" lIns="91440" tIns="45720" rIns="91440" bIns="45720" rtlCol="0" anchor="ctr">
            <a:normAutofit/>
          </a:bodyPr>
          <a:lstStyle/>
          <a:p>
            <a:pPr marL="0" lvl="0" indent="0" algn="ctr">
              <a:lnSpc>
                <a:spcPct val="90000"/>
              </a:lnSpc>
              <a:spcBef>
                <a:spcPct val="0"/>
              </a:spcBef>
              <a:spcAft>
                <a:spcPts val="600"/>
              </a:spcAft>
              <a:buClr>
                <a:schemeClr val="dk1"/>
              </a:buClr>
              <a:buSzPts val="1100"/>
            </a:pPr>
            <a:r>
              <a:rPr lang="en-US" sz="2400" kern="1200" dirty="0">
                <a:solidFill>
                  <a:schemeClr val="tx1">
                    <a:lumMod val="85000"/>
                    <a:lumOff val="15000"/>
                  </a:schemeClr>
                </a:solidFill>
                <a:latin typeface="Calibri" panose="020F0502020204030204" pitchFamily="34" charset="0"/>
                <a:ea typeface="+mj-ea"/>
                <a:cs typeface="Calibri" panose="020F0502020204030204" pitchFamily="34" charset="0"/>
              </a:rPr>
              <a:t>Why is it important to conserve energy?</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685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685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87407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e11802ac4_0_41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31" name="Google Shape;331;g25e11802ac4_0_419" descr="Comment Like"/>
          <p:cNvPicPr preferRelativeResize="0"/>
          <p:nvPr/>
        </p:nvPicPr>
        <p:blipFill rotWithShape="1">
          <a:blip r:embed="rId4">
            <a:alphaModFix/>
          </a:blip>
          <a:srcRect/>
          <a:stretch/>
        </p:blipFill>
        <p:spPr>
          <a:xfrm>
            <a:off x="3429000" y="1527368"/>
            <a:ext cx="2350039" cy="235003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0"/>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85800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961758"/>
            <a:ext cx="6857998" cy="1193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4564856" cy="119305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6857998" cy="1193056"/>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4FCADE-BE04-EA94-ABC1-CB285FDB5950}"/>
              </a:ext>
            </a:extLst>
          </p:cNvPr>
          <p:cNvSpPr txBox="1"/>
          <p:nvPr/>
        </p:nvSpPr>
        <p:spPr>
          <a:xfrm>
            <a:off x="0" y="4123586"/>
            <a:ext cx="4684597" cy="869400"/>
          </a:xfrm>
          <a:prstGeom prst="rect">
            <a:avLst/>
          </a:prstGeom>
        </p:spPr>
        <p:txBody>
          <a:bodyPr vert="horz" lIns="91440" tIns="45720" rIns="91440" bIns="45720" rtlCol="0" anchor="ctr">
            <a:noAutofit/>
          </a:bodyPr>
          <a:lstStyle/>
          <a:p>
            <a:pPr marL="0" marR="0" lvl="0" indent="0">
              <a:lnSpc>
                <a:spcPct val="90000"/>
              </a:lnSpc>
              <a:spcBef>
                <a:spcPct val="0"/>
              </a:spcBef>
              <a:spcAft>
                <a:spcPts val="600"/>
              </a:spcAft>
              <a:buClr>
                <a:schemeClr val="dk1"/>
              </a:buClr>
              <a:buSzPts val="1200"/>
            </a:pPr>
            <a:r>
              <a:rPr lang="en-US" sz="2400" kern="1200" dirty="0">
                <a:solidFill>
                  <a:srgbClr val="FFFFFF"/>
                </a:solidFill>
                <a:latin typeface="Calibri" panose="020F0502020204030204" pitchFamily="34" charset="0"/>
                <a:ea typeface="+mj-ea"/>
                <a:cs typeface="Calibri" panose="020F0502020204030204" pitchFamily="34" charset="0"/>
              </a:rPr>
              <a:t>This is an example of </a:t>
            </a:r>
            <a:r>
              <a:rPr lang="en-US" sz="2400" b="1" kern="1200" dirty="0">
                <a:solidFill>
                  <a:srgbClr val="FFFFFF"/>
                </a:solidFill>
                <a:latin typeface="Calibri" panose="020F0502020204030204" pitchFamily="34" charset="0"/>
                <a:ea typeface="+mj-ea"/>
                <a:cs typeface="Calibri" panose="020F0502020204030204" pitchFamily="34" charset="0"/>
              </a:rPr>
              <a:t>Conservation</a:t>
            </a:r>
            <a:r>
              <a:rPr lang="en-US" sz="2400" kern="1200" dirty="0">
                <a:solidFill>
                  <a:srgbClr val="FFFFFF"/>
                </a:solidFill>
                <a:latin typeface="Calibri" panose="020F0502020204030204" pitchFamily="34" charset="0"/>
                <a:ea typeface="+mj-ea"/>
                <a:cs typeface="Calibri" panose="020F0502020204030204" pitchFamily="34" charset="0"/>
              </a:rPr>
              <a:t> - recycling, reducing, and reusing resources. </a:t>
            </a:r>
          </a:p>
        </p:txBody>
      </p:sp>
      <p:pic>
        <p:nvPicPr>
          <p:cNvPr id="7" name="Picture 6" descr="A group of trash and paper signs&#10;&#10;Description automatically generated with medium confidence">
            <a:extLst>
              <a:ext uri="{FF2B5EF4-FFF2-40B4-BE49-F238E27FC236}">
                <a16:creationId xmlns:a16="http://schemas.microsoft.com/office/drawing/2014/main" id="{B1313015-7962-5803-47AE-105D79F0F6D4}"/>
              </a:ext>
            </a:extLst>
          </p:cNvPr>
          <p:cNvPicPr>
            <a:picLocks noChangeAspect="1"/>
          </p:cNvPicPr>
          <p:nvPr/>
        </p:nvPicPr>
        <p:blipFill>
          <a:blip r:embed="rId3"/>
          <a:stretch>
            <a:fillRect/>
          </a:stretch>
        </p:blipFill>
        <p:spPr>
          <a:xfrm>
            <a:off x="688244" y="293124"/>
            <a:ext cx="5533609" cy="3389335"/>
          </a:xfrm>
          <a:prstGeom prst="rect">
            <a:avLst/>
          </a:prstGeom>
        </p:spPr>
      </p:pic>
      <p:sp>
        <p:nvSpPr>
          <p:cNvPr id="2" name="Google Shape;522;p45" descr="Artificial Intelligence">
            <a:extLst>
              <a:ext uri="{FF2B5EF4-FFF2-40B4-BE49-F238E27FC236}">
                <a16:creationId xmlns:a16="http://schemas.microsoft.com/office/drawing/2014/main" id="{38EF572C-B6C3-0287-5A18-1C73B97AC26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523;p45" descr="Comment Like">
            <a:extLst>
              <a:ext uri="{FF2B5EF4-FFF2-40B4-BE49-F238E27FC236}">
                <a16:creationId xmlns:a16="http://schemas.microsoft.com/office/drawing/2014/main" id="{925B3D53-4E82-7ABB-C64A-8F4A0E17C88D}"/>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1" name="Google Shape;211;p34"/>
          <p:cNvPicPr preferRelativeResize="0"/>
          <p:nvPr/>
        </p:nvPicPr>
        <p:blipFill>
          <a:blip r:embed="rId3">
            <a:alphaModFix/>
          </a:blip>
          <a:stretch>
            <a:fillRect/>
          </a:stretch>
        </p:blipFill>
        <p:spPr>
          <a:xfrm>
            <a:off x="1426263" y="2435411"/>
            <a:ext cx="4005473" cy="2729733"/>
          </a:xfrm>
          <a:prstGeom prst="rect">
            <a:avLst/>
          </a:prstGeom>
          <a:noFill/>
          <a:ln>
            <a:noFill/>
          </a:ln>
        </p:spPr>
      </p:pic>
      <p:sp>
        <p:nvSpPr>
          <p:cNvPr id="3" name="TextBox 2">
            <a:extLst>
              <a:ext uri="{FF2B5EF4-FFF2-40B4-BE49-F238E27FC236}">
                <a16:creationId xmlns:a16="http://schemas.microsoft.com/office/drawing/2014/main" id="{338EFBB2-0DD0-AC2B-DFD0-92B5F45823C1}"/>
              </a:ext>
            </a:extLst>
          </p:cNvPr>
          <p:cNvSpPr txBox="1"/>
          <p:nvPr/>
        </p:nvSpPr>
        <p:spPr>
          <a:xfrm>
            <a:off x="0" y="717328"/>
            <a:ext cx="6890657" cy="1785104"/>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200" dirty="0">
                <a:latin typeface="Calibri" panose="020F0502020204030204" pitchFamily="34" charset="0"/>
                <a:cs typeface="Calibri" panose="020F0502020204030204" pitchFamily="34" charset="0"/>
              </a:rPr>
              <a:t>Here is another example of </a:t>
            </a:r>
            <a:r>
              <a:rPr lang="en-US" sz="2200" b="1" dirty="0">
                <a:latin typeface="Calibri" panose="020F0502020204030204" pitchFamily="34" charset="0"/>
                <a:cs typeface="Calibri" panose="020F0502020204030204" pitchFamily="34" charset="0"/>
              </a:rPr>
              <a:t>Conservation</a:t>
            </a:r>
            <a:r>
              <a:rPr lang="en-US" sz="2200" dirty="0">
                <a:latin typeface="Calibri" panose="020F0502020204030204" pitchFamily="34" charset="0"/>
                <a:cs typeface="Calibri" panose="020F0502020204030204" pitchFamily="34" charset="0"/>
              </a:rPr>
              <a:t>. Different types of light bulbs use different amounts of energy. By using light bulbs that use less energy, like LED or CFL light bulbs, this can help reduce the amount of electric energy we use and therefore conserves electricity. </a:t>
            </a:r>
          </a:p>
        </p:txBody>
      </p:sp>
      <p:sp>
        <p:nvSpPr>
          <p:cNvPr id="4" name="Google Shape;522;p45" descr="Artificial Intelligence">
            <a:extLst>
              <a:ext uri="{FF2B5EF4-FFF2-40B4-BE49-F238E27FC236}">
                <a16:creationId xmlns:a16="http://schemas.microsoft.com/office/drawing/2014/main" id="{9287FE2F-4307-7441-96B1-F721EF0F77AC}"/>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523;p45" descr="Comment Like">
            <a:extLst>
              <a:ext uri="{FF2B5EF4-FFF2-40B4-BE49-F238E27FC236}">
                <a16:creationId xmlns:a16="http://schemas.microsoft.com/office/drawing/2014/main" id="{2E0A4678-8075-F818-1CE1-B5A83A4700AD}"/>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1675798" y="65315"/>
            <a:ext cx="3506400" cy="715550"/>
          </a:xfrm>
          <a:prstGeom prst="rect">
            <a:avLst/>
          </a:prstGeom>
          <a:noFill/>
          <a:ln>
            <a:noFill/>
          </a:ln>
        </p:spPr>
        <p:txBody>
          <a:bodyPr spcFirstLastPara="1" wrap="square" lIns="68569" tIns="34275" rIns="68569" bIns="34275" anchor="t" anchorCtr="0">
            <a:spAutoFit/>
          </a:bodyPr>
          <a:lstStyle/>
          <a:p>
            <a:pPr>
              <a:buSzPts val="5600"/>
            </a:pPr>
            <a:r>
              <a:rPr lang="en-US" sz="4200">
                <a:solidFill>
                  <a:srgbClr val="FFC000"/>
                </a:solidFill>
                <a:latin typeface="Calibri"/>
                <a:ea typeface="Calibri"/>
                <a:cs typeface="Calibri"/>
                <a:sym typeface="Calibri"/>
              </a:rPr>
              <a:t>Demonstration</a:t>
            </a:r>
            <a:endParaRPr sz="1050"/>
          </a:p>
        </p:txBody>
      </p:sp>
      <p:sp>
        <p:nvSpPr>
          <p:cNvPr id="839" name="Google Shape;839;g28d0a459bb7_0_12" descr="Classroom"/>
          <p:cNvSpPr/>
          <p:nvPr/>
        </p:nvSpPr>
        <p:spPr>
          <a:xfrm>
            <a:off x="93566" y="65305"/>
            <a:ext cx="551475" cy="5514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93566" y="967969"/>
            <a:ext cx="3678539" cy="3263504"/>
          </a:xfrm>
          <a:prstGeom prst="rect">
            <a:avLst/>
          </a:prstGeom>
        </p:spPr>
        <p:txBody>
          <a:bodyPr spcFirstLastPara="1" vert="horz" lIns="68580" tIns="34290" rIns="68580" bIns="34290" rtlCol="0" anchorCtr="0">
            <a:noAutofit/>
          </a:bodyPr>
          <a:lstStyle/>
          <a:p>
            <a:pPr algn="ctr">
              <a:lnSpc>
                <a:spcPct val="90000"/>
              </a:lnSpc>
              <a:spcAft>
                <a:spcPts val="450"/>
              </a:spcAft>
              <a:buSzPts val="2400"/>
            </a:pPr>
            <a:r>
              <a:rPr lang="en-US" sz="165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1650" b="1"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A</a:t>
            </a:r>
            <a:r>
              <a:rPr lang="en-US" sz="1650" dirty="0">
                <a:solidFill>
                  <a:schemeClr val="dk1"/>
                </a:solidFill>
                <a:latin typeface="Calibri"/>
                <a:ea typeface="Calibri"/>
                <a:cs typeface="Calibri"/>
                <a:sym typeface="Calibri"/>
              </a:rPr>
              <a:t>sk students to recall  what they already know about energy. </a:t>
            </a:r>
            <a:endParaRPr lang="en-US" sz="1650" dirty="0"/>
          </a:p>
          <a:p>
            <a:pPr>
              <a:lnSpc>
                <a:spcPct val="90000"/>
              </a:lnSpc>
              <a:spcAft>
                <a:spcPts val="450"/>
              </a:spcAft>
              <a:buSzPts val="20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1650"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Engage the class in a discussion about the observations. Ask questions such as: Why did one cup cool down faster than the other? How does insulation help in conserving the heat in the water? How can we apply the concept of insulation to conserve energy in our daily lives?</a:t>
            </a:r>
          </a:p>
          <a:p>
            <a:pPr>
              <a:buSzPts val="16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450"/>
              </a:spcAft>
              <a:buSzPts val="20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165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energy.</a:t>
            </a:r>
          </a:p>
        </p:txBody>
      </p:sp>
      <p:pic>
        <p:nvPicPr>
          <p:cNvPr id="5" name="Picture 4" descr="A cup with a face drawn on it&#10;&#10;Description automatically generated">
            <a:extLst>
              <a:ext uri="{FF2B5EF4-FFF2-40B4-BE49-F238E27FC236}">
                <a16:creationId xmlns:a16="http://schemas.microsoft.com/office/drawing/2014/main" id="{A13B3F61-1201-B2DA-6B5E-E175BD115B83}"/>
              </a:ext>
            </a:extLst>
          </p:cNvPr>
          <p:cNvPicPr>
            <a:picLocks noChangeAspect="1"/>
          </p:cNvPicPr>
          <p:nvPr/>
        </p:nvPicPr>
        <p:blipFill>
          <a:blip r:embed="rId4"/>
          <a:stretch>
            <a:fillRect/>
          </a:stretch>
        </p:blipFill>
        <p:spPr>
          <a:xfrm>
            <a:off x="3772104" y="2023951"/>
            <a:ext cx="2992329" cy="1622763"/>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69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20" name="Google Shape;420;g25e11802ac4_0_699" descr="Comment Dislike"/>
          <p:cNvPicPr preferRelativeResize="0"/>
          <p:nvPr/>
        </p:nvPicPr>
        <p:blipFill rotWithShape="1">
          <a:blip r:embed="rId4">
            <a:alphaModFix/>
          </a:blip>
          <a:srcRect/>
          <a:stretch/>
        </p:blipFill>
        <p:spPr>
          <a:xfrm>
            <a:off x="3429000" y="1316353"/>
            <a:ext cx="2510794" cy="25107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8" name="TextBox 7">
            <a:extLst>
              <a:ext uri="{FF2B5EF4-FFF2-40B4-BE49-F238E27FC236}">
                <a16:creationId xmlns:a16="http://schemas.microsoft.com/office/drawing/2014/main" id="{CF8D0FEF-DBE0-89F1-5B05-74B4E098F778}"/>
              </a:ext>
            </a:extLst>
          </p:cNvPr>
          <p:cNvSpPr txBox="1"/>
          <p:nvPr/>
        </p:nvSpPr>
        <p:spPr>
          <a:xfrm>
            <a:off x="29214" y="1028954"/>
            <a:ext cx="3429000" cy="3785652"/>
          </a:xfrm>
          <a:prstGeom prst="rect">
            <a:avLst/>
          </a:prstGeom>
          <a:noFill/>
        </p:spPr>
        <p:txBody>
          <a:bodyPr wrap="square">
            <a:spAutoFit/>
          </a:bodyPr>
          <a:lstStyle/>
          <a:p>
            <a:r>
              <a:rPr lang="en-US" sz="2400" b="0" i="0" dirty="0">
                <a:solidFill>
                  <a:srgbClr val="374151"/>
                </a:solidFill>
                <a:effectLst/>
                <a:latin typeface="Calibri" panose="020F0502020204030204" pitchFamily="34" charset="0"/>
                <a:cs typeface="Calibri" panose="020F0502020204030204" pitchFamily="34" charset="0"/>
              </a:rPr>
              <a:t>Working to save endangered animals is a vital type of conservation effort, but it is specific to helping individual animals rather than the conservation of energy or resources. This is </a:t>
            </a:r>
            <a:r>
              <a:rPr lang="en-US" sz="2400" b="1" i="0" dirty="0">
                <a:solidFill>
                  <a:srgbClr val="374151"/>
                </a:solidFill>
                <a:effectLst/>
                <a:latin typeface="Calibri" panose="020F0502020204030204" pitchFamily="34" charset="0"/>
                <a:cs typeface="Calibri" panose="020F0502020204030204" pitchFamily="34" charset="0"/>
              </a:rPr>
              <a:t>NOT</a:t>
            </a:r>
            <a:r>
              <a:rPr lang="en-US" sz="2400" b="0" i="0" dirty="0">
                <a:solidFill>
                  <a:srgbClr val="374151"/>
                </a:solidFill>
                <a:effectLst/>
                <a:latin typeface="Calibri" panose="020F0502020204030204" pitchFamily="34" charset="0"/>
                <a:cs typeface="Calibri" panose="020F0502020204030204" pitchFamily="34" charset="0"/>
              </a:rPr>
              <a:t> an example of </a:t>
            </a:r>
            <a:r>
              <a:rPr lang="en-US" sz="2400" b="1" i="0" dirty="0">
                <a:solidFill>
                  <a:srgbClr val="374151"/>
                </a:solidFill>
                <a:effectLst/>
                <a:latin typeface="Calibri" panose="020F0502020204030204" pitchFamily="34" charset="0"/>
                <a:cs typeface="Calibri" panose="020F0502020204030204" pitchFamily="34" charset="0"/>
              </a:rPr>
              <a:t>conservation</a:t>
            </a:r>
            <a:r>
              <a:rPr lang="en-US" sz="2400" b="0" i="0" dirty="0">
                <a:solidFill>
                  <a:srgbClr val="374151"/>
                </a:solidFill>
                <a:effectLst/>
                <a:latin typeface="Calibri" panose="020F0502020204030204" pitchFamily="34" charset="0"/>
                <a:cs typeface="Calibri" panose="020F0502020204030204" pitchFamily="34" charset="0"/>
              </a:rPr>
              <a:t> of energy or resources.</a:t>
            </a:r>
            <a:endParaRPr lang="en-US" sz="2400" dirty="0">
              <a:latin typeface="Calibri" panose="020F0502020204030204" pitchFamily="34" charset="0"/>
              <a:cs typeface="Calibri" panose="020F0502020204030204" pitchFamily="34" charset="0"/>
            </a:endParaRPr>
          </a:p>
        </p:txBody>
      </p:sp>
      <p:pic>
        <p:nvPicPr>
          <p:cNvPr id="10" name="Picture 9" descr="A hand holding a small piece of land with animals&#10;&#10;Description automatically generated">
            <a:extLst>
              <a:ext uri="{FF2B5EF4-FFF2-40B4-BE49-F238E27FC236}">
                <a16:creationId xmlns:a16="http://schemas.microsoft.com/office/drawing/2014/main" id="{C1648887-0347-FBE6-7475-F772C22D9496}"/>
              </a:ext>
            </a:extLst>
          </p:cNvPr>
          <p:cNvPicPr>
            <a:picLocks noChangeAspect="1"/>
          </p:cNvPicPr>
          <p:nvPr/>
        </p:nvPicPr>
        <p:blipFill>
          <a:blip r:embed="rId3"/>
          <a:stretch>
            <a:fillRect/>
          </a:stretch>
        </p:blipFill>
        <p:spPr>
          <a:xfrm>
            <a:off x="3458214" y="1338943"/>
            <a:ext cx="3399785" cy="2857898"/>
          </a:xfrm>
          <a:prstGeom prst="rect">
            <a:avLst/>
          </a:prstGeom>
        </p:spPr>
      </p:pic>
      <p:sp>
        <p:nvSpPr>
          <p:cNvPr id="11" name="Google Shape;1822;g27f7a576e42_0_938" descr="Artificial Intelligence">
            <a:extLst>
              <a:ext uri="{FF2B5EF4-FFF2-40B4-BE49-F238E27FC236}">
                <a16:creationId xmlns:a16="http://schemas.microsoft.com/office/drawing/2014/main" id="{07DE054B-80B2-48F4-AF19-B2F985A78099}"/>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2" name="Google Shape;1823;g27f7a576e42_0_938" descr="Comment Dislike">
            <a:extLst>
              <a:ext uri="{FF2B5EF4-FFF2-40B4-BE49-F238E27FC236}">
                <a16:creationId xmlns:a16="http://schemas.microsoft.com/office/drawing/2014/main" id="{504B3C19-D2FA-2A04-3910-4CBEE108E44A}"/>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4038645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5e11802ac4_0_873"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3" name="Google Shape;463;g27430209113_0_146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64" name="Google Shape;464;g27430209113_0_146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65" name="Google Shape;465;g27430209113_0_146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7" name="Picture 6" descr="A hand holding a small piece of land with animals&#10;&#10;Description automatically generated">
            <a:extLst>
              <a:ext uri="{FF2B5EF4-FFF2-40B4-BE49-F238E27FC236}">
                <a16:creationId xmlns:a16="http://schemas.microsoft.com/office/drawing/2014/main" id="{D7DC26CC-40DA-56E5-7D27-032B3FB4BF99}"/>
              </a:ext>
            </a:extLst>
          </p:cNvPr>
          <p:cNvPicPr>
            <a:picLocks noChangeAspect="1"/>
          </p:cNvPicPr>
          <p:nvPr/>
        </p:nvPicPr>
        <p:blipFill>
          <a:blip r:embed="rId5"/>
          <a:stretch>
            <a:fillRect/>
          </a:stretch>
        </p:blipFill>
        <p:spPr>
          <a:xfrm>
            <a:off x="3751642" y="1928628"/>
            <a:ext cx="2698290" cy="2268213"/>
          </a:xfrm>
          <a:prstGeom prst="rect">
            <a:avLst/>
          </a:prstGeom>
        </p:spPr>
      </p:pic>
      <p:pic>
        <p:nvPicPr>
          <p:cNvPr id="8" name="Picture 7" descr="A group of trash and paper signs&#10;&#10;Description automatically generated with medium confidence">
            <a:extLst>
              <a:ext uri="{FF2B5EF4-FFF2-40B4-BE49-F238E27FC236}">
                <a16:creationId xmlns:a16="http://schemas.microsoft.com/office/drawing/2014/main" id="{BA86409D-668D-2BCE-99D2-1A89B5F41FE8}"/>
              </a:ext>
            </a:extLst>
          </p:cNvPr>
          <p:cNvPicPr>
            <a:picLocks noChangeAspect="1"/>
          </p:cNvPicPr>
          <p:nvPr/>
        </p:nvPicPr>
        <p:blipFill>
          <a:blip r:embed="rId6"/>
          <a:stretch>
            <a:fillRect/>
          </a:stretch>
        </p:blipFill>
        <p:spPr>
          <a:xfrm>
            <a:off x="314213" y="2115050"/>
            <a:ext cx="2858644" cy="1750919"/>
          </a:xfrm>
          <a:prstGeom prst="rect">
            <a:avLst/>
          </a:prstGeom>
        </p:spPr>
      </p:pic>
      <p:sp>
        <p:nvSpPr>
          <p:cNvPr id="9" name="Google Shape;462;g27430209113_0_1469">
            <a:extLst>
              <a:ext uri="{FF2B5EF4-FFF2-40B4-BE49-F238E27FC236}">
                <a16:creationId xmlns:a16="http://schemas.microsoft.com/office/drawing/2014/main" id="{329272B5-B2D1-3837-BC76-FE18EC9CD144}"/>
              </a:ext>
            </a:extLst>
          </p:cNvPr>
          <p:cNvSpPr txBox="1"/>
          <p:nvPr/>
        </p:nvSpPr>
        <p:spPr>
          <a:xfrm>
            <a:off x="576602" y="119701"/>
            <a:ext cx="5704795" cy="900216"/>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one is an example of conservation of energy and resources?</a:t>
            </a:r>
            <a:endParaRPr sz="10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430209113_0_1469"/>
          <p:cNvSpPr txBox="1"/>
          <p:nvPr/>
        </p:nvSpPr>
        <p:spPr>
          <a:xfrm>
            <a:off x="576602" y="119701"/>
            <a:ext cx="5704795" cy="900216"/>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one is an example of conservation of energy and resources?</a:t>
            </a:r>
            <a:endParaRPr sz="1050" dirty="0"/>
          </a:p>
        </p:txBody>
      </p:sp>
      <p:sp>
        <p:nvSpPr>
          <p:cNvPr id="463" name="Google Shape;463;g27430209113_0_146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64" name="Google Shape;464;g27430209113_0_146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65" name="Google Shape;465;g27430209113_0_146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7" name="Picture 6" descr="A hand holding a small piece of land with animals&#10;&#10;Description automatically generated">
            <a:extLst>
              <a:ext uri="{FF2B5EF4-FFF2-40B4-BE49-F238E27FC236}">
                <a16:creationId xmlns:a16="http://schemas.microsoft.com/office/drawing/2014/main" id="{D7DC26CC-40DA-56E5-7D27-032B3FB4BF99}"/>
              </a:ext>
            </a:extLst>
          </p:cNvPr>
          <p:cNvPicPr>
            <a:picLocks noChangeAspect="1"/>
          </p:cNvPicPr>
          <p:nvPr/>
        </p:nvPicPr>
        <p:blipFill>
          <a:blip r:embed="rId5"/>
          <a:stretch>
            <a:fillRect/>
          </a:stretch>
        </p:blipFill>
        <p:spPr>
          <a:xfrm>
            <a:off x="3751642" y="1928628"/>
            <a:ext cx="2698290" cy="2268213"/>
          </a:xfrm>
          <a:prstGeom prst="rect">
            <a:avLst/>
          </a:prstGeom>
        </p:spPr>
      </p:pic>
      <p:pic>
        <p:nvPicPr>
          <p:cNvPr id="8" name="Picture 7" descr="A group of trash and paper signs&#10;&#10;Description automatically generated with medium confidence">
            <a:extLst>
              <a:ext uri="{FF2B5EF4-FFF2-40B4-BE49-F238E27FC236}">
                <a16:creationId xmlns:a16="http://schemas.microsoft.com/office/drawing/2014/main" id="{BA86409D-668D-2BCE-99D2-1A89B5F41FE8}"/>
              </a:ext>
            </a:extLst>
          </p:cNvPr>
          <p:cNvPicPr>
            <a:picLocks noChangeAspect="1"/>
          </p:cNvPicPr>
          <p:nvPr/>
        </p:nvPicPr>
        <p:blipFill>
          <a:blip r:embed="rId6"/>
          <a:stretch>
            <a:fillRect/>
          </a:stretch>
        </p:blipFill>
        <p:spPr>
          <a:xfrm>
            <a:off x="314213" y="2115050"/>
            <a:ext cx="2858644" cy="1750919"/>
          </a:xfrm>
          <a:prstGeom prst="rect">
            <a:avLst/>
          </a:prstGeom>
        </p:spPr>
      </p:pic>
      <p:sp>
        <p:nvSpPr>
          <p:cNvPr id="2" name="Rounded Rectangle 1">
            <a:extLst>
              <a:ext uri="{FF2B5EF4-FFF2-40B4-BE49-F238E27FC236}">
                <a16:creationId xmlns:a16="http://schemas.microsoft.com/office/drawing/2014/main" id="{65F6F308-B26E-D082-20D3-A370CA85CC4E}"/>
              </a:ext>
            </a:extLst>
          </p:cNvPr>
          <p:cNvSpPr/>
          <p:nvPr/>
        </p:nvSpPr>
        <p:spPr>
          <a:xfrm>
            <a:off x="84186" y="1272130"/>
            <a:ext cx="3278963" cy="3686355"/>
          </a:xfrm>
          <a:prstGeom prst="round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699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72781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Conservation</a:t>
            </a:r>
            <a:r>
              <a:rPr lang="en" sz="2800" dirty="0"/>
              <a:t>: using less of a resource to make its supply last longer</a:t>
            </a:r>
            <a:endParaRPr sz="2800" b="1" u="sng" dirty="0"/>
          </a:p>
        </p:txBody>
      </p:sp>
      <p:pic>
        <p:nvPicPr>
          <p:cNvPr id="157" name="Google Shape;157;p28"/>
          <p:cNvPicPr preferRelativeResize="0"/>
          <p:nvPr/>
        </p:nvPicPr>
        <p:blipFill>
          <a:blip r:embed="rId3">
            <a:alphaModFix/>
          </a:blip>
          <a:stretch>
            <a:fillRect/>
          </a:stretch>
        </p:blipFill>
        <p:spPr>
          <a:xfrm>
            <a:off x="1102177" y="1714500"/>
            <a:ext cx="4653643" cy="3429000"/>
          </a:xfrm>
          <a:prstGeom prst="rect">
            <a:avLst/>
          </a:prstGeom>
          <a:noFill/>
          <a:ln>
            <a:noFill/>
          </a:ln>
        </p:spPr>
      </p:pic>
      <p:sp>
        <p:nvSpPr>
          <p:cNvPr id="4" name="Google Shape;536;g27e576c1a67_0_1091" descr="Rewind">
            <a:extLst>
              <a:ext uri="{FF2B5EF4-FFF2-40B4-BE49-F238E27FC236}">
                <a16:creationId xmlns:a16="http://schemas.microsoft.com/office/drawing/2014/main" id="{1CDBC760-ED43-86C9-448C-77F794902687}"/>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882352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g27f7a576e42_0_1044"/>
          <p:cNvSpPr/>
          <p:nvPr/>
        </p:nvSpPr>
        <p:spPr>
          <a:xfrm>
            <a:off x="127235" y="239419"/>
            <a:ext cx="6603525" cy="442462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cxnSp>
        <p:nvCxnSpPr>
          <p:cNvPr id="1942" name="Google Shape;1942;g27f7a576e42_0_1044"/>
          <p:cNvCxnSpPr/>
          <p:nvPr/>
        </p:nvCxnSpPr>
        <p:spPr>
          <a:xfrm>
            <a:off x="3440403" y="239419"/>
            <a:ext cx="0" cy="1345950"/>
          </a:xfrm>
          <a:prstGeom prst="straightConnector1">
            <a:avLst/>
          </a:prstGeom>
          <a:noFill/>
          <a:ln w="25400" cap="flat" cmpd="sng">
            <a:solidFill>
              <a:srgbClr val="FF932B"/>
            </a:solidFill>
            <a:prstDash val="solid"/>
            <a:round/>
            <a:headEnd type="none" w="sm" len="sm"/>
            <a:tailEnd type="none" w="sm" len="sm"/>
          </a:ln>
        </p:spPr>
      </p:cxnSp>
      <p:cxnSp>
        <p:nvCxnSpPr>
          <p:cNvPr id="1943" name="Google Shape;1943;g27f7a576e42_0_1044"/>
          <p:cNvCxnSpPr>
            <a:stCxn id="1944" idx="4"/>
            <a:endCxn id="1941" idx="2"/>
          </p:cNvCxnSpPr>
          <p:nvPr/>
        </p:nvCxnSpPr>
        <p:spPr>
          <a:xfrm>
            <a:off x="3411894" y="3300164"/>
            <a:ext cx="17100" cy="1363950"/>
          </a:xfrm>
          <a:prstGeom prst="straightConnector1">
            <a:avLst/>
          </a:prstGeom>
          <a:noFill/>
          <a:ln w="25400" cap="flat" cmpd="sng">
            <a:solidFill>
              <a:srgbClr val="FF932B"/>
            </a:solidFill>
            <a:prstDash val="solid"/>
            <a:round/>
            <a:headEnd type="none" w="sm" len="sm"/>
            <a:tailEnd type="none" w="sm" len="sm"/>
          </a:ln>
        </p:spPr>
      </p:cxnSp>
      <p:cxnSp>
        <p:nvCxnSpPr>
          <p:cNvPr id="1945" name="Google Shape;1945;g27f7a576e42_0_1044"/>
          <p:cNvCxnSpPr/>
          <p:nvPr/>
        </p:nvCxnSpPr>
        <p:spPr>
          <a:xfrm>
            <a:off x="127235" y="2441666"/>
            <a:ext cx="1928475" cy="0"/>
          </a:xfrm>
          <a:prstGeom prst="straightConnector1">
            <a:avLst/>
          </a:prstGeom>
          <a:noFill/>
          <a:ln w="25400" cap="flat" cmpd="sng">
            <a:solidFill>
              <a:srgbClr val="FF932B"/>
            </a:solidFill>
            <a:prstDash val="solid"/>
            <a:round/>
            <a:headEnd type="none" w="sm" len="sm"/>
            <a:tailEnd type="none" w="sm" len="sm"/>
          </a:ln>
        </p:spPr>
      </p:cxnSp>
      <p:cxnSp>
        <p:nvCxnSpPr>
          <p:cNvPr id="1946" name="Google Shape;1946;g27f7a576e42_0_1044"/>
          <p:cNvCxnSpPr/>
          <p:nvPr/>
        </p:nvCxnSpPr>
        <p:spPr>
          <a:xfrm>
            <a:off x="4769897" y="2412674"/>
            <a:ext cx="1960875" cy="0"/>
          </a:xfrm>
          <a:prstGeom prst="straightConnector1">
            <a:avLst/>
          </a:prstGeom>
          <a:noFill/>
          <a:ln w="25400" cap="flat" cmpd="sng">
            <a:solidFill>
              <a:srgbClr val="FF932B"/>
            </a:solidFill>
            <a:prstDash val="solid"/>
            <a:round/>
            <a:headEnd type="none" w="sm" len="sm"/>
            <a:tailEnd type="none" w="sm" len="sm"/>
          </a:ln>
        </p:spPr>
      </p:cxnSp>
      <p:sp>
        <p:nvSpPr>
          <p:cNvPr id="1944" name="Google Shape;1944;g27f7a576e42_0_1044"/>
          <p:cNvSpPr/>
          <p:nvPr/>
        </p:nvSpPr>
        <p:spPr>
          <a:xfrm>
            <a:off x="2054694" y="1583414"/>
            <a:ext cx="2714400" cy="171675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24" name="Google Shape;224;p36"/>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25" name="Google Shape;225;p36"/>
          <p:cNvCxnSpPr>
            <a:stCxn id="226" idx="4"/>
            <a:endCxn id="223"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27" name="Google Shape;227;p36"/>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28" name="Google Shape;228;p36"/>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26" name="Google Shape;226;p36"/>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29" name="Google Shape;229;p36"/>
          <p:cNvSpPr txBox="1"/>
          <p:nvPr/>
        </p:nvSpPr>
        <p:spPr>
          <a:xfrm>
            <a:off x="2260988" y="2403581"/>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Conservation</a:t>
            </a:r>
            <a:endParaRPr sz="825"/>
          </a:p>
        </p:txBody>
      </p:sp>
      <p:sp>
        <p:nvSpPr>
          <p:cNvPr id="230" name="Google Shape;230;p36"/>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31" name="Google Shape;231;p36"/>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32" name="Google Shape;232;p36"/>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33" name="Google Shape;233;p36"/>
          <p:cNvSpPr txBox="1"/>
          <p:nvPr/>
        </p:nvSpPr>
        <p:spPr>
          <a:xfrm>
            <a:off x="3507171" y="399875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conservation impact my life?</a:t>
            </a:r>
            <a:endParaRPr sz="975"/>
          </a:p>
        </p:txBody>
      </p:sp>
      <p:sp>
        <p:nvSpPr>
          <p:cNvPr id="2" name="Google Shape;1974;g27f7a576e42_0_1075">
            <a:extLst>
              <a:ext uri="{FF2B5EF4-FFF2-40B4-BE49-F238E27FC236}">
                <a16:creationId xmlns:a16="http://schemas.microsoft.com/office/drawing/2014/main" id="{0CE2500B-1D58-9D69-A83E-D6979F8501F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55D1B83C-89F3-8A6D-A4C2-972434B08FF4}"/>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2633110C-FCEC-3BE9-1F03-C83AB2F94FB7}"/>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D518A884-1FB2-6C50-C9C1-409AD63A3A0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AA7E0F3A-97D7-F02E-1BEE-3793EA946D23}"/>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48B022B8-46DE-778F-C005-AEE3067CE36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p:nvPr/>
        </p:nvSpPr>
        <p:spPr>
          <a:xfrm>
            <a:off x="479610" y="379811"/>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dirty="0">
                <a:solidFill>
                  <a:schemeClr val="dk1"/>
                </a:solidFill>
                <a:latin typeface="Calibri"/>
                <a:ea typeface="Calibri"/>
                <a:cs typeface="Calibri"/>
                <a:sym typeface="Calibri"/>
              </a:rPr>
              <a:t>Directions:</a:t>
            </a:r>
            <a:r>
              <a:rPr lang="en" sz="2250" b="1" dirty="0">
                <a:solidFill>
                  <a:schemeClr val="dk1"/>
                </a:solidFill>
                <a:latin typeface="Calibri"/>
                <a:ea typeface="Calibri"/>
                <a:cs typeface="Calibri"/>
                <a:sym typeface="Calibri"/>
              </a:rPr>
              <a:t> </a:t>
            </a:r>
            <a:r>
              <a:rPr lang="en" sz="2250" dirty="0">
                <a:solidFill>
                  <a:schemeClr val="dk1"/>
                </a:solidFill>
                <a:latin typeface="Calibri"/>
                <a:ea typeface="Calibri"/>
                <a:cs typeface="Calibri"/>
                <a:sym typeface="Calibri"/>
              </a:rPr>
              <a:t>Choose the correct </a:t>
            </a:r>
            <a:r>
              <a:rPr lang="en" sz="2250" i="1" dirty="0">
                <a:solidFill>
                  <a:schemeClr val="dk1"/>
                </a:solidFill>
                <a:latin typeface="Calibri"/>
                <a:ea typeface="Calibri"/>
                <a:cs typeface="Calibri"/>
                <a:sym typeface="Calibri"/>
              </a:rPr>
              <a:t>picture</a:t>
            </a:r>
            <a:r>
              <a:rPr lang="en" sz="2250" dirty="0">
                <a:solidFill>
                  <a:schemeClr val="dk1"/>
                </a:solidFill>
                <a:latin typeface="Calibri"/>
                <a:ea typeface="Calibri"/>
                <a:cs typeface="Calibri"/>
                <a:sym typeface="Calibri"/>
              </a:rPr>
              <a:t> of </a:t>
            </a:r>
            <a:r>
              <a:rPr lang="en" sz="2250" b="1" dirty="0">
                <a:solidFill>
                  <a:schemeClr val="dk1"/>
                </a:solidFill>
                <a:latin typeface="Calibri"/>
                <a:ea typeface="Calibri"/>
                <a:cs typeface="Calibri"/>
                <a:sym typeface="Calibri"/>
              </a:rPr>
              <a:t>Conservation</a:t>
            </a:r>
            <a:r>
              <a:rPr lang="en" sz="2250" dirty="0">
                <a:solidFill>
                  <a:schemeClr val="dk1"/>
                </a:solidFill>
                <a:latin typeface="Calibri"/>
                <a:ea typeface="Calibri"/>
                <a:cs typeface="Calibri"/>
                <a:sym typeface="Calibri"/>
              </a:rPr>
              <a:t> from the choices below. </a:t>
            </a:r>
            <a:endParaRPr sz="1050" dirty="0"/>
          </a:p>
        </p:txBody>
      </p:sp>
      <p:sp>
        <p:nvSpPr>
          <p:cNvPr id="240" name="Google Shape;240;p37"/>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41" name="Google Shape;241;p37"/>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42" name="Google Shape;242;p37"/>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43" name="Google Shape;243;p37"/>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45" name="Google Shape;245;p37"/>
          <p:cNvPicPr preferRelativeResize="0"/>
          <p:nvPr/>
        </p:nvPicPr>
        <p:blipFill>
          <a:blip r:embed="rId3">
            <a:alphaModFix/>
          </a:blip>
          <a:stretch>
            <a:fillRect/>
          </a:stretch>
        </p:blipFill>
        <p:spPr>
          <a:xfrm>
            <a:off x="759957" y="2878008"/>
            <a:ext cx="2668349" cy="1541705"/>
          </a:xfrm>
          <a:prstGeom prst="rect">
            <a:avLst/>
          </a:prstGeom>
          <a:noFill/>
          <a:ln>
            <a:noFill/>
          </a:ln>
        </p:spPr>
      </p:pic>
      <p:pic>
        <p:nvPicPr>
          <p:cNvPr id="246" name="Google Shape;246;p37"/>
          <p:cNvPicPr preferRelativeResize="0"/>
          <p:nvPr/>
        </p:nvPicPr>
        <p:blipFill>
          <a:blip r:embed="rId4">
            <a:alphaModFix/>
          </a:blip>
          <a:stretch>
            <a:fillRect/>
          </a:stretch>
        </p:blipFill>
        <p:spPr>
          <a:xfrm>
            <a:off x="759957" y="1645237"/>
            <a:ext cx="2668351" cy="926513"/>
          </a:xfrm>
          <a:prstGeom prst="rect">
            <a:avLst/>
          </a:prstGeom>
          <a:noFill/>
          <a:ln>
            <a:noFill/>
          </a:ln>
        </p:spPr>
      </p:pic>
      <p:pic>
        <p:nvPicPr>
          <p:cNvPr id="247" name="Google Shape;247;p37"/>
          <p:cNvPicPr preferRelativeResize="0"/>
          <p:nvPr/>
        </p:nvPicPr>
        <p:blipFill>
          <a:blip r:embed="rId5">
            <a:alphaModFix/>
          </a:blip>
          <a:stretch>
            <a:fillRect/>
          </a:stretch>
        </p:blipFill>
        <p:spPr>
          <a:xfrm>
            <a:off x="4222294" y="2840626"/>
            <a:ext cx="2381836" cy="1616474"/>
          </a:xfrm>
          <a:prstGeom prst="rect">
            <a:avLst/>
          </a:prstGeom>
          <a:noFill/>
          <a:ln>
            <a:noFill/>
          </a:ln>
        </p:spPr>
      </p:pic>
      <p:pic>
        <p:nvPicPr>
          <p:cNvPr id="248" name="Google Shape;248;p37"/>
          <p:cNvPicPr preferRelativeResize="0"/>
          <p:nvPr/>
        </p:nvPicPr>
        <p:blipFill>
          <a:blip r:embed="rId6">
            <a:alphaModFix/>
          </a:blip>
          <a:stretch>
            <a:fillRect/>
          </a:stretch>
        </p:blipFill>
        <p:spPr>
          <a:xfrm>
            <a:off x="4284825" y="1491442"/>
            <a:ext cx="1090514" cy="1234106"/>
          </a:xfrm>
          <a:prstGeom prst="rect">
            <a:avLst/>
          </a:prstGeom>
          <a:noFill/>
          <a:ln>
            <a:noFill/>
          </a:ln>
        </p:spPr>
      </p:pic>
      <p:sp>
        <p:nvSpPr>
          <p:cNvPr id="2" name="Google Shape;1974;g27f7a576e42_0_1075">
            <a:extLst>
              <a:ext uri="{FF2B5EF4-FFF2-40B4-BE49-F238E27FC236}">
                <a16:creationId xmlns:a16="http://schemas.microsoft.com/office/drawing/2014/main" id="{1994195B-0559-1205-B7D6-43FB9B43C228}"/>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FF8D7FDC-FA2B-B0F9-DEBF-83C34F646398}"/>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B844FDF3-5307-49A4-AEEB-67DE210016FE}"/>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67F3445E-92BB-576B-AFC3-9414332187B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D4977614-80D2-CFB3-7919-6540481AA6D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E0BC8A88-4A13-9520-6B15-B04C88D27E9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descr="Rewind"/>
          <p:cNvSpPr/>
          <p:nvPr/>
        </p:nvSpPr>
        <p:spPr>
          <a:xfrm>
            <a:off x="1371600" y="826417"/>
            <a:ext cx="4114800" cy="34906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endParaRPr sz="105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8"/>
          <p:cNvSpPr txBox="1"/>
          <p:nvPr/>
        </p:nvSpPr>
        <p:spPr>
          <a:xfrm>
            <a:off x="479610" y="530397"/>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dirty="0">
                <a:solidFill>
                  <a:schemeClr val="dk1"/>
                </a:solidFill>
                <a:latin typeface="Calibri"/>
                <a:ea typeface="Calibri"/>
                <a:cs typeface="Calibri"/>
                <a:sym typeface="Calibri"/>
              </a:rPr>
              <a:t>Directions:</a:t>
            </a:r>
            <a:r>
              <a:rPr lang="en" sz="2250" b="1" dirty="0">
                <a:solidFill>
                  <a:schemeClr val="dk1"/>
                </a:solidFill>
                <a:latin typeface="Calibri"/>
                <a:ea typeface="Calibri"/>
                <a:cs typeface="Calibri"/>
                <a:sym typeface="Calibri"/>
              </a:rPr>
              <a:t> </a:t>
            </a:r>
            <a:r>
              <a:rPr lang="en" sz="2250" dirty="0">
                <a:solidFill>
                  <a:schemeClr val="dk1"/>
                </a:solidFill>
                <a:latin typeface="Calibri"/>
                <a:ea typeface="Calibri"/>
                <a:cs typeface="Calibri"/>
                <a:sym typeface="Calibri"/>
              </a:rPr>
              <a:t>Choose the correct </a:t>
            </a:r>
            <a:r>
              <a:rPr lang="en" sz="2250" i="1" dirty="0">
                <a:solidFill>
                  <a:schemeClr val="dk1"/>
                </a:solidFill>
                <a:latin typeface="Calibri"/>
                <a:ea typeface="Calibri"/>
                <a:cs typeface="Calibri"/>
                <a:sym typeface="Calibri"/>
              </a:rPr>
              <a:t>picture</a:t>
            </a:r>
            <a:r>
              <a:rPr lang="en" sz="2250" dirty="0">
                <a:solidFill>
                  <a:schemeClr val="dk1"/>
                </a:solidFill>
                <a:latin typeface="Calibri"/>
                <a:ea typeface="Calibri"/>
                <a:cs typeface="Calibri"/>
                <a:sym typeface="Calibri"/>
              </a:rPr>
              <a:t> of </a:t>
            </a:r>
            <a:r>
              <a:rPr lang="en" sz="2250" b="1" dirty="0">
                <a:solidFill>
                  <a:schemeClr val="dk1"/>
                </a:solidFill>
                <a:latin typeface="Calibri"/>
                <a:ea typeface="Calibri"/>
                <a:cs typeface="Calibri"/>
                <a:sym typeface="Calibri"/>
              </a:rPr>
              <a:t>Conservation</a:t>
            </a:r>
            <a:r>
              <a:rPr lang="en" sz="2250" dirty="0">
                <a:solidFill>
                  <a:schemeClr val="dk1"/>
                </a:solidFill>
                <a:latin typeface="Calibri"/>
                <a:ea typeface="Calibri"/>
                <a:cs typeface="Calibri"/>
                <a:sym typeface="Calibri"/>
              </a:rPr>
              <a:t> from the choices below. </a:t>
            </a:r>
            <a:endParaRPr sz="1050" dirty="0"/>
          </a:p>
        </p:txBody>
      </p:sp>
      <p:sp>
        <p:nvSpPr>
          <p:cNvPr id="255" name="Google Shape;255;p38"/>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56" name="Google Shape;256;p38"/>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57" name="Google Shape;257;p38"/>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58" name="Google Shape;258;p38"/>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60" name="Google Shape;260;p38"/>
          <p:cNvPicPr preferRelativeResize="0"/>
          <p:nvPr/>
        </p:nvPicPr>
        <p:blipFill>
          <a:blip r:embed="rId3">
            <a:alphaModFix/>
          </a:blip>
          <a:stretch>
            <a:fillRect/>
          </a:stretch>
        </p:blipFill>
        <p:spPr>
          <a:xfrm>
            <a:off x="759957" y="2878008"/>
            <a:ext cx="2668349" cy="1541705"/>
          </a:xfrm>
          <a:prstGeom prst="rect">
            <a:avLst/>
          </a:prstGeom>
          <a:noFill/>
          <a:ln>
            <a:noFill/>
          </a:ln>
        </p:spPr>
      </p:pic>
      <p:pic>
        <p:nvPicPr>
          <p:cNvPr id="261" name="Google Shape;261;p38"/>
          <p:cNvPicPr preferRelativeResize="0"/>
          <p:nvPr/>
        </p:nvPicPr>
        <p:blipFill>
          <a:blip r:embed="rId4">
            <a:alphaModFix/>
          </a:blip>
          <a:stretch>
            <a:fillRect/>
          </a:stretch>
        </p:blipFill>
        <p:spPr>
          <a:xfrm>
            <a:off x="759957" y="1645237"/>
            <a:ext cx="2668351" cy="926513"/>
          </a:xfrm>
          <a:prstGeom prst="rect">
            <a:avLst/>
          </a:prstGeom>
          <a:noFill/>
          <a:ln>
            <a:noFill/>
          </a:ln>
        </p:spPr>
      </p:pic>
      <p:pic>
        <p:nvPicPr>
          <p:cNvPr id="262" name="Google Shape;262;p38"/>
          <p:cNvPicPr preferRelativeResize="0"/>
          <p:nvPr/>
        </p:nvPicPr>
        <p:blipFill>
          <a:blip r:embed="rId5">
            <a:alphaModFix/>
          </a:blip>
          <a:stretch>
            <a:fillRect/>
          </a:stretch>
        </p:blipFill>
        <p:spPr>
          <a:xfrm>
            <a:off x="4222294" y="2840626"/>
            <a:ext cx="2381836" cy="1616474"/>
          </a:xfrm>
          <a:prstGeom prst="rect">
            <a:avLst/>
          </a:prstGeom>
          <a:noFill/>
          <a:ln>
            <a:noFill/>
          </a:ln>
        </p:spPr>
      </p:pic>
      <p:pic>
        <p:nvPicPr>
          <p:cNvPr id="263" name="Google Shape;263;p38"/>
          <p:cNvPicPr preferRelativeResize="0"/>
          <p:nvPr/>
        </p:nvPicPr>
        <p:blipFill>
          <a:blip r:embed="rId6">
            <a:alphaModFix/>
          </a:blip>
          <a:stretch>
            <a:fillRect/>
          </a:stretch>
        </p:blipFill>
        <p:spPr>
          <a:xfrm>
            <a:off x="4284825" y="1491442"/>
            <a:ext cx="1090514" cy="1234106"/>
          </a:xfrm>
          <a:prstGeom prst="rect">
            <a:avLst/>
          </a:prstGeom>
          <a:noFill/>
          <a:ln>
            <a:noFill/>
          </a:ln>
        </p:spPr>
      </p:pic>
      <p:sp>
        <p:nvSpPr>
          <p:cNvPr id="264" name="Google Shape;264;p38"/>
          <p:cNvSpPr/>
          <p:nvPr/>
        </p:nvSpPr>
        <p:spPr>
          <a:xfrm>
            <a:off x="622500" y="2774531"/>
            <a:ext cx="2961675" cy="16827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43C9A3D4-736B-9F84-22C5-75E2E33563B9}"/>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01DD93A8-E795-060E-E95F-F8DD764A9174}"/>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82F262AA-3B91-04EB-EBF5-3A0908367183}"/>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A64452AE-0E9D-396F-80BB-589EB9339A11}"/>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2C86E485-3582-144C-9EFC-5914D0490FD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B9061DDA-CBC4-3C95-0349-2675FA5739D3}"/>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9"/>
          <p:cNvPicPr preferRelativeResize="0"/>
          <p:nvPr/>
        </p:nvPicPr>
        <p:blipFill>
          <a:blip r:embed="rId3">
            <a:alphaModFix/>
          </a:blip>
          <a:stretch>
            <a:fillRect/>
          </a:stretch>
        </p:blipFill>
        <p:spPr>
          <a:xfrm>
            <a:off x="4051669" y="1300556"/>
            <a:ext cx="2190137" cy="1265400"/>
          </a:xfrm>
          <a:prstGeom prst="rect">
            <a:avLst/>
          </a:prstGeom>
          <a:noFill/>
          <a:ln>
            <a:noFill/>
          </a:ln>
        </p:spPr>
      </p:pic>
      <p:sp>
        <p:nvSpPr>
          <p:cNvPr id="271" name="Google Shape;271;p39"/>
          <p:cNvSpPr/>
          <p:nvPr/>
        </p:nvSpPr>
        <p:spPr>
          <a:xfrm>
            <a:off x="384666" y="1028731"/>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72" name="Google Shape;272;p39"/>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73" name="Google Shape;273;p39"/>
          <p:cNvCxnSpPr>
            <a:stCxn id="274" idx="4"/>
            <a:endCxn id="271" idx="2"/>
          </p:cNvCxnSpPr>
          <p:nvPr/>
        </p:nvCxnSpPr>
        <p:spPr>
          <a:xfrm>
            <a:off x="3428979" y="3293575"/>
            <a:ext cx="26100" cy="1000575"/>
          </a:xfrm>
          <a:prstGeom prst="straightConnector1">
            <a:avLst/>
          </a:prstGeom>
          <a:noFill/>
          <a:ln w="25400" cap="flat" cmpd="sng">
            <a:solidFill>
              <a:schemeClr val="dk1"/>
            </a:solidFill>
            <a:prstDash val="solid"/>
            <a:round/>
            <a:headEnd type="none" w="sm" len="sm"/>
            <a:tailEnd type="none" w="sm" len="sm"/>
          </a:ln>
        </p:spPr>
      </p:cxnSp>
      <p:cxnSp>
        <p:nvCxnSpPr>
          <p:cNvPr id="275" name="Google Shape;275;p39"/>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76" name="Google Shape;276;p39"/>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74" name="Google Shape;274;p39"/>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77" name="Google Shape;277;p39"/>
          <p:cNvSpPr txBox="1"/>
          <p:nvPr/>
        </p:nvSpPr>
        <p:spPr>
          <a:xfrm>
            <a:off x="2260988" y="2403581"/>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Conservation</a:t>
            </a:r>
            <a:endParaRPr sz="825"/>
          </a:p>
        </p:txBody>
      </p:sp>
      <p:sp>
        <p:nvSpPr>
          <p:cNvPr id="278" name="Google Shape;278;p39"/>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79" name="Google Shape;279;p39"/>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80" name="Google Shape;280;p39"/>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81" name="Google Shape;281;p39"/>
          <p:cNvSpPr txBox="1"/>
          <p:nvPr/>
        </p:nvSpPr>
        <p:spPr>
          <a:xfrm>
            <a:off x="3507171" y="399875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conservation impact my life?</a:t>
            </a:r>
            <a:endParaRPr sz="975"/>
          </a:p>
        </p:txBody>
      </p:sp>
      <p:sp>
        <p:nvSpPr>
          <p:cNvPr id="2" name="Google Shape;1974;g27f7a576e42_0_1075">
            <a:extLst>
              <a:ext uri="{FF2B5EF4-FFF2-40B4-BE49-F238E27FC236}">
                <a16:creationId xmlns:a16="http://schemas.microsoft.com/office/drawing/2014/main" id="{D6215F8B-72A6-C4C9-8414-77E076E3DE63}"/>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3FCB3090-B68D-6499-BF3B-1E1AB23B9236}"/>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DD01E6B2-B161-37C8-3CA9-9BFDA45CB48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E255B450-D8FD-E54E-1080-7FAA9E637624}"/>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CC22660F-7B8B-3880-CA1F-38C952EBD00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C3F32331-3D0E-2EC4-9E34-64D66DF09DAD}"/>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Conservation</a:t>
            </a:r>
            <a:r>
              <a:rPr lang="en" sz="2250">
                <a:solidFill>
                  <a:schemeClr val="dk1"/>
                </a:solidFill>
                <a:latin typeface="Calibri"/>
                <a:ea typeface="Calibri"/>
                <a:cs typeface="Calibri"/>
                <a:sym typeface="Calibri"/>
              </a:rPr>
              <a:t> from the choices below. </a:t>
            </a:r>
            <a:endParaRPr sz="1050"/>
          </a:p>
        </p:txBody>
      </p:sp>
      <p:sp>
        <p:nvSpPr>
          <p:cNvPr id="288" name="Google Shape;288;p40"/>
          <p:cNvSpPr txBox="1"/>
          <p:nvPr/>
        </p:nvSpPr>
        <p:spPr>
          <a:xfrm>
            <a:off x="805149" y="3794806"/>
            <a:ext cx="59055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Ability to do work from the Sun</a:t>
            </a:r>
            <a:endParaRPr sz="1050"/>
          </a:p>
        </p:txBody>
      </p:sp>
      <p:sp>
        <p:nvSpPr>
          <p:cNvPr id="289" name="Google Shape;289;p40"/>
          <p:cNvSpPr txBox="1"/>
          <p:nvPr/>
        </p:nvSpPr>
        <p:spPr>
          <a:xfrm>
            <a:off x="805149" y="3095284"/>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Smallest whole unit of matter</a:t>
            </a:r>
            <a:endParaRPr sz="1800">
              <a:latin typeface="Helvetica Neue Light"/>
              <a:ea typeface="Helvetica Neue Light"/>
              <a:cs typeface="Helvetica Neue Light"/>
              <a:sym typeface="Helvetica Neue Light"/>
            </a:endParaRPr>
          </a:p>
        </p:txBody>
      </p:sp>
      <p:sp>
        <p:nvSpPr>
          <p:cNvPr id="290" name="Google Shape;290;p40"/>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291" name="Google Shape;291;p40"/>
          <p:cNvSpPr txBox="1"/>
          <p:nvPr/>
        </p:nvSpPr>
        <p:spPr>
          <a:xfrm>
            <a:off x="805149" y="181204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Energy from heat</a:t>
            </a:r>
            <a:endParaRPr sz="1800">
              <a:latin typeface="Helvetica Neue Light"/>
              <a:ea typeface="Helvetica Neue Light"/>
              <a:cs typeface="Helvetica Neue Light"/>
              <a:sym typeface="Helvetica Neue Light"/>
            </a:endParaRPr>
          </a:p>
        </p:txBody>
      </p:sp>
      <p:sp>
        <p:nvSpPr>
          <p:cNvPr id="292" name="Google Shape;292;p40"/>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93" name="Google Shape;293;p40"/>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94" name="Google Shape;294;p40"/>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95" name="Google Shape;295;p40"/>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297" name="Google Shape;297;p40"/>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Using less of a resource to make its supply last longer</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556F70AD-DE76-BEE5-3A10-5F43852D7BD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5E9B1699-5033-00B4-9D3F-1B34C42334C7}"/>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62E56F26-A298-DEFA-5F18-3EE0139ADFE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846B6469-536F-C41E-0DEE-9C34713B18B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552AD6E6-0A25-B386-F155-C5FDBB9F11D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61B76BF1-6D09-45D1-A72B-BCD41CBF6818}"/>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Conservation</a:t>
            </a:r>
            <a:r>
              <a:rPr lang="en" sz="2250">
                <a:solidFill>
                  <a:schemeClr val="dk1"/>
                </a:solidFill>
                <a:latin typeface="Calibri"/>
                <a:ea typeface="Calibri"/>
                <a:cs typeface="Calibri"/>
                <a:sym typeface="Calibri"/>
              </a:rPr>
              <a:t> from the choices below. </a:t>
            </a:r>
            <a:endParaRPr sz="1050"/>
          </a:p>
        </p:txBody>
      </p:sp>
      <p:sp>
        <p:nvSpPr>
          <p:cNvPr id="304" name="Google Shape;304;p41"/>
          <p:cNvSpPr txBox="1"/>
          <p:nvPr/>
        </p:nvSpPr>
        <p:spPr>
          <a:xfrm>
            <a:off x="805149" y="3794806"/>
            <a:ext cx="59055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Ability to do work from the Sun</a:t>
            </a:r>
            <a:endParaRPr sz="1050"/>
          </a:p>
        </p:txBody>
      </p:sp>
      <p:sp>
        <p:nvSpPr>
          <p:cNvPr id="305" name="Google Shape;305;p41"/>
          <p:cNvSpPr txBox="1"/>
          <p:nvPr/>
        </p:nvSpPr>
        <p:spPr>
          <a:xfrm>
            <a:off x="805149" y="3095284"/>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Smallest whole unit of matter</a:t>
            </a:r>
            <a:endParaRPr sz="1800">
              <a:latin typeface="Helvetica Neue Light"/>
              <a:ea typeface="Helvetica Neue Light"/>
              <a:cs typeface="Helvetica Neue Light"/>
              <a:sym typeface="Helvetica Neue Light"/>
            </a:endParaRPr>
          </a:p>
        </p:txBody>
      </p:sp>
      <p:sp>
        <p:nvSpPr>
          <p:cNvPr id="306" name="Google Shape;306;p41"/>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07" name="Google Shape;307;p41"/>
          <p:cNvSpPr txBox="1"/>
          <p:nvPr/>
        </p:nvSpPr>
        <p:spPr>
          <a:xfrm>
            <a:off x="805149" y="181204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Energy from heat</a:t>
            </a:r>
            <a:endParaRPr sz="1800">
              <a:latin typeface="Helvetica Neue Light"/>
              <a:ea typeface="Helvetica Neue Light"/>
              <a:cs typeface="Helvetica Neue Light"/>
              <a:sym typeface="Helvetica Neue Light"/>
            </a:endParaRPr>
          </a:p>
        </p:txBody>
      </p:sp>
      <p:sp>
        <p:nvSpPr>
          <p:cNvPr id="308" name="Google Shape;308;p41"/>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09" name="Google Shape;309;p41"/>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10" name="Google Shape;310;p41"/>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11" name="Google Shape;311;p41"/>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13" name="Google Shape;313;p41"/>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Using less of a resource to make its supply last longer</a:t>
            </a:r>
            <a:endParaRPr sz="1800">
              <a:latin typeface="Helvetica Neue Light"/>
              <a:ea typeface="Helvetica Neue Light"/>
              <a:cs typeface="Helvetica Neue Light"/>
              <a:sym typeface="Helvetica Neue Light"/>
            </a:endParaRPr>
          </a:p>
        </p:txBody>
      </p:sp>
      <p:sp>
        <p:nvSpPr>
          <p:cNvPr id="314" name="Google Shape;314;p41"/>
          <p:cNvSpPr/>
          <p:nvPr/>
        </p:nvSpPr>
        <p:spPr>
          <a:xfrm>
            <a:off x="235800" y="2277000"/>
            <a:ext cx="5982750" cy="6729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7932CD6D-CE8E-20AF-14DE-89D03521E005}"/>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6007D5D3-F4E1-88B0-532A-F4D597CF4EAB}"/>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7A9171A0-6515-FD13-A872-A78B81F4011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85F2CF3F-7C5C-4A99-E319-09C2EA0537A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8193194D-EDF6-7189-BAAF-C420E5735363}"/>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09720DDF-F8B5-A484-7BEA-3F64FE123537}"/>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2"/>
          <p:cNvPicPr preferRelativeResize="0"/>
          <p:nvPr/>
        </p:nvPicPr>
        <p:blipFill>
          <a:blip r:embed="rId3">
            <a:alphaModFix/>
          </a:blip>
          <a:stretch>
            <a:fillRect/>
          </a:stretch>
        </p:blipFill>
        <p:spPr>
          <a:xfrm>
            <a:off x="4051669" y="1300556"/>
            <a:ext cx="2190137" cy="1265400"/>
          </a:xfrm>
          <a:prstGeom prst="rect">
            <a:avLst/>
          </a:prstGeom>
          <a:noFill/>
          <a:ln>
            <a:noFill/>
          </a:ln>
        </p:spPr>
      </p:pic>
      <p:sp>
        <p:nvSpPr>
          <p:cNvPr id="321" name="Google Shape;321;p42"/>
          <p:cNvSpPr/>
          <p:nvPr/>
        </p:nvSpPr>
        <p:spPr>
          <a:xfrm>
            <a:off x="384666" y="1028731"/>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322" name="Google Shape;322;p42"/>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23" name="Google Shape;323;p42"/>
          <p:cNvCxnSpPr>
            <a:stCxn id="324" idx="4"/>
            <a:endCxn id="321" idx="2"/>
          </p:cNvCxnSpPr>
          <p:nvPr/>
        </p:nvCxnSpPr>
        <p:spPr>
          <a:xfrm>
            <a:off x="3428979" y="3293575"/>
            <a:ext cx="26100" cy="1000575"/>
          </a:xfrm>
          <a:prstGeom prst="straightConnector1">
            <a:avLst/>
          </a:prstGeom>
          <a:noFill/>
          <a:ln w="25400" cap="flat" cmpd="sng">
            <a:solidFill>
              <a:schemeClr val="dk1"/>
            </a:solidFill>
            <a:prstDash val="solid"/>
            <a:round/>
            <a:headEnd type="none" w="sm" len="sm"/>
            <a:tailEnd type="none" w="sm" len="sm"/>
          </a:ln>
        </p:spPr>
      </p:cxnSp>
      <p:cxnSp>
        <p:nvCxnSpPr>
          <p:cNvPr id="325" name="Google Shape;325;p42"/>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26" name="Google Shape;326;p42"/>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24" name="Google Shape;324;p42"/>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27" name="Google Shape;327;p42"/>
          <p:cNvSpPr txBox="1"/>
          <p:nvPr/>
        </p:nvSpPr>
        <p:spPr>
          <a:xfrm>
            <a:off x="2260988" y="2403581"/>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Conservation</a:t>
            </a:r>
            <a:endParaRPr sz="825"/>
          </a:p>
        </p:txBody>
      </p:sp>
      <p:sp>
        <p:nvSpPr>
          <p:cNvPr id="328" name="Google Shape;328;p42"/>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29" name="Google Shape;329;p42"/>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30" name="Google Shape;330;p42"/>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31" name="Google Shape;331;p42"/>
          <p:cNvSpPr txBox="1"/>
          <p:nvPr/>
        </p:nvSpPr>
        <p:spPr>
          <a:xfrm>
            <a:off x="3507171" y="399875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conservation impact my life?</a:t>
            </a:r>
            <a:endParaRPr sz="975"/>
          </a:p>
        </p:txBody>
      </p:sp>
      <p:sp>
        <p:nvSpPr>
          <p:cNvPr id="332" name="Google Shape;332;p42"/>
          <p:cNvSpPr txBox="1"/>
          <p:nvPr/>
        </p:nvSpPr>
        <p:spPr>
          <a:xfrm>
            <a:off x="471600" y="1396932"/>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Using less of a resource to make its supply last longer</a:t>
            </a:r>
            <a:endParaRPr sz="180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F4C5E719-601D-D83B-74C3-908ACA20C26C}"/>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4E04D8F8-E37E-158D-BC85-8DF0BAC98087}"/>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E8C2757A-3908-974C-DE6F-B2E0497486D6}"/>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E16722C9-742C-739C-0151-C9A54693911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3A8C0C3E-2EB0-BB9A-2647-88C2AFEF5BC7}"/>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0C7A0D9B-34A4-7B2F-2EEA-75F46310568F}"/>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3"/>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Conservation </a:t>
            </a:r>
            <a:r>
              <a:rPr lang="en" sz="2250">
                <a:solidFill>
                  <a:schemeClr val="dk1"/>
                </a:solidFill>
                <a:latin typeface="Calibri"/>
                <a:ea typeface="Calibri"/>
                <a:cs typeface="Calibri"/>
                <a:sym typeface="Calibri"/>
              </a:rPr>
              <a:t>from the choices below. </a:t>
            </a:r>
            <a:endParaRPr sz="1050"/>
          </a:p>
        </p:txBody>
      </p:sp>
      <p:sp>
        <p:nvSpPr>
          <p:cNvPr id="339" name="Google Shape;339;p43"/>
          <p:cNvSpPr txBox="1"/>
          <p:nvPr/>
        </p:nvSpPr>
        <p:spPr>
          <a:xfrm>
            <a:off x="805149" y="3737656"/>
            <a:ext cx="59055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Playing video games</a:t>
            </a:r>
            <a:endParaRPr sz="1050"/>
          </a:p>
        </p:txBody>
      </p:sp>
      <p:sp>
        <p:nvSpPr>
          <p:cNvPr id="340" name="Google Shape;340;p43"/>
          <p:cNvSpPr txBox="1"/>
          <p:nvPr/>
        </p:nvSpPr>
        <p:spPr>
          <a:xfrm>
            <a:off x="721599" y="3120278"/>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Taking a shower instead of a bath to use less water</a:t>
            </a:r>
            <a:endParaRPr sz="1800">
              <a:latin typeface="Helvetica Neue Light"/>
              <a:ea typeface="Helvetica Neue Light"/>
              <a:cs typeface="Helvetica Neue Light"/>
              <a:sym typeface="Helvetica Neue Light"/>
            </a:endParaRPr>
          </a:p>
        </p:txBody>
      </p:sp>
      <p:sp>
        <p:nvSpPr>
          <p:cNvPr id="341" name="Google Shape;341;p43"/>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42" name="Google Shape;342;p43"/>
          <p:cNvSpPr txBox="1"/>
          <p:nvPr/>
        </p:nvSpPr>
        <p:spPr>
          <a:xfrm>
            <a:off x="721599" y="1869204"/>
            <a:ext cx="59055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Animals and plants living together in one place</a:t>
            </a:r>
            <a:endParaRPr sz="1800">
              <a:latin typeface="Helvetica Neue Light"/>
              <a:ea typeface="Helvetica Neue Light"/>
              <a:cs typeface="Helvetica Neue Light"/>
              <a:sym typeface="Helvetica Neue Light"/>
            </a:endParaRPr>
          </a:p>
        </p:txBody>
      </p:sp>
      <p:sp>
        <p:nvSpPr>
          <p:cNvPr id="343" name="Google Shape;343;p43"/>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44" name="Google Shape;344;p43"/>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45" name="Google Shape;345;p43"/>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46" name="Google Shape;346;p43"/>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48" name="Google Shape;348;p43"/>
          <p:cNvSpPr txBox="1"/>
          <p:nvPr/>
        </p:nvSpPr>
        <p:spPr>
          <a:xfrm>
            <a:off x="805149" y="2494741"/>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Eating a balanced diet including fruits and vegetables</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5232788A-26BF-5A65-FC04-349AC7EBBDF7}"/>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7ACD67BC-FCF1-B5E9-BB21-18FB97B8992C}"/>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30C2BEEA-A730-5DD5-2411-427E9EF77150}"/>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32BE57D0-E633-8291-3A97-EA77FD579DF9}"/>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94B74554-DFB9-1544-97B9-76084BFBE9A7}"/>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6A07D957-DD6F-F497-8093-634725E6CC6F}"/>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4"/>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Conservation </a:t>
            </a:r>
            <a:r>
              <a:rPr lang="en" sz="2250">
                <a:solidFill>
                  <a:schemeClr val="dk1"/>
                </a:solidFill>
                <a:latin typeface="Calibri"/>
                <a:ea typeface="Calibri"/>
                <a:cs typeface="Calibri"/>
                <a:sym typeface="Calibri"/>
              </a:rPr>
              <a:t>from the choices below. </a:t>
            </a:r>
            <a:endParaRPr sz="1050"/>
          </a:p>
        </p:txBody>
      </p:sp>
      <p:sp>
        <p:nvSpPr>
          <p:cNvPr id="355" name="Google Shape;355;p44"/>
          <p:cNvSpPr txBox="1"/>
          <p:nvPr/>
        </p:nvSpPr>
        <p:spPr>
          <a:xfrm>
            <a:off x="805149" y="3737656"/>
            <a:ext cx="59055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Playing video games</a:t>
            </a:r>
            <a:endParaRPr sz="1050"/>
          </a:p>
        </p:txBody>
      </p:sp>
      <p:sp>
        <p:nvSpPr>
          <p:cNvPr id="356" name="Google Shape;356;p44"/>
          <p:cNvSpPr txBox="1"/>
          <p:nvPr/>
        </p:nvSpPr>
        <p:spPr>
          <a:xfrm>
            <a:off x="721599" y="3120278"/>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Taking a shower instead of a bath to use less water</a:t>
            </a:r>
            <a:endParaRPr sz="1800">
              <a:latin typeface="Helvetica Neue Light"/>
              <a:ea typeface="Helvetica Neue Light"/>
              <a:cs typeface="Helvetica Neue Light"/>
              <a:sym typeface="Helvetica Neue Light"/>
            </a:endParaRPr>
          </a:p>
        </p:txBody>
      </p:sp>
      <p:sp>
        <p:nvSpPr>
          <p:cNvPr id="357" name="Google Shape;357;p44"/>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58" name="Google Shape;358;p44"/>
          <p:cNvSpPr txBox="1"/>
          <p:nvPr/>
        </p:nvSpPr>
        <p:spPr>
          <a:xfrm>
            <a:off x="721599" y="1869204"/>
            <a:ext cx="59055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Animals and plants living together in one place</a:t>
            </a:r>
            <a:endParaRPr sz="1800">
              <a:latin typeface="Helvetica Neue Light"/>
              <a:ea typeface="Helvetica Neue Light"/>
              <a:cs typeface="Helvetica Neue Light"/>
              <a:sym typeface="Helvetica Neue Light"/>
            </a:endParaRPr>
          </a:p>
        </p:txBody>
      </p:sp>
      <p:sp>
        <p:nvSpPr>
          <p:cNvPr id="359" name="Google Shape;359;p44"/>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60" name="Google Shape;360;p44"/>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61" name="Google Shape;361;p44"/>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62" name="Google Shape;362;p44"/>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64" name="Google Shape;364;p44"/>
          <p:cNvSpPr txBox="1"/>
          <p:nvPr/>
        </p:nvSpPr>
        <p:spPr>
          <a:xfrm>
            <a:off x="805149" y="2494741"/>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Eating a balanced diet including fruits and vegetables</a:t>
            </a:r>
            <a:endParaRPr sz="1800">
              <a:latin typeface="Helvetica Neue Light"/>
              <a:ea typeface="Helvetica Neue Light"/>
              <a:cs typeface="Helvetica Neue Light"/>
              <a:sym typeface="Helvetica Neue Light"/>
            </a:endParaRPr>
          </a:p>
        </p:txBody>
      </p:sp>
      <p:sp>
        <p:nvSpPr>
          <p:cNvPr id="365" name="Google Shape;365;p44"/>
          <p:cNvSpPr/>
          <p:nvPr/>
        </p:nvSpPr>
        <p:spPr>
          <a:xfrm>
            <a:off x="350100" y="3019950"/>
            <a:ext cx="5982750" cy="6729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DD9B51EE-52C0-E387-7C82-D063D2EA032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781FC078-7026-8027-06CE-E30404D9C65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61EDEEE5-340E-2DB1-D82B-51396AE6DE9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6F976AA3-A2FD-A789-AED5-68514662D996}"/>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02A3FCCA-8C58-5872-62E3-F5B17145DC2A}"/>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96336F43-D01C-5BCC-A273-CC9539A28AED}"/>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5"/>
          <p:cNvPicPr preferRelativeResize="0"/>
          <p:nvPr/>
        </p:nvPicPr>
        <p:blipFill>
          <a:blip r:embed="rId3">
            <a:alphaModFix/>
          </a:blip>
          <a:stretch>
            <a:fillRect/>
          </a:stretch>
        </p:blipFill>
        <p:spPr>
          <a:xfrm>
            <a:off x="4051669" y="1300556"/>
            <a:ext cx="2190137" cy="1265400"/>
          </a:xfrm>
          <a:prstGeom prst="rect">
            <a:avLst/>
          </a:prstGeom>
          <a:noFill/>
          <a:ln>
            <a:noFill/>
          </a:ln>
        </p:spPr>
      </p:pic>
      <p:sp>
        <p:nvSpPr>
          <p:cNvPr id="372" name="Google Shape;372;p45"/>
          <p:cNvSpPr/>
          <p:nvPr/>
        </p:nvSpPr>
        <p:spPr>
          <a:xfrm>
            <a:off x="384666" y="1028731"/>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373" name="Google Shape;373;p45"/>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74" name="Google Shape;374;p45"/>
          <p:cNvCxnSpPr>
            <a:stCxn id="375" idx="4"/>
            <a:endCxn id="372" idx="2"/>
          </p:cNvCxnSpPr>
          <p:nvPr/>
        </p:nvCxnSpPr>
        <p:spPr>
          <a:xfrm>
            <a:off x="3428979" y="3293575"/>
            <a:ext cx="26100" cy="1000575"/>
          </a:xfrm>
          <a:prstGeom prst="straightConnector1">
            <a:avLst/>
          </a:prstGeom>
          <a:noFill/>
          <a:ln w="25400" cap="flat" cmpd="sng">
            <a:solidFill>
              <a:schemeClr val="dk1"/>
            </a:solidFill>
            <a:prstDash val="solid"/>
            <a:round/>
            <a:headEnd type="none" w="sm" len="sm"/>
            <a:tailEnd type="none" w="sm" len="sm"/>
          </a:ln>
        </p:spPr>
      </p:cxnSp>
      <p:cxnSp>
        <p:nvCxnSpPr>
          <p:cNvPr id="376" name="Google Shape;376;p45"/>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77" name="Google Shape;377;p45"/>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75" name="Google Shape;375;p45"/>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78" name="Google Shape;378;p45"/>
          <p:cNvSpPr txBox="1"/>
          <p:nvPr/>
        </p:nvSpPr>
        <p:spPr>
          <a:xfrm>
            <a:off x="2260988" y="2403581"/>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Conservation</a:t>
            </a:r>
            <a:endParaRPr sz="825"/>
          </a:p>
        </p:txBody>
      </p:sp>
      <p:sp>
        <p:nvSpPr>
          <p:cNvPr id="379" name="Google Shape;379;p45"/>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80" name="Google Shape;380;p45"/>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81" name="Google Shape;381;p45"/>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82" name="Google Shape;382;p45"/>
          <p:cNvSpPr txBox="1"/>
          <p:nvPr/>
        </p:nvSpPr>
        <p:spPr>
          <a:xfrm>
            <a:off x="3507171" y="399875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conservation impact my life?</a:t>
            </a:r>
            <a:endParaRPr sz="975"/>
          </a:p>
        </p:txBody>
      </p:sp>
      <p:sp>
        <p:nvSpPr>
          <p:cNvPr id="383" name="Google Shape;383;p45"/>
          <p:cNvSpPr txBox="1"/>
          <p:nvPr/>
        </p:nvSpPr>
        <p:spPr>
          <a:xfrm>
            <a:off x="471600" y="1396932"/>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Using less of a resource to make its supply last longer</a:t>
            </a:r>
            <a:endParaRPr sz="1800">
              <a:latin typeface="Calibri"/>
              <a:ea typeface="Calibri"/>
              <a:cs typeface="Calibri"/>
              <a:sym typeface="Calibri"/>
            </a:endParaRPr>
          </a:p>
        </p:txBody>
      </p:sp>
      <p:sp>
        <p:nvSpPr>
          <p:cNvPr id="384" name="Google Shape;384;p45"/>
          <p:cNvSpPr txBox="1"/>
          <p:nvPr/>
        </p:nvSpPr>
        <p:spPr>
          <a:xfrm>
            <a:off x="471600" y="3219854"/>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Taking a shower instead of a bath to use less water</a:t>
            </a:r>
            <a:endParaRPr sz="180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96605F5E-F004-DA98-B151-1A4F3C23093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D13F2D26-A17D-B379-8524-34EF17BB17C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B7F6F3AD-F390-E421-CB12-AFF2D4E59A8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6D8C3628-90DD-F3BE-4A48-524374F5AE7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8571685E-95E3-63AA-86A5-48815FE0478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C65E5BB3-B9A5-97E1-CDDD-BD2D45EDC9B4}"/>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6"/>
          <p:cNvSpPr txBox="1"/>
          <p:nvPr/>
        </p:nvSpPr>
        <p:spPr>
          <a:xfrm>
            <a:off x="388487" y="290446"/>
            <a:ext cx="6335100" cy="1084882"/>
          </a:xfrm>
          <a:prstGeom prst="rect">
            <a:avLst/>
          </a:prstGeom>
          <a:noFill/>
          <a:ln>
            <a:noFill/>
          </a:ln>
        </p:spPr>
        <p:txBody>
          <a:bodyPr spcFirstLastPara="1" wrap="square" lIns="68569" tIns="34275" rIns="68569" bIns="34275" anchor="t" anchorCtr="0">
            <a:spAutoFit/>
          </a:bodyPr>
          <a:lstStyle/>
          <a:p>
            <a:pPr algn="ctr">
              <a:buSzPts val="3000"/>
            </a:pPr>
            <a:r>
              <a:rPr lang="en" sz="2250" b="1" u="sng" dirty="0">
                <a:solidFill>
                  <a:schemeClr val="dk1"/>
                </a:solidFill>
                <a:latin typeface="Calibri"/>
                <a:ea typeface="Calibri"/>
                <a:cs typeface="Calibri"/>
                <a:sym typeface="Calibri"/>
              </a:rPr>
              <a:t>Directions:</a:t>
            </a:r>
            <a:r>
              <a:rPr lang="en" sz="2250" b="1" dirty="0">
                <a:solidFill>
                  <a:schemeClr val="dk1"/>
                </a:solidFill>
                <a:latin typeface="Calibri"/>
                <a:ea typeface="Calibri"/>
                <a:cs typeface="Calibri"/>
                <a:sym typeface="Calibri"/>
              </a:rPr>
              <a:t> </a:t>
            </a:r>
            <a:r>
              <a:rPr lang="en" sz="2175" dirty="0">
                <a:solidFill>
                  <a:schemeClr val="dk1"/>
                </a:solidFill>
                <a:latin typeface="Calibri"/>
                <a:ea typeface="Calibri"/>
                <a:cs typeface="Calibri"/>
                <a:sym typeface="Calibri"/>
              </a:rPr>
              <a:t>Choose the correct response for </a:t>
            </a:r>
            <a:r>
              <a:rPr lang="en" sz="2175" i="1" dirty="0">
                <a:solidFill>
                  <a:schemeClr val="dk1"/>
                </a:solidFill>
                <a:latin typeface="Calibri"/>
                <a:ea typeface="Calibri"/>
                <a:cs typeface="Calibri"/>
                <a:sym typeface="Calibri"/>
              </a:rPr>
              <a:t>“how does conservation impact my life?” </a:t>
            </a:r>
            <a:r>
              <a:rPr lang="en" sz="2175" dirty="0">
                <a:solidFill>
                  <a:schemeClr val="dk1"/>
                </a:solidFill>
                <a:latin typeface="Calibri"/>
                <a:ea typeface="Calibri"/>
                <a:cs typeface="Calibri"/>
                <a:sym typeface="Calibri"/>
              </a:rPr>
              <a:t>from the choices below.</a:t>
            </a:r>
            <a:endParaRPr sz="1050" dirty="0"/>
          </a:p>
        </p:txBody>
      </p:sp>
      <p:sp>
        <p:nvSpPr>
          <p:cNvPr id="391" name="Google Shape;391;p46"/>
          <p:cNvSpPr txBox="1"/>
          <p:nvPr/>
        </p:nvSpPr>
        <p:spPr>
          <a:xfrm>
            <a:off x="805149" y="3794805"/>
            <a:ext cx="5905575" cy="678617"/>
          </a:xfrm>
          <a:prstGeom prst="rect">
            <a:avLst/>
          </a:prstGeom>
          <a:noFill/>
          <a:ln>
            <a:noFill/>
          </a:ln>
        </p:spPr>
        <p:txBody>
          <a:bodyPr spcFirstLastPara="1" wrap="square" lIns="68569" tIns="34275" rIns="68569" bIns="34275" anchor="t" anchorCtr="0">
            <a:spAutoFit/>
          </a:bodyPr>
          <a:lstStyle/>
          <a:p>
            <a:pPr>
              <a:lnSpc>
                <a:spcPct val="110000"/>
              </a:lnSpc>
              <a:buClr>
                <a:schemeClr val="dk1"/>
              </a:buClr>
            </a:pPr>
            <a:r>
              <a:rPr lang="en" sz="1800">
                <a:solidFill>
                  <a:srgbClr val="43464D"/>
                </a:solidFill>
                <a:latin typeface="Helvetica Neue Light"/>
                <a:ea typeface="Helvetica Neue Light"/>
                <a:cs typeface="Helvetica Neue Light"/>
                <a:sym typeface="Helvetica Neue Light"/>
              </a:rPr>
              <a:t>Conservation impacts my life by helping me grow plants to eat and use for medicine.</a:t>
            </a:r>
            <a:endParaRPr sz="1050"/>
          </a:p>
        </p:txBody>
      </p:sp>
      <p:sp>
        <p:nvSpPr>
          <p:cNvPr id="392" name="Google Shape;392;p46"/>
          <p:cNvSpPr txBox="1"/>
          <p:nvPr/>
        </p:nvSpPr>
        <p:spPr>
          <a:xfrm>
            <a:off x="818012" y="3069297"/>
            <a:ext cx="5905575" cy="678617"/>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Conservation impacts my life by making sure I have healthy food to eat.</a:t>
            </a:r>
            <a:endParaRPr sz="1800">
              <a:latin typeface="Helvetica Neue Light"/>
              <a:ea typeface="Helvetica Neue Light"/>
              <a:cs typeface="Helvetica Neue Light"/>
              <a:sym typeface="Helvetica Neue Light"/>
            </a:endParaRPr>
          </a:p>
        </p:txBody>
      </p:sp>
      <p:sp>
        <p:nvSpPr>
          <p:cNvPr id="393" name="Google Shape;393;p46"/>
          <p:cNvSpPr txBox="1"/>
          <p:nvPr/>
        </p:nvSpPr>
        <p:spPr>
          <a:xfrm>
            <a:off x="875163" y="162067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94" name="Google Shape;394;p46"/>
          <p:cNvSpPr txBox="1"/>
          <p:nvPr/>
        </p:nvSpPr>
        <p:spPr>
          <a:xfrm>
            <a:off x="805149" y="1640593"/>
            <a:ext cx="5905575" cy="678617"/>
          </a:xfrm>
          <a:prstGeom prst="rect">
            <a:avLst/>
          </a:prstGeom>
          <a:noFill/>
          <a:ln>
            <a:noFill/>
          </a:ln>
        </p:spPr>
        <p:txBody>
          <a:bodyPr spcFirstLastPara="1" wrap="square" lIns="68569" tIns="34275" rIns="68569" bIns="34275" anchor="t" anchorCtr="0">
            <a:spAutoFit/>
          </a:bodyPr>
          <a:lstStyle/>
          <a:p>
            <a:pPr>
              <a:lnSpc>
                <a:spcPct val="110000"/>
              </a:lnSpc>
              <a:buClr>
                <a:schemeClr val="dk1"/>
              </a:buClr>
            </a:pPr>
            <a:r>
              <a:rPr lang="en" sz="1800">
                <a:solidFill>
                  <a:srgbClr val="43464D"/>
                </a:solidFill>
                <a:latin typeface="Helvetica Neue Light"/>
                <a:ea typeface="Helvetica Neue Light"/>
                <a:cs typeface="Helvetica Neue Light"/>
                <a:sym typeface="Helvetica Neue Light"/>
              </a:rPr>
              <a:t>Conservation impacts my life by using less resources to save their supplies and help protect the environment.</a:t>
            </a:r>
            <a:endParaRPr sz="1800">
              <a:latin typeface="Helvetica Neue Light"/>
              <a:ea typeface="Helvetica Neue Light"/>
              <a:cs typeface="Helvetica Neue Light"/>
              <a:sym typeface="Helvetica Neue Light"/>
            </a:endParaRPr>
          </a:p>
        </p:txBody>
      </p:sp>
      <p:sp>
        <p:nvSpPr>
          <p:cNvPr id="395" name="Google Shape;395;p46"/>
          <p:cNvSpPr txBox="1"/>
          <p:nvPr/>
        </p:nvSpPr>
        <p:spPr>
          <a:xfrm>
            <a:off x="285382" y="162067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96" name="Google Shape;396;p46"/>
          <p:cNvSpPr txBox="1"/>
          <p:nvPr/>
        </p:nvSpPr>
        <p:spPr>
          <a:xfrm>
            <a:off x="285381" y="23507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97" name="Google Shape;397;p46"/>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98" name="Google Shape;398;p46"/>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400" name="Google Shape;400;p46"/>
          <p:cNvSpPr txBox="1"/>
          <p:nvPr/>
        </p:nvSpPr>
        <p:spPr>
          <a:xfrm>
            <a:off x="805149" y="2388606"/>
            <a:ext cx="5905575" cy="678617"/>
          </a:xfrm>
          <a:prstGeom prst="rect">
            <a:avLst/>
          </a:prstGeom>
          <a:noFill/>
          <a:ln>
            <a:noFill/>
          </a:ln>
        </p:spPr>
        <p:txBody>
          <a:bodyPr spcFirstLastPara="1" wrap="square" lIns="68569" tIns="34275" rIns="68569" bIns="34275" anchor="t" anchorCtr="0">
            <a:spAutoFit/>
          </a:bodyPr>
          <a:lstStyle/>
          <a:p>
            <a:pPr>
              <a:lnSpc>
                <a:spcPct val="110000"/>
              </a:lnSpc>
              <a:buClr>
                <a:schemeClr val="dk1"/>
              </a:buClr>
            </a:pPr>
            <a:r>
              <a:rPr lang="en" sz="1800">
                <a:solidFill>
                  <a:srgbClr val="43464D"/>
                </a:solidFill>
                <a:latin typeface="Helvetica Neue Light"/>
                <a:ea typeface="Helvetica Neue Light"/>
                <a:cs typeface="Helvetica Neue Light"/>
                <a:sym typeface="Helvetica Neue Light"/>
              </a:rPr>
              <a:t>Conservation impacts my life by making sure everyone uses as many resources as possible</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04A37885-E667-0CF4-AA67-48563D817C9D}"/>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BF6673A1-8689-121B-7F3F-A4B37F4455C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063D8270-DD12-D194-6832-AF0D9FD8585F}"/>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50E25CF5-9730-D805-4B5F-0C322599547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552226BB-0AD1-99CE-EF8A-45B3C7787E9B}"/>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5EF89BFD-8B55-0347-50BB-6AC648C9AB14}"/>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7"/>
          <p:cNvSpPr txBox="1"/>
          <p:nvPr/>
        </p:nvSpPr>
        <p:spPr>
          <a:xfrm>
            <a:off x="388487" y="355466"/>
            <a:ext cx="6335100" cy="1084882"/>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175">
                <a:solidFill>
                  <a:schemeClr val="dk1"/>
                </a:solidFill>
                <a:latin typeface="Calibri"/>
                <a:ea typeface="Calibri"/>
                <a:cs typeface="Calibri"/>
                <a:sym typeface="Calibri"/>
              </a:rPr>
              <a:t>Choose the correct response for </a:t>
            </a:r>
            <a:r>
              <a:rPr lang="en" sz="2175" i="1">
                <a:solidFill>
                  <a:schemeClr val="dk1"/>
                </a:solidFill>
                <a:latin typeface="Calibri"/>
                <a:ea typeface="Calibri"/>
                <a:cs typeface="Calibri"/>
                <a:sym typeface="Calibri"/>
              </a:rPr>
              <a:t>“how does conservation impact my life?” </a:t>
            </a:r>
            <a:r>
              <a:rPr lang="en" sz="2175">
                <a:solidFill>
                  <a:schemeClr val="dk1"/>
                </a:solidFill>
                <a:latin typeface="Calibri"/>
                <a:ea typeface="Calibri"/>
                <a:cs typeface="Calibri"/>
                <a:sym typeface="Calibri"/>
              </a:rPr>
              <a:t>from the choices below.</a:t>
            </a:r>
            <a:endParaRPr sz="1050"/>
          </a:p>
        </p:txBody>
      </p:sp>
      <p:sp>
        <p:nvSpPr>
          <p:cNvPr id="407" name="Google Shape;407;p47"/>
          <p:cNvSpPr txBox="1"/>
          <p:nvPr/>
        </p:nvSpPr>
        <p:spPr>
          <a:xfrm>
            <a:off x="805149" y="3794805"/>
            <a:ext cx="5905575" cy="678617"/>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Conservation impacts my life by helping me grow plants to eat and use for medicine.</a:t>
            </a:r>
            <a:endParaRPr sz="1050"/>
          </a:p>
        </p:txBody>
      </p:sp>
      <p:sp>
        <p:nvSpPr>
          <p:cNvPr id="408" name="Google Shape;408;p47"/>
          <p:cNvSpPr txBox="1"/>
          <p:nvPr/>
        </p:nvSpPr>
        <p:spPr>
          <a:xfrm>
            <a:off x="818012" y="3069297"/>
            <a:ext cx="5905575" cy="678617"/>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Conservation impacts my life by making sure I have healthy food to eat.</a:t>
            </a:r>
            <a:endParaRPr sz="1800">
              <a:latin typeface="Helvetica Neue Light"/>
              <a:ea typeface="Helvetica Neue Light"/>
              <a:cs typeface="Helvetica Neue Light"/>
              <a:sym typeface="Helvetica Neue Light"/>
            </a:endParaRPr>
          </a:p>
        </p:txBody>
      </p:sp>
      <p:sp>
        <p:nvSpPr>
          <p:cNvPr id="409" name="Google Shape;409;p47"/>
          <p:cNvSpPr txBox="1"/>
          <p:nvPr/>
        </p:nvSpPr>
        <p:spPr>
          <a:xfrm>
            <a:off x="875163" y="162067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410" name="Google Shape;410;p47"/>
          <p:cNvSpPr txBox="1"/>
          <p:nvPr/>
        </p:nvSpPr>
        <p:spPr>
          <a:xfrm>
            <a:off x="805149" y="1640593"/>
            <a:ext cx="5905575" cy="678617"/>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Conservation impacts my life by using less resources to save their supplies and help protect the environment.</a:t>
            </a:r>
            <a:endParaRPr sz="1800">
              <a:latin typeface="Helvetica Neue Light"/>
              <a:ea typeface="Helvetica Neue Light"/>
              <a:cs typeface="Helvetica Neue Light"/>
              <a:sym typeface="Helvetica Neue Light"/>
            </a:endParaRPr>
          </a:p>
        </p:txBody>
      </p:sp>
      <p:sp>
        <p:nvSpPr>
          <p:cNvPr id="411" name="Google Shape;411;p47"/>
          <p:cNvSpPr txBox="1"/>
          <p:nvPr/>
        </p:nvSpPr>
        <p:spPr>
          <a:xfrm>
            <a:off x="285382" y="162067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412" name="Google Shape;412;p47"/>
          <p:cNvSpPr txBox="1"/>
          <p:nvPr/>
        </p:nvSpPr>
        <p:spPr>
          <a:xfrm>
            <a:off x="285381" y="23507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413" name="Google Shape;413;p47"/>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414" name="Google Shape;414;p47"/>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416" name="Google Shape;416;p47"/>
          <p:cNvSpPr txBox="1"/>
          <p:nvPr/>
        </p:nvSpPr>
        <p:spPr>
          <a:xfrm>
            <a:off x="805149" y="2388606"/>
            <a:ext cx="5905575" cy="678617"/>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Conservation impacts my life by making sure everyone uses as many resources as possible</a:t>
            </a:r>
            <a:endParaRPr sz="1800">
              <a:latin typeface="Helvetica Neue Light"/>
              <a:ea typeface="Helvetica Neue Light"/>
              <a:cs typeface="Helvetica Neue Light"/>
              <a:sym typeface="Helvetica Neue Light"/>
            </a:endParaRPr>
          </a:p>
        </p:txBody>
      </p:sp>
      <p:sp>
        <p:nvSpPr>
          <p:cNvPr id="417" name="Google Shape;417;p47"/>
          <p:cNvSpPr/>
          <p:nvPr/>
        </p:nvSpPr>
        <p:spPr>
          <a:xfrm>
            <a:off x="350100" y="1591200"/>
            <a:ext cx="5982750" cy="6729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22D96033-93EE-D92B-EA06-C1A2A6BFAD00}"/>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B33E30C7-D257-3D94-F98A-EFB433500F3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345B665A-A9A9-194C-843A-1DBD780331F0}"/>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BCA42B2C-EE61-254E-9F36-AF3FE037707A}"/>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D6371A81-00C3-5512-AEA9-7FA369572ED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76F2D58B-A348-81DC-32E2-8545D23F3AC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p:nvPr/>
        </p:nvSpPr>
        <p:spPr>
          <a:xfrm>
            <a:off x="637163" y="177450"/>
            <a:ext cx="5932350" cy="1281090"/>
          </a:xfrm>
          <a:prstGeom prst="rect">
            <a:avLst/>
          </a:prstGeom>
          <a:noFill/>
          <a:ln>
            <a:noFill/>
          </a:ln>
        </p:spPr>
        <p:txBody>
          <a:bodyPr spcFirstLastPara="1" wrap="square" lIns="68569" tIns="34275" rIns="68569" bIns="34275" anchor="t" anchorCtr="0">
            <a:spAutoFit/>
          </a:bodyPr>
          <a:lstStyle/>
          <a:p>
            <a:pPr algn="ctr">
              <a:buSzPts val="4000"/>
            </a:pPr>
            <a:r>
              <a:rPr lang="en-US" sz="2625" b="1" u="sng">
                <a:solidFill>
                  <a:schemeClr val="dk1"/>
                </a:solidFill>
                <a:latin typeface="Calibri"/>
                <a:ea typeface="Calibri"/>
                <a:cs typeface="Calibri"/>
                <a:sym typeface="Calibri"/>
              </a:rPr>
              <a:t>Water</a:t>
            </a:r>
            <a:r>
              <a:rPr lang="en-US" sz="2625">
                <a:solidFill>
                  <a:schemeClr val="dk1"/>
                </a:solidFill>
                <a:latin typeface="Calibri"/>
                <a:ea typeface="Calibri"/>
                <a:cs typeface="Calibri"/>
                <a:sym typeface="Calibri"/>
              </a:rPr>
              <a:t> is the only compound that exists in all three states of matter: solid, liquid, and gas</a:t>
            </a:r>
            <a:endParaRPr sz="2625"/>
          </a:p>
        </p:txBody>
      </p:sp>
      <p:sp>
        <p:nvSpPr>
          <p:cNvPr id="225" name="Google Shape;225;p14" descr="Rewind"/>
          <p:cNvSpPr/>
          <p:nvPr/>
        </p:nvSpPr>
        <p:spPr>
          <a:xfrm>
            <a:off x="0" y="0"/>
            <a:ext cx="637157" cy="637157"/>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226" name="Google Shape;226;p14" descr="phase | Definition &amp; Facts | Britannica"/>
          <p:cNvPicPr preferRelativeResize="0"/>
          <p:nvPr/>
        </p:nvPicPr>
        <p:blipFill rotWithShape="1">
          <a:blip r:embed="rId4">
            <a:alphaModFix/>
          </a:blip>
          <a:srcRect/>
          <a:stretch/>
        </p:blipFill>
        <p:spPr>
          <a:xfrm>
            <a:off x="0" y="1454244"/>
            <a:ext cx="6858000" cy="3626644"/>
          </a:xfrm>
          <a:prstGeom prst="rect">
            <a:avLst/>
          </a:prstGeom>
          <a:noFill/>
          <a:ln>
            <a:noFill/>
          </a:ln>
        </p:spPr>
      </p:pic>
    </p:spTree>
    <p:extLst>
      <p:ext uri="{BB962C8B-B14F-4D97-AF65-F5344CB8AC3E}">
        <p14:creationId xmlns:p14="http://schemas.microsoft.com/office/powerpoint/2010/main" val="2161516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48"/>
          <p:cNvPicPr preferRelativeResize="0"/>
          <p:nvPr/>
        </p:nvPicPr>
        <p:blipFill>
          <a:blip r:embed="rId3">
            <a:alphaModFix/>
          </a:blip>
          <a:stretch>
            <a:fillRect/>
          </a:stretch>
        </p:blipFill>
        <p:spPr>
          <a:xfrm>
            <a:off x="4051669" y="1300556"/>
            <a:ext cx="2190137" cy="1265400"/>
          </a:xfrm>
          <a:prstGeom prst="rect">
            <a:avLst/>
          </a:prstGeom>
          <a:noFill/>
          <a:ln>
            <a:noFill/>
          </a:ln>
        </p:spPr>
      </p:pic>
      <p:sp>
        <p:nvSpPr>
          <p:cNvPr id="424" name="Google Shape;424;p48"/>
          <p:cNvSpPr/>
          <p:nvPr/>
        </p:nvSpPr>
        <p:spPr>
          <a:xfrm>
            <a:off x="384666" y="1028731"/>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425" name="Google Shape;425;p48"/>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426" name="Google Shape;426;p48"/>
          <p:cNvCxnSpPr>
            <a:stCxn id="427" idx="4"/>
            <a:endCxn id="424" idx="2"/>
          </p:cNvCxnSpPr>
          <p:nvPr/>
        </p:nvCxnSpPr>
        <p:spPr>
          <a:xfrm>
            <a:off x="3428979" y="3293575"/>
            <a:ext cx="26100" cy="1000575"/>
          </a:xfrm>
          <a:prstGeom prst="straightConnector1">
            <a:avLst/>
          </a:prstGeom>
          <a:noFill/>
          <a:ln w="25400" cap="flat" cmpd="sng">
            <a:solidFill>
              <a:schemeClr val="dk1"/>
            </a:solidFill>
            <a:prstDash val="solid"/>
            <a:round/>
            <a:headEnd type="none" w="sm" len="sm"/>
            <a:tailEnd type="none" w="sm" len="sm"/>
          </a:ln>
        </p:spPr>
      </p:cxnSp>
      <p:cxnSp>
        <p:nvCxnSpPr>
          <p:cNvPr id="428" name="Google Shape;428;p48"/>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429" name="Google Shape;429;p48"/>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427" name="Google Shape;427;p48"/>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430" name="Google Shape;430;p48"/>
          <p:cNvSpPr txBox="1"/>
          <p:nvPr/>
        </p:nvSpPr>
        <p:spPr>
          <a:xfrm>
            <a:off x="2260988" y="2403581"/>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Conservation</a:t>
            </a:r>
            <a:endParaRPr sz="825"/>
          </a:p>
        </p:txBody>
      </p:sp>
      <p:sp>
        <p:nvSpPr>
          <p:cNvPr id="431" name="Google Shape;431;p48"/>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432" name="Google Shape;432;p48"/>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433" name="Google Shape;433;p48"/>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434" name="Google Shape;434;p48"/>
          <p:cNvSpPr txBox="1"/>
          <p:nvPr/>
        </p:nvSpPr>
        <p:spPr>
          <a:xfrm>
            <a:off x="3507171" y="399875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conservation impact my life?</a:t>
            </a:r>
            <a:endParaRPr sz="975"/>
          </a:p>
        </p:txBody>
      </p:sp>
      <p:sp>
        <p:nvSpPr>
          <p:cNvPr id="435" name="Google Shape;435;p48"/>
          <p:cNvSpPr txBox="1"/>
          <p:nvPr/>
        </p:nvSpPr>
        <p:spPr>
          <a:xfrm>
            <a:off x="471600" y="1396932"/>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Using less of a resource to make its supply last longer</a:t>
            </a:r>
            <a:endParaRPr sz="1800">
              <a:latin typeface="Calibri"/>
              <a:ea typeface="Calibri"/>
              <a:cs typeface="Calibri"/>
              <a:sym typeface="Calibri"/>
            </a:endParaRPr>
          </a:p>
        </p:txBody>
      </p:sp>
      <p:sp>
        <p:nvSpPr>
          <p:cNvPr id="436" name="Google Shape;436;p48"/>
          <p:cNvSpPr txBox="1"/>
          <p:nvPr/>
        </p:nvSpPr>
        <p:spPr>
          <a:xfrm>
            <a:off x="471600" y="3219854"/>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Taking a shower instead of a bath to use less water</a:t>
            </a:r>
            <a:endParaRPr sz="1800">
              <a:latin typeface="Calibri"/>
              <a:ea typeface="Calibri"/>
              <a:cs typeface="Calibri"/>
              <a:sym typeface="Calibri"/>
            </a:endParaRPr>
          </a:p>
        </p:txBody>
      </p:sp>
      <p:sp>
        <p:nvSpPr>
          <p:cNvPr id="437" name="Google Shape;437;p48"/>
          <p:cNvSpPr txBox="1"/>
          <p:nvPr/>
        </p:nvSpPr>
        <p:spPr>
          <a:xfrm>
            <a:off x="3672000" y="3277004"/>
            <a:ext cx="2772900" cy="761725"/>
          </a:xfrm>
          <a:prstGeom prst="rect">
            <a:avLst/>
          </a:prstGeom>
          <a:noFill/>
          <a:ln>
            <a:noFill/>
          </a:ln>
        </p:spPr>
        <p:txBody>
          <a:bodyPr spcFirstLastPara="1" wrap="square" lIns="68569" tIns="68569" rIns="68569" bIns="68569" anchor="t" anchorCtr="0">
            <a:spAutoFit/>
          </a:bodyPr>
          <a:lstStyle/>
          <a:p>
            <a:r>
              <a:rPr lang="en" sz="1350">
                <a:latin typeface="Calibri"/>
                <a:ea typeface="Calibri"/>
                <a:cs typeface="Calibri"/>
                <a:sym typeface="Calibri"/>
              </a:rPr>
              <a:t>Conservation impacts my life by using less resources to save their supplies and help protect the environment.</a:t>
            </a:r>
            <a:endParaRPr sz="135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BEB94226-01E4-1CAD-093B-B5E54F4F05ED}"/>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0985343F-6529-4961-7B74-FA9FE86FCBA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F0277D04-B12D-A4D0-8355-6F36DD12355F}"/>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4BD2EDFC-3A53-171E-5C69-9D01F658EC71}"/>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83D76CCB-6302-47D0-0B39-7EEF263B378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429C93EA-EF89-ADD4-412A-648EAE0DDDD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774842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72781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Conservation</a:t>
            </a:r>
            <a:r>
              <a:rPr lang="en" sz="2800" dirty="0"/>
              <a:t>: using less of a resource to make its supply last longer</a:t>
            </a:r>
            <a:endParaRPr sz="2800" b="1" u="sng" dirty="0"/>
          </a:p>
        </p:txBody>
      </p:sp>
      <p:pic>
        <p:nvPicPr>
          <p:cNvPr id="157" name="Google Shape;157;p28"/>
          <p:cNvPicPr preferRelativeResize="0"/>
          <p:nvPr/>
        </p:nvPicPr>
        <p:blipFill>
          <a:blip r:embed="rId3">
            <a:alphaModFix/>
          </a:blip>
          <a:stretch>
            <a:fillRect/>
          </a:stretch>
        </p:blipFill>
        <p:spPr>
          <a:xfrm>
            <a:off x="1102177" y="1714500"/>
            <a:ext cx="4653643" cy="3429000"/>
          </a:xfrm>
          <a:prstGeom prst="rect">
            <a:avLst/>
          </a:prstGeom>
          <a:noFill/>
          <a:ln>
            <a:noFill/>
          </a:ln>
        </p:spPr>
      </p:pic>
      <p:sp>
        <p:nvSpPr>
          <p:cNvPr id="4" name="Google Shape;536;g27e576c1a67_0_1091" descr="Rewind">
            <a:extLst>
              <a:ext uri="{FF2B5EF4-FFF2-40B4-BE49-F238E27FC236}">
                <a16:creationId xmlns:a16="http://schemas.microsoft.com/office/drawing/2014/main" id="{1CDBC760-ED43-86C9-448C-77F794902687}"/>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714278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6"/>
          <p:cNvSpPr txBox="1"/>
          <p:nvPr/>
        </p:nvSpPr>
        <p:spPr>
          <a:xfrm>
            <a:off x="350441" y="418065"/>
            <a:ext cx="6157125" cy="1177215"/>
          </a:xfrm>
          <a:prstGeom prst="rect">
            <a:avLst/>
          </a:prstGeom>
          <a:noFill/>
          <a:ln>
            <a:noFill/>
          </a:ln>
        </p:spPr>
        <p:txBody>
          <a:bodyPr spcFirstLastPara="1" wrap="square" lIns="68569" tIns="34275" rIns="68569" bIns="34275" anchor="t" anchorCtr="0">
            <a:spAutoFit/>
          </a:bodyPr>
          <a:lstStyle/>
          <a:p>
            <a:pPr algn="ctr">
              <a:buSzPts val="3000"/>
            </a:pPr>
            <a:r>
              <a:rPr lang="en" sz="2400" b="1" dirty="0">
                <a:solidFill>
                  <a:schemeClr val="dk1"/>
                </a:solidFill>
                <a:latin typeface="Calibri"/>
                <a:ea typeface="Calibri"/>
                <a:cs typeface="Calibri"/>
                <a:sym typeface="Calibri"/>
              </a:rPr>
              <a:t>Big Question: </a:t>
            </a:r>
            <a:r>
              <a:rPr lang="en" sz="2400" dirty="0">
                <a:solidFill>
                  <a:schemeClr val="dk1"/>
                </a:solidFill>
                <a:latin typeface="Calibri"/>
                <a:ea typeface="Calibri"/>
                <a:cs typeface="Calibri"/>
                <a:sym typeface="Calibri"/>
              </a:rPr>
              <a:t>How does the amount we use of different types of resources help us take care of our environment?</a:t>
            </a:r>
            <a:endParaRPr sz="240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3">
            <a:alphaModFix/>
          </a:blip>
          <a:stretch>
            <a:fillRect/>
          </a:stretch>
        </p:blipFill>
        <p:spPr>
          <a:xfrm>
            <a:off x="1433363" y="1738060"/>
            <a:ext cx="3991273" cy="3405440"/>
          </a:xfrm>
          <a:prstGeom prst="rect">
            <a:avLst/>
          </a:prstGeom>
          <a:noFill/>
          <a:ln>
            <a:noFill/>
          </a:ln>
        </p:spPr>
      </p:pic>
      <p:sp>
        <p:nvSpPr>
          <p:cNvPr id="2" name="Google Shape;139;p26" descr="Lightbulb and gear">
            <a:extLst>
              <a:ext uri="{FF2B5EF4-FFF2-40B4-BE49-F238E27FC236}">
                <a16:creationId xmlns:a16="http://schemas.microsoft.com/office/drawing/2014/main" id="{301ADD5E-6E32-81D3-2402-C83CA8B27184}"/>
              </a:ext>
            </a:extLst>
          </p:cNvPr>
          <p:cNvSpPr/>
          <p:nvPr/>
        </p:nvSpPr>
        <p:spPr>
          <a:xfrm>
            <a:off x="135341" y="95552"/>
            <a:ext cx="430200" cy="4065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968172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pic>
        <p:nvPicPr>
          <p:cNvPr id="2276" name="Google Shape;2276;p62"/>
          <p:cNvPicPr preferRelativeResize="0"/>
          <p:nvPr/>
        </p:nvPicPr>
        <p:blipFill rotWithShape="1">
          <a:blip r:embed="rId3">
            <a:alphaModFix/>
          </a:blip>
          <a:srcRect/>
          <a:stretch/>
        </p:blipFill>
        <p:spPr>
          <a:xfrm>
            <a:off x="1" y="0"/>
            <a:ext cx="6857300"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14" descr="IEP Translation – Communication from OSEP regarding the ..."/>
          <p:cNvPicPr preferRelativeResize="0"/>
          <p:nvPr/>
        </p:nvPicPr>
        <p:blipFill rotWithShape="1">
          <a:blip r:embed="rId3">
            <a:alphaModFix/>
          </a:blip>
          <a:srcRect/>
          <a:stretch/>
        </p:blipFill>
        <p:spPr>
          <a:xfrm>
            <a:off x="1336958" y="678955"/>
            <a:ext cx="4311261" cy="678371"/>
          </a:xfrm>
          <a:prstGeom prst="rect">
            <a:avLst/>
          </a:prstGeom>
          <a:noFill/>
          <a:ln>
            <a:noFill/>
          </a:ln>
        </p:spPr>
      </p:pic>
      <p:pic>
        <p:nvPicPr>
          <p:cNvPr id="2282" name="Google Shape;2282;p14" descr="United States Department of Education - Wikipedia"/>
          <p:cNvPicPr preferRelativeResize="0"/>
          <p:nvPr/>
        </p:nvPicPr>
        <p:blipFill rotWithShape="1">
          <a:blip r:embed="rId4">
            <a:alphaModFix/>
          </a:blip>
          <a:srcRect/>
          <a:stretch/>
        </p:blipFill>
        <p:spPr>
          <a:xfrm>
            <a:off x="2581383" y="1462319"/>
            <a:ext cx="1623344" cy="1550649"/>
          </a:xfrm>
          <a:prstGeom prst="rect">
            <a:avLst/>
          </a:prstGeom>
          <a:noFill/>
          <a:ln>
            <a:noFill/>
          </a:ln>
        </p:spPr>
      </p:pic>
      <p:pic>
        <p:nvPicPr>
          <p:cNvPr id="2283" name="Google Shape;2283;p14"/>
          <p:cNvPicPr preferRelativeResize="0"/>
          <p:nvPr/>
        </p:nvPicPr>
        <p:blipFill rotWithShape="1">
          <a:blip r:embed="rId5">
            <a:alphaModFix/>
          </a:blip>
          <a:srcRect/>
          <a:stretch/>
        </p:blipFill>
        <p:spPr>
          <a:xfrm>
            <a:off x="762856" y="3177295"/>
            <a:ext cx="5666537" cy="967323"/>
          </a:xfrm>
          <a:prstGeom prst="rect">
            <a:avLst/>
          </a:prstGeom>
          <a:noFill/>
          <a:ln>
            <a:noFill/>
          </a:ln>
        </p:spPr>
      </p:pic>
      <p:sp>
        <p:nvSpPr>
          <p:cNvPr id="2284" name="Google Shape;2284;p14"/>
          <p:cNvSpPr txBox="1"/>
          <p:nvPr/>
        </p:nvSpPr>
        <p:spPr>
          <a:xfrm>
            <a:off x="476003" y="135212"/>
            <a:ext cx="5906025" cy="438551"/>
          </a:xfrm>
          <a:prstGeom prst="rect">
            <a:avLst/>
          </a:prstGeom>
          <a:noFill/>
          <a:ln>
            <a:noFill/>
          </a:ln>
        </p:spPr>
        <p:txBody>
          <a:bodyPr spcFirstLastPara="1" wrap="square" lIns="68569" tIns="34275" rIns="68569" bIns="34275" anchor="t" anchorCtr="0">
            <a:spAutoFit/>
          </a:bodyPr>
          <a:lstStyle/>
          <a:p>
            <a:pPr algn="ctr">
              <a:buSzPts val="3200"/>
            </a:pPr>
            <a:r>
              <a:rPr lang="en-US" sz="2400">
                <a:latin typeface="Calibri"/>
                <a:ea typeface="Calibri"/>
                <a:cs typeface="Calibri"/>
                <a:sym typeface="Calibri"/>
              </a:rPr>
              <a:t>This Was Created With Resources From:</a:t>
            </a:r>
            <a:endParaRPr sz="1050"/>
          </a:p>
        </p:txBody>
      </p:sp>
      <p:sp>
        <p:nvSpPr>
          <p:cNvPr id="2285" name="Google Shape;2285;p14"/>
          <p:cNvSpPr txBox="1"/>
          <p:nvPr/>
        </p:nvSpPr>
        <p:spPr>
          <a:xfrm>
            <a:off x="677588" y="4144612"/>
            <a:ext cx="5502825" cy="808148"/>
          </a:xfrm>
          <a:prstGeom prst="rect">
            <a:avLst/>
          </a:prstGeom>
          <a:noFill/>
          <a:ln>
            <a:noFill/>
          </a:ln>
        </p:spPr>
        <p:txBody>
          <a:bodyPr spcFirstLastPara="1" wrap="square" lIns="68569" tIns="68569" rIns="68569" bIns="68569" anchor="t" anchorCtr="0">
            <a:spAutoFit/>
          </a:bodyPr>
          <a:lstStyle/>
          <a:p>
            <a:pPr algn="ctr">
              <a:buSzPts val="1450"/>
            </a:pPr>
            <a:r>
              <a:rPr lang="en-US" sz="1088" b="1">
                <a:latin typeface="Calibri"/>
                <a:ea typeface="Calibri"/>
                <a:cs typeface="Calibri"/>
                <a:sym typeface="Calibri"/>
              </a:rPr>
              <a:t>Questions or Comments</a:t>
            </a:r>
            <a:endParaRPr sz="1125"/>
          </a:p>
          <a:p>
            <a:pPr algn="ctr">
              <a:buSzPts val="1450"/>
            </a:pPr>
            <a:endParaRPr sz="1088" b="1">
              <a:latin typeface="Calibri"/>
              <a:ea typeface="Calibri"/>
              <a:cs typeface="Calibri"/>
              <a:sym typeface="Calibri"/>
            </a:endParaRPr>
          </a:p>
          <a:p>
            <a:pPr algn="ctr">
              <a:buSzPts val="1450"/>
            </a:pPr>
            <a:r>
              <a:rPr lang="en-US" sz="1088">
                <a:latin typeface="Calibri"/>
                <a:ea typeface="Calibri"/>
                <a:cs typeface="Calibri"/>
                <a:sym typeface="Calibri"/>
              </a:rPr>
              <a:t> Michael Kennedy, Ph.D.          MKennedy@Virginia.edu </a:t>
            </a:r>
            <a:endParaRPr sz="1125"/>
          </a:p>
          <a:p>
            <a:pPr algn="ctr">
              <a:buSzPts val="1450"/>
            </a:pPr>
            <a:r>
              <a:rPr lang="en-US" sz="1088">
                <a:latin typeface="Calibri"/>
                <a:ea typeface="Calibri"/>
                <a:cs typeface="Calibri"/>
                <a:sym typeface="Calibri"/>
              </a:rPr>
              <a:t>Rachel L Kunemund, Ph.D.	             rk8vm@virginia.edu</a:t>
            </a:r>
            <a:endParaRPr sz="1125">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title"/>
          </p:nvPr>
        </p:nvSpPr>
        <p:spPr>
          <a:xfrm>
            <a:off x="604575" y="120938"/>
            <a:ext cx="6059250" cy="1056825"/>
          </a:xfrm>
          <a:prstGeom prst="rect">
            <a:avLst/>
          </a:prstGeom>
          <a:noFill/>
          <a:ln>
            <a:noFill/>
          </a:ln>
        </p:spPr>
        <p:txBody>
          <a:bodyPr spcFirstLastPara="1" wrap="square" lIns="68569" tIns="34275" rIns="68569" bIns="34275" anchor="ctr" anchorCtr="0">
            <a:noAutofit/>
          </a:bodyPr>
          <a:lstStyle/>
          <a:p>
            <a:pPr>
              <a:buSzPts val="4400"/>
            </a:pPr>
            <a:r>
              <a:rPr lang="en-US" sz="2625" b="1" u="sng"/>
              <a:t>Climate</a:t>
            </a:r>
            <a:r>
              <a:rPr lang="en-US" sz="2625"/>
              <a:t>: the average measurements of weather in a place over the course of years</a:t>
            </a:r>
            <a:endParaRPr sz="2625"/>
          </a:p>
        </p:txBody>
      </p:sp>
      <p:pic>
        <p:nvPicPr>
          <p:cNvPr id="232" name="Google Shape;232;p15"/>
          <p:cNvPicPr preferRelativeResize="0"/>
          <p:nvPr/>
        </p:nvPicPr>
        <p:blipFill rotWithShape="1">
          <a:blip r:embed="rId3">
            <a:alphaModFix/>
          </a:blip>
          <a:srcRect/>
          <a:stretch/>
        </p:blipFill>
        <p:spPr>
          <a:xfrm>
            <a:off x="194157" y="1371371"/>
            <a:ext cx="6469669" cy="3085538"/>
          </a:xfrm>
          <a:prstGeom prst="rect">
            <a:avLst/>
          </a:prstGeom>
          <a:noFill/>
          <a:ln>
            <a:noFill/>
          </a:ln>
        </p:spPr>
      </p:pic>
      <p:sp>
        <p:nvSpPr>
          <p:cNvPr id="233" name="Google Shape;233;p15" descr="Rewind"/>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30484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Energy</a:t>
            </a:r>
            <a:r>
              <a:rPr lang="en" sz="2700" dirty="0"/>
              <a:t>: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2" name="Google Shape;224;g2a5a1442303_0_281" descr="Rewind">
            <a:extLst>
              <a:ext uri="{FF2B5EF4-FFF2-40B4-BE49-F238E27FC236}">
                <a16:creationId xmlns:a16="http://schemas.microsoft.com/office/drawing/2014/main" id="{2845CC3C-6C81-256E-265D-6FC717E1631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207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mass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6" name="Google Shape;224;g2a5a1442303_0_281" descr="Rewind">
            <a:extLst>
              <a:ext uri="{FF2B5EF4-FFF2-40B4-BE49-F238E27FC236}">
                <a16:creationId xmlns:a16="http://schemas.microsoft.com/office/drawing/2014/main" id="{3752EBF8-E2E6-E03C-C580-3EF9F0B0E909}"/>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3097</Words>
  <Application>Microsoft Macintosh PowerPoint</Application>
  <PresentationFormat>Custom</PresentationFormat>
  <Paragraphs>332</Paragraphs>
  <Slides>65</Slides>
  <Notes>65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Calibri</vt:lpstr>
      <vt:lpstr>Helvetica Neue Light</vt:lpstr>
      <vt:lpstr>Inter</vt:lpstr>
      <vt:lpstr>Poppins</vt:lpstr>
      <vt:lpstr>Arial</vt:lpstr>
      <vt:lpstr>Times New Roman</vt:lpstr>
      <vt:lpstr>Söhne</vt:lpstr>
      <vt:lpstr>Simple Light</vt:lpstr>
      <vt:lpstr>Office Theme</vt:lpstr>
      <vt:lpstr>PowerPoint Presentation</vt:lpstr>
      <vt:lpstr>Conservation</vt:lpstr>
      <vt:lpstr>PowerPoint Presentation</vt:lpstr>
      <vt:lpstr>PowerPoint Presentation</vt:lpstr>
      <vt:lpstr>PowerPoint Presentation</vt:lpstr>
      <vt:lpstr>PowerPoint Presentation</vt:lpstr>
      <vt:lpstr>Climate: the average measurements of weather in a place over the course of years</vt:lpstr>
      <vt:lpstr>Energy: the ability to cause change</vt:lpstr>
      <vt:lpstr>Kinetic Energy: energy of mass in motion</vt:lpstr>
      <vt:lpstr>Potential energy: stored energy</vt:lpstr>
      <vt:lpstr>Renewable Energy: energy that comes from natural sources and will not run out</vt:lpstr>
      <vt:lpstr>Non-Renewable Energy: energy that comes from sources that will eventually run out</vt:lpstr>
      <vt:lpstr>PowerPoint Presentation</vt:lpstr>
      <vt:lpstr>PowerPoint Presentation</vt:lpstr>
      <vt:lpstr>PowerPoint Presentation</vt:lpstr>
      <vt:lpstr>What is climate?</vt:lpstr>
      <vt:lpstr>True or False: Energy is the ability to cause change</vt:lpstr>
      <vt:lpstr>True or False: Energy is the ability to cause change</vt:lpstr>
      <vt:lpstr>Kinetic Energy: energy of              in motion</vt:lpstr>
      <vt:lpstr>Kinetic Energy: energy of mass in motion</vt:lpstr>
      <vt:lpstr>True or False: Potential energy is stored energy</vt:lpstr>
      <vt:lpstr>True or False: Potential energy is stored energy</vt:lpstr>
      <vt:lpstr>Renewable Energy: energy that comes from natural sources and will           run out</vt:lpstr>
      <vt:lpstr>Renewable Energy: energy that comes from natural sources and will not run out</vt:lpstr>
      <vt:lpstr>Non-Renewable Energy: energy that comes from sources that         eventually run out</vt:lpstr>
      <vt:lpstr>Non-Renewable Energy: energy that comes from sources that will eventually run out</vt:lpstr>
      <vt:lpstr>PowerPoint Presentation</vt:lpstr>
      <vt:lpstr>Conservation: using less of a resource to make its supply last longer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Conservation: using less of a resource to make its supply last longer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Conservation: using less of a resource to make its supply last longer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dc:title>
  <cp:lastModifiedBy>Coleman, Olivia Fudge (rhz9xk)</cp:lastModifiedBy>
  <cp:revision>19</cp:revision>
  <dcterms:modified xsi:type="dcterms:W3CDTF">2024-01-04T03:39:07Z</dcterms:modified>
</cp:coreProperties>
</file>