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8"/>
  </p:notesMasterIdLst>
  <p:sldIdLst>
    <p:sldId id="256" r:id="rId2"/>
    <p:sldId id="257" r:id="rId3"/>
    <p:sldId id="258" r:id="rId4"/>
    <p:sldId id="44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443" r:id="rId66"/>
    <p:sldId id="444" r:id="rId67"/>
  </p:sldIdLst>
  <p:sldSz cx="9144000" cy="6858000" type="screen4x3"/>
  <p:notesSz cx="6858000" cy="9144000"/>
  <p:embeddedFontLst>
    <p:embeddedFont>
      <p:font typeface="Helvetica Neue Light" panose="02000403000000020004" pitchFamily="2" charset="0"/>
      <p:regular r:id="rId69"/>
      <p:bold r:id="rId70"/>
      <p:italic r:id="rId71"/>
      <p:boldItalic r:id="rId72"/>
    </p:embeddedFont>
    <p:embeddedFont>
      <p:font typeface="Poppins" pitchFamily="2" charset="77"/>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3" roundtripDataSignature="AMtx7mhSFpOn5YB1DUzv5PzP869oGVEqE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9415"/>
  </p:normalViewPr>
  <p:slideViewPr>
    <p:cSldViewPr snapToGrid="0">
      <p:cViewPr varScale="1">
        <p:scale>
          <a:sx n="78" d="100"/>
          <a:sy n="78" d="100"/>
        </p:scale>
        <p:origin x="140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05"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203" Type="http://customschemas.google.com/relationships/presentationmetadata" Target="meta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206"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204" Type="http://schemas.openxmlformats.org/officeDocument/2006/relationships/presProps" Target="presProps.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207"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7e576c1a67_0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27e576c1a67_0_6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__________ is the ability to cause change.</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[Energy] </a:t>
            </a:r>
            <a:endParaRPr/>
          </a:p>
        </p:txBody>
      </p:sp>
      <p:sp>
        <p:nvSpPr>
          <p:cNvPr id="177" name="Google Shape;177;g27e576c1a67_0_6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7e576c1a67_0_6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27e576c1a67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transformation is changing energy from one form to another.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86" name="Google Shape;186;g27e576c1a67_0_6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7e576c1a67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27e576c1a67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Energy transformation is changing energy from one form to another.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[True]</a:t>
            </a:r>
            <a:endParaRPr/>
          </a:p>
        </p:txBody>
      </p:sp>
      <p:sp>
        <p:nvSpPr>
          <p:cNvPr id="195" name="Google Shape;195;g27e576c1a67_0_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direction</a:t>
            </a:r>
            <a:r>
              <a:rPr lang="en-US"/>
              <a:t>.</a:t>
            </a:r>
            <a:endParaRPr/>
          </a:p>
        </p:txBody>
      </p:sp>
      <p:sp>
        <p:nvSpPr>
          <p:cNvPr id="204" name="Google Shape;20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Direction is where something moves or points.</a:t>
            </a:r>
            <a:endParaRPr b="0"/>
          </a:p>
          <a:p>
            <a:pPr marL="0" lvl="0" indent="0" algn="l" rtl="0">
              <a:lnSpc>
                <a:spcPct val="100000"/>
              </a:lnSpc>
              <a:spcBef>
                <a:spcPts val="0"/>
              </a:spcBef>
              <a:spcAft>
                <a:spcPts val="0"/>
              </a:spcAft>
              <a:buSzPts val="1400"/>
              <a:buNone/>
            </a:pPr>
            <a:endParaRPr/>
          </a:p>
        </p:txBody>
      </p:sp>
      <p:sp>
        <p:nvSpPr>
          <p:cNvPr id="212" name="Google Shape;212;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21" name="Google Shape;221;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direction</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Direction is where something moves or points.</a:t>
            </a:r>
            <a:r>
              <a:rPr lang="en-US" b="0"/>
              <a:t>]</a:t>
            </a:r>
            <a:endParaRPr/>
          </a:p>
        </p:txBody>
      </p:sp>
      <p:sp>
        <p:nvSpPr>
          <p:cNvPr id="227" name="Google Shape;227;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35" name="Google Shape;23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7e576c1a67_0_4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27e576c1a67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Up and down are two ways to describe an object’s </a:t>
            </a:r>
            <a:r>
              <a:rPr lang="en-US" b="1" dirty="0"/>
              <a:t>direction</a:t>
            </a:r>
            <a:r>
              <a:rPr lang="en-US" sz="1200" dirty="0">
                <a:solidFill>
                  <a:schemeClr val="dk1"/>
                </a:solidFill>
              </a:rPr>
              <a:t>. For example, the position of the </a:t>
            </a:r>
            <a:r>
              <a:rPr lang="en-US" dirty="0"/>
              <a:t>roller coaster car on the left is an example of the down </a:t>
            </a:r>
            <a:r>
              <a:rPr lang="en-US" b="1" dirty="0"/>
              <a:t>direction</a:t>
            </a:r>
            <a:r>
              <a:rPr lang="en-US" dirty="0"/>
              <a:t> - the roller coaster car is moving down. The roller coaster car on the right is an example of the up </a:t>
            </a:r>
            <a:r>
              <a:rPr lang="en-US" b="1" dirty="0"/>
              <a:t>direction</a:t>
            </a:r>
            <a:r>
              <a:rPr lang="en-US" dirty="0"/>
              <a:t> - the roller coaster car is moving up.</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7e576c1a67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27e576c1a67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Left and right are two other ways to describe direction. For example, the sign on the left is pointing in the left </a:t>
            </a:r>
            <a:r>
              <a:rPr lang="en-US" b="1" dirty="0"/>
              <a:t>direction</a:t>
            </a:r>
            <a:r>
              <a:rPr lang="en-US" dirty="0"/>
              <a:t>. The sign on the right is pointing in the right </a:t>
            </a:r>
            <a:r>
              <a:rPr lang="en-US" b="1" dirty="0"/>
              <a:t>direction</a:t>
            </a:r>
            <a:r>
              <a:rPr lang="en-US" dirty="0"/>
              <a: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Direction</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7e576c1a67_0_7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27e576c1a67_0_7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Forwards and backwards are two other ways to describe </a:t>
            </a:r>
            <a:r>
              <a:rPr lang="en-US" b="1" dirty="0"/>
              <a:t>direction</a:t>
            </a:r>
            <a:r>
              <a:rPr lang="en-US" dirty="0"/>
              <a:t>. The runner is moving in the forward </a:t>
            </a:r>
            <a:r>
              <a:rPr lang="en-US" b="1" dirty="0"/>
              <a:t>direction</a:t>
            </a:r>
            <a:r>
              <a:rPr lang="en-US" dirty="0"/>
              <a:t>. The soccer player is flipping in the backward </a:t>
            </a:r>
            <a:r>
              <a:rPr lang="en-US" b="1" dirty="0"/>
              <a:t>direction</a:t>
            </a:r>
            <a:r>
              <a:rPr lang="en-US" dirty="0"/>
              <a: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63" name="Google Shape;263;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7430209113_0_10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7430209113_0_10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_____ and _____ are two ways to describe the </a:t>
            </a:r>
            <a:r>
              <a:rPr lang="en-US" b="1"/>
              <a:t>direction</a:t>
            </a:r>
            <a:r>
              <a:rPr lang="en-US" b="1" i="1"/>
              <a:t> </a:t>
            </a:r>
            <a:r>
              <a:rPr lang="en-US"/>
              <a:t>of the roller coaster cars.</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[Up, down]</a:t>
            </a:r>
            <a:endParaRPr/>
          </a:p>
        </p:txBody>
      </p:sp>
      <p:sp>
        <p:nvSpPr>
          <p:cNvPr id="269" name="Google Shape;269;g27430209113_0_10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7e576c1a67_0_7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27e576c1a67_0_7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_____ and _____ are two ways to describe the </a:t>
            </a:r>
            <a:r>
              <a:rPr lang="en-US" b="1"/>
              <a:t>direction</a:t>
            </a:r>
            <a:r>
              <a:rPr lang="en-US" b="1" i="1"/>
              <a:t> </a:t>
            </a:r>
            <a:r>
              <a:rPr lang="en-US"/>
              <a:t>of the roller coaster cars.</a:t>
            </a:r>
            <a:endParaRPr/>
          </a:p>
          <a:p>
            <a:pPr marL="0" lvl="0" indent="0" algn="l" rtl="0">
              <a:spcBef>
                <a:spcPts val="0"/>
              </a:spcBef>
              <a:spcAft>
                <a:spcPts val="0"/>
              </a:spcAft>
              <a:buClr>
                <a:schemeClr val="dk1"/>
              </a:buClr>
              <a:buSzPts val="3600"/>
              <a:buFont typeface="Arial"/>
              <a:buNone/>
            </a:pPr>
            <a:endParaRPr/>
          </a:p>
          <a:p>
            <a:pPr marL="0" lvl="0" indent="0" algn="l" rtl="0">
              <a:spcBef>
                <a:spcPts val="0"/>
              </a:spcBef>
              <a:spcAft>
                <a:spcPts val="0"/>
              </a:spcAft>
              <a:buClr>
                <a:schemeClr val="dk1"/>
              </a:buClr>
              <a:buSzPts val="3600"/>
              <a:buFont typeface="Arial"/>
              <a:buNone/>
            </a:pPr>
            <a:r>
              <a:rPr lang="en-US"/>
              <a:t>[Up, down]</a:t>
            </a:r>
            <a:endParaRPr/>
          </a:p>
        </p:txBody>
      </p:sp>
      <p:sp>
        <p:nvSpPr>
          <p:cNvPr id="278" name="Google Shape;278;g27e576c1a67_0_7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5f381583a0_0_9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25f381583a0_0_9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 or False:  Up and down describe the </a:t>
            </a:r>
            <a:r>
              <a:rPr lang="en-US" b="1"/>
              <a:t>direction</a:t>
            </a:r>
            <a:r>
              <a:rPr lang="en-US"/>
              <a:t> of the two arrows.</a:t>
            </a:r>
            <a:endParaRPr/>
          </a:p>
          <a:p>
            <a:pPr marL="0" lvl="0" indent="0" algn="ctr" rtl="0">
              <a:spcBef>
                <a:spcPts val="0"/>
              </a:spcBef>
              <a:spcAft>
                <a:spcPts val="0"/>
              </a:spcAft>
              <a:buNone/>
            </a:pPr>
            <a:endParaRPr/>
          </a:p>
          <a:p>
            <a:pPr marL="457200" lvl="0" indent="-304800" algn="l" rtl="0">
              <a:spcBef>
                <a:spcPts val="0"/>
              </a:spcBef>
              <a:spcAft>
                <a:spcPts val="0"/>
              </a:spcAft>
              <a:buClr>
                <a:schemeClr val="dk1"/>
              </a:buClr>
              <a:buSzPts val="1200"/>
              <a:buFont typeface="Calibri"/>
              <a:buAutoNum type="alphaUcPeriod"/>
            </a:pPr>
            <a:r>
              <a:rPr lang="en-US"/>
              <a:t>True</a:t>
            </a:r>
            <a:endParaRPr/>
          </a:p>
          <a:p>
            <a:pPr marL="457200" lvl="0" indent="-304800" algn="l" rtl="0">
              <a:spcBef>
                <a:spcPts val="0"/>
              </a:spcBef>
              <a:spcAft>
                <a:spcPts val="0"/>
              </a:spcAft>
              <a:buClr>
                <a:schemeClr val="dk1"/>
              </a:buClr>
              <a:buSzPts val="1200"/>
              <a:buFont typeface="Calibri"/>
              <a:buAutoNum type="alphaUcPeriod"/>
            </a:pPr>
            <a:r>
              <a:rPr lang="en-US"/>
              <a:t>False</a:t>
            </a:r>
            <a:endParaRPr/>
          </a:p>
        </p:txBody>
      </p:sp>
      <p:sp>
        <p:nvSpPr>
          <p:cNvPr id="288" name="Google Shape;288;g25f381583a0_0_9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7e576c1a67_0_7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7e576c1a67_0_7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600"/>
              <a:buFont typeface="Arial"/>
              <a:buNone/>
            </a:pPr>
            <a:r>
              <a:rPr lang="en-US"/>
              <a:t>False:  The </a:t>
            </a:r>
            <a:r>
              <a:rPr lang="en-US" b="1"/>
              <a:t>direction</a:t>
            </a:r>
            <a:r>
              <a:rPr lang="en-US"/>
              <a:t> of the two arrows is </a:t>
            </a:r>
            <a:r>
              <a:rPr lang="en-US" b="1"/>
              <a:t>not</a:t>
            </a:r>
            <a:r>
              <a:rPr lang="en-US"/>
              <a:t> up and down. The </a:t>
            </a:r>
            <a:r>
              <a:rPr lang="en-US" b="1"/>
              <a:t>direction</a:t>
            </a:r>
            <a:r>
              <a:rPr lang="en-US"/>
              <a:t> of the two arrows is left and right.</a:t>
            </a:r>
            <a:endParaRPr/>
          </a:p>
          <a:p>
            <a:pPr marL="0" lvl="0" indent="0" algn="l" rtl="0">
              <a:lnSpc>
                <a:spcPct val="100000"/>
              </a:lnSpc>
              <a:spcBef>
                <a:spcPts val="0"/>
              </a:spcBef>
              <a:spcAft>
                <a:spcPts val="0"/>
              </a:spcAft>
              <a:buSzPts val="1400"/>
              <a:buNone/>
            </a:pPr>
            <a:endParaRPr/>
          </a:p>
        </p:txBody>
      </p:sp>
      <p:sp>
        <p:nvSpPr>
          <p:cNvPr id="297" name="Google Shape;297;g27e576c1a67_0_7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e576c1a67_0_7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27e576c1a67_0_7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The _______ </a:t>
            </a:r>
            <a:r>
              <a:rPr lang="en-US" b="1"/>
              <a:t>direction</a:t>
            </a:r>
            <a:r>
              <a:rPr lang="en-US"/>
              <a:t> describes the runner and the _______  </a:t>
            </a:r>
            <a:r>
              <a:rPr lang="en-US" b="1"/>
              <a:t>direction</a:t>
            </a:r>
            <a:r>
              <a:rPr lang="en-US"/>
              <a:t> describes the soccer player.</a:t>
            </a:r>
            <a:endParaRPr/>
          </a:p>
          <a:p>
            <a:pPr marL="0" lvl="0" indent="0" algn="l" rtl="0">
              <a:lnSpc>
                <a:spcPct val="100000"/>
              </a:lnSpc>
              <a:spcBef>
                <a:spcPts val="0"/>
              </a:spcBef>
              <a:spcAft>
                <a:spcPts val="0"/>
              </a:spcAft>
              <a:buSzPts val="3600"/>
              <a:buNone/>
            </a:pPr>
            <a:endParaRPr/>
          </a:p>
          <a:p>
            <a:pPr marL="0" lvl="0" indent="0" algn="l" rtl="0">
              <a:lnSpc>
                <a:spcPct val="100000"/>
              </a:lnSpc>
              <a:spcBef>
                <a:spcPts val="0"/>
              </a:spcBef>
              <a:spcAft>
                <a:spcPts val="0"/>
              </a:spcAft>
              <a:buSzPts val="3600"/>
              <a:buNone/>
            </a:pPr>
            <a:r>
              <a:rPr lang="en-US"/>
              <a:t>[forward, backward]</a:t>
            </a:r>
            <a:endParaRPr/>
          </a:p>
        </p:txBody>
      </p:sp>
      <p:sp>
        <p:nvSpPr>
          <p:cNvPr id="306" name="Google Shape;306;g27e576c1a67_0_7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7e576c1a67_0_7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7e576c1a67_0_7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The _______ </a:t>
            </a:r>
            <a:r>
              <a:rPr lang="en-US" b="1"/>
              <a:t>direction</a:t>
            </a:r>
            <a:r>
              <a:rPr lang="en-US"/>
              <a:t> describes the runner and the _______  </a:t>
            </a:r>
            <a:r>
              <a:rPr lang="en-US" b="1"/>
              <a:t>direction</a:t>
            </a:r>
            <a:r>
              <a:rPr lang="en-US"/>
              <a:t> describes the soccer player.</a:t>
            </a:r>
            <a:endParaRPr/>
          </a:p>
          <a:p>
            <a:pPr marL="0" lvl="0" indent="0" algn="l" rtl="0">
              <a:spcBef>
                <a:spcPts val="0"/>
              </a:spcBef>
              <a:spcAft>
                <a:spcPts val="0"/>
              </a:spcAft>
              <a:buSzPts val="3600"/>
              <a:buNone/>
            </a:pPr>
            <a:endParaRPr/>
          </a:p>
          <a:p>
            <a:pPr marL="0" lvl="0" indent="0" algn="l" rtl="0">
              <a:spcBef>
                <a:spcPts val="0"/>
              </a:spcBef>
              <a:spcAft>
                <a:spcPts val="0"/>
              </a:spcAft>
              <a:buClr>
                <a:schemeClr val="dk1"/>
              </a:buClr>
              <a:buSzPts val="3600"/>
              <a:buFont typeface="Arial"/>
              <a:buNone/>
            </a:pPr>
            <a:r>
              <a:rPr lang="en-US"/>
              <a:t>[forward, backwards]</a:t>
            </a:r>
            <a:endParaRPr/>
          </a:p>
        </p:txBody>
      </p:sp>
      <p:sp>
        <p:nvSpPr>
          <p:cNvPr id="315" name="Google Shape;315;g27e576c1a67_0_7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direction.</a:t>
            </a:r>
            <a:endParaRPr/>
          </a:p>
        </p:txBody>
      </p:sp>
      <p:sp>
        <p:nvSpPr>
          <p:cNvPr id="324" name="Google Shape;324;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space shuttle is pointed and moving </a:t>
            </a:r>
            <a:r>
              <a:rPr lang="en-US" b="1" dirty="0"/>
              <a:t>up</a:t>
            </a:r>
            <a:r>
              <a:rPr lang="en-US" dirty="0"/>
              <a:t>. This tells us the </a:t>
            </a:r>
            <a:r>
              <a:rPr lang="en-US" b="1" dirty="0"/>
              <a:t>direction</a:t>
            </a:r>
            <a:r>
              <a:rPr lang="en-US" dirty="0"/>
              <a:t> of the space shuttle is </a:t>
            </a:r>
            <a:r>
              <a:rPr lang="en-US" b="1" dirty="0"/>
              <a:t>up</a:t>
            </a:r>
            <a:r>
              <a:rPr lang="en-US" dirty="0"/>
              <a:t>.</a:t>
            </a:r>
            <a:endParaRPr dirty="0"/>
          </a:p>
          <a:p>
            <a:pPr marL="0" lvl="0" indent="0" algn="l" rtl="0">
              <a:lnSpc>
                <a:spcPct val="100000"/>
              </a:lnSpc>
              <a:spcBef>
                <a:spcPts val="0"/>
              </a:spcBef>
              <a:spcAft>
                <a:spcPts val="0"/>
              </a:spcAft>
              <a:buSzPts val="1400"/>
              <a:buNone/>
            </a:pPr>
            <a:endParaRPr dirty="0"/>
          </a:p>
        </p:txBody>
      </p:sp>
      <p:sp>
        <p:nvSpPr>
          <p:cNvPr id="331" name="Google Shape;331;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 direction and speed impact the motion of objects in the world around us?</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7e576c1a67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7e576c1a67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The bowling ball is pointed and moving </a:t>
            </a:r>
            <a:r>
              <a:rPr lang="en-US" b="1" dirty="0"/>
              <a:t>forward</a:t>
            </a:r>
            <a:r>
              <a:rPr lang="en-US" dirty="0"/>
              <a:t>. This tells us the </a:t>
            </a:r>
            <a:r>
              <a:rPr lang="en-US" b="1" dirty="0"/>
              <a:t>direction</a:t>
            </a:r>
            <a:r>
              <a:rPr lang="en-US" dirty="0"/>
              <a:t> of the bowling ball is </a:t>
            </a:r>
            <a:r>
              <a:rPr lang="en-US" b="1" dirty="0"/>
              <a:t>forward</a:t>
            </a:r>
            <a:r>
              <a:rPr lang="en-US" dirty="0"/>
              <a:t>.</a:t>
            </a:r>
            <a:endParaRPr dirty="0"/>
          </a:p>
        </p:txBody>
      </p:sp>
      <p:sp>
        <p:nvSpPr>
          <p:cNvPr id="339" name="Google Shape;339;g27e576c1a67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5e11802ac4_0_5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5e11802ac4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47" name="Google Shape;347;g25e11802ac4_0_5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7e576c1a67_0_8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7e576c1a67_0_8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What is direction?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[Direction is where something moves or points.]</a:t>
            </a:r>
            <a:endParaRPr/>
          </a:p>
        </p:txBody>
      </p:sp>
      <p:sp>
        <p:nvSpPr>
          <p:cNvPr id="353" name="Google Shape;353;g27e576c1a67_0_8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direction</a:t>
            </a:r>
            <a:r>
              <a:rPr lang="en-US"/>
              <a:t>.</a:t>
            </a:r>
            <a:endParaRPr/>
          </a:p>
        </p:txBody>
      </p:sp>
      <p:sp>
        <p:nvSpPr>
          <p:cNvPr id="361" name="Google Shape;361;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pile of rocks are not moving or pointing anywhere, so they do not have a </a:t>
            </a:r>
            <a:r>
              <a:rPr lang="en-US" b="1" dirty="0"/>
              <a:t>direction</a:t>
            </a:r>
            <a:r>
              <a:rPr lang="en-US" dirty="0"/>
              <a:t>.</a:t>
            </a:r>
            <a:endParaRPr dirty="0"/>
          </a:p>
        </p:txBody>
      </p:sp>
      <p:sp>
        <p:nvSpPr>
          <p:cNvPr id="368" name="Google Shape;368;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cheese pizza is not an example of </a:t>
            </a:r>
            <a:r>
              <a:rPr lang="en-US" b="1" dirty="0"/>
              <a:t>direction</a:t>
            </a:r>
            <a:r>
              <a:rPr lang="en-US" dirty="0"/>
              <a:t>. Remember, </a:t>
            </a:r>
            <a:r>
              <a:rPr lang="en-US" b="1" dirty="0"/>
              <a:t>direction</a:t>
            </a:r>
            <a:r>
              <a:rPr lang="en-US" dirty="0"/>
              <a:t> is where something moves or points. The cheese pizza is not moving and it is not pointing anywhere. </a:t>
            </a:r>
            <a:endParaRPr dirty="0"/>
          </a:p>
        </p:txBody>
      </p:sp>
      <p:sp>
        <p:nvSpPr>
          <p:cNvPr id="376" name="Google Shape;376;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84" name="Google Shape;384;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Why does the bowling ball have a direction, but the rocks do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[Because the bowling ball is </a:t>
            </a:r>
            <a:r>
              <a:rPr lang="en-US" b="1"/>
              <a:t>pointing and moving forward</a:t>
            </a:r>
            <a:r>
              <a:rPr lang="en-US"/>
              <a:t>. The rocks are not moving and they are not pointing anywhere]</a:t>
            </a:r>
            <a:endParaRPr/>
          </a:p>
        </p:txBody>
      </p:sp>
      <p:sp>
        <p:nvSpPr>
          <p:cNvPr id="390" name="Google Shape;390;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5e11802ac4_0_10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5e11802ac4_0_10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also break down the term </a:t>
            </a:r>
            <a:r>
              <a:rPr lang="en-US" b="1"/>
              <a:t>direction </a:t>
            </a:r>
            <a:r>
              <a:rPr lang="en-US"/>
              <a:t>into different word parts to help us remember the meaning.  Let’s take a look!</a:t>
            </a:r>
            <a:endParaRPr/>
          </a:p>
        </p:txBody>
      </p:sp>
      <p:sp>
        <p:nvSpPr>
          <p:cNvPr id="401" name="Google Shape;401;g25e11802ac4_0_10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5e11802ac4_0_13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5e11802ac4_0_13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break up the term </a:t>
            </a:r>
            <a:r>
              <a:rPr lang="en-US" b="1"/>
              <a:t>direction</a:t>
            </a:r>
            <a:r>
              <a:rPr lang="en-US"/>
              <a:t> into two parts: root and suffix.</a:t>
            </a:r>
            <a:endParaRPr/>
          </a:p>
        </p:txBody>
      </p:sp>
      <p:sp>
        <p:nvSpPr>
          <p:cNvPr id="408" name="Google Shape;408;g25e11802ac4_0_13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r>
              <a:rPr lang="en-US" b="0" i="0" dirty="0">
                <a:solidFill>
                  <a:srgbClr val="374151"/>
                </a:solidFill>
                <a:effectLst/>
                <a:latin typeface="Söhne"/>
              </a:rPr>
              <a:t>To teach about direction in the context of energy, you can conduct a simple and engaging classroom demonstration using a pendulum. A pendulum is an excellent tool to visually demonstrate the concept of kinetic energy and the directional changes it undergoes. Here's a step-by-step guide for the demonstration:</a:t>
            </a:r>
          </a:p>
          <a:p>
            <a:pPr algn="l"/>
            <a:r>
              <a:rPr lang="en-US" b="1" i="0" dirty="0">
                <a:solidFill>
                  <a:srgbClr val="374151"/>
                </a:solidFill>
                <a:effectLst/>
                <a:latin typeface="Söhne"/>
              </a:rPr>
              <a:t>Materials needed:</a:t>
            </a:r>
            <a:endParaRPr lang="en-US" b="0" i="0" dirty="0">
              <a:solidFill>
                <a:srgbClr val="374151"/>
              </a:solidFill>
              <a:effectLst/>
              <a:latin typeface="Söhne"/>
            </a:endParaRPr>
          </a:p>
          <a:p>
            <a:pPr algn="l">
              <a:buFont typeface="+mj-lt"/>
              <a:buAutoNum type="arabicPeriod"/>
            </a:pPr>
            <a:r>
              <a:rPr lang="en-US" b="0" i="0" dirty="0">
                <a:solidFill>
                  <a:srgbClr val="374151"/>
                </a:solidFill>
                <a:effectLst/>
                <a:latin typeface="Söhne"/>
              </a:rPr>
              <a:t>String</a:t>
            </a:r>
          </a:p>
          <a:p>
            <a:pPr algn="l">
              <a:buFont typeface="+mj-lt"/>
              <a:buAutoNum type="arabicPeriod"/>
            </a:pPr>
            <a:r>
              <a:rPr lang="en-US" b="0" i="0" dirty="0">
                <a:solidFill>
                  <a:srgbClr val="374151"/>
                </a:solidFill>
                <a:effectLst/>
                <a:latin typeface="Söhne"/>
              </a:rPr>
              <a:t>Weight (can be a small toy, a washer, or any small object with some mass)</a:t>
            </a:r>
          </a:p>
          <a:p>
            <a:pPr algn="l">
              <a:buFont typeface="+mj-lt"/>
              <a:buAutoNum type="arabicPeriod"/>
            </a:pPr>
            <a:r>
              <a:rPr lang="en-US" b="0" i="0" dirty="0">
                <a:solidFill>
                  <a:srgbClr val="374151"/>
                </a:solidFill>
                <a:effectLst/>
                <a:latin typeface="Söhne"/>
              </a:rPr>
              <a:t>Tape</a:t>
            </a:r>
          </a:p>
          <a:p>
            <a:pPr algn="l">
              <a:buFont typeface="+mj-lt"/>
              <a:buAutoNum type="arabicPeriod"/>
            </a:pPr>
            <a:r>
              <a:rPr lang="en-US" b="0" i="0" dirty="0">
                <a:solidFill>
                  <a:srgbClr val="374151"/>
                </a:solidFill>
                <a:effectLst/>
                <a:latin typeface="Söhne"/>
              </a:rPr>
              <a:t>Stopwatch or timer</a:t>
            </a:r>
          </a:p>
          <a:p>
            <a:pPr algn="l">
              <a:buFont typeface="+mj-lt"/>
              <a:buAutoNum type="arabicPeriod"/>
            </a:pPr>
            <a:r>
              <a:rPr lang="en-US" b="0" i="0" dirty="0">
                <a:solidFill>
                  <a:srgbClr val="374151"/>
                </a:solidFill>
                <a:effectLst/>
                <a:latin typeface="Söhne"/>
              </a:rPr>
              <a:t>Markers or chalk to mark the starting points on the floor</a:t>
            </a:r>
          </a:p>
          <a:p>
            <a:pPr algn="l"/>
            <a:r>
              <a:rPr lang="en-US" b="1" i="0" dirty="0">
                <a:solidFill>
                  <a:srgbClr val="374151"/>
                </a:solidFill>
                <a:effectLst/>
                <a:latin typeface="Söhne"/>
              </a:rPr>
              <a:t>Procedure:</a:t>
            </a:r>
            <a:endParaRPr lang="en-US" b="0" i="0" dirty="0">
              <a:solidFill>
                <a:srgbClr val="374151"/>
              </a:solidFill>
              <a:effectLst/>
              <a:latin typeface="Söhne"/>
            </a:endParaRPr>
          </a:p>
          <a:p>
            <a:pPr algn="l">
              <a:buFont typeface="+mj-lt"/>
              <a:buAutoNum type="arabicPeriod"/>
            </a:pPr>
            <a:r>
              <a:rPr lang="en-US" b="1" i="0" dirty="0">
                <a:solidFill>
                  <a:srgbClr val="374151"/>
                </a:solidFill>
                <a:effectLst/>
                <a:latin typeface="Söhne"/>
              </a:rPr>
              <a:t>Set Up the Pendulum:</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Tie one end of the string to the weight.</a:t>
            </a:r>
          </a:p>
          <a:p>
            <a:pPr marL="742950" lvl="1" indent="-285750" algn="l">
              <a:buFont typeface="+mj-lt"/>
              <a:buAutoNum type="arabicPeriod"/>
            </a:pPr>
            <a:r>
              <a:rPr lang="en-US" b="0" i="0" dirty="0">
                <a:solidFill>
                  <a:srgbClr val="374151"/>
                </a:solidFill>
                <a:effectLst/>
                <a:latin typeface="Söhne"/>
              </a:rPr>
              <a:t>Tape the other end of the string to the ceiling or any elevated point, ensuring that the string is long enough to allow the weight to swing freely.</a:t>
            </a:r>
          </a:p>
          <a:p>
            <a:pPr algn="l">
              <a:buFont typeface="+mj-lt"/>
              <a:buAutoNum type="arabicPeriod"/>
            </a:pPr>
            <a:r>
              <a:rPr lang="en-US" b="1" i="0" dirty="0">
                <a:solidFill>
                  <a:srgbClr val="374151"/>
                </a:solidFill>
                <a:effectLst/>
                <a:latin typeface="Söhne"/>
              </a:rPr>
              <a:t>Mark the Starting Position:</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Use markers or chalk to mark the starting position on the floor directly beneath the hanging weight.</a:t>
            </a:r>
          </a:p>
          <a:p>
            <a:pPr algn="l">
              <a:buFont typeface="+mj-lt"/>
              <a:buAutoNum type="arabicPeriod"/>
            </a:pPr>
            <a:r>
              <a:rPr lang="en-US" b="1" i="0" dirty="0">
                <a:solidFill>
                  <a:srgbClr val="374151"/>
                </a:solidFill>
                <a:effectLst/>
                <a:latin typeface="Söhne"/>
              </a:rPr>
              <a:t>Release and Observe:</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Hold the weight at the starting position and release it.</a:t>
            </a:r>
          </a:p>
          <a:p>
            <a:pPr marL="742950" lvl="1" indent="-285750" algn="l">
              <a:buFont typeface="+mj-lt"/>
              <a:buAutoNum type="arabicPeriod"/>
            </a:pPr>
            <a:r>
              <a:rPr lang="en-US" b="0" i="0" dirty="0">
                <a:solidFill>
                  <a:srgbClr val="374151"/>
                </a:solidFill>
                <a:effectLst/>
                <a:latin typeface="Söhne"/>
              </a:rPr>
              <a:t>Observe the motion of the pendulum as it swings back and forth.</a:t>
            </a:r>
          </a:p>
          <a:p>
            <a:pPr algn="l">
              <a:buFont typeface="+mj-lt"/>
              <a:buAutoNum type="arabicPeriod"/>
            </a:pPr>
            <a:r>
              <a:rPr lang="en-US" b="1" i="0" dirty="0">
                <a:solidFill>
                  <a:srgbClr val="374151"/>
                </a:solidFill>
                <a:effectLst/>
                <a:latin typeface="Söhne"/>
              </a:rPr>
              <a:t>Discuss with the Class:</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Ask the students to observe the direction in which the pendulum swings.</a:t>
            </a:r>
          </a:p>
          <a:p>
            <a:pPr marL="742950" lvl="1" indent="-285750" algn="l">
              <a:buFont typeface="+mj-lt"/>
              <a:buAutoNum type="arabicPeriod"/>
            </a:pPr>
            <a:r>
              <a:rPr lang="en-US" b="0" i="0" dirty="0">
                <a:solidFill>
                  <a:srgbClr val="374151"/>
                </a:solidFill>
                <a:effectLst/>
                <a:latin typeface="Söhne"/>
              </a:rPr>
              <a:t>Discuss how the pendulum moves from one side to the other, creating a back-and-forth motion.</a:t>
            </a:r>
          </a:p>
          <a:p>
            <a:pPr marL="742950" lvl="1" indent="-285750" algn="l">
              <a:buFont typeface="+mj-lt"/>
              <a:buAutoNum type="arabicPeriod"/>
            </a:pPr>
            <a:r>
              <a:rPr lang="en-US" b="0" i="0" dirty="0">
                <a:solidFill>
                  <a:srgbClr val="374151"/>
                </a:solidFill>
                <a:effectLst/>
                <a:latin typeface="Söhne"/>
              </a:rPr>
              <a:t>Emphasize that the pendulum swings in a specific direction and then swings back in the opposite direction.</a:t>
            </a:r>
          </a:p>
          <a:p>
            <a:pPr algn="l">
              <a:buFont typeface="+mj-lt"/>
              <a:buAutoNum type="arabicPeriod"/>
            </a:pPr>
            <a:r>
              <a:rPr lang="en-US" b="1" i="0" dirty="0">
                <a:solidFill>
                  <a:srgbClr val="374151"/>
                </a:solidFill>
                <a:effectLst/>
                <a:latin typeface="Söhne"/>
              </a:rPr>
              <a:t>Introduce Terminology:</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Introduce the terms "forward" and "backward" or "left" and "right" to describe the direction of the pendulum's motion.</a:t>
            </a:r>
          </a:p>
          <a:p>
            <a:pPr marL="742950" lvl="1" indent="-285750" algn="l">
              <a:buFont typeface="+mj-lt"/>
              <a:buAutoNum type="arabicPeriod"/>
            </a:pPr>
            <a:r>
              <a:rPr lang="en-US" b="0" i="0" dirty="0">
                <a:solidFill>
                  <a:srgbClr val="374151"/>
                </a:solidFill>
                <a:effectLst/>
                <a:latin typeface="Söhne"/>
              </a:rPr>
              <a:t>Explain that when the weight is released, it swings back and forth along a path, and this path has a specific direction.</a:t>
            </a:r>
          </a:p>
          <a:p>
            <a:pPr algn="l">
              <a:buFont typeface="+mj-lt"/>
              <a:buAutoNum type="arabicPeriod"/>
            </a:pPr>
            <a:r>
              <a:rPr lang="en-US" b="1" i="0" dirty="0">
                <a:solidFill>
                  <a:srgbClr val="374151"/>
                </a:solidFill>
                <a:effectLst/>
                <a:latin typeface="Söhne"/>
              </a:rPr>
              <a:t>Measure and Compare:</a:t>
            </a:r>
            <a:endParaRPr lang="en-US" b="0" i="0" dirty="0">
              <a:solidFill>
                <a:srgbClr val="374151"/>
              </a:solidFill>
              <a:effectLst/>
              <a:latin typeface="Söhne"/>
            </a:endParaRPr>
          </a:p>
          <a:p>
            <a:pPr marL="742950" lvl="1" indent="-285750" algn="l">
              <a:buFont typeface="+mj-lt"/>
              <a:buAutoNum type="arabicPeriod"/>
            </a:pPr>
            <a:r>
              <a:rPr lang="en-US" b="0" i="0" dirty="0">
                <a:solidFill>
                  <a:srgbClr val="374151"/>
                </a:solidFill>
                <a:effectLst/>
                <a:latin typeface="Söhne"/>
              </a:rPr>
              <a:t>Use a stopwatch or timer to measure the time it takes for the pendulum to complete one full swing (from one side to the other and back).</a:t>
            </a:r>
          </a:p>
          <a:p>
            <a:pPr marL="742950" lvl="1" indent="-285750" algn="l">
              <a:buFont typeface="+mj-lt"/>
              <a:buAutoNum type="arabicPeriod"/>
            </a:pPr>
            <a:r>
              <a:rPr lang="en-US" b="0" i="0" dirty="0">
                <a:solidFill>
                  <a:srgbClr val="374151"/>
                </a:solidFill>
                <a:effectLst/>
                <a:latin typeface="Söhne"/>
              </a:rPr>
              <a:t>Compare the swinging times when the pendulum is released from different starting positions (closer to the vertical or farther away).</a:t>
            </a:r>
          </a:p>
          <a:p>
            <a:pPr algn="l"/>
            <a:r>
              <a:rPr lang="en-US" b="0" i="0" dirty="0">
                <a:solidFill>
                  <a:srgbClr val="374151"/>
                </a:solidFill>
                <a:effectLst/>
                <a:latin typeface="Söhne"/>
              </a:rPr>
              <a:t>This demonstration not only illustrates the concept of direction but also introduces the idea of energy transfer as the pendulum swings back and forth, converting potential energy to kinetic energy and vice versa. It provides a tangible and visual representation for students to grasp the concept of directional movement in the context of energy.</a:t>
            </a:r>
          </a:p>
          <a:p>
            <a:endParaRPr lang="en-US" dirty="0"/>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7f7a576e42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27f7a576e42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First, we have the root “direct” which means guiding or indicating a path or course. In this word, it indicates that </a:t>
            </a:r>
            <a:r>
              <a:rPr lang="en-US" b="1"/>
              <a:t>direction</a:t>
            </a:r>
            <a:r>
              <a:rPr lang="en-US"/>
              <a:t> involves guiding or indicating.</a:t>
            </a:r>
            <a:endParaRPr/>
          </a:p>
        </p:txBody>
      </p:sp>
      <p:sp>
        <p:nvSpPr>
          <p:cNvPr id="420" name="Google Shape;420;g27f7a576e42_0_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7f7a576e42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27f7a576e42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-ion is the suffix. The “-ion” suffix means an action, process, or result. Now let’s put it all together. </a:t>
            </a:r>
            <a:endParaRPr/>
          </a:p>
        </p:txBody>
      </p:sp>
      <p:sp>
        <p:nvSpPr>
          <p:cNvPr id="431" name="Google Shape;431;g27f7a576e42_0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7f7a576e42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27f7a576e42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we put it all together, direction means an action of guiding or indicating a path or course .</a:t>
            </a:r>
            <a:endParaRPr/>
          </a:p>
        </p:txBody>
      </p:sp>
      <p:sp>
        <p:nvSpPr>
          <p:cNvPr id="442" name="Google Shape;442;g27f7a576e42_0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e11802ac4_0_17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5e11802ac4_0_17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454" name="Google Shape;454;g25e11802ac4_0_17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5e11802ac4_0_18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25e11802ac4_0_18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a:t>
            </a:r>
            <a:r>
              <a:rPr lang="en-US" b="1"/>
              <a:t>direction</a:t>
            </a:r>
            <a:r>
              <a:rPr lang="en-US"/>
              <a:t> to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root direct means guiding or indicating a path or course.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-ion is the suffix meaning an action, process, or result.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Font typeface="Arial"/>
              <a:buNone/>
            </a:pPr>
            <a:r>
              <a:rPr lang="en-US"/>
              <a:t>So when we put it all together, </a:t>
            </a:r>
            <a:r>
              <a:rPr lang="en-US" b="1"/>
              <a:t>direction</a:t>
            </a:r>
            <a:r>
              <a:rPr lang="en-US"/>
              <a:t> is an action of guiding or indicating a path or course.]</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460" name="Google Shape;460;g25e11802ac4_0_18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72" name="Google Shape;472;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7e576c1a67_0_10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7e576c1a67_0_10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Direction</a:t>
            </a:r>
            <a:r>
              <a:rPr lang="en-US"/>
              <a:t> is where something moves or points.</a:t>
            </a:r>
            <a:endParaRPr b="0"/>
          </a:p>
          <a:p>
            <a:pPr marL="0" lvl="0" indent="0" algn="l" rtl="0">
              <a:lnSpc>
                <a:spcPct val="100000"/>
              </a:lnSpc>
              <a:spcBef>
                <a:spcPts val="0"/>
              </a:spcBef>
              <a:spcAft>
                <a:spcPts val="0"/>
              </a:spcAft>
              <a:buSzPts val="1400"/>
              <a:buNone/>
            </a:pPr>
            <a:endParaRPr/>
          </a:p>
        </p:txBody>
      </p:sp>
      <p:sp>
        <p:nvSpPr>
          <p:cNvPr id="479" name="Google Shape;479;g27e576c1a67_0_10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direction</a:t>
            </a:r>
            <a:r>
              <a:rPr lang="en-US">
                <a:solidFill>
                  <a:srgbClr val="242424"/>
                </a:solidFill>
              </a:rPr>
              <a:t>. </a:t>
            </a:r>
            <a:endParaRPr/>
          </a:p>
        </p:txBody>
      </p:sp>
      <p:sp>
        <p:nvSpPr>
          <p:cNvPr id="487" name="Google Shape;487;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lang="en-US" b="1">
                <a:solidFill>
                  <a:srgbClr val="242424"/>
                </a:solidFill>
              </a:rPr>
              <a:t>direction</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direction.</a:t>
            </a:r>
            <a:endParaRPr>
              <a:solidFill>
                <a:schemeClr val="dk1"/>
              </a:solidFill>
            </a:endParaRPr>
          </a:p>
        </p:txBody>
      </p:sp>
      <p:sp>
        <p:nvSpPr>
          <p:cNvPr id="498" name="Google Shape;498;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picture of</a:t>
            </a:r>
            <a:r>
              <a:rPr lang="en-US"/>
              <a:t> </a:t>
            </a:r>
            <a:r>
              <a:rPr lang="en-US" b="1"/>
              <a:t>direction</a:t>
            </a:r>
            <a:r>
              <a:rPr lang="en-US" sz="1200" b="1">
                <a:solidFill>
                  <a:schemeClr val="dk1"/>
                </a:solidFill>
              </a:rPr>
              <a:t> </a:t>
            </a:r>
            <a:r>
              <a:rPr lang="en-US" sz="1200">
                <a:solidFill>
                  <a:schemeClr val="dk1"/>
                </a:solidFill>
              </a:rPr>
              <a:t>from these four choices</a:t>
            </a:r>
            <a:r>
              <a:rPr lang="en-US"/>
              <a:t>.</a:t>
            </a:r>
            <a:endParaRPr/>
          </a:p>
        </p:txBody>
      </p:sp>
      <p:sp>
        <p:nvSpPr>
          <p:cNvPr id="520" name="Google Shape;520;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7e576c1a67_0_1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27e576c1a67_0_1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This is the picture that shows </a:t>
            </a:r>
            <a:r>
              <a:rPr lang="en-US" b="1"/>
              <a:t>direction.</a:t>
            </a:r>
            <a:endParaRPr/>
          </a:p>
        </p:txBody>
      </p:sp>
      <p:sp>
        <p:nvSpPr>
          <p:cNvPr id="540" name="Google Shape;540;g27e576c1a67_0_1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t>
            </a:r>
            <a:r>
              <a:rPr lang="en-US" b="1"/>
              <a:t>direction.</a:t>
            </a:r>
            <a:endParaRPr>
              <a:solidFill>
                <a:schemeClr val="dk1"/>
              </a:solidFill>
            </a:endParaRPr>
          </a:p>
        </p:txBody>
      </p:sp>
      <p:sp>
        <p:nvSpPr>
          <p:cNvPr id="561" name="Google Shape;561;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rPr>
              <a:t>Choose the one correct definition of </a:t>
            </a:r>
            <a:r>
              <a:rPr lang="en-US" b="1"/>
              <a:t>direction</a:t>
            </a:r>
            <a:r>
              <a:rPr lang="en-US" sz="1200" b="1">
                <a:solidFill>
                  <a:schemeClr val="dk1"/>
                </a:solidFill>
              </a:rPr>
              <a:t> </a:t>
            </a:r>
            <a:r>
              <a:rPr lang="en-US" sz="1200">
                <a:solidFill>
                  <a:schemeClr val="dk1"/>
                </a:solidFill>
              </a:rPr>
              <a:t>from these four choices.</a:t>
            </a:r>
            <a:endParaRPr sz="1200">
              <a:solidFill>
                <a:schemeClr val="dk1"/>
              </a:solidFill>
            </a:endParaRPr>
          </a:p>
        </p:txBody>
      </p:sp>
      <p:sp>
        <p:nvSpPr>
          <p:cNvPr id="584" name="Google Shape;584;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7e576c1a67_0_1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27e576c1a67_0_1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“Where something moves or points” is correct! This is the definition of </a:t>
            </a:r>
            <a:r>
              <a:rPr lang="en-US" b="1"/>
              <a:t>direction.</a:t>
            </a:r>
            <a:endParaRPr sz="1200">
              <a:solidFill>
                <a:schemeClr val="dk1"/>
              </a:solidFill>
            </a:endParaRPr>
          </a:p>
        </p:txBody>
      </p:sp>
      <p:sp>
        <p:nvSpPr>
          <p:cNvPr id="605" name="Google Shape;605;g27e576c1a67_0_1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lang="en-US" b="1"/>
              <a:t>direction: </a:t>
            </a:r>
            <a:r>
              <a:rPr lang="en-US"/>
              <a:t> Where something moves or points.</a:t>
            </a:r>
            <a:endParaRPr>
              <a:solidFill>
                <a:schemeClr val="dk1"/>
              </a:solidFill>
            </a:endParaRPr>
          </a:p>
        </p:txBody>
      </p:sp>
      <p:sp>
        <p:nvSpPr>
          <p:cNvPr id="627" name="Google Shape;627;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lang="en-US" b="1"/>
              <a:t>direction</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51" name="Google Shape;651;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7e576c1a67_0_1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7e576c1a67_0_1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“A child sliding down a slide” is correct! This is an example of </a:t>
            </a:r>
            <a:r>
              <a:rPr lang="en-US" b="1"/>
              <a:t>direction.</a:t>
            </a:r>
            <a:endParaRPr sz="1200">
              <a:solidFill>
                <a:schemeClr val="dk1"/>
              </a:solidFill>
            </a:endParaRPr>
          </a:p>
        </p:txBody>
      </p:sp>
      <p:sp>
        <p:nvSpPr>
          <p:cNvPr id="672" name="Google Shape;672;g27e576c1a67_0_1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5e11802ac4_0_2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25e11802ac4_0_2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lang="en-US" sz="1100" b="1"/>
              <a:t>direction</a:t>
            </a:r>
            <a:r>
              <a:rPr lang="en-US" sz="1100"/>
              <a:t>: </a:t>
            </a:r>
            <a:r>
              <a:rPr lang="en-US"/>
              <a:t>A child sliding down a slide.</a:t>
            </a:r>
            <a:endParaRPr sz="1100">
              <a:solidFill>
                <a:schemeClr val="dk1"/>
              </a:solidFill>
            </a:endParaRPr>
          </a:p>
        </p:txBody>
      </p:sp>
      <p:sp>
        <p:nvSpPr>
          <p:cNvPr id="694" name="Google Shape;694;g25e11802ac4_0_2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direction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19" name="Google Shape;719;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7e576c1a67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27e576c1a67_0_1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“Direction gives us a way to describe where an object points or how an object moves.” That is correct! This is an example of how </a:t>
            </a:r>
            <a:r>
              <a:rPr lang="en-US" b="1"/>
              <a:t>direction </a:t>
            </a:r>
            <a:r>
              <a:rPr lang="en-US"/>
              <a:t>impacts your life.</a:t>
            </a:r>
            <a:endParaRPr sz="1200">
              <a:solidFill>
                <a:schemeClr val="dk1"/>
              </a:solidFill>
            </a:endParaRPr>
          </a:p>
        </p:txBody>
      </p:sp>
      <p:sp>
        <p:nvSpPr>
          <p:cNvPr id="740" name="Google Shape;740;g27e576c1a67_0_1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is the ability to cause change. </a:t>
            </a:r>
            <a:endParaRPr/>
          </a:p>
        </p:txBody>
      </p:sp>
      <p:sp>
        <p:nvSpPr>
          <p:cNvPr id="146" name="Google Shape;146;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5e11802ac4_0_26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25e11802ac4_0_2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lang="en-US" b="1"/>
              <a:t>direction</a:t>
            </a:r>
            <a:r>
              <a:rPr lang="en-US" sz="1200" b="1">
                <a:solidFill>
                  <a:schemeClr val="dk1"/>
                </a:solidFill>
              </a:rPr>
              <a:t> </a:t>
            </a:r>
            <a:r>
              <a:rPr lang="en-US" sz="1200">
                <a:solidFill>
                  <a:schemeClr val="dk1"/>
                </a:solidFill>
              </a:rPr>
              <a:t>impact my life?”: </a:t>
            </a:r>
            <a:r>
              <a:rPr lang="en-US"/>
              <a:t>Direction gives us a way to describe where an object points or how an object moves.</a:t>
            </a:r>
            <a:endParaRPr/>
          </a:p>
        </p:txBody>
      </p:sp>
      <p:sp>
        <p:nvSpPr>
          <p:cNvPr id="762" name="Google Shape;762;g25e11802ac4_0_2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88" name="Google Shape;788;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7e576c1a67_0_10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27e576c1a67_0_10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Direction</a:t>
            </a:r>
            <a:r>
              <a:rPr lang="en-US"/>
              <a:t> is where something moves or points.</a:t>
            </a:r>
            <a:endParaRPr b="0"/>
          </a:p>
          <a:p>
            <a:pPr marL="0" lvl="0" indent="0" algn="l" rtl="0">
              <a:lnSpc>
                <a:spcPct val="100000"/>
              </a:lnSpc>
              <a:spcBef>
                <a:spcPts val="0"/>
              </a:spcBef>
              <a:spcAft>
                <a:spcPts val="0"/>
              </a:spcAft>
              <a:buSzPts val="1400"/>
              <a:buNone/>
            </a:pPr>
            <a:endParaRPr/>
          </a:p>
        </p:txBody>
      </p:sp>
      <p:sp>
        <p:nvSpPr>
          <p:cNvPr id="795" name="Google Shape;795;g27e576c1a67_0_10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7e576c1a67_0_10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27e576c1a67_0_10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Let’s reflect again on our big question. Our “big question” is:</a:t>
            </a:r>
            <a:r>
              <a:rPr lang="en-US" b="1"/>
              <a:t> How do direction and speed impact the motion of objects in the world around us?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In our “big question,” there are two more vocabulary words we need to explore before we move onto our simulation activity</a:t>
            </a:r>
            <a:endParaRPr/>
          </a:p>
        </p:txBody>
      </p:sp>
      <p:sp>
        <p:nvSpPr>
          <p:cNvPr id="803" name="Google Shape;803;g27e576c1a67_0_10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806620ca31_1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g2806620ca31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is the simulation for direction - please use the activity labeled 1: Directions Game.</a:t>
            </a:r>
            <a:endParaRPr/>
          </a:p>
          <a:p>
            <a:pPr marL="0" lvl="0" indent="0" algn="l" rtl="0">
              <a:lnSpc>
                <a:spcPct val="100000"/>
              </a:lnSpc>
              <a:spcBef>
                <a:spcPts val="0"/>
              </a:spcBef>
              <a:spcAft>
                <a:spcPts val="0"/>
              </a:spcAft>
              <a:buSzPts val="1400"/>
              <a:buNone/>
            </a:pPr>
            <a:endParaRPr/>
          </a:p>
        </p:txBody>
      </p:sp>
      <p:sp>
        <p:nvSpPr>
          <p:cNvPr id="811" name="Google Shape;811;g2806620ca31_1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3" name="Google Shape;227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274" name="Google Shape;227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9" name="Google Shape;227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7e576c1a67_0_5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7e576c1a67_0_5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Energy transformation is when energy changes from one form to another. </a:t>
            </a:r>
            <a:endParaRPr/>
          </a:p>
        </p:txBody>
      </p:sp>
      <p:sp>
        <p:nvSpPr>
          <p:cNvPr id="154" name="Google Shape;154;g27e576c1a67_0_5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62" name="Google Shape;162;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7e576c1a67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7e576c1a67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__________ is the ability to cause change.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[Energy] </a:t>
            </a:r>
            <a:endParaRPr/>
          </a:p>
          <a:p>
            <a:pPr marL="0" lvl="0" indent="0" algn="l" rtl="0">
              <a:lnSpc>
                <a:spcPct val="100000"/>
              </a:lnSpc>
              <a:spcBef>
                <a:spcPts val="0"/>
              </a:spcBef>
              <a:spcAft>
                <a:spcPts val="0"/>
              </a:spcAft>
              <a:buSzPts val="1400"/>
              <a:buNone/>
            </a:pPr>
            <a:endParaRPr/>
          </a:p>
        </p:txBody>
      </p:sp>
      <p:sp>
        <p:nvSpPr>
          <p:cNvPr id="168" name="Google Shape;168;g27e576c1a67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4.xml.rels><?xml version="1.0" encoding="UTF-8" standalone="yes"?>
<Relationships xmlns="http://schemas.openxmlformats.org/package/2006/relationships"><Relationship Id="rId3" Type="http://schemas.openxmlformats.org/officeDocument/2006/relationships/hyperlink" Target="https://games4esl.com/activities-to-teach-direction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27e576c1a67_0_625"/>
          <p:cNvSpPr txBox="1"/>
          <p:nvPr/>
        </p:nvSpPr>
        <p:spPr>
          <a:xfrm>
            <a:off x="989763" y="216922"/>
            <a:ext cx="7778700" cy="6465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________ is the ability to cause change.</a:t>
            </a:r>
            <a:endParaRPr sz="3600">
              <a:solidFill>
                <a:schemeClr val="dk1"/>
              </a:solidFill>
              <a:latin typeface="Calibri"/>
              <a:ea typeface="Calibri"/>
              <a:cs typeface="Calibri"/>
              <a:sym typeface="Calibri"/>
            </a:endParaRPr>
          </a:p>
        </p:txBody>
      </p:sp>
      <p:sp>
        <p:nvSpPr>
          <p:cNvPr id="180" name="Google Shape;180;g27e576c1a67_0_62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27e576c1a67_0_625"/>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lvl="0" indent="-431800" algn="l" rtl="0">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Energy</a:t>
            </a:r>
            <a:endParaRPr sz="3200">
              <a:solidFill>
                <a:srgbClr val="FF0000"/>
              </a:solidFill>
              <a:latin typeface="Calibri"/>
              <a:ea typeface="Calibri"/>
              <a:cs typeface="Calibri"/>
              <a:sym typeface="Calibri"/>
            </a:endParaRPr>
          </a:p>
          <a:p>
            <a:pPr marL="45720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sz="3200" b="1">
              <a:solidFill>
                <a:srgbClr val="FF0000"/>
              </a:solidFill>
              <a:latin typeface="Calibri"/>
              <a:ea typeface="Calibri"/>
              <a:cs typeface="Calibri"/>
              <a:sym typeface="Calibri"/>
            </a:endParaRPr>
          </a:p>
        </p:txBody>
      </p:sp>
      <p:pic>
        <p:nvPicPr>
          <p:cNvPr id="182" name="Google Shape;182;g27e576c1a67_0_625"/>
          <p:cNvPicPr preferRelativeResize="0"/>
          <p:nvPr/>
        </p:nvPicPr>
        <p:blipFill>
          <a:blip r:embed="rId4">
            <a:alphaModFix/>
          </a:blip>
          <a:stretch>
            <a:fillRect/>
          </a:stretch>
        </p:blipFill>
        <p:spPr>
          <a:xfrm>
            <a:off x="3888250" y="1717375"/>
            <a:ext cx="5002850" cy="5002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7e576c1a67_0_616"/>
          <p:cNvSpPr txBox="1"/>
          <p:nvPr/>
        </p:nvSpPr>
        <p:spPr>
          <a:xfrm>
            <a:off x="989763" y="216922"/>
            <a:ext cx="777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transformation is changing energy from one form to another</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89" name="Google Shape;189;g27e576c1a67_0_61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27e576c1a67_0_616"/>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True</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4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False</a:t>
            </a:r>
            <a:endParaRPr sz="1400" b="0" i="0" u="none" strike="noStrike" cap="none">
              <a:solidFill>
                <a:srgbClr val="000000"/>
              </a:solidFill>
              <a:latin typeface="Arial"/>
              <a:ea typeface="Arial"/>
              <a:cs typeface="Arial"/>
              <a:sym typeface="Arial"/>
            </a:endParaRPr>
          </a:p>
        </p:txBody>
      </p:sp>
      <p:pic>
        <p:nvPicPr>
          <p:cNvPr id="191" name="Google Shape;191;g27e576c1a67_0_616"/>
          <p:cNvPicPr preferRelativeResize="0"/>
          <p:nvPr/>
        </p:nvPicPr>
        <p:blipFill>
          <a:blip r:embed="rId4">
            <a:alphaModFix/>
          </a:blip>
          <a:stretch>
            <a:fillRect/>
          </a:stretch>
        </p:blipFill>
        <p:spPr>
          <a:xfrm>
            <a:off x="3494171" y="2985650"/>
            <a:ext cx="5274301" cy="3586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7e576c1a67_0_173"/>
          <p:cNvSpPr txBox="1"/>
          <p:nvPr/>
        </p:nvSpPr>
        <p:spPr>
          <a:xfrm>
            <a:off x="989763" y="216922"/>
            <a:ext cx="7778700" cy="12006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Energy transformation is changing energy from one form to another.</a:t>
            </a:r>
            <a:endParaRPr sz="3600">
              <a:solidFill>
                <a:schemeClr val="dk1"/>
              </a:solidFill>
              <a:latin typeface="Calibri"/>
              <a:ea typeface="Calibri"/>
              <a:cs typeface="Calibri"/>
              <a:sym typeface="Calibri"/>
            </a:endParaRPr>
          </a:p>
        </p:txBody>
      </p:sp>
      <p:sp>
        <p:nvSpPr>
          <p:cNvPr id="198" name="Google Shape;198;g27e576c1a67_0_17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27e576c1a67_0_173"/>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lvl="0" indent="-431800" algn="l" rtl="0">
              <a:lnSpc>
                <a:spcPct val="115000"/>
              </a:lnSpc>
              <a:spcBef>
                <a:spcPts val="0"/>
              </a:spcBef>
              <a:spcAft>
                <a:spcPts val="0"/>
              </a:spcAft>
              <a:buClr>
                <a:srgbClr val="FF0000"/>
              </a:buClr>
              <a:buSzPts val="3200"/>
              <a:buAutoNum type="alphaUcPeriod"/>
            </a:pPr>
            <a:r>
              <a:rPr lang="en-US" sz="3200">
                <a:solidFill>
                  <a:srgbClr val="FF0000"/>
                </a:solidFill>
                <a:latin typeface="Calibri"/>
                <a:ea typeface="Calibri"/>
                <a:cs typeface="Calibri"/>
                <a:sym typeface="Calibri"/>
              </a:rPr>
              <a:t>True</a:t>
            </a:r>
            <a:endParaRPr>
              <a:solidFill>
                <a:srgbClr val="FF0000"/>
              </a:solidFill>
            </a:endParaRPr>
          </a:p>
          <a:p>
            <a:pPr marL="457200" lvl="0" indent="-431800" algn="l" rtl="0">
              <a:lnSpc>
                <a:spcPct val="115000"/>
              </a:lnSpc>
              <a:spcBef>
                <a:spcPts val="640"/>
              </a:spcBef>
              <a:spcAft>
                <a:spcPts val="0"/>
              </a:spcAft>
              <a:buClr>
                <a:schemeClr val="dk1"/>
              </a:buClr>
              <a:buSzPts val="3200"/>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pic>
        <p:nvPicPr>
          <p:cNvPr id="200" name="Google Shape;200;g27e576c1a67_0_173"/>
          <p:cNvPicPr preferRelativeResize="0"/>
          <p:nvPr/>
        </p:nvPicPr>
        <p:blipFill>
          <a:blip r:embed="rId4">
            <a:alphaModFix/>
          </a:blip>
          <a:stretch>
            <a:fillRect/>
          </a:stretch>
        </p:blipFill>
        <p:spPr>
          <a:xfrm>
            <a:off x="3494171" y="2985650"/>
            <a:ext cx="5274301" cy="3586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8"/>
          <p:cNvSpPr txBox="1"/>
          <p:nvPr/>
        </p:nvSpPr>
        <p:spPr>
          <a:xfrm>
            <a:off x="1342650" y="14873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Direction</a:t>
            </a:r>
            <a:endParaRPr sz="1400" b="0" i="0" u="none" strike="noStrike" cap="none">
              <a:solidFill>
                <a:srgbClr val="000000"/>
              </a:solidFill>
              <a:latin typeface="Arial"/>
              <a:ea typeface="Arial"/>
              <a:cs typeface="Arial"/>
              <a:sym typeface="Arial"/>
            </a:endParaRPr>
          </a:p>
        </p:txBody>
      </p:sp>
      <p:sp>
        <p:nvSpPr>
          <p:cNvPr id="207" name="Google Shape;207;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 name="Google Shape;208;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7e576c1a67_0_281"/>
          <p:cNvSpPr txBox="1">
            <a:spLocks noGrp="1"/>
          </p:cNvSpPr>
          <p:nvPr>
            <p:ph type="subTitle" idx="1"/>
          </p:nvPr>
        </p:nvSpPr>
        <p:spPr>
          <a:xfrm>
            <a:off x="771750" y="1011626"/>
            <a:ext cx="7600500" cy="11736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Direction</a:t>
            </a:r>
            <a:r>
              <a:rPr lang="en-US" b="1">
                <a:solidFill>
                  <a:schemeClr val="dk1"/>
                </a:solidFill>
              </a:rPr>
              <a:t>: </a:t>
            </a:r>
            <a:r>
              <a:rPr lang="en-US">
                <a:solidFill>
                  <a:schemeClr val="dk1"/>
                </a:solidFill>
              </a:rPr>
              <a:t>where something moves or points</a:t>
            </a:r>
            <a:endParaRPr/>
          </a:p>
        </p:txBody>
      </p:sp>
      <p:sp>
        <p:nvSpPr>
          <p:cNvPr id="215" name="Google Shape;215;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 name="Google Shape;216;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17" name="Google Shape;217;g27e576c1a67_0_281"/>
          <p:cNvPicPr preferRelativeResize="0"/>
          <p:nvPr/>
        </p:nvPicPr>
        <p:blipFill>
          <a:blip r:embed="rId5">
            <a:alphaModFix/>
          </a:blip>
          <a:stretch>
            <a:fillRect/>
          </a:stretch>
        </p:blipFill>
        <p:spPr>
          <a:xfrm>
            <a:off x="2833675" y="1961515"/>
            <a:ext cx="3476625" cy="4505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27e576c1a67_0_364"/>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direction</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230" name="Google Shape;230;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g27e576c1a67_0_364"/>
          <p:cNvPicPr preferRelativeResize="0"/>
          <p:nvPr/>
        </p:nvPicPr>
        <p:blipFill>
          <a:blip r:embed="rId4">
            <a:alphaModFix/>
          </a:blip>
          <a:stretch>
            <a:fillRect/>
          </a:stretch>
        </p:blipFill>
        <p:spPr>
          <a:xfrm>
            <a:off x="2833613" y="1748040"/>
            <a:ext cx="3476625" cy="4505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38" name="Google Shape;238;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7e576c1a67_0_44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4" name="Google Shape;244;g27e576c1a67_0_446"/>
          <p:cNvPicPr preferRelativeResize="0"/>
          <p:nvPr/>
        </p:nvPicPr>
        <p:blipFill>
          <a:blip r:embed="rId4">
            <a:alphaModFix/>
          </a:blip>
          <a:stretch>
            <a:fillRect/>
          </a:stretch>
        </p:blipFill>
        <p:spPr>
          <a:xfrm>
            <a:off x="5754047" y="2034560"/>
            <a:ext cx="3078175" cy="4617275"/>
          </a:xfrm>
          <a:prstGeom prst="rect">
            <a:avLst/>
          </a:prstGeom>
          <a:noFill/>
          <a:ln>
            <a:noFill/>
          </a:ln>
        </p:spPr>
      </p:pic>
      <p:pic>
        <p:nvPicPr>
          <p:cNvPr id="245" name="Google Shape;245;g27e576c1a67_0_446"/>
          <p:cNvPicPr preferRelativeResize="0"/>
          <p:nvPr/>
        </p:nvPicPr>
        <p:blipFill>
          <a:blip r:embed="rId5">
            <a:alphaModFix/>
          </a:blip>
          <a:stretch>
            <a:fillRect/>
          </a:stretch>
        </p:blipFill>
        <p:spPr>
          <a:xfrm>
            <a:off x="161389" y="3038173"/>
            <a:ext cx="5010473" cy="2813475"/>
          </a:xfrm>
          <a:prstGeom prst="rect">
            <a:avLst/>
          </a:prstGeom>
          <a:noFill/>
          <a:ln>
            <a:noFill/>
          </a:ln>
        </p:spPr>
      </p:pic>
      <p:sp>
        <p:nvSpPr>
          <p:cNvPr id="2" name="TextBox 1">
            <a:extLst>
              <a:ext uri="{FF2B5EF4-FFF2-40B4-BE49-F238E27FC236}">
                <a16:creationId xmlns:a16="http://schemas.microsoft.com/office/drawing/2014/main" id="{7F723638-F557-69DD-281D-9B73DEED6521}"/>
              </a:ext>
            </a:extLst>
          </p:cNvPr>
          <p:cNvSpPr txBox="1"/>
          <p:nvPr/>
        </p:nvSpPr>
        <p:spPr>
          <a:xfrm>
            <a:off x="633047" y="0"/>
            <a:ext cx="7502768" cy="230832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Up and down are two ways to describe an object’s </a:t>
            </a:r>
            <a:r>
              <a:rPr lang="en-US" sz="2400" b="1" dirty="0">
                <a:latin typeface="Calibri" panose="020F0502020204030204" pitchFamily="34" charset="0"/>
                <a:cs typeface="Calibri" panose="020F0502020204030204" pitchFamily="34" charset="0"/>
              </a:rPr>
              <a:t>direction</a:t>
            </a:r>
            <a:r>
              <a:rPr lang="en-US" sz="2400" dirty="0">
                <a:solidFill>
                  <a:schemeClr val="dk1"/>
                </a:solidFill>
                <a:latin typeface="Calibri" panose="020F0502020204030204" pitchFamily="34" charset="0"/>
                <a:cs typeface="Calibri" panose="020F0502020204030204" pitchFamily="34" charset="0"/>
              </a:rPr>
              <a:t>. For example, the position of the </a:t>
            </a:r>
            <a:r>
              <a:rPr lang="en-US" sz="2400" dirty="0">
                <a:latin typeface="Calibri" panose="020F0502020204030204" pitchFamily="34" charset="0"/>
                <a:cs typeface="Calibri" panose="020F0502020204030204" pitchFamily="34" charset="0"/>
              </a:rPr>
              <a:t>roller coaster car on the right is an example of the down </a:t>
            </a:r>
            <a:r>
              <a:rPr lang="en-US" sz="2400" b="1" dirty="0">
                <a:latin typeface="Calibri" panose="020F0502020204030204" pitchFamily="34" charset="0"/>
                <a:cs typeface="Calibri" panose="020F0502020204030204" pitchFamily="34" charset="0"/>
              </a:rPr>
              <a:t>direction</a:t>
            </a:r>
            <a:r>
              <a:rPr lang="en-US" sz="2400" dirty="0">
                <a:latin typeface="Calibri" panose="020F0502020204030204" pitchFamily="34" charset="0"/>
                <a:cs typeface="Calibri" panose="020F0502020204030204" pitchFamily="34" charset="0"/>
              </a:rPr>
              <a:t> - the roller coaster car is moving down. The roller coaster car on the left is an example of the up </a:t>
            </a:r>
            <a:r>
              <a:rPr lang="en-US" sz="2400" b="1" dirty="0">
                <a:latin typeface="Calibri" panose="020F0502020204030204" pitchFamily="34" charset="0"/>
                <a:cs typeface="Calibri" panose="020F0502020204030204" pitchFamily="34" charset="0"/>
              </a:rPr>
              <a:t>direction</a:t>
            </a:r>
            <a:r>
              <a:rPr lang="en-US" sz="2400" dirty="0">
                <a:latin typeface="Calibri" panose="020F0502020204030204" pitchFamily="34" charset="0"/>
                <a:cs typeface="Calibri" panose="020F0502020204030204" pitchFamily="34" charset="0"/>
              </a:rPr>
              <a:t> - the roller coaster car is moving up.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7e576c1a67_0_73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1" name="Google Shape;251;g27e576c1a67_0_736"/>
          <p:cNvPicPr preferRelativeResize="0"/>
          <p:nvPr/>
        </p:nvPicPr>
        <p:blipFill>
          <a:blip r:embed="rId4">
            <a:alphaModFix/>
          </a:blip>
          <a:stretch>
            <a:fillRect/>
          </a:stretch>
        </p:blipFill>
        <p:spPr>
          <a:xfrm>
            <a:off x="4715449" y="2410555"/>
            <a:ext cx="3989425" cy="3989425"/>
          </a:xfrm>
          <a:prstGeom prst="rect">
            <a:avLst/>
          </a:prstGeom>
          <a:noFill/>
          <a:ln>
            <a:noFill/>
          </a:ln>
        </p:spPr>
      </p:pic>
      <p:pic>
        <p:nvPicPr>
          <p:cNvPr id="252" name="Google Shape;252;g27e576c1a67_0_736"/>
          <p:cNvPicPr preferRelativeResize="0"/>
          <p:nvPr/>
        </p:nvPicPr>
        <p:blipFill>
          <a:blip r:embed="rId5">
            <a:alphaModFix/>
          </a:blip>
          <a:stretch>
            <a:fillRect/>
          </a:stretch>
        </p:blipFill>
        <p:spPr>
          <a:xfrm>
            <a:off x="646074" y="2370581"/>
            <a:ext cx="4069375" cy="4069375"/>
          </a:xfrm>
          <a:prstGeom prst="rect">
            <a:avLst/>
          </a:prstGeom>
          <a:noFill/>
          <a:ln>
            <a:noFill/>
          </a:ln>
        </p:spPr>
      </p:pic>
      <p:sp>
        <p:nvSpPr>
          <p:cNvPr id="2" name="TextBox 1">
            <a:extLst>
              <a:ext uri="{FF2B5EF4-FFF2-40B4-BE49-F238E27FC236}">
                <a16:creationId xmlns:a16="http://schemas.microsoft.com/office/drawing/2014/main" id="{20D3351B-C334-E855-26D6-ADB2A0BE8D29}"/>
              </a:ext>
            </a:extLst>
          </p:cNvPr>
          <p:cNvSpPr txBox="1"/>
          <p:nvPr/>
        </p:nvSpPr>
        <p:spPr>
          <a:xfrm>
            <a:off x="1368511" y="262391"/>
            <a:ext cx="6693877" cy="1815882"/>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Left and right are two other ways to describe direction. For example, the sign on the left is pointing in the left </a:t>
            </a:r>
            <a:r>
              <a:rPr lang="en-US" sz="2800" b="1" dirty="0">
                <a:latin typeface="Calibri" panose="020F0502020204030204" pitchFamily="34" charset="0"/>
                <a:cs typeface="Calibri" panose="020F0502020204030204" pitchFamily="34" charset="0"/>
              </a:rPr>
              <a:t>direction</a:t>
            </a:r>
            <a:r>
              <a:rPr lang="en-US" sz="2800" dirty="0">
                <a:latin typeface="Calibri" panose="020F0502020204030204" pitchFamily="34" charset="0"/>
                <a:cs typeface="Calibri" panose="020F0502020204030204" pitchFamily="34" charset="0"/>
              </a:rPr>
              <a:t>. The sign on the right is pointing in the right </a:t>
            </a:r>
            <a:r>
              <a:rPr lang="en-US" sz="2800" b="1" dirty="0">
                <a:latin typeface="Calibri" panose="020F0502020204030204" pitchFamily="34" charset="0"/>
                <a:cs typeface="Calibri" panose="020F0502020204030204" pitchFamily="34" charset="0"/>
              </a:rPr>
              <a:t>direction</a:t>
            </a:r>
            <a:r>
              <a:rPr lang="en-US" sz="2800" dirty="0">
                <a:latin typeface="Calibri" panose="020F0502020204030204" pitchFamily="34" charset="0"/>
                <a:cs typeface="Calibri" panose="020F0502020204030204" pitchFamily="34"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54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828800" y="-17585"/>
            <a:ext cx="5486400" cy="1293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Direction</a:t>
            </a:r>
            <a:endParaRPr sz="6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2833688" y="1547890"/>
            <a:ext cx="3476625" cy="4505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6"/>
        <p:cNvGrpSpPr/>
        <p:nvPr/>
      </p:nvGrpSpPr>
      <p:grpSpPr>
        <a:xfrm>
          <a:off x="0" y="0"/>
          <a:ext cx="0" cy="0"/>
          <a:chOff x="0" y="0"/>
          <a:chExt cx="0" cy="0"/>
        </a:xfrm>
      </p:grpSpPr>
      <p:sp useBgFill="1">
        <p:nvSpPr>
          <p:cNvPr id="264" name="Rectangle 263">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8" name="Google Shape;258;g27e576c1a67_0_760" descr="A person running on a road&#10;&#10;Description automatically generated"/>
          <p:cNvPicPr preferRelativeResize="0"/>
          <p:nvPr/>
        </p:nvPicPr>
        <p:blipFill rotWithShape="1">
          <a:blip r:embed="rId3"/>
          <a:srcRect t="7880" r="3" b="776"/>
          <a:stretch/>
        </p:blipFill>
        <p:spPr>
          <a:xfrm>
            <a:off x="3889915" y="163646"/>
            <a:ext cx="5105027" cy="2623097"/>
          </a:xfrm>
          <a:prstGeom prst="rect">
            <a:avLst/>
          </a:prstGeom>
          <a:noFill/>
        </p:spPr>
      </p:pic>
      <p:sp>
        <p:nvSpPr>
          <p:cNvPr id="2" name="TextBox 1">
            <a:extLst>
              <a:ext uri="{FF2B5EF4-FFF2-40B4-BE49-F238E27FC236}">
                <a16:creationId xmlns:a16="http://schemas.microsoft.com/office/drawing/2014/main" id="{F8B77D88-FE23-4643-10F7-8677F4083148}"/>
              </a:ext>
            </a:extLst>
          </p:cNvPr>
          <p:cNvSpPr txBox="1"/>
          <p:nvPr/>
        </p:nvSpPr>
        <p:spPr>
          <a:xfrm>
            <a:off x="149058" y="1884017"/>
            <a:ext cx="3740857" cy="3089965"/>
          </a:xfrm>
          <a:prstGeom prst="rect">
            <a:avLst/>
          </a:prstGeom>
        </p:spPr>
        <p:txBody>
          <a:bodyPr vert="horz" lIns="91440" tIns="45720" rIns="91440" bIns="45720" rtlCol="0">
            <a:noAutofit/>
          </a:bodyPr>
          <a:lstStyle/>
          <a:p>
            <a:pPr>
              <a:lnSpc>
                <a:spcPct val="90000"/>
              </a:lnSpc>
              <a:spcAft>
                <a:spcPts val="600"/>
              </a:spcAft>
            </a:pPr>
            <a:r>
              <a:rPr lang="en-US" sz="2800" kern="1200" dirty="0">
                <a:solidFill>
                  <a:schemeClr val="tx1"/>
                </a:solidFill>
                <a:latin typeface="Calibri" panose="020F0502020204030204" pitchFamily="34" charset="0"/>
                <a:ea typeface="+mn-ea"/>
                <a:cs typeface="Calibri" panose="020F0502020204030204" pitchFamily="34" charset="0"/>
              </a:rPr>
              <a:t>Forwards and backwards are two other ways to describe </a:t>
            </a:r>
            <a:r>
              <a:rPr lang="en-US" sz="2800" b="1" kern="1200" dirty="0">
                <a:solidFill>
                  <a:schemeClr val="tx1"/>
                </a:solidFill>
                <a:latin typeface="Calibri" panose="020F0502020204030204" pitchFamily="34" charset="0"/>
                <a:ea typeface="+mn-ea"/>
                <a:cs typeface="Calibri" panose="020F0502020204030204" pitchFamily="34" charset="0"/>
              </a:rPr>
              <a:t>direction</a:t>
            </a:r>
            <a:r>
              <a:rPr lang="en-US" sz="2800" kern="1200" dirty="0">
                <a:solidFill>
                  <a:schemeClr val="tx1"/>
                </a:solidFill>
                <a:latin typeface="Calibri" panose="020F0502020204030204" pitchFamily="34" charset="0"/>
                <a:ea typeface="+mn-ea"/>
                <a:cs typeface="Calibri" panose="020F0502020204030204" pitchFamily="34" charset="0"/>
              </a:rPr>
              <a:t>. The runner is moving in the forward </a:t>
            </a:r>
            <a:r>
              <a:rPr lang="en-US" sz="2800" b="1" kern="1200" dirty="0">
                <a:solidFill>
                  <a:schemeClr val="tx1"/>
                </a:solidFill>
                <a:latin typeface="Calibri" panose="020F0502020204030204" pitchFamily="34" charset="0"/>
                <a:ea typeface="+mn-ea"/>
                <a:cs typeface="Calibri" panose="020F0502020204030204" pitchFamily="34" charset="0"/>
              </a:rPr>
              <a:t>direction</a:t>
            </a:r>
            <a:r>
              <a:rPr lang="en-US" sz="2800" kern="1200" dirty="0">
                <a:solidFill>
                  <a:schemeClr val="tx1"/>
                </a:solidFill>
                <a:latin typeface="Calibri" panose="020F0502020204030204" pitchFamily="34" charset="0"/>
                <a:ea typeface="+mn-ea"/>
                <a:cs typeface="Calibri" panose="020F0502020204030204" pitchFamily="34" charset="0"/>
              </a:rPr>
              <a:t>. The soccer player is flipping in the backward </a:t>
            </a:r>
            <a:r>
              <a:rPr lang="en-US" sz="2800" b="1" kern="1200" dirty="0">
                <a:solidFill>
                  <a:schemeClr val="tx1"/>
                </a:solidFill>
                <a:latin typeface="Calibri" panose="020F0502020204030204" pitchFamily="34" charset="0"/>
                <a:ea typeface="+mn-ea"/>
                <a:cs typeface="Calibri" panose="020F0502020204030204" pitchFamily="34" charset="0"/>
              </a:rPr>
              <a:t>direction</a:t>
            </a:r>
            <a:r>
              <a:rPr lang="en-US" sz="2800" kern="1200" dirty="0">
                <a:solidFill>
                  <a:schemeClr val="tx1"/>
                </a:solidFill>
                <a:latin typeface="Calibri" panose="020F0502020204030204" pitchFamily="34" charset="0"/>
                <a:ea typeface="+mn-ea"/>
                <a:cs typeface="Calibri" panose="020F0502020204030204" pitchFamily="34" charset="0"/>
              </a:rPr>
              <a:t>.</a:t>
            </a:r>
          </a:p>
        </p:txBody>
      </p:sp>
      <p:pic>
        <p:nvPicPr>
          <p:cNvPr id="259" name="Google Shape;259;g27e576c1a67_0_760" descr="A person in the air&#10;&#10;Description automatically generated"/>
          <p:cNvPicPr preferRelativeResize="0"/>
          <p:nvPr/>
        </p:nvPicPr>
        <p:blipFill rotWithShape="1">
          <a:blip r:embed="rId4"/>
          <a:srcRect l="2103" r="12248" b="2"/>
          <a:stretch/>
        </p:blipFill>
        <p:spPr>
          <a:xfrm>
            <a:off x="3889915" y="2956875"/>
            <a:ext cx="5105027" cy="3352653"/>
          </a:xfrm>
          <a:prstGeom prst="rect">
            <a:avLst/>
          </a:prstGeom>
          <a:noFill/>
        </p:spPr>
      </p:pic>
      <p:sp>
        <p:nvSpPr>
          <p:cNvPr id="257" name="Google Shape;257;g27e576c1a67_0_760" descr="Artificial Intelligence"/>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7430209113_0_102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7430209113_0_1020"/>
          <p:cNvSpPr txBox="1"/>
          <p:nvPr/>
        </p:nvSpPr>
        <p:spPr>
          <a:xfrm>
            <a:off x="912375" y="135875"/>
            <a:ext cx="80730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_____ and </a:t>
            </a:r>
            <a:r>
              <a:rPr lang="en-US" sz="3600">
                <a:solidFill>
                  <a:schemeClr val="dk1"/>
                </a:solidFill>
                <a:latin typeface="Calibri"/>
                <a:ea typeface="Calibri"/>
                <a:cs typeface="Calibri"/>
                <a:sym typeface="Calibri"/>
              </a:rPr>
              <a:t>_____</a:t>
            </a:r>
            <a:r>
              <a:rPr lang="en-US" sz="3600">
                <a:latin typeface="Calibri"/>
                <a:ea typeface="Calibri"/>
                <a:cs typeface="Calibri"/>
                <a:sym typeface="Calibri"/>
              </a:rPr>
              <a:t> are two ways to describe the </a:t>
            </a:r>
            <a:r>
              <a:rPr lang="en-US" sz="3600" b="1">
                <a:latin typeface="Calibri"/>
                <a:ea typeface="Calibri"/>
                <a:cs typeface="Calibri"/>
                <a:sym typeface="Calibri"/>
              </a:rPr>
              <a:t>direction</a:t>
            </a:r>
            <a:r>
              <a:rPr lang="en-US" sz="3600" b="1" i="1">
                <a:latin typeface="Calibri"/>
                <a:ea typeface="Calibri"/>
                <a:cs typeface="Calibri"/>
                <a:sym typeface="Calibri"/>
              </a:rPr>
              <a:t> </a:t>
            </a:r>
            <a:r>
              <a:rPr lang="en-US" sz="3600">
                <a:latin typeface="Calibri"/>
                <a:ea typeface="Calibri"/>
                <a:cs typeface="Calibri"/>
                <a:sym typeface="Calibri"/>
              </a:rPr>
              <a:t>of the roller coaster cars</a:t>
            </a:r>
            <a:r>
              <a:rPr lang="en-US" sz="3600" b="0" i="0" u="none" strike="noStrike" cap="none">
                <a:solidFill>
                  <a:srgbClr val="000000"/>
                </a:solidFill>
                <a:latin typeface="Calibri"/>
                <a:ea typeface="Calibri"/>
                <a:cs typeface="Calibri"/>
                <a:sym typeface="Calibri"/>
              </a:rPr>
              <a:t>.</a:t>
            </a:r>
            <a:endParaRPr sz="1800" b="0" i="0" u="none" strike="noStrike" cap="none">
              <a:solidFill>
                <a:srgbClr val="000000"/>
              </a:solidFill>
              <a:latin typeface="Calibri"/>
              <a:ea typeface="Calibri"/>
              <a:cs typeface="Calibri"/>
              <a:sym typeface="Calibri"/>
            </a:endParaRPr>
          </a:p>
        </p:txBody>
      </p:sp>
      <p:pic>
        <p:nvPicPr>
          <p:cNvPr id="273" name="Google Shape;273;g27430209113_0_1020"/>
          <p:cNvPicPr preferRelativeResize="0"/>
          <p:nvPr/>
        </p:nvPicPr>
        <p:blipFill>
          <a:blip r:embed="rId4">
            <a:alphaModFix/>
          </a:blip>
          <a:stretch>
            <a:fillRect/>
          </a:stretch>
        </p:blipFill>
        <p:spPr>
          <a:xfrm>
            <a:off x="508475" y="1331175"/>
            <a:ext cx="3078175" cy="4617275"/>
          </a:xfrm>
          <a:prstGeom prst="rect">
            <a:avLst/>
          </a:prstGeom>
          <a:noFill/>
          <a:ln>
            <a:noFill/>
          </a:ln>
        </p:spPr>
      </p:pic>
      <p:pic>
        <p:nvPicPr>
          <p:cNvPr id="274" name="Google Shape;274;g27430209113_0_1020"/>
          <p:cNvPicPr preferRelativeResize="0"/>
          <p:nvPr/>
        </p:nvPicPr>
        <p:blipFill>
          <a:blip r:embed="rId5">
            <a:alphaModFix/>
          </a:blip>
          <a:stretch>
            <a:fillRect/>
          </a:stretch>
        </p:blipFill>
        <p:spPr>
          <a:xfrm>
            <a:off x="3901050" y="2233075"/>
            <a:ext cx="5010473" cy="2813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7e576c1a67_0_74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g27e576c1a67_0_743"/>
          <p:cNvSpPr txBox="1"/>
          <p:nvPr/>
        </p:nvSpPr>
        <p:spPr>
          <a:xfrm>
            <a:off x="1007776" y="135875"/>
            <a:ext cx="7882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1800" b="0" i="0" u="none" strike="noStrike" cap="none">
              <a:solidFill>
                <a:srgbClr val="000000"/>
              </a:solidFill>
              <a:latin typeface="Calibri"/>
              <a:ea typeface="Calibri"/>
              <a:cs typeface="Calibri"/>
              <a:sym typeface="Calibri"/>
            </a:endParaRPr>
          </a:p>
        </p:txBody>
      </p:sp>
      <p:sp>
        <p:nvSpPr>
          <p:cNvPr id="282" name="Google Shape;282;g27e576c1a67_0_743"/>
          <p:cNvSpPr txBox="1"/>
          <p:nvPr/>
        </p:nvSpPr>
        <p:spPr>
          <a:xfrm>
            <a:off x="912375" y="135875"/>
            <a:ext cx="8073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rgbClr val="FF0000"/>
                </a:solidFill>
                <a:latin typeface="Calibri"/>
                <a:ea typeface="Calibri"/>
                <a:cs typeface="Calibri"/>
                <a:sym typeface="Calibri"/>
              </a:rPr>
              <a:t>Up</a:t>
            </a:r>
            <a:r>
              <a:rPr lang="en-US" sz="3600">
                <a:solidFill>
                  <a:srgbClr val="FF0000"/>
                </a:solidFill>
                <a:latin typeface="Calibri"/>
                <a:ea typeface="Calibri"/>
                <a:cs typeface="Calibri"/>
                <a:sym typeface="Calibri"/>
              </a:rPr>
              <a:t> </a:t>
            </a:r>
            <a:r>
              <a:rPr lang="en-US" sz="3600">
                <a:latin typeface="Calibri"/>
                <a:ea typeface="Calibri"/>
                <a:cs typeface="Calibri"/>
                <a:sym typeface="Calibri"/>
              </a:rPr>
              <a:t>and </a:t>
            </a:r>
            <a:r>
              <a:rPr lang="en-US" sz="3600" b="1">
                <a:solidFill>
                  <a:srgbClr val="FF0000"/>
                </a:solidFill>
                <a:latin typeface="Calibri"/>
                <a:ea typeface="Calibri"/>
                <a:cs typeface="Calibri"/>
                <a:sym typeface="Calibri"/>
              </a:rPr>
              <a:t>down</a:t>
            </a:r>
            <a:r>
              <a:rPr lang="en-US" sz="3600">
                <a:solidFill>
                  <a:schemeClr val="dk1"/>
                </a:solidFill>
                <a:latin typeface="Calibri"/>
                <a:ea typeface="Calibri"/>
                <a:cs typeface="Calibri"/>
                <a:sym typeface="Calibri"/>
              </a:rPr>
              <a:t> </a:t>
            </a:r>
            <a:r>
              <a:rPr lang="en-US" sz="3600">
                <a:latin typeface="Calibri"/>
                <a:ea typeface="Calibri"/>
                <a:cs typeface="Calibri"/>
                <a:sym typeface="Calibri"/>
              </a:rPr>
              <a:t>are two ways to describe the </a:t>
            </a:r>
            <a:r>
              <a:rPr lang="en-US" sz="3600" b="1">
                <a:latin typeface="Calibri"/>
                <a:ea typeface="Calibri"/>
                <a:cs typeface="Calibri"/>
                <a:sym typeface="Calibri"/>
              </a:rPr>
              <a:t>direction</a:t>
            </a:r>
            <a:r>
              <a:rPr lang="en-US" sz="3600" b="1" i="1">
                <a:latin typeface="Calibri"/>
                <a:ea typeface="Calibri"/>
                <a:cs typeface="Calibri"/>
                <a:sym typeface="Calibri"/>
              </a:rPr>
              <a:t> </a:t>
            </a:r>
            <a:r>
              <a:rPr lang="en-US" sz="3600">
                <a:latin typeface="Calibri"/>
                <a:ea typeface="Calibri"/>
                <a:cs typeface="Calibri"/>
                <a:sym typeface="Calibri"/>
              </a:rPr>
              <a:t>of the roller coaster cars</a:t>
            </a:r>
            <a:r>
              <a:rPr lang="en-US" sz="3600" b="0" i="0" u="none" strike="noStrike" cap="none">
                <a:solidFill>
                  <a:srgbClr val="000000"/>
                </a:solidFill>
                <a:latin typeface="Calibri"/>
                <a:ea typeface="Calibri"/>
                <a:cs typeface="Calibri"/>
                <a:sym typeface="Calibri"/>
              </a:rPr>
              <a:t>.</a:t>
            </a:r>
            <a:endParaRPr sz="1800" b="0" i="0" u="none" strike="noStrike" cap="none">
              <a:solidFill>
                <a:srgbClr val="000000"/>
              </a:solidFill>
              <a:latin typeface="Calibri"/>
              <a:ea typeface="Calibri"/>
              <a:cs typeface="Calibri"/>
              <a:sym typeface="Calibri"/>
            </a:endParaRPr>
          </a:p>
        </p:txBody>
      </p:sp>
      <p:pic>
        <p:nvPicPr>
          <p:cNvPr id="283" name="Google Shape;283;g27e576c1a67_0_743"/>
          <p:cNvPicPr preferRelativeResize="0"/>
          <p:nvPr/>
        </p:nvPicPr>
        <p:blipFill>
          <a:blip r:embed="rId4">
            <a:alphaModFix/>
          </a:blip>
          <a:stretch>
            <a:fillRect/>
          </a:stretch>
        </p:blipFill>
        <p:spPr>
          <a:xfrm>
            <a:off x="508475" y="1331175"/>
            <a:ext cx="3078175" cy="4617275"/>
          </a:xfrm>
          <a:prstGeom prst="rect">
            <a:avLst/>
          </a:prstGeom>
          <a:noFill/>
          <a:ln>
            <a:noFill/>
          </a:ln>
        </p:spPr>
      </p:pic>
      <p:pic>
        <p:nvPicPr>
          <p:cNvPr id="284" name="Google Shape;284;g27e576c1a67_0_743"/>
          <p:cNvPicPr preferRelativeResize="0"/>
          <p:nvPr/>
        </p:nvPicPr>
        <p:blipFill>
          <a:blip r:embed="rId5">
            <a:alphaModFix/>
          </a:blip>
          <a:stretch>
            <a:fillRect/>
          </a:stretch>
        </p:blipFill>
        <p:spPr>
          <a:xfrm>
            <a:off x="3901050" y="2233075"/>
            <a:ext cx="5010473" cy="2813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25f381583a0_0_994"/>
          <p:cNvSpPr txBox="1"/>
          <p:nvPr/>
        </p:nvSpPr>
        <p:spPr>
          <a:xfrm>
            <a:off x="389000" y="3672825"/>
            <a:ext cx="8526000" cy="28629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True or False:  </a:t>
            </a:r>
            <a:r>
              <a:rPr lang="en-US" sz="3600">
                <a:latin typeface="Calibri"/>
                <a:ea typeface="Calibri"/>
                <a:cs typeface="Calibri"/>
                <a:sym typeface="Calibri"/>
              </a:rPr>
              <a:t>Up and down describe the </a:t>
            </a:r>
            <a:r>
              <a:rPr lang="en-US" sz="3600" b="1">
                <a:latin typeface="Calibri"/>
                <a:ea typeface="Calibri"/>
                <a:cs typeface="Calibri"/>
                <a:sym typeface="Calibri"/>
              </a:rPr>
              <a:t>direction</a:t>
            </a:r>
            <a:r>
              <a:rPr lang="en-US" sz="3600">
                <a:latin typeface="Calibri"/>
                <a:ea typeface="Calibri"/>
                <a:cs typeface="Calibri"/>
                <a:sym typeface="Calibri"/>
              </a:rPr>
              <a:t> of the two arrows</a:t>
            </a:r>
            <a:r>
              <a:rPr lang="en-US" sz="3600" b="0" i="0" u="none" strike="noStrike" cap="none">
                <a:solidFill>
                  <a:srgbClr val="000000"/>
                </a:solidFill>
                <a:latin typeface="Calibri"/>
                <a:ea typeface="Calibri"/>
                <a:cs typeface="Calibri"/>
                <a:sym typeface="Calibri"/>
              </a:rPr>
              <a:t>.</a:t>
            </a:r>
            <a:endParaRPr sz="3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600"/>
              <a:buFont typeface="Calibri"/>
              <a:buAutoNum type="alphaUcPeriod"/>
            </a:pPr>
            <a:r>
              <a:rPr lang="en-US" sz="3600" b="0" i="0" u="none" strike="noStrike" cap="none">
                <a:solidFill>
                  <a:srgbClr val="000000"/>
                </a:solidFill>
                <a:latin typeface="Calibri"/>
                <a:ea typeface="Calibri"/>
                <a:cs typeface="Calibri"/>
                <a:sym typeface="Calibri"/>
              </a:rPr>
              <a:t>True</a:t>
            </a: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600"/>
              <a:buFont typeface="Calibri"/>
              <a:buAutoNum type="alphaUcPeriod"/>
            </a:pPr>
            <a:r>
              <a:rPr lang="en-US" sz="3600" b="0" i="0" u="none" strike="noStrike" cap="none">
                <a:solidFill>
                  <a:srgbClr val="000000"/>
                </a:solidFill>
                <a:latin typeface="Calibri"/>
                <a:ea typeface="Calibri"/>
                <a:cs typeface="Calibri"/>
                <a:sym typeface="Calibri"/>
              </a:rPr>
              <a:t>False</a:t>
            </a:r>
            <a:endParaRPr sz="3600" b="0" i="0" u="none" strike="noStrike" cap="none">
              <a:solidFill>
                <a:srgbClr val="000000"/>
              </a:solidFill>
              <a:latin typeface="Calibri"/>
              <a:ea typeface="Calibri"/>
              <a:cs typeface="Calibri"/>
              <a:sym typeface="Calibri"/>
            </a:endParaRPr>
          </a:p>
        </p:txBody>
      </p:sp>
      <p:sp>
        <p:nvSpPr>
          <p:cNvPr id="291" name="Google Shape;291;g25f381583a0_0_99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2" name="Google Shape;292;g25f381583a0_0_994"/>
          <p:cNvPicPr preferRelativeResize="0"/>
          <p:nvPr/>
        </p:nvPicPr>
        <p:blipFill>
          <a:blip r:embed="rId4">
            <a:alphaModFix/>
          </a:blip>
          <a:stretch>
            <a:fillRect/>
          </a:stretch>
        </p:blipFill>
        <p:spPr>
          <a:xfrm>
            <a:off x="4679199" y="377674"/>
            <a:ext cx="2714388" cy="2806653"/>
          </a:xfrm>
          <a:prstGeom prst="rect">
            <a:avLst/>
          </a:prstGeom>
          <a:noFill/>
          <a:ln>
            <a:noFill/>
          </a:ln>
        </p:spPr>
      </p:pic>
      <p:pic>
        <p:nvPicPr>
          <p:cNvPr id="293" name="Google Shape;293;g25f381583a0_0_994"/>
          <p:cNvPicPr preferRelativeResize="0"/>
          <p:nvPr/>
        </p:nvPicPr>
        <p:blipFill>
          <a:blip r:embed="rId5">
            <a:alphaModFix/>
          </a:blip>
          <a:stretch>
            <a:fillRect/>
          </a:stretch>
        </p:blipFill>
        <p:spPr>
          <a:xfrm>
            <a:off x="1910413" y="349550"/>
            <a:ext cx="2768786" cy="28628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7e576c1a67_0_751"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g27e576c1a67_0_751"/>
          <p:cNvSpPr txBox="1"/>
          <p:nvPr/>
        </p:nvSpPr>
        <p:spPr>
          <a:xfrm>
            <a:off x="389000" y="3672825"/>
            <a:ext cx="8526000" cy="28629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Calibri"/>
                <a:ea typeface="Calibri"/>
                <a:cs typeface="Calibri"/>
                <a:sym typeface="Calibri"/>
              </a:rPr>
              <a:t>True or False:  </a:t>
            </a:r>
            <a:r>
              <a:rPr lang="en-US" sz="3600">
                <a:latin typeface="Calibri"/>
                <a:ea typeface="Calibri"/>
                <a:cs typeface="Calibri"/>
                <a:sym typeface="Calibri"/>
              </a:rPr>
              <a:t>Up and down describe the </a:t>
            </a:r>
            <a:r>
              <a:rPr lang="en-US" sz="3600" b="1">
                <a:latin typeface="Calibri"/>
                <a:ea typeface="Calibri"/>
                <a:cs typeface="Calibri"/>
                <a:sym typeface="Calibri"/>
              </a:rPr>
              <a:t>direction</a:t>
            </a:r>
            <a:r>
              <a:rPr lang="en-US" sz="3600">
                <a:latin typeface="Calibri"/>
                <a:ea typeface="Calibri"/>
                <a:cs typeface="Calibri"/>
                <a:sym typeface="Calibri"/>
              </a:rPr>
              <a:t> of the two arrows</a:t>
            </a:r>
            <a:r>
              <a:rPr lang="en-US" sz="3600" b="0" i="0" u="none" strike="noStrike" cap="none">
                <a:solidFill>
                  <a:srgbClr val="000000"/>
                </a:solidFill>
                <a:latin typeface="Calibri"/>
                <a:ea typeface="Calibri"/>
                <a:cs typeface="Calibri"/>
                <a:sym typeface="Calibri"/>
              </a:rPr>
              <a:t>.</a:t>
            </a:r>
            <a:endParaRPr sz="36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600"/>
              <a:buFont typeface="Calibri"/>
              <a:buAutoNum type="alphaUcPeriod"/>
            </a:pPr>
            <a:r>
              <a:rPr lang="en-US" sz="3600" b="0" i="0" u="none" strike="noStrike" cap="none">
                <a:solidFill>
                  <a:srgbClr val="000000"/>
                </a:solidFill>
                <a:latin typeface="Calibri"/>
                <a:ea typeface="Calibri"/>
                <a:cs typeface="Calibri"/>
                <a:sym typeface="Calibri"/>
              </a:rPr>
              <a:t>True</a:t>
            </a:r>
            <a:endParaRPr sz="36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3600"/>
              <a:buFont typeface="Calibri"/>
              <a:buAutoNum type="alphaUcPeriod"/>
            </a:pPr>
            <a:r>
              <a:rPr lang="en-US" sz="3600" b="0" i="0" u="none" strike="noStrike" cap="none">
                <a:solidFill>
                  <a:srgbClr val="FF0000"/>
                </a:solidFill>
                <a:latin typeface="Calibri"/>
                <a:ea typeface="Calibri"/>
                <a:cs typeface="Calibri"/>
                <a:sym typeface="Calibri"/>
              </a:rPr>
              <a:t>False</a:t>
            </a:r>
            <a:endParaRPr sz="3600" b="0" i="0" u="none" strike="noStrike" cap="none">
              <a:solidFill>
                <a:srgbClr val="FF0000"/>
              </a:solidFill>
              <a:latin typeface="Calibri"/>
              <a:ea typeface="Calibri"/>
              <a:cs typeface="Calibri"/>
              <a:sym typeface="Calibri"/>
            </a:endParaRPr>
          </a:p>
        </p:txBody>
      </p:sp>
      <p:pic>
        <p:nvPicPr>
          <p:cNvPr id="301" name="Google Shape;301;g27e576c1a67_0_751"/>
          <p:cNvPicPr preferRelativeResize="0"/>
          <p:nvPr/>
        </p:nvPicPr>
        <p:blipFill>
          <a:blip r:embed="rId4">
            <a:alphaModFix/>
          </a:blip>
          <a:stretch>
            <a:fillRect/>
          </a:stretch>
        </p:blipFill>
        <p:spPr>
          <a:xfrm>
            <a:off x="4679199" y="377674"/>
            <a:ext cx="2714388" cy="2806653"/>
          </a:xfrm>
          <a:prstGeom prst="rect">
            <a:avLst/>
          </a:prstGeom>
          <a:noFill/>
          <a:ln>
            <a:noFill/>
          </a:ln>
        </p:spPr>
      </p:pic>
      <p:pic>
        <p:nvPicPr>
          <p:cNvPr id="302" name="Google Shape;302;g27e576c1a67_0_751"/>
          <p:cNvPicPr preferRelativeResize="0"/>
          <p:nvPr/>
        </p:nvPicPr>
        <p:blipFill>
          <a:blip r:embed="rId5">
            <a:alphaModFix/>
          </a:blip>
          <a:stretch>
            <a:fillRect/>
          </a:stretch>
        </p:blipFill>
        <p:spPr>
          <a:xfrm>
            <a:off x="1910413" y="349550"/>
            <a:ext cx="2768786" cy="28628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7e576c1a67_0_77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g27e576c1a67_0_774"/>
          <p:cNvSpPr txBox="1"/>
          <p:nvPr/>
        </p:nvSpPr>
        <p:spPr>
          <a:xfrm>
            <a:off x="1007776" y="135875"/>
            <a:ext cx="7882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The </a:t>
            </a:r>
            <a:r>
              <a:rPr lang="en-US" sz="3600">
                <a:solidFill>
                  <a:schemeClr val="dk1"/>
                </a:solidFill>
                <a:latin typeface="Calibri"/>
                <a:ea typeface="Calibri"/>
                <a:cs typeface="Calibri"/>
                <a:sym typeface="Calibri"/>
              </a:rPr>
              <a:t>______ </a:t>
            </a:r>
            <a:r>
              <a:rPr lang="en-US" sz="3600" b="1">
                <a:latin typeface="Calibri"/>
                <a:ea typeface="Calibri"/>
                <a:cs typeface="Calibri"/>
                <a:sym typeface="Calibri"/>
              </a:rPr>
              <a:t>direction</a:t>
            </a:r>
            <a:r>
              <a:rPr lang="en-US" sz="3600">
                <a:latin typeface="Calibri"/>
                <a:ea typeface="Calibri"/>
                <a:cs typeface="Calibri"/>
                <a:sym typeface="Calibri"/>
              </a:rPr>
              <a:t> describes the runner and the </a:t>
            </a:r>
            <a:r>
              <a:rPr lang="en-US" sz="3600">
                <a:solidFill>
                  <a:schemeClr val="dk1"/>
                </a:solidFill>
                <a:latin typeface="Calibri"/>
                <a:ea typeface="Calibri"/>
                <a:cs typeface="Calibri"/>
                <a:sym typeface="Calibri"/>
              </a:rPr>
              <a:t>______</a:t>
            </a:r>
            <a:r>
              <a:rPr lang="en-US" sz="3600">
                <a:latin typeface="Calibri"/>
                <a:ea typeface="Calibri"/>
                <a:cs typeface="Calibri"/>
                <a:sym typeface="Calibri"/>
              </a:rPr>
              <a:t> </a:t>
            </a:r>
            <a:r>
              <a:rPr lang="en-US" sz="3600" b="1">
                <a:latin typeface="Calibri"/>
                <a:ea typeface="Calibri"/>
                <a:cs typeface="Calibri"/>
                <a:sym typeface="Calibri"/>
              </a:rPr>
              <a:t>direction</a:t>
            </a:r>
            <a:r>
              <a:rPr lang="en-US" sz="3600">
                <a:latin typeface="Calibri"/>
                <a:ea typeface="Calibri"/>
                <a:cs typeface="Calibri"/>
                <a:sym typeface="Calibri"/>
              </a:rPr>
              <a:t> describes the </a:t>
            </a:r>
            <a:r>
              <a:rPr lang="en-US" sz="3600">
                <a:solidFill>
                  <a:schemeClr val="dk1"/>
                </a:solidFill>
                <a:latin typeface="Calibri"/>
                <a:ea typeface="Calibri"/>
                <a:cs typeface="Calibri"/>
                <a:sym typeface="Calibri"/>
              </a:rPr>
              <a:t>soccer player</a:t>
            </a:r>
            <a:r>
              <a:rPr lang="en-US" sz="3600">
                <a:latin typeface="Calibri"/>
                <a:ea typeface="Calibri"/>
                <a:cs typeface="Calibri"/>
                <a:sym typeface="Calibri"/>
              </a:rPr>
              <a:t>.</a:t>
            </a:r>
            <a:endParaRPr sz="1800" i="0" u="none" strike="noStrike" cap="none">
              <a:solidFill>
                <a:srgbClr val="000000"/>
              </a:solidFill>
              <a:latin typeface="Calibri"/>
              <a:ea typeface="Calibri"/>
              <a:cs typeface="Calibri"/>
              <a:sym typeface="Calibri"/>
            </a:endParaRPr>
          </a:p>
        </p:txBody>
      </p:sp>
      <p:pic>
        <p:nvPicPr>
          <p:cNvPr id="310" name="Google Shape;310;g27e576c1a67_0_774"/>
          <p:cNvPicPr preferRelativeResize="0"/>
          <p:nvPr/>
        </p:nvPicPr>
        <p:blipFill>
          <a:blip r:embed="rId4">
            <a:alphaModFix/>
          </a:blip>
          <a:stretch>
            <a:fillRect/>
          </a:stretch>
        </p:blipFill>
        <p:spPr>
          <a:xfrm>
            <a:off x="2430079" y="2105075"/>
            <a:ext cx="4283845" cy="2167219"/>
          </a:xfrm>
          <a:prstGeom prst="rect">
            <a:avLst/>
          </a:prstGeom>
          <a:noFill/>
          <a:ln>
            <a:noFill/>
          </a:ln>
        </p:spPr>
      </p:pic>
      <p:pic>
        <p:nvPicPr>
          <p:cNvPr id="311" name="Google Shape;311;g27e576c1a67_0_774"/>
          <p:cNvPicPr preferRelativeResize="0"/>
          <p:nvPr/>
        </p:nvPicPr>
        <p:blipFill>
          <a:blip r:embed="rId5">
            <a:alphaModFix/>
          </a:blip>
          <a:stretch>
            <a:fillRect/>
          </a:stretch>
        </p:blipFill>
        <p:spPr>
          <a:xfrm>
            <a:off x="2430073" y="4383882"/>
            <a:ext cx="4283846" cy="216721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7e576c1a67_0_78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27e576c1a67_0_789"/>
          <p:cNvSpPr txBox="1"/>
          <p:nvPr/>
        </p:nvSpPr>
        <p:spPr>
          <a:xfrm>
            <a:off x="1007776" y="135875"/>
            <a:ext cx="7882500" cy="1754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The </a:t>
            </a:r>
            <a:r>
              <a:rPr lang="en-US" sz="3600">
                <a:solidFill>
                  <a:srgbClr val="FF0000"/>
                </a:solidFill>
                <a:latin typeface="Calibri"/>
                <a:ea typeface="Calibri"/>
                <a:cs typeface="Calibri"/>
                <a:sym typeface="Calibri"/>
              </a:rPr>
              <a:t>forward</a:t>
            </a:r>
            <a:r>
              <a:rPr lang="en-US" sz="3600">
                <a:solidFill>
                  <a:schemeClr val="dk1"/>
                </a:solidFill>
                <a:latin typeface="Calibri"/>
                <a:ea typeface="Calibri"/>
                <a:cs typeface="Calibri"/>
                <a:sym typeface="Calibri"/>
              </a:rPr>
              <a:t> </a:t>
            </a:r>
            <a:r>
              <a:rPr lang="en-US" sz="3600" b="1">
                <a:solidFill>
                  <a:schemeClr val="dk1"/>
                </a:solidFill>
                <a:latin typeface="Calibri"/>
                <a:ea typeface="Calibri"/>
                <a:cs typeface="Calibri"/>
                <a:sym typeface="Calibri"/>
              </a:rPr>
              <a:t>direction</a:t>
            </a:r>
            <a:r>
              <a:rPr lang="en-US" sz="3600">
                <a:solidFill>
                  <a:schemeClr val="dk1"/>
                </a:solidFill>
                <a:latin typeface="Calibri"/>
                <a:ea typeface="Calibri"/>
                <a:cs typeface="Calibri"/>
                <a:sym typeface="Calibri"/>
              </a:rPr>
              <a:t> describes the runner and the </a:t>
            </a:r>
            <a:r>
              <a:rPr lang="en-US" sz="3600">
                <a:solidFill>
                  <a:srgbClr val="FF0000"/>
                </a:solidFill>
                <a:latin typeface="Calibri"/>
                <a:ea typeface="Calibri"/>
                <a:cs typeface="Calibri"/>
                <a:sym typeface="Calibri"/>
              </a:rPr>
              <a:t>backward </a:t>
            </a:r>
            <a:r>
              <a:rPr lang="en-US" sz="3600" b="1">
                <a:solidFill>
                  <a:schemeClr val="dk1"/>
                </a:solidFill>
                <a:latin typeface="Calibri"/>
                <a:ea typeface="Calibri"/>
                <a:cs typeface="Calibri"/>
                <a:sym typeface="Calibri"/>
              </a:rPr>
              <a:t>direction</a:t>
            </a:r>
            <a:r>
              <a:rPr lang="en-US" sz="3600">
                <a:solidFill>
                  <a:schemeClr val="dk1"/>
                </a:solidFill>
                <a:latin typeface="Calibri"/>
                <a:ea typeface="Calibri"/>
                <a:cs typeface="Calibri"/>
                <a:sym typeface="Calibri"/>
              </a:rPr>
              <a:t> describes the soccer player.</a:t>
            </a:r>
            <a:endParaRPr sz="1800" i="0" u="none" strike="noStrike" cap="none">
              <a:solidFill>
                <a:srgbClr val="000000"/>
              </a:solidFill>
              <a:latin typeface="Calibri"/>
              <a:ea typeface="Calibri"/>
              <a:cs typeface="Calibri"/>
              <a:sym typeface="Calibri"/>
            </a:endParaRPr>
          </a:p>
        </p:txBody>
      </p:sp>
      <p:pic>
        <p:nvPicPr>
          <p:cNvPr id="319" name="Google Shape;319;g27e576c1a67_0_789"/>
          <p:cNvPicPr preferRelativeResize="0"/>
          <p:nvPr/>
        </p:nvPicPr>
        <p:blipFill>
          <a:blip r:embed="rId4">
            <a:alphaModFix/>
          </a:blip>
          <a:stretch>
            <a:fillRect/>
          </a:stretch>
        </p:blipFill>
        <p:spPr>
          <a:xfrm>
            <a:off x="2430079" y="2105075"/>
            <a:ext cx="4283845" cy="2167219"/>
          </a:xfrm>
          <a:prstGeom prst="rect">
            <a:avLst/>
          </a:prstGeom>
          <a:noFill/>
          <a:ln>
            <a:noFill/>
          </a:ln>
        </p:spPr>
      </p:pic>
      <p:pic>
        <p:nvPicPr>
          <p:cNvPr id="320" name="Google Shape;320;g27e576c1a67_0_789"/>
          <p:cNvPicPr preferRelativeResize="0"/>
          <p:nvPr/>
        </p:nvPicPr>
        <p:blipFill>
          <a:blip r:embed="rId5">
            <a:alphaModFix/>
          </a:blip>
          <a:stretch>
            <a:fillRect/>
          </a:stretch>
        </p:blipFill>
        <p:spPr>
          <a:xfrm>
            <a:off x="2430073" y="4383882"/>
            <a:ext cx="4283846" cy="21672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7" name="Google Shape;327;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2"/>
        <p:cNvGrpSpPr/>
        <p:nvPr/>
      </p:nvGrpSpPr>
      <p:grpSpPr>
        <a:xfrm>
          <a:off x="0" y="0"/>
          <a:ext cx="0" cy="0"/>
          <a:chOff x="0" y="0"/>
          <a:chExt cx="0" cy="0"/>
        </a:xfrm>
      </p:grpSpPr>
      <p:sp useBgFill="1">
        <p:nvSpPr>
          <p:cNvPr id="345" name="Rectangle 34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778EF6E-953B-966A-E876-1BAEA5ACE587}"/>
              </a:ext>
            </a:extLst>
          </p:cNvPr>
          <p:cNvSpPr txBox="1"/>
          <p:nvPr/>
        </p:nvSpPr>
        <p:spPr>
          <a:xfrm>
            <a:off x="488566" y="2345020"/>
            <a:ext cx="3694780" cy="2520057"/>
          </a:xfrm>
          <a:prstGeom prst="rect">
            <a:avLst/>
          </a:prstGeom>
        </p:spPr>
        <p:txBody>
          <a:bodyPr vert="horz" lIns="91440" tIns="45720" rIns="91440" bIns="45720" rtlCol="0">
            <a:normAutofit/>
          </a:bodyPr>
          <a:lstStyle/>
          <a:p>
            <a:pPr>
              <a:lnSpc>
                <a:spcPct val="90000"/>
              </a:lnSpc>
              <a:spcBef>
                <a:spcPct val="0"/>
              </a:spcBef>
              <a:spcAft>
                <a:spcPts val="600"/>
              </a:spcAft>
            </a:pPr>
            <a:r>
              <a:rPr lang="en-US" sz="3200" kern="1200" dirty="0">
                <a:solidFill>
                  <a:schemeClr val="tx1"/>
                </a:solidFill>
                <a:latin typeface="Calibri" panose="020F0502020204030204" pitchFamily="34" charset="0"/>
                <a:ea typeface="+mn-ea"/>
                <a:cs typeface="Calibri" panose="020F0502020204030204" pitchFamily="34" charset="0"/>
              </a:rPr>
              <a:t>The space shuttle is pointed and moving </a:t>
            </a:r>
            <a:r>
              <a:rPr lang="en-US" sz="3200" b="1" kern="1200" dirty="0">
                <a:solidFill>
                  <a:schemeClr val="tx1"/>
                </a:solidFill>
                <a:latin typeface="Calibri" panose="020F0502020204030204" pitchFamily="34" charset="0"/>
                <a:ea typeface="+mn-ea"/>
                <a:cs typeface="Calibri" panose="020F0502020204030204" pitchFamily="34" charset="0"/>
              </a:rPr>
              <a:t>up</a:t>
            </a:r>
            <a:r>
              <a:rPr lang="en-US" sz="3200" kern="1200" dirty="0">
                <a:solidFill>
                  <a:schemeClr val="tx1"/>
                </a:solidFill>
                <a:latin typeface="Calibri" panose="020F0502020204030204" pitchFamily="34" charset="0"/>
                <a:ea typeface="+mn-ea"/>
                <a:cs typeface="Calibri" panose="020F0502020204030204" pitchFamily="34" charset="0"/>
              </a:rPr>
              <a:t>. This tells us the </a:t>
            </a:r>
            <a:r>
              <a:rPr lang="en-US" sz="3200" b="1" kern="1200" dirty="0">
                <a:solidFill>
                  <a:schemeClr val="tx1"/>
                </a:solidFill>
                <a:latin typeface="Calibri" panose="020F0502020204030204" pitchFamily="34" charset="0"/>
                <a:ea typeface="+mn-ea"/>
                <a:cs typeface="Calibri" panose="020F0502020204030204" pitchFamily="34" charset="0"/>
              </a:rPr>
              <a:t>direction</a:t>
            </a:r>
            <a:r>
              <a:rPr lang="en-US" sz="3200" kern="1200" dirty="0">
                <a:solidFill>
                  <a:schemeClr val="tx1"/>
                </a:solidFill>
                <a:latin typeface="Calibri" panose="020F0502020204030204" pitchFamily="34" charset="0"/>
                <a:ea typeface="+mn-ea"/>
                <a:cs typeface="Calibri" panose="020F0502020204030204" pitchFamily="34" charset="0"/>
              </a:rPr>
              <a:t> of the space shuttle is </a:t>
            </a:r>
            <a:r>
              <a:rPr lang="en-US" sz="3200" b="1" kern="1200" dirty="0">
                <a:solidFill>
                  <a:schemeClr val="tx1"/>
                </a:solidFill>
                <a:latin typeface="Calibri" panose="020F0502020204030204" pitchFamily="34" charset="0"/>
                <a:ea typeface="+mn-ea"/>
                <a:cs typeface="Calibri" panose="020F0502020204030204" pitchFamily="34" charset="0"/>
              </a:rPr>
              <a:t>up</a:t>
            </a:r>
            <a:r>
              <a:rPr lang="en-US" sz="3200" kern="1200" dirty="0">
                <a:solidFill>
                  <a:schemeClr val="tx1"/>
                </a:solidFill>
                <a:latin typeface="Calibri" panose="020F0502020204030204" pitchFamily="34" charset="0"/>
                <a:ea typeface="+mn-ea"/>
                <a:cs typeface="Calibri" panose="020F0502020204030204" pitchFamily="34" charset="0"/>
              </a:rPr>
              <a:t>.</a:t>
            </a:r>
          </a:p>
        </p:txBody>
      </p:sp>
      <p:pic>
        <p:nvPicPr>
          <p:cNvPr id="335" name="Google Shape;335;g27e576c1a67_0_796" descr="A space shuttle taking off&#10;&#10;Description automatically generated"/>
          <p:cNvPicPr preferRelativeResize="0"/>
          <p:nvPr/>
        </p:nvPicPr>
        <p:blipFill rotWithShape="1">
          <a:blip r:embed="rId3"/>
          <a:srcRect t="221" r="2" b="2020"/>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333" name="Google Shape;333;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4" name="Google Shape;334;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7e68c1a8e3_0_0"/>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direction and speed impact the motion of objects in the world around us?</a:t>
            </a:r>
            <a:endParaRPr sz="1400" b="0" i="0" u="none" strike="noStrike" cap="non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2077025" y="2155728"/>
            <a:ext cx="5492352" cy="37652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40"/>
        <p:cNvGrpSpPr/>
        <p:nvPr/>
      </p:nvGrpSpPr>
      <p:grpSpPr>
        <a:xfrm>
          <a:off x="0" y="0"/>
          <a:ext cx="0" cy="0"/>
          <a:chOff x="0" y="0"/>
          <a:chExt cx="0" cy="0"/>
        </a:xfrm>
      </p:grpSpPr>
      <p:sp useBgFill="1">
        <p:nvSpPr>
          <p:cNvPr id="348" name="Rectangle 34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15BB98-9DFE-2441-45C9-AC9FBE445D9F}"/>
              </a:ext>
            </a:extLst>
          </p:cNvPr>
          <p:cNvSpPr txBox="1"/>
          <p:nvPr/>
        </p:nvSpPr>
        <p:spPr>
          <a:xfrm>
            <a:off x="315581" y="1984282"/>
            <a:ext cx="4255276" cy="28894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kern="1200" dirty="0">
                <a:solidFill>
                  <a:schemeClr val="tx1"/>
                </a:solidFill>
                <a:latin typeface="Calibri" panose="020F0502020204030204" pitchFamily="34" charset="0"/>
                <a:ea typeface="+mj-ea"/>
                <a:cs typeface="Calibri" panose="020F0502020204030204" pitchFamily="34" charset="0"/>
              </a:rPr>
              <a:t>The bowling ball is pointed and moving </a:t>
            </a:r>
            <a:r>
              <a:rPr lang="en-US" sz="3200" b="1" kern="1200" dirty="0">
                <a:solidFill>
                  <a:schemeClr val="tx1"/>
                </a:solidFill>
                <a:latin typeface="Calibri" panose="020F0502020204030204" pitchFamily="34" charset="0"/>
                <a:ea typeface="+mj-ea"/>
                <a:cs typeface="Calibri" panose="020F0502020204030204" pitchFamily="34" charset="0"/>
              </a:rPr>
              <a:t>forward</a:t>
            </a:r>
            <a:r>
              <a:rPr lang="en-US" sz="3200" kern="1200" dirty="0">
                <a:solidFill>
                  <a:schemeClr val="tx1"/>
                </a:solidFill>
                <a:latin typeface="Calibri" panose="020F0502020204030204" pitchFamily="34" charset="0"/>
                <a:ea typeface="+mj-ea"/>
                <a:cs typeface="Calibri" panose="020F0502020204030204" pitchFamily="34" charset="0"/>
              </a:rPr>
              <a:t>. This tells us the </a:t>
            </a:r>
            <a:r>
              <a:rPr lang="en-US" sz="3200" b="1" kern="1200" dirty="0">
                <a:solidFill>
                  <a:schemeClr val="tx1"/>
                </a:solidFill>
                <a:latin typeface="Calibri" panose="020F0502020204030204" pitchFamily="34" charset="0"/>
                <a:ea typeface="+mj-ea"/>
                <a:cs typeface="Calibri" panose="020F0502020204030204" pitchFamily="34" charset="0"/>
              </a:rPr>
              <a:t>direction</a:t>
            </a:r>
            <a:r>
              <a:rPr lang="en-US" sz="3200" kern="1200" dirty="0">
                <a:solidFill>
                  <a:schemeClr val="tx1"/>
                </a:solidFill>
                <a:latin typeface="Calibri" panose="020F0502020204030204" pitchFamily="34" charset="0"/>
                <a:ea typeface="+mj-ea"/>
                <a:cs typeface="Calibri" panose="020F0502020204030204" pitchFamily="34" charset="0"/>
              </a:rPr>
              <a:t> of the bowling ball is </a:t>
            </a:r>
            <a:r>
              <a:rPr lang="en-US" sz="3200" b="1" kern="1200" dirty="0">
                <a:solidFill>
                  <a:schemeClr val="tx1"/>
                </a:solidFill>
                <a:latin typeface="Calibri" panose="020F0502020204030204" pitchFamily="34" charset="0"/>
                <a:ea typeface="+mj-ea"/>
                <a:cs typeface="Calibri" panose="020F0502020204030204" pitchFamily="34" charset="0"/>
              </a:rPr>
              <a:t>forward</a:t>
            </a:r>
            <a:r>
              <a:rPr lang="en-US" sz="3200" kern="1200" dirty="0">
                <a:solidFill>
                  <a:schemeClr val="tx1"/>
                </a:solidFill>
                <a:latin typeface="Calibri" panose="020F0502020204030204" pitchFamily="34" charset="0"/>
                <a:ea typeface="+mj-ea"/>
                <a:cs typeface="Calibri" panose="020F0502020204030204" pitchFamily="34" charset="0"/>
              </a:rPr>
              <a:t>.</a:t>
            </a:r>
          </a:p>
        </p:txBody>
      </p:sp>
      <p:pic>
        <p:nvPicPr>
          <p:cNvPr id="343" name="Google Shape;343;g27e576c1a67_0_803" descr="A child throwing a ball in a bowling alley&#10;&#10;Description automatically generated"/>
          <p:cNvPicPr preferRelativeResize="0"/>
          <p:nvPr/>
        </p:nvPicPr>
        <p:blipFill rotWithShape="1">
          <a:blip r:embed="rId3"/>
          <a:srcRect l="37321" r="25998"/>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341" name="Google Shape;341;g27e576c1a67_0_803"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 name="Google Shape;342;g27e576c1a67_0_803"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5e11802ac4_0_59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7e576c1a67_0_885"/>
          <p:cNvSpPr txBox="1"/>
          <p:nvPr/>
        </p:nvSpPr>
        <p:spPr>
          <a:xfrm>
            <a:off x="2280974" y="526376"/>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direction</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356" name="Google Shape;356;g27e576c1a67_0_88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7" name="Google Shape;357;g27e576c1a67_0_885"/>
          <p:cNvPicPr preferRelativeResize="0"/>
          <p:nvPr/>
        </p:nvPicPr>
        <p:blipFill>
          <a:blip r:embed="rId4">
            <a:alphaModFix/>
          </a:blip>
          <a:stretch>
            <a:fillRect/>
          </a:stretch>
        </p:blipFill>
        <p:spPr>
          <a:xfrm>
            <a:off x="2833688" y="1547890"/>
            <a:ext cx="3476625" cy="4505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9"/>
        <p:cNvGrpSpPr/>
        <p:nvPr/>
      </p:nvGrpSpPr>
      <p:grpSpPr>
        <a:xfrm>
          <a:off x="0" y="0"/>
          <a:ext cx="0" cy="0"/>
          <a:chOff x="0" y="0"/>
          <a:chExt cx="0" cy="0"/>
        </a:xfrm>
      </p:grpSpPr>
      <p:pic>
        <p:nvPicPr>
          <p:cNvPr id="372" name="Google Shape;372;g25e11802ac4_0_864" descr="A pile of rocks on a white background&#10;&#10;Description automatically generated"/>
          <p:cNvPicPr preferRelativeResize="0"/>
          <p:nvPr/>
        </p:nvPicPr>
        <p:blipFill rotWithShape="1">
          <a:blip r:embed="rId3"/>
          <a:srcRect l="7478" r="3521" b="-1"/>
          <a:stretch/>
        </p:blipFill>
        <p:spPr>
          <a:xfrm>
            <a:off x="20" y="10"/>
            <a:ext cx="9143980" cy="6857990"/>
          </a:xfrm>
          <a:prstGeom prst="rect">
            <a:avLst/>
          </a:prstGeom>
          <a:noFill/>
        </p:spPr>
      </p:pic>
      <p:sp>
        <p:nvSpPr>
          <p:cNvPr id="382" name="Rectangle 38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F4A139-A296-7BFC-0E0E-7D1BA65D46C3}"/>
              </a:ext>
            </a:extLst>
          </p:cNvPr>
          <p:cNvSpPr txBox="1"/>
          <p:nvPr/>
        </p:nvSpPr>
        <p:spPr>
          <a:xfrm>
            <a:off x="367903" y="5390015"/>
            <a:ext cx="8408194"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000" kern="1200" dirty="0">
                <a:solidFill>
                  <a:schemeClr val="tx1">
                    <a:lumMod val="85000"/>
                    <a:lumOff val="15000"/>
                  </a:schemeClr>
                </a:solidFill>
                <a:latin typeface="Calibri" panose="020F0502020204030204" pitchFamily="34" charset="0"/>
                <a:ea typeface="+mj-ea"/>
                <a:cs typeface="Calibri" panose="020F0502020204030204" pitchFamily="34" charset="0"/>
              </a:rPr>
              <a:t>The pile of rocks are </a:t>
            </a:r>
            <a:r>
              <a:rPr lang="en-US" sz="3000" b="1" kern="1200" dirty="0">
                <a:solidFill>
                  <a:schemeClr val="tx1">
                    <a:lumMod val="85000"/>
                    <a:lumOff val="15000"/>
                  </a:schemeClr>
                </a:solidFill>
                <a:latin typeface="Calibri" panose="020F0502020204030204" pitchFamily="34" charset="0"/>
                <a:ea typeface="+mj-ea"/>
                <a:cs typeface="Calibri" panose="020F0502020204030204" pitchFamily="34" charset="0"/>
              </a:rPr>
              <a:t>NOT</a:t>
            </a:r>
            <a:r>
              <a:rPr lang="en-US" sz="3000" kern="1200" dirty="0">
                <a:solidFill>
                  <a:schemeClr val="tx1">
                    <a:lumMod val="85000"/>
                    <a:lumOff val="15000"/>
                  </a:schemeClr>
                </a:solidFill>
                <a:latin typeface="Calibri" panose="020F0502020204030204" pitchFamily="34" charset="0"/>
                <a:ea typeface="+mj-ea"/>
                <a:cs typeface="Calibri" panose="020F0502020204030204" pitchFamily="34" charset="0"/>
              </a:rPr>
              <a:t> moving or pointing anywhere, so they do not have a </a:t>
            </a:r>
            <a:r>
              <a:rPr lang="en-US" sz="3000" b="1" kern="1200" dirty="0">
                <a:solidFill>
                  <a:schemeClr val="tx1">
                    <a:lumMod val="85000"/>
                    <a:lumOff val="15000"/>
                  </a:schemeClr>
                </a:solidFill>
                <a:latin typeface="Calibri" panose="020F0502020204030204" pitchFamily="34" charset="0"/>
                <a:ea typeface="+mj-ea"/>
                <a:cs typeface="Calibri" panose="020F0502020204030204" pitchFamily="34" charset="0"/>
              </a:rPr>
              <a:t>direction</a:t>
            </a:r>
            <a:r>
              <a:rPr lang="en-US" sz="3000" kern="1200" dirty="0">
                <a:solidFill>
                  <a:schemeClr val="tx1">
                    <a:lumMod val="85000"/>
                    <a:lumOff val="15000"/>
                  </a:schemeClr>
                </a:solidFill>
                <a:latin typeface="Calibri" panose="020F0502020204030204" pitchFamily="34" charset="0"/>
                <a:ea typeface="+mj-ea"/>
                <a:cs typeface="Calibri" panose="020F0502020204030204" pitchFamily="34" charset="0"/>
              </a:rPr>
              <a:t>.</a:t>
            </a:r>
          </a:p>
        </p:txBody>
      </p:sp>
      <p:cxnSp>
        <p:nvCxnSpPr>
          <p:cNvPr id="383" name="Straight Connector 38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70" name="Google Shape;370;g25e11802ac4_0_86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1" name="Google Shape;371;g25e11802ac4_0_86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7"/>
        <p:cNvGrpSpPr/>
        <p:nvPr/>
      </p:nvGrpSpPr>
      <p:grpSpPr>
        <a:xfrm>
          <a:off x="0" y="0"/>
          <a:ext cx="0" cy="0"/>
          <a:chOff x="0" y="0"/>
          <a:chExt cx="0" cy="0"/>
        </a:xfrm>
      </p:grpSpPr>
      <p:sp useBgFill="1">
        <p:nvSpPr>
          <p:cNvPr id="385" name="Rectangle 38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0" name="Google Shape;380;g25e11802ac4_0_780" descr="A pizza with a slice missing&#10;&#10;Description automatically generated"/>
          <p:cNvPicPr preferRelativeResize="0"/>
          <p:nvPr/>
        </p:nvPicPr>
        <p:blipFill rotWithShape="1">
          <a:blip r:embed="rId3"/>
          <a:srcRect l="13355" r="15412"/>
          <a:stretch/>
        </p:blipFill>
        <p:spPr>
          <a:xfrm>
            <a:off x="20" y="431"/>
            <a:ext cx="6086455" cy="6408311"/>
          </a:xfrm>
          <a:prstGeom prst="rect">
            <a:avLst/>
          </a:prstGeom>
          <a:noFill/>
        </p:spPr>
      </p:pic>
      <p:sp>
        <p:nvSpPr>
          <p:cNvPr id="3" name="TextBox 2">
            <a:extLst>
              <a:ext uri="{FF2B5EF4-FFF2-40B4-BE49-F238E27FC236}">
                <a16:creationId xmlns:a16="http://schemas.microsoft.com/office/drawing/2014/main" id="{DEFCACE2-D1D0-2191-20AA-43B3F846D7EC}"/>
              </a:ext>
            </a:extLst>
          </p:cNvPr>
          <p:cNvSpPr txBox="1"/>
          <p:nvPr/>
        </p:nvSpPr>
        <p:spPr>
          <a:xfrm>
            <a:off x="6201040" y="1658867"/>
            <a:ext cx="2790560" cy="3540265"/>
          </a:xfrm>
          <a:prstGeom prst="rect">
            <a:avLst/>
          </a:prstGeom>
        </p:spPr>
        <p:txBody>
          <a:bodyPr vert="horz" lIns="91440" tIns="45720" rIns="91440" bIns="45720" rtlCol="0">
            <a:noAutofit/>
          </a:bodyPr>
          <a:lstStyle/>
          <a:p>
            <a:pPr lvl="0">
              <a:lnSpc>
                <a:spcPct val="90000"/>
              </a:lnSpc>
              <a:spcBef>
                <a:spcPts val="0"/>
              </a:spcBef>
              <a:spcAft>
                <a:spcPts val="600"/>
              </a:spcAft>
              <a:buClr>
                <a:schemeClr val="dk1"/>
              </a:buClr>
              <a:buSzPts val="1200"/>
            </a:pPr>
            <a:r>
              <a:rPr lang="en-US" sz="2400" kern="1200" dirty="0">
                <a:solidFill>
                  <a:schemeClr val="tx1"/>
                </a:solidFill>
                <a:latin typeface="Calibri" panose="020F0502020204030204" pitchFamily="34" charset="0"/>
                <a:ea typeface="+mn-ea"/>
                <a:cs typeface="Calibri" panose="020F0502020204030204" pitchFamily="34" charset="0"/>
              </a:rPr>
              <a:t>The cheese pizza is </a:t>
            </a:r>
            <a:r>
              <a:rPr lang="en-US" sz="2400" b="1" kern="1200" dirty="0">
                <a:solidFill>
                  <a:schemeClr val="tx1"/>
                </a:solidFill>
                <a:latin typeface="Calibri" panose="020F0502020204030204" pitchFamily="34" charset="0"/>
                <a:ea typeface="+mn-ea"/>
                <a:cs typeface="Calibri" panose="020F0502020204030204" pitchFamily="34" charset="0"/>
              </a:rPr>
              <a:t>NOT</a:t>
            </a:r>
            <a:r>
              <a:rPr lang="en-US" sz="2400" kern="1200" dirty="0">
                <a:solidFill>
                  <a:schemeClr val="tx1"/>
                </a:solidFill>
                <a:latin typeface="Calibri" panose="020F0502020204030204" pitchFamily="34" charset="0"/>
                <a:ea typeface="+mn-ea"/>
                <a:cs typeface="Calibri" panose="020F0502020204030204" pitchFamily="34" charset="0"/>
              </a:rPr>
              <a:t> an example of </a:t>
            </a:r>
            <a:r>
              <a:rPr lang="en-US" sz="2400" b="1" kern="1200" dirty="0">
                <a:solidFill>
                  <a:schemeClr val="tx1"/>
                </a:solidFill>
                <a:latin typeface="Calibri" panose="020F0502020204030204" pitchFamily="34" charset="0"/>
                <a:ea typeface="+mn-ea"/>
                <a:cs typeface="Calibri" panose="020F0502020204030204" pitchFamily="34" charset="0"/>
              </a:rPr>
              <a:t>direction</a:t>
            </a:r>
            <a:r>
              <a:rPr lang="en-US" sz="2400" kern="1200" dirty="0">
                <a:solidFill>
                  <a:schemeClr val="tx1"/>
                </a:solidFill>
                <a:latin typeface="Calibri" panose="020F0502020204030204" pitchFamily="34" charset="0"/>
                <a:ea typeface="+mn-ea"/>
                <a:cs typeface="Calibri" panose="020F0502020204030204" pitchFamily="34" charset="0"/>
              </a:rPr>
              <a:t>. Remember, </a:t>
            </a:r>
            <a:r>
              <a:rPr lang="en-US" sz="2400" b="1" kern="1200" dirty="0">
                <a:solidFill>
                  <a:schemeClr val="tx1"/>
                </a:solidFill>
                <a:latin typeface="Calibri" panose="020F0502020204030204" pitchFamily="34" charset="0"/>
                <a:ea typeface="+mn-ea"/>
                <a:cs typeface="Calibri" panose="020F0502020204030204" pitchFamily="34" charset="0"/>
              </a:rPr>
              <a:t>direction</a:t>
            </a:r>
            <a:r>
              <a:rPr lang="en-US" sz="2400" kern="1200" dirty="0">
                <a:solidFill>
                  <a:schemeClr val="tx1"/>
                </a:solidFill>
                <a:latin typeface="Calibri" panose="020F0502020204030204" pitchFamily="34" charset="0"/>
                <a:ea typeface="+mn-ea"/>
                <a:cs typeface="Calibri" panose="020F0502020204030204" pitchFamily="34" charset="0"/>
              </a:rPr>
              <a:t> is where something moves or points. The cheese pizza is not moving and it is not pointing anywhere. </a:t>
            </a:r>
          </a:p>
        </p:txBody>
      </p:sp>
      <p:sp>
        <p:nvSpPr>
          <p:cNvPr id="387" name="Rectangle 38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741"/>
            <a:ext cx="9143997"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8742"/>
            <a:ext cx="6086475"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Google Shape;378;g25e11802ac4_0_78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9" name="Google Shape;379;g25e11802ac4_0_78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7430209113_0_1469"/>
          <p:cNvSpPr txBox="1"/>
          <p:nvPr/>
        </p:nvSpPr>
        <p:spPr>
          <a:xfrm>
            <a:off x="1028700" y="424771"/>
            <a:ext cx="7677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does the bowling ball have a direction, but the rocks do not?</a:t>
            </a:r>
            <a:endParaRPr sz="1400" b="0" i="0" u="none" strike="noStrike" cap="none">
              <a:solidFill>
                <a:srgbClr val="000000"/>
              </a:solidFill>
              <a:latin typeface="Arial"/>
              <a:ea typeface="Arial"/>
              <a:cs typeface="Arial"/>
              <a:sym typeface="Arial"/>
            </a:endParaRPr>
          </a:p>
        </p:txBody>
      </p:sp>
      <p:sp>
        <p:nvSpPr>
          <p:cNvPr id="393" name="Google Shape;393;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4" name="Google Shape;394;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395" name="Google Shape;395;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396" name="Google Shape;396;g27430209113_0_1469"/>
          <p:cNvPicPr preferRelativeResize="0"/>
          <p:nvPr/>
        </p:nvPicPr>
        <p:blipFill>
          <a:blip r:embed="rId5">
            <a:alphaModFix/>
          </a:blip>
          <a:stretch>
            <a:fillRect/>
          </a:stretch>
        </p:blipFill>
        <p:spPr>
          <a:xfrm>
            <a:off x="4969550" y="2758826"/>
            <a:ext cx="3736450" cy="2490950"/>
          </a:xfrm>
          <a:prstGeom prst="rect">
            <a:avLst/>
          </a:prstGeom>
          <a:noFill/>
          <a:ln>
            <a:noFill/>
          </a:ln>
        </p:spPr>
      </p:pic>
      <p:pic>
        <p:nvPicPr>
          <p:cNvPr id="397" name="Google Shape;397;g27430209113_0_1469"/>
          <p:cNvPicPr preferRelativeResize="0"/>
          <p:nvPr/>
        </p:nvPicPr>
        <p:blipFill>
          <a:blip r:embed="rId6">
            <a:alphaModFix/>
          </a:blip>
          <a:stretch>
            <a:fillRect/>
          </a:stretch>
        </p:blipFill>
        <p:spPr>
          <a:xfrm>
            <a:off x="506450" y="3057450"/>
            <a:ext cx="3583550" cy="2015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5e11802ac4_0_1043"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4" name="Google Shape;404;g25e11802ac4_0_1043"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5e11802ac4_0_1376"/>
          <p:cNvSpPr txBox="1">
            <a:spLocks noGrp="1"/>
          </p:cNvSpPr>
          <p:nvPr>
            <p:ph type="title"/>
          </p:nvPr>
        </p:nvSpPr>
        <p:spPr>
          <a:xfrm>
            <a:off x="902100" y="884675"/>
            <a:ext cx="73398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Direction</a:t>
            </a:r>
            <a:endParaRPr/>
          </a:p>
        </p:txBody>
      </p:sp>
      <p:sp>
        <p:nvSpPr>
          <p:cNvPr id="411" name="Google Shape;411;g25e11802ac4_0_137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2" name="Google Shape;412;g25e11802ac4_0_137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413" name="Google Shape;413;g25e11802ac4_0_1376"/>
          <p:cNvCxnSpPr/>
          <p:nvPr/>
        </p:nvCxnSpPr>
        <p:spPr>
          <a:xfrm flipH="1">
            <a:off x="3917736" y="2486013"/>
            <a:ext cx="16500" cy="1606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5294"/>
              </a:srgbClr>
            </a:outerShdw>
          </a:effectLst>
        </p:spPr>
      </p:cxnSp>
      <p:sp>
        <p:nvSpPr>
          <p:cNvPr id="414" name="Google Shape;414;g25e11802ac4_0_1376"/>
          <p:cNvSpPr txBox="1"/>
          <p:nvPr/>
        </p:nvSpPr>
        <p:spPr>
          <a:xfrm>
            <a:off x="3465021" y="4258375"/>
            <a:ext cx="921900" cy="307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1400" b="0" i="0" u="none" strike="noStrike" cap="none">
                <a:solidFill>
                  <a:schemeClr val="dk1"/>
                </a:solidFill>
                <a:latin typeface="Calibri"/>
                <a:ea typeface="Calibri"/>
                <a:cs typeface="Calibri"/>
                <a:sym typeface="Calibri"/>
              </a:rPr>
              <a:t>(root)</a:t>
            </a:r>
            <a:endParaRPr sz="1400" b="0" i="0" u="none" strike="noStrike" cap="none">
              <a:solidFill>
                <a:srgbClr val="000000"/>
              </a:solidFill>
              <a:latin typeface="Arial"/>
              <a:ea typeface="Arial"/>
              <a:cs typeface="Arial"/>
              <a:sym typeface="Arial"/>
            </a:endParaRPr>
          </a:p>
        </p:txBody>
      </p:sp>
      <p:cxnSp>
        <p:nvCxnSpPr>
          <p:cNvPr id="415" name="Google Shape;415;g25e11802ac4_0_1376"/>
          <p:cNvCxnSpPr/>
          <p:nvPr/>
        </p:nvCxnSpPr>
        <p:spPr>
          <a:xfrm flipH="1">
            <a:off x="5625011" y="2486013"/>
            <a:ext cx="16500" cy="1606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5290"/>
              </a:srgbClr>
            </a:outerShdw>
          </a:effectLst>
        </p:spPr>
      </p:cxnSp>
      <p:sp>
        <p:nvSpPr>
          <p:cNvPr id="416" name="Google Shape;416;g25e11802ac4_0_1376"/>
          <p:cNvSpPr txBox="1"/>
          <p:nvPr/>
        </p:nvSpPr>
        <p:spPr>
          <a:xfrm>
            <a:off x="5172296" y="4258375"/>
            <a:ext cx="921900" cy="307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1400" b="0" i="0" u="none" strike="noStrike" cap="none">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suffix</a:t>
            </a:r>
            <a:r>
              <a:rPr lang="en-US" sz="1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7"/>
            <a:ext cx="4675200" cy="954067"/>
          </a:xfrm>
          <a:prstGeom prst="rect">
            <a:avLst/>
          </a:prstGeom>
          <a:noFill/>
          <a:ln>
            <a:noFill/>
          </a:ln>
        </p:spPr>
        <p:txBody>
          <a:bodyPr spcFirstLastPara="1" wrap="square" lIns="91425" tIns="45700" rIns="91425" bIns="45700" anchor="t" anchorCtr="0">
            <a:spAutoFit/>
          </a:bodyPr>
          <a:lstStyle/>
          <a:p>
            <a:pPr>
              <a:buSzPts val="5600"/>
            </a:pPr>
            <a:r>
              <a:rPr lang="en-US" sz="5600">
                <a:solidFill>
                  <a:srgbClr val="FFC000"/>
                </a:solidFill>
                <a:latin typeface="Calibri"/>
                <a:ea typeface="Calibri"/>
                <a:cs typeface="Calibri"/>
                <a:sym typeface="Calibri"/>
              </a:rPr>
              <a:t>Demonstration</a:t>
            </a:r>
            <a:endParaRPr/>
          </a:p>
        </p:txBody>
      </p:sp>
      <p:sp>
        <p:nvSpPr>
          <p:cNvPr id="839" name="Google Shape;839;g28d0a459bb7_0_12" descr="Classroom"/>
          <p:cNvSpPr/>
          <p:nvPr/>
        </p:nvSpPr>
        <p:spPr>
          <a:xfrm>
            <a:off x="124755" y="87074"/>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SzPts val="1400"/>
            </a:pPr>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124754" y="1189289"/>
            <a:ext cx="4904719" cy="4351339"/>
          </a:xfrm>
          <a:prstGeom prst="rect">
            <a:avLst/>
          </a:prstGeom>
        </p:spPr>
        <p:txBody>
          <a:bodyPr spcFirstLastPara="1" vert="horz" lIns="91440" tIns="45720" rIns="91440" bIns="45720" rtlCol="0" anchorCtr="0">
            <a:noAutofit/>
          </a:bodyPr>
          <a:lstStyle/>
          <a:p>
            <a:pPr algn="ctr">
              <a:lnSpc>
                <a:spcPct val="90000"/>
              </a:lnSpc>
              <a:spcAft>
                <a:spcPts val="600"/>
              </a:spcAft>
              <a:buSzPts val="2400"/>
            </a:pPr>
            <a:r>
              <a:rPr lang="en-US" sz="2200" b="1" kern="1200" dirty="0">
                <a:solidFill>
                  <a:schemeClr val="tx1"/>
                </a:solidFill>
                <a:latin typeface="Calibri" panose="020F0502020204030204" pitchFamily="34" charset="0"/>
                <a:ea typeface="+mn-ea"/>
                <a:cs typeface="Calibri" panose="020F0502020204030204" pitchFamily="34" charset="0"/>
                <a:sym typeface="Calibri"/>
              </a:rPr>
              <a:t>TEACHER DIRECTIONS:</a:t>
            </a:r>
          </a:p>
          <a:p>
            <a:pPr>
              <a:buSzPts val="16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Before viewing:</a:t>
            </a:r>
            <a:r>
              <a:rPr lang="en-US" sz="2200" b="1" kern="1200" dirty="0">
                <a:solidFill>
                  <a:schemeClr val="tx1"/>
                </a:solidFill>
                <a:latin typeface="Calibri" panose="020F0502020204030204" pitchFamily="34" charset="0"/>
                <a:ea typeface="+mn-ea"/>
                <a:cs typeface="Calibri" panose="020F0502020204030204" pitchFamily="34" charset="0"/>
                <a:sym typeface="Calibri"/>
              </a:rPr>
              <a:t> </a:t>
            </a:r>
            <a:r>
              <a:rPr lang="en-US" sz="2200" kern="1200" dirty="0">
                <a:solidFill>
                  <a:schemeClr val="dk1"/>
                </a:solidFill>
                <a:latin typeface="Calibri"/>
                <a:ea typeface="+mn-ea"/>
                <a:cs typeface="Calibri"/>
                <a:sym typeface="Calibri"/>
              </a:rPr>
              <a:t>A</a:t>
            </a:r>
            <a:r>
              <a:rPr lang="en-US" sz="2200" dirty="0">
                <a:solidFill>
                  <a:schemeClr val="dk1"/>
                </a:solidFill>
                <a:latin typeface="Calibri"/>
                <a:ea typeface="Calibri"/>
                <a:cs typeface="Calibri"/>
                <a:sym typeface="Calibri"/>
              </a:rPr>
              <a:t>sk students to recall  what they already know about direction. </a:t>
            </a:r>
            <a:endParaRPr lang="en-US" sz="2200" dirty="0"/>
          </a:p>
          <a:p>
            <a:pPr>
              <a:lnSpc>
                <a:spcPct val="90000"/>
              </a:lnSpc>
              <a:spcAft>
                <a:spcPts val="600"/>
              </a:spcAft>
              <a:buSzPts val="2000"/>
            </a:pPr>
            <a:endParaRPr lang="en-US" sz="2200" kern="1200" dirty="0">
              <a:solidFill>
                <a:schemeClr val="tx1"/>
              </a:solidFill>
              <a:latin typeface="Calibri" panose="020F0502020204030204" pitchFamily="34" charset="0"/>
              <a:ea typeface="+mn-ea"/>
              <a:cs typeface="Calibri" panose="020F0502020204030204" pitchFamily="34" charset="0"/>
              <a:sym typeface="Calibri"/>
            </a:endParaRPr>
          </a:p>
          <a:p>
            <a:pPr>
              <a:buSzPts val="16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During</a:t>
            </a:r>
            <a:r>
              <a:rPr lang="en-US" sz="2200" kern="1200" dirty="0">
                <a:solidFill>
                  <a:schemeClr val="tx1"/>
                </a:solidFill>
                <a:latin typeface="Calibri" panose="020F0502020204030204" pitchFamily="34" charset="0"/>
                <a:ea typeface="+mn-ea"/>
                <a:cs typeface="Calibri" panose="020F0502020204030204" pitchFamily="34" charset="0"/>
                <a:sym typeface="Calibri"/>
              </a:rPr>
              <a:t>: </a:t>
            </a:r>
            <a:r>
              <a:rPr lang="en-US" sz="2200" kern="1200" dirty="0">
                <a:solidFill>
                  <a:schemeClr val="dk1"/>
                </a:solidFill>
                <a:latin typeface="Calibri"/>
                <a:ea typeface="+mn-ea"/>
                <a:cs typeface="Calibri"/>
                <a:sym typeface="Calibri"/>
              </a:rPr>
              <a:t>A</a:t>
            </a:r>
            <a:r>
              <a:rPr lang="en-US" sz="2200" dirty="0">
                <a:solidFill>
                  <a:schemeClr val="dk1"/>
                </a:solidFill>
                <a:latin typeface="Calibri"/>
                <a:ea typeface="Calibri"/>
                <a:cs typeface="Calibri"/>
                <a:sym typeface="Calibri"/>
              </a:rPr>
              <a:t>sk students to observe the direction the pendulum swings. Discuss how the pendulum moves from one side to the other, creating a back-and-forth motion. Emphasize that the pendulum swings in a specific direction and then swings back in the opposite direction.</a:t>
            </a:r>
            <a:endParaRPr lang="en-US" sz="2400" dirty="0">
              <a:solidFill>
                <a:schemeClr val="dk1"/>
              </a:solidFill>
              <a:latin typeface="Calibri"/>
              <a:ea typeface="Calibri"/>
              <a:cs typeface="Calibri"/>
              <a:sym typeface="Calibri"/>
            </a:endParaRPr>
          </a:p>
          <a:p>
            <a:pPr>
              <a:buSzPts val="1600"/>
            </a:pPr>
            <a:endParaRPr lang="en-US" sz="2200" kern="1200" dirty="0">
              <a:solidFill>
                <a:schemeClr val="tx1"/>
              </a:solidFill>
              <a:latin typeface="Calibri" panose="020F0502020204030204" pitchFamily="34" charset="0"/>
              <a:ea typeface="+mn-ea"/>
              <a:cs typeface="Calibri" panose="020F0502020204030204" pitchFamily="34" charset="0"/>
              <a:sym typeface="Calibri"/>
            </a:endParaRPr>
          </a:p>
          <a:p>
            <a:pPr>
              <a:lnSpc>
                <a:spcPct val="90000"/>
              </a:lnSpc>
              <a:spcAft>
                <a:spcPts val="600"/>
              </a:spcAft>
              <a:buSzPts val="2000"/>
            </a:pPr>
            <a:r>
              <a:rPr lang="en-US" sz="2200" b="1" u="sng" kern="1200" dirty="0">
                <a:solidFill>
                  <a:schemeClr val="tx1"/>
                </a:solidFill>
                <a:latin typeface="Calibri" panose="020F0502020204030204" pitchFamily="34" charset="0"/>
                <a:ea typeface="+mn-ea"/>
                <a:cs typeface="Calibri" panose="020F0502020204030204" pitchFamily="34" charset="0"/>
                <a:sym typeface="Calibri"/>
              </a:rPr>
              <a:t>After</a:t>
            </a:r>
            <a:r>
              <a:rPr lang="en-US" sz="2200" kern="1200"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the term direction.</a:t>
            </a:r>
          </a:p>
        </p:txBody>
      </p:sp>
      <p:pic>
        <p:nvPicPr>
          <p:cNvPr id="5" name="Picture 4" descr="A hand holding a string with a small object&#10;&#10;Description automatically generated">
            <a:extLst>
              <a:ext uri="{FF2B5EF4-FFF2-40B4-BE49-F238E27FC236}">
                <a16:creationId xmlns:a16="http://schemas.microsoft.com/office/drawing/2014/main" id="{7D2ABE7C-3FC4-18B3-E7E2-2C66EAA14713}"/>
              </a:ext>
            </a:extLst>
          </p:cNvPr>
          <p:cNvPicPr>
            <a:picLocks noChangeAspect="1"/>
          </p:cNvPicPr>
          <p:nvPr/>
        </p:nvPicPr>
        <p:blipFill>
          <a:blip r:embed="rId4"/>
          <a:stretch>
            <a:fillRect/>
          </a:stretch>
        </p:blipFill>
        <p:spPr>
          <a:xfrm>
            <a:off x="5029473" y="1408069"/>
            <a:ext cx="3886200" cy="4572000"/>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7f7a576e42_0_53"/>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Direction</a:t>
            </a:r>
            <a:endParaRPr/>
          </a:p>
        </p:txBody>
      </p:sp>
      <p:sp>
        <p:nvSpPr>
          <p:cNvPr id="423" name="Google Shape;423;g27f7a576e42_0_5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4" name="Google Shape;424;g27f7a576e42_0_5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425" name="Google Shape;425;g27f7a576e42_0_53"/>
          <p:cNvSpPr/>
          <p:nvPr/>
        </p:nvSpPr>
        <p:spPr>
          <a:xfrm>
            <a:off x="2165325" y="735225"/>
            <a:ext cx="3208800" cy="17292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26" name="Google Shape;426;g27f7a576e42_0_53"/>
          <p:cNvCxnSpPr/>
          <p:nvPr/>
        </p:nvCxnSpPr>
        <p:spPr>
          <a:xfrm>
            <a:off x="3787597" y="2490036"/>
            <a:ext cx="854100" cy="9225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080"/>
              </a:srgbClr>
            </a:outerShdw>
          </a:effectLst>
        </p:spPr>
      </p:cxnSp>
      <p:sp>
        <p:nvSpPr>
          <p:cNvPr id="427" name="Google Shape;427;g27f7a576e42_0_53"/>
          <p:cNvSpPr txBox="1"/>
          <p:nvPr/>
        </p:nvSpPr>
        <p:spPr>
          <a:xfrm>
            <a:off x="4179725" y="3625525"/>
            <a:ext cx="3429900" cy="1754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Direct = guiding or indicating a path or course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7f7a576e42_0_63"/>
          <p:cNvSpPr txBox="1">
            <a:spLocks noGrp="1"/>
          </p:cNvSpPr>
          <p:nvPr>
            <p:ph type="title"/>
          </p:nvPr>
        </p:nvSpPr>
        <p:spPr>
          <a:xfrm>
            <a:off x="457200" y="735221"/>
            <a:ext cx="82296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Direction</a:t>
            </a:r>
            <a:endParaRPr/>
          </a:p>
        </p:txBody>
      </p:sp>
      <p:sp>
        <p:nvSpPr>
          <p:cNvPr id="434" name="Google Shape;434;g27f7a576e42_0_6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5" name="Google Shape;435;g27f7a576e42_0_6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436" name="Google Shape;436;g27f7a576e42_0_63"/>
          <p:cNvSpPr/>
          <p:nvPr/>
        </p:nvSpPr>
        <p:spPr>
          <a:xfrm>
            <a:off x="5149875" y="913225"/>
            <a:ext cx="1702800" cy="14358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37" name="Google Shape;437;g27f7a576e42_0_63"/>
          <p:cNvCxnSpPr>
            <a:stCxn id="436" idx="4"/>
          </p:cNvCxnSpPr>
          <p:nvPr/>
        </p:nvCxnSpPr>
        <p:spPr>
          <a:xfrm>
            <a:off x="6001275" y="2349025"/>
            <a:ext cx="30000" cy="946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080"/>
              </a:srgbClr>
            </a:outerShdw>
          </a:effectLst>
        </p:spPr>
      </p:cxnSp>
      <p:sp>
        <p:nvSpPr>
          <p:cNvPr id="438" name="Google Shape;438;g27f7a576e42_0_63"/>
          <p:cNvSpPr txBox="1"/>
          <p:nvPr/>
        </p:nvSpPr>
        <p:spPr>
          <a:xfrm>
            <a:off x="4179725" y="3625525"/>
            <a:ext cx="3429900" cy="1200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-ion = an action, process, or result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27f7a576e42_0_73"/>
          <p:cNvSpPr txBox="1">
            <a:spLocks noGrp="1"/>
          </p:cNvSpPr>
          <p:nvPr>
            <p:ph type="title"/>
          </p:nvPr>
        </p:nvSpPr>
        <p:spPr>
          <a:xfrm>
            <a:off x="457200" y="176280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Direct   ion</a:t>
            </a:r>
            <a:endParaRPr/>
          </a:p>
        </p:txBody>
      </p:sp>
      <p:sp>
        <p:nvSpPr>
          <p:cNvPr id="445" name="Google Shape;445;g27f7a576e42_0_7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27f7a576e42_0_7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447" name="Google Shape;447;g27f7a576e42_0_73"/>
          <p:cNvSpPr/>
          <p:nvPr/>
        </p:nvSpPr>
        <p:spPr>
          <a:xfrm>
            <a:off x="4912734" y="207258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g27f7a576e42_0_73"/>
          <p:cNvSpPr txBox="1"/>
          <p:nvPr/>
        </p:nvSpPr>
        <p:spPr>
          <a:xfrm>
            <a:off x="1348300" y="5926400"/>
            <a:ext cx="6510300" cy="461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An action of guiding or indicating a path or course</a:t>
            </a:r>
            <a:endParaRPr sz="2400" b="0" i="0" u="none" strike="noStrike" cap="none">
              <a:solidFill>
                <a:srgbClr val="000000"/>
              </a:solidFill>
              <a:latin typeface="Calibri"/>
              <a:ea typeface="Calibri"/>
              <a:cs typeface="Calibri"/>
              <a:sym typeface="Calibri"/>
            </a:endParaRPr>
          </a:p>
        </p:txBody>
      </p:sp>
      <p:sp>
        <p:nvSpPr>
          <p:cNvPr id="449" name="Google Shape;449;g27f7a576e42_0_73"/>
          <p:cNvSpPr txBox="1"/>
          <p:nvPr/>
        </p:nvSpPr>
        <p:spPr>
          <a:xfrm>
            <a:off x="482053" y="350619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Direction</a:t>
            </a:r>
            <a:endParaRPr sz="1400" b="0" i="0" u="none" strike="noStrike" cap="none">
              <a:solidFill>
                <a:srgbClr val="000000"/>
              </a:solidFill>
              <a:latin typeface="Arial"/>
              <a:ea typeface="Arial"/>
              <a:cs typeface="Arial"/>
              <a:sym typeface="Arial"/>
            </a:endParaRPr>
          </a:p>
        </p:txBody>
      </p:sp>
      <p:sp>
        <p:nvSpPr>
          <p:cNvPr id="450" name="Google Shape;450;g27f7a576e42_0_73"/>
          <p:cNvSpPr/>
          <p:nvPr/>
        </p:nvSpPr>
        <p:spPr>
          <a:xfrm>
            <a:off x="4417594" y="4801592"/>
            <a:ext cx="371700" cy="880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5e11802ac4_0_172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5e11802ac4_0_1800"/>
          <p:cNvSpPr txBox="1">
            <a:spLocks noGrp="1"/>
          </p:cNvSpPr>
          <p:nvPr>
            <p:ph type="title"/>
          </p:nvPr>
        </p:nvSpPr>
        <p:spPr>
          <a:xfrm>
            <a:off x="1076575" y="331025"/>
            <a:ext cx="7657200" cy="1539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959"/>
              <a:t>How can we use the word parts of </a:t>
            </a:r>
            <a:r>
              <a:rPr lang="en-US" sz="3959" b="1"/>
              <a:t>direction</a:t>
            </a:r>
            <a:r>
              <a:rPr lang="en-US" sz="3959"/>
              <a:t> to help us remember the definition of the term?</a:t>
            </a:r>
            <a:endParaRPr/>
          </a:p>
        </p:txBody>
      </p:sp>
      <p:sp>
        <p:nvSpPr>
          <p:cNvPr id="463" name="Google Shape;463;g25e11802ac4_0_180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g25e11802ac4_0_1800"/>
          <p:cNvSpPr txBox="1">
            <a:spLocks noGrp="1"/>
          </p:cNvSpPr>
          <p:nvPr>
            <p:ph type="title"/>
          </p:nvPr>
        </p:nvSpPr>
        <p:spPr>
          <a:xfrm>
            <a:off x="902100" y="2258950"/>
            <a:ext cx="7339800" cy="143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9600"/>
              <a:buFont typeface="Calibri"/>
              <a:buNone/>
            </a:pPr>
            <a:r>
              <a:rPr lang="en-US" sz="9600"/>
              <a:t>Direction</a:t>
            </a:r>
            <a:endParaRPr/>
          </a:p>
        </p:txBody>
      </p:sp>
      <p:cxnSp>
        <p:nvCxnSpPr>
          <p:cNvPr id="465" name="Google Shape;465;g25e11802ac4_0_1800"/>
          <p:cNvCxnSpPr/>
          <p:nvPr/>
        </p:nvCxnSpPr>
        <p:spPr>
          <a:xfrm flipH="1">
            <a:off x="3917736" y="3860288"/>
            <a:ext cx="16500" cy="1606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5290"/>
              </a:srgbClr>
            </a:outerShdw>
          </a:effectLst>
        </p:spPr>
      </p:cxnSp>
      <p:sp>
        <p:nvSpPr>
          <p:cNvPr id="466" name="Google Shape;466;g25e11802ac4_0_1800"/>
          <p:cNvSpPr txBox="1"/>
          <p:nvPr/>
        </p:nvSpPr>
        <p:spPr>
          <a:xfrm>
            <a:off x="3465021" y="5632650"/>
            <a:ext cx="921900" cy="307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1400" b="0" i="0" u="none" strike="noStrike" cap="none">
                <a:solidFill>
                  <a:schemeClr val="dk1"/>
                </a:solidFill>
                <a:latin typeface="Calibri"/>
                <a:ea typeface="Calibri"/>
                <a:cs typeface="Calibri"/>
                <a:sym typeface="Calibri"/>
              </a:rPr>
              <a:t>(root)</a:t>
            </a:r>
            <a:endParaRPr sz="1400" b="0" i="0" u="none" strike="noStrike" cap="none">
              <a:solidFill>
                <a:srgbClr val="000000"/>
              </a:solidFill>
              <a:latin typeface="Arial"/>
              <a:ea typeface="Arial"/>
              <a:cs typeface="Arial"/>
              <a:sym typeface="Arial"/>
            </a:endParaRPr>
          </a:p>
        </p:txBody>
      </p:sp>
      <p:cxnSp>
        <p:nvCxnSpPr>
          <p:cNvPr id="467" name="Google Shape;467;g25e11802ac4_0_1800"/>
          <p:cNvCxnSpPr/>
          <p:nvPr/>
        </p:nvCxnSpPr>
        <p:spPr>
          <a:xfrm flipH="1">
            <a:off x="5625011" y="3860288"/>
            <a:ext cx="16500" cy="1606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5290"/>
              </a:srgbClr>
            </a:outerShdw>
          </a:effectLst>
        </p:spPr>
      </p:cxnSp>
      <p:sp>
        <p:nvSpPr>
          <p:cNvPr id="468" name="Google Shape;468;g25e11802ac4_0_1800"/>
          <p:cNvSpPr txBox="1"/>
          <p:nvPr/>
        </p:nvSpPr>
        <p:spPr>
          <a:xfrm>
            <a:off x="5172296" y="5632650"/>
            <a:ext cx="921900" cy="307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1400" b="0" i="0" u="none" strike="noStrike" cap="none">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suffix</a:t>
            </a:r>
            <a:r>
              <a:rPr lang="en-US" sz="1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75" name="Google Shape;475;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7e576c1a67_0_1091"/>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Direction</a:t>
            </a:r>
            <a:r>
              <a:rPr lang="en-US" b="1">
                <a:solidFill>
                  <a:schemeClr val="dk1"/>
                </a:solidFill>
              </a:rPr>
              <a:t>: </a:t>
            </a:r>
            <a:r>
              <a:rPr lang="en-US">
                <a:solidFill>
                  <a:schemeClr val="dk1"/>
                </a:solidFill>
              </a:rPr>
              <a:t>where something moves or points</a:t>
            </a:r>
            <a:endParaRPr/>
          </a:p>
        </p:txBody>
      </p:sp>
      <p:sp>
        <p:nvSpPr>
          <p:cNvPr id="482" name="Google Shape;482;g27e576c1a67_0_1091"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3" name="Google Shape;483;g27e576c1a67_0_1091"/>
          <p:cNvPicPr preferRelativeResize="0"/>
          <p:nvPr/>
        </p:nvPicPr>
        <p:blipFill>
          <a:blip r:embed="rId4">
            <a:alphaModFix/>
          </a:blip>
          <a:stretch>
            <a:fillRect/>
          </a:stretch>
        </p:blipFill>
        <p:spPr>
          <a:xfrm>
            <a:off x="2833675" y="2104515"/>
            <a:ext cx="3476625" cy="45053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0" name="Google Shape;490;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91" name="Google Shape;491;g25e11802ac4_0_1976"/>
          <p:cNvCxnSpPr>
            <a:stCxn id="492" idx="4"/>
            <a:endCxn id="489"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93" name="Google Shape;493;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94" name="Google Shape;494;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92" name="Google Shape;492;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01" name="Google Shape;501;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2" name="Google Shape;502;g25e11802ac4_0_1886"/>
          <p:cNvCxnSpPr>
            <a:stCxn id="503" idx="4"/>
            <a:endCxn id="50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4" name="Google Shape;504;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5" name="Google Shape;505;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3" name="Google Shape;503;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06" name="Google Shape;506;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Direction</a:t>
            </a:r>
            <a:endParaRPr sz="700" b="0" i="0" u="none" strike="noStrike" cap="none">
              <a:solidFill>
                <a:srgbClr val="000000"/>
              </a:solidFill>
              <a:latin typeface="Arial"/>
              <a:ea typeface="Arial"/>
              <a:cs typeface="Arial"/>
              <a:sym typeface="Arial"/>
            </a:endParaRPr>
          </a:p>
        </p:txBody>
      </p:sp>
      <p:sp>
        <p:nvSpPr>
          <p:cNvPr id="507" name="Google Shape;507;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08" name="Google Shape;508;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09" name="Google Shape;509;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10" name="Google Shape;510;g25e11802ac4_0_1886"/>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direction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511" name="Google Shape;511;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2" name="Google Shape;512;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3" name="Google Shape;513;g25e11802ac4_0_1886"/>
          <p:cNvCxnSpPr>
            <a:stCxn id="514" idx="4"/>
            <a:endCxn id="51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5" name="Google Shape;515;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16" name="Google Shape;516;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4" name="Google Shape;514;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23" name="Google Shape;523;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24" name="Google Shape;524;g25e11802ac4_0_1992"/>
          <p:cNvCxnSpPr>
            <a:stCxn id="525" idx="4"/>
            <a:endCxn id="52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26" name="Google Shape;526;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7" name="Google Shape;527;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25" name="Google Shape;525;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8" name="Google Shape;528;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direction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29" name="Google Shape;529;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30" name="Google Shape;530;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31" name="Google Shape;531;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32" name="Google Shape;532;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33" name="Google Shape;533;g25e11802ac4_0_1992"/>
          <p:cNvPicPr preferRelativeResize="0"/>
          <p:nvPr/>
        </p:nvPicPr>
        <p:blipFill>
          <a:blip r:embed="rId3">
            <a:alphaModFix/>
          </a:blip>
          <a:stretch>
            <a:fillRect/>
          </a:stretch>
        </p:blipFill>
        <p:spPr>
          <a:xfrm>
            <a:off x="5415421" y="3884825"/>
            <a:ext cx="3287552" cy="2814900"/>
          </a:xfrm>
          <a:prstGeom prst="rect">
            <a:avLst/>
          </a:prstGeom>
          <a:noFill/>
          <a:ln>
            <a:noFill/>
          </a:ln>
        </p:spPr>
      </p:pic>
      <p:pic>
        <p:nvPicPr>
          <p:cNvPr id="534" name="Google Shape;534;g25e11802ac4_0_1992"/>
          <p:cNvPicPr preferRelativeResize="0"/>
          <p:nvPr/>
        </p:nvPicPr>
        <p:blipFill>
          <a:blip r:embed="rId4">
            <a:alphaModFix/>
          </a:blip>
          <a:stretch>
            <a:fillRect/>
          </a:stretch>
        </p:blipFill>
        <p:spPr>
          <a:xfrm>
            <a:off x="997350" y="1714963"/>
            <a:ext cx="3574661" cy="2383100"/>
          </a:xfrm>
          <a:prstGeom prst="rect">
            <a:avLst/>
          </a:prstGeom>
          <a:noFill/>
          <a:ln>
            <a:noFill/>
          </a:ln>
        </p:spPr>
      </p:pic>
      <p:pic>
        <p:nvPicPr>
          <p:cNvPr id="535" name="Google Shape;535;g25e11802ac4_0_1992"/>
          <p:cNvPicPr preferRelativeResize="0"/>
          <p:nvPr/>
        </p:nvPicPr>
        <p:blipFill>
          <a:blip r:embed="rId5">
            <a:alphaModFix/>
          </a:blip>
          <a:stretch>
            <a:fillRect/>
          </a:stretch>
        </p:blipFill>
        <p:spPr>
          <a:xfrm>
            <a:off x="1354182" y="4244588"/>
            <a:ext cx="2860999" cy="2455136"/>
          </a:xfrm>
          <a:prstGeom prst="rect">
            <a:avLst/>
          </a:prstGeom>
          <a:noFill/>
          <a:ln>
            <a:noFill/>
          </a:ln>
        </p:spPr>
      </p:pic>
      <p:pic>
        <p:nvPicPr>
          <p:cNvPr id="536" name="Google Shape;536;g25e11802ac4_0_1992"/>
          <p:cNvPicPr preferRelativeResize="0"/>
          <p:nvPr/>
        </p:nvPicPr>
        <p:blipFill>
          <a:blip r:embed="rId6">
            <a:alphaModFix/>
          </a:blip>
          <a:stretch>
            <a:fillRect/>
          </a:stretch>
        </p:blipFill>
        <p:spPr>
          <a:xfrm>
            <a:off x="5761301" y="1496402"/>
            <a:ext cx="2595800" cy="259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27e576c1a67_0_111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3" name="Google Shape;543;g27e576c1a67_0_111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4" name="Google Shape;544;g27e576c1a67_0_1119"/>
          <p:cNvCxnSpPr>
            <a:stCxn id="545" idx="4"/>
            <a:endCxn id="54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7e576c1a67_0_111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7" name="Google Shape;547;g27e576c1a67_0_111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5" name="Google Shape;545;g27e576c1a67_0_111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8" name="Google Shape;548;g27e576c1a67_0_1119"/>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direction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pic>
        <p:nvPicPr>
          <p:cNvPr id="549" name="Google Shape;549;g27e576c1a67_0_1119"/>
          <p:cNvPicPr preferRelativeResize="0"/>
          <p:nvPr/>
        </p:nvPicPr>
        <p:blipFill>
          <a:blip r:embed="rId3">
            <a:alphaModFix/>
          </a:blip>
          <a:stretch>
            <a:fillRect/>
          </a:stretch>
        </p:blipFill>
        <p:spPr>
          <a:xfrm>
            <a:off x="5415421" y="3884825"/>
            <a:ext cx="3287552" cy="2814900"/>
          </a:xfrm>
          <a:prstGeom prst="rect">
            <a:avLst/>
          </a:prstGeom>
          <a:noFill/>
          <a:ln>
            <a:noFill/>
          </a:ln>
        </p:spPr>
      </p:pic>
      <p:pic>
        <p:nvPicPr>
          <p:cNvPr id="550" name="Google Shape;550;g27e576c1a67_0_1119"/>
          <p:cNvPicPr preferRelativeResize="0"/>
          <p:nvPr/>
        </p:nvPicPr>
        <p:blipFill>
          <a:blip r:embed="rId4">
            <a:alphaModFix/>
          </a:blip>
          <a:stretch>
            <a:fillRect/>
          </a:stretch>
        </p:blipFill>
        <p:spPr>
          <a:xfrm>
            <a:off x="997350" y="1714963"/>
            <a:ext cx="3574661" cy="2383100"/>
          </a:xfrm>
          <a:prstGeom prst="rect">
            <a:avLst/>
          </a:prstGeom>
          <a:noFill/>
          <a:ln>
            <a:noFill/>
          </a:ln>
        </p:spPr>
      </p:pic>
      <p:pic>
        <p:nvPicPr>
          <p:cNvPr id="551" name="Google Shape;551;g27e576c1a67_0_1119"/>
          <p:cNvPicPr preferRelativeResize="0"/>
          <p:nvPr/>
        </p:nvPicPr>
        <p:blipFill>
          <a:blip r:embed="rId5">
            <a:alphaModFix/>
          </a:blip>
          <a:stretch>
            <a:fillRect/>
          </a:stretch>
        </p:blipFill>
        <p:spPr>
          <a:xfrm>
            <a:off x="1354182" y="4244588"/>
            <a:ext cx="2860999" cy="2455136"/>
          </a:xfrm>
          <a:prstGeom prst="rect">
            <a:avLst/>
          </a:prstGeom>
          <a:noFill/>
          <a:ln>
            <a:noFill/>
          </a:ln>
        </p:spPr>
      </p:pic>
      <p:sp>
        <p:nvSpPr>
          <p:cNvPr id="552" name="Google Shape;552;g27e576c1a67_0_1119"/>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3" name="Google Shape;553;g27e576c1a67_0_1119"/>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54" name="Google Shape;554;g27e576c1a67_0_1119"/>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5" name="Google Shape;555;g27e576c1a67_0_1119"/>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56" name="Google Shape;556;g27e576c1a67_0_1119"/>
          <p:cNvPicPr preferRelativeResize="0"/>
          <p:nvPr/>
        </p:nvPicPr>
        <p:blipFill>
          <a:blip r:embed="rId6">
            <a:alphaModFix/>
          </a:blip>
          <a:stretch>
            <a:fillRect/>
          </a:stretch>
        </p:blipFill>
        <p:spPr>
          <a:xfrm>
            <a:off x="5761301" y="1496402"/>
            <a:ext cx="2595800" cy="2595800"/>
          </a:xfrm>
          <a:prstGeom prst="rect">
            <a:avLst/>
          </a:prstGeom>
          <a:noFill/>
          <a:ln>
            <a:noFill/>
          </a:ln>
        </p:spPr>
      </p:pic>
      <p:sp>
        <p:nvSpPr>
          <p:cNvPr id="557" name="Google Shape;557;g27e576c1a67_0_1119"/>
          <p:cNvSpPr/>
          <p:nvPr/>
        </p:nvSpPr>
        <p:spPr>
          <a:xfrm>
            <a:off x="4853550" y="4109675"/>
            <a:ext cx="4111500" cy="2365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g25e11802ac4_0_2108"/>
          <p:cNvPicPr preferRelativeResize="0"/>
          <p:nvPr/>
        </p:nvPicPr>
        <p:blipFill>
          <a:blip r:embed="rId3">
            <a:alphaModFix/>
          </a:blip>
          <a:stretch>
            <a:fillRect/>
          </a:stretch>
        </p:blipFill>
        <p:spPr>
          <a:xfrm>
            <a:off x="5829025" y="1070800"/>
            <a:ext cx="2627435" cy="2249701"/>
          </a:xfrm>
          <a:prstGeom prst="rect">
            <a:avLst/>
          </a:prstGeom>
          <a:noFill/>
          <a:ln>
            <a:noFill/>
          </a:ln>
        </p:spPr>
      </p:pic>
      <p:sp>
        <p:nvSpPr>
          <p:cNvPr id="564" name="Google Shape;564;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5" name="Google Shape;565;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6" name="Google Shape;566;g25e11802ac4_0_2108"/>
          <p:cNvCxnSpPr>
            <a:stCxn id="567" idx="4"/>
            <a:endCxn id="56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8" name="Google Shape;568;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9" name="Google Shape;569;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7" name="Google Shape;567;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70" name="Google Shape;570;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71" name="Google Shape;571;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72" name="Google Shape;572;g25e11802ac4_0_2108"/>
          <p:cNvCxnSpPr>
            <a:stCxn id="573" idx="4"/>
            <a:endCxn id="57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74" name="Google Shape;574;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75" name="Google Shape;575;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73" name="Google Shape;573;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6" name="Google Shape;576;g25e11802ac4_0_2108"/>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Direction</a:t>
            </a:r>
            <a:endParaRPr sz="700" b="0" i="0" u="none" strike="noStrike" cap="none">
              <a:solidFill>
                <a:srgbClr val="000000"/>
              </a:solidFill>
              <a:latin typeface="Arial"/>
              <a:ea typeface="Arial"/>
              <a:cs typeface="Arial"/>
              <a:sym typeface="Arial"/>
            </a:endParaRPr>
          </a:p>
        </p:txBody>
      </p:sp>
      <p:sp>
        <p:nvSpPr>
          <p:cNvPr id="577" name="Google Shape;577;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78" name="Google Shape;578;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79" name="Google Shape;579;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80" name="Google Shape;580;g25e11802ac4_0_2108"/>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direction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7" name="Google Shape;587;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8" name="Google Shape;588;g25e11802ac4_0_2130"/>
          <p:cNvCxnSpPr>
            <a:stCxn id="589" idx="4"/>
            <a:endCxn id="58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90" name="Google Shape;590;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91" name="Google Shape;591;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9" name="Google Shape;589;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92" name="Google Shape;592;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Direction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93" name="Google Shape;593;g25e11802ac4_0_2130"/>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ability to cause change</a:t>
            </a:r>
            <a:endParaRPr sz="1400" b="0" i="0" u="none" strike="noStrike" cap="none">
              <a:solidFill>
                <a:srgbClr val="434343"/>
              </a:solidFill>
              <a:latin typeface="Arial"/>
              <a:ea typeface="Arial"/>
              <a:cs typeface="Arial"/>
              <a:sym typeface="Arial"/>
            </a:endParaRPr>
          </a:p>
        </p:txBody>
      </p:sp>
      <p:sp>
        <p:nvSpPr>
          <p:cNvPr id="594" name="Google Shape;594;g25e11802ac4_0_2130"/>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When an object stands still</a:t>
            </a:r>
            <a:r>
              <a:rPr lang="en-US" sz="2400" b="0" i="0" u="none" strike="noStrike" cap="none">
                <a:solidFill>
                  <a:srgbClr val="434343"/>
                </a:solidFill>
                <a:latin typeface="Helvetica Neue Light"/>
                <a:ea typeface="Helvetica Neue Light"/>
                <a:cs typeface="Helvetica Neue Light"/>
                <a:sym typeface="Helvetica Neue Light"/>
              </a:rPr>
              <a:t> </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595" name="Google Shape;595;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6" name="Google Shape;596;g25e11802ac4_0_2130"/>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Where something moves or points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7" name="Google Shape;597;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98" name="Google Shape;598;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99" name="Google Shape;599;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00" name="Google Shape;600;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01" name="Google Shape;601;g25e11802ac4_0_2130"/>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weight of an object</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27e576c1a67_0_115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8" name="Google Shape;608;g27e576c1a67_0_115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g27e576c1a67_0_1151"/>
          <p:cNvCxnSpPr>
            <a:stCxn id="610" idx="4"/>
            <a:endCxn id="60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1" name="Google Shape;611;g27e576c1a67_0_115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2" name="Google Shape;612;g27e576c1a67_0_115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0" name="Google Shape;610;g27e576c1a67_0_115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3" name="Google Shape;613;g27e576c1a67_0_115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4" name="Google Shape;614;g27e576c1a67_0_1151"/>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Direction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15" name="Google Shape;615;g27e576c1a67_0_1151"/>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ability to cause change</a:t>
            </a:r>
            <a:endParaRPr sz="1400" b="0" i="0" u="none" strike="noStrike" cap="none">
              <a:solidFill>
                <a:srgbClr val="434343"/>
              </a:solidFill>
              <a:latin typeface="Arial"/>
              <a:ea typeface="Arial"/>
              <a:cs typeface="Arial"/>
              <a:sym typeface="Arial"/>
            </a:endParaRPr>
          </a:p>
        </p:txBody>
      </p:sp>
      <p:sp>
        <p:nvSpPr>
          <p:cNvPr id="616" name="Google Shape;616;g27e576c1a67_0_1151"/>
          <p:cNvSpPr txBox="1"/>
          <p:nvPr/>
        </p:nvSpPr>
        <p:spPr>
          <a:xfrm>
            <a:off x="1073532"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When an object stands still</a:t>
            </a:r>
            <a:r>
              <a:rPr lang="en-US" sz="2400" b="0" i="0" u="none" strike="noStrike" cap="none">
                <a:solidFill>
                  <a:srgbClr val="434343"/>
                </a:solidFill>
                <a:latin typeface="Helvetica Neue Light"/>
                <a:ea typeface="Helvetica Neue Light"/>
                <a:cs typeface="Helvetica Neue Light"/>
                <a:sym typeface="Helvetica Neue Light"/>
              </a:rPr>
              <a:t> </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17" name="Google Shape;617;g27e576c1a67_0_1151"/>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Where something moves or points</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8" name="Google Shape;618;g27e576c1a67_0_1151"/>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9" name="Google Shape;619;g27e576c1a67_0_1151"/>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0" name="Google Shape;620;g27e576c1a67_0_1151"/>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1" name="Google Shape;621;g27e576c1a67_0_1151"/>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2" name="Google Shape;622;g27e576c1a67_0_1151"/>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weight of an object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3" name="Google Shape;623;g27e576c1a67_0_1151"/>
          <p:cNvSpPr/>
          <p:nvPr/>
        </p:nvSpPr>
        <p:spPr>
          <a:xfrm>
            <a:off x="350550" y="1682450"/>
            <a:ext cx="53784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g25e11802ac4_0_2343"/>
          <p:cNvPicPr preferRelativeResize="0"/>
          <p:nvPr/>
        </p:nvPicPr>
        <p:blipFill>
          <a:blip r:embed="rId3">
            <a:alphaModFix/>
          </a:blip>
          <a:stretch>
            <a:fillRect/>
          </a:stretch>
        </p:blipFill>
        <p:spPr>
          <a:xfrm>
            <a:off x="5775674" y="1070800"/>
            <a:ext cx="2627447" cy="2249701"/>
          </a:xfrm>
          <a:prstGeom prst="rect">
            <a:avLst/>
          </a:prstGeom>
          <a:noFill/>
          <a:ln>
            <a:noFill/>
          </a:ln>
        </p:spPr>
      </p:pic>
      <p:sp>
        <p:nvSpPr>
          <p:cNvPr id="630" name="Google Shape;630;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1" name="Google Shape;631;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2" name="Google Shape;632;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33" name="Google Shape;633;g25e11802ac4_0_2343"/>
          <p:cNvCxnSpPr>
            <a:stCxn id="634" idx="4"/>
            <a:endCxn id="63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5" name="Google Shape;635;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6" name="Google Shape;636;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4" name="Google Shape;634;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7" name="Google Shape;637;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38" name="Google Shape;638;g25e11802ac4_0_2343"/>
          <p:cNvCxnSpPr>
            <a:stCxn id="639" idx="4"/>
            <a:endCxn id="63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40" name="Google Shape;640;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41" name="Google Shape;641;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39" name="Google Shape;639;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2" name="Google Shape;642;g25e11802ac4_0_2343"/>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Direction</a:t>
            </a:r>
            <a:endParaRPr sz="700" b="0" i="0" u="none" strike="noStrike" cap="none">
              <a:solidFill>
                <a:srgbClr val="000000"/>
              </a:solidFill>
              <a:latin typeface="Arial"/>
              <a:ea typeface="Arial"/>
              <a:cs typeface="Arial"/>
              <a:sym typeface="Arial"/>
            </a:endParaRPr>
          </a:p>
        </p:txBody>
      </p:sp>
      <p:sp>
        <p:nvSpPr>
          <p:cNvPr id="643" name="Google Shape;643;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44" name="Google Shape;644;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45" name="Google Shape;645;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46" name="Google Shape;646;g25e11802ac4_0_2343"/>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direction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647" name="Google Shape;647;g25e11802ac4_0_2343"/>
          <p:cNvSpPr txBox="1"/>
          <p:nvPr/>
        </p:nvSpPr>
        <p:spPr>
          <a:xfrm>
            <a:off x="639350" y="1528400"/>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Where something moves or points</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4" name="Google Shape;654;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5" name="Google Shape;655;g25e11802ac4_0_2367"/>
          <p:cNvCxnSpPr>
            <a:stCxn id="656" idx="4"/>
            <a:endCxn id="65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7" name="Google Shape;657;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8" name="Google Shape;658;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6" name="Google Shape;656;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9" name="Google Shape;659;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Direction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60" name="Google Shape;660;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musician playing a piano</a:t>
            </a:r>
            <a:endParaRPr sz="1400" b="0" i="0" u="none" strike="noStrike" cap="none">
              <a:solidFill>
                <a:srgbClr val="434343"/>
              </a:solidFill>
              <a:latin typeface="Arial"/>
              <a:ea typeface="Arial"/>
              <a:cs typeface="Arial"/>
              <a:sym typeface="Arial"/>
            </a:endParaRPr>
          </a:p>
        </p:txBody>
      </p:sp>
      <p:sp>
        <p:nvSpPr>
          <p:cNvPr id="661" name="Google Shape;661;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sliding down a slide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62" name="Google Shape;662;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63" name="Google Shape;663;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puppy sleeping</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64" name="Google Shape;664;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5" name="Google Shape;665;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66" name="Google Shape;666;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67" name="Google Shape;667;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68" name="Google Shape;668;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boat floating on water</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7e576c1a67_0_119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5" name="Google Shape;675;g27e576c1a67_0_119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6" name="Google Shape;676;g27e576c1a67_0_1195"/>
          <p:cNvCxnSpPr>
            <a:stCxn id="677" idx="4"/>
            <a:endCxn id="6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7e576c1a67_0_119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9" name="Google Shape;679;g27e576c1a67_0_119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7" name="Google Shape;677;g27e576c1a67_0_119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0" name="Google Shape;680;g27e576c1a67_0_1195"/>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1" name="Google Shape;681;g27e576c1a67_0_1195"/>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2" name="Google Shape;682;g27e576c1a67_0_1195"/>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3" name="Google Shape;683;g27e576c1a67_0_1195"/>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4" name="Google Shape;684;g27e576c1a67_0_1195"/>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5" name="Google Shape;685;g27e576c1a67_0_1195"/>
          <p:cNvSpPr/>
          <p:nvPr/>
        </p:nvSpPr>
        <p:spPr>
          <a:xfrm>
            <a:off x="449875" y="3643700"/>
            <a:ext cx="4331700" cy="101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27e576c1a67_0_1195"/>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example</a:t>
            </a:r>
            <a:r>
              <a:rPr lang="en-US" sz="3000" b="0" i="0" u="none" strike="noStrike" cap="none">
                <a:solidFill>
                  <a:srgbClr val="000000"/>
                </a:solidFill>
                <a:latin typeface="Calibri"/>
                <a:ea typeface="Calibri"/>
                <a:cs typeface="Calibri"/>
                <a:sym typeface="Calibri"/>
              </a:rPr>
              <a:t> of </a:t>
            </a:r>
            <a:r>
              <a:rPr lang="en-US" sz="3000" b="1">
                <a:latin typeface="Calibri"/>
                <a:ea typeface="Calibri"/>
                <a:cs typeface="Calibri"/>
                <a:sym typeface="Calibri"/>
              </a:rPr>
              <a:t>Direction</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687" name="Google Shape;687;g27e576c1a67_0_1195"/>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musician playing a piano</a:t>
            </a:r>
            <a:endParaRPr sz="1400" b="0" i="0" u="none" strike="noStrike" cap="none">
              <a:solidFill>
                <a:srgbClr val="434343"/>
              </a:solidFill>
              <a:latin typeface="Arial"/>
              <a:ea typeface="Arial"/>
              <a:cs typeface="Arial"/>
              <a:sym typeface="Arial"/>
            </a:endParaRPr>
          </a:p>
        </p:txBody>
      </p:sp>
      <p:sp>
        <p:nvSpPr>
          <p:cNvPr id="688" name="Google Shape;688;g27e576c1a67_0_1195"/>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sliding down a slide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9" name="Google Shape;689;g27e576c1a67_0_1195"/>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puppy sleeping</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0" name="Google Shape;690;g27e576c1a67_0_1195"/>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boat floating on water</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g25e11802ac4_0_2511"/>
          <p:cNvPicPr preferRelativeResize="0"/>
          <p:nvPr/>
        </p:nvPicPr>
        <p:blipFill>
          <a:blip r:embed="rId3">
            <a:alphaModFix/>
          </a:blip>
          <a:stretch>
            <a:fillRect/>
          </a:stretch>
        </p:blipFill>
        <p:spPr>
          <a:xfrm>
            <a:off x="6010794" y="1179300"/>
            <a:ext cx="2627457" cy="2249701"/>
          </a:xfrm>
          <a:prstGeom prst="rect">
            <a:avLst/>
          </a:prstGeom>
          <a:noFill/>
          <a:ln>
            <a:noFill/>
          </a:ln>
        </p:spPr>
      </p:pic>
      <p:sp>
        <p:nvSpPr>
          <p:cNvPr id="697" name="Google Shape;697;g25e11802ac4_0_2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8" name="Google Shape;698;g25e11802ac4_0_2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25e11802ac4_0_2511"/>
          <p:cNvCxnSpPr>
            <a:stCxn id="700" idx="4"/>
            <a:endCxn id="69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01" name="Google Shape;701;g25e11802ac4_0_2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2" name="Google Shape;702;g25e11802ac4_0_2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00" name="Google Shape;700;g25e11802ac4_0_2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3" name="Google Shape;703;g25e11802ac4_0_2511"/>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04" name="Google Shape;704;g25e11802ac4_0_2511"/>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05" name="Google Shape;705;g25e11802ac4_0_2511"/>
          <p:cNvCxnSpPr>
            <a:stCxn id="706" idx="4"/>
            <a:endCxn id="70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07" name="Google Shape;707;g25e11802ac4_0_2511"/>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08" name="Google Shape;708;g25e11802ac4_0_2511"/>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06" name="Google Shape;706;g25e11802ac4_0_2511"/>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9" name="Google Shape;709;g25e11802ac4_0_2511"/>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10" name="Google Shape;710;g25e11802ac4_0_2511"/>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11" name="Google Shape;711;g25e11802ac4_0_2511"/>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12" name="Google Shape;712;g25e11802ac4_0_2511"/>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direction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713" name="Google Shape;713;g25e11802ac4_0_2511"/>
          <p:cNvSpPr txBox="1"/>
          <p:nvPr/>
        </p:nvSpPr>
        <p:spPr>
          <a:xfrm>
            <a:off x="785475" y="4846925"/>
            <a:ext cx="3000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child sliding down a slide</a:t>
            </a:r>
            <a:endParaRPr sz="2400" b="0" i="0" u="none" strike="noStrike" cap="none">
              <a:solidFill>
                <a:srgbClr val="000000"/>
              </a:solidFill>
              <a:latin typeface="Arial"/>
              <a:ea typeface="Arial"/>
              <a:cs typeface="Arial"/>
              <a:sym typeface="Arial"/>
            </a:endParaRPr>
          </a:p>
        </p:txBody>
      </p:sp>
      <p:sp>
        <p:nvSpPr>
          <p:cNvPr id="714" name="Google Shape;714;g25e11802ac4_0_2511"/>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Direction</a:t>
            </a:r>
            <a:endParaRPr sz="700" b="0" i="0" u="none" strike="noStrike" cap="none">
              <a:solidFill>
                <a:srgbClr val="000000"/>
              </a:solidFill>
              <a:latin typeface="Arial"/>
              <a:ea typeface="Arial"/>
              <a:cs typeface="Arial"/>
              <a:sym typeface="Arial"/>
            </a:endParaRPr>
          </a:p>
        </p:txBody>
      </p:sp>
      <p:sp>
        <p:nvSpPr>
          <p:cNvPr id="715" name="Google Shape;715;g25e11802ac4_0_2511"/>
          <p:cNvSpPr txBox="1"/>
          <p:nvPr/>
        </p:nvSpPr>
        <p:spPr>
          <a:xfrm>
            <a:off x="639350" y="1528400"/>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Where something moves or points</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22" name="Google Shape;722;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23" name="Google Shape;723;g25e11802ac4_0_2536"/>
          <p:cNvCxnSpPr>
            <a:stCxn id="724" idx="4"/>
            <a:endCxn id="72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25" name="Google Shape;725;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26" name="Google Shape;726;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24" name="Google Shape;724;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27" name="Google Shape;727;g25e11802ac4_0_2536"/>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direction</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728" name="Google Shape;728;g25e11802ac4_0_2536"/>
          <p:cNvSpPr txBox="1"/>
          <p:nvPr/>
        </p:nvSpPr>
        <p:spPr>
          <a:xfrm>
            <a:off x="1073532" y="41226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Direction creates a new way to see how trees grow</a:t>
            </a:r>
            <a:endParaRPr sz="2200" b="0" i="0" u="none" strike="noStrike" cap="none">
              <a:solidFill>
                <a:srgbClr val="434343"/>
              </a:solidFill>
              <a:latin typeface="Arial"/>
              <a:ea typeface="Arial"/>
              <a:cs typeface="Arial"/>
              <a:sym typeface="Arial"/>
            </a:endParaRPr>
          </a:p>
        </p:txBody>
      </p:sp>
      <p:sp>
        <p:nvSpPr>
          <p:cNvPr id="729" name="Google Shape;729;g25e11802ac4_0_2536"/>
          <p:cNvSpPr txBox="1"/>
          <p:nvPr/>
        </p:nvSpPr>
        <p:spPr>
          <a:xfrm>
            <a:off x="1073532" y="2765920"/>
            <a:ext cx="7874100" cy="8034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Direction gives us a way to describe where an object points or how an object moves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30" name="Google Shape;730;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31" name="Google Shape;731;g25e11802ac4_0_2536"/>
          <p:cNvSpPr txBox="1"/>
          <p:nvPr/>
        </p:nvSpPr>
        <p:spPr>
          <a:xfrm>
            <a:off x="1073532" y="16350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Direction helps us to understand what we read in a book</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32" name="Google Shape;732;g25e11802ac4_0_2536"/>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33" name="Google Shape;733;g25e11802ac4_0_2536"/>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34" name="Google Shape;734;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35" name="Google Shape;735;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36" name="Google Shape;736;g25e11802ac4_0_2536"/>
          <p:cNvSpPr txBox="1"/>
          <p:nvPr/>
        </p:nvSpPr>
        <p:spPr>
          <a:xfrm>
            <a:off x="1073532" y="535621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Direction shows us how water freezes to become ice</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g27e576c1a67_0_12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3" name="Google Shape;743;g27e576c1a67_0_12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4" name="Google Shape;744;g27e576c1a67_0_1241"/>
          <p:cNvCxnSpPr>
            <a:stCxn id="745" idx="4"/>
            <a:endCxn id="74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46" name="Google Shape;746;g27e576c1a67_0_12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47" name="Google Shape;747;g27e576c1a67_0_12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5" name="Google Shape;745;g27e576c1a67_0_12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48" name="Google Shape;748;g27e576c1a67_0_124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49" name="Google Shape;749;g27e576c1a67_0_1241"/>
          <p:cNvSpPr txBox="1"/>
          <p:nvPr/>
        </p:nvSpPr>
        <p:spPr>
          <a:xfrm>
            <a:off x="380509" y="16084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0" name="Google Shape;750;g27e576c1a67_0_1241"/>
          <p:cNvSpPr txBox="1"/>
          <p:nvPr/>
        </p:nvSpPr>
        <p:spPr>
          <a:xfrm>
            <a:off x="380508" y="28104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1" name="Google Shape;751;g27e576c1a67_0_12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52" name="Google Shape;752;g27e576c1a67_0_12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53" name="Google Shape;753;g27e576c1a67_0_1241"/>
          <p:cNvSpPr/>
          <p:nvPr/>
        </p:nvSpPr>
        <p:spPr>
          <a:xfrm>
            <a:off x="190650" y="2729225"/>
            <a:ext cx="8762700" cy="919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g27e576c1a67_0_1241"/>
          <p:cNvSpPr txBox="1"/>
          <p:nvPr/>
        </p:nvSpPr>
        <p:spPr>
          <a:xfrm>
            <a:off x="485400" y="355700"/>
            <a:ext cx="84621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does </a:t>
            </a:r>
            <a:r>
              <a:rPr lang="en-US" sz="2900" i="1">
                <a:latin typeface="Calibri"/>
                <a:ea typeface="Calibri"/>
                <a:cs typeface="Calibri"/>
                <a:sym typeface="Calibri"/>
              </a:rPr>
              <a:t>direction</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755" name="Google Shape;755;g27e576c1a67_0_1241"/>
          <p:cNvSpPr txBox="1"/>
          <p:nvPr/>
        </p:nvSpPr>
        <p:spPr>
          <a:xfrm>
            <a:off x="1073532" y="41226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Direction creates a new way to see how trees grow</a:t>
            </a:r>
            <a:endParaRPr sz="2200" b="0" i="0" u="none" strike="noStrike" cap="none">
              <a:solidFill>
                <a:srgbClr val="434343"/>
              </a:solidFill>
              <a:latin typeface="Arial"/>
              <a:ea typeface="Arial"/>
              <a:cs typeface="Arial"/>
              <a:sym typeface="Arial"/>
            </a:endParaRPr>
          </a:p>
        </p:txBody>
      </p:sp>
      <p:sp>
        <p:nvSpPr>
          <p:cNvPr id="756" name="Google Shape;756;g27e576c1a67_0_1241"/>
          <p:cNvSpPr txBox="1"/>
          <p:nvPr/>
        </p:nvSpPr>
        <p:spPr>
          <a:xfrm>
            <a:off x="1073532" y="2787120"/>
            <a:ext cx="7874100" cy="8034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Direction gives us a way to describe where an object points or how an object moves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57" name="Google Shape;757;g27e576c1a67_0_1241"/>
          <p:cNvSpPr txBox="1"/>
          <p:nvPr/>
        </p:nvSpPr>
        <p:spPr>
          <a:xfrm>
            <a:off x="1073532" y="16350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Direction helps us to understand what we read in a book</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58" name="Google Shape;758;g27e576c1a67_0_1241"/>
          <p:cNvSpPr txBox="1"/>
          <p:nvPr/>
        </p:nvSpPr>
        <p:spPr>
          <a:xfrm>
            <a:off x="1073532" y="535621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Direction shows us how water freezes to become ice</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7e576c1a67_0_0"/>
          <p:cNvSpPr txBox="1">
            <a:spLocks noGrp="1"/>
          </p:cNvSpPr>
          <p:nvPr>
            <p:ph type="ctrTitle"/>
          </p:nvPr>
        </p:nvSpPr>
        <p:spPr>
          <a:xfrm>
            <a:off x="1323551" y="187766"/>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a:t>Energy</a:t>
            </a:r>
            <a:r>
              <a:rPr lang="en-US" sz="3600" b="1"/>
              <a:t>: </a:t>
            </a:r>
            <a:r>
              <a:rPr lang="en-US" sz="3600"/>
              <a:t>the ability to cause change</a:t>
            </a:r>
            <a:endParaRPr sz="3600" b="1"/>
          </a:p>
        </p:txBody>
      </p:sp>
      <p:sp>
        <p:nvSpPr>
          <p:cNvPr id="149" name="Google Shape;149;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 name="Google Shape;150;g27e576c1a67_0_0"/>
          <p:cNvPicPr preferRelativeResize="0"/>
          <p:nvPr/>
        </p:nvPicPr>
        <p:blipFill>
          <a:blip r:embed="rId4">
            <a:alphaModFix/>
          </a:blip>
          <a:stretch>
            <a:fillRect/>
          </a:stretch>
        </p:blipFill>
        <p:spPr>
          <a:xfrm>
            <a:off x="2300525" y="1650650"/>
            <a:ext cx="5002850" cy="5002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25e11802ac4_0_264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65" name="Google Shape;765;g25e11802ac4_0_264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66" name="Google Shape;766;g25e11802ac4_0_2649"/>
          <p:cNvCxnSpPr>
            <a:stCxn id="767" idx="4"/>
            <a:endCxn id="76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68" name="Google Shape;768;g25e11802ac4_0_264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69" name="Google Shape;769;g25e11802ac4_0_264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67" name="Google Shape;767;g25e11802ac4_0_264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70" name="Google Shape;770;g25e11802ac4_0_2649"/>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71" name="Google Shape;771;g25e11802ac4_0_2649"/>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72" name="Google Shape;772;g25e11802ac4_0_2649"/>
          <p:cNvCxnSpPr>
            <a:stCxn id="773" idx="4"/>
            <a:endCxn id="770"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74" name="Google Shape;774;g25e11802ac4_0_2649"/>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75" name="Google Shape;775;g25e11802ac4_0_2649"/>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73" name="Google Shape;773;g25e11802ac4_0_2649"/>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6" name="Google Shape;776;g25e11802ac4_0_2649"/>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77" name="Google Shape;777;g25e11802ac4_0_2649"/>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78" name="Google Shape;778;g25e11802ac4_0_2649"/>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79" name="Google Shape;779;g25e11802ac4_0_2649"/>
          <p:cNvSpPr txBox="1"/>
          <p:nvPr/>
        </p:nvSpPr>
        <p:spPr>
          <a:xfrm>
            <a:off x="4530650" y="6143700"/>
            <a:ext cx="41076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direction</a:t>
            </a:r>
            <a:r>
              <a:rPr lang="en-US" sz="1800" b="0" i="0" u="none" strike="noStrike" cap="none">
                <a:solidFill>
                  <a:srgbClr val="000000"/>
                </a:solidFill>
                <a:latin typeface="Helvetica Neue Light"/>
                <a:ea typeface="Helvetica Neue Light"/>
                <a:cs typeface="Helvetica Neue Light"/>
                <a:sym typeface="Helvetica Neue Light"/>
              </a:rPr>
              <a:t> impact my life?</a:t>
            </a:r>
            <a:endParaRPr sz="1800" b="0" i="0" u="none" strike="noStrike" cap="none">
              <a:solidFill>
                <a:srgbClr val="000000"/>
              </a:solidFill>
              <a:latin typeface="Arial"/>
              <a:ea typeface="Arial"/>
              <a:cs typeface="Arial"/>
              <a:sym typeface="Arial"/>
            </a:endParaRPr>
          </a:p>
        </p:txBody>
      </p:sp>
      <p:sp>
        <p:nvSpPr>
          <p:cNvPr id="780" name="Google Shape;780;g25e11802ac4_0_2649"/>
          <p:cNvSpPr txBox="1"/>
          <p:nvPr/>
        </p:nvSpPr>
        <p:spPr>
          <a:xfrm>
            <a:off x="4673575" y="4724650"/>
            <a:ext cx="4107600" cy="1366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Clr>
                <a:schemeClr val="dk1"/>
              </a:buClr>
              <a:buSzPts val="2200"/>
              <a:buFont typeface="Arial"/>
              <a:buNone/>
            </a:pPr>
            <a:r>
              <a:rPr lang="en-US" sz="2400">
                <a:solidFill>
                  <a:srgbClr val="43464D"/>
                </a:solidFill>
                <a:latin typeface="Calibri"/>
                <a:ea typeface="Calibri"/>
                <a:cs typeface="Calibri"/>
                <a:sym typeface="Calibri"/>
              </a:rPr>
              <a:t>Direction gives us a way to describe where an object points or how an object moves </a:t>
            </a:r>
            <a:endParaRPr sz="2400" i="0" u="none" strike="noStrike" cap="none">
              <a:solidFill>
                <a:srgbClr val="000000"/>
              </a:solidFill>
              <a:latin typeface="Calibri"/>
              <a:ea typeface="Calibri"/>
              <a:cs typeface="Calibri"/>
              <a:sym typeface="Calibri"/>
            </a:endParaRPr>
          </a:p>
        </p:txBody>
      </p:sp>
      <p:sp>
        <p:nvSpPr>
          <p:cNvPr id="781" name="Google Shape;781;g25e11802ac4_0_2649"/>
          <p:cNvSpPr txBox="1"/>
          <p:nvPr/>
        </p:nvSpPr>
        <p:spPr>
          <a:xfrm>
            <a:off x="785475" y="4846925"/>
            <a:ext cx="3000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child sliding down a slide</a:t>
            </a:r>
            <a:endParaRPr sz="2400" b="0" i="0" u="none" strike="noStrike" cap="none">
              <a:solidFill>
                <a:srgbClr val="000000"/>
              </a:solidFill>
              <a:latin typeface="Arial"/>
              <a:ea typeface="Arial"/>
              <a:cs typeface="Arial"/>
              <a:sym typeface="Arial"/>
            </a:endParaRPr>
          </a:p>
        </p:txBody>
      </p:sp>
      <p:sp>
        <p:nvSpPr>
          <p:cNvPr id="782" name="Google Shape;782;g25e11802ac4_0_2649"/>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Direction</a:t>
            </a:r>
            <a:endParaRPr sz="700" b="0" i="0" u="none" strike="noStrike" cap="none">
              <a:solidFill>
                <a:srgbClr val="000000"/>
              </a:solidFill>
              <a:latin typeface="Arial"/>
              <a:ea typeface="Arial"/>
              <a:cs typeface="Arial"/>
              <a:sym typeface="Arial"/>
            </a:endParaRPr>
          </a:p>
        </p:txBody>
      </p:sp>
      <p:sp>
        <p:nvSpPr>
          <p:cNvPr id="783" name="Google Shape;783;g25e11802ac4_0_2649"/>
          <p:cNvSpPr txBox="1"/>
          <p:nvPr/>
        </p:nvSpPr>
        <p:spPr>
          <a:xfrm>
            <a:off x="639350" y="1528400"/>
            <a:ext cx="3582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Where something moves or points</a:t>
            </a:r>
            <a:endParaRPr sz="2200" b="0" i="0" u="none" strike="noStrike" cap="none">
              <a:solidFill>
                <a:srgbClr val="000000"/>
              </a:solidFill>
              <a:latin typeface="Arial"/>
              <a:ea typeface="Arial"/>
              <a:cs typeface="Arial"/>
              <a:sym typeface="Arial"/>
            </a:endParaRPr>
          </a:p>
        </p:txBody>
      </p:sp>
      <p:pic>
        <p:nvPicPr>
          <p:cNvPr id="784" name="Google Shape;784;g25e11802ac4_0_2649"/>
          <p:cNvPicPr preferRelativeResize="0"/>
          <p:nvPr/>
        </p:nvPicPr>
        <p:blipFill>
          <a:blip r:embed="rId3">
            <a:alphaModFix/>
          </a:blip>
          <a:stretch>
            <a:fillRect/>
          </a:stretch>
        </p:blipFill>
        <p:spPr>
          <a:xfrm>
            <a:off x="6153849" y="1171693"/>
            <a:ext cx="2389800" cy="204621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91" name="Google Shape;791;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27e576c1a67_0_1074"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27e576c1a67_0_1074"/>
          <p:cNvSpPr txBox="1">
            <a:spLocks noGrp="1"/>
          </p:cNvSpPr>
          <p:nvPr>
            <p:ph type="subTitle" idx="1"/>
          </p:nvPr>
        </p:nvSpPr>
        <p:spPr>
          <a:xfrm>
            <a:off x="771749" y="1011617"/>
            <a:ext cx="76005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Direction</a:t>
            </a:r>
            <a:r>
              <a:rPr lang="en-US" b="1">
                <a:solidFill>
                  <a:schemeClr val="dk1"/>
                </a:solidFill>
              </a:rPr>
              <a:t>: </a:t>
            </a:r>
            <a:r>
              <a:rPr lang="en-US">
                <a:solidFill>
                  <a:schemeClr val="dk1"/>
                </a:solidFill>
              </a:rPr>
              <a:t>where something moves or points</a:t>
            </a:r>
            <a:endParaRPr/>
          </a:p>
        </p:txBody>
      </p:sp>
      <p:pic>
        <p:nvPicPr>
          <p:cNvPr id="799" name="Google Shape;799;g27e576c1a67_0_1074"/>
          <p:cNvPicPr preferRelativeResize="0"/>
          <p:nvPr/>
        </p:nvPicPr>
        <p:blipFill>
          <a:blip r:embed="rId4">
            <a:alphaModFix/>
          </a:blip>
          <a:stretch>
            <a:fillRect/>
          </a:stretch>
        </p:blipFill>
        <p:spPr>
          <a:xfrm>
            <a:off x="2833675" y="2104515"/>
            <a:ext cx="3476625" cy="45053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27e576c1a67_0_1083"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g27e576c1a67_0_1083"/>
          <p:cNvSpPr txBox="1"/>
          <p:nvPr/>
        </p:nvSpPr>
        <p:spPr>
          <a:xfrm>
            <a:off x="718457"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direction and speed impact the motion of objects in the world around us?</a:t>
            </a:r>
            <a:endParaRPr sz="1400" b="0" i="0" u="none" strike="noStrike" cap="none">
              <a:solidFill>
                <a:srgbClr val="000000"/>
              </a:solidFill>
              <a:latin typeface="Arial"/>
              <a:ea typeface="Arial"/>
              <a:cs typeface="Arial"/>
              <a:sym typeface="Arial"/>
            </a:endParaRPr>
          </a:p>
        </p:txBody>
      </p:sp>
      <p:pic>
        <p:nvPicPr>
          <p:cNvPr id="807" name="Google Shape;807;g27e576c1a67_0_1083"/>
          <p:cNvPicPr preferRelativeResize="0"/>
          <p:nvPr/>
        </p:nvPicPr>
        <p:blipFill>
          <a:blip r:embed="rId4">
            <a:alphaModFix/>
          </a:blip>
          <a:stretch>
            <a:fillRect/>
          </a:stretch>
        </p:blipFill>
        <p:spPr>
          <a:xfrm>
            <a:off x="2077025" y="2155728"/>
            <a:ext cx="5492352" cy="37652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2806620ca31_1_78"/>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14" name="Google Shape;814;g2806620ca31_1_78"/>
          <p:cNvSpPr txBox="1"/>
          <p:nvPr/>
        </p:nvSpPr>
        <p:spPr>
          <a:xfrm>
            <a:off x="2270926" y="90040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Direction</a:t>
            </a:r>
            <a:endParaRPr sz="3600" b="0" i="0" u="none" strike="noStrike" cap="none">
              <a:solidFill>
                <a:srgbClr val="00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Direction Game</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815" name="Google Shape;815;g2806620ca31_1_78"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16" name="Google Shape;816;g2806620ca31_1_78"/>
          <p:cNvSpPr txBox="1"/>
          <p:nvPr/>
        </p:nvSpPr>
        <p:spPr>
          <a:xfrm>
            <a:off x="411982" y="2230734"/>
            <a:ext cx="2552400" cy="258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 simulation to explore </a:t>
            </a:r>
            <a:r>
              <a:rPr lang="en-US" sz="1800" i="1">
                <a:solidFill>
                  <a:schemeClr val="dk1"/>
                </a:solidFill>
                <a:latin typeface="Calibri"/>
                <a:ea typeface="Calibri"/>
                <a:cs typeface="Calibri"/>
                <a:sym typeface="Calibri"/>
              </a:rPr>
              <a:t>direction</a:t>
            </a:r>
            <a:r>
              <a:rPr lang="en-US" sz="1800" b="0" i="1"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activity, </a:t>
            </a:r>
            <a:r>
              <a:rPr lang="en-US" sz="1800" i="1">
                <a:solidFill>
                  <a:schemeClr val="dk1"/>
                </a:solidFill>
                <a:latin typeface="Calibri"/>
                <a:ea typeface="Calibri"/>
                <a:cs typeface="Calibri"/>
                <a:sym typeface="Calibri"/>
              </a:rPr>
              <a:t>you will be asked to use directions to describe where certain buildings are</a:t>
            </a:r>
            <a:r>
              <a:rPr lang="en-US" sz="1800" b="0" i="1"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17" name="Google Shape;817;g2806620ca31_1_78" descr="Laptop"/>
          <p:cNvSpPr/>
          <p:nvPr/>
        </p:nvSpPr>
        <p:spPr>
          <a:xfrm>
            <a:off x="20097"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8" name="Google Shape;818;g2806620ca31_1_78"/>
          <p:cNvPicPr preferRelativeResize="0"/>
          <p:nvPr/>
        </p:nvPicPr>
        <p:blipFill>
          <a:blip r:embed="rId6">
            <a:alphaModFix/>
          </a:blip>
          <a:stretch>
            <a:fillRect/>
          </a:stretch>
        </p:blipFill>
        <p:spPr>
          <a:xfrm>
            <a:off x="3116782" y="2253404"/>
            <a:ext cx="5874816" cy="361093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pic>
        <p:nvPicPr>
          <p:cNvPr id="2276" name="Google Shape;2276;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80"/>
        <p:cNvGrpSpPr/>
        <p:nvPr/>
      </p:nvGrpSpPr>
      <p:grpSpPr>
        <a:xfrm>
          <a:off x="0" y="0"/>
          <a:ext cx="0" cy="0"/>
          <a:chOff x="0" y="0"/>
          <a:chExt cx="0" cy="0"/>
        </a:xfrm>
      </p:grpSpPr>
      <p:pic>
        <p:nvPicPr>
          <p:cNvPr id="2281" name="Google Shape;2281;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2282" name="Google Shape;2282;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2283" name="Google Shape;2283;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2284" name="Google Shape;2284;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2285" name="Google Shape;2285;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7e576c1a67_0_527"/>
          <p:cNvSpPr txBox="1"/>
          <p:nvPr/>
        </p:nvSpPr>
        <p:spPr>
          <a:xfrm>
            <a:off x="1482763" y="424771"/>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Energy transformation</a:t>
            </a:r>
            <a:r>
              <a:rPr lang="en-US" sz="2800" b="1" i="0" u="none" strike="noStrike" cap="none">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changing energy from one form to another</a:t>
            </a:r>
            <a:endParaRPr sz="2800" b="1" i="0" u="none" strike="noStrike" cap="none">
              <a:solidFill>
                <a:schemeClr val="dk1"/>
              </a:solidFill>
              <a:latin typeface="Calibri"/>
              <a:ea typeface="Calibri"/>
              <a:cs typeface="Calibri"/>
              <a:sym typeface="Calibri"/>
            </a:endParaRPr>
          </a:p>
        </p:txBody>
      </p:sp>
      <p:sp>
        <p:nvSpPr>
          <p:cNvPr id="157" name="Google Shape;157;g27e576c1a67_0_52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 name="Google Shape;158;g27e576c1a67_0_527"/>
          <p:cNvPicPr preferRelativeResize="0"/>
          <p:nvPr/>
        </p:nvPicPr>
        <p:blipFill>
          <a:blip r:embed="rId4">
            <a:alphaModFix/>
          </a:blip>
          <a:stretch>
            <a:fillRect/>
          </a:stretch>
        </p:blipFill>
        <p:spPr>
          <a:xfrm>
            <a:off x="1270813" y="1557471"/>
            <a:ext cx="7433424" cy="50547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7e576c1a67_0_165"/>
          <p:cNvSpPr txBox="1"/>
          <p:nvPr/>
        </p:nvSpPr>
        <p:spPr>
          <a:xfrm>
            <a:off x="989763" y="216922"/>
            <a:ext cx="7778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 is the ability to cause change</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71" name="Google Shape;171;g27e576c1a67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27e576c1a67_0_165"/>
          <p:cNvSpPr txBox="1"/>
          <p:nvPr/>
        </p:nvSpPr>
        <p:spPr>
          <a:xfrm>
            <a:off x="838200" y="1825625"/>
            <a:ext cx="3874500" cy="2980800"/>
          </a:xfrm>
          <a:prstGeom prst="rect">
            <a:avLst/>
          </a:prstGeom>
          <a:noFill/>
          <a:ln>
            <a:noFill/>
          </a:ln>
        </p:spPr>
        <p:txBody>
          <a:bodyPr spcFirstLastPara="1" wrap="square" lIns="91425" tIns="45700" rIns="91425" bIns="45700" anchor="t" anchorCtr="0">
            <a:normAutofit/>
          </a:bodyPr>
          <a:lstStyle/>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Energy</a:t>
            </a:r>
            <a:endParaRPr sz="3200" b="0" i="0" u="none" strike="noStrike" cap="none">
              <a:solidFill>
                <a:schemeClr val="dk1"/>
              </a:solidFill>
              <a:latin typeface="Calibri"/>
              <a:ea typeface="Calibri"/>
              <a:cs typeface="Calibri"/>
              <a:sym typeface="Calibri"/>
            </a:endParaRPr>
          </a:p>
          <a:p>
            <a:pPr marL="457200" marR="0" lvl="0" indent="-431800" algn="l" rtl="0">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sz="3200">
              <a:solidFill>
                <a:schemeClr val="dk1"/>
              </a:solidFill>
              <a:latin typeface="Calibri"/>
              <a:ea typeface="Calibri"/>
              <a:cs typeface="Calibri"/>
              <a:sym typeface="Calibri"/>
            </a:endParaRPr>
          </a:p>
        </p:txBody>
      </p:sp>
      <p:pic>
        <p:nvPicPr>
          <p:cNvPr id="173" name="Google Shape;173;g27e576c1a67_0_165"/>
          <p:cNvPicPr preferRelativeResize="0"/>
          <p:nvPr/>
        </p:nvPicPr>
        <p:blipFill>
          <a:blip r:embed="rId4">
            <a:alphaModFix/>
          </a:blip>
          <a:stretch>
            <a:fillRect/>
          </a:stretch>
        </p:blipFill>
        <p:spPr>
          <a:xfrm>
            <a:off x="3888250" y="1717375"/>
            <a:ext cx="5002850" cy="50028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2986</Words>
  <Application>Microsoft Macintosh PowerPoint</Application>
  <PresentationFormat>On-screen Show (4:3)</PresentationFormat>
  <Paragraphs>375</Paragraphs>
  <Slides>66</Slides>
  <Notes>66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Calibri</vt:lpstr>
      <vt:lpstr>Helvetica Neue Light</vt:lpstr>
      <vt:lpstr>Poppins</vt:lpstr>
      <vt:lpstr>Arial</vt:lpstr>
      <vt:lpstr>Söhne</vt:lpstr>
      <vt:lpstr>Office Theme</vt:lpstr>
      <vt:lpstr>PowerPoint Presentation</vt:lpstr>
      <vt:lpstr>PowerPoint Presentation</vt:lpstr>
      <vt:lpstr>PowerPoint Presentation</vt:lpstr>
      <vt:lpstr>PowerPoint Presentation</vt:lpstr>
      <vt:lpstr>PowerPoint Presentation</vt:lpstr>
      <vt:lpstr>Energy: the ability to cause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Direction</vt:lpstr>
      <vt:lpstr>Direction</vt:lpstr>
      <vt:lpstr>Direction</vt:lpstr>
      <vt:lpstr>Direct   ion</vt:lpstr>
      <vt:lpstr>PowerPoint Presentation</vt:lpstr>
      <vt:lpstr>How can we use the word parts of direction to help us remember the definition of the term?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4</cp:revision>
  <dcterms:created xsi:type="dcterms:W3CDTF">2017-05-16T13:21:17Z</dcterms:created>
  <dcterms:modified xsi:type="dcterms:W3CDTF">2024-01-03T18:48:59Z</dcterms:modified>
</cp:coreProperties>
</file>