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9"/>
  </p:notesMasterIdLst>
  <p:sldIdLst>
    <p:sldId id="256" r:id="rId2"/>
    <p:sldId id="257" r:id="rId3"/>
    <p:sldId id="258" r:id="rId4"/>
    <p:sldId id="390"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88" r:id="rId67"/>
    <p:sldId id="389" r:id="rId68"/>
  </p:sldIdLst>
  <p:sldSz cx="9144000" cy="6858000" type="screen4x3"/>
  <p:notesSz cx="6858000" cy="9144000"/>
  <p:embeddedFontLst>
    <p:embeddedFont>
      <p:font typeface="Helvetica Neue" panose="02000503000000020004" pitchFamily="2" charset="0"/>
      <p:regular r:id="rId70"/>
      <p:bold r:id="rId71"/>
      <p:italic r:id="rId72"/>
      <p:boldItalic r:id="rId73"/>
    </p:embeddedFont>
    <p:embeddedFont>
      <p:font typeface="Helvetica Neue Light" panose="02000403000000020004" pitchFamily="2" charset="0"/>
      <p:regular r:id="rId74"/>
      <p:bold r:id="rId75"/>
      <p:italic r:id="rId76"/>
      <p:boldItalic r:id="rId77"/>
    </p:embeddedFont>
    <p:embeddedFont>
      <p:font typeface="Poppins" pitchFamily="2" charset="77"/>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2" roundtripDataSignature="AMtx7mhLNWzbSEBopEsUT7Iu9KOzLPDm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0720"/>
  </p:normalViewPr>
  <p:slideViewPr>
    <p:cSldViewPr snapToGrid="0">
      <p:cViewPr varScale="1">
        <p:scale>
          <a:sx n="67" d="100"/>
          <a:sy n="67" d="100"/>
        </p:scale>
        <p:origin x="172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5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15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15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8090429a9b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8090429a9b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force is any push or pull that causes an object to move, stop, or change direction.</a:t>
            </a:r>
            <a:endParaRPr b="0"/>
          </a:p>
          <a:p>
            <a:pPr marL="0" lvl="0" indent="0" algn="l" rtl="0">
              <a:lnSpc>
                <a:spcPct val="100000"/>
              </a:lnSpc>
              <a:spcBef>
                <a:spcPts val="0"/>
              </a:spcBef>
              <a:spcAft>
                <a:spcPts val="0"/>
              </a:spcAft>
              <a:buSzPts val="1400"/>
              <a:buNone/>
            </a:pPr>
            <a:endParaRPr/>
          </a:p>
        </p:txBody>
      </p:sp>
      <p:sp>
        <p:nvSpPr>
          <p:cNvPr id="181" name="Google Shape;181;g28090429a9b_0_6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90" name="Google Shape;19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____________.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 Change]</a:t>
            </a:r>
            <a:endParaRPr/>
          </a:p>
        </p:txBody>
      </p:sp>
      <p:sp>
        <p:nvSpPr>
          <p:cNvPr id="196" name="Google Shape;196;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8090429a9b_0_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8090429a9b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a:t>
            </a:r>
            <a:r>
              <a:rPr lang="en-US" b="1"/>
              <a:t>change</a:t>
            </a:r>
            <a:r>
              <a:rPr lang="en-US"/>
              <a:t>. </a:t>
            </a:r>
            <a:endParaRPr/>
          </a:p>
        </p:txBody>
      </p:sp>
      <p:sp>
        <p:nvSpPr>
          <p:cNvPr id="205" name="Google Shape;205;g28090429a9b_0_7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090429a9b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8090429a9b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 is where something moves or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 Direction]</a:t>
            </a:r>
            <a:endParaRPr/>
          </a:p>
        </p:txBody>
      </p:sp>
      <p:sp>
        <p:nvSpPr>
          <p:cNvPr id="214" name="Google Shape;214;g28090429a9b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8090429a9b_0_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8090429a9b_0_8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Direction</a:t>
            </a:r>
            <a:r>
              <a:rPr lang="en-US"/>
              <a:t> is where something moves or points. </a:t>
            </a:r>
            <a:endParaRPr/>
          </a:p>
        </p:txBody>
      </p:sp>
      <p:sp>
        <p:nvSpPr>
          <p:cNvPr id="223" name="Google Shape;223;g28090429a9b_0_8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8090429a9b_0_8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8090429a9b_0_8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speed?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 is how fast something moves.]</a:t>
            </a:r>
            <a:endParaRPr b="0"/>
          </a:p>
          <a:p>
            <a:pPr marL="0" lvl="0" indent="0" algn="l" rtl="0">
              <a:lnSpc>
                <a:spcPct val="100000"/>
              </a:lnSpc>
              <a:spcBef>
                <a:spcPts val="0"/>
              </a:spcBef>
              <a:spcAft>
                <a:spcPts val="0"/>
              </a:spcAft>
              <a:buSzPts val="1400"/>
              <a:buNone/>
            </a:pPr>
            <a:endParaRPr/>
          </a:p>
        </p:txBody>
      </p:sp>
      <p:sp>
        <p:nvSpPr>
          <p:cNvPr id="232" name="Google Shape;232;g28090429a9b_0_8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8090429a9b_0_8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28090429a9b_0_8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Motion is _________ and __________.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[Direction / Speed]</a:t>
            </a:r>
            <a:endParaRPr/>
          </a:p>
        </p:txBody>
      </p:sp>
      <p:sp>
        <p:nvSpPr>
          <p:cNvPr id="241" name="Google Shape;241;g28090429a9b_0_8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8090429a9b_0_8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8090429a9b_0_8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Motion is </a:t>
            </a:r>
            <a:r>
              <a:rPr lang="en-US" b="1"/>
              <a:t>direction </a:t>
            </a:r>
            <a:r>
              <a:rPr lang="en-US"/>
              <a:t>and </a:t>
            </a:r>
            <a:r>
              <a:rPr lang="en-US" b="1"/>
              <a:t>speed.</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9" name="Google Shape;249;g28090429a9b_0_8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090429a9b_0_8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8090429a9b_0_8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 or False: A force is adding or taking away energy that causes objects to melt or freeze.</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a:t>
            </a:r>
            <a:endParaRPr/>
          </a:p>
        </p:txBody>
      </p:sp>
      <p:sp>
        <p:nvSpPr>
          <p:cNvPr id="257" name="Google Shape;257;g28090429a9b_0_8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Friction</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8090429a9b_0_8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8090429a9b_0_8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False:</a:t>
            </a:r>
            <a:r>
              <a:rPr lang="en-US"/>
              <a:t> A force is a push or pull  that causes an object to move, stop, or change direction.</a:t>
            </a:r>
            <a:endParaRPr b="0"/>
          </a:p>
          <a:p>
            <a:pPr marL="0" lvl="0" indent="0" algn="l" rtl="0">
              <a:lnSpc>
                <a:spcPct val="100000"/>
              </a:lnSpc>
              <a:spcBef>
                <a:spcPts val="0"/>
              </a:spcBef>
              <a:spcAft>
                <a:spcPts val="0"/>
              </a:spcAft>
              <a:buSzPts val="1400"/>
              <a:buNone/>
            </a:pPr>
            <a:endParaRPr/>
          </a:p>
        </p:txBody>
      </p:sp>
      <p:sp>
        <p:nvSpPr>
          <p:cNvPr id="266" name="Google Shape;266;g28090429a9b_0_8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word </a:t>
            </a:r>
            <a:r>
              <a:rPr lang="en-US" b="1"/>
              <a:t>friction</a:t>
            </a:r>
            <a:r>
              <a:rPr lang="en-US"/>
              <a:t>.</a:t>
            </a:r>
            <a:endParaRPr/>
          </a:p>
        </p:txBody>
      </p:sp>
      <p:sp>
        <p:nvSpPr>
          <p:cNvPr id="275" name="Google Shape;27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Friction</a:t>
            </a:r>
            <a:r>
              <a:rPr lang="en-US"/>
              <a:t> is a force that opposes the motion of an object.</a:t>
            </a:r>
            <a:endParaRPr/>
          </a:p>
        </p:txBody>
      </p:sp>
      <p:sp>
        <p:nvSpPr>
          <p:cNvPr id="283" name="Google Shape;28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2" name="Google Shape;29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t>
            </a:r>
            <a:r>
              <a:rPr lang="en-US" b="1"/>
              <a:t>friction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force that opposes the motion of an object]</a:t>
            </a:r>
            <a:endParaRPr/>
          </a:p>
          <a:p>
            <a:pPr marL="0" lvl="0" indent="0" algn="l" rtl="0">
              <a:lnSpc>
                <a:spcPct val="100000"/>
              </a:lnSpc>
              <a:spcBef>
                <a:spcPts val="0"/>
              </a:spcBef>
              <a:spcAft>
                <a:spcPts val="0"/>
              </a:spcAft>
              <a:buSzPts val="1400"/>
              <a:buNone/>
            </a:pPr>
            <a:endParaRPr/>
          </a:p>
        </p:txBody>
      </p:sp>
      <p:sp>
        <p:nvSpPr>
          <p:cNvPr id="298" name="Google Shape;298;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06" name="Google Shape;30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e576c1a67_0_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7e576c1a67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Friction</a:t>
            </a:r>
            <a:r>
              <a:rPr lang="en-US" dirty="0"/>
              <a:t> is a force that happens when two objects rub against each other. When an object is moving in a certain direction, friction pushes against the object in the opposite direction. This causes the object to slow down and eventually stop.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7e576c1a67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Friction is created when two rough surfaces come into contact. Even surfaces that seem very smooth have small bumps that can create friction! The rougher the objects are, the more friction is created between them.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8090429a9b_0_8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28090429a9b_0_8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As the two surfaces push and pull against each other, they release a little energy in the form of heat. For example, when you rub two sticks together, the friction produces enough heat that it can start a fire.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31" name="Google Shape;331;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friction and resistance impact the way objects move through the world?</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8090429a9b_0_8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8090429a9b_0_8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Friction pushes in the _____ direction of an object’s motion.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 Opposite]</a:t>
            </a:r>
            <a:endParaRPr/>
          </a:p>
          <a:p>
            <a:pPr marL="0" lvl="0" indent="0" algn="l" rtl="0">
              <a:lnSpc>
                <a:spcPct val="100000"/>
              </a:lnSpc>
              <a:spcBef>
                <a:spcPts val="0"/>
              </a:spcBef>
              <a:spcAft>
                <a:spcPts val="0"/>
              </a:spcAft>
              <a:buSzPts val="1400"/>
              <a:buNone/>
            </a:pPr>
            <a:endParaRPr/>
          </a:p>
        </p:txBody>
      </p:sp>
      <p:sp>
        <p:nvSpPr>
          <p:cNvPr id="337" name="Google Shape;337;g28090429a9b_0_8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8090429a9b_0_8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8090429a9b_0_8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Friction pushes in the </a:t>
            </a:r>
            <a:r>
              <a:rPr lang="en-US" b="1"/>
              <a:t>opposite</a:t>
            </a:r>
            <a:r>
              <a:rPr lang="en-US"/>
              <a:t> direction of an object’s motion.</a:t>
            </a:r>
            <a:endParaRPr/>
          </a:p>
          <a:p>
            <a:pPr marL="0" lvl="0" indent="0" algn="l" rtl="0">
              <a:lnSpc>
                <a:spcPct val="100000"/>
              </a:lnSpc>
              <a:spcBef>
                <a:spcPts val="0"/>
              </a:spcBef>
              <a:spcAft>
                <a:spcPts val="0"/>
              </a:spcAft>
              <a:buSzPts val="1400"/>
              <a:buNone/>
            </a:pPr>
            <a:endParaRPr/>
          </a:p>
        </p:txBody>
      </p:sp>
      <p:sp>
        <p:nvSpPr>
          <p:cNvPr id="346" name="Google Shape;346;g28090429a9b_0_8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Font typeface="Arial"/>
              <a:buNone/>
            </a:pPr>
            <a:r>
              <a:rPr lang="en-US"/>
              <a:t>What causes friction?</a:t>
            </a:r>
            <a:endParaRPr/>
          </a:p>
          <a:p>
            <a:pPr marL="0" lvl="0" indent="0" algn="l" rtl="0">
              <a:lnSpc>
                <a:spcPct val="100000"/>
              </a:lnSpc>
              <a:spcBef>
                <a:spcPts val="0"/>
              </a:spcBef>
              <a:spcAft>
                <a:spcPts val="0"/>
              </a:spcAft>
              <a:buClr>
                <a:schemeClr val="dk1"/>
              </a:buClr>
              <a:buSzPts val="3600"/>
              <a:buFont typeface="Arial"/>
              <a:buNone/>
            </a:pPr>
            <a:endParaRPr/>
          </a:p>
          <a:p>
            <a:pPr marL="0" lvl="0" indent="0" algn="l" rtl="0">
              <a:lnSpc>
                <a:spcPct val="100000"/>
              </a:lnSpc>
              <a:spcBef>
                <a:spcPts val="0"/>
              </a:spcBef>
              <a:spcAft>
                <a:spcPts val="0"/>
              </a:spcAft>
              <a:buClr>
                <a:schemeClr val="dk1"/>
              </a:buClr>
              <a:buSzPts val="3600"/>
              <a:buFont typeface="Arial"/>
              <a:buNone/>
            </a:pPr>
            <a:r>
              <a:rPr lang="en-US"/>
              <a:t>[Two rough surfaces coming into contact]</a:t>
            </a:r>
            <a:endParaRPr/>
          </a:p>
        </p:txBody>
      </p:sp>
      <p:sp>
        <p:nvSpPr>
          <p:cNvPr id="355" name="Google Shape;355;g27e576c1a67_0_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8090429a9b_0_8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8090429a9b_0_8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Font typeface="Arial"/>
              <a:buNone/>
            </a:pPr>
            <a:r>
              <a:rPr lang="en-US"/>
              <a:t>What causes friction? </a:t>
            </a:r>
            <a:r>
              <a:rPr lang="en-US" b="1"/>
              <a:t>Two rough surfaces coming into contact.</a:t>
            </a:r>
            <a:endParaRPr b="1"/>
          </a:p>
        </p:txBody>
      </p:sp>
      <p:sp>
        <p:nvSpPr>
          <p:cNvPr id="363" name="Google Shape;363;g28090429a9b_0_8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8090429a9b_0_8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8090429a9b_0_8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Friction between two objects can produce _____________.</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[Heat]</a:t>
            </a:r>
            <a:endParaRPr/>
          </a:p>
          <a:p>
            <a:pPr marL="0" lvl="0" indent="0" algn="l" rtl="0">
              <a:lnSpc>
                <a:spcPct val="100000"/>
              </a:lnSpc>
              <a:spcBef>
                <a:spcPts val="0"/>
              </a:spcBef>
              <a:spcAft>
                <a:spcPts val="0"/>
              </a:spcAft>
              <a:buSzPts val="1400"/>
              <a:buNone/>
            </a:pPr>
            <a:endParaRPr/>
          </a:p>
        </p:txBody>
      </p:sp>
      <p:sp>
        <p:nvSpPr>
          <p:cNvPr id="371" name="Google Shape;371;g28090429a9b_0_8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8090429a9b_0_9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8090429a9b_0_9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Friction between two objects can produce </a:t>
            </a:r>
            <a:r>
              <a:rPr lang="en-US" b="1"/>
              <a:t>heat</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79" name="Google Shape;379;g28090429a9b_0_9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friction.</a:t>
            </a:r>
            <a:endParaRPr/>
          </a:p>
        </p:txBody>
      </p:sp>
      <p:sp>
        <p:nvSpPr>
          <p:cNvPr id="387" name="Google Shape;387;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car’s brakes is an example of </a:t>
            </a:r>
            <a:r>
              <a:rPr lang="en-US" b="1" dirty="0"/>
              <a:t>friction</a:t>
            </a:r>
            <a:r>
              <a:rPr lang="en-US" dirty="0"/>
              <a:t>. When the driver steps on the pedal, the brakes create friction with the car wheels. This causes the car to slow down and eventually stop. </a:t>
            </a:r>
            <a:endParaRPr dirty="0"/>
          </a:p>
        </p:txBody>
      </p:sp>
      <p:sp>
        <p:nvSpPr>
          <p:cNvPr id="394" name="Google Shape;39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Walking is another example of </a:t>
            </a:r>
            <a:r>
              <a:rPr lang="en-US" b="1" dirty="0"/>
              <a:t>friction</a:t>
            </a:r>
            <a:r>
              <a:rPr lang="en-US" dirty="0"/>
              <a:t>. When we walk, our shoes create friction with the road. This helps our feet from slipping when we take our next step.</a:t>
            </a:r>
            <a:endParaRPr dirty="0"/>
          </a:p>
        </p:txBody>
      </p:sp>
      <p:sp>
        <p:nvSpPr>
          <p:cNvPr id="402" name="Google Shape;402;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friction</a:t>
            </a:r>
            <a:r>
              <a:rPr lang="en-US"/>
              <a:t>.</a:t>
            </a:r>
            <a:endParaRPr/>
          </a:p>
        </p:txBody>
      </p:sp>
      <p:sp>
        <p:nvSpPr>
          <p:cNvPr id="410" name="Google Shape;410;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To teach about friction in the context of sources of energy, you can conduct a simple and engaging classroom demonstration using everyday materials. This demonstration will help students understand the concept of friction, which is the force that opposes the relative motion or tendency of such motion of two surfaces in contact. Here's a step-by-step guide for the demonstration:</a:t>
            </a:r>
          </a:p>
          <a:p>
            <a:pPr algn="l"/>
            <a:r>
              <a:rPr lang="en-US" b="1" i="0" dirty="0">
                <a:solidFill>
                  <a:srgbClr val="000000"/>
                </a:solidFill>
                <a:effectLst/>
                <a:latin typeface="Söhne"/>
              </a:rPr>
              <a:t>Materials needed:</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Two different types of surfaces (e.g., a book and a piece of sandpaper)</a:t>
            </a:r>
          </a:p>
          <a:p>
            <a:pPr algn="l">
              <a:buFont typeface="+mj-lt"/>
              <a:buAutoNum type="arabicPeriod"/>
            </a:pPr>
            <a:r>
              <a:rPr lang="en-US" b="0" i="0" dirty="0">
                <a:solidFill>
                  <a:srgbClr val="000000"/>
                </a:solidFill>
                <a:effectLst/>
                <a:latin typeface="Söhne"/>
              </a:rPr>
              <a:t>Small objects with wheels (e.g., toy cars or a small cart)</a:t>
            </a:r>
          </a:p>
          <a:p>
            <a:pPr algn="l">
              <a:buFont typeface="+mj-lt"/>
              <a:buAutoNum type="arabicPeriod"/>
            </a:pPr>
            <a:r>
              <a:rPr lang="en-US" b="0" i="0" dirty="0">
                <a:solidFill>
                  <a:srgbClr val="000000"/>
                </a:solidFill>
                <a:effectLst/>
                <a:latin typeface="Söhne"/>
              </a:rPr>
              <a:t>Stopwatch or timer</a:t>
            </a:r>
          </a:p>
          <a:p>
            <a:pPr algn="l">
              <a:buFont typeface="+mj-lt"/>
              <a:buAutoNum type="arabicPeriod"/>
            </a:pPr>
            <a:r>
              <a:rPr lang="en-US" b="0" i="0" dirty="0">
                <a:solidFill>
                  <a:srgbClr val="000000"/>
                </a:solidFill>
                <a:effectLst/>
                <a:latin typeface="Söhne"/>
              </a:rPr>
              <a:t>Smooth and rough surfaces (optional)</a:t>
            </a:r>
          </a:p>
          <a:p>
            <a:pPr algn="l">
              <a:buFont typeface="+mj-lt"/>
              <a:buAutoNum type="arabicPeriod"/>
            </a:pPr>
            <a:r>
              <a:rPr lang="en-US" b="0" i="0" dirty="0">
                <a:solidFill>
                  <a:srgbClr val="000000"/>
                </a:solidFill>
                <a:effectLst/>
                <a:latin typeface="Söhne"/>
              </a:rPr>
              <a:t>Masking tape or ruler</a:t>
            </a:r>
          </a:p>
          <a:p>
            <a:pPr algn="l">
              <a:buFont typeface="+mj-lt"/>
              <a:buAutoNum type="arabicPeriod"/>
            </a:pPr>
            <a:r>
              <a:rPr lang="en-US" b="0" i="0" dirty="0">
                <a:solidFill>
                  <a:srgbClr val="000000"/>
                </a:solidFill>
                <a:effectLst/>
                <a:latin typeface="Söhne"/>
              </a:rPr>
              <a:t>Markers or chalk for labeling</a:t>
            </a:r>
          </a:p>
          <a:p>
            <a:pPr algn="l"/>
            <a:r>
              <a:rPr lang="en-US" b="1" i="0" dirty="0">
                <a:solidFill>
                  <a:srgbClr val="000000"/>
                </a:solidFill>
                <a:effectLst/>
                <a:latin typeface="Söhne"/>
              </a:rPr>
              <a:t>Procedure:</a:t>
            </a:r>
            <a:endParaRPr lang="en-US" b="0" i="0" dirty="0">
              <a:solidFill>
                <a:srgbClr val="000000"/>
              </a:solidFill>
              <a:effectLst/>
              <a:latin typeface="Söhne"/>
            </a:endParaRPr>
          </a:p>
          <a:p>
            <a:pPr algn="l">
              <a:buFont typeface="+mj-lt"/>
              <a:buAutoNum type="arabicPeriod"/>
            </a:pPr>
            <a:r>
              <a:rPr lang="en-US" b="1" i="0" dirty="0">
                <a:solidFill>
                  <a:srgbClr val="000000"/>
                </a:solidFill>
                <a:effectLst/>
                <a:latin typeface="Söhne"/>
              </a:rPr>
              <a:t>Set Up the Experiment:</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Place one of the surfaces (e.g., the book) on a flat, smooth surface (e.g., a desk or table).</a:t>
            </a:r>
          </a:p>
          <a:p>
            <a:pPr marL="742950" lvl="1" indent="-285750" algn="l">
              <a:buFont typeface="+mj-lt"/>
              <a:buAutoNum type="arabicPeriod"/>
            </a:pPr>
            <a:r>
              <a:rPr lang="en-US" b="0" i="0" dirty="0">
                <a:solidFill>
                  <a:srgbClr val="000000"/>
                </a:solidFill>
                <a:effectLst/>
                <a:latin typeface="Söhne"/>
              </a:rPr>
              <a:t>Place the other surface (e.g., sandpaper) on a different flat, smooth surface.</a:t>
            </a:r>
          </a:p>
          <a:p>
            <a:pPr algn="l">
              <a:buFont typeface="+mj-lt"/>
              <a:buAutoNum type="arabicPeriod"/>
            </a:pPr>
            <a:r>
              <a:rPr lang="en-US" b="1" i="0" dirty="0">
                <a:solidFill>
                  <a:srgbClr val="000000"/>
                </a:solidFill>
                <a:effectLst/>
                <a:latin typeface="Söhne"/>
              </a:rPr>
              <a:t>Introduce Friction: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Begin by discussing the concept of friction with the students. Explain that friction is the force that opposes motion when two surfaces are in contact.</a:t>
            </a:r>
          </a:p>
          <a:p>
            <a:pPr algn="l">
              <a:buFont typeface="+mj-lt"/>
              <a:buAutoNum type="arabicPeriod"/>
            </a:pPr>
            <a:r>
              <a:rPr lang="en-US" b="1" i="0" dirty="0">
                <a:solidFill>
                  <a:srgbClr val="000000"/>
                </a:solidFill>
                <a:effectLst/>
                <a:latin typeface="Söhne"/>
              </a:rPr>
              <a:t>Predictions:</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Ask students to predict which surface will create more friction when an object with wheels is moved across it.</a:t>
            </a:r>
          </a:p>
          <a:p>
            <a:pPr algn="l">
              <a:buFont typeface="+mj-lt"/>
              <a:buAutoNum type="arabicPeriod"/>
            </a:pPr>
            <a:r>
              <a:rPr lang="en-US" b="1" i="0" dirty="0">
                <a:solidFill>
                  <a:srgbClr val="000000"/>
                </a:solidFill>
                <a:effectLst/>
                <a:latin typeface="Söhne"/>
              </a:rPr>
              <a:t>Experiment - Part 1:</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Place the small object with wheels on one surface (e.g., the book) and push it gently to observe its motion. Measure the distance it travels.</a:t>
            </a:r>
          </a:p>
          <a:p>
            <a:pPr algn="l">
              <a:buFont typeface="+mj-lt"/>
              <a:buAutoNum type="arabicPeriod"/>
            </a:pPr>
            <a:r>
              <a:rPr lang="en-US" b="1" i="0" dirty="0">
                <a:solidFill>
                  <a:srgbClr val="000000"/>
                </a:solidFill>
                <a:effectLst/>
                <a:latin typeface="Söhne"/>
              </a:rPr>
              <a:t>Experiment - Part 2:</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Repeat the process with the other surface (e.g., sandpaper) and measure the distance the object travels. Discuss any differences in its motion compared to the first trial.</a:t>
            </a:r>
          </a:p>
          <a:p>
            <a:pPr algn="l">
              <a:buFont typeface="+mj-lt"/>
              <a:buAutoNum type="arabicPeriod"/>
            </a:pPr>
            <a:r>
              <a:rPr lang="en-US" b="1" i="0" dirty="0">
                <a:solidFill>
                  <a:srgbClr val="000000"/>
                </a:solidFill>
                <a:effectLst/>
                <a:latin typeface="Söhne"/>
              </a:rPr>
              <a:t>Experiment - Part 3:</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Introduce additional surfaces with varying degrees of roughness (e.g., smooth paper and rough fabric) to explore how friction varies.</a:t>
            </a:r>
          </a:p>
          <a:p>
            <a:pPr algn="l">
              <a:buFont typeface="+mj-lt"/>
              <a:buAutoNum type="arabicPeriod"/>
            </a:pPr>
            <a:r>
              <a:rPr lang="en-US" b="1" i="0" dirty="0">
                <a:solidFill>
                  <a:srgbClr val="000000"/>
                </a:solidFill>
                <a:effectLst/>
                <a:latin typeface="Söhne"/>
              </a:rPr>
              <a:t>Class Discussion: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Engage in a class discussion about the observations. Ask questions such as:</a:t>
            </a:r>
          </a:p>
          <a:p>
            <a:pPr marL="1143000" lvl="2" indent="-228600" algn="l">
              <a:buFont typeface="+mj-lt"/>
              <a:buAutoNum type="arabicPeriod"/>
            </a:pPr>
            <a:r>
              <a:rPr lang="en-US" b="0" i="0" dirty="0">
                <a:solidFill>
                  <a:srgbClr val="000000"/>
                </a:solidFill>
                <a:effectLst/>
                <a:latin typeface="Söhne"/>
              </a:rPr>
              <a:t>Which surface created more friction, and why?</a:t>
            </a:r>
          </a:p>
          <a:p>
            <a:pPr marL="1143000" lvl="2" indent="-228600" algn="l">
              <a:buFont typeface="+mj-lt"/>
              <a:buAutoNum type="arabicPeriod"/>
            </a:pPr>
            <a:r>
              <a:rPr lang="en-US" b="0" i="0" dirty="0">
                <a:solidFill>
                  <a:srgbClr val="000000"/>
                </a:solidFill>
                <a:effectLst/>
                <a:latin typeface="Söhne"/>
              </a:rPr>
              <a:t>How did the roughness of the surface affect the motion of the object?</a:t>
            </a:r>
          </a:p>
          <a:p>
            <a:pPr marL="1143000" lvl="2" indent="-228600" algn="l">
              <a:buFont typeface="+mj-lt"/>
              <a:buAutoNum type="arabicPeriod"/>
            </a:pPr>
            <a:r>
              <a:rPr lang="en-US" b="0" i="0" dirty="0">
                <a:solidFill>
                  <a:srgbClr val="000000"/>
                </a:solidFill>
                <a:effectLst/>
                <a:latin typeface="Söhne"/>
              </a:rPr>
              <a:t>Can friction be helpful in some situations?</a:t>
            </a:r>
          </a:p>
          <a:p>
            <a:pPr algn="l">
              <a:buFont typeface="+mj-lt"/>
              <a:buAutoNum type="arabicPeriod"/>
            </a:pPr>
            <a:r>
              <a:rPr lang="en-US" b="1" i="0" dirty="0">
                <a:solidFill>
                  <a:srgbClr val="000000"/>
                </a:solidFill>
                <a:effectLst/>
                <a:latin typeface="Söhne"/>
              </a:rPr>
              <a:t>Connect to Energy:</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Relate the concept of friction to energy by discussing how friction can both help and hinder the movement of objects. For example, friction is necessary for walking but can also slow down a moving car.</a:t>
            </a:r>
          </a:p>
          <a:p>
            <a:pPr algn="l">
              <a:buFont typeface="+mj-lt"/>
              <a:buAutoNum type="arabicPeriod"/>
            </a:pPr>
            <a:r>
              <a:rPr lang="en-US" b="1" i="0" dirty="0">
                <a:solidFill>
                  <a:srgbClr val="000000"/>
                </a:solidFill>
                <a:effectLst/>
                <a:latin typeface="Söhne"/>
              </a:rPr>
              <a:t>Extension Activity:</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Challenge students to design their own experiments with different surfaces and objects to further explore the effects of friction.</a:t>
            </a:r>
          </a:p>
          <a:p>
            <a:pPr algn="l"/>
            <a:r>
              <a:rPr lang="en-US" b="0" i="0" dirty="0">
                <a:solidFill>
                  <a:srgbClr val="000000"/>
                </a:solidFill>
                <a:effectLst/>
                <a:latin typeface="Söhne"/>
              </a:rPr>
              <a:t>This hands-on demonstration allows students to observe and experience the concept of friction directly. It provides a foundation for understanding how friction influences energy-related activities and the impact it has on the motion of objects.</a:t>
            </a:r>
          </a:p>
          <a:p>
            <a:pPr algn="l"/>
            <a:br>
              <a:rPr lang="en-US" b="0" i="0" dirty="0">
                <a:solidFill>
                  <a:srgbClr val="000000"/>
                </a:solidFill>
                <a:effectLst/>
                <a:latin typeface="Inter"/>
              </a:rPr>
            </a:br>
            <a:endParaRPr lang="en-US" b="0" i="0" dirty="0">
              <a:solidFill>
                <a:srgbClr val="000000"/>
              </a:solidFill>
              <a:effectLst/>
              <a:latin typeface="Inter"/>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 non-example of </a:t>
            </a:r>
            <a:r>
              <a:rPr lang="en-US" b="1" dirty="0"/>
              <a:t>friction</a:t>
            </a:r>
            <a:r>
              <a:rPr lang="en-US" dirty="0"/>
              <a:t>. An astronaut in space doesn’t experience friction because there is no air or other materials to rub up against in space. This makes movement in space easier and smoother than on Earth. </a:t>
            </a:r>
            <a:endParaRPr dirty="0"/>
          </a:p>
        </p:txBody>
      </p:sp>
      <p:sp>
        <p:nvSpPr>
          <p:cNvPr id="417" name="Google Shape;417;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Here is another non-example of friction. The ball is not in motion, so it is not rubbing up against the grass or another surface. Without movement, no friction is created. </a:t>
            </a:r>
            <a:endParaRPr dirty="0"/>
          </a:p>
        </p:txBody>
      </p:sp>
      <p:sp>
        <p:nvSpPr>
          <p:cNvPr id="425" name="Google Shape;425;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33" name="Google Shape;433;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8090429a9b_0_1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28090429a9b_0_1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friction?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force that opposes the motion of an object]</a:t>
            </a:r>
            <a:endParaRPr/>
          </a:p>
          <a:p>
            <a:pPr marL="0" lvl="0" indent="0" algn="l" rtl="0">
              <a:lnSpc>
                <a:spcPct val="100000"/>
              </a:lnSpc>
              <a:spcBef>
                <a:spcPts val="0"/>
              </a:spcBef>
              <a:spcAft>
                <a:spcPts val="0"/>
              </a:spcAft>
              <a:buSzPts val="1400"/>
              <a:buNone/>
            </a:pPr>
            <a:endParaRPr/>
          </a:p>
        </p:txBody>
      </p:sp>
      <p:sp>
        <p:nvSpPr>
          <p:cNvPr id="439" name="Google Shape;439;g28090429a9b_0_1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8090429a9b_0_1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28090429a9b_0_1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one is NOT an example of a </a:t>
            </a:r>
            <a:r>
              <a:rPr lang="en-US" b="1"/>
              <a:t>friction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still ball]</a:t>
            </a:r>
            <a:endParaRPr/>
          </a:p>
        </p:txBody>
      </p:sp>
      <p:sp>
        <p:nvSpPr>
          <p:cNvPr id="447" name="Google Shape;447;g28090429a9b_0_13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8090429a9b_0_1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8090429a9b_0_1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one is NOT an example of a </a:t>
            </a:r>
            <a:r>
              <a:rPr lang="en-US" b="1"/>
              <a:t>friction</a:t>
            </a:r>
            <a:r>
              <a:rPr lang="en-US"/>
              <a:t>? A still ball</a:t>
            </a:r>
            <a:endParaRPr/>
          </a:p>
        </p:txBody>
      </p:sp>
      <p:sp>
        <p:nvSpPr>
          <p:cNvPr id="460" name="Google Shape;460;g28090429a9b_0_1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7" name="Google Shape;527;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8090429a9b_0_6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8090429a9b_0_6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Friction</a:t>
            </a:r>
            <a:r>
              <a:rPr lang="en-US"/>
              <a:t> is a force that opposes the motion of an object.</a:t>
            </a:r>
            <a:endParaRPr b="0"/>
          </a:p>
          <a:p>
            <a:pPr marL="0" lvl="0" indent="0" algn="l" rtl="0">
              <a:lnSpc>
                <a:spcPct val="100000"/>
              </a:lnSpc>
              <a:spcBef>
                <a:spcPts val="0"/>
              </a:spcBef>
              <a:spcAft>
                <a:spcPts val="0"/>
              </a:spcAft>
              <a:buSzPts val="1400"/>
              <a:buNone/>
            </a:pPr>
            <a:endParaRPr/>
          </a:p>
        </p:txBody>
      </p:sp>
      <p:sp>
        <p:nvSpPr>
          <p:cNvPr id="534" name="Google Shape;534;g28090429a9b_0_6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8090429a9b_0_9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8090429a9b_0_9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friction</a:t>
            </a:r>
            <a:r>
              <a:rPr lang="en-US">
                <a:solidFill>
                  <a:srgbClr val="242424"/>
                </a:solidFill>
              </a:rPr>
              <a:t>. </a:t>
            </a:r>
            <a:endParaRPr/>
          </a:p>
        </p:txBody>
      </p:sp>
      <p:sp>
        <p:nvSpPr>
          <p:cNvPr id="543" name="Google Shape;543;g28090429a9b_0_9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friction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friction.</a:t>
            </a:r>
            <a:endParaRPr>
              <a:solidFill>
                <a:schemeClr val="dk1"/>
              </a:solidFill>
            </a:endParaRPr>
          </a:p>
        </p:txBody>
      </p:sp>
      <p:sp>
        <p:nvSpPr>
          <p:cNvPr id="555" name="Google Shape;555;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friction</a:t>
            </a:r>
            <a:r>
              <a:rPr lang="en-US" sz="1200" b="1">
                <a:solidFill>
                  <a:schemeClr val="dk1"/>
                </a:solidFill>
              </a:rPr>
              <a:t> </a:t>
            </a:r>
            <a:r>
              <a:rPr lang="en-US" sz="1200">
                <a:solidFill>
                  <a:schemeClr val="dk1"/>
                </a:solidFill>
              </a:rPr>
              <a:t>from these four choices</a:t>
            </a:r>
            <a:r>
              <a:rPr lang="en-US"/>
              <a:t>.</a:t>
            </a:r>
            <a:endParaRPr/>
          </a:p>
        </p:txBody>
      </p:sp>
      <p:sp>
        <p:nvSpPr>
          <p:cNvPr id="577" name="Google Shape;577;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7e576c1a67_0_1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27e576c1a67_0_1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friction.</a:t>
            </a:r>
            <a:endParaRPr/>
          </a:p>
        </p:txBody>
      </p:sp>
      <p:sp>
        <p:nvSpPr>
          <p:cNvPr id="600" name="Google Shape;600;g27e576c1a67_0_1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friction.</a:t>
            </a:r>
            <a:endParaRPr>
              <a:solidFill>
                <a:schemeClr val="dk1"/>
              </a:solidFill>
            </a:endParaRPr>
          </a:p>
        </p:txBody>
      </p:sp>
      <p:sp>
        <p:nvSpPr>
          <p:cNvPr id="624" name="Google Shape;62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friction</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650" name="Google Shape;650;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7e576c1a67_0_1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7e576c1a67_0_1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force that opposes the motion of an object against another surface” is correct! This is the definition of </a:t>
            </a:r>
            <a:r>
              <a:rPr lang="en-US" b="1"/>
              <a:t>friction.</a:t>
            </a:r>
            <a:endParaRPr sz="1200">
              <a:solidFill>
                <a:schemeClr val="dk1"/>
              </a:solidFill>
            </a:endParaRPr>
          </a:p>
        </p:txBody>
      </p:sp>
      <p:sp>
        <p:nvSpPr>
          <p:cNvPr id="671" name="Google Shape;671;g27e576c1a67_0_1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friction: </a:t>
            </a:r>
            <a:r>
              <a:rPr lang="en-US"/>
              <a:t>a force that opposes the motion of an object.</a:t>
            </a:r>
            <a:endParaRPr>
              <a:solidFill>
                <a:schemeClr val="dk1"/>
              </a:solidFill>
            </a:endParaRPr>
          </a:p>
        </p:txBody>
      </p:sp>
      <p:sp>
        <p:nvSpPr>
          <p:cNvPr id="694" name="Google Shape;694;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friction</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21" name="Google Shape;721;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7e576c1a67_0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27e576c1a67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child using the brakes on their bicycle” is correct! This is an example of </a:t>
            </a:r>
            <a:r>
              <a:rPr lang="en-US" b="1"/>
              <a:t>friction.</a:t>
            </a:r>
            <a:endParaRPr sz="1200">
              <a:solidFill>
                <a:schemeClr val="dk1"/>
              </a:solidFill>
            </a:endParaRPr>
          </a:p>
        </p:txBody>
      </p:sp>
      <p:sp>
        <p:nvSpPr>
          <p:cNvPr id="741" name="Google Shape;741;g27e576c1a67_0_1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friction</a:t>
            </a:r>
            <a:r>
              <a:rPr lang="en-US" sz="1100"/>
              <a:t>: a child using the brakes on their bicycle.</a:t>
            </a:r>
            <a:endParaRPr sz="1100">
              <a:solidFill>
                <a:schemeClr val="dk1"/>
              </a:solidFill>
            </a:endParaRPr>
          </a:p>
        </p:txBody>
      </p:sp>
      <p:sp>
        <p:nvSpPr>
          <p:cNvPr id="763" name="Google Shape;763;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friction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91" name="Google Shape;791;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Energy</a:t>
            </a:r>
            <a:r>
              <a:rPr lang="en-US"/>
              <a:t> is the ability to cause change. </a:t>
            </a:r>
            <a:endParaRPr/>
          </a:p>
        </p:txBody>
      </p:sp>
      <p:sp>
        <p:nvSpPr>
          <p:cNvPr id="146" name="Google Shape;146;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“Friction helps us move around our world safely by helping us slow down and stop. ” That is correct! This is an example of how </a:t>
            </a:r>
            <a:r>
              <a:rPr lang="en-US" b="1"/>
              <a:t>friction </a:t>
            </a:r>
            <a:r>
              <a:rPr lang="en-US"/>
              <a:t>impacts your life.</a:t>
            </a:r>
            <a:endParaRPr sz="1200">
              <a:solidFill>
                <a:schemeClr val="dk1"/>
              </a:solidFill>
            </a:endParaRPr>
          </a:p>
        </p:txBody>
      </p:sp>
      <p:sp>
        <p:nvSpPr>
          <p:cNvPr id="811" name="Google Shape;811;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friction</a:t>
            </a:r>
            <a:r>
              <a:rPr lang="en-US" sz="1200" b="1">
                <a:solidFill>
                  <a:schemeClr val="dk1"/>
                </a:solidFill>
              </a:rPr>
              <a:t> </a:t>
            </a:r>
            <a:r>
              <a:rPr lang="en-US" sz="1200">
                <a:solidFill>
                  <a:schemeClr val="dk1"/>
                </a:solidFill>
              </a:rPr>
              <a:t>impact my life?”: </a:t>
            </a:r>
            <a:endParaRPr/>
          </a:p>
        </p:txBody>
      </p:sp>
      <p:sp>
        <p:nvSpPr>
          <p:cNvPr id="833" name="Google Shape;833;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62" name="Google Shape;86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8090429a9b_0_9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g28090429a9b_0_9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Friction</a:t>
            </a:r>
            <a:r>
              <a:rPr lang="en-US"/>
              <a:t> is a force that opposes the motion of an object. </a:t>
            </a:r>
            <a:endParaRPr b="0"/>
          </a:p>
          <a:p>
            <a:pPr marL="0" lvl="0" indent="0" algn="l" rtl="0">
              <a:lnSpc>
                <a:spcPct val="100000"/>
              </a:lnSpc>
              <a:spcBef>
                <a:spcPts val="0"/>
              </a:spcBef>
              <a:spcAft>
                <a:spcPts val="0"/>
              </a:spcAft>
              <a:buSzPts val="1400"/>
              <a:buNone/>
            </a:pPr>
            <a:endParaRPr/>
          </a:p>
        </p:txBody>
      </p:sp>
      <p:sp>
        <p:nvSpPr>
          <p:cNvPr id="869" name="Google Shape;869;g28090429a9b_0_9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7e576c1a67_0_1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7e576c1a67_0_1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Let’s reflect again on our big question. Our “big question” is:</a:t>
            </a:r>
            <a:r>
              <a:rPr lang="en-US" b="1"/>
              <a:t> How do friction and resistance impact the way objects move through the world?</a:t>
            </a:r>
            <a:endParaRPr/>
          </a:p>
        </p:txBody>
      </p:sp>
      <p:sp>
        <p:nvSpPr>
          <p:cNvPr id="878" name="Google Shape;878;g27e576c1a67_0_1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806620ca31_1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g2806620ca31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886" name="Google Shape;886;g2806620ca31_1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694" name="Google Shape;169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9" name="Google Shape;169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8090429a9b_0_6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8090429a9b_0_6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Direction</a:t>
            </a:r>
            <a:r>
              <a:rPr lang="en-US"/>
              <a:t> is where something moves or points.</a:t>
            </a:r>
            <a:endParaRPr b="0"/>
          </a:p>
          <a:p>
            <a:pPr marL="0" lvl="0" indent="0" algn="l" rtl="0">
              <a:lnSpc>
                <a:spcPct val="100000"/>
              </a:lnSpc>
              <a:spcBef>
                <a:spcPts val="0"/>
              </a:spcBef>
              <a:spcAft>
                <a:spcPts val="0"/>
              </a:spcAft>
              <a:buSzPts val="1400"/>
              <a:buNone/>
            </a:pPr>
            <a:endParaRPr/>
          </a:p>
        </p:txBody>
      </p:sp>
      <p:sp>
        <p:nvSpPr>
          <p:cNvPr id="154" name="Google Shape;154;g28090429a9b_0_6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8090429a9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8090429a9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Speed</a:t>
            </a:r>
            <a:r>
              <a:rPr lang="en-US"/>
              <a:t> is how fast an object moves.</a:t>
            </a:r>
            <a:endParaRPr b="0"/>
          </a:p>
          <a:p>
            <a:pPr marL="0" lvl="0" indent="0" algn="l" rtl="0">
              <a:lnSpc>
                <a:spcPct val="100000"/>
              </a:lnSpc>
              <a:spcBef>
                <a:spcPts val="0"/>
              </a:spcBef>
              <a:spcAft>
                <a:spcPts val="0"/>
              </a:spcAft>
              <a:buSzPts val="1400"/>
              <a:buNone/>
            </a:pPr>
            <a:endParaRPr/>
          </a:p>
        </p:txBody>
      </p:sp>
      <p:sp>
        <p:nvSpPr>
          <p:cNvPr id="163" name="Google Shape;163;g28090429a9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8090429a9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8090429a9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Motion</a:t>
            </a:r>
            <a:r>
              <a:rPr lang="en-US"/>
              <a:t> is an object’s direction and speed.</a:t>
            </a:r>
            <a:endParaRPr b="0"/>
          </a:p>
          <a:p>
            <a:pPr marL="0" lvl="0" indent="0" algn="l" rtl="0">
              <a:lnSpc>
                <a:spcPct val="100000"/>
              </a:lnSpc>
              <a:spcBef>
                <a:spcPts val="0"/>
              </a:spcBef>
              <a:spcAft>
                <a:spcPts val="0"/>
              </a:spcAft>
              <a:buSzPts val="1400"/>
              <a:buNone/>
            </a:pPr>
            <a:endParaRPr/>
          </a:p>
        </p:txBody>
      </p:sp>
      <p:sp>
        <p:nvSpPr>
          <p:cNvPr id="172" name="Google Shape;172;g28090429a9b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www.sciencebuddies.org/science-fair-projects/project-ideas/ApMech_p012/mechanical-engineering/effect-of-friction-on-objects-in-motion" TargetMode="Externa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8090429a9b_0_68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Force</a:t>
            </a:r>
            <a:r>
              <a:rPr lang="en-US" b="1">
                <a:solidFill>
                  <a:schemeClr val="dk1"/>
                </a:solidFill>
              </a:rPr>
              <a:t>: </a:t>
            </a:r>
            <a:r>
              <a:rPr lang="en-US">
                <a:solidFill>
                  <a:schemeClr val="dk1"/>
                </a:solidFill>
              </a:rPr>
              <a:t>any push or pull that causes an object to move, stop, or change direction.</a:t>
            </a:r>
            <a:endParaRPr/>
          </a:p>
        </p:txBody>
      </p:sp>
      <p:sp>
        <p:nvSpPr>
          <p:cNvPr id="184" name="Google Shape;184;g28090429a9b_0_68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 name="Google Shape;185;g28090429a9b_0_688"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86" name="Google Shape;186;g28090429a9b_0_688"/>
          <p:cNvPicPr preferRelativeResize="0"/>
          <p:nvPr/>
        </p:nvPicPr>
        <p:blipFill>
          <a:blip r:embed="rId5">
            <a:alphaModFix/>
          </a:blip>
          <a:stretch>
            <a:fillRect/>
          </a:stretch>
        </p:blipFill>
        <p:spPr>
          <a:xfrm>
            <a:off x="1599138" y="2468327"/>
            <a:ext cx="5945724" cy="334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7e576c1a67_0_165"/>
          <p:cNvSpPr txBox="1"/>
          <p:nvPr/>
        </p:nvSpPr>
        <p:spPr>
          <a:xfrm>
            <a:off x="989763" y="849597"/>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____________.</a:t>
            </a:r>
            <a:endParaRPr sz="1400" b="0" i="0" u="none" strike="noStrike" cap="none">
              <a:solidFill>
                <a:srgbClr val="000000"/>
              </a:solidFill>
              <a:latin typeface="Arial"/>
              <a:ea typeface="Arial"/>
              <a:cs typeface="Arial"/>
              <a:sym typeface="Arial"/>
            </a:endParaRPr>
          </a:p>
        </p:txBody>
      </p:sp>
      <p:sp>
        <p:nvSpPr>
          <p:cNvPr id="199" name="Google Shape;199;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7e576c1a67_0_165"/>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Change</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Distance</a:t>
            </a:r>
            <a:endParaRPr sz="3200">
              <a:solidFill>
                <a:schemeClr val="dk1"/>
              </a:solidFill>
              <a:latin typeface="Calibri"/>
              <a:ea typeface="Calibri"/>
              <a:cs typeface="Calibri"/>
              <a:sym typeface="Calibri"/>
            </a:endParaRPr>
          </a:p>
        </p:txBody>
      </p:sp>
      <p:pic>
        <p:nvPicPr>
          <p:cNvPr id="201" name="Google Shape;201;g27e576c1a67_0_165"/>
          <p:cNvPicPr preferRelativeResize="0"/>
          <p:nvPr/>
        </p:nvPicPr>
        <p:blipFill rotWithShape="1">
          <a:blip r:embed="rId4">
            <a:alphaModFix/>
          </a:blip>
          <a:srcRect/>
          <a:stretch/>
        </p:blipFill>
        <p:spPr>
          <a:xfrm>
            <a:off x="4893975" y="2270700"/>
            <a:ext cx="3874500" cy="387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8090429a9b_0_788"/>
          <p:cNvSpPr txBox="1"/>
          <p:nvPr/>
        </p:nvSpPr>
        <p:spPr>
          <a:xfrm>
            <a:off x="989763" y="849597"/>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____________.</a:t>
            </a:r>
            <a:endParaRPr sz="1400" b="0" i="0" u="none" strike="noStrike" cap="none">
              <a:solidFill>
                <a:srgbClr val="000000"/>
              </a:solidFill>
              <a:latin typeface="Arial"/>
              <a:ea typeface="Arial"/>
              <a:cs typeface="Arial"/>
              <a:sym typeface="Arial"/>
            </a:endParaRPr>
          </a:p>
        </p:txBody>
      </p:sp>
      <p:sp>
        <p:nvSpPr>
          <p:cNvPr id="208" name="Google Shape;208;g28090429a9b_0_78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28090429a9b_0_788"/>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Change</a:t>
            </a:r>
            <a:endParaRPr sz="3200" b="1">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Distance</a:t>
            </a:r>
            <a:endParaRPr sz="3200">
              <a:solidFill>
                <a:schemeClr val="dk1"/>
              </a:solidFill>
              <a:latin typeface="Calibri"/>
              <a:ea typeface="Calibri"/>
              <a:cs typeface="Calibri"/>
              <a:sym typeface="Calibri"/>
            </a:endParaRPr>
          </a:p>
        </p:txBody>
      </p:sp>
      <p:pic>
        <p:nvPicPr>
          <p:cNvPr id="210" name="Google Shape;210;g28090429a9b_0_788"/>
          <p:cNvPicPr preferRelativeResize="0"/>
          <p:nvPr/>
        </p:nvPicPr>
        <p:blipFill rotWithShape="1">
          <a:blip r:embed="rId4">
            <a:alphaModFix/>
          </a:blip>
          <a:srcRect/>
          <a:stretch/>
        </p:blipFill>
        <p:spPr>
          <a:xfrm>
            <a:off x="4893975" y="2270700"/>
            <a:ext cx="3874500" cy="3874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8090429a9b_0_796"/>
          <p:cNvSpPr txBox="1"/>
          <p:nvPr/>
        </p:nvSpPr>
        <p:spPr>
          <a:xfrm>
            <a:off x="989763" y="849597"/>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___________ is where something moves or points.</a:t>
            </a:r>
            <a:endParaRPr sz="1400" b="0" i="0" u="none" strike="noStrike" cap="none">
              <a:solidFill>
                <a:srgbClr val="000000"/>
              </a:solidFill>
              <a:latin typeface="Arial"/>
              <a:ea typeface="Arial"/>
              <a:cs typeface="Arial"/>
              <a:sym typeface="Arial"/>
            </a:endParaRPr>
          </a:p>
        </p:txBody>
      </p:sp>
      <p:sp>
        <p:nvSpPr>
          <p:cNvPr id="217" name="Google Shape;217;g28090429a9b_0_79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8090429a9b_0_796"/>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Speed</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Force</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Direction</a:t>
            </a:r>
            <a:endParaRPr sz="3200">
              <a:solidFill>
                <a:schemeClr val="dk1"/>
              </a:solidFill>
              <a:latin typeface="Calibri"/>
              <a:ea typeface="Calibri"/>
              <a:cs typeface="Calibri"/>
              <a:sym typeface="Calibri"/>
            </a:endParaRPr>
          </a:p>
        </p:txBody>
      </p:sp>
      <p:pic>
        <p:nvPicPr>
          <p:cNvPr id="219" name="Google Shape;219;g28090429a9b_0_796"/>
          <p:cNvPicPr preferRelativeResize="0"/>
          <p:nvPr/>
        </p:nvPicPr>
        <p:blipFill>
          <a:blip r:embed="rId4">
            <a:alphaModFix/>
          </a:blip>
          <a:stretch>
            <a:fillRect/>
          </a:stretch>
        </p:blipFill>
        <p:spPr>
          <a:xfrm>
            <a:off x="5123298" y="2376098"/>
            <a:ext cx="3087702" cy="4001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8090429a9b_0_805"/>
          <p:cNvSpPr txBox="1"/>
          <p:nvPr/>
        </p:nvSpPr>
        <p:spPr>
          <a:xfrm>
            <a:off x="989763" y="849597"/>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___________ is where something moves or points.</a:t>
            </a:r>
            <a:endParaRPr sz="1400" b="0" i="0" u="none" strike="noStrike" cap="none">
              <a:solidFill>
                <a:srgbClr val="000000"/>
              </a:solidFill>
              <a:latin typeface="Arial"/>
              <a:ea typeface="Arial"/>
              <a:cs typeface="Arial"/>
              <a:sym typeface="Arial"/>
            </a:endParaRPr>
          </a:p>
        </p:txBody>
      </p:sp>
      <p:sp>
        <p:nvSpPr>
          <p:cNvPr id="226" name="Google Shape;226;g28090429a9b_0_80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8090429a9b_0_805"/>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Speed</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Force</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Direction</a:t>
            </a:r>
            <a:endParaRPr sz="3200" b="1">
              <a:solidFill>
                <a:srgbClr val="FF0000"/>
              </a:solidFill>
              <a:latin typeface="Calibri"/>
              <a:ea typeface="Calibri"/>
              <a:cs typeface="Calibri"/>
              <a:sym typeface="Calibri"/>
            </a:endParaRPr>
          </a:p>
        </p:txBody>
      </p:sp>
      <p:pic>
        <p:nvPicPr>
          <p:cNvPr id="228" name="Google Shape;228;g28090429a9b_0_805"/>
          <p:cNvPicPr preferRelativeResize="0"/>
          <p:nvPr/>
        </p:nvPicPr>
        <p:blipFill>
          <a:blip r:embed="rId4">
            <a:alphaModFix/>
          </a:blip>
          <a:stretch>
            <a:fillRect/>
          </a:stretch>
        </p:blipFill>
        <p:spPr>
          <a:xfrm>
            <a:off x="5123298" y="2376098"/>
            <a:ext cx="3087702" cy="40013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8090429a9b_0_813"/>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What is speed?</a:t>
            </a:r>
            <a:endParaRPr/>
          </a:p>
        </p:txBody>
      </p:sp>
      <p:sp>
        <p:nvSpPr>
          <p:cNvPr id="235" name="Google Shape;235;g28090429a9b_0_81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g28090429a9b_0_813"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37" name="Google Shape;237;g28090429a9b_0_813"/>
          <p:cNvPicPr preferRelativeResize="0"/>
          <p:nvPr/>
        </p:nvPicPr>
        <p:blipFill rotWithShape="1">
          <a:blip r:embed="rId5">
            <a:alphaModFix/>
          </a:blip>
          <a:srcRect/>
          <a:stretch/>
        </p:blipFill>
        <p:spPr>
          <a:xfrm>
            <a:off x="2515975" y="2185225"/>
            <a:ext cx="4112051" cy="4112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8090429a9b_0_829"/>
          <p:cNvSpPr txBox="1"/>
          <p:nvPr/>
        </p:nvSpPr>
        <p:spPr>
          <a:xfrm>
            <a:off x="989763" y="849597"/>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Motion is ___________ and __________.</a:t>
            </a:r>
            <a:endParaRPr sz="1400" b="0" i="0" u="none" strike="noStrike" cap="none">
              <a:solidFill>
                <a:srgbClr val="000000"/>
              </a:solidFill>
              <a:latin typeface="Arial"/>
              <a:ea typeface="Arial"/>
              <a:cs typeface="Arial"/>
              <a:sym typeface="Arial"/>
            </a:endParaRPr>
          </a:p>
        </p:txBody>
      </p:sp>
      <p:sp>
        <p:nvSpPr>
          <p:cNvPr id="244" name="Google Shape;244;g28090429a9b_0_82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g28090429a9b_0_829"/>
          <p:cNvPicPr preferRelativeResize="0"/>
          <p:nvPr/>
        </p:nvPicPr>
        <p:blipFill rotWithShape="1">
          <a:blip r:embed="rId4">
            <a:alphaModFix/>
          </a:blip>
          <a:srcRect t="19200" b="17072"/>
          <a:stretch/>
        </p:blipFill>
        <p:spPr>
          <a:xfrm>
            <a:off x="2058313" y="2489500"/>
            <a:ext cx="5027375" cy="3203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8090429a9b_0_838"/>
          <p:cNvSpPr txBox="1"/>
          <p:nvPr/>
        </p:nvSpPr>
        <p:spPr>
          <a:xfrm>
            <a:off x="989763" y="849597"/>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Motion is </a:t>
            </a:r>
            <a:r>
              <a:rPr lang="en-US" sz="3600" b="1">
                <a:solidFill>
                  <a:srgbClr val="FF0000"/>
                </a:solidFill>
                <a:latin typeface="Calibri"/>
                <a:ea typeface="Calibri"/>
                <a:cs typeface="Calibri"/>
                <a:sym typeface="Calibri"/>
              </a:rPr>
              <a:t>direction</a:t>
            </a:r>
            <a:r>
              <a:rPr lang="en-US" sz="3600">
                <a:solidFill>
                  <a:schemeClr val="dk1"/>
                </a:solidFill>
                <a:latin typeface="Calibri"/>
                <a:ea typeface="Calibri"/>
                <a:cs typeface="Calibri"/>
                <a:sym typeface="Calibri"/>
              </a:rPr>
              <a:t> and </a:t>
            </a:r>
            <a:r>
              <a:rPr lang="en-US" sz="3600" b="1">
                <a:solidFill>
                  <a:srgbClr val="FF0000"/>
                </a:solidFill>
                <a:latin typeface="Calibri"/>
                <a:ea typeface="Calibri"/>
                <a:cs typeface="Calibri"/>
                <a:sym typeface="Calibri"/>
              </a:rPr>
              <a:t>speed</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52" name="Google Shape;252;g28090429a9b_0_83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28090429a9b_0_838"/>
          <p:cNvPicPr preferRelativeResize="0"/>
          <p:nvPr/>
        </p:nvPicPr>
        <p:blipFill rotWithShape="1">
          <a:blip r:embed="rId4">
            <a:alphaModFix/>
          </a:blip>
          <a:srcRect t="19200" b="17072"/>
          <a:stretch/>
        </p:blipFill>
        <p:spPr>
          <a:xfrm>
            <a:off x="2058313" y="2489500"/>
            <a:ext cx="5027375" cy="3203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8090429a9b_0_845"/>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A force is adding or taking away energy that causes objects to melt or freeze. </a:t>
            </a:r>
            <a:endParaRPr/>
          </a:p>
        </p:txBody>
      </p:sp>
      <p:sp>
        <p:nvSpPr>
          <p:cNvPr id="260" name="Google Shape;260;g28090429a9b_0_845"/>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b="1">
              <a:solidFill>
                <a:srgbClr val="FF0000"/>
              </a:solidFill>
              <a:latin typeface="Calibri"/>
              <a:ea typeface="Calibri"/>
              <a:cs typeface="Calibri"/>
              <a:sym typeface="Calibri"/>
            </a:endParaRPr>
          </a:p>
        </p:txBody>
      </p:sp>
      <p:pic>
        <p:nvPicPr>
          <p:cNvPr id="261" name="Google Shape;261;g28090429a9b_0_845"/>
          <p:cNvPicPr preferRelativeResize="0"/>
          <p:nvPr/>
        </p:nvPicPr>
        <p:blipFill>
          <a:blip r:embed="rId3">
            <a:alphaModFix/>
          </a:blip>
          <a:stretch>
            <a:fillRect/>
          </a:stretch>
        </p:blipFill>
        <p:spPr>
          <a:xfrm>
            <a:off x="2876363" y="2705227"/>
            <a:ext cx="5945724" cy="3343100"/>
          </a:xfrm>
          <a:prstGeom prst="rect">
            <a:avLst/>
          </a:prstGeom>
          <a:noFill/>
          <a:ln>
            <a:noFill/>
          </a:ln>
        </p:spPr>
      </p:pic>
      <p:sp>
        <p:nvSpPr>
          <p:cNvPr id="262" name="Google Shape;262;g28090429a9b_0_84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Friction</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363075" y="1754282"/>
            <a:ext cx="6417850" cy="4155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8090429a9b_0_853"/>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A force is adding or taking away energy that causes objects to melt or freeze. </a:t>
            </a:r>
            <a:endParaRPr/>
          </a:p>
        </p:txBody>
      </p:sp>
      <p:sp>
        <p:nvSpPr>
          <p:cNvPr id="269" name="Google Shape;269;g28090429a9b_0_853"/>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False</a:t>
            </a:r>
            <a:endParaRPr sz="3200" b="1">
              <a:solidFill>
                <a:srgbClr val="FF0000"/>
              </a:solidFill>
              <a:latin typeface="Calibri"/>
              <a:ea typeface="Calibri"/>
              <a:cs typeface="Calibri"/>
              <a:sym typeface="Calibri"/>
            </a:endParaRPr>
          </a:p>
        </p:txBody>
      </p:sp>
      <p:pic>
        <p:nvPicPr>
          <p:cNvPr id="270" name="Google Shape;270;g28090429a9b_0_853"/>
          <p:cNvPicPr preferRelativeResize="0"/>
          <p:nvPr/>
        </p:nvPicPr>
        <p:blipFill>
          <a:blip r:embed="rId3">
            <a:alphaModFix/>
          </a:blip>
          <a:stretch>
            <a:fillRect/>
          </a:stretch>
        </p:blipFill>
        <p:spPr>
          <a:xfrm>
            <a:off x="2876363" y="2705227"/>
            <a:ext cx="5945724" cy="3343100"/>
          </a:xfrm>
          <a:prstGeom prst="rect">
            <a:avLst/>
          </a:prstGeom>
          <a:noFill/>
          <a:ln>
            <a:noFill/>
          </a:ln>
        </p:spPr>
      </p:pic>
      <p:sp>
        <p:nvSpPr>
          <p:cNvPr id="271" name="Google Shape;271;g28090429a9b_0_85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txBox="1"/>
          <p:nvPr/>
        </p:nvSpPr>
        <p:spPr>
          <a:xfrm>
            <a:off x="2908647" y="921775"/>
            <a:ext cx="3326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latin typeface="Calibri"/>
                <a:ea typeface="Calibri"/>
                <a:cs typeface="Calibri"/>
                <a:sym typeface="Calibri"/>
              </a:rPr>
              <a:t>Friction</a:t>
            </a:r>
            <a:endParaRPr sz="1400" b="0" i="0" u="none" strike="noStrike" cap="none">
              <a:solidFill>
                <a:srgbClr val="000000"/>
              </a:solidFill>
              <a:latin typeface="Arial"/>
              <a:ea typeface="Arial"/>
              <a:cs typeface="Arial"/>
              <a:sym typeface="Arial"/>
            </a:endParaRPr>
          </a:p>
        </p:txBody>
      </p:sp>
      <p:sp>
        <p:nvSpPr>
          <p:cNvPr id="278" name="Google Shape;278;p18"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7e576c1a67_0_281"/>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Friction</a:t>
            </a:r>
            <a:r>
              <a:rPr lang="en-US" b="1">
                <a:solidFill>
                  <a:schemeClr val="dk1"/>
                </a:solidFill>
              </a:rPr>
              <a:t>: </a:t>
            </a:r>
            <a:r>
              <a:rPr lang="en-US" sz="3600">
                <a:solidFill>
                  <a:schemeClr val="dk1"/>
                </a:solidFill>
              </a:rPr>
              <a:t>a force that opposes the motion of an object.</a:t>
            </a:r>
            <a:endParaRPr/>
          </a:p>
        </p:txBody>
      </p:sp>
      <p:sp>
        <p:nvSpPr>
          <p:cNvPr id="286" name="Google Shape;286;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88" name="Google Shape;288;g27e576c1a67_0_281"/>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7e576c1a67_0_364"/>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friction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301" name="Google Shape;301;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 name="Google Shape;302;g27e576c1a67_0_364"/>
          <p:cNvPicPr preferRelativeResize="0"/>
          <p:nvPr/>
        </p:nvPicPr>
        <p:blipFill>
          <a:blip r:embed="rId4">
            <a:alphaModFix/>
          </a:blip>
          <a:stretch>
            <a:fillRect/>
          </a:stretch>
        </p:blipFill>
        <p:spPr>
          <a:xfrm>
            <a:off x="1546325" y="1969950"/>
            <a:ext cx="6051350" cy="3918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09" name="Google Shape;30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7e576c1a67_0_4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5" name="Google Shape;315;g27e576c1a67_0_446"/>
          <p:cNvPicPr preferRelativeResize="0"/>
          <p:nvPr/>
        </p:nvPicPr>
        <p:blipFill>
          <a:blip r:embed="rId4">
            <a:alphaModFix/>
          </a:blip>
          <a:stretch>
            <a:fillRect/>
          </a:stretch>
        </p:blipFill>
        <p:spPr>
          <a:xfrm>
            <a:off x="284700" y="2570700"/>
            <a:ext cx="8574600" cy="4287300"/>
          </a:xfrm>
          <a:prstGeom prst="rect">
            <a:avLst/>
          </a:prstGeom>
          <a:noFill/>
          <a:ln>
            <a:noFill/>
          </a:ln>
        </p:spPr>
      </p:pic>
      <p:sp>
        <p:nvSpPr>
          <p:cNvPr id="3" name="TextBox 2">
            <a:extLst>
              <a:ext uri="{FF2B5EF4-FFF2-40B4-BE49-F238E27FC236}">
                <a16:creationId xmlns:a16="http://schemas.microsoft.com/office/drawing/2014/main" id="{DABC1019-CB59-66AA-58FC-F704DFF6EE11}"/>
              </a:ext>
            </a:extLst>
          </p:cNvPr>
          <p:cNvSpPr txBox="1"/>
          <p:nvPr/>
        </p:nvSpPr>
        <p:spPr>
          <a:xfrm>
            <a:off x="735300" y="314172"/>
            <a:ext cx="7894350" cy="224676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b="1" dirty="0">
                <a:latin typeface="Calibri" panose="020F0502020204030204" pitchFamily="34" charset="0"/>
                <a:cs typeface="Calibri" panose="020F0502020204030204" pitchFamily="34" charset="0"/>
              </a:rPr>
              <a:t>Friction</a:t>
            </a:r>
            <a:r>
              <a:rPr lang="en-US" sz="2800" dirty="0">
                <a:latin typeface="Calibri" panose="020F0502020204030204" pitchFamily="34" charset="0"/>
                <a:cs typeface="Calibri" panose="020F0502020204030204" pitchFamily="34" charset="0"/>
              </a:rPr>
              <a:t> is a force that happens when two objects rub against each other. When an object is moving in a certain direction, friction pushes against the object in the opposite direction. This causes the object to slow down and eventually stop.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 name="Google Shape;321;g27e576c1a67_0_736"/>
          <p:cNvPicPr preferRelativeResize="0"/>
          <p:nvPr/>
        </p:nvPicPr>
        <p:blipFill>
          <a:blip r:embed="rId4">
            <a:alphaModFix/>
          </a:blip>
          <a:stretch>
            <a:fillRect/>
          </a:stretch>
        </p:blipFill>
        <p:spPr>
          <a:xfrm>
            <a:off x="152401" y="3429000"/>
            <a:ext cx="8839198" cy="3248517"/>
          </a:xfrm>
          <a:prstGeom prst="rect">
            <a:avLst/>
          </a:prstGeom>
          <a:noFill/>
          <a:ln>
            <a:noFill/>
          </a:ln>
        </p:spPr>
      </p:pic>
      <p:sp>
        <p:nvSpPr>
          <p:cNvPr id="3" name="TextBox 2">
            <a:extLst>
              <a:ext uri="{FF2B5EF4-FFF2-40B4-BE49-F238E27FC236}">
                <a16:creationId xmlns:a16="http://schemas.microsoft.com/office/drawing/2014/main" id="{4A2BA159-9108-6F77-0C2D-70165C825033}"/>
              </a:ext>
            </a:extLst>
          </p:cNvPr>
          <p:cNvSpPr txBox="1"/>
          <p:nvPr/>
        </p:nvSpPr>
        <p:spPr>
          <a:xfrm>
            <a:off x="567675" y="735300"/>
            <a:ext cx="8008650" cy="224676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Friction is created when two rough surfaces come into contact. Even surfaces that seem very smooth have small bumps that can create friction! The rougher the objects are, the more friction is created between them.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8090429a9b_0_86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 name="Google Shape;327;g28090429a9b_0_865"/>
          <p:cNvPicPr preferRelativeResize="0"/>
          <p:nvPr/>
        </p:nvPicPr>
        <p:blipFill>
          <a:blip r:embed="rId4">
            <a:alphaModFix/>
          </a:blip>
          <a:stretch>
            <a:fillRect/>
          </a:stretch>
        </p:blipFill>
        <p:spPr>
          <a:xfrm>
            <a:off x="1724024" y="1765860"/>
            <a:ext cx="5695951" cy="5154991"/>
          </a:xfrm>
          <a:prstGeom prst="rect">
            <a:avLst/>
          </a:prstGeom>
          <a:noFill/>
          <a:ln>
            <a:noFill/>
          </a:ln>
        </p:spPr>
      </p:pic>
      <p:sp>
        <p:nvSpPr>
          <p:cNvPr id="3" name="TextBox 2">
            <a:extLst>
              <a:ext uri="{FF2B5EF4-FFF2-40B4-BE49-F238E27FC236}">
                <a16:creationId xmlns:a16="http://schemas.microsoft.com/office/drawing/2014/main" id="{9EF1F3A4-0F2C-336D-06C1-EEB3ED28C3A4}"/>
              </a:ext>
            </a:extLst>
          </p:cNvPr>
          <p:cNvSpPr txBox="1"/>
          <p:nvPr/>
        </p:nvSpPr>
        <p:spPr>
          <a:xfrm>
            <a:off x="1123950" y="196200"/>
            <a:ext cx="7296150" cy="1569660"/>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As the two surfaces push and pull against each other, they release a little energy in the form of heat. For example, when you rub two sticks together, the friction produces enough heat that it can start a fire.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fri</a:t>
            </a:r>
            <a:r>
              <a:rPr lang="en-US" sz="3000">
                <a:solidFill>
                  <a:schemeClr val="dk1"/>
                </a:solidFill>
                <a:latin typeface="Calibri"/>
                <a:ea typeface="Calibri"/>
                <a:cs typeface="Calibri"/>
                <a:sym typeface="Calibri"/>
              </a:rPr>
              <a:t>ction and resistance impact the way objects move through the world?</a:t>
            </a:r>
            <a:endParaRPr sz="14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1401700" y="1791849"/>
            <a:ext cx="6340600" cy="4227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8090429a9b_0_873"/>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Friction pushes in the ________ direction of an object’s motion.</a:t>
            </a:r>
            <a:endParaRPr/>
          </a:p>
        </p:txBody>
      </p:sp>
      <p:sp>
        <p:nvSpPr>
          <p:cNvPr id="340" name="Google Shape;340;g28090429a9b_0_873"/>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Same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Opposite</a:t>
            </a:r>
            <a:endParaRPr sz="3200">
              <a:solidFill>
                <a:schemeClr val="dk1"/>
              </a:solidFill>
              <a:latin typeface="Calibri"/>
              <a:ea typeface="Calibri"/>
              <a:cs typeface="Calibri"/>
              <a:sym typeface="Calibri"/>
            </a:endParaRPr>
          </a:p>
        </p:txBody>
      </p:sp>
      <p:sp>
        <p:nvSpPr>
          <p:cNvPr id="341" name="Google Shape;341;g28090429a9b_0_8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g28090429a9b_0_873"/>
          <p:cNvPicPr preferRelativeResize="0"/>
          <p:nvPr/>
        </p:nvPicPr>
        <p:blipFill>
          <a:blip r:embed="rId4">
            <a:alphaModFix/>
          </a:blip>
          <a:stretch>
            <a:fillRect/>
          </a:stretch>
        </p:blipFill>
        <p:spPr>
          <a:xfrm>
            <a:off x="3893525" y="3192937"/>
            <a:ext cx="4735350" cy="2367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8090429a9b_0_882"/>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Friction pushes in the ________ direction of an object’s motion.</a:t>
            </a:r>
            <a:endParaRPr/>
          </a:p>
        </p:txBody>
      </p:sp>
      <p:sp>
        <p:nvSpPr>
          <p:cNvPr id="349" name="Google Shape;349;g28090429a9b_0_882"/>
          <p:cNvSpPr txBox="1"/>
          <p:nvPr/>
        </p:nvSpPr>
        <p:spPr>
          <a:xfrm>
            <a:off x="989775" y="288637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Same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Opposite</a:t>
            </a:r>
            <a:endParaRPr sz="3200" b="1">
              <a:solidFill>
                <a:srgbClr val="FF0000"/>
              </a:solidFill>
              <a:latin typeface="Calibri"/>
              <a:ea typeface="Calibri"/>
              <a:cs typeface="Calibri"/>
              <a:sym typeface="Calibri"/>
            </a:endParaRPr>
          </a:p>
        </p:txBody>
      </p:sp>
      <p:sp>
        <p:nvSpPr>
          <p:cNvPr id="350" name="Google Shape;350;g28090429a9b_0_88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28090429a9b_0_882"/>
          <p:cNvPicPr preferRelativeResize="0"/>
          <p:nvPr/>
        </p:nvPicPr>
        <p:blipFill>
          <a:blip r:embed="rId4">
            <a:alphaModFix/>
          </a:blip>
          <a:stretch>
            <a:fillRect/>
          </a:stretch>
        </p:blipFill>
        <p:spPr>
          <a:xfrm>
            <a:off x="3893525" y="3192937"/>
            <a:ext cx="4735350" cy="2367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7e576c1a67_0_78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27e576c1a67_0_789"/>
          <p:cNvSpPr txBox="1"/>
          <p:nvPr/>
        </p:nvSpPr>
        <p:spPr>
          <a:xfrm>
            <a:off x="1007776" y="135875"/>
            <a:ext cx="788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What causes friction?</a:t>
            </a:r>
            <a:endParaRPr sz="1800" b="0" i="0" u="none" strike="noStrike" cap="none">
              <a:solidFill>
                <a:srgbClr val="000000"/>
              </a:solidFill>
              <a:latin typeface="Calibri"/>
              <a:ea typeface="Calibri"/>
              <a:cs typeface="Calibri"/>
              <a:sym typeface="Calibri"/>
            </a:endParaRPr>
          </a:p>
        </p:txBody>
      </p:sp>
      <p:pic>
        <p:nvPicPr>
          <p:cNvPr id="359" name="Google Shape;359;g27e576c1a67_0_789"/>
          <p:cNvPicPr preferRelativeResize="0"/>
          <p:nvPr/>
        </p:nvPicPr>
        <p:blipFill>
          <a:blip r:embed="rId4">
            <a:alphaModFix/>
          </a:blip>
          <a:stretch>
            <a:fillRect/>
          </a:stretch>
        </p:blipFill>
        <p:spPr>
          <a:xfrm>
            <a:off x="152400" y="1804738"/>
            <a:ext cx="8839198" cy="32485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8090429a9b_0_89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8090429a9b_0_891"/>
          <p:cNvSpPr txBox="1"/>
          <p:nvPr/>
        </p:nvSpPr>
        <p:spPr>
          <a:xfrm>
            <a:off x="1007776" y="135875"/>
            <a:ext cx="788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What causes friction?</a:t>
            </a:r>
            <a:endParaRPr sz="1800" b="0" i="0" u="none" strike="noStrike" cap="none">
              <a:solidFill>
                <a:srgbClr val="000000"/>
              </a:solidFill>
              <a:latin typeface="Calibri"/>
              <a:ea typeface="Calibri"/>
              <a:cs typeface="Calibri"/>
              <a:sym typeface="Calibri"/>
            </a:endParaRPr>
          </a:p>
        </p:txBody>
      </p:sp>
      <p:pic>
        <p:nvPicPr>
          <p:cNvPr id="367" name="Google Shape;367;g28090429a9b_0_891"/>
          <p:cNvPicPr preferRelativeResize="0"/>
          <p:nvPr/>
        </p:nvPicPr>
        <p:blipFill>
          <a:blip r:embed="rId4">
            <a:alphaModFix/>
          </a:blip>
          <a:stretch>
            <a:fillRect/>
          </a:stretch>
        </p:blipFill>
        <p:spPr>
          <a:xfrm>
            <a:off x="152400" y="1804738"/>
            <a:ext cx="8839198" cy="32485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8090429a9b_0_89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Friction between two objects can produce _______________.</a:t>
            </a:r>
            <a:endParaRPr/>
          </a:p>
        </p:txBody>
      </p:sp>
      <p:sp>
        <p:nvSpPr>
          <p:cNvPr id="374" name="Google Shape;374;g28090429a9b_0_89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5" name="Google Shape;375;g28090429a9b_0_898"/>
          <p:cNvPicPr preferRelativeResize="0"/>
          <p:nvPr/>
        </p:nvPicPr>
        <p:blipFill>
          <a:blip r:embed="rId4">
            <a:alphaModFix/>
          </a:blip>
          <a:stretch>
            <a:fillRect/>
          </a:stretch>
        </p:blipFill>
        <p:spPr>
          <a:xfrm>
            <a:off x="2784325" y="2566550"/>
            <a:ext cx="3575351" cy="35753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8090429a9b_0_907"/>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Friction between two objects can produce </a:t>
            </a:r>
            <a:r>
              <a:rPr lang="en-US" b="1">
                <a:solidFill>
                  <a:srgbClr val="FF0000"/>
                </a:solidFill>
              </a:rPr>
              <a:t>heat</a:t>
            </a:r>
            <a:r>
              <a:rPr lang="en-US">
                <a:solidFill>
                  <a:schemeClr val="dk1"/>
                </a:solidFill>
              </a:rPr>
              <a:t>.</a:t>
            </a:r>
            <a:endParaRPr/>
          </a:p>
        </p:txBody>
      </p:sp>
      <p:sp>
        <p:nvSpPr>
          <p:cNvPr id="382" name="Google Shape;382;g28090429a9b_0_90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g28090429a9b_0_907"/>
          <p:cNvPicPr preferRelativeResize="0"/>
          <p:nvPr/>
        </p:nvPicPr>
        <p:blipFill>
          <a:blip r:embed="rId4">
            <a:alphaModFix/>
          </a:blip>
          <a:stretch>
            <a:fillRect/>
          </a:stretch>
        </p:blipFill>
        <p:spPr>
          <a:xfrm>
            <a:off x="2784325" y="2566550"/>
            <a:ext cx="3575351" cy="35753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7" name="Google Shape;397;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398" name="Google Shape;398;g27e576c1a67_0_796"/>
          <p:cNvPicPr preferRelativeResize="0"/>
          <p:nvPr/>
        </p:nvPicPr>
        <p:blipFill>
          <a:blip r:embed="rId5">
            <a:alphaModFix/>
          </a:blip>
          <a:stretch>
            <a:fillRect/>
          </a:stretch>
        </p:blipFill>
        <p:spPr>
          <a:xfrm>
            <a:off x="761325" y="2556300"/>
            <a:ext cx="7621349" cy="4301700"/>
          </a:xfrm>
          <a:prstGeom prst="rect">
            <a:avLst/>
          </a:prstGeom>
          <a:noFill/>
          <a:ln>
            <a:noFill/>
          </a:ln>
        </p:spPr>
      </p:pic>
      <p:sp>
        <p:nvSpPr>
          <p:cNvPr id="3" name="TextBox 2">
            <a:extLst>
              <a:ext uri="{FF2B5EF4-FFF2-40B4-BE49-F238E27FC236}">
                <a16:creationId xmlns:a16="http://schemas.microsoft.com/office/drawing/2014/main" id="{5F750407-DEFB-B5B0-6407-F4D58ECF2921}"/>
              </a:ext>
            </a:extLst>
          </p:cNvPr>
          <p:cNvSpPr txBox="1"/>
          <p:nvPr/>
        </p:nvSpPr>
        <p:spPr>
          <a:xfrm>
            <a:off x="761325" y="676233"/>
            <a:ext cx="8096926" cy="120032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A car’s brakes is an example of </a:t>
            </a:r>
            <a:r>
              <a:rPr lang="en-US" sz="2400" b="1" dirty="0">
                <a:latin typeface="Calibri" panose="020F0502020204030204" pitchFamily="34" charset="0"/>
                <a:cs typeface="Calibri" panose="020F0502020204030204" pitchFamily="34" charset="0"/>
              </a:rPr>
              <a:t>friction</a:t>
            </a:r>
            <a:r>
              <a:rPr lang="en-US" sz="2400" dirty="0">
                <a:latin typeface="Calibri" panose="020F0502020204030204" pitchFamily="34" charset="0"/>
                <a:cs typeface="Calibri" panose="020F0502020204030204" pitchFamily="34" charset="0"/>
              </a:rPr>
              <a:t>. When the driver steps on the pedal, the brakes create friction with the car wheels. This causes the car to slow down and eventually stop.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7e576c1a67_0_80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g27e576c1a67_0_803"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406" name="Google Shape;406;g27e576c1a67_0_803"/>
          <p:cNvPicPr preferRelativeResize="0"/>
          <p:nvPr/>
        </p:nvPicPr>
        <p:blipFill>
          <a:blip r:embed="rId5">
            <a:alphaModFix/>
          </a:blip>
          <a:stretch>
            <a:fillRect/>
          </a:stretch>
        </p:blipFill>
        <p:spPr>
          <a:xfrm>
            <a:off x="1567771" y="3105150"/>
            <a:ext cx="6008458" cy="3752850"/>
          </a:xfrm>
          <a:prstGeom prst="rect">
            <a:avLst/>
          </a:prstGeom>
          <a:noFill/>
          <a:ln>
            <a:noFill/>
          </a:ln>
        </p:spPr>
      </p:pic>
      <p:sp>
        <p:nvSpPr>
          <p:cNvPr id="3" name="TextBox 2">
            <a:extLst>
              <a:ext uri="{FF2B5EF4-FFF2-40B4-BE49-F238E27FC236}">
                <a16:creationId xmlns:a16="http://schemas.microsoft.com/office/drawing/2014/main" id="{6027BA4D-22E2-6AE7-B1B2-91801DC7FAA7}"/>
              </a:ext>
            </a:extLst>
          </p:cNvPr>
          <p:cNvSpPr txBox="1"/>
          <p:nvPr/>
        </p:nvSpPr>
        <p:spPr>
          <a:xfrm>
            <a:off x="1120096" y="676233"/>
            <a:ext cx="6903808" cy="1815882"/>
          </a:xfrm>
          <a:prstGeom prst="rect">
            <a:avLst/>
          </a:prstGeom>
          <a:noFill/>
        </p:spPr>
        <p:txBody>
          <a:bodyPr wrap="square">
            <a:spAutoFit/>
          </a:bodyPr>
          <a:lstStyle/>
          <a:p>
            <a:pPr marL="0" lvl="0" indent="0" algn="ctr" rtl="0">
              <a:lnSpc>
                <a:spcPct val="100000"/>
              </a:lnSpc>
              <a:spcBef>
                <a:spcPts val="0"/>
              </a:spcBef>
              <a:spcAft>
                <a:spcPts val="0"/>
              </a:spcAft>
              <a:buClr>
                <a:schemeClr val="dk1"/>
              </a:buClr>
              <a:buSzPts val="1200"/>
              <a:buFont typeface="Calibri"/>
              <a:buNone/>
            </a:pPr>
            <a:r>
              <a:rPr lang="en-US" sz="2800" dirty="0">
                <a:latin typeface="Calibri" panose="020F0502020204030204" pitchFamily="34" charset="0"/>
                <a:cs typeface="Calibri" panose="020F0502020204030204" pitchFamily="34" charset="0"/>
              </a:rPr>
              <a:t>Walking is another example of </a:t>
            </a:r>
            <a:r>
              <a:rPr lang="en-US" sz="2800" b="1" dirty="0">
                <a:latin typeface="Calibri" panose="020F0502020204030204" pitchFamily="34" charset="0"/>
                <a:cs typeface="Calibri" panose="020F0502020204030204" pitchFamily="34" charset="0"/>
              </a:rPr>
              <a:t>friction</a:t>
            </a:r>
            <a:r>
              <a:rPr lang="en-US" sz="2800" dirty="0">
                <a:latin typeface="Calibri" panose="020F0502020204030204" pitchFamily="34" charset="0"/>
                <a:cs typeface="Calibri" panose="020F0502020204030204" pitchFamily="34" charset="0"/>
              </a:rPr>
              <a:t>. When we walk, our shoes create friction with the road. This helps our feet from slipping when we take our next step.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3" name="Google Shape;413;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7"/>
            <a:ext cx="4675200" cy="954067"/>
          </a:xfrm>
          <a:prstGeom prst="rect">
            <a:avLst/>
          </a:prstGeom>
          <a:noFill/>
          <a:ln>
            <a:noFill/>
          </a:ln>
        </p:spPr>
        <p:txBody>
          <a:bodyPr spcFirstLastPara="1" wrap="square" lIns="91425" tIns="45700" rIns="91425" bIns="45700" anchor="t" anchorCtr="0">
            <a:spAutoFit/>
          </a:bodyPr>
          <a:lstStyle/>
          <a:p>
            <a:pPr>
              <a:buSzPts val="5600"/>
            </a:pPr>
            <a:r>
              <a:rPr lang="en-US" sz="5600">
                <a:solidFill>
                  <a:srgbClr val="FFC000"/>
                </a:solidFill>
                <a:latin typeface="Calibri"/>
                <a:ea typeface="Calibri"/>
                <a:cs typeface="Calibri"/>
                <a:sym typeface="Calibri"/>
              </a:rPr>
              <a:t>Demonstration</a:t>
            </a:r>
            <a:endParaRPr/>
          </a:p>
        </p:txBody>
      </p:sp>
      <p:sp>
        <p:nvSpPr>
          <p:cNvPr id="839" name="Google Shape;839;g28d0a459bb7_0_12" descr="Classroom"/>
          <p:cNvSpPr/>
          <p:nvPr/>
        </p:nvSpPr>
        <p:spPr>
          <a:xfrm>
            <a:off x="124755" y="87074"/>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5" y="1041154"/>
            <a:ext cx="4904719" cy="4351339"/>
          </a:xfrm>
          <a:prstGeom prst="rect">
            <a:avLst/>
          </a:prstGeom>
        </p:spPr>
        <p:txBody>
          <a:bodyPr spcFirstLastPara="1" vert="horz" lIns="91440" tIns="45720" rIns="91440" bIns="45720" rtlCol="0" anchorCtr="0">
            <a:noAutofit/>
          </a:bodyPr>
          <a:lstStyle/>
          <a:p>
            <a:pPr algn="ctr">
              <a:lnSpc>
                <a:spcPct val="90000"/>
              </a:lnSpc>
              <a:spcAft>
                <a:spcPts val="600"/>
              </a:spcAft>
              <a:buSzPts val="2400"/>
            </a:pPr>
            <a:r>
              <a:rPr lang="en-US" sz="220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b="1"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A</a:t>
            </a:r>
            <a:r>
              <a:rPr lang="en-US" sz="2200" dirty="0">
                <a:solidFill>
                  <a:schemeClr val="dk1"/>
                </a:solidFill>
                <a:latin typeface="Calibri"/>
                <a:ea typeface="Calibri"/>
                <a:cs typeface="Calibri"/>
                <a:sym typeface="Calibri"/>
              </a:rPr>
              <a:t>sk students to recall  what they already know about friction. </a:t>
            </a:r>
            <a:endParaRPr lang="en-US" sz="2200" dirty="0"/>
          </a:p>
          <a:p>
            <a:pPr>
              <a:lnSpc>
                <a:spcPct val="90000"/>
              </a:lnSpc>
              <a:spcAft>
                <a:spcPts val="600"/>
              </a:spcAft>
              <a:buSzPts val="20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2200" b="1"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tx1"/>
                </a:solidFill>
                <a:latin typeface="Calibri" panose="020F0502020204030204" pitchFamily="34" charset="0"/>
                <a:ea typeface="+mn-ea"/>
                <a:cs typeface="Calibri" panose="020F0502020204030204" pitchFamily="34" charset="0"/>
                <a:sym typeface="Calibri"/>
              </a:rPr>
              <a:t>Engage in a class discussion about the observations. Ask questions such as: Which surface created more friction, and why? How did the roughness of the surface affect the motion of the object? Can friction be helpful in some situations?</a:t>
            </a:r>
          </a:p>
          <a:p>
            <a:pPr>
              <a:buSzPts val="1600"/>
            </a:pPr>
            <a:endParaRPr lang="en-US" sz="2200" b="1" u="sng" kern="1200" dirty="0">
              <a:solidFill>
                <a:schemeClr val="dk1"/>
              </a:solidFill>
              <a:latin typeface="Calibri"/>
              <a:ea typeface="+mn-ea"/>
              <a:cs typeface="Calibri"/>
              <a:sym typeface="Calibri"/>
            </a:endParaRP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220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friction.</a:t>
            </a:r>
          </a:p>
        </p:txBody>
      </p:sp>
      <p:pic>
        <p:nvPicPr>
          <p:cNvPr id="4" name="Picture 3" descr="A diagram of a cross section of a cross section&#10;&#10;Description automatically generated">
            <a:extLst>
              <a:ext uri="{FF2B5EF4-FFF2-40B4-BE49-F238E27FC236}">
                <a16:creationId xmlns:a16="http://schemas.microsoft.com/office/drawing/2014/main" id="{3E3EC683-607F-A8C3-D5E9-C5F907F179E6}"/>
              </a:ext>
            </a:extLst>
          </p:cNvPr>
          <p:cNvPicPr>
            <a:picLocks noChangeAspect="1"/>
          </p:cNvPicPr>
          <p:nvPr/>
        </p:nvPicPr>
        <p:blipFill>
          <a:blip r:embed="rId4"/>
          <a:stretch>
            <a:fillRect/>
          </a:stretch>
        </p:blipFill>
        <p:spPr>
          <a:xfrm>
            <a:off x="5348965" y="2104353"/>
            <a:ext cx="3529132" cy="2649293"/>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 name="Google Shape;420;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21" name="Google Shape;421;g25e11802ac4_0_864"/>
          <p:cNvPicPr preferRelativeResize="0"/>
          <p:nvPr/>
        </p:nvPicPr>
        <p:blipFill>
          <a:blip r:embed="rId5">
            <a:alphaModFix/>
          </a:blip>
          <a:stretch>
            <a:fillRect/>
          </a:stretch>
        </p:blipFill>
        <p:spPr>
          <a:xfrm>
            <a:off x="1008019" y="2230601"/>
            <a:ext cx="7009551" cy="4627399"/>
          </a:xfrm>
          <a:prstGeom prst="rect">
            <a:avLst/>
          </a:prstGeom>
          <a:noFill/>
          <a:ln>
            <a:noFill/>
          </a:ln>
        </p:spPr>
      </p:pic>
      <p:sp>
        <p:nvSpPr>
          <p:cNvPr id="3" name="TextBox 2">
            <a:extLst>
              <a:ext uri="{FF2B5EF4-FFF2-40B4-BE49-F238E27FC236}">
                <a16:creationId xmlns:a16="http://schemas.microsoft.com/office/drawing/2014/main" id="{A9CA2CA7-80DF-8E5F-C4F7-6FFBF93B5384}"/>
              </a:ext>
            </a:extLst>
          </p:cNvPr>
          <p:cNvSpPr txBox="1"/>
          <p:nvPr/>
        </p:nvSpPr>
        <p:spPr>
          <a:xfrm>
            <a:off x="871624" y="431799"/>
            <a:ext cx="7400751" cy="1569660"/>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This is a non-example of </a:t>
            </a:r>
            <a:r>
              <a:rPr lang="en-US" sz="2400" b="1" dirty="0">
                <a:latin typeface="Calibri" panose="020F0502020204030204" pitchFamily="34" charset="0"/>
                <a:cs typeface="Calibri" panose="020F0502020204030204" pitchFamily="34" charset="0"/>
              </a:rPr>
              <a:t>friction</a:t>
            </a:r>
            <a:r>
              <a:rPr lang="en-US" sz="2400" dirty="0">
                <a:latin typeface="Calibri" panose="020F0502020204030204" pitchFamily="34" charset="0"/>
                <a:cs typeface="Calibri" panose="020F0502020204030204" pitchFamily="34" charset="0"/>
              </a:rPr>
              <a:t>. An astronaut in space doesn’t experience friction because there is no air or other materials to rub up against in space. This makes movement in space easier and smoother than on Earth.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29" name="Google Shape;429;g25e11802ac4_0_780"/>
          <p:cNvPicPr preferRelativeResize="0"/>
          <p:nvPr/>
        </p:nvPicPr>
        <p:blipFill>
          <a:blip r:embed="rId5">
            <a:alphaModFix/>
          </a:blip>
          <a:stretch>
            <a:fillRect/>
          </a:stretch>
        </p:blipFill>
        <p:spPr>
          <a:xfrm>
            <a:off x="838200" y="1951925"/>
            <a:ext cx="7467600" cy="4906075"/>
          </a:xfrm>
          <a:prstGeom prst="rect">
            <a:avLst/>
          </a:prstGeom>
          <a:noFill/>
          <a:ln>
            <a:noFill/>
          </a:ln>
        </p:spPr>
      </p:pic>
      <p:sp>
        <p:nvSpPr>
          <p:cNvPr id="3" name="TextBox 2">
            <a:extLst>
              <a:ext uri="{FF2B5EF4-FFF2-40B4-BE49-F238E27FC236}">
                <a16:creationId xmlns:a16="http://schemas.microsoft.com/office/drawing/2014/main" id="{1F5B7F6C-A4C5-AB75-FA57-DAEB8003D042}"/>
              </a:ext>
            </a:extLst>
          </p:cNvPr>
          <p:cNvSpPr txBox="1"/>
          <p:nvPr/>
        </p:nvSpPr>
        <p:spPr>
          <a:xfrm>
            <a:off x="735230" y="704589"/>
            <a:ext cx="7673540" cy="1200329"/>
          </a:xfrm>
          <a:prstGeom prst="rect">
            <a:avLst/>
          </a:prstGeom>
          <a:noFill/>
        </p:spPr>
        <p:txBody>
          <a:bodyPr wrap="square">
            <a:spAutoFit/>
          </a:bodyPr>
          <a:lstStyle/>
          <a:p>
            <a:pPr marL="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Here is another non-example of friction. The ball is not in motion, so it is not rubbing up against the grass or another surface. Without movement, no friction is created.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8090429a9b_0_1316"/>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friction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442" name="Google Shape;442;g28090429a9b_0_13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3" name="Google Shape;443;g28090429a9b_0_1316"/>
          <p:cNvPicPr preferRelativeResize="0"/>
          <p:nvPr/>
        </p:nvPicPr>
        <p:blipFill>
          <a:blip r:embed="rId4">
            <a:alphaModFix/>
          </a:blip>
          <a:stretch>
            <a:fillRect/>
          </a:stretch>
        </p:blipFill>
        <p:spPr>
          <a:xfrm>
            <a:off x="1546325" y="1969950"/>
            <a:ext cx="6051350" cy="39182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8090429a9b_0_132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8090429a9b_0_1323"/>
          <p:cNvSpPr txBox="1"/>
          <p:nvPr/>
        </p:nvSpPr>
        <p:spPr>
          <a:xfrm>
            <a:off x="609600" y="618970"/>
            <a:ext cx="8305800" cy="1686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friction</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51" name="Google Shape;451;g28090429a9b_0_1323"/>
          <p:cNvSpPr txBox="1"/>
          <p:nvPr/>
        </p:nvSpPr>
        <p:spPr>
          <a:xfrm>
            <a:off x="849600" y="4729650"/>
            <a:ext cx="15315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Car Brakes</a:t>
            </a:r>
            <a:endParaRPr sz="3600" b="0" i="0" u="none" strike="noStrike" cap="none">
              <a:solidFill>
                <a:srgbClr val="000000"/>
              </a:solidFill>
              <a:latin typeface="Calibri"/>
              <a:ea typeface="Calibri"/>
              <a:cs typeface="Calibri"/>
              <a:sym typeface="Calibri"/>
            </a:endParaRPr>
          </a:p>
        </p:txBody>
      </p:sp>
      <p:sp>
        <p:nvSpPr>
          <p:cNvPr id="452" name="Google Shape;452;g28090429a9b_0_1323"/>
          <p:cNvSpPr txBox="1"/>
          <p:nvPr/>
        </p:nvSpPr>
        <p:spPr>
          <a:xfrm>
            <a:off x="3963650" y="4729650"/>
            <a:ext cx="16662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Making Fire</a:t>
            </a:r>
            <a:endParaRPr sz="3600" b="0" i="0" u="none" strike="noStrike" cap="none">
              <a:solidFill>
                <a:srgbClr val="000000"/>
              </a:solidFill>
              <a:latin typeface="Calibri"/>
              <a:ea typeface="Calibri"/>
              <a:cs typeface="Calibri"/>
              <a:sym typeface="Calibri"/>
            </a:endParaRPr>
          </a:p>
        </p:txBody>
      </p:sp>
      <p:sp>
        <p:nvSpPr>
          <p:cNvPr id="453" name="Google Shape;453;g28090429a9b_0_1323"/>
          <p:cNvSpPr txBox="1"/>
          <p:nvPr/>
        </p:nvSpPr>
        <p:spPr>
          <a:xfrm>
            <a:off x="6266801" y="4729650"/>
            <a:ext cx="25620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Still</a:t>
            </a:r>
            <a:endParaRPr sz="3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Ball</a:t>
            </a:r>
            <a:endParaRPr sz="3600">
              <a:latin typeface="Calibri"/>
              <a:ea typeface="Calibri"/>
              <a:cs typeface="Calibri"/>
              <a:sym typeface="Calibri"/>
            </a:endParaRPr>
          </a:p>
        </p:txBody>
      </p:sp>
      <p:pic>
        <p:nvPicPr>
          <p:cNvPr id="454" name="Google Shape;454;g28090429a9b_0_1323"/>
          <p:cNvPicPr preferRelativeResize="0"/>
          <p:nvPr/>
        </p:nvPicPr>
        <p:blipFill>
          <a:blip r:embed="rId4">
            <a:alphaModFix/>
          </a:blip>
          <a:stretch>
            <a:fillRect/>
          </a:stretch>
        </p:blipFill>
        <p:spPr>
          <a:xfrm>
            <a:off x="217325" y="2782538"/>
            <a:ext cx="2935990" cy="1686900"/>
          </a:xfrm>
          <a:prstGeom prst="rect">
            <a:avLst/>
          </a:prstGeom>
          <a:noFill/>
          <a:ln>
            <a:noFill/>
          </a:ln>
        </p:spPr>
      </p:pic>
      <p:pic>
        <p:nvPicPr>
          <p:cNvPr id="455" name="Google Shape;455;g28090429a9b_0_1323"/>
          <p:cNvPicPr preferRelativeResize="0"/>
          <p:nvPr/>
        </p:nvPicPr>
        <p:blipFill rotWithShape="1">
          <a:blip r:embed="rId5">
            <a:alphaModFix/>
          </a:blip>
          <a:srcRect t="5110" b="-5110"/>
          <a:stretch/>
        </p:blipFill>
        <p:spPr>
          <a:xfrm>
            <a:off x="6371695" y="2782545"/>
            <a:ext cx="2118981" cy="2118981"/>
          </a:xfrm>
          <a:prstGeom prst="rect">
            <a:avLst/>
          </a:prstGeom>
          <a:noFill/>
          <a:ln>
            <a:noFill/>
          </a:ln>
        </p:spPr>
      </p:pic>
      <p:pic>
        <p:nvPicPr>
          <p:cNvPr id="456" name="Google Shape;456;g28090429a9b_0_1323"/>
          <p:cNvPicPr preferRelativeResize="0"/>
          <p:nvPr/>
        </p:nvPicPr>
        <p:blipFill>
          <a:blip r:embed="rId6">
            <a:alphaModFix/>
          </a:blip>
          <a:stretch>
            <a:fillRect/>
          </a:stretch>
        </p:blipFill>
        <p:spPr>
          <a:xfrm>
            <a:off x="3811063" y="2566313"/>
            <a:ext cx="1902900" cy="1902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8090429a9b_0_141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28090429a9b_0_1413"/>
          <p:cNvSpPr txBox="1"/>
          <p:nvPr/>
        </p:nvSpPr>
        <p:spPr>
          <a:xfrm>
            <a:off x="609600" y="618970"/>
            <a:ext cx="8305800" cy="1686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friction</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64" name="Google Shape;464;g28090429a9b_0_1413"/>
          <p:cNvSpPr txBox="1"/>
          <p:nvPr/>
        </p:nvSpPr>
        <p:spPr>
          <a:xfrm>
            <a:off x="849600" y="4729650"/>
            <a:ext cx="15315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Car Brakes</a:t>
            </a:r>
            <a:endParaRPr sz="3600" b="0" i="0" u="none" strike="noStrike" cap="none">
              <a:solidFill>
                <a:srgbClr val="000000"/>
              </a:solidFill>
              <a:latin typeface="Calibri"/>
              <a:ea typeface="Calibri"/>
              <a:cs typeface="Calibri"/>
              <a:sym typeface="Calibri"/>
            </a:endParaRPr>
          </a:p>
        </p:txBody>
      </p:sp>
      <p:sp>
        <p:nvSpPr>
          <p:cNvPr id="465" name="Google Shape;465;g28090429a9b_0_1413"/>
          <p:cNvSpPr txBox="1"/>
          <p:nvPr/>
        </p:nvSpPr>
        <p:spPr>
          <a:xfrm>
            <a:off x="3963650" y="4729650"/>
            <a:ext cx="16662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Making Fire</a:t>
            </a:r>
            <a:endParaRPr sz="3600" b="0" i="0" u="none" strike="noStrike" cap="none">
              <a:solidFill>
                <a:srgbClr val="000000"/>
              </a:solidFill>
              <a:latin typeface="Calibri"/>
              <a:ea typeface="Calibri"/>
              <a:cs typeface="Calibri"/>
              <a:sym typeface="Calibri"/>
            </a:endParaRPr>
          </a:p>
        </p:txBody>
      </p:sp>
      <p:sp>
        <p:nvSpPr>
          <p:cNvPr id="466" name="Google Shape;466;g28090429a9b_0_1413"/>
          <p:cNvSpPr txBox="1"/>
          <p:nvPr/>
        </p:nvSpPr>
        <p:spPr>
          <a:xfrm>
            <a:off x="6266801" y="4729650"/>
            <a:ext cx="25620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Still</a:t>
            </a:r>
            <a:endParaRPr sz="3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Ball</a:t>
            </a:r>
            <a:endParaRPr sz="3600">
              <a:latin typeface="Calibri"/>
              <a:ea typeface="Calibri"/>
              <a:cs typeface="Calibri"/>
              <a:sym typeface="Calibri"/>
            </a:endParaRPr>
          </a:p>
        </p:txBody>
      </p:sp>
      <p:pic>
        <p:nvPicPr>
          <p:cNvPr id="467" name="Google Shape;467;g28090429a9b_0_1413"/>
          <p:cNvPicPr preferRelativeResize="0"/>
          <p:nvPr/>
        </p:nvPicPr>
        <p:blipFill>
          <a:blip r:embed="rId4">
            <a:alphaModFix/>
          </a:blip>
          <a:stretch>
            <a:fillRect/>
          </a:stretch>
        </p:blipFill>
        <p:spPr>
          <a:xfrm>
            <a:off x="217325" y="2782538"/>
            <a:ext cx="2935990" cy="1686900"/>
          </a:xfrm>
          <a:prstGeom prst="rect">
            <a:avLst/>
          </a:prstGeom>
          <a:noFill/>
          <a:ln>
            <a:noFill/>
          </a:ln>
        </p:spPr>
      </p:pic>
      <p:pic>
        <p:nvPicPr>
          <p:cNvPr id="468" name="Google Shape;468;g28090429a9b_0_1413"/>
          <p:cNvPicPr preferRelativeResize="0"/>
          <p:nvPr/>
        </p:nvPicPr>
        <p:blipFill rotWithShape="1">
          <a:blip r:embed="rId5">
            <a:alphaModFix/>
          </a:blip>
          <a:srcRect t="5110" b="-5110"/>
          <a:stretch/>
        </p:blipFill>
        <p:spPr>
          <a:xfrm>
            <a:off x="6371695" y="2782545"/>
            <a:ext cx="2118981" cy="2118981"/>
          </a:xfrm>
          <a:prstGeom prst="rect">
            <a:avLst/>
          </a:prstGeom>
          <a:noFill/>
          <a:ln>
            <a:noFill/>
          </a:ln>
        </p:spPr>
      </p:pic>
      <p:sp>
        <p:nvSpPr>
          <p:cNvPr id="469" name="Google Shape;469;g28090429a9b_0_1413"/>
          <p:cNvSpPr/>
          <p:nvPr/>
        </p:nvSpPr>
        <p:spPr>
          <a:xfrm>
            <a:off x="6083000" y="2143125"/>
            <a:ext cx="2832300" cy="42213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70" name="Google Shape;470;g28090429a9b_0_1413"/>
          <p:cNvPicPr preferRelativeResize="0"/>
          <p:nvPr/>
        </p:nvPicPr>
        <p:blipFill>
          <a:blip r:embed="rId6">
            <a:alphaModFix/>
          </a:blip>
          <a:stretch>
            <a:fillRect/>
          </a:stretch>
        </p:blipFill>
        <p:spPr>
          <a:xfrm>
            <a:off x="3811063" y="2566313"/>
            <a:ext cx="1902900" cy="1902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30" name="Google Shape;530;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8090429a9b_0_680"/>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Friction</a:t>
            </a:r>
            <a:r>
              <a:rPr lang="en-US" b="1">
                <a:solidFill>
                  <a:schemeClr val="dk1"/>
                </a:solidFill>
              </a:rPr>
              <a:t>: </a:t>
            </a:r>
            <a:r>
              <a:rPr lang="en-US" sz="3600">
                <a:solidFill>
                  <a:schemeClr val="dk1"/>
                </a:solidFill>
              </a:rPr>
              <a:t>a force that opposes the motion of an object</a:t>
            </a:r>
            <a:endParaRPr/>
          </a:p>
        </p:txBody>
      </p:sp>
      <p:sp>
        <p:nvSpPr>
          <p:cNvPr id="537" name="Google Shape;537;g28090429a9b_0_68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8" name="Google Shape;538;g28090429a9b_0_680"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539" name="Google Shape;539;g28090429a9b_0_680"/>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grpSp>
        <p:nvGrpSpPr>
          <p:cNvPr id="545" name="Google Shape;545;g28090429a9b_0_967"/>
          <p:cNvGrpSpPr/>
          <p:nvPr/>
        </p:nvGrpSpPr>
        <p:grpSpPr>
          <a:xfrm>
            <a:off x="1070365" y="1107805"/>
            <a:ext cx="7003271" cy="4642391"/>
            <a:chOff x="169647" y="319225"/>
            <a:chExt cx="8804716" cy="5899594"/>
          </a:xfrm>
        </p:grpSpPr>
        <p:sp>
          <p:nvSpPr>
            <p:cNvPr id="546" name="Google Shape;546;g28090429a9b_0_967"/>
            <p:cNvSpPr/>
            <p:nvPr/>
          </p:nvSpPr>
          <p:spPr>
            <a:xfrm>
              <a:off x="169647" y="319225"/>
              <a:ext cx="8804700" cy="5899500"/>
            </a:xfrm>
            <a:prstGeom prst="rect">
              <a:avLst/>
            </a:prstGeom>
            <a:noFill/>
            <a:ln w="152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547" name="Google Shape;547;g28090429a9b_0_967"/>
            <p:cNvCxnSpPr/>
            <p:nvPr/>
          </p:nvCxnSpPr>
          <p:spPr>
            <a:xfrm>
              <a:off x="4587204" y="319225"/>
              <a:ext cx="0" cy="1794600"/>
            </a:xfrm>
            <a:prstGeom prst="straightConnector1">
              <a:avLst/>
            </a:prstGeom>
            <a:noFill/>
            <a:ln w="152400" cap="flat" cmpd="sng">
              <a:solidFill>
                <a:srgbClr val="FF932B"/>
              </a:solidFill>
              <a:prstDash val="solid"/>
              <a:round/>
              <a:headEnd type="none" w="sm" len="sm"/>
              <a:tailEnd type="none" w="sm" len="sm"/>
            </a:ln>
          </p:spPr>
        </p:cxnSp>
        <p:cxnSp>
          <p:nvCxnSpPr>
            <p:cNvPr id="548" name="Google Shape;548;g28090429a9b_0_967"/>
            <p:cNvCxnSpPr>
              <a:stCxn id="549" idx="4"/>
              <a:endCxn id="546" idx="2"/>
            </p:cNvCxnSpPr>
            <p:nvPr/>
          </p:nvCxnSpPr>
          <p:spPr>
            <a:xfrm>
              <a:off x="4549192" y="4400219"/>
              <a:ext cx="22800" cy="1818600"/>
            </a:xfrm>
            <a:prstGeom prst="straightConnector1">
              <a:avLst/>
            </a:prstGeom>
            <a:noFill/>
            <a:ln w="152400" cap="flat" cmpd="sng">
              <a:solidFill>
                <a:srgbClr val="FF932B"/>
              </a:solidFill>
              <a:prstDash val="solid"/>
              <a:round/>
              <a:headEnd type="none" w="sm" len="sm"/>
              <a:tailEnd type="none" w="sm" len="sm"/>
            </a:ln>
          </p:spPr>
        </p:cxnSp>
        <p:cxnSp>
          <p:nvCxnSpPr>
            <p:cNvPr id="550" name="Google Shape;550;g28090429a9b_0_967"/>
            <p:cNvCxnSpPr/>
            <p:nvPr/>
          </p:nvCxnSpPr>
          <p:spPr>
            <a:xfrm>
              <a:off x="169647" y="3255554"/>
              <a:ext cx="2571300" cy="0"/>
            </a:xfrm>
            <a:prstGeom prst="straightConnector1">
              <a:avLst/>
            </a:prstGeom>
            <a:noFill/>
            <a:ln w="152400" cap="flat" cmpd="sng">
              <a:solidFill>
                <a:srgbClr val="FF932B"/>
              </a:solidFill>
              <a:prstDash val="solid"/>
              <a:round/>
              <a:headEnd type="none" w="sm" len="sm"/>
              <a:tailEnd type="none" w="sm" len="sm"/>
            </a:ln>
          </p:spPr>
        </p:cxnSp>
        <p:cxnSp>
          <p:nvCxnSpPr>
            <p:cNvPr id="551" name="Google Shape;551;g28090429a9b_0_967"/>
            <p:cNvCxnSpPr/>
            <p:nvPr/>
          </p:nvCxnSpPr>
          <p:spPr>
            <a:xfrm>
              <a:off x="6359863" y="3216898"/>
              <a:ext cx="2614500" cy="0"/>
            </a:xfrm>
            <a:prstGeom prst="straightConnector1">
              <a:avLst/>
            </a:prstGeom>
            <a:noFill/>
            <a:ln w="152400" cap="flat" cmpd="sng">
              <a:solidFill>
                <a:srgbClr val="FF932B"/>
              </a:solidFill>
              <a:prstDash val="solid"/>
              <a:round/>
              <a:headEnd type="none" w="sm" len="sm"/>
              <a:tailEnd type="none" w="sm" len="sm"/>
            </a:ln>
          </p:spPr>
        </p:cxnSp>
        <p:sp>
          <p:nvSpPr>
            <p:cNvPr id="549" name="Google Shape;549;g28090429a9b_0_967"/>
            <p:cNvSpPr/>
            <p:nvPr/>
          </p:nvSpPr>
          <p:spPr>
            <a:xfrm>
              <a:off x="2739592" y="2111219"/>
              <a:ext cx="3619200" cy="2289000"/>
            </a:xfrm>
            <a:prstGeom prst="ellipse">
              <a:avLst/>
            </a:prstGeom>
            <a:solidFill>
              <a:srgbClr val="FFFFFF"/>
            </a:solidFill>
            <a:ln w="152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58" name="Google Shape;558;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9" name="Google Shape;559;g25e11802ac4_0_1886"/>
          <p:cNvCxnSpPr>
            <a:stCxn id="560" idx="4"/>
            <a:endCxn id="557"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61" name="Google Shape;561;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62" name="Google Shape;562;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60" name="Google Shape;560;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3" name="Google Shape;563;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Friction</a:t>
            </a:r>
            <a:endParaRPr sz="700" b="0" i="0" u="none" strike="noStrike" cap="none">
              <a:solidFill>
                <a:srgbClr val="000000"/>
              </a:solidFill>
              <a:latin typeface="Arial"/>
              <a:ea typeface="Arial"/>
              <a:cs typeface="Arial"/>
              <a:sym typeface="Arial"/>
            </a:endParaRPr>
          </a:p>
        </p:txBody>
      </p:sp>
      <p:sp>
        <p:nvSpPr>
          <p:cNvPr id="564" name="Google Shape;564;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65" name="Google Shape;565;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66" name="Google Shape;566;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67" name="Google Shape;567;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 i</a:t>
            </a:r>
            <a:r>
              <a:rPr lang="en-US" sz="1800" b="0" i="0" u="none" strike="noStrike" cap="none">
                <a:solidFill>
                  <a:srgbClr val="000000"/>
                </a:solidFill>
                <a:latin typeface="Helvetica Neue Light"/>
                <a:ea typeface="Helvetica Neue Light"/>
                <a:cs typeface="Helvetica Neue Light"/>
                <a:sym typeface="Helvetica Neue Light"/>
              </a:rPr>
              <a:t>mpact my life?</a:t>
            </a:r>
            <a:endParaRPr sz="1800" b="0" i="0" u="none" strike="noStrike" cap="none">
              <a:solidFill>
                <a:srgbClr val="000000"/>
              </a:solidFill>
              <a:latin typeface="Arial"/>
              <a:ea typeface="Arial"/>
              <a:cs typeface="Arial"/>
              <a:sym typeface="Arial"/>
            </a:endParaRPr>
          </a:p>
        </p:txBody>
      </p:sp>
      <p:sp>
        <p:nvSpPr>
          <p:cNvPr id="568" name="Google Shape;568;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9" name="Google Shape;569;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70" name="Google Shape;570;g25e11802ac4_0_1886"/>
          <p:cNvCxnSpPr>
            <a:stCxn id="571" idx="4"/>
            <a:endCxn id="56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72" name="Google Shape;572;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3" name="Google Shape;573;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71" name="Google Shape;571;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0" name="Google Shape;580;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1" name="Google Shape;581;g25e11802ac4_0_1992"/>
          <p:cNvCxnSpPr>
            <a:stCxn id="582" idx="4"/>
            <a:endCxn id="57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3" name="Google Shape;583;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2" name="Google Shape;582;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5" name="Google Shape;585;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friction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86" name="Google Shape;586;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87" name="Google Shape;587;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88" name="Google Shape;588;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89" name="Google Shape;589;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grpSp>
        <p:nvGrpSpPr>
          <p:cNvPr id="590" name="Google Shape;590;g25e11802ac4_0_1992"/>
          <p:cNvGrpSpPr/>
          <p:nvPr/>
        </p:nvGrpSpPr>
        <p:grpSpPr>
          <a:xfrm>
            <a:off x="1254818" y="2294616"/>
            <a:ext cx="2855971" cy="1796684"/>
            <a:chOff x="2142400" y="2316300"/>
            <a:chExt cx="5369375" cy="3595525"/>
          </a:xfrm>
        </p:grpSpPr>
        <p:pic>
          <p:nvPicPr>
            <p:cNvPr id="591" name="Google Shape;591;g25e11802ac4_0_1992"/>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592" name="Google Shape;592;g25e11802ac4_0_1992"/>
            <p:cNvSpPr/>
            <p:nvPr/>
          </p:nvSpPr>
          <p:spPr>
            <a:xfrm>
              <a:off x="3160575" y="2316300"/>
              <a:ext cx="6927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93" name="Google Shape;593;g25e11802ac4_0_1992"/>
            <p:cNvSpPr/>
            <p:nvPr/>
          </p:nvSpPr>
          <p:spPr>
            <a:xfrm>
              <a:off x="3702625" y="5661325"/>
              <a:ext cx="9948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pic>
        <p:nvPicPr>
          <p:cNvPr id="594" name="Google Shape;594;g25e11802ac4_0_1992"/>
          <p:cNvPicPr preferRelativeResize="0"/>
          <p:nvPr/>
        </p:nvPicPr>
        <p:blipFill>
          <a:blip r:embed="rId4">
            <a:alphaModFix/>
          </a:blip>
          <a:stretch>
            <a:fillRect/>
          </a:stretch>
        </p:blipFill>
        <p:spPr>
          <a:xfrm>
            <a:off x="5734050" y="2407138"/>
            <a:ext cx="2914650" cy="1571625"/>
          </a:xfrm>
          <a:prstGeom prst="rect">
            <a:avLst/>
          </a:prstGeom>
          <a:noFill/>
          <a:ln>
            <a:noFill/>
          </a:ln>
        </p:spPr>
      </p:pic>
      <p:pic>
        <p:nvPicPr>
          <p:cNvPr id="595" name="Google Shape;595;g25e11802ac4_0_1992"/>
          <p:cNvPicPr preferRelativeResize="0"/>
          <p:nvPr/>
        </p:nvPicPr>
        <p:blipFill>
          <a:blip r:embed="rId5">
            <a:alphaModFix/>
          </a:blip>
          <a:stretch>
            <a:fillRect/>
          </a:stretch>
        </p:blipFill>
        <p:spPr>
          <a:xfrm>
            <a:off x="1363075" y="4483454"/>
            <a:ext cx="2855975" cy="2113421"/>
          </a:xfrm>
          <a:prstGeom prst="rect">
            <a:avLst/>
          </a:prstGeom>
          <a:noFill/>
          <a:ln>
            <a:noFill/>
          </a:ln>
        </p:spPr>
      </p:pic>
      <p:pic>
        <p:nvPicPr>
          <p:cNvPr id="596" name="Google Shape;596;g25e11802ac4_0_1992"/>
          <p:cNvPicPr preferRelativeResize="0"/>
          <p:nvPr/>
        </p:nvPicPr>
        <p:blipFill>
          <a:blip r:embed="rId6">
            <a:alphaModFix/>
          </a:blip>
          <a:stretch>
            <a:fillRect/>
          </a:stretch>
        </p:blipFill>
        <p:spPr>
          <a:xfrm>
            <a:off x="6295950" y="4539013"/>
            <a:ext cx="2002299" cy="2002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7e576c1a67_0_111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3" name="Google Shape;603;g27e576c1a67_0_111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4" name="Google Shape;604;g27e576c1a67_0_1119"/>
          <p:cNvCxnSpPr>
            <a:stCxn id="605" idx="4"/>
            <a:endCxn id="60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7e576c1a67_0_111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7" name="Google Shape;607;g27e576c1a67_0_111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5" name="Google Shape;605;g27e576c1a67_0_111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8" name="Google Shape;608;g27e576c1a67_0_1119"/>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friction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09" name="Google Shape;609;g27e576c1a67_0_111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0" name="Google Shape;610;g27e576c1a67_0_111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1" name="Google Shape;611;g27e576c1a67_0_111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2" name="Google Shape;612;g27e576c1a67_0_111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grpSp>
        <p:nvGrpSpPr>
          <p:cNvPr id="613" name="Google Shape;613;g27e576c1a67_0_1119"/>
          <p:cNvGrpSpPr/>
          <p:nvPr/>
        </p:nvGrpSpPr>
        <p:grpSpPr>
          <a:xfrm>
            <a:off x="1254818" y="2294616"/>
            <a:ext cx="2855971" cy="1796684"/>
            <a:chOff x="2142400" y="2316300"/>
            <a:chExt cx="5369375" cy="3595525"/>
          </a:xfrm>
        </p:grpSpPr>
        <p:pic>
          <p:nvPicPr>
            <p:cNvPr id="614" name="Google Shape;614;g27e576c1a67_0_1119"/>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615" name="Google Shape;615;g27e576c1a67_0_1119"/>
            <p:cNvSpPr/>
            <p:nvPr/>
          </p:nvSpPr>
          <p:spPr>
            <a:xfrm>
              <a:off x="3160575" y="2316300"/>
              <a:ext cx="6927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6" name="Google Shape;616;g27e576c1a67_0_1119"/>
            <p:cNvSpPr/>
            <p:nvPr/>
          </p:nvSpPr>
          <p:spPr>
            <a:xfrm>
              <a:off x="3702625" y="5661325"/>
              <a:ext cx="9948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pic>
        <p:nvPicPr>
          <p:cNvPr id="617" name="Google Shape;617;g27e576c1a67_0_1119"/>
          <p:cNvPicPr preferRelativeResize="0"/>
          <p:nvPr/>
        </p:nvPicPr>
        <p:blipFill>
          <a:blip r:embed="rId4">
            <a:alphaModFix/>
          </a:blip>
          <a:stretch>
            <a:fillRect/>
          </a:stretch>
        </p:blipFill>
        <p:spPr>
          <a:xfrm>
            <a:off x="5734050" y="2407138"/>
            <a:ext cx="2914650" cy="1571625"/>
          </a:xfrm>
          <a:prstGeom prst="rect">
            <a:avLst/>
          </a:prstGeom>
          <a:noFill/>
          <a:ln>
            <a:noFill/>
          </a:ln>
        </p:spPr>
      </p:pic>
      <p:pic>
        <p:nvPicPr>
          <p:cNvPr id="618" name="Google Shape;618;g27e576c1a67_0_1119"/>
          <p:cNvPicPr preferRelativeResize="0"/>
          <p:nvPr/>
        </p:nvPicPr>
        <p:blipFill>
          <a:blip r:embed="rId5">
            <a:alphaModFix/>
          </a:blip>
          <a:stretch>
            <a:fillRect/>
          </a:stretch>
        </p:blipFill>
        <p:spPr>
          <a:xfrm>
            <a:off x="1363075" y="4483454"/>
            <a:ext cx="2855975" cy="2113421"/>
          </a:xfrm>
          <a:prstGeom prst="rect">
            <a:avLst/>
          </a:prstGeom>
          <a:noFill/>
          <a:ln>
            <a:noFill/>
          </a:ln>
        </p:spPr>
      </p:pic>
      <p:pic>
        <p:nvPicPr>
          <p:cNvPr id="619" name="Google Shape;619;g27e576c1a67_0_1119"/>
          <p:cNvPicPr preferRelativeResize="0"/>
          <p:nvPr/>
        </p:nvPicPr>
        <p:blipFill>
          <a:blip r:embed="rId6">
            <a:alphaModFix/>
          </a:blip>
          <a:stretch>
            <a:fillRect/>
          </a:stretch>
        </p:blipFill>
        <p:spPr>
          <a:xfrm>
            <a:off x="6295950" y="4539013"/>
            <a:ext cx="2002299" cy="2002299"/>
          </a:xfrm>
          <a:prstGeom prst="rect">
            <a:avLst/>
          </a:prstGeom>
          <a:noFill/>
          <a:ln>
            <a:noFill/>
          </a:ln>
        </p:spPr>
      </p:pic>
      <p:sp>
        <p:nvSpPr>
          <p:cNvPr id="620" name="Google Shape;620;g27e576c1a67_0_1119"/>
          <p:cNvSpPr/>
          <p:nvPr/>
        </p:nvSpPr>
        <p:spPr>
          <a:xfrm>
            <a:off x="389650" y="1969950"/>
            <a:ext cx="4391100" cy="23466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7" name="Google Shape;62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108"/>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3" name="Google Shape;633;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34" name="Google Shape;634;g25e11802ac4_0_2108"/>
          <p:cNvCxnSpPr>
            <a:stCxn id="635" idx="4"/>
            <a:endCxn id="62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36" name="Google Shape;636;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37" name="Google Shape;637;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35" name="Google Shape;635;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8" name="Google Shape;638;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39" name="Google Shape;639;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40" name="Google Shape;640;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41" name="Google Shape;641;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642" name="Google Shape;642;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Friction</a:t>
            </a:r>
            <a:endParaRPr sz="700" b="0" i="0" u="none" strike="noStrike" cap="none">
              <a:solidFill>
                <a:srgbClr val="000000"/>
              </a:solidFill>
              <a:latin typeface="Arial"/>
              <a:ea typeface="Arial"/>
              <a:cs typeface="Arial"/>
              <a:sym typeface="Arial"/>
            </a:endParaRPr>
          </a:p>
        </p:txBody>
      </p:sp>
      <p:grpSp>
        <p:nvGrpSpPr>
          <p:cNvPr id="643" name="Google Shape;643;g25e11802ac4_0_2108"/>
          <p:cNvGrpSpPr/>
          <p:nvPr/>
        </p:nvGrpSpPr>
        <p:grpSpPr>
          <a:xfrm>
            <a:off x="5692593" y="1190566"/>
            <a:ext cx="2855971" cy="1796684"/>
            <a:chOff x="2142400" y="2316300"/>
            <a:chExt cx="5369375" cy="3595525"/>
          </a:xfrm>
        </p:grpSpPr>
        <p:pic>
          <p:nvPicPr>
            <p:cNvPr id="644" name="Google Shape;644;g25e11802ac4_0_2108"/>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645" name="Google Shape;645;g25e11802ac4_0_2108"/>
            <p:cNvSpPr/>
            <p:nvPr/>
          </p:nvSpPr>
          <p:spPr>
            <a:xfrm>
              <a:off x="3160575" y="2316300"/>
              <a:ext cx="6927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46" name="Google Shape;646;g25e11802ac4_0_2108"/>
            <p:cNvSpPr/>
            <p:nvPr/>
          </p:nvSpPr>
          <p:spPr>
            <a:xfrm>
              <a:off x="3702625" y="5661325"/>
              <a:ext cx="9948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3" name="Google Shape;653;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130"/>
          <p:cNvCxnSpPr>
            <a:stCxn id="655" idx="4"/>
            <a:endCxn id="65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6" name="Google Shape;656;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7" name="Google Shape;657;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5" name="Google Shape;655;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8" name="Google Shape;658;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friction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59" name="Google Shape;659;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660" name="Google Shape;660;g25e11802ac4_0_2130"/>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 electric current can follow only one path</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661" name="Google Shape;661;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2" name="Google Shape;662;g25e11802ac4_0_2130"/>
          <p:cNvSpPr txBox="1"/>
          <p:nvPr/>
        </p:nvSpPr>
        <p:spPr>
          <a:xfrm>
            <a:off x="1073532" y="19398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sz="2400" i="0" u="none" strike="noStrike" cap="none">
              <a:solidFill>
                <a:srgbClr val="000000"/>
              </a:solidFill>
              <a:latin typeface="Helvetica Neue Light"/>
              <a:ea typeface="Helvetica Neue Light"/>
              <a:cs typeface="Helvetica Neue Light"/>
              <a:sym typeface="Helvetica Neue Light"/>
            </a:endParaRPr>
          </a:p>
        </p:txBody>
      </p:sp>
      <p:sp>
        <p:nvSpPr>
          <p:cNvPr id="663" name="Google Shape;663;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4" name="Google Shape;664;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5" name="Google Shape;665;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6" name="Google Shape;666;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7" name="Google Shape;667;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anything that has mass and takes up space</a:t>
            </a:r>
            <a:endParaRPr sz="240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27e576c1a67_0_115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4" name="Google Shape;674;g27e576c1a67_0_115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5" name="Google Shape;675;g27e576c1a67_0_1151"/>
          <p:cNvCxnSpPr>
            <a:stCxn id="676" idx="4"/>
            <a:endCxn id="6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7" name="Google Shape;677;g27e576c1a67_0_115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15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6" name="Google Shape;676;g27e576c1a67_0_115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9" name="Google Shape;679;g27e576c1a67_0_115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0" name="Google Shape;680;g27e576c1a67_0_1151"/>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friction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81" name="Google Shape;681;g27e576c1a67_0_1151"/>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2" name="Google Shape;682;g27e576c1a67_0_1151"/>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3" name="Google Shape;683;g27e576c1a67_0_1151"/>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4" name="Google Shape;684;g27e576c1a67_0_1151"/>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5" name="Google Shape;685;g27e576c1a67_0_1151"/>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686" name="Google Shape;686;g27e576c1a67_0_1151"/>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 electric current can follow only one path</a:t>
            </a:r>
            <a:endParaRPr sz="2400" i="0" u="none" strike="noStrike" cap="none">
              <a:solidFill>
                <a:srgbClr val="434343"/>
              </a:solidFill>
              <a:latin typeface="Helvetica Neue Light"/>
              <a:ea typeface="Helvetica Neue Light"/>
              <a:cs typeface="Helvetica Neue Light"/>
              <a:sym typeface="Helvetica Neue Light"/>
            </a:endParaRPr>
          </a:p>
        </p:txBody>
      </p:sp>
      <p:sp>
        <p:nvSpPr>
          <p:cNvPr id="687" name="Google Shape;687;g27e576c1a67_0_115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27e576c1a67_0_1151"/>
          <p:cNvSpPr txBox="1"/>
          <p:nvPr/>
        </p:nvSpPr>
        <p:spPr>
          <a:xfrm>
            <a:off x="1073532" y="19398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sz="240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7e576c1a67_0_1151"/>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anything that has mass and takes up space</a:t>
            </a:r>
            <a:endParaRPr sz="2400" i="0" u="none" strike="noStrike" cap="none">
              <a:solidFill>
                <a:srgbClr val="000000"/>
              </a:solidFill>
              <a:latin typeface="Helvetica Neue Light"/>
              <a:ea typeface="Helvetica Neue Light"/>
              <a:cs typeface="Helvetica Neue Light"/>
              <a:sym typeface="Helvetica Neue Light"/>
            </a:endParaRPr>
          </a:p>
        </p:txBody>
      </p:sp>
      <p:sp>
        <p:nvSpPr>
          <p:cNvPr id="690" name="Google Shape;690;g27e576c1a67_0_1151"/>
          <p:cNvSpPr/>
          <p:nvPr/>
        </p:nvSpPr>
        <p:spPr>
          <a:xfrm>
            <a:off x="240450" y="5024488"/>
            <a:ext cx="8663100" cy="10158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7" name="Google Shape;697;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8" name="Google Shape;698;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343"/>
          <p:cNvCxnSpPr>
            <a:stCxn id="700" idx="4"/>
            <a:endCxn id="6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01" name="Google Shape;701;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2" name="Google Shape;702;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00" name="Google Shape;700;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3" name="Google Shape;703;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04" name="Google Shape;704;g25e11802ac4_0_2343"/>
          <p:cNvCxnSpPr>
            <a:stCxn id="705" idx="4"/>
            <a:endCxn id="69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06" name="Google Shape;706;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07" name="Google Shape;707;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05" name="Google Shape;705;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8" name="Google Shape;708;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09" name="Google Shape;709;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10" name="Google Shape;710;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11" name="Google Shape;711;g25e11802ac4_0_234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Friction</a:t>
            </a:r>
            <a:endParaRPr sz="700" b="0" i="0" u="none" strike="noStrike" cap="none">
              <a:solidFill>
                <a:srgbClr val="000000"/>
              </a:solidFill>
              <a:latin typeface="Arial"/>
              <a:ea typeface="Arial"/>
              <a:cs typeface="Arial"/>
              <a:sym typeface="Arial"/>
            </a:endParaRPr>
          </a:p>
        </p:txBody>
      </p:sp>
      <p:sp>
        <p:nvSpPr>
          <p:cNvPr id="712" name="Google Shape;712;g25e11802ac4_0_234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grpSp>
        <p:nvGrpSpPr>
          <p:cNvPr id="713" name="Google Shape;713;g25e11802ac4_0_2343"/>
          <p:cNvGrpSpPr/>
          <p:nvPr/>
        </p:nvGrpSpPr>
        <p:grpSpPr>
          <a:xfrm>
            <a:off x="5692593" y="1190566"/>
            <a:ext cx="2855971" cy="1796684"/>
            <a:chOff x="2142400" y="2316300"/>
            <a:chExt cx="5369375" cy="3595525"/>
          </a:xfrm>
        </p:grpSpPr>
        <p:pic>
          <p:nvPicPr>
            <p:cNvPr id="714" name="Google Shape;714;g25e11802ac4_0_2343"/>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715" name="Google Shape;715;g25e11802ac4_0_2343"/>
            <p:cNvSpPr/>
            <p:nvPr/>
          </p:nvSpPr>
          <p:spPr>
            <a:xfrm>
              <a:off x="3160575" y="2316300"/>
              <a:ext cx="6927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6" name="Google Shape;716;g25e11802ac4_0_2343"/>
            <p:cNvSpPr/>
            <p:nvPr/>
          </p:nvSpPr>
          <p:spPr>
            <a:xfrm>
              <a:off x="3702625" y="5661325"/>
              <a:ext cx="9948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717" name="Google Shape;717;g25e11802ac4_0_2343"/>
          <p:cNvSpPr txBox="1"/>
          <p:nvPr/>
        </p:nvSpPr>
        <p:spPr>
          <a:xfrm>
            <a:off x="669804" y="1350350"/>
            <a:ext cx="31638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sz="2400" i="0" u="none" strike="noStrike" cap="non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4" name="Google Shape;724;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5" name="Google Shape;725;g25e11802ac4_0_2367"/>
          <p:cNvCxnSpPr>
            <a:stCxn id="726" idx="4"/>
            <a:endCxn id="72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7" name="Google Shape;727;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8" name="Google Shape;728;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6" name="Google Shape;726;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29" name="Google Shape;729;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friction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730" name="Google Shape;730;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thunderstorm producing rain and lightning</a:t>
            </a:r>
            <a:endParaRPr sz="1400" b="0" i="0" u="none" strike="noStrike" cap="none">
              <a:solidFill>
                <a:srgbClr val="434343"/>
              </a:solidFill>
              <a:latin typeface="Arial"/>
              <a:ea typeface="Arial"/>
              <a:cs typeface="Arial"/>
              <a:sym typeface="Arial"/>
            </a:endParaRPr>
          </a:p>
        </p:txBody>
      </p:sp>
      <p:sp>
        <p:nvSpPr>
          <p:cNvPr id="731" name="Google Shape;731;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2" name="Google Shape;73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pot of water that boils on the stove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3" name="Google Shape;73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34" name="Google Shape;73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35" name="Google Shape;73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36" name="Google Shape;73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37" name="Google Shape;73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light bulb that lights up when the switch is turned on</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27e576c1a67_0_119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4" name="Google Shape;744;g27e576c1a67_0_119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5" name="Google Shape;745;g27e576c1a67_0_1195"/>
          <p:cNvCxnSpPr>
            <a:stCxn id="746" idx="4"/>
            <a:endCxn id="74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47" name="Google Shape;747;g27e576c1a67_0_119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7e576c1a67_0_119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6" name="Google Shape;746;g27e576c1a67_0_119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49" name="Google Shape;749;g27e576c1a67_0_1195"/>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0" name="Google Shape;750;g27e576c1a67_0_1195"/>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1" name="Google Shape;751;g27e576c1a67_0_1195"/>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2" name="Google Shape;752;g27e576c1a67_0_1195"/>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53" name="Google Shape;753;g27e576c1a67_0_1195"/>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54" name="Google Shape;754;g27e576c1a67_0_1195"/>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friction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755" name="Google Shape;755;g27e576c1a67_0_1195"/>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thunderstorm producing rain and lightning</a:t>
            </a:r>
            <a:endParaRPr sz="1400" b="0" i="0" u="none" strike="noStrike" cap="none">
              <a:solidFill>
                <a:srgbClr val="434343"/>
              </a:solidFill>
              <a:latin typeface="Arial"/>
              <a:ea typeface="Arial"/>
              <a:cs typeface="Arial"/>
              <a:sym typeface="Arial"/>
            </a:endParaRPr>
          </a:p>
        </p:txBody>
      </p:sp>
      <p:sp>
        <p:nvSpPr>
          <p:cNvPr id="756" name="Google Shape;756;g27e576c1a67_0_1195"/>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7" name="Google Shape;757;g27e576c1a67_0_1195"/>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pot of water that boils on the stove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8" name="Google Shape;758;g27e576c1a67_0_1195"/>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light bulb that lights up when the switch is turned on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9" name="Google Shape;759;g27e576c1a67_0_1195"/>
          <p:cNvSpPr/>
          <p:nvPr/>
        </p:nvSpPr>
        <p:spPr>
          <a:xfrm>
            <a:off x="173175" y="3810000"/>
            <a:ext cx="8637600" cy="8934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6" name="Google Shape;766;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7" name="Google Shape;767;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68" name="Google Shape;768;g25e11802ac4_0_2511"/>
          <p:cNvCxnSpPr>
            <a:stCxn id="769" idx="4"/>
            <a:endCxn id="76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0" name="Google Shape;770;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71" name="Google Shape;771;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69" name="Google Shape;769;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2" name="Google Shape;772;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73" name="Google Shape;773;g25e11802ac4_0_2511"/>
          <p:cNvCxnSpPr>
            <a:stCxn id="774" idx="4"/>
            <a:endCxn id="76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75" name="Google Shape;775;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76" name="Google Shape;776;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74" name="Google Shape;774;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7" name="Google Shape;777;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78" name="Google Shape;778;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79" name="Google Shape;779;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80" name="Google Shape;780;g25e11802ac4_0_2511"/>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Friction</a:t>
            </a:r>
            <a:endParaRPr sz="700" b="0" i="0" u="none" strike="noStrike" cap="none">
              <a:solidFill>
                <a:srgbClr val="000000"/>
              </a:solidFill>
              <a:latin typeface="Arial"/>
              <a:ea typeface="Arial"/>
              <a:cs typeface="Arial"/>
              <a:sym typeface="Arial"/>
            </a:endParaRPr>
          </a:p>
        </p:txBody>
      </p:sp>
      <p:sp>
        <p:nvSpPr>
          <p:cNvPr id="781" name="Google Shape;781;g25e11802ac4_0_2511"/>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grpSp>
        <p:nvGrpSpPr>
          <p:cNvPr id="782" name="Google Shape;782;g25e11802ac4_0_2511"/>
          <p:cNvGrpSpPr/>
          <p:nvPr/>
        </p:nvGrpSpPr>
        <p:grpSpPr>
          <a:xfrm>
            <a:off x="5692593" y="1190566"/>
            <a:ext cx="2855971" cy="1796684"/>
            <a:chOff x="2142400" y="2316300"/>
            <a:chExt cx="5369375" cy="3595525"/>
          </a:xfrm>
        </p:grpSpPr>
        <p:pic>
          <p:nvPicPr>
            <p:cNvPr id="783" name="Google Shape;783;g25e11802ac4_0_2511"/>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784" name="Google Shape;784;g25e11802ac4_0_2511"/>
            <p:cNvSpPr/>
            <p:nvPr/>
          </p:nvSpPr>
          <p:spPr>
            <a:xfrm>
              <a:off x="3160575" y="2316300"/>
              <a:ext cx="6927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5" name="Google Shape;785;g25e11802ac4_0_2511"/>
            <p:cNvSpPr/>
            <p:nvPr/>
          </p:nvSpPr>
          <p:spPr>
            <a:xfrm>
              <a:off x="3702625" y="5661325"/>
              <a:ext cx="9948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786" name="Google Shape;786;g25e11802ac4_0_2511"/>
          <p:cNvSpPr txBox="1"/>
          <p:nvPr/>
        </p:nvSpPr>
        <p:spPr>
          <a:xfrm>
            <a:off x="812729" y="4734650"/>
            <a:ext cx="31638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7" name="Google Shape;787;g25e11802ac4_0_2511"/>
          <p:cNvSpPr txBox="1"/>
          <p:nvPr/>
        </p:nvSpPr>
        <p:spPr>
          <a:xfrm>
            <a:off x="669804" y="1350350"/>
            <a:ext cx="31638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sz="2400" i="0" u="none" strike="noStrike" cap="non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94" name="Google Shape;794;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95" name="Google Shape;795;g25e11802ac4_0_2536"/>
          <p:cNvCxnSpPr>
            <a:stCxn id="796" idx="4"/>
            <a:endCxn id="7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97" name="Google Shape;797;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98" name="Google Shape;798;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96" name="Google Shape;796;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9" name="Google Shape;799;g25e11802ac4_0_2536"/>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friction </a:t>
            </a:r>
            <a:r>
              <a:rPr lang="en-US" sz="2900" b="0" i="1" u="none" strike="noStrike" cap="none">
                <a:solidFill>
                  <a:srgbClr val="000000"/>
                </a:solidFill>
                <a:latin typeface="Calibri"/>
                <a:ea typeface="Calibri"/>
                <a:cs typeface="Calibri"/>
                <a:sym typeface="Calibri"/>
              </a:rPr>
              <a:t>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800" name="Google Shape;800;g25e11802ac4_0_2536"/>
          <p:cNvSpPr txBox="1"/>
          <p:nvPr/>
        </p:nvSpPr>
        <p:spPr>
          <a:xfrm>
            <a:off x="1073532" y="41226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keep Earth orbiting around the Sun so we experience all four seasons.</a:t>
            </a:r>
            <a:endParaRPr sz="2200" b="0" i="0" u="none" strike="noStrike" cap="none">
              <a:solidFill>
                <a:srgbClr val="434343"/>
              </a:solidFill>
              <a:latin typeface="Arial"/>
              <a:ea typeface="Arial"/>
              <a:cs typeface="Arial"/>
              <a:sym typeface="Arial"/>
            </a:endParaRPr>
          </a:p>
        </p:txBody>
      </p:sp>
      <p:sp>
        <p:nvSpPr>
          <p:cNvPr id="801" name="Google Shape;801;g25e11802ac4_0_2536"/>
          <p:cNvSpPr txBox="1"/>
          <p:nvPr/>
        </p:nvSpPr>
        <p:spPr>
          <a:xfrm>
            <a:off x="1073532" y="27659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is an important nutrient found in plants that animals need to get energy and stay healthy.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02" name="Google Shape;802;g25e11802ac4_0_2536"/>
          <p:cNvSpPr txBox="1"/>
          <p:nvPr/>
        </p:nvSpPr>
        <p:spPr>
          <a:xfrm>
            <a:off x="1073532" y="163500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helps our ears to vibrate so we can hear sound in our environment.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03" name="Google Shape;803;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04" name="Google Shape;804;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05" name="Google Shape;805;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06" name="Google Shape;806;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07" name="Google Shape;807;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us move around our world safely by helping us slow down and stop. </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7e576c1a67_0_0"/>
          <p:cNvSpPr txBox="1">
            <a:spLocks noGrp="1"/>
          </p:cNvSpPr>
          <p:nvPr>
            <p:ph type="ctrTitle"/>
          </p:nvPr>
        </p:nvSpPr>
        <p:spPr>
          <a:xfrm>
            <a:off x="7924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Energy</a:t>
            </a:r>
            <a:r>
              <a:rPr lang="en-US" sz="3600" b="1"/>
              <a:t>: </a:t>
            </a:r>
            <a:r>
              <a:rPr lang="en-US" sz="3600"/>
              <a:t>the ability to cause change</a:t>
            </a:r>
            <a:endParaRPr sz="3600" b="1"/>
          </a:p>
        </p:txBody>
      </p:sp>
      <p:sp>
        <p:nvSpPr>
          <p:cNvPr id="149" name="Google Shape;149;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150;g27e576c1a67_0_0"/>
          <p:cNvPicPr preferRelativeResize="0"/>
          <p:nvPr/>
        </p:nvPicPr>
        <p:blipFill rotWithShape="1">
          <a:blip r:embed="rId4">
            <a:alphaModFix/>
          </a:blip>
          <a:srcRect/>
          <a:stretch/>
        </p:blipFill>
        <p:spPr>
          <a:xfrm>
            <a:off x="2070575" y="1705200"/>
            <a:ext cx="5002850" cy="5002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4" name="Google Shape;814;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15" name="Google Shape;815;g27e576c1a67_0_1241"/>
          <p:cNvCxnSpPr>
            <a:stCxn id="816" idx="4"/>
            <a:endCxn id="81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7" name="Google Shape;817;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8" name="Google Shape;818;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6" name="Google Shape;816;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19" name="Google Shape;819;g27e576c1a67_0_124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0" name="Google Shape;820;g27e576c1a67_0_124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21" name="Google Shape;821;g27e576c1a67_0_124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22" name="Google Shape;822;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3" name="Google Shape;823;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4" name="Google Shape;824;g27e576c1a67_0_1241"/>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friction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825" name="Google Shape;825;g27e576c1a67_0_1241"/>
          <p:cNvSpPr txBox="1"/>
          <p:nvPr/>
        </p:nvSpPr>
        <p:spPr>
          <a:xfrm>
            <a:off x="1073532" y="41226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keep Earth orbiting around the Sun so we experience all four seasons.</a:t>
            </a:r>
            <a:endParaRPr sz="2200" b="0" i="0" u="none" strike="noStrike" cap="none">
              <a:solidFill>
                <a:srgbClr val="434343"/>
              </a:solidFill>
              <a:latin typeface="Arial"/>
              <a:ea typeface="Arial"/>
              <a:cs typeface="Arial"/>
              <a:sym typeface="Arial"/>
            </a:endParaRPr>
          </a:p>
        </p:txBody>
      </p:sp>
      <p:sp>
        <p:nvSpPr>
          <p:cNvPr id="826" name="Google Shape;826;g27e576c1a67_0_1241"/>
          <p:cNvSpPr txBox="1"/>
          <p:nvPr/>
        </p:nvSpPr>
        <p:spPr>
          <a:xfrm>
            <a:off x="1073532" y="27659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is an important nutrient found in plants that animals need to get energy and stay healthy.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27" name="Google Shape;827;g27e576c1a67_0_1241"/>
          <p:cNvSpPr txBox="1"/>
          <p:nvPr/>
        </p:nvSpPr>
        <p:spPr>
          <a:xfrm>
            <a:off x="1073532" y="163500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helps our ears to vibrate so we can hear sound in our environment.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28" name="Google Shape;828;g27e576c1a67_0_1241"/>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us move around our world safely by helping us slow down and stop. </a:t>
            </a:r>
            <a:endParaRPr sz="2200" b="0" i="0" u="none" strike="noStrike" cap="none">
              <a:solidFill>
                <a:srgbClr val="434343"/>
              </a:solidFill>
              <a:latin typeface="Arial"/>
              <a:ea typeface="Arial"/>
              <a:cs typeface="Arial"/>
              <a:sym typeface="Arial"/>
            </a:endParaRPr>
          </a:p>
        </p:txBody>
      </p:sp>
      <p:sp>
        <p:nvSpPr>
          <p:cNvPr id="829" name="Google Shape;829;g27e576c1a67_0_1241"/>
          <p:cNvSpPr/>
          <p:nvPr/>
        </p:nvSpPr>
        <p:spPr>
          <a:xfrm>
            <a:off x="324725" y="5217100"/>
            <a:ext cx="8462100" cy="1169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6" name="Google Shape;836;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37" name="Google Shape;837;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38" name="Google Shape;838;g25e11802ac4_0_2649"/>
          <p:cNvCxnSpPr>
            <a:stCxn id="839" idx="4"/>
            <a:endCxn id="8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40" name="Google Shape;840;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1" name="Google Shape;841;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39" name="Google Shape;839;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42" name="Google Shape;842;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843" name="Google Shape;843;g25e11802ac4_0_2649"/>
          <p:cNvCxnSpPr>
            <a:stCxn id="844" idx="4"/>
            <a:endCxn id="83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845" name="Google Shape;845;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846" name="Google Shape;846;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844" name="Google Shape;844;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7" name="Google Shape;847;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848" name="Google Shape;848;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849" name="Google Shape;849;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850" name="Google Shape;850;g25e11802ac4_0_2649"/>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Friction</a:t>
            </a:r>
            <a:endParaRPr sz="700" b="0" i="0" u="none" strike="noStrike" cap="none">
              <a:solidFill>
                <a:srgbClr val="000000"/>
              </a:solidFill>
              <a:latin typeface="Arial"/>
              <a:ea typeface="Arial"/>
              <a:cs typeface="Arial"/>
              <a:sym typeface="Arial"/>
            </a:endParaRPr>
          </a:p>
        </p:txBody>
      </p:sp>
      <p:sp>
        <p:nvSpPr>
          <p:cNvPr id="851" name="Google Shape;851;g25e11802ac4_0_2649"/>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grpSp>
        <p:nvGrpSpPr>
          <p:cNvPr id="852" name="Google Shape;852;g25e11802ac4_0_2649"/>
          <p:cNvGrpSpPr/>
          <p:nvPr/>
        </p:nvGrpSpPr>
        <p:grpSpPr>
          <a:xfrm>
            <a:off x="5692593" y="1190566"/>
            <a:ext cx="2855971" cy="1796684"/>
            <a:chOff x="2142400" y="2316300"/>
            <a:chExt cx="5369375" cy="3595525"/>
          </a:xfrm>
        </p:grpSpPr>
        <p:pic>
          <p:nvPicPr>
            <p:cNvPr id="853" name="Google Shape;853;g25e11802ac4_0_2649"/>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854" name="Google Shape;854;g25e11802ac4_0_2649"/>
            <p:cNvSpPr/>
            <p:nvPr/>
          </p:nvSpPr>
          <p:spPr>
            <a:xfrm>
              <a:off x="3160575" y="2316300"/>
              <a:ext cx="6927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5" name="Google Shape;855;g25e11802ac4_0_2649"/>
            <p:cNvSpPr/>
            <p:nvPr/>
          </p:nvSpPr>
          <p:spPr>
            <a:xfrm>
              <a:off x="3702625" y="5661325"/>
              <a:ext cx="994800" cy="25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856" name="Google Shape;856;g25e11802ac4_0_2649"/>
          <p:cNvSpPr txBox="1"/>
          <p:nvPr/>
        </p:nvSpPr>
        <p:spPr>
          <a:xfrm>
            <a:off x="812729" y="4734650"/>
            <a:ext cx="31638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57" name="Google Shape;857;g25e11802ac4_0_2649"/>
          <p:cNvSpPr txBox="1"/>
          <p:nvPr/>
        </p:nvSpPr>
        <p:spPr>
          <a:xfrm>
            <a:off x="4904779" y="4445300"/>
            <a:ext cx="3643800" cy="144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us move around our world safely by helping us slow down and stop. </a:t>
            </a:r>
            <a:endParaRPr sz="2200" b="0" i="0" u="none" strike="noStrike" cap="none">
              <a:solidFill>
                <a:srgbClr val="434343"/>
              </a:solidFill>
              <a:latin typeface="Arial"/>
              <a:ea typeface="Arial"/>
              <a:cs typeface="Arial"/>
              <a:sym typeface="Arial"/>
            </a:endParaRPr>
          </a:p>
        </p:txBody>
      </p:sp>
      <p:sp>
        <p:nvSpPr>
          <p:cNvPr id="858" name="Google Shape;858;g25e11802ac4_0_2649"/>
          <p:cNvSpPr txBox="1"/>
          <p:nvPr/>
        </p:nvSpPr>
        <p:spPr>
          <a:xfrm>
            <a:off x="669804" y="1350350"/>
            <a:ext cx="31638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sz="2400" i="0" u="none" strike="noStrike" cap="non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65" name="Google Shape;865;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g28090429a9b_0_924"/>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Friction</a:t>
            </a:r>
            <a:r>
              <a:rPr lang="en-US" b="1">
                <a:solidFill>
                  <a:schemeClr val="dk1"/>
                </a:solidFill>
              </a:rPr>
              <a:t>: </a:t>
            </a:r>
            <a:r>
              <a:rPr lang="en-US" sz="3600">
                <a:solidFill>
                  <a:schemeClr val="dk1"/>
                </a:solidFill>
              </a:rPr>
              <a:t>a force that opposes the motion of an object.</a:t>
            </a:r>
            <a:endParaRPr/>
          </a:p>
        </p:txBody>
      </p:sp>
      <p:sp>
        <p:nvSpPr>
          <p:cNvPr id="872" name="Google Shape;872;g28090429a9b_0_924"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3" name="Google Shape;873;g28090429a9b_0_924"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874" name="Google Shape;874;g28090429a9b_0_924"/>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27e576c1a67_0_108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27e576c1a67_0_1083"/>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friction and resistance impact the way objects move through the world?</a:t>
            </a:r>
            <a:endParaRPr sz="1400" b="0" i="0" u="none" strike="noStrike" cap="none">
              <a:solidFill>
                <a:srgbClr val="000000"/>
              </a:solidFill>
              <a:latin typeface="Arial"/>
              <a:ea typeface="Arial"/>
              <a:cs typeface="Arial"/>
              <a:sym typeface="Arial"/>
            </a:endParaRPr>
          </a:p>
        </p:txBody>
      </p:sp>
      <p:pic>
        <p:nvPicPr>
          <p:cNvPr id="882" name="Google Shape;882;g27e576c1a67_0_1083"/>
          <p:cNvPicPr preferRelativeResize="0"/>
          <p:nvPr/>
        </p:nvPicPr>
        <p:blipFill>
          <a:blip r:embed="rId4">
            <a:alphaModFix/>
          </a:blip>
          <a:stretch>
            <a:fillRect/>
          </a:stretch>
        </p:blipFill>
        <p:spPr>
          <a:xfrm>
            <a:off x="1401700" y="1791849"/>
            <a:ext cx="6340600" cy="42270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g2806620ca31_1_7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89" name="Google Shape;889;g2806620ca31_1_78" descr="Laptop"/>
          <p:cNvSpPr/>
          <p:nvPr/>
        </p:nvSpPr>
        <p:spPr>
          <a:xfrm>
            <a:off x="20097"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0" name="Google Shape;890;g2806620ca31_1_78"/>
          <p:cNvPicPr preferRelativeResize="0"/>
          <p:nvPr/>
        </p:nvPicPr>
        <p:blipFill>
          <a:blip r:embed="rId4">
            <a:alphaModFix/>
          </a:blip>
          <a:stretch>
            <a:fillRect/>
          </a:stretch>
        </p:blipFill>
        <p:spPr>
          <a:xfrm>
            <a:off x="4377200" y="2511775"/>
            <a:ext cx="4328700" cy="3246525"/>
          </a:xfrm>
          <a:prstGeom prst="rect">
            <a:avLst/>
          </a:prstGeom>
          <a:noFill/>
          <a:ln>
            <a:noFill/>
          </a:ln>
        </p:spPr>
      </p:pic>
      <p:sp>
        <p:nvSpPr>
          <p:cNvPr id="891" name="Google Shape;891;g2806620ca31_1_78"/>
          <p:cNvSpPr txBox="1"/>
          <p:nvPr/>
        </p:nvSpPr>
        <p:spPr>
          <a:xfrm>
            <a:off x="2705975" y="1255575"/>
            <a:ext cx="4437900" cy="8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u="sng">
                <a:solidFill>
                  <a:schemeClr val="hlink"/>
                </a:solidFill>
                <a:latin typeface="Calibri"/>
                <a:ea typeface="Calibri"/>
                <a:cs typeface="Calibri"/>
                <a:sym typeface="Calibri"/>
                <a:hlinkClick r:id="rId5"/>
              </a:rPr>
              <a:t>Friction Experiment</a:t>
            </a:r>
            <a:endParaRPr sz="3400">
              <a:latin typeface="Calibri"/>
              <a:ea typeface="Calibri"/>
              <a:cs typeface="Calibri"/>
              <a:sym typeface="Calibri"/>
            </a:endParaRPr>
          </a:p>
        </p:txBody>
      </p:sp>
      <p:sp>
        <p:nvSpPr>
          <p:cNvPr id="892" name="Google Shape;892;g2806620ca31_1_78"/>
          <p:cNvSpPr txBox="1"/>
          <p:nvPr/>
        </p:nvSpPr>
        <p:spPr>
          <a:xfrm>
            <a:off x="324725" y="2446200"/>
            <a:ext cx="3853200" cy="3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Helvetica Neue Light"/>
                <a:ea typeface="Helvetica Neue Light"/>
                <a:cs typeface="Helvetica Neue Light"/>
                <a:sym typeface="Helvetica Neue Light"/>
              </a:rPr>
              <a:t>In this experiment, you will test the friction created when objects slides across different kinds of surfaces.</a:t>
            </a:r>
            <a:endParaRPr sz="2100">
              <a:latin typeface="Helvetica Neue Light"/>
              <a:ea typeface="Helvetica Neue Light"/>
              <a:cs typeface="Helvetica Neue Light"/>
              <a:sym typeface="Helvetica Neue Light"/>
            </a:endParaRPr>
          </a:p>
          <a:p>
            <a:pPr marL="0" lvl="0" indent="0" algn="l" rtl="0">
              <a:spcBef>
                <a:spcPts val="0"/>
              </a:spcBef>
              <a:spcAft>
                <a:spcPts val="0"/>
              </a:spcAft>
              <a:buNone/>
            </a:pPr>
            <a:endParaRPr sz="2100">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2100" b="1">
                <a:latin typeface="Helvetica Neue"/>
                <a:ea typeface="Helvetica Neue"/>
                <a:cs typeface="Helvetica Neue"/>
                <a:sym typeface="Helvetica Neue"/>
              </a:rPr>
              <a:t>Make a hypothesis: </a:t>
            </a:r>
            <a:endParaRPr sz="2100" b="1">
              <a:latin typeface="Helvetica Neue"/>
              <a:ea typeface="Helvetica Neue"/>
              <a:cs typeface="Helvetica Neue"/>
              <a:sym typeface="Helvetica Neue"/>
            </a:endParaRPr>
          </a:p>
          <a:p>
            <a:pPr marL="0" lvl="0" indent="0" algn="l" rtl="0">
              <a:spcBef>
                <a:spcPts val="0"/>
              </a:spcBef>
              <a:spcAft>
                <a:spcPts val="0"/>
              </a:spcAft>
              <a:buNone/>
            </a:pPr>
            <a:r>
              <a:rPr lang="en-US" sz="2100">
                <a:latin typeface="Helvetica Neue Light"/>
                <a:ea typeface="Helvetica Neue Light"/>
                <a:cs typeface="Helvetica Neue Light"/>
                <a:sym typeface="Helvetica Neue Light"/>
              </a:rPr>
              <a:t>What kinds of surfaces (bumpy, smooth, etc.) will create the most friction? Which will create the least? Why?</a:t>
            </a:r>
            <a:endParaRPr sz="2100">
              <a:latin typeface="Helvetica Neue Light"/>
              <a:ea typeface="Helvetica Neue Light"/>
              <a:cs typeface="Helvetica Neue Light"/>
              <a:sym typeface="Helvetica Neue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pic>
        <p:nvPicPr>
          <p:cNvPr id="1696" name="Google Shape;169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pic>
        <p:nvPicPr>
          <p:cNvPr id="1701" name="Google Shape;170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1702" name="Google Shape;170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1703" name="Google Shape;170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1704" name="Google Shape;170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1705" name="Google Shape;170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8090429a9b_0_696"/>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Direction</a:t>
            </a:r>
            <a:r>
              <a:rPr lang="en-US" b="1">
                <a:solidFill>
                  <a:schemeClr val="dk1"/>
                </a:solidFill>
              </a:rPr>
              <a:t>: </a:t>
            </a:r>
            <a:r>
              <a:rPr lang="en-US">
                <a:solidFill>
                  <a:schemeClr val="dk1"/>
                </a:solidFill>
              </a:rPr>
              <a:t>where something moves or points</a:t>
            </a:r>
            <a:endParaRPr/>
          </a:p>
        </p:txBody>
      </p:sp>
      <p:sp>
        <p:nvSpPr>
          <p:cNvPr id="157" name="Google Shape;157;g28090429a9b_0_6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g28090429a9b_0_696"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59" name="Google Shape;159;g28090429a9b_0_696"/>
          <p:cNvPicPr preferRelativeResize="0"/>
          <p:nvPr/>
        </p:nvPicPr>
        <p:blipFill>
          <a:blip r:embed="rId5">
            <a:alphaModFix/>
          </a:blip>
          <a:stretch>
            <a:fillRect/>
          </a:stretch>
        </p:blipFill>
        <p:spPr>
          <a:xfrm>
            <a:off x="2833675" y="1961515"/>
            <a:ext cx="3476625" cy="4505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8090429a9b_0_10"/>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Speed</a:t>
            </a:r>
            <a:r>
              <a:rPr lang="en-US" b="1">
                <a:solidFill>
                  <a:schemeClr val="dk1"/>
                </a:solidFill>
              </a:rPr>
              <a:t>: </a:t>
            </a:r>
            <a:r>
              <a:rPr lang="en-US">
                <a:solidFill>
                  <a:schemeClr val="dk1"/>
                </a:solidFill>
              </a:rPr>
              <a:t>how fast an object moves</a:t>
            </a:r>
            <a:endParaRPr/>
          </a:p>
        </p:txBody>
      </p:sp>
      <p:sp>
        <p:nvSpPr>
          <p:cNvPr id="166" name="Google Shape;166;g28090429a9b_0_1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 name="Google Shape;167;g28090429a9b_0_10"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68" name="Google Shape;168;g28090429a9b_0_10"/>
          <p:cNvPicPr preferRelativeResize="0"/>
          <p:nvPr/>
        </p:nvPicPr>
        <p:blipFill rotWithShape="1">
          <a:blip r:embed="rId5">
            <a:alphaModFix/>
          </a:blip>
          <a:srcRect/>
          <a:stretch/>
        </p:blipFill>
        <p:spPr>
          <a:xfrm>
            <a:off x="2515975" y="2185225"/>
            <a:ext cx="4112051" cy="4112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8090429a9b_0_1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an object’s direction and speed</a:t>
            </a:r>
            <a:endParaRPr/>
          </a:p>
        </p:txBody>
      </p:sp>
      <p:sp>
        <p:nvSpPr>
          <p:cNvPr id="175" name="Google Shape;175;g28090429a9b_0_1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g28090429a9b_0_18"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77" name="Google Shape;177;g28090429a9b_0_18"/>
          <p:cNvPicPr preferRelativeResize="0"/>
          <p:nvPr/>
        </p:nvPicPr>
        <p:blipFill rotWithShape="1">
          <a:blip r:embed="rId5">
            <a:alphaModFix/>
          </a:blip>
          <a:srcRect t="19200" b="17072"/>
          <a:stretch/>
        </p:blipFill>
        <p:spPr>
          <a:xfrm>
            <a:off x="2058313" y="2489500"/>
            <a:ext cx="5027375" cy="320385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3068</Words>
  <Application>Microsoft Macintosh PowerPoint</Application>
  <PresentationFormat>On-screen Show (4:3)</PresentationFormat>
  <Paragraphs>379</Paragraphs>
  <Slides>67</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Calibri</vt:lpstr>
      <vt:lpstr>Helvetica Neue Light</vt:lpstr>
      <vt:lpstr>Inter</vt:lpstr>
      <vt:lpstr>Poppins</vt:lpstr>
      <vt:lpstr>Arial</vt:lpstr>
      <vt:lpstr>Helvetica Neue</vt:lpstr>
      <vt:lpstr>Söhne</vt:lpstr>
      <vt:lpstr>Office Theme</vt:lpstr>
      <vt:lpstr>PowerPoint Presentation</vt:lpstr>
      <vt:lpstr>PowerPoint Presentation</vt:lpstr>
      <vt:lpstr>PowerPoint Presentation</vt:lpstr>
      <vt:lpstr>PowerPoint Presentation</vt:lpstr>
      <vt:lpstr>PowerPoint Presentation</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4</cp:revision>
  <dcterms:created xsi:type="dcterms:W3CDTF">2017-05-16T13:21:17Z</dcterms:created>
  <dcterms:modified xsi:type="dcterms:W3CDTF">2024-01-03T21:57:57Z</dcterms:modified>
</cp:coreProperties>
</file>