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3"/>
  </p:notesMasterIdLst>
  <p:sldIdLst>
    <p:sldId id="256" r:id="rId2"/>
    <p:sldId id="320" r:id="rId3"/>
    <p:sldId id="321" r:id="rId4"/>
    <p:sldId id="322" r:id="rId5"/>
    <p:sldId id="387" r:id="rId6"/>
    <p:sldId id="323"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49" r:id="rId33"/>
    <p:sldId id="350" r:id="rId34"/>
    <p:sldId id="351" r:id="rId35"/>
    <p:sldId id="352" r:id="rId36"/>
    <p:sldId id="353" r:id="rId37"/>
    <p:sldId id="354" r:id="rId38"/>
    <p:sldId id="355" r:id="rId39"/>
    <p:sldId id="356" r:id="rId40"/>
    <p:sldId id="365" r:id="rId41"/>
    <p:sldId id="366" r:id="rId42"/>
    <p:sldId id="367" r:id="rId43"/>
    <p:sldId id="368" r:id="rId44"/>
    <p:sldId id="369" r:id="rId45"/>
    <p:sldId id="370" r:id="rId46"/>
    <p:sldId id="371" r:id="rId47"/>
    <p:sldId id="372" r:id="rId48"/>
    <p:sldId id="373" r:id="rId49"/>
    <p:sldId id="374" r:id="rId50"/>
    <p:sldId id="375" r:id="rId51"/>
    <p:sldId id="376" r:id="rId52"/>
    <p:sldId id="377" r:id="rId53"/>
    <p:sldId id="378" r:id="rId54"/>
    <p:sldId id="379" r:id="rId55"/>
    <p:sldId id="380" r:id="rId56"/>
    <p:sldId id="381" r:id="rId57"/>
    <p:sldId id="382" r:id="rId58"/>
    <p:sldId id="383" r:id="rId59"/>
    <p:sldId id="384" r:id="rId60"/>
    <p:sldId id="385" r:id="rId61"/>
    <p:sldId id="386" r:id="rId62"/>
  </p:sldIdLst>
  <p:sldSz cx="9144000" cy="6858000" type="screen4x3"/>
  <p:notesSz cx="6858000" cy="9144000"/>
  <p:embeddedFontLst>
    <p:embeddedFont>
      <p:font typeface="Helvetica Neue Light" panose="02000403000000020004" pitchFamily="2" charset="0"/>
      <p:regular r:id="rId64"/>
      <p:bold r:id="rId65"/>
      <p:italic r:id="rId66"/>
      <p:boldItalic r:id="rId67"/>
    </p:embeddedFont>
    <p:embeddedFont>
      <p:font typeface="Poppins" pitchFamily="2" charset="77"/>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5" roundtripDataSignature="AMtx7mgAfESkrq4GeHa5VZUc9mmOCu+lg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55172"/>
  </p:normalViewPr>
  <p:slideViewPr>
    <p:cSldViewPr snapToGrid="0">
      <p:cViewPr varScale="1">
        <p:scale>
          <a:sx n="60" d="100"/>
          <a:sy n="60" d="100"/>
        </p:scale>
        <p:origin x="1920"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14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7.fntdata"/><Relationship Id="rId145"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2809bf74a06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g2809bf74a06_0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Work is a force acting upon an object causing the object to move in the direction of that force.</a:t>
            </a:r>
            <a:endParaRPr b="0"/>
          </a:p>
          <a:p>
            <a:pPr marL="0" lvl="0" indent="0" algn="l" rtl="0">
              <a:lnSpc>
                <a:spcPct val="100000"/>
              </a:lnSpc>
              <a:spcBef>
                <a:spcPts val="0"/>
              </a:spcBef>
              <a:spcAft>
                <a:spcPts val="0"/>
              </a:spcAft>
              <a:buSzPts val="1400"/>
              <a:buNone/>
            </a:pPr>
            <a:endParaRPr/>
          </a:p>
        </p:txBody>
      </p:sp>
      <p:sp>
        <p:nvSpPr>
          <p:cNvPr id="904" name="Google Shape;904;g2809bf74a06_0_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2807684f02b_0_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1" name="Google Shape;911;g2807684f02b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review the information we have covered already.</a:t>
            </a:r>
            <a:endParaRPr b="0"/>
          </a:p>
        </p:txBody>
      </p:sp>
      <p:sp>
        <p:nvSpPr>
          <p:cNvPr id="912" name="Google Shape;912;g2807684f02b_0_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2807684f02b_0_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g2807684f02b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True or False: Force is the push or pull of an object.</a:t>
            </a:r>
            <a:endParaRPr/>
          </a:p>
        </p:txBody>
      </p:sp>
      <p:sp>
        <p:nvSpPr>
          <p:cNvPr id="918" name="Google Shape;918;g2807684f02b_0_1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2807684f02b_0_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6" name="Google Shape;926;g2807684f02b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True or False: Force is the push or pull of an object.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[True]</a:t>
            </a:r>
            <a:endParaRPr/>
          </a:p>
        </p:txBody>
      </p:sp>
      <p:sp>
        <p:nvSpPr>
          <p:cNvPr id="927" name="Google Shape;927;g2807684f02b_0_1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2807684f02b_0_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5" name="Google Shape;935;g2807684f02b_0_1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_____ is a force acting upon an object causing the object to move in the direction of that force.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[Work]</a:t>
            </a:r>
            <a:endParaRPr/>
          </a:p>
        </p:txBody>
      </p:sp>
      <p:sp>
        <p:nvSpPr>
          <p:cNvPr id="936" name="Google Shape;936;g2807684f02b_0_1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2809bf74a06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4" name="Google Shape;944;g2809bf74a06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[Work] is a force acting upon an object causing the object to move in the direction of that force.</a:t>
            </a:r>
            <a:endParaRPr/>
          </a:p>
        </p:txBody>
      </p:sp>
      <p:sp>
        <p:nvSpPr>
          <p:cNvPr id="945" name="Google Shape;945;g2809bf74a06_0_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2807684f02b_0_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3" name="Google Shape;953;g2807684f02b_0_1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the phrase </a:t>
            </a:r>
            <a:r>
              <a:rPr lang="en-US" b="1"/>
              <a:t>inertia</a:t>
            </a:r>
            <a:r>
              <a:rPr lang="en-US"/>
              <a:t>.</a:t>
            </a:r>
            <a:endParaRPr/>
          </a:p>
        </p:txBody>
      </p:sp>
      <p:sp>
        <p:nvSpPr>
          <p:cNvPr id="954" name="Google Shape;954;g2807684f02b_0_1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2809bf74a06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1" name="Google Shape;961;g2809bf74a06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Inertia </a:t>
            </a:r>
            <a:r>
              <a:rPr lang="en-US" b="0"/>
              <a:t>is the tendency of an object to resist change in motion. </a:t>
            </a:r>
            <a:endParaRPr b="0"/>
          </a:p>
          <a:p>
            <a:pPr marL="0" lvl="0" indent="0" algn="l" rtl="0">
              <a:lnSpc>
                <a:spcPct val="100000"/>
              </a:lnSpc>
              <a:spcBef>
                <a:spcPts val="0"/>
              </a:spcBef>
              <a:spcAft>
                <a:spcPts val="0"/>
              </a:spcAft>
              <a:buSzPts val="1400"/>
              <a:buNone/>
            </a:pPr>
            <a:endParaRPr/>
          </a:p>
        </p:txBody>
      </p:sp>
      <p:sp>
        <p:nvSpPr>
          <p:cNvPr id="962" name="Google Shape;962;g2809bf74a06_0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2807684f02b_0_1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0" name="Google Shape;970;g2807684f02b_0_1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971" name="Google Shape;971;g2807684f02b_0_1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2807684f02b_0_1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6" name="Google Shape;976;g2807684f02b_0_1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What is </a:t>
            </a:r>
            <a:r>
              <a:rPr lang="en-US"/>
              <a:t>inertia</a:t>
            </a:r>
            <a:r>
              <a:rPr lang="en-US" b="0"/>
              <a:t>? </a:t>
            </a:r>
            <a:endParaRPr b="0"/>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a:t>
            </a:r>
            <a:r>
              <a:rPr lang="en-US"/>
              <a:t>Inertia is the tendency of an object to resist change in motion.]</a:t>
            </a:r>
            <a:endParaRPr/>
          </a:p>
        </p:txBody>
      </p:sp>
      <p:sp>
        <p:nvSpPr>
          <p:cNvPr id="977" name="Google Shape;977;g2807684f02b_0_1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2807684f02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0" name="Google Shape;820;g2807684f02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21" name="Google Shape;821;g2807684f02b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2807684f02b_0_1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4" name="Google Shape;984;g2807684f02b_0_1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985" name="Google Shape;985;g2807684f02b_0_1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2809bf74a06_0_8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1" name="Google Shape;991;g2809bf74a06_0_8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1500"/>
              </a:spcAft>
              <a:buSzPts val="1100"/>
              <a:buNone/>
            </a:pPr>
            <a:r>
              <a:rPr lang="en-US" dirty="0"/>
              <a:t>Newton's First Law of Motion is also known as the law of inertia. It says that an object will stay still or keep moving in a straight line unless a force pushes or pulls on it. In simpler terms, things like to stay the way they are unless something makes them change. For example, a soccer ball won't start rolling unless you kick it, and a car won't stop unless you hit the brakes because they both have this thing called inertia that makes them resist changes in motion.</a:t>
            </a:r>
            <a:endParaRPr b="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2807684f02b_0_1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8" name="Google Shape;998;g2807684f02b_0_1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1500"/>
              </a:spcAft>
              <a:buSzPts val="1100"/>
              <a:buNone/>
            </a:pPr>
            <a:r>
              <a:rPr lang="en-US" dirty="0"/>
              <a:t>Inertia means things want to stay keep doing what they are doing. For example, if you're sitting in a car that's not moving, you stay still unless someone, usually the driver, pushes the gas pedal to make the car go. That's because you and the car have something called inertia. You want to stay still until something makes you move.</a:t>
            </a:r>
            <a:endParaRPr b="1"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2807684f02b_0_1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5" name="Google Shape;1005;g2807684f02b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500"/>
              </a:spcBef>
              <a:spcAft>
                <a:spcPts val="1500"/>
              </a:spcAft>
              <a:buSzPts val="1100"/>
              <a:buNone/>
            </a:pPr>
            <a:r>
              <a:rPr lang="en-US" dirty="0"/>
              <a:t>But, if the car is already moving, and the driver suddenly stops, you feel like you're pushed forward. That's because, even though the car stopped, your body wants to keep moving at the same speed. Your body wanted to keep doing what it was doing, which was moving along with the car. Inertia is why you wear a seatbelt in the car. If the car suddenly stops, your seatbelt keeps you from flying forward because it's helping you overcome your inertia. </a:t>
            </a:r>
            <a:endParaRPr b="1"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2809bf74a06_0_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1" name="Google Shape;1011;g2809bf74a06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500"/>
              </a:spcBef>
              <a:spcAft>
                <a:spcPts val="1500"/>
              </a:spcAft>
              <a:buSzPts val="1100"/>
              <a:buNone/>
            </a:pPr>
            <a:r>
              <a:rPr lang="en-US" dirty="0"/>
              <a:t>Inertia is like a "stay as you are" property. Objects like to stay still if they're still, and they like to stay moving if they're moving, until something else pushes or pulls them to change. For example, a baseball at rest on a field will stay at rest until someone picks it up. A baseball flying through the air will continue to fly through the air until it is caught or hits another object. Overall, inertia means objects resist change in the state of motion they are in. </a:t>
            </a:r>
            <a:endParaRPr b="1"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g2807684f02b_0_1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9" name="Google Shape;1019;g2807684f02b_0_1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1020" name="Google Shape;1020;g2807684f02b_0_1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2809bf74a06_0_82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5" name="Google Shape;1025;g2809bf74a06_0_8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a:t>True or False: Inertia is Newton’s First Law of Motion.</a:t>
            </a:r>
            <a:endParaRPr/>
          </a:p>
          <a:p>
            <a:pPr marL="0" lvl="0" indent="0" algn="l" rtl="0">
              <a:lnSpc>
                <a:spcPct val="115000"/>
              </a:lnSpc>
              <a:spcBef>
                <a:spcPts val="1500"/>
              </a:spcBef>
              <a:spcAft>
                <a:spcPts val="1500"/>
              </a:spcAft>
              <a:buSzPts val="1100"/>
              <a:buNone/>
            </a:pPr>
            <a:r>
              <a:rPr lang="en-US"/>
              <a:t>[True]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g2809bf74a06_0_83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2" name="Google Shape;1032;g2809bf74a06_0_8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1500"/>
              </a:spcAft>
              <a:buSzPts val="1100"/>
              <a:buNone/>
            </a:pPr>
            <a:r>
              <a:rPr lang="en-US"/>
              <a:t>True: Inertia is Newton’s First Law of Motion.</a:t>
            </a:r>
            <a:endParaRPr b="1"/>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g2807684f02b_0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9" name="Google Shape;1039;g2807684f02b_0_1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en-US"/>
              <a:t>Objects like to ______ still fio they’re still and like to ______ moving if they are moving.</a:t>
            </a:r>
            <a:endParaRPr/>
          </a:p>
          <a:p>
            <a:pPr marL="0" lvl="0" indent="0" algn="l" rtl="0">
              <a:lnSpc>
                <a:spcPct val="100000"/>
              </a:lnSpc>
              <a:spcBef>
                <a:spcPts val="0"/>
              </a:spcBef>
              <a:spcAft>
                <a:spcPts val="0"/>
              </a:spcAft>
              <a:buSzPts val="3600"/>
              <a:buNone/>
            </a:pPr>
            <a:endParaRPr/>
          </a:p>
          <a:p>
            <a:pPr marL="0" lvl="0" indent="0" algn="l" rtl="0">
              <a:lnSpc>
                <a:spcPct val="100000"/>
              </a:lnSpc>
              <a:spcBef>
                <a:spcPts val="0"/>
              </a:spcBef>
              <a:spcAft>
                <a:spcPts val="0"/>
              </a:spcAft>
              <a:buSzPts val="3600"/>
              <a:buNone/>
            </a:pPr>
            <a:r>
              <a:rPr lang="en-US"/>
              <a:t>[stay, stay]</a:t>
            </a:r>
            <a:endParaRPr/>
          </a:p>
        </p:txBody>
      </p:sp>
      <p:sp>
        <p:nvSpPr>
          <p:cNvPr id="1040" name="Google Shape;1040;g2807684f02b_0_1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g2809bf74a06_0_1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 name="Google Shape;1048;g2809bf74a06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en-US"/>
              <a:t>Objects like to [stay] still fio they’re still and like to [stay] moving if they are moving.</a:t>
            </a:r>
            <a:endParaRPr/>
          </a:p>
        </p:txBody>
      </p:sp>
      <p:sp>
        <p:nvSpPr>
          <p:cNvPr id="1049" name="Google Shape;1049;g2809bf74a06_0_1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2807684f02b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6" name="Google Shape;856;g2807684f02b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Today, we’ll be learning about the word: </a:t>
            </a:r>
            <a:r>
              <a:rPr lang="en-US" b="1"/>
              <a:t>Inertia</a:t>
            </a:r>
            <a:r>
              <a:rPr lang="en-US"/>
              <a:t>.</a:t>
            </a:r>
            <a:endParaRPr/>
          </a:p>
        </p:txBody>
      </p:sp>
      <p:sp>
        <p:nvSpPr>
          <p:cNvPr id="857" name="Google Shape;857;g2807684f02b_0_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2807684f02b_0_2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7" name="Google Shape;1057;g2807684f02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some examples of </a:t>
            </a:r>
            <a:r>
              <a:rPr lang="en-US" b="1"/>
              <a:t>inertia</a:t>
            </a:r>
            <a:r>
              <a:rPr lang="en-US"/>
              <a:t>.</a:t>
            </a:r>
            <a:endParaRPr/>
          </a:p>
        </p:txBody>
      </p:sp>
      <p:sp>
        <p:nvSpPr>
          <p:cNvPr id="1058" name="Google Shape;1058;g2807684f02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2809bf74a06_0_1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4" name="Google Shape;1064;g2809bf74a06_0_1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When you are driving in a car, your body is moving at the same speed as the car. </a:t>
            </a:r>
            <a:endParaRPr dirty="0"/>
          </a:p>
          <a:p>
            <a:pPr marL="0" lvl="0" indent="0" algn="l" rtl="0">
              <a:lnSpc>
                <a:spcPct val="100000"/>
              </a:lnSpc>
              <a:spcBef>
                <a:spcPts val="0"/>
              </a:spcBef>
              <a:spcAft>
                <a:spcPts val="0"/>
              </a:spcAft>
              <a:buSzPts val="1400"/>
              <a:buNone/>
            </a:pPr>
            <a:endParaRPr dirty="0"/>
          </a:p>
        </p:txBody>
      </p:sp>
      <p:sp>
        <p:nvSpPr>
          <p:cNvPr id="1065" name="Google Shape;1065;g2809bf74a06_0_1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g2809bf74a06_0_2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3" name="Google Shape;1073;g2809bf74a06_0_2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But, when you get in an accident, your car is hit by another force. Not you. You continue to move forward because of inertia – your body is resisting the change in motion. </a:t>
            </a:r>
            <a:endParaRPr dirty="0"/>
          </a:p>
          <a:p>
            <a:pPr marL="0" lvl="0" indent="0" algn="l" rtl="0">
              <a:lnSpc>
                <a:spcPct val="100000"/>
              </a:lnSpc>
              <a:spcBef>
                <a:spcPts val="0"/>
              </a:spcBef>
              <a:spcAft>
                <a:spcPts val="0"/>
              </a:spcAft>
              <a:buSzPts val="1400"/>
              <a:buNone/>
            </a:pPr>
            <a:endParaRPr dirty="0"/>
          </a:p>
        </p:txBody>
      </p:sp>
      <p:sp>
        <p:nvSpPr>
          <p:cNvPr id="1074" name="Google Shape;1074;g2809bf74a06_0_2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2807684f02b_0_2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2" name="Google Shape;1082;g2807684f02b_0_2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1083" name="Google Shape;1083;g2807684f02b_0_2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2809bf74a06_0_2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8" name="Google Shape;1088;g2809bf74a06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What is </a:t>
            </a:r>
            <a:r>
              <a:rPr lang="en-US"/>
              <a:t>inertia</a:t>
            </a:r>
            <a:r>
              <a:rPr lang="en-US" b="0"/>
              <a:t>? </a:t>
            </a:r>
            <a:endParaRPr b="0"/>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a:t>
            </a:r>
            <a:r>
              <a:rPr lang="en-US"/>
              <a:t>Inertia is the tendency of an object to resist change in motion.]</a:t>
            </a:r>
            <a:endParaRPr/>
          </a:p>
        </p:txBody>
      </p:sp>
      <p:sp>
        <p:nvSpPr>
          <p:cNvPr id="1089" name="Google Shape;1089;g2809bf74a06_0_2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2807684f02b_0_2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6" name="Google Shape;1096;g2807684f02b_0_2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some non-examples of </a:t>
            </a:r>
            <a:r>
              <a:rPr lang="en-US" b="1"/>
              <a:t>inertia</a:t>
            </a:r>
            <a:r>
              <a:rPr lang="en-US"/>
              <a:t>.</a:t>
            </a:r>
            <a:endParaRPr/>
          </a:p>
        </p:txBody>
      </p:sp>
      <p:sp>
        <p:nvSpPr>
          <p:cNvPr id="1097" name="Google Shape;1097;g2807684f02b_0_2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2807684f02b_0_2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3" name="Google Shape;1103;g2807684f02b_0_2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 person painting a picture is not an example of inertia. The person painting the picture starts and stops motion and staying at rest. They are choosing to exert force or not at different times. </a:t>
            </a:r>
            <a:endParaRPr dirty="0"/>
          </a:p>
        </p:txBody>
      </p:sp>
      <p:sp>
        <p:nvSpPr>
          <p:cNvPr id="1104" name="Google Shape;1104;g2807684f02b_0_2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2807684f02b_0_2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1" name="Google Shape;1111;g2807684f02b_0_2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 sunset is not an example of inertia. As the sun dips below the horizon, it reflects different light fragments that changes color of the sky. Objects are not moving or staying at rest.</a:t>
            </a:r>
            <a:endParaRPr dirty="0"/>
          </a:p>
        </p:txBody>
      </p:sp>
      <p:sp>
        <p:nvSpPr>
          <p:cNvPr id="1112" name="Google Shape;1112;g2807684f02b_0_2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2807684f02b_0_2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9" name="Google Shape;1119;g2807684f02b_0_2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1120" name="Google Shape;1120;g2807684f02b_0_2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2807684f02b_0_2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5" name="Google Shape;1125;g2807684f02b_0_2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does inertia apply to objects both at rest and in motion?</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[Inertia means objects resist change to the state of motion they are in. If they are at rest, they want to stay at rest. If they are in motion, they want to stay in motion. That is, until another force acts on them.]</a:t>
            </a:r>
            <a:endParaRPr/>
          </a:p>
        </p:txBody>
      </p:sp>
      <p:sp>
        <p:nvSpPr>
          <p:cNvPr id="1126" name="Google Shape;1126;g2807684f02b_0_2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2807684f02b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5" name="Google Shape;865;g2807684f02b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“big question” is: </a:t>
            </a:r>
            <a:r>
              <a:rPr lang="en-US" b="1"/>
              <a:t>Why do things keep moving or stay still unless a force acts on them?</a:t>
            </a:r>
            <a:endParaRPr b="0"/>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a:p>
        </p:txBody>
      </p:sp>
      <p:sp>
        <p:nvSpPr>
          <p:cNvPr id="866" name="Google Shape;866;g2807684f02b_0_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g2807684f02b_0_3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8" name="Google Shape;1218;g2807684f02b_0_3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1219" name="Google Shape;1219;g2807684f02b_0_3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g2807684f02b_0_3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5" name="Google Shape;1225;g2807684f02b_0_3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Inertia is a tendency of an object to resist change in motion.</a:t>
            </a:r>
            <a:endParaRPr b="0"/>
          </a:p>
          <a:p>
            <a:pPr marL="0" lvl="0" indent="0" algn="l" rtl="0">
              <a:lnSpc>
                <a:spcPct val="100000"/>
              </a:lnSpc>
              <a:spcBef>
                <a:spcPts val="0"/>
              </a:spcBef>
              <a:spcAft>
                <a:spcPts val="0"/>
              </a:spcAft>
              <a:buSzPts val="1400"/>
              <a:buNone/>
            </a:pPr>
            <a:endParaRPr/>
          </a:p>
        </p:txBody>
      </p:sp>
      <p:sp>
        <p:nvSpPr>
          <p:cNvPr id="1226" name="Google Shape;1226;g2807684f02b_0_3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g2807684f02b_0_3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3" name="Google Shape;1233;g2807684f02b_0_3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We will now complete this concept map, called a Frayer model, </a:t>
            </a:r>
            <a:r>
              <a:rPr lang="en-US">
                <a:solidFill>
                  <a:srgbClr val="242424"/>
                </a:solidFill>
              </a:rPr>
              <a:t>to summarize and further clarify what you have learned about the term</a:t>
            </a:r>
            <a:r>
              <a:rPr lang="en-US"/>
              <a:t> </a:t>
            </a:r>
            <a:r>
              <a:rPr lang="en-US" b="1"/>
              <a:t>inertia</a:t>
            </a:r>
            <a:r>
              <a:rPr lang="en-US">
                <a:solidFill>
                  <a:srgbClr val="242424"/>
                </a:solidFill>
              </a:rPr>
              <a:t>. </a:t>
            </a:r>
            <a:endParaRPr/>
          </a:p>
        </p:txBody>
      </p:sp>
      <p:sp>
        <p:nvSpPr>
          <p:cNvPr id="1234" name="Google Shape;1234;g2807684f02b_0_3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g2807684f02b_0_3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4" name="Google Shape;1244;g2807684f02b_0_3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To complete the Frayer model,</a:t>
            </a:r>
            <a:r>
              <a:rPr lang="en-US">
                <a:solidFill>
                  <a:srgbClr val="242424"/>
                </a:solidFill>
              </a:rPr>
              <a:t> we will choose from four choices the correct picture, definition, example, and response to the question, “How does </a:t>
            </a:r>
            <a:r>
              <a:rPr lang="en-US" b="1">
                <a:solidFill>
                  <a:srgbClr val="242424"/>
                </a:solidFill>
              </a:rPr>
              <a:t>inertia</a:t>
            </a:r>
            <a:r>
              <a:rPr lang="en-US">
                <a:solidFill>
                  <a:srgbClr val="242424"/>
                </a:solidFill>
              </a:rPr>
              <a:t> impact my life?”</a:t>
            </a:r>
            <a:r>
              <a:rPr lang="en-US">
                <a:solidFill>
                  <a:schemeClr val="dk1"/>
                </a:solidFill>
              </a:rPr>
              <a:t> </a:t>
            </a:r>
            <a:r>
              <a:rPr lang="en-US">
                <a:solidFill>
                  <a:srgbClr val="242424"/>
                </a:solidFill>
              </a:rPr>
              <a:t>Select the best response for each question </a:t>
            </a:r>
            <a:r>
              <a:rPr lang="en-US">
                <a:solidFill>
                  <a:schemeClr val="dk1"/>
                </a:solidFill>
              </a:rPr>
              <a:t>using the information you just learned. As </a:t>
            </a:r>
            <a:r>
              <a:rPr lang="en-US"/>
              <a:t>we </a:t>
            </a:r>
            <a:r>
              <a:rPr lang="en-US">
                <a:solidFill>
                  <a:schemeClr val="dk1"/>
                </a:solidFill>
              </a:rPr>
              <a:t>select responses, </a:t>
            </a:r>
            <a:r>
              <a:rPr lang="en-US"/>
              <a:t>we</a:t>
            </a:r>
            <a:r>
              <a:rPr lang="en-US">
                <a:solidFill>
                  <a:schemeClr val="dk1"/>
                </a:solidFill>
              </a:rPr>
              <a:t> will see how this model looks filled in for the term</a:t>
            </a:r>
            <a:r>
              <a:rPr lang="en-US"/>
              <a:t> </a:t>
            </a:r>
            <a:r>
              <a:rPr lang="en-US" b="1"/>
              <a:t>inertia.</a:t>
            </a:r>
            <a:endParaRPr>
              <a:solidFill>
                <a:schemeClr val="dk1"/>
              </a:solidFill>
            </a:endParaRPr>
          </a:p>
        </p:txBody>
      </p:sp>
      <p:sp>
        <p:nvSpPr>
          <p:cNvPr id="1245" name="Google Shape;1245;g2807684f02b_0_3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4"/>
        <p:cNvGrpSpPr/>
        <p:nvPr/>
      </p:nvGrpSpPr>
      <p:grpSpPr>
        <a:xfrm>
          <a:off x="0" y="0"/>
          <a:ext cx="0" cy="0"/>
          <a:chOff x="0" y="0"/>
          <a:chExt cx="0" cy="0"/>
        </a:xfrm>
      </p:grpSpPr>
      <p:sp>
        <p:nvSpPr>
          <p:cNvPr id="1265" name="Google Shape;1265;g2807684f02b_0_3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6" name="Google Shape;1266;g2807684f02b_0_3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a:solidFill>
                  <a:schemeClr val="dk1"/>
                </a:solidFill>
              </a:rPr>
              <a:t>Choose the one correct picture of</a:t>
            </a:r>
            <a:r>
              <a:rPr lang="en-US"/>
              <a:t> </a:t>
            </a:r>
            <a:r>
              <a:rPr lang="en-US" b="1"/>
              <a:t>inertia</a:t>
            </a:r>
            <a:r>
              <a:rPr lang="en-US" sz="1200" b="1">
                <a:solidFill>
                  <a:schemeClr val="dk1"/>
                </a:solidFill>
              </a:rPr>
              <a:t> </a:t>
            </a:r>
            <a:r>
              <a:rPr lang="en-US" sz="1200">
                <a:solidFill>
                  <a:schemeClr val="dk1"/>
                </a:solidFill>
              </a:rPr>
              <a:t>from these four choices</a:t>
            </a:r>
            <a:r>
              <a:rPr lang="en-US"/>
              <a:t>.</a:t>
            </a:r>
            <a:endParaRPr/>
          </a:p>
        </p:txBody>
      </p:sp>
      <p:sp>
        <p:nvSpPr>
          <p:cNvPr id="1267" name="Google Shape;1267;g2807684f02b_0_3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2809bf74a06_0_5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6" name="Google Shape;1286;g2809bf74a06_0_5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This is the picture that shows </a:t>
            </a:r>
            <a:r>
              <a:rPr lang="en-US" b="1"/>
              <a:t>inertia</a:t>
            </a:r>
            <a:r>
              <a:rPr lang="en-US"/>
              <a:t>.</a:t>
            </a:r>
            <a:endParaRPr/>
          </a:p>
        </p:txBody>
      </p:sp>
      <p:sp>
        <p:nvSpPr>
          <p:cNvPr id="1287" name="Google Shape;1287;g2809bf74a06_0_5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5"/>
        <p:cNvGrpSpPr/>
        <p:nvPr/>
      </p:nvGrpSpPr>
      <p:grpSpPr>
        <a:xfrm>
          <a:off x="0" y="0"/>
          <a:ext cx="0" cy="0"/>
          <a:chOff x="0" y="0"/>
          <a:chExt cx="0" cy="0"/>
        </a:xfrm>
      </p:grpSpPr>
      <p:sp>
        <p:nvSpPr>
          <p:cNvPr id="1306" name="Google Shape;1306;g2807684f02b_0_4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7" name="Google Shape;1307;g2807684f02b_0_4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Here is the Frayer model filled in with a picture of </a:t>
            </a:r>
            <a:r>
              <a:rPr lang="en-US" b="1"/>
              <a:t>inertia.</a:t>
            </a:r>
            <a:endParaRPr>
              <a:solidFill>
                <a:schemeClr val="dk1"/>
              </a:solidFill>
            </a:endParaRPr>
          </a:p>
        </p:txBody>
      </p:sp>
      <p:sp>
        <p:nvSpPr>
          <p:cNvPr id="1308" name="Google Shape;1308;g2807684f02b_0_4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2807684f02b_0_4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0" name="Google Shape;1330;g2807684f02b_0_4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a:solidFill>
                  <a:schemeClr val="dk1"/>
                </a:solidFill>
              </a:rPr>
              <a:t>Choose the one correct definition of </a:t>
            </a:r>
            <a:r>
              <a:rPr lang="en-US" b="1"/>
              <a:t>inertia </a:t>
            </a:r>
            <a:r>
              <a:rPr lang="en-US" sz="1200">
                <a:solidFill>
                  <a:schemeClr val="dk1"/>
                </a:solidFill>
              </a:rPr>
              <a:t>from these four choices.</a:t>
            </a:r>
            <a:endParaRPr sz="1200">
              <a:solidFill>
                <a:schemeClr val="dk1"/>
              </a:solidFill>
            </a:endParaRPr>
          </a:p>
        </p:txBody>
      </p:sp>
      <p:sp>
        <p:nvSpPr>
          <p:cNvPr id="1331" name="Google Shape;1331;g2807684f02b_0_4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g2809bf74a06_0_6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1" name="Google Shape;1351;g2809bf74a06_0_6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“Tendency of an object to resist change in motion” is correct! This is the definition of </a:t>
            </a:r>
            <a:r>
              <a:rPr lang="en-US" b="1"/>
              <a:t>inertia.</a:t>
            </a:r>
            <a:endParaRPr sz="1200">
              <a:solidFill>
                <a:schemeClr val="dk1"/>
              </a:solidFill>
            </a:endParaRPr>
          </a:p>
        </p:txBody>
      </p:sp>
      <p:sp>
        <p:nvSpPr>
          <p:cNvPr id="1352" name="Google Shape;1352;g2809bf74a06_0_6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2807684f02b_0_4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3" name="Google Shape;1373;g2807684f02b_0_4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Here is the Frayer Model with a picture and the definition filled in for </a:t>
            </a:r>
            <a:r>
              <a:rPr lang="en-US" b="1"/>
              <a:t>tendency: </a:t>
            </a:r>
            <a:r>
              <a:rPr lang="en-US"/>
              <a:t> Tendency of an object to resist change in motion.</a:t>
            </a:r>
            <a:endParaRPr>
              <a:solidFill>
                <a:schemeClr val="dk1"/>
              </a:solidFill>
            </a:endParaRPr>
          </a:p>
        </p:txBody>
      </p:sp>
      <p:sp>
        <p:nvSpPr>
          <p:cNvPr id="1374" name="Google Shape;1374;g2807684f02b_0_4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28d0a459bb7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5" name="Google Shape;835;g28d0a459bb7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gn="l"/>
            <a:r>
              <a:rPr lang="en-US" b="0" i="0" dirty="0">
                <a:solidFill>
                  <a:srgbClr val="374151"/>
                </a:solidFill>
                <a:effectLst/>
                <a:latin typeface="Söhne"/>
              </a:rPr>
              <a:t>To teach about inertia in the context of sources of energy, you can conduct a simple and engaging classroom demonstration using everyday objects. This demonstration will help students understand the concept of inertia, which is an object's tendency to resist changes in its state of motion. Here's a step-by-step guide for the demonstration:</a:t>
            </a:r>
          </a:p>
          <a:p>
            <a:pPr algn="l"/>
            <a:r>
              <a:rPr lang="en-US" b="1" i="0" dirty="0">
                <a:solidFill>
                  <a:srgbClr val="374151"/>
                </a:solidFill>
                <a:effectLst/>
                <a:latin typeface="Söhne"/>
              </a:rPr>
              <a:t>Materials needed:</a:t>
            </a:r>
            <a:endParaRPr lang="en-US" b="0" i="0" dirty="0">
              <a:solidFill>
                <a:srgbClr val="374151"/>
              </a:solidFill>
              <a:effectLst/>
              <a:latin typeface="Söhne"/>
            </a:endParaRPr>
          </a:p>
          <a:p>
            <a:pPr algn="l">
              <a:buFont typeface="+mj-lt"/>
              <a:buAutoNum type="arabicPeriod"/>
            </a:pPr>
            <a:r>
              <a:rPr lang="en-US" b="0" i="0" dirty="0">
                <a:solidFill>
                  <a:srgbClr val="374151"/>
                </a:solidFill>
                <a:effectLst/>
                <a:latin typeface="Söhne"/>
              </a:rPr>
              <a:t>Small objects (e.g., a toy car, a ball, a book)</a:t>
            </a:r>
          </a:p>
          <a:p>
            <a:pPr algn="l">
              <a:buFont typeface="+mj-lt"/>
              <a:buAutoNum type="arabicPeriod"/>
            </a:pPr>
            <a:r>
              <a:rPr lang="en-US" b="0" i="0" dirty="0">
                <a:solidFill>
                  <a:srgbClr val="374151"/>
                </a:solidFill>
                <a:effectLst/>
                <a:latin typeface="Söhne"/>
              </a:rPr>
              <a:t>Smooth table or desk surface</a:t>
            </a:r>
          </a:p>
          <a:p>
            <a:pPr algn="l">
              <a:buFont typeface="+mj-lt"/>
              <a:buAutoNum type="arabicPeriod"/>
            </a:pPr>
            <a:r>
              <a:rPr lang="en-US" b="0" i="0" dirty="0">
                <a:solidFill>
                  <a:srgbClr val="374151"/>
                </a:solidFill>
                <a:effectLst/>
                <a:latin typeface="Söhne"/>
              </a:rPr>
              <a:t>Masking tape or ruler</a:t>
            </a:r>
          </a:p>
          <a:p>
            <a:pPr algn="l">
              <a:buFont typeface="+mj-lt"/>
              <a:buAutoNum type="arabicPeriod"/>
            </a:pPr>
            <a:r>
              <a:rPr lang="en-US" b="0" i="0" dirty="0">
                <a:solidFill>
                  <a:srgbClr val="374151"/>
                </a:solidFill>
                <a:effectLst/>
                <a:latin typeface="Söhne"/>
              </a:rPr>
              <a:t>Stopwatch or timer</a:t>
            </a:r>
          </a:p>
          <a:p>
            <a:pPr algn="l">
              <a:buFont typeface="+mj-lt"/>
              <a:buAutoNum type="arabicPeriod"/>
            </a:pPr>
            <a:r>
              <a:rPr lang="en-US" b="0" i="0" dirty="0">
                <a:solidFill>
                  <a:srgbClr val="374151"/>
                </a:solidFill>
                <a:effectLst/>
                <a:latin typeface="Söhne"/>
              </a:rPr>
              <a:t>Markers or chalk for labeling</a:t>
            </a:r>
          </a:p>
          <a:p>
            <a:pPr algn="l"/>
            <a:r>
              <a:rPr lang="en-US" b="1" i="0" dirty="0">
                <a:solidFill>
                  <a:srgbClr val="374151"/>
                </a:solidFill>
                <a:effectLst/>
                <a:latin typeface="Söhne"/>
              </a:rPr>
              <a:t>Procedure:</a:t>
            </a: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Set Up the Experiment:</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Place a small object (e.g., a toy car) on a smooth table or desk surface.</a:t>
            </a:r>
          </a:p>
          <a:p>
            <a:pPr marL="742950" lvl="1" indent="-285750" algn="l">
              <a:buFont typeface="+mj-lt"/>
              <a:buAutoNum type="arabicPeriod"/>
            </a:pPr>
            <a:r>
              <a:rPr lang="en-US" b="0" i="0" dirty="0">
                <a:solidFill>
                  <a:srgbClr val="374151"/>
                </a:solidFill>
                <a:effectLst/>
                <a:latin typeface="Söhne"/>
              </a:rPr>
              <a:t>Use masking tape or a ruler to mark a starting line in front of the object.</a:t>
            </a:r>
          </a:p>
          <a:p>
            <a:pPr algn="l">
              <a:buFont typeface="+mj-lt"/>
              <a:buAutoNum type="arabicPeriod"/>
            </a:pPr>
            <a:r>
              <a:rPr lang="en-US" b="1" i="0" dirty="0">
                <a:solidFill>
                  <a:srgbClr val="374151"/>
                </a:solidFill>
                <a:effectLst/>
                <a:latin typeface="Söhne"/>
              </a:rPr>
              <a:t>Introduce Inertia:</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Begin by discussing the concept of inertia with the students. Explain that inertia is an object's resistance to changes in its state of motion. Objects at rest tend to stay at rest, and objects in motion tend to stay in motion unless acted upon by an external force.</a:t>
            </a:r>
          </a:p>
          <a:p>
            <a:pPr algn="l">
              <a:buFont typeface="+mj-lt"/>
              <a:buAutoNum type="arabicPeriod"/>
            </a:pPr>
            <a:r>
              <a:rPr lang="en-US" b="1" i="0" dirty="0">
                <a:solidFill>
                  <a:srgbClr val="374151"/>
                </a:solidFill>
                <a:effectLst/>
                <a:latin typeface="Söhne"/>
              </a:rPr>
              <a:t>Predictions:</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Ask students to predict what will happen when you apply a force to the object on the table.</a:t>
            </a:r>
          </a:p>
          <a:p>
            <a:pPr algn="l">
              <a:buFont typeface="+mj-lt"/>
              <a:buAutoNum type="arabicPeriod"/>
            </a:pPr>
            <a:r>
              <a:rPr lang="en-US" b="1" i="0" dirty="0">
                <a:solidFill>
                  <a:srgbClr val="374151"/>
                </a:solidFill>
                <a:effectLst/>
                <a:latin typeface="Söhne"/>
              </a:rPr>
              <a:t>Experiment - Part 1:</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Apply a quick, gentle push to the object and observe its motion. Discuss what happens and how far the object travels.</a:t>
            </a:r>
          </a:p>
          <a:p>
            <a:pPr algn="l">
              <a:buFont typeface="+mj-lt"/>
              <a:buAutoNum type="arabicPeriod"/>
            </a:pPr>
            <a:r>
              <a:rPr lang="en-US" b="1" i="0" dirty="0">
                <a:solidFill>
                  <a:srgbClr val="374151"/>
                </a:solidFill>
                <a:effectLst/>
                <a:latin typeface="Söhne"/>
              </a:rPr>
              <a:t>Experiment - Part 2:</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Apply a stronger force to the object and observe its motion. Discuss any differences in the object's behavior compared to the first trial.</a:t>
            </a:r>
          </a:p>
          <a:p>
            <a:pPr algn="l">
              <a:buFont typeface="+mj-lt"/>
              <a:buAutoNum type="arabicPeriod"/>
            </a:pPr>
            <a:r>
              <a:rPr lang="en-US" b="1" i="0" dirty="0">
                <a:solidFill>
                  <a:srgbClr val="374151"/>
                </a:solidFill>
                <a:effectLst/>
                <a:latin typeface="Söhne"/>
              </a:rPr>
              <a:t>Experiment - Part 3:</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Apply a force in the opposite direction, attempting to stop the object. Discuss the challenges of stopping the object's motion.</a:t>
            </a:r>
          </a:p>
          <a:p>
            <a:pPr algn="l">
              <a:buFont typeface="+mj-lt"/>
              <a:buAutoNum type="arabicPeriod"/>
            </a:pPr>
            <a:r>
              <a:rPr lang="en-US" b="1" i="0" dirty="0">
                <a:solidFill>
                  <a:srgbClr val="374151"/>
                </a:solidFill>
                <a:effectLst/>
                <a:latin typeface="Söhne"/>
              </a:rPr>
              <a:t>Class Discussion:</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Engage in a class discussion about the observations. Ask questions such as:</a:t>
            </a:r>
          </a:p>
          <a:p>
            <a:pPr marL="1143000" lvl="2" indent="-228600" algn="l">
              <a:buFont typeface="+mj-lt"/>
              <a:buAutoNum type="arabicPeriod"/>
            </a:pPr>
            <a:r>
              <a:rPr lang="en-US" b="0" i="0" dirty="0">
                <a:solidFill>
                  <a:srgbClr val="374151"/>
                </a:solidFill>
                <a:effectLst/>
                <a:latin typeface="Söhne"/>
              </a:rPr>
              <a:t>What happened when the object was at rest, and a force was applied?</a:t>
            </a:r>
          </a:p>
          <a:p>
            <a:pPr marL="1143000" lvl="2" indent="-228600" algn="l">
              <a:buFont typeface="+mj-lt"/>
              <a:buAutoNum type="arabicPeriod"/>
            </a:pPr>
            <a:r>
              <a:rPr lang="en-US" b="0" i="0" dirty="0">
                <a:solidFill>
                  <a:srgbClr val="374151"/>
                </a:solidFill>
                <a:effectLst/>
                <a:latin typeface="Söhne"/>
              </a:rPr>
              <a:t>What happened when the object was in motion, and a force was applied?</a:t>
            </a:r>
          </a:p>
          <a:p>
            <a:pPr marL="1143000" lvl="2" indent="-228600" algn="l">
              <a:buFont typeface="+mj-lt"/>
              <a:buAutoNum type="arabicPeriod"/>
            </a:pPr>
            <a:r>
              <a:rPr lang="en-US" b="0" i="0" dirty="0">
                <a:solidFill>
                  <a:srgbClr val="374151"/>
                </a:solidFill>
                <a:effectLst/>
                <a:latin typeface="Söhne"/>
              </a:rPr>
              <a:t>How did the object's mass influence its response to the applied force?</a:t>
            </a:r>
          </a:p>
          <a:p>
            <a:pPr algn="l">
              <a:buFont typeface="+mj-lt"/>
              <a:buAutoNum type="arabicPeriod"/>
            </a:pPr>
            <a:r>
              <a:rPr lang="en-US" b="1" i="0" dirty="0">
                <a:solidFill>
                  <a:srgbClr val="374151"/>
                </a:solidFill>
                <a:effectLst/>
                <a:latin typeface="Söhne"/>
              </a:rPr>
              <a:t>Connect to Energy:</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Relate the concept of inertia to energy by discussing how changes in an object's state of motion require the application of force and, therefore, the transfer of energy.</a:t>
            </a:r>
          </a:p>
          <a:p>
            <a:pPr algn="l">
              <a:buFont typeface="+mj-lt"/>
              <a:buAutoNum type="arabicPeriod"/>
            </a:pPr>
            <a:r>
              <a:rPr lang="en-US" b="1" i="0" dirty="0">
                <a:solidFill>
                  <a:srgbClr val="374151"/>
                </a:solidFill>
                <a:effectLst/>
                <a:latin typeface="Söhne"/>
              </a:rPr>
              <a:t>Extension Activity:</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Challenge students to experiment with different objects and surfaces to observe how inertia varies.</a:t>
            </a:r>
          </a:p>
          <a:p>
            <a:pPr algn="l"/>
            <a:r>
              <a:rPr lang="en-US" b="0" i="0" dirty="0">
                <a:solidFill>
                  <a:srgbClr val="374151"/>
                </a:solidFill>
                <a:effectLst/>
                <a:latin typeface="Söhne"/>
              </a:rPr>
              <a:t>This hands-on demonstration allows students to experience and visualize the concept of inertia. It provides a foundation for understanding how inertia relates to energy and the role it plays in the behavior of objects in motion.</a:t>
            </a:r>
          </a:p>
        </p:txBody>
      </p:sp>
      <p:sp>
        <p:nvSpPr>
          <p:cNvPr id="836" name="Google Shape;836;g28d0a459bb7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40467278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
        <p:cNvGrpSpPr/>
        <p:nvPr/>
      </p:nvGrpSpPr>
      <p:grpSpPr>
        <a:xfrm>
          <a:off x="0" y="0"/>
          <a:ext cx="0" cy="0"/>
          <a:chOff x="0" y="0"/>
          <a:chExt cx="0" cy="0"/>
        </a:xfrm>
      </p:grpSpPr>
      <p:sp>
        <p:nvSpPr>
          <p:cNvPr id="1396" name="Google Shape;1396;g2807684f02b_0_5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7" name="Google Shape;1397;g2807684f02b_0_5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example of </a:t>
            </a:r>
            <a:r>
              <a:rPr lang="en-US" b="1"/>
              <a:t>inertia</a:t>
            </a:r>
            <a:r>
              <a:rPr lang="en-US" sz="1200" b="1">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from these four choices. </a:t>
            </a:r>
            <a:endParaRPr sz="1200">
              <a:solidFill>
                <a:schemeClr val="dk1"/>
              </a:solidFill>
            </a:endParaRPr>
          </a:p>
        </p:txBody>
      </p:sp>
      <p:sp>
        <p:nvSpPr>
          <p:cNvPr id="1398" name="Google Shape;1398;g2807684f02b_0_5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6"/>
        <p:cNvGrpSpPr/>
        <p:nvPr/>
      </p:nvGrpSpPr>
      <p:grpSpPr>
        <a:xfrm>
          <a:off x="0" y="0"/>
          <a:ext cx="0" cy="0"/>
          <a:chOff x="0" y="0"/>
          <a:chExt cx="0" cy="0"/>
        </a:xfrm>
      </p:grpSpPr>
      <p:sp>
        <p:nvSpPr>
          <p:cNvPr id="1417" name="Google Shape;1417;g2809bf74a06_0_6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8" name="Google Shape;1418;g2809bf74a06_0_6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“A parked car” is correct! This is an example of </a:t>
            </a:r>
            <a:r>
              <a:rPr lang="en-US" b="1"/>
              <a:t>inertia.</a:t>
            </a:r>
            <a:endParaRPr sz="1200">
              <a:solidFill>
                <a:schemeClr val="dk1"/>
              </a:solidFill>
            </a:endParaRPr>
          </a:p>
        </p:txBody>
      </p:sp>
      <p:sp>
        <p:nvSpPr>
          <p:cNvPr id="1419" name="Google Shape;1419;g2809bf74a06_0_6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g2807684f02b_0_5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0" name="Google Shape;1440;g2807684f02b_0_5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100"/>
              <a:t>Here is the Frayer Model with a picture, definition, and an example of </a:t>
            </a:r>
            <a:r>
              <a:rPr lang="en-US" sz="1100" b="1"/>
              <a:t>inertia</a:t>
            </a:r>
            <a:r>
              <a:rPr lang="en-US" sz="1100"/>
              <a:t>: </a:t>
            </a:r>
            <a:r>
              <a:rPr lang="en-US"/>
              <a:t>A parked car.</a:t>
            </a:r>
            <a:endParaRPr sz="1100">
              <a:solidFill>
                <a:schemeClr val="dk1"/>
              </a:solidFill>
            </a:endParaRPr>
          </a:p>
        </p:txBody>
      </p:sp>
      <p:sp>
        <p:nvSpPr>
          <p:cNvPr id="1441" name="Google Shape;1441;g2807684f02b_0_5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3"/>
        <p:cNvGrpSpPr/>
        <p:nvPr/>
      </p:nvGrpSpPr>
      <p:grpSpPr>
        <a:xfrm>
          <a:off x="0" y="0"/>
          <a:ext cx="0" cy="0"/>
          <a:chOff x="0" y="0"/>
          <a:chExt cx="0" cy="0"/>
        </a:xfrm>
      </p:grpSpPr>
      <p:sp>
        <p:nvSpPr>
          <p:cNvPr id="1464" name="Google Shape;1464;g2807684f02b_0_5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5" name="Google Shape;1465;g2807684f02b_0_5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response for “how </a:t>
            </a:r>
            <a:r>
              <a:rPr lang="en-US"/>
              <a:t>does </a:t>
            </a:r>
            <a:r>
              <a:rPr lang="en-US" b="1"/>
              <a:t>inertia</a:t>
            </a:r>
            <a:r>
              <a:rPr lang="en-US"/>
              <a:t> impact</a:t>
            </a:r>
            <a:r>
              <a:rPr lang="en-US" sz="1200">
                <a:solidFill>
                  <a:schemeClr val="dk1"/>
                </a:solidFill>
                <a:latin typeface="Calibri"/>
                <a:ea typeface="Calibri"/>
                <a:cs typeface="Calibri"/>
                <a:sym typeface="Calibri"/>
              </a:rPr>
              <a:t> my life?” from these four choices. </a:t>
            </a:r>
            <a:endParaRPr sz="1200">
              <a:solidFill>
                <a:schemeClr val="dk1"/>
              </a:solidFill>
            </a:endParaRPr>
          </a:p>
        </p:txBody>
      </p:sp>
      <p:sp>
        <p:nvSpPr>
          <p:cNvPr id="1466" name="Google Shape;1466;g2807684f02b_0_5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4"/>
        <p:cNvGrpSpPr/>
        <p:nvPr/>
      </p:nvGrpSpPr>
      <p:grpSpPr>
        <a:xfrm>
          <a:off x="0" y="0"/>
          <a:ext cx="0" cy="0"/>
          <a:chOff x="0" y="0"/>
          <a:chExt cx="0" cy="0"/>
        </a:xfrm>
      </p:grpSpPr>
      <p:sp>
        <p:nvSpPr>
          <p:cNvPr id="1485" name="Google Shape;1485;g2809bf74a06_0_6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6" name="Google Shape;1486;g2809bf74a06_0_6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“Inertia explains why it is hard to start moving, stop moving, or change how objects are moving.” That is correct! This is an example of how </a:t>
            </a:r>
            <a:r>
              <a:rPr lang="en-US" b="1"/>
              <a:t>inertia </a:t>
            </a:r>
            <a:r>
              <a:rPr lang="en-US"/>
              <a:t>impacts your life.</a:t>
            </a:r>
            <a:endParaRPr sz="1200">
              <a:solidFill>
                <a:schemeClr val="dk1"/>
              </a:solidFill>
            </a:endParaRPr>
          </a:p>
        </p:txBody>
      </p:sp>
      <p:sp>
        <p:nvSpPr>
          <p:cNvPr id="1487" name="Google Shape;1487;g2809bf74a06_0_6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g2807684f02b_0_6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8" name="Google Shape;1508;g2807684f02b_0_6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rPr>
              <a:t>Here is the Frayer Model with a picture, definition, example, and a correct response to “how d</a:t>
            </a:r>
            <a:r>
              <a:rPr lang="en-US"/>
              <a:t>oes </a:t>
            </a:r>
            <a:r>
              <a:rPr lang="en-US" b="1"/>
              <a:t>inertia</a:t>
            </a:r>
            <a:r>
              <a:rPr lang="en-US" sz="1200" b="1">
                <a:solidFill>
                  <a:schemeClr val="dk1"/>
                </a:solidFill>
              </a:rPr>
              <a:t> </a:t>
            </a:r>
            <a:r>
              <a:rPr lang="en-US" sz="1200">
                <a:solidFill>
                  <a:schemeClr val="dk1"/>
                </a:solidFill>
              </a:rPr>
              <a:t>impact my life?”: </a:t>
            </a:r>
            <a:r>
              <a:rPr lang="en-US"/>
              <a:t>Inertia explains why it is hard to start moving, stop moving, or change how objects are moving.</a:t>
            </a:r>
            <a:endParaRPr/>
          </a:p>
        </p:txBody>
      </p:sp>
      <p:sp>
        <p:nvSpPr>
          <p:cNvPr id="1509" name="Google Shape;1509;g2807684f02b_0_6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g2807684f02b_0_6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4" name="Google Shape;1534;g2807684f02b_0_6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1535" name="Google Shape;1535;g2807684f02b_0_6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2809bf74a06_0_7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1" name="Google Shape;1541;g2809bf74a06_0_7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Inertia is a tendency of an object to resist change in motion.</a:t>
            </a:r>
            <a:endParaRPr b="0"/>
          </a:p>
          <a:p>
            <a:pPr marL="0" lvl="0" indent="0" algn="l" rtl="0">
              <a:lnSpc>
                <a:spcPct val="100000"/>
              </a:lnSpc>
              <a:spcBef>
                <a:spcPts val="0"/>
              </a:spcBef>
              <a:spcAft>
                <a:spcPts val="0"/>
              </a:spcAft>
              <a:buSzPts val="1400"/>
              <a:buNone/>
            </a:pPr>
            <a:endParaRPr/>
          </a:p>
        </p:txBody>
      </p:sp>
      <p:sp>
        <p:nvSpPr>
          <p:cNvPr id="1542" name="Google Shape;1542;g2809bf74a06_0_7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7"/>
        <p:cNvGrpSpPr/>
        <p:nvPr/>
      </p:nvGrpSpPr>
      <p:grpSpPr>
        <a:xfrm>
          <a:off x="0" y="0"/>
          <a:ext cx="0" cy="0"/>
          <a:chOff x="0" y="0"/>
          <a:chExt cx="0" cy="0"/>
        </a:xfrm>
      </p:grpSpPr>
      <p:sp>
        <p:nvSpPr>
          <p:cNvPr id="1548" name="Google Shape;1548;g2809bf74a06_0_7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9" name="Google Shape;1549;g2809bf74a06_0_7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Let’s reflect once more on our big question. Our “big question” is:</a:t>
            </a:r>
            <a:r>
              <a:rPr lang="en-US" b="1"/>
              <a:t> Why do things keep moving or stay still unless a force acts on them?</a:t>
            </a:r>
            <a:endParaRPr b="1"/>
          </a:p>
          <a:p>
            <a:pPr marL="0" lvl="0" indent="0" algn="l" rtl="0">
              <a:spcBef>
                <a:spcPts val="0"/>
              </a:spcBef>
              <a:spcAft>
                <a:spcPts val="0"/>
              </a:spcAft>
              <a:buClr>
                <a:schemeClr val="dk1"/>
              </a:buClr>
              <a:buSzPts val="1400"/>
              <a:buFont typeface="Arial"/>
              <a:buNone/>
            </a:pPr>
            <a:r>
              <a:rPr lang="en-US"/>
              <a:t> </a:t>
            </a:r>
            <a:endParaRPr/>
          </a:p>
          <a:p>
            <a:pPr marL="0" lvl="0" indent="0" algn="l" rtl="0">
              <a:spcBef>
                <a:spcPts val="0"/>
              </a:spcBef>
              <a:spcAft>
                <a:spcPts val="0"/>
              </a:spcAft>
              <a:buClr>
                <a:schemeClr val="dk1"/>
              </a:buClr>
              <a:buSzPts val="1400"/>
              <a:buFont typeface="Arial"/>
              <a:buNone/>
            </a:pPr>
            <a:r>
              <a:rPr lang="en-US"/>
              <a:t>Does anyone have any additional examples to share that haven’t been discussed yet? </a:t>
            </a:r>
            <a:endParaRPr/>
          </a:p>
        </p:txBody>
      </p:sp>
      <p:sp>
        <p:nvSpPr>
          <p:cNvPr id="1550" name="Google Shape;1550;g2809bf74a06_0_7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5"/>
        <p:cNvGrpSpPr/>
        <p:nvPr/>
      </p:nvGrpSpPr>
      <p:grpSpPr>
        <a:xfrm>
          <a:off x="0" y="0"/>
          <a:ext cx="0" cy="0"/>
          <a:chOff x="0" y="0"/>
          <a:chExt cx="0" cy="0"/>
        </a:xfrm>
      </p:grpSpPr>
      <p:sp>
        <p:nvSpPr>
          <p:cNvPr id="1556" name="Google Shape;1556;g2809bf74a06_0_7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7" name="Google Shape;1557;g2809bf74a06_0_7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Feedback: It is really helpful for students when you provided a rationale for this activity, as this really supports students' understanding of how it relates to the topic you're covering.</a:t>
            </a:r>
            <a:endParaRPr/>
          </a:p>
        </p:txBody>
      </p:sp>
      <p:sp>
        <p:nvSpPr>
          <p:cNvPr id="1558" name="Google Shape;1558;g2809bf74a06_0_7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2807684f02b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3" name="Google Shape;873;g2807684f02b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topic, let’s review some other words &amp; concepts that you already learned and make sure you are firm in your understanding. </a:t>
            </a:r>
            <a:endParaRPr/>
          </a:p>
        </p:txBody>
      </p:sp>
      <p:sp>
        <p:nvSpPr>
          <p:cNvPr id="874" name="Google Shape;874;g2807684f02b_0_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p:cNvGrpSpPr/>
        <p:nvPr/>
      </p:nvGrpSpPr>
      <p:grpSpPr>
        <a:xfrm>
          <a:off x="0" y="0"/>
          <a:ext cx="0" cy="0"/>
          <a:chOff x="0" y="0"/>
          <a:chExt cx="0" cy="0"/>
        </a:xfrm>
      </p:grpSpPr>
      <p:sp>
        <p:nvSpPr>
          <p:cNvPr id="1567" name="Google Shape;1567;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8" name="Google Shape;1568;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1569" name="Google Shape;1569;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4" name="Google Shape;157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2807684f02b_0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9" name="Google Shape;879;g2807684f02b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Energy is the ability to cause change. </a:t>
            </a:r>
            <a:endParaRPr/>
          </a:p>
        </p:txBody>
      </p:sp>
      <p:sp>
        <p:nvSpPr>
          <p:cNvPr id="880" name="Google Shape;880;g2807684f02b_0_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2807684f02b_0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7" name="Google Shape;887;g2807684f02b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Force is a push or pull on an object. </a:t>
            </a:r>
            <a:endParaRPr/>
          </a:p>
        </p:txBody>
      </p:sp>
      <p:sp>
        <p:nvSpPr>
          <p:cNvPr id="888" name="Google Shape;888;g2807684f02b_0_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2807684f02b_0_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5" name="Google Shape;895;g2807684f02b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Direction is where something moves or points.</a:t>
            </a:r>
            <a:endParaRPr b="0"/>
          </a:p>
          <a:p>
            <a:pPr marL="0" lvl="0" indent="0" algn="l" rtl="0">
              <a:lnSpc>
                <a:spcPct val="100000"/>
              </a:lnSpc>
              <a:spcBef>
                <a:spcPts val="0"/>
              </a:spcBef>
              <a:spcAft>
                <a:spcPts val="0"/>
              </a:spcAft>
              <a:buSzPts val="1400"/>
              <a:buNone/>
            </a:pPr>
            <a:endParaRPr/>
          </a:p>
        </p:txBody>
      </p:sp>
      <p:sp>
        <p:nvSpPr>
          <p:cNvPr id="896" name="Google Shape;896;g2807684f02b_0_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7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9" name="Google Shape;39;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5" name="Google Shape;45;p6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6" name="Google Shape;46;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p7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3" name="Google Shape;53;p7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p7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7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7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7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3"/>
          <p:cNvSpPr>
            <a:spLocks noGrp="1"/>
          </p:cNvSpPr>
          <p:nvPr>
            <p:ph type="pic" idx="2"/>
          </p:nvPr>
        </p:nvSpPr>
        <p:spPr>
          <a:xfrm>
            <a:off x="1792288" y="612775"/>
            <a:ext cx="5486400" cy="4114800"/>
          </a:xfrm>
          <a:prstGeom prst="rect">
            <a:avLst/>
          </a:prstGeom>
          <a:noFill/>
          <a:ln>
            <a:noFill/>
          </a:ln>
        </p:spPr>
      </p:sp>
      <p:sp>
        <p:nvSpPr>
          <p:cNvPr id="68" name="Google Shape;68;p7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59.xml.rels><?xml version="1.0" encoding="UTF-8" standalone="yes"?>
<Relationships xmlns="http://schemas.openxmlformats.org/package/2006/relationships"><Relationship Id="rId3" Type="http://schemas.openxmlformats.org/officeDocument/2006/relationships/hyperlink" Target="https://www.physicsclassroom.com/Physics-Interactives/Newtons-Laws/Force/Force-Interactive"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325592" y="297175"/>
            <a:ext cx="6456691" cy="6404394"/>
            <a:chOff x="814636" y="0"/>
            <a:chExt cx="5828917" cy="6404394"/>
          </a:xfrm>
        </p:grpSpPr>
        <p:sp>
          <p:nvSpPr>
            <p:cNvPr id="90" name="Google Shape;90;p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Engagement</a:t>
              </a: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rot="10800000">
              <a:off x="1480853" y="3753570"/>
              <a:ext cx="5162700" cy="17580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
            <p:cNvSpPr txBox="1"/>
            <p:nvPr/>
          </p:nvSpPr>
          <p:spPr>
            <a:xfrm>
              <a:off x="1873753" y="3753671"/>
              <a:ext cx="4769700" cy="1619100"/>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8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Frayer Model</a:t>
              </a:r>
              <a:endParaRPr sz="1800" b="0" i="0" u="none" strike="noStrike" cap="none">
                <a:solidFill>
                  <a:schemeClr val="lt1"/>
                </a:solidFill>
                <a:latin typeface="Calibri"/>
                <a:ea typeface="Calibri"/>
                <a:cs typeface="Calibri"/>
                <a:sym typeface="Calibri"/>
              </a:endParaRPr>
            </a:p>
          </p:txBody>
        </p:sp>
        <p:sp>
          <p:nvSpPr>
            <p:cNvPr id="104" name="Google Shape;104;p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rot="10800000">
              <a:off x="1480853" y="5692595"/>
              <a:ext cx="5162700" cy="647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
            <p:cNvSpPr txBox="1"/>
            <p:nvPr/>
          </p:nvSpPr>
          <p:spPr>
            <a:xfrm>
              <a:off x="1661628" y="5540394"/>
              <a:ext cx="4981800" cy="8640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107" name="Google Shape;107;p1"/>
            <p:cNvSpPr/>
            <p:nvPr/>
          </p:nvSpPr>
          <p:spPr>
            <a:xfrm>
              <a:off x="826125" y="5607581"/>
              <a:ext cx="722700" cy="722700"/>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8" name="Google Shape;108;p1" descr="Comment Like"/>
          <p:cNvPicPr preferRelativeResize="0"/>
          <p:nvPr/>
        </p:nvPicPr>
        <p:blipFill rotWithShape="1">
          <a:blip r:embed="rId9">
            <a:alphaModFix/>
          </a:blip>
          <a:srcRect/>
          <a:stretch/>
        </p:blipFill>
        <p:spPr>
          <a:xfrm>
            <a:off x="5786600" y="4959804"/>
            <a:ext cx="385108" cy="347619"/>
          </a:xfrm>
          <a:prstGeom prst="rect">
            <a:avLst/>
          </a:prstGeom>
          <a:noFill/>
          <a:ln>
            <a:noFill/>
          </a:ln>
        </p:spPr>
      </p:pic>
      <p:pic>
        <p:nvPicPr>
          <p:cNvPr id="109" name="Google Shape;109;p1" descr="Comment Dislike"/>
          <p:cNvPicPr preferRelativeResize="0"/>
          <p:nvPr/>
        </p:nvPicPr>
        <p:blipFill rotWithShape="1">
          <a:blip r:embed="rId10">
            <a:alphaModFix/>
          </a:blip>
          <a:srcRect/>
          <a:stretch/>
        </p:blipFill>
        <p:spPr>
          <a:xfrm>
            <a:off x="6140137" y="4959804"/>
            <a:ext cx="385108" cy="347619"/>
          </a:xfrm>
          <a:prstGeom prst="rect">
            <a:avLst/>
          </a:prstGeom>
          <a:noFill/>
          <a:ln>
            <a:noFill/>
          </a:ln>
        </p:spPr>
      </p:pic>
      <p:pic>
        <p:nvPicPr>
          <p:cNvPr id="110" name="Google Shape;110;p1" descr="Blog"/>
          <p:cNvPicPr preferRelativeResize="0"/>
          <p:nvPr/>
        </p:nvPicPr>
        <p:blipFill rotWithShape="1">
          <a:blip r:embed="rId11">
            <a:alphaModFix/>
          </a:blip>
          <a:srcRect/>
          <a:stretch/>
        </p:blipFill>
        <p:spPr>
          <a:xfrm>
            <a:off x="5913444" y="4638256"/>
            <a:ext cx="385108" cy="347619"/>
          </a:xfrm>
          <a:prstGeom prst="rect">
            <a:avLst/>
          </a:prstGeom>
          <a:noFill/>
          <a:ln>
            <a:noFill/>
          </a:ln>
        </p:spPr>
      </p:pic>
      <p:pic>
        <p:nvPicPr>
          <p:cNvPr id="111" name="Google Shape;111;p1" descr="Labor"/>
          <p:cNvPicPr preferRelativeResize="0"/>
          <p:nvPr/>
        </p:nvPicPr>
        <p:blipFill rotWithShape="1">
          <a:blip r:embed="rId12">
            <a:alphaModFix/>
          </a:blip>
          <a:srcRect/>
          <a:stretch/>
        </p:blipFill>
        <p:spPr>
          <a:xfrm>
            <a:off x="5786600" y="5249251"/>
            <a:ext cx="335447" cy="302792"/>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
        <p:nvSpPr>
          <p:cNvPr id="114" name="Google Shape;114;p1"/>
          <p:cNvSpPr/>
          <p:nvPr/>
        </p:nvSpPr>
        <p:spPr>
          <a:xfrm>
            <a:off x="4452593" y="5493587"/>
            <a:ext cx="2709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15" name="Google Shape;115;p1"/>
          <p:cNvCxnSpPr/>
          <p:nvPr/>
        </p:nvCxnSpPr>
        <p:spPr>
          <a:xfrm>
            <a:off x="4588494" y="5493587"/>
            <a:ext cx="0" cy="76200"/>
          </a:xfrm>
          <a:prstGeom prst="straightConnector1">
            <a:avLst/>
          </a:prstGeom>
          <a:noFill/>
          <a:ln w="25400" cap="flat" cmpd="sng">
            <a:solidFill>
              <a:srgbClr val="FF932B"/>
            </a:solidFill>
            <a:prstDash val="solid"/>
            <a:round/>
            <a:headEnd type="none" w="sm" len="sm"/>
            <a:tailEnd type="none" w="sm" len="sm"/>
          </a:ln>
        </p:spPr>
      </p:cxnSp>
      <p:cxnSp>
        <p:nvCxnSpPr>
          <p:cNvPr id="116" name="Google Shape;116;p1"/>
          <p:cNvCxnSpPr>
            <a:stCxn id="117" idx="4"/>
            <a:endCxn id="114" idx="2"/>
          </p:cNvCxnSpPr>
          <p:nvPr/>
        </p:nvCxnSpPr>
        <p:spPr>
          <a:xfrm>
            <a:off x="4587304" y="5666878"/>
            <a:ext cx="600" cy="77100"/>
          </a:xfrm>
          <a:prstGeom prst="straightConnector1">
            <a:avLst/>
          </a:prstGeom>
          <a:noFill/>
          <a:ln w="25400" cap="flat" cmpd="sng">
            <a:solidFill>
              <a:srgbClr val="FF932B"/>
            </a:solidFill>
            <a:prstDash val="solid"/>
            <a:round/>
            <a:headEnd type="none" w="sm" len="sm"/>
            <a:tailEnd type="none" w="sm" len="sm"/>
          </a:ln>
        </p:spPr>
      </p:cxnSp>
      <p:cxnSp>
        <p:nvCxnSpPr>
          <p:cNvPr id="118" name="Google Shape;118;p1"/>
          <p:cNvCxnSpPr/>
          <p:nvPr/>
        </p:nvCxnSpPr>
        <p:spPr>
          <a:xfrm>
            <a:off x="4452593" y="5618269"/>
            <a:ext cx="78900" cy="0"/>
          </a:xfrm>
          <a:prstGeom prst="straightConnector1">
            <a:avLst/>
          </a:prstGeom>
          <a:noFill/>
          <a:ln w="25400" cap="flat" cmpd="sng">
            <a:solidFill>
              <a:srgbClr val="FF932B"/>
            </a:solidFill>
            <a:prstDash val="solid"/>
            <a:round/>
            <a:headEnd type="none" w="sm" len="sm"/>
            <a:tailEnd type="none" w="sm" len="sm"/>
          </a:ln>
        </p:spPr>
      </p:cxnSp>
      <p:cxnSp>
        <p:nvCxnSpPr>
          <p:cNvPr id="119" name="Google Shape;119;p1"/>
          <p:cNvCxnSpPr/>
          <p:nvPr/>
        </p:nvCxnSpPr>
        <p:spPr>
          <a:xfrm>
            <a:off x="4643028" y="5616627"/>
            <a:ext cx="80400" cy="0"/>
          </a:xfrm>
          <a:prstGeom prst="straightConnector1">
            <a:avLst/>
          </a:prstGeom>
          <a:noFill/>
          <a:ln w="25400" cap="flat" cmpd="sng">
            <a:solidFill>
              <a:srgbClr val="FF932B"/>
            </a:solidFill>
            <a:prstDash val="solid"/>
            <a:round/>
            <a:headEnd type="none" w="sm" len="sm"/>
            <a:tailEnd type="none" w="sm" len="sm"/>
          </a:ln>
        </p:spPr>
      </p:cxnSp>
      <p:sp>
        <p:nvSpPr>
          <p:cNvPr id="117" name="Google Shape;117;p1"/>
          <p:cNvSpPr/>
          <p:nvPr/>
        </p:nvSpPr>
        <p:spPr>
          <a:xfrm>
            <a:off x="4531654" y="5569678"/>
            <a:ext cx="111300" cy="97200"/>
          </a:xfrm>
          <a:prstGeom prst="ellipse">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g2809bf74a06_0_3"/>
          <p:cNvSpPr txBox="1">
            <a:spLocks noGrp="1"/>
          </p:cNvSpPr>
          <p:nvPr>
            <p:ph type="subTitle" idx="1"/>
          </p:nvPr>
        </p:nvSpPr>
        <p:spPr>
          <a:xfrm>
            <a:off x="771749" y="1011617"/>
            <a:ext cx="7600500" cy="1092900"/>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100000"/>
              </a:lnSpc>
              <a:spcBef>
                <a:spcPts val="0"/>
              </a:spcBef>
              <a:spcAft>
                <a:spcPts val="0"/>
              </a:spcAft>
              <a:buClr>
                <a:schemeClr val="dk1"/>
              </a:buClr>
              <a:buSzPct val="100000"/>
              <a:buNone/>
            </a:pPr>
            <a:r>
              <a:rPr lang="en-US" b="1" u="sng">
                <a:solidFill>
                  <a:schemeClr val="dk1"/>
                </a:solidFill>
              </a:rPr>
              <a:t>Work</a:t>
            </a:r>
            <a:r>
              <a:rPr lang="en-US" b="1">
                <a:solidFill>
                  <a:schemeClr val="dk1"/>
                </a:solidFill>
              </a:rPr>
              <a:t>: </a:t>
            </a:r>
            <a:r>
              <a:rPr lang="en-US">
                <a:solidFill>
                  <a:schemeClr val="dk1"/>
                </a:solidFill>
              </a:rPr>
              <a:t>a force acting upon an object causing the object to move in the direction of that force</a:t>
            </a:r>
            <a:endParaRPr/>
          </a:p>
        </p:txBody>
      </p:sp>
      <p:pic>
        <p:nvPicPr>
          <p:cNvPr id="907" name="Google Shape;907;g2809bf74a06_0_3"/>
          <p:cNvPicPr preferRelativeResize="0"/>
          <p:nvPr/>
        </p:nvPicPr>
        <p:blipFill>
          <a:blip r:embed="rId3">
            <a:alphaModFix/>
          </a:blip>
          <a:stretch>
            <a:fillRect/>
          </a:stretch>
        </p:blipFill>
        <p:spPr>
          <a:xfrm>
            <a:off x="1366100" y="2883226"/>
            <a:ext cx="6411799" cy="2767750"/>
          </a:xfrm>
          <a:prstGeom prst="rect">
            <a:avLst/>
          </a:prstGeom>
          <a:noFill/>
          <a:ln>
            <a:noFill/>
          </a:ln>
        </p:spPr>
      </p:pic>
      <p:sp>
        <p:nvSpPr>
          <p:cNvPr id="908" name="Google Shape;908;g2809bf74a06_0_3"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g2807684f02b_0_83"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g2807684f02b_0_104"/>
          <p:cNvSpPr txBox="1"/>
          <p:nvPr/>
        </p:nvSpPr>
        <p:spPr>
          <a:xfrm>
            <a:off x="1022420" y="424771"/>
            <a:ext cx="77787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True or False: Force is the push or pull of an object.</a:t>
            </a:r>
            <a:endParaRPr sz="3600" b="0" i="0" u="none" strike="noStrike" cap="none">
              <a:solidFill>
                <a:schemeClr val="dk1"/>
              </a:solidFill>
              <a:latin typeface="Calibri"/>
              <a:ea typeface="Calibri"/>
              <a:cs typeface="Calibri"/>
              <a:sym typeface="Calibri"/>
            </a:endParaRPr>
          </a:p>
        </p:txBody>
      </p:sp>
      <p:sp>
        <p:nvSpPr>
          <p:cNvPr id="921" name="Google Shape;921;g2807684f02b_0_104"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g2807684f02b_0_104"/>
          <p:cNvSpPr txBox="1"/>
          <p:nvPr/>
        </p:nvSpPr>
        <p:spPr>
          <a:xfrm>
            <a:off x="838200" y="1825625"/>
            <a:ext cx="3874500" cy="29808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True</a:t>
            </a:r>
            <a:r>
              <a:rPr lang="en-US" sz="3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64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False</a:t>
            </a:r>
            <a:endParaRPr sz="1400" b="0" i="0" u="none" strike="noStrike" cap="none">
              <a:solidFill>
                <a:srgbClr val="000000"/>
              </a:solidFill>
              <a:latin typeface="Arial"/>
              <a:ea typeface="Arial"/>
              <a:cs typeface="Arial"/>
              <a:sym typeface="Arial"/>
            </a:endParaRPr>
          </a:p>
        </p:txBody>
      </p:sp>
      <p:pic>
        <p:nvPicPr>
          <p:cNvPr id="923" name="Google Shape;923;g2807684f02b_0_104" descr="force.jpg"/>
          <p:cNvPicPr preferRelativeResize="0"/>
          <p:nvPr/>
        </p:nvPicPr>
        <p:blipFill rotWithShape="1">
          <a:blip r:embed="rId4">
            <a:alphaModFix/>
          </a:blip>
          <a:srcRect l="-10575" r="-10563"/>
          <a:stretch/>
        </p:blipFill>
        <p:spPr>
          <a:xfrm>
            <a:off x="2325074" y="2263300"/>
            <a:ext cx="7127824" cy="39200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g2807684f02b_0_112"/>
          <p:cNvSpPr txBox="1"/>
          <p:nvPr/>
        </p:nvSpPr>
        <p:spPr>
          <a:xfrm>
            <a:off x="1022420" y="424771"/>
            <a:ext cx="77787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True or False: Force is the push or pull of an object.</a:t>
            </a:r>
            <a:endParaRPr sz="3600" b="0" i="0" u="none" strike="noStrike" cap="none">
              <a:solidFill>
                <a:schemeClr val="dk1"/>
              </a:solidFill>
              <a:latin typeface="Calibri"/>
              <a:ea typeface="Calibri"/>
              <a:cs typeface="Calibri"/>
              <a:sym typeface="Calibri"/>
            </a:endParaRPr>
          </a:p>
        </p:txBody>
      </p:sp>
      <p:sp>
        <p:nvSpPr>
          <p:cNvPr id="930" name="Google Shape;930;g2807684f02b_0_112"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g2807684f02b_0_112"/>
          <p:cNvSpPr txBox="1"/>
          <p:nvPr/>
        </p:nvSpPr>
        <p:spPr>
          <a:xfrm>
            <a:off x="838200" y="1825625"/>
            <a:ext cx="3874500" cy="29808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15000"/>
              </a:lnSpc>
              <a:spcBef>
                <a:spcPts val="0"/>
              </a:spcBef>
              <a:spcAft>
                <a:spcPts val="0"/>
              </a:spcAft>
              <a:buClr>
                <a:schemeClr val="dk1"/>
              </a:buClr>
              <a:buSzPts val="3200"/>
              <a:buFont typeface="Arial"/>
              <a:buAutoNum type="alphaUcPeriod"/>
            </a:pPr>
            <a:r>
              <a:rPr lang="en-US" sz="3200" b="1">
                <a:solidFill>
                  <a:srgbClr val="FF0000"/>
                </a:solidFill>
                <a:latin typeface="Calibri"/>
                <a:ea typeface="Calibri"/>
                <a:cs typeface="Calibri"/>
                <a:sym typeface="Calibri"/>
              </a:rPr>
              <a:t>True</a:t>
            </a:r>
            <a:r>
              <a:rPr lang="en-US" sz="3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64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False</a:t>
            </a:r>
            <a:endParaRPr sz="1400" b="0" i="0" u="none" strike="noStrike" cap="none">
              <a:solidFill>
                <a:srgbClr val="000000"/>
              </a:solidFill>
              <a:latin typeface="Arial"/>
              <a:ea typeface="Arial"/>
              <a:cs typeface="Arial"/>
              <a:sym typeface="Arial"/>
            </a:endParaRPr>
          </a:p>
        </p:txBody>
      </p:sp>
      <p:pic>
        <p:nvPicPr>
          <p:cNvPr id="932" name="Google Shape;932;g2807684f02b_0_112" descr="force.jpg"/>
          <p:cNvPicPr preferRelativeResize="0"/>
          <p:nvPr/>
        </p:nvPicPr>
        <p:blipFill rotWithShape="1">
          <a:blip r:embed="rId4">
            <a:alphaModFix/>
          </a:blip>
          <a:srcRect l="-10575" r="-10563"/>
          <a:stretch/>
        </p:blipFill>
        <p:spPr>
          <a:xfrm>
            <a:off x="2325074" y="2263300"/>
            <a:ext cx="7127824" cy="39200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g2807684f02b_0_120"/>
          <p:cNvSpPr txBox="1"/>
          <p:nvPr/>
        </p:nvSpPr>
        <p:spPr>
          <a:xfrm>
            <a:off x="1022420" y="424771"/>
            <a:ext cx="7778700" cy="175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______ is a force acting upon an object causing the object to move in the direction of that force.</a:t>
            </a:r>
            <a:endParaRPr sz="3600" b="0" i="0" u="none" strike="noStrike" cap="none">
              <a:solidFill>
                <a:schemeClr val="dk1"/>
              </a:solidFill>
              <a:latin typeface="Calibri"/>
              <a:ea typeface="Calibri"/>
              <a:cs typeface="Calibri"/>
              <a:sym typeface="Calibri"/>
            </a:endParaRPr>
          </a:p>
        </p:txBody>
      </p:sp>
      <p:sp>
        <p:nvSpPr>
          <p:cNvPr id="939" name="Google Shape;939;g2807684f02b_0_120"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g2807684f02b_0_120"/>
          <p:cNvSpPr txBox="1"/>
          <p:nvPr/>
        </p:nvSpPr>
        <p:spPr>
          <a:xfrm>
            <a:off x="838200" y="2282825"/>
            <a:ext cx="3874500" cy="29808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Work</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64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Energy</a:t>
            </a:r>
            <a:endParaRPr sz="1400" b="0" i="0" u="none" strike="noStrike" cap="none">
              <a:solidFill>
                <a:srgbClr val="000000"/>
              </a:solidFill>
              <a:latin typeface="Arial"/>
              <a:ea typeface="Arial"/>
              <a:cs typeface="Arial"/>
              <a:sym typeface="Arial"/>
            </a:endParaRPr>
          </a:p>
        </p:txBody>
      </p:sp>
      <p:pic>
        <p:nvPicPr>
          <p:cNvPr id="941" name="Google Shape;941;g2807684f02b_0_120"/>
          <p:cNvPicPr preferRelativeResize="0"/>
          <p:nvPr/>
        </p:nvPicPr>
        <p:blipFill>
          <a:blip r:embed="rId4">
            <a:alphaModFix/>
          </a:blip>
          <a:stretch>
            <a:fillRect/>
          </a:stretch>
        </p:blipFill>
        <p:spPr>
          <a:xfrm>
            <a:off x="1366100" y="3814726"/>
            <a:ext cx="6411799" cy="2767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g2809bf74a06_0_13"/>
          <p:cNvSpPr txBox="1"/>
          <p:nvPr/>
        </p:nvSpPr>
        <p:spPr>
          <a:xfrm>
            <a:off x="1022420" y="424771"/>
            <a:ext cx="7778700" cy="175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______ is a force acting upon an object causing the object to move in the direction of that force.</a:t>
            </a:r>
            <a:endParaRPr sz="3600" b="0" i="0" u="none" strike="noStrike" cap="none">
              <a:solidFill>
                <a:schemeClr val="dk1"/>
              </a:solidFill>
              <a:latin typeface="Calibri"/>
              <a:ea typeface="Calibri"/>
              <a:cs typeface="Calibri"/>
              <a:sym typeface="Calibri"/>
            </a:endParaRPr>
          </a:p>
        </p:txBody>
      </p:sp>
      <p:sp>
        <p:nvSpPr>
          <p:cNvPr id="948" name="Google Shape;948;g2809bf74a06_0_13"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g2809bf74a06_0_13"/>
          <p:cNvSpPr txBox="1"/>
          <p:nvPr/>
        </p:nvSpPr>
        <p:spPr>
          <a:xfrm>
            <a:off x="838200" y="2282825"/>
            <a:ext cx="3874500" cy="29808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15000"/>
              </a:lnSpc>
              <a:spcBef>
                <a:spcPts val="0"/>
              </a:spcBef>
              <a:spcAft>
                <a:spcPts val="0"/>
              </a:spcAft>
              <a:buClr>
                <a:srgbClr val="FF0000"/>
              </a:buClr>
              <a:buSzPts val="3200"/>
              <a:buAutoNum type="alphaUcPeriod"/>
            </a:pPr>
            <a:r>
              <a:rPr lang="en-US" sz="3200" b="1">
                <a:solidFill>
                  <a:srgbClr val="FF0000"/>
                </a:solidFill>
                <a:latin typeface="Calibri"/>
                <a:ea typeface="Calibri"/>
                <a:cs typeface="Calibri"/>
                <a:sym typeface="Calibri"/>
              </a:rPr>
              <a:t>Work</a:t>
            </a:r>
            <a:endParaRPr sz="1400" b="1" i="0" u="none" strike="noStrike" cap="none">
              <a:solidFill>
                <a:srgbClr val="FF0000"/>
              </a:solidFill>
            </a:endParaRPr>
          </a:p>
          <a:p>
            <a:pPr marL="342900" marR="0" lvl="0" indent="-342900" algn="l" rtl="0">
              <a:lnSpc>
                <a:spcPct val="115000"/>
              </a:lnSpc>
              <a:spcBef>
                <a:spcPts val="64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Energy</a:t>
            </a:r>
            <a:endParaRPr sz="1400" b="0" i="0" u="none" strike="noStrike" cap="none">
              <a:solidFill>
                <a:srgbClr val="000000"/>
              </a:solidFill>
              <a:latin typeface="Arial"/>
              <a:ea typeface="Arial"/>
              <a:cs typeface="Arial"/>
              <a:sym typeface="Arial"/>
            </a:endParaRPr>
          </a:p>
        </p:txBody>
      </p:sp>
      <p:pic>
        <p:nvPicPr>
          <p:cNvPr id="950" name="Google Shape;950;g2809bf74a06_0_13"/>
          <p:cNvPicPr preferRelativeResize="0"/>
          <p:nvPr/>
        </p:nvPicPr>
        <p:blipFill>
          <a:blip r:embed="rId4">
            <a:alphaModFix/>
          </a:blip>
          <a:stretch>
            <a:fillRect/>
          </a:stretch>
        </p:blipFill>
        <p:spPr>
          <a:xfrm>
            <a:off x="1366100" y="3814726"/>
            <a:ext cx="6411799" cy="2767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g2807684f02b_0_136"/>
          <p:cNvSpPr txBox="1"/>
          <p:nvPr/>
        </p:nvSpPr>
        <p:spPr>
          <a:xfrm>
            <a:off x="1342650" y="1487350"/>
            <a:ext cx="6458700" cy="1108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a:solidFill>
                  <a:schemeClr val="dk1"/>
                </a:solidFill>
                <a:latin typeface="Calibri"/>
                <a:ea typeface="Calibri"/>
                <a:cs typeface="Calibri"/>
                <a:sym typeface="Calibri"/>
              </a:rPr>
              <a:t>Inertia</a:t>
            </a:r>
            <a:endParaRPr sz="1400" b="0" i="0" u="none" strike="noStrike" cap="none">
              <a:solidFill>
                <a:srgbClr val="000000"/>
              </a:solidFill>
              <a:latin typeface="Arial"/>
              <a:ea typeface="Arial"/>
              <a:cs typeface="Arial"/>
              <a:sym typeface="Arial"/>
            </a:endParaRPr>
          </a:p>
        </p:txBody>
      </p:sp>
      <p:sp>
        <p:nvSpPr>
          <p:cNvPr id="957" name="Google Shape;957;g2807684f02b_0_136" descr="Artificial Intelligence"/>
          <p:cNvSpPr/>
          <p:nvPr/>
        </p:nvSpPr>
        <p:spPr>
          <a:xfrm>
            <a:off x="1432781" y="2468252"/>
            <a:ext cx="3326700" cy="30948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58" name="Google Shape;958;g2807684f02b_0_136"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g2809bf74a06_0_21"/>
          <p:cNvSpPr txBox="1">
            <a:spLocks noGrp="1"/>
          </p:cNvSpPr>
          <p:nvPr>
            <p:ph type="ctrTitle"/>
          </p:nvPr>
        </p:nvSpPr>
        <p:spPr>
          <a:xfrm>
            <a:off x="367615" y="367615"/>
            <a:ext cx="85512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400" b="1" u="sng"/>
              <a:t>Inertia</a:t>
            </a:r>
            <a:r>
              <a:rPr lang="en-US" sz="3400" b="1"/>
              <a:t>: </a:t>
            </a:r>
            <a:r>
              <a:rPr lang="en-US" sz="3400"/>
              <a:t>tendency of an object to resist change in motion</a:t>
            </a:r>
            <a:endParaRPr sz="3400" b="1"/>
          </a:p>
        </p:txBody>
      </p:sp>
      <p:sp>
        <p:nvSpPr>
          <p:cNvPr id="965" name="Google Shape;965;g2809bf74a06_0_21"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66" name="Google Shape;966;g2809bf74a06_0_21" descr="Blog"/>
          <p:cNvPicPr preferRelativeResize="0"/>
          <p:nvPr/>
        </p:nvPicPr>
        <p:blipFill rotWithShape="1">
          <a:blip r:embed="rId4">
            <a:alphaModFix/>
          </a:blip>
          <a:srcRect/>
          <a:stretch/>
        </p:blipFill>
        <p:spPr>
          <a:xfrm>
            <a:off x="735230" y="135869"/>
            <a:ext cx="463492" cy="463492"/>
          </a:xfrm>
          <a:prstGeom prst="rect">
            <a:avLst/>
          </a:prstGeom>
          <a:noFill/>
          <a:ln>
            <a:noFill/>
          </a:ln>
        </p:spPr>
      </p:pic>
      <p:pic>
        <p:nvPicPr>
          <p:cNvPr id="967" name="Google Shape;967;g2809bf74a06_0_21"/>
          <p:cNvPicPr preferRelativeResize="0"/>
          <p:nvPr/>
        </p:nvPicPr>
        <p:blipFill>
          <a:blip r:embed="rId5">
            <a:alphaModFix/>
          </a:blip>
          <a:stretch>
            <a:fillRect/>
          </a:stretch>
        </p:blipFill>
        <p:spPr>
          <a:xfrm>
            <a:off x="1930375" y="2172974"/>
            <a:ext cx="5283251" cy="3522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g2807684f02b_0_151" descr="Questions"/>
          <p:cNvSpPr/>
          <p:nvPr/>
        </p:nvSpPr>
        <p:spPr>
          <a:xfrm>
            <a:off x="1905000" y="60959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g2807684f02b_0_156"/>
          <p:cNvSpPr txBox="1"/>
          <p:nvPr/>
        </p:nvSpPr>
        <p:spPr>
          <a:xfrm>
            <a:off x="2280974" y="526376"/>
            <a:ext cx="45819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t>
            </a:r>
            <a:r>
              <a:rPr lang="en-US" sz="3600">
                <a:solidFill>
                  <a:schemeClr val="dk1"/>
                </a:solidFill>
                <a:latin typeface="Calibri"/>
                <a:ea typeface="Calibri"/>
                <a:cs typeface="Calibri"/>
                <a:sym typeface="Calibri"/>
              </a:rPr>
              <a:t>inertia</a:t>
            </a:r>
            <a:r>
              <a:rPr lang="en-US" sz="3600" b="0" i="0" u="none" strike="noStrike" cap="none">
                <a:solidFill>
                  <a:schemeClr val="dk1"/>
                </a:solidFill>
                <a:latin typeface="Calibri"/>
                <a:ea typeface="Calibri"/>
                <a:cs typeface="Calibri"/>
                <a:sym typeface="Calibri"/>
              </a:rPr>
              <a:t>?</a:t>
            </a:r>
            <a:endParaRPr sz="3600" b="0" i="0" u="none" strike="noStrike" cap="none">
              <a:solidFill>
                <a:schemeClr val="dk1"/>
              </a:solidFill>
              <a:latin typeface="Calibri"/>
              <a:ea typeface="Calibri"/>
              <a:cs typeface="Calibri"/>
              <a:sym typeface="Calibri"/>
            </a:endParaRPr>
          </a:p>
        </p:txBody>
      </p:sp>
      <p:sp>
        <p:nvSpPr>
          <p:cNvPr id="980" name="Google Shape;980;g2807684f02b_0_156"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81" name="Google Shape;981;g2807684f02b_0_156"/>
          <p:cNvPicPr preferRelativeResize="0"/>
          <p:nvPr/>
        </p:nvPicPr>
        <p:blipFill>
          <a:blip r:embed="rId4">
            <a:alphaModFix/>
          </a:blip>
          <a:stretch>
            <a:fillRect/>
          </a:stretch>
        </p:blipFill>
        <p:spPr>
          <a:xfrm>
            <a:off x="1930375" y="2172974"/>
            <a:ext cx="5283251" cy="3522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grpSp>
        <p:nvGrpSpPr>
          <p:cNvPr id="823" name="Google Shape;823;g2807684f02b_0_0"/>
          <p:cNvGrpSpPr/>
          <p:nvPr/>
        </p:nvGrpSpPr>
        <p:grpSpPr>
          <a:xfrm>
            <a:off x="1325592" y="297175"/>
            <a:ext cx="6456691" cy="6404394"/>
            <a:chOff x="814636" y="0"/>
            <a:chExt cx="5828917" cy="6404394"/>
          </a:xfrm>
        </p:grpSpPr>
        <p:sp>
          <p:nvSpPr>
            <p:cNvPr id="824" name="Google Shape;824;g2807684f02b_0_0"/>
            <p:cNvSpPr/>
            <p:nvPr/>
          </p:nvSpPr>
          <p:spPr>
            <a:xfrm rot="10800000">
              <a:off x="1480849" y="540"/>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g2807684f02b_0_0"/>
            <p:cNvSpPr txBox="1"/>
            <p:nvPr/>
          </p:nvSpPr>
          <p:spPr>
            <a:xfrm>
              <a:off x="1661623" y="685"/>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826" name="Google Shape;826;g2807684f02b_0_0"/>
            <p:cNvSpPr/>
            <p:nvPr/>
          </p:nvSpPr>
          <p:spPr>
            <a:xfrm>
              <a:off x="848401" y="0"/>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g2807684f02b_0_0"/>
            <p:cNvSpPr/>
            <p:nvPr/>
          </p:nvSpPr>
          <p:spPr>
            <a:xfrm rot="10800000">
              <a:off x="1480849" y="938784"/>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g2807684f02b_0_0"/>
            <p:cNvSpPr txBox="1"/>
            <p:nvPr/>
          </p:nvSpPr>
          <p:spPr>
            <a:xfrm>
              <a:off x="1661623" y="938929"/>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829" name="Google Shape;829;g2807684f02b_0_0"/>
            <p:cNvSpPr/>
            <p:nvPr/>
          </p:nvSpPr>
          <p:spPr>
            <a:xfrm>
              <a:off x="824716" y="938929"/>
              <a:ext cx="722700" cy="7227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g2807684f02b_0_0"/>
            <p:cNvSpPr/>
            <p:nvPr/>
          </p:nvSpPr>
          <p:spPr>
            <a:xfrm rot="10800000">
              <a:off x="1480849" y="1877027"/>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g2807684f02b_0_0"/>
            <p:cNvSpPr txBox="1"/>
            <p:nvPr/>
          </p:nvSpPr>
          <p:spPr>
            <a:xfrm>
              <a:off x="1661623" y="1877172"/>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832" name="Google Shape;832;g2807684f02b_0_0"/>
            <p:cNvSpPr/>
            <p:nvPr/>
          </p:nvSpPr>
          <p:spPr>
            <a:xfrm>
              <a:off x="814643" y="1875958"/>
              <a:ext cx="722700" cy="72270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3" name="Google Shape;833;g2807684f02b_0_0"/>
            <p:cNvSpPr/>
            <p:nvPr/>
          </p:nvSpPr>
          <p:spPr>
            <a:xfrm rot="10800000">
              <a:off x="1480849" y="2815270"/>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g2807684f02b_0_0"/>
            <p:cNvSpPr txBox="1"/>
            <p:nvPr/>
          </p:nvSpPr>
          <p:spPr>
            <a:xfrm>
              <a:off x="1661623" y="2815415"/>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Engagement</a:t>
              </a:r>
              <a:endParaRPr sz="1400" b="0" i="0" u="none" strike="noStrike" cap="none">
                <a:solidFill>
                  <a:srgbClr val="000000"/>
                </a:solidFill>
                <a:latin typeface="Arial"/>
                <a:ea typeface="Arial"/>
                <a:cs typeface="Arial"/>
                <a:sym typeface="Arial"/>
              </a:endParaRPr>
            </a:p>
          </p:txBody>
        </p:sp>
        <p:sp>
          <p:nvSpPr>
            <p:cNvPr id="835" name="Google Shape;835;g2807684f02b_0_0"/>
            <p:cNvSpPr/>
            <p:nvPr/>
          </p:nvSpPr>
          <p:spPr>
            <a:xfrm>
              <a:off x="814636" y="2815415"/>
              <a:ext cx="722700" cy="722700"/>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g2807684f02b_0_0"/>
            <p:cNvSpPr/>
            <p:nvPr/>
          </p:nvSpPr>
          <p:spPr>
            <a:xfrm rot="10800000">
              <a:off x="1480853" y="3753570"/>
              <a:ext cx="5162700" cy="17580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g2807684f02b_0_0"/>
            <p:cNvSpPr txBox="1"/>
            <p:nvPr/>
          </p:nvSpPr>
          <p:spPr>
            <a:xfrm>
              <a:off x="1873753" y="3753671"/>
              <a:ext cx="4769700" cy="1619100"/>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8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Frayer Model</a:t>
              </a:r>
              <a:endParaRPr sz="1800" b="0" i="0" u="none" strike="noStrike" cap="none">
                <a:solidFill>
                  <a:schemeClr val="lt1"/>
                </a:solidFill>
                <a:latin typeface="Calibri"/>
                <a:ea typeface="Calibri"/>
                <a:cs typeface="Calibri"/>
                <a:sym typeface="Calibri"/>
              </a:endParaRPr>
            </a:p>
          </p:txBody>
        </p:sp>
        <p:sp>
          <p:nvSpPr>
            <p:cNvPr id="838" name="Google Shape;838;g2807684f02b_0_0"/>
            <p:cNvSpPr/>
            <p:nvPr/>
          </p:nvSpPr>
          <p:spPr>
            <a:xfrm>
              <a:off x="822078" y="4170465"/>
              <a:ext cx="722700" cy="722700"/>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9" name="Google Shape;839;g2807684f02b_0_0"/>
            <p:cNvSpPr/>
            <p:nvPr/>
          </p:nvSpPr>
          <p:spPr>
            <a:xfrm rot="10800000">
              <a:off x="1480853" y="5692595"/>
              <a:ext cx="5162700" cy="647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g2807684f02b_0_0"/>
            <p:cNvSpPr txBox="1"/>
            <p:nvPr/>
          </p:nvSpPr>
          <p:spPr>
            <a:xfrm>
              <a:off x="1661628" y="5540394"/>
              <a:ext cx="4981800" cy="8640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841" name="Google Shape;841;g2807684f02b_0_0"/>
            <p:cNvSpPr/>
            <p:nvPr/>
          </p:nvSpPr>
          <p:spPr>
            <a:xfrm>
              <a:off x="826125" y="5607581"/>
              <a:ext cx="722700" cy="722700"/>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842" name="Google Shape;842;g2807684f02b_0_0" descr="Comment Like"/>
          <p:cNvPicPr preferRelativeResize="0"/>
          <p:nvPr/>
        </p:nvPicPr>
        <p:blipFill rotWithShape="1">
          <a:blip r:embed="rId9">
            <a:alphaModFix/>
          </a:blip>
          <a:srcRect/>
          <a:stretch/>
        </p:blipFill>
        <p:spPr>
          <a:xfrm>
            <a:off x="5786600" y="4959804"/>
            <a:ext cx="385108" cy="347619"/>
          </a:xfrm>
          <a:prstGeom prst="rect">
            <a:avLst/>
          </a:prstGeom>
          <a:noFill/>
          <a:ln>
            <a:noFill/>
          </a:ln>
        </p:spPr>
      </p:pic>
      <p:pic>
        <p:nvPicPr>
          <p:cNvPr id="843" name="Google Shape;843;g2807684f02b_0_0" descr="Comment Dislike"/>
          <p:cNvPicPr preferRelativeResize="0"/>
          <p:nvPr/>
        </p:nvPicPr>
        <p:blipFill rotWithShape="1">
          <a:blip r:embed="rId10">
            <a:alphaModFix/>
          </a:blip>
          <a:srcRect/>
          <a:stretch/>
        </p:blipFill>
        <p:spPr>
          <a:xfrm>
            <a:off x="6140137" y="4959804"/>
            <a:ext cx="385108" cy="347619"/>
          </a:xfrm>
          <a:prstGeom prst="rect">
            <a:avLst/>
          </a:prstGeom>
          <a:noFill/>
          <a:ln>
            <a:noFill/>
          </a:ln>
        </p:spPr>
      </p:pic>
      <p:pic>
        <p:nvPicPr>
          <p:cNvPr id="844" name="Google Shape;844;g2807684f02b_0_0" descr="Blog"/>
          <p:cNvPicPr preferRelativeResize="0"/>
          <p:nvPr/>
        </p:nvPicPr>
        <p:blipFill rotWithShape="1">
          <a:blip r:embed="rId11">
            <a:alphaModFix/>
          </a:blip>
          <a:srcRect/>
          <a:stretch/>
        </p:blipFill>
        <p:spPr>
          <a:xfrm>
            <a:off x="5913444" y="4638256"/>
            <a:ext cx="385108" cy="347619"/>
          </a:xfrm>
          <a:prstGeom prst="rect">
            <a:avLst/>
          </a:prstGeom>
          <a:noFill/>
          <a:ln>
            <a:noFill/>
          </a:ln>
        </p:spPr>
      </p:pic>
      <p:pic>
        <p:nvPicPr>
          <p:cNvPr id="845" name="Google Shape;845;g2807684f02b_0_0" descr="Labor"/>
          <p:cNvPicPr preferRelativeResize="0"/>
          <p:nvPr/>
        </p:nvPicPr>
        <p:blipFill rotWithShape="1">
          <a:blip r:embed="rId12">
            <a:alphaModFix/>
          </a:blip>
          <a:srcRect/>
          <a:stretch/>
        </p:blipFill>
        <p:spPr>
          <a:xfrm>
            <a:off x="5786600" y="5249251"/>
            <a:ext cx="335447" cy="302792"/>
          </a:xfrm>
          <a:prstGeom prst="rect">
            <a:avLst/>
          </a:prstGeom>
          <a:noFill/>
          <a:ln>
            <a:noFill/>
          </a:ln>
        </p:spPr>
      </p:pic>
      <p:sp>
        <p:nvSpPr>
          <p:cNvPr id="846" name="Google Shape;846;g2807684f02b_0_0"/>
          <p:cNvSpPr/>
          <p:nvPr/>
        </p:nvSpPr>
        <p:spPr>
          <a:xfrm>
            <a:off x="170822" y="211015"/>
            <a:ext cx="1095228" cy="683316"/>
          </a:xfrm>
          <a:prstGeom prst="cloud">
            <a:avLst/>
          </a:prstGeom>
          <a:gradFill>
            <a:gsLst>
              <a:gs pos="0">
                <a:srgbClr val="FF932B"/>
              </a:gs>
              <a:gs pos="100000">
                <a:srgbClr val="FFB673"/>
              </a:gs>
            </a:gsLst>
            <a:lin ang="16200038" scaled="0"/>
          </a:gradFill>
          <a:ln w="9525" cap="flat" cmpd="sng">
            <a:solidFill>
              <a:srgbClr val="F5913F"/>
            </a:solidFill>
            <a:prstDash val="solid"/>
            <a:round/>
            <a:headEnd type="none" w="sm" len="sm"/>
            <a:tailEnd type="none" w="sm" len="sm"/>
          </a:ln>
          <a:effectLst>
            <a:outerShdw blurRad="40000" dist="23000" dir="5400000" rotWithShape="0">
              <a:srgbClr val="000000">
                <a:alpha val="325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7" name="Google Shape;847;g2807684f02b_0_0"/>
          <p:cNvSpPr txBox="1"/>
          <p:nvPr/>
        </p:nvSpPr>
        <p:spPr>
          <a:xfrm>
            <a:off x="366765" y="367993"/>
            <a:ext cx="703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
        <p:nvSpPr>
          <p:cNvPr id="848" name="Google Shape;848;g2807684f02b_0_0"/>
          <p:cNvSpPr/>
          <p:nvPr/>
        </p:nvSpPr>
        <p:spPr>
          <a:xfrm>
            <a:off x="4452593" y="5493587"/>
            <a:ext cx="2709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849" name="Google Shape;849;g2807684f02b_0_0"/>
          <p:cNvCxnSpPr/>
          <p:nvPr/>
        </p:nvCxnSpPr>
        <p:spPr>
          <a:xfrm>
            <a:off x="4588494" y="5493587"/>
            <a:ext cx="0" cy="76200"/>
          </a:xfrm>
          <a:prstGeom prst="straightConnector1">
            <a:avLst/>
          </a:prstGeom>
          <a:noFill/>
          <a:ln w="25400" cap="flat" cmpd="sng">
            <a:solidFill>
              <a:srgbClr val="FF932B"/>
            </a:solidFill>
            <a:prstDash val="solid"/>
            <a:round/>
            <a:headEnd type="none" w="sm" len="sm"/>
            <a:tailEnd type="none" w="sm" len="sm"/>
          </a:ln>
        </p:spPr>
      </p:cxnSp>
      <p:cxnSp>
        <p:nvCxnSpPr>
          <p:cNvPr id="850" name="Google Shape;850;g2807684f02b_0_0"/>
          <p:cNvCxnSpPr>
            <a:stCxn id="851" idx="4"/>
            <a:endCxn id="848" idx="2"/>
          </p:cNvCxnSpPr>
          <p:nvPr/>
        </p:nvCxnSpPr>
        <p:spPr>
          <a:xfrm>
            <a:off x="4587304" y="5666878"/>
            <a:ext cx="600" cy="77100"/>
          </a:xfrm>
          <a:prstGeom prst="straightConnector1">
            <a:avLst/>
          </a:prstGeom>
          <a:noFill/>
          <a:ln w="25400" cap="flat" cmpd="sng">
            <a:solidFill>
              <a:srgbClr val="FF932B"/>
            </a:solidFill>
            <a:prstDash val="solid"/>
            <a:round/>
            <a:headEnd type="none" w="sm" len="sm"/>
            <a:tailEnd type="none" w="sm" len="sm"/>
          </a:ln>
        </p:spPr>
      </p:cxnSp>
      <p:cxnSp>
        <p:nvCxnSpPr>
          <p:cNvPr id="852" name="Google Shape;852;g2807684f02b_0_0"/>
          <p:cNvCxnSpPr/>
          <p:nvPr/>
        </p:nvCxnSpPr>
        <p:spPr>
          <a:xfrm>
            <a:off x="4452593" y="5618269"/>
            <a:ext cx="78900" cy="0"/>
          </a:xfrm>
          <a:prstGeom prst="straightConnector1">
            <a:avLst/>
          </a:prstGeom>
          <a:noFill/>
          <a:ln w="25400" cap="flat" cmpd="sng">
            <a:solidFill>
              <a:srgbClr val="FF932B"/>
            </a:solidFill>
            <a:prstDash val="solid"/>
            <a:round/>
            <a:headEnd type="none" w="sm" len="sm"/>
            <a:tailEnd type="none" w="sm" len="sm"/>
          </a:ln>
        </p:spPr>
      </p:cxnSp>
      <p:cxnSp>
        <p:nvCxnSpPr>
          <p:cNvPr id="853" name="Google Shape;853;g2807684f02b_0_0"/>
          <p:cNvCxnSpPr/>
          <p:nvPr/>
        </p:nvCxnSpPr>
        <p:spPr>
          <a:xfrm>
            <a:off x="4643028" y="5616627"/>
            <a:ext cx="80400" cy="0"/>
          </a:xfrm>
          <a:prstGeom prst="straightConnector1">
            <a:avLst/>
          </a:prstGeom>
          <a:noFill/>
          <a:ln w="25400" cap="flat" cmpd="sng">
            <a:solidFill>
              <a:srgbClr val="FF932B"/>
            </a:solidFill>
            <a:prstDash val="solid"/>
            <a:round/>
            <a:headEnd type="none" w="sm" len="sm"/>
            <a:tailEnd type="none" w="sm" len="sm"/>
          </a:ln>
        </p:spPr>
      </p:cxnSp>
      <p:sp>
        <p:nvSpPr>
          <p:cNvPr id="851" name="Google Shape;851;g2807684f02b_0_0"/>
          <p:cNvSpPr/>
          <p:nvPr/>
        </p:nvSpPr>
        <p:spPr>
          <a:xfrm>
            <a:off x="4531654" y="5569678"/>
            <a:ext cx="111300" cy="97200"/>
          </a:xfrm>
          <a:prstGeom prst="ellipse">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pic>
        <p:nvPicPr>
          <p:cNvPr id="987" name="Google Shape;987;g2807684f02b_0_163"/>
          <p:cNvPicPr preferRelativeResize="0"/>
          <p:nvPr/>
        </p:nvPicPr>
        <p:blipFill rotWithShape="1">
          <a:blip r:embed="rId3">
            <a:alphaModFix/>
          </a:blip>
          <a:srcRect/>
          <a:stretch/>
        </p:blipFill>
        <p:spPr>
          <a:xfrm>
            <a:off x="0" y="406400"/>
            <a:ext cx="9144000" cy="6035568"/>
          </a:xfrm>
          <a:prstGeom prst="rect">
            <a:avLst/>
          </a:prstGeom>
          <a:noFill/>
          <a:ln>
            <a:noFill/>
          </a:ln>
        </p:spPr>
      </p:pic>
      <p:sp>
        <p:nvSpPr>
          <p:cNvPr id="988" name="Google Shape;988;g2807684f02b_0_163"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g2809bf74a06_0_819"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95" name="Google Shape;995;g2809bf74a06_0_819" descr="newton.jpg"/>
          <p:cNvPicPr preferRelativeResize="0"/>
          <p:nvPr/>
        </p:nvPicPr>
        <p:blipFill rotWithShape="1">
          <a:blip r:embed="rId4">
            <a:alphaModFix/>
          </a:blip>
          <a:srcRect l="-50190" r="-50170"/>
          <a:stretch/>
        </p:blipFill>
        <p:spPr>
          <a:xfrm>
            <a:off x="3274828" y="1257288"/>
            <a:ext cx="7897700" cy="4343424"/>
          </a:xfrm>
          <a:prstGeom prst="rect">
            <a:avLst/>
          </a:prstGeom>
          <a:noFill/>
          <a:ln>
            <a:noFill/>
          </a:ln>
        </p:spPr>
      </p:pic>
      <p:sp>
        <p:nvSpPr>
          <p:cNvPr id="3" name="TextBox 2">
            <a:extLst>
              <a:ext uri="{FF2B5EF4-FFF2-40B4-BE49-F238E27FC236}">
                <a16:creationId xmlns:a16="http://schemas.microsoft.com/office/drawing/2014/main" id="{24BDE894-0E38-C274-4555-89FC4A381209}"/>
              </a:ext>
            </a:extLst>
          </p:cNvPr>
          <p:cNvSpPr txBox="1"/>
          <p:nvPr/>
        </p:nvSpPr>
        <p:spPr>
          <a:xfrm>
            <a:off x="367650" y="735300"/>
            <a:ext cx="4572000" cy="6013634"/>
          </a:xfrm>
          <a:prstGeom prst="rect">
            <a:avLst/>
          </a:prstGeom>
          <a:noFill/>
        </p:spPr>
        <p:txBody>
          <a:bodyPr wrap="square">
            <a:spAutoFit/>
          </a:bodyPr>
          <a:lstStyle/>
          <a:p>
            <a:pPr marL="0" lvl="0" indent="0" algn="l" rtl="0">
              <a:lnSpc>
                <a:spcPct val="115000"/>
              </a:lnSpc>
              <a:spcBef>
                <a:spcPts val="0"/>
              </a:spcBef>
              <a:spcAft>
                <a:spcPts val="1500"/>
              </a:spcAft>
              <a:buSzPts val="1100"/>
              <a:buNone/>
            </a:pPr>
            <a:r>
              <a:rPr lang="en-US" sz="2400" dirty="0">
                <a:latin typeface="Calibri" panose="020F0502020204030204" pitchFamily="34" charset="0"/>
                <a:cs typeface="Calibri" panose="020F0502020204030204" pitchFamily="34" charset="0"/>
              </a:rPr>
              <a:t>Newton's First Law of Motion is also known as the law of inertia. It says that an object will stay still or keep moving in a straight line unless a force pushes or pulls on it. In simpler terms, things like to stay the way they are unless something makes them change. For example, a soccer ball won't start rolling unless you kick it, and a car won't stop unless you hit the brakes because they both have this thing called inertia that makes them resist changes in motion.</a:t>
            </a:r>
            <a:endParaRPr lang="en-US" sz="2400" b="1" dirty="0">
              <a:latin typeface="Calibri" panose="020F0502020204030204" pitchFamily="34" charset="0"/>
              <a:cs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g2807684f02b_0_169"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02" name="Google Shape;1002;g2807684f02b_0_169"/>
          <p:cNvPicPr preferRelativeResize="0"/>
          <p:nvPr/>
        </p:nvPicPr>
        <p:blipFill>
          <a:blip r:embed="rId4">
            <a:alphaModFix/>
          </a:blip>
          <a:stretch>
            <a:fillRect/>
          </a:stretch>
        </p:blipFill>
        <p:spPr>
          <a:xfrm>
            <a:off x="1897911" y="3168502"/>
            <a:ext cx="5348177" cy="3689498"/>
          </a:xfrm>
          <a:prstGeom prst="rect">
            <a:avLst/>
          </a:prstGeom>
          <a:noFill/>
          <a:ln>
            <a:noFill/>
          </a:ln>
        </p:spPr>
      </p:pic>
      <p:sp>
        <p:nvSpPr>
          <p:cNvPr id="3" name="TextBox 2">
            <a:extLst>
              <a:ext uri="{FF2B5EF4-FFF2-40B4-BE49-F238E27FC236}">
                <a16:creationId xmlns:a16="http://schemas.microsoft.com/office/drawing/2014/main" id="{3D6F1DCC-63CD-3F25-2F92-B66A5C7FF633}"/>
              </a:ext>
            </a:extLst>
          </p:cNvPr>
          <p:cNvSpPr txBox="1"/>
          <p:nvPr/>
        </p:nvSpPr>
        <p:spPr>
          <a:xfrm>
            <a:off x="1052623" y="367650"/>
            <a:ext cx="7453423" cy="2615781"/>
          </a:xfrm>
          <a:prstGeom prst="rect">
            <a:avLst/>
          </a:prstGeom>
          <a:noFill/>
        </p:spPr>
        <p:txBody>
          <a:bodyPr wrap="square">
            <a:spAutoFit/>
          </a:bodyPr>
          <a:lstStyle/>
          <a:p>
            <a:pPr marL="0" lvl="0" indent="0" algn="ctr" rtl="0">
              <a:lnSpc>
                <a:spcPct val="115000"/>
              </a:lnSpc>
              <a:spcBef>
                <a:spcPts val="0"/>
              </a:spcBef>
              <a:spcAft>
                <a:spcPts val="1500"/>
              </a:spcAft>
              <a:buSzPts val="1100"/>
              <a:buNone/>
            </a:pPr>
            <a:r>
              <a:rPr lang="en-US" sz="2400" dirty="0">
                <a:latin typeface="Calibri" panose="020F0502020204030204" pitchFamily="34" charset="0"/>
                <a:cs typeface="Calibri" panose="020F0502020204030204" pitchFamily="34" charset="0"/>
              </a:rPr>
              <a:t>Inertia means things want to stay keep doing what they are doing. For example, if you're sitting in a car that's not moving, you stay still unless someone, usually the driver, pushes the gas pedal to make the car go. That's because you and the car have something called inertia. You want to stay still until something makes you move.</a:t>
            </a:r>
            <a:endParaRPr lang="en-US" sz="2400" b="1" dirty="0">
              <a:latin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g2807684f02b_0_175"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08" name="Google Shape;1008;g2807684f02b_0_175"/>
          <p:cNvPicPr preferRelativeResize="0"/>
          <p:nvPr/>
        </p:nvPicPr>
        <p:blipFill>
          <a:blip r:embed="rId4">
            <a:alphaModFix/>
          </a:blip>
          <a:stretch>
            <a:fillRect/>
          </a:stretch>
        </p:blipFill>
        <p:spPr>
          <a:xfrm>
            <a:off x="2190307" y="3429000"/>
            <a:ext cx="5337544" cy="3349256"/>
          </a:xfrm>
          <a:prstGeom prst="rect">
            <a:avLst/>
          </a:prstGeom>
          <a:noFill/>
          <a:ln>
            <a:noFill/>
          </a:ln>
        </p:spPr>
      </p:pic>
      <p:sp>
        <p:nvSpPr>
          <p:cNvPr id="3" name="TextBox 2">
            <a:extLst>
              <a:ext uri="{FF2B5EF4-FFF2-40B4-BE49-F238E27FC236}">
                <a16:creationId xmlns:a16="http://schemas.microsoft.com/office/drawing/2014/main" id="{A409D8A8-A88C-74CF-B7BC-08667A25E419}"/>
              </a:ext>
            </a:extLst>
          </p:cNvPr>
          <p:cNvSpPr txBox="1"/>
          <p:nvPr/>
        </p:nvSpPr>
        <p:spPr>
          <a:xfrm>
            <a:off x="574158" y="148856"/>
            <a:ext cx="8569842" cy="2794804"/>
          </a:xfrm>
          <a:prstGeom prst="rect">
            <a:avLst/>
          </a:prstGeom>
          <a:noFill/>
        </p:spPr>
        <p:txBody>
          <a:bodyPr wrap="square">
            <a:spAutoFit/>
          </a:bodyPr>
          <a:lstStyle/>
          <a:p>
            <a:pPr marL="0" lvl="0" indent="0" algn="ctr" rtl="0">
              <a:lnSpc>
                <a:spcPct val="115000"/>
              </a:lnSpc>
              <a:spcBef>
                <a:spcPts val="1500"/>
              </a:spcBef>
              <a:spcAft>
                <a:spcPts val="1500"/>
              </a:spcAft>
              <a:buSzPts val="1100"/>
              <a:buNone/>
            </a:pPr>
            <a:r>
              <a:rPr lang="en-US" sz="2200" dirty="0">
                <a:latin typeface="Calibri" panose="020F0502020204030204" pitchFamily="34" charset="0"/>
                <a:cs typeface="Calibri" panose="020F0502020204030204" pitchFamily="34" charset="0"/>
              </a:rPr>
              <a:t>But, if the car is already moving, and the driver suddenly stops, you feel like you're pushed forward. That's because, even though the car stopped, your body wants to keep moving at the same speed. Your body wanted to keep doing what it was doing, which was moving along with the car. Inertia is why you wear a seatbelt in the car. If the car suddenly stops, your seatbelt keeps you from flying forward because it's helping you overcome your inertia. </a:t>
            </a:r>
            <a:endParaRPr lang="en-US" sz="2200" b="1" dirty="0">
              <a:latin typeface="Calibri" panose="020F0502020204030204" pitchFamily="34" charset="0"/>
              <a:cs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g2809bf74a06_0_111"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14" name="Google Shape;1014;g2809bf74a06_0_111"/>
          <p:cNvPicPr preferRelativeResize="0"/>
          <p:nvPr/>
        </p:nvPicPr>
        <p:blipFill>
          <a:blip r:embed="rId4">
            <a:alphaModFix/>
          </a:blip>
          <a:stretch>
            <a:fillRect/>
          </a:stretch>
        </p:blipFill>
        <p:spPr>
          <a:xfrm>
            <a:off x="46901" y="4089224"/>
            <a:ext cx="6022424" cy="2768776"/>
          </a:xfrm>
          <a:prstGeom prst="rect">
            <a:avLst/>
          </a:prstGeom>
          <a:noFill/>
          <a:ln>
            <a:noFill/>
          </a:ln>
        </p:spPr>
      </p:pic>
      <p:pic>
        <p:nvPicPr>
          <p:cNvPr id="1015" name="Google Shape;1015;g2809bf74a06_0_111"/>
          <p:cNvPicPr preferRelativeResize="0"/>
          <p:nvPr/>
        </p:nvPicPr>
        <p:blipFill>
          <a:blip r:embed="rId5">
            <a:alphaModFix/>
          </a:blip>
          <a:stretch>
            <a:fillRect/>
          </a:stretch>
        </p:blipFill>
        <p:spPr>
          <a:xfrm>
            <a:off x="6303197" y="4089226"/>
            <a:ext cx="2793902" cy="2768774"/>
          </a:xfrm>
          <a:prstGeom prst="rect">
            <a:avLst/>
          </a:prstGeom>
          <a:noFill/>
          <a:ln>
            <a:noFill/>
          </a:ln>
        </p:spPr>
      </p:pic>
      <p:sp>
        <p:nvSpPr>
          <p:cNvPr id="3" name="TextBox 2">
            <a:extLst>
              <a:ext uri="{FF2B5EF4-FFF2-40B4-BE49-F238E27FC236}">
                <a16:creationId xmlns:a16="http://schemas.microsoft.com/office/drawing/2014/main" id="{2CD0835C-8630-C96C-321B-E532C6CB0A1F}"/>
              </a:ext>
            </a:extLst>
          </p:cNvPr>
          <p:cNvSpPr txBox="1"/>
          <p:nvPr/>
        </p:nvSpPr>
        <p:spPr>
          <a:xfrm>
            <a:off x="510363" y="367650"/>
            <a:ext cx="8208335" cy="3454022"/>
          </a:xfrm>
          <a:prstGeom prst="rect">
            <a:avLst/>
          </a:prstGeom>
          <a:noFill/>
        </p:spPr>
        <p:txBody>
          <a:bodyPr wrap="square">
            <a:spAutoFit/>
          </a:bodyPr>
          <a:lstStyle/>
          <a:p>
            <a:pPr marL="0" lvl="0" indent="0" algn="ctr" rtl="0">
              <a:lnSpc>
                <a:spcPct val="115000"/>
              </a:lnSpc>
              <a:spcBef>
                <a:spcPts val="1500"/>
              </a:spcBef>
              <a:spcAft>
                <a:spcPts val="1500"/>
              </a:spcAft>
              <a:buSzPts val="1100"/>
              <a:buNone/>
            </a:pPr>
            <a:r>
              <a:rPr lang="en-US" sz="2400" dirty="0">
                <a:latin typeface="Calibri" panose="020F0502020204030204" pitchFamily="34" charset="0"/>
                <a:cs typeface="Calibri" panose="020F0502020204030204" pitchFamily="34" charset="0"/>
              </a:rPr>
              <a:t>Inertia is like a "stay as you are" property. Objects like to stay still if they're still, and they like to stay moving if they're moving, until something else pushes or pulls them to change. For example, a baseball at rest on a field will stay at rest until someone picks it up. A baseball flying through the air will continue to fly through the air until it is caught or hits another object. Overall, inertia means objects resist change in the state of motion they are in. </a:t>
            </a:r>
            <a:endParaRPr lang="en-US" sz="2400" b="1" dirty="0">
              <a:latin typeface="Calibri" panose="020F0502020204030204" pitchFamily="34" charset="0"/>
              <a:cs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g2807684f02b_0_181" descr="Questions"/>
          <p:cNvSpPr/>
          <p:nvPr/>
        </p:nvSpPr>
        <p:spPr>
          <a:xfrm>
            <a:off x="1905000" y="60959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g2809bf74a06_0_827"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 name="Google Shape;1028;g2809bf74a06_0_827"/>
          <p:cNvSpPr txBox="1"/>
          <p:nvPr/>
        </p:nvSpPr>
        <p:spPr>
          <a:xfrm>
            <a:off x="584800" y="349675"/>
            <a:ext cx="8097000" cy="1376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500"/>
              </a:spcBef>
              <a:spcAft>
                <a:spcPts val="1500"/>
              </a:spcAft>
              <a:buNone/>
            </a:pPr>
            <a:r>
              <a:rPr lang="en-US" sz="3600">
                <a:solidFill>
                  <a:schemeClr val="dk1"/>
                </a:solidFill>
                <a:latin typeface="Calibri"/>
                <a:ea typeface="Calibri"/>
                <a:cs typeface="Calibri"/>
                <a:sym typeface="Calibri"/>
              </a:rPr>
              <a:t>True or False: Inertia is Newton’s First Law of Motion.</a:t>
            </a:r>
            <a:endParaRPr sz="3600"/>
          </a:p>
        </p:txBody>
      </p:sp>
      <p:pic>
        <p:nvPicPr>
          <p:cNvPr id="1029" name="Google Shape;1029;g2809bf74a06_0_827" descr="newton.jpg"/>
          <p:cNvPicPr preferRelativeResize="0"/>
          <p:nvPr/>
        </p:nvPicPr>
        <p:blipFill rotWithShape="1">
          <a:blip r:embed="rId4">
            <a:alphaModFix/>
          </a:blip>
          <a:srcRect l="-50190" r="-50170"/>
          <a:stretch/>
        </p:blipFill>
        <p:spPr>
          <a:xfrm>
            <a:off x="784100" y="1921625"/>
            <a:ext cx="7897700" cy="43434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g2809bf74a06_0_833"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g2809bf74a06_0_833"/>
          <p:cNvSpPr txBox="1"/>
          <p:nvPr/>
        </p:nvSpPr>
        <p:spPr>
          <a:xfrm>
            <a:off x="584800" y="349675"/>
            <a:ext cx="8097000" cy="1376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500"/>
              </a:spcBef>
              <a:spcAft>
                <a:spcPts val="1500"/>
              </a:spcAft>
              <a:buNone/>
            </a:pPr>
            <a:r>
              <a:rPr lang="en-US" sz="3600" b="1">
                <a:solidFill>
                  <a:srgbClr val="FF0000"/>
                </a:solidFill>
                <a:latin typeface="Calibri"/>
                <a:ea typeface="Calibri"/>
                <a:cs typeface="Calibri"/>
                <a:sym typeface="Calibri"/>
              </a:rPr>
              <a:t>True</a:t>
            </a:r>
            <a:r>
              <a:rPr lang="en-US" sz="3600">
                <a:solidFill>
                  <a:schemeClr val="dk1"/>
                </a:solidFill>
                <a:latin typeface="Calibri"/>
                <a:ea typeface="Calibri"/>
                <a:cs typeface="Calibri"/>
                <a:sym typeface="Calibri"/>
              </a:rPr>
              <a:t>: Inertia is Newton’s First Law of Motion.</a:t>
            </a:r>
            <a:endParaRPr sz="3600"/>
          </a:p>
        </p:txBody>
      </p:sp>
      <p:pic>
        <p:nvPicPr>
          <p:cNvPr id="1036" name="Google Shape;1036;g2809bf74a06_0_833" descr="newton.jpg"/>
          <p:cNvPicPr preferRelativeResize="0"/>
          <p:nvPr/>
        </p:nvPicPr>
        <p:blipFill rotWithShape="1">
          <a:blip r:embed="rId4">
            <a:alphaModFix/>
          </a:blip>
          <a:srcRect l="-50190" r="-50170"/>
          <a:stretch/>
        </p:blipFill>
        <p:spPr>
          <a:xfrm>
            <a:off x="784100" y="1921625"/>
            <a:ext cx="7897700" cy="434342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g2807684f02b_0_186"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g2807684f02b_0_186"/>
          <p:cNvSpPr txBox="1"/>
          <p:nvPr/>
        </p:nvSpPr>
        <p:spPr>
          <a:xfrm>
            <a:off x="158850" y="883075"/>
            <a:ext cx="8826300" cy="1376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500"/>
              </a:spcBef>
              <a:spcAft>
                <a:spcPts val="1500"/>
              </a:spcAft>
              <a:buNone/>
            </a:pPr>
            <a:r>
              <a:rPr lang="en-US" sz="3600">
                <a:solidFill>
                  <a:schemeClr val="dk1"/>
                </a:solidFill>
                <a:latin typeface="Calibri"/>
                <a:ea typeface="Calibri"/>
                <a:cs typeface="Calibri"/>
                <a:sym typeface="Calibri"/>
              </a:rPr>
              <a:t>Objects like to _____ still if they’re still and like to _____ moving if they are moving. </a:t>
            </a:r>
            <a:endParaRPr sz="3600"/>
          </a:p>
        </p:txBody>
      </p:sp>
      <p:pic>
        <p:nvPicPr>
          <p:cNvPr id="1044" name="Google Shape;1044;g2807684f02b_0_186"/>
          <p:cNvPicPr preferRelativeResize="0"/>
          <p:nvPr/>
        </p:nvPicPr>
        <p:blipFill>
          <a:blip r:embed="rId4">
            <a:alphaModFix/>
          </a:blip>
          <a:stretch>
            <a:fillRect/>
          </a:stretch>
        </p:blipFill>
        <p:spPr>
          <a:xfrm>
            <a:off x="46900" y="2369925"/>
            <a:ext cx="6022424" cy="2768776"/>
          </a:xfrm>
          <a:prstGeom prst="rect">
            <a:avLst/>
          </a:prstGeom>
          <a:noFill/>
          <a:ln>
            <a:noFill/>
          </a:ln>
        </p:spPr>
      </p:pic>
      <p:pic>
        <p:nvPicPr>
          <p:cNvPr id="1045" name="Google Shape;1045;g2807684f02b_0_186"/>
          <p:cNvPicPr preferRelativeResize="0"/>
          <p:nvPr/>
        </p:nvPicPr>
        <p:blipFill>
          <a:blip r:embed="rId5">
            <a:alphaModFix/>
          </a:blip>
          <a:stretch>
            <a:fillRect/>
          </a:stretch>
        </p:blipFill>
        <p:spPr>
          <a:xfrm>
            <a:off x="6303197" y="2369925"/>
            <a:ext cx="2793902" cy="276877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g2809bf74a06_0_122"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g2809bf74a06_0_122"/>
          <p:cNvSpPr txBox="1"/>
          <p:nvPr/>
        </p:nvSpPr>
        <p:spPr>
          <a:xfrm>
            <a:off x="158850" y="883075"/>
            <a:ext cx="8826300" cy="1376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500"/>
              </a:spcBef>
              <a:spcAft>
                <a:spcPts val="1500"/>
              </a:spcAft>
              <a:buNone/>
            </a:pPr>
            <a:r>
              <a:rPr lang="en-US" sz="3600">
                <a:solidFill>
                  <a:schemeClr val="dk1"/>
                </a:solidFill>
                <a:latin typeface="Calibri"/>
                <a:ea typeface="Calibri"/>
                <a:cs typeface="Calibri"/>
                <a:sym typeface="Calibri"/>
              </a:rPr>
              <a:t>Objects like to </a:t>
            </a:r>
            <a:r>
              <a:rPr lang="en-US" sz="3600" b="1">
                <a:solidFill>
                  <a:srgbClr val="FF0000"/>
                </a:solidFill>
                <a:latin typeface="Calibri"/>
                <a:ea typeface="Calibri"/>
                <a:cs typeface="Calibri"/>
                <a:sym typeface="Calibri"/>
              </a:rPr>
              <a:t>stay</a:t>
            </a:r>
            <a:r>
              <a:rPr lang="en-US" sz="3600" b="1">
                <a:solidFill>
                  <a:schemeClr val="dk1"/>
                </a:solidFill>
                <a:latin typeface="Calibri"/>
                <a:ea typeface="Calibri"/>
                <a:cs typeface="Calibri"/>
                <a:sym typeface="Calibri"/>
              </a:rPr>
              <a:t> </a:t>
            </a:r>
            <a:r>
              <a:rPr lang="en-US" sz="3600">
                <a:solidFill>
                  <a:schemeClr val="dk1"/>
                </a:solidFill>
                <a:latin typeface="Calibri"/>
                <a:ea typeface="Calibri"/>
                <a:cs typeface="Calibri"/>
                <a:sym typeface="Calibri"/>
              </a:rPr>
              <a:t>still if they’re still and like to </a:t>
            </a:r>
            <a:r>
              <a:rPr lang="en-US" sz="3600" b="1">
                <a:solidFill>
                  <a:srgbClr val="FF0000"/>
                </a:solidFill>
                <a:latin typeface="Calibri"/>
                <a:ea typeface="Calibri"/>
                <a:cs typeface="Calibri"/>
                <a:sym typeface="Calibri"/>
              </a:rPr>
              <a:t>stay</a:t>
            </a:r>
            <a:r>
              <a:rPr lang="en-US" sz="3600" b="1">
                <a:solidFill>
                  <a:schemeClr val="dk1"/>
                </a:solidFill>
                <a:latin typeface="Calibri"/>
                <a:ea typeface="Calibri"/>
                <a:cs typeface="Calibri"/>
                <a:sym typeface="Calibri"/>
              </a:rPr>
              <a:t> </a:t>
            </a:r>
            <a:r>
              <a:rPr lang="en-US" sz="3600">
                <a:solidFill>
                  <a:schemeClr val="dk1"/>
                </a:solidFill>
                <a:latin typeface="Calibri"/>
                <a:ea typeface="Calibri"/>
                <a:cs typeface="Calibri"/>
                <a:sym typeface="Calibri"/>
              </a:rPr>
              <a:t>moving if they are moving. </a:t>
            </a:r>
            <a:endParaRPr sz="3600"/>
          </a:p>
        </p:txBody>
      </p:sp>
      <p:pic>
        <p:nvPicPr>
          <p:cNvPr id="1053" name="Google Shape;1053;g2809bf74a06_0_122"/>
          <p:cNvPicPr preferRelativeResize="0"/>
          <p:nvPr/>
        </p:nvPicPr>
        <p:blipFill>
          <a:blip r:embed="rId4">
            <a:alphaModFix/>
          </a:blip>
          <a:stretch>
            <a:fillRect/>
          </a:stretch>
        </p:blipFill>
        <p:spPr>
          <a:xfrm>
            <a:off x="46900" y="2369925"/>
            <a:ext cx="6022424" cy="2768776"/>
          </a:xfrm>
          <a:prstGeom prst="rect">
            <a:avLst/>
          </a:prstGeom>
          <a:noFill/>
          <a:ln>
            <a:noFill/>
          </a:ln>
        </p:spPr>
      </p:pic>
      <p:pic>
        <p:nvPicPr>
          <p:cNvPr id="1054" name="Google Shape;1054;g2809bf74a06_0_122"/>
          <p:cNvPicPr preferRelativeResize="0"/>
          <p:nvPr/>
        </p:nvPicPr>
        <p:blipFill>
          <a:blip r:embed="rId5">
            <a:alphaModFix/>
          </a:blip>
          <a:stretch>
            <a:fillRect/>
          </a:stretch>
        </p:blipFill>
        <p:spPr>
          <a:xfrm>
            <a:off x="6303197" y="2369925"/>
            <a:ext cx="2793902" cy="27687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g2807684f02b_0_35"/>
          <p:cNvSpPr/>
          <p:nvPr/>
        </p:nvSpPr>
        <p:spPr>
          <a:xfrm>
            <a:off x="170822" y="211015"/>
            <a:ext cx="1095228" cy="683316"/>
          </a:xfrm>
          <a:prstGeom prst="cloud">
            <a:avLst/>
          </a:prstGeom>
          <a:gradFill>
            <a:gsLst>
              <a:gs pos="0">
                <a:srgbClr val="FF932B"/>
              </a:gs>
              <a:gs pos="100000">
                <a:srgbClr val="FFB673"/>
              </a:gs>
            </a:gsLst>
            <a:lin ang="16200038" scaled="0"/>
          </a:gradFill>
          <a:ln w="9525" cap="flat" cmpd="sng">
            <a:solidFill>
              <a:srgbClr val="F5913F"/>
            </a:solidFill>
            <a:prstDash val="solid"/>
            <a:round/>
            <a:headEnd type="none" w="sm" len="sm"/>
            <a:tailEnd type="none" w="sm" len="sm"/>
          </a:ln>
          <a:effectLst>
            <a:outerShdw blurRad="40000" dist="23000" dir="5400000" rotWithShape="0">
              <a:srgbClr val="000000">
                <a:alpha val="325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0" name="Google Shape;860;g2807684f02b_0_35"/>
          <p:cNvSpPr txBox="1"/>
          <p:nvPr/>
        </p:nvSpPr>
        <p:spPr>
          <a:xfrm>
            <a:off x="366765" y="367993"/>
            <a:ext cx="703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
        <p:nvSpPr>
          <p:cNvPr id="861" name="Google Shape;861;g2807684f02b_0_35"/>
          <p:cNvSpPr txBox="1"/>
          <p:nvPr/>
        </p:nvSpPr>
        <p:spPr>
          <a:xfrm>
            <a:off x="1828800" y="290065"/>
            <a:ext cx="5486400" cy="1293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800"/>
              <a:buFont typeface="Arial"/>
              <a:buNone/>
            </a:pPr>
            <a:r>
              <a:rPr lang="en-US" sz="6000" b="1">
                <a:latin typeface="Calibri"/>
                <a:ea typeface="Calibri"/>
                <a:cs typeface="Calibri"/>
                <a:sym typeface="Calibri"/>
              </a:rPr>
              <a:t>Inertia</a:t>
            </a:r>
            <a:endParaRPr sz="6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862" name="Google Shape;862;g2807684f02b_0_35"/>
          <p:cNvPicPr preferRelativeResize="0"/>
          <p:nvPr/>
        </p:nvPicPr>
        <p:blipFill>
          <a:blip r:embed="rId3">
            <a:alphaModFix/>
          </a:blip>
          <a:stretch>
            <a:fillRect/>
          </a:stretch>
        </p:blipFill>
        <p:spPr>
          <a:xfrm>
            <a:off x="1619250" y="1757353"/>
            <a:ext cx="5905500" cy="33432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g2807684f02b_0_214" descr="Artificial Intelligence"/>
          <p:cNvSpPr/>
          <p:nvPr/>
        </p:nvSpPr>
        <p:spPr>
          <a:xfrm>
            <a:off x="899353" y="1172306"/>
            <a:ext cx="4349400" cy="399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61" name="Google Shape;1061;g2807684f02b_0_214"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8" name="Google Shape;1068;g2809bf74a06_0_130"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69" name="Google Shape;1069;g2809bf74a06_0_130"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1070" name="Google Shape;1070;g2809bf74a06_0_130" descr="car.jpg"/>
          <p:cNvPicPr preferRelativeResize="0"/>
          <p:nvPr/>
        </p:nvPicPr>
        <p:blipFill rotWithShape="1">
          <a:blip r:embed="rId5">
            <a:alphaModFix/>
          </a:blip>
          <a:srcRect l="-10575" r="-10563"/>
          <a:stretch/>
        </p:blipFill>
        <p:spPr>
          <a:xfrm>
            <a:off x="-257844" y="1714523"/>
            <a:ext cx="9202616" cy="5061084"/>
          </a:xfrm>
          <a:prstGeom prst="rect">
            <a:avLst/>
          </a:prstGeom>
          <a:noFill/>
          <a:ln>
            <a:noFill/>
          </a:ln>
        </p:spPr>
      </p:pic>
      <p:sp>
        <p:nvSpPr>
          <p:cNvPr id="3" name="TextBox 2">
            <a:extLst>
              <a:ext uri="{FF2B5EF4-FFF2-40B4-BE49-F238E27FC236}">
                <a16:creationId xmlns:a16="http://schemas.microsoft.com/office/drawing/2014/main" id="{0F008B50-573A-BEC1-FBDA-E891411B5135}"/>
              </a:ext>
            </a:extLst>
          </p:cNvPr>
          <p:cNvSpPr txBox="1"/>
          <p:nvPr/>
        </p:nvSpPr>
        <p:spPr>
          <a:xfrm>
            <a:off x="1429319" y="367650"/>
            <a:ext cx="6285361" cy="954107"/>
          </a:xfrm>
          <a:prstGeom prst="rect">
            <a:avLst/>
          </a:prstGeom>
          <a:noFill/>
        </p:spPr>
        <p:txBody>
          <a:bodyPr wrap="square">
            <a:spAutoFit/>
          </a:bodyPr>
          <a:lstStyle/>
          <a:p>
            <a:pPr marL="0" marR="0" lvl="0" indent="0" algn="ctr" rtl="0">
              <a:lnSpc>
                <a:spcPct val="100000"/>
              </a:lnSpc>
              <a:spcBef>
                <a:spcPts val="0"/>
              </a:spcBef>
              <a:spcAft>
                <a:spcPts val="0"/>
              </a:spcAft>
              <a:buClr>
                <a:schemeClr val="dk1"/>
              </a:buClr>
              <a:buSzPts val="1200"/>
              <a:buFont typeface="Calibri"/>
              <a:buNone/>
            </a:pPr>
            <a:r>
              <a:rPr lang="en-US" sz="2800" dirty="0">
                <a:latin typeface="Calibri" panose="020F0502020204030204" pitchFamily="34" charset="0"/>
                <a:cs typeface="Calibri" panose="020F0502020204030204" pitchFamily="34" charset="0"/>
              </a:rPr>
              <a:t>When you are driving in a car, your body is moving at the same speed as the car.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7" name="Google Shape;1077;g2809bf74a06_0_213"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8" name="Google Shape;1078;g2809bf74a06_0_213"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1079" name="Google Shape;1079;g2809bf74a06_0_213" descr="dummy.jpg"/>
          <p:cNvPicPr preferRelativeResize="0"/>
          <p:nvPr/>
        </p:nvPicPr>
        <p:blipFill rotWithShape="1">
          <a:blip r:embed="rId5">
            <a:alphaModFix/>
          </a:blip>
          <a:srcRect l="-63636" r="-63636"/>
          <a:stretch/>
        </p:blipFill>
        <p:spPr>
          <a:xfrm>
            <a:off x="-35170" y="1809810"/>
            <a:ext cx="9179170" cy="5048190"/>
          </a:xfrm>
          <a:prstGeom prst="rect">
            <a:avLst/>
          </a:prstGeom>
          <a:noFill/>
          <a:ln>
            <a:noFill/>
          </a:ln>
        </p:spPr>
      </p:pic>
      <p:sp>
        <p:nvSpPr>
          <p:cNvPr id="3" name="TextBox 2">
            <a:extLst>
              <a:ext uri="{FF2B5EF4-FFF2-40B4-BE49-F238E27FC236}">
                <a16:creationId xmlns:a16="http://schemas.microsoft.com/office/drawing/2014/main" id="{6C64BEA1-B6EF-AF76-6470-D4ED76068383}"/>
              </a:ext>
            </a:extLst>
          </p:cNvPr>
          <p:cNvSpPr txBox="1"/>
          <p:nvPr/>
        </p:nvSpPr>
        <p:spPr>
          <a:xfrm>
            <a:off x="1124660" y="146272"/>
            <a:ext cx="6894679" cy="1815882"/>
          </a:xfrm>
          <a:prstGeom prst="rect">
            <a:avLst/>
          </a:prstGeom>
          <a:noFill/>
        </p:spPr>
        <p:txBody>
          <a:bodyPr wrap="square">
            <a:spAutoFit/>
          </a:bodyPr>
          <a:lstStyle/>
          <a:p>
            <a:pPr marL="0" marR="0" lvl="0" indent="0" algn="ctr" rtl="0">
              <a:lnSpc>
                <a:spcPct val="100000"/>
              </a:lnSpc>
              <a:spcBef>
                <a:spcPts val="0"/>
              </a:spcBef>
              <a:spcAft>
                <a:spcPts val="0"/>
              </a:spcAft>
              <a:buClr>
                <a:schemeClr val="dk1"/>
              </a:buClr>
              <a:buSzPts val="1200"/>
              <a:buFont typeface="Calibri"/>
              <a:buNone/>
            </a:pPr>
            <a:r>
              <a:rPr lang="en-US" sz="2800" dirty="0">
                <a:latin typeface="Calibri" panose="020F0502020204030204" pitchFamily="34" charset="0"/>
                <a:cs typeface="Calibri" panose="020F0502020204030204" pitchFamily="34" charset="0"/>
              </a:rPr>
              <a:t>But, when you get in an accident, your car is hit by another force. Not you. You continue to move forward because of inertia – your body is resisting the change in motion.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Google Shape;1085;g2807684f02b_0_236" descr="Questions"/>
          <p:cNvSpPr/>
          <p:nvPr/>
        </p:nvSpPr>
        <p:spPr>
          <a:xfrm>
            <a:off x="1905000" y="60959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g2809bf74a06_0_296"/>
          <p:cNvSpPr txBox="1"/>
          <p:nvPr/>
        </p:nvSpPr>
        <p:spPr>
          <a:xfrm>
            <a:off x="2280974" y="526376"/>
            <a:ext cx="45819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t>
            </a:r>
            <a:r>
              <a:rPr lang="en-US" sz="3600">
                <a:solidFill>
                  <a:schemeClr val="dk1"/>
                </a:solidFill>
                <a:latin typeface="Calibri"/>
                <a:ea typeface="Calibri"/>
                <a:cs typeface="Calibri"/>
                <a:sym typeface="Calibri"/>
              </a:rPr>
              <a:t>inertia</a:t>
            </a:r>
            <a:r>
              <a:rPr lang="en-US" sz="3600" b="0" i="0" u="none" strike="noStrike" cap="none">
                <a:solidFill>
                  <a:schemeClr val="dk1"/>
                </a:solidFill>
                <a:latin typeface="Calibri"/>
                <a:ea typeface="Calibri"/>
                <a:cs typeface="Calibri"/>
                <a:sym typeface="Calibri"/>
              </a:rPr>
              <a:t>?</a:t>
            </a:r>
            <a:endParaRPr sz="3600" b="0" i="0" u="none" strike="noStrike" cap="none">
              <a:solidFill>
                <a:schemeClr val="dk1"/>
              </a:solidFill>
              <a:latin typeface="Calibri"/>
              <a:ea typeface="Calibri"/>
              <a:cs typeface="Calibri"/>
              <a:sym typeface="Calibri"/>
            </a:endParaRPr>
          </a:p>
        </p:txBody>
      </p:sp>
      <p:sp>
        <p:nvSpPr>
          <p:cNvPr id="1092" name="Google Shape;1092;g2809bf74a06_0_296"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93" name="Google Shape;1093;g2809bf74a06_0_296"/>
          <p:cNvPicPr preferRelativeResize="0"/>
          <p:nvPr/>
        </p:nvPicPr>
        <p:blipFill>
          <a:blip r:embed="rId4">
            <a:alphaModFix/>
          </a:blip>
          <a:stretch>
            <a:fillRect/>
          </a:stretch>
        </p:blipFill>
        <p:spPr>
          <a:xfrm>
            <a:off x="1930375" y="2172974"/>
            <a:ext cx="5283251" cy="35221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g2807684f02b_0_248" descr="Artificial Intelligence"/>
          <p:cNvSpPr/>
          <p:nvPr/>
        </p:nvSpPr>
        <p:spPr>
          <a:xfrm>
            <a:off x="899353" y="1172306"/>
            <a:ext cx="4349400" cy="399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00" name="Google Shape;1100;g2807684f02b_0_248" descr="Comment Dislike"/>
          <p:cNvPicPr preferRelativeResize="0"/>
          <p:nvPr/>
        </p:nvPicPr>
        <p:blipFill rotWithShape="1">
          <a:blip r:embed="rId4">
            <a:alphaModFix/>
          </a:blip>
          <a:srcRect/>
          <a:stretch/>
        </p:blipFill>
        <p:spPr>
          <a:xfrm>
            <a:off x="4572000" y="1755137"/>
            <a:ext cx="3347725" cy="33477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g2807684f02b_0_254"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07" name="Google Shape;1107;g2807684f02b_0_254" descr="Comment Dislike"/>
          <p:cNvPicPr preferRelativeResize="0"/>
          <p:nvPr/>
        </p:nvPicPr>
        <p:blipFill rotWithShape="1">
          <a:blip r:embed="rId4">
            <a:alphaModFix/>
          </a:blip>
          <a:srcRect/>
          <a:stretch/>
        </p:blipFill>
        <p:spPr>
          <a:xfrm>
            <a:off x="735230" y="159010"/>
            <a:ext cx="545579" cy="545579"/>
          </a:xfrm>
          <a:prstGeom prst="rect">
            <a:avLst/>
          </a:prstGeom>
          <a:noFill/>
          <a:ln>
            <a:noFill/>
          </a:ln>
        </p:spPr>
      </p:pic>
      <p:pic>
        <p:nvPicPr>
          <p:cNvPr id="1108" name="Google Shape;1108;g2807684f02b_0_254"/>
          <p:cNvPicPr preferRelativeResize="0"/>
          <p:nvPr/>
        </p:nvPicPr>
        <p:blipFill>
          <a:blip r:embed="rId5">
            <a:alphaModFix/>
          </a:blip>
          <a:stretch>
            <a:fillRect/>
          </a:stretch>
        </p:blipFill>
        <p:spPr>
          <a:xfrm>
            <a:off x="1364100" y="2700670"/>
            <a:ext cx="6415800" cy="4157330"/>
          </a:xfrm>
          <a:prstGeom prst="rect">
            <a:avLst/>
          </a:prstGeom>
          <a:noFill/>
          <a:ln>
            <a:noFill/>
          </a:ln>
        </p:spPr>
      </p:pic>
      <p:sp>
        <p:nvSpPr>
          <p:cNvPr id="3" name="TextBox 2">
            <a:extLst>
              <a:ext uri="{FF2B5EF4-FFF2-40B4-BE49-F238E27FC236}">
                <a16:creationId xmlns:a16="http://schemas.microsoft.com/office/drawing/2014/main" id="{BE80A32A-4ED2-74C3-CF8B-1E3AAA55514A}"/>
              </a:ext>
            </a:extLst>
          </p:cNvPr>
          <p:cNvSpPr txBox="1"/>
          <p:nvPr/>
        </p:nvSpPr>
        <p:spPr>
          <a:xfrm>
            <a:off x="752728" y="704589"/>
            <a:ext cx="7638544" cy="1569660"/>
          </a:xfrm>
          <a:prstGeom prst="rect">
            <a:avLst/>
          </a:prstGeom>
          <a:noFill/>
        </p:spPr>
        <p:txBody>
          <a:bodyPr wrap="square">
            <a:spAutoFit/>
          </a:bodyPr>
          <a:lstStyle/>
          <a:p>
            <a:pPr marL="0" lvl="0" indent="0" algn="ctr" rtl="0">
              <a:lnSpc>
                <a:spcPct val="100000"/>
              </a:lnSpc>
              <a:spcBef>
                <a:spcPts val="0"/>
              </a:spcBef>
              <a:spcAft>
                <a:spcPts val="0"/>
              </a:spcAft>
              <a:buSzPts val="1400"/>
              <a:buNone/>
            </a:pPr>
            <a:r>
              <a:rPr lang="en-US" sz="2400" dirty="0">
                <a:latin typeface="Calibri" panose="020F0502020204030204" pitchFamily="34" charset="0"/>
                <a:cs typeface="Calibri" panose="020F0502020204030204" pitchFamily="34" charset="0"/>
              </a:rPr>
              <a:t>A person painting a picture is </a:t>
            </a:r>
            <a:r>
              <a:rPr lang="en-US" sz="2400" b="1" dirty="0">
                <a:latin typeface="Calibri" panose="020F0502020204030204" pitchFamily="34" charset="0"/>
                <a:cs typeface="Calibri" panose="020F0502020204030204" pitchFamily="34" charset="0"/>
              </a:rPr>
              <a:t>NOT</a:t>
            </a:r>
            <a:r>
              <a:rPr lang="en-US" sz="2400" dirty="0">
                <a:latin typeface="Calibri" panose="020F0502020204030204" pitchFamily="34" charset="0"/>
                <a:cs typeface="Calibri" panose="020F0502020204030204" pitchFamily="34" charset="0"/>
              </a:rPr>
              <a:t> an example of inertia. The person painting the picture starts and stops motion and staying at rest. They are choosing to exert force or not at different times.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g2807684f02b_0_262"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15" name="Google Shape;1115;g2807684f02b_0_262" descr="Comment Dislike"/>
          <p:cNvPicPr preferRelativeResize="0"/>
          <p:nvPr/>
        </p:nvPicPr>
        <p:blipFill rotWithShape="1">
          <a:blip r:embed="rId4">
            <a:alphaModFix/>
          </a:blip>
          <a:srcRect/>
          <a:stretch/>
        </p:blipFill>
        <p:spPr>
          <a:xfrm>
            <a:off x="735230" y="159010"/>
            <a:ext cx="545579" cy="545579"/>
          </a:xfrm>
          <a:prstGeom prst="rect">
            <a:avLst/>
          </a:prstGeom>
          <a:noFill/>
          <a:ln>
            <a:noFill/>
          </a:ln>
        </p:spPr>
      </p:pic>
      <p:pic>
        <p:nvPicPr>
          <p:cNvPr id="1116" name="Google Shape;1116;g2807684f02b_0_262"/>
          <p:cNvPicPr preferRelativeResize="0"/>
          <p:nvPr/>
        </p:nvPicPr>
        <p:blipFill>
          <a:blip r:embed="rId5">
            <a:alphaModFix/>
          </a:blip>
          <a:stretch>
            <a:fillRect/>
          </a:stretch>
        </p:blipFill>
        <p:spPr>
          <a:xfrm>
            <a:off x="152400" y="2662635"/>
            <a:ext cx="8839200" cy="4195365"/>
          </a:xfrm>
          <a:prstGeom prst="rect">
            <a:avLst/>
          </a:prstGeom>
          <a:noFill/>
          <a:ln>
            <a:noFill/>
          </a:ln>
        </p:spPr>
      </p:pic>
      <p:sp>
        <p:nvSpPr>
          <p:cNvPr id="3" name="TextBox 2">
            <a:extLst>
              <a:ext uri="{FF2B5EF4-FFF2-40B4-BE49-F238E27FC236}">
                <a16:creationId xmlns:a16="http://schemas.microsoft.com/office/drawing/2014/main" id="{9139F2C1-9D23-1734-D72A-1669495EAAD7}"/>
              </a:ext>
            </a:extLst>
          </p:cNvPr>
          <p:cNvSpPr txBox="1"/>
          <p:nvPr/>
        </p:nvSpPr>
        <p:spPr>
          <a:xfrm>
            <a:off x="994144" y="704589"/>
            <a:ext cx="7155712" cy="1815882"/>
          </a:xfrm>
          <a:prstGeom prst="rect">
            <a:avLst/>
          </a:prstGeom>
          <a:noFill/>
        </p:spPr>
        <p:txBody>
          <a:bodyPr wrap="square">
            <a:spAutoFit/>
          </a:bodyPr>
          <a:lstStyle/>
          <a:p>
            <a:pPr marL="0" lvl="0" indent="0" algn="ctr" rtl="0">
              <a:lnSpc>
                <a:spcPct val="100000"/>
              </a:lnSpc>
              <a:spcBef>
                <a:spcPts val="0"/>
              </a:spcBef>
              <a:spcAft>
                <a:spcPts val="0"/>
              </a:spcAft>
              <a:buSzPts val="1400"/>
              <a:buNone/>
            </a:pPr>
            <a:r>
              <a:rPr lang="en-US" sz="2800" dirty="0">
                <a:latin typeface="Calibri" panose="020F0502020204030204" pitchFamily="34" charset="0"/>
                <a:cs typeface="Calibri" panose="020F0502020204030204" pitchFamily="34" charset="0"/>
              </a:rPr>
              <a:t>A sunset is </a:t>
            </a:r>
            <a:r>
              <a:rPr lang="en-US" sz="2800" b="1" dirty="0">
                <a:latin typeface="Calibri" panose="020F0502020204030204" pitchFamily="34" charset="0"/>
                <a:cs typeface="Calibri" panose="020F0502020204030204" pitchFamily="34" charset="0"/>
              </a:rPr>
              <a:t>NOT</a:t>
            </a:r>
            <a:r>
              <a:rPr lang="en-US" sz="2800" dirty="0">
                <a:latin typeface="Calibri" panose="020F0502020204030204" pitchFamily="34" charset="0"/>
                <a:cs typeface="Calibri" panose="020F0502020204030204" pitchFamily="34" charset="0"/>
              </a:rPr>
              <a:t> an example of inertia. As the sun dips below the horizon, it reflects different light fragments that changes color of the sky. Objects are not moving or staying at rest.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g2807684f02b_0_270"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g2807684f02b_0_275"/>
          <p:cNvSpPr txBox="1"/>
          <p:nvPr/>
        </p:nvSpPr>
        <p:spPr>
          <a:xfrm>
            <a:off x="1028700" y="424771"/>
            <a:ext cx="76773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How does inertia apply to objects both at rest and in motion?</a:t>
            </a:r>
            <a:endParaRPr sz="1400" b="0" i="0" u="none" strike="noStrike" cap="none">
              <a:solidFill>
                <a:srgbClr val="000000"/>
              </a:solidFill>
              <a:latin typeface="Arial"/>
              <a:ea typeface="Arial"/>
              <a:cs typeface="Arial"/>
              <a:sym typeface="Arial"/>
            </a:endParaRPr>
          </a:p>
        </p:txBody>
      </p:sp>
      <p:sp>
        <p:nvSpPr>
          <p:cNvPr id="1129" name="Google Shape;1129;g2807684f02b_0_275"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30" name="Google Shape;1130;g2807684f02b_0_275"/>
          <p:cNvPicPr preferRelativeResize="0"/>
          <p:nvPr/>
        </p:nvPicPr>
        <p:blipFill rotWithShape="1">
          <a:blip r:embed="rId4">
            <a:alphaModFix/>
          </a:blip>
          <a:srcRect/>
          <a:stretch/>
        </p:blipFill>
        <p:spPr>
          <a:xfrm>
            <a:off x="200050" y="1703375"/>
            <a:ext cx="4196350" cy="4723900"/>
          </a:xfrm>
          <a:prstGeom prst="rect">
            <a:avLst/>
          </a:prstGeom>
          <a:noFill/>
          <a:ln>
            <a:noFill/>
          </a:ln>
        </p:spPr>
      </p:pic>
      <p:pic>
        <p:nvPicPr>
          <p:cNvPr id="1131" name="Google Shape;1131;g2807684f02b_0_275"/>
          <p:cNvPicPr preferRelativeResize="0"/>
          <p:nvPr/>
        </p:nvPicPr>
        <p:blipFill rotWithShape="1">
          <a:blip r:embed="rId4">
            <a:alphaModFix/>
          </a:blip>
          <a:srcRect/>
          <a:stretch/>
        </p:blipFill>
        <p:spPr>
          <a:xfrm>
            <a:off x="4702875" y="1703375"/>
            <a:ext cx="4196350" cy="4723900"/>
          </a:xfrm>
          <a:prstGeom prst="rect">
            <a:avLst/>
          </a:prstGeom>
          <a:noFill/>
          <a:ln>
            <a:noFill/>
          </a:ln>
        </p:spPr>
      </p:pic>
      <p:pic>
        <p:nvPicPr>
          <p:cNvPr id="1132" name="Google Shape;1132;g2807684f02b_0_275"/>
          <p:cNvPicPr preferRelativeResize="0"/>
          <p:nvPr/>
        </p:nvPicPr>
        <p:blipFill>
          <a:blip r:embed="rId5">
            <a:alphaModFix/>
          </a:blip>
          <a:stretch>
            <a:fillRect/>
          </a:stretch>
        </p:blipFill>
        <p:spPr>
          <a:xfrm>
            <a:off x="414300" y="3069825"/>
            <a:ext cx="3767849" cy="1732250"/>
          </a:xfrm>
          <a:prstGeom prst="rect">
            <a:avLst/>
          </a:prstGeom>
          <a:noFill/>
          <a:ln>
            <a:noFill/>
          </a:ln>
        </p:spPr>
      </p:pic>
      <p:pic>
        <p:nvPicPr>
          <p:cNvPr id="1133" name="Google Shape;1133;g2807684f02b_0_275"/>
          <p:cNvPicPr preferRelativeResize="0"/>
          <p:nvPr/>
        </p:nvPicPr>
        <p:blipFill>
          <a:blip r:embed="rId6">
            <a:alphaModFix/>
          </a:blip>
          <a:stretch>
            <a:fillRect/>
          </a:stretch>
        </p:blipFill>
        <p:spPr>
          <a:xfrm>
            <a:off x="4925926" y="2354097"/>
            <a:ext cx="3453501" cy="34224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g2807684f02b_0_43" descr="Lightbulb and gear"/>
          <p:cNvSpPr/>
          <p:nvPr/>
        </p:nvSpPr>
        <p:spPr>
          <a:xfrm>
            <a:off x="0" y="83361"/>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9" name="Google Shape;869;g2807684f02b_0_43"/>
          <p:cNvSpPr txBox="1"/>
          <p:nvPr/>
        </p:nvSpPr>
        <p:spPr>
          <a:xfrm>
            <a:off x="722555" y="624839"/>
            <a:ext cx="8209500" cy="2031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4200" b="1" i="0" u="none" strike="noStrike" cap="none">
                <a:solidFill>
                  <a:schemeClr val="dk1"/>
                </a:solidFill>
                <a:latin typeface="Calibri"/>
                <a:ea typeface="Calibri"/>
                <a:cs typeface="Calibri"/>
                <a:sym typeface="Calibri"/>
              </a:rPr>
              <a:t>Big Question: </a:t>
            </a:r>
            <a:r>
              <a:rPr lang="en-US" sz="4200">
                <a:solidFill>
                  <a:schemeClr val="dk1"/>
                </a:solidFill>
                <a:latin typeface="Calibri"/>
                <a:ea typeface="Calibri"/>
                <a:cs typeface="Calibri"/>
                <a:sym typeface="Calibri"/>
              </a:rPr>
              <a:t>Why do things keep moving or stay still unless a force acts on them?</a:t>
            </a:r>
            <a:endParaRPr sz="4200" b="0" i="0" u="none" strike="noStrike" cap="none">
              <a:solidFill>
                <a:srgbClr val="000000"/>
              </a:solidFill>
              <a:latin typeface="Arial"/>
              <a:ea typeface="Arial"/>
              <a:cs typeface="Arial"/>
              <a:sym typeface="Arial"/>
            </a:endParaRPr>
          </a:p>
        </p:txBody>
      </p:sp>
      <p:pic>
        <p:nvPicPr>
          <p:cNvPr id="870" name="Google Shape;870;g2807684f02b_0_43"/>
          <p:cNvPicPr preferRelativeResize="0"/>
          <p:nvPr/>
        </p:nvPicPr>
        <p:blipFill>
          <a:blip r:embed="rId4">
            <a:alphaModFix/>
          </a:blip>
          <a:stretch>
            <a:fillRect/>
          </a:stretch>
        </p:blipFill>
        <p:spPr>
          <a:xfrm>
            <a:off x="1644650" y="2809139"/>
            <a:ext cx="5854700" cy="389646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g2807684f02b_0_333"/>
          <p:cNvSpPr txBox="1"/>
          <p:nvPr/>
        </p:nvSpPr>
        <p:spPr>
          <a:xfrm>
            <a:off x="2585397" y="628581"/>
            <a:ext cx="3973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1222" name="Google Shape;1222;g2807684f02b_0_333" descr="Rewind"/>
          <p:cNvSpPr/>
          <p:nvPr/>
        </p:nvSpPr>
        <p:spPr>
          <a:xfrm>
            <a:off x="1928445" y="1500554"/>
            <a:ext cx="5287200"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1228" name="Google Shape;1228;g2807684f02b_0_339" descr="Rewind"/>
          <p:cNvSpPr/>
          <p:nvPr/>
        </p:nvSpPr>
        <p:spPr>
          <a:xfrm>
            <a:off x="0" y="0"/>
            <a:ext cx="920100" cy="780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9" name="Google Shape;1229;g2807684f02b_0_339"/>
          <p:cNvSpPr txBox="1">
            <a:spLocks noGrp="1"/>
          </p:cNvSpPr>
          <p:nvPr>
            <p:ph type="ctrTitle"/>
          </p:nvPr>
        </p:nvSpPr>
        <p:spPr>
          <a:xfrm>
            <a:off x="367615" y="672415"/>
            <a:ext cx="85512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400" b="1" u="sng"/>
              <a:t>Inertia</a:t>
            </a:r>
            <a:r>
              <a:rPr lang="en-US" sz="3400" b="1"/>
              <a:t>: </a:t>
            </a:r>
            <a:r>
              <a:rPr lang="en-US" sz="3400"/>
              <a:t>tendency of an object to resist change in motion</a:t>
            </a:r>
            <a:endParaRPr sz="3400" b="1"/>
          </a:p>
        </p:txBody>
      </p:sp>
      <p:pic>
        <p:nvPicPr>
          <p:cNvPr id="1230" name="Google Shape;1230;g2807684f02b_0_339"/>
          <p:cNvPicPr preferRelativeResize="0"/>
          <p:nvPr/>
        </p:nvPicPr>
        <p:blipFill>
          <a:blip r:embed="rId4">
            <a:alphaModFix/>
          </a:blip>
          <a:stretch>
            <a:fillRect/>
          </a:stretch>
        </p:blipFill>
        <p:spPr>
          <a:xfrm>
            <a:off x="1930375" y="2477774"/>
            <a:ext cx="5283251" cy="35221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36" name="Google Shape;1236;g2807684f02b_0_346"/>
          <p:cNvSpPr/>
          <p:nvPr/>
        </p:nvSpPr>
        <p:spPr>
          <a:xfrm>
            <a:off x="169647" y="319225"/>
            <a:ext cx="8804700" cy="5899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237" name="Google Shape;1237;g2807684f02b_0_346"/>
          <p:cNvCxnSpPr/>
          <p:nvPr/>
        </p:nvCxnSpPr>
        <p:spPr>
          <a:xfrm>
            <a:off x="4587204" y="319225"/>
            <a:ext cx="0" cy="1794600"/>
          </a:xfrm>
          <a:prstGeom prst="straightConnector1">
            <a:avLst/>
          </a:prstGeom>
          <a:noFill/>
          <a:ln w="25400" cap="flat" cmpd="sng">
            <a:solidFill>
              <a:srgbClr val="FF932B"/>
            </a:solidFill>
            <a:prstDash val="solid"/>
            <a:round/>
            <a:headEnd type="none" w="sm" len="sm"/>
            <a:tailEnd type="none" w="sm" len="sm"/>
          </a:ln>
        </p:spPr>
      </p:cxnSp>
      <p:cxnSp>
        <p:nvCxnSpPr>
          <p:cNvPr id="1238" name="Google Shape;1238;g2807684f02b_0_346"/>
          <p:cNvCxnSpPr>
            <a:stCxn id="1239" idx="4"/>
            <a:endCxn id="1236" idx="2"/>
          </p:cNvCxnSpPr>
          <p:nvPr/>
        </p:nvCxnSpPr>
        <p:spPr>
          <a:xfrm>
            <a:off x="4549192" y="4400219"/>
            <a:ext cx="22800" cy="1818600"/>
          </a:xfrm>
          <a:prstGeom prst="straightConnector1">
            <a:avLst/>
          </a:prstGeom>
          <a:noFill/>
          <a:ln w="25400" cap="flat" cmpd="sng">
            <a:solidFill>
              <a:srgbClr val="FF932B"/>
            </a:solidFill>
            <a:prstDash val="solid"/>
            <a:round/>
            <a:headEnd type="none" w="sm" len="sm"/>
            <a:tailEnd type="none" w="sm" len="sm"/>
          </a:ln>
        </p:spPr>
      </p:cxnSp>
      <p:cxnSp>
        <p:nvCxnSpPr>
          <p:cNvPr id="1240" name="Google Shape;1240;g2807684f02b_0_346"/>
          <p:cNvCxnSpPr/>
          <p:nvPr/>
        </p:nvCxnSpPr>
        <p:spPr>
          <a:xfrm>
            <a:off x="169647" y="3255554"/>
            <a:ext cx="2571300" cy="0"/>
          </a:xfrm>
          <a:prstGeom prst="straightConnector1">
            <a:avLst/>
          </a:prstGeom>
          <a:noFill/>
          <a:ln w="25400" cap="flat" cmpd="sng">
            <a:solidFill>
              <a:srgbClr val="FF932B"/>
            </a:solidFill>
            <a:prstDash val="solid"/>
            <a:round/>
            <a:headEnd type="none" w="sm" len="sm"/>
            <a:tailEnd type="none" w="sm" len="sm"/>
          </a:ln>
        </p:spPr>
      </p:cxnSp>
      <p:cxnSp>
        <p:nvCxnSpPr>
          <p:cNvPr id="1241" name="Google Shape;1241;g2807684f02b_0_346"/>
          <p:cNvCxnSpPr/>
          <p:nvPr/>
        </p:nvCxnSpPr>
        <p:spPr>
          <a:xfrm>
            <a:off x="6359863" y="3216898"/>
            <a:ext cx="2614500" cy="0"/>
          </a:xfrm>
          <a:prstGeom prst="straightConnector1">
            <a:avLst/>
          </a:prstGeom>
          <a:noFill/>
          <a:ln w="25400" cap="flat" cmpd="sng">
            <a:solidFill>
              <a:srgbClr val="FF932B"/>
            </a:solidFill>
            <a:prstDash val="solid"/>
            <a:round/>
            <a:headEnd type="none" w="sm" len="sm"/>
            <a:tailEnd type="none" w="sm" len="sm"/>
          </a:ln>
        </p:spPr>
      </p:cxnSp>
      <p:sp>
        <p:nvSpPr>
          <p:cNvPr id="1239" name="Google Shape;1239;g2807684f02b_0_346"/>
          <p:cNvSpPr/>
          <p:nvPr/>
        </p:nvSpPr>
        <p:spPr>
          <a:xfrm>
            <a:off x="2739592" y="2111219"/>
            <a:ext cx="3619200" cy="22890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1247" name="Google Shape;1247;g2807684f02b_0_356"/>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1248" name="Google Shape;1248;g2807684f02b_0_356"/>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1249" name="Google Shape;1249;g2807684f02b_0_356"/>
          <p:cNvCxnSpPr>
            <a:stCxn id="1250" idx="4"/>
            <a:endCxn id="1247"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1251" name="Google Shape;1251;g2807684f02b_0_356"/>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1252" name="Google Shape;1252;g2807684f02b_0_356"/>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1250" name="Google Shape;1250;g2807684f02b_0_356"/>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53" name="Google Shape;1253;g2807684f02b_0_356"/>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Inertia</a:t>
            </a:r>
            <a:endParaRPr sz="700" b="0" i="0" u="none" strike="noStrike" cap="none">
              <a:solidFill>
                <a:srgbClr val="000000"/>
              </a:solidFill>
              <a:latin typeface="Arial"/>
              <a:ea typeface="Arial"/>
              <a:cs typeface="Arial"/>
              <a:sym typeface="Arial"/>
            </a:endParaRPr>
          </a:p>
        </p:txBody>
      </p:sp>
      <p:sp>
        <p:nvSpPr>
          <p:cNvPr id="1254" name="Google Shape;1254;g2807684f02b_0_356"/>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1255" name="Google Shape;1255;g2807684f02b_0_356"/>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1256" name="Google Shape;1256;g2807684f02b_0_356"/>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1257" name="Google Shape;1257;g2807684f02b_0_356"/>
          <p:cNvSpPr txBox="1"/>
          <p:nvPr/>
        </p:nvSpPr>
        <p:spPr>
          <a:xfrm>
            <a:off x="4530650" y="6143700"/>
            <a:ext cx="41076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inertia</a:t>
            </a:r>
            <a:r>
              <a:rPr lang="en-US" sz="1800" b="0" i="0" u="none" strike="noStrike" cap="none">
                <a:solidFill>
                  <a:srgbClr val="000000"/>
                </a:solidFill>
                <a:latin typeface="Helvetica Neue Light"/>
                <a:ea typeface="Helvetica Neue Light"/>
                <a:cs typeface="Helvetica Neue Light"/>
                <a:sym typeface="Helvetica Neue Light"/>
              </a:rPr>
              <a:t> impact my life?</a:t>
            </a:r>
            <a:endParaRPr sz="1800" b="0" i="0" u="none" strike="noStrike" cap="none">
              <a:solidFill>
                <a:srgbClr val="000000"/>
              </a:solidFill>
              <a:latin typeface="Arial"/>
              <a:ea typeface="Arial"/>
              <a:cs typeface="Arial"/>
              <a:sym typeface="Arial"/>
            </a:endParaRPr>
          </a:p>
        </p:txBody>
      </p:sp>
      <p:sp>
        <p:nvSpPr>
          <p:cNvPr id="1258" name="Google Shape;1258;g2807684f02b_0_356"/>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259" name="Google Shape;1259;g2807684f02b_0_356"/>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1260" name="Google Shape;1260;g2807684f02b_0_356"/>
          <p:cNvCxnSpPr>
            <a:stCxn id="1261" idx="4"/>
            <a:endCxn id="1258"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1262" name="Google Shape;1262;g2807684f02b_0_356"/>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1263" name="Google Shape;1263;g2807684f02b_0_356"/>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1261" name="Google Shape;1261;g2807684f02b_0_356"/>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Google Shape;1269;g2807684f02b_0_377"/>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270" name="Google Shape;1270;g2807684f02b_0_377"/>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1271" name="Google Shape;1271;g2807684f02b_0_377"/>
          <p:cNvCxnSpPr>
            <a:stCxn id="1272" idx="4"/>
            <a:endCxn id="1269"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1273" name="Google Shape;1273;g2807684f02b_0_377"/>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1274" name="Google Shape;1274;g2807684f02b_0_377"/>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1272" name="Google Shape;1272;g2807684f02b_0_377"/>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275" name="Google Shape;1275;g2807684f02b_0_377"/>
          <p:cNvSpPr txBox="1"/>
          <p:nvPr/>
        </p:nvSpPr>
        <p:spPr>
          <a:xfrm>
            <a:off x="639552" y="480593"/>
            <a:ext cx="78741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picture</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Inertia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1276" name="Google Shape;1276;g2807684f02b_0_377"/>
          <p:cNvSpPr txBox="1"/>
          <p:nvPr/>
        </p:nvSpPr>
        <p:spPr>
          <a:xfrm>
            <a:off x="393330" y="205017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1277" name="Google Shape;1277;g2807684f02b_0_377"/>
          <p:cNvSpPr txBox="1"/>
          <p:nvPr/>
        </p:nvSpPr>
        <p:spPr>
          <a:xfrm>
            <a:off x="5011271" y="2038099"/>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1278" name="Google Shape;1278;g2807684f02b_0_377"/>
          <p:cNvSpPr txBox="1"/>
          <p:nvPr/>
        </p:nvSpPr>
        <p:spPr>
          <a:xfrm>
            <a:off x="380507" y="434575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1279" name="Google Shape;1279;g2807684f02b_0_377"/>
          <p:cNvSpPr txBox="1"/>
          <p:nvPr/>
        </p:nvSpPr>
        <p:spPr>
          <a:xfrm>
            <a:off x="4998446" y="4316627"/>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pic>
        <p:nvPicPr>
          <p:cNvPr id="1280" name="Google Shape;1280;g2807684f02b_0_377"/>
          <p:cNvPicPr preferRelativeResize="0"/>
          <p:nvPr/>
        </p:nvPicPr>
        <p:blipFill>
          <a:blip r:embed="rId3">
            <a:alphaModFix/>
          </a:blip>
          <a:stretch>
            <a:fillRect/>
          </a:stretch>
        </p:blipFill>
        <p:spPr>
          <a:xfrm>
            <a:off x="5516551" y="1748174"/>
            <a:ext cx="3387451" cy="1984825"/>
          </a:xfrm>
          <a:prstGeom prst="rect">
            <a:avLst/>
          </a:prstGeom>
          <a:noFill/>
          <a:ln>
            <a:noFill/>
          </a:ln>
        </p:spPr>
      </p:pic>
      <p:pic>
        <p:nvPicPr>
          <p:cNvPr id="1281" name="Google Shape;1281;g2807684f02b_0_377"/>
          <p:cNvPicPr preferRelativeResize="0"/>
          <p:nvPr/>
        </p:nvPicPr>
        <p:blipFill>
          <a:blip r:embed="rId4">
            <a:alphaModFix/>
          </a:blip>
          <a:stretch>
            <a:fillRect/>
          </a:stretch>
        </p:blipFill>
        <p:spPr>
          <a:xfrm>
            <a:off x="1038030" y="1648793"/>
            <a:ext cx="3820840" cy="2149223"/>
          </a:xfrm>
          <a:prstGeom prst="rect">
            <a:avLst/>
          </a:prstGeom>
          <a:noFill/>
          <a:ln>
            <a:noFill/>
          </a:ln>
        </p:spPr>
      </p:pic>
      <p:pic>
        <p:nvPicPr>
          <p:cNvPr id="1282" name="Google Shape;1282;g2807684f02b_0_377"/>
          <p:cNvPicPr preferRelativeResize="0"/>
          <p:nvPr/>
        </p:nvPicPr>
        <p:blipFill>
          <a:blip r:embed="rId5">
            <a:alphaModFix/>
          </a:blip>
          <a:stretch>
            <a:fillRect/>
          </a:stretch>
        </p:blipFill>
        <p:spPr>
          <a:xfrm>
            <a:off x="983763" y="4562324"/>
            <a:ext cx="3929525" cy="1627075"/>
          </a:xfrm>
          <a:prstGeom prst="rect">
            <a:avLst/>
          </a:prstGeom>
          <a:noFill/>
          <a:ln>
            <a:noFill/>
          </a:ln>
        </p:spPr>
      </p:pic>
      <p:pic>
        <p:nvPicPr>
          <p:cNvPr id="1283" name="Google Shape;1283;g2807684f02b_0_377"/>
          <p:cNvPicPr preferRelativeResize="0"/>
          <p:nvPr/>
        </p:nvPicPr>
        <p:blipFill>
          <a:blip r:embed="rId6">
            <a:alphaModFix/>
          </a:blip>
          <a:stretch>
            <a:fillRect/>
          </a:stretch>
        </p:blipFill>
        <p:spPr>
          <a:xfrm>
            <a:off x="5548946" y="4155175"/>
            <a:ext cx="3322654" cy="2219533"/>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1289" name="Google Shape;1289;g2809bf74a06_0_578"/>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290" name="Google Shape;1290;g2809bf74a06_0_578"/>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1291" name="Google Shape;1291;g2809bf74a06_0_578"/>
          <p:cNvCxnSpPr>
            <a:stCxn id="1292" idx="4"/>
            <a:endCxn id="1289"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1293" name="Google Shape;1293;g2809bf74a06_0_578"/>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1294" name="Google Shape;1294;g2809bf74a06_0_578"/>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1292" name="Google Shape;1292;g2809bf74a06_0_578"/>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295" name="Google Shape;1295;g2809bf74a06_0_578"/>
          <p:cNvSpPr txBox="1"/>
          <p:nvPr/>
        </p:nvSpPr>
        <p:spPr>
          <a:xfrm>
            <a:off x="639552" y="480593"/>
            <a:ext cx="78741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picture</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Inertia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1296" name="Google Shape;1296;g2809bf74a06_0_578"/>
          <p:cNvSpPr txBox="1"/>
          <p:nvPr/>
        </p:nvSpPr>
        <p:spPr>
          <a:xfrm>
            <a:off x="393330" y="205017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1297" name="Google Shape;1297;g2809bf74a06_0_578"/>
          <p:cNvSpPr txBox="1"/>
          <p:nvPr/>
        </p:nvSpPr>
        <p:spPr>
          <a:xfrm>
            <a:off x="5011271" y="2038099"/>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1298" name="Google Shape;1298;g2809bf74a06_0_578"/>
          <p:cNvSpPr txBox="1"/>
          <p:nvPr/>
        </p:nvSpPr>
        <p:spPr>
          <a:xfrm>
            <a:off x="380507" y="434575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1299" name="Google Shape;1299;g2809bf74a06_0_578"/>
          <p:cNvSpPr txBox="1"/>
          <p:nvPr/>
        </p:nvSpPr>
        <p:spPr>
          <a:xfrm>
            <a:off x="4998446" y="4316627"/>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pic>
        <p:nvPicPr>
          <p:cNvPr id="1300" name="Google Shape;1300;g2809bf74a06_0_578"/>
          <p:cNvPicPr preferRelativeResize="0"/>
          <p:nvPr/>
        </p:nvPicPr>
        <p:blipFill>
          <a:blip r:embed="rId3">
            <a:alphaModFix/>
          </a:blip>
          <a:stretch>
            <a:fillRect/>
          </a:stretch>
        </p:blipFill>
        <p:spPr>
          <a:xfrm>
            <a:off x="5516551" y="1748174"/>
            <a:ext cx="3387451" cy="1984825"/>
          </a:xfrm>
          <a:prstGeom prst="rect">
            <a:avLst/>
          </a:prstGeom>
          <a:noFill/>
          <a:ln>
            <a:noFill/>
          </a:ln>
        </p:spPr>
      </p:pic>
      <p:pic>
        <p:nvPicPr>
          <p:cNvPr id="1301" name="Google Shape;1301;g2809bf74a06_0_578"/>
          <p:cNvPicPr preferRelativeResize="0"/>
          <p:nvPr/>
        </p:nvPicPr>
        <p:blipFill>
          <a:blip r:embed="rId4">
            <a:alphaModFix/>
          </a:blip>
          <a:stretch>
            <a:fillRect/>
          </a:stretch>
        </p:blipFill>
        <p:spPr>
          <a:xfrm>
            <a:off x="1038030" y="1648793"/>
            <a:ext cx="3820840" cy="2149223"/>
          </a:xfrm>
          <a:prstGeom prst="rect">
            <a:avLst/>
          </a:prstGeom>
          <a:noFill/>
          <a:ln>
            <a:noFill/>
          </a:ln>
        </p:spPr>
      </p:pic>
      <p:pic>
        <p:nvPicPr>
          <p:cNvPr id="1302" name="Google Shape;1302;g2809bf74a06_0_578"/>
          <p:cNvPicPr preferRelativeResize="0"/>
          <p:nvPr/>
        </p:nvPicPr>
        <p:blipFill>
          <a:blip r:embed="rId5">
            <a:alphaModFix/>
          </a:blip>
          <a:stretch>
            <a:fillRect/>
          </a:stretch>
        </p:blipFill>
        <p:spPr>
          <a:xfrm>
            <a:off x="983763" y="4562324"/>
            <a:ext cx="3929525" cy="1627075"/>
          </a:xfrm>
          <a:prstGeom prst="rect">
            <a:avLst/>
          </a:prstGeom>
          <a:noFill/>
          <a:ln>
            <a:noFill/>
          </a:ln>
        </p:spPr>
      </p:pic>
      <p:pic>
        <p:nvPicPr>
          <p:cNvPr id="1303" name="Google Shape;1303;g2809bf74a06_0_578"/>
          <p:cNvPicPr preferRelativeResize="0"/>
          <p:nvPr/>
        </p:nvPicPr>
        <p:blipFill>
          <a:blip r:embed="rId6">
            <a:alphaModFix/>
          </a:blip>
          <a:stretch>
            <a:fillRect/>
          </a:stretch>
        </p:blipFill>
        <p:spPr>
          <a:xfrm>
            <a:off x="5548946" y="4155175"/>
            <a:ext cx="3322654" cy="2219533"/>
          </a:xfrm>
          <a:prstGeom prst="rect">
            <a:avLst/>
          </a:prstGeom>
          <a:noFill/>
          <a:ln>
            <a:noFill/>
          </a:ln>
        </p:spPr>
      </p:pic>
      <p:sp>
        <p:nvSpPr>
          <p:cNvPr id="1304" name="Google Shape;1304;g2809bf74a06_0_578"/>
          <p:cNvSpPr/>
          <p:nvPr/>
        </p:nvSpPr>
        <p:spPr>
          <a:xfrm>
            <a:off x="5014075" y="1537750"/>
            <a:ext cx="4036800" cy="23652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pic>
        <p:nvPicPr>
          <p:cNvPr id="1310" name="Google Shape;1310;g2807684f02b_0_416"/>
          <p:cNvPicPr preferRelativeResize="0"/>
          <p:nvPr/>
        </p:nvPicPr>
        <p:blipFill>
          <a:blip r:embed="rId3">
            <a:alphaModFix/>
          </a:blip>
          <a:stretch>
            <a:fillRect/>
          </a:stretch>
        </p:blipFill>
        <p:spPr>
          <a:xfrm>
            <a:off x="5104801" y="1070799"/>
            <a:ext cx="3387451" cy="1984825"/>
          </a:xfrm>
          <a:prstGeom prst="rect">
            <a:avLst/>
          </a:prstGeom>
          <a:noFill/>
          <a:ln>
            <a:noFill/>
          </a:ln>
        </p:spPr>
      </p:pic>
      <p:sp>
        <p:nvSpPr>
          <p:cNvPr id="1311" name="Google Shape;1311;g2807684f02b_0_416"/>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312" name="Google Shape;1312;g2807684f02b_0_416"/>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1313" name="Google Shape;1313;g2807684f02b_0_416"/>
          <p:cNvCxnSpPr>
            <a:stCxn id="1314" idx="4"/>
            <a:endCxn id="1311"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1315" name="Google Shape;1315;g2807684f02b_0_416"/>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1316" name="Google Shape;1316;g2807684f02b_0_416"/>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1314" name="Google Shape;1314;g2807684f02b_0_416"/>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17" name="Google Shape;1317;g2807684f02b_0_416"/>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1318" name="Google Shape;1318;g2807684f02b_0_416"/>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1319" name="Google Shape;1319;g2807684f02b_0_416"/>
          <p:cNvCxnSpPr>
            <a:stCxn id="1320" idx="4"/>
            <a:endCxn id="1317"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1321" name="Google Shape;1321;g2807684f02b_0_416"/>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1322" name="Google Shape;1322;g2807684f02b_0_416"/>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1320" name="Google Shape;1320;g2807684f02b_0_416"/>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23" name="Google Shape;1323;g2807684f02b_0_416"/>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Inertia</a:t>
            </a:r>
            <a:endParaRPr sz="700" b="0" i="0" u="none" strike="noStrike" cap="none">
              <a:solidFill>
                <a:srgbClr val="000000"/>
              </a:solidFill>
              <a:latin typeface="Arial"/>
              <a:ea typeface="Arial"/>
              <a:cs typeface="Arial"/>
              <a:sym typeface="Arial"/>
            </a:endParaRPr>
          </a:p>
        </p:txBody>
      </p:sp>
      <p:sp>
        <p:nvSpPr>
          <p:cNvPr id="1324" name="Google Shape;1324;g2807684f02b_0_416"/>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1325" name="Google Shape;1325;g2807684f02b_0_416"/>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1326" name="Google Shape;1326;g2807684f02b_0_416"/>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1327" name="Google Shape;1327;g2807684f02b_0_416"/>
          <p:cNvSpPr txBox="1"/>
          <p:nvPr/>
        </p:nvSpPr>
        <p:spPr>
          <a:xfrm>
            <a:off x="4530650" y="6143700"/>
            <a:ext cx="41076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inertia</a:t>
            </a:r>
            <a:r>
              <a:rPr lang="en-US" sz="1800" b="0" i="0" u="none" strike="noStrike" cap="none">
                <a:solidFill>
                  <a:srgbClr val="000000"/>
                </a:solidFill>
                <a:latin typeface="Helvetica Neue Light"/>
                <a:ea typeface="Helvetica Neue Light"/>
                <a:cs typeface="Helvetica Neue Light"/>
                <a:sym typeface="Helvetica Neue Light"/>
              </a:rPr>
              <a:t> impact my life?</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332"/>
        <p:cNvGrpSpPr/>
        <p:nvPr/>
      </p:nvGrpSpPr>
      <p:grpSpPr>
        <a:xfrm>
          <a:off x="0" y="0"/>
          <a:ext cx="0" cy="0"/>
          <a:chOff x="0" y="0"/>
          <a:chExt cx="0" cy="0"/>
        </a:xfrm>
      </p:grpSpPr>
      <p:sp>
        <p:nvSpPr>
          <p:cNvPr id="1333" name="Google Shape;1333;g2807684f02b_0_438"/>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334" name="Google Shape;1334;g2807684f02b_0_438"/>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1335" name="Google Shape;1335;g2807684f02b_0_438"/>
          <p:cNvCxnSpPr>
            <a:stCxn id="1336" idx="4"/>
            <a:endCxn id="1333"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1337" name="Google Shape;1337;g2807684f02b_0_438"/>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1338" name="Google Shape;1338;g2807684f02b_0_438"/>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1336" name="Google Shape;1336;g2807684f02b_0_438"/>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39" name="Google Shape;1339;g2807684f02b_0_438"/>
          <p:cNvSpPr txBox="1"/>
          <p:nvPr/>
        </p:nvSpPr>
        <p:spPr>
          <a:xfrm>
            <a:off x="626731" y="355701"/>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definition</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Inertia</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1340" name="Google Shape;1340;g2807684f02b_0_438"/>
          <p:cNvSpPr txBox="1"/>
          <p:nvPr/>
        </p:nvSpPr>
        <p:spPr>
          <a:xfrm>
            <a:off x="1073532" y="526929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Flows in only one direction</a:t>
            </a:r>
            <a:endParaRPr sz="1400" b="0" i="0" u="none" strike="noStrike" cap="none">
              <a:solidFill>
                <a:srgbClr val="434343"/>
              </a:solidFill>
              <a:latin typeface="Arial"/>
              <a:ea typeface="Arial"/>
              <a:cs typeface="Arial"/>
              <a:sym typeface="Arial"/>
            </a:endParaRPr>
          </a:p>
        </p:txBody>
      </p:sp>
      <p:sp>
        <p:nvSpPr>
          <p:cNvPr id="1341" name="Google Shape;1341;g2807684f02b_0_438"/>
          <p:cNvSpPr txBox="1"/>
          <p:nvPr/>
        </p:nvSpPr>
        <p:spPr>
          <a:xfrm>
            <a:off x="1073532" y="417942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A push or pull of an object</a:t>
            </a:r>
            <a:endParaRPr sz="2400" b="0" i="0" u="none" strike="noStrike" cap="none">
              <a:solidFill>
                <a:srgbClr val="434343"/>
              </a:solidFill>
              <a:latin typeface="Helvetica Neue Light"/>
              <a:ea typeface="Helvetica Neue Light"/>
              <a:cs typeface="Helvetica Neue Light"/>
              <a:sym typeface="Helvetica Neue Light"/>
            </a:endParaRPr>
          </a:p>
        </p:txBody>
      </p:sp>
      <p:sp>
        <p:nvSpPr>
          <p:cNvPr id="1342" name="Google Shape;1342;g2807684f02b_0_438"/>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1343" name="Google Shape;1343;g2807684f02b_0_438"/>
          <p:cNvSpPr txBox="1"/>
          <p:nvPr/>
        </p:nvSpPr>
        <p:spPr>
          <a:xfrm>
            <a:off x="1073532" y="193980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The smallest unit of matter</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1344" name="Google Shape;1344;g2807684f02b_0_438"/>
          <p:cNvSpPr txBox="1"/>
          <p:nvPr/>
        </p:nvSpPr>
        <p:spPr>
          <a:xfrm>
            <a:off x="380509" y="19132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1345" name="Google Shape;1345;g2807684f02b_0_438"/>
          <p:cNvSpPr txBox="1"/>
          <p:nvPr/>
        </p:nvSpPr>
        <p:spPr>
          <a:xfrm>
            <a:off x="380508" y="30390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1346" name="Google Shape;1346;g2807684f02b_0_438"/>
          <p:cNvSpPr txBox="1"/>
          <p:nvPr/>
        </p:nvSpPr>
        <p:spPr>
          <a:xfrm>
            <a:off x="393332" y="41080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1347" name="Google Shape;1347;g2807684f02b_0_438"/>
          <p:cNvSpPr txBox="1"/>
          <p:nvPr/>
        </p:nvSpPr>
        <p:spPr>
          <a:xfrm>
            <a:off x="393330" y="52091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1348" name="Google Shape;1348;g2807684f02b_0_438"/>
          <p:cNvSpPr txBox="1"/>
          <p:nvPr/>
        </p:nvSpPr>
        <p:spPr>
          <a:xfrm>
            <a:off x="1073532" y="301335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Tendency of an object to resist change in motion</a:t>
            </a:r>
            <a:endParaRPr sz="2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353"/>
        <p:cNvGrpSpPr/>
        <p:nvPr/>
      </p:nvGrpSpPr>
      <p:grpSpPr>
        <a:xfrm>
          <a:off x="0" y="0"/>
          <a:ext cx="0" cy="0"/>
          <a:chOff x="0" y="0"/>
          <a:chExt cx="0" cy="0"/>
        </a:xfrm>
      </p:grpSpPr>
      <p:sp>
        <p:nvSpPr>
          <p:cNvPr id="1354" name="Google Shape;1354;g2809bf74a06_0_610"/>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355" name="Google Shape;1355;g2809bf74a06_0_610"/>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1356" name="Google Shape;1356;g2809bf74a06_0_610"/>
          <p:cNvCxnSpPr>
            <a:stCxn id="1357" idx="4"/>
            <a:endCxn id="1354"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1358" name="Google Shape;1358;g2809bf74a06_0_610"/>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1359" name="Google Shape;1359;g2809bf74a06_0_610"/>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1357" name="Google Shape;1357;g2809bf74a06_0_610"/>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60" name="Google Shape;1360;g2809bf74a06_0_610"/>
          <p:cNvSpPr txBox="1"/>
          <p:nvPr/>
        </p:nvSpPr>
        <p:spPr>
          <a:xfrm>
            <a:off x="626731" y="355701"/>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definition</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Inertia</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1361" name="Google Shape;1361;g2809bf74a06_0_610"/>
          <p:cNvSpPr txBox="1"/>
          <p:nvPr/>
        </p:nvSpPr>
        <p:spPr>
          <a:xfrm>
            <a:off x="1073532" y="526929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Flows in only one direction</a:t>
            </a:r>
            <a:endParaRPr sz="1400" b="0" i="0" u="none" strike="noStrike" cap="none">
              <a:solidFill>
                <a:srgbClr val="434343"/>
              </a:solidFill>
              <a:latin typeface="Arial"/>
              <a:ea typeface="Arial"/>
              <a:cs typeface="Arial"/>
              <a:sym typeface="Arial"/>
            </a:endParaRPr>
          </a:p>
        </p:txBody>
      </p:sp>
      <p:sp>
        <p:nvSpPr>
          <p:cNvPr id="1362" name="Google Shape;1362;g2809bf74a06_0_610"/>
          <p:cNvSpPr txBox="1"/>
          <p:nvPr/>
        </p:nvSpPr>
        <p:spPr>
          <a:xfrm>
            <a:off x="1073532" y="417942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A push or pull of an object</a:t>
            </a:r>
            <a:endParaRPr sz="2400" b="0" i="0" u="none" strike="noStrike" cap="none">
              <a:solidFill>
                <a:srgbClr val="434343"/>
              </a:solidFill>
              <a:latin typeface="Helvetica Neue Light"/>
              <a:ea typeface="Helvetica Neue Light"/>
              <a:cs typeface="Helvetica Neue Light"/>
              <a:sym typeface="Helvetica Neue Light"/>
            </a:endParaRPr>
          </a:p>
        </p:txBody>
      </p:sp>
      <p:sp>
        <p:nvSpPr>
          <p:cNvPr id="1363" name="Google Shape;1363;g2809bf74a06_0_610"/>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1364" name="Google Shape;1364;g2809bf74a06_0_610"/>
          <p:cNvSpPr txBox="1"/>
          <p:nvPr/>
        </p:nvSpPr>
        <p:spPr>
          <a:xfrm>
            <a:off x="1073532" y="193980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The smallest unit of matter</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1365" name="Google Shape;1365;g2809bf74a06_0_610"/>
          <p:cNvSpPr txBox="1"/>
          <p:nvPr/>
        </p:nvSpPr>
        <p:spPr>
          <a:xfrm>
            <a:off x="380509" y="19132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1366" name="Google Shape;1366;g2809bf74a06_0_610"/>
          <p:cNvSpPr txBox="1"/>
          <p:nvPr/>
        </p:nvSpPr>
        <p:spPr>
          <a:xfrm>
            <a:off x="380508" y="30390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1367" name="Google Shape;1367;g2809bf74a06_0_610"/>
          <p:cNvSpPr txBox="1"/>
          <p:nvPr/>
        </p:nvSpPr>
        <p:spPr>
          <a:xfrm>
            <a:off x="393332" y="41080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1368" name="Google Shape;1368;g2809bf74a06_0_610"/>
          <p:cNvSpPr txBox="1"/>
          <p:nvPr/>
        </p:nvSpPr>
        <p:spPr>
          <a:xfrm>
            <a:off x="393330" y="52091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1369" name="Google Shape;1369;g2809bf74a06_0_610"/>
          <p:cNvSpPr txBox="1"/>
          <p:nvPr/>
        </p:nvSpPr>
        <p:spPr>
          <a:xfrm>
            <a:off x="1073532" y="301335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Tendency of an object to resist change in motion</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1370" name="Google Shape;1370;g2809bf74a06_0_610"/>
          <p:cNvSpPr/>
          <p:nvPr/>
        </p:nvSpPr>
        <p:spPr>
          <a:xfrm>
            <a:off x="350550" y="2749250"/>
            <a:ext cx="7450800" cy="10158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sp>
        <p:nvSpPr>
          <p:cNvPr id="1376" name="Google Shape;1376;g2807684f02b_0_479"/>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377" name="Google Shape;1377;g2807684f02b_0_479"/>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1378" name="Google Shape;1378;g2807684f02b_0_479"/>
          <p:cNvCxnSpPr>
            <a:stCxn id="1379" idx="4"/>
            <a:endCxn id="1376"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1380" name="Google Shape;1380;g2807684f02b_0_479"/>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1381" name="Google Shape;1381;g2807684f02b_0_479"/>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1379" name="Google Shape;1379;g2807684f02b_0_479"/>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1382" name="Google Shape;1382;g2807684f02b_0_479"/>
          <p:cNvPicPr preferRelativeResize="0"/>
          <p:nvPr/>
        </p:nvPicPr>
        <p:blipFill>
          <a:blip r:embed="rId3">
            <a:alphaModFix/>
          </a:blip>
          <a:stretch>
            <a:fillRect/>
          </a:stretch>
        </p:blipFill>
        <p:spPr>
          <a:xfrm>
            <a:off x="5104801" y="1070799"/>
            <a:ext cx="3387451" cy="1984825"/>
          </a:xfrm>
          <a:prstGeom prst="rect">
            <a:avLst/>
          </a:prstGeom>
          <a:noFill/>
          <a:ln>
            <a:noFill/>
          </a:ln>
        </p:spPr>
      </p:pic>
      <p:sp>
        <p:nvSpPr>
          <p:cNvPr id="1383" name="Google Shape;1383;g2807684f02b_0_479"/>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1384" name="Google Shape;1384;g2807684f02b_0_479"/>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1385" name="Google Shape;1385;g2807684f02b_0_479"/>
          <p:cNvCxnSpPr>
            <a:stCxn id="1386" idx="4"/>
            <a:endCxn id="1383"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1387" name="Google Shape;1387;g2807684f02b_0_479"/>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1388" name="Google Shape;1388;g2807684f02b_0_479"/>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1386" name="Google Shape;1386;g2807684f02b_0_479"/>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89" name="Google Shape;1389;g2807684f02b_0_479"/>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Inertia</a:t>
            </a:r>
            <a:endParaRPr sz="700" b="0" i="0" u="none" strike="noStrike" cap="none">
              <a:solidFill>
                <a:srgbClr val="000000"/>
              </a:solidFill>
              <a:latin typeface="Arial"/>
              <a:ea typeface="Arial"/>
              <a:cs typeface="Arial"/>
              <a:sym typeface="Arial"/>
            </a:endParaRPr>
          </a:p>
        </p:txBody>
      </p:sp>
      <p:sp>
        <p:nvSpPr>
          <p:cNvPr id="1390" name="Google Shape;1390;g2807684f02b_0_479"/>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1391" name="Google Shape;1391;g2807684f02b_0_479"/>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1392" name="Google Shape;1392;g2807684f02b_0_479"/>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1393" name="Google Shape;1393;g2807684f02b_0_479"/>
          <p:cNvSpPr txBox="1"/>
          <p:nvPr/>
        </p:nvSpPr>
        <p:spPr>
          <a:xfrm>
            <a:off x="4530650" y="6143700"/>
            <a:ext cx="41076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inertia</a:t>
            </a:r>
            <a:r>
              <a:rPr lang="en-US" sz="1800" b="0" i="0" u="none" strike="noStrike" cap="none">
                <a:solidFill>
                  <a:srgbClr val="000000"/>
                </a:solidFill>
                <a:latin typeface="Helvetica Neue Light"/>
                <a:ea typeface="Helvetica Neue Light"/>
                <a:cs typeface="Helvetica Neue Light"/>
                <a:sym typeface="Helvetica Neue Light"/>
              </a:rPr>
              <a:t> impact my life?</a:t>
            </a:r>
            <a:endParaRPr sz="1800" b="0" i="0" u="none" strike="noStrike" cap="none">
              <a:solidFill>
                <a:srgbClr val="000000"/>
              </a:solidFill>
              <a:latin typeface="Arial"/>
              <a:ea typeface="Arial"/>
              <a:cs typeface="Arial"/>
              <a:sym typeface="Arial"/>
            </a:endParaRPr>
          </a:p>
        </p:txBody>
      </p:sp>
      <p:sp>
        <p:nvSpPr>
          <p:cNvPr id="1394" name="Google Shape;1394;g2807684f02b_0_479"/>
          <p:cNvSpPr txBox="1"/>
          <p:nvPr/>
        </p:nvSpPr>
        <p:spPr>
          <a:xfrm>
            <a:off x="695750" y="1419875"/>
            <a:ext cx="36219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dk1"/>
                </a:solidFill>
                <a:latin typeface="Calibri"/>
                <a:ea typeface="Calibri"/>
                <a:cs typeface="Calibri"/>
                <a:sym typeface="Calibri"/>
              </a:rPr>
              <a:t>Tendency of an object to resist change in motion</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g28d0a459bb7_0_12"/>
          <p:cNvSpPr txBox="1"/>
          <p:nvPr/>
        </p:nvSpPr>
        <p:spPr>
          <a:xfrm>
            <a:off x="2234397" y="87087"/>
            <a:ext cx="4675200" cy="954067"/>
          </a:xfrm>
          <a:prstGeom prst="rect">
            <a:avLst/>
          </a:prstGeom>
          <a:noFill/>
          <a:ln>
            <a:noFill/>
          </a:ln>
        </p:spPr>
        <p:txBody>
          <a:bodyPr spcFirstLastPara="1" wrap="square" lIns="91425" tIns="45700" rIns="91425" bIns="45700" anchor="t" anchorCtr="0">
            <a:spAutoFit/>
          </a:bodyPr>
          <a:lstStyle/>
          <a:p>
            <a:pPr>
              <a:buSzPts val="5600"/>
            </a:pPr>
            <a:r>
              <a:rPr lang="en-US" sz="5600">
                <a:solidFill>
                  <a:srgbClr val="FFC000"/>
                </a:solidFill>
                <a:latin typeface="Calibri"/>
                <a:ea typeface="Calibri"/>
                <a:cs typeface="Calibri"/>
                <a:sym typeface="Calibri"/>
              </a:rPr>
              <a:t>Demonstration</a:t>
            </a:r>
            <a:endParaRPr/>
          </a:p>
        </p:txBody>
      </p:sp>
      <p:sp>
        <p:nvSpPr>
          <p:cNvPr id="839" name="Google Shape;839;g28d0a459bb7_0_12" descr="Classroom"/>
          <p:cNvSpPr/>
          <p:nvPr/>
        </p:nvSpPr>
        <p:spPr>
          <a:xfrm>
            <a:off x="124755" y="87074"/>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a:buSzPts val="1400"/>
            </a:pPr>
            <a:endParaRPr/>
          </a:p>
        </p:txBody>
      </p:sp>
      <p:sp>
        <p:nvSpPr>
          <p:cNvPr id="2" name="Google Shape;139;gdbff74d4ed_1_1109">
            <a:extLst>
              <a:ext uri="{FF2B5EF4-FFF2-40B4-BE49-F238E27FC236}">
                <a16:creationId xmlns:a16="http://schemas.microsoft.com/office/drawing/2014/main" id="{2B2E0716-CA7A-3ABD-33F2-EBAA32E145D8}"/>
              </a:ext>
            </a:extLst>
          </p:cNvPr>
          <p:cNvSpPr txBox="1"/>
          <p:nvPr/>
        </p:nvSpPr>
        <p:spPr>
          <a:xfrm>
            <a:off x="124755" y="1041154"/>
            <a:ext cx="4904719" cy="4351339"/>
          </a:xfrm>
          <a:prstGeom prst="rect">
            <a:avLst/>
          </a:prstGeom>
        </p:spPr>
        <p:txBody>
          <a:bodyPr spcFirstLastPara="1" vert="horz" lIns="91440" tIns="45720" rIns="91440" bIns="45720" rtlCol="0" anchorCtr="0">
            <a:noAutofit/>
          </a:bodyPr>
          <a:lstStyle/>
          <a:p>
            <a:pPr algn="ctr">
              <a:lnSpc>
                <a:spcPct val="90000"/>
              </a:lnSpc>
              <a:spcAft>
                <a:spcPts val="600"/>
              </a:spcAft>
              <a:buSzPts val="2400"/>
            </a:pPr>
            <a:r>
              <a:rPr lang="en-US" sz="2200" b="1" kern="1200" dirty="0">
                <a:solidFill>
                  <a:schemeClr val="tx1"/>
                </a:solidFill>
                <a:latin typeface="Calibri" panose="020F0502020204030204" pitchFamily="34" charset="0"/>
                <a:ea typeface="+mn-ea"/>
                <a:cs typeface="Calibri" panose="020F0502020204030204" pitchFamily="34" charset="0"/>
                <a:sym typeface="Calibri"/>
              </a:rPr>
              <a:t>TEACHER DIRECTIONS:</a:t>
            </a:r>
          </a:p>
          <a:p>
            <a:pPr>
              <a:buSzPts val="1600"/>
            </a:pPr>
            <a:r>
              <a:rPr lang="en-US" sz="2200" b="1" u="sng" kern="1200" dirty="0">
                <a:solidFill>
                  <a:schemeClr val="tx1"/>
                </a:solidFill>
                <a:latin typeface="Calibri" panose="020F0502020204030204" pitchFamily="34" charset="0"/>
                <a:ea typeface="+mn-ea"/>
                <a:cs typeface="Calibri" panose="020F0502020204030204" pitchFamily="34" charset="0"/>
                <a:sym typeface="Calibri"/>
              </a:rPr>
              <a:t>Before viewing:</a:t>
            </a:r>
            <a:r>
              <a:rPr lang="en-US" sz="2200" b="1" kern="1200" dirty="0">
                <a:solidFill>
                  <a:schemeClr val="tx1"/>
                </a:solidFill>
                <a:latin typeface="Calibri" panose="020F0502020204030204" pitchFamily="34" charset="0"/>
                <a:ea typeface="+mn-ea"/>
                <a:cs typeface="Calibri" panose="020F0502020204030204" pitchFamily="34" charset="0"/>
                <a:sym typeface="Calibri"/>
              </a:rPr>
              <a:t> </a:t>
            </a:r>
            <a:r>
              <a:rPr lang="en-US" sz="2200" kern="1200" dirty="0">
                <a:solidFill>
                  <a:schemeClr val="dk1"/>
                </a:solidFill>
                <a:latin typeface="Calibri"/>
                <a:ea typeface="+mn-ea"/>
                <a:cs typeface="Calibri"/>
                <a:sym typeface="Calibri"/>
              </a:rPr>
              <a:t>A</a:t>
            </a:r>
            <a:r>
              <a:rPr lang="en-US" sz="2200" dirty="0">
                <a:solidFill>
                  <a:schemeClr val="dk1"/>
                </a:solidFill>
                <a:latin typeface="Calibri"/>
                <a:ea typeface="Calibri"/>
                <a:cs typeface="Calibri"/>
                <a:sym typeface="Calibri"/>
              </a:rPr>
              <a:t>sk students to recall  what they already know about inertia. </a:t>
            </a:r>
            <a:endParaRPr lang="en-US" sz="2200" dirty="0"/>
          </a:p>
          <a:p>
            <a:pPr>
              <a:lnSpc>
                <a:spcPct val="90000"/>
              </a:lnSpc>
              <a:spcAft>
                <a:spcPts val="600"/>
              </a:spcAft>
              <a:buSzPts val="2000"/>
            </a:pPr>
            <a:endParaRPr lang="en-US" sz="2200" kern="1200" dirty="0">
              <a:solidFill>
                <a:schemeClr val="tx1"/>
              </a:solidFill>
              <a:latin typeface="Calibri" panose="020F0502020204030204" pitchFamily="34" charset="0"/>
              <a:ea typeface="+mn-ea"/>
              <a:cs typeface="Calibri" panose="020F0502020204030204" pitchFamily="34" charset="0"/>
              <a:sym typeface="Calibri"/>
            </a:endParaRPr>
          </a:p>
          <a:p>
            <a:pPr>
              <a:buSzPts val="1600"/>
            </a:pPr>
            <a:r>
              <a:rPr lang="en-US" sz="2200" b="1" u="sng" kern="1200" dirty="0">
                <a:solidFill>
                  <a:schemeClr val="tx1"/>
                </a:solidFill>
                <a:latin typeface="Calibri" panose="020F0502020204030204" pitchFamily="34" charset="0"/>
                <a:ea typeface="+mn-ea"/>
                <a:cs typeface="Calibri" panose="020F0502020204030204" pitchFamily="34" charset="0"/>
                <a:sym typeface="Calibri"/>
              </a:rPr>
              <a:t>During</a:t>
            </a:r>
            <a:r>
              <a:rPr lang="en-US" sz="2200" b="1" kern="1200" dirty="0">
                <a:solidFill>
                  <a:schemeClr val="tx1"/>
                </a:solidFill>
                <a:latin typeface="Calibri" panose="020F0502020204030204" pitchFamily="34" charset="0"/>
                <a:ea typeface="+mn-ea"/>
                <a:cs typeface="Calibri" panose="020F0502020204030204" pitchFamily="34" charset="0"/>
                <a:sym typeface="Calibri"/>
              </a:rPr>
              <a:t>: </a:t>
            </a:r>
            <a:r>
              <a:rPr lang="en-US" sz="2200" kern="1200" dirty="0">
                <a:solidFill>
                  <a:schemeClr val="tx1"/>
                </a:solidFill>
                <a:latin typeface="Calibri" panose="020F0502020204030204" pitchFamily="34" charset="0"/>
                <a:ea typeface="+mn-ea"/>
                <a:cs typeface="Calibri" panose="020F0502020204030204" pitchFamily="34" charset="0"/>
                <a:sym typeface="Calibri"/>
              </a:rPr>
              <a:t>Engage in a class discussion about the observations. Ask questions such as: What happened when the object was at rest, and a force was applied?</a:t>
            </a:r>
          </a:p>
          <a:p>
            <a:pPr>
              <a:buSzPts val="1600"/>
            </a:pPr>
            <a:r>
              <a:rPr lang="en-US" sz="2200" kern="1200" dirty="0">
                <a:solidFill>
                  <a:schemeClr val="tx1"/>
                </a:solidFill>
                <a:latin typeface="Calibri" panose="020F0502020204030204" pitchFamily="34" charset="0"/>
                <a:ea typeface="+mn-ea"/>
                <a:cs typeface="Calibri" panose="020F0502020204030204" pitchFamily="34" charset="0"/>
                <a:sym typeface="Calibri"/>
              </a:rPr>
              <a:t>What happened when the object was in motion, and a force was applied?</a:t>
            </a:r>
          </a:p>
          <a:p>
            <a:pPr>
              <a:buSzPts val="1600"/>
            </a:pPr>
            <a:r>
              <a:rPr lang="en-US" sz="2200" kern="1200" dirty="0">
                <a:solidFill>
                  <a:schemeClr val="tx1"/>
                </a:solidFill>
                <a:latin typeface="Calibri" panose="020F0502020204030204" pitchFamily="34" charset="0"/>
                <a:ea typeface="+mn-ea"/>
                <a:cs typeface="Calibri" panose="020F0502020204030204" pitchFamily="34" charset="0"/>
                <a:sym typeface="Calibri"/>
              </a:rPr>
              <a:t>How did the object's mass influence its response to the applied force?</a:t>
            </a:r>
          </a:p>
          <a:p>
            <a:pPr>
              <a:buSzPts val="1600"/>
            </a:pPr>
            <a:endParaRPr lang="en-US" sz="2200" b="1" u="sng" kern="1200" dirty="0">
              <a:solidFill>
                <a:schemeClr val="dk1"/>
              </a:solidFill>
              <a:latin typeface="Calibri"/>
              <a:ea typeface="+mn-ea"/>
              <a:cs typeface="Calibri"/>
              <a:sym typeface="Calibri"/>
            </a:endParaRPr>
          </a:p>
          <a:p>
            <a:pPr>
              <a:buSzPts val="1600"/>
            </a:pPr>
            <a:r>
              <a:rPr lang="en-US" sz="2200" b="1" u="sng" kern="1200" dirty="0">
                <a:solidFill>
                  <a:schemeClr val="tx1"/>
                </a:solidFill>
                <a:latin typeface="Calibri" panose="020F0502020204030204" pitchFamily="34" charset="0"/>
                <a:ea typeface="+mn-ea"/>
                <a:cs typeface="Calibri" panose="020F0502020204030204" pitchFamily="34" charset="0"/>
                <a:sym typeface="Calibri"/>
              </a:rPr>
              <a:t>After</a:t>
            </a:r>
            <a:r>
              <a:rPr lang="en-US" sz="2200" kern="1200" dirty="0">
                <a:solidFill>
                  <a:schemeClr val="tx1"/>
                </a:solidFill>
                <a:latin typeface="Calibri" panose="020F0502020204030204" pitchFamily="34" charset="0"/>
                <a:ea typeface="+mn-ea"/>
                <a:cs typeface="Calibri" panose="020F0502020204030204" pitchFamily="34" charset="0"/>
                <a:sym typeface="Calibri"/>
              </a:rPr>
              <a:t>: Tell students that today they will be learning more about the term inertia.</a:t>
            </a:r>
          </a:p>
        </p:txBody>
      </p:sp>
      <p:pic>
        <p:nvPicPr>
          <p:cNvPr id="5" name="Picture 4" descr="A hand touching a piece of tape on a table&#10;&#10;Description automatically generated">
            <a:extLst>
              <a:ext uri="{FF2B5EF4-FFF2-40B4-BE49-F238E27FC236}">
                <a16:creationId xmlns:a16="http://schemas.microsoft.com/office/drawing/2014/main" id="{3A8B57A1-EC2C-18CE-6AB6-17D50AD2FF84}"/>
              </a:ext>
            </a:extLst>
          </p:cNvPr>
          <p:cNvPicPr>
            <a:picLocks noChangeAspect="1"/>
          </p:cNvPicPr>
          <p:nvPr/>
        </p:nvPicPr>
        <p:blipFill>
          <a:blip r:embed="rId4"/>
          <a:stretch>
            <a:fillRect/>
          </a:stretch>
        </p:blipFill>
        <p:spPr>
          <a:xfrm>
            <a:off x="5512242" y="2335165"/>
            <a:ext cx="3251821" cy="2463935"/>
          </a:xfrm>
          <a:prstGeom prst="rect">
            <a:avLst/>
          </a:prstGeom>
        </p:spPr>
      </p:pic>
    </p:spTree>
    <p:extLst>
      <p:ext uri="{BB962C8B-B14F-4D97-AF65-F5344CB8AC3E}">
        <p14:creationId xmlns:p14="http://schemas.microsoft.com/office/powerpoint/2010/main" val="32202293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399"/>
        <p:cNvGrpSpPr/>
        <p:nvPr/>
      </p:nvGrpSpPr>
      <p:grpSpPr>
        <a:xfrm>
          <a:off x="0" y="0"/>
          <a:ext cx="0" cy="0"/>
          <a:chOff x="0" y="0"/>
          <a:chExt cx="0" cy="0"/>
        </a:xfrm>
      </p:grpSpPr>
      <p:sp>
        <p:nvSpPr>
          <p:cNvPr id="1400" name="Google Shape;1400;g2807684f02b_0_502"/>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401" name="Google Shape;1401;g2807684f02b_0_502"/>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1402" name="Google Shape;1402;g2807684f02b_0_502"/>
          <p:cNvCxnSpPr>
            <a:stCxn id="1403" idx="4"/>
            <a:endCxn id="1400"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1404" name="Google Shape;1404;g2807684f02b_0_502"/>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1405" name="Google Shape;1405;g2807684f02b_0_502"/>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1403" name="Google Shape;1403;g2807684f02b_0_502"/>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06" name="Google Shape;1406;g2807684f02b_0_502"/>
          <p:cNvSpPr txBox="1"/>
          <p:nvPr/>
        </p:nvSpPr>
        <p:spPr>
          <a:xfrm>
            <a:off x="738131" y="268426"/>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example</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Inertia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1407" name="Google Shape;1407;g2807684f02b_0_502"/>
          <p:cNvSpPr txBox="1"/>
          <p:nvPr/>
        </p:nvSpPr>
        <p:spPr>
          <a:xfrm>
            <a:off x="1073532" y="496449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Dreaming during sleep</a:t>
            </a:r>
            <a:endParaRPr sz="1400" b="0" i="0" u="none" strike="noStrike" cap="none">
              <a:solidFill>
                <a:srgbClr val="434343"/>
              </a:solidFill>
              <a:latin typeface="Arial"/>
              <a:ea typeface="Arial"/>
              <a:cs typeface="Arial"/>
              <a:sym typeface="Arial"/>
            </a:endParaRPr>
          </a:p>
        </p:txBody>
      </p:sp>
      <p:sp>
        <p:nvSpPr>
          <p:cNvPr id="1408" name="Google Shape;1408;g2807684f02b_0_502"/>
          <p:cNvSpPr txBox="1"/>
          <p:nvPr/>
        </p:nvSpPr>
        <p:spPr>
          <a:xfrm>
            <a:off x="1090682" y="3920945"/>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A parked car </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1409" name="Google Shape;1409;g2807684f02b_0_502"/>
          <p:cNvSpPr txBox="1"/>
          <p:nvPr/>
        </p:nvSpPr>
        <p:spPr>
          <a:xfrm>
            <a:off x="1166884" y="18370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1410" name="Google Shape;1410;g2807684f02b_0_502"/>
          <p:cNvSpPr txBox="1"/>
          <p:nvPr/>
        </p:nvSpPr>
        <p:spPr>
          <a:xfrm>
            <a:off x="1073532" y="193980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Clouds forming</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1411" name="Google Shape;1411;g2807684f02b_0_502"/>
          <p:cNvSpPr txBox="1"/>
          <p:nvPr/>
        </p:nvSpPr>
        <p:spPr>
          <a:xfrm>
            <a:off x="380509" y="18370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1412" name="Google Shape;1412;g2807684f02b_0_502"/>
          <p:cNvSpPr txBox="1"/>
          <p:nvPr/>
        </p:nvSpPr>
        <p:spPr>
          <a:xfrm>
            <a:off x="380508" y="28866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1413" name="Google Shape;1413;g2807684f02b_0_502"/>
          <p:cNvSpPr txBox="1"/>
          <p:nvPr/>
        </p:nvSpPr>
        <p:spPr>
          <a:xfrm>
            <a:off x="393332" y="38794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1414" name="Google Shape;1414;g2807684f02b_0_502"/>
          <p:cNvSpPr txBox="1"/>
          <p:nvPr/>
        </p:nvSpPr>
        <p:spPr>
          <a:xfrm>
            <a:off x="393330" y="49043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1415" name="Google Shape;1415;g2807684f02b_0_502"/>
          <p:cNvSpPr txBox="1"/>
          <p:nvPr/>
        </p:nvSpPr>
        <p:spPr>
          <a:xfrm>
            <a:off x="1073532" y="293715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latin typeface="Helvetica Neue Light"/>
                <a:ea typeface="Helvetica Neue Light"/>
                <a:cs typeface="Helvetica Neue Light"/>
                <a:sym typeface="Helvetica Neue Light"/>
              </a:rPr>
              <a:t>Rain and wind</a:t>
            </a:r>
            <a:endParaRPr sz="2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420"/>
        <p:cNvGrpSpPr/>
        <p:nvPr/>
      </p:nvGrpSpPr>
      <p:grpSpPr>
        <a:xfrm>
          <a:off x="0" y="0"/>
          <a:ext cx="0" cy="0"/>
          <a:chOff x="0" y="0"/>
          <a:chExt cx="0" cy="0"/>
        </a:xfrm>
      </p:grpSpPr>
      <p:sp>
        <p:nvSpPr>
          <p:cNvPr id="1421" name="Google Shape;1421;g2809bf74a06_0_645"/>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422" name="Google Shape;1422;g2809bf74a06_0_645"/>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1423" name="Google Shape;1423;g2809bf74a06_0_645"/>
          <p:cNvCxnSpPr>
            <a:stCxn id="1424" idx="4"/>
            <a:endCxn id="1421"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1425" name="Google Shape;1425;g2809bf74a06_0_645"/>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1426" name="Google Shape;1426;g2809bf74a06_0_645"/>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1424" name="Google Shape;1424;g2809bf74a06_0_645"/>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27" name="Google Shape;1427;g2809bf74a06_0_645"/>
          <p:cNvSpPr txBox="1"/>
          <p:nvPr/>
        </p:nvSpPr>
        <p:spPr>
          <a:xfrm>
            <a:off x="738131" y="268426"/>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example</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Inertia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1428" name="Google Shape;1428;g2809bf74a06_0_645"/>
          <p:cNvSpPr txBox="1"/>
          <p:nvPr/>
        </p:nvSpPr>
        <p:spPr>
          <a:xfrm>
            <a:off x="1073532" y="496449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Dreaming during sleep</a:t>
            </a:r>
            <a:endParaRPr sz="1400" b="0" i="0" u="none" strike="noStrike" cap="none">
              <a:solidFill>
                <a:srgbClr val="434343"/>
              </a:solidFill>
              <a:latin typeface="Arial"/>
              <a:ea typeface="Arial"/>
              <a:cs typeface="Arial"/>
              <a:sym typeface="Arial"/>
            </a:endParaRPr>
          </a:p>
        </p:txBody>
      </p:sp>
      <p:sp>
        <p:nvSpPr>
          <p:cNvPr id="1429" name="Google Shape;1429;g2809bf74a06_0_645"/>
          <p:cNvSpPr txBox="1"/>
          <p:nvPr/>
        </p:nvSpPr>
        <p:spPr>
          <a:xfrm>
            <a:off x="1090682" y="3920945"/>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A parked car </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1430" name="Google Shape;1430;g2809bf74a06_0_645"/>
          <p:cNvSpPr txBox="1"/>
          <p:nvPr/>
        </p:nvSpPr>
        <p:spPr>
          <a:xfrm>
            <a:off x="1166884" y="18370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1431" name="Google Shape;1431;g2809bf74a06_0_645"/>
          <p:cNvSpPr txBox="1"/>
          <p:nvPr/>
        </p:nvSpPr>
        <p:spPr>
          <a:xfrm>
            <a:off x="1073532" y="193980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Clouds forming</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1432" name="Google Shape;1432;g2809bf74a06_0_645"/>
          <p:cNvSpPr txBox="1"/>
          <p:nvPr/>
        </p:nvSpPr>
        <p:spPr>
          <a:xfrm>
            <a:off x="380509" y="18370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1433" name="Google Shape;1433;g2809bf74a06_0_645"/>
          <p:cNvSpPr txBox="1"/>
          <p:nvPr/>
        </p:nvSpPr>
        <p:spPr>
          <a:xfrm>
            <a:off x="380508" y="28866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1434" name="Google Shape;1434;g2809bf74a06_0_645"/>
          <p:cNvSpPr txBox="1"/>
          <p:nvPr/>
        </p:nvSpPr>
        <p:spPr>
          <a:xfrm>
            <a:off x="393332" y="38794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1435" name="Google Shape;1435;g2809bf74a06_0_645"/>
          <p:cNvSpPr txBox="1"/>
          <p:nvPr/>
        </p:nvSpPr>
        <p:spPr>
          <a:xfrm>
            <a:off x="393330" y="49043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1436" name="Google Shape;1436;g2809bf74a06_0_645"/>
          <p:cNvSpPr txBox="1"/>
          <p:nvPr/>
        </p:nvSpPr>
        <p:spPr>
          <a:xfrm>
            <a:off x="1073532" y="293715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latin typeface="Helvetica Neue Light"/>
                <a:ea typeface="Helvetica Neue Light"/>
                <a:cs typeface="Helvetica Neue Light"/>
                <a:sym typeface="Helvetica Neue Light"/>
              </a:rPr>
              <a:t>Rain and wind</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1437" name="Google Shape;1437;g2809bf74a06_0_645"/>
          <p:cNvSpPr/>
          <p:nvPr/>
        </p:nvSpPr>
        <p:spPr>
          <a:xfrm>
            <a:off x="350550" y="3663650"/>
            <a:ext cx="2751000" cy="10158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442"/>
        <p:cNvGrpSpPr/>
        <p:nvPr/>
      </p:nvGrpSpPr>
      <p:grpSpPr>
        <a:xfrm>
          <a:off x="0" y="0"/>
          <a:ext cx="0" cy="0"/>
          <a:chOff x="0" y="0"/>
          <a:chExt cx="0" cy="0"/>
        </a:xfrm>
      </p:grpSpPr>
      <p:sp>
        <p:nvSpPr>
          <p:cNvPr id="1443" name="Google Shape;1443;g2807684f02b_0_543"/>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444" name="Google Shape;1444;g2807684f02b_0_543"/>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1445" name="Google Shape;1445;g2807684f02b_0_543"/>
          <p:cNvCxnSpPr>
            <a:stCxn id="1446" idx="4"/>
            <a:endCxn id="1443"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1447" name="Google Shape;1447;g2807684f02b_0_543"/>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1448" name="Google Shape;1448;g2807684f02b_0_543"/>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1446" name="Google Shape;1446;g2807684f02b_0_543"/>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1449" name="Google Shape;1449;g2807684f02b_0_543"/>
          <p:cNvPicPr preferRelativeResize="0"/>
          <p:nvPr/>
        </p:nvPicPr>
        <p:blipFill>
          <a:blip r:embed="rId3">
            <a:alphaModFix/>
          </a:blip>
          <a:stretch>
            <a:fillRect/>
          </a:stretch>
        </p:blipFill>
        <p:spPr>
          <a:xfrm>
            <a:off x="5104801" y="1070799"/>
            <a:ext cx="3387451" cy="1984825"/>
          </a:xfrm>
          <a:prstGeom prst="rect">
            <a:avLst/>
          </a:prstGeom>
          <a:noFill/>
          <a:ln>
            <a:noFill/>
          </a:ln>
        </p:spPr>
      </p:pic>
      <p:sp>
        <p:nvSpPr>
          <p:cNvPr id="1450" name="Google Shape;1450;g2807684f02b_0_543"/>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1451" name="Google Shape;1451;g2807684f02b_0_543"/>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1452" name="Google Shape;1452;g2807684f02b_0_543"/>
          <p:cNvCxnSpPr>
            <a:stCxn id="1453" idx="4"/>
            <a:endCxn id="1450"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1454" name="Google Shape;1454;g2807684f02b_0_543"/>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1455" name="Google Shape;1455;g2807684f02b_0_543"/>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1453" name="Google Shape;1453;g2807684f02b_0_543"/>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56" name="Google Shape;1456;g2807684f02b_0_543"/>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Inertia</a:t>
            </a:r>
            <a:endParaRPr sz="700" b="0" i="0" u="none" strike="noStrike" cap="none">
              <a:solidFill>
                <a:srgbClr val="000000"/>
              </a:solidFill>
              <a:latin typeface="Arial"/>
              <a:ea typeface="Arial"/>
              <a:cs typeface="Arial"/>
              <a:sym typeface="Arial"/>
            </a:endParaRPr>
          </a:p>
        </p:txBody>
      </p:sp>
      <p:sp>
        <p:nvSpPr>
          <p:cNvPr id="1457" name="Google Shape;1457;g2807684f02b_0_543"/>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1458" name="Google Shape;1458;g2807684f02b_0_543"/>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1459" name="Google Shape;1459;g2807684f02b_0_543"/>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1460" name="Google Shape;1460;g2807684f02b_0_543"/>
          <p:cNvSpPr txBox="1"/>
          <p:nvPr/>
        </p:nvSpPr>
        <p:spPr>
          <a:xfrm>
            <a:off x="4530650" y="6143700"/>
            <a:ext cx="41076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inertia</a:t>
            </a:r>
            <a:r>
              <a:rPr lang="en-US" sz="1800" b="0" i="0" u="none" strike="noStrike" cap="none">
                <a:solidFill>
                  <a:srgbClr val="000000"/>
                </a:solidFill>
                <a:latin typeface="Helvetica Neue Light"/>
                <a:ea typeface="Helvetica Neue Light"/>
                <a:cs typeface="Helvetica Neue Light"/>
                <a:sym typeface="Helvetica Neue Light"/>
              </a:rPr>
              <a:t> impact my life?</a:t>
            </a:r>
            <a:endParaRPr sz="1800" b="0" i="0" u="none" strike="noStrike" cap="none">
              <a:solidFill>
                <a:srgbClr val="000000"/>
              </a:solidFill>
              <a:latin typeface="Arial"/>
              <a:ea typeface="Arial"/>
              <a:cs typeface="Arial"/>
              <a:sym typeface="Arial"/>
            </a:endParaRPr>
          </a:p>
        </p:txBody>
      </p:sp>
      <p:sp>
        <p:nvSpPr>
          <p:cNvPr id="1461" name="Google Shape;1461;g2807684f02b_0_543"/>
          <p:cNvSpPr txBox="1"/>
          <p:nvPr/>
        </p:nvSpPr>
        <p:spPr>
          <a:xfrm>
            <a:off x="695750" y="1419875"/>
            <a:ext cx="36219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dk1"/>
                </a:solidFill>
                <a:latin typeface="Calibri"/>
                <a:ea typeface="Calibri"/>
                <a:cs typeface="Calibri"/>
                <a:sym typeface="Calibri"/>
              </a:rPr>
              <a:t>Tendency of an object to resist change in motion</a:t>
            </a:r>
            <a:endParaRPr sz="2400"/>
          </a:p>
        </p:txBody>
      </p:sp>
      <p:sp>
        <p:nvSpPr>
          <p:cNvPr id="1462" name="Google Shape;1462;g2807684f02b_0_543"/>
          <p:cNvSpPr txBox="1"/>
          <p:nvPr/>
        </p:nvSpPr>
        <p:spPr>
          <a:xfrm>
            <a:off x="851925" y="5047500"/>
            <a:ext cx="30000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dk1"/>
                </a:solidFill>
                <a:latin typeface="Calibri"/>
                <a:ea typeface="Calibri"/>
                <a:cs typeface="Calibri"/>
                <a:sym typeface="Calibri"/>
              </a:rPr>
              <a:t>A parked car</a:t>
            </a:r>
            <a:endParaRPr sz="2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467"/>
        <p:cNvGrpSpPr/>
        <p:nvPr/>
      </p:nvGrpSpPr>
      <p:grpSpPr>
        <a:xfrm>
          <a:off x="0" y="0"/>
          <a:ext cx="0" cy="0"/>
          <a:chOff x="0" y="0"/>
          <a:chExt cx="0" cy="0"/>
        </a:xfrm>
      </p:grpSpPr>
      <p:sp>
        <p:nvSpPr>
          <p:cNvPr id="1468" name="Google Shape;1468;g2807684f02b_0_567"/>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469" name="Google Shape;1469;g2807684f02b_0_567"/>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1470" name="Google Shape;1470;g2807684f02b_0_567"/>
          <p:cNvCxnSpPr>
            <a:stCxn id="1471" idx="4"/>
            <a:endCxn id="1468"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1472" name="Google Shape;1472;g2807684f02b_0_567"/>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1473" name="Google Shape;1473;g2807684f02b_0_567"/>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1471" name="Google Shape;1471;g2807684f02b_0_567"/>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74" name="Google Shape;1474;g2807684f02b_0_567"/>
          <p:cNvSpPr txBox="1"/>
          <p:nvPr/>
        </p:nvSpPr>
        <p:spPr>
          <a:xfrm>
            <a:off x="626731" y="355701"/>
            <a:ext cx="8209500" cy="1000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2900" b="0" i="0" u="none" strike="noStrike" cap="none">
                <a:solidFill>
                  <a:srgbClr val="000000"/>
                </a:solidFill>
                <a:latin typeface="Calibri"/>
                <a:ea typeface="Calibri"/>
                <a:cs typeface="Calibri"/>
                <a:sym typeface="Calibri"/>
              </a:rPr>
              <a:t>Choose the correct response for </a:t>
            </a:r>
            <a:r>
              <a:rPr lang="en-US" sz="2900" b="0" i="1" u="none" strike="noStrike" cap="none">
                <a:solidFill>
                  <a:srgbClr val="000000"/>
                </a:solidFill>
                <a:latin typeface="Calibri"/>
                <a:ea typeface="Calibri"/>
                <a:cs typeface="Calibri"/>
                <a:sym typeface="Calibri"/>
              </a:rPr>
              <a:t>“how does</a:t>
            </a:r>
            <a:r>
              <a:rPr lang="en-US" sz="2900" i="1">
                <a:latin typeface="Calibri"/>
                <a:ea typeface="Calibri"/>
                <a:cs typeface="Calibri"/>
                <a:sym typeface="Calibri"/>
              </a:rPr>
              <a:t> inertia</a:t>
            </a:r>
            <a:r>
              <a:rPr lang="en-US" sz="2900" b="0" i="1" u="none" strike="noStrike" cap="none">
                <a:solidFill>
                  <a:srgbClr val="000000"/>
                </a:solidFill>
                <a:latin typeface="Calibri"/>
                <a:ea typeface="Calibri"/>
                <a:cs typeface="Calibri"/>
                <a:sym typeface="Calibri"/>
              </a:rPr>
              <a:t> impact my life?” </a:t>
            </a:r>
            <a:r>
              <a:rPr lang="en-US" sz="2900" b="0" i="0" u="none" strike="noStrike" cap="none">
                <a:solidFill>
                  <a:srgbClr val="000000"/>
                </a:solidFill>
                <a:latin typeface="Calibri"/>
                <a:ea typeface="Calibri"/>
                <a:cs typeface="Calibri"/>
                <a:sym typeface="Calibri"/>
              </a:rPr>
              <a:t>from the choices below.</a:t>
            </a:r>
            <a:endParaRPr sz="1400" b="0" i="0" u="none" strike="noStrike" cap="none">
              <a:solidFill>
                <a:srgbClr val="000000"/>
              </a:solidFill>
              <a:latin typeface="Arial"/>
              <a:ea typeface="Arial"/>
              <a:cs typeface="Arial"/>
              <a:sym typeface="Arial"/>
            </a:endParaRPr>
          </a:p>
        </p:txBody>
      </p:sp>
      <p:sp>
        <p:nvSpPr>
          <p:cNvPr id="1475" name="Google Shape;1475;g2807684f02b_0_567"/>
          <p:cNvSpPr txBox="1"/>
          <p:nvPr/>
        </p:nvSpPr>
        <p:spPr>
          <a:xfrm>
            <a:off x="1073532" y="4122690"/>
            <a:ext cx="78741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Inertia explains why it is hard to start moving, stop moving, or change how objects are moving. </a:t>
            </a:r>
            <a:endParaRPr sz="2200" b="0" i="0" u="none" strike="noStrike" cap="none">
              <a:solidFill>
                <a:srgbClr val="434343"/>
              </a:solidFill>
              <a:latin typeface="Arial"/>
              <a:ea typeface="Arial"/>
              <a:cs typeface="Arial"/>
              <a:sym typeface="Arial"/>
            </a:endParaRPr>
          </a:p>
        </p:txBody>
      </p:sp>
      <p:sp>
        <p:nvSpPr>
          <p:cNvPr id="1476" name="Google Shape;1476;g2807684f02b_0_567"/>
          <p:cNvSpPr txBox="1"/>
          <p:nvPr/>
        </p:nvSpPr>
        <p:spPr>
          <a:xfrm>
            <a:off x="1073532" y="2918320"/>
            <a:ext cx="78741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Inertia is responsible for the air we breathe in order to survive.</a:t>
            </a:r>
            <a:endParaRPr sz="2200" b="0" i="0" u="none" strike="noStrike" cap="none">
              <a:solidFill>
                <a:srgbClr val="000000"/>
              </a:solidFill>
              <a:latin typeface="Helvetica Neue Light"/>
              <a:ea typeface="Helvetica Neue Light"/>
              <a:cs typeface="Helvetica Neue Light"/>
              <a:sym typeface="Helvetica Neue Light"/>
            </a:endParaRPr>
          </a:p>
        </p:txBody>
      </p:sp>
      <p:sp>
        <p:nvSpPr>
          <p:cNvPr id="1477" name="Google Shape;1477;g2807684f02b_0_567"/>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1478" name="Google Shape;1478;g2807684f02b_0_567"/>
          <p:cNvSpPr txBox="1"/>
          <p:nvPr/>
        </p:nvSpPr>
        <p:spPr>
          <a:xfrm>
            <a:off x="1073532" y="1711208"/>
            <a:ext cx="78741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Inertia is the force that protects Earth from outer space.</a:t>
            </a:r>
            <a:endParaRPr sz="2200" b="0" i="0" u="none" strike="noStrike" cap="none">
              <a:solidFill>
                <a:srgbClr val="000000"/>
              </a:solidFill>
              <a:latin typeface="Helvetica Neue Light"/>
              <a:ea typeface="Helvetica Neue Light"/>
              <a:cs typeface="Helvetica Neue Light"/>
              <a:sym typeface="Helvetica Neue Light"/>
            </a:endParaRPr>
          </a:p>
        </p:txBody>
      </p:sp>
      <p:sp>
        <p:nvSpPr>
          <p:cNvPr id="1479" name="Google Shape;1479;g2807684f02b_0_567"/>
          <p:cNvSpPr txBox="1"/>
          <p:nvPr/>
        </p:nvSpPr>
        <p:spPr>
          <a:xfrm>
            <a:off x="380509" y="16084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1480" name="Google Shape;1480;g2807684f02b_0_567"/>
          <p:cNvSpPr txBox="1"/>
          <p:nvPr/>
        </p:nvSpPr>
        <p:spPr>
          <a:xfrm>
            <a:off x="380508" y="28104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1481" name="Google Shape;1481;g2807684f02b_0_567"/>
          <p:cNvSpPr txBox="1"/>
          <p:nvPr/>
        </p:nvSpPr>
        <p:spPr>
          <a:xfrm>
            <a:off x="393332" y="41842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1482" name="Google Shape;1482;g2807684f02b_0_567"/>
          <p:cNvSpPr txBox="1"/>
          <p:nvPr/>
        </p:nvSpPr>
        <p:spPr>
          <a:xfrm>
            <a:off x="393330" y="55139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1483" name="Google Shape;1483;g2807684f02b_0_567"/>
          <p:cNvSpPr txBox="1"/>
          <p:nvPr/>
        </p:nvSpPr>
        <p:spPr>
          <a:xfrm>
            <a:off x="1073532" y="5356215"/>
            <a:ext cx="78741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Inertia demonstrates the power of the different types of weather in our environment.</a:t>
            </a:r>
            <a:endParaRPr sz="2200" b="0" i="0" u="none" strike="noStrike" cap="none">
              <a:solidFill>
                <a:srgbClr val="434343"/>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Google Shape;1489;g2809bf74a06_0_681"/>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490" name="Google Shape;1490;g2809bf74a06_0_681"/>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1491" name="Google Shape;1491;g2809bf74a06_0_681"/>
          <p:cNvCxnSpPr>
            <a:stCxn id="1492" idx="4"/>
            <a:endCxn id="1489"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1493" name="Google Shape;1493;g2809bf74a06_0_681"/>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1494" name="Google Shape;1494;g2809bf74a06_0_681"/>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1492" name="Google Shape;1492;g2809bf74a06_0_681"/>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95" name="Google Shape;1495;g2809bf74a06_0_681"/>
          <p:cNvSpPr txBox="1"/>
          <p:nvPr/>
        </p:nvSpPr>
        <p:spPr>
          <a:xfrm>
            <a:off x="626731" y="355701"/>
            <a:ext cx="8209500" cy="1000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2900" b="0" i="0" u="none" strike="noStrike" cap="none">
                <a:solidFill>
                  <a:srgbClr val="000000"/>
                </a:solidFill>
                <a:latin typeface="Calibri"/>
                <a:ea typeface="Calibri"/>
                <a:cs typeface="Calibri"/>
                <a:sym typeface="Calibri"/>
              </a:rPr>
              <a:t>Choose the correct response for </a:t>
            </a:r>
            <a:r>
              <a:rPr lang="en-US" sz="2900" b="0" i="1" u="none" strike="noStrike" cap="none">
                <a:solidFill>
                  <a:srgbClr val="000000"/>
                </a:solidFill>
                <a:latin typeface="Calibri"/>
                <a:ea typeface="Calibri"/>
                <a:cs typeface="Calibri"/>
                <a:sym typeface="Calibri"/>
              </a:rPr>
              <a:t>“how does</a:t>
            </a:r>
            <a:r>
              <a:rPr lang="en-US" sz="2900" i="1">
                <a:latin typeface="Calibri"/>
                <a:ea typeface="Calibri"/>
                <a:cs typeface="Calibri"/>
                <a:sym typeface="Calibri"/>
              </a:rPr>
              <a:t> inertia</a:t>
            </a:r>
            <a:r>
              <a:rPr lang="en-US" sz="2900" b="0" i="1" u="none" strike="noStrike" cap="none">
                <a:solidFill>
                  <a:srgbClr val="000000"/>
                </a:solidFill>
                <a:latin typeface="Calibri"/>
                <a:ea typeface="Calibri"/>
                <a:cs typeface="Calibri"/>
                <a:sym typeface="Calibri"/>
              </a:rPr>
              <a:t> impact my life?” </a:t>
            </a:r>
            <a:r>
              <a:rPr lang="en-US" sz="2900" b="0" i="0" u="none" strike="noStrike" cap="none">
                <a:solidFill>
                  <a:srgbClr val="000000"/>
                </a:solidFill>
                <a:latin typeface="Calibri"/>
                <a:ea typeface="Calibri"/>
                <a:cs typeface="Calibri"/>
                <a:sym typeface="Calibri"/>
              </a:rPr>
              <a:t>from the choices below.</a:t>
            </a:r>
            <a:endParaRPr sz="1400" b="0" i="0" u="none" strike="noStrike" cap="none">
              <a:solidFill>
                <a:srgbClr val="000000"/>
              </a:solidFill>
              <a:latin typeface="Arial"/>
              <a:ea typeface="Arial"/>
              <a:cs typeface="Arial"/>
              <a:sym typeface="Arial"/>
            </a:endParaRPr>
          </a:p>
        </p:txBody>
      </p:sp>
      <p:sp>
        <p:nvSpPr>
          <p:cNvPr id="1496" name="Google Shape;1496;g2809bf74a06_0_681"/>
          <p:cNvSpPr txBox="1"/>
          <p:nvPr/>
        </p:nvSpPr>
        <p:spPr>
          <a:xfrm>
            <a:off x="1073532" y="4122690"/>
            <a:ext cx="78741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Inertia explains why it is hard to start moving, stop moving, or change how objects are moving. </a:t>
            </a:r>
            <a:endParaRPr sz="2200" b="0" i="0" u="none" strike="noStrike" cap="none">
              <a:solidFill>
                <a:srgbClr val="434343"/>
              </a:solidFill>
              <a:latin typeface="Arial"/>
              <a:ea typeface="Arial"/>
              <a:cs typeface="Arial"/>
              <a:sym typeface="Arial"/>
            </a:endParaRPr>
          </a:p>
        </p:txBody>
      </p:sp>
      <p:sp>
        <p:nvSpPr>
          <p:cNvPr id="1497" name="Google Shape;1497;g2809bf74a06_0_681"/>
          <p:cNvSpPr txBox="1"/>
          <p:nvPr/>
        </p:nvSpPr>
        <p:spPr>
          <a:xfrm>
            <a:off x="1073532" y="2918320"/>
            <a:ext cx="78741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Inertia is responsible for the air we breathe in order to survive.</a:t>
            </a:r>
            <a:endParaRPr sz="2200" b="0" i="0" u="none" strike="noStrike" cap="none">
              <a:solidFill>
                <a:srgbClr val="000000"/>
              </a:solidFill>
              <a:latin typeface="Helvetica Neue Light"/>
              <a:ea typeface="Helvetica Neue Light"/>
              <a:cs typeface="Helvetica Neue Light"/>
              <a:sym typeface="Helvetica Neue Light"/>
            </a:endParaRPr>
          </a:p>
        </p:txBody>
      </p:sp>
      <p:sp>
        <p:nvSpPr>
          <p:cNvPr id="1498" name="Google Shape;1498;g2809bf74a06_0_681"/>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1499" name="Google Shape;1499;g2809bf74a06_0_681"/>
          <p:cNvSpPr txBox="1"/>
          <p:nvPr/>
        </p:nvSpPr>
        <p:spPr>
          <a:xfrm>
            <a:off x="1073532" y="1711208"/>
            <a:ext cx="78741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Inertia is the force that protects Earth from outer space.</a:t>
            </a:r>
            <a:endParaRPr sz="2200" b="0" i="0" u="none" strike="noStrike" cap="none">
              <a:solidFill>
                <a:srgbClr val="000000"/>
              </a:solidFill>
              <a:latin typeface="Helvetica Neue Light"/>
              <a:ea typeface="Helvetica Neue Light"/>
              <a:cs typeface="Helvetica Neue Light"/>
              <a:sym typeface="Helvetica Neue Light"/>
            </a:endParaRPr>
          </a:p>
        </p:txBody>
      </p:sp>
      <p:sp>
        <p:nvSpPr>
          <p:cNvPr id="1500" name="Google Shape;1500;g2809bf74a06_0_681"/>
          <p:cNvSpPr txBox="1"/>
          <p:nvPr/>
        </p:nvSpPr>
        <p:spPr>
          <a:xfrm>
            <a:off x="380509" y="16084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1501" name="Google Shape;1501;g2809bf74a06_0_681"/>
          <p:cNvSpPr txBox="1"/>
          <p:nvPr/>
        </p:nvSpPr>
        <p:spPr>
          <a:xfrm>
            <a:off x="380508" y="28104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1502" name="Google Shape;1502;g2809bf74a06_0_681"/>
          <p:cNvSpPr txBox="1"/>
          <p:nvPr/>
        </p:nvSpPr>
        <p:spPr>
          <a:xfrm>
            <a:off x="393332" y="41842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1503" name="Google Shape;1503;g2809bf74a06_0_681"/>
          <p:cNvSpPr txBox="1"/>
          <p:nvPr/>
        </p:nvSpPr>
        <p:spPr>
          <a:xfrm>
            <a:off x="393330" y="55139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1504" name="Google Shape;1504;g2809bf74a06_0_681"/>
          <p:cNvSpPr txBox="1"/>
          <p:nvPr/>
        </p:nvSpPr>
        <p:spPr>
          <a:xfrm>
            <a:off x="1073532" y="5356215"/>
            <a:ext cx="78741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Inertia demonstrates the power of the different types of weather in our environment.</a:t>
            </a:r>
            <a:endParaRPr sz="2200" b="0" i="0" u="none" strike="noStrike" cap="none">
              <a:solidFill>
                <a:srgbClr val="434343"/>
              </a:solidFill>
              <a:latin typeface="Arial"/>
              <a:ea typeface="Arial"/>
              <a:cs typeface="Arial"/>
              <a:sym typeface="Arial"/>
            </a:endParaRPr>
          </a:p>
        </p:txBody>
      </p:sp>
      <p:sp>
        <p:nvSpPr>
          <p:cNvPr id="1505" name="Google Shape;1505;g2809bf74a06_0_681"/>
          <p:cNvSpPr/>
          <p:nvPr/>
        </p:nvSpPr>
        <p:spPr>
          <a:xfrm>
            <a:off x="317125" y="4063650"/>
            <a:ext cx="8378700" cy="9192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sp>
        <p:nvSpPr>
          <p:cNvPr id="1511" name="Google Shape;1511;g2807684f02b_0_608"/>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512" name="Google Shape;1512;g2807684f02b_0_608"/>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1513" name="Google Shape;1513;g2807684f02b_0_608"/>
          <p:cNvCxnSpPr>
            <a:stCxn id="1514" idx="4"/>
            <a:endCxn id="1511"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1515" name="Google Shape;1515;g2807684f02b_0_608"/>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1516" name="Google Shape;1516;g2807684f02b_0_608"/>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1514" name="Google Shape;1514;g2807684f02b_0_608"/>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1517" name="Google Shape;1517;g2807684f02b_0_608"/>
          <p:cNvPicPr preferRelativeResize="0"/>
          <p:nvPr/>
        </p:nvPicPr>
        <p:blipFill>
          <a:blip r:embed="rId3">
            <a:alphaModFix/>
          </a:blip>
          <a:stretch>
            <a:fillRect/>
          </a:stretch>
        </p:blipFill>
        <p:spPr>
          <a:xfrm>
            <a:off x="5104801" y="1070799"/>
            <a:ext cx="3387451" cy="1984825"/>
          </a:xfrm>
          <a:prstGeom prst="rect">
            <a:avLst/>
          </a:prstGeom>
          <a:noFill/>
          <a:ln>
            <a:noFill/>
          </a:ln>
        </p:spPr>
      </p:pic>
      <p:sp>
        <p:nvSpPr>
          <p:cNvPr id="1518" name="Google Shape;1518;g2807684f02b_0_608"/>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1519" name="Google Shape;1519;g2807684f02b_0_608"/>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1520" name="Google Shape;1520;g2807684f02b_0_608"/>
          <p:cNvCxnSpPr>
            <a:stCxn id="1521" idx="4"/>
            <a:endCxn id="1518"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1522" name="Google Shape;1522;g2807684f02b_0_608"/>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1523" name="Google Shape;1523;g2807684f02b_0_608"/>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1521" name="Google Shape;1521;g2807684f02b_0_608"/>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24" name="Google Shape;1524;g2807684f02b_0_608"/>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Inertia</a:t>
            </a:r>
            <a:endParaRPr sz="700" b="0" i="0" u="none" strike="noStrike" cap="none">
              <a:solidFill>
                <a:srgbClr val="000000"/>
              </a:solidFill>
              <a:latin typeface="Arial"/>
              <a:ea typeface="Arial"/>
              <a:cs typeface="Arial"/>
              <a:sym typeface="Arial"/>
            </a:endParaRPr>
          </a:p>
        </p:txBody>
      </p:sp>
      <p:sp>
        <p:nvSpPr>
          <p:cNvPr id="1525" name="Google Shape;1525;g2807684f02b_0_608"/>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1526" name="Google Shape;1526;g2807684f02b_0_608"/>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1527" name="Google Shape;1527;g2807684f02b_0_608"/>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1528" name="Google Shape;1528;g2807684f02b_0_608"/>
          <p:cNvSpPr txBox="1"/>
          <p:nvPr/>
        </p:nvSpPr>
        <p:spPr>
          <a:xfrm>
            <a:off x="4530650" y="6143700"/>
            <a:ext cx="41076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inertia</a:t>
            </a:r>
            <a:r>
              <a:rPr lang="en-US" sz="1800" b="0" i="0" u="none" strike="noStrike" cap="none">
                <a:solidFill>
                  <a:srgbClr val="000000"/>
                </a:solidFill>
                <a:latin typeface="Helvetica Neue Light"/>
                <a:ea typeface="Helvetica Neue Light"/>
                <a:cs typeface="Helvetica Neue Light"/>
                <a:sym typeface="Helvetica Neue Light"/>
              </a:rPr>
              <a:t> impact my life?</a:t>
            </a:r>
            <a:endParaRPr sz="1800" b="0" i="0" u="none" strike="noStrike" cap="none">
              <a:solidFill>
                <a:srgbClr val="000000"/>
              </a:solidFill>
              <a:latin typeface="Arial"/>
              <a:ea typeface="Arial"/>
              <a:cs typeface="Arial"/>
              <a:sym typeface="Arial"/>
            </a:endParaRPr>
          </a:p>
        </p:txBody>
      </p:sp>
      <p:sp>
        <p:nvSpPr>
          <p:cNvPr id="1529" name="Google Shape;1529;g2807684f02b_0_608"/>
          <p:cNvSpPr txBox="1"/>
          <p:nvPr/>
        </p:nvSpPr>
        <p:spPr>
          <a:xfrm>
            <a:off x="695750" y="1419875"/>
            <a:ext cx="36219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dk1"/>
                </a:solidFill>
                <a:latin typeface="Calibri"/>
                <a:ea typeface="Calibri"/>
                <a:cs typeface="Calibri"/>
                <a:sym typeface="Calibri"/>
              </a:rPr>
              <a:t>Tendency of an object to resist change in motion</a:t>
            </a:r>
            <a:endParaRPr sz="2400"/>
          </a:p>
        </p:txBody>
      </p:sp>
      <p:sp>
        <p:nvSpPr>
          <p:cNvPr id="1530" name="Google Shape;1530;g2807684f02b_0_608"/>
          <p:cNvSpPr txBox="1"/>
          <p:nvPr/>
        </p:nvSpPr>
        <p:spPr>
          <a:xfrm>
            <a:off x="851925" y="5047500"/>
            <a:ext cx="30000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dk1"/>
                </a:solidFill>
                <a:latin typeface="Calibri"/>
                <a:ea typeface="Calibri"/>
                <a:cs typeface="Calibri"/>
                <a:sym typeface="Calibri"/>
              </a:rPr>
              <a:t>A parked car</a:t>
            </a:r>
            <a:endParaRPr sz="2400"/>
          </a:p>
        </p:txBody>
      </p:sp>
      <p:sp>
        <p:nvSpPr>
          <p:cNvPr id="1531" name="Google Shape;1531;g2807684f02b_0_608"/>
          <p:cNvSpPr txBox="1"/>
          <p:nvPr/>
        </p:nvSpPr>
        <p:spPr>
          <a:xfrm>
            <a:off x="4571975" y="4763300"/>
            <a:ext cx="41076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chemeClr val="dk1"/>
                </a:solidFill>
                <a:latin typeface="Calibri"/>
                <a:ea typeface="Calibri"/>
                <a:cs typeface="Calibri"/>
                <a:sym typeface="Calibri"/>
              </a:rPr>
              <a:t>Inertia explains why it is hard to start moving, stop moving, or change how objects are moving.</a:t>
            </a:r>
            <a:endParaRPr sz="22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536"/>
        <p:cNvGrpSpPr/>
        <p:nvPr/>
      </p:nvGrpSpPr>
      <p:grpSpPr>
        <a:xfrm>
          <a:off x="0" y="0"/>
          <a:ext cx="0" cy="0"/>
          <a:chOff x="0" y="0"/>
          <a:chExt cx="0" cy="0"/>
        </a:xfrm>
      </p:grpSpPr>
      <p:sp>
        <p:nvSpPr>
          <p:cNvPr id="1537" name="Google Shape;1537;g2807684f02b_0_633"/>
          <p:cNvSpPr txBox="1"/>
          <p:nvPr/>
        </p:nvSpPr>
        <p:spPr>
          <a:xfrm>
            <a:off x="2585397" y="628581"/>
            <a:ext cx="3973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1538" name="Google Shape;1538;g2807684f02b_0_633" descr="Rewind"/>
          <p:cNvSpPr/>
          <p:nvPr/>
        </p:nvSpPr>
        <p:spPr>
          <a:xfrm>
            <a:off x="1928445" y="1500554"/>
            <a:ext cx="5287200"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sp>
        <p:nvSpPr>
          <p:cNvPr id="1544" name="Google Shape;1544;g2809bf74a06_0_720" descr="Rewind"/>
          <p:cNvSpPr/>
          <p:nvPr/>
        </p:nvSpPr>
        <p:spPr>
          <a:xfrm>
            <a:off x="0" y="0"/>
            <a:ext cx="920100" cy="780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5" name="Google Shape;1545;g2809bf74a06_0_720"/>
          <p:cNvSpPr txBox="1">
            <a:spLocks noGrp="1"/>
          </p:cNvSpPr>
          <p:nvPr>
            <p:ph type="ctrTitle"/>
          </p:nvPr>
        </p:nvSpPr>
        <p:spPr>
          <a:xfrm>
            <a:off x="367615" y="672415"/>
            <a:ext cx="85512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400" b="1" u="sng"/>
              <a:t>Inertia</a:t>
            </a:r>
            <a:r>
              <a:rPr lang="en-US" sz="3400" b="1"/>
              <a:t>: </a:t>
            </a:r>
            <a:r>
              <a:rPr lang="en-US" sz="3400"/>
              <a:t>tendency of an object to resist change in motion</a:t>
            </a:r>
            <a:endParaRPr sz="3400" b="1"/>
          </a:p>
        </p:txBody>
      </p:sp>
      <p:pic>
        <p:nvPicPr>
          <p:cNvPr id="1546" name="Google Shape;1546;g2809bf74a06_0_720"/>
          <p:cNvPicPr preferRelativeResize="0"/>
          <p:nvPr/>
        </p:nvPicPr>
        <p:blipFill>
          <a:blip r:embed="rId4">
            <a:alphaModFix/>
          </a:blip>
          <a:stretch>
            <a:fillRect/>
          </a:stretch>
        </p:blipFill>
        <p:spPr>
          <a:xfrm>
            <a:off x="1930375" y="2477774"/>
            <a:ext cx="5283251" cy="352215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551"/>
        <p:cNvGrpSpPr/>
        <p:nvPr/>
      </p:nvGrpSpPr>
      <p:grpSpPr>
        <a:xfrm>
          <a:off x="0" y="0"/>
          <a:ext cx="0" cy="0"/>
          <a:chOff x="0" y="0"/>
          <a:chExt cx="0" cy="0"/>
        </a:xfrm>
      </p:grpSpPr>
      <p:sp>
        <p:nvSpPr>
          <p:cNvPr id="1552" name="Google Shape;1552;g2809bf74a06_0_727" descr="Lightbulb and gear"/>
          <p:cNvSpPr/>
          <p:nvPr/>
        </p:nvSpPr>
        <p:spPr>
          <a:xfrm>
            <a:off x="0" y="83361"/>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3" name="Google Shape;1553;g2809bf74a06_0_727"/>
          <p:cNvSpPr txBox="1"/>
          <p:nvPr/>
        </p:nvSpPr>
        <p:spPr>
          <a:xfrm>
            <a:off x="722555" y="624839"/>
            <a:ext cx="8209500" cy="2031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4200" b="1" i="0" u="none" strike="noStrike" cap="none">
                <a:solidFill>
                  <a:schemeClr val="dk1"/>
                </a:solidFill>
                <a:latin typeface="Calibri"/>
                <a:ea typeface="Calibri"/>
                <a:cs typeface="Calibri"/>
                <a:sym typeface="Calibri"/>
              </a:rPr>
              <a:t>Big Question: </a:t>
            </a:r>
            <a:r>
              <a:rPr lang="en-US" sz="4200">
                <a:solidFill>
                  <a:schemeClr val="dk1"/>
                </a:solidFill>
                <a:latin typeface="Calibri"/>
                <a:ea typeface="Calibri"/>
                <a:cs typeface="Calibri"/>
                <a:sym typeface="Calibri"/>
              </a:rPr>
              <a:t>Why do things keep moving or stay still unless a force acts on them?</a:t>
            </a:r>
            <a:endParaRPr sz="4200" b="0" i="0" u="none" strike="noStrike" cap="none">
              <a:solidFill>
                <a:srgbClr val="000000"/>
              </a:solidFill>
              <a:latin typeface="Arial"/>
              <a:ea typeface="Arial"/>
              <a:cs typeface="Arial"/>
              <a:sym typeface="Arial"/>
            </a:endParaRPr>
          </a:p>
        </p:txBody>
      </p:sp>
      <p:pic>
        <p:nvPicPr>
          <p:cNvPr id="1554" name="Google Shape;1554;g2809bf74a06_0_727"/>
          <p:cNvPicPr preferRelativeResize="0"/>
          <p:nvPr/>
        </p:nvPicPr>
        <p:blipFill>
          <a:blip r:embed="rId4">
            <a:alphaModFix/>
          </a:blip>
          <a:stretch>
            <a:fillRect/>
          </a:stretch>
        </p:blipFill>
        <p:spPr>
          <a:xfrm>
            <a:off x="1644650" y="2809139"/>
            <a:ext cx="5854700" cy="3896463"/>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0" name="Google Shape;1560;g2809bf74a06_0_734"/>
          <p:cNvSpPr txBox="1"/>
          <p:nvPr/>
        </p:nvSpPr>
        <p:spPr>
          <a:xfrm>
            <a:off x="1768509" y="111160"/>
            <a:ext cx="56070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a:solidFill>
                  <a:srgbClr val="FFC000"/>
                </a:solidFill>
                <a:latin typeface="Calibri"/>
                <a:ea typeface="Calibri"/>
                <a:cs typeface="Calibri"/>
                <a:sym typeface="Calibri"/>
              </a:rPr>
              <a:t>Simulation Activity</a:t>
            </a:r>
            <a:endParaRPr sz="1400" b="0" i="0" u="none" strike="noStrike" cap="none">
              <a:solidFill>
                <a:srgbClr val="000000"/>
              </a:solidFill>
              <a:latin typeface="Arial"/>
              <a:ea typeface="Arial"/>
              <a:cs typeface="Arial"/>
              <a:sym typeface="Arial"/>
            </a:endParaRPr>
          </a:p>
        </p:txBody>
      </p:sp>
      <p:sp>
        <p:nvSpPr>
          <p:cNvPr id="1561" name="Google Shape;1561;g2809bf74a06_0_734"/>
          <p:cNvSpPr txBox="1"/>
          <p:nvPr/>
        </p:nvSpPr>
        <p:spPr>
          <a:xfrm>
            <a:off x="2270926" y="900404"/>
            <a:ext cx="4602000" cy="175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sng" strike="noStrike" cap="none">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Newton’s 1st Law of Motion</a:t>
            </a:r>
            <a:endParaRPr sz="3600" b="0" i="0" u="none" strike="noStrike" cap="none">
              <a:solidFill>
                <a:srgbClr val="0000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(Physics Classroom)</a:t>
            </a:r>
            <a:endParaRPr sz="1400" b="0" i="0" u="none" strike="noStrike" cap="none">
              <a:solidFill>
                <a:srgbClr val="000000"/>
              </a:solidFill>
              <a:latin typeface="Arial"/>
              <a:ea typeface="Arial"/>
              <a:cs typeface="Arial"/>
              <a:sym typeface="Arial"/>
            </a:endParaRPr>
          </a:p>
        </p:txBody>
      </p:sp>
      <p:pic>
        <p:nvPicPr>
          <p:cNvPr id="1562" name="Google Shape;1562;g2809bf74a06_0_734" descr="Cursor"/>
          <p:cNvPicPr preferRelativeResize="0"/>
          <p:nvPr/>
        </p:nvPicPr>
        <p:blipFill rotWithShape="1">
          <a:blip r:embed="rId4">
            <a:alphaModFix/>
          </a:blip>
          <a:srcRect/>
          <a:stretch/>
        </p:blipFill>
        <p:spPr>
          <a:xfrm rot="5400000">
            <a:off x="1584719" y="1517151"/>
            <a:ext cx="914400" cy="914400"/>
          </a:xfrm>
          <a:prstGeom prst="rect">
            <a:avLst/>
          </a:prstGeom>
          <a:noFill/>
          <a:ln>
            <a:noFill/>
          </a:ln>
        </p:spPr>
      </p:pic>
      <p:sp>
        <p:nvSpPr>
          <p:cNvPr id="1563" name="Google Shape;1563;g2809bf74a06_0_734"/>
          <p:cNvSpPr txBox="1"/>
          <p:nvPr/>
        </p:nvSpPr>
        <p:spPr>
          <a:xfrm>
            <a:off x="411982" y="2611734"/>
            <a:ext cx="2552400" cy="147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Click the link above for a simulation to deepen your understanding of inertia, which is Newton’s </a:t>
            </a:r>
            <a:r>
              <a:rPr lang="en-US" sz="1800" i="1">
                <a:solidFill>
                  <a:schemeClr val="dk1"/>
                </a:solidFill>
                <a:latin typeface="Calibri"/>
                <a:ea typeface="Calibri"/>
                <a:cs typeface="Calibri"/>
                <a:sym typeface="Calibri"/>
              </a:rPr>
              <a:t>Fir</a:t>
            </a:r>
            <a:r>
              <a:rPr lang="en-US" sz="1800" b="0" i="1" u="none" strike="noStrike" cap="none">
                <a:solidFill>
                  <a:schemeClr val="dk1"/>
                </a:solidFill>
                <a:latin typeface="Calibri"/>
                <a:ea typeface="Calibri"/>
                <a:cs typeface="Calibri"/>
                <a:sym typeface="Calibri"/>
              </a:rPr>
              <a:t>st Law of Motion. </a:t>
            </a:r>
            <a:endParaRPr sz="1400" b="0" i="0" u="none" strike="noStrike" cap="none">
              <a:solidFill>
                <a:srgbClr val="000000"/>
              </a:solidFill>
              <a:latin typeface="Arial"/>
              <a:ea typeface="Arial"/>
              <a:cs typeface="Arial"/>
              <a:sym typeface="Arial"/>
            </a:endParaRPr>
          </a:p>
        </p:txBody>
      </p:sp>
      <p:sp>
        <p:nvSpPr>
          <p:cNvPr id="1564" name="Google Shape;1564;g2809bf74a06_0_734" descr="Laptop"/>
          <p:cNvSpPr/>
          <p:nvPr/>
        </p:nvSpPr>
        <p:spPr>
          <a:xfrm>
            <a:off x="44367" y="0"/>
            <a:ext cx="735300" cy="73530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65" name="Google Shape;1565;g2809bf74a06_0_734"/>
          <p:cNvPicPr preferRelativeResize="0"/>
          <p:nvPr/>
        </p:nvPicPr>
        <p:blipFill rotWithShape="1">
          <a:blip r:embed="rId6">
            <a:alphaModFix/>
          </a:blip>
          <a:srcRect/>
          <a:stretch/>
        </p:blipFill>
        <p:spPr>
          <a:xfrm>
            <a:off x="3086300" y="2655090"/>
            <a:ext cx="5607000" cy="370393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g2807684f02b_0_50" descr="Rewind"/>
          <p:cNvSpPr/>
          <p:nvPr/>
        </p:nvSpPr>
        <p:spPr>
          <a:xfrm>
            <a:off x="1828800" y="914400"/>
            <a:ext cx="5486400" cy="4654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pic>
        <p:nvPicPr>
          <p:cNvPr id="1571" name="Google Shape;1571;p62"/>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pic>
        <p:nvPicPr>
          <p:cNvPr id="1576" name="Google Shape;1576;p14"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1577" name="Google Shape;1577;p14"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1578" name="Google Shape;1578;p14"/>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1579" name="Google Shape;1579;p14"/>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This Was Created With Resources From:</a:t>
            </a:r>
            <a:endParaRPr sz="1400" b="0" i="0" u="none" strike="noStrike" cap="none">
              <a:solidFill>
                <a:srgbClr val="000000"/>
              </a:solidFill>
              <a:latin typeface="Arial"/>
              <a:ea typeface="Arial"/>
              <a:cs typeface="Arial"/>
              <a:sym typeface="Arial"/>
            </a:endParaRPr>
          </a:p>
        </p:txBody>
      </p:sp>
      <p:sp>
        <p:nvSpPr>
          <p:cNvPr id="1580" name="Google Shape;1580;p14"/>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1" i="0" u="none" strike="noStrike" cap="none">
                <a:solidFill>
                  <a:srgbClr val="000000"/>
                </a:solidFill>
                <a:latin typeface="Calibri"/>
                <a:ea typeface="Calibri"/>
                <a:cs typeface="Calibri"/>
                <a:sym typeface="Calibri"/>
              </a:rPr>
              <a:t>Questions or Comments</a:t>
            </a: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50"/>
              <a:buFont typeface="Arial"/>
              <a:buNone/>
            </a:pPr>
            <a:endParaRPr sz="145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Calibri"/>
                <a:ea typeface="Calibri"/>
                <a:cs typeface="Calibri"/>
                <a:sym typeface="Calibri"/>
              </a:rPr>
              <a:t> Michael Kennedy, Ph.D.          MKennedy@Virginia.edu </a:t>
            </a: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Calibri"/>
                <a:ea typeface="Calibri"/>
                <a:cs typeface="Calibri"/>
                <a:sym typeface="Calibri"/>
              </a:rPr>
              <a:t>Rachel L Kunemund, Ph.D.	             rk8vm@virginia.edu</a:t>
            </a:r>
            <a:endParaRPr sz="1500" b="0"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g2807684f02b_0_55"/>
          <p:cNvSpPr txBox="1">
            <a:spLocks noGrp="1"/>
          </p:cNvSpPr>
          <p:nvPr>
            <p:ph type="ctrTitle"/>
          </p:nvPr>
        </p:nvSpPr>
        <p:spPr>
          <a:xfrm>
            <a:off x="1323551" y="187766"/>
            <a:ext cx="7559100" cy="2000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Calibri"/>
              <a:buNone/>
            </a:pPr>
            <a:r>
              <a:rPr lang="en-US" sz="3600" b="1" u="sng"/>
              <a:t>Energy</a:t>
            </a:r>
            <a:r>
              <a:rPr lang="en-US" sz="3600" b="1"/>
              <a:t>: </a:t>
            </a:r>
            <a:r>
              <a:rPr lang="en-US" sz="3600"/>
              <a:t>the ability to cause change</a:t>
            </a:r>
            <a:endParaRPr sz="3600" b="1"/>
          </a:p>
        </p:txBody>
      </p:sp>
      <p:sp>
        <p:nvSpPr>
          <p:cNvPr id="883" name="Google Shape;883;g2807684f02b_0_55" descr="Rewind"/>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84" name="Google Shape;884;g2807684f02b_0_55"/>
          <p:cNvPicPr preferRelativeResize="0"/>
          <p:nvPr/>
        </p:nvPicPr>
        <p:blipFill>
          <a:blip r:embed="rId4">
            <a:alphaModFix/>
          </a:blip>
          <a:stretch>
            <a:fillRect/>
          </a:stretch>
        </p:blipFill>
        <p:spPr>
          <a:xfrm>
            <a:off x="2300525" y="1650650"/>
            <a:ext cx="5002850" cy="5002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g2807684f02b_0_62"/>
          <p:cNvSpPr txBox="1"/>
          <p:nvPr/>
        </p:nvSpPr>
        <p:spPr>
          <a:xfrm>
            <a:off x="838383" y="312749"/>
            <a:ext cx="7995300" cy="1073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3000"/>
              <a:buFont typeface="Arial"/>
              <a:buNone/>
            </a:pPr>
            <a:r>
              <a:rPr lang="en-US" sz="3000" b="1" i="0" u="sng" strike="noStrike" cap="none">
                <a:solidFill>
                  <a:srgbClr val="0C0C0C"/>
                </a:solidFill>
                <a:latin typeface="Calibri"/>
                <a:ea typeface="Calibri"/>
                <a:cs typeface="Calibri"/>
                <a:sym typeface="Calibri"/>
              </a:rPr>
              <a:t>Force</a:t>
            </a:r>
            <a:r>
              <a:rPr lang="en-US" sz="3000" b="1" i="0" u="none" strike="noStrike" cap="none">
                <a:solidFill>
                  <a:srgbClr val="0C0C0C"/>
                </a:solidFill>
                <a:latin typeface="Calibri"/>
                <a:ea typeface="Calibri"/>
                <a:cs typeface="Calibri"/>
                <a:sym typeface="Calibri"/>
              </a:rPr>
              <a:t>: </a:t>
            </a:r>
            <a:r>
              <a:rPr lang="en-US" sz="3000" b="0" i="0" u="none" strike="noStrike" cap="none">
                <a:solidFill>
                  <a:srgbClr val="0C0C0C"/>
                </a:solidFill>
                <a:latin typeface="Calibri"/>
                <a:ea typeface="Calibri"/>
                <a:cs typeface="Calibri"/>
                <a:sym typeface="Calibri"/>
              </a:rPr>
              <a:t>push or pull on an object</a:t>
            </a:r>
            <a:endParaRPr sz="3000" b="1" i="0" u="none" strike="noStrike" cap="none">
              <a:solidFill>
                <a:schemeClr val="dk1"/>
              </a:solidFill>
              <a:latin typeface="Calibri"/>
              <a:ea typeface="Calibri"/>
              <a:cs typeface="Calibri"/>
              <a:sym typeface="Calibri"/>
            </a:endParaRPr>
          </a:p>
        </p:txBody>
      </p:sp>
      <p:sp>
        <p:nvSpPr>
          <p:cNvPr id="891" name="Google Shape;891;g2807684f02b_0_62" descr="Rewind"/>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92" name="Google Shape;892;g2807684f02b_0_62" descr="force.jpg"/>
          <p:cNvPicPr preferRelativeResize="0"/>
          <p:nvPr/>
        </p:nvPicPr>
        <p:blipFill rotWithShape="1">
          <a:blip r:embed="rId4">
            <a:alphaModFix/>
          </a:blip>
          <a:srcRect l="-10575" r="-10563"/>
          <a:stretch/>
        </p:blipFill>
        <p:spPr>
          <a:xfrm>
            <a:off x="424771" y="1527402"/>
            <a:ext cx="8229600" cy="45259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g2807684f02b_0_76"/>
          <p:cNvSpPr txBox="1">
            <a:spLocks noGrp="1"/>
          </p:cNvSpPr>
          <p:nvPr>
            <p:ph type="subTitle" idx="1"/>
          </p:nvPr>
        </p:nvSpPr>
        <p:spPr>
          <a:xfrm>
            <a:off x="771750" y="1011626"/>
            <a:ext cx="7600500" cy="1173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u="sng">
                <a:solidFill>
                  <a:schemeClr val="dk1"/>
                </a:solidFill>
              </a:rPr>
              <a:t>Direction</a:t>
            </a:r>
            <a:r>
              <a:rPr lang="en-US" b="1">
                <a:solidFill>
                  <a:schemeClr val="dk1"/>
                </a:solidFill>
              </a:rPr>
              <a:t>: </a:t>
            </a:r>
            <a:r>
              <a:rPr lang="en-US">
                <a:solidFill>
                  <a:schemeClr val="dk1"/>
                </a:solidFill>
              </a:rPr>
              <a:t>where something moves or points</a:t>
            </a:r>
            <a:endParaRPr/>
          </a:p>
        </p:txBody>
      </p:sp>
      <p:pic>
        <p:nvPicPr>
          <p:cNvPr id="899" name="Google Shape;899;g2807684f02b_0_76"/>
          <p:cNvPicPr preferRelativeResize="0"/>
          <p:nvPr/>
        </p:nvPicPr>
        <p:blipFill>
          <a:blip r:embed="rId3">
            <a:alphaModFix/>
          </a:blip>
          <a:stretch>
            <a:fillRect/>
          </a:stretch>
        </p:blipFill>
        <p:spPr>
          <a:xfrm>
            <a:off x="2833675" y="1961515"/>
            <a:ext cx="3476625" cy="4505325"/>
          </a:xfrm>
          <a:prstGeom prst="rect">
            <a:avLst/>
          </a:prstGeom>
          <a:noFill/>
          <a:ln>
            <a:noFill/>
          </a:ln>
        </p:spPr>
      </p:pic>
      <p:sp>
        <p:nvSpPr>
          <p:cNvPr id="900" name="Google Shape;900;g2807684f02b_0_76"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3481</Words>
  <Application>Microsoft Macintosh PowerPoint</Application>
  <PresentationFormat>On-screen Show (4:3)</PresentationFormat>
  <Paragraphs>338</Paragraphs>
  <Slides>61</Slides>
  <Notes>61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Calibri</vt:lpstr>
      <vt:lpstr>Helvetica Neue Light</vt:lpstr>
      <vt:lpstr>Poppins</vt:lpstr>
      <vt:lpstr>Arial</vt:lpstr>
      <vt:lpstr>Söhne</vt:lpstr>
      <vt:lpstr>Office Theme</vt:lpstr>
      <vt:lpstr>PowerPoint Presentation</vt:lpstr>
      <vt:lpstr>PowerPoint Presentation</vt:lpstr>
      <vt:lpstr>PowerPoint Presentation</vt:lpstr>
      <vt:lpstr>PowerPoint Presentation</vt:lpstr>
      <vt:lpstr>PowerPoint Presentation</vt:lpstr>
      <vt:lpstr>PowerPoint Presentation</vt:lpstr>
      <vt:lpstr>Energy: the ability to cause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Inertia: tendency of an object to resist change in motion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Inertia: tendency of an object to resist change in motion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Inertia: tendency of an object to resist change in motion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Kennedy</dc:creator>
  <cp:lastModifiedBy>Coleman, Olivia Fudge (rhz9xk)</cp:lastModifiedBy>
  <cp:revision>6</cp:revision>
  <dcterms:created xsi:type="dcterms:W3CDTF">2017-05-16T13:21:17Z</dcterms:created>
  <dcterms:modified xsi:type="dcterms:W3CDTF">2024-01-03T21:50:29Z</dcterms:modified>
</cp:coreProperties>
</file>