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0"/>
  </p:notesMasterIdLst>
  <p:sldIdLst>
    <p:sldId id="256" r:id="rId2"/>
    <p:sldId id="382" r:id="rId3"/>
    <p:sldId id="313" r:id="rId4"/>
    <p:sldId id="383" r:id="rId5"/>
    <p:sldId id="384" r:id="rId6"/>
    <p:sldId id="385" r:id="rId7"/>
    <p:sldId id="386" r:id="rId8"/>
    <p:sldId id="387" r:id="rId9"/>
    <p:sldId id="388" r:id="rId10"/>
    <p:sldId id="389" r:id="rId11"/>
    <p:sldId id="390" r:id="rId12"/>
    <p:sldId id="391" r:id="rId13"/>
    <p:sldId id="392" r:id="rId14"/>
    <p:sldId id="393" r:id="rId15"/>
    <p:sldId id="394" r:id="rId16"/>
    <p:sldId id="395" r:id="rId17"/>
    <p:sldId id="396" r:id="rId18"/>
    <p:sldId id="397" r:id="rId19"/>
    <p:sldId id="398" r:id="rId20"/>
    <p:sldId id="399" r:id="rId21"/>
    <p:sldId id="400" r:id="rId22"/>
    <p:sldId id="401" r:id="rId23"/>
    <p:sldId id="402" r:id="rId24"/>
    <p:sldId id="403" r:id="rId25"/>
    <p:sldId id="404" r:id="rId26"/>
    <p:sldId id="405" r:id="rId27"/>
    <p:sldId id="406" r:id="rId28"/>
    <p:sldId id="407" r:id="rId29"/>
    <p:sldId id="408" r:id="rId30"/>
    <p:sldId id="409" r:id="rId31"/>
    <p:sldId id="410" r:id="rId32"/>
    <p:sldId id="411" r:id="rId33"/>
    <p:sldId id="412" r:id="rId34"/>
    <p:sldId id="413" r:id="rId35"/>
    <p:sldId id="414" r:id="rId36"/>
    <p:sldId id="415" r:id="rId37"/>
    <p:sldId id="423" r:id="rId38"/>
    <p:sldId id="424" r:id="rId39"/>
    <p:sldId id="425" r:id="rId40"/>
    <p:sldId id="426" r:id="rId41"/>
    <p:sldId id="427" r:id="rId42"/>
    <p:sldId id="428" r:id="rId43"/>
    <p:sldId id="429" r:id="rId44"/>
    <p:sldId id="430" r:id="rId45"/>
    <p:sldId id="431" r:id="rId46"/>
    <p:sldId id="432" r:id="rId47"/>
    <p:sldId id="433" r:id="rId48"/>
    <p:sldId id="434" r:id="rId49"/>
    <p:sldId id="435" r:id="rId50"/>
    <p:sldId id="436" r:id="rId51"/>
    <p:sldId id="437" r:id="rId52"/>
    <p:sldId id="438" r:id="rId53"/>
    <p:sldId id="439" r:id="rId54"/>
    <p:sldId id="440" r:id="rId55"/>
    <p:sldId id="441" r:id="rId56"/>
    <p:sldId id="442" r:id="rId57"/>
    <p:sldId id="443" r:id="rId58"/>
    <p:sldId id="444" r:id="rId59"/>
  </p:sldIdLst>
  <p:sldSz cx="9144000" cy="6858000" type="screen4x3"/>
  <p:notesSz cx="6858000" cy="9144000"/>
  <p:embeddedFontLst>
    <p:embeddedFont>
      <p:font typeface="Helvetica Neue Light" panose="02000403000000020004" pitchFamily="2" charset="0"/>
      <p:regular r:id="rId61"/>
      <p:bold r:id="rId62"/>
      <p:italic r:id="rId63"/>
      <p:boldItalic r:id="rId64"/>
    </p:embeddedFont>
    <p:embeddedFont>
      <p:font typeface="Poppins" pitchFamily="2" charset="77"/>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3" roundtripDataSignature="AMtx7mhSFpOn5YB1DUzv5PzP869oGVEqE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7511"/>
  </p:normalViewPr>
  <p:slideViewPr>
    <p:cSldViewPr snapToGrid="0">
      <p:cViewPr varScale="1">
        <p:scale>
          <a:sx n="88" d="100"/>
          <a:sy n="88" d="100"/>
        </p:scale>
        <p:origin x="2320"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20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font" Target="fonts/font1.fntdata"/><Relationship Id="rId203" Type="http://customschemas.google.com/relationships/presentationmetadata" Target="meta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206"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204" Type="http://schemas.openxmlformats.org/officeDocument/2006/relationships/presProps" Target="presProps.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207"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4"/>
        <p:cNvGrpSpPr/>
        <p:nvPr/>
      </p:nvGrpSpPr>
      <p:grpSpPr>
        <a:xfrm>
          <a:off x="0" y="0"/>
          <a:ext cx="0" cy="0"/>
          <a:chOff x="0" y="0"/>
          <a:chExt cx="0" cy="0"/>
        </a:xfrm>
      </p:grpSpPr>
      <p:sp>
        <p:nvSpPr>
          <p:cNvPr id="1635" name="Google Shape;1635;g28084ac76e6_0_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6" name="Google Shape;1636;g28084ac76e6_0_1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_________ is how fast an object moves.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[Speed]</a:t>
            </a:r>
            <a:endParaRPr/>
          </a:p>
          <a:p>
            <a:pPr marL="0" lvl="0" indent="0" algn="l" rtl="0">
              <a:lnSpc>
                <a:spcPct val="100000"/>
              </a:lnSpc>
              <a:spcBef>
                <a:spcPts val="0"/>
              </a:spcBef>
              <a:spcAft>
                <a:spcPts val="0"/>
              </a:spcAft>
              <a:buSzPts val="1400"/>
              <a:buNone/>
            </a:pPr>
            <a:endParaRPr/>
          </a:p>
        </p:txBody>
      </p:sp>
      <p:sp>
        <p:nvSpPr>
          <p:cNvPr id="1637" name="Google Shape;1637;g28084ac76e6_0_1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g28084ac76e6_0_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5" name="Google Shape;1645;g28084ac76e6_0_2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_________ is how fast an object moves.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[Speed]</a:t>
            </a:r>
            <a:endParaRPr/>
          </a:p>
          <a:p>
            <a:pPr marL="0" lvl="0" indent="0" algn="l" rtl="0">
              <a:lnSpc>
                <a:spcPct val="100000"/>
              </a:lnSpc>
              <a:spcBef>
                <a:spcPts val="0"/>
              </a:spcBef>
              <a:spcAft>
                <a:spcPts val="0"/>
              </a:spcAft>
              <a:buSzPts val="1400"/>
              <a:buNone/>
            </a:pPr>
            <a:endParaRPr/>
          </a:p>
        </p:txBody>
      </p:sp>
      <p:sp>
        <p:nvSpPr>
          <p:cNvPr id="1646" name="Google Shape;1646;g28084ac76e6_0_2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g27f7a576e42_0_7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g27f7a576e42_0_7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 phrase </a:t>
            </a:r>
            <a:r>
              <a:rPr lang="en-US" b="1"/>
              <a:t>motion</a:t>
            </a:r>
            <a:r>
              <a:rPr lang="en-US"/>
              <a:t>.</a:t>
            </a:r>
            <a:endParaRPr/>
          </a:p>
        </p:txBody>
      </p:sp>
      <p:sp>
        <p:nvSpPr>
          <p:cNvPr id="1655" name="Google Shape;1655;g27f7a576e42_0_7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Google Shape;1661;g27f7a576e42_0_8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2" name="Google Shape;1662;g27f7a576e42_0_8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Motion is moving from one place to another.</a:t>
            </a:r>
            <a:endParaRPr b="0"/>
          </a:p>
          <a:p>
            <a:pPr marL="0" lvl="0" indent="0" algn="l" rtl="0">
              <a:lnSpc>
                <a:spcPct val="100000"/>
              </a:lnSpc>
              <a:spcBef>
                <a:spcPts val="0"/>
              </a:spcBef>
              <a:spcAft>
                <a:spcPts val="0"/>
              </a:spcAft>
              <a:buSzPts val="1400"/>
              <a:buNone/>
            </a:pPr>
            <a:endParaRPr/>
          </a:p>
        </p:txBody>
      </p:sp>
      <p:sp>
        <p:nvSpPr>
          <p:cNvPr id="1663" name="Google Shape;1663;g27f7a576e42_0_8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g27f7a576e42_0_8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1" name="Google Shape;1671;g27f7a576e42_0_8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672" name="Google Shape;1672;g27f7a576e42_0_8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g27f7a576e42_0_8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7" name="Google Shape;1677;g27f7a576e42_0_8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t>
            </a:r>
            <a:r>
              <a:rPr lang="en-US"/>
              <a:t>motion</a:t>
            </a:r>
            <a:r>
              <a:rPr lang="en-US" b="0"/>
              <a:t>? </a:t>
            </a:r>
            <a:endParaRPr b="0"/>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a:t>
            </a:r>
            <a:r>
              <a:rPr lang="en-US"/>
              <a:t>Motion is moving from one place to another..</a:t>
            </a:r>
            <a:r>
              <a:rPr lang="en-US" b="0"/>
              <a:t>]</a:t>
            </a:r>
            <a:endParaRPr/>
          </a:p>
        </p:txBody>
      </p:sp>
      <p:sp>
        <p:nvSpPr>
          <p:cNvPr id="1678" name="Google Shape;1678;g27f7a576e42_0_8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g27f7a576e42_0_8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5" name="Google Shape;1685;g27f7a576e42_0_8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1686" name="Google Shape;1686;g27f7a576e42_0_8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g27f7a576e42_0_82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2" name="Google Shape;1692;g27f7a576e42_0_8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Motion</a:t>
            </a:r>
            <a:r>
              <a:rPr lang="en-US"/>
              <a:t> of an object can be described by the object’s direction and speed. That is why it was important to first define the words direction and speed.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g27f7a576e42_0_8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0" name="Google Shape;1700;g27f7a576e42_0_8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Forces between objects can cause a change in </a:t>
            </a:r>
            <a:r>
              <a:rPr lang="en-US" b="1" dirty="0"/>
              <a:t>motion</a:t>
            </a:r>
            <a:r>
              <a:rPr lang="en-US" dirty="0"/>
              <a:t>. When two objects interact, each exerts a force on the other. These forces can transfer energy between objects which can cause changes in their </a:t>
            </a:r>
            <a:r>
              <a:rPr lang="en-US" b="1" dirty="0"/>
              <a:t>motion</a:t>
            </a:r>
            <a:r>
              <a:rPr lang="en-US" dirty="0"/>
              <a:t>. For example, when a hammer hits a nail, there is a transfer of energy from the hammer to the nail causing the nail to change in </a:t>
            </a:r>
            <a:r>
              <a:rPr lang="en-US" b="1" dirty="0"/>
              <a:t>motion</a:t>
            </a:r>
            <a:r>
              <a:rPr lang="en-US" dirty="0"/>
              <a:t>. The nail moves into the piece of wood in this picture.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g27f7a576e42_0_8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6" name="Google Shape;1706;g27f7a576e42_0_8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Objects in </a:t>
            </a:r>
            <a:r>
              <a:rPr lang="en-US" b="1" dirty="0"/>
              <a:t>motion</a:t>
            </a:r>
            <a:r>
              <a:rPr lang="en-US" dirty="0"/>
              <a:t> tend to stay in </a:t>
            </a:r>
            <a:r>
              <a:rPr lang="en-US" b="1" dirty="0"/>
              <a:t>motion</a:t>
            </a:r>
            <a:r>
              <a:rPr lang="en-US" dirty="0"/>
              <a:t>, unless acted on by a force. The greater the force, the greater the change in </a:t>
            </a:r>
            <a:r>
              <a:rPr lang="en-US" b="1" dirty="0"/>
              <a:t>motion</a:t>
            </a:r>
            <a:r>
              <a:rPr lang="en-US" dirty="0"/>
              <a:t>. An example of this fact is a collision. When a baseball is thrown, it is in </a:t>
            </a:r>
            <a:r>
              <a:rPr lang="en-US" b="1" dirty="0"/>
              <a:t>motion</a:t>
            </a:r>
            <a:r>
              <a:rPr lang="en-US" dirty="0"/>
              <a:t>. If the baseball collides with a swinging bat (the force), the </a:t>
            </a:r>
            <a:r>
              <a:rPr lang="en-US" b="1" dirty="0"/>
              <a:t>motion</a:t>
            </a:r>
            <a:r>
              <a:rPr lang="en-US" dirty="0"/>
              <a:t> of the ball changes - maybe even into a homerun!</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g27f7a576e42_0_7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1" name="Google Shape;1581;g27f7a576e42_0_7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Next, we’ll be learning about the word: </a:t>
            </a:r>
            <a:r>
              <a:rPr lang="en-US" b="1"/>
              <a:t>Motion</a:t>
            </a:r>
            <a:r>
              <a:rPr lang="en-US"/>
              <a:t>.</a:t>
            </a:r>
            <a:endParaRPr/>
          </a:p>
        </p:txBody>
      </p:sp>
      <p:sp>
        <p:nvSpPr>
          <p:cNvPr id="1582" name="Google Shape;1582;g27f7a576e42_0_7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g27f7a576e42_0_8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3" name="Google Shape;1713;g27f7a576e42_0_8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714" name="Google Shape;1714;g27f7a576e42_0_8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7"/>
        <p:cNvGrpSpPr/>
        <p:nvPr/>
      </p:nvGrpSpPr>
      <p:grpSpPr>
        <a:xfrm>
          <a:off x="0" y="0"/>
          <a:ext cx="0" cy="0"/>
          <a:chOff x="0" y="0"/>
          <a:chExt cx="0" cy="0"/>
        </a:xfrm>
      </p:grpSpPr>
      <p:sp>
        <p:nvSpPr>
          <p:cNvPr id="1718" name="Google Shape;1718;g27f7a576e42_0_8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9" name="Google Shape;1719;g27f7a576e42_0_8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600"/>
              <a:buNone/>
            </a:pPr>
            <a:r>
              <a:rPr lang="en-US"/>
              <a:t>Motion of an object can be described by the object’s _______ and _______.</a:t>
            </a:r>
            <a:endParaRPr/>
          </a:p>
          <a:p>
            <a:pPr marL="0" lvl="0" indent="0" algn="l" rtl="0">
              <a:lnSpc>
                <a:spcPct val="100000"/>
              </a:lnSpc>
              <a:spcBef>
                <a:spcPts val="0"/>
              </a:spcBef>
              <a:spcAft>
                <a:spcPts val="0"/>
              </a:spcAft>
              <a:buSzPts val="3600"/>
              <a:buNone/>
            </a:pPr>
            <a:endParaRPr/>
          </a:p>
          <a:p>
            <a:pPr marL="0" lvl="0" indent="0" algn="l" rtl="0">
              <a:lnSpc>
                <a:spcPct val="100000"/>
              </a:lnSpc>
              <a:spcBef>
                <a:spcPts val="0"/>
              </a:spcBef>
              <a:spcAft>
                <a:spcPts val="0"/>
              </a:spcAft>
              <a:buSzPts val="3600"/>
              <a:buNone/>
            </a:pPr>
            <a:r>
              <a:rPr lang="en-US"/>
              <a:t>[direction, speed]</a:t>
            </a:r>
            <a:endParaRPr/>
          </a:p>
        </p:txBody>
      </p:sp>
      <p:sp>
        <p:nvSpPr>
          <p:cNvPr id="1720" name="Google Shape;1720;g27f7a576e42_0_8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g27f7a576e42_0_8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8" name="Google Shape;1728;g27f7a576e42_0_8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Font typeface="Arial"/>
              <a:buNone/>
            </a:pPr>
            <a:r>
              <a:rPr lang="en-US"/>
              <a:t>Motion of an object can be described by the object’s [direction] and [speed].</a:t>
            </a:r>
            <a:endParaRPr/>
          </a:p>
          <a:p>
            <a:pPr marL="0" lvl="0" indent="0" algn="l" rtl="0">
              <a:spcBef>
                <a:spcPts val="0"/>
              </a:spcBef>
              <a:spcAft>
                <a:spcPts val="0"/>
              </a:spcAft>
              <a:buClr>
                <a:schemeClr val="dk1"/>
              </a:buClr>
              <a:buSzPts val="3600"/>
              <a:buFont typeface="Arial"/>
              <a:buNone/>
            </a:pPr>
            <a:endParaRPr/>
          </a:p>
          <a:p>
            <a:pPr marL="0" lvl="0" indent="0" algn="l" rtl="0">
              <a:spcBef>
                <a:spcPts val="0"/>
              </a:spcBef>
              <a:spcAft>
                <a:spcPts val="0"/>
              </a:spcAft>
              <a:buClr>
                <a:schemeClr val="dk1"/>
              </a:buClr>
              <a:buSzPts val="3600"/>
              <a:buFont typeface="Arial"/>
              <a:buNone/>
            </a:pPr>
            <a:r>
              <a:rPr lang="en-US"/>
              <a:t>[direction, speed]</a:t>
            </a:r>
            <a:endParaRPr/>
          </a:p>
        </p:txBody>
      </p:sp>
      <p:sp>
        <p:nvSpPr>
          <p:cNvPr id="1729" name="Google Shape;1729;g27f7a576e42_0_8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g27f7a576e42_0_8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8" name="Google Shape;1738;g27f7a576e42_0_8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_______ between objects can cause a change in </a:t>
            </a:r>
            <a:r>
              <a:rPr lang="en-US" b="1"/>
              <a:t>motion</a:t>
            </a:r>
            <a:r>
              <a:rPr lang="en-US"/>
              <a:t>.</a:t>
            </a:r>
            <a:endParaRPr/>
          </a:p>
          <a:p>
            <a:pPr marL="0" lvl="0" indent="0" algn="l" rtl="0">
              <a:spcBef>
                <a:spcPts val="0"/>
              </a:spcBef>
              <a:spcAft>
                <a:spcPts val="0"/>
              </a:spcAft>
              <a:buNone/>
            </a:pPr>
            <a:endParaRPr/>
          </a:p>
          <a:p>
            <a:pPr marL="0" lvl="0" indent="0" algn="l" rtl="0">
              <a:spcBef>
                <a:spcPts val="0"/>
              </a:spcBef>
              <a:spcAft>
                <a:spcPts val="0"/>
              </a:spcAft>
              <a:buNone/>
            </a:pPr>
            <a:r>
              <a:rPr lang="en-US"/>
              <a:t>[Forces]</a:t>
            </a:r>
            <a:endParaRPr/>
          </a:p>
        </p:txBody>
      </p:sp>
      <p:sp>
        <p:nvSpPr>
          <p:cNvPr id="1739" name="Google Shape;1739;g27f7a576e42_0_8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g27f7a576e42_0_8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8" name="Google Shape;1748;g27f7a576e42_0_8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_______ between objects can cause a change in </a:t>
            </a:r>
            <a:r>
              <a:rPr lang="en-US" b="1"/>
              <a:t>motion</a:t>
            </a:r>
            <a:r>
              <a:rPr lang="en-US"/>
              <a: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[Forces]</a:t>
            </a:r>
            <a:endParaRPr/>
          </a:p>
          <a:p>
            <a:pPr marL="0" lvl="0" indent="0" algn="l" rtl="0">
              <a:lnSpc>
                <a:spcPct val="100000"/>
              </a:lnSpc>
              <a:spcBef>
                <a:spcPts val="0"/>
              </a:spcBef>
              <a:spcAft>
                <a:spcPts val="0"/>
              </a:spcAft>
              <a:buSzPts val="1400"/>
              <a:buNone/>
            </a:pPr>
            <a:endParaRPr/>
          </a:p>
        </p:txBody>
      </p:sp>
      <p:sp>
        <p:nvSpPr>
          <p:cNvPr id="1749" name="Google Shape;1749;g27f7a576e42_0_8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5"/>
        <p:cNvGrpSpPr/>
        <p:nvPr/>
      </p:nvGrpSpPr>
      <p:grpSpPr>
        <a:xfrm>
          <a:off x="0" y="0"/>
          <a:ext cx="0" cy="0"/>
          <a:chOff x="0" y="0"/>
          <a:chExt cx="0" cy="0"/>
        </a:xfrm>
      </p:grpSpPr>
      <p:sp>
        <p:nvSpPr>
          <p:cNvPr id="1756" name="Google Shape;1756;g27f7a576e42_0_8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7" name="Google Shape;1757;g27f7a576e42_0_8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600"/>
              <a:buNone/>
            </a:pPr>
            <a:r>
              <a:rPr lang="en-US"/>
              <a:t>True or False:  The greater the force, the greater the change in </a:t>
            </a:r>
            <a:r>
              <a:rPr lang="en-US" b="1"/>
              <a:t>motion</a:t>
            </a:r>
            <a:r>
              <a:rPr lang="en-US"/>
              <a:t>.</a:t>
            </a:r>
            <a:endParaRPr/>
          </a:p>
          <a:p>
            <a:pPr marL="0" lvl="0" indent="0" algn="ctr" rtl="0">
              <a:spcBef>
                <a:spcPts val="0"/>
              </a:spcBef>
              <a:spcAft>
                <a:spcPts val="0"/>
              </a:spcAft>
              <a:buSzPts val="3600"/>
              <a:buNone/>
            </a:pPr>
            <a:endParaRPr/>
          </a:p>
          <a:p>
            <a:pPr marL="457200" lvl="0" indent="-304800" algn="l" rtl="0">
              <a:spcBef>
                <a:spcPts val="0"/>
              </a:spcBef>
              <a:spcAft>
                <a:spcPts val="0"/>
              </a:spcAft>
              <a:buClr>
                <a:schemeClr val="dk1"/>
              </a:buClr>
              <a:buSzPts val="1200"/>
              <a:buFont typeface="Calibri"/>
              <a:buAutoNum type="alphaUcPeriod"/>
            </a:pPr>
            <a:r>
              <a:rPr lang="en-US"/>
              <a:t>True</a:t>
            </a:r>
            <a:endParaRPr/>
          </a:p>
          <a:p>
            <a:pPr marL="457200" lvl="0" indent="-304800" algn="l" rtl="0">
              <a:spcBef>
                <a:spcPts val="0"/>
              </a:spcBef>
              <a:spcAft>
                <a:spcPts val="0"/>
              </a:spcAft>
              <a:buClr>
                <a:schemeClr val="dk1"/>
              </a:buClr>
              <a:buSzPts val="1200"/>
              <a:buFont typeface="Calibri"/>
              <a:buAutoNum type="alphaUcPeriod"/>
            </a:pPr>
            <a:r>
              <a:rPr lang="en-US"/>
              <a:t>False</a:t>
            </a:r>
            <a:endParaRPr/>
          </a:p>
        </p:txBody>
      </p:sp>
      <p:sp>
        <p:nvSpPr>
          <p:cNvPr id="1758" name="Google Shape;1758;g27f7a576e42_0_8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g27f7a576e42_0_8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6" name="Google Shape;1766;g27f7a576e42_0_8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600"/>
              <a:buNone/>
            </a:pPr>
            <a:r>
              <a:rPr lang="en-US"/>
              <a:t>True: the greater the force, the greater the change in </a:t>
            </a:r>
            <a:r>
              <a:rPr lang="en-US" b="1"/>
              <a:t>motion</a:t>
            </a:r>
            <a:r>
              <a:rPr lang="en-US"/>
              <a:t>.</a:t>
            </a:r>
            <a:endParaRPr/>
          </a:p>
        </p:txBody>
      </p:sp>
      <p:sp>
        <p:nvSpPr>
          <p:cNvPr id="1767" name="Google Shape;1767;g27f7a576e42_0_8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27f7a576e42_0_9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5" name="Google Shape;1775;g27f7a576e42_0_9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motion.</a:t>
            </a:r>
            <a:endParaRPr/>
          </a:p>
        </p:txBody>
      </p:sp>
      <p:sp>
        <p:nvSpPr>
          <p:cNvPr id="1776" name="Google Shape;1776;g27f7a576e42_0_9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0"/>
        <p:cNvGrpSpPr/>
        <p:nvPr/>
      </p:nvGrpSpPr>
      <p:grpSpPr>
        <a:xfrm>
          <a:off x="0" y="0"/>
          <a:ext cx="0" cy="0"/>
          <a:chOff x="0" y="0"/>
          <a:chExt cx="0" cy="0"/>
        </a:xfrm>
      </p:grpSpPr>
      <p:sp>
        <p:nvSpPr>
          <p:cNvPr id="1781" name="Google Shape;1781;g27f7a576e42_0_9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2" name="Google Shape;1782;g27f7a576e42_0_9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The three bicyclists are in </a:t>
            </a:r>
            <a:r>
              <a:rPr lang="en-US" b="1" dirty="0"/>
              <a:t>motion</a:t>
            </a:r>
            <a:r>
              <a:rPr lang="en-US" dirty="0"/>
              <a:t>. They are moving from one place to another.</a:t>
            </a:r>
            <a:endParaRPr dirty="0"/>
          </a:p>
          <a:p>
            <a:pPr marL="0" lvl="0" indent="0" algn="l" rtl="0">
              <a:lnSpc>
                <a:spcPct val="100000"/>
              </a:lnSpc>
              <a:spcBef>
                <a:spcPts val="0"/>
              </a:spcBef>
              <a:spcAft>
                <a:spcPts val="0"/>
              </a:spcAft>
              <a:buSzPts val="1400"/>
              <a:buNone/>
            </a:pPr>
            <a:endParaRPr dirty="0"/>
          </a:p>
        </p:txBody>
      </p:sp>
      <p:sp>
        <p:nvSpPr>
          <p:cNvPr id="1783" name="Google Shape;1783;g27f7a576e42_0_9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g27f7a576e42_0_9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0" name="Google Shape;1790;g27f7a576e42_0_9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The puppy is in </a:t>
            </a:r>
            <a:r>
              <a:rPr lang="en-US" b="1" dirty="0"/>
              <a:t>motion</a:t>
            </a:r>
            <a:r>
              <a:rPr lang="en-US" dirty="0"/>
              <a:t>. The puppy is moving from one place to another.</a:t>
            </a:r>
            <a:endParaRPr dirty="0"/>
          </a:p>
        </p:txBody>
      </p:sp>
      <p:sp>
        <p:nvSpPr>
          <p:cNvPr id="1791" name="Google Shape;1791;g27f7a576e42_0_9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8d0a459bb7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g28d0a459bb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b="0" i="0" dirty="0">
                <a:solidFill>
                  <a:srgbClr val="374151"/>
                </a:solidFill>
                <a:effectLst/>
                <a:latin typeface="Söhne"/>
              </a:rPr>
              <a:t>To teach about motion in the context of sources of energy, you can conduct a simple and engaging classroom demonstration using a homemade balloon-powered car. This demonstration will help students understand the basics of motion and how energy can be transferred to create movement. Here's a step-by-step guide for the demonstration:</a:t>
            </a:r>
          </a:p>
          <a:p>
            <a:pPr algn="l"/>
            <a:r>
              <a:rPr lang="en-US" b="1" i="0" dirty="0">
                <a:solidFill>
                  <a:srgbClr val="374151"/>
                </a:solidFill>
                <a:effectLst/>
                <a:latin typeface="Söhne"/>
              </a:rPr>
              <a:t>Materials needed:</a:t>
            </a:r>
            <a:endParaRPr lang="en-US" b="0" i="0" dirty="0">
              <a:solidFill>
                <a:srgbClr val="374151"/>
              </a:solidFill>
              <a:effectLst/>
              <a:latin typeface="Söhne"/>
            </a:endParaRPr>
          </a:p>
          <a:p>
            <a:pPr algn="l">
              <a:buFont typeface="+mj-lt"/>
              <a:buAutoNum type="arabicPeriod"/>
            </a:pPr>
            <a:r>
              <a:rPr lang="en-US" b="0" i="0" dirty="0">
                <a:solidFill>
                  <a:srgbClr val="374151"/>
                </a:solidFill>
                <a:effectLst/>
                <a:latin typeface="Söhne"/>
              </a:rPr>
              <a:t>Balloons</a:t>
            </a:r>
          </a:p>
          <a:p>
            <a:pPr algn="l">
              <a:buFont typeface="+mj-lt"/>
              <a:buAutoNum type="arabicPeriod"/>
            </a:pPr>
            <a:r>
              <a:rPr lang="en-US" b="0" i="0" dirty="0">
                <a:solidFill>
                  <a:srgbClr val="374151"/>
                </a:solidFill>
                <a:effectLst/>
                <a:latin typeface="Söhne"/>
              </a:rPr>
              <a:t>Drinking straws</a:t>
            </a:r>
          </a:p>
          <a:p>
            <a:pPr algn="l">
              <a:buFont typeface="+mj-lt"/>
              <a:buAutoNum type="arabicPeriod"/>
            </a:pPr>
            <a:r>
              <a:rPr lang="en-US" b="0" i="0" dirty="0">
                <a:solidFill>
                  <a:srgbClr val="374151"/>
                </a:solidFill>
                <a:effectLst/>
                <a:latin typeface="Söhne"/>
              </a:rPr>
              <a:t>Plastic bottle caps</a:t>
            </a:r>
          </a:p>
          <a:p>
            <a:pPr algn="l">
              <a:buFont typeface="+mj-lt"/>
              <a:buAutoNum type="arabicPeriod"/>
            </a:pPr>
            <a:r>
              <a:rPr lang="en-US" b="0" i="0" dirty="0">
                <a:solidFill>
                  <a:srgbClr val="374151"/>
                </a:solidFill>
                <a:effectLst/>
                <a:latin typeface="Söhne"/>
              </a:rPr>
              <a:t>Wheels (you can use CDs, bottle caps, or cardboard circles)</a:t>
            </a:r>
          </a:p>
          <a:p>
            <a:pPr algn="l">
              <a:buFont typeface="+mj-lt"/>
              <a:buAutoNum type="arabicPeriod"/>
            </a:pPr>
            <a:r>
              <a:rPr lang="en-US" b="0" i="0" dirty="0">
                <a:solidFill>
                  <a:srgbClr val="374151"/>
                </a:solidFill>
                <a:effectLst/>
                <a:latin typeface="Söhne"/>
              </a:rPr>
              <a:t>Rubber bands</a:t>
            </a:r>
          </a:p>
          <a:p>
            <a:pPr algn="l">
              <a:buFont typeface="+mj-lt"/>
              <a:buAutoNum type="arabicPeriod"/>
            </a:pPr>
            <a:r>
              <a:rPr lang="en-US" b="0" i="0" dirty="0">
                <a:solidFill>
                  <a:srgbClr val="374151"/>
                </a:solidFill>
                <a:effectLst/>
                <a:latin typeface="Söhne"/>
              </a:rPr>
              <a:t>Tape</a:t>
            </a:r>
          </a:p>
          <a:p>
            <a:pPr algn="l">
              <a:buFont typeface="+mj-lt"/>
              <a:buAutoNum type="arabicPeriod"/>
            </a:pPr>
            <a:r>
              <a:rPr lang="en-US" b="0" i="0" dirty="0">
                <a:solidFill>
                  <a:srgbClr val="374151"/>
                </a:solidFill>
                <a:effectLst/>
                <a:latin typeface="Söhne"/>
              </a:rPr>
              <a:t>Scissors</a:t>
            </a:r>
          </a:p>
          <a:p>
            <a:pPr algn="l">
              <a:buFont typeface="+mj-lt"/>
              <a:buAutoNum type="arabicPeriod"/>
            </a:pPr>
            <a:r>
              <a:rPr lang="en-US" b="0" i="0" dirty="0">
                <a:solidFill>
                  <a:srgbClr val="374151"/>
                </a:solidFill>
                <a:effectLst/>
                <a:latin typeface="Söhne"/>
              </a:rPr>
              <a:t>Markers or stickers for decorating (optional)</a:t>
            </a:r>
          </a:p>
          <a:p>
            <a:pPr algn="l"/>
            <a:r>
              <a:rPr lang="en-US" b="1" i="0" dirty="0">
                <a:solidFill>
                  <a:srgbClr val="374151"/>
                </a:solidFill>
                <a:effectLst/>
                <a:latin typeface="Söhne"/>
              </a:rPr>
              <a:t>Procedure:</a:t>
            </a: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Prepare the Balloon-Powered Cars:</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Distribute materials to each student or group of students.</a:t>
            </a:r>
          </a:p>
          <a:p>
            <a:pPr marL="742950" lvl="1" indent="-285750" algn="l">
              <a:buFont typeface="+mj-lt"/>
              <a:buAutoNum type="arabicPeriod"/>
            </a:pPr>
            <a:r>
              <a:rPr lang="en-US" b="0" i="0" dirty="0">
                <a:solidFill>
                  <a:srgbClr val="374151"/>
                </a:solidFill>
                <a:effectLst/>
                <a:latin typeface="Söhne"/>
              </a:rPr>
              <a:t>Instruct students to design and create their own balloon-powered cars using the materials provided. They can cut the drinking straws to use as axles, attach wheels to the axles, and use a plastic bottle cap as the body of the car.</a:t>
            </a:r>
          </a:p>
          <a:p>
            <a:pPr algn="l">
              <a:buFont typeface="+mj-lt"/>
              <a:buAutoNum type="arabicPeriod"/>
            </a:pPr>
            <a:r>
              <a:rPr lang="en-US" b="1" i="0" dirty="0">
                <a:solidFill>
                  <a:srgbClr val="374151"/>
                </a:solidFill>
                <a:effectLst/>
                <a:latin typeface="Söhne"/>
              </a:rPr>
              <a:t>Attach the Balloon:</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Once the basic car is assembled, show students how to attach a deflated balloon to the rear of the car using a rubber band. Make sure the balloon opening faces backward.</a:t>
            </a:r>
          </a:p>
          <a:p>
            <a:pPr algn="l">
              <a:buFont typeface="+mj-lt"/>
              <a:buAutoNum type="arabicPeriod"/>
            </a:pPr>
            <a:r>
              <a:rPr lang="en-US" b="1" i="0" dirty="0">
                <a:solidFill>
                  <a:srgbClr val="374151"/>
                </a:solidFill>
                <a:effectLst/>
                <a:latin typeface="Söhne"/>
              </a:rPr>
              <a:t>Decorate (Optional):</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Allow students to decorate their balloon-powered cars using markers or stickers. Encourage creativity in designing the appearance of the cars.</a:t>
            </a:r>
          </a:p>
          <a:p>
            <a:pPr algn="l">
              <a:buFont typeface="+mj-lt"/>
              <a:buAutoNum type="arabicPeriod"/>
            </a:pPr>
            <a:r>
              <a:rPr lang="en-US" b="1" i="0" dirty="0">
                <a:solidFill>
                  <a:srgbClr val="374151"/>
                </a:solidFill>
                <a:effectLst/>
                <a:latin typeface="Söhne"/>
              </a:rPr>
              <a:t>Demonstrate and Discuss:</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Demonstrate how to inflate the balloon and then release the air, letting the escaping air propel the car forward.</a:t>
            </a:r>
          </a:p>
          <a:p>
            <a:pPr marL="742950" lvl="1" indent="-285750" algn="l">
              <a:buFont typeface="+mj-lt"/>
              <a:buAutoNum type="arabicPeriod"/>
            </a:pPr>
            <a:r>
              <a:rPr lang="en-US" b="0" i="0" dirty="0">
                <a:solidFill>
                  <a:srgbClr val="374151"/>
                </a:solidFill>
                <a:effectLst/>
                <a:latin typeface="Söhne"/>
              </a:rPr>
              <a:t>Discuss with the students the motion of the cars and how the energy from the inflated balloon is transferred to the wheels, causing the car to move.</a:t>
            </a:r>
          </a:p>
          <a:p>
            <a:pPr algn="l">
              <a:buFont typeface="+mj-lt"/>
              <a:buAutoNum type="arabicPeriod"/>
            </a:pPr>
            <a:r>
              <a:rPr lang="en-US" b="1" i="0" dirty="0">
                <a:solidFill>
                  <a:srgbClr val="374151"/>
                </a:solidFill>
                <a:effectLst/>
                <a:latin typeface="Söhne"/>
              </a:rPr>
              <a:t>Experiment and Observe:</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Have students experiment with different sizes of balloons, amounts of air, or wheel configurations to see how these factors affect the motion of their cars.</a:t>
            </a:r>
          </a:p>
          <a:p>
            <a:pPr marL="742950" lvl="1" indent="-285750" algn="l">
              <a:buFont typeface="+mj-lt"/>
              <a:buAutoNum type="arabicPeriod"/>
            </a:pPr>
            <a:r>
              <a:rPr lang="en-US" b="0" i="0" dirty="0">
                <a:solidFill>
                  <a:srgbClr val="374151"/>
                </a:solidFill>
                <a:effectLst/>
                <a:latin typeface="Söhne"/>
              </a:rPr>
              <a:t>Encourage them to make predictions and observe the outcomes.</a:t>
            </a:r>
          </a:p>
          <a:p>
            <a:pPr algn="l">
              <a:buFont typeface="+mj-lt"/>
              <a:buAutoNum type="arabicPeriod"/>
            </a:pPr>
            <a:r>
              <a:rPr lang="en-US" b="1" i="0" dirty="0">
                <a:solidFill>
                  <a:srgbClr val="374151"/>
                </a:solidFill>
                <a:effectLst/>
                <a:latin typeface="Söhne"/>
              </a:rPr>
              <a:t>Class Discussion:</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Lead a class discussion about motion, emphasizing key concepts such as:</a:t>
            </a:r>
          </a:p>
          <a:p>
            <a:pPr marL="1143000" lvl="2" indent="-228600" algn="l">
              <a:buFont typeface="+mj-lt"/>
              <a:buAutoNum type="arabicPeriod"/>
            </a:pPr>
            <a:r>
              <a:rPr lang="en-US" b="0" i="0" dirty="0">
                <a:solidFill>
                  <a:srgbClr val="374151"/>
                </a:solidFill>
                <a:effectLst/>
                <a:latin typeface="Söhne"/>
              </a:rPr>
              <a:t>How does the inflated balloon store energy?</a:t>
            </a:r>
          </a:p>
          <a:p>
            <a:pPr marL="1143000" lvl="2" indent="-228600" algn="l">
              <a:buFont typeface="+mj-lt"/>
              <a:buAutoNum type="arabicPeriod"/>
            </a:pPr>
            <a:r>
              <a:rPr lang="en-US" b="0" i="0" dirty="0">
                <a:solidFill>
                  <a:srgbClr val="374151"/>
                </a:solidFill>
                <a:effectLst/>
                <a:latin typeface="Söhne"/>
              </a:rPr>
              <a:t>What happens when the balloon is released?</a:t>
            </a:r>
          </a:p>
          <a:p>
            <a:pPr marL="1143000" lvl="2" indent="-228600" algn="l">
              <a:buFont typeface="+mj-lt"/>
              <a:buAutoNum type="arabicPeriod"/>
            </a:pPr>
            <a:r>
              <a:rPr lang="en-US" b="0" i="0" dirty="0">
                <a:solidFill>
                  <a:srgbClr val="374151"/>
                </a:solidFill>
                <a:effectLst/>
                <a:latin typeface="Söhne"/>
              </a:rPr>
              <a:t>How does the transfer of energy result in motion?</a:t>
            </a:r>
          </a:p>
          <a:p>
            <a:pPr algn="l">
              <a:buFont typeface="+mj-lt"/>
              <a:buAutoNum type="arabicPeriod"/>
            </a:pPr>
            <a:r>
              <a:rPr lang="en-US" b="1" i="0" dirty="0">
                <a:solidFill>
                  <a:srgbClr val="374151"/>
                </a:solidFill>
                <a:effectLst/>
                <a:latin typeface="Söhne"/>
              </a:rPr>
              <a:t>Relate to Energy Sources:</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Connect the demonstration to sources of energy by discussing how the balloon-powered car represents a basic form of energy transfer and motion, similar to how other vehicles are powered by different energy sources.</a:t>
            </a:r>
          </a:p>
          <a:p>
            <a:pPr algn="l">
              <a:buFont typeface="+mj-lt"/>
              <a:buAutoNum type="arabicPeriod"/>
            </a:pPr>
            <a:r>
              <a:rPr lang="en-US" b="1" i="0" dirty="0">
                <a:solidFill>
                  <a:srgbClr val="374151"/>
                </a:solidFill>
                <a:effectLst/>
                <a:latin typeface="Söhne"/>
              </a:rPr>
              <a:t>Extension Activity:</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Challenge students to modify their designs to improve the speed or distance traveled by their balloon-powered cars.</a:t>
            </a:r>
          </a:p>
          <a:p>
            <a:pPr algn="l"/>
            <a:r>
              <a:rPr lang="en-US" b="0" i="0" dirty="0">
                <a:solidFill>
                  <a:srgbClr val="374151"/>
                </a:solidFill>
                <a:effectLst/>
                <a:latin typeface="Söhne"/>
              </a:rPr>
              <a:t>This hands-on demonstration allows students to directly observe the principles of motion and energy transfer. It also provides an opportunity for creativity and problem-solving as students design and test their balloon-powered cars.</a:t>
            </a:r>
          </a:p>
        </p:txBody>
      </p:sp>
      <p:sp>
        <p:nvSpPr>
          <p:cNvPr id="836" name="Google Shape;836;g28d0a459bb7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4046727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27f7a576e42_0_9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8" name="Google Shape;1798;g27f7a576e42_0_9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799" name="Google Shape;1799;g27f7a576e42_0_9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
        <p:cNvGrpSpPr/>
        <p:nvPr/>
      </p:nvGrpSpPr>
      <p:grpSpPr>
        <a:xfrm>
          <a:off x="0" y="0"/>
          <a:ext cx="0" cy="0"/>
          <a:chOff x="0" y="0"/>
          <a:chExt cx="0" cy="0"/>
        </a:xfrm>
      </p:grpSpPr>
      <p:sp>
        <p:nvSpPr>
          <p:cNvPr id="1803" name="Google Shape;1803;g27f7a576e42_0_9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4" name="Google Shape;1804;g27f7a576e42_0_9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What is motion?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[Motion is moving from one place to another.]</a:t>
            </a:r>
            <a:endParaRPr/>
          </a:p>
        </p:txBody>
      </p:sp>
      <p:sp>
        <p:nvSpPr>
          <p:cNvPr id="1805" name="Google Shape;1805;g27f7a576e42_0_9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g27f7a576e42_0_9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2" name="Google Shape;1812;g27f7a576e42_0_9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motion</a:t>
            </a:r>
            <a:r>
              <a:rPr lang="en-US"/>
              <a:t>.</a:t>
            </a:r>
            <a:endParaRPr/>
          </a:p>
        </p:txBody>
      </p:sp>
      <p:sp>
        <p:nvSpPr>
          <p:cNvPr id="1813" name="Google Shape;1813;g27f7a576e42_0_9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7"/>
        <p:cNvGrpSpPr/>
        <p:nvPr/>
      </p:nvGrpSpPr>
      <p:grpSpPr>
        <a:xfrm>
          <a:off x="0" y="0"/>
          <a:ext cx="0" cy="0"/>
          <a:chOff x="0" y="0"/>
          <a:chExt cx="0" cy="0"/>
        </a:xfrm>
      </p:grpSpPr>
      <p:sp>
        <p:nvSpPr>
          <p:cNvPr id="1818" name="Google Shape;1818;g27f7a576e42_0_9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9" name="Google Shape;1819;g27f7a576e42_0_9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Trees in the woods are not in </a:t>
            </a:r>
            <a:r>
              <a:rPr lang="en-US" b="1" dirty="0"/>
              <a:t>motion</a:t>
            </a:r>
            <a:r>
              <a:rPr lang="en-US" dirty="0"/>
              <a:t>. They do not move from one place to another.</a:t>
            </a:r>
            <a:endParaRPr dirty="0"/>
          </a:p>
        </p:txBody>
      </p:sp>
      <p:sp>
        <p:nvSpPr>
          <p:cNvPr id="1820" name="Google Shape;1820;g27f7a576e42_0_9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5"/>
        <p:cNvGrpSpPr/>
        <p:nvPr/>
      </p:nvGrpSpPr>
      <p:grpSpPr>
        <a:xfrm>
          <a:off x="0" y="0"/>
          <a:ext cx="0" cy="0"/>
          <a:chOff x="0" y="0"/>
          <a:chExt cx="0" cy="0"/>
        </a:xfrm>
      </p:grpSpPr>
      <p:sp>
        <p:nvSpPr>
          <p:cNvPr id="1826" name="Google Shape;1826;g27f7a576e42_0_9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7" name="Google Shape;1827;g27f7a576e42_0_9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The Statue of Liberty is not in </a:t>
            </a:r>
            <a:r>
              <a:rPr lang="en-US" b="1" dirty="0"/>
              <a:t>motion</a:t>
            </a:r>
            <a:r>
              <a:rPr lang="en-US" dirty="0"/>
              <a:t>. The statue does not move from one place to another. </a:t>
            </a:r>
            <a:endParaRPr dirty="0"/>
          </a:p>
        </p:txBody>
      </p:sp>
      <p:sp>
        <p:nvSpPr>
          <p:cNvPr id="1828" name="Google Shape;1828;g27f7a576e42_0_9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27f7a576e42_0_9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5" name="Google Shape;1835;g27f7a576e42_0_9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836" name="Google Shape;1836;g27f7a576e42_0_9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g27f7a576e42_0_9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1" name="Google Shape;1841;g27f7a576e42_0_9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Font typeface="Arial"/>
              <a:buNone/>
            </a:pPr>
            <a:r>
              <a:rPr lang="en-US"/>
              <a:t>Why is the puppy in motion, but the Statue of Liberty is not?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[Because the puppy is </a:t>
            </a:r>
            <a:r>
              <a:rPr lang="en-US" b="1"/>
              <a:t>moving from one place to another</a:t>
            </a:r>
            <a:r>
              <a:rPr lang="en-US"/>
              <a:t>. The Statue of Liberty does not move.]</a:t>
            </a:r>
            <a:endParaRPr/>
          </a:p>
        </p:txBody>
      </p:sp>
      <p:sp>
        <p:nvSpPr>
          <p:cNvPr id="1842" name="Google Shape;1842;g27f7a576e42_0_9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1"/>
        <p:cNvGrpSpPr/>
        <p:nvPr/>
      </p:nvGrpSpPr>
      <p:grpSpPr>
        <a:xfrm>
          <a:off x="0" y="0"/>
          <a:ext cx="0" cy="0"/>
          <a:chOff x="0" y="0"/>
          <a:chExt cx="0" cy="0"/>
        </a:xfrm>
      </p:grpSpPr>
      <p:sp>
        <p:nvSpPr>
          <p:cNvPr id="1922" name="Google Shape;1922;g27f7a576e42_0_10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3" name="Google Shape;1923;g27f7a576e42_0_10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1924" name="Google Shape;1924;g27f7a576e42_0_10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8"/>
        <p:cNvGrpSpPr/>
        <p:nvPr/>
      </p:nvGrpSpPr>
      <p:grpSpPr>
        <a:xfrm>
          <a:off x="0" y="0"/>
          <a:ext cx="0" cy="0"/>
          <a:chOff x="0" y="0"/>
          <a:chExt cx="0" cy="0"/>
        </a:xfrm>
      </p:grpSpPr>
      <p:sp>
        <p:nvSpPr>
          <p:cNvPr id="1929" name="Google Shape;1929;g27f7a576e42_0_10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0" name="Google Shape;1930;g27f7a576e42_0_10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Motion</a:t>
            </a:r>
            <a:r>
              <a:rPr lang="en-US"/>
              <a:t> is moving from one place to another.</a:t>
            </a:r>
            <a:endParaRPr b="0"/>
          </a:p>
          <a:p>
            <a:pPr marL="0" lvl="0" indent="0" algn="l" rtl="0">
              <a:lnSpc>
                <a:spcPct val="100000"/>
              </a:lnSpc>
              <a:spcBef>
                <a:spcPts val="0"/>
              </a:spcBef>
              <a:spcAft>
                <a:spcPts val="0"/>
              </a:spcAft>
              <a:buSzPts val="1400"/>
              <a:buNone/>
            </a:pPr>
            <a:endParaRPr/>
          </a:p>
        </p:txBody>
      </p:sp>
      <p:sp>
        <p:nvSpPr>
          <p:cNvPr id="1931" name="Google Shape;1931;g27f7a576e42_0_10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g27f7a576e42_0_10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g27f7a576e42_0_10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motion</a:t>
            </a:r>
            <a:r>
              <a:rPr lang="en-US">
                <a:solidFill>
                  <a:srgbClr val="242424"/>
                </a:solidFill>
              </a:rPr>
              <a:t>. </a:t>
            </a:r>
            <a:endParaRPr/>
          </a:p>
        </p:txBody>
      </p:sp>
      <p:sp>
        <p:nvSpPr>
          <p:cNvPr id="1939" name="Google Shape;1939;g27f7a576e42_0_10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g28084ac76e6_0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0" name="Google Shape;1590;g28084ac76e6_0_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591" name="Google Shape;1591;g28084ac76e6_0_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7"/>
        <p:cNvGrpSpPr/>
        <p:nvPr/>
      </p:nvGrpSpPr>
      <p:grpSpPr>
        <a:xfrm>
          <a:off x="0" y="0"/>
          <a:ext cx="0" cy="0"/>
          <a:chOff x="0" y="0"/>
          <a:chExt cx="0" cy="0"/>
        </a:xfrm>
      </p:grpSpPr>
      <p:sp>
        <p:nvSpPr>
          <p:cNvPr id="1948" name="Google Shape;1948;g27f7a576e42_0_10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9" name="Google Shape;1949;g27f7a576e42_0_10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lang="en-US" b="1">
                <a:solidFill>
                  <a:srgbClr val="242424"/>
                </a:solidFill>
              </a:rPr>
              <a:t>motion</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lang="en-US" b="1"/>
              <a:t>motion.</a:t>
            </a:r>
            <a:endParaRPr>
              <a:solidFill>
                <a:schemeClr val="dk1"/>
              </a:solidFill>
            </a:endParaRPr>
          </a:p>
        </p:txBody>
      </p:sp>
      <p:sp>
        <p:nvSpPr>
          <p:cNvPr id="1950" name="Google Shape;1950;g27f7a576e42_0_10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9"/>
        <p:cNvGrpSpPr/>
        <p:nvPr/>
      </p:nvGrpSpPr>
      <p:grpSpPr>
        <a:xfrm>
          <a:off x="0" y="0"/>
          <a:ext cx="0" cy="0"/>
          <a:chOff x="0" y="0"/>
          <a:chExt cx="0" cy="0"/>
        </a:xfrm>
      </p:grpSpPr>
      <p:sp>
        <p:nvSpPr>
          <p:cNvPr id="1970" name="Google Shape;1970;g27f7a576e42_0_10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1" name="Google Shape;1971;g27f7a576e42_0_10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picture of</a:t>
            </a:r>
            <a:r>
              <a:rPr lang="en-US"/>
              <a:t> </a:t>
            </a:r>
            <a:r>
              <a:rPr lang="en-US" b="1"/>
              <a:t>motion</a:t>
            </a:r>
            <a:r>
              <a:rPr lang="en-US" sz="1200" b="1">
                <a:solidFill>
                  <a:schemeClr val="dk1"/>
                </a:solidFill>
              </a:rPr>
              <a:t> </a:t>
            </a:r>
            <a:r>
              <a:rPr lang="en-US" sz="1200">
                <a:solidFill>
                  <a:schemeClr val="dk1"/>
                </a:solidFill>
              </a:rPr>
              <a:t>from these four choices</a:t>
            </a:r>
            <a:r>
              <a:rPr lang="en-US"/>
              <a:t>.</a:t>
            </a:r>
            <a:endParaRPr/>
          </a:p>
        </p:txBody>
      </p:sp>
      <p:sp>
        <p:nvSpPr>
          <p:cNvPr id="1972" name="Google Shape;1972;g27f7a576e42_0_10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9"/>
        <p:cNvGrpSpPr/>
        <p:nvPr/>
      </p:nvGrpSpPr>
      <p:grpSpPr>
        <a:xfrm>
          <a:off x="0" y="0"/>
          <a:ext cx="0" cy="0"/>
          <a:chOff x="0" y="0"/>
          <a:chExt cx="0" cy="0"/>
        </a:xfrm>
      </p:grpSpPr>
      <p:sp>
        <p:nvSpPr>
          <p:cNvPr id="1990" name="Google Shape;1990;g27f7a576e42_0_10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1" name="Google Shape;1991;g27f7a576e42_0_10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This is the picture that shows </a:t>
            </a:r>
            <a:r>
              <a:rPr lang="en-US" b="1"/>
              <a:t>motion.</a:t>
            </a:r>
            <a:endParaRPr/>
          </a:p>
        </p:txBody>
      </p:sp>
      <p:sp>
        <p:nvSpPr>
          <p:cNvPr id="1992" name="Google Shape;1992;g27f7a576e42_0_10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0"/>
        <p:cNvGrpSpPr/>
        <p:nvPr/>
      </p:nvGrpSpPr>
      <p:grpSpPr>
        <a:xfrm>
          <a:off x="0" y="0"/>
          <a:ext cx="0" cy="0"/>
          <a:chOff x="0" y="0"/>
          <a:chExt cx="0" cy="0"/>
        </a:xfrm>
      </p:grpSpPr>
      <p:sp>
        <p:nvSpPr>
          <p:cNvPr id="2011" name="Google Shape;2011;g27f7a576e42_0_1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2" name="Google Shape;2012;g27f7a576e42_0_1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Here is the Frayer model filled in with a picture of </a:t>
            </a:r>
            <a:r>
              <a:rPr lang="en-US" b="1"/>
              <a:t>motion.</a:t>
            </a:r>
            <a:endParaRPr>
              <a:solidFill>
                <a:schemeClr val="dk1"/>
              </a:solidFill>
            </a:endParaRPr>
          </a:p>
        </p:txBody>
      </p:sp>
      <p:sp>
        <p:nvSpPr>
          <p:cNvPr id="2013" name="Google Shape;2013;g27f7a576e42_0_1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3"/>
        <p:cNvGrpSpPr/>
        <p:nvPr/>
      </p:nvGrpSpPr>
      <p:grpSpPr>
        <a:xfrm>
          <a:off x="0" y="0"/>
          <a:ext cx="0" cy="0"/>
          <a:chOff x="0" y="0"/>
          <a:chExt cx="0" cy="0"/>
        </a:xfrm>
      </p:grpSpPr>
      <p:sp>
        <p:nvSpPr>
          <p:cNvPr id="2034" name="Google Shape;2034;g27f7a576e42_0_1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5" name="Google Shape;2035;g27f7a576e42_0_1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definition of </a:t>
            </a:r>
            <a:r>
              <a:rPr lang="en-US" b="1"/>
              <a:t>motion</a:t>
            </a:r>
            <a:r>
              <a:rPr lang="en-US" sz="1200" b="1">
                <a:solidFill>
                  <a:schemeClr val="dk1"/>
                </a:solidFill>
              </a:rPr>
              <a:t> </a:t>
            </a:r>
            <a:r>
              <a:rPr lang="en-US" sz="1200">
                <a:solidFill>
                  <a:schemeClr val="dk1"/>
                </a:solidFill>
              </a:rPr>
              <a:t>from these four choices.</a:t>
            </a:r>
            <a:endParaRPr sz="1200">
              <a:solidFill>
                <a:schemeClr val="dk1"/>
              </a:solidFill>
            </a:endParaRPr>
          </a:p>
        </p:txBody>
      </p:sp>
      <p:sp>
        <p:nvSpPr>
          <p:cNvPr id="2036" name="Google Shape;2036;g27f7a576e42_0_1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p:cNvGrpSpPr/>
        <p:nvPr/>
      </p:nvGrpSpPr>
      <p:grpSpPr>
        <a:xfrm>
          <a:off x="0" y="0"/>
          <a:ext cx="0" cy="0"/>
          <a:chOff x="0" y="0"/>
          <a:chExt cx="0" cy="0"/>
        </a:xfrm>
      </p:grpSpPr>
      <p:sp>
        <p:nvSpPr>
          <p:cNvPr id="2055" name="Google Shape;2055;g27f7a576e42_0_1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6" name="Google Shape;2056;g27f7a576e42_0_11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“Moving from one place to another” is correct! This is the definition of </a:t>
            </a:r>
            <a:r>
              <a:rPr lang="en-US" b="1"/>
              <a:t>motion.</a:t>
            </a:r>
            <a:endParaRPr sz="1200">
              <a:solidFill>
                <a:schemeClr val="dk1"/>
              </a:solidFill>
            </a:endParaRPr>
          </a:p>
        </p:txBody>
      </p:sp>
      <p:sp>
        <p:nvSpPr>
          <p:cNvPr id="2057" name="Google Shape;2057;g27f7a576e42_0_11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Google Shape;2077;g27f7a576e42_0_1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8" name="Google Shape;2078;g27f7a576e42_0_11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lang="en-US" b="1"/>
              <a:t>motion: </a:t>
            </a:r>
            <a:r>
              <a:rPr lang="en-US"/>
              <a:t> Moving from one place to another.</a:t>
            </a:r>
            <a:endParaRPr>
              <a:solidFill>
                <a:schemeClr val="dk1"/>
              </a:solidFill>
            </a:endParaRPr>
          </a:p>
        </p:txBody>
      </p:sp>
      <p:sp>
        <p:nvSpPr>
          <p:cNvPr id="2079" name="Google Shape;2079;g27f7a576e42_0_11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0"/>
        <p:cNvGrpSpPr/>
        <p:nvPr/>
      </p:nvGrpSpPr>
      <p:grpSpPr>
        <a:xfrm>
          <a:off x="0" y="0"/>
          <a:ext cx="0" cy="0"/>
          <a:chOff x="0" y="0"/>
          <a:chExt cx="0" cy="0"/>
        </a:xfrm>
      </p:grpSpPr>
      <p:sp>
        <p:nvSpPr>
          <p:cNvPr id="2101" name="Google Shape;2101;g27f7a576e42_0_1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2" name="Google Shape;2102;g27f7a576e42_0_12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lang="en-US" b="1"/>
              <a:t>motion</a:t>
            </a:r>
            <a:r>
              <a:rPr lang="en-US" sz="1200" b="1">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2103" name="Google Shape;2103;g27f7a576e42_0_12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27f7a576e42_0_1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3" name="Google Shape;2123;g27f7a576e42_0_12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“Water flowing over a waterfall” is correct! This is an example of </a:t>
            </a:r>
            <a:r>
              <a:rPr lang="en-US" b="1"/>
              <a:t>motion.</a:t>
            </a:r>
            <a:endParaRPr sz="1200">
              <a:solidFill>
                <a:schemeClr val="dk1"/>
              </a:solidFill>
            </a:endParaRPr>
          </a:p>
        </p:txBody>
      </p:sp>
      <p:sp>
        <p:nvSpPr>
          <p:cNvPr id="2124" name="Google Shape;2124;g27f7a576e42_0_12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3"/>
        <p:cNvGrpSpPr/>
        <p:nvPr/>
      </p:nvGrpSpPr>
      <p:grpSpPr>
        <a:xfrm>
          <a:off x="0" y="0"/>
          <a:ext cx="0" cy="0"/>
          <a:chOff x="0" y="0"/>
          <a:chExt cx="0" cy="0"/>
        </a:xfrm>
      </p:grpSpPr>
      <p:sp>
        <p:nvSpPr>
          <p:cNvPr id="2144" name="Google Shape;2144;g27f7a576e42_0_1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5" name="Google Shape;2145;g27f7a576e42_0_1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lang="en-US" sz="1100" b="1"/>
              <a:t>motion</a:t>
            </a:r>
            <a:r>
              <a:rPr lang="en-US" sz="1100"/>
              <a:t>: </a:t>
            </a:r>
            <a:r>
              <a:rPr lang="en-US"/>
              <a:t>Water flowing over a waterfall.</a:t>
            </a:r>
            <a:endParaRPr sz="1100">
              <a:solidFill>
                <a:schemeClr val="dk1"/>
              </a:solidFill>
            </a:endParaRPr>
          </a:p>
        </p:txBody>
      </p:sp>
      <p:sp>
        <p:nvSpPr>
          <p:cNvPr id="2146" name="Google Shape;2146;g27f7a576e42_0_1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28084ac76e6_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6" name="Google Shape;1596;g28084ac76e6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Direction is where something moves or points</a:t>
            </a:r>
            <a:endParaRPr/>
          </a:p>
        </p:txBody>
      </p:sp>
      <p:sp>
        <p:nvSpPr>
          <p:cNvPr id="1597" name="Google Shape;1597;g28084ac76e6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8"/>
        <p:cNvGrpSpPr/>
        <p:nvPr/>
      </p:nvGrpSpPr>
      <p:grpSpPr>
        <a:xfrm>
          <a:off x="0" y="0"/>
          <a:ext cx="0" cy="0"/>
          <a:chOff x="0" y="0"/>
          <a:chExt cx="0" cy="0"/>
        </a:xfrm>
      </p:grpSpPr>
      <p:sp>
        <p:nvSpPr>
          <p:cNvPr id="2169" name="Google Shape;2169;g27f7a576e42_0_12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0" name="Google Shape;2170;g27f7a576e42_0_12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motion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2171" name="Google Shape;2171;g27f7a576e42_0_12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9"/>
        <p:cNvGrpSpPr/>
        <p:nvPr/>
      </p:nvGrpSpPr>
      <p:grpSpPr>
        <a:xfrm>
          <a:off x="0" y="0"/>
          <a:ext cx="0" cy="0"/>
          <a:chOff x="0" y="0"/>
          <a:chExt cx="0" cy="0"/>
        </a:xfrm>
      </p:grpSpPr>
      <p:sp>
        <p:nvSpPr>
          <p:cNvPr id="2190" name="Google Shape;2190;g27f7a576e42_0_12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1" name="Google Shape;2191;g27f7a576e42_0_12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“Motion helps us get out of bed and get to school.” That is correct! This is an example of how </a:t>
            </a:r>
            <a:r>
              <a:rPr lang="en-US" b="1"/>
              <a:t>motion </a:t>
            </a:r>
            <a:r>
              <a:rPr lang="en-US"/>
              <a:t>impacts your life.</a:t>
            </a:r>
            <a:endParaRPr sz="1200">
              <a:solidFill>
                <a:schemeClr val="dk1"/>
              </a:solidFill>
            </a:endParaRPr>
          </a:p>
        </p:txBody>
      </p:sp>
      <p:sp>
        <p:nvSpPr>
          <p:cNvPr id="2192" name="Google Shape;2192;g27f7a576e42_0_12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1"/>
        <p:cNvGrpSpPr/>
        <p:nvPr/>
      </p:nvGrpSpPr>
      <p:grpSpPr>
        <a:xfrm>
          <a:off x="0" y="0"/>
          <a:ext cx="0" cy="0"/>
          <a:chOff x="0" y="0"/>
          <a:chExt cx="0" cy="0"/>
        </a:xfrm>
      </p:grpSpPr>
      <p:sp>
        <p:nvSpPr>
          <p:cNvPr id="2212" name="Google Shape;2212;g27f7a576e42_0_1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3" name="Google Shape;2213;g27f7a576e42_0_13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lang="en-US" b="1"/>
              <a:t>motion</a:t>
            </a:r>
            <a:r>
              <a:rPr lang="en-US" sz="1200" b="1">
                <a:solidFill>
                  <a:schemeClr val="dk1"/>
                </a:solidFill>
              </a:rPr>
              <a:t> </a:t>
            </a:r>
            <a:r>
              <a:rPr lang="en-US" sz="1200">
                <a:solidFill>
                  <a:schemeClr val="dk1"/>
                </a:solidFill>
              </a:rPr>
              <a:t>impact my life?”: </a:t>
            </a:r>
            <a:r>
              <a:rPr lang="en-US"/>
              <a:t>Motion helps us get out of bed and get to school.</a:t>
            </a:r>
            <a:endParaRPr/>
          </a:p>
        </p:txBody>
      </p:sp>
      <p:sp>
        <p:nvSpPr>
          <p:cNvPr id="2214" name="Google Shape;2214;g27f7a576e42_0_13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7"/>
        <p:cNvGrpSpPr/>
        <p:nvPr/>
      </p:nvGrpSpPr>
      <p:grpSpPr>
        <a:xfrm>
          <a:off x="0" y="0"/>
          <a:ext cx="0" cy="0"/>
          <a:chOff x="0" y="0"/>
          <a:chExt cx="0" cy="0"/>
        </a:xfrm>
      </p:grpSpPr>
      <p:sp>
        <p:nvSpPr>
          <p:cNvPr id="2238" name="Google Shape;2238;g27f7a576e42_0_13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9" name="Google Shape;2239;g27f7a576e42_0_13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2240" name="Google Shape;2240;g27f7a576e42_0_13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4"/>
        <p:cNvGrpSpPr/>
        <p:nvPr/>
      </p:nvGrpSpPr>
      <p:grpSpPr>
        <a:xfrm>
          <a:off x="0" y="0"/>
          <a:ext cx="0" cy="0"/>
          <a:chOff x="0" y="0"/>
          <a:chExt cx="0" cy="0"/>
        </a:xfrm>
      </p:grpSpPr>
      <p:sp>
        <p:nvSpPr>
          <p:cNvPr id="2245" name="Google Shape;2245;g27f7a576e42_0_13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6" name="Google Shape;2246;g27f7a576e42_0_13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Motion </a:t>
            </a:r>
            <a:r>
              <a:rPr lang="en-US"/>
              <a:t>is moving from one place to another.</a:t>
            </a:r>
            <a:endParaRPr b="0"/>
          </a:p>
          <a:p>
            <a:pPr marL="0" lvl="0" indent="0" algn="l" rtl="0">
              <a:lnSpc>
                <a:spcPct val="100000"/>
              </a:lnSpc>
              <a:spcBef>
                <a:spcPts val="0"/>
              </a:spcBef>
              <a:spcAft>
                <a:spcPts val="0"/>
              </a:spcAft>
              <a:buSzPts val="1400"/>
              <a:buNone/>
            </a:pPr>
            <a:endParaRPr/>
          </a:p>
        </p:txBody>
      </p:sp>
      <p:sp>
        <p:nvSpPr>
          <p:cNvPr id="2247" name="Google Shape;2247;g27f7a576e42_0_13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2"/>
        <p:cNvGrpSpPr/>
        <p:nvPr/>
      </p:nvGrpSpPr>
      <p:grpSpPr>
        <a:xfrm>
          <a:off x="0" y="0"/>
          <a:ext cx="0" cy="0"/>
          <a:chOff x="0" y="0"/>
          <a:chExt cx="0" cy="0"/>
        </a:xfrm>
      </p:grpSpPr>
      <p:sp>
        <p:nvSpPr>
          <p:cNvPr id="2253" name="Google Shape;2253;g27f7a576e42_0_13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4" name="Google Shape;2254;g27f7a576e42_0_13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Let’s reflect once more on our big question. Our “big question” is:</a:t>
            </a:r>
            <a:r>
              <a:rPr lang="en-US" b="1"/>
              <a:t> How do direction and speed impact the motion of objects in the world around us?</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p:txBody>
      </p:sp>
      <p:sp>
        <p:nvSpPr>
          <p:cNvPr id="2255" name="Google Shape;2255;g27f7a576e42_0_13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27e68c1a8e3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2" name="Google Shape;2262;g27e68c1a8e3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*This is the simulation for motion. Feel free to record different segments of the safari. Select ‘Playback’ (at the top) to view what you recorded. Be sure to emphasize the relationship between motion and speed (i.e. objects that appear to be </a:t>
            </a:r>
            <a:r>
              <a:rPr lang="en-US" b="1"/>
              <a:t>moving</a:t>
            </a:r>
            <a:r>
              <a:rPr lang="en-US"/>
              <a:t> quicker have a higher </a:t>
            </a:r>
            <a:r>
              <a:rPr lang="en-US" b="1"/>
              <a:t>speed</a:t>
            </a:r>
            <a:r>
              <a:rPr lang="en-US"/>
              <a:t>). </a:t>
            </a:r>
            <a:endParaRPr/>
          </a:p>
          <a:p>
            <a:pPr marL="0" lvl="0" indent="0" algn="l" rtl="0">
              <a:lnSpc>
                <a:spcPct val="100000"/>
              </a:lnSpc>
              <a:spcBef>
                <a:spcPts val="0"/>
              </a:spcBef>
              <a:spcAft>
                <a:spcPts val="0"/>
              </a:spcAft>
              <a:buSzPts val="1400"/>
              <a:buNone/>
            </a:pPr>
            <a:endParaRPr/>
          </a:p>
        </p:txBody>
      </p:sp>
      <p:sp>
        <p:nvSpPr>
          <p:cNvPr id="2263" name="Google Shape;2263;g27e68c1a8e3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1"/>
        <p:cNvGrpSpPr/>
        <p:nvPr/>
      </p:nvGrpSpPr>
      <p:grpSpPr>
        <a:xfrm>
          <a:off x="0" y="0"/>
          <a:ext cx="0" cy="0"/>
          <a:chOff x="0" y="0"/>
          <a:chExt cx="0" cy="0"/>
        </a:xfrm>
      </p:grpSpPr>
      <p:sp>
        <p:nvSpPr>
          <p:cNvPr id="2272" name="Google Shape;227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3" name="Google Shape;2273;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2274" name="Google Shape;2274;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7"/>
        <p:cNvGrpSpPr/>
        <p:nvPr/>
      </p:nvGrpSpPr>
      <p:grpSpPr>
        <a:xfrm>
          <a:off x="0" y="0"/>
          <a:ext cx="0" cy="0"/>
          <a:chOff x="0" y="0"/>
          <a:chExt cx="0" cy="0"/>
        </a:xfrm>
      </p:grpSpPr>
      <p:sp>
        <p:nvSpPr>
          <p:cNvPr id="2278" name="Google Shape;227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9" name="Google Shape;227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g28084ac76e6_0_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4" name="Google Shape;1604;g28084ac76e6_0_1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Speed</a:t>
            </a:r>
            <a:r>
              <a:rPr lang="en-US"/>
              <a:t> is how fast an object moves.</a:t>
            </a:r>
            <a:endParaRPr b="0"/>
          </a:p>
          <a:p>
            <a:pPr marL="0" lvl="0" indent="0" algn="l" rtl="0">
              <a:lnSpc>
                <a:spcPct val="100000"/>
              </a:lnSpc>
              <a:spcBef>
                <a:spcPts val="0"/>
              </a:spcBef>
              <a:spcAft>
                <a:spcPts val="0"/>
              </a:spcAft>
              <a:buSzPts val="1400"/>
              <a:buNone/>
            </a:pPr>
            <a:endParaRPr/>
          </a:p>
        </p:txBody>
      </p:sp>
      <p:sp>
        <p:nvSpPr>
          <p:cNvPr id="1605" name="Google Shape;1605;g28084ac76e6_0_1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g28084ac76e6_0_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2" name="Google Shape;1612;g28084ac76e6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613" name="Google Shape;1613;g28084ac76e6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28084ac76e6_0_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8" name="Google Shape;1618;g28084ac76e6_0_1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 or false: Direction is where something moves or points.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1619" name="Google Shape;1619;g28084ac76e6_0_1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g28084ac76e6_0_2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7" name="Google Shape;1627;g28084ac76e6_0_2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True or false: Direction is where something moves or points.</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[True]</a:t>
            </a:r>
            <a:endParaRPr/>
          </a:p>
        </p:txBody>
      </p:sp>
      <p:sp>
        <p:nvSpPr>
          <p:cNvPr id="1628" name="Google Shape;1628;g28084ac76e6_0_2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56.xml.rels><?xml version="1.0" encoding="UTF-8" standalone="yes"?>
<Relationships xmlns="http://schemas.openxmlformats.org/package/2006/relationships"><Relationship Id="rId3" Type="http://schemas.openxmlformats.org/officeDocument/2006/relationships/hyperlink" Target="https://gizmos.explorelearning.com/find-gizmos/lesson-info?resourceId=660"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116" name="Google Shape;116;p1"/>
          <p:cNvCxnSpPr>
            <a:stCxn id="117" idx="4"/>
            <a:endCxn id="114"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118" name="Google Shape;118;p1"/>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119" name="Google Shape;119;p1"/>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117" name="Google Shape;117;p1"/>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1639" name="Google Shape;1639;g28084ac76e6_0_186"/>
          <p:cNvSpPr txBox="1">
            <a:spLocks noGrp="1"/>
          </p:cNvSpPr>
          <p:nvPr>
            <p:ph type="subTitle" idx="1"/>
          </p:nvPr>
        </p:nvSpPr>
        <p:spPr>
          <a:xfrm>
            <a:off x="771749" y="573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a:solidFill>
                  <a:schemeClr val="dk1"/>
                </a:solidFill>
              </a:rPr>
              <a:t>______ is how fast an object moves.</a:t>
            </a:r>
            <a:endParaRPr>
              <a:solidFill>
                <a:schemeClr val="dk1"/>
              </a:solidFill>
            </a:endParaRPr>
          </a:p>
        </p:txBody>
      </p:sp>
      <p:pic>
        <p:nvPicPr>
          <p:cNvPr id="1640" name="Google Shape;1640;g28084ac76e6_0_186"/>
          <p:cNvPicPr preferRelativeResize="0"/>
          <p:nvPr/>
        </p:nvPicPr>
        <p:blipFill>
          <a:blip r:embed="rId3">
            <a:alphaModFix/>
          </a:blip>
          <a:stretch>
            <a:fillRect/>
          </a:stretch>
        </p:blipFill>
        <p:spPr>
          <a:xfrm>
            <a:off x="5294200" y="3163325"/>
            <a:ext cx="3446800" cy="3446800"/>
          </a:xfrm>
          <a:prstGeom prst="rect">
            <a:avLst/>
          </a:prstGeom>
          <a:noFill/>
          <a:ln>
            <a:noFill/>
          </a:ln>
        </p:spPr>
      </p:pic>
      <p:sp>
        <p:nvSpPr>
          <p:cNvPr id="1641" name="Google Shape;1641;g28084ac76e6_0_186"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2" name="Google Shape;1642;g28084ac76e6_0_186"/>
          <p:cNvSpPr txBox="1">
            <a:spLocks noGrp="1"/>
          </p:cNvSpPr>
          <p:nvPr>
            <p:ph type="ctrTitle"/>
          </p:nvPr>
        </p:nvSpPr>
        <p:spPr>
          <a:xfrm>
            <a:off x="574901" y="1829416"/>
            <a:ext cx="7559100" cy="2000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50000"/>
              </a:lnSpc>
              <a:spcBef>
                <a:spcPts val="0"/>
              </a:spcBef>
              <a:spcAft>
                <a:spcPts val="0"/>
              </a:spcAft>
              <a:buClr>
                <a:schemeClr val="dk1"/>
              </a:buClr>
              <a:buSzPct val="100000"/>
              <a:buFont typeface="Calibri"/>
              <a:buNone/>
            </a:pPr>
            <a:r>
              <a:rPr lang="en-US" sz="3600"/>
              <a:t>A.  Energy</a:t>
            </a:r>
            <a:endParaRPr sz="3600"/>
          </a:p>
          <a:p>
            <a:pPr marL="0" lvl="0" indent="0" algn="l" rtl="0">
              <a:lnSpc>
                <a:spcPct val="150000"/>
              </a:lnSpc>
              <a:spcBef>
                <a:spcPts val="0"/>
              </a:spcBef>
              <a:spcAft>
                <a:spcPts val="0"/>
              </a:spcAft>
              <a:buClr>
                <a:schemeClr val="dk1"/>
              </a:buClr>
              <a:buSzPct val="100000"/>
              <a:buFont typeface="Calibri"/>
              <a:buNone/>
            </a:pPr>
            <a:r>
              <a:rPr lang="en-US" sz="3600"/>
              <a:t>B.  Energy transformation</a:t>
            </a:r>
            <a:endParaRPr sz="3600"/>
          </a:p>
          <a:p>
            <a:pPr marL="0" lvl="0" indent="0" algn="l" rtl="0">
              <a:lnSpc>
                <a:spcPct val="150000"/>
              </a:lnSpc>
              <a:spcBef>
                <a:spcPts val="0"/>
              </a:spcBef>
              <a:spcAft>
                <a:spcPts val="0"/>
              </a:spcAft>
              <a:buClr>
                <a:schemeClr val="dk1"/>
              </a:buClr>
              <a:buSzPct val="100000"/>
              <a:buFont typeface="Calibri"/>
              <a:buNone/>
            </a:pPr>
            <a:r>
              <a:rPr lang="en-US" sz="3600"/>
              <a:t>C.  Speed</a:t>
            </a:r>
            <a:endParaRPr sz="3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g28084ac76e6_0_212"/>
          <p:cNvSpPr txBox="1">
            <a:spLocks noGrp="1"/>
          </p:cNvSpPr>
          <p:nvPr>
            <p:ph type="subTitle" idx="1"/>
          </p:nvPr>
        </p:nvSpPr>
        <p:spPr>
          <a:xfrm>
            <a:off x="771749" y="573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a:solidFill>
                  <a:schemeClr val="dk1"/>
                </a:solidFill>
              </a:rPr>
              <a:t>______ is how fast an object moves.</a:t>
            </a:r>
            <a:endParaRPr>
              <a:solidFill>
                <a:schemeClr val="dk1"/>
              </a:solidFill>
            </a:endParaRPr>
          </a:p>
        </p:txBody>
      </p:sp>
      <p:pic>
        <p:nvPicPr>
          <p:cNvPr id="1649" name="Google Shape;1649;g28084ac76e6_0_212"/>
          <p:cNvPicPr preferRelativeResize="0"/>
          <p:nvPr/>
        </p:nvPicPr>
        <p:blipFill>
          <a:blip r:embed="rId3">
            <a:alphaModFix/>
          </a:blip>
          <a:stretch>
            <a:fillRect/>
          </a:stretch>
        </p:blipFill>
        <p:spPr>
          <a:xfrm>
            <a:off x="5294200" y="3163325"/>
            <a:ext cx="3446800" cy="3446800"/>
          </a:xfrm>
          <a:prstGeom prst="rect">
            <a:avLst/>
          </a:prstGeom>
          <a:noFill/>
          <a:ln>
            <a:noFill/>
          </a:ln>
        </p:spPr>
      </p:pic>
      <p:sp>
        <p:nvSpPr>
          <p:cNvPr id="1650" name="Google Shape;1650;g28084ac76e6_0_212"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1" name="Google Shape;1651;g28084ac76e6_0_212"/>
          <p:cNvSpPr txBox="1">
            <a:spLocks noGrp="1"/>
          </p:cNvSpPr>
          <p:nvPr>
            <p:ph type="ctrTitle"/>
          </p:nvPr>
        </p:nvSpPr>
        <p:spPr>
          <a:xfrm>
            <a:off x="574901" y="1829416"/>
            <a:ext cx="7559100" cy="2000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50000"/>
              </a:lnSpc>
              <a:spcBef>
                <a:spcPts val="0"/>
              </a:spcBef>
              <a:spcAft>
                <a:spcPts val="0"/>
              </a:spcAft>
              <a:buClr>
                <a:schemeClr val="dk1"/>
              </a:buClr>
              <a:buSzPct val="100000"/>
              <a:buFont typeface="Calibri"/>
              <a:buNone/>
            </a:pPr>
            <a:r>
              <a:rPr lang="en-US" sz="3600"/>
              <a:t>A.  Energy</a:t>
            </a:r>
            <a:endParaRPr sz="3600"/>
          </a:p>
          <a:p>
            <a:pPr marL="0" lvl="0" indent="0" algn="l" rtl="0">
              <a:lnSpc>
                <a:spcPct val="150000"/>
              </a:lnSpc>
              <a:spcBef>
                <a:spcPts val="0"/>
              </a:spcBef>
              <a:spcAft>
                <a:spcPts val="0"/>
              </a:spcAft>
              <a:buClr>
                <a:schemeClr val="dk1"/>
              </a:buClr>
              <a:buSzPct val="100000"/>
              <a:buFont typeface="Calibri"/>
              <a:buNone/>
            </a:pPr>
            <a:r>
              <a:rPr lang="en-US" sz="3600"/>
              <a:t>B.  Energy transformation</a:t>
            </a:r>
            <a:endParaRPr sz="3600"/>
          </a:p>
          <a:p>
            <a:pPr marL="0" lvl="0" indent="0" algn="l" rtl="0">
              <a:lnSpc>
                <a:spcPct val="150000"/>
              </a:lnSpc>
              <a:spcBef>
                <a:spcPts val="0"/>
              </a:spcBef>
              <a:spcAft>
                <a:spcPts val="0"/>
              </a:spcAft>
              <a:buClr>
                <a:schemeClr val="dk1"/>
              </a:buClr>
              <a:buSzPct val="100000"/>
              <a:buFont typeface="Calibri"/>
              <a:buNone/>
            </a:pPr>
            <a:r>
              <a:rPr lang="en-US" sz="3600">
                <a:solidFill>
                  <a:srgbClr val="FF0000"/>
                </a:solidFill>
              </a:rPr>
              <a:t>C.  Speed</a:t>
            </a:r>
            <a:endParaRPr sz="3600">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g27f7a576e42_0_795"/>
          <p:cNvSpPr txBox="1"/>
          <p:nvPr/>
        </p:nvSpPr>
        <p:spPr>
          <a:xfrm>
            <a:off x="1342650" y="14873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Motion</a:t>
            </a:r>
            <a:endParaRPr sz="1400" b="0" i="0" u="none" strike="noStrike" cap="none">
              <a:solidFill>
                <a:srgbClr val="000000"/>
              </a:solidFill>
              <a:latin typeface="Arial"/>
              <a:ea typeface="Arial"/>
              <a:cs typeface="Arial"/>
              <a:sym typeface="Arial"/>
            </a:endParaRPr>
          </a:p>
        </p:txBody>
      </p:sp>
      <p:sp>
        <p:nvSpPr>
          <p:cNvPr id="1658" name="Google Shape;1658;g27f7a576e42_0_795"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59" name="Google Shape;1659;g27f7a576e42_0_795"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sp>
        <p:nvSpPr>
          <p:cNvPr id="1665" name="Google Shape;1665;g27f7a576e42_0_802"/>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Motion</a:t>
            </a:r>
            <a:r>
              <a:rPr lang="en-US" b="1">
                <a:solidFill>
                  <a:schemeClr val="dk1"/>
                </a:solidFill>
              </a:rPr>
              <a:t>: </a:t>
            </a:r>
            <a:r>
              <a:rPr lang="en-US">
                <a:solidFill>
                  <a:schemeClr val="dk1"/>
                </a:solidFill>
              </a:rPr>
              <a:t>moving from one place to another</a:t>
            </a:r>
            <a:endParaRPr/>
          </a:p>
        </p:txBody>
      </p:sp>
      <p:sp>
        <p:nvSpPr>
          <p:cNvPr id="1666" name="Google Shape;1666;g27f7a576e42_0_802"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67" name="Google Shape;1667;g27f7a576e42_0_802"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1668" name="Google Shape;1668;g27f7a576e42_0_802"/>
          <p:cNvPicPr preferRelativeResize="0"/>
          <p:nvPr/>
        </p:nvPicPr>
        <p:blipFill>
          <a:blip r:embed="rId5">
            <a:alphaModFix/>
          </a:blip>
          <a:stretch>
            <a:fillRect/>
          </a:stretch>
        </p:blipFill>
        <p:spPr>
          <a:xfrm>
            <a:off x="2482910" y="2185225"/>
            <a:ext cx="4178174" cy="41781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g27f7a576e42_0_810"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680" name="Google Shape;1680;g27f7a576e42_0_815"/>
          <p:cNvSpPr txBox="1"/>
          <p:nvPr/>
        </p:nvSpPr>
        <p:spPr>
          <a:xfrm>
            <a:off x="2280974" y="526376"/>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motion</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1681" name="Google Shape;1681;g27f7a576e42_0_81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82" name="Google Shape;1682;g27f7a576e42_0_815"/>
          <p:cNvPicPr preferRelativeResize="0"/>
          <p:nvPr/>
        </p:nvPicPr>
        <p:blipFill>
          <a:blip r:embed="rId4">
            <a:alphaModFix/>
          </a:blip>
          <a:stretch>
            <a:fillRect/>
          </a:stretch>
        </p:blipFill>
        <p:spPr>
          <a:xfrm>
            <a:off x="1933113" y="1275415"/>
            <a:ext cx="5277785" cy="527778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pic>
        <p:nvPicPr>
          <p:cNvPr id="1688" name="Google Shape;1688;g27f7a576e42_0_822"/>
          <p:cNvPicPr preferRelativeResize="0"/>
          <p:nvPr/>
        </p:nvPicPr>
        <p:blipFill rotWithShape="1">
          <a:blip r:embed="rId3">
            <a:alphaModFix/>
          </a:blip>
          <a:srcRect/>
          <a:stretch/>
        </p:blipFill>
        <p:spPr>
          <a:xfrm>
            <a:off x="0" y="406400"/>
            <a:ext cx="9144000" cy="6035568"/>
          </a:xfrm>
          <a:prstGeom prst="rect">
            <a:avLst/>
          </a:prstGeom>
          <a:noFill/>
          <a:ln>
            <a:noFill/>
          </a:ln>
        </p:spPr>
      </p:pic>
      <p:sp>
        <p:nvSpPr>
          <p:cNvPr id="1689" name="Google Shape;1689;g27f7a576e42_0_822"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g27f7a576e42_0_828"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95" name="Google Shape;1695;g27f7a576e42_0_828"/>
          <p:cNvPicPr preferRelativeResize="0"/>
          <p:nvPr/>
        </p:nvPicPr>
        <p:blipFill>
          <a:blip r:embed="rId4">
            <a:alphaModFix/>
          </a:blip>
          <a:stretch>
            <a:fillRect/>
          </a:stretch>
        </p:blipFill>
        <p:spPr>
          <a:xfrm>
            <a:off x="358700" y="1876225"/>
            <a:ext cx="3407400" cy="4415625"/>
          </a:xfrm>
          <a:prstGeom prst="rect">
            <a:avLst/>
          </a:prstGeom>
          <a:noFill/>
          <a:ln>
            <a:noFill/>
          </a:ln>
        </p:spPr>
      </p:pic>
      <p:sp>
        <p:nvSpPr>
          <p:cNvPr id="1696" name="Google Shape;1696;g27f7a576e42_0_828"/>
          <p:cNvSpPr txBox="1"/>
          <p:nvPr/>
        </p:nvSpPr>
        <p:spPr>
          <a:xfrm>
            <a:off x="1007776" y="135875"/>
            <a:ext cx="788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a:solidFill>
                  <a:schemeClr val="dk1"/>
                </a:solidFill>
                <a:latin typeface="Calibri"/>
                <a:ea typeface="Calibri"/>
                <a:cs typeface="Calibri"/>
                <a:sym typeface="Calibri"/>
              </a:rPr>
              <a:t>Motion</a:t>
            </a:r>
            <a:r>
              <a:rPr lang="en-US" sz="3600">
                <a:solidFill>
                  <a:schemeClr val="dk1"/>
                </a:solidFill>
                <a:latin typeface="Calibri"/>
                <a:ea typeface="Calibri"/>
                <a:cs typeface="Calibri"/>
                <a:sym typeface="Calibri"/>
              </a:rPr>
              <a:t> of an object can be described by the object’s direction and speed.</a:t>
            </a:r>
            <a:endParaRPr sz="3600" b="0" i="0" u="none" strike="noStrike" cap="none">
              <a:solidFill>
                <a:srgbClr val="000000"/>
              </a:solidFill>
              <a:latin typeface="Calibri"/>
              <a:ea typeface="Calibri"/>
              <a:cs typeface="Calibri"/>
              <a:sym typeface="Calibri"/>
            </a:endParaRPr>
          </a:p>
        </p:txBody>
      </p:sp>
      <p:pic>
        <p:nvPicPr>
          <p:cNvPr id="1697" name="Google Shape;1697;g27f7a576e42_0_828"/>
          <p:cNvPicPr preferRelativeResize="0"/>
          <p:nvPr/>
        </p:nvPicPr>
        <p:blipFill>
          <a:blip r:embed="rId5">
            <a:alphaModFix/>
          </a:blip>
          <a:stretch>
            <a:fillRect/>
          </a:stretch>
        </p:blipFill>
        <p:spPr>
          <a:xfrm>
            <a:off x="4572000" y="2028013"/>
            <a:ext cx="4112051" cy="41120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g27f7a576e42_0_83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03" name="Google Shape;1703;g27f7a576e42_0_834"/>
          <p:cNvPicPr preferRelativeResize="0"/>
          <p:nvPr/>
        </p:nvPicPr>
        <p:blipFill>
          <a:blip r:embed="rId4">
            <a:alphaModFix/>
          </a:blip>
          <a:stretch>
            <a:fillRect/>
          </a:stretch>
        </p:blipFill>
        <p:spPr>
          <a:xfrm>
            <a:off x="1702538" y="2795184"/>
            <a:ext cx="5738923" cy="3833486"/>
          </a:xfrm>
          <a:prstGeom prst="rect">
            <a:avLst/>
          </a:prstGeom>
          <a:noFill/>
          <a:ln>
            <a:noFill/>
          </a:ln>
        </p:spPr>
      </p:pic>
      <p:sp>
        <p:nvSpPr>
          <p:cNvPr id="3" name="TextBox 2">
            <a:extLst>
              <a:ext uri="{FF2B5EF4-FFF2-40B4-BE49-F238E27FC236}">
                <a16:creationId xmlns:a16="http://schemas.microsoft.com/office/drawing/2014/main" id="{8B59ACB6-9B5C-4296-F99B-B536CF981569}"/>
              </a:ext>
            </a:extLst>
          </p:cNvPr>
          <p:cNvSpPr txBox="1"/>
          <p:nvPr/>
        </p:nvSpPr>
        <p:spPr>
          <a:xfrm>
            <a:off x="667656" y="224401"/>
            <a:ext cx="8026401" cy="2677656"/>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sz="2400" dirty="0">
                <a:latin typeface="Calibri" panose="020F0502020204030204" pitchFamily="34" charset="0"/>
                <a:cs typeface="Calibri" panose="020F0502020204030204" pitchFamily="34" charset="0"/>
              </a:rPr>
              <a:t>Forces between objects can cause a change in </a:t>
            </a:r>
            <a:r>
              <a:rPr lang="en-US" sz="2400" b="1" dirty="0">
                <a:latin typeface="Calibri" panose="020F0502020204030204" pitchFamily="34" charset="0"/>
                <a:cs typeface="Calibri" panose="020F0502020204030204" pitchFamily="34" charset="0"/>
              </a:rPr>
              <a:t>motion</a:t>
            </a:r>
            <a:r>
              <a:rPr lang="en-US" sz="2400" dirty="0">
                <a:latin typeface="Calibri" panose="020F0502020204030204" pitchFamily="34" charset="0"/>
                <a:cs typeface="Calibri" panose="020F0502020204030204" pitchFamily="34" charset="0"/>
              </a:rPr>
              <a:t>. When two objects interact, each exerts a force on the other. These forces can transfer energy between objects which can cause changes in their </a:t>
            </a:r>
            <a:r>
              <a:rPr lang="en-US" sz="2400" b="1" dirty="0">
                <a:latin typeface="Calibri" panose="020F0502020204030204" pitchFamily="34" charset="0"/>
                <a:cs typeface="Calibri" panose="020F0502020204030204" pitchFamily="34" charset="0"/>
              </a:rPr>
              <a:t>motion</a:t>
            </a:r>
            <a:r>
              <a:rPr lang="en-US" sz="2400" dirty="0">
                <a:latin typeface="Calibri" panose="020F0502020204030204" pitchFamily="34" charset="0"/>
                <a:cs typeface="Calibri" panose="020F0502020204030204" pitchFamily="34" charset="0"/>
              </a:rPr>
              <a:t>. For example, when a hammer hits a nail, there is a transfer of energy from the hammer to the nail causing the nail to change in </a:t>
            </a:r>
            <a:r>
              <a:rPr lang="en-US" sz="2400" b="1" dirty="0">
                <a:latin typeface="Calibri" panose="020F0502020204030204" pitchFamily="34" charset="0"/>
                <a:cs typeface="Calibri" panose="020F0502020204030204" pitchFamily="34" charset="0"/>
              </a:rPr>
              <a:t>motion</a:t>
            </a:r>
            <a:r>
              <a:rPr lang="en-US" sz="2400" dirty="0">
                <a:latin typeface="Calibri" panose="020F0502020204030204" pitchFamily="34" charset="0"/>
                <a:cs typeface="Calibri" panose="020F0502020204030204" pitchFamily="34" charset="0"/>
              </a:rPr>
              <a:t>. The nail moves into the piece of wood in this picture.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7"/>
        <p:cNvGrpSpPr/>
        <p:nvPr/>
      </p:nvGrpSpPr>
      <p:grpSpPr>
        <a:xfrm>
          <a:off x="0" y="0"/>
          <a:ext cx="0" cy="0"/>
          <a:chOff x="0" y="0"/>
          <a:chExt cx="0" cy="0"/>
        </a:xfrm>
      </p:grpSpPr>
      <p:sp>
        <p:nvSpPr>
          <p:cNvPr id="1708" name="Google Shape;1708;g27f7a576e42_0_84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09" name="Google Shape;1709;g27f7a576e42_0_840"/>
          <p:cNvPicPr preferRelativeResize="0"/>
          <p:nvPr/>
        </p:nvPicPr>
        <p:blipFill>
          <a:blip r:embed="rId4">
            <a:alphaModFix/>
          </a:blip>
          <a:stretch>
            <a:fillRect/>
          </a:stretch>
        </p:blipFill>
        <p:spPr>
          <a:xfrm>
            <a:off x="87399" y="3232894"/>
            <a:ext cx="3909350" cy="3455825"/>
          </a:xfrm>
          <a:prstGeom prst="rect">
            <a:avLst/>
          </a:prstGeom>
          <a:noFill/>
          <a:ln>
            <a:noFill/>
          </a:ln>
        </p:spPr>
      </p:pic>
      <p:pic>
        <p:nvPicPr>
          <p:cNvPr id="1710" name="Google Shape;1710;g27f7a576e42_0_840"/>
          <p:cNvPicPr preferRelativeResize="0"/>
          <p:nvPr/>
        </p:nvPicPr>
        <p:blipFill>
          <a:blip r:embed="rId5">
            <a:alphaModFix/>
          </a:blip>
          <a:stretch>
            <a:fillRect/>
          </a:stretch>
        </p:blipFill>
        <p:spPr>
          <a:xfrm>
            <a:off x="4572000" y="3632837"/>
            <a:ext cx="4484601" cy="2914990"/>
          </a:xfrm>
          <a:prstGeom prst="rect">
            <a:avLst/>
          </a:prstGeom>
          <a:noFill/>
          <a:ln>
            <a:noFill/>
          </a:ln>
        </p:spPr>
      </p:pic>
      <p:sp>
        <p:nvSpPr>
          <p:cNvPr id="3" name="TextBox 2">
            <a:extLst>
              <a:ext uri="{FF2B5EF4-FFF2-40B4-BE49-F238E27FC236}">
                <a16:creationId xmlns:a16="http://schemas.microsoft.com/office/drawing/2014/main" id="{FA09724A-DDE5-5E78-0574-1A9F41E5C5FA}"/>
              </a:ext>
            </a:extLst>
          </p:cNvPr>
          <p:cNvSpPr txBox="1"/>
          <p:nvPr/>
        </p:nvSpPr>
        <p:spPr>
          <a:xfrm>
            <a:off x="769257" y="420817"/>
            <a:ext cx="7605486" cy="2308324"/>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sz="2400" dirty="0">
                <a:latin typeface="Calibri" panose="020F0502020204030204" pitchFamily="34" charset="0"/>
                <a:cs typeface="Calibri" panose="020F0502020204030204" pitchFamily="34" charset="0"/>
              </a:rPr>
              <a:t>Objects in </a:t>
            </a:r>
            <a:r>
              <a:rPr lang="en-US" sz="2400" b="1" dirty="0">
                <a:latin typeface="Calibri" panose="020F0502020204030204" pitchFamily="34" charset="0"/>
                <a:cs typeface="Calibri" panose="020F0502020204030204" pitchFamily="34" charset="0"/>
              </a:rPr>
              <a:t>motion</a:t>
            </a:r>
            <a:r>
              <a:rPr lang="en-US" sz="2400" dirty="0">
                <a:latin typeface="Calibri" panose="020F0502020204030204" pitchFamily="34" charset="0"/>
                <a:cs typeface="Calibri" panose="020F0502020204030204" pitchFamily="34" charset="0"/>
              </a:rPr>
              <a:t> tend to stay in </a:t>
            </a:r>
            <a:r>
              <a:rPr lang="en-US" sz="2400" b="1" dirty="0">
                <a:latin typeface="Calibri" panose="020F0502020204030204" pitchFamily="34" charset="0"/>
                <a:cs typeface="Calibri" panose="020F0502020204030204" pitchFamily="34" charset="0"/>
              </a:rPr>
              <a:t>motion</a:t>
            </a:r>
            <a:r>
              <a:rPr lang="en-US" sz="2400" dirty="0">
                <a:latin typeface="Calibri" panose="020F0502020204030204" pitchFamily="34" charset="0"/>
                <a:cs typeface="Calibri" panose="020F0502020204030204" pitchFamily="34" charset="0"/>
              </a:rPr>
              <a:t>, unless acted on by a force. The greater the force, the greater the change in </a:t>
            </a:r>
            <a:r>
              <a:rPr lang="en-US" sz="2400" b="1" dirty="0">
                <a:latin typeface="Calibri" panose="020F0502020204030204" pitchFamily="34" charset="0"/>
                <a:cs typeface="Calibri" panose="020F0502020204030204" pitchFamily="34" charset="0"/>
              </a:rPr>
              <a:t>motion</a:t>
            </a:r>
            <a:r>
              <a:rPr lang="en-US" sz="2400" dirty="0">
                <a:latin typeface="Calibri" panose="020F0502020204030204" pitchFamily="34" charset="0"/>
                <a:cs typeface="Calibri" panose="020F0502020204030204" pitchFamily="34" charset="0"/>
              </a:rPr>
              <a:t>. An example of this fact is a collision. When a baseball is thrown, it is in </a:t>
            </a:r>
            <a:r>
              <a:rPr lang="en-US" sz="2400" b="1" dirty="0">
                <a:latin typeface="Calibri" panose="020F0502020204030204" pitchFamily="34" charset="0"/>
                <a:cs typeface="Calibri" panose="020F0502020204030204" pitchFamily="34" charset="0"/>
              </a:rPr>
              <a:t>motion</a:t>
            </a:r>
            <a:r>
              <a:rPr lang="en-US" sz="2400" dirty="0">
                <a:latin typeface="Calibri" panose="020F0502020204030204" pitchFamily="34" charset="0"/>
                <a:cs typeface="Calibri" panose="020F0502020204030204" pitchFamily="34" charset="0"/>
              </a:rPr>
              <a:t>. If the baseball collides with a swinging bat (the force), the </a:t>
            </a:r>
            <a:r>
              <a:rPr lang="en-US" sz="2400" b="1" dirty="0">
                <a:latin typeface="Calibri" panose="020F0502020204030204" pitchFamily="34" charset="0"/>
                <a:cs typeface="Calibri" panose="020F0502020204030204" pitchFamily="34" charset="0"/>
              </a:rPr>
              <a:t>motion</a:t>
            </a:r>
            <a:r>
              <a:rPr lang="en-US" sz="2400" dirty="0">
                <a:latin typeface="Calibri" panose="020F0502020204030204" pitchFamily="34" charset="0"/>
                <a:cs typeface="Calibri" panose="020F0502020204030204" pitchFamily="34" charset="0"/>
              </a:rPr>
              <a:t> of the ball changes - maybe even into a homerun!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0" y="0"/>
          <a:ext cx="0" cy="0"/>
          <a:chOff x="0" y="0"/>
          <a:chExt cx="0" cy="0"/>
        </a:xfrm>
      </p:grpSpPr>
      <p:sp>
        <p:nvSpPr>
          <p:cNvPr id="1584" name="Google Shape;1584;g27f7a576e42_0_787"/>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25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5" name="Google Shape;1585;g27f7a576e42_0_787"/>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586" name="Google Shape;1586;g27f7a576e42_0_787"/>
          <p:cNvSpPr txBox="1"/>
          <p:nvPr/>
        </p:nvSpPr>
        <p:spPr>
          <a:xfrm>
            <a:off x="1828800" y="-17585"/>
            <a:ext cx="5486400" cy="1293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a:latin typeface="Calibri"/>
                <a:ea typeface="Calibri"/>
                <a:cs typeface="Calibri"/>
                <a:sym typeface="Calibri"/>
              </a:rPr>
              <a:t>Motion</a:t>
            </a:r>
            <a:endParaRPr sz="6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587" name="Google Shape;1587;g27f7a576e42_0_787"/>
          <p:cNvPicPr preferRelativeResize="0"/>
          <p:nvPr/>
        </p:nvPicPr>
        <p:blipFill>
          <a:blip r:embed="rId3">
            <a:alphaModFix/>
          </a:blip>
          <a:stretch>
            <a:fillRect/>
          </a:stretch>
        </p:blipFill>
        <p:spPr>
          <a:xfrm>
            <a:off x="1933113" y="1275415"/>
            <a:ext cx="5277785" cy="52777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sp>
        <p:nvSpPr>
          <p:cNvPr id="1716" name="Google Shape;1716;g27f7a576e42_0_846"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1722" name="Google Shape;1722;g27f7a576e42_0_851"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23" name="Google Shape;1723;g27f7a576e42_0_851"/>
          <p:cNvPicPr preferRelativeResize="0"/>
          <p:nvPr/>
        </p:nvPicPr>
        <p:blipFill>
          <a:blip r:embed="rId4">
            <a:alphaModFix/>
          </a:blip>
          <a:stretch>
            <a:fillRect/>
          </a:stretch>
        </p:blipFill>
        <p:spPr>
          <a:xfrm>
            <a:off x="358700" y="1876225"/>
            <a:ext cx="3407400" cy="4415625"/>
          </a:xfrm>
          <a:prstGeom prst="rect">
            <a:avLst/>
          </a:prstGeom>
          <a:noFill/>
          <a:ln>
            <a:noFill/>
          </a:ln>
        </p:spPr>
      </p:pic>
      <p:sp>
        <p:nvSpPr>
          <p:cNvPr id="1724" name="Google Shape;1724;g27f7a576e42_0_851"/>
          <p:cNvSpPr txBox="1"/>
          <p:nvPr/>
        </p:nvSpPr>
        <p:spPr>
          <a:xfrm>
            <a:off x="1007776" y="135875"/>
            <a:ext cx="788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a:solidFill>
                  <a:schemeClr val="dk1"/>
                </a:solidFill>
                <a:latin typeface="Calibri"/>
                <a:ea typeface="Calibri"/>
                <a:cs typeface="Calibri"/>
                <a:sym typeface="Calibri"/>
              </a:rPr>
              <a:t>Motion</a:t>
            </a:r>
            <a:r>
              <a:rPr lang="en-US" sz="3600">
                <a:solidFill>
                  <a:schemeClr val="dk1"/>
                </a:solidFill>
                <a:latin typeface="Calibri"/>
                <a:ea typeface="Calibri"/>
                <a:cs typeface="Calibri"/>
                <a:sym typeface="Calibri"/>
              </a:rPr>
              <a:t> of an object can be described by the object’s ______ and ______.</a:t>
            </a:r>
            <a:endParaRPr sz="3600" b="0" i="0" u="none" strike="noStrike" cap="none">
              <a:solidFill>
                <a:srgbClr val="000000"/>
              </a:solidFill>
              <a:latin typeface="Calibri"/>
              <a:ea typeface="Calibri"/>
              <a:cs typeface="Calibri"/>
              <a:sym typeface="Calibri"/>
            </a:endParaRPr>
          </a:p>
        </p:txBody>
      </p:sp>
      <p:pic>
        <p:nvPicPr>
          <p:cNvPr id="1725" name="Google Shape;1725;g27f7a576e42_0_851"/>
          <p:cNvPicPr preferRelativeResize="0"/>
          <p:nvPr/>
        </p:nvPicPr>
        <p:blipFill>
          <a:blip r:embed="rId5">
            <a:alphaModFix/>
          </a:blip>
          <a:stretch>
            <a:fillRect/>
          </a:stretch>
        </p:blipFill>
        <p:spPr>
          <a:xfrm>
            <a:off x="4572000" y="2028013"/>
            <a:ext cx="4112051" cy="41120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30"/>
        <p:cNvGrpSpPr/>
        <p:nvPr/>
      </p:nvGrpSpPr>
      <p:grpSpPr>
        <a:xfrm>
          <a:off x="0" y="0"/>
          <a:ext cx="0" cy="0"/>
          <a:chOff x="0" y="0"/>
          <a:chExt cx="0" cy="0"/>
        </a:xfrm>
      </p:grpSpPr>
      <p:sp>
        <p:nvSpPr>
          <p:cNvPr id="1731" name="Google Shape;1731;g27f7a576e42_0_859"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2" name="Google Shape;1732;g27f7a576e42_0_859"/>
          <p:cNvSpPr txBox="1"/>
          <p:nvPr/>
        </p:nvSpPr>
        <p:spPr>
          <a:xfrm>
            <a:off x="1007776" y="135875"/>
            <a:ext cx="7882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endParaRPr sz="1800" b="0" i="0" u="none" strike="noStrike" cap="none">
              <a:solidFill>
                <a:srgbClr val="000000"/>
              </a:solidFill>
              <a:latin typeface="Calibri"/>
              <a:ea typeface="Calibri"/>
              <a:cs typeface="Calibri"/>
              <a:sym typeface="Calibri"/>
            </a:endParaRPr>
          </a:p>
        </p:txBody>
      </p:sp>
      <p:pic>
        <p:nvPicPr>
          <p:cNvPr id="1733" name="Google Shape;1733;g27f7a576e42_0_859"/>
          <p:cNvPicPr preferRelativeResize="0"/>
          <p:nvPr/>
        </p:nvPicPr>
        <p:blipFill>
          <a:blip r:embed="rId4">
            <a:alphaModFix/>
          </a:blip>
          <a:stretch>
            <a:fillRect/>
          </a:stretch>
        </p:blipFill>
        <p:spPr>
          <a:xfrm>
            <a:off x="358700" y="1876225"/>
            <a:ext cx="3407400" cy="4415625"/>
          </a:xfrm>
          <a:prstGeom prst="rect">
            <a:avLst/>
          </a:prstGeom>
          <a:noFill/>
          <a:ln>
            <a:noFill/>
          </a:ln>
        </p:spPr>
      </p:pic>
      <p:sp>
        <p:nvSpPr>
          <p:cNvPr id="1734" name="Google Shape;1734;g27f7a576e42_0_859"/>
          <p:cNvSpPr txBox="1"/>
          <p:nvPr/>
        </p:nvSpPr>
        <p:spPr>
          <a:xfrm>
            <a:off x="1007776" y="135875"/>
            <a:ext cx="788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a:solidFill>
                  <a:schemeClr val="dk1"/>
                </a:solidFill>
                <a:latin typeface="Calibri"/>
                <a:ea typeface="Calibri"/>
                <a:cs typeface="Calibri"/>
                <a:sym typeface="Calibri"/>
              </a:rPr>
              <a:t>Motion</a:t>
            </a:r>
            <a:r>
              <a:rPr lang="en-US" sz="3600">
                <a:solidFill>
                  <a:schemeClr val="dk1"/>
                </a:solidFill>
                <a:latin typeface="Calibri"/>
                <a:ea typeface="Calibri"/>
                <a:cs typeface="Calibri"/>
                <a:sym typeface="Calibri"/>
              </a:rPr>
              <a:t> of an object can be described by the object’s </a:t>
            </a:r>
            <a:r>
              <a:rPr lang="en-US" sz="3600" b="1">
                <a:solidFill>
                  <a:srgbClr val="FF0000"/>
                </a:solidFill>
                <a:latin typeface="Calibri"/>
                <a:ea typeface="Calibri"/>
                <a:cs typeface="Calibri"/>
                <a:sym typeface="Calibri"/>
              </a:rPr>
              <a:t>direction</a:t>
            </a:r>
            <a:r>
              <a:rPr lang="en-US" sz="3600">
                <a:solidFill>
                  <a:schemeClr val="dk1"/>
                </a:solidFill>
                <a:latin typeface="Calibri"/>
                <a:ea typeface="Calibri"/>
                <a:cs typeface="Calibri"/>
                <a:sym typeface="Calibri"/>
              </a:rPr>
              <a:t> and </a:t>
            </a:r>
            <a:r>
              <a:rPr lang="en-US" sz="3600" b="1">
                <a:solidFill>
                  <a:srgbClr val="FF0000"/>
                </a:solidFill>
                <a:latin typeface="Calibri"/>
                <a:ea typeface="Calibri"/>
                <a:cs typeface="Calibri"/>
                <a:sym typeface="Calibri"/>
              </a:rPr>
              <a:t>speed</a:t>
            </a:r>
            <a:r>
              <a:rPr lang="en-US" sz="3600">
                <a:solidFill>
                  <a:schemeClr val="dk1"/>
                </a:solidFill>
                <a:latin typeface="Calibri"/>
                <a:ea typeface="Calibri"/>
                <a:cs typeface="Calibri"/>
                <a:sym typeface="Calibri"/>
              </a:rPr>
              <a:t>.</a:t>
            </a:r>
            <a:endParaRPr sz="3600" b="0" i="0" u="none" strike="noStrike" cap="none">
              <a:solidFill>
                <a:srgbClr val="000000"/>
              </a:solidFill>
              <a:latin typeface="Calibri"/>
              <a:ea typeface="Calibri"/>
              <a:cs typeface="Calibri"/>
              <a:sym typeface="Calibri"/>
            </a:endParaRPr>
          </a:p>
        </p:txBody>
      </p:sp>
      <p:pic>
        <p:nvPicPr>
          <p:cNvPr id="1735" name="Google Shape;1735;g27f7a576e42_0_859"/>
          <p:cNvPicPr preferRelativeResize="0"/>
          <p:nvPr/>
        </p:nvPicPr>
        <p:blipFill>
          <a:blip r:embed="rId5">
            <a:alphaModFix/>
          </a:blip>
          <a:stretch>
            <a:fillRect/>
          </a:stretch>
        </p:blipFill>
        <p:spPr>
          <a:xfrm>
            <a:off x="4572000" y="2028013"/>
            <a:ext cx="4112051" cy="41120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sp>
        <p:nvSpPr>
          <p:cNvPr id="1741" name="Google Shape;1741;g27f7a576e42_0_868"/>
          <p:cNvSpPr txBox="1"/>
          <p:nvPr/>
        </p:nvSpPr>
        <p:spPr>
          <a:xfrm>
            <a:off x="389000" y="3672825"/>
            <a:ext cx="8526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600" b="0" i="0" u="none" strike="noStrike" cap="none">
              <a:solidFill>
                <a:srgbClr val="000000"/>
              </a:solidFill>
              <a:latin typeface="Calibri"/>
              <a:ea typeface="Calibri"/>
              <a:cs typeface="Calibri"/>
              <a:sym typeface="Calibri"/>
            </a:endParaRPr>
          </a:p>
        </p:txBody>
      </p:sp>
      <p:sp>
        <p:nvSpPr>
          <p:cNvPr id="1742" name="Google Shape;1742;g27f7a576e42_0_868"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43" name="Google Shape;1743;g27f7a576e42_0_868"/>
          <p:cNvPicPr preferRelativeResize="0"/>
          <p:nvPr/>
        </p:nvPicPr>
        <p:blipFill>
          <a:blip r:embed="rId4">
            <a:alphaModFix/>
          </a:blip>
          <a:stretch>
            <a:fillRect/>
          </a:stretch>
        </p:blipFill>
        <p:spPr>
          <a:xfrm>
            <a:off x="4699795" y="3296100"/>
            <a:ext cx="4154525" cy="3326350"/>
          </a:xfrm>
          <a:prstGeom prst="rect">
            <a:avLst/>
          </a:prstGeom>
          <a:noFill/>
          <a:ln>
            <a:noFill/>
          </a:ln>
        </p:spPr>
      </p:pic>
      <p:sp>
        <p:nvSpPr>
          <p:cNvPr id="1744" name="Google Shape;1744;g27f7a576e42_0_868"/>
          <p:cNvSpPr txBox="1"/>
          <p:nvPr/>
        </p:nvSpPr>
        <p:spPr>
          <a:xfrm>
            <a:off x="1007776" y="135875"/>
            <a:ext cx="788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_______ between objects can cause a change in </a:t>
            </a:r>
            <a:r>
              <a:rPr lang="en-US" sz="3600" b="1">
                <a:solidFill>
                  <a:schemeClr val="dk1"/>
                </a:solidFill>
                <a:latin typeface="Calibri"/>
                <a:ea typeface="Calibri"/>
                <a:cs typeface="Calibri"/>
                <a:sym typeface="Calibri"/>
              </a:rPr>
              <a:t>motion</a:t>
            </a:r>
            <a:r>
              <a:rPr lang="en-US" sz="3600">
                <a:solidFill>
                  <a:schemeClr val="dk1"/>
                </a:solidFill>
                <a:latin typeface="Calibri"/>
                <a:ea typeface="Calibri"/>
                <a:cs typeface="Calibri"/>
                <a:sym typeface="Calibri"/>
              </a:rPr>
              <a:t>.</a:t>
            </a:r>
            <a:endParaRPr sz="3600" b="0" i="0" u="none" strike="noStrike" cap="none">
              <a:solidFill>
                <a:srgbClr val="000000"/>
              </a:solidFill>
              <a:latin typeface="Calibri"/>
              <a:ea typeface="Calibri"/>
              <a:cs typeface="Calibri"/>
              <a:sym typeface="Calibri"/>
            </a:endParaRPr>
          </a:p>
        </p:txBody>
      </p:sp>
      <p:sp>
        <p:nvSpPr>
          <p:cNvPr id="1745" name="Google Shape;1745;g27f7a576e42_0_868"/>
          <p:cNvSpPr txBox="1"/>
          <p:nvPr/>
        </p:nvSpPr>
        <p:spPr>
          <a:xfrm>
            <a:off x="630751" y="1715988"/>
            <a:ext cx="7882500" cy="23088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00000"/>
              </a:buClr>
              <a:buSzPts val="3600"/>
              <a:buFont typeface="Calibri"/>
              <a:buAutoNum type="alphaUcPeriod"/>
            </a:pPr>
            <a:r>
              <a:rPr lang="en-US" sz="3600">
                <a:solidFill>
                  <a:schemeClr val="dk1"/>
                </a:solidFill>
                <a:latin typeface="Calibri"/>
                <a:ea typeface="Calibri"/>
                <a:cs typeface="Calibri"/>
                <a:sym typeface="Calibri"/>
              </a:rPr>
              <a:t>Differences</a:t>
            </a:r>
            <a:endParaRPr sz="3600">
              <a:solidFill>
                <a:schemeClr val="dk1"/>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Similarities</a:t>
            </a:r>
            <a:endParaRPr sz="3600">
              <a:solidFill>
                <a:schemeClr val="dk1"/>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Forces</a:t>
            </a:r>
            <a:endParaRPr sz="36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1751" name="Google Shape;1751;g27f7a576e42_0_876"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52" name="Google Shape;1752;g27f7a576e42_0_876"/>
          <p:cNvPicPr preferRelativeResize="0"/>
          <p:nvPr/>
        </p:nvPicPr>
        <p:blipFill>
          <a:blip r:embed="rId4">
            <a:alphaModFix/>
          </a:blip>
          <a:stretch>
            <a:fillRect/>
          </a:stretch>
        </p:blipFill>
        <p:spPr>
          <a:xfrm>
            <a:off x="4699795" y="3296100"/>
            <a:ext cx="4154525" cy="3326350"/>
          </a:xfrm>
          <a:prstGeom prst="rect">
            <a:avLst/>
          </a:prstGeom>
          <a:noFill/>
          <a:ln>
            <a:noFill/>
          </a:ln>
        </p:spPr>
      </p:pic>
      <p:sp>
        <p:nvSpPr>
          <p:cNvPr id="1753" name="Google Shape;1753;g27f7a576e42_0_876"/>
          <p:cNvSpPr txBox="1"/>
          <p:nvPr/>
        </p:nvSpPr>
        <p:spPr>
          <a:xfrm>
            <a:off x="1007776" y="135875"/>
            <a:ext cx="788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_______ between objects can cause a change in </a:t>
            </a:r>
            <a:r>
              <a:rPr lang="en-US" sz="3600" b="1">
                <a:solidFill>
                  <a:schemeClr val="dk1"/>
                </a:solidFill>
                <a:latin typeface="Calibri"/>
                <a:ea typeface="Calibri"/>
                <a:cs typeface="Calibri"/>
                <a:sym typeface="Calibri"/>
              </a:rPr>
              <a:t>motion</a:t>
            </a:r>
            <a:r>
              <a:rPr lang="en-US" sz="3600">
                <a:solidFill>
                  <a:schemeClr val="dk1"/>
                </a:solidFill>
                <a:latin typeface="Calibri"/>
                <a:ea typeface="Calibri"/>
                <a:cs typeface="Calibri"/>
                <a:sym typeface="Calibri"/>
              </a:rPr>
              <a:t>.</a:t>
            </a:r>
            <a:endParaRPr sz="3600" b="0" i="0" u="none" strike="noStrike" cap="none">
              <a:solidFill>
                <a:srgbClr val="000000"/>
              </a:solidFill>
              <a:latin typeface="Calibri"/>
              <a:ea typeface="Calibri"/>
              <a:cs typeface="Calibri"/>
              <a:sym typeface="Calibri"/>
            </a:endParaRPr>
          </a:p>
        </p:txBody>
      </p:sp>
      <p:sp>
        <p:nvSpPr>
          <p:cNvPr id="1754" name="Google Shape;1754;g27f7a576e42_0_876"/>
          <p:cNvSpPr txBox="1"/>
          <p:nvPr/>
        </p:nvSpPr>
        <p:spPr>
          <a:xfrm>
            <a:off x="630751" y="1715988"/>
            <a:ext cx="7882500" cy="23088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00000"/>
              </a:buClr>
              <a:buSzPts val="3600"/>
              <a:buFont typeface="Calibri"/>
              <a:buAutoNum type="alphaUcPeriod"/>
            </a:pPr>
            <a:r>
              <a:rPr lang="en-US" sz="3600">
                <a:solidFill>
                  <a:schemeClr val="dk1"/>
                </a:solidFill>
                <a:latin typeface="Calibri"/>
                <a:ea typeface="Calibri"/>
                <a:cs typeface="Calibri"/>
                <a:sym typeface="Calibri"/>
              </a:rPr>
              <a:t>Differences</a:t>
            </a:r>
            <a:endParaRPr sz="3600">
              <a:solidFill>
                <a:schemeClr val="dk1"/>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Similarities</a:t>
            </a:r>
            <a:endParaRPr sz="3600">
              <a:solidFill>
                <a:schemeClr val="dk1"/>
              </a:solidFill>
              <a:latin typeface="Calibri"/>
              <a:ea typeface="Calibri"/>
              <a:cs typeface="Calibri"/>
              <a:sym typeface="Calibri"/>
            </a:endParaRPr>
          </a:p>
          <a:p>
            <a:pPr marL="457200" marR="0" lvl="0" indent="-457200" algn="l" rtl="0">
              <a:lnSpc>
                <a:spcPct val="150000"/>
              </a:lnSpc>
              <a:spcBef>
                <a:spcPts val="0"/>
              </a:spcBef>
              <a:spcAft>
                <a:spcPts val="0"/>
              </a:spcAft>
              <a:buClr>
                <a:srgbClr val="FF0000"/>
              </a:buClr>
              <a:buSzPts val="3600"/>
              <a:buFont typeface="Calibri"/>
              <a:buAutoNum type="alphaUcPeriod"/>
            </a:pPr>
            <a:r>
              <a:rPr lang="en-US" sz="3600">
                <a:solidFill>
                  <a:srgbClr val="FF0000"/>
                </a:solidFill>
                <a:latin typeface="Calibri"/>
                <a:ea typeface="Calibri"/>
                <a:cs typeface="Calibri"/>
                <a:sym typeface="Calibri"/>
              </a:rPr>
              <a:t>Forces</a:t>
            </a:r>
            <a:endParaRPr sz="3600">
              <a:solidFill>
                <a:srgbClr val="FF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sp>
        <p:nvSpPr>
          <p:cNvPr id="1760" name="Google Shape;1760;g27f7a576e42_0_884"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61" name="Google Shape;1761;g27f7a576e42_0_884"/>
          <p:cNvPicPr preferRelativeResize="0"/>
          <p:nvPr/>
        </p:nvPicPr>
        <p:blipFill>
          <a:blip r:embed="rId4">
            <a:alphaModFix/>
          </a:blip>
          <a:stretch>
            <a:fillRect/>
          </a:stretch>
        </p:blipFill>
        <p:spPr>
          <a:xfrm>
            <a:off x="375025" y="3204625"/>
            <a:ext cx="3909350" cy="3455825"/>
          </a:xfrm>
          <a:prstGeom prst="rect">
            <a:avLst/>
          </a:prstGeom>
          <a:noFill/>
          <a:ln>
            <a:noFill/>
          </a:ln>
        </p:spPr>
      </p:pic>
      <p:pic>
        <p:nvPicPr>
          <p:cNvPr id="1762" name="Google Shape;1762;g27f7a576e42_0_884"/>
          <p:cNvPicPr preferRelativeResize="0"/>
          <p:nvPr/>
        </p:nvPicPr>
        <p:blipFill>
          <a:blip r:embed="rId5">
            <a:alphaModFix/>
          </a:blip>
          <a:stretch>
            <a:fillRect/>
          </a:stretch>
        </p:blipFill>
        <p:spPr>
          <a:xfrm>
            <a:off x="4284375" y="3475038"/>
            <a:ext cx="4484601" cy="2914990"/>
          </a:xfrm>
          <a:prstGeom prst="rect">
            <a:avLst/>
          </a:prstGeom>
          <a:noFill/>
          <a:ln>
            <a:noFill/>
          </a:ln>
        </p:spPr>
      </p:pic>
      <p:sp>
        <p:nvSpPr>
          <p:cNvPr id="1763" name="Google Shape;1763;g27f7a576e42_0_884"/>
          <p:cNvSpPr txBox="1"/>
          <p:nvPr/>
        </p:nvSpPr>
        <p:spPr>
          <a:xfrm>
            <a:off x="1007776" y="135875"/>
            <a:ext cx="7882500" cy="28629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True or False:  The greater the force, the greater the change in </a:t>
            </a:r>
            <a:r>
              <a:rPr lang="en-US" sz="3600" b="1">
                <a:solidFill>
                  <a:schemeClr val="dk1"/>
                </a:solidFill>
                <a:latin typeface="Calibri"/>
                <a:ea typeface="Calibri"/>
                <a:cs typeface="Calibri"/>
                <a:sym typeface="Calibri"/>
              </a:rPr>
              <a:t>motion</a:t>
            </a:r>
            <a:r>
              <a:rPr lang="en-US" sz="3600">
                <a:solidFill>
                  <a:schemeClr val="dk1"/>
                </a:solidFill>
                <a:latin typeface="Calibri"/>
                <a:ea typeface="Calibri"/>
                <a:cs typeface="Calibri"/>
                <a:sym typeface="Calibri"/>
              </a:rPr>
              <a:t>.</a:t>
            </a:r>
            <a:endParaRPr sz="36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3600"/>
              <a:buFont typeface="Arial"/>
              <a:buNone/>
            </a:pPr>
            <a:endParaRPr sz="3600">
              <a:solidFill>
                <a:schemeClr val="dk1"/>
              </a:solidFill>
              <a:latin typeface="Calibri"/>
              <a:ea typeface="Calibri"/>
              <a:cs typeface="Calibri"/>
              <a:sym typeface="Calibri"/>
            </a:endParaRPr>
          </a:p>
          <a:p>
            <a:pPr marL="457200" lvl="0" indent="-457200" algn="l" rtl="0">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True</a:t>
            </a:r>
            <a:endParaRPr sz="3600">
              <a:solidFill>
                <a:schemeClr val="dk1"/>
              </a:solidFill>
              <a:latin typeface="Calibri"/>
              <a:ea typeface="Calibri"/>
              <a:cs typeface="Calibri"/>
              <a:sym typeface="Calibri"/>
            </a:endParaRPr>
          </a:p>
          <a:p>
            <a:pPr marL="457200" lvl="0" indent="-457200" algn="l" rtl="0">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False</a:t>
            </a:r>
            <a:endParaRPr sz="36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sp>
        <p:nvSpPr>
          <p:cNvPr id="1769" name="Google Shape;1769;g27f7a576e42_0_892"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70" name="Google Shape;1770;g27f7a576e42_0_892"/>
          <p:cNvPicPr preferRelativeResize="0"/>
          <p:nvPr/>
        </p:nvPicPr>
        <p:blipFill>
          <a:blip r:embed="rId4">
            <a:alphaModFix/>
          </a:blip>
          <a:stretch>
            <a:fillRect/>
          </a:stretch>
        </p:blipFill>
        <p:spPr>
          <a:xfrm>
            <a:off x="375025" y="3218450"/>
            <a:ext cx="3909350" cy="3455825"/>
          </a:xfrm>
          <a:prstGeom prst="rect">
            <a:avLst/>
          </a:prstGeom>
          <a:noFill/>
          <a:ln>
            <a:noFill/>
          </a:ln>
        </p:spPr>
      </p:pic>
      <p:pic>
        <p:nvPicPr>
          <p:cNvPr id="1771" name="Google Shape;1771;g27f7a576e42_0_892"/>
          <p:cNvPicPr preferRelativeResize="0"/>
          <p:nvPr/>
        </p:nvPicPr>
        <p:blipFill>
          <a:blip r:embed="rId5">
            <a:alphaModFix/>
          </a:blip>
          <a:stretch>
            <a:fillRect/>
          </a:stretch>
        </p:blipFill>
        <p:spPr>
          <a:xfrm>
            <a:off x="4284375" y="3488863"/>
            <a:ext cx="4484601" cy="2914990"/>
          </a:xfrm>
          <a:prstGeom prst="rect">
            <a:avLst/>
          </a:prstGeom>
          <a:noFill/>
          <a:ln>
            <a:noFill/>
          </a:ln>
        </p:spPr>
      </p:pic>
      <p:sp>
        <p:nvSpPr>
          <p:cNvPr id="1772" name="Google Shape;1772;g27f7a576e42_0_892"/>
          <p:cNvSpPr txBox="1"/>
          <p:nvPr/>
        </p:nvSpPr>
        <p:spPr>
          <a:xfrm>
            <a:off x="1007776" y="135875"/>
            <a:ext cx="7882500" cy="28629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True or False:  The greater the force, the greater the change in </a:t>
            </a:r>
            <a:r>
              <a:rPr lang="en-US" sz="3600" b="1">
                <a:solidFill>
                  <a:schemeClr val="dk1"/>
                </a:solidFill>
                <a:latin typeface="Calibri"/>
                <a:ea typeface="Calibri"/>
                <a:cs typeface="Calibri"/>
                <a:sym typeface="Calibri"/>
              </a:rPr>
              <a:t>motion</a:t>
            </a:r>
            <a:r>
              <a:rPr lang="en-US" sz="3600">
                <a:solidFill>
                  <a:schemeClr val="dk1"/>
                </a:solidFill>
                <a:latin typeface="Calibri"/>
                <a:ea typeface="Calibri"/>
                <a:cs typeface="Calibri"/>
                <a:sym typeface="Calibri"/>
              </a:rPr>
              <a:t>.</a:t>
            </a:r>
            <a:endParaRPr sz="36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3600"/>
              <a:buFont typeface="Arial"/>
              <a:buNone/>
            </a:pPr>
            <a:endParaRPr sz="3600">
              <a:solidFill>
                <a:schemeClr val="dk1"/>
              </a:solidFill>
              <a:latin typeface="Calibri"/>
              <a:ea typeface="Calibri"/>
              <a:cs typeface="Calibri"/>
              <a:sym typeface="Calibri"/>
            </a:endParaRPr>
          </a:p>
          <a:p>
            <a:pPr marL="457200" lvl="0" indent="-457200" algn="l" rtl="0">
              <a:spcBef>
                <a:spcPts val="0"/>
              </a:spcBef>
              <a:spcAft>
                <a:spcPts val="0"/>
              </a:spcAft>
              <a:buClr>
                <a:srgbClr val="FF0000"/>
              </a:buClr>
              <a:buSzPts val="3600"/>
              <a:buFont typeface="Calibri"/>
              <a:buAutoNum type="alphaUcPeriod"/>
            </a:pPr>
            <a:r>
              <a:rPr lang="en-US" sz="3600" b="1">
                <a:solidFill>
                  <a:srgbClr val="FF0000"/>
                </a:solidFill>
                <a:latin typeface="Calibri"/>
                <a:ea typeface="Calibri"/>
                <a:cs typeface="Calibri"/>
                <a:sym typeface="Calibri"/>
              </a:rPr>
              <a:t>True</a:t>
            </a:r>
            <a:endParaRPr sz="3600" b="1">
              <a:solidFill>
                <a:srgbClr val="FF0000"/>
              </a:solidFill>
              <a:latin typeface="Calibri"/>
              <a:ea typeface="Calibri"/>
              <a:cs typeface="Calibri"/>
              <a:sym typeface="Calibri"/>
            </a:endParaRPr>
          </a:p>
          <a:p>
            <a:pPr marL="457200" lvl="0" indent="-457200" algn="l" rtl="0">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False</a:t>
            </a:r>
            <a:endParaRPr sz="36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77"/>
        <p:cNvGrpSpPr/>
        <p:nvPr/>
      </p:nvGrpSpPr>
      <p:grpSpPr>
        <a:xfrm>
          <a:off x="0" y="0"/>
          <a:ext cx="0" cy="0"/>
          <a:chOff x="0" y="0"/>
          <a:chExt cx="0" cy="0"/>
        </a:xfrm>
      </p:grpSpPr>
      <p:sp>
        <p:nvSpPr>
          <p:cNvPr id="1778" name="Google Shape;1778;g27f7a576e42_0_900"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79" name="Google Shape;1779;g27f7a576e42_0_900"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sp>
        <p:nvSpPr>
          <p:cNvPr id="1785" name="Google Shape;1785;g27f7a576e42_0_90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86" name="Google Shape;1786;g27f7a576e42_0_906"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1787" name="Google Shape;1787;g27f7a576e42_0_906"/>
          <p:cNvPicPr preferRelativeResize="0"/>
          <p:nvPr/>
        </p:nvPicPr>
        <p:blipFill>
          <a:blip r:embed="rId5">
            <a:alphaModFix/>
          </a:blip>
          <a:stretch>
            <a:fillRect/>
          </a:stretch>
        </p:blipFill>
        <p:spPr>
          <a:xfrm>
            <a:off x="152400" y="1885950"/>
            <a:ext cx="8839200" cy="4972050"/>
          </a:xfrm>
          <a:prstGeom prst="rect">
            <a:avLst/>
          </a:prstGeom>
          <a:noFill/>
          <a:ln>
            <a:noFill/>
          </a:ln>
        </p:spPr>
      </p:pic>
      <p:sp>
        <p:nvSpPr>
          <p:cNvPr id="2" name="TextBox 1">
            <a:extLst>
              <a:ext uri="{FF2B5EF4-FFF2-40B4-BE49-F238E27FC236}">
                <a16:creationId xmlns:a16="http://schemas.microsoft.com/office/drawing/2014/main" id="{161FA82E-5042-C092-EF69-9A893FF55261}"/>
              </a:ext>
            </a:extLst>
          </p:cNvPr>
          <p:cNvSpPr txBox="1"/>
          <p:nvPr/>
        </p:nvSpPr>
        <p:spPr>
          <a:xfrm>
            <a:off x="1108711" y="424771"/>
            <a:ext cx="6926577" cy="1077218"/>
          </a:xfrm>
          <a:prstGeom prst="rect">
            <a:avLst/>
          </a:prstGeom>
          <a:noFill/>
        </p:spPr>
        <p:txBody>
          <a:bodyPr wrap="square" rtlCol="0">
            <a:spAutoFit/>
          </a:bodyPr>
          <a:lstStyle/>
          <a:p>
            <a:pPr algn="ctr"/>
            <a:r>
              <a:rPr lang="en-US" sz="3200" dirty="0">
                <a:latin typeface="Calibri" panose="020F0502020204030204" pitchFamily="34" charset="0"/>
                <a:cs typeface="Calibri" panose="020F0502020204030204" pitchFamily="34" charset="0"/>
              </a:rPr>
              <a:t>The three bicyclists are in </a:t>
            </a:r>
            <a:r>
              <a:rPr lang="en-US" sz="3200" b="1" dirty="0">
                <a:latin typeface="Calibri" panose="020F0502020204030204" pitchFamily="34" charset="0"/>
                <a:cs typeface="Calibri" panose="020F0502020204030204" pitchFamily="34" charset="0"/>
              </a:rPr>
              <a:t>motion</a:t>
            </a:r>
            <a:r>
              <a:rPr lang="en-US" sz="3200" dirty="0">
                <a:latin typeface="Calibri" panose="020F0502020204030204" pitchFamily="34" charset="0"/>
                <a:cs typeface="Calibri" panose="020F0502020204030204" pitchFamily="34" charset="0"/>
              </a:rPr>
              <a:t>. They are moving from one place to another.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sp>
        <p:nvSpPr>
          <p:cNvPr id="1793" name="Google Shape;1793;g27f7a576e42_0_913"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94" name="Google Shape;1794;g27f7a576e42_0_913"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1795" name="Google Shape;1795;g27f7a576e42_0_913"/>
          <p:cNvPicPr preferRelativeResize="0"/>
          <p:nvPr/>
        </p:nvPicPr>
        <p:blipFill>
          <a:blip r:embed="rId5">
            <a:alphaModFix/>
          </a:blip>
          <a:stretch>
            <a:fillRect/>
          </a:stretch>
        </p:blipFill>
        <p:spPr>
          <a:xfrm>
            <a:off x="290017" y="1154399"/>
            <a:ext cx="8563965" cy="5703601"/>
          </a:xfrm>
          <a:prstGeom prst="rect">
            <a:avLst/>
          </a:prstGeom>
          <a:noFill/>
          <a:ln>
            <a:noFill/>
          </a:ln>
        </p:spPr>
      </p:pic>
      <p:sp>
        <p:nvSpPr>
          <p:cNvPr id="2" name="TextBox 1">
            <a:extLst>
              <a:ext uri="{FF2B5EF4-FFF2-40B4-BE49-F238E27FC236}">
                <a16:creationId xmlns:a16="http://schemas.microsoft.com/office/drawing/2014/main" id="{3A9727AE-3C89-14CD-8627-9855F17CBAF5}"/>
              </a:ext>
            </a:extLst>
          </p:cNvPr>
          <p:cNvSpPr txBox="1"/>
          <p:nvPr/>
        </p:nvSpPr>
        <p:spPr>
          <a:xfrm>
            <a:off x="1360659" y="128904"/>
            <a:ext cx="6422680" cy="1077218"/>
          </a:xfrm>
          <a:prstGeom prst="rect">
            <a:avLst/>
          </a:prstGeom>
          <a:noFill/>
        </p:spPr>
        <p:txBody>
          <a:bodyPr wrap="square" rtlCol="0">
            <a:spAutoFit/>
          </a:bodyPr>
          <a:lstStyle/>
          <a:p>
            <a:pPr algn="ctr"/>
            <a:r>
              <a:rPr lang="en-US" sz="3200" dirty="0">
                <a:latin typeface="Calibri" panose="020F0502020204030204" pitchFamily="34" charset="0"/>
                <a:cs typeface="Calibri" panose="020F0502020204030204" pitchFamily="34" charset="0"/>
              </a:rPr>
              <a:t>The puppy is in </a:t>
            </a:r>
            <a:r>
              <a:rPr lang="en-US" sz="3200" b="1" dirty="0">
                <a:latin typeface="Calibri" panose="020F0502020204030204" pitchFamily="34" charset="0"/>
                <a:cs typeface="Calibri" panose="020F0502020204030204" pitchFamily="34" charset="0"/>
              </a:rPr>
              <a:t>motion</a:t>
            </a:r>
            <a:r>
              <a:rPr lang="en-US" sz="3200" dirty="0">
                <a:latin typeface="Calibri" panose="020F0502020204030204" pitchFamily="34" charset="0"/>
                <a:cs typeface="Calibri" panose="020F0502020204030204" pitchFamily="34" charset="0"/>
              </a:rPr>
              <a:t>. The puppy is moving from one place to another.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28d0a459bb7_0_12"/>
          <p:cNvSpPr txBox="1"/>
          <p:nvPr/>
        </p:nvSpPr>
        <p:spPr>
          <a:xfrm>
            <a:off x="2234397" y="87087"/>
            <a:ext cx="4675200" cy="954067"/>
          </a:xfrm>
          <a:prstGeom prst="rect">
            <a:avLst/>
          </a:prstGeom>
          <a:noFill/>
          <a:ln>
            <a:noFill/>
          </a:ln>
        </p:spPr>
        <p:txBody>
          <a:bodyPr spcFirstLastPara="1" wrap="square" lIns="91425" tIns="45700" rIns="91425" bIns="45700" anchor="t" anchorCtr="0">
            <a:spAutoFit/>
          </a:bodyPr>
          <a:lstStyle/>
          <a:p>
            <a:pPr>
              <a:buSzPts val="5600"/>
            </a:pPr>
            <a:r>
              <a:rPr lang="en-US" sz="5600">
                <a:solidFill>
                  <a:srgbClr val="FFC000"/>
                </a:solidFill>
                <a:latin typeface="Calibri"/>
                <a:ea typeface="Calibri"/>
                <a:cs typeface="Calibri"/>
                <a:sym typeface="Calibri"/>
              </a:rPr>
              <a:t>Demonstration</a:t>
            </a:r>
            <a:endParaRPr/>
          </a:p>
        </p:txBody>
      </p:sp>
      <p:sp>
        <p:nvSpPr>
          <p:cNvPr id="839" name="Google Shape;839;g28d0a459bb7_0_12" descr="Classroom"/>
          <p:cNvSpPr/>
          <p:nvPr/>
        </p:nvSpPr>
        <p:spPr>
          <a:xfrm>
            <a:off x="124755" y="87074"/>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a:buSzPts val="1400"/>
            </a:pPr>
            <a:endParaRPr/>
          </a:p>
        </p:txBody>
      </p:sp>
      <p:sp>
        <p:nvSpPr>
          <p:cNvPr id="2" name="Google Shape;139;gdbff74d4ed_1_1109">
            <a:extLst>
              <a:ext uri="{FF2B5EF4-FFF2-40B4-BE49-F238E27FC236}">
                <a16:creationId xmlns:a16="http://schemas.microsoft.com/office/drawing/2014/main" id="{2B2E0716-CA7A-3ABD-33F2-EBAA32E145D8}"/>
              </a:ext>
            </a:extLst>
          </p:cNvPr>
          <p:cNvSpPr txBox="1"/>
          <p:nvPr/>
        </p:nvSpPr>
        <p:spPr>
          <a:xfrm>
            <a:off x="124754" y="1189289"/>
            <a:ext cx="4904719" cy="4351339"/>
          </a:xfrm>
          <a:prstGeom prst="rect">
            <a:avLst/>
          </a:prstGeom>
        </p:spPr>
        <p:txBody>
          <a:bodyPr spcFirstLastPara="1" vert="horz" lIns="91440" tIns="45720" rIns="91440" bIns="45720" rtlCol="0" anchorCtr="0">
            <a:noAutofit/>
          </a:bodyPr>
          <a:lstStyle/>
          <a:p>
            <a:pPr algn="ctr">
              <a:lnSpc>
                <a:spcPct val="90000"/>
              </a:lnSpc>
              <a:spcAft>
                <a:spcPts val="600"/>
              </a:spcAft>
              <a:buSzPts val="2400"/>
            </a:pPr>
            <a:r>
              <a:rPr lang="en-US" sz="2200" b="1" kern="1200" dirty="0">
                <a:solidFill>
                  <a:schemeClr val="tx1"/>
                </a:solidFill>
                <a:latin typeface="Calibri" panose="020F0502020204030204" pitchFamily="34" charset="0"/>
                <a:ea typeface="+mn-ea"/>
                <a:cs typeface="Calibri" panose="020F0502020204030204" pitchFamily="34" charset="0"/>
                <a:sym typeface="Calibri"/>
              </a:rPr>
              <a:t>TEACHER DIRECTIONS:</a:t>
            </a:r>
          </a:p>
          <a:p>
            <a:pPr>
              <a:buSzPts val="1600"/>
            </a:pPr>
            <a:r>
              <a:rPr lang="en-US" sz="2200" b="1" u="sng" kern="1200" dirty="0">
                <a:solidFill>
                  <a:schemeClr val="tx1"/>
                </a:solidFill>
                <a:latin typeface="Calibri" panose="020F0502020204030204" pitchFamily="34" charset="0"/>
                <a:ea typeface="+mn-ea"/>
                <a:cs typeface="Calibri" panose="020F0502020204030204" pitchFamily="34" charset="0"/>
                <a:sym typeface="Calibri"/>
              </a:rPr>
              <a:t>Before viewing:</a:t>
            </a:r>
            <a:r>
              <a:rPr lang="en-US" sz="2200" b="1" kern="1200" dirty="0">
                <a:solidFill>
                  <a:schemeClr val="tx1"/>
                </a:solidFill>
                <a:latin typeface="Calibri" panose="020F0502020204030204" pitchFamily="34" charset="0"/>
                <a:ea typeface="+mn-ea"/>
                <a:cs typeface="Calibri" panose="020F0502020204030204" pitchFamily="34" charset="0"/>
                <a:sym typeface="Calibri"/>
              </a:rPr>
              <a:t> </a:t>
            </a:r>
            <a:r>
              <a:rPr lang="en-US" sz="2200" kern="1200" dirty="0">
                <a:solidFill>
                  <a:schemeClr val="dk1"/>
                </a:solidFill>
                <a:latin typeface="Calibri"/>
                <a:ea typeface="+mn-ea"/>
                <a:cs typeface="Calibri"/>
                <a:sym typeface="Calibri"/>
              </a:rPr>
              <a:t>A</a:t>
            </a:r>
            <a:r>
              <a:rPr lang="en-US" sz="2200" dirty="0">
                <a:solidFill>
                  <a:schemeClr val="dk1"/>
                </a:solidFill>
                <a:latin typeface="Calibri"/>
                <a:ea typeface="Calibri"/>
                <a:cs typeface="Calibri"/>
                <a:sym typeface="Calibri"/>
              </a:rPr>
              <a:t>sk students to recall  what they already know about motion. </a:t>
            </a:r>
            <a:endParaRPr lang="en-US" sz="2200" dirty="0"/>
          </a:p>
          <a:p>
            <a:pPr>
              <a:lnSpc>
                <a:spcPct val="90000"/>
              </a:lnSpc>
              <a:spcAft>
                <a:spcPts val="600"/>
              </a:spcAft>
              <a:buSzPts val="2000"/>
            </a:pPr>
            <a:endParaRPr lang="en-US" sz="2200" kern="1200" dirty="0">
              <a:solidFill>
                <a:schemeClr val="tx1"/>
              </a:solidFill>
              <a:latin typeface="Calibri" panose="020F0502020204030204" pitchFamily="34" charset="0"/>
              <a:ea typeface="+mn-ea"/>
              <a:cs typeface="Calibri" panose="020F0502020204030204" pitchFamily="34" charset="0"/>
              <a:sym typeface="Calibri"/>
            </a:endParaRPr>
          </a:p>
          <a:p>
            <a:pPr>
              <a:buSzPts val="1600"/>
            </a:pPr>
            <a:r>
              <a:rPr lang="en-US" sz="2200" b="1" u="sng" kern="1200" dirty="0">
                <a:solidFill>
                  <a:schemeClr val="dk1"/>
                </a:solidFill>
                <a:latin typeface="Calibri"/>
                <a:ea typeface="+mn-ea"/>
                <a:cs typeface="Calibri"/>
                <a:sym typeface="Calibri"/>
              </a:rPr>
              <a:t>During</a:t>
            </a:r>
            <a:r>
              <a:rPr lang="en-US" sz="2200" kern="1200" dirty="0">
                <a:solidFill>
                  <a:schemeClr val="dk1"/>
                </a:solidFill>
                <a:latin typeface="Calibri"/>
                <a:ea typeface="+mn-ea"/>
                <a:cs typeface="Calibri"/>
                <a:sym typeface="Calibri"/>
              </a:rPr>
              <a:t>: Demonstrate how to inflate the balloon and then release the air, letting the escaping air propel the car forward.</a:t>
            </a:r>
          </a:p>
          <a:p>
            <a:pPr>
              <a:buSzPts val="1600"/>
            </a:pPr>
            <a:r>
              <a:rPr lang="en-US" sz="2200" kern="1200" dirty="0">
                <a:solidFill>
                  <a:schemeClr val="dk1"/>
                </a:solidFill>
                <a:latin typeface="Calibri"/>
                <a:ea typeface="+mn-ea"/>
                <a:cs typeface="Calibri"/>
                <a:sym typeface="Calibri"/>
              </a:rPr>
              <a:t>Discuss with the students the motion of the cars and how the energy from the inflated balloon is transferred to the wheels, causing the car to move.</a:t>
            </a:r>
          </a:p>
          <a:p>
            <a:pPr>
              <a:buSzPts val="1600"/>
            </a:pPr>
            <a:endParaRPr lang="en-US" sz="2200" kern="1200" dirty="0">
              <a:solidFill>
                <a:schemeClr val="tx1"/>
              </a:solidFill>
              <a:latin typeface="Calibri" panose="020F0502020204030204" pitchFamily="34" charset="0"/>
              <a:ea typeface="+mn-ea"/>
              <a:cs typeface="Calibri" panose="020F0502020204030204" pitchFamily="34" charset="0"/>
              <a:sym typeface="Calibri"/>
            </a:endParaRPr>
          </a:p>
          <a:p>
            <a:pPr>
              <a:lnSpc>
                <a:spcPct val="90000"/>
              </a:lnSpc>
              <a:spcAft>
                <a:spcPts val="600"/>
              </a:spcAft>
              <a:buSzPts val="2000"/>
            </a:pPr>
            <a:r>
              <a:rPr lang="en-US" sz="2200" b="1" u="sng" kern="1200" dirty="0">
                <a:solidFill>
                  <a:schemeClr val="tx1"/>
                </a:solidFill>
                <a:latin typeface="Calibri" panose="020F0502020204030204" pitchFamily="34" charset="0"/>
                <a:ea typeface="+mn-ea"/>
                <a:cs typeface="Calibri" panose="020F0502020204030204" pitchFamily="34" charset="0"/>
                <a:sym typeface="Calibri"/>
              </a:rPr>
              <a:t>After</a:t>
            </a:r>
            <a:r>
              <a:rPr lang="en-US" sz="2200" kern="1200" dirty="0">
                <a:solidFill>
                  <a:schemeClr val="tx1"/>
                </a:solidFill>
                <a:latin typeface="Calibri" panose="020F0502020204030204" pitchFamily="34" charset="0"/>
                <a:ea typeface="+mn-ea"/>
                <a:cs typeface="Calibri" panose="020F0502020204030204" pitchFamily="34" charset="0"/>
                <a:sym typeface="Calibri"/>
              </a:rPr>
              <a:t>: Tell students that today they will be learning more about the term motion.</a:t>
            </a:r>
          </a:p>
        </p:txBody>
      </p:sp>
      <p:pic>
        <p:nvPicPr>
          <p:cNvPr id="5" name="Picture 4" descr="A cart made of cd's&#10;&#10;Description automatically generated">
            <a:extLst>
              <a:ext uri="{FF2B5EF4-FFF2-40B4-BE49-F238E27FC236}">
                <a16:creationId xmlns:a16="http://schemas.microsoft.com/office/drawing/2014/main" id="{8453EF05-D177-202C-18A8-E0F548A4DE24}"/>
              </a:ext>
            </a:extLst>
          </p:cNvPr>
          <p:cNvPicPr>
            <a:picLocks noChangeAspect="1"/>
          </p:cNvPicPr>
          <p:nvPr/>
        </p:nvPicPr>
        <p:blipFill>
          <a:blip r:embed="rId4"/>
          <a:stretch>
            <a:fillRect/>
          </a:stretch>
        </p:blipFill>
        <p:spPr>
          <a:xfrm>
            <a:off x="5110186" y="2170545"/>
            <a:ext cx="3909060" cy="2792186"/>
          </a:xfrm>
          <a:prstGeom prst="rect">
            <a:avLst/>
          </a:prstGeom>
        </p:spPr>
      </p:pic>
    </p:spTree>
    <p:extLst>
      <p:ext uri="{BB962C8B-B14F-4D97-AF65-F5344CB8AC3E}">
        <p14:creationId xmlns:p14="http://schemas.microsoft.com/office/powerpoint/2010/main" val="3220229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sp>
        <p:nvSpPr>
          <p:cNvPr id="1801" name="Google Shape;1801;g27f7a576e42_0_920"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06"/>
        <p:cNvGrpSpPr/>
        <p:nvPr/>
      </p:nvGrpSpPr>
      <p:grpSpPr>
        <a:xfrm>
          <a:off x="0" y="0"/>
          <a:ext cx="0" cy="0"/>
          <a:chOff x="0" y="0"/>
          <a:chExt cx="0" cy="0"/>
        </a:xfrm>
      </p:grpSpPr>
      <p:sp>
        <p:nvSpPr>
          <p:cNvPr id="1807" name="Google Shape;1807;g27f7a576e42_0_925"/>
          <p:cNvSpPr txBox="1"/>
          <p:nvPr/>
        </p:nvSpPr>
        <p:spPr>
          <a:xfrm>
            <a:off x="2280974" y="526376"/>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motion</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1808" name="Google Shape;1808;g27f7a576e42_0_92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09" name="Google Shape;1809;g27f7a576e42_0_925"/>
          <p:cNvPicPr preferRelativeResize="0"/>
          <p:nvPr/>
        </p:nvPicPr>
        <p:blipFill>
          <a:blip r:embed="rId4">
            <a:alphaModFix/>
          </a:blip>
          <a:stretch>
            <a:fillRect/>
          </a:stretch>
        </p:blipFill>
        <p:spPr>
          <a:xfrm>
            <a:off x="1933113" y="1275415"/>
            <a:ext cx="5277785" cy="527778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14"/>
        <p:cNvGrpSpPr/>
        <p:nvPr/>
      </p:nvGrpSpPr>
      <p:grpSpPr>
        <a:xfrm>
          <a:off x="0" y="0"/>
          <a:ext cx="0" cy="0"/>
          <a:chOff x="0" y="0"/>
          <a:chExt cx="0" cy="0"/>
        </a:xfrm>
      </p:grpSpPr>
      <p:sp>
        <p:nvSpPr>
          <p:cNvPr id="1815" name="Google Shape;1815;g27f7a576e42_0_932"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16" name="Google Shape;1816;g27f7a576e42_0_932"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sp>
        <p:nvSpPr>
          <p:cNvPr id="1822" name="Google Shape;1822;g27f7a576e42_0_938"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23" name="Google Shape;1823;g27f7a576e42_0_938"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1824" name="Google Shape;1824;g27f7a576e42_0_938"/>
          <p:cNvPicPr preferRelativeResize="0"/>
          <p:nvPr/>
        </p:nvPicPr>
        <p:blipFill>
          <a:blip r:embed="rId5">
            <a:alphaModFix/>
          </a:blip>
          <a:stretch>
            <a:fillRect/>
          </a:stretch>
        </p:blipFill>
        <p:spPr>
          <a:xfrm>
            <a:off x="1022975" y="2133350"/>
            <a:ext cx="7098050" cy="4724650"/>
          </a:xfrm>
          <a:prstGeom prst="rect">
            <a:avLst/>
          </a:prstGeom>
          <a:noFill/>
          <a:ln>
            <a:noFill/>
          </a:ln>
        </p:spPr>
      </p:pic>
      <p:sp>
        <p:nvSpPr>
          <p:cNvPr id="2" name="TextBox 1">
            <a:extLst>
              <a:ext uri="{FF2B5EF4-FFF2-40B4-BE49-F238E27FC236}">
                <a16:creationId xmlns:a16="http://schemas.microsoft.com/office/drawing/2014/main" id="{7AF8F16A-DDCA-7B69-3F57-B834AB2C9876}"/>
              </a:ext>
            </a:extLst>
          </p:cNvPr>
          <p:cNvSpPr txBox="1"/>
          <p:nvPr/>
        </p:nvSpPr>
        <p:spPr>
          <a:xfrm>
            <a:off x="858636" y="565921"/>
            <a:ext cx="7426727" cy="1077218"/>
          </a:xfrm>
          <a:prstGeom prst="rect">
            <a:avLst/>
          </a:prstGeom>
          <a:noFill/>
        </p:spPr>
        <p:txBody>
          <a:bodyPr wrap="square" rtlCol="0">
            <a:spAutoFit/>
          </a:bodyPr>
          <a:lstStyle/>
          <a:p>
            <a:pPr algn="ctr"/>
            <a:r>
              <a:rPr lang="en-US" sz="3200" dirty="0">
                <a:latin typeface="Calibri" panose="020F0502020204030204" pitchFamily="34" charset="0"/>
                <a:cs typeface="Calibri" panose="020F0502020204030204" pitchFamily="34" charset="0"/>
              </a:rPr>
              <a:t>Trees in the woods are not in </a:t>
            </a:r>
            <a:r>
              <a:rPr lang="en-US" sz="3200" b="1" dirty="0">
                <a:latin typeface="Calibri" panose="020F0502020204030204" pitchFamily="34" charset="0"/>
                <a:cs typeface="Calibri" panose="020F0502020204030204" pitchFamily="34" charset="0"/>
              </a:rPr>
              <a:t>motion</a:t>
            </a:r>
            <a:r>
              <a:rPr lang="en-US" sz="3200" dirty="0">
                <a:latin typeface="Calibri" panose="020F0502020204030204" pitchFamily="34" charset="0"/>
                <a:cs typeface="Calibri" panose="020F0502020204030204" pitchFamily="34" charset="0"/>
              </a:rPr>
              <a:t>. They do not move from one place to another.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sp>
        <p:nvSpPr>
          <p:cNvPr id="1830" name="Google Shape;1830;g27f7a576e42_0_94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31" name="Google Shape;1831;g27f7a576e42_0_945"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1832" name="Google Shape;1832;g27f7a576e42_0_945"/>
          <p:cNvPicPr preferRelativeResize="0"/>
          <p:nvPr/>
        </p:nvPicPr>
        <p:blipFill>
          <a:blip r:embed="rId5">
            <a:alphaModFix/>
          </a:blip>
          <a:stretch>
            <a:fillRect/>
          </a:stretch>
        </p:blipFill>
        <p:spPr>
          <a:xfrm>
            <a:off x="863975" y="1944150"/>
            <a:ext cx="7416049" cy="4913850"/>
          </a:xfrm>
          <a:prstGeom prst="rect">
            <a:avLst/>
          </a:prstGeom>
          <a:noFill/>
          <a:ln>
            <a:noFill/>
          </a:ln>
        </p:spPr>
      </p:pic>
      <p:sp>
        <p:nvSpPr>
          <p:cNvPr id="2" name="TextBox 1">
            <a:extLst>
              <a:ext uri="{FF2B5EF4-FFF2-40B4-BE49-F238E27FC236}">
                <a16:creationId xmlns:a16="http://schemas.microsoft.com/office/drawing/2014/main" id="{BDCF1B3B-6274-DF53-AFB1-55004CFC6C8D}"/>
              </a:ext>
            </a:extLst>
          </p:cNvPr>
          <p:cNvSpPr txBox="1"/>
          <p:nvPr/>
        </p:nvSpPr>
        <p:spPr>
          <a:xfrm>
            <a:off x="165652" y="704589"/>
            <a:ext cx="8812693" cy="1077218"/>
          </a:xfrm>
          <a:prstGeom prst="rect">
            <a:avLst/>
          </a:prstGeom>
          <a:noFill/>
        </p:spPr>
        <p:txBody>
          <a:bodyPr wrap="square" rtlCol="0">
            <a:spAutoFit/>
          </a:bodyPr>
          <a:lstStyle/>
          <a:p>
            <a:pPr algn="ctr"/>
            <a:r>
              <a:rPr lang="en-US" sz="3200" dirty="0">
                <a:latin typeface="Calibri" panose="020F0502020204030204" pitchFamily="34" charset="0"/>
                <a:cs typeface="Calibri" panose="020F0502020204030204" pitchFamily="34" charset="0"/>
              </a:rPr>
              <a:t>The Statue of Liberty is not in </a:t>
            </a:r>
            <a:r>
              <a:rPr lang="en-US" sz="3200" b="1" dirty="0">
                <a:latin typeface="Calibri" panose="020F0502020204030204" pitchFamily="34" charset="0"/>
                <a:cs typeface="Calibri" panose="020F0502020204030204" pitchFamily="34" charset="0"/>
              </a:rPr>
              <a:t>motion</a:t>
            </a:r>
            <a:r>
              <a:rPr lang="en-US" sz="3200" dirty="0">
                <a:latin typeface="Calibri" panose="020F0502020204030204" pitchFamily="34" charset="0"/>
                <a:cs typeface="Calibri" panose="020F0502020204030204" pitchFamily="34" charset="0"/>
              </a:rPr>
              <a:t>. The statue does not move from one place to another.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37"/>
        <p:cNvGrpSpPr/>
        <p:nvPr/>
      </p:nvGrpSpPr>
      <p:grpSpPr>
        <a:xfrm>
          <a:off x="0" y="0"/>
          <a:ext cx="0" cy="0"/>
          <a:chOff x="0" y="0"/>
          <a:chExt cx="0" cy="0"/>
        </a:xfrm>
      </p:grpSpPr>
      <p:sp>
        <p:nvSpPr>
          <p:cNvPr id="1838" name="Google Shape;1838;g27f7a576e42_0_952"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43"/>
        <p:cNvGrpSpPr/>
        <p:nvPr/>
      </p:nvGrpSpPr>
      <p:grpSpPr>
        <a:xfrm>
          <a:off x="0" y="0"/>
          <a:ext cx="0" cy="0"/>
          <a:chOff x="0" y="0"/>
          <a:chExt cx="0" cy="0"/>
        </a:xfrm>
      </p:grpSpPr>
      <p:sp>
        <p:nvSpPr>
          <p:cNvPr id="1844" name="Google Shape;1844;g27f7a576e42_0_957"/>
          <p:cNvSpPr txBox="1"/>
          <p:nvPr/>
        </p:nvSpPr>
        <p:spPr>
          <a:xfrm>
            <a:off x="1028700" y="424771"/>
            <a:ext cx="7677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Why is the puppy in motion, but the Statue of Liberty is not?</a:t>
            </a:r>
            <a:endParaRPr sz="1400" b="0" i="0" u="none" strike="noStrike" cap="none">
              <a:solidFill>
                <a:srgbClr val="000000"/>
              </a:solidFill>
              <a:latin typeface="Arial"/>
              <a:ea typeface="Arial"/>
              <a:cs typeface="Arial"/>
              <a:sym typeface="Arial"/>
            </a:endParaRPr>
          </a:p>
        </p:txBody>
      </p:sp>
      <p:sp>
        <p:nvSpPr>
          <p:cNvPr id="1845" name="Google Shape;1845;g27f7a576e42_0_95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46" name="Google Shape;1846;g27f7a576e42_0_957"/>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1847" name="Google Shape;1847;g27f7a576e42_0_957"/>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1848" name="Google Shape;1848;g27f7a576e42_0_957"/>
          <p:cNvPicPr preferRelativeResize="0"/>
          <p:nvPr/>
        </p:nvPicPr>
        <p:blipFill>
          <a:blip r:embed="rId5">
            <a:alphaModFix/>
          </a:blip>
          <a:stretch>
            <a:fillRect/>
          </a:stretch>
        </p:blipFill>
        <p:spPr>
          <a:xfrm>
            <a:off x="5034838" y="2895039"/>
            <a:ext cx="3532426" cy="2340574"/>
          </a:xfrm>
          <a:prstGeom prst="rect">
            <a:avLst/>
          </a:prstGeom>
          <a:noFill/>
          <a:ln>
            <a:noFill/>
          </a:ln>
        </p:spPr>
      </p:pic>
      <p:pic>
        <p:nvPicPr>
          <p:cNvPr id="1849" name="Google Shape;1849;g27f7a576e42_0_957"/>
          <p:cNvPicPr preferRelativeResize="0"/>
          <p:nvPr/>
        </p:nvPicPr>
        <p:blipFill>
          <a:blip r:embed="rId6">
            <a:alphaModFix/>
          </a:blip>
          <a:stretch>
            <a:fillRect/>
          </a:stretch>
        </p:blipFill>
        <p:spPr>
          <a:xfrm>
            <a:off x="594975" y="2889016"/>
            <a:ext cx="3532425" cy="235263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sp>
        <p:nvSpPr>
          <p:cNvPr id="1926" name="Google Shape;1926;g27f7a576e42_0_1031"/>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1927" name="Google Shape;1927;g27f7a576e42_0_1031"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32"/>
        <p:cNvGrpSpPr/>
        <p:nvPr/>
      </p:nvGrpSpPr>
      <p:grpSpPr>
        <a:xfrm>
          <a:off x="0" y="0"/>
          <a:ext cx="0" cy="0"/>
          <a:chOff x="0" y="0"/>
          <a:chExt cx="0" cy="0"/>
        </a:xfrm>
      </p:grpSpPr>
      <p:sp>
        <p:nvSpPr>
          <p:cNvPr id="1933" name="Google Shape;1933;g27f7a576e42_0_1037" descr="Rewind"/>
          <p:cNvSpPr/>
          <p:nvPr/>
        </p:nvSpPr>
        <p:spPr>
          <a:xfrm>
            <a:off x="0" y="0"/>
            <a:ext cx="920100" cy="78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4" name="Google Shape;1934;g27f7a576e42_0_1037"/>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Motion</a:t>
            </a:r>
            <a:r>
              <a:rPr lang="en-US" b="1">
                <a:solidFill>
                  <a:schemeClr val="dk1"/>
                </a:solidFill>
              </a:rPr>
              <a:t>: </a:t>
            </a:r>
            <a:r>
              <a:rPr lang="en-US">
                <a:solidFill>
                  <a:schemeClr val="dk1"/>
                </a:solidFill>
              </a:rPr>
              <a:t>moving from one place to another</a:t>
            </a:r>
            <a:endParaRPr/>
          </a:p>
        </p:txBody>
      </p:sp>
      <p:pic>
        <p:nvPicPr>
          <p:cNvPr id="1935" name="Google Shape;1935;g27f7a576e42_0_1037"/>
          <p:cNvPicPr preferRelativeResize="0"/>
          <p:nvPr/>
        </p:nvPicPr>
        <p:blipFill>
          <a:blip r:embed="rId4">
            <a:alphaModFix/>
          </a:blip>
          <a:stretch>
            <a:fillRect/>
          </a:stretch>
        </p:blipFill>
        <p:spPr>
          <a:xfrm>
            <a:off x="2482910" y="2185225"/>
            <a:ext cx="4178174" cy="41781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sp>
        <p:nvSpPr>
          <p:cNvPr id="1941" name="Google Shape;1941;g27f7a576e42_0_1044"/>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942" name="Google Shape;1942;g27f7a576e42_0_1044"/>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1943" name="Google Shape;1943;g27f7a576e42_0_1044"/>
          <p:cNvCxnSpPr>
            <a:stCxn id="1944" idx="4"/>
            <a:endCxn id="1941"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1945" name="Google Shape;1945;g27f7a576e42_0_1044"/>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1946" name="Google Shape;1946;g27f7a576e42_0_1044"/>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1944" name="Google Shape;1944;g27f7a576e42_0_1044"/>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g28084ac76e6_0_98" descr="Rewind"/>
          <p:cNvSpPr/>
          <p:nvPr/>
        </p:nvSpPr>
        <p:spPr>
          <a:xfrm>
            <a:off x="1828800" y="9144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51"/>
        <p:cNvGrpSpPr/>
        <p:nvPr/>
      </p:nvGrpSpPr>
      <p:grpSpPr>
        <a:xfrm>
          <a:off x="0" y="0"/>
          <a:ext cx="0" cy="0"/>
          <a:chOff x="0" y="0"/>
          <a:chExt cx="0" cy="0"/>
        </a:xfrm>
      </p:grpSpPr>
      <p:sp>
        <p:nvSpPr>
          <p:cNvPr id="1952" name="Google Shape;1952;g27f7a576e42_0_1054"/>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953" name="Google Shape;1953;g27f7a576e42_0_1054"/>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1954" name="Google Shape;1954;g27f7a576e42_0_1054"/>
          <p:cNvCxnSpPr>
            <a:stCxn id="1955" idx="4"/>
            <a:endCxn id="195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1956" name="Google Shape;1956;g27f7a576e42_0_1054"/>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1957" name="Google Shape;1957;g27f7a576e42_0_1054"/>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1955" name="Google Shape;1955;g27f7a576e42_0_1054"/>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58" name="Google Shape;1958;g27f7a576e42_0_1054"/>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Motion</a:t>
            </a:r>
            <a:endParaRPr sz="700" b="0" i="0" u="none" strike="noStrike" cap="none">
              <a:solidFill>
                <a:srgbClr val="000000"/>
              </a:solidFill>
              <a:latin typeface="Arial"/>
              <a:ea typeface="Arial"/>
              <a:cs typeface="Arial"/>
              <a:sym typeface="Arial"/>
            </a:endParaRPr>
          </a:p>
        </p:txBody>
      </p:sp>
      <p:sp>
        <p:nvSpPr>
          <p:cNvPr id="1959" name="Google Shape;1959;g27f7a576e42_0_1054"/>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1960" name="Google Shape;1960;g27f7a576e42_0_1054"/>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1961" name="Google Shape;1961;g27f7a576e42_0_1054"/>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1962" name="Google Shape;1962;g27f7a576e42_0_1054"/>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m</a:t>
            </a:r>
            <a:r>
              <a:rPr lang="en-US" sz="1800">
                <a:latin typeface="Helvetica Neue Light"/>
                <a:ea typeface="Helvetica Neue Light"/>
                <a:cs typeface="Helvetica Neue Light"/>
                <a:sym typeface="Helvetica Neue Light"/>
              </a:rPr>
              <a:t>otion</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1963" name="Google Shape;1963;g27f7a576e42_0_1054"/>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964" name="Google Shape;1964;g27f7a576e42_0_1054"/>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965" name="Google Shape;1965;g27f7a576e42_0_1054"/>
          <p:cNvCxnSpPr>
            <a:stCxn id="1966" idx="4"/>
            <a:endCxn id="196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967" name="Google Shape;1967;g27f7a576e42_0_1054"/>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968" name="Google Shape;1968;g27f7a576e42_0_1054"/>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966" name="Google Shape;1966;g27f7a576e42_0_1054"/>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73"/>
        <p:cNvGrpSpPr/>
        <p:nvPr/>
      </p:nvGrpSpPr>
      <p:grpSpPr>
        <a:xfrm>
          <a:off x="0" y="0"/>
          <a:ext cx="0" cy="0"/>
          <a:chOff x="0" y="0"/>
          <a:chExt cx="0" cy="0"/>
        </a:xfrm>
      </p:grpSpPr>
      <p:sp>
        <p:nvSpPr>
          <p:cNvPr id="1974" name="Google Shape;1974;g27f7a576e42_0_1075"/>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975" name="Google Shape;1975;g27f7a576e42_0_1075"/>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976" name="Google Shape;1976;g27f7a576e42_0_1075"/>
          <p:cNvCxnSpPr>
            <a:stCxn id="1977" idx="4"/>
            <a:endCxn id="197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978" name="Google Shape;1978;g27f7a576e42_0_1075"/>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979" name="Google Shape;1979;g27f7a576e42_0_1075"/>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977" name="Google Shape;1977;g27f7a576e42_0_1075"/>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980" name="Google Shape;1980;g27f7a576e42_0_1075"/>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motion</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1981" name="Google Shape;1981;g27f7a576e42_0_1075"/>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982" name="Google Shape;1982;g27f7a576e42_0_1075"/>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983" name="Google Shape;1983;g27f7a576e42_0_1075"/>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984" name="Google Shape;1984;g27f7a576e42_0_1075"/>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1985" name="Google Shape;1985;g27f7a576e42_0_1075"/>
          <p:cNvPicPr preferRelativeResize="0"/>
          <p:nvPr/>
        </p:nvPicPr>
        <p:blipFill>
          <a:blip r:embed="rId3">
            <a:alphaModFix/>
          </a:blip>
          <a:stretch>
            <a:fillRect/>
          </a:stretch>
        </p:blipFill>
        <p:spPr>
          <a:xfrm>
            <a:off x="5668946" y="4244601"/>
            <a:ext cx="3073738" cy="2460999"/>
          </a:xfrm>
          <a:prstGeom prst="rect">
            <a:avLst/>
          </a:prstGeom>
          <a:noFill/>
          <a:ln>
            <a:noFill/>
          </a:ln>
        </p:spPr>
      </p:pic>
      <p:pic>
        <p:nvPicPr>
          <p:cNvPr id="1986" name="Google Shape;1986;g27f7a576e42_0_1075"/>
          <p:cNvPicPr preferRelativeResize="0"/>
          <p:nvPr/>
        </p:nvPicPr>
        <p:blipFill>
          <a:blip r:embed="rId4">
            <a:alphaModFix/>
          </a:blip>
          <a:stretch>
            <a:fillRect/>
          </a:stretch>
        </p:blipFill>
        <p:spPr>
          <a:xfrm>
            <a:off x="1051007" y="4250463"/>
            <a:ext cx="3273515" cy="2455136"/>
          </a:xfrm>
          <a:prstGeom prst="rect">
            <a:avLst/>
          </a:prstGeom>
          <a:noFill/>
          <a:ln>
            <a:noFill/>
          </a:ln>
        </p:spPr>
      </p:pic>
      <p:pic>
        <p:nvPicPr>
          <p:cNvPr id="1987" name="Google Shape;1987;g27f7a576e42_0_1075"/>
          <p:cNvPicPr preferRelativeResize="0"/>
          <p:nvPr/>
        </p:nvPicPr>
        <p:blipFill>
          <a:blip r:embed="rId5">
            <a:alphaModFix/>
          </a:blip>
          <a:stretch>
            <a:fillRect/>
          </a:stretch>
        </p:blipFill>
        <p:spPr>
          <a:xfrm>
            <a:off x="1038030" y="1648793"/>
            <a:ext cx="3265695" cy="2449271"/>
          </a:xfrm>
          <a:prstGeom prst="rect">
            <a:avLst/>
          </a:prstGeom>
          <a:noFill/>
          <a:ln>
            <a:noFill/>
          </a:ln>
        </p:spPr>
      </p:pic>
      <p:pic>
        <p:nvPicPr>
          <p:cNvPr id="1988" name="Google Shape;1988;g27f7a576e42_0_1075"/>
          <p:cNvPicPr preferRelativeResize="0"/>
          <p:nvPr/>
        </p:nvPicPr>
        <p:blipFill>
          <a:blip r:embed="rId6">
            <a:alphaModFix/>
          </a:blip>
          <a:stretch>
            <a:fillRect/>
          </a:stretch>
        </p:blipFill>
        <p:spPr>
          <a:xfrm>
            <a:off x="5537996" y="1758618"/>
            <a:ext cx="3335630" cy="222375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93"/>
        <p:cNvGrpSpPr/>
        <p:nvPr/>
      </p:nvGrpSpPr>
      <p:grpSpPr>
        <a:xfrm>
          <a:off x="0" y="0"/>
          <a:ext cx="0" cy="0"/>
          <a:chOff x="0" y="0"/>
          <a:chExt cx="0" cy="0"/>
        </a:xfrm>
      </p:grpSpPr>
      <p:sp>
        <p:nvSpPr>
          <p:cNvPr id="1994" name="Google Shape;1994;g27f7a576e42_0_1094"/>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995" name="Google Shape;1995;g27f7a576e42_0_1094"/>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996" name="Google Shape;1996;g27f7a576e42_0_1094"/>
          <p:cNvCxnSpPr>
            <a:stCxn id="1997" idx="4"/>
            <a:endCxn id="199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998" name="Google Shape;1998;g27f7a576e42_0_1094"/>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999" name="Google Shape;1999;g27f7a576e42_0_1094"/>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997" name="Google Shape;1997;g27f7a576e42_0_1094"/>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000" name="Google Shape;2000;g27f7a576e42_0_1094"/>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motion</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2001" name="Google Shape;2001;g27f7a576e42_0_1094"/>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2002" name="Google Shape;2002;g27f7a576e42_0_1094"/>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2003" name="Google Shape;2003;g27f7a576e42_0_1094"/>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2004" name="Google Shape;2004;g27f7a576e42_0_1094"/>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2005" name="Google Shape;2005;g27f7a576e42_0_1094"/>
          <p:cNvSpPr/>
          <p:nvPr/>
        </p:nvSpPr>
        <p:spPr>
          <a:xfrm>
            <a:off x="4928050" y="1645900"/>
            <a:ext cx="4106100" cy="24492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06" name="Google Shape;2006;g27f7a576e42_0_1094"/>
          <p:cNvPicPr preferRelativeResize="0"/>
          <p:nvPr/>
        </p:nvPicPr>
        <p:blipFill>
          <a:blip r:embed="rId3">
            <a:alphaModFix/>
          </a:blip>
          <a:stretch>
            <a:fillRect/>
          </a:stretch>
        </p:blipFill>
        <p:spPr>
          <a:xfrm>
            <a:off x="5668946" y="4244601"/>
            <a:ext cx="3073738" cy="2460999"/>
          </a:xfrm>
          <a:prstGeom prst="rect">
            <a:avLst/>
          </a:prstGeom>
          <a:noFill/>
          <a:ln>
            <a:noFill/>
          </a:ln>
        </p:spPr>
      </p:pic>
      <p:pic>
        <p:nvPicPr>
          <p:cNvPr id="2007" name="Google Shape;2007;g27f7a576e42_0_1094"/>
          <p:cNvPicPr preferRelativeResize="0"/>
          <p:nvPr/>
        </p:nvPicPr>
        <p:blipFill>
          <a:blip r:embed="rId4">
            <a:alphaModFix/>
          </a:blip>
          <a:stretch>
            <a:fillRect/>
          </a:stretch>
        </p:blipFill>
        <p:spPr>
          <a:xfrm>
            <a:off x="1051007" y="4250463"/>
            <a:ext cx="3273515" cy="2455136"/>
          </a:xfrm>
          <a:prstGeom prst="rect">
            <a:avLst/>
          </a:prstGeom>
          <a:noFill/>
          <a:ln>
            <a:noFill/>
          </a:ln>
        </p:spPr>
      </p:pic>
      <p:pic>
        <p:nvPicPr>
          <p:cNvPr id="2008" name="Google Shape;2008;g27f7a576e42_0_1094"/>
          <p:cNvPicPr preferRelativeResize="0"/>
          <p:nvPr/>
        </p:nvPicPr>
        <p:blipFill>
          <a:blip r:embed="rId5">
            <a:alphaModFix/>
          </a:blip>
          <a:stretch>
            <a:fillRect/>
          </a:stretch>
        </p:blipFill>
        <p:spPr>
          <a:xfrm>
            <a:off x="1038030" y="1648793"/>
            <a:ext cx="3265695" cy="2449271"/>
          </a:xfrm>
          <a:prstGeom prst="rect">
            <a:avLst/>
          </a:prstGeom>
          <a:noFill/>
          <a:ln>
            <a:noFill/>
          </a:ln>
        </p:spPr>
      </p:pic>
      <p:pic>
        <p:nvPicPr>
          <p:cNvPr id="2009" name="Google Shape;2009;g27f7a576e42_0_1094"/>
          <p:cNvPicPr preferRelativeResize="0"/>
          <p:nvPr/>
        </p:nvPicPr>
        <p:blipFill>
          <a:blip r:embed="rId6">
            <a:alphaModFix/>
          </a:blip>
          <a:stretch>
            <a:fillRect/>
          </a:stretch>
        </p:blipFill>
        <p:spPr>
          <a:xfrm>
            <a:off x="5537996" y="1758618"/>
            <a:ext cx="3335630" cy="222375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14"/>
        <p:cNvGrpSpPr/>
        <p:nvPr/>
      </p:nvGrpSpPr>
      <p:grpSpPr>
        <a:xfrm>
          <a:off x="0" y="0"/>
          <a:ext cx="0" cy="0"/>
          <a:chOff x="0" y="0"/>
          <a:chExt cx="0" cy="0"/>
        </a:xfrm>
      </p:grpSpPr>
      <p:sp>
        <p:nvSpPr>
          <p:cNvPr id="2015" name="Google Shape;2015;g27f7a576e42_0_1114"/>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16" name="Google Shape;2016;g27f7a576e42_0_1114"/>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2017" name="Google Shape;2017;g27f7a576e42_0_1114"/>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2018" name="Google Shape;2018;g27f7a576e42_0_1114"/>
          <p:cNvCxnSpPr>
            <a:stCxn id="2019" idx="4"/>
            <a:endCxn id="201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2020" name="Google Shape;2020;g27f7a576e42_0_1114"/>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2021" name="Google Shape;2021;g27f7a576e42_0_1114"/>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2019" name="Google Shape;2019;g27f7a576e42_0_1114"/>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2022" name="Google Shape;2022;g27f7a576e42_0_1114"/>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2023" name="Google Shape;2023;g27f7a576e42_0_1114"/>
          <p:cNvCxnSpPr>
            <a:stCxn id="2024" idx="4"/>
            <a:endCxn id="201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2025" name="Google Shape;2025;g27f7a576e42_0_1114"/>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2026" name="Google Shape;2026;g27f7a576e42_0_1114"/>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2024" name="Google Shape;2024;g27f7a576e42_0_1114"/>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27" name="Google Shape;2027;g27f7a576e42_0_1114"/>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Motion</a:t>
            </a:r>
            <a:endParaRPr sz="700" b="0" i="0" u="none" strike="noStrike" cap="none">
              <a:solidFill>
                <a:srgbClr val="000000"/>
              </a:solidFill>
              <a:latin typeface="Arial"/>
              <a:ea typeface="Arial"/>
              <a:cs typeface="Arial"/>
              <a:sym typeface="Arial"/>
            </a:endParaRPr>
          </a:p>
        </p:txBody>
      </p:sp>
      <p:sp>
        <p:nvSpPr>
          <p:cNvPr id="2028" name="Google Shape;2028;g27f7a576e42_0_1114"/>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2029" name="Google Shape;2029;g27f7a576e42_0_1114"/>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2030" name="Google Shape;2030;g27f7a576e42_0_1114"/>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2031" name="Google Shape;2031;g27f7a576e42_0_1114"/>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m</a:t>
            </a:r>
            <a:r>
              <a:rPr lang="en-US" sz="1800">
                <a:latin typeface="Helvetica Neue Light"/>
                <a:ea typeface="Helvetica Neue Light"/>
                <a:cs typeface="Helvetica Neue Light"/>
                <a:sym typeface="Helvetica Neue Light"/>
              </a:rPr>
              <a:t>otion</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pic>
        <p:nvPicPr>
          <p:cNvPr id="2032" name="Google Shape;2032;g27f7a576e42_0_1114"/>
          <p:cNvPicPr preferRelativeResize="0"/>
          <p:nvPr/>
        </p:nvPicPr>
        <p:blipFill>
          <a:blip r:embed="rId3">
            <a:alphaModFix/>
          </a:blip>
          <a:stretch>
            <a:fillRect/>
          </a:stretch>
        </p:blipFill>
        <p:spPr>
          <a:xfrm>
            <a:off x="5949500" y="1070800"/>
            <a:ext cx="2688750" cy="1792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38" name="Google Shape;2038;g27f7a576e42_0_11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2039" name="Google Shape;2039;g27f7a576e42_0_11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2040" name="Google Shape;2040;g27f7a576e42_0_1136"/>
          <p:cNvCxnSpPr>
            <a:stCxn id="2041" idx="4"/>
            <a:endCxn id="203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2042" name="Google Shape;2042;g27f7a576e42_0_11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2043" name="Google Shape;2043;g27f7a576e42_0_11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2041" name="Google Shape;2041;g27f7a576e42_0_11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044" name="Google Shape;2044;g27f7a576e42_0_1136"/>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Motion</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2045" name="Google Shape;2045;g27f7a576e42_0_1136"/>
          <p:cNvSpPr txBox="1"/>
          <p:nvPr/>
        </p:nvSpPr>
        <p:spPr>
          <a:xfrm>
            <a:off x="1073532" y="52692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Moving from one place to another</a:t>
            </a:r>
            <a:endParaRPr sz="1400" b="0" i="0" u="none" strike="noStrike" cap="none">
              <a:solidFill>
                <a:srgbClr val="434343"/>
              </a:solidFill>
              <a:latin typeface="Arial"/>
              <a:ea typeface="Arial"/>
              <a:cs typeface="Arial"/>
              <a:sym typeface="Arial"/>
            </a:endParaRPr>
          </a:p>
        </p:txBody>
      </p:sp>
      <p:sp>
        <p:nvSpPr>
          <p:cNvPr id="2046" name="Google Shape;2046;g27f7a576e42_0_1136"/>
          <p:cNvSpPr txBox="1"/>
          <p:nvPr/>
        </p:nvSpPr>
        <p:spPr>
          <a:xfrm>
            <a:off x="1073532"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When an object stands still</a:t>
            </a:r>
            <a:r>
              <a:rPr lang="en-US" sz="2400" b="0" i="0" u="none" strike="noStrike" cap="none">
                <a:solidFill>
                  <a:srgbClr val="434343"/>
                </a:solidFill>
                <a:latin typeface="Helvetica Neue Light"/>
                <a:ea typeface="Helvetica Neue Light"/>
                <a:cs typeface="Helvetica Neue Light"/>
                <a:sym typeface="Helvetica Neue Light"/>
              </a:rPr>
              <a:t> </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2047" name="Google Shape;2047;g27f7a576e42_0_11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048" name="Google Shape;2048;g27f7a576e42_0_1136"/>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Where an object points</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049" name="Google Shape;2049;g27f7a576e42_0_1136"/>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2050" name="Google Shape;2050;g27f7a576e42_0_1136"/>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2051" name="Google Shape;2051;g27f7a576e42_0_1136"/>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2052" name="Google Shape;2052;g27f7a576e42_0_1136"/>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2053" name="Google Shape;2053;g27f7a576e42_0_1136"/>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weight of an object</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58"/>
        <p:cNvGrpSpPr/>
        <p:nvPr/>
      </p:nvGrpSpPr>
      <p:grpSpPr>
        <a:xfrm>
          <a:off x="0" y="0"/>
          <a:ext cx="0" cy="0"/>
          <a:chOff x="0" y="0"/>
          <a:chExt cx="0" cy="0"/>
        </a:xfrm>
      </p:grpSpPr>
      <p:sp>
        <p:nvSpPr>
          <p:cNvPr id="2059" name="Google Shape;2059;g27f7a576e42_0_115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2060" name="Google Shape;2060;g27f7a576e42_0_115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2061" name="Google Shape;2061;g27f7a576e42_0_1156"/>
          <p:cNvCxnSpPr>
            <a:stCxn id="2062" idx="4"/>
            <a:endCxn id="205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2063" name="Google Shape;2063;g27f7a576e42_0_115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2064" name="Google Shape;2064;g27f7a576e42_0_115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2062" name="Google Shape;2062;g27f7a576e42_0_115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065" name="Google Shape;2065;g27f7a576e42_0_115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066" name="Google Shape;2066;g27f7a576e42_0_1156"/>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2067" name="Google Shape;2067;g27f7a576e42_0_1156"/>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2068" name="Google Shape;2068;g27f7a576e42_0_1156"/>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2069" name="Google Shape;2069;g27f7a576e42_0_1156"/>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2070" name="Google Shape;2070;g27f7a576e42_0_1156"/>
          <p:cNvSpPr/>
          <p:nvPr/>
        </p:nvSpPr>
        <p:spPr>
          <a:xfrm>
            <a:off x="393325" y="5024500"/>
            <a:ext cx="5378400" cy="1015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1" name="Google Shape;2071;g27f7a576e42_0_1156"/>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Motion</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2072" name="Google Shape;2072;g27f7a576e42_0_1156"/>
          <p:cNvSpPr txBox="1"/>
          <p:nvPr/>
        </p:nvSpPr>
        <p:spPr>
          <a:xfrm>
            <a:off x="1073532" y="52692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Moving from one place to another</a:t>
            </a:r>
            <a:endParaRPr sz="1400" b="0" i="0" u="none" strike="noStrike" cap="none">
              <a:solidFill>
                <a:srgbClr val="434343"/>
              </a:solidFill>
              <a:latin typeface="Arial"/>
              <a:ea typeface="Arial"/>
              <a:cs typeface="Arial"/>
              <a:sym typeface="Arial"/>
            </a:endParaRPr>
          </a:p>
        </p:txBody>
      </p:sp>
      <p:sp>
        <p:nvSpPr>
          <p:cNvPr id="2073" name="Google Shape;2073;g27f7a576e42_0_1156"/>
          <p:cNvSpPr txBox="1"/>
          <p:nvPr/>
        </p:nvSpPr>
        <p:spPr>
          <a:xfrm>
            <a:off x="1073532"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When an object stands still</a:t>
            </a:r>
            <a:r>
              <a:rPr lang="en-US" sz="2400" b="0" i="0" u="none" strike="noStrike" cap="none">
                <a:solidFill>
                  <a:srgbClr val="434343"/>
                </a:solidFill>
                <a:latin typeface="Helvetica Neue Light"/>
                <a:ea typeface="Helvetica Neue Light"/>
                <a:cs typeface="Helvetica Neue Light"/>
                <a:sym typeface="Helvetica Neue Light"/>
              </a:rPr>
              <a:t> </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2074" name="Google Shape;2074;g27f7a576e42_0_1156"/>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Where an object points</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075" name="Google Shape;2075;g27f7a576e42_0_1156"/>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weight of an object</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80"/>
        <p:cNvGrpSpPr/>
        <p:nvPr/>
      </p:nvGrpSpPr>
      <p:grpSpPr>
        <a:xfrm>
          <a:off x="0" y="0"/>
          <a:ext cx="0" cy="0"/>
          <a:chOff x="0" y="0"/>
          <a:chExt cx="0" cy="0"/>
        </a:xfrm>
      </p:grpSpPr>
      <p:sp>
        <p:nvSpPr>
          <p:cNvPr id="2081" name="Google Shape;2081;g27f7a576e42_0_117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82" name="Google Shape;2082;g27f7a576e42_0_117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2083" name="Google Shape;2083;g27f7a576e42_0_117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2084" name="Google Shape;2084;g27f7a576e42_0_1177"/>
          <p:cNvCxnSpPr>
            <a:stCxn id="2085" idx="4"/>
            <a:endCxn id="208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2086" name="Google Shape;2086;g27f7a576e42_0_117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2087" name="Google Shape;2087;g27f7a576e42_0_117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2085" name="Google Shape;2085;g27f7a576e42_0_117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2088" name="Google Shape;2088;g27f7a576e42_0_117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2089" name="Google Shape;2089;g27f7a576e42_0_1177"/>
          <p:cNvCxnSpPr>
            <a:stCxn id="2090" idx="4"/>
            <a:endCxn id="2081"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2091" name="Google Shape;2091;g27f7a576e42_0_117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2092" name="Google Shape;2092;g27f7a576e42_0_117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2090" name="Google Shape;2090;g27f7a576e42_0_117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93" name="Google Shape;2093;g27f7a576e42_0_1177"/>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Motion</a:t>
            </a:r>
            <a:endParaRPr sz="700" b="0" i="0" u="none" strike="noStrike" cap="none">
              <a:solidFill>
                <a:srgbClr val="000000"/>
              </a:solidFill>
              <a:latin typeface="Arial"/>
              <a:ea typeface="Arial"/>
              <a:cs typeface="Arial"/>
              <a:sym typeface="Arial"/>
            </a:endParaRPr>
          </a:p>
        </p:txBody>
      </p:sp>
      <p:sp>
        <p:nvSpPr>
          <p:cNvPr id="2094" name="Google Shape;2094;g27f7a576e42_0_117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2095" name="Google Shape;2095;g27f7a576e42_0_117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2096" name="Google Shape;2096;g27f7a576e42_0_117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2097" name="Google Shape;2097;g27f7a576e42_0_1177"/>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m</a:t>
            </a:r>
            <a:r>
              <a:rPr lang="en-US" sz="1800">
                <a:latin typeface="Helvetica Neue Light"/>
                <a:ea typeface="Helvetica Neue Light"/>
                <a:cs typeface="Helvetica Neue Light"/>
                <a:sym typeface="Helvetica Neue Light"/>
              </a:rPr>
              <a:t>otion</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2098" name="Google Shape;2098;g27f7a576e42_0_1177"/>
          <p:cNvSpPr txBox="1"/>
          <p:nvPr/>
        </p:nvSpPr>
        <p:spPr>
          <a:xfrm>
            <a:off x="639350" y="1528400"/>
            <a:ext cx="35820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Moving from one place to another</a:t>
            </a:r>
            <a:endParaRPr sz="2200" b="0" i="0" u="none" strike="noStrike" cap="none">
              <a:solidFill>
                <a:srgbClr val="000000"/>
              </a:solidFill>
              <a:latin typeface="Arial"/>
              <a:ea typeface="Arial"/>
              <a:cs typeface="Arial"/>
              <a:sym typeface="Arial"/>
            </a:endParaRPr>
          </a:p>
        </p:txBody>
      </p:sp>
      <p:pic>
        <p:nvPicPr>
          <p:cNvPr id="2099" name="Google Shape;2099;g27f7a576e42_0_1177"/>
          <p:cNvPicPr preferRelativeResize="0"/>
          <p:nvPr/>
        </p:nvPicPr>
        <p:blipFill>
          <a:blip r:embed="rId3">
            <a:alphaModFix/>
          </a:blip>
          <a:stretch>
            <a:fillRect/>
          </a:stretch>
        </p:blipFill>
        <p:spPr>
          <a:xfrm>
            <a:off x="5949500" y="1070800"/>
            <a:ext cx="2688750" cy="1792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04"/>
        <p:cNvGrpSpPr/>
        <p:nvPr/>
      </p:nvGrpSpPr>
      <p:grpSpPr>
        <a:xfrm>
          <a:off x="0" y="0"/>
          <a:ext cx="0" cy="0"/>
          <a:chOff x="0" y="0"/>
          <a:chExt cx="0" cy="0"/>
        </a:xfrm>
      </p:grpSpPr>
      <p:sp>
        <p:nvSpPr>
          <p:cNvPr id="2105" name="Google Shape;2105;g27f7a576e42_0_120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2106" name="Google Shape;2106;g27f7a576e42_0_120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2107" name="Google Shape;2107;g27f7a576e42_0_1200"/>
          <p:cNvCxnSpPr>
            <a:stCxn id="2108" idx="4"/>
            <a:endCxn id="210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2109" name="Google Shape;2109;g27f7a576e42_0_120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2110" name="Google Shape;2110;g27f7a576e42_0_120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2108" name="Google Shape;2108;g27f7a576e42_0_120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111" name="Google Shape;2111;g27f7a576e42_0_1200"/>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Motion</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2112" name="Google Shape;2112;g27f7a576e42_0_1200"/>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cat that is taking a nap  </a:t>
            </a:r>
            <a:endParaRPr sz="1400" b="0" i="0" u="none" strike="noStrike" cap="none">
              <a:solidFill>
                <a:srgbClr val="434343"/>
              </a:solidFill>
              <a:latin typeface="Arial"/>
              <a:ea typeface="Arial"/>
              <a:cs typeface="Arial"/>
              <a:sym typeface="Arial"/>
            </a:endParaRPr>
          </a:p>
        </p:txBody>
      </p:sp>
      <p:sp>
        <p:nvSpPr>
          <p:cNvPr id="2113" name="Google Shape;2113;g27f7a576e42_0_1200"/>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shelf full of books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114" name="Google Shape;2114;g27f7a576e42_0_1200"/>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115" name="Google Shape;2115;g27f7a576e42_0_1200"/>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Water flowing over a waterfall</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116" name="Google Shape;2116;g27f7a576e42_0_1200"/>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2117" name="Google Shape;2117;g27f7a576e42_0_1200"/>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2118" name="Google Shape;2118;g27f7a576e42_0_1200"/>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2119" name="Google Shape;2119;g27f7a576e42_0_1200"/>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2120" name="Google Shape;2120;g27f7a576e42_0_1200"/>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parked car </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25"/>
        <p:cNvGrpSpPr/>
        <p:nvPr/>
      </p:nvGrpSpPr>
      <p:grpSpPr>
        <a:xfrm>
          <a:off x="0" y="0"/>
          <a:ext cx="0" cy="0"/>
          <a:chOff x="0" y="0"/>
          <a:chExt cx="0" cy="0"/>
        </a:xfrm>
      </p:grpSpPr>
      <p:sp>
        <p:nvSpPr>
          <p:cNvPr id="2126" name="Google Shape;2126;g27f7a576e42_0_122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2127" name="Google Shape;2127;g27f7a576e42_0_122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2128" name="Google Shape;2128;g27f7a576e42_0_1220"/>
          <p:cNvCxnSpPr>
            <a:stCxn id="2129" idx="4"/>
            <a:endCxn id="212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2130" name="Google Shape;2130;g27f7a576e42_0_122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2131" name="Google Shape;2131;g27f7a576e42_0_122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2129" name="Google Shape;2129;g27f7a576e42_0_122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132" name="Google Shape;2132;g27f7a576e42_0_1220"/>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133" name="Google Shape;2133;g27f7a576e42_0_1220"/>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2134" name="Google Shape;2134;g27f7a576e42_0_1220"/>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2135" name="Google Shape;2135;g27f7a576e42_0_1220"/>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2136" name="Google Shape;2136;g27f7a576e42_0_1220"/>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2137" name="Google Shape;2137;g27f7a576e42_0_1220"/>
          <p:cNvSpPr/>
          <p:nvPr/>
        </p:nvSpPr>
        <p:spPr>
          <a:xfrm>
            <a:off x="362275" y="1649700"/>
            <a:ext cx="4786500" cy="1015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8" name="Google Shape;2138;g27f7a576e42_0_1220"/>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Motion</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2139" name="Google Shape;2139;g27f7a576e42_0_1220"/>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cat that is taking a nap  </a:t>
            </a:r>
            <a:endParaRPr sz="1400" b="0" i="0" u="none" strike="noStrike" cap="none">
              <a:solidFill>
                <a:srgbClr val="434343"/>
              </a:solidFill>
              <a:latin typeface="Arial"/>
              <a:ea typeface="Arial"/>
              <a:cs typeface="Arial"/>
              <a:sym typeface="Arial"/>
            </a:endParaRPr>
          </a:p>
        </p:txBody>
      </p:sp>
      <p:sp>
        <p:nvSpPr>
          <p:cNvPr id="2140" name="Google Shape;2140;g27f7a576e42_0_1220"/>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shelf full of books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141" name="Google Shape;2141;g27f7a576e42_0_1220"/>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Water flowing over a waterfall</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142" name="Google Shape;2142;g27f7a576e42_0_1220"/>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parked car </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47"/>
        <p:cNvGrpSpPr/>
        <p:nvPr/>
      </p:nvGrpSpPr>
      <p:grpSpPr>
        <a:xfrm>
          <a:off x="0" y="0"/>
          <a:ext cx="0" cy="0"/>
          <a:chOff x="0" y="0"/>
          <a:chExt cx="0" cy="0"/>
        </a:xfrm>
      </p:grpSpPr>
      <p:sp>
        <p:nvSpPr>
          <p:cNvPr id="2148" name="Google Shape;2148;g27f7a576e42_0_1241"/>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49" name="Google Shape;2149;g27f7a576e42_0_124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2150" name="Google Shape;2150;g27f7a576e42_0_124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2151" name="Google Shape;2151;g27f7a576e42_0_1241"/>
          <p:cNvCxnSpPr>
            <a:stCxn id="2152" idx="4"/>
            <a:endCxn id="214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2153" name="Google Shape;2153;g27f7a576e42_0_124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2154" name="Google Shape;2154;g27f7a576e42_0_124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2152" name="Google Shape;2152;g27f7a576e42_0_124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2155" name="Google Shape;2155;g27f7a576e42_0_1241"/>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2156" name="Google Shape;2156;g27f7a576e42_0_1241"/>
          <p:cNvCxnSpPr>
            <a:stCxn id="2157" idx="4"/>
            <a:endCxn id="2148"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2158" name="Google Shape;2158;g27f7a576e42_0_1241"/>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2159" name="Google Shape;2159;g27f7a576e42_0_1241"/>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2157" name="Google Shape;2157;g27f7a576e42_0_1241"/>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60" name="Google Shape;2160;g27f7a576e42_0_1241"/>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2161" name="Google Shape;2161;g27f7a576e42_0_1241"/>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2162" name="Google Shape;2162;g27f7a576e42_0_1241"/>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2163" name="Google Shape;2163;g27f7a576e42_0_1241"/>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m</a:t>
            </a:r>
            <a:r>
              <a:rPr lang="en-US" sz="1800">
                <a:latin typeface="Helvetica Neue Light"/>
                <a:ea typeface="Helvetica Neue Light"/>
                <a:cs typeface="Helvetica Neue Light"/>
                <a:sym typeface="Helvetica Neue Light"/>
              </a:rPr>
              <a:t>otion</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2164" name="Google Shape;2164;g27f7a576e42_0_1241"/>
          <p:cNvSpPr txBox="1"/>
          <p:nvPr/>
        </p:nvSpPr>
        <p:spPr>
          <a:xfrm>
            <a:off x="785475" y="4846925"/>
            <a:ext cx="30000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Water flowing over a waterfall</a:t>
            </a:r>
            <a:endParaRPr sz="2400" b="0" i="0" u="none" strike="noStrike" cap="none">
              <a:solidFill>
                <a:srgbClr val="000000"/>
              </a:solidFill>
              <a:latin typeface="Arial"/>
              <a:ea typeface="Arial"/>
              <a:cs typeface="Arial"/>
              <a:sym typeface="Arial"/>
            </a:endParaRPr>
          </a:p>
        </p:txBody>
      </p:sp>
      <p:sp>
        <p:nvSpPr>
          <p:cNvPr id="2165" name="Google Shape;2165;g27f7a576e42_0_1241"/>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Motion</a:t>
            </a:r>
            <a:endParaRPr sz="700" b="0" i="0" u="none" strike="noStrike" cap="none">
              <a:solidFill>
                <a:srgbClr val="000000"/>
              </a:solidFill>
              <a:latin typeface="Arial"/>
              <a:ea typeface="Arial"/>
              <a:cs typeface="Arial"/>
              <a:sym typeface="Arial"/>
            </a:endParaRPr>
          </a:p>
        </p:txBody>
      </p:sp>
      <p:sp>
        <p:nvSpPr>
          <p:cNvPr id="2166" name="Google Shape;2166;g27f7a576e42_0_1241"/>
          <p:cNvSpPr txBox="1"/>
          <p:nvPr/>
        </p:nvSpPr>
        <p:spPr>
          <a:xfrm>
            <a:off x="639350" y="1528400"/>
            <a:ext cx="35820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Moving from one place to another</a:t>
            </a:r>
            <a:endParaRPr sz="2200" b="0" i="0" u="none" strike="noStrike" cap="none">
              <a:solidFill>
                <a:srgbClr val="000000"/>
              </a:solidFill>
              <a:latin typeface="Arial"/>
              <a:ea typeface="Arial"/>
              <a:cs typeface="Arial"/>
              <a:sym typeface="Arial"/>
            </a:endParaRPr>
          </a:p>
        </p:txBody>
      </p:sp>
      <p:pic>
        <p:nvPicPr>
          <p:cNvPr id="2167" name="Google Shape;2167;g27f7a576e42_0_1241"/>
          <p:cNvPicPr preferRelativeResize="0"/>
          <p:nvPr/>
        </p:nvPicPr>
        <p:blipFill>
          <a:blip r:embed="rId3">
            <a:alphaModFix/>
          </a:blip>
          <a:stretch>
            <a:fillRect/>
          </a:stretch>
        </p:blipFill>
        <p:spPr>
          <a:xfrm>
            <a:off x="5949500" y="1070800"/>
            <a:ext cx="2688750" cy="1792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g28084ac76e6_0_103"/>
          <p:cNvSpPr txBox="1">
            <a:spLocks noGrp="1"/>
          </p:cNvSpPr>
          <p:nvPr>
            <p:ph type="ctrTitle"/>
          </p:nvPr>
        </p:nvSpPr>
        <p:spPr>
          <a:xfrm>
            <a:off x="1323551" y="18776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a:t>Direction</a:t>
            </a:r>
            <a:r>
              <a:rPr lang="en-US" sz="3600" b="1"/>
              <a:t>: </a:t>
            </a:r>
            <a:r>
              <a:rPr lang="en-US" sz="3600"/>
              <a:t>where something moves or points</a:t>
            </a:r>
            <a:endParaRPr sz="3600" b="1"/>
          </a:p>
        </p:txBody>
      </p:sp>
      <p:sp>
        <p:nvSpPr>
          <p:cNvPr id="1600" name="Google Shape;1600;g28084ac76e6_0_103"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01" name="Google Shape;1601;g28084ac76e6_0_103"/>
          <p:cNvPicPr preferRelativeResize="0"/>
          <p:nvPr/>
        </p:nvPicPr>
        <p:blipFill>
          <a:blip r:embed="rId4">
            <a:alphaModFix/>
          </a:blip>
          <a:stretch>
            <a:fillRect/>
          </a:stretch>
        </p:blipFill>
        <p:spPr>
          <a:xfrm>
            <a:off x="2833675" y="2104515"/>
            <a:ext cx="3476625" cy="45053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72"/>
        <p:cNvGrpSpPr/>
        <p:nvPr/>
      </p:nvGrpSpPr>
      <p:grpSpPr>
        <a:xfrm>
          <a:off x="0" y="0"/>
          <a:ext cx="0" cy="0"/>
          <a:chOff x="0" y="0"/>
          <a:chExt cx="0" cy="0"/>
        </a:xfrm>
      </p:grpSpPr>
      <p:sp>
        <p:nvSpPr>
          <p:cNvPr id="2173" name="Google Shape;2173;g27f7a576e42_0_1265"/>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2174" name="Google Shape;2174;g27f7a576e42_0_1265"/>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2175" name="Google Shape;2175;g27f7a576e42_0_1265"/>
          <p:cNvCxnSpPr>
            <a:stCxn id="2176" idx="4"/>
            <a:endCxn id="217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2177" name="Google Shape;2177;g27f7a576e42_0_1265"/>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2178" name="Google Shape;2178;g27f7a576e42_0_1265"/>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2176" name="Google Shape;2176;g27f7a576e42_0_1265"/>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179" name="Google Shape;2179;g27f7a576e42_0_1265"/>
          <p:cNvSpPr txBox="1"/>
          <p:nvPr/>
        </p:nvSpPr>
        <p:spPr>
          <a:xfrm>
            <a:off x="485400" y="355700"/>
            <a:ext cx="84621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does </a:t>
            </a:r>
            <a:r>
              <a:rPr lang="en-US" sz="2900" i="1">
                <a:latin typeface="Calibri"/>
                <a:ea typeface="Calibri"/>
                <a:cs typeface="Calibri"/>
                <a:sym typeface="Calibri"/>
              </a:rPr>
              <a:t>motion</a:t>
            </a:r>
            <a:r>
              <a:rPr lang="en-US" sz="2900" b="0" i="1" u="none" strike="noStrike" cap="none">
                <a:solidFill>
                  <a:srgbClr val="000000"/>
                </a:solidFill>
                <a:latin typeface="Calibri"/>
                <a:ea typeface="Calibri"/>
                <a:cs typeface="Calibri"/>
                <a:sym typeface="Calibri"/>
              </a:rPr>
              <a:t> 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2180" name="Google Shape;2180;g27f7a576e42_0_1265"/>
          <p:cNvSpPr txBox="1"/>
          <p:nvPr/>
        </p:nvSpPr>
        <p:spPr>
          <a:xfrm>
            <a:off x="1073532" y="412269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Motion helps us get out of bed and get to school</a:t>
            </a:r>
            <a:endParaRPr sz="2200" b="0" i="0" u="none" strike="noStrike" cap="none">
              <a:solidFill>
                <a:srgbClr val="434343"/>
              </a:solidFill>
              <a:latin typeface="Arial"/>
              <a:ea typeface="Arial"/>
              <a:cs typeface="Arial"/>
              <a:sym typeface="Arial"/>
            </a:endParaRPr>
          </a:p>
        </p:txBody>
      </p:sp>
      <p:sp>
        <p:nvSpPr>
          <p:cNvPr id="2181" name="Google Shape;2181;g27f7a576e42_0_1265"/>
          <p:cNvSpPr txBox="1"/>
          <p:nvPr/>
        </p:nvSpPr>
        <p:spPr>
          <a:xfrm>
            <a:off x="1073532" y="276592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Motion gives us the ability to understand books  </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2182" name="Google Shape;2182;g27f7a576e42_0_1265"/>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183" name="Google Shape;2183;g27f7a576e42_0_1265"/>
          <p:cNvSpPr txBox="1"/>
          <p:nvPr/>
        </p:nvSpPr>
        <p:spPr>
          <a:xfrm>
            <a:off x="1073532" y="1635008"/>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Motion helps us sleep every night</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2184" name="Google Shape;2184;g27f7a576e42_0_1265"/>
          <p:cNvSpPr txBox="1"/>
          <p:nvPr/>
        </p:nvSpPr>
        <p:spPr>
          <a:xfrm>
            <a:off x="380509" y="16084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2185" name="Google Shape;2185;g27f7a576e42_0_1265"/>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2186" name="Google Shape;2186;g27f7a576e42_0_1265"/>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2187" name="Google Shape;2187;g27f7a576e42_0_1265"/>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2188" name="Google Shape;2188;g27f7a576e42_0_1265"/>
          <p:cNvSpPr txBox="1"/>
          <p:nvPr/>
        </p:nvSpPr>
        <p:spPr>
          <a:xfrm>
            <a:off x="1073532" y="5356215"/>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Motion helps us do math problems</a:t>
            </a:r>
            <a:endParaRPr sz="2200" b="0" i="0" u="none" strike="noStrike" cap="none">
              <a:solidFill>
                <a:srgbClr val="434343"/>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93"/>
        <p:cNvGrpSpPr/>
        <p:nvPr/>
      </p:nvGrpSpPr>
      <p:grpSpPr>
        <a:xfrm>
          <a:off x="0" y="0"/>
          <a:ext cx="0" cy="0"/>
          <a:chOff x="0" y="0"/>
          <a:chExt cx="0" cy="0"/>
        </a:xfrm>
      </p:grpSpPr>
      <p:sp>
        <p:nvSpPr>
          <p:cNvPr id="2194" name="Google Shape;2194;g27f7a576e42_0_1285"/>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2195" name="Google Shape;2195;g27f7a576e42_0_1285"/>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2196" name="Google Shape;2196;g27f7a576e42_0_1285"/>
          <p:cNvCxnSpPr>
            <a:stCxn id="2197" idx="4"/>
            <a:endCxn id="219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2198" name="Google Shape;2198;g27f7a576e42_0_1285"/>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2199" name="Google Shape;2199;g27f7a576e42_0_1285"/>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2197" name="Google Shape;2197;g27f7a576e42_0_1285"/>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200" name="Google Shape;2200;g27f7a576e42_0_1285"/>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201" name="Google Shape;2201;g27f7a576e42_0_1285"/>
          <p:cNvSpPr txBox="1"/>
          <p:nvPr/>
        </p:nvSpPr>
        <p:spPr>
          <a:xfrm>
            <a:off x="380509" y="16084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2202" name="Google Shape;2202;g27f7a576e42_0_1285"/>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2203" name="Google Shape;2203;g27f7a576e42_0_1285"/>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2204" name="Google Shape;2204;g27f7a576e42_0_1285"/>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2205" name="Google Shape;2205;g27f7a576e42_0_1285"/>
          <p:cNvSpPr/>
          <p:nvPr/>
        </p:nvSpPr>
        <p:spPr>
          <a:xfrm>
            <a:off x="335100" y="4025875"/>
            <a:ext cx="6846300" cy="9192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6" name="Google Shape;2206;g27f7a576e42_0_1285"/>
          <p:cNvSpPr txBox="1"/>
          <p:nvPr/>
        </p:nvSpPr>
        <p:spPr>
          <a:xfrm>
            <a:off x="485400" y="355700"/>
            <a:ext cx="84621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does </a:t>
            </a:r>
            <a:r>
              <a:rPr lang="en-US" sz="2900" i="1">
                <a:latin typeface="Calibri"/>
                <a:ea typeface="Calibri"/>
                <a:cs typeface="Calibri"/>
                <a:sym typeface="Calibri"/>
              </a:rPr>
              <a:t>motion</a:t>
            </a:r>
            <a:r>
              <a:rPr lang="en-US" sz="2900" b="0" i="1" u="none" strike="noStrike" cap="none">
                <a:solidFill>
                  <a:srgbClr val="000000"/>
                </a:solidFill>
                <a:latin typeface="Calibri"/>
                <a:ea typeface="Calibri"/>
                <a:cs typeface="Calibri"/>
                <a:sym typeface="Calibri"/>
              </a:rPr>
              <a:t> 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2207" name="Google Shape;2207;g27f7a576e42_0_1285"/>
          <p:cNvSpPr txBox="1"/>
          <p:nvPr/>
        </p:nvSpPr>
        <p:spPr>
          <a:xfrm>
            <a:off x="1073532" y="412269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Motion helps us get out of bed and get to school</a:t>
            </a:r>
            <a:endParaRPr sz="2200" b="0" i="0" u="none" strike="noStrike" cap="none">
              <a:solidFill>
                <a:srgbClr val="434343"/>
              </a:solidFill>
              <a:latin typeface="Arial"/>
              <a:ea typeface="Arial"/>
              <a:cs typeface="Arial"/>
              <a:sym typeface="Arial"/>
            </a:endParaRPr>
          </a:p>
        </p:txBody>
      </p:sp>
      <p:sp>
        <p:nvSpPr>
          <p:cNvPr id="2208" name="Google Shape;2208;g27f7a576e42_0_1285"/>
          <p:cNvSpPr txBox="1"/>
          <p:nvPr/>
        </p:nvSpPr>
        <p:spPr>
          <a:xfrm>
            <a:off x="1073532" y="276592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Motion gives us the ability to understand books  </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2209" name="Google Shape;2209;g27f7a576e42_0_1285"/>
          <p:cNvSpPr txBox="1"/>
          <p:nvPr/>
        </p:nvSpPr>
        <p:spPr>
          <a:xfrm>
            <a:off x="1073532" y="1635008"/>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Motion helps us sleep every night</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2210" name="Google Shape;2210;g27f7a576e42_0_1285"/>
          <p:cNvSpPr txBox="1"/>
          <p:nvPr/>
        </p:nvSpPr>
        <p:spPr>
          <a:xfrm>
            <a:off x="1073532" y="5356215"/>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Motion helps us do math problems</a:t>
            </a:r>
            <a:endParaRPr sz="2200" b="0" i="0" u="none" strike="noStrike" cap="none">
              <a:solidFill>
                <a:srgbClr val="434343"/>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2216" name="Google Shape;2216;g27f7a576e42_0_130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17" name="Google Shape;2217;g27f7a576e42_0_130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2218" name="Google Shape;2218;g27f7a576e42_0_130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2219" name="Google Shape;2219;g27f7a576e42_0_1306"/>
          <p:cNvCxnSpPr>
            <a:stCxn id="2220" idx="4"/>
            <a:endCxn id="221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2221" name="Google Shape;2221;g27f7a576e42_0_130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2222" name="Google Shape;2222;g27f7a576e42_0_130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2220" name="Google Shape;2220;g27f7a576e42_0_130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2223" name="Google Shape;2223;g27f7a576e42_0_130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2224" name="Google Shape;2224;g27f7a576e42_0_1306"/>
          <p:cNvCxnSpPr>
            <a:stCxn id="2225" idx="4"/>
            <a:endCxn id="2216"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2226" name="Google Shape;2226;g27f7a576e42_0_130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2227" name="Google Shape;2227;g27f7a576e42_0_130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2225" name="Google Shape;2225;g27f7a576e42_0_130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28" name="Google Shape;2228;g27f7a576e42_0_130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2229" name="Google Shape;2229;g27f7a576e42_0_130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2230" name="Google Shape;2230;g27f7a576e42_0_130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2231" name="Google Shape;2231;g27f7a576e42_0_1306"/>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m</a:t>
            </a:r>
            <a:r>
              <a:rPr lang="en-US" sz="1800">
                <a:latin typeface="Helvetica Neue Light"/>
                <a:ea typeface="Helvetica Neue Light"/>
                <a:cs typeface="Helvetica Neue Light"/>
                <a:sym typeface="Helvetica Neue Light"/>
              </a:rPr>
              <a:t>otion</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2232" name="Google Shape;2232;g27f7a576e42_0_1306"/>
          <p:cNvSpPr txBox="1"/>
          <p:nvPr/>
        </p:nvSpPr>
        <p:spPr>
          <a:xfrm>
            <a:off x="4673575" y="4724650"/>
            <a:ext cx="4107600" cy="9606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Clr>
                <a:schemeClr val="dk1"/>
              </a:buClr>
              <a:buSzPts val="2200"/>
              <a:buFont typeface="Arial"/>
              <a:buNone/>
            </a:pPr>
            <a:r>
              <a:rPr lang="en-US" sz="2400">
                <a:solidFill>
                  <a:srgbClr val="43464D"/>
                </a:solidFill>
                <a:latin typeface="Calibri"/>
                <a:ea typeface="Calibri"/>
                <a:cs typeface="Calibri"/>
                <a:sym typeface="Calibri"/>
              </a:rPr>
              <a:t>Motion helps us get out of bed and get to school</a:t>
            </a:r>
            <a:endParaRPr sz="2400" i="0" u="none" strike="noStrike" cap="none">
              <a:solidFill>
                <a:srgbClr val="000000"/>
              </a:solidFill>
              <a:latin typeface="Calibri"/>
              <a:ea typeface="Calibri"/>
              <a:cs typeface="Calibri"/>
              <a:sym typeface="Calibri"/>
            </a:endParaRPr>
          </a:p>
        </p:txBody>
      </p:sp>
      <p:sp>
        <p:nvSpPr>
          <p:cNvPr id="2233" name="Google Shape;2233;g27f7a576e42_0_130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Motion</a:t>
            </a:r>
            <a:endParaRPr sz="700" b="0" i="0" u="none" strike="noStrike" cap="none">
              <a:solidFill>
                <a:srgbClr val="000000"/>
              </a:solidFill>
              <a:latin typeface="Arial"/>
              <a:ea typeface="Arial"/>
              <a:cs typeface="Arial"/>
              <a:sym typeface="Arial"/>
            </a:endParaRPr>
          </a:p>
        </p:txBody>
      </p:sp>
      <p:pic>
        <p:nvPicPr>
          <p:cNvPr id="2234" name="Google Shape;2234;g27f7a576e42_0_1306"/>
          <p:cNvPicPr preferRelativeResize="0"/>
          <p:nvPr/>
        </p:nvPicPr>
        <p:blipFill>
          <a:blip r:embed="rId3">
            <a:alphaModFix/>
          </a:blip>
          <a:stretch>
            <a:fillRect/>
          </a:stretch>
        </p:blipFill>
        <p:spPr>
          <a:xfrm>
            <a:off x="5949500" y="1070800"/>
            <a:ext cx="2688750" cy="1792500"/>
          </a:xfrm>
          <a:prstGeom prst="rect">
            <a:avLst/>
          </a:prstGeom>
          <a:noFill/>
          <a:ln>
            <a:noFill/>
          </a:ln>
        </p:spPr>
      </p:pic>
      <p:sp>
        <p:nvSpPr>
          <p:cNvPr id="2235" name="Google Shape;2235;g27f7a576e42_0_1306"/>
          <p:cNvSpPr txBox="1"/>
          <p:nvPr/>
        </p:nvSpPr>
        <p:spPr>
          <a:xfrm>
            <a:off x="785475" y="4846925"/>
            <a:ext cx="30000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Water flowing over a waterfall</a:t>
            </a:r>
            <a:endParaRPr sz="2400" b="0" i="0" u="none" strike="noStrike" cap="none">
              <a:solidFill>
                <a:srgbClr val="000000"/>
              </a:solidFill>
              <a:latin typeface="Arial"/>
              <a:ea typeface="Arial"/>
              <a:cs typeface="Arial"/>
              <a:sym typeface="Arial"/>
            </a:endParaRPr>
          </a:p>
        </p:txBody>
      </p:sp>
      <p:sp>
        <p:nvSpPr>
          <p:cNvPr id="2236" name="Google Shape;2236;g27f7a576e42_0_1306"/>
          <p:cNvSpPr txBox="1"/>
          <p:nvPr/>
        </p:nvSpPr>
        <p:spPr>
          <a:xfrm>
            <a:off x="639350" y="1528400"/>
            <a:ext cx="35820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Moving from one place to another</a:t>
            </a:r>
            <a:endParaRPr sz="22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41"/>
        <p:cNvGrpSpPr/>
        <p:nvPr/>
      </p:nvGrpSpPr>
      <p:grpSpPr>
        <a:xfrm>
          <a:off x="0" y="0"/>
          <a:ext cx="0" cy="0"/>
          <a:chOff x="0" y="0"/>
          <a:chExt cx="0" cy="0"/>
        </a:xfrm>
      </p:grpSpPr>
      <p:sp>
        <p:nvSpPr>
          <p:cNvPr id="2242" name="Google Shape;2242;g27f7a576e42_0_1331"/>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2243" name="Google Shape;2243;g27f7a576e42_0_1331"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248"/>
        <p:cNvGrpSpPr/>
        <p:nvPr/>
      </p:nvGrpSpPr>
      <p:grpSpPr>
        <a:xfrm>
          <a:off x="0" y="0"/>
          <a:ext cx="0" cy="0"/>
          <a:chOff x="0" y="0"/>
          <a:chExt cx="0" cy="0"/>
        </a:xfrm>
      </p:grpSpPr>
      <p:sp>
        <p:nvSpPr>
          <p:cNvPr id="2249" name="Google Shape;2249;g27f7a576e42_0_1337" descr="Rewind"/>
          <p:cNvSpPr/>
          <p:nvPr/>
        </p:nvSpPr>
        <p:spPr>
          <a:xfrm>
            <a:off x="0" y="0"/>
            <a:ext cx="920100" cy="78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0" name="Google Shape;2250;g27f7a576e42_0_1337"/>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Motion</a:t>
            </a:r>
            <a:r>
              <a:rPr lang="en-US" b="1">
                <a:solidFill>
                  <a:schemeClr val="dk1"/>
                </a:solidFill>
              </a:rPr>
              <a:t>: </a:t>
            </a:r>
            <a:r>
              <a:rPr lang="en-US">
                <a:solidFill>
                  <a:schemeClr val="dk1"/>
                </a:solidFill>
              </a:rPr>
              <a:t>moving from one place to another</a:t>
            </a:r>
            <a:endParaRPr/>
          </a:p>
        </p:txBody>
      </p:sp>
      <p:pic>
        <p:nvPicPr>
          <p:cNvPr id="2251" name="Google Shape;2251;g27f7a576e42_0_1337"/>
          <p:cNvPicPr preferRelativeResize="0"/>
          <p:nvPr/>
        </p:nvPicPr>
        <p:blipFill>
          <a:blip r:embed="rId4">
            <a:alphaModFix/>
          </a:blip>
          <a:stretch>
            <a:fillRect/>
          </a:stretch>
        </p:blipFill>
        <p:spPr>
          <a:xfrm>
            <a:off x="2482910" y="2185225"/>
            <a:ext cx="4178174" cy="417817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56"/>
        <p:cNvGrpSpPr/>
        <p:nvPr/>
      </p:nvGrpSpPr>
      <p:grpSpPr>
        <a:xfrm>
          <a:off x="0" y="0"/>
          <a:ext cx="0" cy="0"/>
          <a:chOff x="0" y="0"/>
          <a:chExt cx="0" cy="0"/>
        </a:xfrm>
      </p:grpSpPr>
      <p:sp>
        <p:nvSpPr>
          <p:cNvPr id="2257" name="Google Shape;2257;g27f7a576e42_0_1344"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8" name="Google Shape;2258;g27f7a576e42_0_1344"/>
          <p:cNvSpPr txBox="1"/>
          <p:nvPr/>
        </p:nvSpPr>
        <p:spPr>
          <a:xfrm>
            <a:off x="718457" y="298084"/>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direction and speed impact the motion of objects in the world around us?</a:t>
            </a:r>
            <a:endParaRPr sz="1400" b="0" i="0" u="none" strike="noStrike" cap="none">
              <a:solidFill>
                <a:srgbClr val="000000"/>
              </a:solidFill>
              <a:latin typeface="Arial"/>
              <a:ea typeface="Arial"/>
              <a:cs typeface="Arial"/>
              <a:sym typeface="Arial"/>
            </a:endParaRPr>
          </a:p>
        </p:txBody>
      </p:sp>
      <p:pic>
        <p:nvPicPr>
          <p:cNvPr id="2259" name="Google Shape;2259;g27f7a576e42_0_1344"/>
          <p:cNvPicPr preferRelativeResize="0"/>
          <p:nvPr/>
        </p:nvPicPr>
        <p:blipFill>
          <a:blip r:embed="rId4">
            <a:alphaModFix/>
          </a:blip>
          <a:stretch>
            <a:fillRect/>
          </a:stretch>
        </p:blipFill>
        <p:spPr>
          <a:xfrm>
            <a:off x="2077025" y="2155728"/>
            <a:ext cx="5492352" cy="376525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64"/>
        <p:cNvGrpSpPr/>
        <p:nvPr/>
      </p:nvGrpSpPr>
      <p:grpSpPr>
        <a:xfrm>
          <a:off x="0" y="0"/>
          <a:ext cx="0" cy="0"/>
          <a:chOff x="0" y="0"/>
          <a:chExt cx="0" cy="0"/>
        </a:xfrm>
      </p:grpSpPr>
      <p:sp>
        <p:nvSpPr>
          <p:cNvPr id="2265" name="Google Shape;2265;g27e68c1a8e3_0_83"/>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2266" name="Google Shape;2266;g27e68c1a8e3_0_83"/>
          <p:cNvSpPr txBox="1"/>
          <p:nvPr/>
        </p:nvSpPr>
        <p:spPr>
          <a:xfrm>
            <a:off x="2270926" y="900404"/>
            <a:ext cx="46020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Motion</a:t>
            </a:r>
            <a:endParaRPr sz="3600" b="0" i="0" u="none" strike="noStrike" cap="none">
              <a:solidFill>
                <a:srgbClr val="00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(Gizmos)</a:t>
            </a:r>
            <a:endParaRPr sz="1400" b="0" i="0" u="none" strike="noStrike" cap="none">
              <a:solidFill>
                <a:srgbClr val="000000"/>
              </a:solidFill>
              <a:latin typeface="Arial"/>
              <a:ea typeface="Arial"/>
              <a:cs typeface="Arial"/>
              <a:sym typeface="Arial"/>
            </a:endParaRPr>
          </a:p>
        </p:txBody>
      </p:sp>
      <p:pic>
        <p:nvPicPr>
          <p:cNvPr id="2267" name="Google Shape;2267;g27e68c1a8e3_0_83"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2268" name="Google Shape;2268;g27e68c1a8e3_0_83"/>
          <p:cNvSpPr txBox="1"/>
          <p:nvPr/>
        </p:nvSpPr>
        <p:spPr>
          <a:xfrm>
            <a:off x="411982" y="2230734"/>
            <a:ext cx="2552400" cy="230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for a simulation to explore m</a:t>
            </a:r>
            <a:r>
              <a:rPr lang="en-US" sz="1800" i="1">
                <a:solidFill>
                  <a:schemeClr val="dk1"/>
                </a:solidFill>
                <a:latin typeface="Calibri"/>
                <a:ea typeface="Calibri"/>
                <a:cs typeface="Calibri"/>
                <a:sym typeface="Calibri"/>
              </a:rPr>
              <a:t>otion</a:t>
            </a:r>
            <a:r>
              <a:rPr lang="en-US" sz="1800" b="0" i="1"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In this activity, you</a:t>
            </a:r>
            <a:r>
              <a:rPr lang="en-US" sz="1800" i="1">
                <a:solidFill>
                  <a:schemeClr val="dk1"/>
                </a:solidFill>
                <a:latin typeface="Calibri"/>
                <a:ea typeface="Calibri"/>
                <a:cs typeface="Calibri"/>
                <a:sym typeface="Calibri"/>
              </a:rPr>
              <a:t> will explore speed and motion of animals on an African safari</a:t>
            </a:r>
            <a:r>
              <a:rPr lang="en-US" sz="1800" b="0" i="1"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269" name="Google Shape;2269;g27e68c1a8e3_0_83" descr="Laptop"/>
          <p:cNvSpPr/>
          <p:nvPr/>
        </p:nvSpPr>
        <p:spPr>
          <a:xfrm>
            <a:off x="20097"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70" name="Google Shape;2270;g27e68c1a8e3_0_83"/>
          <p:cNvPicPr preferRelativeResize="0"/>
          <p:nvPr/>
        </p:nvPicPr>
        <p:blipFill>
          <a:blip r:embed="rId6">
            <a:alphaModFix/>
          </a:blip>
          <a:stretch>
            <a:fillRect/>
          </a:stretch>
        </p:blipFill>
        <p:spPr>
          <a:xfrm>
            <a:off x="3116782" y="2253404"/>
            <a:ext cx="5874817" cy="390864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75"/>
        <p:cNvGrpSpPr/>
        <p:nvPr/>
      </p:nvGrpSpPr>
      <p:grpSpPr>
        <a:xfrm>
          <a:off x="0" y="0"/>
          <a:ext cx="0" cy="0"/>
          <a:chOff x="0" y="0"/>
          <a:chExt cx="0" cy="0"/>
        </a:xfrm>
      </p:grpSpPr>
      <p:pic>
        <p:nvPicPr>
          <p:cNvPr id="2276" name="Google Shape;2276;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80"/>
        <p:cNvGrpSpPr/>
        <p:nvPr/>
      </p:nvGrpSpPr>
      <p:grpSpPr>
        <a:xfrm>
          <a:off x="0" y="0"/>
          <a:ext cx="0" cy="0"/>
          <a:chOff x="0" y="0"/>
          <a:chExt cx="0" cy="0"/>
        </a:xfrm>
      </p:grpSpPr>
      <p:pic>
        <p:nvPicPr>
          <p:cNvPr id="2281" name="Google Shape;2281;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2282" name="Google Shape;2282;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2283" name="Google Shape;2283;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2284" name="Google Shape;2284;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2285" name="Google Shape;2285;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7" name="Google Shape;1607;g28084ac76e6_0_177"/>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Speed</a:t>
            </a:r>
            <a:r>
              <a:rPr lang="en-US" b="1">
                <a:solidFill>
                  <a:schemeClr val="dk1"/>
                </a:solidFill>
              </a:rPr>
              <a:t>: </a:t>
            </a:r>
            <a:r>
              <a:rPr lang="en-US">
                <a:solidFill>
                  <a:schemeClr val="dk1"/>
                </a:solidFill>
              </a:rPr>
              <a:t>how fast an object moves</a:t>
            </a:r>
            <a:endParaRPr/>
          </a:p>
        </p:txBody>
      </p:sp>
      <p:sp>
        <p:nvSpPr>
          <p:cNvPr id="1608" name="Google Shape;1608;g28084ac76e6_0_177" descr="Rewind"/>
          <p:cNvSpPr/>
          <p:nvPr/>
        </p:nvSpPr>
        <p:spPr>
          <a:xfrm>
            <a:off x="0" y="0"/>
            <a:ext cx="920100" cy="78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09" name="Google Shape;1609;g28084ac76e6_0_177"/>
          <p:cNvPicPr preferRelativeResize="0"/>
          <p:nvPr/>
        </p:nvPicPr>
        <p:blipFill>
          <a:blip r:embed="rId4">
            <a:alphaModFix/>
          </a:blip>
          <a:stretch>
            <a:fillRect/>
          </a:stretch>
        </p:blipFill>
        <p:spPr>
          <a:xfrm>
            <a:off x="2515975" y="2185225"/>
            <a:ext cx="4112051" cy="41120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Google Shape;1615;g28084ac76e6_0_124"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g28084ac76e6_0_161"/>
          <p:cNvSpPr txBox="1">
            <a:spLocks noGrp="1"/>
          </p:cNvSpPr>
          <p:nvPr>
            <p:ph type="ctrTitle"/>
          </p:nvPr>
        </p:nvSpPr>
        <p:spPr>
          <a:xfrm>
            <a:off x="1323551" y="18776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a:t>True or False: Direction is where something moves or points.</a:t>
            </a:r>
            <a:endParaRPr sz="3600" b="1"/>
          </a:p>
        </p:txBody>
      </p:sp>
      <p:pic>
        <p:nvPicPr>
          <p:cNvPr id="1622" name="Google Shape;1622;g28084ac76e6_0_161"/>
          <p:cNvPicPr preferRelativeResize="0"/>
          <p:nvPr/>
        </p:nvPicPr>
        <p:blipFill>
          <a:blip r:embed="rId3">
            <a:alphaModFix/>
          </a:blip>
          <a:stretch>
            <a:fillRect/>
          </a:stretch>
        </p:blipFill>
        <p:spPr>
          <a:xfrm>
            <a:off x="6037400" y="3274897"/>
            <a:ext cx="2602450" cy="3372499"/>
          </a:xfrm>
          <a:prstGeom prst="rect">
            <a:avLst/>
          </a:prstGeom>
          <a:noFill/>
          <a:ln>
            <a:noFill/>
          </a:ln>
        </p:spPr>
      </p:pic>
      <p:sp>
        <p:nvSpPr>
          <p:cNvPr id="1623" name="Google Shape;1623;g28084ac76e6_0_16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4" name="Google Shape;1624;g28084ac76e6_0_161"/>
          <p:cNvSpPr txBox="1">
            <a:spLocks noGrp="1"/>
          </p:cNvSpPr>
          <p:nvPr>
            <p:ph type="ctrTitle"/>
          </p:nvPr>
        </p:nvSpPr>
        <p:spPr>
          <a:xfrm>
            <a:off x="574901" y="1829416"/>
            <a:ext cx="7559100" cy="2000400"/>
          </a:xfrm>
          <a:prstGeom prst="rect">
            <a:avLst/>
          </a:prstGeom>
          <a:noFill/>
          <a:ln>
            <a:noFill/>
          </a:ln>
        </p:spPr>
        <p:txBody>
          <a:bodyPr spcFirstLastPara="1" wrap="square" lIns="91425" tIns="45700" rIns="91425" bIns="45700" anchor="ctr" anchorCtr="0">
            <a:normAutofit/>
          </a:bodyPr>
          <a:lstStyle/>
          <a:p>
            <a:pPr marL="0" lvl="0" indent="0" algn="l" rtl="0">
              <a:lnSpc>
                <a:spcPct val="150000"/>
              </a:lnSpc>
              <a:spcBef>
                <a:spcPts val="0"/>
              </a:spcBef>
              <a:spcAft>
                <a:spcPts val="0"/>
              </a:spcAft>
              <a:buClr>
                <a:schemeClr val="dk1"/>
              </a:buClr>
              <a:buSzPts val="3600"/>
              <a:buFont typeface="Calibri"/>
              <a:buNone/>
            </a:pPr>
            <a:r>
              <a:rPr lang="en-US" sz="3600"/>
              <a:t>A.  True</a:t>
            </a:r>
            <a:endParaRPr sz="3600"/>
          </a:p>
          <a:p>
            <a:pPr marL="0" lvl="0" indent="0" algn="l" rtl="0">
              <a:lnSpc>
                <a:spcPct val="150000"/>
              </a:lnSpc>
              <a:spcBef>
                <a:spcPts val="0"/>
              </a:spcBef>
              <a:spcAft>
                <a:spcPts val="0"/>
              </a:spcAft>
              <a:buClr>
                <a:schemeClr val="dk1"/>
              </a:buClr>
              <a:buSzPts val="3600"/>
              <a:buFont typeface="Calibri"/>
              <a:buNone/>
            </a:pPr>
            <a:r>
              <a:rPr lang="en-US" sz="3600"/>
              <a:t>B.  False</a:t>
            </a:r>
            <a:endParaRPr sz="3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sp>
        <p:nvSpPr>
          <p:cNvPr id="1630" name="Google Shape;1630;g28084ac76e6_0_203"/>
          <p:cNvSpPr txBox="1">
            <a:spLocks noGrp="1"/>
          </p:cNvSpPr>
          <p:nvPr>
            <p:ph type="ctrTitle"/>
          </p:nvPr>
        </p:nvSpPr>
        <p:spPr>
          <a:xfrm>
            <a:off x="1323551" y="18776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a:t>True or False: Direction is where something moves or points.</a:t>
            </a:r>
            <a:endParaRPr sz="3600" b="1"/>
          </a:p>
        </p:txBody>
      </p:sp>
      <p:pic>
        <p:nvPicPr>
          <p:cNvPr id="1631" name="Google Shape;1631;g28084ac76e6_0_203"/>
          <p:cNvPicPr preferRelativeResize="0"/>
          <p:nvPr/>
        </p:nvPicPr>
        <p:blipFill>
          <a:blip r:embed="rId3">
            <a:alphaModFix/>
          </a:blip>
          <a:stretch>
            <a:fillRect/>
          </a:stretch>
        </p:blipFill>
        <p:spPr>
          <a:xfrm>
            <a:off x="6037400" y="3274897"/>
            <a:ext cx="2602450" cy="3372499"/>
          </a:xfrm>
          <a:prstGeom prst="rect">
            <a:avLst/>
          </a:prstGeom>
          <a:noFill/>
          <a:ln>
            <a:noFill/>
          </a:ln>
        </p:spPr>
      </p:pic>
      <p:sp>
        <p:nvSpPr>
          <p:cNvPr id="1632" name="Google Shape;1632;g28084ac76e6_0_203"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3" name="Google Shape;1633;g28084ac76e6_0_203"/>
          <p:cNvSpPr txBox="1">
            <a:spLocks noGrp="1"/>
          </p:cNvSpPr>
          <p:nvPr>
            <p:ph type="ctrTitle"/>
          </p:nvPr>
        </p:nvSpPr>
        <p:spPr>
          <a:xfrm>
            <a:off x="574901" y="1829416"/>
            <a:ext cx="7559100" cy="2000400"/>
          </a:xfrm>
          <a:prstGeom prst="rect">
            <a:avLst/>
          </a:prstGeom>
          <a:noFill/>
          <a:ln>
            <a:noFill/>
          </a:ln>
        </p:spPr>
        <p:txBody>
          <a:bodyPr spcFirstLastPara="1" wrap="square" lIns="91425" tIns="45700" rIns="91425" bIns="45700" anchor="ctr" anchorCtr="0">
            <a:normAutofit/>
          </a:bodyPr>
          <a:lstStyle/>
          <a:p>
            <a:pPr marL="0" lvl="0" indent="0" algn="l" rtl="0">
              <a:lnSpc>
                <a:spcPct val="150000"/>
              </a:lnSpc>
              <a:spcBef>
                <a:spcPts val="0"/>
              </a:spcBef>
              <a:spcAft>
                <a:spcPts val="0"/>
              </a:spcAft>
              <a:buClr>
                <a:schemeClr val="dk1"/>
              </a:buClr>
              <a:buSzPts val="3600"/>
              <a:buFont typeface="Calibri"/>
              <a:buNone/>
            </a:pPr>
            <a:r>
              <a:rPr lang="en-US" sz="3600">
                <a:solidFill>
                  <a:srgbClr val="FF0000"/>
                </a:solidFill>
              </a:rPr>
              <a:t>A.  True</a:t>
            </a:r>
            <a:endParaRPr sz="3600">
              <a:solidFill>
                <a:srgbClr val="FF0000"/>
              </a:solidFill>
            </a:endParaRPr>
          </a:p>
          <a:p>
            <a:pPr marL="0" lvl="0" indent="0" algn="l" rtl="0">
              <a:lnSpc>
                <a:spcPct val="150000"/>
              </a:lnSpc>
              <a:spcBef>
                <a:spcPts val="0"/>
              </a:spcBef>
              <a:spcAft>
                <a:spcPts val="0"/>
              </a:spcAft>
              <a:buClr>
                <a:schemeClr val="dk1"/>
              </a:buClr>
              <a:buSzPts val="3600"/>
              <a:buFont typeface="Calibri"/>
              <a:buNone/>
            </a:pPr>
            <a:r>
              <a:rPr lang="en-US" sz="3600"/>
              <a:t>B.  False</a:t>
            </a:r>
            <a:endParaRPr sz="360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2688</Words>
  <Application>Microsoft Macintosh PowerPoint</Application>
  <PresentationFormat>On-screen Show (4:3)</PresentationFormat>
  <Paragraphs>349</Paragraphs>
  <Slides>58</Slides>
  <Notes>58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Calibri</vt:lpstr>
      <vt:lpstr>Helvetica Neue Light</vt:lpstr>
      <vt:lpstr>Poppins</vt:lpstr>
      <vt:lpstr>Arial</vt:lpstr>
      <vt:lpstr>Söhne</vt:lpstr>
      <vt:lpstr>Office Theme</vt:lpstr>
      <vt:lpstr>PowerPoint Presentation</vt:lpstr>
      <vt:lpstr>PowerPoint Presentation</vt:lpstr>
      <vt:lpstr>PowerPoint Presentation</vt:lpstr>
      <vt:lpstr>PowerPoint Presentation</vt:lpstr>
      <vt:lpstr>Direction: where something moves or points</vt:lpstr>
      <vt:lpstr>PowerPoint Presentation</vt:lpstr>
      <vt:lpstr>PowerPoint Presentation</vt:lpstr>
      <vt:lpstr>True or False: Direction is where something moves or points.</vt:lpstr>
      <vt:lpstr>True or False: Direction is where something moves or points.</vt:lpstr>
      <vt:lpstr>A.  Energy B.  Energy transformation C.  Speed</vt:lpstr>
      <vt:lpstr>A.  Energy B.  Energy transformation C.  Speed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2</cp:revision>
  <dcterms:created xsi:type="dcterms:W3CDTF">2017-05-16T13:21:17Z</dcterms:created>
  <dcterms:modified xsi:type="dcterms:W3CDTF">2024-01-03T19:08:02Z</dcterms:modified>
</cp:coreProperties>
</file>