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Lst>
  <p:sldSz cy="6858000" cx="9144000"/>
  <p:notesSz cx="6858000" cy="9144000"/>
  <p:embeddedFontLst>
    <p:embeddedFont>
      <p:font typeface="Poppins"/>
      <p:regular r:id="rId72"/>
      <p:bold r:id="rId73"/>
      <p:italic r:id="rId74"/>
      <p:boldItalic r:id="rId75"/>
    </p:embeddedFont>
    <p:embeddedFont>
      <p:font typeface="Helvetica Neue Light"/>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80" roundtripDataSignature="AMtx7mgvlCZMQ3tQyn6u/gFYxocCkXdn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oppins-bold.fntdata"/><Relationship Id="rId72" Type="http://schemas.openxmlformats.org/officeDocument/2006/relationships/font" Target="fonts/Poppins-regular.fntdata"/><Relationship Id="rId31" Type="http://schemas.openxmlformats.org/officeDocument/2006/relationships/slide" Target="slides/slide26.xml"/><Relationship Id="rId75" Type="http://schemas.openxmlformats.org/officeDocument/2006/relationships/font" Target="fonts/Poppins-boldItalic.fntdata"/><Relationship Id="rId30" Type="http://schemas.openxmlformats.org/officeDocument/2006/relationships/slide" Target="slides/slide25.xml"/><Relationship Id="rId74" Type="http://schemas.openxmlformats.org/officeDocument/2006/relationships/font" Target="fonts/Poppins-italic.fntdata"/><Relationship Id="rId33" Type="http://schemas.openxmlformats.org/officeDocument/2006/relationships/slide" Target="slides/slide28.xml"/><Relationship Id="rId77" Type="http://schemas.openxmlformats.org/officeDocument/2006/relationships/font" Target="fonts/HelveticaNeueLight-bold.fntdata"/><Relationship Id="rId32" Type="http://schemas.openxmlformats.org/officeDocument/2006/relationships/slide" Target="slides/slide27.xml"/><Relationship Id="rId76" Type="http://schemas.openxmlformats.org/officeDocument/2006/relationships/font" Target="fonts/HelveticaNeueLight-regular.fntdata"/><Relationship Id="rId35" Type="http://schemas.openxmlformats.org/officeDocument/2006/relationships/slide" Target="slides/slide30.xml"/><Relationship Id="rId79" Type="http://schemas.openxmlformats.org/officeDocument/2006/relationships/font" Target="fonts/HelveticaNeueLight-boldItalic.fntdata"/><Relationship Id="rId34" Type="http://schemas.openxmlformats.org/officeDocument/2006/relationships/slide" Target="slides/slide29.xml"/><Relationship Id="rId78" Type="http://schemas.openxmlformats.org/officeDocument/2006/relationships/font" Target="fonts/HelveticaNeueLight-italic.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ae5f078f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2ae5f078f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g2ae5f078f16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d30b0cc846_0_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d30b0cc846_0_1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A resource is the energy source turned into _______.  </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en-US"/>
              <a:t>[Power]</a:t>
            </a:r>
            <a:endParaRPr sz="1200">
              <a:solidFill>
                <a:schemeClr val="dk1"/>
              </a:solidFill>
              <a:latin typeface="Calibri"/>
              <a:ea typeface="Calibri"/>
              <a:cs typeface="Calibri"/>
              <a:sym typeface="Calibri"/>
            </a:endParaRPr>
          </a:p>
        </p:txBody>
      </p:sp>
      <p:sp>
        <p:nvSpPr>
          <p:cNvPr id="185" name="Google Shape;185;gd30b0cc846_0_10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ae5f078f16_0_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2ae5f078f16_0_1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Natural resources are anything found in nature and used by humans.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True]</a:t>
            </a:r>
            <a:endParaRPr/>
          </a:p>
        </p:txBody>
      </p:sp>
      <p:sp>
        <p:nvSpPr>
          <p:cNvPr id="193" name="Google Shape;193;g2ae5f078f16_0_1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ae5f078f16_0_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2ae5f078f16_0_1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Natural resources are anything found in nature and used by humans.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True]</a:t>
            </a:r>
            <a:endParaRPr/>
          </a:p>
        </p:txBody>
      </p:sp>
      <p:sp>
        <p:nvSpPr>
          <p:cNvPr id="202" name="Google Shape;202;g2ae5f078f16_0_1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ae58ca4397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2ae58ca4397_0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renewable resource is a resource that can be reused and ______ naturally.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 replaced]</a:t>
            </a:r>
            <a:endParaRPr/>
          </a:p>
        </p:txBody>
      </p:sp>
      <p:sp>
        <p:nvSpPr>
          <p:cNvPr id="211" name="Google Shape;211;g2ae58ca4397_0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ae58ca4397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ae58ca4397_0_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renewable resource is a resource that can be reused and ______ naturally.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 replaced]</a:t>
            </a:r>
            <a:endParaRPr/>
          </a:p>
        </p:txBody>
      </p:sp>
      <p:sp>
        <p:nvSpPr>
          <p:cNvPr id="220" name="Google Shape;220;g2ae58ca4397_0_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our new term, </a:t>
            </a:r>
            <a:r>
              <a:rPr b="1" lang="en-US"/>
              <a:t>non</a:t>
            </a:r>
            <a:r>
              <a:rPr b="1" lang="en-US"/>
              <a:t>renewable resource</a:t>
            </a:r>
            <a:r>
              <a:rPr lang="en-US"/>
              <a:t>. </a:t>
            </a:r>
            <a:endParaRPr/>
          </a:p>
        </p:txBody>
      </p:sp>
      <p:sp>
        <p:nvSpPr>
          <p:cNvPr id="229" name="Google Shape;229;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a:t>
            </a:r>
            <a:r>
              <a:rPr b="1" lang="en-US"/>
              <a:t>non</a:t>
            </a:r>
            <a:r>
              <a:rPr b="1" lang="en-US"/>
              <a:t>renewable resource</a:t>
            </a:r>
            <a:r>
              <a:rPr lang="en-US"/>
              <a:t> is a natural resource that cannot be replaced after it is used</a:t>
            </a:r>
            <a:endParaRPr/>
          </a:p>
        </p:txBody>
      </p:sp>
      <p:sp>
        <p:nvSpPr>
          <p:cNvPr id="237" name="Google Shape;237;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Now let’s pause for a moment to check your understanding.</a:t>
            </a:r>
            <a:endParaRPr b="0"/>
          </a:p>
          <a:p>
            <a:pPr indent="0" lvl="0" marL="0" rtl="0" algn="l">
              <a:lnSpc>
                <a:spcPct val="100000"/>
              </a:lnSpc>
              <a:spcBef>
                <a:spcPts val="0"/>
              </a:spcBef>
              <a:spcAft>
                <a:spcPts val="0"/>
              </a:spcAft>
              <a:buSzPts val="1400"/>
              <a:buNone/>
            </a:pPr>
            <a:r>
              <a:t/>
            </a:r>
            <a:endParaRPr/>
          </a:p>
        </p:txBody>
      </p:sp>
      <p:sp>
        <p:nvSpPr>
          <p:cNvPr id="247" name="Google Shape;247;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nonrenewable resource is a natural resource that cannot be replaced after it is used.</a:t>
            </a:r>
            <a:endParaRPr/>
          </a:p>
        </p:txBody>
      </p:sp>
      <p:sp>
        <p:nvSpPr>
          <p:cNvPr id="253" name="Google Shape;253;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ae5f078f16_0_2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2ae5f078f16_0_2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262" name="Google Shape;262;g2ae5f078f16_0_2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Today we are going to learn about </a:t>
            </a:r>
            <a:r>
              <a:rPr b="1" lang="en-US"/>
              <a:t>non</a:t>
            </a:r>
            <a:r>
              <a:rPr b="1" lang="en-US"/>
              <a:t>renewable resource</a:t>
            </a:r>
            <a:r>
              <a:rPr lang="en-US"/>
              <a:t>.  </a:t>
            </a:r>
            <a:endParaRPr/>
          </a:p>
        </p:txBody>
      </p:sp>
      <p:sp>
        <p:nvSpPr>
          <p:cNvPr id="123" name="Google Shape;12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ae5f078f16_0_28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2ae5f078f16_0_2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Nonrenewable resources have a high impact on the environment. They are less kind to the Earth when they are used.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ae5f078f16_0_37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ae5f078f16_0_3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Nonrenewable resources contribute more to the production of greenhouse gasses.</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ae5f078f16_0_3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2ae5f078f16_0_3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84" name="Google Shape;284;g2ae5f078f16_0_3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ae5f078f16_0_4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2ae5f078f16_0_4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Nonrenewable resources have a ____ impact on the environment. They are less kind to the Earth when they are used.</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[A. high]</a:t>
            </a:r>
            <a:endParaRPr/>
          </a:p>
        </p:txBody>
      </p:sp>
      <p:sp>
        <p:nvSpPr>
          <p:cNvPr id="290" name="Google Shape;290;g2ae5f078f16_0_4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ae58ca4397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2ae58ca4397_0_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Nonrenewable resources have a ____ impact on the environment. They are less kind to the Earth when they are used.</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[A. high]</a:t>
            </a:r>
            <a:endParaRPr/>
          </a:p>
        </p:txBody>
      </p:sp>
      <p:sp>
        <p:nvSpPr>
          <p:cNvPr id="299" name="Google Shape;299;g2ae58ca4397_0_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ae5f078f16_0_5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2ae5f078f16_0_5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Nonrenewable resources contribute _____ to the production of greenhouse gasses.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[B. more]</a:t>
            </a:r>
            <a:endParaRPr/>
          </a:p>
        </p:txBody>
      </p:sp>
      <p:sp>
        <p:nvSpPr>
          <p:cNvPr id="308" name="Google Shape;308;g2ae5f078f16_0_5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ae58ca4397_0_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2ae58ca4397_0_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Nonrenewable resources contribute _____ to the production of greenhouse gasses.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[B. more]</a:t>
            </a:r>
            <a:endParaRPr/>
          </a:p>
        </p:txBody>
      </p:sp>
      <p:sp>
        <p:nvSpPr>
          <p:cNvPr id="318" name="Google Shape;318;g2ae58ca4397_0_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a:t>
            </a:r>
            <a:r>
              <a:rPr b="1" lang="en-US"/>
              <a:t>non</a:t>
            </a:r>
            <a:r>
              <a:rPr b="1" lang="en-US"/>
              <a:t>renewable resources</a:t>
            </a:r>
            <a:r>
              <a:rPr b="0" lang="en-US"/>
              <a:t>. </a:t>
            </a:r>
            <a:endParaRPr/>
          </a:p>
        </p:txBody>
      </p:sp>
      <p:sp>
        <p:nvSpPr>
          <p:cNvPr id="328" name="Google Shape;328;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Coal, a fossil fuel, is a nonrenewable resource. Once used, it cannot be replaced.</a:t>
            </a:r>
            <a:endParaRPr/>
          </a:p>
        </p:txBody>
      </p:sp>
      <p:sp>
        <p:nvSpPr>
          <p:cNvPr id="335" name="Google Shape;335;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Oil, a fossil fuel, is a nonrenewable resource. Once used, it cannot be replaced. </a:t>
            </a:r>
            <a:endParaRPr/>
          </a:p>
        </p:txBody>
      </p:sp>
      <p:sp>
        <p:nvSpPr>
          <p:cNvPr id="344" name="Google Shape;344;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How do the resources we use affect humans and the environment?</a:t>
            </a:r>
            <a:endParaRPr b="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p:txBody>
      </p:sp>
      <p:sp>
        <p:nvSpPr>
          <p:cNvPr id="133" name="Google Shape;133;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ae5f078f16_0_5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g2ae5f078f16_0_5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Natural gas, a fossil fuel, is a nonrenewable resource. Once used, it cannot be replaced.</a:t>
            </a:r>
            <a:endParaRPr/>
          </a:p>
        </p:txBody>
      </p:sp>
      <p:sp>
        <p:nvSpPr>
          <p:cNvPr id="353" name="Google Shape;353;g2ae5f078f16_0_5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Next, let’s talk about some non-examples of </a:t>
            </a:r>
            <a:r>
              <a:rPr b="1" lang="en-US"/>
              <a:t>non</a:t>
            </a:r>
            <a:r>
              <a:rPr b="1" lang="en-US"/>
              <a:t>renewable resources</a:t>
            </a:r>
            <a:r>
              <a:rPr lang="en-US"/>
              <a:t>.  </a:t>
            </a:r>
            <a:endParaRPr/>
          </a:p>
        </p:txBody>
      </p:sp>
      <p:sp>
        <p:nvSpPr>
          <p:cNvPr id="362" name="Google Shape;362;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sun is a non-example of a nonrenewable resource. The energy from the sun can be replaced naturally. </a:t>
            </a:r>
            <a:endParaRPr/>
          </a:p>
        </p:txBody>
      </p:sp>
      <p:sp>
        <p:nvSpPr>
          <p:cNvPr id="369" name="Google Shape;369;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Wind is a non-example of a nonrenewable resource. The energy from the wind can be replaced naturally. </a:t>
            </a:r>
            <a:endParaRPr/>
          </a:p>
        </p:txBody>
      </p:sp>
      <p:sp>
        <p:nvSpPr>
          <p:cNvPr id="378" name="Google Shape;378;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Now let’s pause for a moment to check your understanding.</a:t>
            </a:r>
            <a:endParaRPr b="0"/>
          </a:p>
          <a:p>
            <a:pPr indent="0" lvl="0" marL="0" rtl="0" algn="l">
              <a:lnSpc>
                <a:spcPct val="100000"/>
              </a:lnSpc>
              <a:spcBef>
                <a:spcPts val="0"/>
              </a:spcBef>
              <a:spcAft>
                <a:spcPts val="0"/>
              </a:spcAft>
              <a:buSzPts val="1400"/>
              <a:buNone/>
            </a:pPr>
            <a:r>
              <a:t/>
            </a:r>
            <a:endParaRPr/>
          </a:p>
        </p:txBody>
      </p:sp>
      <p:sp>
        <p:nvSpPr>
          <p:cNvPr id="387" name="Google Shape;387;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ae5f078f16_0_5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2ae5f078f16_0_5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is an example of a nonrenewable resource?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[Right picture]</a:t>
            </a:r>
            <a:endParaRPr/>
          </a:p>
        </p:txBody>
      </p:sp>
      <p:sp>
        <p:nvSpPr>
          <p:cNvPr id="393" name="Google Shape;393;g2ae5f078f16_0_59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ae58ca4397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2ae58ca4397_0_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is an example of a nonrenewable resource?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[Right picture]</a:t>
            </a:r>
            <a:endParaRPr/>
          </a:p>
        </p:txBody>
      </p:sp>
      <p:sp>
        <p:nvSpPr>
          <p:cNvPr id="404" name="Google Shape;404;g2ae58ca4397_0_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also break down the term renewable into different word parts to help us remember the meaning.  Let’s take a look!</a:t>
            </a:r>
            <a:endParaRPr/>
          </a:p>
        </p:txBody>
      </p:sp>
      <p:sp>
        <p:nvSpPr>
          <p:cNvPr id="416" name="Google Shape;416;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ae58ca4397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2ae58ca4397_0_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word nonrenewable can be broken down into three parts: The prefix “non-”, the root word “renew” and the suffix ”-able.” </a:t>
            </a:r>
            <a:endParaRPr/>
          </a:p>
        </p:txBody>
      </p:sp>
      <p:sp>
        <p:nvSpPr>
          <p:cNvPr id="423" name="Google Shape;423;g2ae58ca4397_0_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ae58ca4397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2ae58ca4397_0_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prefix “non-” means ”not.” </a:t>
            </a:r>
            <a:endParaRPr/>
          </a:p>
        </p:txBody>
      </p:sp>
      <p:sp>
        <p:nvSpPr>
          <p:cNvPr id="437" name="Google Shape;437;g2ae58ca4397_0_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Before we move on to our new vocabulary term, let’s review some other words &amp; concepts that you already learned and make sure you are firm in your understanding. </a:t>
            </a:r>
            <a:endParaRPr/>
          </a:p>
          <a:p>
            <a:pPr indent="0" lvl="0" marL="0" rtl="0" algn="l">
              <a:lnSpc>
                <a:spcPct val="100000"/>
              </a:lnSpc>
              <a:spcBef>
                <a:spcPts val="0"/>
              </a:spcBef>
              <a:spcAft>
                <a:spcPts val="0"/>
              </a:spcAft>
              <a:buSzPts val="1400"/>
              <a:buNone/>
            </a:pPr>
            <a:r>
              <a:t/>
            </a:r>
            <a:endParaRPr/>
          </a:p>
        </p:txBody>
      </p:sp>
      <p:sp>
        <p:nvSpPr>
          <p:cNvPr id="141" name="Google Shape;141;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ae58ca4397_0_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2ae58ca4397_0_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root word “renew” means ”to make new.”</a:t>
            </a:r>
            <a:endParaRPr/>
          </a:p>
        </p:txBody>
      </p:sp>
      <p:sp>
        <p:nvSpPr>
          <p:cNvPr id="451" name="Google Shape;451;g2ae58ca4397_0_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ae58ca4397_0_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g2ae58ca4397_0_1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suffix “-able” turns a verb “to not make new” into an adjective “non-renewed.” </a:t>
            </a:r>
            <a:endParaRPr/>
          </a:p>
        </p:txBody>
      </p:sp>
      <p:sp>
        <p:nvSpPr>
          <p:cNvPr id="463" name="Google Shape;463;g2ae58ca4397_0_10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ae58ca4397_0_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2ae58ca4397_0_1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when you add the suffix “-able” to the prefix “non-” and root word “renew,” this means something that is not not made new again. </a:t>
            </a:r>
            <a:endParaRPr/>
          </a:p>
        </p:txBody>
      </p:sp>
      <p:sp>
        <p:nvSpPr>
          <p:cNvPr id="475" name="Google Shape;475;g2ae58ca4397_0_1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ae5f078f16_0_6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2ae5f078f16_0_6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487" name="Google Shape;487;g2ae5f078f16_0_6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ae5f078f16_0_6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g2ae5f078f16_0_6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How can we use the word parts of non</a:t>
            </a:r>
            <a:r>
              <a:rPr lang="en-US"/>
              <a:t>renewable</a:t>
            </a:r>
            <a:r>
              <a:rPr lang="en-US" sz="1200"/>
              <a:t> to help us remember the definition of the term? </a:t>
            </a:r>
            <a:endParaRPr sz="1200"/>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[Non = Not</a:t>
            </a:r>
            <a:endParaRPr/>
          </a:p>
          <a:p>
            <a:pPr indent="0" lvl="0" marL="0" marR="0" rtl="0" algn="l">
              <a:lnSpc>
                <a:spcPct val="100000"/>
              </a:lnSpc>
              <a:spcBef>
                <a:spcPts val="0"/>
              </a:spcBef>
              <a:spcAft>
                <a:spcPts val="0"/>
              </a:spcAft>
              <a:buClr>
                <a:schemeClr val="dk1"/>
              </a:buClr>
              <a:buSzPts val="1200"/>
              <a:buFont typeface="Calibri"/>
              <a:buNone/>
            </a:pPr>
            <a:r>
              <a:rPr lang="en-US"/>
              <a:t>Renew = to make new</a:t>
            </a:r>
            <a:endParaRPr/>
          </a:p>
          <a:p>
            <a:pPr indent="0" lvl="0" marL="0" marR="0" rtl="0" algn="l">
              <a:lnSpc>
                <a:spcPct val="100000"/>
              </a:lnSpc>
              <a:spcBef>
                <a:spcPts val="0"/>
              </a:spcBef>
              <a:spcAft>
                <a:spcPts val="0"/>
              </a:spcAft>
              <a:buClr>
                <a:schemeClr val="dk1"/>
              </a:buClr>
              <a:buSzPts val="1200"/>
              <a:buFont typeface="Calibri"/>
              <a:buNone/>
            </a:pPr>
            <a:r>
              <a:rPr lang="en-US"/>
              <a:t>able = turns word into an adjective</a:t>
            </a:r>
            <a:endParaRPr/>
          </a:p>
          <a:p>
            <a:pPr indent="0" lvl="0" marL="0" marR="0" rtl="0" algn="l">
              <a:lnSpc>
                <a:spcPct val="100000"/>
              </a:lnSpc>
              <a:spcBef>
                <a:spcPts val="0"/>
              </a:spcBef>
              <a:spcAft>
                <a:spcPts val="0"/>
              </a:spcAft>
              <a:buClr>
                <a:schemeClr val="dk1"/>
              </a:buClr>
              <a:buSzPts val="1200"/>
              <a:buFont typeface="Calibri"/>
              <a:buNone/>
            </a:pPr>
            <a:r>
              <a:rPr lang="en-US"/>
              <a:t>Nonrenewable means something that is not made new again.]</a:t>
            </a:r>
            <a:endParaRPr sz="1200"/>
          </a:p>
        </p:txBody>
      </p:sp>
      <p:sp>
        <p:nvSpPr>
          <p:cNvPr id="493" name="Google Shape;493;g2ae5f078f16_0_6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p:txBody>
      </p:sp>
      <p:sp>
        <p:nvSpPr>
          <p:cNvPr id="504" name="Google Shape;504;p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nonrenewable resource is a resource that cannot be replaced after it is used.</a:t>
            </a:r>
            <a:endParaRPr/>
          </a:p>
        </p:txBody>
      </p:sp>
      <p:sp>
        <p:nvSpPr>
          <p:cNvPr id="511" name="Google Shape;511;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ae5f078f16_0_7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g2ae5f078f16_0_7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non</a:t>
            </a:r>
            <a:r>
              <a:rPr b="1" lang="en-US"/>
              <a:t>renewable resource</a:t>
            </a:r>
            <a:r>
              <a:rPr lang="en-US">
                <a:solidFill>
                  <a:srgbClr val="242424"/>
                </a:solidFill>
              </a:rPr>
              <a:t>. </a:t>
            </a:r>
            <a:endParaRPr/>
          </a:p>
        </p:txBody>
      </p:sp>
      <p:sp>
        <p:nvSpPr>
          <p:cNvPr id="519" name="Google Shape;519;g2ae5f078f16_0_7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ae5f078f16_0_7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g2ae5f078f16_0_7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 </a:t>
            </a:r>
            <a:r>
              <a:rPr b="1" lang="en-US">
                <a:solidFill>
                  <a:srgbClr val="242424"/>
                </a:solidFill>
              </a:rPr>
              <a:t>non</a:t>
            </a:r>
            <a:r>
              <a:rPr b="1" lang="en-US">
                <a:solidFill>
                  <a:srgbClr val="242424"/>
                </a:solidFill>
              </a:rPr>
              <a:t>renewable resources</a:t>
            </a:r>
            <a:r>
              <a:rPr lang="en-US">
                <a:solidFill>
                  <a:srgbClr val="242424"/>
                </a:solidFill>
              </a:rPr>
              <a:t> 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non</a:t>
            </a:r>
            <a:r>
              <a:rPr b="1" lang="en-US"/>
              <a:t>renewable resource.</a:t>
            </a:r>
            <a:endParaRPr>
              <a:solidFill>
                <a:schemeClr val="dk1"/>
              </a:solidFill>
            </a:endParaRPr>
          </a:p>
        </p:txBody>
      </p:sp>
      <p:sp>
        <p:nvSpPr>
          <p:cNvPr id="530" name="Google Shape;530;g2ae5f078f16_0_7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ae5f078f16_0_8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g2ae5f078f16_0_8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picture of nonrenewable resource from these four choices.</a:t>
            </a:r>
            <a:endParaRPr/>
          </a:p>
        </p:txBody>
      </p:sp>
      <p:sp>
        <p:nvSpPr>
          <p:cNvPr id="552" name="Google Shape;552;g2ae5f078f16_0_8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a:t>
            </a:r>
            <a:r>
              <a:rPr b="1" lang="en-US"/>
              <a:t>resource</a:t>
            </a:r>
            <a:r>
              <a:rPr lang="en-US"/>
              <a:t> is an energy source that is turned into power.</a:t>
            </a:r>
            <a:endParaRPr/>
          </a:p>
        </p:txBody>
      </p:sp>
      <p:sp>
        <p:nvSpPr>
          <p:cNvPr id="147" name="Google Shape;147;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ae58ca4397_0_2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2ae58ca4397_0_2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picture of nonrenewable resource from these four choices.</a:t>
            </a:r>
            <a:endParaRPr/>
          </a:p>
        </p:txBody>
      </p:sp>
      <p:sp>
        <p:nvSpPr>
          <p:cNvPr id="572" name="Google Shape;572;g2ae58ca4397_0_2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ae5f078f16_0_8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2ae5f078f16_0_8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nonrenewable resource.</a:t>
            </a:r>
            <a:endParaRPr>
              <a:solidFill>
                <a:schemeClr val="dk1"/>
              </a:solidFill>
            </a:endParaRPr>
          </a:p>
        </p:txBody>
      </p:sp>
      <p:sp>
        <p:nvSpPr>
          <p:cNvPr id="593" name="Google Shape;593;g2ae5f078f16_0_8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ae5f078f16_0_8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2ae5f078f16_0_8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definition of </a:t>
            </a:r>
            <a:r>
              <a:rPr b="1" lang="en-US"/>
              <a:t>non</a:t>
            </a:r>
            <a:r>
              <a:rPr b="1" lang="en-US"/>
              <a:t>renewable resource </a:t>
            </a:r>
            <a:r>
              <a:rPr lang="en-US"/>
              <a:t>from these four choices.</a:t>
            </a:r>
            <a:endParaRPr/>
          </a:p>
        </p:txBody>
      </p:sp>
      <p:sp>
        <p:nvSpPr>
          <p:cNvPr id="616" name="Google Shape;616;g2ae5f078f16_0_8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2ae58ca4397_0_2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g2ae58ca4397_0_2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“A resource that cannot be replaced after it is used” is correct! This is the definition of </a:t>
            </a:r>
            <a:r>
              <a:rPr b="1" lang="en-US"/>
              <a:t>nonrenewable resource</a:t>
            </a:r>
            <a:r>
              <a:rPr lang="en-US"/>
              <a:t>.</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636" name="Google Shape;636;g2ae58ca4397_0_2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2ae5f078f16_0_9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g2ae5f078f16_0_9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b="1" lang="en-US"/>
              <a:t>non</a:t>
            </a:r>
            <a:r>
              <a:rPr b="1" lang="en-US"/>
              <a:t>renewable resource: </a:t>
            </a:r>
            <a:r>
              <a:rPr lang="en-US"/>
              <a:t>A resource that cannot be replaced after it is used.</a:t>
            </a:r>
            <a:endParaRPr>
              <a:solidFill>
                <a:schemeClr val="dk1"/>
              </a:solidFill>
            </a:endParaRPr>
          </a:p>
        </p:txBody>
      </p:sp>
      <p:sp>
        <p:nvSpPr>
          <p:cNvPr id="657" name="Google Shape;657;g2ae5f078f16_0_9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ae5f078f16_0_9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 name="Google Shape;680;g2ae5f078f16_0_9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example of </a:t>
            </a:r>
            <a:r>
              <a:rPr b="1" lang="en-US"/>
              <a:t>non</a:t>
            </a:r>
            <a:r>
              <a:rPr b="1" lang="en-US"/>
              <a:t>renewable resource</a:t>
            </a:r>
            <a:r>
              <a:rPr lang="en-US"/>
              <a:t> from these four choices. </a:t>
            </a:r>
            <a:endParaRPr sz="1200">
              <a:latin typeface="Helvetica Neue Light"/>
              <a:ea typeface="Helvetica Neue Light"/>
              <a:cs typeface="Helvetica Neue Light"/>
              <a:sym typeface="Helvetica Neue Light"/>
            </a:endParaRPr>
          </a:p>
        </p:txBody>
      </p:sp>
      <p:sp>
        <p:nvSpPr>
          <p:cNvPr id="681" name="Google Shape;681;g2ae5f078f16_0_9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2ae58ca4397_0_2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g2ae58ca4397_0_2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“A quart of oil” is correct! This is an example of </a:t>
            </a:r>
            <a:r>
              <a:rPr b="1" lang="en-US"/>
              <a:t>nonrenewable resource.</a:t>
            </a:r>
            <a:endParaRPr>
              <a:latin typeface="Helvetica Neue Light"/>
              <a:ea typeface="Helvetica Neue Light"/>
              <a:cs typeface="Helvetica Neue Light"/>
              <a:sym typeface="Helvetica Neue Light"/>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702" name="Google Shape;702;g2ae58ca4397_0_2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ae5f078f16_0_9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3" name="Google Shape;723;g2ae5f078f16_0_9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b="1" lang="en-US" sz="1100"/>
              <a:t>non</a:t>
            </a:r>
            <a:r>
              <a:rPr b="1" lang="en-US" sz="1100"/>
              <a:t>renewable resource</a:t>
            </a:r>
            <a:r>
              <a:rPr lang="en-US" sz="1100"/>
              <a:t>: </a:t>
            </a:r>
            <a:r>
              <a:rPr lang="en-US"/>
              <a:t>A quart of oil</a:t>
            </a:r>
            <a:endParaRPr sz="1100">
              <a:solidFill>
                <a:schemeClr val="dk1"/>
              </a:solidFill>
            </a:endParaRPr>
          </a:p>
        </p:txBody>
      </p:sp>
      <p:sp>
        <p:nvSpPr>
          <p:cNvPr id="724" name="Google Shape;724;g2ae5f078f16_0_9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2ae5f078f16_0_9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8" name="Google Shape;748;g2ae5f078f16_0_9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 </a:t>
            </a:r>
            <a:r>
              <a:rPr b="1" lang="en-US"/>
              <a:t>non</a:t>
            </a:r>
            <a:r>
              <a:rPr b="1" lang="en-US"/>
              <a:t>renewable resources </a:t>
            </a:r>
            <a:r>
              <a:rPr lang="en-US"/>
              <a:t>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749" name="Google Shape;749;g2ae5f078f16_0_9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ae58ca4397_0_2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g2ae58ca4397_0_2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You chose “Nonrenewable resources make the air I breathe more dangerous.” That is correct! This is an example of how </a:t>
            </a:r>
            <a:r>
              <a:rPr b="1" lang="en-US"/>
              <a:t>nonrenewable resources </a:t>
            </a:r>
            <a:r>
              <a:rPr lang="en-US"/>
              <a:t>impact your life.</a:t>
            </a:r>
            <a:endParaRPr/>
          </a:p>
          <a:p>
            <a:pPr indent="0" lvl="0" marL="0" rtl="0" algn="l">
              <a:lnSpc>
                <a:spcPct val="100000"/>
              </a:lnSpc>
              <a:spcBef>
                <a:spcPts val="0"/>
              </a:spcBef>
              <a:spcAft>
                <a:spcPts val="0"/>
              </a:spcAft>
              <a:buSzPts val="1400"/>
              <a:buNone/>
            </a:pPr>
            <a:r>
              <a:t/>
            </a:r>
            <a:endParaRPr/>
          </a:p>
        </p:txBody>
      </p:sp>
      <p:sp>
        <p:nvSpPr>
          <p:cNvPr id="769" name="Google Shape;769;g2ae58ca4397_0_2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ddfc1a538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ddfc1a538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a:t>
            </a:r>
            <a:r>
              <a:rPr b="1" lang="en-US"/>
              <a:t>natural resource</a:t>
            </a:r>
            <a:r>
              <a:rPr lang="en-US"/>
              <a:t> is anything found in nature and used by humans.</a:t>
            </a:r>
            <a:endParaRPr/>
          </a:p>
        </p:txBody>
      </p:sp>
      <p:sp>
        <p:nvSpPr>
          <p:cNvPr id="155" name="Google Shape;155;gddfc1a5381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2ae5f078f16_0_10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9" name="Google Shape;789;g2ae5f078f16_0_10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 </a:t>
            </a:r>
            <a:r>
              <a:rPr b="1" lang="en-US"/>
              <a:t>non</a:t>
            </a:r>
            <a:r>
              <a:rPr b="1" lang="en-US"/>
              <a:t>renewable resources</a:t>
            </a:r>
            <a:r>
              <a:rPr b="1" lang="en-US" sz="1200">
                <a:solidFill>
                  <a:schemeClr val="dk1"/>
                </a:solidFill>
              </a:rPr>
              <a:t> </a:t>
            </a:r>
            <a:r>
              <a:rPr lang="en-US" sz="1200">
                <a:solidFill>
                  <a:schemeClr val="dk1"/>
                </a:solidFill>
              </a:rPr>
              <a:t>impact my life?”:</a:t>
            </a:r>
            <a:r>
              <a:rPr lang="en-US"/>
              <a:t> Nonrenewable resources make the air I breathe more dangerous.</a:t>
            </a:r>
            <a:endParaRPr/>
          </a:p>
        </p:txBody>
      </p:sp>
      <p:sp>
        <p:nvSpPr>
          <p:cNvPr id="790" name="Google Shape;790;g2ae5f078f16_0_10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2ae5f078f16_0_10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5" name="Google Shape;815;g2ae5f078f16_0_10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816" name="Google Shape;816;g2ae5f078f16_0_10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2ae5f078f16_0_10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g2ae5f078f16_0_10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Nonrenewable resource is a resource that cannot be replaced after it is used.</a:t>
            </a:r>
            <a:endParaRPr/>
          </a:p>
          <a:p>
            <a:pPr indent="0" lvl="0" marL="0" rtl="0" algn="l">
              <a:lnSpc>
                <a:spcPct val="100000"/>
              </a:lnSpc>
              <a:spcBef>
                <a:spcPts val="0"/>
              </a:spcBef>
              <a:spcAft>
                <a:spcPts val="0"/>
              </a:spcAft>
              <a:buSzPts val="1400"/>
              <a:buNone/>
            </a:pPr>
            <a:r>
              <a:t/>
            </a:r>
            <a:endParaRPr/>
          </a:p>
        </p:txBody>
      </p:sp>
      <p:sp>
        <p:nvSpPr>
          <p:cNvPr id="823" name="Google Shape;823;g2ae5f078f16_0_10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b678f08030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0" name="Google Shape;830;gb678f08030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In this game, students will practice sorting different examples of renewable and nonrenewable resources.</a:t>
            </a:r>
            <a:endParaRPr/>
          </a:p>
        </p:txBody>
      </p:sp>
      <p:sp>
        <p:nvSpPr>
          <p:cNvPr id="831" name="Google Shape;831;gb678f08030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0" name="Google Shape;840;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learned our new term “nonrenewable resources”, let’s reflect on our big question. Our “big question” is: </a:t>
            </a:r>
            <a:r>
              <a:rPr b="1" lang="en-US"/>
              <a:t>How do the resources we use affect humans and the environment?</a:t>
            </a:r>
            <a:endParaRPr b="0"/>
          </a:p>
          <a:p>
            <a:pPr indent="0" lvl="0" marL="0" marR="0" rtl="0" algn="l">
              <a:lnSpc>
                <a:spcPct val="100000"/>
              </a:lnSpc>
              <a:spcBef>
                <a:spcPts val="0"/>
              </a:spcBef>
              <a:spcAft>
                <a:spcPts val="0"/>
              </a:spcAft>
              <a:buClr>
                <a:schemeClr val="dk1"/>
              </a:buClr>
              <a:buSzPts val="1200"/>
              <a:buFont typeface="Calibri"/>
              <a:buNone/>
            </a:pPr>
            <a:r>
              <a:rPr b="0" lang="en-US"/>
              <a:t>Was there anything that we predicted earlier that was correct or incorrect? Do you have any new hypotheses to share? </a:t>
            </a:r>
            <a:endParaRPr b="1"/>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[Pause and illicit predictions from students. They could mention renewable resources and how using them is better than using non-renewable resources for the environment.]</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p:txBody>
      </p:sp>
      <p:sp>
        <p:nvSpPr>
          <p:cNvPr id="841" name="Google Shape;841;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8" name="Google Shape;848;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849" name="Google Shape;849;p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4" name="Google Shape;85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ae58ca4397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2ae58ca4397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a:t>
            </a:r>
            <a:r>
              <a:rPr b="1" lang="en-US"/>
              <a:t>renewable resource</a:t>
            </a:r>
            <a:r>
              <a:rPr lang="en-US"/>
              <a:t> is a resource that can be reused and replaced naturally..</a:t>
            </a:r>
            <a:endParaRPr/>
          </a:p>
        </p:txBody>
      </p:sp>
      <p:sp>
        <p:nvSpPr>
          <p:cNvPr id="163" name="Google Shape;163;g2ae58ca4397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Now let’s pause for a moment to check your understanding.</a:t>
            </a:r>
            <a:endParaRPr/>
          </a:p>
        </p:txBody>
      </p:sp>
      <p:sp>
        <p:nvSpPr>
          <p:cNvPr id="171" name="Google Shape;171;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A resource is the energy source turned into _______.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[Power]</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77" name="Google Shape;177;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8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8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8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8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8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8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1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7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7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1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7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17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1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8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18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18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8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8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8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83"/>
          <p:cNvSpPr/>
          <p:nvPr>
            <p:ph idx="2" type="pic"/>
          </p:nvPr>
        </p:nvSpPr>
        <p:spPr>
          <a:xfrm>
            <a:off x="1792288" y="612775"/>
            <a:ext cx="5486400" cy="4114800"/>
          </a:xfrm>
          <a:prstGeom prst="rect">
            <a:avLst/>
          </a:prstGeom>
          <a:noFill/>
          <a:ln>
            <a:noFill/>
          </a:ln>
        </p:spPr>
      </p:sp>
      <p:sp>
        <p:nvSpPr>
          <p:cNvPr id="68" name="Google Shape;68;p18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8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3.png"/><Relationship Id="rId11" Type="http://schemas.openxmlformats.org/officeDocument/2006/relationships/image" Target="../media/image7.png"/><Relationship Id="rId10" Type="http://schemas.openxmlformats.org/officeDocument/2006/relationships/image" Target="../media/image6.png"/><Relationship Id="rId12" Type="http://schemas.openxmlformats.org/officeDocument/2006/relationships/image" Target="../media/image10.png"/><Relationship Id="rId9"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39.png"/><Relationship Id="rId5"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png"/><Relationship Id="rId4" Type="http://schemas.openxmlformats.org/officeDocument/2006/relationships/image" Target="../media/image39.png"/><Relationship Id="rId5"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png"/><Relationship Id="rId4" Type="http://schemas.openxmlformats.org/officeDocument/2006/relationships/image" Target="../media/image39.png"/><Relationship Id="rId5"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4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0.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4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0.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4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8.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3.png"/><Relationship Id="rId4" Type="http://schemas.openxmlformats.org/officeDocument/2006/relationships/image" Target="../media/image42.png"/><Relationship Id="rId5" Type="http://schemas.openxmlformats.org/officeDocument/2006/relationships/image" Target="../media/image45.png"/><Relationship Id="rId6"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3.png"/><Relationship Id="rId4" Type="http://schemas.openxmlformats.org/officeDocument/2006/relationships/image" Target="../media/image42.png"/><Relationship Id="rId5" Type="http://schemas.openxmlformats.org/officeDocument/2006/relationships/image" Target="../media/image45.png"/><Relationship Id="rId6" Type="http://schemas.openxmlformats.org/officeDocument/2006/relationships/image" Target="../media/image4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8.png"/><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hyperlink" Target="https://www.ecosystemforkids.com/games/renewable-and-non-renewable-energy-game.html" TargetMode="External"/><Relationship Id="rId4" Type="http://schemas.openxmlformats.org/officeDocument/2006/relationships/image" Target="../media/image50.png"/><Relationship Id="rId5" Type="http://schemas.openxmlformats.org/officeDocument/2006/relationships/image" Target="../media/image5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4.png"/><Relationship Id="rId4" Type="http://schemas.openxmlformats.org/officeDocument/2006/relationships/image" Target="../media/image8.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5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51.jpg"/><Relationship Id="rId4" Type="http://schemas.openxmlformats.org/officeDocument/2006/relationships/image" Target="../media/image52.png"/><Relationship Id="rId5"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g2ae5f078f16_0_0"/>
          <p:cNvGrpSpPr/>
          <p:nvPr/>
        </p:nvGrpSpPr>
        <p:grpSpPr>
          <a:xfrm>
            <a:off x="1325592" y="297175"/>
            <a:ext cx="6456691" cy="6404394"/>
            <a:chOff x="814636" y="0"/>
            <a:chExt cx="5828917" cy="6404394"/>
          </a:xfrm>
        </p:grpSpPr>
        <p:sp>
          <p:nvSpPr>
            <p:cNvPr id="90" name="Google Shape;90;g2ae5f078f16_0_0"/>
            <p:cNvSpPr/>
            <p:nvPr/>
          </p:nvSpPr>
          <p:spPr>
            <a:xfrm rot="10800000">
              <a:off x="1480849" y="540"/>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2ae5f078f16_0_0"/>
            <p:cNvSpPr txBox="1"/>
            <p:nvPr/>
          </p:nvSpPr>
          <p:spPr>
            <a:xfrm>
              <a:off x="1661623" y="685"/>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92" name="Google Shape;92;g2ae5f078f16_0_0"/>
            <p:cNvSpPr/>
            <p:nvPr/>
          </p:nvSpPr>
          <p:spPr>
            <a:xfrm>
              <a:off x="848401" y="0"/>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2ae5f078f16_0_0"/>
            <p:cNvSpPr/>
            <p:nvPr/>
          </p:nvSpPr>
          <p:spPr>
            <a:xfrm rot="10800000">
              <a:off x="1480849" y="938784"/>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2ae5f078f16_0_0"/>
            <p:cNvSpPr txBox="1"/>
            <p:nvPr/>
          </p:nvSpPr>
          <p:spPr>
            <a:xfrm>
              <a:off x="1661623" y="938929"/>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95" name="Google Shape;95;g2ae5f078f16_0_0"/>
            <p:cNvSpPr/>
            <p:nvPr/>
          </p:nvSpPr>
          <p:spPr>
            <a:xfrm>
              <a:off x="824716" y="938929"/>
              <a:ext cx="722700" cy="7227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2ae5f078f16_0_0"/>
            <p:cNvSpPr/>
            <p:nvPr/>
          </p:nvSpPr>
          <p:spPr>
            <a:xfrm rot="10800000">
              <a:off x="1480849" y="1877027"/>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2ae5f078f16_0_0"/>
            <p:cNvSpPr txBox="1"/>
            <p:nvPr/>
          </p:nvSpPr>
          <p:spPr>
            <a:xfrm>
              <a:off x="1661623" y="1877172"/>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98" name="Google Shape;98;g2ae5f078f16_0_0"/>
            <p:cNvSpPr/>
            <p:nvPr/>
          </p:nvSpPr>
          <p:spPr>
            <a:xfrm>
              <a:off x="814643" y="1875958"/>
              <a:ext cx="722700" cy="7227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2ae5f078f16_0_0"/>
            <p:cNvSpPr/>
            <p:nvPr/>
          </p:nvSpPr>
          <p:spPr>
            <a:xfrm rot="10800000">
              <a:off x="1480849" y="2815270"/>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2ae5f078f16_0_0"/>
            <p:cNvSpPr txBox="1"/>
            <p:nvPr/>
          </p:nvSpPr>
          <p:spPr>
            <a:xfrm>
              <a:off x="1661623" y="2815415"/>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101" name="Google Shape;101;g2ae5f078f16_0_0"/>
            <p:cNvSpPr/>
            <p:nvPr/>
          </p:nvSpPr>
          <p:spPr>
            <a:xfrm>
              <a:off x="814636" y="2815415"/>
              <a:ext cx="722700" cy="722700"/>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2ae5f078f16_0_0"/>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2ae5f078f16_0_0"/>
            <p:cNvSpPr txBox="1"/>
            <p:nvPr/>
          </p:nvSpPr>
          <p:spPr>
            <a:xfrm>
              <a:off x="1873753" y="3753671"/>
              <a:ext cx="47697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Morphological Word Parts</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b="0" i="0" sz="1800" u="none" cap="none" strike="noStrike">
                <a:solidFill>
                  <a:schemeClr val="lt1"/>
                </a:solidFill>
                <a:latin typeface="Calibri"/>
                <a:ea typeface="Calibri"/>
                <a:cs typeface="Calibri"/>
                <a:sym typeface="Calibri"/>
              </a:endParaRPr>
            </a:p>
          </p:txBody>
        </p:sp>
        <p:sp>
          <p:nvSpPr>
            <p:cNvPr id="104" name="Google Shape;104;g2ae5f078f16_0_0"/>
            <p:cNvSpPr/>
            <p:nvPr/>
          </p:nvSpPr>
          <p:spPr>
            <a:xfrm>
              <a:off x="822078" y="4170465"/>
              <a:ext cx="722700" cy="7227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2ae5f078f16_0_0"/>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2ae5f078f16_0_0"/>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07" name="Google Shape;107;g2ae5f078f16_0_0"/>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08" name="Google Shape;108;g2ae5f078f16_0_0"/>
          <p:cNvPicPr preferRelativeResize="0"/>
          <p:nvPr/>
        </p:nvPicPr>
        <p:blipFill rotWithShape="1">
          <a:blip r:embed="rId9">
            <a:alphaModFix/>
          </a:blip>
          <a:srcRect b="0" l="0" r="0" t="0"/>
          <a:stretch/>
        </p:blipFill>
        <p:spPr>
          <a:xfrm>
            <a:off x="5786600" y="4959804"/>
            <a:ext cx="385108" cy="347619"/>
          </a:xfrm>
          <a:prstGeom prst="rect">
            <a:avLst/>
          </a:prstGeom>
          <a:noFill/>
          <a:ln>
            <a:noFill/>
          </a:ln>
        </p:spPr>
      </p:pic>
      <p:pic>
        <p:nvPicPr>
          <p:cNvPr descr="Comment Dislike" id="109" name="Google Shape;109;g2ae5f078f16_0_0"/>
          <p:cNvPicPr preferRelativeResize="0"/>
          <p:nvPr/>
        </p:nvPicPr>
        <p:blipFill rotWithShape="1">
          <a:blip r:embed="rId10">
            <a:alphaModFix/>
          </a:blip>
          <a:srcRect b="0" l="0" r="0" t="0"/>
          <a:stretch/>
        </p:blipFill>
        <p:spPr>
          <a:xfrm>
            <a:off x="6140137" y="4959804"/>
            <a:ext cx="385108" cy="347619"/>
          </a:xfrm>
          <a:prstGeom prst="rect">
            <a:avLst/>
          </a:prstGeom>
          <a:noFill/>
          <a:ln>
            <a:noFill/>
          </a:ln>
        </p:spPr>
      </p:pic>
      <p:pic>
        <p:nvPicPr>
          <p:cNvPr descr="Blog" id="110" name="Google Shape;110;g2ae5f078f16_0_0"/>
          <p:cNvPicPr preferRelativeResize="0"/>
          <p:nvPr/>
        </p:nvPicPr>
        <p:blipFill rotWithShape="1">
          <a:blip r:embed="rId11">
            <a:alphaModFix/>
          </a:blip>
          <a:srcRect b="0" l="0" r="0" t="0"/>
          <a:stretch/>
        </p:blipFill>
        <p:spPr>
          <a:xfrm>
            <a:off x="5913444" y="4638256"/>
            <a:ext cx="385108" cy="347619"/>
          </a:xfrm>
          <a:prstGeom prst="rect">
            <a:avLst/>
          </a:prstGeom>
          <a:noFill/>
          <a:ln>
            <a:noFill/>
          </a:ln>
        </p:spPr>
      </p:pic>
      <p:pic>
        <p:nvPicPr>
          <p:cNvPr descr="Labor" id="111" name="Google Shape;111;g2ae5f078f16_0_0"/>
          <p:cNvPicPr preferRelativeResize="0"/>
          <p:nvPr/>
        </p:nvPicPr>
        <p:blipFill rotWithShape="1">
          <a:blip r:embed="rId12">
            <a:alphaModFix/>
          </a:blip>
          <a:srcRect b="0" l="0" r="0" t="0"/>
          <a:stretch/>
        </p:blipFill>
        <p:spPr>
          <a:xfrm>
            <a:off x="5786600" y="5249251"/>
            <a:ext cx="335447" cy="302792"/>
          </a:xfrm>
          <a:prstGeom prst="rect">
            <a:avLst/>
          </a:prstGeom>
          <a:noFill/>
          <a:ln>
            <a:noFill/>
          </a:ln>
        </p:spPr>
      </p:pic>
      <p:sp>
        <p:nvSpPr>
          <p:cNvPr id="112" name="Google Shape;112;g2ae5f078f16_0_0"/>
          <p:cNvSpPr/>
          <p:nvPr/>
        </p:nvSpPr>
        <p:spPr>
          <a:xfrm>
            <a:off x="170822" y="211015"/>
            <a:ext cx="1095228" cy="683316"/>
          </a:xfrm>
          <a:prstGeom prst="cloud">
            <a:avLst/>
          </a:prstGeom>
          <a:gradFill>
            <a:gsLst>
              <a:gs pos="0">
                <a:srgbClr val="FF932B"/>
              </a:gs>
              <a:gs pos="100000">
                <a:srgbClr val="FFB673"/>
              </a:gs>
            </a:gsLst>
            <a:lin ang="16200038" scaled="0"/>
          </a:gradFill>
          <a:ln cap="flat" cmpd="sng" w="9525">
            <a:solidFill>
              <a:srgbClr val="F5913F"/>
            </a:solidFill>
            <a:prstDash val="solid"/>
            <a:round/>
            <a:headEnd len="sm" w="sm" type="none"/>
            <a:tailEnd len="sm" w="sm" type="none"/>
          </a:ln>
          <a:effectLst>
            <a:outerShdw blurRad="40000" rotWithShape="0" dir="5400000" dist="23000">
              <a:srgbClr val="000000">
                <a:alpha val="2901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g2ae5f078f16_0_0"/>
          <p:cNvSpPr txBox="1"/>
          <p:nvPr/>
        </p:nvSpPr>
        <p:spPr>
          <a:xfrm>
            <a:off x="366765" y="367993"/>
            <a:ext cx="703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14" name="Google Shape;114;g2ae5f078f16_0_0"/>
          <p:cNvSpPr/>
          <p:nvPr/>
        </p:nvSpPr>
        <p:spPr>
          <a:xfrm>
            <a:off x="4452593" y="5493587"/>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15" name="Google Shape;115;g2ae5f078f16_0_0"/>
          <p:cNvCxnSpPr/>
          <p:nvPr/>
        </p:nvCxnSpPr>
        <p:spPr>
          <a:xfrm>
            <a:off x="4588494" y="5493587"/>
            <a:ext cx="0" cy="76200"/>
          </a:xfrm>
          <a:prstGeom prst="straightConnector1">
            <a:avLst/>
          </a:prstGeom>
          <a:noFill/>
          <a:ln cap="flat" cmpd="sng" w="25400">
            <a:solidFill>
              <a:srgbClr val="FF932B"/>
            </a:solidFill>
            <a:prstDash val="solid"/>
            <a:round/>
            <a:headEnd len="sm" w="sm" type="none"/>
            <a:tailEnd len="sm" w="sm" type="none"/>
          </a:ln>
        </p:spPr>
      </p:cxnSp>
      <p:cxnSp>
        <p:nvCxnSpPr>
          <p:cNvPr id="116" name="Google Shape;116;g2ae5f078f16_0_0"/>
          <p:cNvCxnSpPr>
            <a:stCxn id="117" idx="4"/>
            <a:endCxn id="114" idx="2"/>
          </p:cNvCxnSpPr>
          <p:nvPr/>
        </p:nvCxnSpPr>
        <p:spPr>
          <a:xfrm>
            <a:off x="4587304" y="5666878"/>
            <a:ext cx="600" cy="77100"/>
          </a:xfrm>
          <a:prstGeom prst="straightConnector1">
            <a:avLst/>
          </a:prstGeom>
          <a:noFill/>
          <a:ln cap="flat" cmpd="sng" w="25400">
            <a:solidFill>
              <a:srgbClr val="FF932B"/>
            </a:solidFill>
            <a:prstDash val="solid"/>
            <a:round/>
            <a:headEnd len="sm" w="sm" type="none"/>
            <a:tailEnd len="sm" w="sm" type="none"/>
          </a:ln>
        </p:spPr>
      </p:cxnSp>
      <p:cxnSp>
        <p:nvCxnSpPr>
          <p:cNvPr id="118" name="Google Shape;118;g2ae5f078f16_0_0"/>
          <p:cNvCxnSpPr/>
          <p:nvPr/>
        </p:nvCxnSpPr>
        <p:spPr>
          <a:xfrm>
            <a:off x="4452593" y="5618269"/>
            <a:ext cx="78900" cy="0"/>
          </a:xfrm>
          <a:prstGeom prst="straightConnector1">
            <a:avLst/>
          </a:prstGeom>
          <a:noFill/>
          <a:ln cap="flat" cmpd="sng" w="25400">
            <a:solidFill>
              <a:srgbClr val="FF932B"/>
            </a:solidFill>
            <a:prstDash val="solid"/>
            <a:round/>
            <a:headEnd len="sm" w="sm" type="none"/>
            <a:tailEnd len="sm" w="sm" type="none"/>
          </a:ln>
        </p:spPr>
      </p:cxnSp>
      <p:cxnSp>
        <p:nvCxnSpPr>
          <p:cNvPr id="119" name="Google Shape;119;g2ae5f078f16_0_0"/>
          <p:cNvCxnSpPr/>
          <p:nvPr/>
        </p:nvCxnSpPr>
        <p:spPr>
          <a:xfrm>
            <a:off x="4643028" y="5616627"/>
            <a:ext cx="80400" cy="0"/>
          </a:xfrm>
          <a:prstGeom prst="straightConnector1">
            <a:avLst/>
          </a:prstGeom>
          <a:noFill/>
          <a:ln cap="flat" cmpd="sng" w="25400">
            <a:solidFill>
              <a:srgbClr val="FF932B"/>
            </a:solidFill>
            <a:prstDash val="solid"/>
            <a:round/>
            <a:headEnd len="sm" w="sm" type="none"/>
            <a:tailEnd len="sm" w="sm" type="none"/>
          </a:ln>
        </p:spPr>
      </p:cxnSp>
      <p:sp>
        <p:nvSpPr>
          <p:cNvPr id="117" name="Google Shape;117;g2ae5f078f16_0_0"/>
          <p:cNvSpPr/>
          <p:nvPr/>
        </p:nvSpPr>
        <p:spPr>
          <a:xfrm>
            <a:off x="4531654" y="5569678"/>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descr="Questions" id="187" name="Google Shape;187;gd30b0cc846_0_10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d30b0cc846_0_102"/>
          <p:cNvSpPr txBox="1"/>
          <p:nvPr/>
        </p:nvSpPr>
        <p:spPr>
          <a:xfrm>
            <a:off x="591670" y="849542"/>
            <a:ext cx="83013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A resource is the energy source turned into </a:t>
            </a:r>
            <a:r>
              <a:rPr b="0" i="0" lang="en-US" sz="3200" u="none" cap="none" strike="noStrike">
                <a:solidFill>
                  <a:srgbClr val="FF0000"/>
                </a:solidFill>
                <a:latin typeface="Calibri"/>
                <a:ea typeface="Calibri"/>
                <a:cs typeface="Calibri"/>
                <a:sym typeface="Calibri"/>
              </a:rPr>
              <a:t>power</a:t>
            </a:r>
            <a:r>
              <a:rPr b="0" i="0" lang="en-US" sz="3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id="189" name="Google Shape;189;gd30b0cc846_0_102"/>
          <p:cNvPicPr preferRelativeResize="0"/>
          <p:nvPr/>
        </p:nvPicPr>
        <p:blipFill rotWithShape="1">
          <a:blip r:embed="rId4">
            <a:alphaModFix/>
          </a:blip>
          <a:srcRect b="0" l="0" r="0" t="0"/>
          <a:stretch/>
        </p:blipFill>
        <p:spPr>
          <a:xfrm>
            <a:off x="1398967" y="2111415"/>
            <a:ext cx="6310682" cy="4209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descr="Questions" id="195" name="Google Shape;195;g2ae5f078f16_0_110"/>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2ae5f078f16_0_110"/>
          <p:cNvSpPr txBox="1"/>
          <p:nvPr/>
        </p:nvSpPr>
        <p:spPr>
          <a:xfrm>
            <a:off x="591670" y="849542"/>
            <a:ext cx="83013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True or false: Natural resources are anything found in nature and used by humans. </a:t>
            </a:r>
            <a:endParaRPr b="0" i="0" sz="1400" u="none" cap="none" strike="noStrike">
              <a:solidFill>
                <a:srgbClr val="000000"/>
              </a:solidFill>
              <a:latin typeface="Arial"/>
              <a:ea typeface="Arial"/>
              <a:cs typeface="Arial"/>
              <a:sym typeface="Arial"/>
            </a:endParaRPr>
          </a:p>
        </p:txBody>
      </p:sp>
      <p:pic>
        <p:nvPicPr>
          <p:cNvPr id="197" name="Google Shape;197;g2ae5f078f16_0_110"/>
          <p:cNvPicPr preferRelativeResize="0"/>
          <p:nvPr/>
        </p:nvPicPr>
        <p:blipFill rotWithShape="1">
          <a:blip r:embed="rId4">
            <a:alphaModFix/>
          </a:blip>
          <a:srcRect b="0" l="0" r="0" t="0"/>
          <a:stretch/>
        </p:blipFill>
        <p:spPr>
          <a:xfrm>
            <a:off x="4033938" y="3116750"/>
            <a:ext cx="4724726" cy="3480700"/>
          </a:xfrm>
          <a:prstGeom prst="rect">
            <a:avLst/>
          </a:prstGeom>
          <a:noFill/>
          <a:ln>
            <a:noFill/>
          </a:ln>
        </p:spPr>
      </p:pic>
      <p:sp>
        <p:nvSpPr>
          <p:cNvPr id="198" name="Google Shape;198;g2ae5f078f16_0_110"/>
          <p:cNvSpPr txBox="1"/>
          <p:nvPr/>
        </p:nvSpPr>
        <p:spPr>
          <a:xfrm>
            <a:off x="623625" y="2339725"/>
            <a:ext cx="3018000" cy="3164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True</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descr="Questions" id="204" name="Google Shape;204;g2ae5f078f16_0_11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2ae5f078f16_0_119"/>
          <p:cNvSpPr txBox="1"/>
          <p:nvPr/>
        </p:nvSpPr>
        <p:spPr>
          <a:xfrm>
            <a:off x="591670" y="849542"/>
            <a:ext cx="83013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True or false: Natural resources are anything found in nature and used by humans. </a:t>
            </a:r>
            <a:endParaRPr b="0" i="0" sz="1400" u="none" cap="none" strike="noStrike">
              <a:solidFill>
                <a:srgbClr val="000000"/>
              </a:solidFill>
              <a:latin typeface="Arial"/>
              <a:ea typeface="Arial"/>
              <a:cs typeface="Arial"/>
              <a:sym typeface="Arial"/>
            </a:endParaRPr>
          </a:p>
        </p:txBody>
      </p:sp>
      <p:pic>
        <p:nvPicPr>
          <p:cNvPr id="206" name="Google Shape;206;g2ae5f078f16_0_119"/>
          <p:cNvPicPr preferRelativeResize="0"/>
          <p:nvPr/>
        </p:nvPicPr>
        <p:blipFill rotWithShape="1">
          <a:blip r:embed="rId4">
            <a:alphaModFix/>
          </a:blip>
          <a:srcRect b="0" l="0" r="0" t="0"/>
          <a:stretch/>
        </p:blipFill>
        <p:spPr>
          <a:xfrm>
            <a:off x="4033938" y="3116750"/>
            <a:ext cx="4724726" cy="3480700"/>
          </a:xfrm>
          <a:prstGeom prst="rect">
            <a:avLst/>
          </a:prstGeom>
          <a:noFill/>
          <a:ln>
            <a:noFill/>
          </a:ln>
        </p:spPr>
      </p:pic>
      <p:sp>
        <p:nvSpPr>
          <p:cNvPr id="207" name="Google Shape;207;g2ae5f078f16_0_119"/>
          <p:cNvSpPr txBox="1"/>
          <p:nvPr/>
        </p:nvSpPr>
        <p:spPr>
          <a:xfrm>
            <a:off x="623625" y="2339725"/>
            <a:ext cx="3018000" cy="3164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rgbClr val="FF0000"/>
              </a:buClr>
              <a:buSzPts val="3200"/>
              <a:buFont typeface="Calibri"/>
              <a:buAutoNum type="alphaUcPeriod"/>
            </a:pPr>
            <a:r>
              <a:rPr b="0" i="0" lang="en-US" sz="3200" u="none" cap="none" strike="noStrike">
                <a:solidFill>
                  <a:srgbClr val="FF0000"/>
                </a:solidFill>
                <a:latin typeface="Calibri"/>
                <a:ea typeface="Calibri"/>
                <a:cs typeface="Calibri"/>
                <a:sym typeface="Calibri"/>
              </a:rPr>
              <a:t>True</a:t>
            </a:r>
            <a:endParaRPr b="0" i="0" sz="3200" u="none" cap="none" strike="noStrike">
              <a:solidFill>
                <a:srgbClr val="FF0000"/>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descr="Questions" id="213" name="Google Shape;213;g2ae58ca4397_0_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2ae58ca4397_0_9"/>
          <p:cNvSpPr txBox="1"/>
          <p:nvPr/>
        </p:nvSpPr>
        <p:spPr>
          <a:xfrm>
            <a:off x="591670" y="849542"/>
            <a:ext cx="83013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A renewable</a:t>
            </a:r>
            <a:r>
              <a:rPr b="0" i="0" lang="en-US" sz="3200" u="none" cap="none" strike="noStrike">
                <a:solidFill>
                  <a:schemeClr val="dk1"/>
                </a:solidFill>
                <a:latin typeface="Calibri"/>
                <a:ea typeface="Calibri"/>
                <a:cs typeface="Calibri"/>
                <a:sym typeface="Calibri"/>
              </a:rPr>
              <a:t> resource</a:t>
            </a:r>
            <a:r>
              <a:rPr lang="en-US" sz="3200">
                <a:solidFill>
                  <a:schemeClr val="dk1"/>
                </a:solidFill>
                <a:latin typeface="Calibri"/>
                <a:ea typeface="Calibri"/>
                <a:cs typeface="Calibri"/>
                <a:sym typeface="Calibri"/>
              </a:rPr>
              <a:t> is a resource that can be reused and ______ naturally</a:t>
            </a:r>
            <a:r>
              <a:rPr b="0" i="0" lang="en-US" sz="3200" u="none" cap="none" strike="noStrike">
                <a:solidFill>
                  <a:schemeClr val="dk1"/>
                </a:solidFill>
                <a:latin typeface="Calibri"/>
                <a:ea typeface="Calibri"/>
                <a:cs typeface="Calibri"/>
                <a:sym typeface="Calibri"/>
              </a:rPr>
              <a:t> . </a:t>
            </a:r>
            <a:endParaRPr b="0" i="0" sz="1400" u="none" cap="none" strike="noStrike">
              <a:solidFill>
                <a:srgbClr val="000000"/>
              </a:solidFill>
              <a:latin typeface="Arial"/>
              <a:ea typeface="Arial"/>
              <a:cs typeface="Arial"/>
              <a:sym typeface="Arial"/>
            </a:endParaRPr>
          </a:p>
        </p:txBody>
      </p:sp>
      <p:sp>
        <p:nvSpPr>
          <p:cNvPr id="215" name="Google Shape;215;g2ae58ca4397_0_9"/>
          <p:cNvSpPr txBox="1"/>
          <p:nvPr/>
        </p:nvSpPr>
        <p:spPr>
          <a:xfrm>
            <a:off x="623625" y="2339725"/>
            <a:ext cx="3018000" cy="3164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reopened</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recorded</a:t>
            </a:r>
            <a:endParaRPr sz="3200">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replaced</a:t>
            </a:r>
            <a:endParaRPr sz="3200">
              <a:solidFill>
                <a:schemeClr val="dk1"/>
              </a:solidFill>
              <a:latin typeface="Calibri"/>
              <a:ea typeface="Calibri"/>
              <a:cs typeface="Calibri"/>
              <a:sym typeface="Calibri"/>
            </a:endParaRPr>
          </a:p>
        </p:txBody>
      </p:sp>
      <p:pic>
        <p:nvPicPr>
          <p:cNvPr descr="dreamstime_xl_89159318.jpg" id="216" name="Google Shape;216;g2ae58ca4397_0_9"/>
          <p:cNvPicPr preferRelativeResize="0"/>
          <p:nvPr/>
        </p:nvPicPr>
        <p:blipFill rotWithShape="1">
          <a:blip r:embed="rId4">
            <a:alphaModFix/>
          </a:blip>
          <a:srcRect b="0" l="0" r="0" t="0"/>
          <a:stretch/>
        </p:blipFill>
        <p:spPr>
          <a:xfrm>
            <a:off x="4148422" y="3429000"/>
            <a:ext cx="4744556" cy="3164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descr="Questions" id="222" name="Google Shape;222;g2ae58ca4397_0_18"/>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g2ae58ca4397_0_18"/>
          <p:cNvSpPr txBox="1"/>
          <p:nvPr/>
        </p:nvSpPr>
        <p:spPr>
          <a:xfrm>
            <a:off x="591670" y="849542"/>
            <a:ext cx="83013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A renewable</a:t>
            </a:r>
            <a:r>
              <a:rPr b="0" i="0" lang="en-US" sz="3200" u="none" cap="none" strike="noStrike">
                <a:solidFill>
                  <a:schemeClr val="dk1"/>
                </a:solidFill>
                <a:latin typeface="Calibri"/>
                <a:ea typeface="Calibri"/>
                <a:cs typeface="Calibri"/>
                <a:sym typeface="Calibri"/>
              </a:rPr>
              <a:t> resource</a:t>
            </a:r>
            <a:r>
              <a:rPr lang="en-US" sz="3200">
                <a:solidFill>
                  <a:schemeClr val="dk1"/>
                </a:solidFill>
                <a:latin typeface="Calibri"/>
                <a:ea typeface="Calibri"/>
                <a:cs typeface="Calibri"/>
                <a:sym typeface="Calibri"/>
              </a:rPr>
              <a:t> is a resource that can be reused and ______ naturally</a:t>
            </a:r>
            <a:r>
              <a:rPr b="0" i="0" lang="en-US" sz="3200" u="none" cap="none" strike="noStrike">
                <a:solidFill>
                  <a:schemeClr val="dk1"/>
                </a:solidFill>
                <a:latin typeface="Calibri"/>
                <a:ea typeface="Calibri"/>
                <a:cs typeface="Calibri"/>
                <a:sym typeface="Calibri"/>
              </a:rPr>
              <a:t> . </a:t>
            </a:r>
            <a:endParaRPr b="0" i="0" sz="1400" u="none" cap="none" strike="noStrike">
              <a:solidFill>
                <a:srgbClr val="000000"/>
              </a:solidFill>
              <a:latin typeface="Arial"/>
              <a:ea typeface="Arial"/>
              <a:cs typeface="Arial"/>
              <a:sym typeface="Arial"/>
            </a:endParaRPr>
          </a:p>
        </p:txBody>
      </p:sp>
      <p:sp>
        <p:nvSpPr>
          <p:cNvPr id="224" name="Google Shape;224;g2ae58ca4397_0_18"/>
          <p:cNvSpPr txBox="1"/>
          <p:nvPr/>
        </p:nvSpPr>
        <p:spPr>
          <a:xfrm>
            <a:off x="623625" y="2339725"/>
            <a:ext cx="3018000" cy="3164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reopened</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recorded</a:t>
            </a:r>
            <a:endParaRPr sz="3200">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replaced</a:t>
            </a:r>
            <a:endParaRPr sz="3200">
              <a:solidFill>
                <a:srgbClr val="FF0000"/>
              </a:solidFill>
              <a:latin typeface="Calibri"/>
              <a:ea typeface="Calibri"/>
              <a:cs typeface="Calibri"/>
              <a:sym typeface="Calibri"/>
            </a:endParaRPr>
          </a:p>
        </p:txBody>
      </p:sp>
      <p:pic>
        <p:nvPicPr>
          <p:cNvPr descr="dreamstime_xl_89159318.jpg" id="225" name="Google Shape;225;g2ae58ca4397_0_18"/>
          <p:cNvPicPr preferRelativeResize="0"/>
          <p:nvPr/>
        </p:nvPicPr>
        <p:blipFill rotWithShape="1">
          <a:blip r:embed="rId4">
            <a:alphaModFix/>
          </a:blip>
          <a:srcRect b="0" l="0" r="0" t="0"/>
          <a:stretch/>
        </p:blipFill>
        <p:spPr>
          <a:xfrm>
            <a:off x="4148422" y="3429000"/>
            <a:ext cx="4744556" cy="3164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descr="Artificial Intelligence" id="231" name="Google Shape;231;p15"/>
          <p:cNvSpPr/>
          <p:nvPr/>
        </p:nvSpPr>
        <p:spPr>
          <a:xfrm>
            <a:off x="1432781" y="2468252"/>
            <a:ext cx="3326789" cy="309489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32" name="Google Shape;232;p15"/>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
        <p:nvSpPr>
          <p:cNvPr id="233" name="Google Shape;233;p15"/>
          <p:cNvSpPr txBox="1"/>
          <p:nvPr/>
        </p:nvSpPr>
        <p:spPr>
          <a:xfrm>
            <a:off x="149475" y="742600"/>
            <a:ext cx="88863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Nonr</a:t>
            </a:r>
            <a:r>
              <a:rPr b="1" i="0" lang="en-US" sz="6600" u="none" cap="none" strike="noStrike">
                <a:solidFill>
                  <a:schemeClr val="dk1"/>
                </a:solidFill>
                <a:latin typeface="Calibri"/>
                <a:ea typeface="Calibri"/>
                <a:cs typeface="Calibri"/>
                <a:sym typeface="Calibri"/>
              </a:rPr>
              <a:t>enewable Resource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6"/>
          <p:cNvSpPr txBox="1"/>
          <p:nvPr>
            <p:ph type="ctrTitle"/>
          </p:nvPr>
        </p:nvSpPr>
        <p:spPr>
          <a:xfrm>
            <a:off x="735225" y="345700"/>
            <a:ext cx="7950600" cy="1470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b="1" lang="en-US" sz="4000" u="sng"/>
              <a:t>Nonr</a:t>
            </a:r>
            <a:r>
              <a:rPr b="1" lang="en-US" sz="4000" u="sng"/>
              <a:t>enewable Resource</a:t>
            </a:r>
            <a:r>
              <a:rPr lang="en-US" sz="4000"/>
              <a:t>: a natural resource that cannot be replaced after it is used</a:t>
            </a:r>
            <a:endParaRPr/>
          </a:p>
        </p:txBody>
      </p:sp>
      <p:sp>
        <p:nvSpPr>
          <p:cNvPr id="240" name="Google Shape;240;p16"/>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descr="Artificial Intelligence" id="241" name="Google Shape;241;p16"/>
          <p:cNvSpPr/>
          <p:nvPr/>
        </p:nvSpPr>
        <p:spPr>
          <a:xfrm>
            <a:off x="0" y="0"/>
            <a:ext cx="735230" cy="73523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42" name="Google Shape;242;p16"/>
          <p:cNvPicPr preferRelativeResize="0"/>
          <p:nvPr/>
        </p:nvPicPr>
        <p:blipFill rotWithShape="1">
          <a:blip r:embed="rId4">
            <a:alphaModFix/>
          </a:blip>
          <a:srcRect b="0" l="0" r="0" t="0"/>
          <a:stretch/>
        </p:blipFill>
        <p:spPr>
          <a:xfrm>
            <a:off x="735230" y="135869"/>
            <a:ext cx="463492" cy="463492"/>
          </a:xfrm>
          <a:prstGeom prst="rect">
            <a:avLst/>
          </a:prstGeom>
          <a:noFill/>
          <a:ln>
            <a:noFill/>
          </a:ln>
        </p:spPr>
      </p:pic>
      <p:pic>
        <p:nvPicPr>
          <p:cNvPr id="243" name="Google Shape;243;p16"/>
          <p:cNvPicPr preferRelativeResize="0"/>
          <p:nvPr/>
        </p:nvPicPr>
        <p:blipFill>
          <a:blip r:embed="rId5">
            <a:alphaModFix/>
          </a:blip>
          <a:stretch>
            <a:fillRect/>
          </a:stretch>
        </p:blipFill>
        <p:spPr>
          <a:xfrm>
            <a:off x="1440049" y="2025225"/>
            <a:ext cx="6263899" cy="454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descr="Questions" id="249" name="Google Shape;249;p17"/>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8"/>
          <p:cNvSpPr txBox="1"/>
          <p:nvPr>
            <p:ph type="ctrTitle"/>
          </p:nvPr>
        </p:nvSpPr>
        <p:spPr>
          <a:xfrm>
            <a:off x="735230" y="345692"/>
            <a:ext cx="7707086" cy="1470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What is a nonrenewable resource?</a:t>
            </a:r>
            <a:endParaRPr/>
          </a:p>
        </p:txBody>
      </p:sp>
      <p:sp>
        <p:nvSpPr>
          <p:cNvPr id="256" name="Google Shape;256;p18"/>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descr="Questions" id="257" name="Google Shape;257;p18"/>
          <p:cNvSpPr/>
          <p:nvPr/>
        </p:nvSpPr>
        <p:spPr>
          <a:xfrm>
            <a:off x="0" y="0"/>
            <a:ext cx="849542" cy="84954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8" name="Google Shape;258;p18"/>
          <p:cNvPicPr preferRelativeResize="0"/>
          <p:nvPr/>
        </p:nvPicPr>
        <p:blipFill>
          <a:blip r:embed="rId4">
            <a:alphaModFix/>
          </a:blip>
          <a:stretch>
            <a:fillRect/>
          </a:stretch>
        </p:blipFill>
        <p:spPr>
          <a:xfrm>
            <a:off x="1440049" y="2025225"/>
            <a:ext cx="6263899" cy="454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g2ae5f078f16_0_208"/>
          <p:cNvPicPr preferRelativeResize="0"/>
          <p:nvPr/>
        </p:nvPicPr>
        <p:blipFill rotWithShape="1">
          <a:blip r:embed="rId3">
            <a:alphaModFix/>
          </a:blip>
          <a:srcRect b="0" l="0" r="0" t="0"/>
          <a:stretch/>
        </p:blipFill>
        <p:spPr>
          <a:xfrm>
            <a:off x="0" y="406400"/>
            <a:ext cx="9144000" cy="6035568"/>
          </a:xfrm>
          <a:prstGeom prst="rect">
            <a:avLst/>
          </a:prstGeom>
          <a:noFill/>
          <a:ln>
            <a:noFill/>
          </a:ln>
        </p:spPr>
      </p:pic>
      <p:sp>
        <p:nvSpPr>
          <p:cNvPr descr="Artificial Intelligence" id="265" name="Google Shape;265;g2ae5f078f16_0_208"/>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txBox="1"/>
          <p:nvPr>
            <p:ph type="ctrTitle"/>
          </p:nvPr>
        </p:nvSpPr>
        <p:spPr>
          <a:xfrm>
            <a:off x="685800" y="252510"/>
            <a:ext cx="7772400" cy="1470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sz="4700"/>
              <a:t>Nonr</a:t>
            </a:r>
            <a:r>
              <a:rPr b="1" lang="en-US" sz="4700"/>
              <a:t>enewable Resource</a:t>
            </a:r>
            <a:endParaRPr b="1" sz="4700"/>
          </a:p>
        </p:txBody>
      </p:sp>
      <p:sp>
        <p:nvSpPr>
          <p:cNvPr id="126" name="Google Shape;126;p2"/>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27" name="Google Shape;127;p2"/>
          <p:cNvSpPr/>
          <p:nvPr/>
        </p:nvSpPr>
        <p:spPr>
          <a:xfrm>
            <a:off x="323222" y="3634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 name="Google Shape;128;p2"/>
          <p:cNvSpPr txBox="1"/>
          <p:nvPr/>
        </p:nvSpPr>
        <p:spPr>
          <a:xfrm>
            <a:off x="519165" y="5203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pic>
        <p:nvPicPr>
          <p:cNvPr id="129" name="Google Shape;129;p2"/>
          <p:cNvPicPr preferRelativeResize="0"/>
          <p:nvPr/>
        </p:nvPicPr>
        <p:blipFill>
          <a:blip r:embed="rId3">
            <a:alphaModFix/>
          </a:blip>
          <a:stretch>
            <a:fillRect/>
          </a:stretch>
        </p:blipFill>
        <p:spPr>
          <a:xfrm>
            <a:off x="1440049" y="1783750"/>
            <a:ext cx="6263899" cy="4547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descr="Artificial Intelligence" id="270" name="Google Shape;270;g2ae5f078f16_0_289"/>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g2ae5f078f16_0_289"/>
          <p:cNvSpPr txBox="1"/>
          <p:nvPr/>
        </p:nvSpPr>
        <p:spPr>
          <a:xfrm>
            <a:off x="930450" y="617000"/>
            <a:ext cx="8037600" cy="1398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lang="en-US" sz="3300">
                <a:solidFill>
                  <a:schemeClr val="dk1"/>
                </a:solidFill>
                <a:latin typeface="Calibri"/>
                <a:ea typeface="Calibri"/>
                <a:cs typeface="Calibri"/>
                <a:sym typeface="Calibri"/>
              </a:rPr>
              <a:t>Nonr</a:t>
            </a:r>
            <a:r>
              <a:rPr b="0" i="0" lang="en-US" sz="3300" u="none" cap="none" strike="noStrike">
                <a:solidFill>
                  <a:schemeClr val="dk1"/>
                </a:solidFill>
                <a:latin typeface="Calibri"/>
                <a:ea typeface="Calibri"/>
                <a:cs typeface="Calibri"/>
                <a:sym typeface="Calibri"/>
              </a:rPr>
              <a:t>enewable resources have a </a:t>
            </a:r>
            <a:r>
              <a:rPr b="1" lang="en-US" sz="3300">
                <a:solidFill>
                  <a:schemeClr val="dk1"/>
                </a:solidFill>
                <a:latin typeface="Calibri"/>
                <a:ea typeface="Calibri"/>
                <a:cs typeface="Calibri"/>
                <a:sym typeface="Calibri"/>
              </a:rPr>
              <a:t>high</a:t>
            </a:r>
            <a:r>
              <a:rPr b="0" i="0" lang="en-US" sz="3300" u="none" cap="none" strike="noStrike">
                <a:solidFill>
                  <a:schemeClr val="dk1"/>
                </a:solidFill>
                <a:latin typeface="Calibri"/>
                <a:ea typeface="Calibri"/>
                <a:cs typeface="Calibri"/>
                <a:sym typeface="Calibri"/>
              </a:rPr>
              <a:t> impact on the environment. They are </a:t>
            </a:r>
            <a:r>
              <a:rPr lang="en-US" sz="3300">
                <a:solidFill>
                  <a:schemeClr val="dk1"/>
                </a:solidFill>
                <a:latin typeface="Calibri"/>
                <a:ea typeface="Calibri"/>
                <a:cs typeface="Calibri"/>
                <a:sym typeface="Calibri"/>
              </a:rPr>
              <a:t>less</a:t>
            </a:r>
            <a:r>
              <a:rPr b="0" i="0" lang="en-US" sz="3300" u="none" cap="none" strike="noStrike">
                <a:solidFill>
                  <a:schemeClr val="dk1"/>
                </a:solidFill>
                <a:latin typeface="Calibri"/>
                <a:ea typeface="Calibri"/>
                <a:cs typeface="Calibri"/>
                <a:sym typeface="Calibri"/>
              </a:rPr>
              <a:t> kind to the Earth when they are used. </a:t>
            </a:r>
            <a:endParaRPr b="0" i="0" sz="65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Arial"/>
              <a:buNone/>
            </a:pPr>
            <a:r>
              <a:t/>
            </a:r>
            <a:endParaRPr b="0" i="0" sz="3300" u="none" cap="none" strike="noStrike">
              <a:solidFill>
                <a:schemeClr val="dk1"/>
              </a:solidFill>
              <a:latin typeface="Calibri"/>
              <a:ea typeface="Calibri"/>
              <a:cs typeface="Calibri"/>
              <a:sym typeface="Calibri"/>
            </a:endParaRPr>
          </a:p>
        </p:txBody>
      </p:sp>
      <p:pic>
        <p:nvPicPr>
          <p:cNvPr id="272" name="Google Shape;272;g2ae5f078f16_0_289"/>
          <p:cNvPicPr preferRelativeResize="0"/>
          <p:nvPr/>
        </p:nvPicPr>
        <p:blipFill>
          <a:blip r:embed="rId4">
            <a:alphaModFix/>
          </a:blip>
          <a:stretch>
            <a:fillRect/>
          </a:stretch>
        </p:blipFill>
        <p:spPr>
          <a:xfrm>
            <a:off x="2303200" y="2015600"/>
            <a:ext cx="4537601" cy="45376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descr="Artificial Intelligence" id="277" name="Google Shape;277;g2ae5f078f16_0_375"/>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2ae5f078f16_0_375"/>
          <p:cNvSpPr txBox="1"/>
          <p:nvPr/>
        </p:nvSpPr>
        <p:spPr>
          <a:xfrm>
            <a:off x="930450" y="617000"/>
            <a:ext cx="8037600" cy="1398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lang="en-US" sz="3300">
                <a:solidFill>
                  <a:schemeClr val="dk1"/>
                </a:solidFill>
                <a:latin typeface="Calibri"/>
                <a:ea typeface="Calibri"/>
                <a:cs typeface="Calibri"/>
                <a:sym typeface="Calibri"/>
              </a:rPr>
              <a:t>Nonr</a:t>
            </a:r>
            <a:r>
              <a:rPr b="0" i="0" lang="en-US" sz="3300" u="none" cap="none" strike="noStrike">
                <a:solidFill>
                  <a:schemeClr val="dk1"/>
                </a:solidFill>
                <a:latin typeface="Calibri"/>
                <a:ea typeface="Calibri"/>
                <a:cs typeface="Calibri"/>
                <a:sym typeface="Calibri"/>
              </a:rPr>
              <a:t>enewable resources contribute </a:t>
            </a:r>
            <a:r>
              <a:rPr b="1" lang="en-US" sz="3300">
                <a:solidFill>
                  <a:schemeClr val="dk1"/>
                </a:solidFill>
                <a:latin typeface="Calibri"/>
                <a:ea typeface="Calibri"/>
                <a:cs typeface="Calibri"/>
                <a:sym typeface="Calibri"/>
              </a:rPr>
              <a:t>more</a:t>
            </a:r>
            <a:r>
              <a:rPr b="0" i="0" lang="en-US" sz="3300" u="none" cap="none" strike="noStrike">
                <a:solidFill>
                  <a:schemeClr val="dk1"/>
                </a:solidFill>
                <a:latin typeface="Calibri"/>
                <a:ea typeface="Calibri"/>
                <a:cs typeface="Calibri"/>
                <a:sym typeface="Calibri"/>
              </a:rPr>
              <a:t> to the production of greenhouse gasses. </a:t>
            </a:r>
            <a:endParaRPr b="0" i="0" sz="65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Arial"/>
              <a:buNone/>
            </a:pPr>
            <a:r>
              <a:t/>
            </a:r>
            <a:endParaRPr b="0" i="0" sz="3300" u="none" cap="none" strike="noStrike">
              <a:solidFill>
                <a:schemeClr val="dk1"/>
              </a:solidFill>
              <a:latin typeface="Calibri"/>
              <a:ea typeface="Calibri"/>
              <a:cs typeface="Calibri"/>
              <a:sym typeface="Calibri"/>
            </a:endParaRPr>
          </a:p>
        </p:txBody>
      </p:sp>
      <p:pic>
        <p:nvPicPr>
          <p:cNvPr id="279" name="Google Shape;279;g2ae5f078f16_0_375"/>
          <p:cNvPicPr preferRelativeResize="0"/>
          <p:nvPr/>
        </p:nvPicPr>
        <p:blipFill rotWithShape="1">
          <a:blip r:embed="rId4">
            <a:alphaModFix/>
          </a:blip>
          <a:srcRect b="0" l="0" r="0" t="0"/>
          <a:stretch/>
        </p:blipFill>
        <p:spPr>
          <a:xfrm>
            <a:off x="2621900" y="2015600"/>
            <a:ext cx="6058210" cy="4537599"/>
          </a:xfrm>
          <a:prstGeom prst="rect">
            <a:avLst/>
          </a:prstGeom>
          <a:noFill/>
          <a:ln>
            <a:noFill/>
          </a:ln>
        </p:spPr>
      </p:pic>
      <p:sp>
        <p:nvSpPr>
          <p:cNvPr id="280" name="Google Shape;280;g2ae5f078f16_0_375"/>
          <p:cNvSpPr/>
          <p:nvPr/>
        </p:nvSpPr>
        <p:spPr>
          <a:xfrm rot="10800000">
            <a:off x="1218400" y="2617750"/>
            <a:ext cx="1290900" cy="33333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descr="Questions" id="286" name="Google Shape;286;g2ae5f078f16_0_384"/>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descr="Questions" id="292" name="Google Shape;292;g2ae5f078f16_0_464"/>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2ae5f078f16_0_464"/>
          <p:cNvSpPr txBox="1"/>
          <p:nvPr/>
        </p:nvSpPr>
        <p:spPr>
          <a:xfrm>
            <a:off x="897776" y="412064"/>
            <a:ext cx="79302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Nonr</a:t>
            </a:r>
            <a:r>
              <a:rPr b="0" i="0" lang="en-US" sz="3600" u="none" cap="none" strike="noStrike">
                <a:solidFill>
                  <a:srgbClr val="000000"/>
                </a:solidFill>
                <a:latin typeface="Calibri"/>
                <a:ea typeface="Calibri"/>
                <a:cs typeface="Calibri"/>
                <a:sym typeface="Calibri"/>
              </a:rPr>
              <a:t>enewable resources have a ____ impact on the environment. They are </a:t>
            </a:r>
            <a:r>
              <a:rPr lang="en-US" sz="3600">
                <a:latin typeface="Calibri"/>
                <a:ea typeface="Calibri"/>
                <a:cs typeface="Calibri"/>
                <a:sym typeface="Calibri"/>
              </a:rPr>
              <a:t>less</a:t>
            </a:r>
            <a:r>
              <a:rPr b="0" i="0" lang="en-US" sz="3600" u="none" cap="none" strike="noStrike">
                <a:solidFill>
                  <a:srgbClr val="000000"/>
                </a:solidFill>
                <a:latin typeface="Calibri"/>
                <a:ea typeface="Calibri"/>
                <a:cs typeface="Calibri"/>
                <a:sym typeface="Calibri"/>
              </a:rPr>
              <a:t> kind to the Earth when they are used.</a:t>
            </a:r>
            <a:endParaRPr b="0" i="0" sz="1400" u="none" cap="none" strike="noStrike">
              <a:solidFill>
                <a:srgbClr val="000000"/>
              </a:solidFill>
              <a:latin typeface="Arial"/>
              <a:ea typeface="Arial"/>
              <a:cs typeface="Arial"/>
              <a:sym typeface="Arial"/>
            </a:endParaRPr>
          </a:p>
        </p:txBody>
      </p:sp>
      <p:sp>
        <p:nvSpPr>
          <p:cNvPr id="294" name="Google Shape;294;g2ae5f078f16_0_464"/>
          <p:cNvSpPr txBox="1"/>
          <p:nvPr/>
        </p:nvSpPr>
        <p:spPr>
          <a:xfrm>
            <a:off x="735400" y="2685500"/>
            <a:ext cx="3240900" cy="1388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high</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low</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295" name="Google Shape;295;g2ae5f078f16_0_464"/>
          <p:cNvPicPr preferRelativeResize="0"/>
          <p:nvPr/>
        </p:nvPicPr>
        <p:blipFill>
          <a:blip r:embed="rId4">
            <a:alphaModFix/>
          </a:blip>
          <a:stretch>
            <a:fillRect/>
          </a:stretch>
        </p:blipFill>
        <p:spPr>
          <a:xfrm>
            <a:off x="4896425" y="2685500"/>
            <a:ext cx="3931551" cy="39315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descr="Questions" id="301" name="Google Shape;301;g2ae58ca4397_0_31"/>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g2ae58ca4397_0_31"/>
          <p:cNvSpPr txBox="1"/>
          <p:nvPr/>
        </p:nvSpPr>
        <p:spPr>
          <a:xfrm>
            <a:off x="897776" y="412064"/>
            <a:ext cx="79302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Nonr</a:t>
            </a:r>
            <a:r>
              <a:rPr b="0" i="0" lang="en-US" sz="3600" u="none" cap="none" strike="noStrike">
                <a:solidFill>
                  <a:srgbClr val="000000"/>
                </a:solidFill>
                <a:latin typeface="Calibri"/>
                <a:ea typeface="Calibri"/>
                <a:cs typeface="Calibri"/>
                <a:sym typeface="Calibri"/>
              </a:rPr>
              <a:t>enewable resources have a ____ impact on the environment. They are </a:t>
            </a:r>
            <a:r>
              <a:rPr lang="en-US" sz="3600">
                <a:latin typeface="Calibri"/>
                <a:ea typeface="Calibri"/>
                <a:cs typeface="Calibri"/>
                <a:sym typeface="Calibri"/>
              </a:rPr>
              <a:t>less</a:t>
            </a:r>
            <a:r>
              <a:rPr b="0" i="0" lang="en-US" sz="3600" u="none" cap="none" strike="noStrike">
                <a:solidFill>
                  <a:srgbClr val="000000"/>
                </a:solidFill>
                <a:latin typeface="Calibri"/>
                <a:ea typeface="Calibri"/>
                <a:cs typeface="Calibri"/>
                <a:sym typeface="Calibri"/>
              </a:rPr>
              <a:t> kind to the Earth when they are used.</a:t>
            </a:r>
            <a:endParaRPr b="0" i="0" sz="1400" u="none" cap="none" strike="noStrike">
              <a:solidFill>
                <a:srgbClr val="000000"/>
              </a:solidFill>
              <a:latin typeface="Arial"/>
              <a:ea typeface="Arial"/>
              <a:cs typeface="Arial"/>
              <a:sym typeface="Arial"/>
            </a:endParaRPr>
          </a:p>
        </p:txBody>
      </p:sp>
      <p:sp>
        <p:nvSpPr>
          <p:cNvPr id="303" name="Google Shape;303;g2ae58ca4397_0_31"/>
          <p:cNvSpPr txBox="1"/>
          <p:nvPr/>
        </p:nvSpPr>
        <p:spPr>
          <a:xfrm>
            <a:off x="735400" y="2685500"/>
            <a:ext cx="3240900" cy="1388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rgbClr val="FF0000"/>
              </a:buClr>
              <a:buSzPts val="3200"/>
              <a:buFont typeface="Calibri"/>
              <a:buAutoNum type="alphaUcPeriod"/>
            </a:pPr>
            <a:r>
              <a:rPr b="0" i="0" lang="en-US" sz="3200" u="none" cap="none" strike="noStrike">
                <a:solidFill>
                  <a:srgbClr val="FF0000"/>
                </a:solidFill>
                <a:latin typeface="Calibri"/>
                <a:ea typeface="Calibri"/>
                <a:cs typeface="Calibri"/>
                <a:sym typeface="Calibri"/>
              </a:rPr>
              <a:t>high</a:t>
            </a:r>
            <a:endParaRPr b="0" i="0" sz="3200" u="none" cap="none" strike="noStrike">
              <a:solidFill>
                <a:srgbClr val="FF0000"/>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low</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04" name="Google Shape;304;g2ae58ca4397_0_31"/>
          <p:cNvPicPr preferRelativeResize="0"/>
          <p:nvPr/>
        </p:nvPicPr>
        <p:blipFill>
          <a:blip r:embed="rId4">
            <a:alphaModFix/>
          </a:blip>
          <a:stretch>
            <a:fillRect/>
          </a:stretch>
        </p:blipFill>
        <p:spPr>
          <a:xfrm>
            <a:off x="4896425" y="2685500"/>
            <a:ext cx="3931551" cy="39315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descr="Questions" id="310" name="Google Shape;310;g2ae5f078f16_0_561"/>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2ae5f078f16_0_561"/>
          <p:cNvSpPr txBox="1"/>
          <p:nvPr/>
        </p:nvSpPr>
        <p:spPr>
          <a:xfrm>
            <a:off x="897776" y="412064"/>
            <a:ext cx="79302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Nonr</a:t>
            </a:r>
            <a:r>
              <a:rPr b="0" i="0" lang="en-US" sz="3600" u="none" cap="none" strike="noStrike">
                <a:solidFill>
                  <a:srgbClr val="000000"/>
                </a:solidFill>
                <a:latin typeface="Calibri"/>
                <a:ea typeface="Calibri"/>
                <a:cs typeface="Calibri"/>
                <a:sym typeface="Calibri"/>
              </a:rPr>
              <a:t>enewable resources contribute ____ to the production of greenhouse gasses.</a:t>
            </a:r>
            <a:endParaRPr b="0" i="0" sz="1400" u="none" cap="none" strike="noStrike">
              <a:solidFill>
                <a:srgbClr val="000000"/>
              </a:solidFill>
              <a:latin typeface="Arial"/>
              <a:ea typeface="Arial"/>
              <a:cs typeface="Arial"/>
              <a:sym typeface="Arial"/>
            </a:endParaRPr>
          </a:p>
        </p:txBody>
      </p:sp>
      <p:sp>
        <p:nvSpPr>
          <p:cNvPr id="312" name="Google Shape;312;g2ae5f078f16_0_561"/>
          <p:cNvSpPr txBox="1"/>
          <p:nvPr/>
        </p:nvSpPr>
        <p:spPr>
          <a:xfrm>
            <a:off x="735400" y="2685500"/>
            <a:ext cx="3240900" cy="1388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less</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more</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13" name="Google Shape;313;g2ae5f078f16_0_561"/>
          <p:cNvPicPr preferRelativeResize="0"/>
          <p:nvPr/>
        </p:nvPicPr>
        <p:blipFill rotWithShape="1">
          <a:blip r:embed="rId4">
            <a:alphaModFix/>
          </a:blip>
          <a:srcRect b="0" l="0" r="0" t="0"/>
          <a:stretch/>
        </p:blipFill>
        <p:spPr>
          <a:xfrm>
            <a:off x="5509998" y="3691875"/>
            <a:ext cx="3317977" cy="2837175"/>
          </a:xfrm>
          <a:prstGeom prst="rect">
            <a:avLst/>
          </a:prstGeom>
          <a:noFill/>
          <a:ln>
            <a:noFill/>
          </a:ln>
        </p:spPr>
      </p:pic>
      <p:sp>
        <p:nvSpPr>
          <p:cNvPr id="314" name="Google Shape;314;g2ae5f078f16_0_561"/>
          <p:cNvSpPr/>
          <p:nvPr/>
        </p:nvSpPr>
        <p:spPr>
          <a:xfrm rot="10800000">
            <a:off x="4741229" y="4068450"/>
            <a:ext cx="707100" cy="20841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descr="Questions" id="320" name="Google Shape;320;g2ae58ca4397_0_41"/>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2ae58ca4397_0_41"/>
          <p:cNvSpPr txBox="1"/>
          <p:nvPr/>
        </p:nvSpPr>
        <p:spPr>
          <a:xfrm>
            <a:off x="897776" y="412064"/>
            <a:ext cx="79302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Nonr</a:t>
            </a:r>
            <a:r>
              <a:rPr b="0" i="0" lang="en-US" sz="3600" u="none" cap="none" strike="noStrike">
                <a:solidFill>
                  <a:srgbClr val="000000"/>
                </a:solidFill>
                <a:latin typeface="Calibri"/>
                <a:ea typeface="Calibri"/>
                <a:cs typeface="Calibri"/>
                <a:sym typeface="Calibri"/>
              </a:rPr>
              <a:t>enewable resources contribute ____ to the production of greenhouse gasses.</a:t>
            </a:r>
            <a:endParaRPr b="0" i="0" sz="1400" u="none" cap="none" strike="noStrike">
              <a:solidFill>
                <a:srgbClr val="000000"/>
              </a:solidFill>
              <a:latin typeface="Arial"/>
              <a:ea typeface="Arial"/>
              <a:cs typeface="Arial"/>
              <a:sym typeface="Arial"/>
            </a:endParaRPr>
          </a:p>
        </p:txBody>
      </p:sp>
      <p:sp>
        <p:nvSpPr>
          <p:cNvPr id="322" name="Google Shape;322;g2ae58ca4397_0_41"/>
          <p:cNvSpPr txBox="1"/>
          <p:nvPr/>
        </p:nvSpPr>
        <p:spPr>
          <a:xfrm>
            <a:off x="735400" y="2685500"/>
            <a:ext cx="3240900" cy="1388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less</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rgbClr val="FF0000"/>
              </a:buClr>
              <a:buSzPts val="3200"/>
              <a:buFont typeface="Calibri"/>
              <a:buAutoNum type="alphaUcPeriod"/>
            </a:pPr>
            <a:r>
              <a:rPr b="0" i="0" lang="en-US" sz="3200" u="none" cap="none" strike="noStrike">
                <a:solidFill>
                  <a:srgbClr val="FF0000"/>
                </a:solidFill>
                <a:latin typeface="Calibri"/>
                <a:ea typeface="Calibri"/>
                <a:cs typeface="Calibri"/>
                <a:sym typeface="Calibri"/>
              </a:rPr>
              <a:t>more</a:t>
            </a:r>
            <a:endParaRPr b="0" i="0" sz="32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23" name="Google Shape;323;g2ae58ca4397_0_41"/>
          <p:cNvPicPr preferRelativeResize="0"/>
          <p:nvPr/>
        </p:nvPicPr>
        <p:blipFill rotWithShape="1">
          <a:blip r:embed="rId4">
            <a:alphaModFix/>
          </a:blip>
          <a:srcRect b="0" l="0" r="0" t="0"/>
          <a:stretch/>
        </p:blipFill>
        <p:spPr>
          <a:xfrm>
            <a:off x="5509998" y="3691875"/>
            <a:ext cx="3317977" cy="2837175"/>
          </a:xfrm>
          <a:prstGeom prst="rect">
            <a:avLst/>
          </a:prstGeom>
          <a:noFill/>
          <a:ln>
            <a:noFill/>
          </a:ln>
        </p:spPr>
      </p:pic>
      <p:sp>
        <p:nvSpPr>
          <p:cNvPr id="324" name="Google Shape;324;g2ae58ca4397_0_41"/>
          <p:cNvSpPr/>
          <p:nvPr/>
        </p:nvSpPr>
        <p:spPr>
          <a:xfrm rot="10800000">
            <a:off x="4741229" y="4068450"/>
            <a:ext cx="707100" cy="20841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descr="Artificial Intelligence" id="330" name="Google Shape;330;p19"/>
          <p:cNvSpPr/>
          <p:nvPr/>
        </p:nvSpPr>
        <p:spPr>
          <a:xfrm>
            <a:off x="1240012" y="1279883"/>
            <a:ext cx="4349262" cy="3997569"/>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31" name="Google Shape;331;p19"/>
          <p:cNvPicPr preferRelativeResize="0"/>
          <p:nvPr/>
        </p:nvPicPr>
        <p:blipFill rotWithShape="1">
          <a:blip r:embed="rId4">
            <a:alphaModFix/>
          </a:blip>
          <a:srcRect b="0" l="0" r="0" t="0"/>
          <a:stretch/>
        </p:blipFill>
        <p:spPr>
          <a:xfrm>
            <a:off x="4912659" y="2144067"/>
            <a:ext cx="3133385" cy="313338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descr="Artificial Intelligence" id="337" name="Google Shape;337;p20"/>
          <p:cNvSpPr/>
          <p:nvPr/>
        </p:nvSpPr>
        <p:spPr>
          <a:xfrm>
            <a:off x="0" y="0"/>
            <a:ext cx="735230" cy="73523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38" name="Google Shape;338;p20"/>
          <p:cNvPicPr preferRelativeResize="0"/>
          <p:nvPr/>
        </p:nvPicPr>
        <p:blipFill rotWithShape="1">
          <a:blip r:embed="rId4">
            <a:alphaModFix/>
          </a:blip>
          <a:srcRect b="0" l="0" r="0" t="0"/>
          <a:stretch/>
        </p:blipFill>
        <p:spPr>
          <a:xfrm>
            <a:off x="735230" y="146272"/>
            <a:ext cx="571056" cy="571056"/>
          </a:xfrm>
          <a:prstGeom prst="rect">
            <a:avLst/>
          </a:prstGeom>
          <a:noFill/>
          <a:ln>
            <a:noFill/>
          </a:ln>
        </p:spPr>
      </p:pic>
      <p:sp>
        <p:nvSpPr>
          <p:cNvPr id="339" name="Google Shape;339;p20"/>
          <p:cNvSpPr txBox="1"/>
          <p:nvPr/>
        </p:nvSpPr>
        <p:spPr>
          <a:xfrm>
            <a:off x="1231725" y="346525"/>
            <a:ext cx="6948000" cy="112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Coal, a fossil fuel, is a</a:t>
            </a:r>
            <a:r>
              <a:rPr b="0" i="0" lang="en-US" sz="3200" u="none" cap="none" strike="noStrike">
                <a:solidFill>
                  <a:schemeClr val="dk1"/>
                </a:solidFill>
                <a:latin typeface="Calibri"/>
                <a:ea typeface="Calibri"/>
                <a:cs typeface="Calibri"/>
                <a:sym typeface="Calibri"/>
              </a:rPr>
              <a:t> </a:t>
            </a:r>
            <a:r>
              <a:rPr lang="en-US" sz="3200">
                <a:solidFill>
                  <a:schemeClr val="dk1"/>
                </a:solidFill>
                <a:latin typeface="Calibri"/>
                <a:ea typeface="Calibri"/>
                <a:cs typeface="Calibri"/>
                <a:sym typeface="Calibri"/>
              </a:rPr>
              <a:t>non</a:t>
            </a:r>
            <a:r>
              <a:rPr b="0" i="0" lang="en-US" sz="3200" u="none" cap="none" strike="noStrike">
                <a:solidFill>
                  <a:schemeClr val="dk1"/>
                </a:solidFill>
                <a:latin typeface="Calibri"/>
                <a:ea typeface="Calibri"/>
                <a:cs typeface="Calibri"/>
                <a:sym typeface="Calibri"/>
              </a:rPr>
              <a:t>renewable resource. </a:t>
            </a:r>
            <a:r>
              <a:rPr lang="en-US" sz="3200">
                <a:solidFill>
                  <a:schemeClr val="dk1"/>
                </a:solidFill>
                <a:latin typeface="Calibri"/>
                <a:ea typeface="Calibri"/>
                <a:cs typeface="Calibri"/>
                <a:sym typeface="Calibri"/>
              </a:rPr>
              <a:t>Once used, it cannot be replaced.</a:t>
            </a:r>
            <a:endParaRPr b="0" i="0" sz="3200" u="none" cap="none" strike="noStrike">
              <a:solidFill>
                <a:schemeClr val="dk1"/>
              </a:solidFill>
              <a:latin typeface="Calibri"/>
              <a:ea typeface="Calibri"/>
              <a:cs typeface="Calibri"/>
              <a:sym typeface="Calibri"/>
            </a:endParaRPr>
          </a:p>
        </p:txBody>
      </p:sp>
      <p:pic>
        <p:nvPicPr>
          <p:cNvPr id="340" name="Google Shape;340;p20"/>
          <p:cNvPicPr preferRelativeResize="0"/>
          <p:nvPr/>
        </p:nvPicPr>
        <p:blipFill>
          <a:blip r:embed="rId5">
            <a:alphaModFix/>
          </a:blip>
          <a:stretch>
            <a:fillRect/>
          </a:stretch>
        </p:blipFill>
        <p:spPr>
          <a:xfrm>
            <a:off x="2406188" y="2014400"/>
            <a:ext cx="4331625" cy="4505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descr="Artificial Intelligence" id="346" name="Google Shape;346;p21"/>
          <p:cNvSpPr/>
          <p:nvPr/>
        </p:nvSpPr>
        <p:spPr>
          <a:xfrm>
            <a:off x="0" y="0"/>
            <a:ext cx="735230" cy="73523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47" name="Google Shape;347;p21"/>
          <p:cNvPicPr preferRelativeResize="0"/>
          <p:nvPr/>
        </p:nvPicPr>
        <p:blipFill rotWithShape="1">
          <a:blip r:embed="rId4">
            <a:alphaModFix/>
          </a:blip>
          <a:srcRect b="0" l="0" r="0" t="0"/>
          <a:stretch/>
        </p:blipFill>
        <p:spPr>
          <a:xfrm>
            <a:off x="735230" y="146272"/>
            <a:ext cx="571056" cy="571056"/>
          </a:xfrm>
          <a:prstGeom prst="rect">
            <a:avLst/>
          </a:prstGeom>
          <a:noFill/>
          <a:ln>
            <a:noFill/>
          </a:ln>
        </p:spPr>
      </p:pic>
      <p:sp>
        <p:nvSpPr>
          <p:cNvPr id="348" name="Google Shape;348;p21"/>
          <p:cNvSpPr txBox="1"/>
          <p:nvPr/>
        </p:nvSpPr>
        <p:spPr>
          <a:xfrm>
            <a:off x="1231725" y="346525"/>
            <a:ext cx="6948000" cy="112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Oil, a fossil fuel,</a:t>
            </a:r>
            <a:r>
              <a:rPr b="0" i="0" lang="en-US" sz="3200" u="none" cap="none" strike="noStrike">
                <a:solidFill>
                  <a:schemeClr val="dk1"/>
                </a:solidFill>
                <a:latin typeface="Calibri"/>
                <a:ea typeface="Calibri"/>
                <a:cs typeface="Calibri"/>
                <a:sym typeface="Calibri"/>
              </a:rPr>
              <a:t> </a:t>
            </a:r>
            <a:r>
              <a:rPr lang="en-US" sz="3200">
                <a:solidFill>
                  <a:schemeClr val="dk1"/>
                </a:solidFill>
                <a:latin typeface="Calibri"/>
                <a:ea typeface="Calibri"/>
                <a:cs typeface="Calibri"/>
                <a:sym typeface="Calibri"/>
              </a:rPr>
              <a:t>is a nonrenewable resource. Once used, it cannot be replaced</a:t>
            </a:r>
            <a:r>
              <a:rPr b="0" i="0" lang="en-US" sz="3200" u="none" cap="none" strike="noStrike">
                <a:solidFill>
                  <a:schemeClr val="dk1"/>
                </a:solidFill>
                <a:latin typeface="Calibri"/>
                <a:ea typeface="Calibri"/>
                <a:cs typeface="Calibri"/>
                <a:sym typeface="Calibri"/>
              </a:rPr>
              <a:t>.</a:t>
            </a:r>
            <a:endParaRPr b="0" i="0" sz="3200" u="none" cap="none" strike="noStrike">
              <a:solidFill>
                <a:schemeClr val="dk1"/>
              </a:solidFill>
              <a:latin typeface="Calibri"/>
              <a:ea typeface="Calibri"/>
              <a:cs typeface="Calibri"/>
              <a:sym typeface="Calibri"/>
            </a:endParaRPr>
          </a:p>
        </p:txBody>
      </p:sp>
      <p:pic>
        <p:nvPicPr>
          <p:cNvPr id="349" name="Google Shape;349;p21"/>
          <p:cNvPicPr preferRelativeResize="0"/>
          <p:nvPr/>
        </p:nvPicPr>
        <p:blipFill>
          <a:blip r:embed="rId5">
            <a:alphaModFix/>
          </a:blip>
          <a:stretch>
            <a:fillRect/>
          </a:stretch>
        </p:blipFill>
        <p:spPr>
          <a:xfrm>
            <a:off x="1476375" y="2566900"/>
            <a:ext cx="6191250" cy="381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ph type="title"/>
          </p:nvPr>
        </p:nvSpPr>
        <p:spPr>
          <a:xfrm>
            <a:off x="618565" y="528916"/>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b="1" lang="en-US" sz="3600"/>
              <a:t>Big Question: </a:t>
            </a:r>
            <a:r>
              <a:rPr lang="en-US" sz="3600"/>
              <a:t>How do the resources we use affect humans and the environment?</a:t>
            </a:r>
            <a:br>
              <a:rPr lang="en-US"/>
            </a:br>
            <a:endParaRPr/>
          </a:p>
        </p:txBody>
      </p:sp>
      <p:sp>
        <p:nvSpPr>
          <p:cNvPr descr="Lightbulb and gear" id="136" name="Google Shape;136;p3"/>
          <p:cNvSpPr/>
          <p:nvPr/>
        </p:nvSpPr>
        <p:spPr>
          <a:xfrm>
            <a:off x="95922" y="240153"/>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7" name="Google Shape;137;p3"/>
          <p:cNvPicPr preferRelativeResize="0"/>
          <p:nvPr>
            <p:ph idx="1" type="body"/>
          </p:nvPr>
        </p:nvPicPr>
        <p:blipFill rotWithShape="1">
          <a:blip r:embed="rId4">
            <a:alphaModFix/>
          </a:blip>
          <a:srcRect b="0" l="0" r="0" t="0"/>
          <a:stretch/>
        </p:blipFill>
        <p:spPr>
          <a:xfrm>
            <a:off x="382781" y="2201652"/>
            <a:ext cx="8241265" cy="334801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descr="Artificial Intelligence" id="355" name="Google Shape;355;g2ae5f078f16_0_582"/>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56" name="Google Shape;356;g2ae5f078f16_0_582"/>
          <p:cNvPicPr preferRelativeResize="0"/>
          <p:nvPr/>
        </p:nvPicPr>
        <p:blipFill rotWithShape="1">
          <a:blip r:embed="rId4">
            <a:alphaModFix/>
          </a:blip>
          <a:srcRect b="0" l="0" r="0" t="0"/>
          <a:stretch/>
        </p:blipFill>
        <p:spPr>
          <a:xfrm>
            <a:off x="735230" y="146272"/>
            <a:ext cx="571056" cy="571056"/>
          </a:xfrm>
          <a:prstGeom prst="rect">
            <a:avLst/>
          </a:prstGeom>
          <a:noFill/>
          <a:ln>
            <a:noFill/>
          </a:ln>
        </p:spPr>
      </p:pic>
      <p:sp>
        <p:nvSpPr>
          <p:cNvPr id="357" name="Google Shape;357;g2ae5f078f16_0_582"/>
          <p:cNvSpPr txBox="1"/>
          <p:nvPr/>
        </p:nvSpPr>
        <p:spPr>
          <a:xfrm>
            <a:off x="1231725" y="346525"/>
            <a:ext cx="6948000" cy="112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Natural gas, a fossil fuel, is a nonrenewable resource. Once used, it cannot be replaced.</a:t>
            </a:r>
            <a:endParaRPr b="0" i="0" sz="3200" u="none" cap="none" strike="noStrike">
              <a:solidFill>
                <a:schemeClr val="dk1"/>
              </a:solidFill>
              <a:latin typeface="Calibri"/>
              <a:ea typeface="Calibri"/>
              <a:cs typeface="Calibri"/>
              <a:sym typeface="Calibri"/>
            </a:endParaRPr>
          </a:p>
        </p:txBody>
      </p:sp>
      <p:pic>
        <p:nvPicPr>
          <p:cNvPr id="358" name="Google Shape;358;g2ae5f078f16_0_582"/>
          <p:cNvPicPr preferRelativeResize="0"/>
          <p:nvPr/>
        </p:nvPicPr>
        <p:blipFill>
          <a:blip r:embed="rId5">
            <a:alphaModFix/>
          </a:blip>
          <a:stretch>
            <a:fillRect/>
          </a:stretch>
        </p:blipFill>
        <p:spPr>
          <a:xfrm>
            <a:off x="2582163" y="2361875"/>
            <a:ext cx="4247124" cy="42471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descr="Artificial Intelligence" id="364" name="Google Shape;364;p28"/>
          <p:cNvSpPr/>
          <p:nvPr/>
        </p:nvSpPr>
        <p:spPr>
          <a:xfrm>
            <a:off x="899353" y="1172306"/>
            <a:ext cx="4349262" cy="3997569"/>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65" name="Google Shape;365;p28"/>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descr="Artificial Intelligence" id="371" name="Google Shape;371;p29"/>
          <p:cNvSpPr/>
          <p:nvPr/>
        </p:nvSpPr>
        <p:spPr>
          <a:xfrm>
            <a:off x="0" y="0"/>
            <a:ext cx="735230" cy="73523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72" name="Google Shape;372;p29"/>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373" name="Google Shape;373;p29"/>
          <p:cNvSpPr txBox="1"/>
          <p:nvPr/>
        </p:nvSpPr>
        <p:spPr>
          <a:xfrm>
            <a:off x="1468200" y="312725"/>
            <a:ext cx="7123800" cy="135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The sun is a non-example of a non</a:t>
            </a:r>
            <a:r>
              <a:rPr b="0" i="0" lang="en-US" sz="3200" u="none" cap="none" strike="noStrike">
                <a:solidFill>
                  <a:schemeClr val="dk1"/>
                </a:solidFill>
                <a:latin typeface="Calibri"/>
                <a:ea typeface="Calibri"/>
                <a:cs typeface="Calibri"/>
                <a:sym typeface="Calibri"/>
              </a:rPr>
              <a:t>renewable resource. </a:t>
            </a:r>
            <a:r>
              <a:rPr lang="en-US" sz="3200">
                <a:solidFill>
                  <a:schemeClr val="dk1"/>
                </a:solidFill>
                <a:latin typeface="Calibri"/>
                <a:ea typeface="Calibri"/>
                <a:cs typeface="Calibri"/>
                <a:sym typeface="Calibri"/>
              </a:rPr>
              <a:t>The energy from the sun can be replaced naturally. </a:t>
            </a:r>
            <a:endParaRPr b="0" i="0" sz="3200" u="none" cap="none" strike="noStrike">
              <a:solidFill>
                <a:schemeClr val="dk1"/>
              </a:solidFill>
              <a:latin typeface="Calibri"/>
              <a:ea typeface="Calibri"/>
              <a:cs typeface="Calibri"/>
              <a:sym typeface="Calibri"/>
            </a:endParaRPr>
          </a:p>
        </p:txBody>
      </p:sp>
      <p:pic>
        <p:nvPicPr>
          <p:cNvPr id="374" name="Google Shape;374;p29"/>
          <p:cNvPicPr preferRelativeResize="0"/>
          <p:nvPr/>
        </p:nvPicPr>
        <p:blipFill rotWithShape="1">
          <a:blip r:embed="rId5">
            <a:alphaModFix/>
          </a:blip>
          <a:srcRect b="0" l="0" r="0" t="0"/>
          <a:stretch/>
        </p:blipFill>
        <p:spPr>
          <a:xfrm>
            <a:off x="457200" y="2530859"/>
            <a:ext cx="8229600" cy="3878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descr="Artificial Intelligence" id="380" name="Google Shape;380;p30"/>
          <p:cNvSpPr/>
          <p:nvPr/>
        </p:nvSpPr>
        <p:spPr>
          <a:xfrm>
            <a:off x="0" y="0"/>
            <a:ext cx="735230" cy="73523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81" name="Google Shape;381;p30"/>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382" name="Google Shape;382;p30"/>
          <p:cNvSpPr txBox="1"/>
          <p:nvPr/>
        </p:nvSpPr>
        <p:spPr>
          <a:xfrm>
            <a:off x="1468200" y="312725"/>
            <a:ext cx="7123800" cy="135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Wind is a non-example of a nonrenewable resource. The energy from the wind can be replaced naturally. </a:t>
            </a:r>
            <a:endParaRPr b="0" i="0" sz="3200" u="none" cap="none" strike="noStrike">
              <a:solidFill>
                <a:schemeClr val="dk1"/>
              </a:solidFill>
              <a:latin typeface="Calibri"/>
              <a:ea typeface="Calibri"/>
              <a:cs typeface="Calibri"/>
              <a:sym typeface="Calibri"/>
            </a:endParaRPr>
          </a:p>
        </p:txBody>
      </p:sp>
      <p:pic>
        <p:nvPicPr>
          <p:cNvPr descr="ombining Wind &amp; Water for Energy Production &amp; Storage" id="383" name="Google Shape;383;p30"/>
          <p:cNvPicPr preferRelativeResize="0"/>
          <p:nvPr/>
        </p:nvPicPr>
        <p:blipFill rotWithShape="1">
          <a:blip r:embed="rId5">
            <a:alphaModFix/>
          </a:blip>
          <a:srcRect b="0" l="0" r="0" t="0"/>
          <a:stretch/>
        </p:blipFill>
        <p:spPr>
          <a:xfrm>
            <a:off x="726146" y="2183773"/>
            <a:ext cx="7691700" cy="4526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descr="Questions" id="389" name="Google Shape;389;p31"/>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2ae5f078f16_0_593"/>
          <p:cNvSpPr txBox="1"/>
          <p:nvPr/>
        </p:nvSpPr>
        <p:spPr>
          <a:xfrm>
            <a:off x="1028700" y="424771"/>
            <a:ext cx="76773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500" u="none" cap="none" strike="noStrike">
                <a:solidFill>
                  <a:schemeClr val="dk1"/>
                </a:solidFill>
                <a:latin typeface="Calibri"/>
                <a:ea typeface="Calibri"/>
                <a:cs typeface="Calibri"/>
                <a:sym typeface="Calibri"/>
              </a:rPr>
              <a:t>Which is an example of a nonrenewable resource?</a:t>
            </a:r>
            <a:endParaRPr b="0" i="0" sz="1300" u="none" cap="none" strike="noStrike">
              <a:solidFill>
                <a:srgbClr val="000000"/>
              </a:solidFill>
              <a:latin typeface="Arial"/>
              <a:ea typeface="Arial"/>
              <a:cs typeface="Arial"/>
              <a:sym typeface="Arial"/>
            </a:endParaRPr>
          </a:p>
        </p:txBody>
      </p:sp>
      <p:sp>
        <p:nvSpPr>
          <p:cNvPr descr="Questions" id="396" name="Google Shape;396;g2ae5f078f16_0_59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7" name="Google Shape;397;g2ae5f078f16_0_593"/>
          <p:cNvPicPr preferRelativeResize="0"/>
          <p:nvPr/>
        </p:nvPicPr>
        <p:blipFill rotWithShape="1">
          <a:blip r:embed="rId4">
            <a:alphaModFix/>
          </a:blip>
          <a:srcRect b="0" l="0" r="0" t="0"/>
          <a:stretch/>
        </p:blipFill>
        <p:spPr>
          <a:xfrm>
            <a:off x="200050" y="1703375"/>
            <a:ext cx="4196350" cy="4723900"/>
          </a:xfrm>
          <a:prstGeom prst="rect">
            <a:avLst/>
          </a:prstGeom>
          <a:noFill/>
          <a:ln>
            <a:noFill/>
          </a:ln>
        </p:spPr>
      </p:pic>
      <p:pic>
        <p:nvPicPr>
          <p:cNvPr id="398" name="Google Shape;398;g2ae5f078f16_0_593"/>
          <p:cNvPicPr preferRelativeResize="0"/>
          <p:nvPr/>
        </p:nvPicPr>
        <p:blipFill rotWithShape="1">
          <a:blip r:embed="rId4">
            <a:alphaModFix/>
          </a:blip>
          <a:srcRect b="0" l="0" r="0" t="0"/>
          <a:stretch/>
        </p:blipFill>
        <p:spPr>
          <a:xfrm>
            <a:off x="4702875" y="1703375"/>
            <a:ext cx="4196350" cy="4723900"/>
          </a:xfrm>
          <a:prstGeom prst="rect">
            <a:avLst/>
          </a:prstGeom>
          <a:noFill/>
          <a:ln>
            <a:noFill/>
          </a:ln>
        </p:spPr>
      </p:pic>
      <p:pic>
        <p:nvPicPr>
          <p:cNvPr id="399" name="Google Shape;399;g2ae5f078f16_0_593"/>
          <p:cNvPicPr preferRelativeResize="0"/>
          <p:nvPr/>
        </p:nvPicPr>
        <p:blipFill>
          <a:blip r:embed="rId5">
            <a:alphaModFix/>
          </a:blip>
          <a:stretch>
            <a:fillRect/>
          </a:stretch>
        </p:blipFill>
        <p:spPr>
          <a:xfrm>
            <a:off x="5107572" y="2371837"/>
            <a:ext cx="3386951" cy="3386976"/>
          </a:xfrm>
          <a:prstGeom prst="rect">
            <a:avLst/>
          </a:prstGeom>
          <a:noFill/>
          <a:ln>
            <a:noFill/>
          </a:ln>
        </p:spPr>
      </p:pic>
      <p:pic>
        <p:nvPicPr>
          <p:cNvPr descr="ombining Wind &amp; Water for Energy Production &amp; Storage" id="400" name="Google Shape;400;g2ae5f078f16_0_593"/>
          <p:cNvPicPr preferRelativeResize="0"/>
          <p:nvPr/>
        </p:nvPicPr>
        <p:blipFill rotWithShape="1">
          <a:blip r:embed="rId6">
            <a:alphaModFix/>
          </a:blip>
          <a:srcRect b="0" l="0" r="0" t="0"/>
          <a:stretch/>
        </p:blipFill>
        <p:spPr>
          <a:xfrm>
            <a:off x="451575" y="2869975"/>
            <a:ext cx="3693300" cy="2390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ae58ca4397_0_57"/>
          <p:cNvSpPr/>
          <p:nvPr/>
        </p:nvSpPr>
        <p:spPr>
          <a:xfrm>
            <a:off x="4669250" y="1572475"/>
            <a:ext cx="4263600" cy="4985700"/>
          </a:xfrm>
          <a:prstGeom prst="roundRect">
            <a:avLst>
              <a:gd fmla="val 16667" name="adj"/>
            </a:avLst>
          </a:prstGeom>
          <a:solidFill>
            <a:srgbClr val="FFFFFF"/>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07" name="Google Shape;407;g2ae58ca4397_0_57"/>
          <p:cNvSpPr txBox="1"/>
          <p:nvPr/>
        </p:nvSpPr>
        <p:spPr>
          <a:xfrm>
            <a:off x="1028700" y="424771"/>
            <a:ext cx="76773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500" u="none" cap="none" strike="noStrike">
                <a:solidFill>
                  <a:schemeClr val="dk1"/>
                </a:solidFill>
                <a:latin typeface="Calibri"/>
                <a:ea typeface="Calibri"/>
                <a:cs typeface="Calibri"/>
                <a:sym typeface="Calibri"/>
              </a:rPr>
              <a:t>Which is an example of a nonrenewable resource?</a:t>
            </a:r>
            <a:endParaRPr b="0" i="0" sz="1300" u="none" cap="none" strike="noStrike">
              <a:solidFill>
                <a:srgbClr val="000000"/>
              </a:solidFill>
              <a:latin typeface="Arial"/>
              <a:ea typeface="Arial"/>
              <a:cs typeface="Arial"/>
              <a:sym typeface="Arial"/>
            </a:endParaRPr>
          </a:p>
        </p:txBody>
      </p:sp>
      <p:sp>
        <p:nvSpPr>
          <p:cNvPr descr="Questions" id="408" name="Google Shape;408;g2ae58ca4397_0_57"/>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9" name="Google Shape;409;g2ae58ca4397_0_57"/>
          <p:cNvPicPr preferRelativeResize="0"/>
          <p:nvPr/>
        </p:nvPicPr>
        <p:blipFill rotWithShape="1">
          <a:blip r:embed="rId4">
            <a:alphaModFix/>
          </a:blip>
          <a:srcRect b="0" l="0" r="0" t="0"/>
          <a:stretch/>
        </p:blipFill>
        <p:spPr>
          <a:xfrm>
            <a:off x="200050" y="1703375"/>
            <a:ext cx="4196350" cy="4723900"/>
          </a:xfrm>
          <a:prstGeom prst="rect">
            <a:avLst/>
          </a:prstGeom>
          <a:noFill/>
          <a:ln>
            <a:noFill/>
          </a:ln>
        </p:spPr>
      </p:pic>
      <p:pic>
        <p:nvPicPr>
          <p:cNvPr id="410" name="Google Shape;410;g2ae58ca4397_0_57"/>
          <p:cNvPicPr preferRelativeResize="0"/>
          <p:nvPr/>
        </p:nvPicPr>
        <p:blipFill rotWithShape="1">
          <a:blip r:embed="rId4">
            <a:alphaModFix/>
          </a:blip>
          <a:srcRect b="0" l="0" r="0" t="0"/>
          <a:stretch/>
        </p:blipFill>
        <p:spPr>
          <a:xfrm>
            <a:off x="4702875" y="1703375"/>
            <a:ext cx="4196350" cy="4723900"/>
          </a:xfrm>
          <a:prstGeom prst="rect">
            <a:avLst/>
          </a:prstGeom>
          <a:noFill/>
          <a:ln>
            <a:noFill/>
          </a:ln>
        </p:spPr>
      </p:pic>
      <p:pic>
        <p:nvPicPr>
          <p:cNvPr id="411" name="Google Shape;411;g2ae58ca4397_0_57"/>
          <p:cNvPicPr preferRelativeResize="0"/>
          <p:nvPr/>
        </p:nvPicPr>
        <p:blipFill>
          <a:blip r:embed="rId5">
            <a:alphaModFix/>
          </a:blip>
          <a:stretch>
            <a:fillRect/>
          </a:stretch>
        </p:blipFill>
        <p:spPr>
          <a:xfrm>
            <a:off x="5107572" y="2371837"/>
            <a:ext cx="3386951" cy="3386976"/>
          </a:xfrm>
          <a:prstGeom prst="rect">
            <a:avLst/>
          </a:prstGeom>
          <a:noFill/>
          <a:ln>
            <a:noFill/>
          </a:ln>
        </p:spPr>
      </p:pic>
      <p:pic>
        <p:nvPicPr>
          <p:cNvPr descr="ombining Wind &amp; Water for Energy Production &amp; Storage" id="412" name="Google Shape;412;g2ae58ca4397_0_57"/>
          <p:cNvPicPr preferRelativeResize="0"/>
          <p:nvPr/>
        </p:nvPicPr>
        <p:blipFill rotWithShape="1">
          <a:blip r:embed="rId6">
            <a:alphaModFix/>
          </a:blip>
          <a:srcRect b="0" l="0" r="0" t="0"/>
          <a:stretch/>
        </p:blipFill>
        <p:spPr>
          <a:xfrm>
            <a:off x="451575" y="2869975"/>
            <a:ext cx="3693300" cy="2390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descr="Artificial Intelligence" id="418" name="Google Shape;418;p35"/>
          <p:cNvSpPr/>
          <p:nvPr/>
        </p:nvSpPr>
        <p:spPr>
          <a:xfrm>
            <a:off x="892768" y="1482969"/>
            <a:ext cx="4185138" cy="3892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19" name="Google Shape;419;p35"/>
          <p:cNvPicPr preferRelativeResize="0"/>
          <p:nvPr/>
        </p:nvPicPr>
        <p:blipFill rotWithShape="1">
          <a:blip r:embed="rId4">
            <a:alphaModFix/>
          </a:blip>
          <a:srcRect b="0" l="0" r="0" t="0"/>
          <a:stretch/>
        </p:blipFill>
        <p:spPr>
          <a:xfrm>
            <a:off x="4572000" y="1727492"/>
            <a:ext cx="3403016" cy="340301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2ae58ca4397_0_68"/>
          <p:cNvSpPr txBox="1"/>
          <p:nvPr/>
        </p:nvSpPr>
        <p:spPr>
          <a:xfrm>
            <a:off x="1129553" y="1278652"/>
            <a:ext cx="72075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i="0" lang="en-US" sz="6400" u="none" cap="none" strike="noStrike">
                <a:solidFill>
                  <a:schemeClr val="dk1"/>
                </a:solidFill>
                <a:latin typeface="Calibri"/>
                <a:ea typeface="Calibri"/>
                <a:cs typeface="Calibri"/>
                <a:sym typeface="Calibri"/>
              </a:rPr>
              <a:t>Nonrenewable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400"/>
              <a:buFont typeface="Arial"/>
              <a:buNone/>
            </a:pPr>
            <a:r>
              <a:rPr b="1" i="0" lang="en-US" sz="6400" u="none" cap="none" strike="noStrike">
                <a:solidFill>
                  <a:schemeClr val="dk1"/>
                </a:solidFill>
                <a:latin typeface="Calibri"/>
                <a:ea typeface="Calibri"/>
                <a:cs typeface="Calibri"/>
                <a:sym typeface="Calibri"/>
              </a:rPr>
              <a:t>Non    renew  -able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426" name="Google Shape;426;g2ae58ca4397_0_68"/>
          <p:cNvCxnSpPr/>
          <p:nvPr/>
        </p:nvCxnSpPr>
        <p:spPr>
          <a:xfrm flipH="1">
            <a:off x="4570632" y="2210637"/>
            <a:ext cx="522600" cy="1083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427" name="Google Shape;427;g2ae58ca4397_0_68"/>
          <p:cNvCxnSpPr/>
          <p:nvPr/>
        </p:nvCxnSpPr>
        <p:spPr>
          <a:xfrm>
            <a:off x="6384243" y="2210613"/>
            <a:ext cx="464700" cy="12183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sp>
        <p:nvSpPr>
          <p:cNvPr id="428" name="Google Shape;428;g2ae58ca4397_0_68"/>
          <p:cNvSpPr txBox="1"/>
          <p:nvPr/>
        </p:nvSpPr>
        <p:spPr>
          <a:xfrm>
            <a:off x="3939544" y="4110920"/>
            <a:ext cx="1587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(root word)</a:t>
            </a:r>
            <a:endParaRPr b="0" i="0" sz="1400" u="none" cap="none" strike="noStrike">
              <a:solidFill>
                <a:srgbClr val="000000"/>
              </a:solidFill>
              <a:latin typeface="Arial"/>
              <a:ea typeface="Arial"/>
              <a:cs typeface="Arial"/>
              <a:sym typeface="Arial"/>
            </a:endParaRPr>
          </a:p>
        </p:txBody>
      </p:sp>
      <p:sp>
        <p:nvSpPr>
          <p:cNvPr id="429" name="Google Shape;429;g2ae58ca4397_0_68"/>
          <p:cNvSpPr txBox="1"/>
          <p:nvPr/>
        </p:nvSpPr>
        <p:spPr>
          <a:xfrm>
            <a:off x="6740768" y="4110920"/>
            <a:ext cx="86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(suffix)</a:t>
            </a:r>
            <a:endParaRPr b="0" i="0" sz="1400" u="none" cap="none" strike="noStrike">
              <a:solidFill>
                <a:srgbClr val="000000"/>
              </a:solidFill>
              <a:latin typeface="Arial"/>
              <a:ea typeface="Arial"/>
              <a:cs typeface="Arial"/>
              <a:sym typeface="Arial"/>
            </a:endParaRPr>
          </a:p>
        </p:txBody>
      </p:sp>
      <p:cxnSp>
        <p:nvCxnSpPr>
          <p:cNvPr id="430" name="Google Shape;430;g2ae58ca4397_0_68"/>
          <p:cNvCxnSpPr/>
          <p:nvPr/>
        </p:nvCxnSpPr>
        <p:spPr>
          <a:xfrm flipH="1">
            <a:off x="2435112" y="2184288"/>
            <a:ext cx="522600" cy="1083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sp>
        <p:nvSpPr>
          <p:cNvPr id="431" name="Google Shape;431;g2ae58ca4397_0_68"/>
          <p:cNvSpPr txBox="1"/>
          <p:nvPr/>
        </p:nvSpPr>
        <p:spPr>
          <a:xfrm>
            <a:off x="1292922" y="4110920"/>
            <a:ext cx="1587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(prefix)</a:t>
            </a:r>
            <a:endParaRPr b="0" i="0" sz="1400" u="none" cap="none" strike="noStrike">
              <a:solidFill>
                <a:srgbClr val="000000"/>
              </a:solidFill>
              <a:latin typeface="Arial"/>
              <a:ea typeface="Arial"/>
              <a:cs typeface="Arial"/>
              <a:sym typeface="Arial"/>
            </a:endParaRPr>
          </a:p>
        </p:txBody>
      </p:sp>
      <p:sp>
        <p:nvSpPr>
          <p:cNvPr descr="Artificial Intelligence" id="432" name="Google Shape;432;g2ae58ca4397_0_68"/>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33" name="Google Shape;433;g2ae58ca4397_0_68"/>
          <p:cNvPicPr preferRelativeResize="0"/>
          <p:nvPr/>
        </p:nvPicPr>
        <p:blipFill rotWithShape="1">
          <a:blip r:embed="rId4">
            <a:alphaModFix/>
          </a:blip>
          <a:srcRect b="0" l="0" r="0" t="0"/>
          <a:stretch/>
        </p:blipFill>
        <p:spPr>
          <a:xfrm>
            <a:off x="849542" y="192988"/>
            <a:ext cx="466792" cy="46679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2ae58ca4397_0_81"/>
          <p:cNvSpPr txBox="1"/>
          <p:nvPr/>
        </p:nvSpPr>
        <p:spPr>
          <a:xfrm>
            <a:off x="1129553" y="1278652"/>
            <a:ext cx="72075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i="0" lang="en-US" sz="6400" u="none" cap="none" strike="noStrike">
                <a:solidFill>
                  <a:schemeClr val="dk1"/>
                </a:solidFill>
                <a:latin typeface="Calibri"/>
                <a:ea typeface="Calibri"/>
                <a:cs typeface="Calibri"/>
                <a:sym typeface="Calibri"/>
              </a:rPr>
              <a:t>Nonrenewable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400"/>
              <a:buFont typeface="Arial"/>
              <a:buNone/>
            </a:pPr>
            <a:r>
              <a:rPr b="1" i="0" lang="en-US" sz="6400" u="none" cap="none" strike="noStrike">
                <a:solidFill>
                  <a:schemeClr val="dk1"/>
                </a:solidFill>
                <a:latin typeface="Calibri"/>
                <a:ea typeface="Calibri"/>
                <a:cs typeface="Calibri"/>
                <a:sym typeface="Calibri"/>
              </a:rPr>
              <a:t>Non    renew  -able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440" name="Google Shape;440;g2ae58ca4397_0_81"/>
          <p:cNvCxnSpPr/>
          <p:nvPr/>
        </p:nvCxnSpPr>
        <p:spPr>
          <a:xfrm flipH="1">
            <a:off x="4570632" y="2210637"/>
            <a:ext cx="522600" cy="1083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441" name="Google Shape;441;g2ae58ca4397_0_81"/>
          <p:cNvCxnSpPr/>
          <p:nvPr/>
        </p:nvCxnSpPr>
        <p:spPr>
          <a:xfrm>
            <a:off x="6456693" y="2210613"/>
            <a:ext cx="375600" cy="1083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442" name="Google Shape;442;g2ae58ca4397_0_81"/>
          <p:cNvCxnSpPr/>
          <p:nvPr/>
        </p:nvCxnSpPr>
        <p:spPr>
          <a:xfrm flipH="1">
            <a:off x="2435112" y="2184288"/>
            <a:ext cx="522600" cy="1083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sp>
        <p:nvSpPr>
          <p:cNvPr id="443" name="Google Shape;443;g2ae58ca4397_0_81"/>
          <p:cNvSpPr/>
          <p:nvPr/>
        </p:nvSpPr>
        <p:spPr>
          <a:xfrm>
            <a:off x="896471" y="3294588"/>
            <a:ext cx="2277000" cy="10839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44" name="Google Shape;444;g2ae58ca4397_0_81"/>
          <p:cNvCxnSpPr/>
          <p:nvPr/>
        </p:nvCxnSpPr>
        <p:spPr>
          <a:xfrm>
            <a:off x="1842345" y="4414300"/>
            <a:ext cx="854100" cy="9225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sp>
        <p:nvSpPr>
          <p:cNvPr id="445" name="Google Shape;445;g2ae58ca4397_0_81"/>
          <p:cNvSpPr txBox="1"/>
          <p:nvPr/>
        </p:nvSpPr>
        <p:spPr>
          <a:xfrm>
            <a:off x="2696455" y="5372635"/>
            <a:ext cx="817800" cy="646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not</a:t>
            </a:r>
            <a:endParaRPr b="0" i="0" sz="3600" u="none" cap="none" strike="noStrike">
              <a:solidFill>
                <a:schemeClr val="dk1"/>
              </a:solidFill>
              <a:latin typeface="Calibri"/>
              <a:ea typeface="Calibri"/>
              <a:cs typeface="Calibri"/>
              <a:sym typeface="Calibri"/>
            </a:endParaRPr>
          </a:p>
        </p:txBody>
      </p:sp>
      <p:sp>
        <p:nvSpPr>
          <p:cNvPr descr="Artificial Intelligence" id="446" name="Google Shape;446;g2ae58ca4397_0_8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47" name="Google Shape;447;g2ae58ca4397_0_81"/>
          <p:cNvPicPr preferRelativeResize="0"/>
          <p:nvPr/>
        </p:nvPicPr>
        <p:blipFill rotWithShape="1">
          <a:blip r:embed="rId4">
            <a:alphaModFix/>
          </a:blip>
          <a:srcRect b="0" l="0" r="0" t="0"/>
          <a:stretch/>
        </p:blipFill>
        <p:spPr>
          <a:xfrm>
            <a:off x="849542" y="192988"/>
            <a:ext cx="466792" cy="4667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descr="Rewind" id="143" name="Google Shape;143;p11"/>
          <p:cNvSpPr/>
          <p:nvPr/>
        </p:nvSpPr>
        <p:spPr>
          <a:xfrm>
            <a:off x="1828800" y="980515"/>
            <a:ext cx="5486400" cy="4654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2ae58ca4397_0_94"/>
          <p:cNvSpPr txBox="1"/>
          <p:nvPr/>
        </p:nvSpPr>
        <p:spPr>
          <a:xfrm>
            <a:off x="0" y="1278652"/>
            <a:ext cx="91440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i="0" lang="en-US" sz="6400" u="none" cap="none" strike="noStrike">
                <a:solidFill>
                  <a:schemeClr val="dk1"/>
                </a:solidFill>
                <a:latin typeface="Calibri"/>
                <a:ea typeface="Calibri"/>
                <a:cs typeface="Calibri"/>
                <a:sym typeface="Calibri"/>
              </a:rPr>
              <a:t>Nonrenewable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400"/>
              <a:buFont typeface="Arial"/>
              <a:buNone/>
            </a:pPr>
            <a:r>
              <a:rPr b="1" i="0" lang="en-US" sz="6400" u="none" cap="none" strike="noStrike">
                <a:solidFill>
                  <a:schemeClr val="dk1"/>
                </a:solidFill>
                <a:latin typeface="Calibri"/>
                <a:ea typeface="Calibri"/>
                <a:cs typeface="Calibri"/>
                <a:sym typeface="Calibri"/>
              </a:rPr>
              <a:t>     Non    renew     -able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454" name="Google Shape;454;g2ae58ca4397_0_94"/>
          <p:cNvCxnSpPr/>
          <p:nvPr/>
        </p:nvCxnSpPr>
        <p:spPr>
          <a:xfrm flipH="1">
            <a:off x="4310657" y="2210637"/>
            <a:ext cx="522600" cy="1083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455" name="Google Shape;455;g2ae58ca4397_0_94"/>
          <p:cNvCxnSpPr/>
          <p:nvPr/>
        </p:nvCxnSpPr>
        <p:spPr>
          <a:xfrm>
            <a:off x="4211095" y="4374506"/>
            <a:ext cx="854100" cy="9225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sp>
        <p:nvSpPr>
          <p:cNvPr id="456" name="Google Shape;456;g2ae58ca4397_0_94"/>
          <p:cNvSpPr/>
          <p:nvPr/>
        </p:nvSpPr>
        <p:spPr>
          <a:xfrm>
            <a:off x="2914022" y="3304000"/>
            <a:ext cx="3315900" cy="10839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7" name="Google Shape;457;g2ae58ca4397_0_94"/>
          <p:cNvSpPr txBox="1"/>
          <p:nvPr/>
        </p:nvSpPr>
        <p:spPr>
          <a:xfrm>
            <a:off x="3783203" y="5319937"/>
            <a:ext cx="2599800" cy="646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to make new</a:t>
            </a:r>
            <a:endParaRPr b="0" i="0" sz="3600" u="none" cap="none" strike="noStrike">
              <a:solidFill>
                <a:schemeClr val="dk1"/>
              </a:solidFill>
              <a:latin typeface="Calibri"/>
              <a:ea typeface="Calibri"/>
              <a:cs typeface="Calibri"/>
              <a:sym typeface="Calibri"/>
            </a:endParaRPr>
          </a:p>
        </p:txBody>
      </p:sp>
      <p:sp>
        <p:nvSpPr>
          <p:cNvPr descr="Artificial Intelligence" id="458" name="Google Shape;458;g2ae58ca4397_0_94"/>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59" name="Google Shape;459;g2ae58ca4397_0_94"/>
          <p:cNvPicPr preferRelativeResize="0"/>
          <p:nvPr/>
        </p:nvPicPr>
        <p:blipFill rotWithShape="1">
          <a:blip r:embed="rId4">
            <a:alphaModFix/>
          </a:blip>
          <a:srcRect b="0" l="0" r="0" t="0"/>
          <a:stretch/>
        </p:blipFill>
        <p:spPr>
          <a:xfrm>
            <a:off x="849542" y="192988"/>
            <a:ext cx="466792" cy="46679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2ae58ca4397_0_105"/>
          <p:cNvSpPr txBox="1"/>
          <p:nvPr/>
        </p:nvSpPr>
        <p:spPr>
          <a:xfrm>
            <a:off x="896471" y="1278652"/>
            <a:ext cx="76572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i="0" lang="en-US" sz="6400" u="none" cap="none" strike="noStrike">
                <a:solidFill>
                  <a:schemeClr val="dk1"/>
                </a:solidFill>
                <a:latin typeface="Calibri"/>
                <a:ea typeface="Calibri"/>
                <a:cs typeface="Calibri"/>
                <a:sym typeface="Calibri"/>
              </a:rPr>
              <a:t>Nonrenewable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400"/>
              <a:buFont typeface="Arial"/>
              <a:buNone/>
            </a:pPr>
            <a:r>
              <a:rPr b="1" i="0" lang="en-US" sz="6400" u="none" cap="none" strike="noStrike">
                <a:solidFill>
                  <a:schemeClr val="dk1"/>
                </a:solidFill>
                <a:latin typeface="Calibri"/>
                <a:ea typeface="Calibri"/>
                <a:cs typeface="Calibri"/>
                <a:sym typeface="Calibri"/>
              </a:rPr>
              <a:t>  Non   renew   -able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466" name="Google Shape;466;g2ae58ca4397_0_105"/>
          <p:cNvCxnSpPr/>
          <p:nvPr/>
        </p:nvCxnSpPr>
        <p:spPr>
          <a:xfrm>
            <a:off x="6158384" y="2151669"/>
            <a:ext cx="726600" cy="11430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sp>
        <p:nvSpPr>
          <p:cNvPr id="467" name="Google Shape;467;g2ae58ca4397_0_105"/>
          <p:cNvSpPr txBox="1"/>
          <p:nvPr/>
        </p:nvSpPr>
        <p:spPr>
          <a:xfrm>
            <a:off x="590340" y="5006305"/>
            <a:ext cx="7963200" cy="9543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Suffix that turns a verb (to not make new) into a adjective (non-renewed). </a:t>
            </a:r>
            <a:endParaRPr b="0" i="0" sz="1400" u="none" cap="none" strike="noStrike">
              <a:solidFill>
                <a:srgbClr val="000000"/>
              </a:solidFill>
              <a:latin typeface="Arial"/>
              <a:ea typeface="Arial"/>
              <a:cs typeface="Arial"/>
              <a:sym typeface="Arial"/>
            </a:endParaRPr>
          </a:p>
        </p:txBody>
      </p:sp>
      <p:cxnSp>
        <p:nvCxnSpPr>
          <p:cNvPr id="468" name="Google Shape;468;g2ae58ca4397_0_105"/>
          <p:cNvCxnSpPr/>
          <p:nvPr/>
        </p:nvCxnSpPr>
        <p:spPr>
          <a:xfrm flipH="1">
            <a:off x="6734584" y="4213570"/>
            <a:ext cx="477300" cy="7536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sp>
        <p:nvSpPr>
          <p:cNvPr id="469" name="Google Shape;469;g2ae58ca4397_0_105"/>
          <p:cNvSpPr/>
          <p:nvPr/>
        </p:nvSpPr>
        <p:spPr>
          <a:xfrm>
            <a:off x="6158384" y="3420684"/>
            <a:ext cx="2106900" cy="7299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descr="Artificial Intelligence" id="470" name="Google Shape;470;g2ae58ca4397_0_10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71" name="Google Shape;471;g2ae58ca4397_0_105"/>
          <p:cNvPicPr preferRelativeResize="0"/>
          <p:nvPr/>
        </p:nvPicPr>
        <p:blipFill rotWithShape="1">
          <a:blip r:embed="rId4">
            <a:alphaModFix/>
          </a:blip>
          <a:srcRect b="0" l="0" r="0" t="0"/>
          <a:stretch/>
        </p:blipFill>
        <p:spPr>
          <a:xfrm>
            <a:off x="849542" y="192988"/>
            <a:ext cx="466792" cy="46679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2ae58ca4397_0_116"/>
          <p:cNvSpPr txBox="1"/>
          <p:nvPr/>
        </p:nvSpPr>
        <p:spPr>
          <a:xfrm>
            <a:off x="125506" y="1188217"/>
            <a:ext cx="8659800" cy="30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i="0" lang="en-US" sz="6400" u="none" cap="none" strike="noStrike">
                <a:solidFill>
                  <a:schemeClr val="dk1"/>
                </a:solidFill>
                <a:latin typeface="Calibri"/>
                <a:ea typeface="Calibri"/>
                <a:cs typeface="Calibri"/>
                <a:sym typeface="Calibri"/>
              </a:rPr>
              <a:t>Non     renew       -able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400"/>
              <a:buFont typeface="Arial"/>
              <a:buNone/>
            </a:pPr>
            <a:r>
              <a:rPr b="1" i="0" lang="en-US" sz="6400" u="none" cap="none" strike="noStrike">
                <a:solidFill>
                  <a:schemeClr val="dk1"/>
                </a:solidFill>
                <a:latin typeface="Calibri"/>
                <a:ea typeface="Calibri"/>
                <a:cs typeface="Calibri"/>
                <a:sym typeface="Calibri"/>
              </a:rPr>
              <a:t>Nonrenewable</a:t>
            </a:r>
            <a:endParaRPr b="0" i="0" sz="1400" u="none" cap="none" strike="noStrike">
              <a:solidFill>
                <a:srgbClr val="000000"/>
              </a:solidFill>
              <a:latin typeface="Arial"/>
              <a:ea typeface="Arial"/>
              <a:cs typeface="Arial"/>
              <a:sym typeface="Arial"/>
            </a:endParaRPr>
          </a:p>
        </p:txBody>
      </p:sp>
      <p:sp>
        <p:nvSpPr>
          <p:cNvPr id="478" name="Google Shape;478;g2ae58ca4397_0_116"/>
          <p:cNvSpPr txBox="1"/>
          <p:nvPr/>
        </p:nvSpPr>
        <p:spPr>
          <a:xfrm>
            <a:off x="1566286" y="4940190"/>
            <a:ext cx="5247000" cy="9543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Something that is </a:t>
            </a:r>
            <a:r>
              <a:rPr b="0" i="1" lang="en-US" sz="2800" u="none" cap="none" strike="noStrike">
                <a:solidFill>
                  <a:schemeClr val="dk1"/>
                </a:solidFill>
                <a:latin typeface="Calibri"/>
                <a:ea typeface="Calibri"/>
                <a:cs typeface="Calibri"/>
                <a:sym typeface="Calibri"/>
              </a:rPr>
              <a:t>not</a:t>
            </a:r>
            <a:r>
              <a:rPr b="0" i="0" lang="en-US" sz="2800" u="none" cap="none" strike="noStrike">
                <a:solidFill>
                  <a:schemeClr val="dk1"/>
                </a:solidFill>
                <a:latin typeface="Calibri"/>
                <a:ea typeface="Calibri"/>
                <a:cs typeface="Calibri"/>
                <a:sym typeface="Calibri"/>
              </a:rPr>
              <a:t> made new again. </a:t>
            </a:r>
            <a:endParaRPr b="0" i="0" sz="1400" u="none" cap="none" strike="noStrike">
              <a:solidFill>
                <a:srgbClr val="000000"/>
              </a:solidFill>
              <a:latin typeface="Arial"/>
              <a:ea typeface="Arial"/>
              <a:cs typeface="Arial"/>
              <a:sym typeface="Arial"/>
            </a:endParaRPr>
          </a:p>
        </p:txBody>
      </p:sp>
      <p:sp>
        <p:nvSpPr>
          <p:cNvPr id="479" name="Google Shape;479;g2ae58ca4397_0_116"/>
          <p:cNvSpPr/>
          <p:nvPr/>
        </p:nvSpPr>
        <p:spPr>
          <a:xfrm>
            <a:off x="5544620" y="1389933"/>
            <a:ext cx="663300" cy="723600"/>
          </a:xfrm>
          <a:prstGeom prst="mathPlus">
            <a:avLst>
              <a:gd fmla="val 23520" name="adj1"/>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0" name="Google Shape;480;g2ae58ca4397_0_116"/>
          <p:cNvSpPr/>
          <p:nvPr/>
        </p:nvSpPr>
        <p:spPr>
          <a:xfrm>
            <a:off x="4340888" y="4059534"/>
            <a:ext cx="371700" cy="8808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1" name="Google Shape;481;g2ae58ca4397_0_116"/>
          <p:cNvSpPr/>
          <p:nvPr/>
        </p:nvSpPr>
        <p:spPr>
          <a:xfrm>
            <a:off x="2303829" y="1389933"/>
            <a:ext cx="663300" cy="723600"/>
          </a:xfrm>
          <a:prstGeom prst="mathPlus">
            <a:avLst>
              <a:gd fmla="val 23520" name="adj1"/>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82" name="Google Shape;482;g2ae58ca4397_0_11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83" name="Google Shape;483;g2ae58ca4397_0_116"/>
          <p:cNvPicPr preferRelativeResize="0"/>
          <p:nvPr/>
        </p:nvPicPr>
        <p:blipFill rotWithShape="1">
          <a:blip r:embed="rId4">
            <a:alphaModFix/>
          </a:blip>
          <a:srcRect b="0" l="0" r="0" t="0"/>
          <a:stretch/>
        </p:blipFill>
        <p:spPr>
          <a:xfrm>
            <a:off x="849542" y="192988"/>
            <a:ext cx="466792" cy="46679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descr="Questions" id="489" name="Google Shape;489;g2ae5f078f16_0_691"/>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2ae5f078f16_0_696"/>
          <p:cNvSpPr txBox="1"/>
          <p:nvPr/>
        </p:nvSpPr>
        <p:spPr>
          <a:xfrm>
            <a:off x="898070" y="367615"/>
            <a:ext cx="79521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How can we use the word parts of nonrenewable to help us remember the definition of the term?</a:t>
            </a:r>
            <a:endParaRPr b="0" i="0" sz="1400" u="none" cap="none" strike="noStrike">
              <a:solidFill>
                <a:srgbClr val="000000"/>
              </a:solidFill>
              <a:latin typeface="Arial"/>
              <a:ea typeface="Arial"/>
              <a:cs typeface="Arial"/>
              <a:sym typeface="Arial"/>
            </a:endParaRPr>
          </a:p>
        </p:txBody>
      </p:sp>
      <p:sp>
        <p:nvSpPr>
          <p:cNvPr descr="Questions" id="496" name="Google Shape;496;g2ae5f078f16_0_69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g2ae5f078f16_0_696"/>
          <p:cNvSpPr txBox="1"/>
          <p:nvPr/>
        </p:nvSpPr>
        <p:spPr>
          <a:xfrm>
            <a:off x="799941" y="2466426"/>
            <a:ext cx="75441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Nonr</a:t>
            </a:r>
            <a:r>
              <a:rPr b="1" i="0" lang="en-US" sz="6400" u="none" cap="none" strike="noStrike">
                <a:solidFill>
                  <a:schemeClr val="dk1"/>
                </a:solidFill>
                <a:latin typeface="Calibri"/>
                <a:ea typeface="Calibri"/>
                <a:cs typeface="Calibri"/>
                <a:sym typeface="Calibri"/>
              </a:rPr>
              <a:t>enewable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Non    r</a:t>
            </a:r>
            <a:r>
              <a:rPr b="1" i="0" lang="en-US" sz="6400" u="none" cap="none" strike="noStrike">
                <a:solidFill>
                  <a:schemeClr val="dk1"/>
                </a:solidFill>
                <a:latin typeface="Calibri"/>
                <a:ea typeface="Calibri"/>
                <a:cs typeface="Calibri"/>
                <a:sym typeface="Calibri"/>
              </a:rPr>
              <a:t>enew      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498" name="Google Shape;498;g2ae5f078f16_0_696"/>
          <p:cNvCxnSpPr/>
          <p:nvPr/>
        </p:nvCxnSpPr>
        <p:spPr>
          <a:xfrm flipH="1">
            <a:off x="4232557" y="3526687"/>
            <a:ext cx="522600" cy="1083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499" name="Google Shape;499;g2ae5f078f16_0_696"/>
          <p:cNvCxnSpPr/>
          <p:nvPr/>
        </p:nvCxnSpPr>
        <p:spPr>
          <a:xfrm>
            <a:off x="6118618" y="3526663"/>
            <a:ext cx="375600" cy="1083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cxnSp>
        <p:nvCxnSpPr>
          <p:cNvPr id="500" name="Google Shape;500;g2ae5f078f16_0_696"/>
          <p:cNvCxnSpPr/>
          <p:nvPr/>
        </p:nvCxnSpPr>
        <p:spPr>
          <a:xfrm flipH="1">
            <a:off x="2097037" y="3500338"/>
            <a:ext cx="522600" cy="1083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250"/>
              </a:srgbClr>
            </a:outerShdw>
          </a:effectLst>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0"/>
          <p:cNvSpPr txBox="1"/>
          <p:nvPr/>
        </p:nvSpPr>
        <p:spPr>
          <a:xfrm>
            <a:off x="2585397" y="628581"/>
            <a:ext cx="39732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507" name="Google Shape;507;p50"/>
          <p:cNvSpPr/>
          <p:nvPr/>
        </p:nvSpPr>
        <p:spPr>
          <a:xfrm>
            <a:off x="1928445" y="1500554"/>
            <a:ext cx="5287108"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descr="Rewind" id="513" name="Google Shape;513;p51"/>
          <p:cNvSpPr/>
          <p:nvPr/>
        </p:nvSpPr>
        <p:spPr>
          <a:xfrm>
            <a:off x="0" y="0"/>
            <a:ext cx="735230" cy="73523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51"/>
          <p:cNvSpPr txBox="1"/>
          <p:nvPr>
            <p:ph type="ctrTitle"/>
          </p:nvPr>
        </p:nvSpPr>
        <p:spPr>
          <a:xfrm>
            <a:off x="735225" y="345700"/>
            <a:ext cx="7950600" cy="1470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b="1" lang="en-US" sz="4000" u="sng"/>
              <a:t>Nonrenewable Resource</a:t>
            </a:r>
            <a:r>
              <a:rPr lang="en-US" sz="4000"/>
              <a:t>: a natural resource that cannot be replaced after it is used</a:t>
            </a:r>
            <a:endParaRPr/>
          </a:p>
        </p:txBody>
      </p:sp>
      <p:pic>
        <p:nvPicPr>
          <p:cNvPr id="515" name="Google Shape;515;p51"/>
          <p:cNvPicPr preferRelativeResize="0"/>
          <p:nvPr/>
        </p:nvPicPr>
        <p:blipFill>
          <a:blip r:embed="rId4">
            <a:alphaModFix/>
          </a:blip>
          <a:stretch>
            <a:fillRect/>
          </a:stretch>
        </p:blipFill>
        <p:spPr>
          <a:xfrm>
            <a:off x="1440049" y="2025225"/>
            <a:ext cx="6263899" cy="45476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g2ae5f078f16_0_780"/>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22" name="Google Shape;522;g2ae5f078f16_0_780"/>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523" name="Google Shape;523;g2ae5f078f16_0_780"/>
          <p:cNvCxnSpPr>
            <a:stCxn id="524" idx="4"/>
            <a:endCxn id="521"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525" name="Google Shape;525;g2ae5f078f16_0_780"/>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526" name="Google Shape;526;g2ae5f078f16_0_780"/>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524" name="Google Shape;524;g2ae5f078f16_0_780"/>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2ae5f078f16_0_790"/>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33" name="Google Shape;533;g2ae5f078f16_0_790"/>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34" name="Google Shape;534;g2ae5f078f16_0_790"/>
          <p:cNvCxnSpPr>
            <a:stCxn id="535" idx="4"/>
            <a:endCxn id="532"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36" name="Google Shape;536;g2ae5f078f16_0_790"/>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37" name="Google Shape;537;g2ae5f078f16_0_790"/>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35" name="Google Shape;535;g2ae5f078f16_0_790"/>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8" name="Google Shape;538;g2ae5f078f16_0_790"/>
          <p:cNvSpPr txBox="1"/>
          <p:nvPr/>
        </p:nvSpPr>
        <p:spPr>
          <a:xfrm>
            <a:off x="2990050" y="3109708"/>
            <a:ext cx="31638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Nonr</a:t>
            </a:r>
            <a:r>
              <a:rPr b="1" i="0" lang="en-US" sz="2900" u="none" cap="none" strike="noStrike">
                <a:solidFill>
                  <a:srgbClr val="000000"/>
                </a:solidFill>
                <a:latin typeface="Poppins"/>
                <a:ea typeface="Poppins"/>
                <a:cs typeface="Poppins"/>
                <a:sym typeface="Poppins"/>
              </a:rPr>
              <a:t>enewable</a:t>
            </a:r>
            <a:endParaRPr b="1" i="0" sz="29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Resource</a:t>
            </a:r>
            <a:endParaRPr b="1" i="0" sz="2900" u="none" cap="none" strike="noStrike">
              <a:solidFill>
                <a:srgbClr val="000000"/>
              </a:solidFill>
              <a:latin typeface="Poppins"/>
              <a:ea typeface="Poppins"/>
              <a:cs typeface="Poppins"/>
              <a:sym typeface="Poppins"/>
            </a:endParaRPr>
          </a:p>
        </p:txBody>
      </p:sp>
      <p:sp>
        <p:nvSpPr>
          <p:cNvPr id="539" name="Google Shape;539;g2ae5f078f16_0_790"/>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40" name="Google Shape;540;g2ae5f078f16_0_790"/>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41" name="Google Shape;541;g2ae5f078f16_0_790"/>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42" name="Google Shape;542;g2ae5f078f16_0_790"/>
          <p:cNvSpPr txBox="1"/>
          <p:nvPr/>
        </p:nvSpPr>
        <p:spPr>
          <a:xfrm>
            <a:off x="4182625" y="5889250"/>
            <a:ext cx="4504200" cy="615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 nonrenewable resources</a:t>
            </a:r>
            <a:endParaRPr b="0" i="0" sz="1700" u="none" cap="none" strike="noStrike">
              <a:solidFill>
                <a:srgbClr val="000000"/>
              </a:solidFill>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sp>
        <p:nvSpPr>
          <p:cNvPr id="543" name="Google Shape;543;g2ae5f078f16_0_79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4" name="Google Shape;544;g2ae5f078f16_0_79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45" name="Google Shape;545;g2ae5f078f16_0_790"/>
          <p:cNvCxnSpPr>
            <a:stCxn id="546" idx="4"/>
            <a:endCxn id="54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47" name="Google Shape;547;g2ae5f078f16_0_79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48" name="Google Shape;548;g2ae5f078f16_0_79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46" name="Google Shape;546;g2ae5f078f16_0_79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g2ae5f078f16_0_811"/>
          <p:cNvSpPr txBox="1"/>
          <p:nvPr/>
        </p:nvSpPr>
        <p:spPr>
          <a:xfrm>
            <a:off x="549264" y="555125"/>
            <a:ext cx="78906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non</a:t>
            </a:r>
            <a:r>
              <a:rPr b="1" i="0" lang="en-US" sz="3000" u="none" cap="none" strike="noStrike">
                <a:solidFill>
                  <a:srgbClr val="000000"/>
                </a:solidFill>
                <a:latin typeface="Calibri"/>
                <a:ea typeface="Calibri"/>
                <a:cs typeface="Calibri"/>
                <a:sym typeface="Calibri"/>
              </a:rPr>
              <a:t>renewable resource</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555" name="Google Shape;555;g2ae5f078f16_0_8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56" name="Google Shape;556;g2ae5f078f16_0_8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57" name="Google Shape;557;g2ae5f078f16_0_811"/>
          <p:cNvCxnSpPr>
            <a:stCxn id="558" idx="4"/>
            <a:endCxn id="55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59" name="Google Shape;559;g2ae5f078f16_0_8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60" name="Google Shape;560;g2ae5f078f16_0_8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58" name="Google Shape;558;g2ae5f078f16_0_8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1" name="Google Shape;561;g2ae5f078f16_0_811"/>
          <p:cNvSpPr txBox="1"/>
          <p:nvPr/>
        </p:nvSpPr>
        <p:spPr>
          <a:xfrm>
            <a:off x="393330" y="19739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62" name="Google Shape;562;g2ae5f078f16_0_811"/>
          <p:cNvSpPr txBox="1"/>
          <p:nvPr/>
        </p:nvSpPr>
        <p:spPr>
          <a:xfrm>
            <a:off x="5011271" y="19618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63" name="Google Shape;563;g2ae5f078f16_0_811"/>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64" name="Google Shape;564;g2ae5f078f16_0_811"/>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565" name="Google Shape;565;g2ae5f078f16_0_811"/>
          <p:cNvPicPr preferRelativeResize="0"/>
          <p:nvPr/>
        </p:nvPicPr>
        <p:blipFill rotWithShape="1">
          <a:blip r:embed="rId3">
            <a:alphaModFix/>
          </a:blip>
          <a:srcRect b="0" l="0" r="0" t="0"/>
          <a:stretch/>
        </p:blipFill>
        <p:spPr>
          <a:xfrm>
            <a:off x="5882896" y="1608800"/>
            <a:ext cx="2452526" cy="2452526"/>
          </a:xfrm>
          <a:prstGeom prst="rect">
            <a:avLst/>
          </a:prstGeom>
          <a:noFill/>
          <a:ln>
            <a:noFill/>
          </a:ln>
        </p:spPr>
      </p:pic>
      <p:pic>
        <p:nvPicPr>
          <p:cNvPr id="566" name="Google Shape;566;g2ae5f078f16_0_811"/>
          <p:cNvPicPr preferRelativeResize="0"/>
          <p:nvPr/>
        </p:nvPicPr>
        <p:blipFill rotWithShape="1">
          <a:blip r:embed="rId4">
            <a:alphaModFix/>
          </a:blip>
          <a:srcRect b="0" l="0" r="0" t="0"/>
          <a:stretch/>
        </p:blipFill>
        <p:spPr>
          <a:xfrm>
            <a:off x="5882900" y="3889625"/>
            <a:ext cx="2770925" cy="2770925"/>
          </a:xfrm>
          <a:prstGeom prst="rect">
            <a:avLst/>
          </a:prstGeom>
          <a:noFill/>
          <a:ln>
            <a:noFill/>
          </a:ln>
        </p:spPr>
      </p:pic>
      <p:pic>
        <p:nvPicPr>
          <p:cNvPr id="567" name="Google Shape;567;g2ae5f078f16_0_811"/>
          <p:cNvPicPr preferRelativeResize="0"/>
          <p:nvPr/>
        </p:nvPicPr>
        <p:blipFill>
          <a:blip r:embed="rId5">
            <a:alphaModFix/>
          </a:blip>
          <a:stretch>
            <a:fillRect/>
          </a:stretch>
        </p:blipFill>
        <p:spPr>
          <a:xfrm>
            <a:off x="1094326" y="4172875"/>
            <a:ext cx="2676798" cy="2204425"/>
          </a:xfrm>
          <a:prstGeom prst="rect">
            <a:avLst/>
          </a:prstGeom>
          <a:noFill/>
          <a:ln>
            <a:noFill/>
          </a:ln>
        </p:spPr>
      </p:pic>
      <p:pic>
        <p:nvPicPr>
          <p:cNvPr id="568" name="Google Shape;568;g2ae5f078f16_0_811"/>
          <p:cNvPicPr preferRelativeResize="0"/>
          <p:nvPr/>
        </p:nvPicPr>
        <p:blipFill>
          <a:blip r:embed="rId6">
            <a:alphaModFix/>
          </a:blip>
          <a:stretch>
            <a:fillRect/>
          </a:stretch>
        </p:blipFill>
        <p:spPr>
          <a:xfrm>
            <a:off x="1094325" y="1799050"/>
            <a:ext cx="3126624" cy="2072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12"/>
          <p:cNvPicPr preferRelativeResize="0"/>
          <p:nvPr/>
        </p:nvPicPr>
        <p:blipFill rotWithShape="1">
          <a:blip r:embed="rId3">
            <a:alphaModFix/>
          </a:blip>
          <a:srcRect b="0" l="0" r="0" t="0"/>
          <a:stretch/>
        </p:blipFill>
        <p:spPr>
          <a:xfrm>
            <a:off x="986589" y="1703294"/>
            <a:ext cx="7137613" cy="4760732"/>
          </a:xfrm>
          <a:prstGeom prst="rect">
            <a:avLst/>
          </a:prstGeom>
          <a:noFill/>
          <a:ln>
            <a:noFill/>
          </a:ln>
        </p:spPr>
      </p:pic>
      <p:sp>
        <p:nvSpPr>
          <p:cNvPr id="150" name="Google Shape;150;p12"/>
          <p:cNvSpPr txBox="1"/>
          <p:nvPr/>
        </p:nvSpPr>
        <p:spPr>
          <a:xfrm>
            <a:off x="1620251" y="424771"/>
            <a:ext cx="5743073"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sng" cap="none" strike="noStrike">
                <a:solidFill>
                  <a:schemeClr val="dk1"/>
                </a:solidFill>
                <a:latin typeface="Calibri"/>
                <a:ea typeface="Calibri"/>
                <a:cs typeface="Calibri"/>
                <a:sym typeface="Calibri"/>
              </a:rPr>
              <a:t>Resource</a:t>
            </a:r>
            <a:r>
              <a:rPr b="0" i="0" lang="en-US" sz="3200" u="none" cap="none" strike="noStrike">
                <a:solidFill>
                  <a:schemeClr val="dk1"/>
                </a:solidFill>
                <a:latin typeface="Calibri"/>
                <a:ea typeface="Calibri"/>
                <a:cs typeface="Calibri"/>
                <a:sym typeface="Calibri"/>
              </a:rPr>
              <a:t>: an energy source that is turned into power</a:t>
            </a:r>
            <a:endParaRPr b="0" i="0" sz="1400" u="none" cap="none" strike="noStrike">
              <a:solidFill>
                <a:srgbClr val="000000"/>
              </a:solidFill>
              <a:latin typeface="Arial"/>
              <a:ea typeface="Arial"/>
              <a:cs typeface="Arial"/>
              <a:sym typeface="Arial"/>
            </a:endParaRPr>
          </a:p>
        </p:txBody>
      </p:sp>
      <p:sp>
        <p:nvSpPr>
          <p:cNvPr descr="Rewind" id="151" name="Google Shape;151;p12"/>
          <p:cNvSpPr/>
          <p:nvPr/>
        </p:nvSpPr>
        <p:spPr>
          <a:xfrm>
            <a:off x="0" y="0"/>
            <a:ext cx="849542" cy="849542"/>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2ae58ca4397_0_209"/>
          <p:cNvSpPr txBox="1"/>
          <p:nvPr/>
        </p:nvSpPr>
        <p:spPr>
          <a:xfrm>
            <a:off x="549264" y="555125"/>
            <a:ext cx="78906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non</a:t>
            </a:r>
            <a:r>
              <a:rPr b="1" i="0" lang="en-US" sz="3000" u="none" cap="none" strike="noStrike">
                <a:solidFill>
                  <a:srgbClr val="000000"/>
                </a:solidFill>
                <a:latin typeface="Calibri"/>
                <a:ea typeface="Calibri"/>
                <a:cs typeface="Calibri"/>
                <a:sym typeface="Calibri"/>
              </a:rPr>
              <a:t>renewable resource</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575" name="Google Shape;575;g2ae58ca4397_0_20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6" name="Google Shape;576;g2ae58ca4397_0_20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77" name="Google Shape;577;g2ae58ca4397_0_209"/>
          <p:cNvCxnSpPr>
            <a:stCxn id="578" idx="4"/>
            <a:endCxn id="57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79" name="Google Shape;579;g2ae58ca4397_0_20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80" name="Google Shape;580;g2ae58ca4397_0_20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78" name="Google Shape;578;g2ae58ca4397_0_20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1" name="Google Shape;581;g2ae58ca4397_0_209"/>
          <p:cNvSpPr txBox="1"/>
          <p:nvPr/>
        </p:nvSpPr>
        <p:spPr>
          <a:xfrm>
            <a:off x="393330" y="19739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82" name="Google Shape;582;g2ae58ca4397_0_209"/>
          <p:cNvSpPr txBox="1"/>
          <p:nvPr/>
        </p:nvSpPr>
        <p:spPr>
          <a:xfrm>
            <a:off x="5011271" y="19618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83" name="Google Shape;583;g2ae58ca4397_0_209"/>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84" name="Google Shape;584;g2ae58ca4397_0_209"/>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585" name="Google Shape;585;g2ae58ca4397_0_209"/>
          <p:cNvPicPr preferRelativeResize="0"/>
          <p:nvPr/>
        </p:nvPicPr>
        <p:blipFill rotWithShape="1">
          <a:blip r:embed="rId3">
            <a:alphaModFix/>
          </a:blip>
          <a:srcRect b="0" l="0" r="0" t="0"/>
          <a:stretch/>
        </p:blipFill>
        <p:spPr>
          <a:xfrm>
            <a:off x="5882896" y="1608800"/>
            <a:ext cx="2452526" cy="2452526"/>
          </a:xfrm>
          <a:prstGeom prst="rect">
            <a:avLst/>
          </a:prstGeom>
          <a:noFill/>
          <a:ln>
            <a:noFill/>
          </a:ln>
        </p:spPr>
      </p:pic>
      <p:pic>
        <p:nvPicPr>
          <p:cNvPr id="586" name="Google Shape;586;g2ae58ca4397_0_209"/>
          <p:cNvPicPr preferRelativeResize="0"/>
          <p:nvPr/>
        </p:nvPicPr>
        <p:blipFill rotWithShape="1">
          <a:blip r:embed="rId4">
            <a:alphaModFix/>
          </a:blip>
          <a:srcRect b="0" l="0" r="0" t="0"/>
          <a:stretch/>
        </p:blipFill>
        <p:spPr>
          <a:xfrm>
            <a:off x="5882900" y="3889625"/>
            <a:ext cx="2770925" cy="2770925"/>
          </a:xfrm>
          <a:prstGeom prst="rect">
            <a:avLst/>
          </a:prstGeom>
          <a:noFill/>
          <a:ln>
            <a:noFill/>
          </a:ln>
        </p:spPr>
      </p:pic>
      <p:pic>
        <p:nvPicPr>
          <p:cNvPr id="587" name="Google Shape;587;g2ae58ca4397_0_209"/>
          <p:cNvPicPr preferRelativeResize="0"/>
          <p:nvPr/>
        </p:nvPicPr>
        <p:blipFill>
          <a:blip r:embed="rId5">
            <a:alphaModFix/>
          </a:blip>
          <a:stretch>
            <a:fillRect/>
          </a:stretch>
        </p:blipFill>
        <p:spPr>
          <a:xfrm>
            <a:off x="1094326" y="4172875"/>
            <a:ext cx="2676798" cy="2204425"/>
          </a:xfrm>
          <a:prstGeom prst="rect">
            <a:avLst/>
          </a:prstGeom>
          <a:noFill/>
          <a:ln>
            <a:noFill/>
          </a:ln>
        </p:spPr>
      </p:pic>
      <p:pic>
        <p:nvPicPr>
          <p:cNvPr id="588" name="Google Shape;588;g2ae58ca4397_0_209"/>
          <p:cNvPicPr preferRelativeResize="0"/>
          <p:nvPr/>
        </p:nvPicPr>
        <p:blipFill>
          <a:blip r:embed="rId6">
            <a:alphaModFix/>
          </a:blip>
          <a:stretch>
            <a:fillRect/>
          </a:stretch>
        </p:blipFill>
        <p:spPr>
          <a:xfrm>
            <a:off x="1094325" y="1799050"/>
            <a:ext cx="3126624" cy="2072025"/>
          </a:xfrm>
          <a:prstGeom prst="rect">
            <a:avLst/>
          </a:prstGeom>
          <a:noFill/>
          <a:ln>
            <a:noFill/>
          </a:ln>
        </p:spPr>
      </p:pic>
      <p:sp>
        <p:nvSpPr>
          <p:cNvPr id="589" name="Google Shape;589;g2ae58ca4397_0_209"/>
          <p:cNvSpPr/>
          <p:nvPr/>
        </p:nvSpPr>
        <p:spPr>
          <a:xfrm>
            <a:off x="5596551" y="1727163"/>
            <a:ext cx="3025200" cy="2215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g2ae5f078f16_0_850"/>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6" name="Google Shape;596;g2ae5f078f16_0_85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97" name="Google Shape;597;g2ae5f078f16_0_85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98" name="Google Shape;598;g2ae5f078f16_0_850"/>
          <p:cNvCxnSpPr>
            <a:stCxn id="599" idx="4"/>
            <a:endCxn id="59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00" name="Google Shape;600;g2ae5f078f16_0_85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01" name="Google Shape;601;g2ae5f078f16_0_85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99" name="Google Shape;599;g2ae5f078f16_0_85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2" name="Google Shape;602;g2ae5f078f16_0_850"/>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03" name="Google Shape;603;g2ae5f078f16_0_850"/>
          <p:cNvCxnSpPr>
            <a:stCxn id="604" idx="4"/>
            <a:endCxn id="595"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05" name="Google Shape;605;g2ae5f078f16_0_850"/>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06" name="Google Shape;606;g2ae5f078f16_0_850"/>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04" name="Google Shape;604;g2ae5f078f16_0_850"/>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7" name="Google Shape;607;g2ae5f078f16_0_850"/>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08" name="Google Shape;608;g2ae5f078f16_0_850"/>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09" name="Google Shape;609;g2ae5f078f16_0_850"/>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10" name="Google Shape;610;g2ae5f078f16_0_850"/>
          <p:cNvSpPr txBox="1"/>
          <p:nvPr/>
        </p:nvSpPr>
        <p:spPr>
          <a:xfrm>
            <a:off x="2990050" y="3109708"/>
            <a:ext cx="31638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Nonr</a:t>
            </a:r>
            <a:r>
              <a:rPr b="1" i="0" lang="en-US" sz="2900" u="none" cap="none" strike="noStrike">
                <a:solidFill>
                  <a:srgbClr val="000000"/>
                </a:solidFill>
                <a:latin typeface="Poppins"/>
                <a:ea typeface="Poppins"/>
                <a:cs typeface="Poppins"/>
                <a:sym typeface="Poppins"/>
              </a:rPr>
              <a:t>enewable</a:t>
            </a:r>
            <a:endParaRPr b="1" i="0" sz="29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Resource</a:t>
            </a:r>
            <a:endParaRPr b="1" i="0" sz="2900" u="none" cap="none" strike="noStrike">
              <a:solidFill>
                <a:srgbClr val="000000"/>
              </a:solidFill>
              <a:latin typeface="Poppins"/>
              <a:ea typeface="Poppins"/>
              <a:cs typeface="Poppins"/>
              <a:sym typeface="Poppins"/>
            </a:endParaRPr>
          </a:p>
        </p:txBody>
      </p:sp>
      <p:sp>
        <p:nvSpPr>
          <p:cNvPr id="611" name="Google Shape;611;g2ae5f078f16_0_850"/>
          <p:cNvSpPr txBox="1"/>
          <p:nvPr/>
        </p:nvSpPr>
        <p:spPr>
          <a:xfrm>
            <a:off x="4182625" y="5889250"/>
            <a:ext cx="4504200" cy="615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 nonrenewable resources</a:t>
            </a:r>
            <a:endParaRPr b="0" i="0" sz="1700" u="none" cap="none" strike="noStrike">
              <a:solidFill>
                <a:srgbClr val="000000"/>
              </a:solidFill>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pic>
        <p:nvPicPr>
          <p:cNvPr id="612" name="Google Shape;612;g2ae5f078f16_0_850"/>
          <p:cNvPicPr preferRelativeResize="0"/>
          <p:nvPr/>
        </p:nvPicPr>
        <p:blipFill rotWithShape="1">
          <a:blip r:embed="rId3">
            <a:alphaModFix/>
          </a:blip>
          <a:srcRect b="0" l="0" r="0" t="0"/>
          <a:stretch/>
        </p:blipFill>
        <p:spPr>
          <a:xfrm>
            <a:off x="6323874" y="1070800"/>
            <a:ext cx="2198475" cy="21984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g2ae5f078f16_0_87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19" name="Google Shape;619;g2ae5f078f16_0_87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20" name="Google Shape;620;g2ae5f078f16_0_872"/>
          <p:cNvCxnSpPr>
            <a:stCxn id="621" idx="4"/>
            <a:endCxn id="61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22" name="Google Shape;622;g2ae5f078f16_0_87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23" name="Google Shape;623;g2ae5f078f16_0_87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21" name="Google Shape;621;g2ae5f078f16_0_87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4" name="Google Shape;624;g2ae5f078f16_0_872"/>
          <p:cNvSpPr txBox="1"/>
          <p:nvPr/>
        </p:nvSpPr>
        <p:spPr>
          <a:xfrm>
            <a:off x="187350" y="346150"/>
            <a:ext cx="8769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non</a:t>
            </a:r>
            <a:r>
              <a:rPr b="1" i="0" lang="en-US" sz="3000" u="none" cap="none" strike="noStrike">
                <a:solidFill>
                  <a:srgbClr val="000000"/>
                </a:solidFill>
                <a:latin typeface="Calibri"/>
                <a:ea typeface="Calibri"/>
                <a:cs typeface="Calibri"/>
                <a:sym typeface="Calibri"/>
              </a:rPr>
              <a:t>renewable resource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25" name="Google Shape;625;g2ae5f078f16_0_872"/>
          <p:cNvSpPr txBox="1"/>
          <p:nvPr/>
        </p:nvSpPr>
        <p:spPr>
          <a:xfrm>
            <a:off x="1073532" y="535504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A resource that is </a:t>
            </a:r>
            <a:r>
              <a:rPr lang="en-US" sz="2400">
                <a:solidFill>
                  <a:srgbClr val="434343"/>
                </a:solidFill>
                <a:latin typeface="Helvetica Neue Light"/>
                <a:ea typeface="Helvetica Neue Light"/>
                <a:cs typeface="Helvetica Neue Light"/>
                <a:sym typeface="Helvetica Neue Light"/>
              </a:rPr>
              <a:t>helpful</a:t>
            </a:r>
            <a:r>
              <a:rPr b="0" i="0" lang="en-US" sz="2400" u="none" cap="none" strike="noStrike">
                <a:solidFill>
                  <a:srgbClr val="434343"/>
                </a:solidFill>
                <a:latin typeface="Helvetica Neue Light"/>
                <a:ea typeface="Helvetica Neue Light"/>
                <a:cs typeface="Helvetica Neue Light"/>
                <a:sym typeface="Helvetica Neue Light"/>
              </a:rPr>
              <a:t> to the Earth</a:t>
            </a:r>
            <a:endParaRPr b="0" i="0" sz="1400" u="none" cap="none" strike="noStrike">
              <a:solidFill>
                <a:srgbClr val="434343"/>
              </a:solidFill>
              <a:latin typeface="Arial"/>
              <a:ea typeface="Arial"/>
              <a:cs typeface="Arial"/>
              <a:sym typeface="Arial"/>
            </a:endParaRPr>
          </a:p>
        </p:txBody>
      </p:sp>
      <p:sp>
        <p:nvSpPr>
          <p:cNvPr id="626" name="Google Shape;626;g2ae5f078f16_0_872"/>
          <p:cNvSpPr txBox="1"/>
          <p:nvPr/>
        </p:nvSpPr>
        <p:spPr>
          <a:xfrm>
            <a:off x="1073532" y="18370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resource that can be used </a:t>
            </a:r>
            <a:r>
              <a:rPr lang="en-US" sz="2400">
                <a:solidFill>
                  <a:srgbClr val="43464D"/>
                </a:solidFill>
                <a:latin typeface="Helvetica Neue Light"/>
                <a:ea typeface="Helvetica Neue Light"/>
                <a:cs typeface="Helvetica Neue Light"/>
                <a:sym typeface="Helvetica Neue Light"/>
              </a:rPr>
              <a:t>over and over again</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27" name="Google Shape;627;g2ae5f078f16_0_872"/>
          <p:cNvSpPr txBox="1"/>
          <p:nvPr/>
        </p:nvSpPr>
        <p:spPr>
          <a:xfrm>
            <a:off x="1073532" y="41842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resource that cannot be </a:t>
            </a:r>
            <a:r>
              <a:rPr lang="en-US" sz="2400">
                <a:solidFill>
                  <a:srgbClr val="43464D"/>
                </a:solidFill>
                <a:latin typeface="Helvetica Neue Light"/>
                <a:ea typeface="Helvetica Neue Light"/>
                <a:cs typeface="Helvetica Neue Light"/>
                <a:sym typeface="Helvetica Neue Light"/>
              </a:rPr>
              <a:t>replaced after it is used</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28" name="Google Shape;628;g2ae5f078f16_0_872"/>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29" name="Google Shape;629;g2ae5f078f16_0_872"/>
          <p:cNvSpPr txBox="1"/>
          <p:nvPr/>
        </p:nvSpPr>
        <p:spPr>
          <a:xfrm>
            <a:off x="380508" y="29628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30" name="Google Shape;630;g2ae5f078f16_0_872"/>
          <p:cNvSpPr txBox="1"/>
          <p:nvPr/>
        </p:nvSpPr>
        <p:spPr>
          <a:xfrm>
            <a:off x="367607" y="412411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31" name="Google Shape;631;g2ae5f078f16_0_872"/>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32" name="Google Shape;632;g2ae5f078f16_0_872"/>
          <p:cNvSpPr txBox="1"/>
          <p:nvPr/>
        </p:nvSpPr>
        <p:spPr>
          <a:xfrm>
            <a:off x="1073532" y="30133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resource that can be </a:t>
            </a:r>
            <a:r>
              <a:rPr lang="en-US" sz="2400">
                <a:solidFill>
                  <a:srgbClr val="43464D"/>
                </a:solidFill>
                <a:latin typeface="Helvetica Neue Light"/>
                <a:ea typeface="Helvetica Neue Light"/>
                <a:cs typeface="Helvetica Neue Light"/>
                <a:sym typeface="Helvetica Neue Light"/>
              </a:rPr>
              <a:t>replaced after it is used</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g2ae58ca4397_0_23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9" name="Google Shape;639;g2ae58ca4397_0_23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40" name="Google Shape;640;g2ae58ca4397_0_232"/>
          <p:cNvCxnSpPr>
            <a:stCxn id="641" idx="4"/>
            <a:endCxn id="63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42" name="Google Shape;642;g2ae58ca4397_0_23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43" name="Google Shape;643;g2ae58ca4397_0_23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41" name="Google Shape;641;g2ae58ca4397_0_23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4" name="Google Shape;644;g2ae58ca4397_0_232"/>
          <p:cNvSpPr txBox="1"/>
          <p:nvPr/>
        </p:nvSpPr>
        <p:spPr>
          <a:xfrm>
            <a:off x="187350" y="346150"/>
            <a:ext cx="8769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nonrenewable resource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45" name="Google Shape;645;g2ae58ca4397_0_232"/>
          <p:cNvSpPr txBox="1"/>
          <p:nvPr/>
        </p:nvSpPr>
        <p:spPr>
          <a:xfrm>
            <a:off x="1073532" y="535504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A resource that is </a:t>
            </a:r>
            <a:r>
              <a:rPr lang="en-US" sz="2400">
                <a:solidFill>
                  <a:srgbClr val="434343"/>
                </a:solidFill>
                <a:latin typeface="Helvetica Neue Light"/>
                <a:ea typeface="Helvetica Neue Light"/>
                <a:cs typeface="Helvetica Neue Light"/>
                <a:sym typeface="Helvetica Neue Light"/>
              </a:rPr>
              <a:t>helpful</a:t>
            </a:r>
            <a:r>
              <a:rPr b="0" i="0" lang="en-US" sz="2400" u="none" cap="none" strike="noStrike">
                <a:solidFill>
                  <a:srgbClr val="434343"/>
                </a:solidFill>
                <a:latin typeface="Helvetica Neue Light"/>
                <a:ea typeface="Helvetica Neue Light"/>
                <a:cs typeface="Helvetica Neue Light"/>
                <a:sym typeface="Helvetica Neue Light"/>
              </a:rPr>
              <a:t> to the Earth</a:t>
            </a:r>
            <a:endParaRPr b="0" i="0" sz="1400" u="none" cap="none" strike="noStrike">
              <a:solidFill>
                <a:srgbClr val="434343"/>
              </a:solidFill>
              <a:latin typeface="Arial"/>
              <a:ea typeface="Arial"/>
              <a:cs typeface="Arial"/>
              <a:sym typeface="Arial"/>
            </a:endParaRPr>
          </a:p>
        </p:txBody>
      </p:sp>
      <p:sp>
        <p:nvSpPr>
          <p:cNvPr id="646" name="Google Shape;646;g2ae58ca4397_0_232"/>
          <p:cNvSpPr txBox="1"/>
          <p:nvPr/>
        </p:nvSpPr>
        <p:spPr>
          <a:xfrm>
            <a:off x="1073532" y="18370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resource that can be used </a:t>
            </a:r>
            <a:r>
              <a:rPr lang="en-US" sz="2400">
                <a:solidFill>
                  <a:srgbClr val="43464D"/>
                </a:solidFill>
                <a:latin typeface="Helvetica Neue Light"/>
                <a:ea typeface="Helvetica Neue Light"/>
                <a:cs typeface="Helvetica Neue Light"/>
                <a:sym typeface="Helvetica Neue Light"/>
              </a:rPr>
              <a:t>over and over again</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47" name="Google Shape;647;g2ae58ca4397_0_232"/>
          <p:cNvSpPr txBox="1"/>
          <p:nvPr/>
        </p:nvSpPr>
        <p:spPr>
          <a:xfrm>
            <a:off x="1073532" y="41842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resource that cannot be </a:t>
            </a:r>
            <a:r>
              <a:rPr lang="en-US" sz="2400">
                <a:solidFill>
                  <a:srgbClr val="43464D"/>
                </a:solidFill>
                <a:latin typeface="Helvetica Neue Light"/>
                <a:ea typeface="Helvetica Neue Light"/>
                <a:cs typeface="Helvetica Neue Light"/>
                <a:sym typeface="Helvetica Neue Light"/>
              </a:rPr>
              <a:t>replaced after it is used</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48" name="Google Shape;648;g2ae58ca4397_0_232"/>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49" name="Google Shape;649;g2ae58ca4397_0_232"/>
          <p:cNvSpPr txBox="1"/>
          <p:nvPr/>
        </p:nvSpPr>
        <p:spPr>
          <a:xfrm>
            <a:off x="380508" y="29628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50" name="Google Shape;650;g2ae58ca4397_0_232"/>
          <p:cNvSpPr txBox="1"/>
          <p:nvPr/>
        </p:nvSpPr>
        <p:spPr>
          <a:xfrm>
            <a:off x="367607" y="412411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51" name="Google Shape;651;g2ae58ca4397_0_232"/>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52" name="Google Shape;652;g2ae58ca4397_0_232"/>
          <p:cNvSpPr txBox="1"/>
          <p:nvPr/>
        </p:nvSpPr>
        <p:spPr>
          <a:xfrm>
            <a:off x="1073532" y="30133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resource that can be </a:t>
            </a:r>
            <a:r>
              <a:rPr lang="en-US" sz="2400">
                <a:solidFill>
                  <a:srgbClr val="43464D"/>
                </a:solidFill>
                <a:latin typeface="Helvetica Neue Light"/>
                <a:ea typeface="Helvetica Neue Light"/>
                <a:cs typeface="Helvetica Neue Light"/>
                <a:sym typeface="Helvetica Neue Light"/>
              </a:rPr>
              <a:t>replaced after it is used</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3" name="Google Shape;653;g2ae58ca4397_0_232"/>
          <p:cNvSpPr/>
          <p:nvPr/>
        </p:nvSpPr>
        <p:spPr>
          <a:xfrm>
            <a:off x="393325" y="3901100"/>
            <a:ext cx="7519800" cy="958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g2ae5f078f16_0_911"/>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0" name="Google Shape;660;g2ae5f078f16_0_9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1" name="Google Shape;661;g2ae5f078f16_0_9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62" name="Google Shape;662;g2ae5f078f16_0_911"/>
          <p:cNvCxnSpPr>
            <a:stCxn id="663" idx="4"/>
            <a:endCxn id="66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64" name="Google Shape;664;g2ae5f078f16_0_9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65" name="Google Shape;665;g2ae5f078f16_0_9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63" name="Google Shape;663;g2ae5f078f16_0_9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6" name="Google Shape;666;g2ae5f078f16_0_911"/>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67" name="Google Shape;667;g2ae5f078f16_0_911"/>
          <p:cNvCxnSpPr>
            <a:stCxn id="668" idx="4"/>
            <a:endCxn id="659"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69" name="Google Shape;669;g2ae5f078f16_0_911"/>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70" name="Google Shape;670;g2ae5f078f16_0_911"/>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68" name="Google Shape;668;g2ae5f078f16_0_911"/>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1" name="Google Shape;671;g2ae5f078f16_0_911"/>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72" name="Google Shape;672;g2ae5f078f16_0_911"/>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73" name="Google Shape;673;g2ae5f078f16_0_911"/>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74" name="Google Shape;674;g2ae5f078f16_0_911"/>
          <p:cNvSpPr txBox="1"/>
          <p:nvPr/>
        </p:nvSpPr>
        <p:spPr>
          <a:xfrm>
            <a:off x="547925" y="1123338"/>
            <a:ext cx="39432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 resource that can</a:t>
            </a:r>
            <a:r>
              <a:rPr lang="en-US" sz="2400">
                <a:solidFill>
                  <a:schemeClr val="dk1"/>
                </a:solidFill>
                <a:latin typeface="Calibri"/>
                <a:ea typeface="Calibri"/>
                <a:cs typeface="Calibri"/>
                <a:sym typeface="Calibri"/>
              </a:rPr>
              <a:t>not be replaced after it is used</a:t>
            </a:r>
            <a:endParaRPr b="0" i="0" sz="2400" u="none" cap="none" strike="noStrike">
              <a:solidFill>
                <a:srgbClr val="000000"/>
              </a:solidFill>
              <a:latin typeface="Arial"/>
              <a:ea typeface="Arial"/>
              <a:cs typeface="Arial"/>
              <a:sym typeface="Arial"/>
            </a:endParaRPr>
          </a:p>
        </p:txBody>
      </p:sp>
      <p:sp>
        <p:nvSpPr>
          <p:cNvPr id="675" name="Google Shape;675;g2ae5f078f16_0_911"/>
          <p:cNvSpPr txBox="1"/>
          <p:nvPr/>
        </p:nvSpPr>
        <p:spPr>
          <a:xfrm>
            <a:off x="2990050" y="3109708"/>
            <a:ext cx="31638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Nonr</a:t>
            </a:r>
            <a:r>
              <a:rPr b="1" i="0" lang="en-US" sz="2900" u="none" cap="none" strike="noStrike">
                <a:solidFill>
                  <a:srgbClr val="000000"/>
                </a:solidFill>
                <a:latin typeface="Poppins"/>
                <a:ea typeface="Poppins"/>
                <a:cs typeface="Poppins"/>
                <a:sym typeface="Poppins"/>
              </a:rPr>
              <a:t>enewable</a:t>
            </a:r>
            <a:endParaRPr b="1" i="0" sz="29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Resource</a:t>
            </a:r>
            <a:endParaRPr b="1" i="0" sz="2900" u="none" cap="none" strike="noStrike">
              <a:solidFill>
                <a:srgbClr val="000000"/>
              </a:solidFill>
              <a:latin typeface="Poppins"/>
              <a:ea typeface="Poppins"/>
              <a:cs typeface="Poppins"/>
              <a:sym typeface="Poppins"/>
            </a:endParaRPr>
          </a:p>
        </p:txBody>
      </p:sp>
      <p:sp>
        <p:nvSpPr>
          <p:cNvPr id="676" name="Google Shape;676;g2ae5f078f16_0_911"/>
          <p:cNvSpPr txBox="1"/>
          <p:nvPr/>
        </p:nvSpPr>
        <p:spPr>
          <a:xfrm>
            <a:off x="4182625" y="5889250"/>
            <a:ext cx="4504200" cy="615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 nonrenewable resources</a:t>
            </a:r>
            <a:endParaRPr b="0" i="0" sz="1700" u="none" cap="none" strike="noStrike">
              <a:solidFill>
                <a:srgbClr val="000000"/>
              </a:solidFill>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pic>
        <p:nvPicPr>
          <p:cNvPr id="677" name="Google Shape;677;g2ae5f078f16_0_911"/>
          <p:cNvPicPr preferRelativeResize="0"/>
          <p:nvPr/>
        </p:nvPicPr>
        <p:blipFill rotWithShape="1">
          <a:blip r:embed="rId3">
            <a:alphaModFix/>
          </a:blip>
          <a:srcRect b="0" l="0" r="0" t="0"/>
          <a:stretch/>
        </p:blipFill>
        <p:spPr>
          <a:xfrm>
            <a:off x="6323874" y="1070800"/>
            <a:ext cx="2198475" cy="21984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g2ae5f078f16_0_934"/>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4" name="Google Shape;684;g2ae5f078f16_0_934"/>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85" name="Google Shape;685;g2ae5f078f16_0_934"/>
          <p:cNvCxnSpPr>
            <a:stCxn id="686" idx="4"/>
            <a:endCxn id="68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87" name="Google Shape;687;g2ae5f078f16_0_934"/>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88" name="Google Shape;688;g2ae5f078f16_0_934"/>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86" name="Google Shape;686;g2ae5f078f16_0_934"/>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9" name="Google Shape;689;g2ae5f078f16_0_934"/>
          <p:cNvSpPr txBox="1"/>
          <p:nvPr/>
        </p:nvSpPr>
        <p:spPr>
          <a:xfrm>
            <a:off x="269300" y="355700"/>
            <a:ext cx="87519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non</a:t>
            </a:r>
            <a:r>
              <a:rPr b="1" i="0" lang="en-US" sz="3000" u="none" cap="none" strike="noStrike">
                <a:solidFill>
                  <a:srgbClr val="000000"/>
                </a:solidFill>
                <a:latin typeface="Calibri"/>
                <a:ea typeface="Calibri"/>
                <a:cs typeface="Calibri"/>
                <a:sym typeface="Calibri"/>
              </a:rPr>
              <a:t>renewable resource</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690" name="Google Shape;690;g2ae5f078f16_0_934"/>
          <p:cNvSpPr txBox="1"/>
          <p:nvPr/>
        </p:nvSpPr>
        <p:spPr>
          <a:xfrm>
            <a:off x="1073532" y="5345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A </a:t>
            </a:r>
            <a:r>
              <a:rPr lang="en-US" sz="2400">
                <a:solidFill>
                  <a:srgbClr val="434343"/>
                </a:solidFill>
                <a:latin typeface="Helvetica Neue Light"/>
                <a:ea typeface="Helvetica Neue Light"/>
                <a:cs typeface="Helvetica Neue Light"/>
                <a:sym typeface="Helvetica Neue Light"/>
              </a:rPr>
              <a:t>flowing stream</a:t>
            </a:r>
            <a:endParaRPr b="0" i="0" sz="1400" u="none" cap="none" strike="noStrike">
              <a:solidFill>
                <a:srgbClr val="434343"/>
              </a:solidFill>
              <a:latin typeface="Arial"/>
              <a:ea typeface="Arial"/>
              <a:cs typeface="Arial"/>
              <a:sym typeface="Arial"/>
            </a:endParaRPr>
          </a:p>
        </p:txBody>
      </p:sp>
      <p:sp>
        <p:nvSpPr>
          <p:cNvPr id="691" name="Google Shape;691;g2ae5f078f16_0_934"/>
          <p:cNvSpPr txBox="1"/>
          <p:nvPr/>
        </p:nvSpPr>
        <p:spPr>
          <a:xfrm>
            <a:off x="1090682" y="41495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sunny day</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92" name="Google Shape;692;g2ae5f078f16_0_934"/>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93" name="Google Shape;693;g2ae5f078f16_0_934"/>
          <p:cNvSpPr txBox="1"/>
          <p:nvPr/>
        </p:nvSpPr>
        <p:spPr>
          <a:xfrm>
            <a:off x="1073532" y="20160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gust of wind</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94" name="Google Shape;694;g2ae5f078f16_0_934"/>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95" name="Google Shape;695;g2ae5f078f16_0_934"/>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96" name="Google Shape;696;g2ae5f078f16_0_934"/>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97" name="Google Shape;697;g2ae5f078f16_0_934"/>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98" name="Google Shape;698;g2ae5f078f16_0_934"/>
          <p:cNvSpPr txBox="1"/>
          <p:nvPr/>
        </p:nvSpPr>
        <p:spPr>
          <a:xfrm>
            <a:off x="1073532" y="30895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quart of oil</a:t>
            </a:r>
            <a:endParaRPr b="0" i="0" sz="2400" u="none" cap="none" strike="noStrike">
              <a:solidFill>
                <a:srgbClr val="43464D"/>
              </a:solidFill>
              <a:latin typeface="Helvetica Neue Light"/>
              <a:ea typeface="Helvetica Neue Light"/>
              <a:cs typeface="Helvetica Neue Light"/>
              <a:sym typeface="Helvetica Neue 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g2ae58ca4397_0_25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05" name="Google Shape;705;g2ae58ca4397_0_25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06" name="Google Shape;706;g2ae58ca4397_0_255"/>
          <p:cNvCxnSpPr>
            <a:stCxn id="707" idx="4"/>
            <a:endCxn id="70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08" name="Google Shape;708;g2ae58ca4397_0_25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09" name="Google Shape;709;g2ae58ca4397_0_25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07" name="Google Shape;707;g2ae58ca4397_0_25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0" name="Google Shape;710;g2ae58ca4397_0_255"/>
          <p:cNvSpPr txBox="1"/>
          <p:nvPr/>
        </p:nvSpPr>
        <p:spPr>
          <a:xfrm>
            <a:off x="269300" y="355700"/>
            <a:ext cx="87519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nonrenewable resource</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711" name="Google Shape;711;g2ae58ca4397_0_255"/>
          <p:cNvSpPr txBox="1"/>
          <p:nvPr/>
        </p:nvSpPr>
        <p:spPr>
          <a:xfrm>
            <a:off x="1073532" y="5345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A </a:t>
            </a:r>
            <a:r>
              <a:rPr lang="en-US" sz="2400">
                <a:solidFill>
                  <a:srgbClr val="434343"/>
                </a:solidFill>
                <a:latin typeface="Helvetica Neue Light"/>
                <a:ea typeface="Helvetica Neue Light"/>
                <a:cs typeface="Helvetica Neue Light"/>
                <a:sym typeface="Helvetica Neue Light"/>
              </a:rPr>
              <a:t>flowing stream</a:t>
            </a:r>
            <a:endParaRPr b="0" i="0" sz="1400" u="none" cap="none" strike="noStrike">
              <a:solidFill>
                <a:srgbClr val="434343"/>
              </a:solidFill>
              <a:latin typeface="Arial"/>
              <a:ea typeface="Arial"/>
              <a:cs typeface="Arial"/>
              <a:sym typeface="Arial"/>
            </a:endParaRPr>
          </a:p>
        </p:txBody>
      </p:sp>
      <p:sp>
        <p:nvSpPr>
          <p:cNvPr id="712" name="Google Shape;712;g2ae58ca4397_0_255"/>
          <p:cNvSpPr txBox="1"/>
          <p:nvPr/>
        </p:nvSpPr>
        <p:spPr>
          <a:xfrm>
            <a:off x="1090682" y="41495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sunny day</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13" name="Google Shape;713;g2ae58ca4397_0_255"/>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14" name="Google Shape;714;g2ae58ca4397_0_255"/>
          <p:cNvSpPr txBox="1"/>
          <p:nvPr/>
        </p:nvSpPr>
        <p:spPr>
          <a:xfrm>
            <a:off x="1073532" y="20160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gust of wind</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15" name="Google Shape;715;g2ae58ca4397_0_255"/>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16" name="Google Shape;716;g2ae58ca4397_0_255"/>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17" name="Google Shape;717;g2ae58ca4397_0_255"/>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18" name="Google Shape;718;g2ae58ca4397_0_255"/>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19" name="Google Shape;719;g2ae58ca4397_0_255"/>
          <p:cNvSpPr txBox="1"/>
          <p:nvPr/>
        </p:nvSpPr>
        <p:spPr>
          <a:xfrm>
            <a:off x="1073532" y="30895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quart of oil</a:t>
            </a:r>
            <a:endParaRPr b="0" i="0" sz="2400" u="none" cap="none" strike="noStrike">
              <a:solidFill>
                <a:srgbClr val="43464D"/>
              </a:solidFill>
              <a:latin typeface="Helvetica Neue Light"/>
              <a:ea typeface="Helvetica Neue Light"/>
              <a:cs typeface="Helvetica Neue Light"/>
              <a:sym typeface="Helvetica Neue Light"/>
            </a:endParaRPr>
          </a:p>
        </p:txBody>
      </p:sp>
      <p:sp>
        <p:nvSpPr>
          <p:cNvPr id="720" name="Google Shape;720;g2ae58ca4397_0_255"/>
          <p:cNvSpPr/>
          <p:nvPr/>
        </p:nvSpPr>
        <p:spPr>
          <a:xfrm>
            <a:off x="380500" y="2853125"/>
            <a:ext cx="2921700" cy="961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g2ae5f078f16_0_975"/>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7" name="Google Shape;727;g2ae5f078f16_0_97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8" name="Google Shape;728;g2ae5f078f16_0_97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29" name="Google Shape;729;g2ae5f078f16_0_975"/>
          <p:cNvCxnSpPr>
            <a:stCxn id="730" idx="4"/>
            <a:endCxn id="72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31" name="Google Shape;731;g2ae5f078f16_0_97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32" name="Google Shape;732;g2ae5f078f16_0_97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30" name="Google Shape;730;g2ae5f078f16_0_97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3" name="Google Shape;733;g2ae5f078f16_0_975"/>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34" name="Google Shape;734;g2ae5f078f16_0_975"/>
          <p:cNvCxnSpPr>
            <a:stCxn id="735" idx="4"/>
            <a:endCxn id="726"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36" name="Google Shape;736;g2ae5f078f16_0_975"/>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37" name="Google Shape;737;g2ae5f078f16_0_975"/>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35" name="Google Shape;735;g2ae5f078f16_0_975"/>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8" name="Google Shape;738;g2ae5f078f16_0_975"/>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39" name="Google Shape;739;g2ae5f078f16_0_975"/>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40" name="Google Shape;740;g2ae5f078f16_0_975"/>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41" name="Google Shape;741;g2ae5f078f16_0_975"/>
          <p:cNvSpPr txBox="1"/>
          <p:nvPr/>
        </p:nvSpPr>
        <p:spPr>
          <a:xfrm>
            <a:off x="547925" y="4788700"/>
            <a:ext cx="3943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 </a:t>
            </a:r>
            <a:r>
              <a:rPr lang="en-US" sz="2400">
                <a:solidFill>
                  <a:schemeClr val="dk1"/>
                </a:solidFill>
                <a:latin typeface="Calibri"/>
                <a:ea typeface="Calibri"/>
                <a:cs typeface="Calibri"/>
                <a:sym typeface="Calibri"/>
              </a:rPr>
              <a:t>quart of oil</a:t>
            </a:r>
            <a:endParaRPr b="0" i="0" sz="2400" u="none" cap="none" strike="noStrike">
              <a:solidFill>
                <a:srgbClr val="000000"/>
              </a:solidFill>
              <a:latin typeface="Arial"/>
              <a:ea typeface="Arial"/>
              <a:cs typeface="Arial"/>
              <a:sym typeface="Arial"/>
            </a:endParaRPr>
          </a:p>
        </p:txBody>
      </p:sp>
      <p:sp>
        <p:nvSpPr>
          <p:cNvPr id="742" name="Google Shape;742;g2ae5f078f16_0_975"/>
          <p:cNvSpPr txBox="1"/>
          <p:nvPr/>
        </p:nvSpPr>
        <p:spPr>
          <a:xfrm>
            <a:off x="547925" y="1123338"/>
            <a:ext cx="39432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 resource that can</a:t>
            </a:r>
            <a:r>
              <a:rPr lang="en-US" sz="2400">
                <a:solidFill>
                  <a:schemeClr val="dk1"/>
                </a:solidFill>
                <a:latin typeface="Calibri"/>
                <a:ea typeface="Calibri"/>
                <a:cs typeface="Calibri"/>
                <a:sym typeface="Calibri"/>
              </a:rPr>
              <a:t>not be replaced after it is used</a:t>
            </a:r>
            <a:endParaRPr b="0" i="0" sz="2400" u="none" cap="none" strike="noStrike">
              <a:solidFill>
                <a:srgbClr val="000000"/>
              </a:solidFill>
              <a:latin typeface="Arial"/>
              <a:ea typeface="Arial"/>
              <a:cs typeface="Arial"/>
              <a:sym typeface="Arial"/>
            </a:endParaRPr>
          </a:p>
        </p:txBody>
      </p:sp>
      <p:sp>
        <p:nvSpPr>
          <p:cNvPr id="743" name="Google Shape;743;g2ae5f078f16_0_975"/>
          <p:cNvSpPr txBox="1"/>
          <p:nvPr/>
        </p:nvSpPr>
        <p:spPr>
          <a:xfrm>
            <a:off x="2990050" y="3109708"/>
            <a:ext cx="31638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Nonr</a:t>
            </a:r>
            <a:r>
              <a:rPr b="1" i="0" lang="en-US" sz="2900" u="none" cap="none" strike="noStrike">
                <a:solidFill>
                  <a:srgbClr val="000000"/>
                </a:solidFill>
                <a:latin typeface="Poppins"/>
                <a:ea typeface="Poppins"/>
                <a:cs typeface="Poppins"/>
                <a:sym typeface="Poppins"/>
              </a:rPr>
              <a:t>enewable</a:t>
            </a:r>
            <a:endParaRPr b="1" i="0" sz="29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Resource</a:t>
            </a:r>
            <a:endParaRPr b="1" i="0" sz="2900" u="none" cap="none" strike="noStrike">
              <a:solidFill>
                <a:srgbClr val="000000"/>
              </a:solidFill>
              <a:latin typeface="Poppins"/>
              <a:ea typeface="Poppins"/>
              <a:cs typeface="Poppins"/>
              <a:sym typeface="Poppins"/>
            </a:endParaRPr>
          </a:p>
        </p:txBody>
      </p:sp>
      <p:sp>
        <p:nvSpPr>
          <p:cNvPr id="744" name="Google Shape;744;g2ae5f078f16_0_975"/>
          <p:cNvSpPr txBox="1"/>
          <p:nvPr/>
        </p:nvSpPr>
        <p:spPr>
          <a:xfrm>
            <a:off x="4182625" y="5889250"/>
            <a:ext cx="4504200" cy="615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 nonrenewable resources</a:t>
            </a:r>
            <a:endParaRPr b="0" i="0" sz="1700" u="none" cap="none" strike="noStrike">
              <a:solidFill>
                <a:srgbClr val="000000"/>
              </a:solidFill>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pic>
        <p:nvPicPr>
          <p:cNvPr id="745" name="Google Shape;745;g2ae5f078f16_0_975"/>
          <p:cNvPicPr preferRelativeResize="0"/>
          <p:nvPr/>
        </p:nvPicPr>
        <p:blipFill rotWithShape="1">
          <a:blip r:embed="rId3">
            <a:alphaModFix/>
          </a:blip>
          <a:srcRect b="0" l="0" r="0" t="0"/>
          <a:stretch/>
        </p:blipFill>
        <p:spPr>
          <a:xfrm>
            <a:off x="6323874" y="1070800"/>
            <a:ext cx="2198475" cy="21984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g2ae5f078f16_0_99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2" name="Google Shape;752;g2ae5f078f16_0_99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53" name="Google Shape;753;g2ae5f078f16_0_999"/>
          <p:cNvCxnSpPr>
            <a:stCxn id="754" idx="4"/>
            <a:endCxn id="75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55" name="Google Shape;755;g2ae5f078f16_0_99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56" name="Google Shape;756;g2ae5f078f16_0_99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54" name="Google Shape;754;g2ae5f078f16_0_99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7" name="Google Shape;757;g2ae5f078f16_0_999"/>
          <p:cNvSpPr txBox="1"/>
          <p:nvPr/>
        </p:nvSpPr>
        <p:spPr>
          <a:xfrm>
            <a:off x="0" y="203300"/>
            <a:ext cx="9069300" cy="89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2600" u="sng" cap="none" strike="noStrike">
                <a:solidFill>
                  <a:srgbClr val="000000"/>
                </a:solidFill>
                <a:latin typeface="Calibri"/>
                <a:ea typeface="Calibri"/>
                <a:cs typeface="Calibri"/>
                <a:sym typeface="Calibri"/>
              </a:rPr>
              <a:t>Directions:</a:t>
            </a:r>
            <a:r>
              <a:rPr b="1" i="0" lang="en-US" sz="2600" u="none" cap="none" strike="noStrike">
                <a:solidFill>
                  <a:srgbClr val="000000"/>
                </a:solidFill>
                <a:latin typeface="Calibri"/>
                <a:ea typeface="Calibri"/>
                <a:cs typeface="Calibri"/>
                <a:sym typeface="Calibri"/>
              </a:rPr>
              <a:t> </a:t>
            </a:r>
            <a:r>
              <a:rPr b="0" i="0" lang="en-US" sz="2600" u="none" cap="none" strike="noStrike">
                <a:solidFill>
                  <a:srgbClr val="000000"/>
                </a:solidFill>
                <a:latin typeface="Calibri"/>
                <a:ea typeface="Calibri"/>
                <a:cs typeface="Calibri"/>
                <a:sym typeface="Calibri"/>
              </a:rPr>
              <a:t>Choose the correct response for </a:t>
            </a:r>
            <a:r>
              <a:rPr b="0" i="1" lang="en-US" sz="2600" u="none" cap="none" strike="noStrike">
                <a:solidFill>
                  <a:srgbClr val="000000"/>
                </a:solidFill>
                <a:latin typeface="Calibri"/>
                <a:ea typeface="Calibri"/>
                <a:cs typeface="Calibri"/>
                <a:sym typeface="Calibri"/>
              </a:rPr>
              <a:t>“how do nonrenewable resources impact my life?” </a:t>
            </a:r>
            <a:r>
              <a:rPr b="0" i="0" lang="en-US" sz="2600" u="none" cap="none" strike="noStrike">
                <a:solidFill>
                  <a:srgbClr val="000000"/>
                </a:solidFill>
                <a:latin typeface="Calibri"/>
                <a:ea typeface="Calibri"/>
                <a:cs typeface="Calibri"/>
                <a:sym typeface="Calibri"/>
              </a:rPr>
              <a:t>from the choices below.</a:t>
            </a:r>
            <a:endParaRPr b="0" i="0" sz="2600" u="none" cap="none" strike="noStrike">
              <a:solidFill>
                <a:srgbClr val="000000"/>
              </a:solidFill>
              <a:latin typeface="Arial"/>
              <a:ea typeface="Arial"/>
              <a:cs typeface="Arial"/>
              <a:sym typeface="Arial"/>
            </a:endParaRPr>
          </a:p>
        </p:txBody>
      </p:sp>
      <p:sp>
        <p:nvSpPr>
          <p:cNvPr id="758" name="Google Shape;758;g2ae5f078f16_0_999"/>
          <p:cNvSpPr txBox="1"/>
          <p:nvPr/>
        </p:nvSpPr>
        <p:spPr>
          <a:xfrm>
            <a:off x="976407" y="5408490"/>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Nonr</a:t>
            </a:r>
            <a:r>
              <a:rPr b="0" i="0" lang="en-US" sz="2200" u="none" cap="none" strike="noStrike">
                <a:solidFill>
                  <a:srgbClr val="434343"/>
                </a:solidFill>
                <a:latin typeface="Helvetica Neue Light"/>
                <a:ea typeface="Helvetica Neue Light"/>
                <a:cs typeface="Helvetica Neue Light"/>
                <a:sym typeface="Helvetica Neue Light"/>
              </a:rPr>
              <a:t>enewable resources help me to get water.</a:t>
            </a:r>
            <a:endParaRPr b="0" i="0" sz="1200" u="none" cap="none" strike="noStrike">
              <a:solidFill>
                <a:srgbClr val="434343"/>
              </a:solidFill>
              <a:latin typeface="Arial"/>
              <a:ea typeface="Arial"/>
              <a:cs typeface="Arial"/>
              <a:sym typeface="Arial"/>
            </a:endParaRPr>
          </a:p>
        </p:txBody>
      </p:sp>
      <p:sp>
        <p:nvSpPr>
          <p:cNvPr id="759" name="Google Shape;759;g2ae5f078f16_0_999"/>
          <p:cNvSpPr txBox="1"/>
          <p:nvPr/>
        </p:nvSpPr>
        <p:spPr>
          <a:xfrm>
            <a:off x="924957" y="1579208"/>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Nonr</a:t>
            </a:r>
            <a:r>
              <a:rPr b="0" i="0" lang="en-US" sz="2200" u="none" cap="none" strike="noStrike">
                <a:solidFill>
                  <a:srgbClr val="43464D"/>
                </a:solidFill>
                <a:latin typeface="Helvetica Neue Light"/>
                <a:ea typeface="Helvetica Neue Light"/>
                <a:cs typeface="Helvetica Neue Light"/>
                <a:sym typeface="Helvetica Neue Light"/>
              </a:rPr>
              <a:t>enewable resources help to make the air I breathe safer.</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60" name="Google Shape;760;g2ae5f078f16_0_999"/>
          <p:cNvSpPr txBox="1"/>
          <p:nvPr/>
        </p:nvSpPr>
        <p:spPr>
          <a:xfrm>
            <a:off x="924950" y="4154938"/>
            <a:ext cx="79770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Nonr</a:t>
            </a:r>
            <a:r>
              <a:rPr b="0" i="0" lang="en-US" sz="2200" u="none" cap="none" strike="noStrike">
                <a:solidFill>
                  <a:srgbClr val="43464D"/>
                </a:solidFill>
                <a:latin typeface="Helvetica Neue Light"/>
                <a:ea typeface="Helvetica Neue Light"/>
                <a:cs typeface="Helvetica Neue Light"/>
                <a:sym typeface="Helvetica Neue Light"/>
              </a:rPr>
              <a:t>enewable resources help me to get food.</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61" name="Google Shape;761;g2ae5f078f16_0_999"/>
          <p:cNvSpPr txBox="1"/>
          <p:nvPr/>
        </p:nvSpPr>
        <p:spPr>
          <a:xfrm>
            <a:off x="380509" y="1456047"/>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A</a:t>
            </a:r>
            <a:endParaRPr b="0" i="0" sz="1600" u="none" cap="none" strike="noStrike">
              <a:solidFill>
                <a:srgbClr val="000000"/>
              </a:solidFill>
              <a:latin typeface="Arial"/>
              <a:ea typeface="Arial"/>
              <a:cs typeface="Arial"/>
              <a:sym typeface="Arial"/>
            </a:endParaRPr>
          </a:p>
        </p:txBody>
      </p:sp>
      <p:sp>
        <p:nvSpPr>
          <p:cNvPr id="762" name="Google Shape;762;g2ae5f078f16_0_999"/>
          <p:cNvSpPr txBox="1"/>
          <p:nvPr/>
        </p:nvSpPr>
        <p:spPr>
          <a:xfrm>
            <a:off x="380508" y="2734264"/>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B</a:t>
            </a:r>
            <a:endParaRPr b="0" i="0" sz="1600" u="none" cap="none" strike="noStrike">
              <a:solidFill>
                <a:srgbClr val="000000"/>
              </a:solidFill>
              <a:latin typeface="Arial"/>
              <a:ea typeface="Arial"/>
              <a:cs typeface="Arial"/>
              <a:sym typeface="Arial"/>
            </a:endParaRPr>
          </a:p>
        </p:txBody>
      </p:sp>
      <p:sp>
        <p:nvSpPr>
          <p:cNvPr id="763" name="Google Shape;763;g2ae5f078f16_0_999"/>
          <p:cNvSpPr txBox="1"/>
          <p:nvPr/>
        </p:nvSpPr>
        <p:spPr>
          <a:xfrm>
            <a:off x="393332" y="4031804"/>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C</a:t>
            </a:r>
            <a:endParaRPr b="0" i="0" sz="1600" u="none" cap="none" strike="noStrike">
              <a:solidFill>
                <a:srgbClr val="000000"/>
              </a:solidFill>
              <a:latin typeface="Arial"/>
              <a:ea typeface="Arial"/>
              <a:cs typeface="Arial"/>
              <a:sym typeface="Arial"/>
            </a:endParaRPr>
          </a:p>
        </p:txBody>
      </p:sp>
      <p:sp>
        <p:nvSpPr>
          <p:cNvPr id="764" name="Google Shape;764;g2ae5f078f16_0_999"/>
          <p:cNvSpPr txBox="1"/>
          <p:nvPr/>
        </p:nvSpPr>
        <p:spPr>
          <a:xfrm>
            <a:off x="393330" y="5285345"/>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D</a:t>
            </a:r>
            <a:endParaRPr b="0" i="0" sz="1600" u="none" cap="none" strike="noStrike">
              <a:solidFill>
                <a:srgbClr val="000000"/>
              </a:solidFill>
              <a:latin typeface="Arial"/>
              <a:ea typeface="Arial"/>
              <a:cs typeface="Arial"/>
              <a:sym typeface="Arial"/>
            </a:endParaRPr>
          </a:p>
        </p:txBody>
      </p:sp>
      <p:sp>
        <p:nvSpPr>
          <p:cNvPr id="765" name="Google Shape;765;g2ae5f078f16_0_999"/>
          <p:cNvSpPr txBox="1"/>
          <p:nvPr/>
        </p:nvSpPr>
        <p:spPr>
          <a:xfrm>
            <a:off x="924957" y="2822721"/>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Nonr</a:t>
            </a:r>
            <a:r>
              <a:rPr b="0" i="0" lang="en-US" sz="2200" u="none" cap="none" strike="noStrike">
                <a:solidFill>
                  <a:srgbClr val="43464D"/>
                </a:solidFill>
                <a:latin typeface="Helvetica Neue Light"/>
                <a:ea typeface="Helvetica Neue Light"/>
                <a:cs typeface="Helvetica Neue Light"/>
                <a:sym typeface="Helvetica Neue Light"/>
              </a:rPr>
              <a:t>enewable resources make the air I breathe more dangerous.</a:t>
            </a:r>
            <a:endParaRPr b="0" i="0" sz="22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g2ae58ca4397_0_28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72" name="Google Shape;772;g2ae58ca4397_0_28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73" name="Google Shape;773;g2ae58ca4397_0_280"/>
          <p:cNvCxnSpPr>
            <a:stCxn id="774" idx="4"/>
            <a:endCxn id="77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75" name="Google Shape;775;g2ae58ca4397_0_28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76" name="Google Shape;776;g2ae58ca4397_0_28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74" name="Google Shape;774;g2ae58ca4397_0_28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77" name="Google Shape;777;g2ae58ca4397_0_280"/>
          <p:cNvSpPr txBox="1"/>
          <p:nvPr/>
        </p:nvSpPr>
        <p:spPr>
          <a:xfrm>
            <a:off x="0" y="203300"/>
            <a:ext cx="9069300" cy="89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2600" u="sng" cap="none" strike="noStrike">
                <a:solidFill>
                  <a:srgbClr val="000000"/>
                </a:solidFill>
                <a:latin typeface="Calibri"/>
                <a:ea typeface="Calibri"/>
                <a:cs typeface="Calibri"/>
                <a:sym typeface="Calibri"/>
              </a:rPr>
              <a:t>Directions:</a:t>
            </a:r>
            <a:r>
              <a:rPr b="1" i="0" lang="en-US" sz="2600" u="none" cap="none" strike="noStrike">
                <a:solidFill>
                  <a:srgbClr val="000000"/>
                </a:solidFill>
                <a:latin typeface="Calibri"/>
                <a:ea typeface="Calibri"/>
                <a:cs typeface="Calibri"/>
                <a:sym typeface="Calibri"/>
              </a:rPr>
              <a:t> </a:t>
            </a:r>
            <a:r>
              <a:rPr b="0" i="0" lang="en-US" sz="2600" u="none" cap="none" strike="noStrike">
                <a:solidFill>
                  <a:srgbClr val="000000"/>
                </a:solidFill>
                <a:latin typeface="Calibri"/>
                <a:ea typeface="Calibri"/>
                <a:cs typeface="Calibri"/>
                <a:sym typeface="Calibri"/>
              </a:rPr>
              <a:t>Choose the correct response for </a:t>
            </a:r>
            <a:r>
              <a:rPr b="0" i="1" lang="en-US" sz="2600" u="none" cap="none" strike="noStrike">
                <a:solidFill>
                  <a:srgbClr val="000000"/>
                </a:solidFill>
                <a:latin typeface="Calibri"/>
                <a:ea typeface="Calibri"/>
                <a:cs typeface="Calibri"/>
                <a:sym typeface="Calibri"/>
              </a:rPr>
              <a:t>“how do nonrenewable resources impact my life?” </a:t>
            </a:r>
            <a:r>
              <a:rPr b="0" i="0" lang="en-US" sz="2600" u="none" cap="none" strike="noStrike">
                <a:solidFill>
                  <a:srgbClr val="000000"/>
                </a:solidFill>
                <a:latin typeface="Calibri"/>
                <a:ea typeface="Calibri"/>
                <a:cs typeface="Calibri"/>
                <a:sym typeface="Calibri"/>
              </a:rPr>
              <a:t>from the choices below.</a:t>
            </a:r>
            <a:endParaRPr b="0" i="0" sz="2600" u="none" cap="none" strike="noStrike">
              <a:solidFill>
                <a:srgbClr val="000000"/>
              </a:solidFill>
              <a:latin typeface="Arial"/>
              <a:ea typeface="Arial"/>
              <a:cs typeface="Arial"/>
              <a:sym typeface="Arial"/>
            </a:endParaRPr>
          </a:p>
        </p:txBody>
      </p:sp>
      <p:sp>
        <p:nvSpPr>
          <p:cNvPr id="778" name="Google Shape;778;g2ae58ca4397_0_280"/>
          <p:cNvSpPr txBox="1"/>
          <p:nvPr/>
        </p:nvSpPr>
        <p:spPr>
          <a:xfrm>
            <a:off x="976407" y="5408490"/>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Nonr</a:t>
            </a:r>
            <a:r>
              <a:rPr b="0" i="0" lang="en-US" sz="2200" u="none" cap="none" strike="noStrike">
                <a:solidFill>
                  <a:srgbClr val="434343"/>
                </a:solidFill>
                <a:latin typeface="Helvetica Neue Light"/>
                <a:ea typeface="Helvetica Neue Light"/>
                <a:cs typeface="Helvetica Neue Light"/>
                <a:sym typeface="Helvetica Neue Light"/>
              </a:rPr>
              <a:t>enewable resources help me to get water.</a:t>
            </a:r>
            <a:endParaRPr b="0" i="0" sz="1200" u="none" cap="none" strike="noStrike">
              <a:solidFill>
                <a:srgbClr val="434343"/>
              </a:solidFill>
              <a:latin typeface="Arial"/>
              <a:ea typeface="Arial"/>
              <a:cs typeface="Arial"/>
              <a:sym typeface="Arial"/>
            </a:endParaRPr>
          </a:p>
        </p:txBody>
      </p:sp>
      <p:sp>
        <p:nvSpPr>
          <p:cNvPr id="779" name="Google Shape;779;g2ae58ca4397_0_280"/>
          <p:cNvSpPr txBox="1"/>
          <p:nvPr/>
        </p:nvSpPr>
        <p:spPr>
          <a:xfrm>
            <a:off x="924957" y="1579208"/>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Nonr</a:t>
            </a:r>
            <a:r>
              <a:rPr b="0" i="0" lang="en-US" sz="2200" u="none" cap="none" strike="noStrike">
                <a:solidFill>
                  <a:srgbClr val="43464D"/>
                </a:solidFill>
                <a:latin typeface="Helvetica Neue Light"/>
                <a:ea typeface="Helvetica Neue Light"/>
                <a:cs typeface="Helvetica Neue Light"/>
                <a:sym typeface="Helvetica Neue Light"/>
              </a:rPr>
              <a:t>enewable resources help to make the air I breathe safer.</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80" name="Google Shape;780;g2ae58ca4397_0_280"/>
          <p:cNvSpPr txBox="1"/>
          <p:nvPr/>
        </p:nvSpPr>
        <p:spPr>
          <a:xfrm>
            <a:off x="924950" y="4154938"/>
            <a:ext cx="79770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Nonr</a:t>
            </a:r>
            <a:r>
              <a:rPr b="0" i="0" lang="en-US" sz="2200" u="none" cap="none" strike="noStrike">
                <a:solidFill>
                  <a:srgbClr val="43464D"/>
                </a:solidFill>
                <a:latin typeface="Helvetica Neue Light"/>
                <a:ea typeface="Helvetica Neue Light"/>
                <a:cs typeface="Helvetica Neue Light"/>
                <a:sym typeface="Helvetica Neue Light"/>
              </a:rPr>
              <a:t>enewable resources help me to get food.</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81" name="Google Shape;781;g2ae58ca4397_0_280"/>
          <p:cNvSpPr txBox="1"/>
          <p:nvPr/>
        </p:nvSpPr>
        <p:spPr>
          <a:xfrm>
            <a:off x="380509" y="1456047"/>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A</a:t>
            </a:r>
            <a:endParaRPr b="0" i="0" sz="1600" u="none" cap="none" strike="noStrike">
              <a:solidFill>
                <a:srgbClr val="000000"/>
              </a:solidFill>
              <a:latin typeface="Arial"/>
              <a:ea typeface="Arial"/>
              <a:cs typeface="Arial"/>
              <a:sym typeface="Arial"/>
            </a:endParaRPr>
          </a:p>
        </p:txBody>
      </p:sp>
      <p:sp>
        <p:nvSpPr>
          <p:cNvPr id="782" name="Google Shape;782;g2ae58ca4397_0_280"/>
          <p:cNvSpPr txBox="1"/>
          <p:nvPr/>
        </p:nvSpPr>
        <p:spPr>
          <a:xfrm>
            <a:off x="380508" y="2734264"/>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B</a:t>
            </a:r>
            <a:endParaRPr b="0" i="0" sz="1600" u="none" cap="none" strike="noStrike">
              <a:solidFill>
                <a:srgbClr val="000000"/>
              </a:solidFill>
              <a:latin typeface="Arial"/>
              <a:ea typeface="Arial"/>
              <a:cs typeface="Arial"/>
              <a:sym typeface="Arial"/>
            </a:endParaRPr>
          </a:p>
        </p:txBody>
      </p:sp>
      <p:sp>
        <p:nvSpPr>
          <p:cNvPr id="783" name="Google Shape;783;g2ae58ca4397_0_280"/>
          <p:cNvSpPr txBox="1"/>
          <p:nvPr/>
        </p:nvSpPr>
        <p:spPr>
          <a:xfrm>
            <a:off x="393332" y="4031804"/>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C</a:t>
            </a:r>
            <a:endParaRPr b="0" i="0" sz="1600" u="none" cap="none" strike="noStrike">
              <a:solidFill>
                <a:srgbClr val="000000"/>
              </a:solidFill>
              <a:latin typeface="Arial"/>
              <a:ea typeface="Arial"/>
              <a:cs typeface="Arial"/>
              <a:sym typeface="Arial"/>
            </a:endParaRPr>
          </a:p>
        </p:txBody>
      </p:sp>
      <p:sp>
        <p:nvSpPr>
          <p:cNvPr id="784" name="Google Shape;784;g2ae58ca4397_0_280"/>
          <p:cNvSpPr txBox="1"/>
          <p:nvPr/>
        </p:nvSpPr>
        <p:spPr>
          <a:xfrm>
            <a:off x="393330" y="5285345"/>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D</a:t>
            </a:r>
            <a:endParaRPr b="0" i="0" sz="1600" u="none" cap="none" strike="noStrike">
              <a:solidFill>
                <a:srgbClr val="000000"/>
              </a:solidFill>
              <a:latin typeface="Arial"/>
              <a:ea typeface="Arial"/>
              <a:cs typeface="Arial"/>
              <a:sym typeface="Arial"/>
            </a:endParaRPr>
          </a:p>
        </p:txBody>
      </p:sp>
      <p:sp>
        <p:nvSpPr>
          <p:cNvPr id="785" name="Google Shape;785;g2ae58ca4397_0_280"/>
          <p:cNvSpPr txBox="1"/>
          <p:nvPr/>
        </p:nvSpPr>
        <p:spPr>
          <a:xfrm>
            <a:off x="924957" y="2822721"/>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Nonr</a:t>
            </a:r>
            <a:r>
              <a:rPr b="0" i="0" lang="en-US" sz="2200" u="none" cap="none" strike="noStrike">
                <a:solidFill>
                  <a:srgbClr val="43464D"/>
                </a:solidFill>
                <a:latin typeface="Helvetica Neue Light"/>
                <a:ea typeface="Helvetica Neue Light"/>
                <a:cs typeface="Helvetica Neue Light"/>
                <a:sym typeface="Helvetica Neue Light"/>
              </a:rPr>
              <a:t>enewable resources make the air I breathe more dangerous.</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86" name="Google Shape;786;g2ae58ca4397_0_280"/>
          <p:cNvSpPr/>
          <p:nvPr/>
        </p:nvSpPr>
        <p:spPr>
          <a:xfrm>
            <a:off x="380500" y="2663300"/>
            <a:ext cx="7698000" cy="961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ddfc1a5381_0_0"/>
          <p:cNvSpPr txBox="1"/>
          <p:nvPr/>
        </p:nvSpPr>
        <p:spPr>
          <a:xfrm>
            <a:off x="1700401" y="530821"/>
            <a:ext cx="57432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sng" cap="none" strike="noStrike">
                <a:solidFill>
                  <a:schemeClr val="dk1"/>
                </a:solidFill>
                <a:latin typeface="Calibri"/>
                <a:ea typeface="Calibri"/>
                <a:cs typeface="Calibri"/>
                <a:sym typeface="Calibri"/>
              </a:rPr>
              <a:t>Natural resource</a:t>
            </a:r>
            <a:r>
              <a:rPr b="0" i="0" lang="en-US" sz="3200" u="none" cap="none" strike="noStrike">
                <a:solidFill>
                  <a:schemeClr val="dk1"/>
                </a:solidFill>
                <a:latin typeface="Calibri"/>
                <a:ea typeface="Calibri"/>
                <a:cs typeface="Calibri"/>
                <a:sym typeface="Calibri"/>
              </a:rPr>
              <a:t>: anything found in nature and used by humans</a:t>
            </a:r>
            <a:endParaRPr b="0" i="0" sz="1400" u="none" cap="none" strike="noStrike">
              <a:solidFill>
                <a:srgbClr val="000000"/>
              </a:solidFill>
              <a:latin typeface="Arial"/>
              <a:ea typeface="Arial"/>
              <a:cs typeface="Arial"/>
              <a:sym typeface="Arial"/>
            </a:endParaRPr>
          </a:p>
        </p:txBody>
      </p:sp>
      <p:sp>
        <p:nvSpPr>
          <p:cNvPr descr="Rewind" id="158" name="Google Shape;158;gddfc1a5381_0_0"/>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9" name="Google Shape;159;gddfc1a5381_0_0"/>
          <p:cNvPicPr preferRelativeResize="0"/>
          <p:nvPr/>
        </p:nvPicPr>
        <p:blipFill rotWithShape="1">
          <a:blip r:embed="rId4">
            <a:alphaModFix/>
          </a:blip>
          <a:srcRect b="0" l="0" r="0" t="0"/>
          <a:stretch/>
        </p:blipFill>
        <p:spPr>
          <a:xfrm>
            <a:off x="1550875" y="1875850"/>
            <a:ext cx="6042249" cy="44513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g2ae5f078f16_0_103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93" name="Google Shape;793;g2ae5f078f16_0_103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94" name="Google Shape;794;g2ae5f078f16_0_103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95" name="Google Shape;795;g2ae5f078f16_0_1038"/>
          <p:cNvCxnSpPr>
            <a:stCxn id="796" idx="4"/>
            <a:endCxn id="79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97" name="Google Shape;797;g2ae5f078f16_0_103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98" name="Google Shape;798;g2ae5f078f16_0_103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96" name="Google Shape;796;g2ae5f078f16_0_103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99" name="Google Shape;799;g2ae5f078f16_0_103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800" name="Google Shape;800;g2ae5f078f16_0_1038"/>
          <p:cNvCxnSpPr>
            <a:stCxn id="801" idx="4"/>
            <a:endCxn id="792"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802" name="Google Shape;802;g2ae5f078f16_0_103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803" name="Google Shape;803;g2ae5f078f16_0_103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801" name="Google Shape;801;g2ae5f078f16_0_103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4" name="Google Shape;804;g2ae5f078f16_0_103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805" name="Google Shape;805;g2ae5f078f16_0_103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806" name="Google Shape;806;g2ae5f078f16_0_103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807" name="Google Shape;807;g2ae5f078f16_0_1038"/>
          <p:cNvSpPr txBox="1"/>
          <p:nvPr/>
        </p:nvSpPr>
        <p:spPr>
          <a:xfrm>
            <a:off x="4571975" y="4763300"/>
            <a:ext cx="4040400" cy="861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200"/>
              <a:buFont typeface="Arial"/>
              <a:buNone/>
            </a:pPr>
            <a:r>
              <a:rPr lang="en-US" sz="2200">
                <a:solidFill>
                  <a:schemeClr val="dk1"/>
                </a:solidFill>
                <a:latin typeface="Calibri"/>
                <a:ea typeface="Calibri"/>
                <a:cs typeface="Calibri"/>
                <a:sym typeface="Calibri"/>
              </a:rPr>
              <a:t>Nonr</a:t>
            </a:r>
            <a:r>
              <a:rPr b="0" i="0" lang="en-US" sz="2200" u="none" cap="none" strike="noStrike">
                <a:solidFill>
                  <a:schemeClr val="dk1"/>
                </a:solidFill>
                <a:latin typeface="Calibri"/>
                <a:ea typeface="Calibri"/>
                <a:cs typeface="Calibri"/>
                <a:sym typeface="Calibri"/>
              </a:rPr>
              <a:t>enewable resources make the air I breathe </a:t>
            </a:r>
            <a:r>
              <a:rPr lang="en-US" sz="2200">
                <a:solidFill>
                  <a:schemeClr val="dk1"/>
                </a:solidFill>
                <a:latin typeface="Calibri"/>
                <a:ea typeface="Calibri"/>
                <a:cs typeface="Calibri"/>
                <a:sym typeface="Calibri"/>
              </a:rPr>
              <a:t>more dangerous</a:t>
            </a:r>
            <a:r>
              <a:rPr b="0" i="0" lang="en-US" sz="2200" u="none" cap="none" strike="noStrike">
                <a:solidFill>
                  <a:schemeClr val="dk1"/>
                </a:solidFill>
                <a:latin typeface="Calibri"/>
                <a:ea typeface="Calibri"/>
                <a:cs typeface="Calibri"/>
                <a:sym typeface="Calibri"/>
              </a:rPr>
              <a:t>   </a:t>
            </a:r>
            <a:endParaRPr b="0" i="0" sz="2200" u="none" cap="none" strike="noStrike">
              <a:solidFill>
                <a:schemeClr val="dk1"/>
              </a:solidFill>
              <a:latin typeface="Calibri"/>
              <a:ea typeface="Calibri"/>
              <a:cs typeface="Calibri"/>
              <a:sym typeface="Calibri"/>
            </a:endParaRPr>
          </a:p>
        </p:txBody>
      </p:sp>
      <p:sp>
        <p:nvSpPr>
          <p:cNvPr id="808" name="Google Shape;808;g2ae5f078f16_0_1038"/>
          <p:cNvSpPr txBox="1"/>
          <p:nvPr/>
        </p:nvSpPr>
        <p:spPr>
          <a:xfrm>
            <a:off x="547925" y="4788700"/>
            <a:ext cx="3943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 </a:t>
            </a:r>
            <a:r>
              <a:rPr lang="en-US" sz="2400">
                <a:solidFill>
                  <a:schemeClr val="dk1"/>
                </a:solidFill>
                <a:latin typeface="Calibri"/>
                <a:ea typeface="Calibri"/>
                <a:cs typeface="Calibri"/>
                <a:sym typeface="Calibri"/>
              </a:rPr>
              <a:t>quart of oil</a:t>
            </a:r>
            <a:endParaRPr b="0" i="0" sz="2400" u="none" cap="none" strike="noStrike">
              <a:solidFill>
                <a:srgbClr val="000000"/>
              </a:solidFill>
              <a:latin typeface="Arial"/>
              <a:ea typeface="Arial"/>
              <a:cs typeface="Arial"/>
              <a:sym typeface="Arial"/>
            </a:endParaRPr>
          </a:p>
        </p:txBody>
      </p:sp>
      <p:sp>
        <p:nvSpPr>
          <p:cNvPr id="809" name="Google Shape;809;g2ae5f078f16_0_1038"/>
          <p:cNvSpPr txBox="1"/>
          <p:nvPr/>
        </p:nvSpPr>
        <p:spPr>
          <a:xfrm>
            <a:off x="547925" y="1123338"/>
            <a:ext cx="39432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 resource that can</a:t>
            </a:r>
            <a:r>
              <a:rPr lang="en-US" sz="2400">
                <a:solidFill>
                  <a:schemeClr val="dk1"/>
                </a:solidFill>
                <a:latin typeface="Calibri"/>
                <a:ea typeface="Calibri"/>
                <a:cs typeface="Calibri"/>
                <a:sym typeface="Calibri"/>
              </a:rPr>
              <a:t>not be replaced after it is used</a:t>
            </a:r>
            <a:endParaRPr b="0" i="0" sz="2400" u="none" cap="none" strike="noStrike">
              <a:solidFill>
                <a:srgbClr val="000000"/>
              </a:solidFill>
              <a:latin typeface="Arial"/>
              <a:ea typeface="Arial"/>
              <a:cs typeface="Arial"/>
              <a:sym typeface="Arial"/>
            </a:endParaRPr>
          </a:p>
        </p:txBody>
      </p:sp>
      <p:sp>
        <p:nvSpPr>
          <p:cNvPr id="810" name="Google Shape;810;g2ae5f078f16_0_1038"/>
          <p:cNvSpPr txBox="1"/>
          <p:nvPr/>
        </p:nvSpPr>
        <p:spPr>
          <a:xfrm>
            <a:off x="2990050" y="3109708"/>
            <a:ext cx="31638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Nonr</a:t>
            </a:r>
            <a:r>
              <a:rPr b="1" i="0" lang="en-US" sz="2900" u="none" cap="none" strike="noStrike">
                <a:solidFill>
                  <a:srgbClr val="000000"/>
                </a:solidFill>
                <a:latin typeface="Poppins"/>
                <a:ea typeface="Poppins"/>
                <a:cs typeface="Poppins"/>
                <a:sym typeface="Poppins"/>
              </a:rPr>
              <a:t>enewable</a:t>
            </a:r>
            <a:endParaRPr b="1" i="0" sz="29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Resource</a:t>
            </a:r>
            <a:endParaRPr b="1" i="0" sz="2900" u="none" cap="none" strike="noStrike">
              <a:solidFill>
                <a:srgbClr val="000000"/>
              </a:solidFill>
              <a:latin typeface="Poppins"/>
              <a:ea typeface="Poppins"/>
              <a:cs typeface="Poppins"/>
              <a:sym typeface="Poppins"/>
            </a:endParaRPr>
          </a:p>
        </p:txBody>
      </p:sp>
      <p:sp>
        <p:nvSpPr>
          <p:cNvPr id="811" name="Google Shape;811;g2ae5f078f16_0_1038"/>
          <p:cNvSpPr txBox="1"/>
          <p:nvPr/>
        </p:nvSpPr>
        <p:spPr>
          <a:xfrm>
            <a:off x="4182625" y="5889250"/>
            <a:ext cx="4504200" cy="615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 nonrenewable resources</a:t>
            </a:r>
            <a:endParaRPr b="0" i="0" sz="1700" u="none" cap="none" strike="noStrike">
              <a:solidFill>
                <a:srgbClr val="000000"/>
              </a:solidFill>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pic>
        <p:nvPicPr>
          <p:cNvPr id="812" name="Google Shape;812;g2ae5f078f16_0_1038"/>
          <p:cNvPicPr preferRelativeResize="0"/>
          <p:nvPr/>
        </p:nvPicPr>
        <p:blipFill rotWithShape="1">
          <a:blip r:embed="rId3">
            <a:alphaModFix/>
          </a:blip>
          <a:srcRect b="0" l="0" r="0" t="0"/>
          <a:stretch/>
        </p:blipFill>
        <p:spPr>
          <a:xfrm>
            <a:off x="6323874" y="1070800"/>
            <a:ext cx="2198475" cy="219847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g2ae5f078f16_0_1063"/>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819" name="Google Shape;819;g2ae5f078f16_0_1063"/>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descr="Rewind" id="825" name="Google Shape;825;g2ae5f078f16_0_1069"/>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g2ae5f078f16_0_1069"/>
          <p:cNvSpPr txBox="1"/>
          <p:nvPr>
            <p:ph type="ctrTitle"/>
          </p:nvPr>
        </p:nvSpPr>
        <p:spPr>
          <a:xfrm>
            <a:off x="735225" y="345700"/>
            <a:ext cx="7950600" cy="1470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b="1" lang="en-US" sz="4000" u="sng"/>
              <a:t>Nonrenewable Resource</a:t>
            </a:r>
            <a:r>
              <a:rPr lang="en-US" sz="4000"/>
              <a:t>: a natural resource that cannot be replaced after it is used</a:t>
            </a:r>
            <a:endParaRPr/>
          </a:p>
        </p:txBody>
      </p:sp>
      <p:pic>
        <p:nvPicPr>
          <p:cNvPr id="827" name="Google Shape;827;g2ae5f078f16_0_1069"/>
          <p:cNvPicPr preferRelativeResize="0"/>
          <p:nvPr/>
        </p:nvPicPr>
        <p:blipFill>
          <a:blip r:embed="rId4">
            <a:alphaModFix/>
          </a:blip>
          <a:stretch>
            <a:fillRect/>
          </a:stretch>
        </p:blipFill>
        <p:spPr>
          <a:xfrm>
            <a:off x="1440049" y="2025225"/>
            <a:ext cx="6263899" cy="45476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gb678f08030_0_6"/>
          <p:cNvSpPr txBox="1"/>
          <p:nvPr>
            <p:ph type="title"/>
          </p:nvPr>
        </p:nvSpPr>
        <p:spPr>
          <a:xfrm>
            <a:off x="457200" y="16373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C000"/>
              </a:buClr>
              <a:buSzPts val="4400"/>
              <a:buFont typeface="Calibri"/>
              <a:buNone/>
            </a:pPr>
            <a:r>
              <a:rPr lang="en-US">
                <a:solidFill>
                  <a:srgbClr val="FFC000"/>
                </a:solidFill>
              </a:rPr>
              <a:t>Simulation Game</a:t>
            </a:r>
            <a:r>
              <a:rPr lang="en-US"/>
              <a:t> </a:t>
            </a:r>
            <a:endParaRPr/>
          </a:p>
        </p:txBody>
      </p:sp>
      <p:sp>
        <p:nvSpPr>
          <p:cNvPr id="834" name="Google Shape;834;gb678f08030_0_6"/>
          <p:cNvSpPr txBox="1"/>
          <p:nvPr>
            <p:ph idx="1" type="body"/>
          </p:nvPr>
        </p:nvSpPr>
        <p:spPr>
          <a:xfrm>
            <a:off x="2128950" y="1570750"/>
            <a:ext cx="4886100" cy="8280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2000"/>
              <a:buFont typeface="Calibri"/>
              <a:buNone/>
            </a:pPr>
            <a:r>
              <a:rPr lang="en-US" sz="3000" u="sng">
                <a:solidFill>
                  <a:schemeClr val="hlink"/>
                </a:solidFill>
                <a:hlinkClick r:id="rId3"/>
              </a:rPr>
              <a:t>Nonrenewable Resources</a:t>
            </a:r>
            <a:endParaRPr sz="3000"/>
          </a:p>
          <a:p>
            <a:pPr indent="0" lvl="0" marL="0" rtl="0" algn="l">
              <a:lnSpc>
                <a:spcPct val="80000"/>
              </a:lnSpc>
              <a:spcBef>
                <a:spcPts val="0"/>
              </a:spcBef>
              <a:spcAft>
                <a:spcPts val="0"/>
              </a:spcAft>
              <a:buClr>
                <a:schemeClr val="dk1"/>
              </a:buClr>
              <a:buSzPts val="1250"/>
              <a:buNone/>
            </a:pPr>
            <a:r>
              <a:t/>
            </a:r>
            <a:endParaRPr sz="1350"/>
          </a:p>
          <a:p>
            <a:pPr indent="0" lvl="0" marL="0" rtl="0" algn="l">
              <a:lnSpc>
                <a:spcPct val="80000"/>
              </a:lnSpc>
              <a:spcBef>
                <a:spcPts val="0"/>
              </a:spcBef>
              <a:spcAft>
                <a:spcPts val="0"/>
              </a:spcAft>
              <a:buClr>
                <a:schemeClr val="dk1"/>
              </a:buClr>
              <a:buSzPts val="1250"/>
              <a:buNone/>
            </a:pPr>
            <a:r>
              <a:t/>
            </a:r>
            <a:endParaRPr sz="1350"/>
          </a:p>
        </p:txBody>
      </p:sp>
      <p:sp>
        <p:nvSpPr>
          <p:cNvPr descr="Laptop" id="835" name="Google Shape;835;gb678f08030_0_6"/>
          <p:cNvSpPr/>
          <p:nvPr/>
        </p:nvSpPr>
        <p:spPr>
          <a:xfrm>
            <a:off x="44367"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gb678f08030_0_6"/>
          <p:cNvSpPr txBox="1"/>
          <p:nvPr/>
        </p:nvSpPr>
        <p:spPr>
          <a:xfrm>
            <a:off x="457200" y="2662775"/>
            <a:ext cx="25608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In this </a:t>
            </a:r>
            <a:r>
              <a:rPr lang="en-US" sz="1800">
                <a:latin typeface="Calibri"/>
                <a:ea typeface="Calibri"/>
                <a:cs typeface="Calibri"/>
                <a:sym typeface="Calibri"/>
              </a:rPr>
              <a:t>game</a:t>
            </a:r>
            <a:r>
              <a:rPr b="0" i="0" lang="en-US" sz="1800" u="none" cap="none" strike="noStrike">
                <a:solidFill>
                  <a:srgbClr val="000000"/>
                </a:solidFill>
                <a:latin typeface="Calibri"/>
                <a:ea typeface="Calibri"/>
                <a:cs typeface="Calibri"/>
                <a:sym typeface="Calibri"/>
              </a:rPr>
              <a:t>, students </a:t>
            </a:r>
            <a:r>
              <a:rPr lang="en-US" sz="1800">
                <a:latin typeface="Calibri"/>
                <a:ea typeface="Calibri"/>
                <a:cs typeface="Calibri"/>
                <a:sym typeface="Calibri"/>
              </a:rPr>
              <a:t>will practice sorting different examples of renewable and nonrenewable resources. </a:t>
            </a:r>
            <a:endParaRPr b="0" i="0" sz="1800" u="none" cap="none" strike="noStrike">
              <a:solidFill>
                <a:srgbClr val="000000"/>
              </a:solidFill>
              <a:latin typeface="Calibri"/>
              <a:ea typeface="Calibri"/>
              <a:cs typeface="Calibri"/>
              <a:sym typeface="Calibri"/>
            </a:endParaRPr>
          </a:p>
        </p:txBody>
      </p:sp>
      <p:pic>
        <p:nvPicPr>
          <p:cNvPr id="837" name="Google Shape;837;gb678f08030_0_6"/>
          <p:cNvPicPr preferRelativeResize="0"/>
          <p:nvPr/>
        </p:nvPicPr>
        <p:blipFill>
          <a:blip r:embed="rId5">
            <a:alphaModFix/>
          </a:blip>
          <a:stretch>
            <a:fillRect/>
          </a:stretch>
        </p:blipFill>
        <p:spPr>
          <a:xfrm>
            <a:off x="3018000" y="3348025"/>
            <a:ext cx="5821199" cy="279896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53"/>
          <p:cNvSpPr txBox="1"/>
          <p:nvPr>
            <p:ph type="title"/>
          </p:nvPr>
        </p:nvSpPr>
        <p:spPr>
          <a:xfrm>
            <a:off x="618565" y="528916"/>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b="1" lang="en-US" sz="3600"/>
              <a:t>Big Question: </a:t>
            </a:r>
            <a:r>
              <a:rPr lang="en-US" sz="3600"/>
              <a:t>How do the resources we use affect humans and the environment?</a:t>
            </a:r>
            <a:br>
              <a:rPr lang="en-US"/>
            </a:br>
            <a:endParaRPr/>
          </a:p>
        </p:txBody>
      </p:sp>
      <p:sp>
        <p:nvSpPr>
          <p:cNvPr descr="Lightbulb and gear" id="844" name="Google Shape;844;p53"/>
          <p:cNvSpPr/>
          <p:nvPr/>
        </p:nvSpPr>
        <p:spPr>
          <a:xfrm>
            <a:off x="95922" y="240153"/>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5" name="Google Shape;845;p53"/>
          <p:cNvPicPr preferRelativeResize="0"/>
          <p:nvPr>
            <p:ph idx="1" type="body"/>
          </p:nvPr>
        </p:nvPicPr>
        <p:blipFill rotWithShape="1">
          <a:blip r:embed="rId4">
            <a:alphaModFix/>
          </a:blip>
          <a:srcRect b="0" l="0" r="0" t="0"/>
          <a:stretch/>
        </p:blipFill>
        <p:spPr>
          <a:xfrm>
            <a:off x="382781" y="2201652"/>
            <a:ext cx="8241265" cy="334801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pic>
        <p:nvPicPr>
          <p:cNvPr id="851" name="Google Shape;851;p54"/>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pic>
        <p:nvPicPr>
          <p:cNvPr descr="IEP Translation – Communication from OSEP regarding the ..." id="856" name="Google Shape;856;p1"/>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857" name="Google Shape;857;p1"/>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858" name="Google Shape;858;p1"/>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859" name="Google Shape;859;p1"/>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Video Was Created With Resources From:</a:t>
            </a:r>
            <a:endParaRPr b="0" i="0" sz="1400" u="none" cap="none" strike="noStrike">
              <a:solidFill>
                <a:srgbClr val="000000"/>
              </a:solidFill>
              <a:latin typeface="Arial"/>
              <a:ea typeface="Arial"/>
              <a:cs typeface="Arial"/>
              <a:sym typeface="Arial"/>
            </a:endParaRPr>
          </a:p>
        </p:txBody>
      </p:sp>
      <p:sp>
        <p:nvSpPr>
          <p:cNvPr id="860" name="Google Shape;860;p1"/>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ae58ca4397_0_1"/>
          <p:cNvSpPr txBox="1"/>
          <p:nvPr/>
        </p:nvSpPr>
        <p:spPr>
          <a:xfrm>
            <a:off x="1700400" y="530825"/>
            <a:ext cx="63498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lang="en-US" sz="3200" u="sng">
                <a:solidFill>
                  <a:schemeClr val="dk1"/>
                </a:solidFill>
                <a:latin typeface="Calibri"/>
                <a:ea typeface="Calibri"/>
                <a:cs typeface="Calibri"/>
                <a:sym typeface="Calibri"/>
              </a:rPr>
              <a:t>Renewable</a:t>
            </a:r>
            <a:r>
              <a:rPr b="1" i="0" lang="en-US" sz="3200" u="sng" cap="none" strike="noStrike">
                <a:solidFill>
                  <a:schemeClr val="dk1"/>
                </a:solidFill>
                <a:latin typeface="Calibri"/>
                <a:ea typeface="Calibri"/>
                <a:cs typeface="Calibri"/>
                <a:sym typeface="Calibri"/>
              </a:rPr>
              <a:t> resource</a:t>
            </a:r>
            <a:r>
              <a:rPr b="0" i="0" lang="en-US" sz="3200" u="none" cap="none" strike="noStrike">
                <a:solidFill>
                  <a:schemeClr val="dk1"/>
                </a:solidFill>
                <a:latin typeface="Calibri"/>
                <a:ea typeface="Calibri"/>
                <a:cs typeface="Calibri"/>
                <a:sym typeface="Calibri"/>
              </a:rPr>
              <a:t>: </a:t>
            </a:r>
            <a:r>
              <a:rPr lang="en-US" sz="3200">
                <a:solidFill>
                  <a:schemeClr val="dk1"/>
                </a:solidFill>
                <a:latin typeface="Calibri"/>
                <a:ea typeface="Calibri"/>
                <a:cs typeface="Calibri"/>
                <a:sym typeface="Calibri"/>
              </a:rPr>
              <a:t>a resource that can be reused and replaced naturally</a:t>
            </a:r>
            <a:endParaRPr b="0" i="0" sz="1400" u="none" cap="none" strike="noStrike">
              <a:solidFill>
                <a:srgbClr val="000000"/>
              </a:solidFill>
              <a:latin typeface="Arial"/>
              <a:ea typeface="Arial"/>
              <a:cs typeface="Arial"/>
              <a:sym typeface="Arial"/>
            </a:endParaRPr>
          </a:p>
        </p:txBody>
      </p:sp>
      <p:sp>
        <p:nvSpPr>
          <p:cNvPr descr="Rewind" id="166" name="Google Shape;166;g2ae58ca4397_0_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dreamstime_xl_89159318.jpg" id="167" name="Google Shape;167;g2ae58ca4397_0_1"/>
          <p:cNvPicPr preferRelativeResize="0"/>
          <p:nvPr/>
        </p:nvPicPr>
        <p:blipFill rotWithShape="1">
          <a:blip r:embed="rId4">
            <a:alphaModFix/>
          </a:blip>
          <a:srcRect b="0" l="0" r="0" t="0"/>
          <a:stretch/>
        </p:blipFill>
        <p:spPr>
          <a:xfrm>
            <a:off x="1782338" y="1968213"/>
            <a:ext cx="6185925" cy="41257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descr="Questions" id="173" name="Google Shape;173;p13"/>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descr="Questions" id="179" name="Google Shape;179;p14"/>
          <p:cNvSpPr/>
          <p:nvPr/>
        </p:nvSpPr>
        <p:spPr>
          <a:xfrm>
            <a:off x="0" y="0"/>
            <a:ext cx="849542" cy="84954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4"/>
          <p:cNvSpPr txBox="1"/>
          <p:nvPr/>
        </p:nvSpPr>
        <p:spPr>
          <a:xfrm>
            <a:off x="591670" y="849542"/>
            <a:ext cx="8301318"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A resource is the energy source turned into _______.  </a:t>
            </a:r>
            <a:endParaRPr b="0" i="0" sz="1400" u="none" cap="none" strike="noStrike">
              <a:solidFill>
                <a:srgbClr val="000000"/>
              </a:solidFill>
              <a:latin typeface="Arial"/>
              <a:ea typeface="Arial"/>
              <a:cs typeface="Arial"/>
              <a:sym typeface="Arial"/>
            </a:endParaRPr>
          </a:p>
        </p:txBody>
      </p:sp>
      <p:pic>
        <p:nvPicPr>
          <p:cNvPr id="181" name="Google Shape;181;p14"/>
          <p:cNvPicPr preferRelativeResize="0"/>
          <p:nvPr/>
        </p:nvPicPr>
        <p:blipFill rotWithShape="1">
          <a:blip r:embed="rId4">
            <a:alphaModFix/>
          </a:blip>
          <a:srcRect b="0" l="0" r="0" t="0"/>
          <a:stretch/>
        </p:blipFill>
        <p:spPr>
          <a:xfrm>
            <a:off x="1398967" y="2111415"/>
            <a:ext cx="6310682" cy="4209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2017-07-11T14:42:06Z</dcterms:created>
  <dc:creator>Michael Kennedy</dc:creator>
</cp:coreProperties>
</file>