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5"/>
  </p:notesMasterIdLst>
  <p:sldIdLst>
    <p:sldId id="310" r:id="rId2"/>
    <p:sldId id="311" r:id="rId3"/>
    <p:sldId id="312" r:id="rId4"/>
    <p:sldId id="369" r:id="rId5"/>
    <p:sldId id="313" r:id="rId6"/>
    <p:sldId id="314"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70" r:id="rId62"/>
    <p:sldId id="445" r:id="rId63"/>
    <p:sldId id="446" r:id="rId64"/>
  </p:sldIdLst>
  <p:sldSz cx="9144000" cy="6858000" type="screen4x3"/>
  <p:notesSz cx="6858000" cy="9144000"/>
  <p:embeddedFontLst>
    <p:embeddedFont>
      <p:font typeface="Helvetica Neue Light" panose="02000403000000020004" pitchFamily="2" charset="0"/>
      <p:regular r:id="rId66"/>
      <p:bold r:id="rId67"/>
      <p:italic r:id="rId68"/>
      <p:boldItalic r:id="rId69"/>
    </p:embeddedFont>
    <p:embeddedFont>
      <p:font typeface="Poppins" pitchFamily="2" charset="77"/>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5" roundtripDataSignature="AMtx7mjxpoDOSrV7sh+fCjHssKUH01wqc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8"/>
  </p:normalViewPr>
  <p:slideViewPr>
    <p:cSldViewPr snapToGrid="0">
      <p:cViewPr varScale="1">
        <p:scale>
          <a:sx n="109" d="100"/>
          <a:sy n="109" d="100"/>
        </p:scale>
        <p:origin x="172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05"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slide" Target="slides/slide60.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206"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20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207"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8640247ed3_1_5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g28640247ed3_1_5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749" name="Google Shape;749;g28640247ed3_1_5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8640247ed3_1_5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28640247ed3_1_5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Frequency is the number of waves passing a set point in a specific amount of time.</a:t>
            </a:r>
            <a:endParaRPr/>
          </a:p>
        </p:txBody>
      </p:sp>
      <p:sp>
        <p:nvSpPr>
          <p:cNvPr id="848" name="Google Shape;848;g28640247ed3_1_5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863c0e7a9d_1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2863c0e7a9d_1_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Vibration is the movement of particles that occurs in solids, liquids, or gases.</a:t>
            </a:r>
            <a:endParaRPr/>
          </a:p>
        </p:txBody>
      </p:sp>
      <p:sp>
        <p:nvSpPr>
          <p:cNvPr id="856" name="Google Shape;856;g2863c0e7a9d_1_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8084ac76e6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28084ac76e6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864" name="Google Shape;864;g28084ac76e6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8640247ed3_1_6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28640247ed3_1_6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sound waves?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[Sound waves are longitudinal waves that travel through mediums.]</a:t>
            </a:r>
            <a:endParaRPr/>
          </a:p>
        </p:txBody>
      </p:sp>
      <p:sp>
        <p:nvSpPr>
          <p:cNvPr id="870" name="Google Shape;870;g28640247ed3_1_6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8084ac76e6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28084ac76e6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Frequency is the ______ of waves passing a set point in a specific amount of ______.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[number, time]</a:t>
            </a:r>
            <a:endParaRPr/>
          </a:p>
          <a:p>
            <a:pPr marL="0" lvl="0" indent="0" algn="l" rtl="0">
              <a:lnSpc>
                <a:spcPct val="100000"/>
              </a:lnSpc>
              <a:spcBef>
                <a:spcPts val="0"/>
              </a:spcBef>
              <a:spcAft>
                <a:spcPts val="0"/>
              </a:spcAft>
              <a:buSzPts val="1400"/>
              <a:buNone/>
            </a:pPr>
            <a:endParaRPr/>
          </a:p>
        </p:txBody>
      </p:sp>
      <p:sp>
        <p:nvSpPr>
          <p:cNvPr id="878" name="Google Shape;878;g28084ac76e6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8640247ed3_1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g28640247ed3_1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Frequency is the [number] of waves passing a set point in a specific amount of [time]. </a:t>
            </a:r>
            <a:endParaRPr/>
          </a:p>
          <a:p>
            <a:pPr marL="0" lvl="0" indent="0" algn="l" rtl="0">
              <a:lnSpc>
                <a:spcPct val="100000"/>
              </a:lnSpc>
              <a:spcBef>
                <a:spcPts val="0"/>
              </a:spcBef>
              <a:spcAft>
                <a:spcPts val="0"/>
              </a:spcAft>
              <a:buSzPts val="1400"/>
              <a:buNone/>
            </a:pPr>
            <a:endParaRPr/>
          </a:p>
        </p:txBody>
      </p:sp>
      <p:sp>
        <p:nvSpPr>
          <p:cNvPr id="887" name="Google Shape;887;g28640247ed3_1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863c0e7a9d_1_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g2863c0e7a9d_1_3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Vibration is the movement of particles that occurs in solids, liquids, or gases.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896" name="Google Shape;896;g2863c0e7a9d_1_3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863c0e7a9d_1_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2863c0e7a9d_1_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Vibration is the movement of particles that occurs in solids, liquids, or gases.</a:t>
            </a:r>
            <a:endParaRPr/>
          </a:p>
        </p:txBody>
      </p:sp>
      <p:sp>
        <p:nvSpPr>
          <p:cNvPr id="904" name="Google Shape;904;g2863c0e7a9d_1_3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7f7a576e42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27f7a576e42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pitch.</a:t>
            </a:r>
            <a:endParaRPr/>
          </a:p>
        </p:txBody>
      </p:sp>
      <p:sp>
        <p:nvSpPr>
          <p:cNvPr id="912" name="Google Shape;912;g27f7a576e42_0_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7f7a576e42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27f7a576e42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Pitch</a:t>
            </a:r>
            <a:r>
              <a:rPr lang="en-US"/>
              <a:t> is how high or low a sound is.</a:t>
            </a:r>
            <a:endParaRPr/>
          </a:p>
          <a:p>
            <a:pPr marL="0" lvl="0" indent="0" algn="l" rtl="0">
              <a:lnSpc>
                <a:spcPct val="100000"/>
              </a:lnSpc>
              <a:spcBef>
                <a:spcPts val="0"/>
              </a:spcBef>
              <a:spcAft>
                <a:spcPts val="0"/>
              </a:spcAft>
              <a:buSzPts val="1400"/>
              <a:buNone/>
            </a:pPr>
            <a:endParaRPr/>
          </a:p>
        </p:txBody>
      </p:sp>
      <p:sp>
        <p:nvSpPr>
          <p:cNvPr id="920" name="Google Shape;920;g27f7a576e42_0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28640247ed3_1_5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28640247ed3_1_5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Today, we’ll be learning about the word: </a:t>
            </a:r>
            <a:r>
              <a:rPr lang="en-US" b="1"/>
              <a:t>Pitch.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and simple language when introducing content helps students understand what is expected.</a:t>
            </a:r>
            <a:endParaRPr/>
          </a:p>
        </p:txBody>
      </p:sp>
      <p:sp>
        <p:nvSpPr>
          <p:cNvPr id="785" name="Google Shape;785;g28640247ed3_1_5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7f7a576e42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27f7a576e42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29" name="Google Shape;929;g27f7a576e42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7f7a576e42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g27f7a576e42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pitch</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How high or low a sound is.]</a:t>
            </a:r>
            <a:endParaRPr/>
          </a:p>
        </p:txBody>
      </p:sp>
      <p:sp>
        <p:nvSpPr>
          <p:cNvPr id="935" name="Google Shape;935;g27f7a576e42_0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7f7a576e42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g27f7a576e42_0_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943" name="Google Shape;943;g27f7a576e42_0_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7f7a576e42_0_2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g27f7a576e42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Pitch is how we describe whether a sound is high or low. Pitch is determined by how fast something is vibrating, or moving, to make a sound.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7f7a576e42_0_2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g27f7a576e42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If something vibrates really quickly, it makes a high-pitched sound. When a person blows a whistle, it makes a high-pitched sound meaning it vibrates quickly.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7f7a576e42_0_27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g27f7a576e42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If something vibrates more slowly, it makes a low-pitched sound. A tuba makes a low-pitched sound, which means it vibrates slowly.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8640247ed3_1_63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28640247ed3_1_6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Sounds with lower pitch have bigger wavelengths, sounds with higher pitch have smaller wavelengths.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27f7a576e42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27f7a576e42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78" name="Google Shape;978;g27f7a576e42_0_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8640247ed3_1_63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28640247ed3_1_6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Pitch is determined by how _____ something is vibrating, or moving, to make a sound.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[Fast]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8640247ed3_1_6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g28640247ed3_1_6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Pitch is determined by how [fast] something is vibrating, or moving, to make a sound.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8640247ed3_1_5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28640247ed3_1_5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waves </a:t>
            </a:r>
            <a:r>
              <a:rPr lang="en-US" sz="1200" b="1"/>
              <a:t>and how are they related</a:t>
            </a:r>
            <a:r>
              <a:rPr lang="en-US" b="1"/>
              <a:t>?</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794" name="Google Shape;794;g28640247ed3_1_5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27f7a576e42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27f7a576e42_0_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If something vibrates really quickly, it makes a high-pitched sound. If something vibrates more slowly, it makes a low-pitched sound.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000" name="Google Shape;1000;g27f7a576e42_0_3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28640247ed3_1_6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g28640247ed3_1_6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If something vibrates really quickly, it makes a high-pitched sound. If something vibrates more slowly, it makes a low-pitched sound.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009" name="Google Shape;1009;g28640247ed3_1_6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7f7a576e42_0_3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g27f7a576e42_0_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pitch</a:t>
            </a:r>
            <a:r>
              <a:rPr lang="en-US"/>
              <a:t>.</a:t>
            </a:r>
            <a:endParaRPr/>
          </a:p>
        </p:txBody>
      </p:sp>
      <p:sp>
        <p:nvSpPr>
          <p:cNvPr id="1018" name="Google Shape;1018;g27f7a576e42_0_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7f7a576e42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g27f7a576e42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An example of a low pitch is a car engine. Car engines make deep, low sounds.</a:t>
            </a:r>
            <a:endParaRPr dirty="0"/>
          </a:p>
          <a:p>
            <a:pPr marL="0" lvl="0" indent="0" algn="l" rtl="0">
              <a:lnSpc>
                <a:spcPct val="100000"/>
              </a:lnSpc>
              <a:spcBef>
                <a:spcPts val="0"/>
              </a:spcBef>
              <a:spcAft>
                <a:spcPts val="0"/>
              </a:spcAft>
              <a:buSzPts val="1400"/>
              <a:buNone/>
            </a:pPr>
            <a:endParaRPr dirty="0"/>
          </a:p>
        </p:txBody>
      </p:sp>
      <p:sp>
        <p:nvSpPr>
          <p:cNvPr id="1025" name="Google Shape;1025;g27f7a576e42_0_3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27f7a576e42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27f7a576e42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An example of a high pitch are birds chirping. </a:t>
            </a:r>
            <a:endParaRPr/>
          </a:p>
        </p:txBody>
      </p:sp>
      <p:sp>
        <p:nvSpPr>
          <p:cNvPr id="1034" name="Google Shape;1034;g27f7a576e42_0_3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27f7a576e42_0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g27f7a576e42_0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43" name="Google Shape;1043;g27f7a576e42_0_3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8640247ed3_1_6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28640247ed3_1_6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pitch</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How high or low a sound is.]</a:t>
            </a:r>
            <a:endParaRPr/>
          </a:p>
        </p:txBody>
      </p:sp>
      <p:sp>
        <p:nvSpPr>
          <p:cNvPr id="1049" name="Google Shape;1049;g28640247ed3_1_6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7f7a576e42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g27f7a576e42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pitch</a:t>
            </a:r>
            <a:r>
              <a:rPr lang="en-US"/>
              <a:t>.</a:t>
            </a:r>
            <a:endParaRPr/>
          </a:p>
        </p:txBody>
      </p:sp>
      <p:sp>
        <p:nvSpPr>
          <p:cNvPr id="1057" name="Google Shape;1057;g27f7a576e42_0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7f7a576e42_0_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g27f7a576e42_0_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Color is not an example of pitch. It is a property of light, not sound, so it doesn’t have a pitch.</a:t>
            </a:r>
            <a:endParaRPr dirty="0"/>
          </a:p>
        </p:txBody>
      </p:sp>
      <p:sp>
        <p:nvSpPr>
          <p:cNvPr id="1064" name="Google Shape;1064;g27f7a576e42_0_3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27f7a576e42_0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27f7a576e42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Length is not an example of pitch. It is a measure of size or distance.</a:t>
            </a:r>
            <a:endParaRPr/>
          </a:p>
        </p:txBody>
      </p:sp>
      <p:sp>
        <p:nvSpPr>
          <p:cNvPr id="1073" name="Google Shape;1073;g27f7a576e42_0_3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28640247ed3_1_8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g28640247ed3_1_8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Now that we’ve learned about pitch, let’s do a demonstration.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On your tables, you have glasses filled with different amounts of water and a metal utensil. Fill glasses with different amounts of water. Then hit each glass lightly with a metal utensil. Take note of the different pitches each glass makes.</a:t>
            </a:r>
            <a:endParaRPr/>
          </a:p>
          <a:p>
            <a:pPr marL="0" lvl="0" indent="0" algn="l" rtl="0">
              <a:spcBef>
                <a:spcPts val="0"/>
              </a:spcBef>
              <a:spcAft>
                <a:spcPts val="0"/>
              </a:spcAft>
              <a:buClr>
                <a:schemeClr val="dk1"/>
              </a:buClr>
              <a:buSzPts val="2000"/>
              <a:buFont typeface="Arial"/>
              <a:buNone/>
            </a:pPr>
            <a:br>
              <a:rPr lang="en-US"/>
            </a:br>
            <a:r>
              <a:rPr lang="en-US"/>
              <a:t>We will reflect on this activity on the next slide. </a:t>
            </a:r>
            <a:endParaRPr/>
          </a:p>
        </p:txBody>
      </p:sp>
      <p:sp>
        <p:nvSpPr>
          <p:cNvPr id="1446" name="Google Shape;1446;g28640247ed3_1_8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3870783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7f7a576e42_0_3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g27f7a576e42_0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082" name="Google Shape;1082;g27f7a576e42_0_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7f7a576e42_0_3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g27f7a576e42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Why do bird chirps have pitch and color does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bird chirps are sounds. Color is not a sound.]</a:t>
            </a:r>
            <a:endParaRPr/>
          </a:p>
        </p:txBody>
      </p:sp>
      <p:sp>
        <p:nvSpPr>
          <p:cNvPr id="1088" name="Google Shape;1088;g27f7a576e42_0_3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7f7a576e42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g27f7a576e42_0_4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099" name="Google Shape;1099;g27f7a576e42_0_4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28640247ed3_1_6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g28640247ed3_1_6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pitch</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How high or low a sound is.]</a:t>
            </a:r>
            <a:endParaRPr/>
          </a:p>
        </p:txBody>
      </p:sp>
      <p:sp>
        <p:nvSpPr>
          <p:cNvPr id="1106" name="Google Shape;1106;g28640247ed3_1_6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27f7a576e42_0_4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g27f7a576e42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pitch</a:t>
            </a:r>
            <a:r>
              <a:rPr lang="en-US">
                <a:solidFill>
                  <a:srgbClr val="242424"/>
                </a:solidFill>
              </a:rPr>
              <a:t>. </a:t>
            </a:r>
            <a:endParaRPr/>
          </a:p>
        </p:txBody>
      </p:sp>
      <p:sp>
        <p:nvSpPr>
          <p:cNvPr id="1114" name="Google Shape;1114;g27f7a576e42_0_4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7f7a576e42_0_4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g27f7a576e42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pitch</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pitch</a:t>
            </a:r>
            <a:r>
              <a:rPr lang="en-US"/>
              <a:t>.</a:t>
            </a:r>
            <a:endParaRPr>
              <a:solidFill>
                <a:schemeClr val="dk1"/>
              </a:solidFill>
            </a:endParaRPr>
          </a:p>
        </p:txBody>
      </p:sp>
      <p:sp>
        <p:nvSpPr>
          <p:cNvPr id="1125" name="Google Shape;1125;g27f7a576e42_0_4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27f7a576e42_0_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g27f7a576e42_0_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pitch</a:t>
            </a:r>
            <a:r>
              <a:rPr lang="en-US" sz="1200" b="1">
                <a:solidFill>
                  <a:schemeClr val="dk1"/>
                </a:solidFill>
              </a:rPr>
              <a:t> </a:t>
            </a:r>
            <a:r>
              <a:rPr lang="en-US" sz="1200">
                <a:solidFill>
                  <a:schemeClr val="dk1"/>
                </a:solidFill>
              </a:rPr>
              <a:t>from these four choices</a:t>
            </a:r>
            <a:r>
              <a:rPr lang="en-US"/>
              <a:t>.</a:t>
            </a:r>
            <a:endParaRPr/>
          </a:p>
        </p:txBody>
      </p:sp>
      <p:sp>
        <p:nvSpPr>
          <p:cNvPr id="1147" name="Google Shape;1147;g27f7a576e42_0_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8640247ed3_1_7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28640247ed3_1_7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This is the picture that shows </a:t>
            </a:r>
            <a:r>
              <a:rPr lang="en-US" b="1"/>
              <a:t>pitch</a:t>
            </a:r>
            <a:r>
              <a:rPr lang="en-US"/>
              <a:t>.</a:t>
            </a:r>
            <a:endParaRPr/>
          </a:p>
        </p:txBody>
      </p:sp>
      <p:sp>
        <p:nvSpPr>
          <p:cNvPr id="1167" name="Google Shape;1167;g28640247ed3_1_7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7f7a576e42_0_5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g27f7a576e42_0_5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pitch.</a:t>
            </a:r>
            <a:endParaRPr>
              <a:solidFill>
                <a:schemeClr val="dk1"/>
              </a:solidFill>
            </a:endParaRPr>
          </a:p>
        </p:txBody>
      </p:sp>
      <p:sp>
        <p:nvSpPr>
          <p:cNvPr id="1188" name="Google Shape;1188;g27f7a576e42_0_5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27f7a576e42_0_5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27f7a576e42_0_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pitch</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1211" name="Google Shape;1211;g27f7a576e42_0_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8640247ed3_1_5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28640247ed3_1_5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810" name="Google Shape;810;g28640247ed3_1_5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8640247ed3_1_7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g28640247ed3_1_7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“How high or low a sound is” is correct! This is the definition of </a:t>
            </a:r>
            <a:r>
              <a:rPr lang="en-US" b="1"/>
              <a:t>pitch.</a:t>
            </a:r>
            <a:endParaRPr sz="1200">
              <a:solidFill>
                <a:schemeClr val="dk1"/>
              </a:solidFill>
            </a:endParaRPr>
          </a:p>
        </p:txBody>
      </p:sp>
      <p:sp>
        <p:nvSpPr>
          <p:cNvPr id="1232" name="Google Shape;1232;g28640247ed3_1_7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27f7a576e42_0_6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27f7a576e42_0_6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pitch</a:t>
            </a:r>
            <a:r>
              <a:rPr lang="en-US"/>
              <a:t>: how high or low a sound is.</a:t>
            </a:r>
            <a:endParaRPr>
              <a:solidFill>
                <a:schemeClr val="dk1"/>
              </a:solidFill>
            </a:endParaRPr>
          </a:p>
        </p:txBody>
      </p:sp>
      <p:sp>
        <p:nvSpPr>
          <p:cNvPr id="1254" name="Google Shape;1254;g27f7a576e42_0_6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27f7a576e42_0_6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g27f7a576e42_0_6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pitch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1278" name="Google Shape;1278;g27f7a576e42_0_6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8640247ed3_1_7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g28640247ed3_1_7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 cell phone ringing with a high sound” is correct! This is an example of </a:t>
            </a:r>
            <a:r>
              <a:rPr lang="en-US" b="1"/>
              <a:t>pitch.</a:t>
            </a:r>
            <a:endParaRPr sz="1200">
              <a:solidFill>
                <a:schemeClr val="dk1"/>
              </a:solidFill>
            </a:endParaRPr>
          </a:p>
        </p:txBody>
      </p:sp>
      <p:sp>
        <p:nvSpPr>
          <p:cNvPr id="1299" name="Google Shape;1299;g28640247ed3_1_7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7f7a576e42_0_6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g27f7a576e42_0_6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pitch</a:t>
            </a:r>
            <a:r>
              <a:rPr lang="en-US" sz="1100"/>
              <a:t>: </a:t>
            </a:r>
            <a:r>
              <a:rPr lang="en-US"/>
              <a:t>A cell phone ringing with a high sound</a:t>
            </a:r>
            <a:endParaRPr sz="1100">
              <a:solidFill>
                <a:schemeClr val="dk1"/>
              </a:solidFill>
            </a:endParaRPr>
          </a:p>
        </p:txBody>
      </p:sp>
      <p:sp>
        <p:nvSpPr>
          <p:cNvPr id="1321" name="Google Shape;1321;g27f7a576e42_0_6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27f7a576e42_0_7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27f7a576e42_0_7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lang="en-US" b="1"/>
              <a:t>pitch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1346" name="Google Shape;1346;g27f7a576e42_0_7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28640247ed3_1_8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g28640247ed3_1_8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“Pitch helps us distinguish between different sounds in our lives.” That is correct! This is an example of how </a:t>
            </a:r>
            <a:r>
              <a:rPr lang="en-US" b="1"/>
              <a:t>pitch </a:t>
            </a:r>
            <a:r>
              <a:rPr lang="en-US"/>
              <a:t>impacts your life.</a:t>
            </a:r>
            <a:endParaRPr sz="1200">
              <a:solidFill>
                <a:schemeClr val="dk1"/>
              </a:solidFill>
            </a:endParaRPr>
          </a:p>
        </p:txBody>
      </p:sp>
      <p:sp>
        <p:nvSpPr>
          <p:cNvPr id="1367" name="Google Shape;1367;g28640247ed3_1_8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27f7a576e42_0_7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8" name="Google Shape;1388;g27f7a576e42_0_7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pitch</a:t>
            </a:r>
            <a:r>
              <a:rPr lang="en-US" sz="1200" b="1">
                <a:solidFill>
                  <a:schemeClr val="dk1"/>
                </a:solidFill>
              </a:rPr>
              <a:t> </a:t>
            </a:r>
            <a:r>
              <a:rPr lang="en-US" sz="1200">
                <a:solidFill>
                  <a:schemeClr val="dk1"/>
                </a:solidFill>
              </a:rPr>
              <a:t>impact my life?”: </a:t>
            </a:r>
            <a:r>
              <a:rPr lang="en-US"/>
              <a:t>Pitch helps us distinguish between different sounds in our lives.</a:t>
            </a:r>
            <a:endParaRPr/>
          </a:p>
        </p:txBody>
      </p:sp>
      <p:sp>
        <p:nvSpPr>
          <p:cNvPr id="1389" name="Google Shape;1389;g27f7a576e42_0_7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27f7a576e42_0_7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g27f7a576e42_0_7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415" name="Google Shape;1415;g27f7a576e42_0_7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28640247ed3_1_8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g28640247ed3_1_8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pitch</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How high or low a sound is.]</a:t>
            </a:r>
            <a:endParaRPr/>
          </a:p>
        </p:txBody>
      </p:sp>
      <p:sp>
        <p:nvSpPr>
          <p:cNvPr id="1422" name="Google Shape;1422;g28640247ed3_1_8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8640247ed3_1_5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g28640247ed3_1_5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marL="0" lvl="0" indent="0" algn="l" rtl="0">
              <a:lnSpc>
                <a:spcPct val="100000"/>
              </a:lnSpc>
              <a:spcBef>
                <a:spcPts val="0"/>
              </a:spcBef>
              <a:spcAft>
                <a:spcPts val="0"/>
              </a:spcAft>
              <a:buSzPts val="1400"/>
              <a:buNone/>
            </a:pPr>
            <a:endParaRPr/>
          </a:p>
        </p:txBody>
      </p:sp>
      <p:sp>
        <p:nvSpPr>
          <p:cNvPr id="816" name="Google Shape;816;g28640247ed3_1_5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8640247ed3_1_8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g28640247ed3_1_8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Let’s reflect again on our big question. Our “big question” is:</a:t>
            </a:r>
            <a:r>
              <a:rPr lang="en-US" b="1"/>
              <a:t> What are the properties of waves and how are they related?</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Does anyone have any additional examples to share that haven’t been discussed yet? </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In our “big question,” there are two more vocabulary words we need to explore before we move onto our simulation activity.</a:t>
            </a:r>
            <a:endParaRPr/>
          </a:p>
        </p:txBody>
      </p:sp>
      <p:sp>
        <p:nvSpPr>
          <p:cNvPr id="1430" name="Google Shape;1430;g28640247ed3_1_8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8640247ed3_1_9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4" name="Google Shape;1454;g28640247ed3_1_9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Have students discuss these questions with a partner or with their table before calling on groups to share one of their responses with the class. </a:t>
            </a:r>
            <a:endParaRPr sz="1100"/>
          </a:p>
          <a:p>
            <a:pPr marL="0" lvl="0" indent="0" algn="l" rtl="0">
              <a:lnSpc>
                <a:spcPct val="100000"/>
              </a:lnSpc>
              <a:spcBef>
                <a:spcPts val="0"/>
              </a:spcBef>
              <a:spcAft>
                <a:spcPts val="0"/>
              </a:spcAft>
              <a:buClr>
                <a:schemeClr val="dk1"/>
              </a:buClr>
              <a:buSzPts val="1400"/>
              <a:buFont typeface="Arial"/>
              <a:buNone/>
            </a:pPr>
            <a:endParaRPr sz="1100"/>
          </a:p>
          <a:p>
            <a:pPr marL="0" lvl="0" indent="0" algn="l" rtl="0">
              <a:spcBef>
                <a:spcPts val="0"/>
              </a:spcBef>
              <a:spcAft>
                <a:spcPts val="0"/>
              </a:spcAft>
              <a:buClr>
                <a:schemeClr val="dk1"/>
              </a:buClr>
              <a:buSzPts val="2000"/>
              <a:buFont typeface="Arial"/>
              <a:buNone/>
            </a:pPr>
            <a:r>
              <a:rPr lang="en-US" sz="1100"/>
              <a:t>Ask yourselves…</a:t>
            </a:r>
            <a:endParaRPr sz="1100"/>
          </a:p>
          <a:p>
            <a:pPr marL="457200" lvl="0" indent="-298450" algn="l" rtl="0">
              <a:spcBef>
                <a:spcPts val="0"/>
              </a:spcBef>
              <a:spcAft>
                <a:spcPts val="0"/>
              </a:spcAft>
              <a:buClr>
                <a:schemeClr val="dk1"/>
              </a:buClr>
              <a:buSzPts val="1100"/>
              <a:buFont typeface="Calibri"/>
              <a:buAutoNum type="arabicPeriod"/>
            </a:pPr>
            <a:r>
              <a:rPr lang="en-US" sz="1100"/>
              <a:t>Which glasses made the highest and lowest pitches?</a:t>
            </a:r>
            <a:endParaRPr sz="1100"/>
          </a:p>
          <a:p>
            <a:pPr marL="457200" lvl="0" indent="-298450" algn="l" rtl="0">
              <a:spcBef>
                <a:spcPts val="0"/>
              </a:spcBef>
              <a:spcAft>
                <a:spcPts val="0"/>
              </a:spcAft>
              <a:buClr>
                <a:schemeClr val="dk1"/>
              </a:buClr>
              <a:buSzPts val="1100"/>
              <a:buFont typeface="Calibri"/>
              <a:buAutoNum type="arabicPeriod"/>
            </a:pPr>
            <a:r>
              <a:rPr lang="en-US" sz="1100"/>
              <a:t>Why might the pitch change depending on how much water is in the glass?</a:t>
            </a:r>
            <a:endParaRPr sz="1100"/>
          </a:p>
        </p:txBody>
      </p:sp>
      <p:sp>
        <p:nvSpPr>
          <p:cNvPr id="1455" name="Google Shape;1455;g28640247ed3_1_9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3" name="Google Shape;23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354" name="Google Shape;235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9" name="Google Shape;235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8640247ed3_1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28640247ed3_1_5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Sound waves are longitudinal waves that travel through mediums. </a:t>
            </a:r>
            <a:endParaRPr/>
          </a:p>
        </p:txBody>
      </p:sp>
      <p:sp>
        <p:nvSpPr>
          <p:cNvPr id="824" name="Google Shape;824;g28640247ed3_1_5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8640247ed3_1_5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g28640247ed3_1_5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sound wave is made of 2 main parts. Compressions where particles are closely packed,</a:t>
            </a:r>
            <a:endParaRPr/>
          </a:p>
        </p:txBody>
      </p:sp>
      <p:sp>
        <p:nvSpPr>
          <p:cNvPr id="832" name="Google Shape;832;g28640247ed3_1_5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8640247ed3_1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28640247ed3_1_5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rarefaction where particles are loosely packed. </a:t>
            </a:r>
            <a:endParaRPr/>
          </a:p>
        </p:txBody>
      </p:sp>
      <p:sp>
        <p:nvSpPr>
          <p:cNvPr id="840" name="Google Shape;840;g28640247ed3_1_5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7.jp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grpSp>
        <p:nvGrpSpPr>
          <p:cNvPr id="751" name="Google Shape;751;g28640247ed3_1_508"/>
          <p:cNvGrpSpPr/>
          <p:nvPr/>
        </p:nvGrpSpPr>
        <p:grpSpPr>
          <a:xfrm>
            <a:off x="1325592" y="297175"/>
            <a:ext cx="6456691" cy="6404394"/>
            <a:chOff x="814636" y="0"/>
            <a:chExt cx="5828917" cy="6404394"/>
          </a:xfrm>
        </p:grpSpPr>
        <p:sp>
          <p:nvSpPr>
            <p:cNvPr id="752" name="Google Shape;752;g28640247ed3_1_508"/>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g28640247ed3_1_508"/>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754" name="Google Shape;754;g28640247ed3_1_508"/>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g28640247ed3_1_508"/>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g28640247ed3_1_508"/>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757" name="Google Shape;757;g28640247ed3_1_508"/>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28640247ed3_1_508"/>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g28640247ed3_1_508"/>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760" name="Google Shape;760;g28640247ed3_1_508"/>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g28640247ed3_1_508"/>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28640247ed3_1_508"/>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763" name="Google Shape;763;g28640247ed3_1_508"/>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g28640247ed3_1_508"/>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g28640247ed3_1_508"/>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766" name="Google Shape;766;g28640247ed3_1_508"/>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g28640247ed3_1_508"/>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g28640247ed3_1_508"/>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769" name="Google Shape;769;g28640247ed3_1_508"/>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70" name="Google Shape;770;g28640247ed3_1_508"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771" name="Google Shape;771;g28640247ed3_1_508"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772" name="Google Shape;772;g28640247ed3_1_508"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773" name="Google Shape;773;g28640247ed3_1_508"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774" name="Google Shape;774;g28640247ed3_1_508"/>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215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5" name="Google Shape;775;g28640247ed3_1_508"/>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776" name="Google Shape;776;g28640247ed3_1_508"/>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7" name="Google Shape;777;g28640247ed3_1_508"/>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778" name="Google Shape;778;g28640247ed3_1_508"/>
          <p:cNvCxnSpPr>
            <a:stCxn id="779" idx="4"/>
            <a:endCxn id="776"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780" name="Google Shape;780;g28640247ed3_1_508"/>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781" name="Google Shape;781;g28640247ed3_1_508"/>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779" name="Google Shape;779;g28640247ed3_1_508"/>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28640247ed3_1_599"/>
          <p:cNvSpPr txBox="1">
            <a:spLocks noGrp="1"/>
          </p:cNvSpPr>
          <p:nvPr>
            <p:ph type="title"/>
          </p:nvPr>
        </p:nvSpPr>
        <p:spPr>
          <a:xfrm>
            <a:off x="608450" y="400450"/>
            <a:ext cx="8229600" cy="1932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b="1" u="sng"/>
              <a:t>Frequency: </a:t>
            </a:r>
            <a:r>
              <a:rPr lang="en-US"/>
              <a:t>the number of waves passing a set point in a specific amount of time</a:t>
            </a:r>
            <a:endParaRPr/>
          </a:p>
        </p:txBody>
      </p:sp>
      <p:pic>
        <p:nvPicPr>
          <p:cNvPr id="851" name="Google Shape;851;g28640247ed3_1_599"/>
          <p:cNvPicPr preferRelativeResize="0"/>
          <p:nvPr/>
        </p:nvPicPr>
        <p:blipFill>
          <a:blip r:embed="rId3">
            <a:alphaModFix/>
          </a:blip>
          <a:stretch>
            <a:fillRect/>
          </a:stretch>
        </p:blipFill>
        <p:spPr>
          <a:xfrm>
            <a:off x="1206300" y="2340350"/>
            <a:ext cx="6731400" cy="4402325"/>
          </a:xfrm>
          <a:prstGeom prst="rect">
            <a:avLst/>
          </a:prstGeom>
          <a:noFill/>
          <a:ln>
            <a:noFill/>
          </a:ln>
        </p:spPr>
      </p:pic>
      <p:sp>
        <p:nvSpPr>
          <p:cNvPr id="852" name="Google Shape;852;g28640247ed3_1_59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2863c0e7a9d_1_322"/>
          <p:cNvSpPr txBox="1">
            <a:spLocks noGrp="1"/>
          </p:cNvSpPr>
          <p:nvPr>
            <p:ph type="title"/>
          </p:nvPr>
        </p:nvSpPr>
        <p:spPr>
          <a:xfrm>
            <a:off x="849550" y="448575"/>
            <a:ext cx="7968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b="1" u="sng"/>
              <a:t>Vibration</a:t>
            </a:r>
            <a:r>
              <a:rPr lang="en-US" sz="3600"/>
              <a:t>: Movement of particles that occurs in solids, liquids, or gases. </a:t>
            </a:r>
            <a:endParaRPr/>
          </a:p>
        </p:txBody>
      </p:sp>
      <p:pic>
        <p:nvPicPr>
          <p:cNvPr id="859" name="Google Shape;859;g2863c0e7a9d_1_322"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860" name="Google Shape;860;g2863c0e7a9d_1_32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28084ac76e6_0_1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g28640247ed3_1_608"/>
          <p:cNvSpPr txBox="1">
            <a:spLocks noGrp="1"/>
          </p:cNvSpPr>
          <p:nvPr>
            <p:ph type="title"/>
          </p:nvPr>
        </p:nvSpPr>
        <p:spPr>
          <a:xfrm>
            <a:off x="653079" y="35012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What are sound waves?</a:t>
            </a:r>
            <a:endParaRPr/>
          </a:p>
        </p:txBody>
      </p:sp>
      <p:pic>
        <p:nvPicPr>
          <p:cNvPr id="873" name="Google Shape;873;g28640247ed3_1_608" descr="soundwaves.jpg"/>
          <p:cNvPicPr preferRelativeResize="0">
            <a:picLocks noGrp="1"/>
          </p:cNvPicPr>
          <p:nvPr>
            <p:ph type="body" idx="1"/>
          </p:nvPr>
        </p:nvPicPr>
        <p:blipFill rotWithShape="1">
          <a:blip r:embed="rId3">
            <a:alphaModFix/>
          </a:blip>
          <a:srcRect l="-22734" r="-22720"/>
          <a:stretch/>
        </p:blipFill>
        <p:spPr>
          <a:xfrm>
            <a:off x="457200" y="1730829"/>
            <a:ext cx="8229600" cy="4526100"/>
          </a:xfrm>
          <a:prstGeom prst="rect">
            <a:avLst/>
          </a:prstGeom>
          <a:noFill/>
          <a:ln w="9525" cap="flat" cmpd="sng">
            <a:solidFill>
              <a:schemeClr val="lt1"/>
            </a:solidFill>
            <a:prstDash val="solid"/>
            <a:round/>
            <a:headEnd type="none" w="sm" len="sm"/>
            <a:tailEnd type="none" w="sm" len="sm"/>
          </a:ln>
        </p:spPr>
      </p:pic>
      <p:sp>
        <p:nvSpPr>
          <p:cNvPr id="874" name="Google Shape;874;g28640247ed3_1_60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28084ac76e6_0_24"/>
          <p:cNvSpPr txBox="1"/>
          <p:nvPr/>
        </p:nvSpPr>
        <p:spPr>
          <a:xfrm>
            <a:off x="989763" y="216922"/>
            <a:ext cx="7778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Frequency is the _______ of waves passing a set point in a specific amount of  _______. </a:t>
            </a:r>
            <a:endParaRPr sz="1400" b="0" i="0" u="none" strike="noStrike" cap="none">
              <a:solidFill>
                <a:srgbClr val="000000"/>
              </a:solidFill>
              <a:latin typeface="Arial"/>
              <a:ea typeface="Arial"/>
              <a:cs typeface="Arial"/>
              <a:sym typeface="Arial"/>
            </a:endParaRPr>
          </a:p>
        </p:txBody>
      </p:sp>
      <p:sp>
        <p:nvSpPr>
          <p:cNvPr id="881" name="Google Shape;881;g28084ac76e6_0_2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28084ac76e6_0_24"/>
          <p:cNvSpPr txBox="1"/>
          <p:nvPr/>
        </p:nvSpPr>
        <p:spPr>
          <a:xfrm>
            <a:off x="838200" y="2206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number, time</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time, number</a:t>
            </a:r>
            <a:endParaRPr sz="3200" b="0" i="0" u="none" strike="noStrike" cap="none">
              <a:solidFill>
                <a:schemeClr val="dk1"/>
              </a:solidFill>
              <a:latin typeface="Calibri"/>
              <a:ea typeface="Calibri"/>
              <a:cs typeface="Calibri"/>
              <a:sym typeface="Calibri"/>
            </a:endParaRPr>
          </a:p>
        </p:txBody>
      </p:sp>
      <p:pic>
        <p:nvPicPr>
          <p:cNvPr id="883" name="Google Shape;883;g28084ac76e6_0_24"/>
          <p:cNvPicPr preferRelativeResize="0"/>
          <p:nvPr/>
        </p:nvPicPr>
        <p:blipFill>
          <a:blip r:embed="rId4">
            <a:alphaModFix/>
          </a:blip>
          <a:stretch>
            <a:fillRect/>
          </a:stretch>
        </p:blipFill>
        <p:spPr>
          <a:xfrm>
            <a:off x="3723750" y="3281225"/>
            <a:ext cx="5292750" cy="3461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g28640247ed3_1_616"/>
          <p:cNvSpPr txBox="1"/>
          <p:nvPr/>
        </p:nvSpPr>
        <p:spPr>
          <a:xfrm>
            <a:off x="989763" y="216922"/>
            <a:ext cx="7778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Frequency is the _______ of waves passing a set point in a specific amount of  _______. </a:t>
            </a:r>
            <a:endParaRPr sz="1400" b="0" i="0" u="none" strike="noStrike" cap="none">
              <a:solidFill>
                <a:srgbClr val="000000"/>
              </a:solidFill>
              <a:latin typeface="Arial"/>
              <a:ea typeface="Arial"/>
              <a:cs typeface="Arial"/>
              <a:sym typeface="Arial"/>
            </a:endParaRPr>
          </a:p>
        </p:txBody>
      </p:sp>
      <p:sp>
        <p:nvSpPr>
          <p:cNvPr id="890" name="Google Shape;890;g28640247ed3_1_61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g28640247ed3_1_616"/>
          <p:cNvSpPr txBox="1"/>
          <p:nvPr/>
        </p:nvSpPr>
        <p:spPr>
          <a:xfrm>
            <a:off x="838200" y="2206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number, time</a:t>
            </a:r>
            <a:endParaRPr sz="3200" b="1" i="0" u="none" strike="noStrike" cap="none">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time, number</a:t>
            </a:r>
            <a:endParaRPr sz="3200" b="0" i="0" u="none" strike="noStrike" cap="none">
              <a:solidFill>
                <a:schemeClr val="dk1"/>
              </a:solidFill>
              <a:latin typeface="Calibri"/>
              <a:ea typeface="Calibri"/>
              <a:cs typeface="Calibri"/>
              <a:sym typeface="Calibri"/>
            </a:endParaRPr>
          </a:p>
        </p:txBody>
      </p:sp>
      <p:pic>
        <p:nvPicPr>
          <p:cNvPr id="892" name="Google Shape;892;g28640247ed3_1_616"/>
          <p:cNvPicPr preferRelativeResize="0"/>
          <p:nvPr/>
        </p:nvPicPr>
        <p:blipFill>
          <a:blip r:embed="rId4">
            <a:alphaModFix/>
          </a:blip>
          <a:stretch>
            <a:fillRect/>
          </a:stretch>
        </p:blipFill>
        <p:spPr>
          <a:xfrm>
            <a:off x="3723750" y="3281225"/>
            <a:ext cx="5292750" cy="3461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2863c0e7a9d_1_338"/>
          <p:cNvSpPr txBox="1">
            <a:spLocks noGrp="1"/>
          </p:cNvSpPr>
          <p:nvPr>
            <p:ph type="title"/>
          </p:nvPr>
        </p:nvSpPr>
        <p:spPr>
          <a:xfrm>
            <a:off x="849550" y="448575"/>
            <a:ext cx="7968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b="1"/>
              <a:t>True or False: </a:t>
            </a:r>
            <a:r>
              <a:rPr lang="en-US" sz="3600"/>
              <a:t>Vibration is the movement of particles that occurs in solids, liquids, or gases. </a:t>
            </a:r>
            <a:endParaRPr/>
          </a:p>
        </p:txBody>
      </p:sp>
      <p:pic>
        <p:nvPicPr>
          <p:cNvPr id="899" name="Google Shape;899;g2863c0e7a9d_1_338"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900" name="Google Shape;900;g2863c0e7a9d_1_33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2863c0e7a9d_1_345"/>
          <p:cNvSpPr txBox="1">
            <a:spLocks noGrp="1"/>
          </p:cNvSpPr>
          <p:nvPr>
            <p:ph type="title"/>
          </p:nvPr>
        </p:nvSpPr>
        <p:spPr>
          <a:xfrm>
            <a:off x="849550" y="448575"/>
            <a:ext cx="7968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b="1">
                <a:solidFill>
                  <a:srgbClr val="FF0000"/>
                </a:solidFill>
              </a:rPr>
              <a:t>True</a:t>
            </a:r>
            <a:r>
              <a:rPr lang="en-US" sz="3600" b="1"/>
              <a:t> or False: </a:t>
            </a:r>
            <a:r>
              <a:rPr lang="en-US" sz="3600"/>
              <a:t>Vibration is the movement of particles that occurs in solids, liquids, or gases. </a:t>
            </a:r>
            <a:endParaRPr/>
          </a:p>
        </p:txBody>
      </p:sp>
      <p:pic>
        <p:nvPicPr>
          <p:cNvPr id="907" name="Google Shape;907;g2863c0e7a9d_1_345"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908" name="Google Shape;908;g2863c0e7a9d_1_34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27f7a576e42_0_231"/>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Pitch</a:t>
            </a:r>
            <a:endParaRPr sz="1400" b="0" i="0" u="none" strike="noStrike" cap="none">
              <a:solidFill>
                <a:srgbClr val="000000"/>
              </a:solidFill>
              <a:latin typeface="Arial"/>
              <a:ea typeface="Arial"/>
              <a:cs typeface="Arial"/>
              <a:sym typeface="Arial"/>
            </a:endParaRPr>
          </a:p>
        </p:txBody>
      </p:sp>
      <p:sp>
        <p:nvSpPr>
          <p:cNvPr id="915" name="Google Shape;915;g27f7a576e42_0_231"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6" name="Google Shape;916;g27f7a576e42_0_23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27f7a576e42_0_238"/>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Pitch</a:t>
            </a:r>
            <a:r>
              <a:rPr lang="en-US" b="1">
                <a:solidFill>
                  <a:schemeClr val="dk1"/>
                </a:solidFill>
              </a:rPr>
              <a:t>: </a:t>
            </a:r>
            <a:r>
              <a:rPr lang="en-US">
                <a:solidFill>
                  <a:schemeClr val="dk1"/>
                </a:solidFill>
              </a:rPr>
              <a:t>how high or low a sound is</a:t>
            </a:r>
            <a:endParaRPr/>
          </a:p>
        </p:txBody>
      </p:sp>
      <p:sp>
        <p:nvSpPr>
          <p:cNvPr id="923" name="Google Shape;923;g27f7a576e42_0_23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4" name="Google Shape;924;g27f7a576e42_0_238"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925" name="Google Shape;925;g27f7a576e42_0_238"/>
          <p:cNvPicPr preferRelativeResize="0"/>
          <p:nvPr/>
        </p:nvPicPr>
        <p:blipFill>
          <a:blip r:embed="rId5">
            <a:alphaModFix/>
          </a:blip>
          <a:stretch>
            <a:fillRect/>
          </a:stretch>
        </p:blipFill>
        <p:spPr>
          <a:xfrm>
            <a:off x="2548825" y="1827675"/>
            <a:ext cx="4046351" cy="4739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28640247ed3_1_543"/>
          <p:cNvSpPr txBox="1"/>
          <p:nvPr/>
        </p:nvSpPr>
        <p:spPr>
          <a:xfrm>
            <a:off x="2032000" y="211015"/>
            <a:ext cx="5878200" cy="17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1">
                <a:solidFill>
                  <a:schemeClr val="dk1"/>
                </a:solidFill>
                <a:latin typeface="Calibri"/>
                <a:ea typeface="Calibri"/>
                <a:cs typeface="Calibri"/>
                <a:sym typeface="Calibri"/>
              </a:rPr>
              <a:t>Pitch</a:t>
            </a:r>
            <a:endParaRPr sz="1400" b="1"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8" name="Google Shape;788;g28640247ed3_1_543"/>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9" name="Google Shape;789;g28640247ed3_1_543"/>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790" name="Google Shape;790;g28640247ed3_1_543"/>
          <p:cNvPicPr preferRelativeResize="0"/>
          <p:nvPr/>
        </p:nvPicPr>
        <p:blipFill>
          <a:blip r:embed="rId3">
            <a:alphaModFix/>
          </a:blip>
          <a:stretch>
            <a:fillRect/>
          </a:stretch>
        </p:blipFill>
        <p:spPr>
          <a:xfrm>
            <a:off x="1210675" y="1658801"/>
            <a:ext cx="7520850" cy="5199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g27f7a576e42_0_24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g27f7a576e42_0_251"/>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pitch</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938" name="Google Shape;938;g27f7a576e42_0_25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9" name="Google Shape;939;g27f7a576e42_0_251"/>
          <p:cNvPicPr preferRelativeResize="0"/>
          <p:nvPr/>
        </p:nvPicPr>
        <p:blipFill>
          <a:blip r:embed="rId4">
            <a:alphaModFix/>
          </a:blip>
          <a:stretch>
            <a:fillRect/>
          </a:stretch>
        </p:blipFill>
        <p:spPr>
          <a:xfrm>
            <a:off x="2548825" y="1827675"/>
            <a:ext cx="4046351" cy="47392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g27f7a576e42_0_258"/>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946" name="Google Shape;946;g27f7a576e42_0_25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27f7a576e42_0_2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g27f7a576e42_0_264"/>
          <p:cNvSpPr txBox="1"/>
          <p:nvPr/>
        </p:nvSpPr>
        <p:spPr>
          <a:xfrm>
            <a:off x="1007776" y="440675"/>
            <a:ext cx="7882500" cy="1169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3500" b="1">
                <a:solidFill>
                  <a:schemeClr val="dk1"/>
                </a:solidFill>
                <a:latin typeface="Calibri"/>
                <a:ea typeface="Calibri"/>
                <a:cs typeface="Calibri"/>
                <a:sym typeface="Calibri"/>
              </a:rPr>
              <a:t>Pitch</a:t>
            </a:r>
            <a:r>
              <a:rPr lang="en-US" sz="3500">
                <a:solidFill>
                  <a:schemeClr val="dk1"/>
                </a:solidFill>
                <a:latin typeface="Calibri"/>
                <a:ea typeface="Calibri"/>
                <a:cs typeface="Calibri"/>
                <a:sym typeface="Calibri"/>
              </a:rPr>
              <a:t> is determined by how fast something is vibrating to make a sound.</a:t>
            </a:r>
            <a:endParaRPr sz="3500" b="1">
              <a:solidFill>
                <a:schemeClr val="dk1"/>
              </a:solidFill>
              <a:latin typeface="Calibri"/>
              <a:ea typeface="Calibri"/>
              <a:cs typeface="Calibri"/>
              <a:sym typeface="Calibri"/>
            </a:endParaRPr>
          </a:p>
        </p:txBody>
      </p:sp>
      <p:pic>
        <p:nvPicPr>
          <p:cNvPr id="953" name="Google Shape;953;g27f7a576e42_0_264"/>
          <p:cNvPicPr preferRelativeResize="0"/>
          <p:nvPr/>
        </p:nvPicPr>
        <p:blipFill>
          <a:blip r:embed="rId4">
            <a:alphaModFix/>
          </a:blip>
          <a:stretch>
            <a:fillRect/>
          </a:stretch>
        </p:blipFill>
        <p:spPr>
          <a:xfrm>
            <a:off x="152400" y="2150875"/>
            <a:ext cx="8839200" cy="32484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g27f7a576e42_0_27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27f7a576e42_0_270"/>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If something vibrates really </a:t>
            </a:r>
            <a:r>
              <a:rPr lang="en-US" sz="3600" i="1">
                <a:solidFill>
                  <a:schemeClr val="dk1"/>
                </a:solidFill>
                <a:latin typeface="Calibri"/>
                <a:ea typeface="Calibri"/>
                <a:cs typeface="Calibri"/>
                <a:sym typeface="Calibri"/>
              </a:rPr>
              <a:t>quickly</a:t>
            </a:r>
            <a:r>
              <a:rPr lang="en-US" sz="3600">
                <a:solidFill>
                  <a:schemeClr val="dk1"/>
                </a:solidFill>
                <a:latin typeface="Calibri"/>
                <a:ea typeface="Calibri"/>
                <a:cs typeface="Calibri"/>
                <a:sym typeface="Calibri"/>
              </a:rPr>
              <a:t>, it makes a </a:t>
            </a:r>
            <a:r>
              <a:rPr lang="en-US" sz="3600" i="1">
                <a:solidFill>
                  <a:schemeClr val="dk1"/>
                </a:solidFill>
                <a:latin typeface="Calibri"/>
                <a:ea typeface="Calibri"/>
                <a:cs typeface="Calibri"/>
                <a:sym typeface="Calibri"/>
              </a:rPr>
              <a:t>high</a:t>
            </a:r>
            <a:r>
              <a:rPr lang="en-US" sz="3600">
                <a:solidFill>
                  <a:schemeClr val="dk1"/>
                </a:solidFill>
                <a:latin typeface="Calibri"/>
                <a:ea typeface="Calibri"/>
                <a:cs typeface="Calibri"/>
                <a:sym typeface="Calibri"/>
              </a:rPr>
              <a:t>-pitched sound.</a:t>
            </a:r>
            <a:endParaRPr sz="3600" b="0" i="0" u="none" strike="noStrike" cap="none">
              <a:solidFill>
                <a:srgbClr val="000000"/>
              </a:solidFill>
              <a:latin typeface="Calibri"/>
              <a:ea typeface="Calibri"/>
              <a:cs typeface="Calibri"/>
              <a:sym typeface="Calibri"/>
            </a:endParaRPr>
          </a:p>
        </p:txBody>
      </p:sp>
      <p:pic>
        <p:nvPicPr>
          <p:cNvPr id="960" name="Google Shape;960;g27f7a576e42_0_270"/>
          <p:cNvPicPr preferRelativeResize="0"/>
          <p:nvPr/>
        </p:nvPicPr>
        <p:blipFill>
          <a:blip r:embed="rId4">
            <a:alphaModFix/>
          </a:blip>
          <a:stretch>
            <a:fillRect/>
          </a:stretch>
        </p:blipFill>
        <p:spPr>
          <a:xfrm>
            <a:off x="735300" y="1488875"/>
            <a:ext cx="7897101" cy="52167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g27f7a576e42_0_2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g27f7a576e42_0_276"/>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If something vibrates more </a:t>
            </a:r>
            <a:r>
              <a:rPr lang="en-US" sz="3600" i="1">
                <a:solidFill>
                  <a:schemeClr val="dk1"/>
                </a:solidFill>
                <a:latin typeface="Calibri"/>
                <a:ea typeface="Calibri"/>
                <a:cs typeface="Calibri"/>
                <a:sym typeface="Calibri"/>
              </a:rPr>
              <a:t>slowly</a:t>
            </a:r>
            <a:r>
              <a:rPr lang="en-US" sz="3600">
                <a:solidFill>
                  <a:schemeClr val="dk1"/>
                </a:solidFill>
                <a:latin typeface="Calibri"/>
                <a:ea typeface="Calibri"/>
                <a:cs typeface="Calibri"/>
                <a:sym typeface="Calibri"/>
              </a:rPr>
              <a:t>, it makes a </a:t>
            </a:r>
            <a:r>
              <a:rPr lang="en-US" sz="3600" i="1">
                <a:solidFill>
                  <a:schemeClr val="dk1"/>
                </a:solidFill>
                <a:latin typeface="Calibri"/>
                <a:ea typeface="Calibri"/>
                <a:cs typeface="Calibri"/>
                <a:sym typeface="Calibri"/>
              </a:rPr>
              <a:t>low</a:t>
            </a:r>
            <a:r>
              <a:rPr lang="en-US" sz="3600">
                <a:solidFill>
                  <a:schemeClr val="dk1"/>
                </a:solidFill>
                <a:latin typeface="Calibri"/>
                <a:ea typeface="Calibri"/>
                <a:cs typeface="Calibri"/>
                <a:sym typeface="Calibri"/>
              </a:rPr>
              <a:t>-pitched sound.</a:t>
            </a:r>
            <a:endParaRPr sz="3600" b="0" i="0" u="none" strike="noStrike" cap="none">
              <a:solidFill>
                <a:srgbClr val="000000"/>
              </a:solidFill>
              <a:latin typeface="Calibri"/>
              <a:ea typeface="Calibri"/>
              <a:cs typeface="Calibri"/>
              <a:sym typeface="Calibri"/>
            </a:endParaRPr>
          </a:p>
        </p:txBody>
      </p:sp>
      <p:pic>
        <p:nvPicPr>
          <p:cNvPr id="967" name="Google Shape;967;g27f7a576e42_0_276"/>
          <p:cNvPicPr preferRelativeResize="0"/>
          <p:nvPr/>
        </p:nvPicPr>
        <p:blipFill>
          <a:blip r:embed="rId4">
            <a:alphaModFix/>
          </a:blip>
          <a:stretch>
            <a:fillRect/>
          </a:stretch>
        </p:blipFill>
        <p:spPr>
          <a:xfrm>
            <a:off x="2533875" y="1488900"/>
            <a:ext cx="4207750" cy="4944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g28640247ed3_1_63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g28640247ed3_1_631"/>
          <p:cNvSpPr txBox="1"/>
          <p:nvPr/>
        </p:nvSpPr>
        <p:spPr>
          <a:xfrm>
            <a:off x="1007776" y="135875"/>
            <a:ext cx="7882500" cy="1708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3500">
                <a:solidFill>
                  <a:schemeClr val="dk1"/>
                </a:solidFill>
                <a:latin typeface="Calibri"/>
                <a:ea typeface="Calibri"/>
                <a:cs typeface="Calibri"/>
                <a:sym typeface="Calibri"/>
              </a:rPr>
              <a:t>Sounds with lower </a:t>
            </a:r>
            <a:r>
              <a:rPr lang="en-US" sz="3500" b="1">
                <a:solidFill>
                  <a:schemeClr val="dk1"/>
                </a:solidFill>
                <a:latin typeface="Calibri"/>
                <a:ea typeface="Calibri"/>
                <a:cs typeface="Calibri"/>
                <a:sym typeface="Calibri"/>
              </a:rPr>
              <a:t>pitch</a:t>
            </a:r>
            <a:r>
              <a:rPr lang="en-US" sz="3500">
                <a:solidFill>
                  <a:schemeClr val="dk1"/>
                </a:solidFill>
                <a:latin typeface="Calibri"/>
                <a:ea typeface="Calibri"/>
                <a:cs typeface="Calibri"/>
                <a:sym typeface="Calibri"/>
              </a:rPr>
              <a:t> have bigger wavelengths, sounds with higher </a:t>
            </a:r>
            <a:r>
              <a:rPr lang="en-US" sz="3500" b="1">
                <a:solidFill>
                  <a:schemeClr val="dk1"/>
                </a:solidFill>
                <a:latin typeface="Calibri"/>
                <a:ea typeface="Calibri"/>
                <a:cs typeface="Calibri"/>
                <a:sym typeface="Calibri"/>
              </a:rPr>
              <a:t>pitch </a:t>
            </a:r>
            <a:r>
              <a:rPr lang="en-US" sz="3500">
                <a:solidFill>
                  <a:schemeClr val="dk1"/>
                </a:solidFill>
                <a:latin typeface="Calibri"/>
                <a:ea typeface="Calibri"/>
                <a:cs typeface="Calibri"/>
                <a:sym typeface="Calibri"/>
              </a:rPr>
              <a:t>have smaller wavelengths.</a:t>
            </a:r>
            <a:endParaRPr sz="3500" b="1">
              <a:solidFill>
                <a:schemeClr val="dk1"/>
              </a:solidFill>
              <a:latin typeface="Calibri"/>
              <a:ea typeface="Calibri"/>
              <a:cs typeface="Calibri"/>
              <a:sym typeface="Calibri"/>
            </a:endParaRPr>
          </a:p>
        </p:txBody>
      </p:sp>
      <p:pic>
        <p:nvPicPr>
          <p:cNvPr id="974" name="Google Shape;974;g28640247ed3_1_631"/>
          <p:cNvPicPr preferRelativeResize="0"/>
          <p:nvPr/>
        </p:nvPicPr>
        <p:blipFill>
          <a:blip r:embed="rId4">
            <a:alphaModFix/>
          </a:blip>
          <a:stretch>
            <a:fillRect/>
          </a:stretch>
        </p:blipFill>
        <p:spPr>
          <a:xfrm>
            <a:off x="175525" y="2382050"/>
            <a:ext cx="8792950" cy="3010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27f7a576e42_0_28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28640247ed3_1_638"/>
          <p:cNvSpPr txBox="1"/>
          <p:nvPr/>
        </p:nvSpPr>
        <p:spPr>
          <a:xfrm>
            <a:off x="1007776" y="440675"/>
            <a:ext cx="7882500" cy="1169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3500" b="1">
                <a:solidFill>
                  <a:schemeClr val="dk1"/>
                </a:solidFill>
                <a:latin typeface="Calibri"/>
                <a:ea typeface="Calibri"/>
                <a:cs typeface="Calibri"/>
                <a:sym typeface="Calibri"/>
              </a:rPr>
              <a:t>Pitch</a:t>
            </a:r>
            <a:r>
              <a:rPr lang="en-US" sz="3500">
                <a:solidFill>
                  <a:schemeClr val="dk1"/>
                </a:solidFill>
                <a:latin typeface="Calibri"/>
                <a:ea typeface="Calibri"/>
                <a:cs typeface="Calibri"/>
                <a:sym typeface="Calibri"/>
              </a:rPr>
              <a:t> is determined by how _____ something is vibrating to make a sound.</a:t>
            </a:r>
            <a:endParaRPr sz="3500" b="1">
              <a:solidFill>
                <a:schemeClr val="dk1"/>
              </a:solidFill>
              <a:latin typeface="Calibri"/>
              <a:ea typeface="Calibri"/>
              <a:cs typeface="Calibri"/>
              <a:sym typeface="Calibri"/>
            </a:endParaRPr>
          </a:p>
        </p:txBody>
      </p:sp>
      <p:pic>
        <p:nvPicPr>
          <p:cNvPr id="986" name="Google Shape;986;g28640247ed3_1_638"/>
          <p:cNvPicPr preferRelativeResize="0"/>
          <p:nvPr/>
        </p:nvPicPr>
        <p:blipFill>
          <a:blip r:embed="rId3">
            <a:alphaModFix/>
          </a:blip>
          <a:stretch>
            <a:fillRect/>
          </a:stretch>
        </p:blipFill>
        <p:spPr>
          <a:xfrm>
            <a:off x="152400" y="3674875"/>
            <a:ext cx="8839200" cy="3248406"/>
          </a:xfrm>
          <a:prstGeom prst="rect">
            <a:avLst/>
          </a:prstGeom>
          <a:noFill/>
          <a:ln>
            <a:noFill/>
          </a:ln>
        </p:spPr>
      </p:pic>
      <p:sp>
        <p:nvSpPr>
          <p:cNvPr id="987" name="Google Shape;987;g28640247ed3_1_638"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g28640247ed3_1_638"/>
          <p:cNvSpPr txBox="1"/>
          <p:nvPr/>
        </p:nvSpPr>
        <p:spPr>
          <a:xfrm>
            <a:off x="838200" y="18132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SzPts val="3200"/>
              <a:buFont typeface="Calibri"/>
              <a:buAutoNum type="alphaUcPeriod"/>
            </a:pPr>
            <a:r>
              <a:rPr lang="en-US" sz="3200">
                <a:latin typeface="Calibri"/>
                <a:ea typeface="Calibri"/>
                <a:cs typeface="Calibri"/>
                <a:sym typeface="Calibri"/>
              </a:rPr>
              <a:t>Fast</a:t>
            </a:r>
            <a:endParaRPr sz="3200">
              <a:latin typeface="Calibri"/>
              <a:ea typeface="Calibri"/>
              <a:cs typeface="Calibri"/>
              <a:sym typeface="Calibri"/>
            </a:endParaRPr>
          </a:p>
          <a:p>
            <a:pPr marL="457200" marR="0" lvl="0" indent="-431800" algn="l" rtl="0">
              <a:lnSpc>
                <a:spcPct val="115000"/>
              </a:lnSpc>
              <a:spcBef>
                <a:spcPts val="0"/>
              </a:spcBef>
              <a:spcAft>
                <a:spcPts val="0"/>
              </a:spcAft>
              <a:buSzPts val="3200"/>
              <a:buFont typeface="Calibri"/>
              <a:buAutoNum type="alphaUcPeriod"/>
            </a:pPr>
            <a:r>
              <a:rPr lang="en-US" sz="3200">
                <a:latin typeface="Calibri"/>
                <a:ea typeface="Calibri"/>
                <a:cs typeface="Calibri"/>
                <a:sym typeface="Calibri"/>
              </a:rPr>
              <a:t>Much</a:t>
            </a:r>
            <a:endParaRPr sz="3200">
              <a:latin typeface="Calibri"/>
              <a:ea typeface="Calibri"/>
              <a:cs typeface="Calibri"/>
              <a:sym typeface="Calibri"/>
            </a:endParaRPr>
          </a:p>
          <a:p>
            <a:pPr marL="457200" marR="0" lvl="0" indent="-431800" algn="l" rtl="0">
              <a:lnSpc>
                <a:spcPct val="115000"/>
              </a:lnSpc>
              <a:spcBef>
                <a:spcPts val="0"/>
              </a:spcBef>
              <a:spcAft>
                <a:spcPts val="0"/>
              </a:spcAft>
              <a:buSzPts val="3200"/>
              <a:buFont typeface="Calibri"/>
              <a:buAutoNum type="alphaUcPeriod"/>
            </a:pPr>
            <a:r>
              <a:rPr lang="en-US" sz="3200">
                <a:latin typeface="Calibri"/>
                <a:ea typeface="Calibri"/>
                <a:cs typeface="Calibri"/>
                <a:sym typeface="Calibri"/>
              </a:rPr>
              <a:t>High</a:t>
            </a:r>
            <a:endParaRPr sz="32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28640247ed3_1_646"/>
          <p:cNvSpPr txBox="1"/>
          <p:nvPr/>
        </p:nvSpPr>
        <p:spPr>
          <a:xfrm>
            <a:off x="1007776" y="440675"/>
            <a:ext cx="7882500" cy="1169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3500" b="1">
                <a:solidFill>
                  <a:schemeClr val="dk1"/>
                </a:solidFill>
                <a:latin typeface="Calibri"/>
                <a:ea typeface="Calibri"/>
                <a:cs typeface="Calibri"/>
                <a:sym typeface="Calibri"/>
              </a:rPr>
              <a:t>Pitch</a:t>
            </a:r>
            <a:r>
              <a:rPr lang="en-US" sz="3500">
                <a:solidFill>
                  <a:schemeClr val="dk1"/>
                </a:solidFill>
                <a:latin typeface="Calibri"/>
                <a:ea typeface="Calibri"/>
                <a:cs typeface="Calibri"/>
                <a:sym typeface="Calibri"/>
              </a:rPr>
              <a:t> is determined by how _____ something is vibrating to make a sound.</a:t>
            </a:r>
            <a:endParaRPr sz="3500" b="1">
              <a:solidFill>
                <a:schemeClr val="dk1"/>
              </a:solidFill>
              <a:latin typeface="Calibri"/>
              <a:ea typeface="Calibri"/>
              <a:cs typeface="Calibri"/>
              <a:sym typeface="Calibri"/>
            </a:endParaRPr>
          </a:p>
        </p:txBody>
      </p:sp>
      <p:pic>
        <p:nvPicPr>
          <p:cNvPr id="994" name="Google Shape;994;g28640247ed3_1_646"/>
          <p:cNvPicPr preferRelativeResize="0"/>
          <p:nvPr/>
        </p:nvPicPr>
        <p:blipFill>
          <a:blip r:embed="rId3">
            <a:alphaModFix/>
          </a:blip>
          <a:stretch>
            <a:fillRect/>
          </a:stretch>
        </p:blipFill>
        <p:spPr>
          <a:xfrm>
            <a:off x="152400" y="3674875"/>
            <a:ext cx="8839200" cy="3248406"/>
          </a:xfrm>
          <a:prstGeom prst="rect">
            <a:avLst/>
          </a:prstGeom>
          <a:noFill/>
          <a:ln>
            <a:noFill/>
          </a:ln>
        </p:spPr>
      </p:pic>
      <p:sp>
        <p:nvSpPr>
          <p:cNvPr id="995" name="Google Shape;995;g28640247ed3_1_646"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g28640247ed3_1_646"/>
          <p:cNvSpPr txBox="1"/>
          <p:nvPr/>
        </p:nvSpPr>
        <p:spPr>
          <a:xfrm>
            <a:off x="838200" y="18132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Fast</a:t>
            </a:r>
            <a:endParaRPr sz="3200" b="1">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SzPts val="3200"/>
              <a:buFont typeface="Calibri"/>
              <a:buAutoNum type="alphaUcPeriod"/>
            </a:pPr>
            <a:r>
              <a:rPr lang="en-US" sz="3200">
                <a:latin typeface="Calibri"/>
                <a:ea typeface="Calibri"/>
                <a:cs typeface="Calibri"/>
                <a:sym typeface="Calibri"/>
              </a:rPr>
              <a:t>Much</a:t>
            </a:r>
            <a:endParaRPr sz="3200">
              <a:latin typeface="Calibri"/>
              <a:ea typeface="Calibri"/>
              <a:cs typeface="Calibri"/>
              <a:sym typeface="Calibri"/>
            </a:endParaRPr>
          </a:p>
          <a:p>
            <a:pPr marL="457200" marR="0" lvl="0" indent="-431800" algn="l" rtl="0">
              <a:lnSpc>
                <a:spcPct val="115000"/>
              </a:lnSpc>
              <a:spcBef>
                <a:spcPts val="0"/>
              </a:spcBef>
              <a:spcAft>
                <a:spcPts val="0"/>
              </a:spcAft>
              <a:buSzPts val="3200"/>
              <a:buFont typeface="Calibri"/>
              <a:buAutoNum type="alphaUcPeriod"/>
            </a:pPr>
            <a:r>
              <a:rPr lang="en-US" sz="3200">
                <a:latin typeface="Calibri"/>
                <a:ea typeface="Calibri"/>
                <a:cs typeface="Calibri"/>
                <a:sym typeface="Calibri"/>
              </a:rPr>
              <a:t>High</a:t>
            </a:r>
            <a:endParaRPr sz="32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28640247ed3_1_551"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28640247ed3_1_551"/>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waves and how are they related?</a:t>
            </a:r>
            <a:endParaRPr sz="1400" b="0" i="0" u="none" strike="noStrike" cap="none">
              <a:solidFill>
                <a:srgbClr val="000000"/>
              </a:solidFill>
              <a:latin typeface="Arial"/>
              <a:ea typeface="Arial"/>
              <a:cs typeface="Arial"/>
              <a:sym typeface="Arial"/>
            </a:endParaRPr>
          </a:p>
        </p:txBody>
      </p:sp>
      <p:grpSp>
        <p:nvGrpSpPr>
          <p:cNvPr id="798" name="Google Shape;798;g28640247ed3_1_551"/>
          <p:cNvGrpSpPr/>
          <p:nvPr/>
        </p:nvGrpSpPr>
        <p:grpSpPr>
          <a:xfrm>
            <a:off x="128116" y="4560690"/>
            <a:ext cx="3500312" cy="2214074"/>
            <a:chOff x="1239039" y="2403344"/>
            <a:chExt cx="6259500" cy="2522586"/>
          </a:xfrm>
        </p:grpSpPr>
        <p:sp>
          <p:nvSpPr>
            <p:cNvPr id="799" name="Google Shape;799;g28640247ed3_1_551"/>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0" name="Google Shape;800;g28640247ed3_1_551"/>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01" name="Google Shape;801;g28640247ed3_1_551"/>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802" name="Google Shape;802;g28640247ed3_1_551"/>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803" name="Google Shape;803;g28640247ed3_1_551"/>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804" name="Google Shape;804;g28640247ed3_1_551" descr="frequency.jpg"/>
          <p:cNvPicPr preferRelativeResize="0"/>
          <p:nvPr/>
        </p:nvPicPr>
        <p:blipFill rotWithShape="1">
          <a:blip r:embed="rId5">
            <a:alphaModFix/>
          </a:blip>
          <a:srcRect l="-18191" r="-18178"/>
          <a:stretch/>
        </p:blipFill>
        <p:spPr>
          <a:xfrm>
            <a:off x="-304072" y="1966615"/>
            <a:ext cx="4122058" cy="2455172"/>
          </a:xfrm>
          <a:prstGeom prst="rect">
            <a:avLst/>
          </a:prstGeom>
          <a:noFill/>
          <a:ln>
            <a:noFill/>
          </a:ln>
        </p:spPr>
      </p:pic>
      <p:pic>
        <p:nvPicPr>
          <p:cNvPr id="805" name="Google Shape;805;g28640247ed3_1_551"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806" name="Google Shape;806;g28640247ed3_1_551"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27f7a576e42_0_304"/>
          <p:cNvSpPr txBox="1"/>
          <p:nvPr/>
        </p:nvSpPr>
        <p:spPr>
          <a:xfrm>
            <a:off x="402350" y="2569750"/>
            <a:ext cx="8526000" cy="39711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True or False:  </a:t>
            </a:r>
            <a:r>
              <a:rPr lang="en-US" sz="3600">
                <a:solidFill>
                  <a:schemeClr val="dk1"/>
                </a:solidFill>
                <a:latin typeface="Calibri"/>
                <a:ea typeface="Calibri"/>
                <a:cs typeface="Calibri"/>
                <a:sym typeface="Calibri"/>
              </a:rPr>
              <a:t>If something vibrates really </a:t>
            </a:r>
            <a:r>
              <a:rPr lang="en-US" sz="3600" i="1">
                <a:solidFill>
                  <a:schemeClr val="dk1"/>
                </a:solidFill>
                <a:latin typeface="Calibri"/>
                <a:ea typeface="Calibri"/>
                <a:cs typeface="Calibri"/>
                <a:sym typeface="Calibri"/>
              </a:rPr>
              <a:t>quickly</a:t>
            </a:r>
            <a:r>
              <a:rPr lang="en-US" sz="3600">
                <a:solidFill>
                  <a:schemeClr val="dk1"/>
                </a:solidFill>
                <a:latin typeface="Calibri"/>
                <a:ea typeface="Calibri"/>
                <a:cs typeface="Calibri"/>
                <a:sym typeface="Calibri"/>
              </a:rPr>
              <a:t>, it makes a </a:t>
            </a:r>
            <a:r>
              <a:rPr lang="en-US" sz="3600" i="1">
                <a:solidFill>
                  <a:schemeClr val="dk1"/>
                </a:solidFill>
                <a:latin typeface="Calibri"/>
                <a:ea typeface="Calibri"/>
                <a:cs typeface="Calibri"/>
                <a:sym typeface="Calibri"/>
              </a:rPr>
              <a:t>high</a:t>
            </a:r>
            <a:r>
              <a:rPr lang="en-US" sz="3600">
                <a:solidFill>
                  <a:schemeClr val="dk1"/>
                </a:solidFill>
                <a:latin typeface="Calibri"/>
                <a:ea typeface="Calibri"/>
                <a:cs typeface="Calibri"/>
                <a:sym typeface="Calibri"/>
              </a:rPr>
              <a:t>-pitched sound. If something vibrates more </a:t>
            </a:r>
            <a:r>
              <a:rPr lang="en-US" sz="3600" i="1">
                <a:solidFill>
                  <a:schemeClr val="dk1"/>
                </a:solidFill>
                <a:latin typeface="Calibri"/>
                <a:ea typeface="Calibri"/>
                <a:cs typeface="Calibri"/>
                <a:sym typeface="Calibri"/>
              </a:rPr>
              <a:t>slowly</a:t>
            </a:r>
            <a:r>
              <a:rPr lang="en-US" sz="3600">
                <a:solidFill>
                  <a:schemeClr val="dk1"/>
                </a:solidFill>
                <a:latin typeface="Calibri"/>
                <a:ea typeface="Calibri"/>
                <a:cs typeface="Calibri"/>
                <a:sym typeface="Calibri"/>
              </a:rPr>
              <a:t>, it makes a </a:t>
            </a:r>
            <a:r>
              <a:rPr lang="en-US" sz="3600" i="1">
                <a:solidFill>
                  <a:schemeClr val="dk1"/>
                </a:solidFill>
                <a:latin typeface="Calibri"/>
                <a:ea typeface="Calibri"/>
                <a:cs typeface="Calibri"/>
                <a:sym typeface="Calibri"/>
              </a:rPr>
              <a:t>low</a:t>
            </a:r>
            <a:r>
              <a:rPr lang="en-US" sz="3600">
                <a:solidFill>
                  <a:schemeClr val="dk1"/>
                </a:solidFill>
                <a:latin typeface="Calibri"/>
                <a:ea typeface="Calibri"/>
                <a:cs typeface="Calibri"/>
                <a:sym typeface="Calibri"/>
              </a:rPr>
              <a:t>-pitched sound.</a:t>
            </a:r>
            <a:endParaRPr sz="3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True</a:t>
            </a: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False</a:t>
            </a:r>
            <a:endParaRPr sz="3600" b="0" i="0" u="none" strike="noStrike" cap="none">
              <a:solidFill>
                <a:srgbClr val="000000"/>
              </a:solidFill>
              <a:latin typeface="Calibri"/>
              <a:ea typeface="Calibri"/>
              <a:cs typeface="Calibri"/>
              <a:sym typeface="Calibri"/>
            </a:endParaRPr>
          </a:p>
        </p:txBody>
      </p:sp>
      <p:sp>
        <p:nvSpPr>
          <p:cNvPr id="1003" name="Google Shape;1003;g27f7a576e42_0_30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4" name="Google Shape;1004;g27f7a576e42_0_304"/>
          <p:cNvPicPr preferRelativeResize="0"/>
          <p:nvPr/>
        </p:nvPicPr>
        <p:blipFill>
          <a:blip r:embed="rId4">
            <a:alphaModFix/>
          </a:blip>
          <a:stretch>
            <a:fillRect/>
          </a:stretch>
        </p:blipFill>
        <p:spPr>
          <a:xfrm>
            <a:off x="2050713" y="306500"/>
            <a:ext cx="3031901" cy="2002823"/>
          </a:xfrm>
          <a:prstGeom prst="rect">
            <a:avLst/>
          </a:prstGeom>
          <a:noFill/>
          <a:ln>
            <a:noFill/>
          </a:ln>
        </p:spPr>
      </p:pic>
      <p:pic>
        <p:nvPicPr>
          <p:cNvPr id="1005" name="Google Shape;1005;g27f7a576e42_0_304"/>
          <p:cNvPicPr preferRelativeResize="0"/>
          <p:nvPr/>
        </p:nvPicPr>
        <p:blipFill>
          <a:blip r:embed="rId5">
            <a:alphaModFix/>
          </a:blip>
          <a:stretch>
            <a:fillRect/>
          </a:stretch>
        </p:blipFill>
        <p:spPr>
          <a:xfrm>
            <a:off x="5388763" y="306500"/>
            <a:ext cx="1704534" cy="2002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28640247ed3_1_662"/>
          <p:cNvSpPr txBox="1"/>
          <p:nvPr/>
        </p:nvSpPr>
        <p:spPr>
          <a:xfrm>
            <a:off x="402350" y="2569750"/>
            <a:ext cx="8526000" cy="39711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True or False:  </a:t>
            </a:r>
            <a:r>
              <a:rPr lang="en-US" sz="3600">
                <a:solidFill>
                  <a:schemeClr val="dk1"/>
                </a:solidFill>
                <a:latin typeface="Calibri"/>
                <a:ea typeface="Calibri"/>
                <a:cs typeface="Calibri"/>
                <a:sym typeface="Calibri"/>
              </a:rPr>
              <a:t>If something vibrates really </a:t>
            </a:r>
            <a:r>
              <a:rPr lang="en-US" sz="3600" i="1">
                <a:solidFill>
                  <a:schemeClr val="dk1"/>
                </a:solidFill>
                <a:latin typeface="Calibri"/>
                <a:ea typeface="Calibri"/>
                <a:cs typeface="Calibri"/>
                <a:sym typeface="Calibri"/>
              </a:rPr>
              <a:t>quickly</a:t>
            </a:r>
            <a:r>
              <a:rPr lang="en-US" sz="3600">
                <a:solidFill>
                  <a:schemeClr val="dk1"/>
                </a:solidFill>
                <a:latin typeface="Calibri"/>
                <a:ea typeface="Calibri"/>
                <a:cs typeface="Calibri"/>
                <a:sym typeface="Calibri"/>
              </a:rPr>
              <a:t>, it makes a </a:t>
            </a:r>
            <a:r>
              <a:rPr lang="en-US" sz="3600" i="1">
                <a:solidFill>
                  <a:schemeClr val="dk1"/>
                </a:solidFill>
                <a:latin typeface="Calibri"/>
                <a:ea typeface="Calibri"/>
                <a:cs typeface="Calibri"/>
                <a:sym typeface="Calibri"/>
              </a:rPr>
              <a:t>high</a:t>
            </a:r>
            <a:r>
              <a:rPr lang="en-US" sz="3600">
                <a:solidFill>
                  <a:schemeClr val="dk1"/>
                </a:solidFill>
                <a:latin typeface="Calibri"/>
                <a:ea typeface="Calibri"/>
                <a:cs typeface="Calibri"/>
                <a:sym typeface="Calibri"/>
              </a:rPr>
              <a:t>-pitched sound. If something vibrates more </a:t>
            </a:r>
            <a:r>
              <a:rPr lang="en-US" sz="3600" i="1">
                <a:solidFill>
                  <a:schemeClr val="dk1"/>
                </a:solidFill>
                <a:latin typeface="Calibri"/>
                <a:ea typeface="Calibri"/>
                <a:cs typeface="Calibri"/>
                <a:sym typeface="Calibri"/>
              </a:rPr>
              <a:t>slowly</a:t>
            </a:r>
            <a:r>
              <a:rPr lang="en-US" sz="3600">
                <a:solidFill>
                  <a:schemeClr val="dk1"/>
                </a:solidFill>
                <a:latin typeface="Calibri"/>
                <a:ea typeface="Calibri"/>
                <a:cs typeface="Calibri"/>
                <a:sym typeface="Calibri"/>
              </a:rPr>
              <a:t>, it makes a </a:t>
            </a:r>
            <a:r>
              <a:rPr lang="en-US" sz="3600" i="1">
                <a:solidFill>
                  <a:schemeClr val="dk1"/>
                </a:solidFill>
                <a:latin typeface="Calibri"/>
                <a:ea typeface="Calibri"/>
                <a:cs typeface="Calibri"/>
                <a:sym typeface="Calibri"/>
              </a:rPr>
              <a:t>low</a:t>
            </a:r>
            <a:r>
              <a:rPr lang="en-US" sz="3600">
                <a:solidFill>
                  <a:schemeClr val="dk1"/>
                </a:solidFill>
                <a:latin typeface="Calibri"/>
                <a:ea typeface="Calibri"/>
                <a:cs typeface="Calibri"/>
                <a:sym typeface="Calibri"/>
              </a:rPr>
              <a:t>-pitched sound.</a:t>
            </a:r>
            <a:endParaRPr sz="3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b="1" i="0" u="none" strike="noStrike" cap="none">
                <a:solidFill>
                  <a:srgbClr val="FF0000"/>
                </a:solidFill>
                <a:latin typeface="Calibri"/>
                <a:ea typeface="Calibri"/>
                <a:cs typeface="Calibri"/>
                <a:sym typeface="Calibri"/>
              </a:rPr>
              <a:t>True</a:t>
            </a:r>
            <a:endParaRPr sz="3600" b="1" i="0" u="none" strike="noStrike" cap="none">
              <a:solidFill>
                <a:srgbClr val="FF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False</a:t>
            </a:r>
            <a:endParaRPr sz="3600" b="0" i="0" u="none" strike="noStrike" cap="none">
              <a:solidFill>
                <a:srgbClr val="000000"/>
              </a:solidFill>
              <a:latin typeface="Calibri"/>
              <a:ea typeface="Calibri"/>
              <a:cs typeface="Calibri"/>
              <a:sym typeface="Calibri"/>
            </a:endParaRPr>
          </a:p>
        </p:txBody>
      </p:sp>
      <p:sp>
        <p:nvSpPr>
          <p:cNvPr id="1012" name="Google Shape;1012;g28640247ed3_1_66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3" name="Google Shape;1013;g28640247ed3_1_662"/>
          <p:cNvPicPr preferRelativeResize="0"/>
          <p:nvPr/>
        </p:nvPicPr>
        <p:blipFill>
          <a:blip r:embed="rId4">
            <a:alphaModFix/>
          </a:blip>
          <a:stretch>
            <a:fillRect/>
          </a:stretch>
        </p:blipFill>
        <p:spPr>
          <a:xfrm>
            <a:off x="2050713" y="306500"/>
            <a:ext cx="3031901" cy="2002823"/>
          </a:xfrm>
          <a:prstGeom prst="rect">
            <a:avLst/>
          </a:prstGeom>
          <a:noFill/>
          <a:ln>
            <a:noFill/>
          </a:ln>
        </p:spPr>
      </p:pic>
      <p:pic>
        <p:nvPicPr>
          <p:cNvPr id="1014" name="Google Shape;1014;g28640247ed3_1_662"/>
          <p:cNvPicPr preferRelativeResize="0"/>
          <p:nvPr/>
        </p:nvPicPr>
        <p:blipFill>
          <a:blip r:embed="rId5">
            <a:alphaModFix/>
          </a:blip>
          <a:stretch>
            <a:fillRect/>
          </a:stretch>
        </p:blipFill>
        <p:spPr>
          <a:xfrm>
            <a:off x="5388763" y="306500"/>
            <a:ext cx="1704534" cy="2002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27f7a576e42_0_336"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1" name="Google Shape;1021;g27f7a576e42_0_33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g27f7a576e42_0_34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8" name="Google Shape;1028;g27f7a576e42_0_342"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029" name="Google Shape;1029;g27f7a576e42_0_342"/>
          <p:cNvPicPr preferRelativeResize="0"/>
          <p:nvPr/>
        </p:nvPicPr>
        <p:blipFill>
          <a:blip r:embed="rId5">
            <a:alphaModFix/>
          </a:blip>
          <a:stretch>
            <a:fillRect/>
          </a:stretch>
        </p:blipFill>
        <p:spPr>
          <a:xfrm>
            <a:off x="926425" y="1903550"/>
            <a:ext cx="7077201" cy="4718125"/>
          </a:xfrm>
          <a:prstGeom prst="rect">
            <a:avLst/>
          </a:prstGeom>
          <a:noFill/>
          <a:ln>
            <a:noFill/>
          </a:ln>
        </p:spPr>
      </p:pic>
      <p:sp>
        <p:nvSpPr>
          <p:cNvPr id="1030" name="Google Shape;1030;g27f7a576e42_0_342"/>
          <p:cNvSpPr txBox="1"/>
          <p:nvPr/>
        </p:nvSpPr>
        <p:spPr>
          <a:xfrm>
            <a:off x="1922825" y="426253"/>
            <a:ext cx="5084400" cy="147729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latin typeface="Calibri" panose="020F0502020204030204" pitchFamily="34" charset="0"/>
                <a:cs typeface="Calibri" panose="020F0502020204030204" pitchFamily="34" charset="0"/>
              </a:rPr>
              <a:t>An example of a low pitch is a car engine. </a:t>
            </a:r>
            <a:r>
              <a:rPr lang="en-US" sz="2800" dirty="0">
                <a:solidFill>
                  <a:schemeClr val="dk1"/>
                </a:solidFill>
                <a:latin typeface="Calibri" panose="020F0502020204030204" pitchFamily="34" charset="0"/>
                <a:ea typeface="Calibri"/>
                <a:cs typeface="Calibri" panose="020F0502020204030204" pitchFamily="34" charset="0"/>
                <a:sym typeface="Calibri"/>
              </a:rPr>
              <a:t>Car engines make deep, low sounds.</a:t>
            </a:r>
            <a:endParaRPr sz="2800" dirty="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27f7a576e42_0_34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7" name="Google Shape;1037;g27f7a576e42_0_349"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038" name="Google Shape;1038;g27f7a576e42_0_349"/>
          <p:cNvPicPr preferRelativeResize="0"/>
          <p:nvPr/>
        </p:nvPicPr>
        <p:blipFill>
          <a:blip r:embed="rId5">
            <a:alphaModFix/>
          </a:blip>
          <a:stretch>
            <a:fillRect/>
          </a:stretch>
        </p:blipFill>
        <p:spPr>
          <a:xfrm>
            <a:off x="824064" y="1660547"/>
            <a:ext cx="7495875" cy="4998828"/>
          </a:xfrm>
          <a:prstGeom prst="rect">
            <a:avLst/>
          </a:prstGeom>
          <a:noFill/>
          <a:ln>
            <a:noFill/>
          </a:ln>
        </p:spPr>
      </p:pic>
      <p:sp>
        <p:nvSpPr>
          <p:cNvPr id="1039" name="Google Shape;1039;g27f7a576e42_0_349"/>
          <p:cNvSpPr txBox="1"/>
          <p:nvPr/>
        </p:nvSpPr>
        <p:spPr>
          <a:xfrm>
            <a:off x="1413350" y="422600"/>
            <a:ext cx="6190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solidFill>
                  <a:schemeClr val="dk1"/>
                </a:solidFill>
                <a:latin typeface="Calibri"/>
                <a:ea typeface="Calibri"/>
                <a:cs typeface="Calibri"/>
                <a:sym typeface="Calibri"/>
              </a:rPr>
              <a:t>An example of a high pitch are birds chirping. </a:t>
            </a:r>
            <a:endParaRPr sz="27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g27f7a576e42_0_35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28640247ed3_1_673"/>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pitch</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1052" name="Google Shape;1052;g28640247ed3_1_67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3" name="Google Shape;1053;g28640247ed3_1_673"/>
          <p:cNvPicPr preferRelativeResize="0"/>
          <p:nvPr/>
        </p:nvPicPr>
        <p:blipFill>
          <a:blip r:embed="rId4">
            <a:alphaModFix/>
          </a:blip>
          <a:stretch>
            <a:fillRect/>
          </a:stretch>
        </p:blipFill>
        <p:spPr>
          <a:xfrm>
            <a:off x="2548825" y="1827675"/>
            <a:ext cx="4046351" cy="47392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27f7a576e42_0_368"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0" name="Google Shape;1060;g27f7a576e42_0_36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g27f7a576e42_0_37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7" name="Google Shape;1067;g27f7a576e42_0_37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068" name="Google Shape;1068;g27f7a576e42_0_374"/>
          <p:cNvPicPr preferRelativeResize="0"/>
          <p:nvPr/>
        </p:nvPicPr>
        <p:blipFill>
          <a:blip r:embed="rId5">
            <a:alphaModFix/>
          </a:blip>
          <a:stretch>
            <a:fillRect/>
          </a:stretch>
        </p:blipFill>
        <p:spPr>
          <a:xfrm>
            <a:off x="2007014" y="1601350"/>
            <a:ext cx="5129976" cy="5129976"/>
          </a:xfrm>
          <a:prstGeom prst="rect">
            <a:avLst/>
          </a:prstGeom>
          <a:noFill/>
          <a:ln>
            <a:noFill/>
          </a:ln>
        </p:spPr>
      </p:pic>
      <p:sp>
        <p:nvSpPr>
          <p:cNvPr id="3" name="TextBox 2">
            <a:extLst>
              <a:ext uri="{FF2B5EF4-FFF2-40B4-BE49-F238E27FC236}">
                <a16:creationId xmlns:a16="http://schemas.microsoft.com/office/drawing/2014/main" id="{1AF7DD23-2737-3556-2EC7-70530D32C6E7}"/>
              </a:ext>
            </a:extLst>
          </p:cNvPr>
          <p:cNvSpPr txBox="1"/>
          <p:nvPr/>
        </p:nvSpPr>
        <p:spPr>
          <a:xfrm>
            <a:off x="1770184" y="216355"/>
            <a:ext cx="5603631" cy="1384995"/>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800" dirty="0">
                <a:latin typeface="Calibri" panose="020F0502020204030204" pitchFamily="34" charset="0"/>
                <a:cs typeface="Calibri" panose="020F0502020204030204" pitchFamily="34" charset="0"/>
              </a:rPr>
              <a:t>Color is </a:t>
            </a:r>
            <a:r>
              <a:rPr lang="en-US" sz="2800" b="1" dirty="0">
                <a:latin typeface="Calibri" panose="020F0502020204030204" pitchFamily="34" charset="0"/>
                <a:cs typeface="Calibri" panose="020F0502020204030204" pitchFamily="34" charset="0"/>
              </a:rPr>
              <a:t>NOT</a:t>
            </a:r>
            <a:r>
              <a:rPr lang="en-US" sz="2800" dirty="0">
                <a:latin typeface="Calibri" panose="020F0502020204030204" pitchFamily="34" charset="0"/>
                <a:cs typeface="Calibri" panose="020F0502020204030204" pitchFamily="34" charset="0"/>
              </a:rPr>
              <a:t> an example of pitch. It is a property of light, not sound, so it doesn’t have a pitch.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g27f7a576e42_0_38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6" name="Google Shape;1076;g27f7a576e42_0_381"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077" name="Google Shape;1077;g27f7a576e42_0_381"/>
          <p:cNvPicPr preferRelativeResize="0"/>
          <p:nvPr/>
        </p:nvPicPr>
        <p:blipFill>
          <a:blip r:embed="rId5">
            <a:alphaModFix/>
          </a:blip>
          <a:stretch>
            <a:fillRect/>
          </a:stretch>
        </p:blipFill>
        <p:spPr>
          <a:xfrm>
            <a:off x="152400" y="2148125"/>
            <a:ext cx="8839200" cy="2561752"/>
          </a:xfrm>
          <a:prstGeom prst="rect">
            <a:avLst/>
          </a:prstGeom>
          <a:noFill/>
          <a:ln>
            <a:noFill/>
          </a:ln>
        </p:spPr>
      </p:pic>
      <p:sp>
        <p:nvSpPr>
          <p:cNvPr id="1078" name="Google Shape;1078;g27f7a576e42_0_381"/>
          <p:cNvSpPr txBox="1"/>
          <p:nvPr/>
        </p:nvSpPr>
        <p:spPr>
          <a:xfrm>
            <a:off x="735225" y="704600"/>
            <a:ext cx="75807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chemeClr val="dk1"/>
                </a:solidFill>
                <a:latin typeface="Calibri"/>
                <a:ea typeface="Calibri"/>
                <a:cs typeface="Calibri"/>
                <a:sym typeface="Calibri"/>
              </a:rPr>
              <a:t>Length is </a:t>
            </a:r>
            <a:r>
              <a:rPr lang="en-US" sz="2800" b="1" dirty="0">
                <a:solidFill>
                  <a:schemeClr val="dk1"/>
                </a:solidFill>
                <a:latin typeface="Calibri"/>
                <a:ea typeface="Calibri"/>
                <a:cs typeface="Calibri"/>
                <a:sym typeface="Calibri"/>
              </a:rPr>
              <a:t>NOT</a:t>
            </a:r>
            <a:r>
              <a:rPr lang="en-US" sz="2800" dirty="0">
                <a:solidFill>
                  <a:schemeClr val="dk1"/>
                </a:solidFill>
                <a:latin typeface="Calibri"/>
                <a:ea typeface="Calibri"/>
                <a:cs typeface="Calibri"/>
                <a:sym typeface="Calibri"/>
              </a:rPr>
              <a:t> an example of pitch. It is a measure of size or distance.</a:t>
            </a:r>
            <a:endParaRPr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g28640247ed3_1_866" descr="Classroom"/>
          <p:cNvSpPr/>
          <p:nvPr/>
        </p:nvSpPr>
        <p:spPr>
          <a:xfrm>
            <a:off x="191579" y="2206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g28640247ed3_1_866"/>
          <p:cNvSpPr txBox="1"/>
          <p:nvPr/>
        </p:nvSpPr>
        <p:spPr>
          <a:xfrm>
            <a:off x="1387375" y="220675"/>
            <a:ext cx="67578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450" name="Google Shape;1450;g28640247ed3_1_866"/>
          <p:cNvSpPr txBox="1"/>
          <p:nvPr/>
        </p:nvSpPr>
        <p:spPr>
          <a:xfrm>
            <a:off x="419400" y="4716350"/>
            <a:ext cx="83052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i="0" u="none" strike="noStrike" cap="none">
                <a:solidFill>
                  <a:schemeClr val="dk1"/>
                </a:solidFill>
                <a:latin typeface="Calibri"/>
                <a:ea typeface="Calibri"/>
                <a:cs typeface="Calibri"/>
                <a:sym typeface="Calibri"/>
              </a:rPr>
              <a:t>Materials Needed: </a:t>
            </a:r>
            <a:endParaRPr sz="18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1800">
                <a:solidFill>
                  <a:schemeClr val="dk1"/>
                </a:solidFill>
                <a:latin typeface="Calibri"/>
                <a:ea typeface="Calibri"/>
                <a:cs typeface="Calibri"/>
                <a:sym typeface="Calibri"/>
              </a:rPr>
              <a:t>Glasses filled with different amounts of water, a metal utensil </a:t>
            </a:r>
            <a:endParaRPr sz="18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18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1800" i="0" u="none" strike="noStrike" cap="none">
                <a:solidFill>
                  <a:schemeClr val="dk1"/>
                </a:solidFill>
                <a:latin typeface="Calibri"/>
                <a:ea typeface="Calibri"/>
                <a:cs typeface="Calibri"/>
                <a:sym typeface="Calibri"/>
              </a:rPr>
              <a:t>Procedure: </a:t>
            </a:r>
            <a:endParaRPr sz="18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1800">
                <a:solidFill>
                  <a:schemeClr val="dk1"/>
                </a:solidFill>
                <a:highlight>
                  <a:srgbClr val="FFFFFF"/>
                </a:highlight>
                <a:latin typeface="Calibri"/>
                <a:ea typeface="Calibri"/>
                <a:cs typeface="Calibri"/>
                <a:sym typeface="Calibri"/>
              </a:rPr>
              <a:t>Fill glasses with different amounts of water. Then hit each glass lightly with a metal utensil. Take note of the different pitches each glass makes.</a:t>
            </a:r>
            <a:endParaRPr sz="1800" i="0" u="none" strike="noStrike" cap="none">
              <a:solidFill>
                <a:schemeClr val="dk1"/>
              </a:solidFill>
              <a:latin typeface="Calibri"/>
              <a:ea typeface="Calibri"/>
              <a:cs typeface="Calibri"/>
              <a:sym typeface="Calibri"/>
            </a:endParaRPr>
          </a:p>
        </p:txBody>
      </p:sp>
      <p:pic>
        <p:nvPicPr>
          <p:cNvPr id="1451" name="Google Shape;1451;g28640247ed3_1_866"/>
          <p:cNvPicPr preferRelativeResize="0"/>
          <p:nvPr/>
        </p:nvPicPr>
        <p:blipFill>
          <a:blip r:embed="rId4">
            <a:alphaModFix/>
          </a:blip>
          <a:stretch>
            <a:fillRect/>
          </a:stretch>
        </p:blipFill>
        <p:spPr>
          <a:xfrm>
            <a:off x="1714500" y="1065460"/>
            <a:ext cx="5715000" cy="3219450"/>
          </a:xfrm>
          <a:prstGeom prst="rect">
            <a:avLst/>
          </a:prstGeom>
          <a:noFill/>
          <a:ln>
            <a:noFill/>
          </a:ln>
        </p:spPr>
      </p:pic>
    </p:spTree>
    <p:extLst>
      <p:ext uri="{BB962C8B-B14F-4D97-AF65-F5344CB8AC3E}">
        <p14:creationId xmlns:p14="http://schemas.microsoft.com/office/powerpoint/2010/main" val="2359127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27f7a576e42_0_38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g27f7a576e42_0_393"/>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a:t>
            </a:r>
            <a:r>
              <a:rPr lang="en-US" sz="3600">
                <a:solidFill>
                  <a:schemeClr val="dk1"/>
                </a:solidFill>
                <a:latin typeface="Calibri"/>
                <a:ea typeface="Calibri"/>
                <a:cs typeface="Calibri"/>
                <a:sym typeface="Calibri"/>
              </a:rPr>
              <a:t>do bird chirps have pitch and color does not?</a:t>
            </a:r>
            <a:endParaRPr sz="1400" b="0" i="0" u="none" strike="noStrike" cap="none">
              <a:solidFill>
                <a:srgbClr val="000000"/>
              </a:solidFill>
              <a:latin typeface="Arial"/>
              <a:ea typeface="Arial"/>
              <a:cs typeface="Arial"/>
              <a:sym typeface="Arial"/>
            </a:endParaRPr>
          </a:p>
        </p:txBody>
      </p:sp>
      <p:sp>
        <p:nvSpPr>
          <p:cNvPr id="1091" name="Google Shape;1091;g27f7a576e42_0_39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2" name="Google Shape;1092;g27f7a576e42_0_393"/>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1093" name="Google Shape;1093;g27f7a576e42_0_393"/>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1094" name="Google Shape;1094;g27f7a576e42_0_393"/>
          <p:cNvPicPr preferRelativeResize="0"/>
          <p:nvPr/>
        </p:nvPicPr>
        <p:blipFill>
          <a:blip r:embed="rId5">
            <a:alphaModFix/>
          </a:blip>
          <a:stretch>
            <a:fillRect/>
          </a:stretch>
        </p:blipFill>
        <p:spPr>
          <a:xfrm>
            <a:off x="423574" y="2599431"/>
            <a:ext cx="3749301" cy="2500319"/>
          </a:xfrm>
          <a:prstGeom prst="rect">
            <a:avLst/>
          </a:prstGeom>
          <a:noFill/>
          <a:ln>
            <a:noFill/>
          </a:ln>
        </p:spPr>
      </p:pic>
      <p:pic>
        <p:nvPicPr>
          <p:cNvPr id="1095" name="Google Shape;1095;g27f7a576e42_0_393"/>
          <p:cNvPicPr preferRelativeResize="0"/>
          <p:nvPr/>
        </p:nvPicPr>
        <p:blipFill>
          <a:blip r:embed="rId6">
            <a:alphaModFix/>
          </a:blip>
          <a:stretch>
            <a:fillRect/>
          </a:stretch>
        </p:blipFill>
        <p:spPr>
          <a:xfrm>
            <a:off x="4996249" y="2254350"/>
            <a:ext cx="3625476" cy="36254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g27f7a576e42_0_46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102" name="Google Shape;1102;g27f7a576e42_0_467"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g28640247ed3_1_689"/>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pitch</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pic>
        <p:nvPicPr>
          <p:cNvPr id="1109" name="Google Shape;1109;g28640247ed3_1_689"/>
          <p:cNvPicPr preferRelativeResize="0"/>
          <p:nvPr/>
        </p:nvPicPr>
        <p:blipFill>
          <a:blip r:embed="rId3">
            <a:alphaModFix/>
          </a:blip>
          <a:stretch>
            <a:fillRect/>
          </a:stretch>
        </p:blipFill>
        <p:spPr>
          <a:xfrm>
            <a:off x="2548825" y="1827675"/>
            <a:ext cx="4046351" cy="4739226"/>
          </a:xfrm>
          <a:prstGeom prst="rect">
            <a:avLst/>
          </a:prstGeom>
          <a:noFill/>
          <a:ln>
            <a:noFill/>
          </a:ln>
        </p:spPr>
      </p:pic>
      <p:sp>
        <p:nvSpPr>
          <p:cNvPr id="1110" name="Google Shape;1110;g28640247ed3_1_689"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g27f7a576e42_0_480"/>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17" name="Google Shape;1117;g27f7a576e42_0_480"/>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1118" name="Google Shape;1118;g27f7a576e42_0_480"/>
          <p:cNvCxnSpPr>
            <a:stCxn id="1119" idx="4"/>
            <a:endCxn id="1116"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1120" name="Google Shape;1120;g27f7a576e42_0_480"/>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1121" name="Google Shape;1121;g27f7a576e42_0_480"/>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1119" name="Google Shape;1119;g27f7a576e42_0_480"/>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g27f7a576e42_0_49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128" name="Google Shape;1128;g27f7a576e42_0_49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129" name="Google Shape;1129;g27f7a576e42_0_490"/>
          <p:cNvCxnSpPr>
            <a:stCxn id="1130" idx="4"/>
            <a:endCxn id="1127"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131" name="Google Shape;1131;g27f7a576e42_0_49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132" name="Google Shape;1132;g27f7a576e42_0_49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130" name="Google Shape;1130;g27f7a576e42_0_49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3" name="Google Shape;1133;g27f7a576e42_0_49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Pitch</a:t>
            </a:r>
            <a:endParaRPr sz="700" b="0" i="0" u="none" strike="noStrike" cap="none">
              <a:solidFill>
                <a:srgbClr val="000000"/>
              </a:solidFill>
              <a:latin typeface="Arial"/>
              <a:ea typeface="Arial"/>
              <a:cs typeface="Arial"/>
              <a:sym typeface="Arial"/>
            </a:endParaRPr>
          </a:p>
        </p:txBody>
      </p:sp>
      <p:sp>
        <p:nvSpPr>
          <p:cNvPr id="1134" name="Google Shape;1134;g27f7a576e42_0_49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135" name="Google Shape;1135;g27f7a576e42_0_49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136" name="Google Shape;1136;g27f7a576e42_0_49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137" name="Google Shape;1137;g27f7a576e42_0_49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138" name="Google Shape;1138;g27f7a576e42_0_49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39" name="Google Shape;1139;g27f7a576e42_0_49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140" name="Google Shape;1140;g27f7a576e42_0_490"/>
          <p:cNvCxnSpPr>
            <a:stCxn id="1141" idx="4"/>
            <a:endCxn id="113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42" name="Google Shape;1142;g27f7a576e42_0_49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143" name="Google Shape;1143;g27f7a576e42_0_49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41" name="Google Shape;1141;g27f7a576e42_0_49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g27f7a576e42_0_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0" name="Google Shape;1150;g27f7a576e42_0_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151" name="Google Shape;1151;g27f7a576e42_0_511"/>
          <p:cNvCxnSpPr>
            <a:stCxn id="1152" idx="4"/>
            <a:endCxn id="11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53" name="Google Shape;1153;g27f7a576e42_0_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154" name="Google Shape;1154;g27f7a576e42_0_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52" name="Google Shape;1152;g27f7a576e42_0_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55" name="Google Shape;1155;g27f7a576e42_0_511"/>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pitch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156" name="Google Shape;1156;g27f7a576e42_0_511"/>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157" name="Google Shape;1157;g27f7a576e42_0_511"/>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158" name="Google Shape;1158;g27f7a576e42_0_511"/>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159" name="Google Shape;1159;g27f7a576e42_0_511"/>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1160" name="Google Shape;1160;g27f7a576e42_0_511"/>
          <p:cNvPicPr preferRelativeResize="0"/>
          <p:nvPr/>
        </p:nvPicPr>
        <p:blipFill>
          <a:blip r:embed="rId3">
            <a:alphaModFix/>
          </a:blip>
          <a:stretch>
            <a:fillRect/>
          </a:stretch>
        </p:blipFill>
        <p:spPr>
          <a:xfrm>
            <a:off x="1038026" y="1648799"/>
            <a:ext cx="3377501" cy="2187224"/>
          </a:xfrm>
          <a:prstGeom prst="rect">
            <a:avLst/>
          </a:prstGeom>
          <a:noFill/>
          <a:ln>
            <a:noFill/>
          </a:ln>
        </p:spPr>
      </p:pic>
      <p:pic>
        <p:nvPicPr>
          <p:cNvPr id="1161" name="Google Shape;1161;g27f7a576e42_0_511"/>
          <p:cNvPicPr preferRelativeResize="0"/>
          <p:nvPr/>
        </p:nvPicPr>
        <p:blipFill>
          <a:blip r:embed="rId4">
            <a:alphaModFix/>
          </a:blip>
          <a:stretch>
            <a:fillRect/>
          </a:stretch>
        </p:blipFill>
        <p:spPr>
          <a:xfrm>
            <a:off x="1051007" y="4369423"/>
            <a:ext cx="3795040" cy="1787464"/>
          </a:xfrm>
          <a:prstGeom prst="rect">
            <a:avLst/>
          </a:prstGeom>
          <a:noFill/>
          <a:ln>
            <a:noFill/>
          </a:ln>
        </p:spPr>
      </p:pic>
      <p:pic>
        <p:nvPicPr>
          <p:cNvPr id="1162" name="Google Shape;1162;g27f7a576e42_0_511"/>
          <p:cNvPicPr preferRelativeResize="0"/>
          <p:nvPr/>
        </p:nvPicPr>
        <p:blipFill>
          <a:blip r:embed="rId5">
            <a:alphaModFix/>
          </a:blip>
          <a:stretch>
            <a:fillRect/>
          </a:stretch>
        </p:blipFill>
        <p:spPr>
          <a:xfrm>
            <a:off x="5668950" y="4445525"/>
            <a:ext cx="2937425" cy="2264075"/>
          </a:xfrm>
          <a:prstGeom prst="rect">
            <a:avLst/>
          </a:prstGeom>
          <a:noFill/>
          <a:ln>
            <a:noFill/>
          </a:ln>
        </p:spPr>
      </p:pic>
      <p:pic>
        <p:nvPicPr>
          <p:cNvPr id="1163" name="Google Shape;1163;g27f7a576e42_0_511"/>
          <p:cNvPicPr preferRelativeResize="0"/>
          <p:nvPr/>
        </p:nvPicPr>
        <p:blipFill>
          <a:blip r:embed="rId6">
            <a:alphaModFix/>
          </a:blip>
          <a:stretch>
            <a:fillRect/>
          </a:stretch>
        </p:blipFill>
        <p:spPr>
          <a:xfrm>
            <a:off x="5516550" y="2038100"/>
            <a:ext cx="3592230" cy="170573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g28640247ed3_1_70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70" name="Google Shape;1170;g28640247ed3_1_70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171" name="Google Shape;1171;g28640247ed3_1_701"/>
          <p:cNvCxnSpPr>
            <a:stCxn id="1172" idx="4"/>
            <a:endCxn id="116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73" name="Google Shape;1173;g28640247ed3_1_70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174" name="Google Shape;1174;g28640247ed3_1_70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72" name="Google Shape;1172;g28640247ed3_1_70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75" name="Google Shape;1175;g28640247ed3_1_701"/>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pitch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176" name="Google Shape;1176;g28640247ed3_1_701"/>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177" name="Google Shape;1177;g28640247ed3_1_701"/>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178" name="Google Shape;1178;g28640247ed3_1_701"/>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179" name="Google Shape;1179;g28640247ed3_1_701"/>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1180" name="Google Shape;1180;g28640247ed3_1_701"/>
          <p:cNvPicPr preferRelativeResize="0"/>
          <p:nvPr/>
        </p:nvPicPr>
        <p:blipFill>
          <a:blip r:embed="rId3">
            <a:alphaModFix/>
          </a:blip>
          <a:stretch>
            <a:fillRect/>
          </a:stretch>
        </p:blipFill>
        <p:spPr>
          <a:xfrm>
            <a:off x="1038026" y="1648799"/>
            <a:ext cx="3377501" cy="2187224"/>
          </a:xfrm>
          <a:prstGeom prst="rect">
            <a:avLst/>
          </a:prstGeom>
          <a:noFill/>
          <a:ln>
            <a:noFill/>
          </a:ln>
        </p:spPr>
      </p:pic>
      <p:pic>
        <p:nvPicPr>
          <p:cNvPr id="1181" name="Google Shape;1181;g28640247ed3_1_701"/>
          <p:cNvPicPr preferRelativeResize="0"/>
          <p:nvPr/>
        </p:nvPicPr>
        <p:blipFill>
          <a:blip r:embed="rId4">
            <a:alphaModFix/>
          </a:blip>
          <a:stretch>
            <a:fillRect/>
          </a:stretch>
        </p:blipFill>
        <p:spPr>
          <a:xfrm>
            <a:off x="1051007" y="4369423"/>
            <a:ext cx="3795040" cy="1787464"/>
          </a:xfrm>
          <a:prstGeom prst="rect">
            <a:avLst/>
          </a:prstGeom>
          <a:noFill/>
          <a:ln>
            <a:noFill/>
          </a:ln>
        </p:spPr>
      </p:pic>
      <p:pic>
        <p:nvPicPr>
          <p:cNvPr id="1182" name="Google Shape;1182;g28640247ed3_1_701"/>
          <p:cNvPicPr preferRelativeResize="0"/>
          <p:nvPr/>
        </p:nvPicPr>
        <p:blipFill>
          <a:blip r:embed="rId5">
            <a:alphaModFix/>
          </a:blip>
          <a:stretch>
            <a:fillRect/>
          </a:stretch>
        </p:blipFill>
        <p:spPr>
          <a:xfrm>
            <a:off x="5668950" y="4445525"/>
            <a:ext cx="2937425" cy="2264075"/>
          </a:xfrm>
          <a:prstGeom prst="rect">
            <a:avLst/>
          </a:prstGeom>
          <a:noFill/>
          <a:ln>
            <a:noFill/>
          </a:ln>
        </p:spPr>
      </p:pic>
      <p:pic>
        <p:nvPicPr>
          <p:cNvPr id="1183" name="Google Shape;1183;g28640247ed3_1_701"/>
          <p:cNvPicPr preferRelativeResize="0"/>
          <p:nvPr/>
        </p:nvPicPr>
        <p:blipFill>
          <a:blip r:embed="rId6">
            <a:alphaModFix/>
          </a:blip>
          <a:stretch>
            <a:fillRect/>
          </a:stretch>
        </p:blipFill>
        <p:spPr>
          <a:xfrm>
            <a:off x="5516550" y="2038100"/>
            <a:ext cx="3592230" cy="1705738"/>
          </a:xfrm>
          <a:prstGeom prst="rect">
            <a:avLst/>
          </a:prstGeom>
          <a:noFill/>
          <a:ln>
            <a:noFill/>
          </a:ln>
        </p:spPr>
      </p:pic>
      <p:sp>
        <p:nvSpPr>
          <p:cNvPr id="1184" name="Google Shape;1184;g28640247ed3_1_701"/>
          <p:cNvSpPr/>
          <p:nvPr/>
        </p:nvSpPr>
        <p:spPr>
          <a:xfrm>
            <a:off x="393325" y="1453501"/>
            <a:ext cx="4430100" cy="2553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pic>
        <p:nvPicPr>
          <p:cNvPr id="1190" name="Google Shape;1190;g27f7a576e42_0_550"/>
          <p:cNvPicPr preferRelativeResize="0"/>
          <p:nvPr/>
        </p:nvPicPr>
        <p:blipFill>
          <a:blip r:embed="rId3">
            <a:alphaModFix/>
          </a:blip>
          <a:stretch>
            <a:fillRect/>
          </a:stretch>
        </p:blipFill>
        <p:spPr>
          <a:xfrm>
            <a:off x="5137426" y="1101187"/>
            <a:ext cx="3377501" cy="2187224"/>
          </a:xfrm>
          <a:prstGeom prst="rect">
            <a:avLst/>
          </a:prstGeom>
          <a:noFill/>
          <a:ln>
            <a:noFill/>
          </a:ln>
        </p:spPr>
      </p:pic>
      <p:sp>
        <p:nvSpPr>
          <p:cNvPr id="1191" name="Google Shape;1191;g27f7a576e42_0_55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92" name="Google Shape;1192;g27f7a576e42_0_55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193" name="Google Shape;1193;g27f7a576e42_0_550"/>
          <p:cNvCxnSpPr>
            <a:stCxn id="1194" idx="4"/>
            <a:endCxn id="119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95" name="Google Shape;1195;g27f7a576e42_0_55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196" name="Google Shape;1196;g27f7a576e42_0_55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94" name="Google Shape;1194;g27f7a576e42_0_55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97" name="Google Shape;1197;g27f7a576e42_0_55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198" name="Google Shape;1198;g27f7a576e42_0_55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199" name="Google Shape;1199;g27f7a576e42_0_550"/>
          <p:cNvCxnSpPr>
            <a:stCxn id="1200" idx="4"/>
            <a:endCxn id="1197"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201" name="Google Shape;1201;g27f7a576e42_0_55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202" name="Google Shape;1202;g27f7a576e42_0_55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200" name="Google Shape;1200;g27f7a576e42_0_55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3" name="Google Shape;1203;g27f7a576e42_0_55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Pitch</a:t>
            </a:r>
            <a:endParaRPr sz="700" b="0" i="0" u="none" strike="noStrike" cap="none">
              <a:solidFill>
                <a:srgbClr val="000000"/>
              </a:solidFill>
              <a:latin typeface="Arial"/>
              <a:ea typeface="Arial"/>
              <a:cs typeface="Arial"/>
              <a:sym typeface="Arial"/>
            </a:endParaRPr>
          </a:p>
        </p:txBody>
      </p:sp>
      <p:sp>
        <p:nvSpPr>
          <p:cNvPr id="1204" name="Google Shape;1204;g27f7a576e42_0_55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205" name="Google Shape;1205;g27f7a576e42_0_55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206" name="Google Shape;1206;g27f7a576e42_0_55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207" name="Google Shape;1207;g27f7a576e42_0_55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g27f7a576e42_0_57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14" name="Google Shape;1214;g27f7a576e42_0_57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215" name="Google Shape;1215;g27f7a576e42_0_572"/>
          <p:cNvCxnSpPr>
            <a:stCxn id="1216" idx="4"/>
            <a:endCxn id="121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217" name="Google Shape;1217;g27f7a576e42_0_57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218" name="Google Shape;1218;g27f7a576e42_0_57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16" name="Google Shape;1216;g27f7a576e42_0_57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19" name="Google Shape;1219;g27f7a576e42_0_57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Pitch</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220" name="Google Shape;1220;g27f7a576e42_0_572"/>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hot or cold something is</a:t>
            </a:r>
            <a:endParaRPr sz="1400" b="0" i="0" u="none" strike="noStrike" cap="none">
              <a:solidFill>
                <a:srgbClr val="434343"/>
              </a:solidFill>
              <a:latin typeface="Arial"/>
              <a:ea typeface="Arial"/>
              <a:cs typeface="Arial"/>
              <a:sym typeface="Arial"/>
            </a:endParaRPr>
          </a:p>
        </p:txBody>
      </p:sp>
      <p:sp>
        <p:nvSpPr>
          <p:cNvPr id="1221" name="Google Shape;1221;g27f7a576e42_0_572"/>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How heavy</a:t>
            </a:r>
            <a:r>
              <a:rPr lang="en-US" sz="2400">
                <a:solidFill>
                  <a:srgbClr val="434343"/>
                </a:solidFill>
                <a:latin typeface="Helvetica Neue Light"/>
                <a:ea typeface="Helvetica Neue Light"/>
                <a:cs typeface="Helvetica Neue Light"/>
                <a:sym typeface="Helvetica Neue Light"/>
              </a:rPr>
              <a:t> or light an object is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1222" name="Google Shape;1222;g27f7a576e42_0_57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223" name="Google Shape;1223;g27f7a576e42_0_572"/>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How </a:t>
            </a:r>
            <a:r>
              <a:rPr lang="en-US" sz="2400">
                <a:solidFill>
                  <a:srgbClr val="43464D"/>
                </a:solidFill>
                <a:latin typeface="Helvetica Neue Light"/>
                <a:ea typeface="Helvetica Neue Light"/>
                <a:cs typeface="Helvetica Neue Light"/>
                <a:sym typeface="Helvetica Neue Light"/>
              </a:rPr>
              <a:t>fast or slow an object is moving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224" name="Google Shape;1224;g27f7a576e42_0_57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225" name="Google Shape;1225;g27f7a576e42_0_57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226" name="Google Shape;1226;g27f7a576e42_0_57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227" name="Google Shape;1227;g27f7a576e42_0_57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228" name="Google Shape;1228;g27f7a576e42_0_572"/>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How </a:t>
            </a:r>
            <a:r>
              <a:rPr lang="en-US" sz="2400">
                <a:solidFill>
                  <a:srgbClr val="43464D"/>
                </a:solidFill>
                <a:latin typeface="Helvetica Neue Light"/>
                <a:ea typeface="Helvetica Neue Light"/>
                <a:cs typeface="Helvetica Neue Light"/>
                <a:sym typeface="Helvetica Neue Light"/>
              </a:rPr>
              <a:t>high or low a sound is</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28640247ed3_1_566"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g28640247ed3_1_73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35" name="Google Shape;1235;g28640247ed3_1_73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236" name="Google Shape;1236;g28640247ed3_1_733"/>
          <p:cNvCxnSpPr>
            <a:stCxn id="1237" idx="4"/>
            <a:endCxn id="123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238" name="Google Shape;1238;g28640247ed3_1_73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239" name="Google Shape;1239;g28640247ed3_1_73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37" name="Google Shape;1237;g28640247ed3_1_73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40" name="Google Shape;1240;g28640247ed3_1_733"/>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Pitch</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241" name="Google Shape;1241;g28640247ed3_1_733"/>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hot or cold something is</a:t>
            </a:r>
            <a:endParaRPr sz="1400" b="0" i="0" u="none" strike="noStrike" cap="none">
              <a:solidFill>
                <a:srgbClr val="434343"/>
              </a:solidFill>
              <a:latin typeface="Arial"/>
              <a:ea typeface="Arial"/>
              <a:cs typeface="Arial"/>
              <a:sym typeface="Arial"/>
            </a:endParaRPr>
          </a:p>
        </p:txBody>
      </p:sp>
      <p:sp>
        <p:nvSpPr>
          <p:cNvPr id="1242" name="Google Shape;1242;g28640247ed3_1_733"/>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How heavy</a:t>
            </a:r>
            <a:r>
              <a:rPr lang="en-US" sz="2400">
                <a:solidFill>
                  <a:srgbClr val="434343"/>
                </a:solidFill>
                <a:latin typeface="Helvetica Neue Light"/>
                <a:ea typeface="Helvetica Neue Light"/>
                <a:cs typeface="Helvetica Neue Light"/>
                <a:sym typeface="Helvetica Neue Light"/>
              </a:rPr>
              <a:t> or light an object is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1243" name="Google Shape;1243;g28640247ed3_1_733"/>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244" name="Google Shape;1244;g28640247ed3_1_733"/>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How </a:t>
            </a:r>
            <a:r>
              <a:rPr lang="en-US" sz="2400">
                <a:solidFill>
                  <a:srgbClr val="43464D"/>
                </a:solidFill>
                <a:latin typeface="Helvetica Neue Light"/>
                <a:ea typeface="Helvetica Neue Light"/>
                <a:cs typeface="Helvetica Neue Light"/>
                <a:sym typeface="Helvetica Neue Light"/>
              </a:rPr>
              <a:t>fast or slow an object is moving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245" name="Google Shape;1245;g28640247ed3_1_733"/>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246" name="Google Shape;1246;g28640247ed3_1_733"/>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247" name="Google Shape;1247;g28640247ed3_1_733"/>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248" name="Google Shape;1248;g28640247ed3_1_733"/>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249" name="Google Shape;1249;g28640247ed3_1_733"/>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How </a:t>
            </a:r>
            <a:r>
              <a:rPr lang="en-US" sz="2400">
                <a:solidFill>
                  <a:srgbClr val="43464D"/>
                </a:solidFill>
                <a:latin typeface="Helvetica Neue Light"/>
                <a:ea typeface="Helvetica Neue Light"/>
                <a:cs typeface="Helvetica Neue Light"/>
                <a:sym typeface="Helvetica Neue Light"/>
              </a:rPr>
              <a:t>high or low a sound is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250" name="Google Shape;1250;g28640247ed3_1_733"/>
          <p:cNvSpPr/>
          <p:nvPr/>
        </p:nvSpPr>
        <p:spPr>
          <a:xfrm>
            <a:off x="270175" y="2858650"/>
            <a:ext cx="46683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g27f7a576e42_0_61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57" name="Google Shape;1257;g27f7a576e42_0_61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258" name="Google Shape;1258;g27f7a576e42_0_613"/>
          <p:cNvCxnSpPr>
            <a:stCxn id="1259" idx="4"/>
            <a:endCxn id="125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260" name="Google Shape;1260;g27f7a576e42_0_61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261" name="Google Shape;1261;g27f7a576e42_0_61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59" name="Google Shape;1259;g27f7a576e42_0_61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262" name="Google Shape;1262;g27f7a576e42_0_613"/>
          <p:cNvPicPr preferRelativeResize="0"/>
          <p:nvPr/>
        </p:nvPicPr>
        <p:blipFill>
          <a:blip r:embed="rId3">
            <a:alphaModFix/>
          </a:blip>
          <a:stretch>
            <a:fillRect/>
          </a:stretch>
        </p:blipFill>
        <p:spPr>
          <a:xfrm>
            <a:off x="5137426" y="1101187"/>
            <a:ext cx="3377501" cy="2187224"/>
          </a:xfrm>
          <a:prstGeom prst="rect">
            <a:avLst/>
          </a:prstGeom>
          <a:noFill/>
          <a:ln>
            <a:noFill/>
          </a:ln>
        </p:spPr>
      </p:pic>
      <p:sp>
        <p:nvSpPr>
          <p:cNvPr id="1263" name="Google Shape;1263;g27f7a576e42_0_61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64" name="Google Shape;1264;g27f7a576e42_0_61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265" name="Google Shape;1265;g27f7a576e42_0_613"/>
          <p:cNvCxnSpPr>
            <a:stCxn id="1266" idx="4"/>
            <a:endCxn id="126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267" name="Google Shape;1267;g27f7a576e42_0_61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268" name="Google Shape;1268;g27f7a576e42_0_61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266" name="Google Shape;1266;g27f7a576e42_0_61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9" name="Google Shape;1269;g27f7a576e42_0_613"/>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Pitch</a:t>
            </a:r>
            <a:endParaRPr sz="700" b="0" i="0" u="none" strike="noStrike" cap="none">
              <a:solidFill>
                <a:srgbClr val="000000"/>
              </a:solidFill>
              <a:latin typeface="Arial"/>
              <a:ea typeface="Arial"/>
              <a:cs typeface="Arial"/>
              <a:sym typeface="Arial"/>
            </a:endParaRPr>
          </a:p>
        </p:txBody>
      </p:sp>
      <p:sp>
        <p:nvSpPr>
          <p:cNvPr id="1270" name="Google Shape;1270;g27f7a576e42_0_61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271" name="Google Shape;1271;g27f7a576e42_0_61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272" name="Google Shape;1272;g27f7a576e42_0_61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273" name="Google Shape;1273;g27f7a576e42_0_613"/>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274" name="Google Shape;1274;g27f7a576e42_0_613"/>
          <p:cNvSpPr txBox="1"/>
          <p:nvPr/>
        </p:nvSpPr>
        <p:spPr>
          <a:xfrm>
            <a:off x="585625" y="1599350"/>
            <a:ext cx="3875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Calibri"/>
                <a:ea typeface="Calibri"/>
                <a:cs typeface="Calibri"/>
                <a:sym typeface="Calibri"/>
              </a:rPr>
              <a:t>How high or low a sound is</a:t>
            </a:r>
            <a:endParaRPr sz="2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g27f7a576e42_0_6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81" name="Google Shape;1281;g27f7a576e42_0_6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282" name="Google Shape;1282;g27f7a576e42_0_636"/>
          <p:cNvCxnSpPr>
            <a:stCxn id="1283" idx="4"/>
            <a:endCxn id="128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284" name="Google Shape;1284;g27f7a576e42_0_6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285" name="Google Shape;1285;g27f7a576e42_0_6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83" name="Google Shape;1283;g27f7a576e42_0_6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86" name="Google Shape;1286;g27f7a576e42_0_63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a:t>
            </a:r>
            <a:r>
              <a:rPr lang="en-US" sz="3000">
                <a:latin typeface="Calibri"/>
                <a:ea typeface="Calibri"/>
                <a:cs typeface="Calibri"/>
                <a:sym typeface="Calibri"/>
              </a:rPr>
              <a:t> </a:t>
            </a:r>
            <a:r>
              <a:rPr lang="en-US" sz="3000" b="1">
                <a:latin typeface="Calibri"/>
                <a:ea typeface="Calibri"/>
                <a:cs typeface="Calibri"/>
                <a:sym typeface="Calibri"/>
              </a:rPr>
              <a:t>Pitch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287" name="Google Shape;1287;g27f7a576e42_0_636"/>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baby crawling on the ground</a:t>
            </a:r>
            <a:endParaRPr sz="1400" b="0" i="0" u="none" strike="noStrike" cap="none">
              <a:solidFill>
                <a:srgbClr val="434343"/>
              </a:solidFill>
              <a:latin typeface="Arial"/>
              <a:ea typeface="Arial"/>
              <a:cs typeface="Arial"/>
              <a:sym typeface="Arial"/>
            </a:endParaRPr>
          </a:p>
        </p:txBody>
      </p:sp>
      <p:sp>
        <p:nvSpPr>
          <p:cNvPr id="1288" name="Google Shape;1288;g27f7a576e42_0_636"/>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sunset over the ocean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289" name="Google Shape;1289;g27f7a576e42_0_63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290" name="Google Shape;1290;g27f7a576e42_0_636"/>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cell phone ringing with a high sound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291" name="Google Shape;1291;g27f7a576e42_0_63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292" name="Google Shape;1292;g27f7a576e42_0_63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293" name="Google Shape;1293;g27f7a576e42_0_63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294" name="Google Shape;1294;g27f7a576e42_0_63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295" name="Google Shape;1295;g27f7a576e42_0_636"/>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cup of lemonade that tastes sweet</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g28640247ed3_1_76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02" name="Google Shape;1302;g28640247ed3_1_76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03" name="Google Shape;1303;g28640247ed3_1_768"/>
          <p:cNvCxnSpPr>
            <a:stCxn id="1304" idx="4"/>
            <a:endCxn id="130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05" name="Google Shape;1305;g28640247ed3_1_76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06" name="Google Shape;1306;g28640247ed3_1_76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04" name="Google Shape;1304;g28640247ed3_1_76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07" name="Google Shape;1307;g28640247ed3_1_768"/>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a:t>
            </a:r>
            <a:r>
              <a:rPr lang="en-US" sz="3000">
                <a:latin typeface="Calibri"/>
                <a:ea typeface="Calibri"/>
                <a:cs typeface="Calibri"/>
                <a:sym typeface="Calibri"/>
              </a:rPr>
              <a:t> </a:t>
            </a:r>
            <a:r>
              <a:rPr lang="en-US" sz="3000" b="1">
                <a:latin typeface="Calibri"/>
                <a:ea typeface="Calibri"/>
                <a:cs typeface="Calibri"/>
                <a:sym typeface="Calibri"/>
              </a:rPr>
              <a:t>Pitch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308" name="Google Shape;1308;g28640247ed3_1_768"/>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baby crawling on the ground</a:t>
            </a:r>
            <a:endParaRPr sz="1400" b="0" i="0" u="none" strike="noStrike" cap="none">
              <a:solidFill>
                <a:srgbClr val="434343"/>
              </a:solidFill>
              <a:latin typeface="Arial"/>
              <a:ea typeface="Arial"/>
              <a:cs typeface="Arial"/>
              <a:sym typeface="Arial"/>
            </a:endParaRPr>
          </a:p>
        </p:txBody>
      </p:sp>
      <p:sp>
        <p:nvSpPr>
          <p:cNvPr id="1309" name="Google Shape;1309;g28640247ed3_1_768"/>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sunset over the ocean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10" name="Google Shape;1310;g28640247ed3_1_768"/>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11" name="Google Shape;1311;g28640247ed3_1_768"/>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cell phone ringing with a high sound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12" name="Google Shape;1312;g28640247ed3_1_768"/>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13" name="Google Shape;1313;g28640247ed3_1_768"/>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14" name="Google Shape;1314;g28640247ed3_1_768"/>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15" name="Google Shape;1315;g28640247ed3_1_768"/>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316" name="Google Shape;1316;g28640247ed3_1_768"/>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cup of lemonade that tastes sweet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17" name="Google Shape;1317;g28640247ed3_1_768"/>
          <p:cNvSpPr/>
          <p:nvPr/>
        </p:nvSpPr>
        <p:spPr>
          <a:xfrm>
            <a:off x="317125" y="1662750"/>
            <a:ext cx="67173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g27f7a576e42_0_67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24" name="Google Shape;1324;g27f7a576e42_0_67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25" name="Google Shape;1325;g27f7a576e42_0_677"/>
          <p:cNvCxnSpPr>
            <a:stCxn id="1326" idx="4"/>
            <a:endCxn id="132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27" name="Google Shape;1327;g27f7a576e42_0_67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28" name="Google Shape;1328;g27f7a576e42_0_67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26" name="Google Shape;1326;g27f7a576e42_0_67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329" name="Google Shape;1329;g27f7a576e42_0_677"/>
          <p:cNvPicPr preferRelativeResize="0"/>
          <p:nvPr/>
        </p:nvPicPr>
        <p:blipFill>
          <a:blip r:embed="rId3">
            <a:alphaModFix/>
          </a:blip>
          <a:stretch>
            <a:fillRect/>
          </a:stretch>
        </p:blipFill>
        <p:spPr>
          <a:xfrm>
            <a:off x="5137426" y="1101187"/>
            <a:ext cx="3377501" cy="2187224"/>
          </a:xfrm>
          <a:prstGeom prst="rect">
            <a:avLst/>
          </a:prstGeom>
          <a:noFill/>
          <a:ln>
            <a:noFill/>
          </a:ln>
        </p:spPr>
      </p:pic>
      <p:sp>
        <p:nvSpPr>
          <p:cNvPr id="1330" name="Google Shape;1330;g27f7a576e42_0_67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331" name="Google Shape;1331;g27f7a576e42_0_67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332" name="Google Shape;1332;g27f7a576e42_0_677"/>
          <p:cNvCxnSpPr>
            <a:stCxn id="1333" idx="4"/>
            <a:endCxn id="133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334" name="Google Shape;1334;g27f7a576e42_0_67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335" name="Google Shape;1335;g27f7a576e42_0_67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333" name="Google Shape;1333;g27f7a576e42_0_67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6" name="Google Shape;1336;g27f7a576e42_0_677"/>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Pitch</a:t>
            </a:r>
            <a:endParaRPr sz="700" b="0" i="0" u="none" strike="noStrike" cap="none">
              <a:solidFill>
                <a:srgbClr val="000000"/>
              </a:solidFill>
              <a:latin typeface="Arial"/>
              <a:ea typeface="Arial"/>
              <a:cs typeface="Arial"/>
              <a:sym typeface="Arial"/>
            </a:endParaRPr>
          </a:p>
        </p:txBody>
      </p:sp>
      <p:sp>
        <p:nvSpPr>
          <p:cNvPr id="1337" name="Google Shape;1337;g27f7a576e42_0_67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338" name="Google Shape;1338;g27f7a576e42_0_67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339" name="Google Shape;1339;g27f7a576e42_0_67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340" name="Google Shape;1340;g27f7a576e42_0_677"/>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341" name="Google Shape;1341;g27f7a576e42_0_677"/>
          <p:cNvSpPr txBox="1"/>
          <p:nvPr/>
        </p:nvSpPr>
        <p:spPr>
          <a:xfrm>
            <a:off x="585625" y="1599350"/>
            <a:ext cx="3875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Calibri"/>
                <a:ea typeface="Calibri"/>
                <a:cs typeface="Calibri"/>
                <a:sym typeface="Calibri"/>
              </a:rPr>
              <a:t>How high or low a sound is</a:t>
            </a:r>
            <a:endParaRPr sz="2400"/>
          </a:p>
        </p:txBody>
      </p:sp>
      <p:sp>
        <p:nvSpPr>
          <p:cNvPr id="1342" name="Google Shape;1342;g27f7a576e42_0_677"/>
          <p:cNvSpPr txBox="1"/>
          <p:nvPr/>
        </p:nvSpPr>
        <p:spPr>
          <a:xfrm>
            <a:off x="585625" y="4957275"/>
            <a:ext cx="3875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Calibri"/>
                <a:ea typeface="Calibri"/>
                <a:cs typeface="Calibri"/>
                <a:sym typeface="Calibri"/>
              </a:rPr>
              <a:t>A cell phone ringing with a high sound</a:t>
            </a:r>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g27f7a576e42_0_70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49" name="Google Shape;1349;g27f7a576e42_0_70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50" name="Google Shape;1350;g27f7a576e42_0_701"/>
          <p:cNvCxnSpPr>
            <a:stCxn id="1351" idx="4"/>
            <a:endCxn id="134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52" name="Google Shape;1352;g27f7a576e42_0_70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53" name="Google Shape;1353;g27f7a576e42_0_70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51" name="Google Shape;1351;g27f7a576e42_0_70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54" name="Google Shape;1354;g27f7a576e42_0_701"/>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pitch </a:t>
            </a:r>
            <a:r>
              <a:rPr lang="en-US" sz="2900" b="0" i="1" u="none" strike="noStrike" cap="none">
                <a:solidFill>
                  <a:srgbClr val="000000"/>
                </a:solidFill>
                <a:latin typeface="Calibri"/>
                <a:ea typeface="Calibri"/>
                <a:cs typeface="Calibri"/>
                <a:sym typeface="Calibri"/>
              </a:rPr>
              <a:t>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1355" name="Google Shape;1355;g27f7a576e42_0_701"/>
          <p:cNvSpPr txBox="1"/>
          <p:nvPr/>
        </p:nvSpPr>
        <p:spPr>
          <a:xfrm>
            <a:off x="1073532" y="42750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Pitch determines how hot or cold it is outside.</a:t>
            </a:r>
            <a:endParaRPr sz="2200" b="0" i="0" u="none" strike="noStrike" cap="none">
              <a:solidFill>
                <a:srgbClr val="434343"/>
              </a:solidFill>
              <a:latin typeface="Arial"/>
              <a:ea typeface="Arial"/>
              <a:cs typeface="Arial"/>
              <a:sym typeface="Arial"/>
            </a:endParaRPr>
          </a:p>
        </p:txBody>
      </p:sp>
      <p:sp>
        <p:nvSpPr>
          <p:cNvPr id="1356" name="Google Shape;1356;g27f7a576e42_0_701"/>
          <p:cNvSpPr txBox="1"/>
          <p:nvPr/>
        </p:nvSpPr>
        <p:spPr>
          <a:xfrm>
            <a:off x="1073532" y="29183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Pitch explains how objects move on the surface of the planet.</a:t>
            </a:r>
            <a:r>
              <a:rPr lang="en-US" sz="2200" b="0" i="0" u="none" strike="noStrike" cap="none">
                <a:solidFill>
                  <a:srgbClr val="43464D"/>
                </a:solidFill>
                <a:latin typeface="Helvetica Neue Light"/>
                <a:ea typeface="Helvetica Neue Light"/>
                <a:cs typeface="Helvetica Neue Light"/>
                <a:sym typeface="Helvetica Neue Light"/>
              </a:rPr>
              <a:t>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1357" name="Google Shape;1357;g27f7a576e42_0_70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58" name="Google Shape;1358;g27f7a576e42_0_701"/>
          <p:cNvSpPr txBox="1"/>
          <p:nvPr/>
        </p:nvSpPr>
        <p:spPr>
          <a:xfrm>
            <a:off x="1073532" y="17112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Pitch helps us distinguish between different sounds in our lives.</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1359" name="Google Shape;1359;g27f7a576e42_0_701"/>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60" name="Google Shape;1360;g27f7a576e42_0_70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61" name="Google Shape;1361;g27f7a576e42_0_70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62" name="Google Shape;1362;g27f7a576e42_0_70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363" name="Google Shape;1363;g27f7a576e42_0_701"/>
          <p:cNvSpPr txBox="1"/>
          <p:nvPr/>
        </p:nvSpPr>
        <p:spPr>
          <a:xfrm>
            <a:off x="1073532" y="55848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Pitch helps us explain our thoughts and feelings.</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g28640247ed3_1_80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70" name="Google Shape;1370;g28640247ed3_1_80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71" name="Google Shape;1371;g28640247ed3_1_804"/>
          <p:cNvCxnSpPr>
            <a:stCxn id="1372" idx="4"/>
            <a:endCxn id="136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73" name="Google Shape;1373;g28640247ed3_1_80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74" name="Google Shape;1374;g28640247ed3_1_80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72" name="Google Shape;1372;g28640247ed3_1_80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75" name="Google Shape;1375;g28640247ed3_1_804"/>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pitch </a:t>
            </a:r>
            <a:r>
              <a:rPr lang="en-US" sz="2900" b="0" i="1" u="none" strike="noStrike" cap="none">
                <a:solidFill>
                  <a:srgbClr val="000000"/>
                </a:solidFill>
                <a:latin typeface="Calibri"/>
                <a:ea typeface="Calibri"/>
                <a:cs typeface="Calibri"/>
                <a:sym typeface="Calibri"/>
              </a:rPr>
              <a:t>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1376" name="Google Shape;1376;g28640247ed3_1_804"/>
          <p:cNvSpPr txBox="1"/>
          <p:nvPr/>
        </p:nvSpPr>
        <p:spPr>
          <a:xfrm>
            <a:off x="1073532" y="42750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Pitch determines how hot or cold it is outside.</a:t>
            </a:r>
            <a:endParaRPr sz="2200" b="0" i="0" u="none" strike="noStrike" cap="none">
              <a:solidFill>
                <a:srgbClr val="434343"/>
              </a:solidFill>
              <a:latin typeface="Arial"/>
              <a:ea typeface="Arial"/>
              <a:cs typeface="Arial"/>
              <a:sym typeface="Arial"/>
            </a:endParaRPr>
          </a:p>
        </p:txBody>
      </p:sp>
      <p:sp>
        <p:nvSpPr>
          <p:cNvPr id="1377" name="Google Shape;1377;g28640247ed3_1_804"/>
          <p:cNvSpPr txBox="1"/>
          <p:nvPr/>
        </p:nvSpPr>
        <p:spPr>
          <a:xfrm>
            <a:off x="1073532" y="29183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Pitch explains how objects move on the surface of the planet.</a:t>
            </a:r>
            <a:r>
              <a:rPr lang="en-US" sz="2200" b="0" i="0" u="none" strike="noStrike" cap="none">
                <a:solidFill>
                  <a:srgbClr val="43464D"/>
                </a:solidFill>
                <a:latin typeface="Helvetica Neue Light"/>
                <a:ea typeface="Helvetica Neue Light"/>
                <a:cs typeface="Helvetica Neue Light"/>
                <a:sym typeface="Helvetica Neue Light"/>
              </a:rPr>
              <a:t>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1378" name="Google Shape;1378;g28640247ed3_1_804"/>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79" name="Google Shape;1379;g28640247ed3_1_804"/>
          <p:cNvSpPr txBox="1"/>
          <p:nvPr/>
        </p:nvSpPr>
        <p:spPr>
          <a:xfrm>
            <a:off x="1073532" y="17112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Pitch helps us distinguish between different sounds in our lives.</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1380" name="Google Shape;1380;g28640247ed3_1_804"/>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81" name="Google Shape;1381;g28640247ed3_1_804"/>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82" name="Google Shape;1382;g28640247ed3_1_804"/>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83" name="Google Shape;1383;g28640247ed3_1_804"/>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384" name="Google Shape;1384;g28640247ed3_1_804"/>
          <p:cNvSpPr txBox="1"/>
          <p:nvPr/>
        </p:nvSpPr>
        <p:spPr>
          <a:xfrm>
            <a:off x="1073532" y="55848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Pitch helps us explain our thoughts and feelings.</a:t>
            </a:r>
            <a:endParaRPr sz="2200" b="0" i="0" u="none" strike="noStrike" cap="none">
              <a:solidFill>
                <a:srgbClr val="434343"/>
              </a:solidFill>
              <a:latin typeface="Arial"/>
              <a:ea typeface="Arial"/>
              <a:cs typeface="Arial"/>
              <a:sym typeface="Arial"/>
            </a:endParaRPr>
          </a:p>
        </p:txBody>
      </p:sp>
      <p:sp>
        <p:nvSpPr>
          <p:cNvPr id="1385" name="Google Shape;1385;g28640247ed3_1_804"/>
          <p:cNvSpPr/>
          <p:nvPr/>
        </p:nvSpPr>
        <p:spPr>
          <a:xfrm>
            <a:off x="190650" y="1491650"/>
            <a:ext cx="8662200" cy="91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g27f7a576e42_0_74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92" name="Google Shape;1392;g27f7a576e42_0_74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93" name="Google Shape;1393;g27f7a576e42_0_742"/>
          <p:cNvCxnSpPr>
            <a:stCxn id="1394" idx="4"/>
            <a:endCxn id="139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95" name="Google Shape;1395;g27f7a576e42_0_74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96" name="Google Shape;1396;g27f7a576e42_0_74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94" name="Google Shape;1394;g27f7a576e42_0_74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397" name="Google Shape;1397;g27f7a576e42_0_742"/>
          <p:cNvPicPr preferRelativeResize="0"/>
          <p:nvPr/>
        </p:nvPicPr>
        <p:blipFill>
          <a:blip r:embed="rId3">
            <a:alphaModFix/>
          </a:blip>
          <a:stretch>
            <a:fillRect/>
          </a:stretch>
        </p:blipFill>
        <p:spPr>
          <a:xfrm>
            <a:off x="5137426" y="1101187"/>
            <a:ext cx="3377501" cy="2187224"/>
          </a:xfrm>
          <a:prstGeom prst="rect">
            <a:avLst/>
          </a:prstGeom>
          <a:noFill/>
          <a:ln>
            <a:noFill/>
          </a:ln>
        </p:spPr>
      </p:pic>
      <p:sp>
        <p:nvSpPr>
          <p:cNvPr id="1398" name="Google Shape;1398;g27f7a576e42_0_742"/>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399" name="Google Shape;1399;g27f7a576e42_0_742"/>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400" name="Google Shape;1400;g27f7a576e42_0_742"/>
          <p:cNvCxnSpPr>
            <a:stCxn id="1401" idx="4"/>
            <a:endCxn id="139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402" name="Google Shape;1402;g27f7a576e42_0_742"/>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403" name="Google Shape;1403;g27f7a576e42_0_742"/>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401" name="Google Shape;1401;g27f7a576e42_0_742"/>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4" name="Google Shape;1404;g27f7a576e42_0_742"/>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Pitch</a:t>
            </a:r>
            <a:endParaRPr sz="700" b="0" i="0" u="none" strike="noStrike" cap="none">
              <a:solidFill>
                <a:srgbClr val="000000"/>
              </a:solidFill>
              <a:latin typeface="Arial"/>
              <a:ea typeface="Arial"/>
              <a:cs typeface="Arial"/>
              <a:sym typeface="Arial"/>
            </a:endParaRPr>
          </a:p>
        </p:txBody>
      </p:sp>
      <p:sp>
        <p:nvSpPr>
          <p:cNvPr id="1405" name="Google Shape;1405;g27f7a576e42_0_742"/>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406" name="Google Shape;1406;g27f7a576e42_0_742"/>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407" name="Google Shape;1407;g27f7a576e42_0_742"/>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408" name="Google Shape;1408;g27f7a576e42_0_742"/>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409" name="Google Shape;1409;g27f7a576e42_0_742"/>
          <p:cNvSpPr txBox="1"/>
          <p:nvPr/>
        </p:nvSpPr>
        <p:spPr>
          <a:xfrm>
            <a:off x="585625" y="1599350"/>
            <a:ext cx="3875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Calibri"/>
                <a:ea typeface="Calibri"/>
                <a:cs typeface="Calibri"/>
                <a:sym typeface="Calibri"/>
              </a:rPr>
              <a:t>How high or low a sound is</a:t>
            </a:r>
            <a:endParaRPr sz="2400"/>
          </a:p>
        </p:txBody>
      </p:sp>
      <p:sp>
        <p:nvSpPr>
          <p:cNvPr id="1410" name="Google Shape;1410;g27f7a576e42_0_742"/>
          <p:cNvSpPr txBox="1"/>
          <p:nvPr/>
        </p:nvSpPr>
        <p:spPr>
          <a:xfrm>
            <a:off x="585625" y="4957275"/>
            <a:ext cx="3875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Calibri"/>
                <a:ea typeface="Calibri"/>
                <a:cs typeface="Calibri"/>
                <a:sym typeface="Calibri"/>
              </a:rPr>
              <a:t>A cell phone ringing with a high sound</a:t>
            </a:r>
            <a:endParaRPr sz="2400"/>
          </a:p>
        </p:txBody>
      </p:sp>
      <p:sp>
        <p:nvSpPr>
          <p:cNvPr id="1411" name="Google Shape;1411;g27f7a576e42_0_742"/>
          <p:cNvSpPr txBox="1"/>
          <p:nvPr/>
        </p:nvSpPr>
        <p:spPr>
          <a:xfrm>
            <a:off x="4571975" y="4736025"/>
            <a:ext cx="41076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Pitch helps us distinguish between different sounds in our lives.</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g27f7a576e42_0_76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418" name="Google Shape;1418;g27f7a576e42_0_767"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g28640247ed3_1_841"/>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pitch</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pic>
        <p:nvPicPr>
          <p:cNvPr id="1425" name="Google Shape;1425;g28640247ed3_1_841"/>
          <p:cNvPicPr preferRelativeResize="0"/>
          <p:nvPr/>
        </p:nvPicPr>
        <p:blipFill>
          <a:blip r:embed="rId3">
            <a:alphaModFix/>
          </a:blip>
          <a:stretch>
            <a:fillRect/>
          </a:stretch>
        </p:blipFill>
        <p:spPr>
          <a:xfrm>
            <a:off x="2548825" y="1827675"/>
            <a:ext cx="4046351" cy="4739226"/>
          </a:xfrm>
          <a:prstGeom prst="rect">
            <a:avLst/>
          </a:prstGeom>
          <a:noFill/>
          <a:ln>
            <a:noFill/>
          </a:ln>
        </p:spPr>
      </p:pic>
      <p:sp>
        <p:nvSpPr>
          <p:cNvPr id="1426" name="Google Shape;1426;g28640247ed3_1_841"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g28640247ed3_1_571"/>
          <p:cNvSpPr txBox="1"/>
          <p:nvPr/>
        </p:nvSpPr>
        <p:spPr>
          <a:xfrm>
            <a:off x="329381" y="427038"/>
            <a:ext cx="8760600" cy="19377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1" i="0" u="sng" strike="noStrike" cap="none">
                <a:solidFill>
                  <a:schemeClr val="dk1"/>
                </a:solidFill>
                <a:latin typeface="Calibri"/>
                <a:ea typeface="Calibri"/>
                <a:cs typeface="Calibri"/>
                <a:sym typeface="Calibri"/>
              </a:rPr>
              <a:t>Wavelength:</a:t>
            </a:r>
            <a:r>
              <a:rPr lang="en-US" sz="4400" b="1" i="0" u="none" strike="noStrike" cap="none">
                <a:solidFill>
                  <a:schemeClr val="dk1"/>
                </a:solidFill>
                <a:latin typeface="Calibri"/>
                <a:ea typeface="Calibri"/>
                <a:cs typeface="Calibri"/>
                <a:sym typeface="Calibri"/>
              </a:rPr>
              <a:t> </a:t>
            </a:r>
            <a:r>
              <a:rPr lang="en-US" sz="4400" b="0" i="0" u="none" strike="noStrike" cap="none">
                <a:solidFill>
                  <a:schemeClr val="dk1"/>
                </a:solidFill>
                <a:latin typeface="Calibri"/>
                <a:ea typeface="Calibri"/>
                <a:cs typeface="Calibri"/>
                <a:sym typeface="Calibri"/>
              </a:rPr>
              <a:t>the distance between two like points on a wave</a:t>
            </a:r>
            <a:endParaRPr sz="4400" b="0" i="0" u="none" strike="noStrike" cap="none">
              <a:solidFill>
                <a:schemeClr val="dk1"/>
              </a:solidFill>
              <a:latin typeface="Calibri"/>
              <a:ea typeface="Calibri"/>
              <a:cs typeface="Calibri"/>
              <a:sym typeface="Calibri"/>
            </a:endParaRPr>
          </a:p>
        </p:txBody>
      </p:sp>
      <p:pic>
        <p:nvPicPr>
          <p:cNvPr id="819" name="Google Shape;819;g28640247ed3_1_571"/>
          <p:cNvPicPr preferRelativeResize="0"/>
          <p:nvPr/>
        </p:nvPicPr>
        <p:blipFill rotWithShape="1">
          <a:blip r:embed="rId3">
            <a:alphaModFix/>
          </a:blip>
          <a:srcRect t="-26382" b="-26382"/>
          <a:stretch/>
        </p:blipFill>
        <p:spPr>
          <a:xfrm>
            <a:off x="609600" y="1752600"/>
            <a:ext cx="8229600" cy="4525963"/>
          </a:xfrm>
          <a:prstGeom prst="rect">
            <a:avLst/>
          </a:prstGeom>
          <a:noFill/>
          <a:ln>
            <a:noFill/>
          </a:ln>
        </p:spPr>
      </p:pic>
      <p:sp>
        <p:nvSpPr>
          <p:cNvPr id="820" name="Google Shape;820;g28640247ed3_1_57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g28640247ed3_1_848"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g28640247ed3_1_848"/>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waves and how are they related?</a:t>
            </a:r>
            <a:endParaRPr sz="1400" b="0" i="0" u="none" strike="noStrike" cap="none">
              <a:solidFill>
                <a:srgbClr val="000000"/>
              </a:solidFill>
              <a:latin typeface="Arial"/>
              <a:ea typeface="Arial"/>
              <a:cs typeface="Arial"/>
              <a:sym typeface="Arial"/>
            </a:endParaRPr>
          </a:p>
        </p:txBody>
      </p:sp>
      <p:grpSp>
        <p:nvGrpSpPr>
          <p:cNvPr id="1434" name="Google Shape;1434;g28640247ed3_1_848"/>
          <p:cNvGrpSpPr/>
          <p:nvPr/>
        </p:nvGrpSpPr>
        <p:grpSpPr>
          <a:xfrm>
            <a:off x="128116" y="4560690"/>
            <a:ext cx="3500312" cy="2214074"/>
            <a:chOff x="1239039" y="2403344"/>
            <a:chExt cx="6259500" cy="2522586"/>
          </a:xfrm>
        </p:grpSpPr>
        <p:sp>
          <p:nvSpPr>
            <p:cNvPr id="1435" name="Google Shape;1435;g28640247ed3_1_848"/>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6" name="Google Shape;1436;g28640247ed3_1_848"/>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37" name="Google Shape;1437;g28640247ed3_1_848"/>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438" name="Google Shape;1438;g28640247ed3_1_848"/>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1439" name="Google Shape;1439;g28640247ed3_1_848"/>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1440" name="Google Shape;1440;g28640247ed3_1_848" descr="frequency.jpg"/>
          <p:cNvPicPr preferRelativeResize="0"/>
          <p:nvPr/>
        </p:nvPicPr>
        <p:blipFill rotWithShape="1">
          <a:blip r:embed="rId5">
            <a:alphaModFix/>
          </a:blip>
          <a:srcRect l="-18191" r="-18178"/>
          <a:stretch/>
        </p:blipFill>
        <p:spPr>
          <a:xfrm>
            <a:off x="-304072" y="1966615"/>
            <a:ext cx="4122058" cy="2455172"/>
          </a:xfrm>
          <a:prstGeom prst="rect">
            <a:avLst/>
          </a:prstGeom>
          <a:noFill/>
          <a:ln>
            <a:noFill/>
          </a:ln>
        </p:spPr>
      </p:pic>
      <p:pic>
        <p:nvPicPr>
          <p:cNvPr id="1441" name="Google Shape;1441;g28640247ed3_1_848"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1442" name="Google Shape;1442;g28640247ed3_1_848"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g28640247ed3_1_949"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g28640247ed3_1_949"/>
          <p:cNvSpPr txBox="1"/>
          <p:nvPr/>
        </p:nvSpPr>
        <p:spPr>
          <a:xfrm>
            <a:off x="44374" y="310350"/>
            <a:ext cx="9144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Reflection Activity</a:t>
            </a:r>
            <a:endParaRPr sz="1400" b="0" i="0" u="none" strike="noStrike" cap="none">
              <a:solidFill>
                <a:srgbClr val="000000"/>
              </a:solidFill>
              <a:latin typeface="Arial"/>
              <a:ea typeface="Arial"/>
              <a:cs typeface="Arial"/>
              <a:sym typeface="Arial"/>
            </a:endParaRPr>
          </a:p>
        </p:txBody>
      </p:sp>
      <p:sp>
        <p:nvSpPr>
          <p:cNvPr id="1459" name="Google Shape;1459;g28640247ed3_1_949"/>
          <p:cNvSpPr txBox="1"/>
          <p:nvPr/>
        </p:nvSpPr>
        <p:spPr>
          <a:xfrm>
            <a:off x="267000" y="5352250"/>
            <a:ext cx="8751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Ask yourselves…</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Which glasses made the highest and lowest pitches?</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AutoNum type="arabicPeriod"/>
            </a:pPr>
            <a:r>
              <a:rPr lang="en-US" sz="1800">
                <a:solidFill>
                  <a:schemeClr val="dk1"/>
                </a:solidFill>
                <a:highlight>
                  <a:srgbClr val="FFFFFF"/>
                </a:highlight>
                <a:latin typeface="Calibri"/>
                <a:ea typeface="Calibri"/>
                <a:cs typeface="Calibri"/>
                <a:sym typeface="Calibri"/>
              </a:rPr>
              <a:t>Why might the pitch change depending on how much water is in the glass?</a:t>
            </a:r>
            <a:endParaRPr sz="1800">
              <a:solidFill>
                <a:schemeClr val="dk1"/>
              </a:solidFill>
              <a:latin typeface="Calibri"/>
              <a:ea typeface="Calibri"/>
              <a:cs typeface="Calibri"/>
              <a:sym typeface="Calibri"/>
            </a:endParaRPr>
          </a:p>
        </p:txBody>
      </p:sp>
      <p:pic>
        <p:nvPicPr>
          <p:cNvPr id="1460" name="Google Shape;1460;g28640247ed3_1_949"/>
          <p:cNvPicPr preferRelativeResize="0"/>
          <p:nvPr/>
        </p:nvPicPr>
        <p:blipFill>
          <a:blip r:embed="rId4">
            <a:alphaModFix/>
          </a:blip>
          <a:stretch>
            <a:fillRect/>
          </a:stretch>
        </p:blipFill>
        <p:spPr>
          <a:xfrm>
            <a:off x="1714500" y="1217860"/>
            <a:ext cx="5715000" cy="32194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2356" name="Google Shape;2356;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pic>
        <p:nvPicPr>
          <p:cNvPr id="2361" name="Google Shape;2361;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2362" name="Google Shape;2362;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2363" name="Google Shape;2363;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2364" name="Google Shape;2364;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2365" name="Google Shape;2365;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28640247ed3_1_578"/>
          <p:cNvSpPr txBox="1">
            <a:spLocks noGrp="1"/>
          </p:cNvSpPr>
          <p:nvPr>
            <p:ph type="title"/>
          </p:nvPr>
        </p:nvSpPr>
        <p:spPr>
          <a:xfrm>
            <a:off x="849550" y="339400"/>
            <a:ext cx="79557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b="1" u="sng"/>
              <a:t>Sound Waves</a:t>
            </a:r>
            <a:r>
              <a:rPr lang="en-US" sz="3600"/>
              <a:t>: longitudinal waves that travel through mediums</a:t>
            </a:r>
            <a:endParaRPr/>
          </a:p>
        </p:txBody>
      </p:sp>
      <p:pic>
        <p:nvPicPr>
          <p:cNvPr id="827" name="Google Shape;827;g28640247ed3_1_578" descr="soundwaves.jpg"/>
          <p:cNvPicPr preferRelativeResize="0">
            <a:picLocks noGrp="1"/>
          </p:cNvPicPr>
          <p:nvPr>
            <p:ph type="body" idx="1"/>
          </p:nvPr>
        </p:nvPicPr>
        <p:blipFill rotWithShape="1">
          <a:blip r:embed="rId3">
            <a:alphaModFix/>
          </a:blip>
          <a:srcRect l="-22734" r="-22720"/>
          <a:stretch/>
        </p:blipFill>
        <p:spPr>
          <a:xfrm>
            <a:off x="457200" y="1730829"/>
            <a:ext cx="8229600" cy="4526100"/>
          </a:xfrm>
          <a:prstGeom prst="rect">
            <a:avLst/>
          </a:prstGeom>
          <a:noFill/>
          <a:ln w="9525" cap="flat" cmpd="sng">
            <a:solidFill>
              <a:schemeClr val="lt1"/>
            </a:solidFill>
            <a:prstDash val="solid"/>
            <a:round/>
            <a:headEnd type="none" w="sm" len="sm"/>
            <a:tailEnd type="none" w="sm" len="sm"/>
          </a:ln>
        </p:spPr>
      </p:pic>
      <p:sp>
        <p:nvSpPr>
          <p:cNvPr id="828" name="Google Shape;828;g28640247ed3_1_57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28640247ed3_1_5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b="1" u="sng"/>
              <a:t>Compression</a:t>
            </a:r>
            <a:r>
              <a:rPr lang="en-US" sz="3600"/>
              <a:t>: where particles are closely packed </a:t>
            </a:r>
            <a:endParaRPr/>
          </a:p>
        </p:txBody>
      </p:sp>
      <p:pic>
        <p:nvPicPr>
          <p:cNvPr id="835" name="Google Shape;835;g28640247ed3_1_585"/>
          <p:cNvPicPr preferRelativeResize="0">
            <a:picLocks noGrp="1"/>
          </p:cNvPicPr>
          <p:nvPr>
            <p:ph type="body" idx="1"/>
          </p:nvPr>
        </p:nvPicPr>
        <p:blipFill rotWithShape="1">
          <a:blip r:embed="rId3">
            <a:alphaModFix/>
          </a:blip>
          <a:srcRect l="59385" t="19103" r="30265" b="25506"/>
          <a:stretch/>
        </p:blipFill>
        <p:spPr>
          <a:xfrm>
            <a:off x="3202260" y="1991990"/>
            <a:ext cx="2627100" cy="3384900"/>
          </a:xfrm>
          <a:prstGeom prst="rect">
            <a:avLst/>
          </a:prstGeom>
          <a:noFill/>
          <a:ln w="9525" cap="flat" cmpd="sng">
            <a:solidFill>
              <a:schemeClr val="lt1"/>
            </a:solidFill>
            <a:prstDash val="solid"/>
            <a:round/>
            <a:headEnd type="none" w="sm" len="sm"/>
            <a:tailEnd type="none" w="sm" len="sm"/>
          </a:ln>
        </p:spPr>
      </p:pic>
      <p:sp>
        <p:nvSpPr>
          <p:cNvPr id="836" name="Google Shape;836;g28640247ed3_1_58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28640247ed3_1_592"/>
          <p:cNvSpPr txBox="1">
            <a:spLocks noGrp="1"/>
          </p:cNvSpPr>
          <p:nvPr>
            <p:ph type="title"/>
          </p:nvPr>
        </p:nvSpPr>
        <p:spPr>
          <a:xfrm>
            <a:off x="4572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600" b="1" u="sng"/>
              <a:t>Rarefaction</a:t>
            </a:r>
            <a:r>
              <a:rPr lang="en-US" sz="3600"/>
              <a:t>: where particles are loosely packed</a:t>
            </a:r>
            <a:endParaRPr/>
          </a:p>
        </p:txBody>
      </p:sp>
      <p:pic>
        <p:nvPicPr>
          <p:cNvPr id="843" name="Google Shape;843;g28640247ed3_1_592"/>
          <p:cNvPicPr preferRelativeResize="0">
            <a:picLocks noGrp="1"/>
          </p:cNvPicPr>
          <p:nvPr>
            <p:ph type="body" idx="1"/>
          </p:nvPr>
        </p:nvPicPr>
        <p:blipFill rotWithShape="1">
          <a:blip r:embed="rId3">
            <a:alphaModFix/>
          </a:blip>
          <a:srcRect l="42501" t="25837" r="40683" b="18940"/>
          <a:stretch/>
        </p:blipFill>
        <p:spPr>
          <a:xfrm>
            <a:off x="2594231" y="2269674"/>
            <a:ext cx="3828300" cy="3026100"/>
          </a:xfrm>
          <a:prstGeom prst="rect">
            <a:avLst/>
          </a:prstGeom>
          <a:noFill/>
          <a:ln w="9525" cap="flat" cmpd="sng">
            <a:solidFill>
              <a:schemeClr val="lt1"/>
            </a:solidFill>
            <a:prstDash val="solid"/>
            <a:round/>
            <a:headEnd type="none" w="sm" len="sm"/>
            <a:tailEnd type="none" w="sm" len="sm"/>
          </a:ln>
        </p:spPr>
      </p:pic>
      <p:sp>
        <p:nvSpPr>
          <p:cNvPr id="844" name="Google Shape;844;g28640247ed3_1_59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2411</Words>
  <Application>Microsoft Macintosh PowerPoint</Application>
  <PresentationFormat>On-screen Show (4:3)</PresentationFormat>
  <Paragraphs>329</Paragraphs>
  <Slides>63</Slides>
  <Notes>63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Calibri</vt:lpstr>
      <vt:lpstr>Helvetica Neue Light</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Sound Waves: longitudinal waves that travel through mediums</vt:lpstr>
      <vt:lpstr>Compression: where particles are closely packed </vt:lpstr>
      <vt:lpstr>Rarefaction: where particles are loosely packed</vt:lpstr>
      <vt:lpstr>Frequency: the number of waves passing a set point in a specific amount of time</vt:lpstr>
      <vt:lpstr>Vibration: Movement of particles that occurs in solids, liquids, or gases. </vt:lpstr>
      <vt:lpstr>PowerPoint Presentation</vt:lpstr>
      <vt:lpstr>What are sound waves?</vt:lpstr>
      <vt:lpstr>PowerPoint Presentation</vt:lpstr>
      <vt:lpstr>PowerPoint Presentation</vt:lpstr>
      <vt:lpstr>True or False: Vibration is the movement of particles that occurs in solids, liquids, or gases. </vt:lpstr>
      <vt:lpstr>True or False: Vibration is the movement of particles that occurs in solids, liquids, or gases.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2</cp:revision>
  <dcterms:created xsi:type="dcterms:W3CDTF">2017-05-16T13:21:17Z</dcterms:created>
  <dcterms:modified xsi:type="dcterms:W3CDTF">2024-01-04T01:10:40Z</dcterms:modified>
</cp:coreProperties>
</file>