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6"/>
  </p:notesMasterIdLst>
  <p:sldIdLst>
    <p:sldId id="377" r:id="rId3"/>
    <p:sldId id="256" r:id="rId4"/>
    <p:sldId id="257" r:id="rId5"/>
    <p:sldId id="313" r:id="rId6"/>
    <p:sldId id="321" r:id="rId7"/>
    <p:sldId id="324" r:id="rId8"/>
    <p:sldId id="325" r:id="rId9"/>
    <p:sldId id="323" r:id="rId10"/>
    <p:sldId id="326" r:id="rId11"/>
    <p:sldId id="574" r:id="rId12"/>
    <p:sldId id="561" r:id="rId13"/>
    <p:sldId id="575" r:id="rId14"/>
    <p:sldId id="576" r:id="rId15"/>
    <p:sldId id="577" r:id="rId16"/>
    <p:sldId id="568" r:id="rId17"/>
    <p:sldId id="569" r:id="rId18"/>
    <p:sldId id="570" r:id="rId19"/>
    <p:sldId id="571" r:id="rId20"/>
    <p:sldId id="573" r:id="rId21"/>
    <p:sldId id="578" r:id="rId22"/>
    <p:sldId id="258" r:id="rId23"/>
    <p:sldId id="259" r:id="rId24"/>
    <p:sldId id="334" r:id="rId25"/>
    <p:sldId id="586" r:id="rId26"/>
    <p:sldId id="260" r:id="rId27"/>
    <p:sldId id="314" r:id="rId28"/>
    <p:sldId id="315" r:id="rId29"/>
    <p:sldId id="318" r:id="rId30"/>
    <p:sldId id="316" r:id="rId31"/>
    <p:sldId id="319" r:id="rId32"/>
    <p:sldId id="317" r:id="rId33"/>
    <p:sldId id="399" r:id="rId34"/>
    <p:sldId id="585" r:id="rId35"/>
    <p:sldId id="283" r:id="rId36"/>
    <p:sldId id="264" r:id="rId37"/>
    <p:sldId id="265" r:id="rId38"/>
    <p:sldId id="293" r:id="rId39"/>
    <p:sldId id="579" r:id="rId40"/>
    <p:sldId id="580" r:id="rId41"/>
    <p:sldId id="299" r:id="rId42"/>
    <p:sldId id="300" r:id="rId43"/>
    <p:sldId id="581" r:id="rId44"/>
    <p:sldId id="307" r:id="rId45"/>
    <p:sldId id="320" r:id="rId46"/>
    <p:sldId id="425" r:id="rId47"/>
    <p:sldId id="267" r:id="rId48"/>
    <p:sldId id="268" r:id="rId49"/>
    <p:sldId id="269" r:id="rId50"/>
    <p:sldId id="270" r:id="rId51"/>
    <p:sldId id="271" r:id="rId52"/>
    <p:sldId id="272" r:id="rId53"/>
    <p:sldId id="273" r:id="rId54"/>
    <p:sldId id="274" r:id="rId55"/>
    <p:sldId id="275" r:id="rId56"/>
    <p:sldId id="276" r:id="rId57"/>
    <p:sldId id="277" r:id="rId58"/>
    <p:sldId id="278" r:id="rId59"/>
    <p:sldId id="279" r:id="rId60"/>
    <p:sldId id="583" r:id="rId61"/>
    <p:sldId id="584" r:id="rId62"/>
    <p:sldId id="582" r:id="rId63"/>
    <p:sldId id="443" r:id="rId64"/>
    <p:sldId id="444" r:id="rId65"/>
  </p:sldIdLst>
  <p:sldSz cx="6858000" cy="5143500"/>
  <p:notesSz cx="6858000" cy="9144000"/>
  <p:embeddedFontLst>
    <p:embeddedFont>
      <p:font typeface="Helvetica Neue Light" panose="02000403000000020004" pitchFamily="2" charset="0"/>
      <p:regular r:id="rId67"/>
      <p:bold r:id="rId68"/>
      <p:italic r:id="rId69"/>
      <p:boldItalic r:id="rId70"/>
    </p:embeddedFont>
    <p:embeddedFont>
      <p:font typeface="Poppins"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954D"/>
    <a:srgbClr val="739C47"/>
    <a:srgbClr val="A4794F"/>
    <a:srgbClr val="2DADE1"/>
    <a:srgbClr val="9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3973"/>
  </p:normalViewPr>
  <p:slideViewPr>
    <p:cSldViewPr snapToGrid="0">
      <p:cViewPr varScale="1">
        <p:scale>
          <a:sx n="79" d="100"/>
          <a:sy n="79" d="100"/>
        </p:scale>
        <p:origin x="3160" y="18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Potential energy is stored energy. </a:t>
            </a:r>
            <a:endParaRPr/>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58709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5" name="Google Shape;25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37273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 is the only compound that exists in all three states of matter: solid, liquid, and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282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dfa9a5025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rgbClr val="FF0000"/>
                </a:solidFill>
              </a:rPr>
              <a:t>Water</a:t>
            </a:r>
            <a:r>
              <a:rPr lang="en-US"/>
              <a:t> is the only compound that exists in all three states of matter: solid, liquid, and gas.</a:t>
            </a:r>
            <a:endParaRPr/>
          </a:p>
          <a:p>
            <a:pPr marL="0" lvl="0" indent="0" algn="l" rtl="0">
              <a:lnSpc>
                <a:spcPct val="100000"/>
              </a:lnSpc>
              <a:spcBef>
                <a:spcPts val="0"/>
              </a:spcBef>
              <a:spcAft>
                <a:spcPts val="0"/>
              </a:spcAft>
              <a:buSzPts val="1400"/>
              <a:buNone/>
            </a:pPr>
            <a:endParaRPr/>
          </a:p>
        </p:txBody>
      </p:sp>
      <p:sp>
        <p:nvSpPr>
          <p:cNvPr id="285" name="Google Shape;285;gdfa9a50253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3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climate?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average measurements of weather in a place over the course of years.]</a:t>
            </a: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757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or False: Energy</a:t>
            </a:r>
            <a:r>
              <a:rPr lang="en" dirty="0">
                <a:solidFill>
                  <a:schemeClr val="dk1"/>
                </a:solidFill>
              </a:rPr>
              <a:t> is the ability to cause change.</a:t>
            </a:r>
          </a:p>
          <a:p>
            <a:pPr marL="0" lvl="0" indent="0" algn="l" rtl="0">
              <a:lnSpc>
                <a:spcPct val="115000"/>
              </a:lnSpc>
              <a:spcBef>
                <a:spcPts val="0"/>
              </a:spcBef>
              <a:spcAft>
                <a:spcPts val="0"/>
              </a:spcAft>
              <a:buClr>
                <a:schemeClr val="dk1"/>
              </a:buClr>
              <a:buSzPts val="1100"/>
              <a:buFont typeface="Arial"/>
              <a:buNone/>
            </a:pPr>
            <a:endParaRPr lang="en" sz="13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chemeClr val="dk1"/>
                </a:solidFill>
              </a:rPr>
              <a:t>[True]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15</a:t>
            </a:fld>
            <a:endParaRPr/>
          </a:p>
        </p:txBody>
      </p:sp>
    </p:spTree>
    <p:extLst>
      <p:ext uri="{BB962C8B-B14F-4D97-AF65-F5344CB8AC3E}">
        <p14:creationId xmlns:p14="http://schemas.microsoft.com/office/powerpoint/2010/main" val="846829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Energy</a:t>
            </a:r>
            <a:r>
              <a:rPr lang="en" dirty="0">
                <a:solidFill>
                  <a:schemeClr val="dk1"/>
                </a:solidFill>
              </a:rPr>
              <a:t> is the ability to cause change.</a:t>
            </a:r>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16</a:t>
            </a:fld>
            <a:endParaRPr/>
          </a:p>
        </p:txBody>
      </p:sp>
    </p:spTree>
    <p:extLst>
      <p:ext uri="{BB962C8B-B14F-4D97-AF65-F5344CB8AC3E}">
        <p14:creationId xmlns:p14="http://schemas.microsoft.com/office/powerpoint/2010/main" val="1199608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extLst>
      <p:ext uri="{BB962C8B-B14F-4D97-AF65-F5344CB8AC3E}">
        <p14:creationId xmlns:p14="http://schemas.microsoft.com/office/powerpoint/2010/main" val="59638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Kinetic Energy</a:t>
            </a:r>
            <a:r>
              <a:rPr lang="en" dirty="0">
                <a:solidFill>
                  <a:schemeClr val="dk1"/>
                </a:solidFill>
              </a:rPr>
              <a:t> is energy of </a:t>
            </a:r>
            <a:r>
              <a:rPr lang="en" u="sng" dirty="0">
                <a:solidFill>
                  <a:schemeClr val="dk1"/>
                </a:solidFill>
              </a:rPr>
              <a:t>             </a:t>
            </a:r>
            <a:r>
              <a:rPr lang="en" dirty="0">
                <a:solidFill>
                  <a:schemeClr val="dk1"/>
                </a:solidFill>
              </a:rPr>
              <a:t> in motion.</a:t>
            </a:r>
            <a:endParaRPr sz="1300"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[mass]</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1317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Potential energy is stored energy.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[True]</a:t>
            </a:r>
            <a:endParaRPr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0568432cb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0568432c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Today we will be learning about </a:t>
            </a:r>
            <a:r>
              <a:rPr lang="en" b="1"/>
              <a:t>Renewable Energy</a:t>
            </a:r>
            <a:r>
              <a:rPr lang="en"/>
              <a:t>.</a:t>
            </a:r>
            <a:endParaRPr/>
          </a:p>
        </p:txBody>
      </p:sp>
      <p:sp>
        <p:nvSpPr>
          <p:cNvPr id="128" name="Google Shape;128;g20568432cb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Potential energy is stored energy. </a:t>
            </a:r>
          </a:p>
          <a:p>
            <a:pPr marL="0" lvl="0" indent="0" algn="l" rtl="0">
              <a:lnSpc>
                <a:spcPct val="100000"/>
              </a:lnSpc>
              <a:spcBef>
                <a:spcPts val="0"/>
              </a:spcBef>
              <a:spcAft>
                <a:spcPts val="0"/>
              </a:spcAft>
              <a:buSzPts val="1400"/>
              <a:buNone/>
            </a:pPr>
            <a:endParaRPr lang="en-US" dirty="0"/>
          </a:p>
        </p:txBody>
      </p:sp>
      <p:sp>
        <p:nvSpPr>
          <p:cNvPr id="296" name="Google Shape;296;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5337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0568432cb1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0568432cb1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Now let’s define our new term, </a:t>
            </a:r>
            <a:r>
              <a:rPr lang="en" b="1"/>
              <a:t>Renewable Energy.</a:t>
            </a:r>
            <a:endParaRPr b="1"/>
          </a:p>
        </p:txBody>
      </p:sp>
      <p:sp>
        <p:nvSpPr>
          <p:cNvPr id="145" name="Google Shape;145;g20568432cb1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Renewable Energy</a:t>
            </a:r>
            <a:r>
              <a:rPr lang="en">
                <a:solidFill>
                  <a:schemeClr val="dk1"/>
                </a:solidFill>
              </a:rPr>
              <a:t> is energy that comes from natural sources and will not run out. </a:t>
            </a: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7f7a576e42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g27f7a576e42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72" name="Google Shape;972;g27f7a576e42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Renewable Energy</a:t>
            </a:r>
            <a:r>
              <a:rPr lang="en">
                <a:solidFill>
                  <a:schemeClr val="dk1"/>
                </a:solidFill>
              </a:rPr>
              <a:t> is energy that comes from natural sources and will not run out. </a:t>
            </a: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24</a:t>
            </a:fld>
            <a:endParaRPr/>
          </a:p>
        </p:txBody>
      </p:sp>
    </p:spTree>
    <p:extLst>
      <p:ext uri="{BB962C8B-B14F-4D97-AF65-F5344CB8AC3E}">
        <p14:creationId xmlns:p14="http://schemas.microsoft.com/office/powerpoint/2010/main" val="2367385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0568432cb1_0_4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0568432cb1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That is the basic definition, but there is a bit more you need to know. </a:t>
            </a:r>
            <a:endParaRPr/>
          </a:p>
        </p:txBody>
      </p:sp>
      <p:sp>
        <p:nvSpPr>
          <p:cNvPr id="161" name="Google Shape;161;g20568432cb1_0_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There are different types of power that </a:t>
            </a:r>
            <a:r>
              <a:rPr lang="en-US" sz="1200" b="1" dirty="0">
                <a:solidFill>
                  <a:schemeClr val="dk1"/>
                </a:solidFill>
                <a:latin typeface="Calibri" panose="020F0502020204030204" pitchFamily="34" charset="0"/>
                <a:cs typeface="Calibri" panose="020F0502020204030204" pitchFamily="34" charset="0"/>
              </a:rPr>
              <a:t>renewable energy</a:t>
            </a:r>
            <a:r>
              <a:rPr lang="en-US" sz="1200" dirty="0">
                <a:solidFill>
                  <a:schemeClr val="dk1"/>
                </a:solidFill>
                <a:latin typeface="Calibri" panose="020F0502020204030204" pitchFamily="34" charset="0"/>
                <a:cs typeface="Calibri" panose="020F0502020204030204" pitchFamily="34" charset="0"/>
              </a:rPr>
              <a:t> because they come from sources that will not run out. </a:t>
            </a:r>
            <a:endParaRPr lang="en-US" sz="1200" dirty="0">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3027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This includes wind power, which is power created from wind using windmills.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17267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Hydro power, which is power created from the movement of water.</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01056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Geothermal energy, which is power created from heat from Earth, and biofuel, which is power created from breaking down organic matter like plants.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693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c132845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c13284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Our “big question” is: </a:t>
            </a:r>
            <a:r>
              <a:rPr lang="en" sz="1200" b="1" dirty="0">
                <a:solidFill>
                  <a:schemeClr val="dk1"/>
                </a:solidFill>
              </a:rPr>
              <a:t>How does the amount we use of different types of resources help us take care of our environment?</a:t>
            </a:r>
            <a:endParaRPr sz="1200" b="1" dirty="0">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15000"/>
              </a:lnSpc>
              <a:spcBef>
                <a:spcPts val="0"/>
              </a:spcBef>
              <a:spcAft>
                <a:spcPts val="0"/>
              </a:spcAft>
              <a:buSzPts val="1100"/>
              <a:buNone/>
            </a:pPr>
            <a:r>
              <a:rPr lang="en" sz="1200" dirty="0">
                <a:solidFill>
                  <a:schemeClr val="dk1"/>
                </a:solidFill>
              </a:rPr>
              <a:t>[Pause and illicit predictions from students.]</a:t>
            </a:r>
            <a:endParaRPr sz="1200" dirty="0"/>
          </a:p>
          <a:p>
            <a:pPr marL="0" lvl="0" indent="0" algn="l" rtl="0">
              <a:lnSpc>
                <a:spcPct val="100000"/>
              </a:lnSpc>
              <a:spcBef>
                <a:spcPts val="0"/>
              </a:spcBef>
              <a:spcAft>
                <a:spcPts val="0"/>
              </a:spcAft>
              <a:buSzPts val="1400"/>
              <a:buNone/>
            </a:pPr>
            <a:endParaRPr sz="1200" dirty="0"/>
          </a:p>
          <a:p>
            <a:pPr marL="0" lvl="0" indent="0" algn="l" rtl="0">
              <a:spcBef>
                <a:spcPts val="0"/>
              </a:spcBef>
              <a:spcAft>
                <a:spcPts val="0"/>
              </a:spcAft>
              <a:buClr>
                <a:schemeClr val="dk1"/>
              </a:buClr>
              <a:buSzPts val="1400"/>
              <a:buFont typeface="Arial"/>
              <a:buNone/>
            </a:pPr>
            <a:r>
              <a:rPr lang="en" sz="1200" dirty="0">
                <a:solidFill>
                  <a:schemeClr val="dk1"/>
                </a:solidFill>
              </a:rPr>
              <a:t>Be sure to keep this question and your predictions in mind as we move through this video and questions.</a:t>
            </a:r>
            <a:endParaRPr sz="1200" b="1" dirty="0"/>
          </a:p>
        </p:txBody>
      </p:sp>
      <p:sp>
        <p:nvSpPr>
          <p:cNvPr id="137" name="Google Shape;137;g24c132845d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Biofuel, which is power created from breaking down organic matter like plants.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55022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Solar energy, which is power created from using solar panels to capture sunlight.</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30108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27f7a576e42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3" name="Google Shape;1713;g27f7a576e42_0_8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14" name="Google Shape;1714;g27f7a576e42_0_8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What are the five different types of renewable energy mentioned?</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panose="020F0502020204030204" pitchFamily="34" charset="0"/>
                <a:cs typeface="Calibri" panose="020F0502020204030204" pitchFamily="34" charset="0"/>
              </a:rPr>
              <a:t>[Wind power, Hydro power, Geothermal energy, biofuel, solar energy]</a:t>
            </a:r>
            <a:endParaRPr lang="en-US" sz="1200" dirty="0">
              <a:latin typeface="Calibri" panose="020F0502020204030204" pitchFamily="34" charset="0"/>
              <a:cs typeface="Calibri" panose="020F0502020204030204" pitchFamily="34" charset="0"/>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97219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renewable</a:t>
            </a:r>
            <a:r>
              <a:rPr lang="en-US" dirty="0"/>
              <a:t> </a:t>
            </a:r>
            <a:r>
              <a:rPr lang="en-US" b="1" dirty="0"/>
              <a:t>energy</a:t>
            </a:r>
            <a:r>
              <a:rPr lang="en-US" dirty="0"/>
              <a:t>.</a:t>
            </a:r>
            <a:endParaRPr dirty="0"/>
          </a:p>
        </p:txBody>
      </p:sp>
      <p:sp>
        <p:nvSpPr>
          <p:cNvPr id="328" name="Google Shape;328;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This is an example of </a:t>
            </a:r>
            <a:r>
              <a:rPr lang="en" b="1" dirty="0"/>
              <a:t>renewable energy</a:t>
            </a:r>
            <a:r>
              <a:rPr lang="en" dirty="0"/>
              <a:t>. A farmer uses windmills and solar power to help power the farm that grows sunflowers. Windmills and solar power are renewable energy sources from wind and the Sun, which are energy sources that will never run out.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sz="1200" dirty="0">
              <a:solidFill>
                <a:schemeClr val="dk1"/>
              </a:solidFill>
            </a:endParaRPr>
          </a:p>
          <a:p>
            <a:pPr marL="0" lvl="0" indent="0" algn="l" rtl="0">
              <a:spcBef>
                <a:spcPts val="0"/>
              </a:spcBef>
              <a:spcAft>
                <a:spcPts val="0"/>
              </a:spcAft>
              <a:buClr>
                <a:schemeClr val="dk1"/>
              </a:buClr>
              <a:buSzPts val="1200"/>
              <a:buFont typeface="Calibri"/>
              <a:buNone/>
            </a:pPr>
            <a:endParaRPr dirty="0">
              <a:solidFill>
                <a:schemeClr val="dk1"/>
              </a:solidFill>
            </a:endParaRPr>
          </a:p>
        </p:txBody>
      </p:sp>
      <p:sp>
        <p:nvSpPr>
          <p:cNvPr id="197" name="Google Shape;197;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Here is another example of </a:t>
            </a:r>
            <a:r>
              <a:rPr lang="en" b="1" dirty="0"/>
              <a:t>renewable energy</a:t>
            </a:r>
            <a:r>
              <a:rPr lang="en" dirty="0"/>
              <a:t>. In this picture, we see a hydro power dam that creates energy from the movement of water. The energy from the dam helps power the nearby town.</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05" name="Google Shape;205;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t>
            </a:r>
            <a:r>
              <a:rPr lang="en-US" b="1" dirty="0"/>
              <a:t>renewable energy</a:t>
            </a:r>
            <a:r>
              <a:rPr lang="en-US" dirty="0"/>
              <a:t>.</a:t>
            </a:r>
            <a:endParaRPr dirty="0"/>
          </a:p>
        </p:txBody>
      </p:sp>
      <p:sp>
        <p:nvSpPr>
          <p:cNvPr id="417" name="Google Shape;41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None/>
            </a:pPr>
            <a:r>
              <a:rPr lang="en-US" sz="1100" dirty="0">
                <a:latin typeface="Calibri" panose="020F0502020204030204" pitchFamily="34" charset="0"/>
                <a:cs typeface="Calibri" panose="020F0502020204030204" pitchFamily="34" charset="0"/>
              </a:rPr>
              <a:t>Coal is </a:t>
            </a:r>
            <a:r>
              <a:rPr lang="en-US" sz="1100" b="1" dirty="0">
                <a:latin typeface="Calibri" panose="020F0502020204030204" pitchFamily="34" charset="0"/>
                <a:cs typeface="Calibri" panose="020F0502020204030204" pitchFamily="34" charset="0"/>
              </a:rPr>
              <a:t>NOT</a:t>
            </a:r>
            <a:r>
              <a:rPr lang="en-US" sz="1100" dirty="0">
                <a:latin typeface="Calibri" panose="020F0502020204030204" pitchFamily="34" charset="0"/>
                <a:cs typeface="Calibri" panose="020F0502020204030204" pitchFamily="34" charset="0"/>
              </a:rPr>
              <a:t> an example of a renewable resource. It is mined from underground, and there is a limited amount of it which will eventually run out. Coal is used for many things, such as creating electricity. It can even be used for cooking, such as using charcoal when grilling food. </a:t>
            </a: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97" name="Google Shape;197;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Oil is another example of </a:t>
            </a:r>
            <a:r>
              <a:rPr lang="en" b="1" dirty="0"/>
              <a:t>Non-Renewable Energy</a:t>
            </a:r>
            <a:r>
              <a:rPr lang="en" dirty="0"/>
              <a:t>. It comes from fossil fuels, which will eventually run out since we have a limited amount of them on Earth. This comes out of the ground and is processed through a large oil pump. It can then be used to power machines, such as cars. </a:t>
            </a:r>
            <a:endParaRPr sz="1200" dirty="0">
              <a:solidFill>
                <a:schemeClr val="dk1"/>
              </a:solidFill>
            </a:endParaRPr>
          </a:p>
          <a:p>
            <a:pPr marL="0" lvl="0" indent="0" algn="l" rtl="0">
              <a:spcBef>
                <a:spcPts val="0"/>
              </a:spcBef>
              <a:spcAft>
                <a:spcPts val="0"/>
              </a:spcAft>
              <a:buClr>
                <a:schemeClr val="dk1"/>
              </a:buClr>
              <a:buSzPts val="1200"/>
              <a:buFont typeface="Calibri"/>
              <a:buNone/>
            </a:pPr>
            <a:endParaRPr dirty="0">
              <a:solidFill>
                <a:schemeClr val="dk1"/>
              </a:solidFill>
            </a:endParaRPr>
          </a:p>
        </p:txBody>
      </p:sp>
      <p:sp>
        <p:nvSpPr>
          <p:cNvPr id="207" name="Google Shape;207;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000000"/>
                </a:solidFill>
                <a:effectLst/>
                <a:latin typeface="Söhne"/>
              </a:rPr>
              <a:t>A feasible and effective classroom demonstration to teach about renewable energy can focus on the concept of harnessing wind energy. Here's a simple and engaging wind turbine demonstration for 5th-grade students:</a:t>
            </a:r>
          </a:p>
          <a:p>
            <a:pPr algn="l"/>
            <a:r>
              <a:rPr lang="en-US" b="1" i="0" dirty="0">
                <a:solidFill>
                  <a:srgbClr val="000000"/>
                </a:solidFill>
                <a:effectLst/>
                <a:latin typeface="Söhne"/>
              </a:rPr>
              <a:t>Activity: Building a Paper Wind Turbine</a:t>
            </a:r>
            <a:endParaRPr lang="en-US" b="0" i="0" dirty="0">
              <a:solidFill>
                <a:srgbClr val="000000"/>
              </a:solidFill>
              <a:effectLst/>
              <a:latin typeface="Söhne"/>
            </a:endParaRPr>
          </a:p>
          <a:p>
            <a:pPr algn="l"/>
            <a:r>
              <a:rPr lang="en-US" b="1" i="0" dirty="0">
                <a:solidFill>
                  <a:srgbClr val="000000"/>
                </a:solidFill>
                <a:effectLst/>
                <a:latin typeface="Söhne"/>
              </a:rPr>
              <a:t>Materials Needed:</a:t>
            </a:r>
            <a:endParaRPr lang="en-US" b="0" i="0" dirty="0">
              <a:solidFill>
                <a:srgbClr val="000000"/>
              </a:solidFill>
              <a:effectLst/>
              <a:latin typeface="Söhne"/>
            </a:endParaRPr>
          </a:p>
          <a:p>
            <a:pPr algn="l">
              <a:buFont typeface="+mj-lt"/>
              <a:buAutoNum type="arabicPeriod"/>
            </a:pPr>
            <a:r>
              <a:rPr lang="en-US" b="0" i="0" dirty="0">
                <a:solidFill>
                  <a:srgbClr val="000000"/>
                </a:solidFill>
                <a:effectLst/>
                <a:latin typeface="Söhne"/>
              </a:rPr>
              <a:t>Small DC motor (easily available in hobby stores)</a:t>
            </a:r>
          </a:p>
          <a:p>
            <a:pPr algn="l">
              <a:buFont typeface="+mj-lt"/>
              <a:buAutoNum type="arabicPeriod"/>
            </a:pPr>
            <a:r>
              <a:rPr lang="en-US" b="0" i="0" dirty="0">
                <a:solidFill>
                  <a:srgbClr val="000000"/>
                </a:solidFill>
                <a:effectLst/>
                <a:latin typeface="Söhne"/>
              </a:rPr>
              <a:t>Plastic propeller (alternatively, you can make one from lightweight materials)</a:t>
            </a:r>
          </a:p>
          <a:p>
            <a:pPr algn="l">
              <a:buFont typeface="+mj-lt"/>
              <a:buAutoNum type="arabicPeriod"/>
            </a:pPr>
            <a:r>
              <a:rPr lang="en-US" b="0" i="0" dirty="0">
                <a:solidFill>
                  <a:srgbClr val="000000"/>
                </a:solidFill>
                <a:effectLst/>
                <a:latin typeface="Söhne"/>
              </a:rPr>
              <a:t>Cardboard or foam board</a:t>
            </a:r>
          </a:p>
          <a:p>
            <a:pPr algn="l">
              <a:buFont typeface="+mj-lt"/>
              <a:buAutoNum type="arabicPeriod"/>
            </a:pPr>
            <a:r>
              <a:rPr lang="en-US" b="0" i="0" dirty="0">
                <a:solidFill>
                  <a:srgbClr val="000000"/>
                </a:solidFill>
                <a:effectLst/>
                <a:latin typeface="Söhne"/>
              </a:rPr>
              <a:t>Wooden or plastic skewer</a:t>
            </a:r>
          </a:p>
          <a:p>
            <a:pPr algn="l">
              <a:buFont typeface="+mj-lt"/>
              <a:buAutoNum type="arabicPeriod"/>
            </a:pPr>
            <a:r>
              <a:rPr lang="en-US" b="0" i="0" dirty="0">
                <a:solidFill>
                  <a:srgbClr val="000000"/>
                </a:solidFill>
                <a:effectLst/>
                <a:latin typeface="Söhne"/>
              </a:rPr>
              <a:t>Small LED light (optional)</a:t>
            </a:r>
          </a:p>
          <a:p>
            <a:pPr algn="l">
              <a:buFont typeface="+mj-lt"/>
              <a:buAutoNum type="arabicPeriod"/>
            </a:pPr>
            <a:r>
              <a:rPr lang="en-US" b="0" i="0" dirty="0">
                <a:solidFill>
                  <a:srgbClr val="000000"/>
                </a:solidFill>
                <a:effectLst/>
                <a:latin typeface="Söhne"/>
              </a:rPr>
              <a:t>Hot glue gun (adult supervision required)</a:t>
            </a:r>
          </a:p>
          <a:p>
            <a:pPr algn="l">
              <a:buFont typeface="+mj-lt"/>
              <a:buAutoNum type="arabicPeriod"/>
            </a:pPr>
            <a:r>
              <a:rPr lang="en-US" b="0" i="0" dirty="0">
                <a:solidFill>
                  <a:srgbClr val="000000"/>
                </a:solidFill>
                <a:effectLst/>
                <a:latin typeface="Söhne"/>
              </a:rPr>
              <a:t>Scissors</a:t>
            </a:r>
          </a:p>
          <a:p>
            <a:pPr algn="l">
              <a:buFont typeface="+mj-lt"/>
              <a:buAutoNum type="arabicPeriod"/>
            </a:pPr>
            <a:r>
              <a:rPr lang="en-US" b="0" i="0" dirty="0">
                <a:solidFill>
                  <a:srgbClr val="000000"/>
                </a:solidFill>
                <a:effectLst/>
                <a:latin typeface="Söhne"/>
              </a:rPr>
              <a:t>Masking tape</a:t>
            </a:r>
          </a:p>
          <a:p>
            <a:pPr algn="l">
              <a:buFont typeface="+mj-lt"/>
              <a:buAutoNum type="arabicPeriod"/>
            </a:pPr>
            <a:r>
              <a:rPr lang="en-US" b="0" i="0" dirty="0">
                <a:solidFill>
                  <a:srgbClr val="000000"/>
                </a:solidFill>
                <a:effectLst/>
                <a:latin typeface="Söhne"/>
              </a:rPr>
              <a:t>Markers or stickers for decoration (optional)</a:t>
            </a:r>
          </a:p>
          <a:p>
            <a:pPr algn="l"/>
            <a:r>
              <a:rPr lang="en-US" b="1" i="0" dirty="0">
                <a:solidFill>
                  <a:srgbClr val="000000"/>
                </a:solidFill>
                <a:effectLst/>
                <a:latin typeface="Söhne"/>
              </a:rPr>
              <a:t>Procedure:</a:t>
            </a:r>
            <a:endParaRPr lang="en-US" b="0" i="0" dirty="0">
              <a:solidFill>
                <a:srgbClr val="000000"/>
              </a:solidFill>
              <a:effectLst/>
              <a:latin typeface="Söhne"/>
            </a:endParaRPr>
          </a:p>
          <a:p>
            <a:pPr algn="l">
              <a:buFont typeface="+mj-lt"/>
              <a:buAutoNum type="arabicPeriod"/>
            </a:pPr>
            <a:r>
              <a:rPr lang="en-US" b="1" i="0" dirty="0">
                <a:solidFill>
                  <a:srgbClr val="000000"/>
                </a:solidFill>
                <a:effectLst/>
                <a:latin typeface="Söhne"/>
              </a:rPr>
              <a:t>Introduction: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Begin by discussing the concept of wind energy with the students. Explain that wind energy is a renewable resource that can be harnessed to generate electricity.</a:t>
            </a:r>
          </a:p>
          <a:p>
            <a:pPr algn="l">
              <a:buFont typeface="+mj-lt"/>
              <a:buAutoNum type="arabicPeriod"/>
            </a:pPr>
            <a:r>
              <a:rPr lang="en-US" b="1" i="0" dirty="0">
                <a:solidFill>
                  <a:srgbClr val="000000"/>
                </a:solidFill>
                <a:effectLst/>
                <a:latin typeface="Söhne"/>
              </a:rPr>
              <a:t>Building the Wind Turbine:</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Distribute the materials and guide students through the process of building a simple paper wind turbine.</a:t>
            </a:r>
          </a:p>
          <a:p>
            <a:pPr marL="1143000" lvl="2" indent="-228600" algn="l">
              <a:buFont typeface="+mj-lt"/>
              <a:buAutoNum type="arabicPeriod"/>
            </a:pPr>
            <a:r>
              <a:rPr lang="en-US" b="0" i="0" dirty="0">
                <a:solidFill>
                  <a:srgbClr val="000000"/>
                </a:solidFill>
                <a:effectLst/>
                <a:latin typeface="Söhne"/>
              </a:rPr>
              <a:t>Cut out a base from the cardboard or foam board.</a:t>
            </a:r>
          </a:p>
          <a:p>
            <a:pPr marL="1143000" lvl="2" indent="-228600" algn="l">
              <a:buFont typeface="+mj-lt"/>
              <a:buAutoNum type="arabicPeriod"/>
            </a:pPr>
            <a:r>
              <a:rPr lang="en-US" b="0" i="0" dirty="0">
                <a:solidFill>
                  <a:srgbClr val="000000"/>
                </a:solidFill>
                <a:effectLst/>
                <a:latin typeface="Söhne"/>
              </a:rPr>
              <a:t>Attach the small DC motor to the base using hot glue. Make sure the motor shaft is free to spin.</a:t>
            </a:r>
          </a:p>
          <a:p>
            <a:pPr marL="1143000" lvl="2" indent="-228600" algn="l">
              <a:buFont typeface="+mj-lt"/>
              <a:buAutoNum type="arabicPeriod"/>
            </a:pPr>
            <a:r>
              <a:rPr lang="en-US" b="0" i="0" dirty="0">
                <a:solidFill>
                  <a:srgbClr val="000000"/>
                </a:solidFill>
                <a:effectLst/>
                <a:latin typeface="Söhne"/>
              </a:rPr>
              <a:t>Attach the plastic propeller to the motor shaft.</a:t>
            </a:r>
          </a:p>
          <a:p>
            <a:pPr marL="1143000" lvl="2" indent="-228600" algn="l">
              <a:buFont typeface="+mj-lt"/>
              <a:buAutoNum type="arabicPeriod"/>
            </a:pPr>
            <a:r>
              <a:rPr lang="en-US" b="0" i="0" dirty="0">
                <a:solidFill>
                  <a:srgbClr val="000000"/>
                </a:solidFill>
                <a:effectLst/>
                <a:latin typeface="Söhne"/>
              </a:rPr>
              <a:t>Attach the base to a wooden or plastic skewer, creating a stand for the turbine.</a:t>
            </a:r>
          </a:p>
          <a:p>
            <a:pPr algn="l">
              <a:buFont typeface="+mj-lt"/>
              <a:buAutoNum type="arabicPeriod"/>
            </a:pPr>
            <a:r>
              <a:rPr lang="en-US" b="1" i="0" dirty="0">
                <a:solidFill>
                  <a:srgbClr val="000000"/>
                </a:solidFill>
                <a:effectLst/>
                <a:latin typeface="Söhne"/>
              </a:rPr>
              <a:t>Testing the Wind Turbine:</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Set up a fan or use your breath to simulate wind. Place the wind turbine in front of the fan or blow on it gently to observe the rotation of the propeller. Explain that this rotation represents the conversion of wind energy into mechanical energy.</a:t>
            </a:r>
          </a:p>
          <a:p>
            <a:pPr algn="l">
              <a:buFont typeface="+mj-lt"/>
              <a:buAutoNum type="arabicPeriod"/>
            </a:pPr>
            <a:r>
              <a:rPr lang="en-US" b="1" i="0" dirty="0">
                <a:solidFill>
                  <a:srgbClr val="000000"/>
                </a:solidFill>
                <a:effectLst/>
                <a:latin typeface="Söhne"/>
              </a:rPr>
              <a:t>Connecting an LED (Optional):</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If available, connect a small LED light to the terminals of the motor. When the wind turbine spins, it should generate enough electricity to light up the LED, demonstrating the conversion of wind energy into electrical energy.</a:t>
            </a:r>
          </a:p>
          <a:p>
            <a:pPr algn="l">
              <a:buFont typeface="+mj-lt"/>
              <a:buAutoNum type="arabicPeriod"/>
            </a:pPr>
            <a:r>
              <a:rPr lang="en-US" b="1" i="0" dirty="0">
                <a:solidFill>
                  <a:srgbClr val="000000"/>
                </a:solidFill>
                <a:effectLst/>
                <a:latin typeface="Söhne"/>
              </a:rPr>
              <a:t>Class Discussion:</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Engage the class in a discussion about the demonstration. Ask questions such as:</a:t>
            </a:r>
          </a:p>
          <a:p>
            <a:pPr marL="1143000" lvl="2" indent="-228600" algn="l">
              <a:buFont typeface="+mj-lt"/>
              <a:buAutoNum type="arabicPeriod"/>
            </a:pPr>
            <a:r>
              <a:rPr lang="en-US" b="0" i="0" dirty="0">
                <a:solidFill>
                  <a:srgbClr val="000000"/>
                </a:solidFill>
                <a:effectLst/>
                <a:latin typeface="Söhne"/>
              </a:rPr>
              <a:t>How does the wind turbine generate electricity?</a:t>
            </a:r>
          </a:p>
          <a:p>
            <a:pPr marL="1143000" lvl="2" indent="-228600" algn="l">
              <a:buFont typeface="+mj-lt"/>
              <a:buAutoNum type="arabicPeriod"/>
            </a:pPr>
            <a:r>
              <a:rPr lang="en-US" b="0" i="0" dirty="0">
                <a:solidFill>
                  <a:srgbClr val="000000"/>
                </a:solidFill>
                <a:effectLst/>
                <a:latin typeface="Söhne"/>
              </a:rPr>
              <a:t>What happens when the wind blows on the propeller?</a:t>
            </a:r>
          </a:p>
          <a:p>
            <a:pPr marL="1143000" lvl="2" indent="-228600" algn="l">
              <a:buFont typeface="+mj-lt"/>
              <a:buAutoNum type="arabicPeriod"/>
            </a:pPr>
            <a:r>
              <a:rPr lang="en-US" b="0" i="0" dirty="0">
                <a:solidFill>
                  <a:srgbClr val="000000"/>
                </a:solidFill>
                <a:effectLst/>
                <a:latin typeface="Söhne"/>
              </a:rPr>
              <a:t>Why is wind energy considered a renewable resource?</a:t>
            </a:r>
          </a:p>
          <a:p>
            <a:pPr algn="l">
              <a:buFont typeface="+mj-lt"/>
              <a:buAutoNum type="arabicPeriod"/>
            </a:pPr>
            <a:r>
              <a:rPr lang="en-US" b="1" i="0" dirty="0">
                <a:solidFill>
                  <a:srgbClr val="000000"/>
                </a:solidFill>
                <a:effectLst/>
                <a:latin typeface="Söhne"/>
              </a:rPr>
              <a:t>Relate to Renewable Energy:</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Relate the activity to renewable energy by explaining that wind is a natural and continuous source of energy. Unlike non-renewable resources like fossil fuels, the wind can be harnessed without depleting it.</a:t>
            </a:r>
          </a:p>
          <a:p>
            <a:pPr algn="l">
              <a:buFont typeface="+mj-lt"/>
              <a:buAutoNum type="arabicPeriod"/>
            </a:pPr>
            <a:r>
              <a:rPr lang="en-US" b="1" i="0" dirty="0">
                <a:solidFill>
                  <a:srgbClr val="000000"/>
                </a:solidFill>
                <a:effectLst/>
                <a:latin typeface="Söhne"/>
              </a:rPr>
              <a:t>Extension Activity:</a:t>
            </a:r>
            <a:endParaRPr lang="en-US" b="0" i="0" dirty="0">
              <a:solidFill>
                <a:srgbClr val="000000"/>
              </a:solidFill>
              <a:effectLst/>
              <a:latin typeface="Söhne"/>
            </a:endParaRPr>
          </a:p>
          <a:p>
            <a:pPr marL="742950" lvl="1" indent="-285750" algn="l">
              <a:buFont typeface="+mj-lt"/>
              <a:buAutoNum type="arabicPeriod"/>
            </a:pPr>
            <a:r>
              <a:rPr lang="en-US" b="0" i="0" dirty="0">
                <a:solidFill>
                  <a:srgbClr val="000000"/>
                </a:solidFill>
                <a:effectLst/>
                <a:latin typeface="Söhne"/>
              </a:rPr>
              <a:t>Challenge students to experiment with different designs for the wind turbine blades to see how it affects the efficiency of capturing wind energy.</a:t>
            </a:r>
          </a:p>
          <a:p>
            <a:pPr algn="l"/>
            <a:r>
              <a:rPr lang="en-US" b="0" i="0" dirty="0">
                <a:solidFill>
                  <a:srgbClr val="000000"/>
                </a:solidFill>
                <a:effectLst/>
                <a:latin typeface="Söhne"/>
              </a:rPr>
              <a:t>This hands-on activity allows students to explore the principles of renewable energy in a tangible way, making the concept of wind energy more accessible and engaging. It also provides an opportunity to discuss the advantages of renewable energy sources for sustainable power generation.</a:t>
            </a:r>
            <a:br>
              <a:rPr lang="en-US" dirty="0"/>
            </a:br>
            <a:endParaRPr lang="en-US" dirty="0"/>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4" name="Google Shape;454;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Which one is an example of renewable energy?</a:t>
            </a:r>
            <a:endParaRPr lang="en-US" sz="8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indent="0" algn="l">
              <a:buSzPts val="3600"/>
              <a:buNone/>
            </a:pPr>
            <a:r>
              <a:rPr lang="en-US" sz="1100" dirty="0">
                <a:solidFill>
                  <a:schemeClr val="dk1"/>
                </a:solidFill>
                <a:latin typeface="Calibri"/>
                <a:ea typeface="Calibri"/>
                <a:cs typeface="Calibri"/>
                <a:sym typeface="Calibri"/>
              </a:rPr>
              <a:t>Which one is an example of renewable energy?</a:t>
            </a:r>
            <a:endParaRPr lang="en-US" sz="8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0" name="Google Shape;46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2400198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Renewable Energy</a:t>
            </a:r>
            <a:r>
              <a:rPr lang="en">
                <a:solidFill>
                  <a:schemeClr val="dk1"/>
                </a:solidFill>
              </a:rPr>
              <a:t> is energy that comes from natural sources and will not run out. </a:t>
            </a: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44</a:t>
            </a:fld>
            <a:endParaRPr/>
          </a:p>
        </p:txBody>
      </p:sp>
    </p:spTree>
    <p:extLst>
      <p:ext uri="{BB962C8B-B14F-4D97-AF65-F5344CB8AC3E}">
        <p14:creationId xmlns:p14="http://schemas.microsoft.com/office/powerpoint/2010/main" val="2914844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27f7a576e42_0_1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27f7a576e42_0_10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motion</a:t>
            </a:r>
            <a:r>
              <a:rPr lang="en-US">
                <a:solidFill>
                  <a:srgbClr val="242424"/>
                </a:solidFill>
              </a:rPr>
              <a:t>. </a:t>
            </a:r>
            <a:endParaRPr/>
          </a:p>
        </p:txBody>
      </p:sp>
      <p:sp>
        <p:nvSpPr>
          <p:cNvPr id="1939" name="Google Shape;1939;g27f7a576e42_0_10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0568432cb1_0_8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0568432cb1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dirty="0"/>
              <a:t>To complete the Frayer model,</a:t>
            </a:r>
            <a:r>
              <a:rPr lang="en-US" sz="1400" dirty="0">
                <a:solidFill>
                  <a:srgbClr val="242424"/>
                </a:solidFill>
              </a:rPr>
              <a:t> we will choose from four choices the correct picture, definition, example, and response to the question, “How does </a:t>
            </a:r>
            <a:r>
              <a:rPr lang="en-US" sz="1400" b="1" dirty="0">
                <a:solidFill>
                  <a:srgbClr val="242424"/>
                </a:solidFill>
              </a:rPr>
              <a:t>renewable energy</a:t>
            </a:r>
            <a:r>
              <a:rPr lang="en-US" sz="1400" dirty="0">
                <a:solidFill>
                  <a:srgbClr val="242424"/>
                </a:solidFill>
              </a:rPr>
              <a:t> impact my life?”</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t>
            </a:r>
            <a:r>
              <a:rPr lang="en-US" sz="1400" b="1" dirty="0"/>
              <a:t>renewable energy.</a:t>
            </a:r>
            <a:endParaRPr lang="en-US" sz="14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p:txBody>
      </p:sp>
      <p:sp>
        <p:nvSpPr>
          <p:cNvPr id="219" name="Google Shape;219;g20568432cb1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0568432cb1_0_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Renewable Energy </a:t>
            </a:r>
            <a:r>
              <a:rPr lang="en" sz="1200">
                <a:solidFill>
                  <a:schemeClr val="dk1"/>
                </a:solidFill>
              </a:rPr>
              <a:t>from these four choices and drag and place it in the picture box below.</a:t>
            </a:r>
            <a:endParaRPr/>
          </a:p>
        </p:txBody>
      </p:sp>
      <p:sp>
        <p:nvSpPr>
          <p:cNvPr id="235" name="Google Shape;235;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c132845d2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4c132845d2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picture that shows </a:t>
            </a:r>
            <a:r>
              <a:rPr lang="en" sz="1200" b="1">
                <a:solidFill>
                  <a:schemeClr val="dk1"/>
                </a:solidFill>
              </a:rPr>
              <a:t>renewable energy</a:t>
            </a:r>
            <a:r>
              <a:rPr lang="en" sz="1200">
                <a:solidFill>
                  <a:schemeClr val="dk1"/>
                </a:solidFill>
              </a:rPr>
              <a:t>. </a:t>
            </a:r>
            <a:endParaRPr/>
          </a:p>
        </p:txBody>
      </p:sp>
      <p:sp>
        <p:nvSpPr>
          <p:cNvPr id="250" name="Google Shape;250;g24c132845d2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568432cb1_0_1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renewable energy</a:t>
            </a:r>
            <a:r>
              <a:rPr lang="en" sz="1200">
                <a:solidFill>
                  <a:schemeClr val="dk1"/>
                </a:solidFill>
              </a:rPr>
              <a:t>.</a:t>
            </a:r>
            <a:endParaRPr/>
          </a:p>
        </p:txBody>
      </p:sp>
      <p:sp>
        <p:nvSpPr>
          <p:cNvPr id="266" name="Google Shape;266;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0568432cb1_0_10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0568432cb1_0_10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renewable energy</a:t>
            </a:r>
            <a:r>
              <a:rPr lang="en" sz="1200">
                <a:solidFill>
                  <a:schemeClr val="dk1"/>
                </a:solidFill>
              </a:rPr>
              <a:t> from these four choices and drag and place it in the definition box below.</a:t>
            </a:r>
            <a:endParaRPr sz="1200">
              <a:solidFill>
                <a:schemeClr val="dk1"/>
              </a:solidFill>
            </a:endParaRPr>
          </a:p>
        </p:txBody>
      </p:sp>
      <p:sp>
        <p:nvSpPr>
          <p:cNvPr id="283" name="Google Shape;283;g20568432cb1_0_10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4c132845d2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4c132845d2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“energy that comes from natural sources and will not run out” This is correct! This is the definition of </a:t>
            </a:r>
            <a:r>
              <a:rPr lang="en" sz="1200" b="1">
                <a:solidFill>
                  <a:schemeClr val="dk1"/>
                </a:solidFill>
              </a:rPr>
              <a:t>renewable energy</a:t>
            </a:r>
            <a:r>
              <a:rPr lang="en" sz="1200">
                <a:solidFill>
                  <a:schemeClr val="dk1"/>
                </a:solidFill>
              </a:rPr>
              <a:t>. </a:t>
            </a:r>
            <a:endParaRPr sz="1200">
              <a:solidFill>
                <a:schemeClr val="dk1"/>
              </a:solidFill>
            </a:endParaRPr>
          </a:p>
        </p:txBody>
      </p:sp>
      <p:sp>
        <p:nvSpPr>
          <p:cNvPr id="299" name="Google Shape;299;g24c132845d2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c17280fd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renewable energy</a:t>
            </a:r>
            <a:r>
              <a:rPr lang="en" sz="1200">
                <a:solidFill>
                  <a:schemeClr val="dk1"/>
                </a:solidFill>
              </a:rPr>
              <a:t>: energy that comes from natural sources and will not run out.</a:t>
            </a:r>
            <a:endParaRPr/>
          </a:p>
        </p:txBody>
      </p:sp>
      <p:sp>
        <p:nvSpPr>
          <p:cNvPr id="316" name="Google Shape;316;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4c17280fd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 </a:t>
            </a:r>
            <a:r>
              <a:rPr lang="en" sz="1200" b="1">
                <a:solidFill>
                  <a:schemeClr val="dk1"/>
                </a:solidFill>
                <a:latin typeface="Calibri"/>
                <a:ea typeface="Calibri"/>
                <a:cs typeface="Calibri"/>
                <a:sym typeface="Calibri"/>
              </a:rPr>
              <a:t>Renewable Energy</a:t>
            </a:r>
            <a:r>
              <a:rPr lang="en"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334" name="Google Shape;334;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4c132845d2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4c132845d2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“Having solar panels on a house’s roof that powers it.” This is an example of </a:t>
            </a:r>
            <a:r>
              <a:rPr lang="en" sz="1200" b="1">
                <a:solidFill>
                  <a:schemeClr val="dk1"/>
                </a:solidFill>
                <a:latin typeface="Calibri"/>
                <a:ea typeface="Calibri"/>
                <a:cs typeface="Calibri"/>
                <a:sym typeface="Calibri"/>
              </a:rPr>
              <a:t>renewable energy</a:t>
            </a:r>
            <a:r>
              <a:rPr lang="en" sz="1200">
                <a:solidFill>
                  <a:schemeClr val="dk1"/>
                </a:solidFill>
                <a:latin typeface="Calibri"/>
                <a:ea typeface="Calibri"/>
                <a:cs typeface="Calibri"/>
                <a:sym typeface="Calibri"/>
              </a:rPr>
              <a:t>!</a:t>
            </a:r>
            <a:endParaRPr sz="1200">
              <a:solidFill>
                <a:schemeClr val="dk1"/>
              </a:solidFill>
            </a:endParaRPr>
          </a:p>
          <a:p>
            <a:pPr marL="0" lvl="0" indent="0" algn="l" rtl="0">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350" name="Google Shape;350;g24c132845d2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4c17280fd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t>
            </a:r>
            <a:r>
              <a:rPr lang="en" sz="1200" b="1">
                <a:solidFill>
                  <a:schemeClr val="dk1"/>
                </a:solidFill>
              </a:rPr>
              <a:t>renewable energy</a:t>
            </a:r>
            <a:r>
              <a:rPr lang="en" sz="1200">
                <a:solidFill>
                  <a:schemeClr val="dk1"/>
                </a:solidFill>
              </a:rPr>
              <a:t>: Having solar panels on a house’s roof that powers it.</a:t>
            </a:r>
            <a:endParaRPr/>
          </a:p>
        </p:txBody>
      </p:sp>
      <p:sp>
        <p:nvSpPr>
          <p:cNvPr id="367" name="Google Shape;367;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4c17280fd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does </a:t>
            </a:r>
            <a:r>
              <a:rPr lang="en" sz="1200" b="1">
                <a:solidFill>
                  <a:schemeClr val="dk1"/>
                </a:solidFill>
                <a:latin typeface="Calibri"/>
                <a:ea typeface="Calibri"/>
                <a:cs typeface="Calibri"/>
                <a:sym typeface="Calibri"/>
              </a:rPr>
              <a:t>renewable energy</a:t>
            </a:r>
            <a:r>
              <a:rPr lang="en"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386" name="Google Shape;386;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4c132845d2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4c132845d2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“Renewable energy impacts my life by using energy from resources that will never run out, which helps protect the environment.” That is correct! This is an example of how </a:t>
            </a:r>
            <a:r>
              <a:rPr lang="en" sz="1200" b="1">
                <a:solidFill>
                  <a:schemeClr val="dk1"/>
                </a:solidFill>
                <a:latin typeface="Calibri"/>
                <a:ea typeface="Calibri"/>
                <a:cs typeface="Calibri"/>
                <a:sym typeface="Calibri"/>
              </a:rPr>
              <a:t>renewable energy</a:t>
            </a:r>
            <a:r>
              <a:rPr lang="en" sz="1200">
                <a:solidFill>
                  <a:schemeClr val="dk1"/>
                </a:solidFill>
                <a:latin typeface="Calibri"/>
                <a:ea typeface="Calibri"/>
                <a:cs typeface="Calibri"/>
                <a:sym typeface="Calibri"/>
              </a:rPr>
              <a:t> impacts your life.</a:t>
            </a:r>
            <a:endParaRPr sz="1200">
              <a:solidFill>
                <a:schemeClr val="dk1"/>
              </a:solidFill>
            </a:endParaRPr>
          </a:p>
        </p:txBody>
      </p:sp>
      <p:sp>
        <p:nvSpPr>
          <p:cNvPr id="402" name="Google Shape;402;g24c132845d2_0_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c17280fd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example, and a correct response to “how does TERM impact my life?”: Renewable energy impacts my life by using energy from resources that will never run out, which helps protect the environment.</a:t>
            </a:r>
            <a:endParaRPr/>
          </a:p>
        </p:txBody>
      </p:sp>
      <p:sp>
        <p:nvSpPr>
          <p:cNvPr id="419" name="Google Shape;419;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25" name="Google Shape;52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55409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the only compound that exists in all three states of matter: solid, liquid, and gas.</a:t>
            </a:r>
            <a:endParaRPr/>
          </a:p>
        </p:txBody>
      </p:sp>
      <p:sp>
        <p:nvSpPr>
          <p:cNvPr id="222" name="Google Shape;22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17250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Renewable Energy</a:t>
            </a:r>
            <a:r>
              <a:rPr lang="en">
                <a:solidFill>
                  <a:schemeClr val="dk1"/>
                </a:solidFill>
              </a:rPr>
              <a:t> is energy that comes from natural sources and will not run out. </a:t>
            </a: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60</a:t>
            </a:fld>
            <a:endParaRPr/>
          </a:p>
        </p:txBody>
      </p:sp>
    </p:spTree>
    <p:extLst>
      <p:ext uri="{BB962C8B-B14F-4D97-AF65-F5344CB8AC3E}">
        <p14:creationId xmlns:p14="http://schemas.microsoft.com/office/powerpoint/2010/main" val="1087718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4c132845d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4c132845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dirty="0"/>
              <a:t>Let’s reflect once more on our big question. Our “big question” is:</a:t>
            </a:r>
            <a:r>
              <a:rPr lang="en-US" sz="1400" b="1" dirty="0"/>
              <a:t> </a:t>
            </a:r>
            <a:r>
              <a:rPr lang="en" sz="1400" b="1" dirty="0">
                <a:solidFill>
                  <a:schemeClr val="dk1"/>
                </a:solidFill>
                <a:latin typeface="Calibri"/>
                <a:ea typeface="Calibri"/>
                <a:cs typeface="Calibri"/>
                <a:sym typeface="Calibri"/>
              </a:rPr>
              <a:t>How does the amount we use of different types of resources help us take care of our environment?</a:t>
            </a:r>
          </a:p>
          <a:p>
            <a:pPr marL="0" lvl="0" indent="0" algn="l" rtl="0">
              <a:lnSpc>
                <a:spcPct val="100000"/>
              </a:lnSpc>
              <a:spcBef>
                <a:spcPts val="0"/>
              </a:spcBef>
              <a:spcAft>
                <a:spcPts val="0"/>
              </a:spcAft>
              <a:buClr>
                <a:schemeClr val="dk1"/>
              </a:buClr>
              <a:buSzPts val="1400"/>
              <a:buFont typeface="Arial"/>
              <a:buNone/>
            </a:pPr>
            <a:endParaRPr lang="en" sz="1400" dirty="0">
              <a:solidFill>
                <a:schemeClr val="dk1"/>
              </a:solidFill>
              <a:latin typeface="Calibri"/>
              <a:cs typeface="Calibri"/>
              <a:sym typeface="Calibri"/>
            </a:endParaRPr>
          </a:p>
          <a:p>
            <a:pPr marL="0" lvl="0" indent="0" algn="l" rtl="0">
              <a:lnSpc>
                <a:spcPct val="100000"/>
              </a:lnSpc>
              <a:spcBef>
                <a:spcPts val="0"/>
              </a:spcBef>
              <a:spcAft>
                <a:spcPts val="0"/>
              </a:spcAft>
              <a:buClr>
                <a:schemeClr val="dk1"/>
              </a:buClr>
              <a:buSzPts val="1400"/>
              <a:buFont typeface="Arial"/>
              <a:buNone/>
            </a:pPr>
            <a:r>
              <a:rPr lang="en-US" sz="1400" dirty="0"/>
              <a:t>Does anyone have any additional examples to share that haven’t been discussed yet? </a:t>
            </a:r>
          </a:p>
        </p:txBody>
      </p:sp>
      <p:sp>
        <p:nvSpPr>
          <p:cNvPr id="137" name="Google Shape;137;g24c132845d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61</a:t>
            </a:fld>
            <a:endParaRPr/>
          </a:p>
        </p:txBody>
      </p:sp>
    </p:spTree>
    <p:extLst>
      <p:ext uri="{BB962C8B-B14F-4D97-AF65-F5344CB8AC3E}">
        <p14:creationId xmlns:p14="http://schemas.microsoft.com/office/powerpoint/2010/main" val="2191598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9" name="Google Shape;2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Climate is the average measurements of weather in a place over the course of years.</a:t>
            </a:r>
            <a:endParaRPr/>
          </a:p>
        </p:txBody>
      </p:sp>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411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Energy</a:t>
            </a:r>
            <a:r>
              <a:rPr lang="en">
                <a:solidFill>
                  <a:schemeClr val="dk1"/>
                </a:solidFill>
              </a:rPr>
              <a:t> is the ability to cause change.</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8</a:t>
            </a:fld>
            <a:endParaRPr/>
          </a:p>
        </p:txBody>
      </p:sp>
    </p:spTree>
    <p:extLst>
      <p:ext uri="{BB962C8B-B14F-4D97-AF65-F5344CB8AC3E}">
        <p14:creationId xmlns:p14="http://schemas.microsoft.com/office/powerpoint/2010/main" val="356800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73"/>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3"/>
          <p:cNvSpPr txBox="1">
            <a:spLocks noGrp="1"/>
          </p:cNvSpPr>
          <p:nvPr>
            <p:ph type="body" idx="1"/>
          </p:nvPr>
        </p:nvSpPr>
        <p:spPr>
          <a:xfrm>
            <a:off x="342900" y="1200151"/>
            <a:ext cx="61722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8" name="Google Shape;28;p273"/>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3"/>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73"/>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6312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19"/>
            <a:ext cx="58293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028700" y="2914650"/>
            <a:ext cx="48006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3200"/>
              <a:buNone/>
              <a:defRPr>
                <a:solidFill>
                  <a:srgbClr val="888888"/>
                </a:solidFill>
              </a:defRPr>
            </a:lvl1pPr>
            <a:lvl2pPr lvl="1" algn="ctr" rtl="0">
              <a:lnSpc>
                <a:spcPct val="100000"/>
              </a:lnSpc>
              <a:spcBef>
                <a:spcPts val="420"/>
              </a:spcBef>
              <a:spcAft>
                <a:spcPts val="0"/>
              </a:spcAft>
              <a:buClr>
                <a:srgbClr val="888888"/>
              </a:buClr>
              <a:buSzPts val="2800"/>
              <a:buNone/>
              <a:defRPr>
                <a:solidFill>
                  <a:srgbClr val="888888"/>
                </a:solidFill>
              </a:defRPr>
            </a:lvl2pPr>
            <a:lvl3pPr lvl="2" algn="ctr" rtl="0">
              <a:lnSpc>
                <a:spcPct val="100000"/>
              </a:lnSpc>
              <a:spcBef>
                <a:spcPts val="360"/>
              </a:spcBef>
              <a:spcAft>
                <a:spcPts val="0"/>
              </a:spcAft>
              <a:buClr>
                <a:srgbClr val="888888"/>
              </a:buClr>
              <a:buSzPts val="2400"/>
              <a:buNone/>
              <a:defRPr>
                <a:solidFill>
                  <a:srgbClr val="888888"/>
                </a:solidFill>
              </a:defRPr>
            </a:lvl3pPr>
            <a:lvl4pPr lvl="3" algn="ctr" rtl="0">
              <a:lnSpc>
                <a:spcPct val="100000"/>
              </a:lnSpc>
              <a:spcBef>
                <a:spcPts val="300"/>
              </a:spcBef>
              <a:spcAft>
                <a:spcPts val="0"/>
              </a:spcAft>
              <a:buClr>
                <a:srgbClr val="888888"/>
              </a:buClr>
              <a:buSzPts val="2000"/>
              <a:buNone/>
              <a:defRPr>
                <a:solidFill>
                  <a:srgbClr val="888888"/>
                </a:solidFill>
              </a:defRPr>
            </a:lvl4pPr>
            <a:lvl5pPr lvl="4" algn="ctr" rtl="0">
              <a:lnSpc>
                <a:spcPct val="100000"/>
              </a:lnSpc>
              <a:spcBef>
                <a:spcPts val="300"/>
              </a:spcBef>
              <a:spcAft>
                <a:spcPts val="0"/>
              </a:spcAft>
              <a:buClr>
                <a:srgbClr val="888888"/>
              </a:buClr>
              <a:buSzPts val="2000"/>
              <a:buNone/>
              <a:defRPr>
                <a:solidFill>
                  <a:srgbClr val="888888"/>
                </a:solidFill>
              </a:defRPr>
            </a:lvl5pPr>
            <a:lvl6pPr lvl="5" algn="ctr" rtl="0">
              <a:lnSpc>
                <a:spcPct val="100000"/>
              </a:lnSpc>
              <a:spcBef>
                <a:spcPts val="300"/>
              </a:spcBef>
              <a:spcAft>
                <a:spcPts val="0"/>
              </a:spcAft>
              <a:buClr>
                <a:srgbClr val="888888"/>
              </a:buClr>
              <a:buSzPts val="2000"/>
              <a:buNone/>
              <a:defRPr>
                <a:solidFill>
                  <a:srgbClr val="888888"/>
                </a:solidFill>
              </a:defRPr>
            </a:lvl6pPr>
            <a:lvl7pPr lvl="6" algn="ctr" rtl="0">
              <a:lnSpc>
                <a:spcPct val="100000"/>
              </a:lnSpc>
              <a:spcBef>
                <a:spcPts val="300"/>
              </a:spcBef>
              <a:spcAft>
                <a:spcPts val="0"/>
              </a:spcAft>
              <a:buClr>
                <a:srgbClr val="888888"/>
              </a:buClr>
              <a:buSzPts val="2000"/>
              <a:buNone/>
              <a:defRPr>
                <a:solidFill>
                  <a:srgbClr val="888888"/>
                </a:solidFill>
              </a:defRPr>
            </a:lvl7pPr>
            <a:lvl8pPr lvl="7" algn="ctr" rtl="0">
              <a:lnSpc>
                <a:spcPct val="100000"/>
              </a:lnSpc>
              <a:spcBef>
                <a:spcPts val="300"/>
              </a:spcBef>
              <a:spcAft>
                <a:spcPts val="0"/>
              </a:spcAft>
              <a:buClr>
                <a:srgbClr val="888888"/>
              </a:buClr>
              <a:buSzPts val="2000"/>
              <a:buNone/>
              <a:defRPr>
                <a:solidFill>
                  <a:srgbClr val="888888"/>
                </a:solidFill>
              </a:defRPr>
            </a:lvl8pPr>
            <a:lvl9pPr lvl="8" algn="ctr" rtl="0">
              <a:lnSpc>
                <a:spcPct val="100000"/>
              </a:lnSpc>
              <a:spcBef>
                <a:spcPts val="3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1344216" y="3600450"/>
            <a:ext cx="41148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a:spLocks noGrp="1"/>
          </p:cNvSpPr>
          <p:nvPr>
            <p:ph type="pic" idx="2"/>
          </p:nvPr>
        </p:nvSpPr>
        <p:spPr>
          <a:xfrm>
            <a:off x="1344216" y="459581"/>
            <a:ext cx="4114800" cy="3086100"/>
          </a:xfrm>
          <a:prstGeom prst="rect">
            <a:avLst/>
          </a:prstGeom>
          <a:noFill/>
          <a:ln>
            <a:noFill/>
          </a:ln>
        </p:spPr>
      </p:sp>
      <p:sp>
        <p:nvSpPr>
          <p:cNvPr id="69" name="Google Shape;69;p16"/>
          <p:cNvSpPr txBox="1">
            <a:spLocks noGrp="1"/>
          </p:cNvSpPr>
          <p:nvPr>
            <p:ph type="body" idx="1"/>
          </p:nvPr>
        </p:nvSpPr>
        <p:spPr>
          <a:xfrm>
            <a:off x="1344216" y="4025504"/>
            <a:ext cx="4114800" cy="6036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70" name="Google Shape;70;p16"/>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7"/>
          <p:cNvSpPr txBox="1">
            <a:spLocks noGrp="1"/>
          </p:cNvSpPr>
          <p:nvPr>
            <p:ph type="body" idx="1"/>
          </p:nvPr>
        </p:nvSpPr>
        <p:spPr>
          <a:xfrm>
            <a:off x="34290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6" name="Google Shape;76;p17"/>
          <p:cNvSpPr txBox="1">
            <a:spLocks noGrp="1"/>
          </p:cNvSpPr>
          <p:nvPr>
            <p:ph type="body" idx="2"/>
          </p:nvPr>
        </p:nvSpPr>
        <p:spPr>
          <a:xfrm>
            <a:off x="348615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7" name="Google Shape;77;p1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88" name="Google Shape;88;p19"/>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541735" y="3305175"/>
            <a:ext cx="58293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3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541735" y="2180035"/>
            <a:ext cx="5829300" cy="11253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00"/>
              </a:spcBef>
              <a:spcAft>
                <a:spcPts val="0"/>
              </a:spcAft>
              <a:buClr>
                <a:srgbClr val="888888"/>
              </a:buClr>
              <a:buSzPts val="2000"/>
              <a:buNone/>
              <a:defRPr sz="1500">
                <a:solidFill>
                  <a:srgbClr val="888888"/>
                </a:solidFill>
              </a:defRPr>
            </a:lvl1pPr>
            <a:lvl2pPr marL="685800" lvl="1" indent="-171450" algn="l" rtl="0">
              <a:lnSpc>
                <a:spcPct val="100000"/>
              </a:lnSpc>
              <a:spcBef>
                <a:spcPts val="270"/>
              </a:spcBef>
              <a:spcAft>
                <a:spcPts val="0"/>
              </a:spcAft>
              <a:buClr>
                <a:srgbClr val="888888"/>
              </a:buClr>
              <a:buSzPts val="1800"/>
              <a:buNone/>
              <a:defRPr sz="1350">
                <a:solidFill>
                  <a:srgbClr val="888888"/>
                </a:solidFill>
              </a:defRPr>
            </a:lvl2pPr>
            <a:lvl3pPr marL="1028700" lvl="2" indent="-171450" algn="l" rtl="0">
              <a:lnSpc>
                <a:spcPct val="100000"/>
              </a:lnSpc>
              <a:spcBef>
                <a:spcPts val="240"/>
              </a:spcBef>
              <a:spcAft>
                <a:spcPts val="0"/>
              </a:spcAft>
              <a:buClr>
                <a:srgbClr val="888888"/>
              </a:buClr>
              <a:buSzPts val="1600"/>
              <a:buNone/>
              <a:defRPr sz="1200">
                <a:solidFill>
                  <a:srgbClr val="888888"/>
                </a:solidFill>
              </a:defRPr>
            </a:lvl3pPr>
            <a:lvl4pPr marL="1371600" lvl="3" indent="-171450" algn="l" rtl="0">
              <a:lnSpc>
                <a:spcPct val="100000"/>
              </a:lnSpc>
              <a:spcBef>
                <a:spcPts val="210"/>
              </a:spcBef>
              <a:spcAft>
                <a:spcPts val="0"/>
              </a:spcAft>
              <a:buClr>
                <a:srgbClr val="888888"/>
              </a:buClr>
              <a:buSzPts val="1400"/>
              <a:buNone/>
              <a:defRPr sz="1050">
                <a:solidFill>
                  <a:srgbClr val="888888"/>
                </a:solidFill>
              </a:defRPr>
            </a:lvl4pPr>
            <a:lvl5pPr marL="1714500" lvl="4" indent="-171450" algn="l" rtl="0">
              <a:lnSpc>
                <a:spcPct val="100000"/>
              </a:lnSpc>
              <a:spcBef>
                <a:spcPts val="210"/>
              </a:spcBef>
              <a:spcAft>
                <a:spcPts val="0"/>
              </a:spcAft>
              <a:buClr>
                <a:srgbClr val="888888"/>
              </a:buClr>
              <a:buSzPts val="1400"/>
              <a:buNone/>
              <a:defRPr sz="1050">
                <a:solidFill>
                  <a:srgbClr val="888888"/>
                </a:solidFill>
              </a:defRPr>
            </a:lvl5pPr>
            <a:lvl6pPr marL="2057400" lvl="5" indent="-171450" algn="l" rtl="0">
              <a:lnSpc>
                <a:spcPct val="100000"/>
              </a:lnSpc>
              <a:spcBef>
                <a:spcPts val="210"/>
              </a:spcBef>
              <a:spcAft>
                <a:spcPts val="0"/>
              </a:spcAft>
              <a:buClr>
                <a:srgbClr val="888888"/>
              </a:buClr>
              <a:buSzPts val="1400"/>
              <a:buNone/>
              <a:defRPr sz="1050">
                <a:solidFill>
                  <a:srgbClr val="888888"/>
                </a:solidFill>
              </a:defRPr>
            </a:lvl6pPr>
            <a:lvl7pPr marL="2400300" lvl="6" indent="-171450" algn="l" rtl="0">
              <a:lnSpc>
                <a:spcPct val="100000"/>
              </a:lnSpc>
              <a:spcBef>
                <a:spcPts val="210"/>
              </a:spcBef>
              <a:spcAft>
                <a:spcPts val="0"/>
              </a:spcAft>
              <a:buClr>
                <a:srgbClr val="888888"/>
              </a:buClr>
              <a:buSzPts val="1400"/>
              <a:buNone/>
              <a:defRPr sz="1050">
                <a:solidFill>
                  <a:srgbClr val="888888"/>
                </a:solidFill>
              </a:defRPr>
            </a:lvl7pPr>
            <a:lvl8pPr marL="2743200" lvl="7" indent="-171450" algn="l" rtl="0">
              <a:lnSpc>
                <a:spcPct val="100000"/>
              </a:lnSpc>
              <a:spcBef>
                <a:spcPts val="210"/>
              </a:spcBef>
              <a:spcAft>
                <a:spcPts val="0"/>
              </a:spcAft>
              <a:buClr>
                <a:srgbClr val="888888"/>
              </a:buClr>
              <a:buSzPts val="1400"/>
              <a:buNone/>
              <a:defRPr sz="1050">
                <a:solidFill>
                  <a:srgbClr val="888888"/>
                </a:solidFill>
              </a:defRPr>
            </a:lvl8pPr>
            <a:lvl9pPr marL="3086100" lvl="8" indent="-171450" algn="l" rtl="0">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94" name="Google Shape;94;p20"/>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txBox="1">
            <a:spLocks noGrp="1"/>
          </p:cNvSpPr>
          <p:nvPr>
            <p:ph type="body" idx="1"/>
          </p:nvPr>
        </p:nvSpPr>
        <p:spPr>
          <a:xfrm>
            <a:off x="342900" y="1151335"/>
            <a:ext cx="303007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0" name="Google Shape;100;p21"/>
          <p:cNvSpPr txBox="1">
            <a:spLocks noGrp="1"/>
          </p:cNvSpPr>
          <p:nvPr>
            <p:ph type="body" idx="2"/>
          </p:nvPr>
        </p:nvSpPr>
        <p:spPr>
          <a:xfrm>
            <a:off x="342900" y="1631156"/>
            <a:ext cx="303007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1" name="Google Shape;101;p21"/>
          <p:cNvSpPr txBox="1">
            <a:spLocks noGrp="1"/>
          </p:cNvSpPr>
          <p:nvPr>
            <p:ph type="body" idx="3"/>
          </p:nvPr>
        </p:nvSpPr>
        <p:spPr>
          <a:xfrm>
            <a:off x="3483769" y="1151335"/>
            <a:ext cx="303142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2" name="Google Shape;102;p21"/>
          <p:cNvSpPr txBox="1">
            <a:spLocks noGrp="1"/>
          </p:cNvSpPr>
          <p:nvPr>
            <p:ph type="body" idx="4"/>
          </p:nvPr>
        </p:nvSpPr>
        <p:spPr>
          <a:xfrm>
            <a:off x="3483769" y="1631156"/>
            <a:ext cx="303142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3" name="Google Shape;103;p2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42900" y="204788"/>
            <a:ext cx="2256300" cy="871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2681288" y="204788"/>
            <a:ext cx="3833775" cy="4389900"/>
          </a:xfrm>
          <a:prstGeom prst="rect">
            <a:avLst/>
          </a:prstGeom>
          <a:noFill/>
          <a:ln>
            <a:noFill/>
          </a:ln>
        </p:spPr>
        <p:txBody>
          <a:bodyPr spcFirstLastPara="1" wrap="square" lIns="91425" tIns="45700" rIns="91425" bIns="45700" anchor="t" anchorCtr="0">
            <a:normAutofit/>
          </a:bodyPr>
          <a:lstStyle>
            <a:lvl1pPr marL="342900" lvl="0" indent="-323850" algn="l" rtl="0">
              <a:lnSpc>
                <a:spcPct val="100000"/>
              </a:lnSpc>
              <a:spcBef>
                <a:spcPts val="480"/>
              </a:spcBef>
              <a:spcAft>
                <a:spcPts val="0"/>
              </a:spcAft>
              <a:buClr>
                <a:schemeClr val="dk1"/>
              </a:buClr>
              <a:buSzPts val="3200"/>
              <a:buChar char="•"/>
              <a:defRPr sz="2400"/>
            </a:lvl1pPr>
            <a:lvl2pPr marL="685800" lvl="1" indent="-304800" algn="l" rtl="0">
              <a:lnSpc>
                <a:spcPct val="100000"/>
              </a:lnSpc>
              <a:spcBef>
                <a:spcPts val="420"/>
              </a:spcBef>
              <a:spcAft>
                <a:spcPts val="0"/>
              </a:spcAft>
              <a:buClr>
                <a:schemeClr val="dk1"/>
              </a:buClr>
              <a:buSzPts val="2800"/>
              <a:buChar char="–"/>
              <a:defRPr sz="2100"/>
            </a:lvl2pPr>
            <a:lvl3pPr marL="1028700" lvl="2" indent="-285750" algn="l" rtl="0">
              <a:lnSpc>
                <a:spcPct val="100000"/>
              </a:lnSpc>
              <a:spcBef>
                <a:spcPts val="360"/>
              </a:spcBef>
              <a:spcAft>
                <a:spcPts val="0"/>
              </a:spcAft>
              <a:buClr>
                <a:schemeClr val="dk1"/>
              </a:buClr>
              <a:buSzPts val="2400"/>
              <a:buChar char="•"/>
              <a:defRPr sz="1800"/>
            </a:lvl3pPr>
            <a:lvl4pPr marL="1371600" lvl="3" indent="-266700" algn="l" rtl="0">
              <a:lnSpc>
                <a:spcPct val="100000"/>
              </a:lnSpc>
              <a:spcBef>
                <a:spcPts val="300"/>
              </a:spcBef>
              <a:spcAft>
                <a:spcPts val="0"/>
              </a:spcAft>
              <a:buClr>
                <a:schemeClr val="dk1"/>
              </a:buClr>
              <a:buSzPts val="2000"/>
              <a:buChar char="–"/>
              <a:defRPr sz="1500"/>
            </a:lvl4pPr>
            <a:lvl5pPr marL="1714500" lvl="4" indent="-266700" algn="l" rtl="0">
              <a:lnSpc>
                <a:spcPct val="100000"/>
              </a:lnSpc>
              <a:spcBef>
                <a:spcPts val="300"/>
              </a:spcBef>
              <a:spcAft>
                <a:spcPts val="0"/>
              </a:spcAft>
              <a:buClr>
                <a:schemeClr val="dk1"/>
              </a:buClr>
              <a:buSzPts val="2000"/>
              <a:buChar char="»"/>
              <a:defRPr sz="1500"/>
            </a:lvl5pPr>
            <a:lvl6pPr marL="2057400" lvl="5" indent="-266700" algn="l" rtl="0">
              <a:lnSpc>
                <a:spcPct val="100000"/>
              </a:lnSpc>
              <a:spcBef>
                <a:spcPts val="300"/>
              </a:spcBef>
              <a:spcAft>
                <a:spcPts val="0"/>
              </a:spcAft>
              <a:buClr>
                <a:schemeClr val="dk1"/>
              </a:buClr>
              <a:buSzPts val="2000"/>
              <a:buChar char="•"/>
              <a:defRPr sz="1500"/>
            </a:lvl6pPr>
            <a:lvl7pPr marL="2400300" lvl="6" indent="-266700" algn="l" rtl="0">
              <a:lnSpc>
                <a:spcPct val="100000"/>
              </a:lnSpc>
              <a:spcBef>
                <a:spcPts val="300"/>
              </a:spcBef>
              <a:spcAft>
                <a:spcPts val="0"/>
              </a:spcAft>
              <a:buClr>
                <a:schemeClr val="dk1"/>
              </a:buClr>
              <a:buSzPts val="2000"/>
              <a:buChar char="•"/>
              <a:defRPr sz="1500"/>
            </a:lvl7pPr>
            <a:lvl8pPr marL="2743200" lvl="7" indent="-266700" algn="l" rtl="0">
              <a:lnSpc>
                <a:spcPct val="100000"/>
              </a:lnSpc>
              <a:spcBef>
                <a:spcPts val="300"/>
              </a:spcBef>
              <a:spcAft>
                <a:spcPts val="0"/>
              </a:spcAft>
              <a:buClr>
                <a:schemeClr val="dk1"/>
              </a:buClr>
              <a:buSzPts val="2000"/>
              <a:buChar char="•"/>
              <a:defRPr sz="1500"/>
            </a:lvl8pPr>
            <a:lvl9pPr marL="3086100" lvl="8" indent="-266700" algn="l" rtl="0">
              <a:lnSpc>
                <a:spcPct val="100000"/>
              </a:lnSpc>
              <a:spcBef>
                <a:spcPts val="300"/>
              </a:spcBef>
              <a:spcAft>
                <a:spcPts val="0"/>
              </a:spcAft>
              <a:buClr>
                <a:schemeClr val="dk1"/>
              </a:buClr>
              <a:buSzPts val="2000"/>
              <a:buChar char="•"/>
              <a:defRPr sz="1500"/>
            </a:lvl9pPr>
          </a:lstStyle>
          <a:p>
            <a:endParaRPr/>
          </a:p>
        </p:txBody>
      </p:sp>
      <p:sp>
        <p:nvSpPr>
          <p:cNvPr id="109" name="Google Shape;109;p22"/>
          <p:cNvSpPr txBox="1">
            <a:spLocks noGrp="1"/>
          </p:cNvSpPr>
          <p:nvPr>
            <p:ph type="body" idx="2"/>
          </p:nvPr>
        </p:nvSpPr>
        <p:spPr>
          <a:xfrm>
            <a:off x="342900" y="1076325"/>
            <a:ext cx="2256300" cy="35184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110" name="Google Shape;110;p22"/>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731749" y="-188700"/>
            <a:ext cx="3394500" cy="61722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3549224" y="1628803"/>
            <a:ext cx="4388700" cy="154305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405975" y="142904"/>
            <a:ext cx="4388700" cy="451485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35.jpg"/><Relationship Id="rId5" Type="http://schemas.openxmlformats.org/officeDocument/2006/relationships/image" Target="../media/image40.jp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35.jpg"/><Relationship Id="rId5" Type="http://schemas.openxmlformats.org/officeDocument/2006/relationships/image" Target="../media/image40.jp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994195" y="222882"/>
            <a:ext cx="4842518" cy="4803296"/>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86" name="Google Shape;86;p1"/>
            <p:cNvSpPr txBox="1"/>
            <p:nvPr/>
          </p:nvSpPr>
          <p:spPr>
            <a:xfrm>
              <a:off x="1661623" y="685"/>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“Big Idea” Question</a:t>
              </a:r>
              <a:endParaRPr sz="1050"/>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89" name="Google Shape;89;p1"/>
            <p:cNvSpPr txBox="1"/>
            <p:nvPr/>
          </p:nvSpPr>
          <p:spPr>
            <a:xfrm>
              <a:off x="1661623" y="938929"/>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Review Concepts</a:t>
              </a:r>
              <a:endParaRPr sz="1050"/>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2" name="Google Shape;92;p1"/>
            <p:cNvSpPr txBox="1"/>
            <p:nvPr/>
          </p:nvSpPr>
          <p:spPr>
            <a:xfrm>
              <a:off x="1661623" y="1877172"/>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Check-In Questions</a:t>
              </a:r>
              <a:endParaRPr sz="1050"/>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5" name="Google Shape;95;p1"/>
            <p:cNvSpPr txBox="1"/>
            <p:nvPr/>
          </p:nvSpPr>
          <p:spPr>
            <a:xfrm>
              <a:off x="1661623" y="2815415"/>
              <a:ext cx="4981926" cy="722555"/>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Teacher Engagement</a:t>
              </a:r>
              <a:endParaRPr sz="1050"/>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98" name="Google Shape;98;p1"/>
            <p:cNvSpPr txBox="1"/>
            <p:nvPr/>
          </p:nvSpPr>
          <p:spPr>
            <a:xfrm>
              <a:off x="1873753" y="3753671"/>
              <a:ext cx="4769700" cy="1619100"/>
            </a:xfrm>
            <a:prstGeom prst="rect">
              <a:avLst/>
            </a:prstGeom>
            <a:noFill/>
            <a:ln>
              <a:noFill/>
            </a:ln>
          </p:spPr>
          <p:txBody>
            <a:bodyPr spcFirstLastPara="1" wrap="square" lIns="238969" tIns="80006" rIns="149344" bIns="80006" anchor="t"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Vocabulary</a:t>
              </a:r>
              <a:endParaRPr sz="1050"/>
            </a:p>
            <a:p>
              <a:pPr marL="128585" lvl="1" indent="-128585" defTabSz="685783">
                <a:lnSpc>
                  <a:spcPct val="90000"/>
                </a:lnSpc>
                <a:spcBef>
                  <a:spcPts val="735"/>
                </a:spcBef>
                <a:buClr>
                  <a:srgbClr val="FFFFFF"/>
                </a:buClr>
                <a:buSzPts val="1800"/>
                <a:buFont typeface="Calibri"/>
                <a:buChar char="•"/>
              </a:pPr>
              <a:r>
                <a:rPr lang="en-US" sz="1350">
                  <a:solidFill>
                    <a:srgbClr val="FFFFFF"/>
                  </a:solidFill>
                  <a:latin typeface="Calibri"/>
                  <a:ea typeface="Calibri"/>
                  <a:cs typeface="Calibri"/>
                  <a:sym typeface="Calibri"/>
                </a:rPr>
                <a:t>Student-Friendly Definition</a:t>
              </a:r>
              <a:endParaRPr sz="1050"/>
            </a:p>
            <a:p>
              <a:pPr marL="128585" lvl="1" indent="-128585" defTabSz="685783">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Examples &amp; Non-Examples</a:t>
              </a:r>
              <a:endParaRPr sz="1050"/>
            </a:p>
            <a:p>
              <a:pPr marL="128585" lvl="1" indent="-128585" defTabSz="685783">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Frayer Model</a:t>
              </a:r>
              <a:endParaRPr sz="1050"/>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783">
                <a:buSzPts val="1400"/>
              </a:pPr>
              <a:endParaRPr sz="1050"/>
            </a:p>
          </p:txBody>
        </p:sp>
        <p:sp>
          <p:nvSpPr>
            <p:cNvPr id="101" name="Google Shape;101;p1"/>
            <p:cNvSpPr txBox="1"/>
            <p:nvPr/>
          </p:nvSpPr>
          <p:spPr>
            <a:xfrm>
              <a:off x="1661628" y="5540394"/>
              <a:ext cx="4981800" cy="864000"/>
            </a:xfrm>
            <a:prstGeom prst="rect">
              <a:avLst/>
            </a:prstGeom>
            <a:noFill/>
            <a:ln>
              <a:noFill/>
            </a:ln>
          </p:spPr>
          <p:txBody>
            <a:bodyPr spcFirstLastPara="1" wrap="square" lIns="238969" tIns="80006" rIns="149344" bIns="80006" anchor="ctr" anchorCtr="0">
              <a:noAutofit/>
            </a:bodyPr>
            <a:lstStyle/>
            <a:p>
              <a:pPr algn="ctr" defTabSz="685783">
                <a:lnSpc>
                  <a:spcPct val="90000"/>
                </a:lnSpc>
                <a:buClr>
                  <a:srgbClr val="FFFFFF"/>
                </a:buClr>
                <a:buSzPts val="2800"/>
              </a:pPr>
              <a:r>
                <a:rPr lang="en-US" sz="2100">
                  <a:solidFill>
                    <a:srgbClr val="FFFFFF"/>
                  </a:solidFill>
                  <a:latin typeface="Calibri"/>
                  <a:ea typeface="Calibri"/>
                  <a:cs typeface="Calibri"/>
                  <a:sym typeface="Calibri"/>
                </a:rPr>
                <a:t>Simulation/Activity</a:t>
              </a:r>
              <a:endParaRPr sz="1050"/>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68569" tIns="68569" rIns="68569" bIns="68569" anchor="ctr" anchorCtr="0">
              <a:noAutofit/>
            </a:bodyPr>
            <a:lstStyle/>
            <a:p>
              <a:pPr defTabSz="685783">
                <a:buSzPts val="1400"/>
              </a:pPr>
              <a:endParaRPr sz="1050"/>
            </a:p>
          </p:txBody>
        </p:sp>
      </p:grpSp>
      <p:pic>
        <p:nvPicPr>
          <p:cNvPr id="103" name="Google Shape;103;p1" descr="Comment Like"/>
          <p:cNvPicPr preferRelativeResize="0"/>
          <p:nvPr/>
        </p:nvPicPr>
        <p:blipFill rotWithShape="1">
          <a:blip r:embed="rId9">
            <a:alphaModFix/>
          </a:blip>
          <a:srcRect/>
          <a:stretch/>
        </p:blipFill>
        <p:spPr>
          <a:xfrm>
            <a:off x="4339951" y="3719854"/>
            <a:ext cx="288831" cy="260714"/>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4605104" y="3719854"/>
            <a:ext cx="288831" cy="260714"/>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4435084" y="3478693"/>
            <a:ext cx="288831" cy="260714"/>
          </a:xfrm>
          <a:prstGeom prst="rect">
            <a:avLst/>
          </a:prstGeom>
          <a:noFill/>
          <a:ln>
            <a:noFill/>
          </a:ln>
        </p:spPr>
      </p:pic>
      <p:sp>
        <p:nvSpPr>
          <p:cNvPr id="106" name="Google Shape;106;p1"/>
          <p:cNvSpPr/>
          <p:nvPr/>
        </p:nvSpPr>
        <p:spPr>
          <a:xfrm>
            <a:off x="128117" y="158261"/>
            <a:ext cx="821453" cy="512466"/>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69" tIns="34275" rIns="68569" bIns="34275" anchor="ctr" anchorCtr="0">
            <a:noAutofit/>
          </a:bodyPr>
          <a:lstStyle/>
          <a:p>
            <a:pPr algn="ctr" defTabSz="685783">
              <a:buSzPts val="1800"/>
            </a:pPr>
            <a:endParaRPr sz="1350">
              <a:solidFill>
                <a:srgbClr val="FFFFFF"/>
              </a:solidFill>
              <a:latin typeface="Calibri"/>
              <a:ea typeface="Calibri"/>
              <a:cs typeface="Calibri"/>
              <a:sym typeface="Calibri"/>
            </a:endParaRPr>
          </a:p>
        </p:txBody>
      </p:sp>
      <p:sp>
        <p:nvSpPr>
          <p:cNvPr id="107" name="Google Shape;107;p1"/>
          <p:cNvSpPr txBox="1"/>
          <p:nvPr/>
        </p:nvSpPr>
        <p:spPr>
          <a:xfrm>
            <a:off x="275074" y="275995"/>
            <a:ext cx="527538" cy="276969"/>
          </a:xfrm>
          <a:prstGeom prst="rect">
            <a:avLst/>
          </a:prstGeom>
          <a:noFill/>
          <a:ln>
            <a:noFill/>
          </a:ln>
        </p:spPr>
        <p:txBody>
          <a:bodyPr spcFirstLastPara="1" wrap="square" lIns="68569" tIns="34275" rIns="68569" bIns="34275" anchor="t" anchorCtr="0">
            <a:spAutoFit/>
          </a:bodyPr>
          <a:lstStyle/>
          <a:p>
            <a:pPr defTabSz="685783">
              <a:buSzPts val="1800"/>
            </a:pPr>
            <a:r>
              <a:rPr lang="en-US" sz="1350" b="1">
                <a:solidFill>
                  <a:srgbClr val="FFFFFF"/>
                </a:solidFill>
                <a:latin typeface="Calibri"/>
                <a:ea typeface="Calibri"/>
                <a:cs typeface="Calibri"/>
                <a:sym typeface="Calibri"/>
              </a:rPr>
              <a:t>Intro</a:t>
            </a:r>
            <a:endParaRPr sz="1050"/>
          </a:p>
        </p:txBody>
      </p:sp>
      <p:sp>
        <p:nvSpPr>
          <p:cNvPr id="108" name="Google Shape;108;p1"/>
          <p:cNvSpPr/>
          <p:nvPr/>
        </p:nvSpPr>
        <p:spPr>
          <a:xfrm>
            <a:off x="3339446" y="3914449"/>
            <a:ext cx="203175" cy="18787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783">
              <a:buSzPts val="1400"/>
            </a:pPr>
            <a:endParaRPr sz="1050">
              <a:solidFill>
                <a:srgbClr val="FFFFFF"/>
              </a:solidFill>
            </a:endParaRPr>
          </a:p>
        </p:txBody>
      </p:sp>
      <p:cxnSp>
        <p:nvCxnSpPr>
          <p:cNvPr id="109" name="Google Shape;109;p1"/>
          <p:cNvCxnSpPr/>
          <p:nvPr/>
        </p:nvCxnSpPr>
        <p:spPr>
          <a:xfrm>
            <a:off x="3441371" y="3922406"/>
            <a:ext cx="0" cy="5715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3440582" y="4049899"/>
            <a:ext cx="450" cy="52425"/>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3339446" y="4007960"/>
            <a:ext cx="59175"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3482271" y="4006728"/>
            <a:ext cx="603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3398797" y="3976992"/>
            <a:ext cx="83475" cy="72900"/>
          </a:xfrm>
          <a:prstGeom prst="ellipse">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783">
              <a:buSzPts val="1400"/>
            </a:pPr>
            <a:endParaRPr sz="105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367650"/>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t>Potential energy:</a:t>
            </a:r>
            <a:r>
              <a:rPr lang="en-US" sz="3600" dirty="0"/>
              <a:t>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204749"/>
            <a:ext cx="6172200" cy="3394472"/>
          </a:xfrm>
          <a:prstGeom prst="rect">
            <a:avLst/>
          </a:prstGeom>
          <a:noFill/>
          <a:ln w="9525" cap="flat" cmpd="sng">
            <a:solidFill>
              <a:schemeClr val="lt1"/>
            </a:solidFill>
            <a:prstDash val="solid"/>
            <a:round/>
            <a:headEnd type="none" w="sm" len="sm"/>
            <a:tailEnd type="none" w="sm" len="sm"/>
          </a:ln>
        </p:spPr>
      </p:pic>
      <p:sp>
        <p:nvSpPr>
          <p:cNvPr id="2" name="Google Shape;224;g2a5a1442303_0_281" descr="Rewind">
            <a:extLst>
              <a:ext uri="{FF2B5EF4-FFF2-40B4-BE49-F238E27FC236}">
                <a16:creationId xmlns:a16="http://schemas.microsoft.com/office/drawing/2014/main" id="{E95E0BA2-9E5E-B3BF-49DA-CA187273136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390665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descr="Questions"/>
          <p:cNvSpPr/>
          <p:nvPr/>
        </p:nvSpPr>
        <p:spPr>
          <a:xfrm>
            <a:off x="1428750" y="457201"/>
            <a:ext cx="4000500" cy="3780692"/>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93740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p:nvPr/>
        </p:nvSpPr>
        <p:spPr>
          <a:xfrm>
            <a:off x="637163" y="0"/>
            <a:ext cx="6079725" cy="1454214"/>
          </a:xfrm>
          <a:prstGeom prst="rect">
            <a:avLst/>
          </a:prstGeom>
          <a:noFill/>
          <a:ln>
            <a:noFill/>
          </a:ln>
        </p:spPr>
        <p:txBody>
          <a:bodyPr spcFirstLastPara="1" wrap="square" lIns="68569" tIns="34275" rIns="68569" bIns="34275" anchor="t" anchorCtr="0">
            <a:spAutoFit/>
          </a:bodyPr>
          <a:lstStyle/>
          <a:p>
            <a:pPr algn="ctr">
              <a:buSzPts val="4000"/>
            </a:pPr>
            <a:r>
              <a:rPr lang="en-US" sz="3000" b="1" u="sng">
                <a:solidFill>
                  <a:schemeClr val="dk1"/>
                </a:solidFill>
                <a:latin typeface="Calibri"/>
                <a:ea typeface="Calibri"/>
                <a:cs typeface="Calibri"/>
                <a:sym typeface="Calibri"/>
              </a:rPr>
              <a:t>______</a:t>
            </a:r>
            <a:r>
              <a:rPr lang="en-US" sz="3000">
                <a:solidFill>
                  <a:schemeClr val="dk1"/>
                </a:solidFill>
                <a:latin typeface="Calibri"/>
                <a:ea typeface="Calibri"/>
                <a:cs typeface="Calibri"/>
                <a:sym typeface="Calibri"/>
              </a:rPr>
              <a:t> is the only compound that exists in all three states of matter: solid, liquid, and gas.</a:t>
            </a:r>
            <a:endParaRPr sz="1050"/>
          </a:p>
        </p:txBody>
      </p:sp>
      <p:pic>
        <p:nvPicPr>
          <p:cNvPr id="281" name="Google Shape;281;p20" descr="phase | Definition &amp; Facts | Britannica"/>
          <p:cNvPicPr preferRelativeResize="0"/>
          <p:nvPr/>
        </p:nvPicPr>
        <p:blipFill rotWithShape="1">
          <a:blip r:embed="rId3">
            <a:alphaModFix/>
          </a:blip>
          <a:srcRect/>
          <a:stretch/>
        </p:blipFill>
        <p:spPr>
          <a:xfrm>
            <a:off x="0" y="1454244"/>
            <a:ext cx="6858000" cy="3626644"/>
          </a:xfrm>
          <a:prstGeom prst="rect">
            <a:avLst/>
          </a:prstGeom>
          <a:noFill/>
          <a:ln>
            <a:noFill/>
          </a:ln>
        </p:spPr>
      </p:pic>
      <p:sp>
        <p:nvSpPr>
          <p:cNvPr id="282" name="Google Shape;282;p20" descr="Questions"/>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51713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dfa9a50253_0_15"/>
          <p:cNvSpPr/>
          <p:nvPr/>
        </p:nvSpPr>
        <p:spPr>
          <a:xfrm>
            <a:off x="637163" y="0"/>
            <a:ext cx="6079725" cy="1454175"/>
          </a:xfrm>
          <a:prstGeom prst="rect">
            <a:avLst/>
          </a:prstGeom>
          <a:noFill/>
          <a:ln>
            <a:noFill/>
          </a:ln>
        </p:spPr>
        <p:txBody>
          <a:bodyPr spcFirstLastPara="1" wrap="square" lIns="68569" tIns="34275" rIns="68569" bIns="34275" anchor="t" anchorCtr="0">
            <a:noAutofit/>
          </a:bodyPr>
          <a:lstStyle/>
          <a:p>
            <a:pPr algn="ctr">
              <a:buSzPts val="4000"/>
            </a:pPr>
            <a:r>
              <a:rPr lang="en-US" sz="3000" u="sng">
                <a:solidFill>
                  <a:srgbClr val="FF0000"/>
                </a:solidFill>
                <a:latin typeface="Calibri"/>
                <a:ea typeface="Calibri"/>
                <a:cs typeface="Calibri"/>
                <a:sym typeface="Calibri"/>
              </a:rPr>
              <a:t>Water</a:t>
            </a:r>
            <a:r>
              <a:rPr lang="en-US" sz="3000">
                <a:solidFill>
                  <a:schemeClr val="dk1"/>
                </a:solidFill>
                <a:latin typeface="Calibri"/>
                <a:ea typeface="Calibri"/>
                <a:cs typeface="Calibri"/>
                <a:sym typeface="Calibri"/>
              </a:rPr>
              <a:t> is the only compound that exists in all three states of matter: solid, liquid, and gas.</a:t>
            </a:r>
            <a:endParaRPr sz="1050"/>
          </a:p>
        </p:txBody>
      </p:sp>
      <p:pic>
        <p:nvPicPr>
          <p:cNvPr id="288" name="Google Shape;288;gdfa9a50253_0_15" descr="phase | Definition &amp; Facts | Britannica"/>
          <p:cNvPicPr preferRelativeResize="0"/>
          <p:nvPr/>
        </p:nvPicPr>
        <p:blipFill rotWithShape="1">
          <a:blip r:embed="rId3">
            <a:alphaModFix/>
          </a:blip>
          <a:srcRect/>
          <a:stretch/>
        </p:blipFill>
        <p:spPr>
          <a:xfrm>
            <a:off x="0" y="1454244"/>
            <a:ext cx="6858000" cy="3626644"/>
          </a:xfrm>
          <a:prstGeom prst="rect">
            <a:avLst/>
          </a:prstGeom>
          <a:noFill/>
          <a:ln>
            <a:noFill/>
          </a:ln>
        </p:spPr>
      </p:pic>
      <p:sp>
        <p:nvSpPr>
          <p:cNvPr id="289" name="Google Shape;289;gdfa9a50253_0_15" descr="Questions"/>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44474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1"/>
          <p:cNvSpPr txBox="1">
            <a:spLocks noGrp="1"/>
          </p:cNvSpPr>
          <p:nvPr>
            <p:ph type="title"/>
          </p:nvPr>
        </p:nvSpPr>
        <p:spPr>
          <a:xfrm>
            <a:off x="1410983" y="0"/>
            <a:ext cx="4036050" cy="1426275"/>
          </a:xfrm>
          <a:prstGeom prst="rect">
            <a:avLst/>
          </a:prstGeom>
          <a:noFill/>
          <a:ln>
            <a:noFill/>
          </a:ln>
        </p:spPr>
        <p:txBody>
          <a:bodyPr spcFirstLastPara="1" wrap="square" lIns="68569" tIns="34275" rIns="68569" bIns="34275" anchor="ctr" anchorCtr="0">
            <a:noAutofit/>
          </a:bodyPr>
          <a:lstStyle/>
          <a:p>
            <a:pPr>
              <a:buSzPts val="4400"/>
            </a:pPr>
            <a:r>
              <a:rPr lang="en-US" sz="4050"/>
              <a:t>What is climate?</a:t>
            </a:r>
            <a:endParaRPr sz="4050"/>
          </a:p>
        </p:txBody>
      </p:sp>
      <p:pic>
        <p:nvPicPr>
          <p:cNvPr id="295" name="Google Shape;295;p21"/>
          <p:cNvPicPr preferRelativeResize="0"/>
          <p:nvPr/>
        </p:nvPicPr>
        <p:blipFill rotWithShape="1">
          <a:blip r:embed="rId3">
            <a:alphaModFix/>
          </a:blip>
          <a:srcRect/>
          <a:stretch/>
        </p:blipFill>
        <p:spPr>
          <a:xfrm>
            <a:off x="194166" y="1768027"/>
            <a:ext cx="6469669" cy="3085538"/>
          </a:xfrm>
          <a:prstGeom prst="rect">
            <a:avLst/>
          </a:prstGeom>
          <a:noFill/>
          <a:ln>
            <a:noFill/>
          </a:ln>
        </p:spPr>
      </p:pic>
      <p:sp>
        <p:nvSpPr>
          <p:cNvPr id="296" name="Google Shape;296;p21" descr="Questions"/>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6827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3" y="26479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t>True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9" y="1468316"/>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00474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3" y="26479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solidFill>
                  <a:srgbClr val="FF0000"/>
                </a:solidFill>
              </a:rPr>
              <a:t>True</a:t>
            </a:r>
            <a:r>
              <a:rPr lang="en" sz="2700" b="1" u="sng" dirty="0"/>
              <a:t>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9" y="1468316"/>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5540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a:t>
            </a:r>
            <a:r>
              <a:rPr lang="en-US" sz="2600" u="sng" dirty="0">
                <a:solidFill>
                  <a:schemeClr val="tx1"/>
                </a:solidFill>
              </a:rPr>
              <a:t>            </a:t>
            </a:r>
            <a:r>
              <a:rPr lang="en-US" sz="2600" dirty="0">
                <a:solidFill>
                  <a:schemeClr val="tx1"/>
                </a:solidFill>
              </a:rPr>
              <a:t>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2" name="Google Shape;264;g27e576c1a67_0_364" descr="Questions">
            <a:extLst>
              <a:ext uri="{FF2B5EF4-FFF2-40B4-BE49-F238E27FC236}">
                <a16:creationId xmlns:a16="http://schemas.microsoft.com/office/drawing/2014/main" id="{39599B9A-7045-9192-32E9-E204C15EA13C}"/>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62266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a:t>
            </a:r>
            <a:r>
              <a:rPr lang="en-US" sz="2600" b="1" u="sng" dirty="0">
                <a:solidFill>
                  <a:srgbClr val="FF0000"/>
                </a:solidFill>
              </a:rPr>
              <a:t>mass</a:t>
            </a:r>
            <a:r>
              <a:rPr lang="en-US" sz="2600" dirty="0">
                <a:solidFill>
                  <a:schemeClr val="tx1"/>
                </a:solidFill>
              </a:rPr>
              <a:t>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2" name="Google Shape;264;g27e576c1a67_0_364" descr="Questions">
            <a:extLst>
              <a:ext uri="{FF2B5EF4-FFF2-40B4-BE49-F238E27FC236}">
                <a16:creationId xmlns:a16="http://schemas.microsoft.com/office/drawing/2014/main" id="{B24AD37A-33EE-0E7F-9E74-21F89658D97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692664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575749"/>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t>True or False: </a:t>
            </a:r>
            <a:r>
              <a:rPr lang="en-US" sz="3600" dirty="0"/>
              <a:t>Potential energy is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647126"/>
            <a:ext cx="6172200" cy="3394472"/>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514349" y="413602"/>
            <a:ext cx="5829300" cy="1118025"/>
          </a:xfrm>
          <a:prstGeom prst="rect">
            <a:avLst/>
          </a:prstGeom>
          <a:noFill/>
          <a:ln>
            <a:noFill/>
          </a:ln>
        </p:spPr>
        <p:txBody>
          <a:bodyPr spcFirstLastPara="1" wrap="square" lIns="68569" tIns="34275" rIns="68569" bIns="34275" anchor="ctr" anchorCtr="0">
            <a:normAutofit/>
          </a:bodyPr>
          <a:lstStyle/>
          <a:p>
            <a:pPr>
              <a:buSzPts val="4800"/>
            </a:pPr>
            <a:r>
              <a:rPr lang="en" sz="3600" b="1" dirty="0"/>
              <a:t>Renewable Energy</a:t>
            </a:r>
            <a:endParaRPr b="1" dirty="0"/>
          </a:p>
        </p:txBody>
      </p:sp>
      <p:sp>
        <p:nvSpPr>
          <p:cNvPr id="131" name="Google Shape;131;p25"/>
          <p:cNvSpPr/>
          <p:nvPr/>
        </p:nvSpPr>
        <p:spPr>
          <a:xfrm>
            <a:off x="133696" y="243968"/>
            <a:ext cx="727649" cy="384345"/>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132" name="Google Shape;132;p25"/>
          <p:cNvSpPr txBox="1"/>
          <p:nvPr/>
        </p:nvSpPr>
        <p:spPr>
          <a:xfrm>
            <a:off x="280653" y="275118"/>
            <a:ext cx="580691" cy="276969"/>
          </a:xfrm>
          <a:prstGeom prst="rect">
            <a:avLst/>
          </a:prstGeom>
          <a:noFill/>
          <a:ln>
            <a:noFill/>
          </a:ln>
        </p:spPr>
        <p:txBody>
          <a:bodyPr spcFirstLastPara="1" wrap="square" lIns="68569" tIns="34275" rIns="68569" bIns="34275" anchor="t" anchorCtr="0">
            <a:spAutoFit/>
          </a:bodyPr>
          <a:lstStyle/>
          <a:p>
            <a:pPr>
              <a:buSzPts val="1800"/>
            </a:pPr>
            <a:r>
              <a:rPr lang="en" sz="1350" b="1" dirty="0">
                <a:solidFill>
                  <a:schemeClr val="lt1"/>
                </a:solidFill>
                <a:latin typeface="Calibri"/>
                <a:ea typeface="Calibri"/>
                <a:cs typeface="Calibri"/>
                <a:sym typeface="Calibri"/>
              </a:rPr>
              <a:t>Intro</a:t>
            </a:r>
            <a:endParaRPr sz="1050" dirty="0"/>
          </a:p>
        </p:txBody>
      </p:sp>
      <p:pic>
        <p:nvPicPr>
          <p:cNvPr id="133" name="Google Shape;133;p25"/>
          <p:cNvPicPr preferRelativeResize="0"/>
          <p:nvPr/>
        </p:nvPicPr>
        <p:blipFill>
          <a:blip r:embed="rId3">
            <a:alphaModFix/>
          </a:blip>
          <a:stretch>
            <a:fillRect/>
          </a:stretch>
        </p:blipFill>
        <p:spPr>
          <a:xfrm>
            <a:off x="514350" y="1670111"/>
            <a:ext cx="5829299" cy="34422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3"/>
          <p:cNvSpPr txBox="1">
            <a:spLocks noGrp="1"/>
          </p:cNvSpPr>
          <p:nvPr>
            <p:ph type="title"/>
          </p:nvPr>
        </p:nvSpPr>
        <p:spPr>
          <a:xfrm>
            <a:off x="342900" y="575749"/>
            <a:ext cx="6172200" cy="857250"/>
          </a:xfrm>
          <a:prstGeom prst="rect">
            <a:avLst/>
          </a:prstGeom>
          <a:noFill/>
          <a:ln>
            <a:noFill/>
          </a:ln>
        </p:spPr>
        <p:txBody>
          <a:bodyPr spcFirstLastPara="1" wrap="square" lIns="68569" tIns="34275" rIns="68569" bIns="34275" anchor="ctr" anchorCtr="0">
            <a:normAutofit fontScale="90000"/>
          </a:bodyPr>
          <a:lstStyle/>
          <a:p>
            <a:pPr>
              <a:buSzPts val="4400"/>
            </a:pPr>
            <a:r>
              <a:rPr lang="en-US" sz="3600" b="1" u="sng" dirty="0">
                <a:solidFill>
                  <a:srgbClr val="FF0000"/>
                </a:solidFill>
              </a:rPr>
              <a:t>True</a:t>
            </a:r>
            <a:r>
              <a:rPr lang="en-US" sz="3600" b="1" u="sng" dirty="0"/>
              <a:t> or False: </a:t>
            </a:r>
            <a:r>
              <a:rPr lang="en-US" sz="3600" dirty="0"/>
              <a:t>Potential energy is stored energy</a:t>
            </a:r>
            <a:endParaRPr sz="3600" dirty="0"/>
          </a:p>
        </p:txBody>
      </p:sp>
      <p:pic>
        <p:nvPicPr>
          <p:cNvPr id="299" name="Google Shape;299;p23" descr="potentiaLENERGY.jpg"/>
          <p:cNvPicPr preferRelativeResize="0">
            <a:picLocks noGrp="1"/>
          </p:cNvPicPr>
          <p:nvPr>
            <p:ph type="body" idx="1"/>
          </p:nvPr>
        </p:nvPicPr>
        <p:blipFill rotWithShape="1">
          <a:blip r:embed="rId3">
            <a:alphaModFix/>
          </a:blip>
          <a:srcRect l="-9890" r="-9889"/>
          <a:stretch/>
        </p:blipFill>
        <p:spPr>
          <a:xfrm>
            <a:off x="342900" y="1647126"/>
            <a:ext cx="6172200" cy="3394472"/>
          </a:xfrm>
          <a:prstGeom prst="rect">
            <a:avLst/>
          </a:prstGeom>
          <a:noFill/>
          <a:ln w="9525" cap="flat" cmpd="sng">
            <a:solidFill>
              <a:schemeClr val="lt1"/>
            </a:solidFill>
            <a:prstDash val="solid"/>
            <a:round/>
            <a:headEnd type="none" w="sm" len="sm"/>
            <a:tailEnd type="none" w="sm" len="sm"/>
          </a:ln>
        </p:spPr>
      </p:pic>
      <p:sp>
        <p:nvSpPr>
          <p:cNvPr id="2" name="Google Shape;264;g27e576c1a67_0_364" descr="Questions">
            <a:extLst>
              <a:ext uri="{FF2B5EF4-FFF2-40B4-BE49-F238E27FC236}">
                <a16:creationId xmlns:a16="http://schemas.microsoft.com/office/drawing/2014/main" id="{84658F6B-B697-6BBD-1315-9615B8320E4F}"/>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753626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p:nvPr/>
        </p:nvSpPr>
        <p:spPr>
          <a:xfrm>
            <a:off x="428175" y="820695"/>
            <a:ext cx="6001650" cy="830966"/>
          </a:xfrm>
          <a:prstGeom prst="rect">
            <a:avLst/>
          </a:prstGeom>
          <a:noFill/>
          <a:ln>
            <a:noFill/>
          </a:ln>
        </p:spPr>
        <p:txBody>
          <a:bodyPr spcFirstLastPara="1" wrap="square" lIns="68569" tIns="34275" rIns="68569" bIns="34275" anchor="t" anchorCtr="0">
            <a:spAutoFit/>
          </a:bodyPr>
          <a:lstStyle/>
          <a:p>
            <a:pPr algn="ctr">
              <a:buSzPts val="6600"/>
            </a:pPr>
            <a:r>
              <a:rPr lang="en" sz="4950" b="1" dirty="0">
                <a:solidFill>
                  <a:schemeClr val="dk1"/>
                </a:solidFill>
                <a:latin typeface="Calibri"/>
                <a:ea typeface="Calibri"/>
                <a:cs typeface="Calibri"/>
                <a:sym typeface="Calibri"/>
              </a:rPr>
              <a:t>Renewable Energy</a:t>
            </a:r>
            <a:endParaRPr sz="1050" dirty="0"/>
          </a:p>
        </p:txBody>
      </p:sp>
      <p:sp>
        <p:nvSpPr>
          <p:cNvPr id="148" name="Google Shape;148;p27" descr="Artificial Intelligence"/>
          <p:cNvSpPr/>
          <p:nvPr/>
        </p:nvSpPr>
        <p:spPr>
          <a:xfrm>
            <a:off x="1665227" y="2031356"/>
            <a:ext cx="1847925" cy="17408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49" name="Google Shape;149;p27" descr="Blog"/>
          <p:cNvPicPr preferRelativeResize="0"/>
          <p:nvPr/>
        </p:nvPicPr>
        <p:blipFill rotWithShape="1">
          <a:blip r:embed="rId4">
            <a:alphaModFix/>
          </a:blip>
          <a:srcRect/>
          <a:stretch/>
        </p:blipFill>
        <p:spPr>
          <a:xfrm>
            <a:off x="3429001" y="2102932"/>
            <a:ext cx="1597673" cy="15976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not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5B0C2FB8-17A8-A4CE-DD23-8E936F0AA653}"/>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 name="Google Shape;250;g27e576c1a67_0_281" descr="Blog">
            <a:extLst>
              <a:ext uri="{FF2B5EF4-FFF2-40B4-BE49-F238E27FC236}">
                <a16:creationId xmlns:a16="http://schemas.microsoft.com/office/drawing/2014/main" id="{D2F35F3F-7076-794F-40EB-76626C053653}"/>
              </a:ext>
            </a:extLst>
          </p:cNvPr>
          <p:cNvPicPr preferRelativeResize="0"/>
          <p:nvPr/>
        </p:nvPicPr>
        <p:blipFill rotWithShape="1">
          <a:blip r:embed="rId5">
            <a:alphaModFix/>
          </a:blip>
          <a:srcRect/>
          <a:stretch/>
        </p:blipFill>
        <p:spPr>
          <a:xfrm>
            <a:off x="637157" y="166595"/>
            <a:ext cx="349018" cy="3490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g27f7a576e42_0_246"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6" name="Google Shape;980;g27f7a576e42_0_251">
            <a:extLst>
              <a:ext uri="{FF2B5EF4-FFF2-40B4-BE49-F238E27FC236}">
                <a16:creationId xmlns:a16="http://schemas.microsoft.com/office/drawing/2014/main" id="{8F5D8BDE-6FE5-39E6-19EF-B975FD03C4B4}"/>
              </a:ext>
            </a:extLst>
          </p:cNvPr>
          <p:cNvSpPr txBox="1"/>
          <p:nvPr/>
        </p:nvSpPr>
        <p:spPr>
          <a:xfrm>
            <a:off x="1296235" y="409670"/>
            <a:ext cx="4265526"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What is renewable energy?</a:t>
            </a:r>
            <a:endParaRPr sz="2700" dirty="0">
              <a:solidFill>
                <a:schemeClr val="dk1"/>
              </a:solidFill>
              <a:latin typeface="Calibri"/>
              <a:ea typeface="Calibri"/>
              <a:cs typeface="Calibri"/>
              <a:sym typeface="Calibri"/>
            </a:endParaRPr>
          </a:p>
        </p:txBody>
      </p:sp>
      <p:sp>
        <p:nvSpPr>
          <p:cNvPr id="7" name="Google Shape;981;g27f7a576e42_0_251" descr="Questions">
            <a:extLst>
              <a:ext uri="{FF2B5EF4-FFF2-40B4-BE49-F238E27FC236}">
                <a16:creationId xmlns:a16="http://schemas.microsoft.com/office/drawing/2014/main" id="{4EBE8FB3-E927-E38A-EDA8-249810D2BB88}"/>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35543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9"/>
          <p:cNvPicPr preferRelativeResize="0"/>
          <p:nvPr/>
        </p:nvPicPr>
        <p:blipFill rotWithShape="1">
          <a:blip r:embed="rId3">
            <a:alphaModFix/>
          </a:blip>
          <a:srcRect/>
          <a:stretch/>
        </p:blipFill>
        <p:spPr>
          <a:xfrm>
            <a:off x="857250" y="843525"/>
            <a:ext cx="5143500" cy="3395007"/>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F957718A-7C8D-DCCF-3646-1EC379BE223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922564" y="1926771"/>
            <a:ext cx="5012871" cy="3216729"/>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4" name="TextBox 3">
            <a:extLst>
              <a:ext uri="{FF2B5EF4-FFF2-40B4-BE49-F238E27FC236}">
                <a16:creationId xmlns:a16="http://schemas.microsoft.com/office/drawing/2014/main" id="{28553148-7C2D-DB0A-7D5F-3DA86004528F}"/>
              </a:ext>
            </a:extLst>
          </p:cNvPr>
          <p:cNvSpPr txBox="1"/>
          <p:nvPr/>
        </p:nvSpPr>
        <p:spPr>
          <a:xfrm>
            <a:off x="808264" y="318600"/>
            <a:ext cx="5241471" cy="1341586"/>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2400" dirty="0">
                <a:solidFill>
                  <a:schemeClr val="dk1"/>
                </a:solidFill>
                <a:latin typeface="Calibri" panose="020F0502020204030204" pitchFamily="34" charset="0"/>
                <a:cs typeface="Calibri" panose="020F0502020204030204" pitchFamily="34" charset="0"/>
              </a:rPr>
              <a:t>There are different types of power that </a:t>
            </a:r>
            <a:r>
              <a:rPr lang="en-US" sz="2400" b="1" dirty="0">
                <a:solidFill>
                  <a:schemeClr val="dk1"/>
                </a:solidFill>
                <a:latin typeface="Calibri" panose="020F0502020204030204" pitchFamily="34" charset="0"/>
                <a:cs typeface="Calibri" panose="020F0502020204030204" pitchFamily="34" charset="0"/>
              </a:rPr>
              <a:t>renewable energy</a:t>
            </a:r>
            <a:r>
              <a:rPr lang="en-US" sz="2400" dirty="0">
                <a:solidFill>
                  <a:schemeClr val="dk1"/>
                </a:solidFill>
                <a:latin typeface="Calibri" panose="020F0502020204030204" pitchFamily="34" charset="0"/>
                <a:cs typeface="Calibri" panose="020F0502020204030204" pitchFamily="34" charset="0"/>
              </a:rPr>
              <a:t> because they come from sources that will not run out.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8341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5" name="TextBox 4">
            <a:extLst>
              <a:ext uri="{FF2B5EF4-FFF2-40B4-BE49-F238E27FC236}">
                <a16:creationId xmlns:a16="http://schemas.microsoft.com/office/drawing/2014/main" id="{035BBE54-525D-D6A7-BCA7-502762357753}"/>
              </a:ext>
            </a:extLst>
          </p:cNvPr>
          <p:cNvSpPr txBox="1"/>
          <p:nvPr/>
        </p:nvSpPr>
        <p:spPr>
          <a:xfrm>
            <a:off x="489856" y="171675"/>
            <a:ext cx="5878285" cy="916854"/>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2400" dirty="0">
                <a:solidFill>
                  <a:schemeClr val="dk1"/>
                </a:solidFill>
                <a:latin typeface="Calibri" panose="020F0502020204030204" pitchFamily="34" charset="0"/>
                <a:cs typeface="Calibri" panose="020F0502020204030204" pitchFamily="34" charset="0"/>
              </a:rPr>
              <a:t>This includes wind power, which is power created from wind using windmills.</a:t>
            </a:r>
          </a:p>
        </p:txBody>
      </p:sp>
      <p:pic>
        <p:nvPicPr>
          <p:cNvPr id="10" name="Picture 9" descr="A wind turbines on a green hill&#10;&#10;Description automatically generated">
            <a:extLst>
              <a:ext uri="{FF2B5EF4-FFF2-40B4-BE49-F238E27FC236}">
                <a16:creationId xmlns:a16="http://schemas.microsoft.com/office/drawing/2014/main" id="{056BECB5-A5E8-6341-5C2E-C427C314998D}"/>
              </a:ext>
            </a:extLst>
          </p:cNvPr>
          <p:cNvPicPr>
            <a:picLocks noChangeAspect="1"/>
          </p:cNvPicPr>
          <p:nvPr/>
        </p:nvPicPr>
        <p:blipFill>
          <a:blip r:embed="rId4"/>
          <a:stretch>
            <a:fillRect/>
          </a:stretch>
        </p:blipFill>
        <p:spPr>
          <a:xfrm>
            <a:off x="882648" y="1282700"/>
            <a:ext cx="5092700" cy="3860800"/>
          </a:xfrm>
          <a:prstGeom prst="rect">
            <a:avLst/>
          </a:prstGeom>
        </p:spPr>
      </p:pic>
    </p:spTree>
    <p:extLst>
      <p:ext uri="{BB962C8B-B14F-4D97-AF65-F5344CB8AC3E}">
        <p14:creationId xmlns:p14="http://schemas.microsoft.com/office/powerpoint/2010/main" val="2152445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5" name="TextBox 4">
            <a:extLst>
              <a:ext uri="{FF2B5EF4-FFF2-40B4-BE49-F238E27FC236}">
                <a16:creationId xmlns:a16="http://schemas.microsoft.com/office/drawing/2014/main" id="{035BBE54-525D-D6A7-BCA7-502762357753}"/>
              </a:ext>
            </a:extLst>
          </p:cNvPr>
          <p:cNvSpPr txBox="1"/>
          <p:nvPr/>
        </p:nvSpPr>
        <p:spPr>
          <a:xfrm>
            <a:off x="489856" y="171675"/>
            <a:ext cx="5878285" cy="916854"/>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2400" dirty="0">
                <a:solidFill>
                  <a:schemeClr val="dk1"/>
                </a:solidFill>
                <a:latin typeface="Calibri" panose="020F0502020204030204" pitchFamily="34" charset="0"/>
                <a:cs typeface="Calibri" panose="020F0502020204030204" pitchFamily="34" charset="0"/>
              </a:rPr>
              <a:t>Hydro power, which is power created from the movement of water.</a:t>
            </a:r>
          </a:p>
        </p:txBody>
      </p:sp>
      <p:pic>
        <p:nvPicPr>
          <p:cNvPr id="4" name="Picture 3" descr="A water flowing down a dam&#10;&#10;Description automatically generated">
            <a:extLst>
              <a:ext uri="{FF2B5EF4-FFF2-40B4-BE49-F238E27FC236}">
                <a16:creationId xmlns:a16="http://schemas.microsoft.com/office/drawing/2014/main" id="{A4E85CF2-10A1-6BBA-7778-3FA0D42672A2}"/>
              </a:ext>
            </a:extLst>
          </p:cNvPr>
          <p:cNvPicPr>
            <a:picLocks noChangeAspect="1"/>
          </p:cNvPicPr>
          <p:nvPr/>
        </p:nvPicPr>
        <p:blipFill>
          <a:blip r:embed="rId4"/>
          <a:stretch>
            <a:fillRect/>
          </a:stretch>
        </p:blipFill>
        <p:spPr>
          <a:xfrm>
            <a:off x="489856" y="1431879"/>
            <a:ext cx="5859685" cy="3711621"/>
          </a:xfrm>
          <a:prstGeom prst="rect">
            <a:avLst/>
          </a:prstGeom>
        </p:spPr>
      </p:pic>
    </p:spTree>
    <p:extLst>
      <p:ext uri="{BB962C8B-B14F-4D97-AF65-F5344CB8AC3E}">
        <p14:creationId xmlns:p14="http://schemas.microsoft.com/office/powerpoint/2010/main" val="48156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
        <p:cNvGrpSpPr/>
        <p:nvPr/>
      </p:nvGrpSpPr>
      <p:grpSpPr>
        <a:xfrm>
          <a:off x="0" y="0"/>
          <a:ext cx="0" cy="0"/>
          <a:chOff x="0" y="0"/>
          <a:chExt cx="0" cy="0"/>
        </a:xfrm>
      </p:grpSpPr>
      <p:pic>
        <p:nvPicPr>
          <p:cNvPr id="7" name="Picture 6" descr="A diagram of a geothermal energy&#10;&#10;Description automatically generated">
            <a:extLst>
              <a:ext uri="{FF2B5EF4-FFF2-40B4-BE49-F238E27FC236}">
                <a16:creationId xmlns:a16="http://schemas.microsoft.com/office/drawing/2014/main" id="{8C0CCA72-94B1-757A-918E-C955E634D6F4}"/>
              </a:ext>
            </a:extLst>
          </p:cNvPr>
          <p:cNvPicPr>
            <a:picLocks noChangeAspect="1"/>
          </p:cNvPicPr>
          <p:nvPr/>
        </p:nvPicPr>
        <p:blipFill rotWithShape="1">
          <a:blip r:embed="rId3"/>
          <a:srcRect l="2450" r="13217"/>
          <a:stretch/>
        </p:blipFill>
        <p:spPr>
          <a:xfrm>
            <a:off x="20" y="10"/>
            <a:ext cx="6857980" cy="51434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6858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2F4198B-9FEA-237B-57EC-C2BE4BD63A65}"/>
              </a:ext>
            </a:extLst>
          </p:cNvPr>
          <p:cNvSpPr txBox="1"/>
          <p:nvPr/>
        </p:nvSpPr>
        <p:spPr>
          <a:xfrm>
            <a:off x="294679" y="3987930"/>
            <a:ext cx="6306146" cy="558627"/>
          </a:xfrm>
          <a:prstGeom prst="rect">
            <a:avLst/>
          </a:prstGeom>
        </p:spPr>
        <p:txBody>
          <a:bodyPr vert="horz" lIns="91440" tIns="45720" rIns="91440" bIns="45720" rtlCol="0" anchor="ctr">
            <a:noAutofit/>
          </a:bodyPr>
          <a:lstStyle/>
          <a:p>
            <a:pPr marL="0" lvl="0" indent="0" algn="ctr">
              <a:lnSpc>
                <a:spcPct val="90000"/>
              </a:lnSpc>
              <a:spcBef>
                <a:spcPct val="0"/>
              </a:spcBef>
              <a:spcAft>
                <a:spcPts val="600"/>
              </a:spcAft>
              <a:buClr>
                <a:schemeClr val="dk1"/>
              </a:buClr>
              <a:buSzPts val="1100"/>
            </a:pPr>
            <a:r>
              <a:rPr lang="en-US" sz="2400" kern="1200" dirty="0">
                <a:solidFill>
                  <a:schemeClr val="tx1">
                    <a:lumMod val="85000"/>
                    <a:lumOff val="15000"/>
                  </a:schemeClr>
                </a:solidFill>
                <a:latin typeface="Calibri" panose="020F0502020204030204" pitchFamily="34" charset="0"/>
                <a:ea typeface="+mj-ea"/>
                <a:cs typeface="Calibri" panose="020F0502020204030204" pitchFamily="34" charset="0"/>
              </a:rPr>
              <a:t>Geothermal energy, which is power created from heat from Earth.</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685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685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94078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p:nvPr/>
        </p:nvSpPr>
        <p:spPr>
          <a:xfrm>
            <a:off x="350441" y="418065"/>
            <a:ext cx="6157125" cy="1177215"/>
          </a:xfrm>
          <a:prstGeom prst="rect">
            <a:avLst/>
          </a:prstGeom>
          <a:noFill/>
          <a:ln>
            <a:noFill/>
          </a:ln>
        </p:spPr>
        <p:txBody>
          <a:bodyPr spcFirstLastPara="1" wrap="square" lIns="68569" tIns="34275" rIns="68569" bIns="34275" anchor="t" anchorCtr="0">
            <a:spAutoFit/>
          </a:bodyPr>
          <a:lstStyle/>
          <a:p>
            <a:pPr algn="ctr">
              <a:buSzPts val="3000"/>
            </a:pPr>
            <a:r>
              <a:rPr lang="en" sz="2400" b="1" dirty="0">
                <a:solidFill>
                  <a:schemeClr val="dk1"/>
                </a:solidFill>
                <a:latin typeface="Calibri"/>
                <a:ea typeface="Calibri"/>
                <a:cs typeface="Calibri"/>
                <a:sym typeface="Calibri"/>
              </a:rPr>
              <a:t>Big Question: </a:t>
            </a:r>
            <a:r>
              <a:rPr lang="en" sz="2400" dirty="0">
                <a:solidFill>
                  <a:schemeClr val="dk1"/>
                </a:solidFill>
                <a:latin typeface="Calibri"/>
                <a:ea typeface="Calibri"/>
                <a:cs typeface="Calibri"/>
                <a:sym typeface="Calibri"/>
              </a:rPr>
              <a:t>How does the amount we use of different types of resources help us take care of our environment?</a:t>
            </a:r>
            <a:endParaRPr sz="240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3">
            <a:alphaModFix/>
          </a:blip>
          <a:stretch>
            <a:fillRect/>
          </a:stretch>
        </p:blipFill>
        <p:spPr>
          <a:xfrm>
            <a:off x="1433363" y="1738060"/>
            <a:ext cx="3991273" cy="3405440"/>
          </a:xfrm>
          <a:prstGeom prst="rect">
            <a:avLst/>
          </a:prstGeom>
          <a:noFill/>
          <a:ln>
            <a:noFill/>
          </a:ln>
        </p:spPr>
      </p:pic>
      <p:sp>
        <p:nvSpPr>
          <p:cNvPr id="2" name="Google Shape;139;p26" descr="Lightbulb and gear">
            <a:extLst>
              <a:ext uri="{FF2B5EF4-FFF2-40B4-BE49-F238E27FC236}">
                <a16:creationId xmlns:a16="http://schemas.microsoft.com/office/drawing/2014/main" id="{301ADD5E-6E32-81D3-2402-C83CA8B27184}"/>
              </a:ext>
            </a:extLst>
          </p:cNvPr>
          <p:cNvSpPr/>
          <p:nvPr/>
        </p:nvSpPr>
        <p:spPr>
          <a:xfrm>
            <a:off x="135341" y="95552"/>
            <a:ext cx="430200" cy="4065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4" name="TextBox 3">
            <a:extLst>
              <a:ext uri="{FF2B5EF4-FFF2-40B4-BE49-F238E27FC236}">
                <a16:creationId xmlns:a16="http://schemas.microsoft.com/office/drawing/2014/main" id="{92F4198B-9FEA-237B-57EC-C2BE4BD63A65}"/>
              </a:ext>
            </a:extLst>
          </p:cNvPr>
          <p:cNvSpPr txBox="1"/>
          <p:nvPr/>
        </p:nvSpPr>
        <p:spPr>
          <a:xfrm>
            <a:off x="571499" y="204300"/>
            <a:ext cx="5714999" cy="916854"/>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2400" dirty="0">
                <a:solidFill>
                  <a:schemeClr val="dk1"/>
                </a:solidFill>
                <a:latin typeface="Calibri" panose="020F0502020204030204" pitchFamily="34" charset="0"/>
                <a:cs typeface="Calibri" panose="020F0502020204030204" pitchFamily="34" charset="0"/>
              </a:rPr>
              <a:t>Biofuel, which is power created from breaking down organic matter like plants.</a:t>
            </a:r>
          </a:p>
        </p:txBody>
      </p:sp>
      <p:pic>
        <p:nvPicPr>
          <p:cNvPr id="5" name="Picture 4" descr="A diagram of a plant life cycle&#10;&#10;Description automatically generated">
            <a:extLst>
              <a:ext uri="{FF2B5EF4-FFF2-40B4-BE49-F238E27FC236}">
                <a16:creationId xmlns:a16="http://schemas.microsoft.com/office/drawing/2014/main" id="{B1701DA4-EDAF-75E8-322A-CAB1A5F10C12}"/>
              </a:ext>
            </a:extLst>
          </p:cNvPr>
          <p:cNvPicPr>
            <a:picLocks noChangeAspect="1"/>
          </p:cNvPicPr>
          <p:nvPr/>
        </p:nvPicPr>
        <p:blipFill>
          <a:blip r:embed="rId4"/>
          <a:stretch>
            <a:fillRect/>
          </a:stretch>
        </p:blipFill>
        <p:spPr>
          <a:xfrm>
            <a:off x="865412" y="1452780"/>
            <a:ext cx="5127171" cy="3663580"/>
          </a:xfrm>
          <a:prstGeom prst="rect">
            <a:avLst/>
          </a:prstGeom>
        </p:spPr>
      </p:pic>
    </p:spTree>
    <p:extLst>
      <p:ext uri="{BB962C8B-B14F-4D97-AF65-F5344CB8AC3E}">
        <p14:creationId xmlns:p14="http://schemas.microsoft.com/office/powerpoint/2010/main" val="2061770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8"/>
        <p:cNvGrpSpPr/>
        <p:nvPr/>
      </p:nvGrpSpPr>
      <p:grpSpPr>
        <a:xfrm>
          <a:off x="0" y="0"/>
          <a:ext cx="0" cy="0"/>
          <a:chOff x="0" y="0"/>
          <a:chExt cx="0" cy="0"/>
        </a:xfrm>
      </p:grpSpPr>
      <p:pic>
        <p:nvPicPr>
          <p:cNvPr id="7" name="Picture 6" descr="Solar panels in a field&#10;&#10;Description automatically generated">
            <a:extLst>
              <a:ext uri="{FF2B5EF4-FFF2-40B4-BE49-F238E27FC236}">
                <a16:creationId xmlns:a16="http://schemas.microsoft.com/office/drawing/2014/main" id="{A0CC37AB-B1F3-6CF9-B227-D8D7012CC77E}"/>
              </a:ext>
            </a:extLst>
          </p:cNvPr>
          <p:cNvPicPr>
            <a:picLocks noChangeAspect="1"/>
          </p:cNvPicPr>
          <p:nvPr/>
        </p:nvPicPr>
        <p:blipFill rotWithShape="1">
          <a:blip r:embed="rId3"/>
          <a:srcRect/>
          <a:stretch/>
        </p:blipFill>
        <p:spPr>
          <a:xfrm>
            <a:off x="20" y="10"/>
            <a:ext cx="6857980" cy="51434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6858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CC4009-8051-D11A-5139-D90BBE23B0E5}"/>
              </a:ext>
            </a:extLst>
          </p:cNvPr>
          <p:cNvSpPr txBox="1"/>
          <p:nvPr/>
        </p:nvSpPr>
        <p:spPr>
          <a:xfrm>
            <a:off x="294679" y="3987930"/>
            <a:ext cx="6306146" cy="558627"/>
          </a:xfrm>
          <a:prstGeom prst="rect">
            <a:avLst/>
          </a:prstGeom>
        </p:spPr>
        <p:txBody>
          <a:bodyPr vert="horz" lIns="91440" tIns="45720" rIns="91440" bIns="45720" rtlCol="0" anchor="ctr">
            <a:noAutofit/>
          </a:bodyPr>
          <a:lstStyle/>
          <a:p>
            <a:pPr marL="0" lvl="0" indent="0" algn="ctr">
              <a:lnSpc>
                <a:spcPct val="90000"/>
              </a:lnSpc>
              <a:spcBef>
                <a:spcPct val="0"/>
              </a:spcBef>
              <a:spcAft>
                <a:spcPts val="600"/>
              </a:spcAft>
              <a:buClr>
                <a:schemeClr val="dk1"/>
              </a:buClr>
              <a:buSzPts val="1100"/>
            </a:pPr>
            <a:r>
              <a:rPr lang="en-US" sz="2400" kern="1200">
                <a:solidFill>
                  <a:schemeClr val="tx1">
                    <a:lumMod val="85000"/>
                    <a:lumOff val="15000"/>
                  </a:schemeClr>
                </a:solidFill>
                <a:latin typeface="Calibri" panose="020F0502020204030204" pitchFamily="34" charset="0"/>
                <a:ea typeface="+mj-ea"/>
                <a:cs typeface="Calibri" panose="020F0502020204030204" pitchFamily="34" charset="0"/>
              </a:rPr>
              <a:t>Solar energy, which is power created from using solar panels to capture sunlight.</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685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685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616968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g27f7a576e42_0_846"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567418" y="1551214"/>
            <a:ext cx="5723164" cy="3592286"/>
          </a:xfrm>
          <a:prstGeom prst="rect">
            <a:avLst/>
          </a:prstGeom>
          <a:noFill/>
          <a:ln>
            <a:noFill/>
          </a:ln>
        </p:spPr>
      </p:pic>
      <p:sp>
        <p:nvSpPr>
          <p:cNvPr id="2" name="Google Shape;249;g27e576c1a67_0_281" descr="Artificial Intelligence">
            <a:extLst>
              <a:ext uri="{FF2B5EF4-FFF2-40B4-BE49-F238E27FC236}">
                <a16:creationId xmlns:a16="http://schemas.microsoft.com/office/drawing/2014/main" id="{862CEACB-0E3A-17BA-02C6-A5BFD35DAD2E}"/>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4" name="TextBox 3">
            <a:extLst>
              <a:ext uri="{FF2B5EF4-FFF2-40B4-BE49-F238E27FC236}">
                <a16:creationId xmlns:a16="http://schemas.microsoft.com/office/drawing/2014/main" id="{28553148-7C2D-DB0A-7D5F-3DA86004528F}"/>
              </a:ext>
            </a:extLst>
          </p:cNvPr>
          <p:cNvSpPr txBox="1"/>
          <p:nvPr/>
        </p:nvSpPr>
        <p:spPr>
          <a:xfrm>
            <a:off x="808264" y="318600"/>
            <a:ext cx="5241471" cy="916854"/>
          </a:xfrm>
          <a:prstGeom prst="rect">
            <a:avLst/>
          </a:prstGeom>
          <a:noFill/>
        </p:spPr>
        <p:txBody>
          <a:bodyPr wrap="square">
            <a:spAutoFit/>
          </a:bodyPr>
          <a:lstStyle/>
          <a:p>
            <a:pPr marL="0" lvl="0" indent="0" algn="ctr" rtl="0">
              <a:lnSpc>
                <a:spcPct val="115000"/>
              </a:lnSpc>
              <a:spcBef>
                <a:spcPts val="0"/>
              </a:spcBef>
              <a:spcAft>
                <a:spcPts val="0"/>
              </a:spcAft>
              <a:buClr>
                <a:schemeClr val="dk1"/>
              </a:buClr>
              <a:buSzPts val="1100"/>
              <a:buFont typeface="Arial"/>
              <a:buNone/>
            </a:pPr>
            <a:r>
              <a:rPr lang="en-US" sz="2400" dirty="0">
                <a:solidFill>
                  <a:schemeClr val="dk1"/>
                </a:solidFill>
                <a:latin typeface="Calibri" panose="020F0502020204030204" pitchFamily="34" charset="0"/>
                <a:cs typeface="Calibri" panose="020F0502020204030204" pitchFamily="34" charset="0"/>
              </a:rPr>
              <a:t>What are the five different types of renewable energy mentioned?</a:t>
            </a:r>
            <a:endParaRPr lang="en-US" sz="2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B9F8BC7F-FDB5-9931-7403-ADC5ABC062B1}"/>
              </a:ext>
            </a:extLst>
          </p:cNvPr>
          <p:cNvSpPr/>
          <p:nvPr/>
        </p:nvSpPr>
        <p:spPr>
          <a:xfrm>
            <a:off x="637200" y="4212771"/>
            <a:ext cx="1011986" cy="612129"/>
          </a:xfrm>
          <a:prstGeom prst="rect">
            <a:avLst/>
          </a:prstGeom>
          <a:solidFill>
            <a:srgbClr val="9091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9EAAD4-3D86-0F99-238C-531F5B404641}"/>
              </a:ext>
            </a:extLst>
          </p:cNvPr>
          <p:cNvSpPr/>
          <p:nvPr/>
        </p:nvSpPr>
        <p:spPr>
          <a:xfrm>
            <a:off x="1767955" y="4526806"/>
            <a:ext cx="1011986" cy="421628"/>
          </a:xfrm>
          <a:prstGeom prst="rect">
            <a:avLst/>
          </a:prstGeom>
          <a:solidFill>
            <a:srgbClr val="2DA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D31BB0D-93FE-1468-A6AC-81295B1C3412}"/>
              </a:ext>
            </a:extLst>
          </p:cNvPr>
          <p:cNvSpPr/>
          <p:nvPr/>
        </p:nvSpPr>
        <p:spPr>
          <a:xfrm>
            <a:off x="2898512" y="4220741"/>
            <a:ext cx="1081965" cy="612129"/>
          </a:xfrm>
          <a:prstGeom prst="rect">
            <a:avLst/>
          </a:prstGeom>
          <a:solidFill>
            <a:srgbClr val="A479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7E2B7F4-AE07-7153-249C-716DE2553CAD}"/>
              </a:ext>
            </a:extLst>
          </p:cNvPr>
          <p:cNvSpPr/>
          <p:nvPr/>
        </p:nvSpPr>
        <p:spPr>
          <a:xfrm>
            <a:off x="4078061" y="4336305"/>
            <a:ext cx="1011986" cy="612129"/>
          </a:xfrm>
          <a:prstGeom prst="rect">
            <a:avLst/>
          </a:prstGeom>
          <a:solidFill>
            <a:srgbClr val="739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D3F521-F498-F4C0-09CA-06558E8C278F}"/>
              </a:ext>
            </a:extLst>
          </p:cNvPr>
          <p:cNvSpPr/>
          <p:nvPr/>
        </p:nvSpPr>
        <p:spPr>
          <a:xfrm>
            <a:off x="5208814" y="4013911"/>
            <a:ext cx="1011986" cy="612129"/>
          </a:xfrm>
          <a:prstGeom prst="rect">
            <a:avLst/>
          </a:prstGeom>
          <a:solidFill>
            <a:srgbClr val="D19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07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e11802ac4_0_41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31" name="Google Shape;331;g25e11802ac4_0_419" descr="Comment Like"/>
          <p:cNvPicPr preferRelativeResize="0"/>
          <p:nvPr/>
        </p:nvPicPr>
        <p:blipFill rotWithShape="1">
          <a:blip r:embed="rId4">
            <a:alphaModFix/>
          </a:blip>
          <a:srcRect/>
          <a:stretch/>
        </p:blipFill>
        <p:spPr>
          <a:xfrm>
            <a:off x="3429000" y="1527368"/>
            <a:ext cx="2350039" cy="23500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1531138" y="72439"/>
            <a:ext cx="3785521" cy="2653033"/>
          </a:xfrm>
          <a:prstGeom prst="rect">
            <a:avLst/>
          </a:prstGeom>
          <a:noFill/>
          <a:ln>
            <a:noFill/>
          </a:ln>
        </p:spPr>
      </p:pic>
      <p:sp>
        <p:nvSpPr>
          <p:cNvPr id="3" name="TextBox 2">
            <a:extLst>
              <a:ext uri="{FF2B5EF4-FFF2-40B4-BE49-F238E27FC236}">
                <a16:creationId xmlns:a16="http://schemas.microsoft.com/office/drawing/2014/main" id="{73FB5672-E23D-6DBA-2A1B-92F68A3C9CBE}"/>
              </a:ext>
            </a:extLst>
          </p:cNvPr>
          <p:cNvSpPr txBox="1"/>
          <p:nvPr/>
        </p:nvSpPr>
        <p:spPr>
          <a:xfrm>
            <a:off x="239827" y="2835176"/>
            <a:ext cx="6368142" cy="2308324"/>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This is an example of </a:t>
            </a:r>
            <a:r>
              <a:rPr lang="en-US" sz="2400" b="1" dirty="0">
                <a:latin typeface="Calibri" panose="020F0502020204030204" pitchFamily="34" charset="0"/>
                <a:cs typeface="Calibri" panose="020F0502020204030204" pitchFamily="34" charset="0"/>
              </a:rPr>
              <a:t>renewable energy</a:t>
            </a:r>
            <a:r>
              <a:rPr lang="en-US" sz="2400" dirty="0">
                <a:latin typeface="Calibri" panose="020F0502020204030204" pitchFamily="34" charset="0"/>
                <a:cs typeface="Calibri" panose="020F0502020204030204" pitchFamily="34" charset="0"/>
              </a:rPr>
              <a:t>. A farmer uses windmills and solar power to help power the farm that grows sunflowers. Windmills and solar power are renewable energy sources from wind and the Sun, which are energy sources that will never run out. </a:t>
            </a:r>
          </a:p>
        </p:txBody>
      </p:sp>
      <p:sp>
        <p:nvSpPr>
          <p:cNvPr id="4" name="Google Shape;338;g280628559cb_0_481" descr="Artificial Intelligence">
            <a:extLst>
              <a:ext uri="{FF2B5EF4-FFF2-40B4-BE49-F238E27FC236}">
                <a16:creationId xmlns:a16="http://schemas.microsoft.com/office/drawing/2014/main" id="{12EEFAA3-7426-B1BB-8049-E85D15B29CAA}"/>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5" name="Google Shape;339;g280628559cb_0_481" descr="Comment Like">
            <a:extLst>
              <a:ext uri="{FF2B5EF4-FFF2-40B4-BE49-F238E27FC236}">
                <a16:creationId xmlns:a16="http://schemas.microsoft.com/office/drawing/2014/main" id="{0209C7D8-90B0-168B-5923-4479116090BF}"/>
              </a:ext>
            </a:extLst>
          </p:cNvPr>
          <p:cNvPicPr preferRelativeResize="0"/>
          <p:nvPr/>
        </p:nvPicPr>
        <p:blipFill rotWithShape="1">
          <a:blip r:embed="rId5">
            <a:alphaModFix/>
          </a:blip>
          <a:srcRect/>
          <a:stretch/>
        </p:blipFill>
        <p:spPr>
          <a:xfrm>
            <a:off x="551423" y="109704"/>
            <a:ext cx="428292" cy="4282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9" name="Google Shape;209;p34"/>
          <p:cNvPicPr preferRelativeResize="0"/>
          <p:nvPr/>
        </p:nvPicPr>
        <p:blipFill>
          <a:blip r:embed="rId3">
            <a:alphaModFix/>
          </a:blip>
          <a:stretch>
            <a:fillRect/>
          </a:stretch>
        </p:blipFill>
        <p:spPr>
          <a:xfrm>
            <a:off x="1237996" y="2351314"/>
            <a:ext cx="4382008" cy="2792186"/>
          </a:xfrm>
          <a:prstGeom prst="rect">
            <a:avLst/>
          </a:prstGeom>
          <a:noFill/>
          <a:ln>
            <a:noFill/>
          </a:ln>
        </p:spPr>
      </p:pic>
      <p:sp>
        <p:nvSpPr>
          <p:cNvPr id="3" name="TextBox 2">
            <a:extLst>
              <a:ext uri="{FF2B5EF4-FFF2-40B4-BE49-F238E27FC236}">
                <a16:creationId xmlns:a16="http://schemas.microsoft.com/office/drawing/2014/main" id="{1923FB54-D92B-C6A8-7FCE-D4BCBC915FEC}"/>
              </a:ext>
            </a:extLst>
          </p:cNvPr>
          <p:cNvSpPr txBox="1"/>
          <p:nvPr/>
        </p:nvSpPr>
        <p:spPr>
          <a:xfrm>
            <a:off x="432707" y="412322"/>
            <a:ext cx="5992585" cy="1938992"/>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Here is another example of </a:t>
            </a:r>
            <a:r>
              <a:rPr lang="en-US" sz="2400" b="1" dirty="0">
                <a:latin typeface="Calibri" panose="020F0502020204030204" pitchFamily="34" charset="0"/>
                <a:cs typeface="Calibri" panose="020F0502020204030204" pitchFamily="34" charset="0"/>
              </a:rPr>
              <a:t>renewable energy</a:t>
            </a:r>
            <a:r>
              <a:rPr lang="en-US" sz="2400" dirty="0">
                <a:latin typeface="Calibri" panose="020F0502020204030204" pitchFamily="34" charset="0"/>
                <a:cs typeface="Calibri" panose="020F0502020204030204" pitchFamily="34" charset="0"/>
              </a:rPr>
              <a:t>. In this picture, we see a hydro power dam that creates energy from the movement of water. The energy from the dam helps power the nearby town.</a:t>
            </a:r>
          </a:p>
        </p:txBody>
      </p:sp>
      <p:sp>
        <p:nvSpPr>
          <p:cNvPr id="4" name="Google Shape;338;g280628559cb_0_481" descr="Artificial Intelligence">
            <a:extLst>
              <a:ext uri="{FF2B5EF4-FFF2-40B4-BE49-F238E27FC236}">
                <a16:creationId xmlns:a16="http://schemas.microsoft.com/office/drawing/2014/main" id="{158C2273-6A0C-7705-D966-31ACE9F00C1B}"/>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5" name="Google Shape;339;g280628559cb_0_481" descr="Comment Like">
            <a:extLst>
              <a:ext uri="{FF2B5EF4-FFF2-40B4-BE49-F238E27FC236}">
                <a16:creationId xmlns:a16="http://schemas.microsoft.com/office/drawing/2014/main" id="{DA1E52F4-4783-E2E2-9ABD-D24B963CE630}"/>
              </a:ext>
            </a:extLst>
          </p:cNvPr>
          <p:cNvPicPr preferRelativeResize="0"/>
          <p:nvPr/>
        </p:nvPicPr>
        <p:blipFill rotWithShape="1">
          <a:blip r:embed="rId5">
            <a:alphaModFix/>
          </a:blip>
          <a:srcRect/>
          <a:stretch/>
        </p:blipFill>
        <p:spPr>
          <a:xfrm>
            <a:off x="551423" y="109704"/>
            <a:ext cx="428292" cy="4282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69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20" name="Google Shape;420;g25e11802ac4_0_699" descr="Comment Dislike"/>
          <p:cNvPicPr preferRelativeResize="0"/>
          <p:nvPr/>
        </p:nvPicPr>
        <p:blipFill rotWithShape="1">
          <a:blip r:embed="rId4">
            <a:alphaModFix/>
          </a:blip>
          <a:srcRect/>
          <a:stretch/>
        </p:blipFill>
        <p:spPr>
          <a:xfrm>
            <a:off x="3429000" y="1316353"/>
            <a:ext cx="2510794" cy="25107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121802" y="2915982"/>
            <a:ext cx="3198152" cy="2089408"/>
          </a:xfrm>
          <a:prstGeom prst="rect">
            <a:avLst/>
          </a:prstGeom>
          <a:noFill/>
          <a:ln>
            <a:noFill/>
          </a:ln>
        </p:spPr>
      </p:pic>
      <p:pic>
        <p:nvPicPr>
          <p:cNvPr id="202" name="Google Shape;202;p33"/>
          <p:cNvPicPr preferRelativeResize="0"/>
          <p:nvPr/>
        </p:nvPicPr>
        <p:blipFill>
          <a:blip r:embed="rId4">
            <a:alphaModFix/>
          </a:blip>
          <a:stretch>
            <a:fillRect/>
          </a:stretch>
        </p:blipFill>
        <p:spPr>
          <a:xfrm>
            <a:off x="4306514" y="2777872"/>
            <a:ext cx="2291437" cy="2227518"/>
          </a:xfrm>
          <a:prstGeom prst="rect">
            <a:avLst/>
          </a:prstGeom>
          <a:noFill/>
          <a:ln>
            <a:noFill/>
          </a:ln>
        </p:spPr>
      </p:pic>
      <p:sp>
        <p:nvSpPr>
          <p:cNvPr id="203" name="Google Shape;203;p33"/>
          <p:cNvSpPr/>
          <p:nvPr/>
        </p:nvSpPr>
        <p:spPr>
          <a:xfrm>
            <a:off x="3383009" y="3629907"/>
            <a:ext cx="645525" cy="591975"/>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TextBox 1">
            <a:extLst>
              <a:ext uri="{FF2B5EF4-FFF2-40B4-BE49-F238E27FC236}">
                <a16:creationId xmlns:a16="http://schemas.microsoft.com/office/drawing/2014/main" id="{BDBD5B12-196D-15AF-674E-9C5F6AD5DE22}"/>
              </a:ext>
            </a:extLst>
          </p:cNvPr>
          <p:cNvSpPr txBox="1"/>
          <p:nvPr/>
        </p:nvSpPr>
        <p:spPr>
          <a:xfrm>
            <a:off x="121802" y="863599"/>
            <a:ext cx="6670479" cy="1785104"/>
          </a:xfrm>
          <a:prstGeom prst="rect">
            <a:avLst/>
          </a:prstGeom>
          <a:noFill/>
        </p:spPr>
        <p:txBody>
          <a:bodyPr wrap="square" rtlCol="0">
            <a:spAutoFit/>
          </a:bodyPr>
          <a:lstStyle/>
          <a:p>
            <a:pPr algn="ctr"/>
            <a:r>
              <a:rPr lang="en-US" sz="2200" dirty="0">
                <a:latin typeface="Calibri" panose="020F0502020204030204" pitchFamily="34" charset="0"/>
                <a:cs typeface="Calibri" panose="020F0502020204030204" pitchFamily="34" charset="0"/>
              </a:rPr>
              <a:t>Coal is </a:t>
            </a:r>
            <a:r>
              <a:rPr lang="en-US" sz="2200" b="1" dirty="0">
                <a:latin typeface="Calibri" panose="020F0502020204030204" pitchFamily="34" charset="0"/>
                <a:cs typeface="Calibri" panose="020F0502020204030204" pitchFamily="34" charset="0"/>
              </a:rPr>
              <a:t>NOT</a:t>
            </a:r>
            <a:r>
              <a:rPr lang="en-US" sz="2200" dirty="0">
                <a:latin typeface="Calibri" panose="020F0502020204030204" pitchFamily="34" charset="0"/>
                <a:cs typeface="Calibri" panose="020F0502020204030204" pitchFamily="34" charset="0"/>
              </a:rPr>
              <a:t> an example of a </a:t>
            </a:r>
            <a:r>
              <a:rPr lang="en-US" sz="2200" b="1" dirty="0">
                <a:latin typeface="Calibri" panose="020F0502020204030204" pitchFamily="34" charset="0"/>
                <a:cs typeface="Calibri" panose="020F0502020204030204" pitchFamily="34" charset="0"/>
              </a:rPr>
              <a:t>renewable energy</a:t>
            </a:r>
            <a:r>
              <a:rPr lang="en-US" sz="2200" dirty="0">
                <a:latin typeface="Calibri" panose="020F0502020204030204" pitchFamily="34" charset="0"/>
                <a:cs typeface="Calibri" panose="020F0502020204030204" pitchFamily="34" charset="0"/>
              </a:rPr>
              <a:t>. It is mined from underground, and there is a limited amount of it which will eventually run out. Coal is used for many things, such as creating electricity. It can even be used for cooking, such as using charcoal when grilling food. </a:t>
            </a:r>
          </a:p>
        </p:txBody>
      </p:sp>
      <p:sp>
        <p:nvSpPr>
          <p:cNvPr id="3" name="Google Shape;1822;g27f7a576e42_0_938" descr="Artificial Intelligence">
            <a:extLst>
              <a:ext uri="{FF2B5EF4-FFF2-40B4-BE49-F238E27FC236}">
                <a16:creationId xmlns:a16="http://schemas.microsoft.com/office/drawing/2014/main" id="{BE298F6B-C065-F14C-E191-93865EAE588C}"/>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 name="Google Shape;1823;g27f7a576e42_0_938" descr="Comment Dislike">
            <a:extLst>
              <a:ext uri="{FF2B5EF4-FFF2-40B4-BE49-F238E27FC236}">
                <a16:creationId xmlns:a16="http://schemas.microsoft.com/office/drawing/2014/main" id="{8A438F6C-415A-E75D-5A9F-ADCC3D8193C0}"/>
              </a:ext>
            </a:extLst>
          </p:cNvPr>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1" name="Google Shape;211;p34"/>
          <p:cNvPicPr preferRelativeResize="0"/>
          <p:nvPr/>
        </p:nvPicPr>
        <p:blipFill>
          <a:blip r:embed="rId3">
            <a:alphaModFix/>
          </a:blip>
          <a:stretch>
            <a:fillRect/>
          </a:stretch>
        </p:blipFill>
        <p:spPr>
          <a:xfrm>
            <a:off x="327975" y="3148463"/>
            <a:ext cx="2660033" cy="1995037"/>
          </a:xfrm>
          <a:prstGeom prst="rect">
            <a:avLst/>
          </a:prstGeom>
          <a:noFill/>
          <a:ln>
            <a:noFill/>
          </a:ln>
        </p:spPr>
      </p:pic>
      <p:pic>
        <p:nvPicPr>
          <p:cNvPr id="212" name="Google Shape;212;p34"/>
          <p:cNvPicPr preferRelativeResize="0"/>
          <p:nvPr/>
        </p:nvPicPr>
        <p:blipFill>
          <a:blip r:embed="rId4">
            <a:alphaModFix/>
          </a:blip>
          <a:stretch>
            <a:fillRect/>
          </a:stretch>
        </p:blipFill>
        <p:spPr>
          <a:xfrm>
            <a:off x="3869192" y="3148463"/>
            <a:ext cx="2988808" cy="1995029"/>
          </a:xfrm>
          <a:prstGeom prst="rect">
            <a:avLst/>
          </a:prstGeom>
          <a:noFill/>
          <a:ln>
            <a:noFill/>
          </a:ln>
        </p:spPr>
      </p:pic>
      <p:sp>
        <p:nvSpPr>
          <p:cNvPr id="213" name="Google Shape;213;p34"/>
          <p:cNvSpPr/>
          <p:nvPr/>
        </p:nvSpPr>
        <p:spPr>
          <a:xfrm>
            <a:off x="3113587" y="3928894"/>
            <a:ext cx="645525" cy="591975"/>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 name="TextBox 2">
            <a:extLst>
              <a:ext uri="{FF2B5EF4-FFF2-40B4-BE49-F238E27FC236}">
                <a16:creationId xmlns:a16="http://schemas.microsoft.com/office/drawing/2014/main" id="{EF55B82A-445F-FF94-734D-5D35C30C5E82}"/>
              </a:ext>
            </a:extLst>
          </p:cNvPr>
          <p:cNvSpPr txBox="1"/>
          <p:nvPr/>
        </p:nvSpPr>
        <p:spPr>
          <a:xfrm>
            <a:off x="310243" y="622631"/>
            <a:ext cx="6237514" cy="2123658"/>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200" dirty="0">
                <a:latin typeface="Calibri" panose="020F0502020204030204" pitchFamily="34" charset="0"/>
                <a:cs typeface="Calibri" panose="020F0502020204030204" pitchFamily="34" charset="0"/>
              </a:rPr>
              <a:t>Oil is </a:t>
            </a:r>
            <a:r>
              <a:rPr lang="en-US" sz="2200" b="1" dirty="0">
                <a:latin typeface="Calibri" panose="020F0502020204030204" pitchFamily="34" charset="0"/>
                <a:cs typeface="Calibri" panose="020F0502020204030204" pitchFamily="34" charset="0"/>
              </a:rPr>
              <a:t>NOT</a:t>
            </a:r>
            <a:r>
              <a:rPr lang="en-US" sz="2200" dirty="0">
                <a:latin typeface="Calibri" panose="020F0502020204030204" pitchFamily="34" charset="0"/>
                <a:cs typeface="Calibri" panose="020F0502020204030204" pitchFamily="34" charset="0"/>
              </a:rPr>
              <a:t> an example of </a:t>
            </a:r>
            <a:r>
              <a:rPr lang="en-US" sz="2200" b="1" dirty="0">
                <a:latin typeface="Calibri" panose="020F0502020204030204" pitchFamily="34" charset="0"/>
                <a:cs typeface="Calibri" panose="020F0502020204030204" pitchFamily="34" charset="0"/>
              </a:rPr>
              <a:t>renewable energy</a:t>
            </a:r>
            <a:r>
              <a:rPr lang="en-US" sz="2200" dirty="0">
                <a:latin typeface="Calibri" panose="020F0502020204030204" pitchFamily="34" charset="0"/>
                <a:cs typeface="Calibri" panose="020F0502020204030204" pitchFamily="34" charset="0"/>
              </a:rPr>
              <a:t>. It comes from fossil fuels, which will eventually run out since we have a limited amount of them on Earth. This comes out of the ground and is processed through a large oil pump. It can then be used to power machines, such as cars. </a:t>
            </a:r>
            <a:endParaRPr lang="en-US" sz="2200" dirty="0">
              <a:solidFill>
                <a:schemeClr val="dk1"/>
              </a:solidFill>
              <a:latin typeface="Calibri" panose="020F0502020204030204" pitchFamily="34" charset="0"/>
              <a:cs typeface="Calibri" panose="020F0502020204030204" pitchFamily="34" charset="0"/>
            </a:endParaRPr>
          </a:p>
        </p:txBody>
      </p:sp>
      <p:sp>
        <p:nvSpPr>
          <p:cNvPr id="4" name="Google Shape;1822;g27f7a576e42_0_938" descr="Artificial Intelligence">
            <a:extLst>
              <a:ext uri="{FF2B5EF4-FFF2-40B4-BE49-F238E27FC236}">
                <a16:creationId xmlns:a16="http://schemas.microsoft.com/office/drawing/2014/main" id="{8E1221F7-70B7-8D02-BD46-3F0C0DD9099C}"/>
              </a:ext>
            </a:extLst>
          </p:cNvPr>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 name="Google Shape;1823;g27f7a576e42_0_938" descr="Comment Dislike">
            <a:extLst>
              <a:ext uri="{FF2B5EF4-FFF2-40B4-BE49-F238E27FC236}">
                <a16:creationId xmlns:a16="http://schemas.microsoft.com/office/drawing/2014/main" id="{7E81D700-A8D2-251A-9DC7-7262F947AC99}"/>
              </a:ext>
            </a:extLst>
          </p:cNvPr>
          <p:cNvPicPr preferRelativeResize="0"/>
          <p:nvPr/>
        </p:nvPicPr>
        <p:blipFill rotWithShape="1">
          <a:blip r:embed="rId6">
            <a:alphaModFix/>
          </a:blip>
          <a:srcRect/>
          <a:stretch/>
        </p:blipFill>
        <p:spPr>
          <a:xfrm>
            <a:off x="735230" y="159010"/>
            <a:ext cx="545579" cy="54557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1675798" y="65315"/>
            <a:ext cx="3506400" cy="715550"/>
          </a:xfrm>
          <a:prstGeom prst="rect">
            <a:avLst/>
          </a:prstGeom>
          <a:noFill/>
          <a:ln>
            <a:noFill/>
          </a:ln>
        </p:spPr>
        <p:txBody>
          <a:bodyPr spcFirstLastPara="1" wrap="square" lIns="68569" tIns="34275" rIns="68569" bIns="34275" anchor="t" anchorCtr="0">
            <a:spAutoFit/>
          </a:bodyPr>
          <a:lstStyle/>
          <a:p>
            <a:pPr>
              <a:buSzPts val="5600"/>
            </a:pPr>
            <a:r>
              <a:rPr lang="en-US" sz="4200">
                <a:solidFill>
                  <a:srgbClr val="FFC000"/>
                </a:solidFill>
                <a:latin typeface="Calibri"/>
                <a:ea typeface="Calibri"/>
                <a:cs typeface="Calibri"/>
                <a:sym typeface="Calibri"/>
              </a:rPr>
              <a:t>Demonstration</a:t>
            </a:r>
            <a:endParaRPr sz="1050"/>
          </a:p>
        </p:txBody>
      </p:sp>
      <p:sp>
        <p:nvSpPr>
          <p:cNvPr id="839" name="Google Shape;839;g28d0a459bb7_0_12" descr="Classroom"/>
          <p:cNvSpPr/>
          <p:nvPr/>
        </p:nvSpPr>
        <p:spPr>
          <a:xfrm>
            <a:off x="93566" y="65305"/>
            <a:ext cx="551475" cy="5514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93566" y="1049614"/>
            <a:ext cx="3678539" cy="3263504"/>
          </a:xfrm>
          <a:prstGeom prst="rect">
            <a:avLst/>
          </a:prstGeom>
        </p:spPr>
        <p:txBody>
          <a:bodyPr spcFirstLastPara="1" vert="horz" lIns="68580" tIns="34290" rIns="68580" bIns="34290" rtlCol="0" anchorCtr="0">
            <a:noAutofit/>
          </a:bodyPr>
          <a:lstStyle/>
          <a:p>
            <a:pPr algn="ctr">
              <a:lnSpc>
                <a:spcPct val="90000"/>
              </a:lnSpc>
              <a:spcAft>
                <a:spcPts val="450"/>
              </a:spcAft>
              <a:buSzPts val="2400"/>
            </a:pPr>
            <a:r>
              <a:rPr lang="en-US" sz="165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1650" b="1"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A</a:t>
            </a:r>
            <a:r>
              <a:rPr lang="en-US" sz="1650" dirty="0">
                <a:solidFill>
                  <a:schemeClr val="dk1"/>
                </a:solidFill>
                <a:latin typeface="Calibri"/>
                <a:ea typeface="Calibri"/>
                <a:cs typeface="Calibri"/>
                <a:sym typeface="Calibri"/>
              </a:rPr>
              <a:t>sk students to recall  what they already know about energy. </a:t>
            </a:r>
            <a:endParaRPr lang="en-US" sz="1650" dirty="0"/>
          </a:p>
          <a:p>
            <a:pPr>
              <a:lnSpc>
                <a:spcPct val="90000"/>
              </a:lnSpc>
              <a:spcAft>
                <a:spcPts val="450"/>
              </a:spcAft>
              <a:buSzPts val="20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1650"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Engage the class in a discussion about the demonstration. Ask questions such as: How does the wind turbine generate electricity? What happens when the wind blows on the propeller? Why is wind energy considered a renewable resource?</a:t>
            </a:r>
          </a:p>
          <a:p>
            <a:pPr>
              <a:buSzPts val="16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450"/>
              </a:spcAft>
              <a:buSzPts val="20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165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energy.</a:t>
            </a:r>
          </a:p>
        </p:txBody>
      </p:sp>
      <p:pic>
        <p:nvPicPr>
          <p:cNvPr id="4" name="Picture 3" descr="A windmill with a white pole&#10;&#10;Description automatically generated with medium confidence">
            <a:extLst>
              <a:ext uri="{FF2B5EF4-FFF2-40B4-BE49-F238E27FC236}">
                <a16:creationId xmlns:a16="http://schemas.microsoft.com/office/drawing/2014/main" id="{0FDC655B-A911-6150-DF71-E38D387DA494}"/>
              </a:ext>
            </a:extLst>
          </p:cNvPr>
          <p:cNvPicPr>
            <a:picLocks noChangeAspect="1"/>
          </p:cNvPicPr>
          <p:nvPr/>
        </p:nvPicPr>
        <p:blipFill>
          <a:blip r:embed="rId4"/>
          <a:stretch>
            <a:fillRect/>
          </a:stretch>
        </p:blipFill>
        <p:spPr>
          <a:xfrm>
            <a:off x="3814519" y="1828799"/>
            <a:ext cx="2949915" cy="2145393"/>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873" descr="Questions"/>
          <p:cNvSpPr/>
          <p:nvPr/>
        </p:nvSpPr>
        <p:spPr>
          <a:xfrm>
            <a:off x="1714500" y="835269"/>
            <a:ext cx="3429000" cy="33322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430209113_0_1469"/>
          <p:cNvSpPr txBox="1"/>
          <p:nvPr/>
        </p:nvSpPr>
        <p:spPr>
          <a:xfrm>
            <a:off x="771525" y="318579"/>
            <a:ext cx="5757975"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one is an example of renewable energy?</a:t>
            </a:r>
            <a:endParaRPr sz="1050" dirty="0"/>
          </a:p>
        </p:txBody>
      </p:sp>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4" name="Google Shape;211;p34">
            <a:extLst>
              <a:ext uri="{FF2B5EF4-FFF2-40B4-BE49-F238E27FC236}">
                <a16:creationId xmlns:a16="http://schemas.microsoft.com/office/drawing/2014/main" id="{BBE9B117-A4C2-A882-9591-62A62B62A93B}"/>
              </a:ext>
            </a:extLst>
          </p:cNvPr>
          <p:cNvPicPr preferRelativeResize="0"/>
          <p:nvPr/>
        </p:nvPicPr>
        <p:blipFill>
          <a:blip r:embed="rId5">
            <a:alphaModFix/>
          </a:blip>
          <a:stretch>
            <a:fillRect/>
          </a:stretch>
        </p:blipFill>
        <p:spPr>
          <a:xfrm>
            <a:off x="3657600" y="1928628"/>
            <a:ext cx="2871900" cy="2117882"/>
          </a:xfrm>
          <a:prstGeom prst="rect">
            <a:avLst/>
          </a:prstGeom>
          <a:noFill/>
          <a:ln>
            <a:noFill/>
          </a:ln>
        </p:spPr>
      </p:pic>
      <p:pic>
        <p:nvPicPr>
          <p:cNvPr id="6" name="Google Shape;201;p33">
            <a:extLst>
              <a:ext uri="{FF2B5EF4-FFF2-40B4-BE49-F238E27FC236}">
                <a16:creationId xmlns:a16="http://schemas.microsoft.com/office/drawing/2014/main" id="{AE9154F1-24BB-BB09-BCD8-94425E8A7168}"/>
              </a:ext>
            </a:extLst>
          </p:cNvPr>
          <p:cNvPicPr preferRelativeResize="0"/>
          <p:nvPr/>
        </p:nvPicPr>
        <p:blipFill>
          <a:blip r:embed="rId6">
            <a:alphaModFix/>
          </a:blip>
          <a:stretch>
            <a:fillRect/>
          </a:stretch>
        </p:blipFill>
        <p:spPr>
          <a:xfrm>
            <a:off x="367767" y="1928628"/>
            <a:ext cx="2711802" cy="21178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430209113_0_1469"/>
          <p:cNvSpPr txBox="1"/>
          <p:nvPr/>
        </p:nvSpPr>
        <p:spPr>
          <a:xfrm>
            <a:off x="771525" y="318579"/>
            <a:ext cx="5757975" cy="900216"/>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one is an example of renewable energy?</a:t>
            </a:r>
            <a:endParaRPr sz="1050" dirty="0"/>
          </a:p>
        </p:txBody>
      </p:sp>
      <p:sp>
        <p:nvSpPr>
          <p:cNvPr id="463" name="Google Shape;463;g27430209113_0_146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64" name="Google Shape;464;g27430209113_0_146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65" name="Google Shape;465;g27430209113_0_146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4" name="Google Shape;211;p34">
            <a:extLst>
              <a:ext uri="{FF2B5EF4-FFF2-40B4-BE49-F238E27FC236}">
                <a16:creationId xmlns:a16="http://schemas.microsoft.com/office/drawing/2014/main" id="{BBE9B117-A4C2-A882-9591-62A62B62A93B}"/>
              </a:ext>
            </a:extLst>
          </p:cNvPr>
          <p:cNvPicPr preferRelativeResize="0"/>
          <p:nvPr/>
        </p:nvPicPr>
        <p:blipFill>
          <a:blip r:embed="rId5">
            <a:alphaModFix/>
          </a:blip>
          <a:stretch>
            <a:fillRect/>
          </a:stretch>
        </p:blipFill>
        <p:spPr>
          <a:xfrm>
            <a:off x="3657600" y="1928628"/>
            <a:ext cx="2871900" cy="2117882"/>
          </a:xfrm>
          <a:prstGeom prst="rect">
            <a:avLst/>
          </a:prstGeom>
          <a:noFill/>
          <a:ln>
            <a:noFill/>
          </a:ln>
        </p:spPr>
      </p:pic>
      <p:pic>
        <p:nvPicPr>
          <p:cNvPr id="6" name="Google Shape;201;p33">
            <a:extLst>
              <a:ext uri="{FF2B5EF4-FFF2-40B4-BE49-F238E27FC236}">
                <a16:creationId xmlns:a16="http://schemas.microsoft.com/office/drawing/2014/main" id="{AE9154F1-24BB-BB09-BCD8-94425E8A7168}"/>
              </a:ext>
            </a:extLst>
          </p:cNvPr>
          <p:cNvPicPr preferRelativeResize="0"/>
          <p:nvPr/>
        </p:nvPicPr>
        <p:blipFill>
          <a:blip r:embed="rId6">
            <a:alphaModFix/>
          </a:blip>
          <a:stretch>
            <a:fillRect/>
          </a:stretch>
        </p:blipFill>
        <p:spPr>
          <a:xfrm>
            <a:off x="367767" y="1928628"/>
            <a:ext cx="2711802" cy="2117882"/>
          </a:xfrm>
          <a:prstGeom prst="rect">
            <a:avLst/>
          </a:prstGeom>
          <a:noFill/>
          <a:ln>
            <a:noFill/>
          </a:ln>
        </p:spPr>
      </p:pic>
      <p:sp>
        <p:nvSpPr>
          <p:cNvPr id="2" name="Rounded Rectangle 1">
            <a:extLst>
              <a:ext uri="{FF2B5EF4-FFF2-40B4-BE49-F238E27FC236}">
                <a16:creationId xmlns:a16="http://schemas.microsoft.com/office/drawing/2014/main" id="{DD3A8059-288A-3EC8-86BC-31DF86BF048A}"/>
              </a:ext>
            </a:extLst>
          </p:cNvPr>
          <p:cNvSpPr/>
          <p:nvPr/>
        </p:nvSpPr>
        <p:spPr>
          <a:xfrm>
            <a:off x="86945" y="1212215"/>
            <a:ext cx="3278963" cy="3686355"/>
          </a:xfrm>
          <a:prstGeom prst="round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not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4" name="Google Shape;536;g27e576c1a67_0_1091" descr="Rewind">
            <a:extLst>
              <a:ext uri="{FF2B5EF4-FFF2-40B4-BE49-F238E27FC236}">
                <a16:creationId xmlns:a16="http://schemas.microsoft.com/office/drawing/2014/main" id="{BB9C1945-0870-BF25-9FA7-6B6289B8E051}"/>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19120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g27f7a576e42_0_1044"/>
          <p:cNvSpPr/>
          <p:nvPr/>
        </p:nvSpPr>
        <p:spPr>
          <a:xfrm>
            <a:off x="127235" y="239419"/>
            <a:ext cx="6603525" cy="442462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cxnSp>
        <p:nvCxnSpPr>
          <p:cNvPr id="1942" name="Google Shape;1942;g27f7a576e42_0_1044"/>
          <p:cNvCxnSpPr/>
          <p:nvPr/>
        </p:nvCxnSpPr>
        <p:spPr>
          <a:xfrm>
            <a:off x="3440403" y="239419"/>
            <a:ext cx="0" cy="1345950"/>
          </a:xfrm>
          <a:prstGeom prst="straightConnector1">
            <a:avLst/>
          </a:prstGeom>
          <a:noFill/>
          <a:ln w="25400" cap="flat" cmpd="sng">
            <a:solidFill>
              <a:srgbClr val="FF932B"/>
            </a:solidFill>
            <a:prstDash val="solid"/>
            <a:round/>
            <a:headEnd type="none" w="sm" len="sm"/>
            <a:tailEnd type="none" w="sm" len="sm"/>
          </a:ln>
        </p:spPr>
      </p:cxnSp>
      <p:cxnSp>
        <p:nvCxnSpPr>
          <p:cNvPr id="1943" name="Google Shape;1943;g27f7a576e42_0_1044"/>
          <p:cNvCxnSpPr>
            <a:stCxn id="1944" idx="4"/>
            <a:endCxn id="1941" idx="2"/>
          </p:cNvCxnSpPr>
          <p:nvPr/>
        </p:nvCxnSpPr>
        <p:spPr>
          <a:xfrm>
            <a:off x="3411894" y="3300164"/>
            <a:ext cx="17100" cy="1363950"/>
          </a:xfrm>
          <a:prstGeom prst="straightConnector1">
            <a:avLst/>
          </a:prstGeom>
          <a:noFill/>
          <a:ln w="25400" cap="flat" cmpd="sng">
            <a:solidFill>
              <a:srgbClr val="FF932B"/>
            </a:solidFill>
            <a:prstDash val="solid"/>
            <a:round/>
            <a:headEnd type="none" w="sm" len="sm"/>
            <a:tailEnd type="none" w="sm" len="sm"/>
          </a:ln>
        </p:spPr>
      </p:cxnSp>
      <p:cxnSp>
        <p:nvCxnSpPr>
          <p:cNvPr id="1945" name="Google Shape;1945;g27f7a576e42_0_1044"/>
          <p:cNvCxnSpPr/>
          <p:nvPr/>
        </p:nvCxnSpPr>
        <p:spPr>
          <a:xfrm>
            <a:off x="127235" y="2441666"/>
            <a:ext cx="1928475" cy="0"/>
          </a:xfrm>
          <a:prstGeom prst="straightConnector1">
            <a:avLst/>
          </a:prstGeom>
          <a:noFill/>
          <a:ln w="25400" cap="flat" cmpd="sng">
            <a:solidFill>
              <a:srgbClr val="FF932B"/>
            </a:solidFill>
            <a:prstDash val="solid"/>
            <a:round/>
            <a:headEnd type="none" w="sm" len="sm"/>
            <a:tailEnd type="none" w="sm" len="sm"/>
          </a:ln>
        </p:spPr>
      </p:cxnSp>
      <p:cxnSp>
        <p:nvCxnSpPr>
          <p:cNvPr id="1946" name="Google Shape;1946;g27f7a576e42_0_1044"/>
          <p:cNvCxnSpPr/>
          <p:nvPr/>
        </p:nvCxnSpPr>
        <p:spPr>
          <a:xfrm>
            <a:off x="4769897" y="2412674"/>
            <a:ext cx="1960875" cy="0"/>
          </a:xfrm>
          <a:prstGeom prst="straightConnector1">
            <a:avLst/>
          </a:prstGeom>
          <a:noFill/>
          <a:ln w="25400" cap="flat" cmpd="sng">
            <a:solidFill>
              <a:srgbClr val="FF932B"/>
            </a:solidFill>
            <a:prstDash val="solid"/>
            <a:round/>
            <a:headEnd type="none" w="sm" len="sm"/>
            <a:tailEnd type="none" w="sm" len="sm"/>
          </a:ln>
        </p:spPr>
      </p:cxnSp>
      <p:sp>
        <p:nvSpPr>
          <p:cNvPr id="1944" name="Google Shape;1944;g27f7a576e42_0_1044"/>
          <p:cNvSpPr/>
          <p:nvPr/>
        </p:nvSpPr>
        <p:spPr>
          <a:xfrm>
            <a:off x="2054694" y="1583414"/>
            <a:ext cx="2714400" cy="171675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22" name="Google Shape;222;p36"/>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23" name="Google Shape;223;p36"/>
          <p:cNvCxnSpPr>
            <a:stCxn id="224" idx="4"/>
            <a:endCxn id="221"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25" name="Google Shape;225;p36"/>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26" name="Google Shape;226;p36"/>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24" name="Google Shape;224;p36"/>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27" name="Google Shape;227;p36"/>
          <p:cNvSpPr txBox="1"/>
          <p:nvPr/>
        </p:nvSpPr>
        <p:spPr>
          <a:xfrm>
            <a:off x="2260988" y="2346431"/>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Renewable</a:t>
            </a:r>
            <a:br>
              <a:rPr lang="en" sz="2475" b="1">
                <a:latin typeface="Poppins"/>
                <a:ea typeface="Poppins"/>
                <a:cs typeface="Poppins"/>
                <a:sym typeface="Poppins"/>
              </a:rPr>
            </a:br>
            <a:r>
              <a:rPr lang="en" sz="2475" b="1">
                <a:latin typeface="Poppins"/>
                <a:ea typeface="Poppins"/>
                <a:cs typeface="Poppins"/>
                <a:sym typeface="Poppins"/>
              </a:rPr>
              <a:t>Energy</a:t>
            </a:r>
            <a:endParaRPr sz="825"/>
          </a:p>
        </p:txBody>
      </p:sp>
      <p:sp>
        <p:nvSpPr>
          <p:cNvPr id="228" name="Google Shape;228;p36"/>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29" name="Google Shape;229;p36"/>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30" name="Google Shape;230;p36"/>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31" name="Google Shape;231;p36"/>
          <p:cNvSpPr txBox="1"/>
          <p:nvPr/>
        </p:nvSpPr>
        <p:spPr>
          <a:xfrm>
            <a:off x="3507171" y="3998751"/>
            <a:ext cx="3028725" cy="242344"/>
          </a:xfrm>
          <a:prstGeom prst="rect">
            <a:avLst/>
          </a:prstGeom>
          <a:noFill/>
          <a:ln>
            <a:noFill/>
          </a:ln>
        </p:spPr>
        <p:txBody>
          <a:bodyPr spcFirstLastPara="1" wrap="square" lIns="68569" tIns="34275" rIns="68569" bIns="34275" anchor="t" anchorCtr="0">
            <a:spAutoFit/>
          </a:bodyPr>
          <a:lstStyle/>
          <a:p>
            <a:pPr algn="r"/>
            <a:r>
              <a:rPr lang="en" sz="1125">
                <a:latin typeface="Helvetica Neue Light"/>
                <a:ea typeface="Helvetica Neue Light"/>
                <a:cs typeface="Helvetica Neue Light"/>
                <a:sym typeface="Helvetica Neue Light"/>
              </a:rPr>
              <a:t>How does renewable energy impact my life?</a:t>
            </a:r>
            <a:endParaRPr sz="1125"/>
          </a:p>
        </p:txBody>
      </p:sp>
      <p:sp>
        <p:nvSpPr>
          <p:cNvPr id="2" name="Google Shape;1974;g27f7a576e42_0_1075">
            <a:extLst>
              <a:ext uri="{FF2B5EF4-FFF2-40B4-BE49-F238E27FC236}">
                <a16:creationId xmlns:a16="http://schemas.microsoft.com/office/drawing/2014/main" id="{002E76BC-3B35-A994-6A25-C1D47E48C20C}"/>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7A13125C-D160-CFC4-C036-73D7A145D13F}"/>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1E1EEF5F-7CEA-B9DE-7F82-41564241F24C}"/>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17F6DE17-9891-8BA0-74E8-D7E11317A587}"/>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2B1CF189-8F17-197E-6628-9ADC30AA55A5}"/>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F1E938D5-62E3-D24D-02E9-875ED8F37565}"/>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p:nvPr/>
        </p:nvSpPr>
        <p:spPr>
          <a:xfrm>
            <a:off x="479610" y="530397"/>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Renewable Energy</a:t>
            </a:r>
            <a:r>
              <a:rPr lang="en" sz="2250">
                <a:solidFill>
                  <a:schemeClr val="dk1"/>
                </a:solidFill>
                <a:latin typeface="Calibri"/>
                <a:ea typeface="Calibri"/>
                <a:cs typeface="Calibri"/>
                <a:sym typeface="Calibri"/>
              </a:rPr>
              <a:t> from the choices below. </a:t>
            </a:r>
            <a:endParaRPr sz="1050"/>
          </a:p>
        </p:txBody>
      </p:sp>
      <p:sp>
        <p:nvSpPr>
          <p:cNvPr id="238" name="Google Shape;238;p37"/>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39" name="Google Shape;239;p37"/>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40" name="Google Shape;240;p37"/>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41" name="Google Shape;241;p37"/>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43" name="Google Shape;243;p37"/>
          <p:cNvPicPr preferRelativeResize="0"/>
          <p:nvPr/>
        </p:nvPicPr>
        <p:blipFill>
          <a:blip r:embed="rId3">
            <a:alphaModFix/>
          </a:blip>
          <a:stretch>
            <a:fillRect/>
          </a:stretch>
        </p:blipFill>
        <p:spPr>
          <a:xfrm>
            <a:off x="673950" y="1536637"/>
            <a:ext cx="3109237" cy="1035113"/>
          </a:xfrm>
          <a:prstGeom prst="rect">
            <a:avLst/>
          </a:prstGeom>
          <a:noFill/>
          <a:ln>
            <a:noFill/>
          </a:ln>
        </p:spPr>
      </p:pic>
      <p:pic>
        <p:nvPicPr>
          <p:cNvPr id="244" name="Google Shape;244;p37"/>
          <p:cNvPicPr preferRelativeResize="0"/>
          <p:nvPr/>
        </p:nvPicPr>
        <p:blipFill>
          <a:blip r:embed="rId4">
            <a:alphaModFix/>
          </a:blip>
          <a:stretch>
            <a:fillRect/>
          </a:stretch>
        </p:blipFill>
        <p:spPr>
          <a:xfrm>
            <a:off x="4284825" y="1491442"/>
            <a:ext cx="1090514" cy="1234106"/>
          </a:xfrm>
          <a:prstGeom prst="rect">
            <a:avLst/>
          </a:prstGeom>
          <a:noFill/>
          <a:ln>
            <a:noFill/>
          </a:ln>
        </p:spPr>
      </p:pic>
      <p:pic>
        <p:nvPicPr>
          <p:cNvPr id="245" name="Google Shape;245;p37"/>
          <p:cNvPicPr preferRelativeResize="0"/>
          <p:nvPr/>
        </p:nvPicPr>
        <p:blipFill>
          <a:blip r:embed="rId5">
            <a:alphaModFix/>
          </a:blip>
          <a:stretch>
            <a:fillRect/>
          </a:stretch>
        </p:blipFill>
        <p:spPr>
          <a:xfrm>
            <a:off x="788256" y="2686050"/>
            <a:ext cx="2550319" cy="1700213"/>
          </a:xfrm>
          <a:prstGeom prst="rect">
            <a:avLst/>
          </a:prstGeom>
          <a:noFill/>
          <a:ln>
            <a:noFill/>
          </a:ln>
        </p:spPr>
      </p:pic>
      <p:pic>
        <p:nvPicPr>
          <p:cNvPr id="246" name="Google Shape;246;p37"/>
          <p:cNvPicPr preferRelativeResize="0"/>
          <p:nvPr/>
        </p:nvPicPr>
        <p:blipFill>
          <a:blip r:embed="rId6">
            <a:alphaModFix/>
          </a:blip>
          <a:stretch>
            <a:fillRect/>
          </a:stretch>
        </p:blipFill>
        <p:spPr>
          <a:xfrm>
            <a:off x="4251710" y="2839847"/>
            <a:ext cx="2205473" cy="1546416"/>
          </a:xfrm>
          <a:prstGeom prst="rect">
            <a:avLst/>
          </a:prstGeom>
          <a:noFill/>
          <a:ln>
            <a:noFill/>
          </a:ln>
        </p:spPr>
      </p:pic>
      <p:sp>
        <p:nvSpPr>
          <p:cNvPr id="4" name="Google Shape;1974;g27f7a576e42_0_1075">
            <a:extLst>
              <a:ext uri="{FF2B5EF4-FFF2-40B4-BE49-F238E27FC236}">
                <a16:creationId xmlns:a16="http://schemas.microsoft.com/office/drawing/2014/main" id="{7E561793-BEE6-9078-0C69-46ECEAFD688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 name="Google Shape;1975;g27f7a576e42_0_1075">
            <a:extLst>
              <a:ext uri="{FF2B5EF4-FFF2-40B4-BE49-F238E27FC236}">
                <a16:creationId xmlns:a16="http://schemas.microsoft.com/office/drawing/2014/main" id="{2F289AF6-6B83-8924-AC1D-CD21214C4D8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6;g27f7a576e42_0_1075">
            <a:extLst>
              <a:ext uri="{FF2B5EF4-FFF2-40B4-BE49-F238E27FC236}">
                <a16:creationId xmlns:a16="http://schemas.microsoft.com/office/drawing/2014/main" id="{1C48712A-90DC-4993-591D-878442444F96}"/>
              </a:ext>
            </a:extLst>
          </p:cNvPr>
          <p:cNvCxnSpPr>
            <a:stCxn id="9" idx="4"/>
            <a:endCxn id="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 name="Google Shape;1978;g27f7a576e42_0_1075">
            <a:extLst>
              <a:ext uri="{FF2B5EF4-FFF2-40B4-BE49-F238E27FC236}">
                <a16:creationId xmlns:a16="http://schemas.microsoft.com/office/drawing/2014/main" id="{638170EF-4F50-E1B0-1AFF-516A969D5FDC}"/>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 name="Google Shape;1979;g27f7a576e42_0_1075">
            <a:extLst>
              <a:ext uri="{FF2B5EF4-FFF2-40B4-BE49-F238E27FC236}">
                <a16:creationId xmlns:a16="http://schemas.microsoft.com/office/drawing/2014/main" id="{FCD81163-ABB3-BF13-94CB-60B21ED6C0EC}"/>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9" name="Google Shape;1977;g27f7a576e42_0_1075">
            <a:extLst>
              <a:ext uri="{FF2B5EF4-FFF2-40B4-BE49-F238E27FC236}">
                <a16:creationId xmlns:a16="http://schemas.microsoft.com/office/drawing/2014/main" id="{F76DA371-5204-6E1F-469B-3F5A0CDE136D}"/>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p:nvPr/>
        </p:nvSpPr>
        <p:spPr>
          <a:xfrm>
            <a:off x="479610" y="530397"/>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Renewable Energy</a:t>
            </a:r>
            <a:r>
              <a:rPr lang="en" sz="2250">
                <a:solidFill>
                  <a:schemeClr val="dk1"/>
                </a:solidFill>
                <a:latin typeface="Calibri"/>
                <a:ea typeface="Calibri"/>
                <a:cs typeface="Calibri"/>
                <a:sym typeface="Calibri"/>
              </a:rPr>
              <a:t> from the choices below. </a:t>
            </a:r>
            <a:endParaRPr sz="1050"/>
          </a:p>
        </p:txBody>
      </p:sp>
      <p:sp>
        <p:nvSpPr>
          <p:cNvPr id="253" name="Google Shape;253;p38"/>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54" name="Google Shape;254;p38"/>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55" name="Google Shape;255;p38"/>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56" name="Google Shape;256;p38"/>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58" name="Google Shape;258;p38"/>
          <p:cNvPicPr preferRelativeResize="0"/>
          <p:nvPr/>
        </p:nvPicPr>
        <p:blipFill>
          <a:blip r:embed="rId3">
            <a:alphaModFix/>
          </a:blip>
          <a:stretch>
            <a:fillRect/>
          </a:stretch>
        </p:blipFill>
        <p:spPr>
          <a:xfrm>
            <a:off x="673950" y="1536637"/>
            <a:ext cx="3109237" cy="1035113"/>
          </a:xfrm>
          <a:prstGeom prst="rect">
            <a:avLst/>
          </a:prstGeom>
          <a:noFill/>
          <a:ln>
            <a:noFill/>
          </a:ln>
        </p:spPr>
      </p:pic>
      <p:pic>
        <p:nvPicPr>
          <p:cNvPr id="259" name="Google Shape;259;p38"/>
          <p:cNvPicPr preferRelativeResize="0"/>
          <p:nvPr/>
        </p:nvPicPr>
        <p:blipFill>
          <a:blip r:embed="rId4">
            <a:alphaModFix/>
          </a:blip>
          <a:stretch>
            <a:fillRect/>
          </a:stretch>
        </p:blipFill>
        <p:spPr>
          <a:xfrm>
            <a:off x="4284825" y="1491442"/>
            <a:ext cx="1090514" cy="1234106"/>
          </a:xfrm>
          <a:prstGeom prst="rect">
            <a:avLst/>
          </a:prstGeom>
          <a:noFill/>
          <a:ln>
            <a:noFill/>
          </a:ln>
        </p:spPr>
      </p:pic>
      <p:pic>
        <p:nvPicPr>
          <p:cNvPr id="260" name="Google Shape;260;p38"/>
          <p:cNvPicPr preferRelativeResize="0"/>
          <p:nvPr/>
        </p:nvPicPr>
        <p:blipFill>
          <a:blip r:embed="rId5">
            <a:alphaModFix/>
          </a:blip>
          <a:stretch>
            <a:fillRect/>
          </a:stretch>
        </p:blipFill>
        <p:spPr>
          <a:xfrm>
            <a:off x="788256" y="2686050"/>
            <a:ext cx="2550319" cy="1700213"/>
          </a:xfrm>
          <a:prstGeom prst="rect">
            <a:avLst/>
          </a:prstGeom>
          <a:noFill/>
          <a:ln>
            <a:noFill/>
          </a:ln>
        </p:spPr>
      </p:pic>
      <p:pic>
        <p:nvPicPr>
          <p:cNvPr id="261" name="Google Shape;261;p38"/>
          <p:cNvPicPr preferRelativeResize="0"/>
          <p:nvPr/>
        </p:nvPicPr>
        <p:blipFill>
          <a:blip r:embed="rId6">
            <a:alphaModFix/>
          </a:blip>
          <a:stretch>
            <a:fillRect/>
          </a:stretch>
        </p:blipFill>
        <p:spPr>
          <a:xfrm>
            <a:off x="4251710" y="2839847"/>
            <a:ext cx="2205473" cy="1546416"/>
          </a:xfrm>
          <a:prstGeom prst="rect">
            <a:avLst/>
          </a:prstGeom>
          <a:noFill/>
          <a:ln>
            <a:noFill/>
          </a:ln>
        </p:spPr>
      </p:pic>
      <p:sp>
        <p:nvSpPr>
          <p:cNvPr id="262" name="Google Shape;262;p38"/>
          <p:cNvSpPr/>
          <p:nvPr/>
        </p:nvSpPr>
        <p:spPr>
          <a:xfrm>
            <a:off x="393900" y="1460081"/>
            <a:ext cx="3472875" cy="122602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B61FEC33-0615-3443-0EA8-61B4BA9D4727}"/>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2EE3DF9A-D630-B85B-7130-9E4CC79CD11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D00193AF-4F91-00EE-DE4D-4FF3C9921306}"/>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AC5912AC-BE12-741A-E94A-06E6D5233824}"/>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430D6895-5F9A-F07F-0E13-BBC6B1422C7B}"/>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49D45880-CEBD-4099-32C2-EB7C2A5E06F8}"/>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9"/>
          <p:cNvPicPr preferRelativeResize="0"/>
          <p:nvPr/>
        </p:nvPicPr>
        <p:blipFill>
          <a:blip r:embed="rId3">
            <a:alphaModFix/>
          </a:blip>
          <a:stretch>
            <a:fillRect/>
          </a:stretch>
        </p:blipFill>
        <p:spPr>
          <a:xfrm>
            <a:off x="3700189" y="1383600"/>
            <a:ext cx="2642684" cy="879788"/>
          </a:xfrm>
          <a:prstGeom prst="rect">
            <a:avLst/>
          </a:prstGeom>
          <a:noFill/>
          <a:ln>
            <a:noFill/>
          </a:ln>
        </p:spPr>
      </p:pic>
      <p:sp>
        <p:nvSpPr>
          <p:cNvPr id="269" name="Google Shape;269;p39"/>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70" name="Google Shape;270;p39"/>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71" name="Google Shape;271;p39"/>
          <p:cNvCxnSpPr>
            <a:stCxn id="272" idx="4"/>
            <a:endCxn id="269"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73" name="Google Shape;273;p39"/>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74" name="Google Shape;274;p39"/>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72" name="Google Shape;272;p39"/>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75" name="Google Shape;275;p39"/>
          <p:cNvSpPr txBox="1"/>
          <p:nvPr/>
        </p:nvSpPr>
        <p:spPr>
          <a:xfrm>
            <a:off x="2260988" y="2346431"/>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Renewable</a:t>
            </a:r>
            <a:br>
              <a:rPr lang="en" sz="2475" b="1">
                <a:latin typeface="Poppins"/>
                <a:ea typeface="Poppins"/>
                <a:cs typeface="Poppins"/>
                <a:sym typeface="Poppins"/>
              </a:rPr>
            </a:br>
            <a:r>
              <a:rPr lang="en" sz="2475" b="1">
                <a:latin typeface="Poppins"/>
                <a:ea typeface="Poppins"/>
                <a:cs typeface="Poppins"/>
                <a:sym typeface="Poppins"/>
              </a:rPr>
              <a:t>Energy</a:t>
            </a:r>
            <a:endParaRPr sz="825"/>
          </a:p>
        </p:txBody>
      </p:sp>
      <p:sp>
        <p:nvSpPr>
          <p:cNvPr id="276" name="Google Shape;276;p39"/>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77" name="Google Shape;277;p39"/>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78" name="Google Shape;278;p39"/>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79" name="Google Shape;279;p39"/>
          <p:cNvSpPr txBox="1"/>
          <p:nvPr/>
        </p:nvSpPr>
        <p:spPr>
          <a:xfrm>
            <a:off x="3507171" y="3998751"/>
            <a:ext cx="3028725" cy="242344"/>
          </a:xfrm>
          <a:prstGeom prst="rect">
            <a:avLst/>
          </a:prstGeom>
          <a:noFill/>
          <a:ln>
            <a:noFill/>
          </a:ln>
        </p:spPr>
        <p:txBody>
          <a:bodyPr spcFirstLastPara="1" wrap="square" lIns="68569" tIns="34275" rIns="68569" bIns="34275" anchor="t" anchorCtr="0">
            <a:spAutoFit/>
          </a:bodyPr>
          <a:lstStyle/>
          <a:p>
            <a:pPr algn="r"/>
            <a:r>
              <a:rPr lang="en" sz="1125">
                <a:latin typeface="Helvetica Neue Light"/>
                <a:ea typeface="Helvetica Neue Light"/>
                <a:cs typeface="Helvetica Neue Light"/>
                <a:sym typeface="Helvetica Neue Light"/>
              </a:rPr>
              <a:t>How does renewable energy impact my life?</a:t>
            </a:r>
            <a:endParaRPr sz="1125"/>
          </a:p>
        </p:txBody>
      </p:sp>
      <p:sp>
        <p:nvSpPr>
          <p:cNvPr id="2" name="Google Shape;1974;g27f7a576e42_0_1075">
            <a:extLst>
              <a:ext uri="{FF2B5EF4-FFF2-40B4-BE49-F238E27FC236}">
                <a16:creationId xmlns:a16="http://schemas.microsoft.com/office/drawing/2014/main" id="{F8E0C0B2-E417-2B9F-F51C-7655041D620F}"/>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82764E95-E94A-842B-036B-FBB5310FADE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3AB75953-4969-162F-9275-8F52D07A211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0AF5517A-B8C0-629A-738F-835CA5A2A631}"/>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5D6A496B-DFAE-A2D0-3063-0FE744933385}"/>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1CFA6380-83AD-023E-3214-2928ADD72596}"/>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descr="Rewind"/>
          <p:cNvSpPr/>
          <p:nvPr/>
        </p:nvSpPr>
        <p:spPr>
          <a:xfrm>
            <a:off x="1371600" y="826417"/>
            <a:ext cx="4114800" cy="349065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endParaRPr sz="105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Renewable Energy</a:t>
            </a:r>
            <a:r>
              <a:rPr lang="en" sz="2250">
                <a:solidFill>
                  <a:schemeClr val="dk1"/>
                </a:solidFill>
                <a:latin typeface="Calibri"/>
                <a:ea typeface="Calibri"/>
                <a:cs typeface="Calibri"/>
                <a:sym typeface="Calibri"/>
              </a:rPr>
              <a:t> from the choices below. </a:t>
            </a:r>
            <a:endParaRPr sz="1050"/>
          </a:p>
        </p:txBody>
      </p:sp>
      <p:sp>
        <p:nvSpPr>
          <p:cNvPr id="286" name="Google Shape;286;p40"/>
          <p:cNvSpPr txBox="1"/>
          <p:nvPr/>
        </p:nvSpPr>
        <p:spPr>
          <a:xfrm>
            <a:off x="722156" y="3819001"/>
            <a:ext cx="60657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Energy that comes from natural sources and will not run out</a:t>
            </a:r>
            <a:endParaRPr sz="1050"/>
          </a:p>
        </p:txBody>
      </p:sp>
      <p:sp>
        <p:nvSpPr>
          <p:cNvPr id="287" name="Google Shape;287;p40"/>
          <p:cNvSpPr txBox="1"/>
          <p:nvPr/>
        </p:nvSpPr>
        <p:spPr>
          <a:xfrm>
            <a:off x="760862" y="31835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Smallest whole unit of matter</a:t>
            </a:r>
            <a:endParaRPr sz="1800">
              <a:latin typeface="Helvetica Neue Light"/>
              <a:ea typeface="Helvetica Neue Light"/>
              <a:cs typeface="Helvetica Neue Light"/>
              <a:sym typeface="Helvetica Neue Light"/>
            </a:endParaRPr>
          </a:p>
        </p:txBody>
      </p:sp>
      <p:sp>
        <p:nvSpPr>
          <p:cNvPr id="288" name="Google Shape;288;p40"/>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289" name="Google Shape;289;p40"/>
          <p:cNvSpPr txBox="1"/>
          <p:nvPr/>
        </p:nvSpPr>
        <p:spPr>
          <a:xfrm>
            <a:off x="74799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Ability to do work from the Sun</a:t>
            </a:r>
            <a:endParaRPr sz="1800">
              <a:latin typeface="Helvetica Neue Light"/>
              <a:ea typeface="Helvetica Neue Light"/>
              <a:cs typeface="Helvetica Neue Light"/>
              <a:sym typeface="Helvetica Neue Light"/>
            </a:endParaRPr>
          </a:p>
        </p:txBody>
      </p:sp>
      <p:sp>
        <p:nvSpPr>
          <p:cNvPr id="290" name="Google Shape;290;p40"/>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91" name="Google Shape;291;p40"/>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92" name="Google Shape;292;p40"/>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93" name="Google Shape;293;p40"/>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295" name="Google Shape;295;p40"/>
          <p:cNvSpPr txBox="1"/>
          <p:nvPr/>
        </p:nvSpPr>
        <p:spPr>
          <a:xfrm>
            <a:off x="747999" y="256005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Preserved remains of prehistoric life</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17E4AFA3-C585-82FE-1F93-D479FA8C6DD7}"/>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9455F29C-FFCC-E082-F73F-533B001E5B0C}"/>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CE336C86-87EE-517C-98D4-6ED50A52FCEC}"/>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AC7B2E8B-920A-78BA-AC4C-E03564A685C7}"/>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00EFE8BF-0A5B-56EC-91DC-9F86EBAA91A3}"/>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9C1B8D36-7F21-C128-A7CE-168CAFE39184}"/>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Renewable Energy</a:t>
            </a:r>
            <a:r>
              <a:rPr lang="en" sz="2250">
                <a:solidFill>
                  <a:schemeClr val="dk1"/>
                </a:solidFill>
                <a:latin typeface="Calibri"/>
                <a:ea typeface="Calibri"/>
                <a:cs typeface="Calibri"/>
                <a:sym typeface="Calibri"/>
              </a:rPr>
              <a:t> from the choices below. </a:t>
            </a:r>
            <a:endParaRPr sz="1050"/>
          </a:p>
        </p:txBody>
      </p:sp>
      <p:sp>
        <p:nvSpPr>
          <p:cNvPr id="302" name="Google Shape;302;p41"/>
          <p:cNvSpPr txBox="1"/>
          <p:nvPr/>
        </p:nvSpPr>
        <p:spPr>
          <a:xfrm>
            <a:off x="722156" y="3819001"/>
            <a:ext cx="6065775" cy="346218"/>
          </a:xfrm>
          <a:prstGeom prst="rect">
            <a:avLst/>
          </a:prstGeom>
          <a:noFill/>
          <a:ln>
            <a:noFill/>
          </a:ln>
        </p:spPr>
        <p:txBody>
          <a:bodyPr spcFirstLastPara="1" wrap="square" lIns="68569" tIns="34275" rIns="68569" bIns="34275" anchor="t" anchorCtr="0">
            <a:spAutoFit/>
          </a:bodyPr>
          <a:lstStyle/>
          <a:p>
            <a:r>
              <a:rPr lang="en" sz="1800">
                <a:latin typeface="Helvetica Neue Light"/>
                <a:ea typeface="Helvetica Neue Light"/>
                <a:cs typeface="Helvetica Neue Light"/>
                <a:sym typeface="Helvetica Neue Light"/>
              </a:rPr>
              <a:t>Energy that comes from natural sources and will not run out</a:t>
            </a:r>
            <a:endParaRPr sz="1050"/>
          </a:p>
        </p:txBody>
      </p:sp>
      <p:sp>
        <p:nvSpPr>
          <p:cNvPr id="303" name="Google Shape;303;p41"/>
          <p:cNvSpPr txBox="1"/>
          <p:nvPr/>
        </p:nvSpPr>
        <p:spPr>
          <a:xfrm>
            <a:off x="760862" y="31835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Smallest whole unit of matter</a:t>
            </a:r>
            <a:endParaRPr sz="1800">
              <a:latin typeface="Helvetica Neue Light"/>
              <a:ea typeface="Helvetica Neue Light"/>
              <a:cs typeface="Helvetica Neue Light"/>
              <a:sym typeface="Helvetica Neue Light"/>
            </a:endParaRPr>
          </a:p>
        </p:txBody>
      </p:sp>
      <p:sp>
        <p:nvSpPr>
          <p:cNvPr id="304" name="Google Shape;304;p41"/>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05" name="Google Shape;305;p41"/>
          <p:cNvSpPr txBox="1"/>
          <p:nvPr/>
        </p:nvSpPr>
        <p:spPr>
          <a:xfrm>
            <a:off x="74799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Ability to do work from the Sun</a:t>
            </a:r>
            <a:endParaRPr sz="1800">
              <a:latin typeface="Helvetica Neue Light"/>
              <a:ea typeface="Helvetica Neue Light"/>
              <a:cs typeface="Helvetica Neue Light"/>
              <a:sym typeface="Helvetica Neue Light"/>
            </a:endParaRPr>
          </a:p>
        </p:txBody>
      </p:sp>
      <p:sp>
        <p:nvSpPr>
          <p:cNvPr id="306" name="Google Shape;306;p41"/>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07" name="Google Shape;307;p41"/>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08" name="Google Shape;308;p41"/>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09" name="Google Shape;309;p41"/>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11" name="Google Shape;311;p41"/>
          <p:cNvSpPr txBox="1"/>
          <p:nvPr/>
        </p:nvSpPr>
        <p:spPr>
          <a:xfrm>
            <a:off x="747999" y="256005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Preserved remains of prehistoric life</a:t>
            </a:r>
            <a:endParaRPr sz="1800">
              <a:latin typeface="Helvetica Neue Light"/>
              <a:ea typeface="Helvetica Neue Light"/>
              <a:cs typeface="Helvetica Neue Light"/>
              <a:sym typeface="Helvetica Neue Light"/>
            </a:endParaRPr>
          </a:p>
        </p:txBody>
      </p:sp>
      <p:sp>
        <p:nvSpPr>
          <p:cNvPr id="312" name="Google Shape;312;p41"/>
          <p:cNvSpPr/>
          <p:nvPr/>
        </p:nvSpPr>
        <p:spPr>
          <a:xfrm>
            <a:off x="292950" y="3648600"/>
            <a:ext cx="6430725"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E8D13C16-2BE6-96FF-DD1F-45CFE6634117}"/>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7CF89891-6D84-EABC-DD3B-46B8E12D1353}"/>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51BFCFC2-A376-CB28-9A53-4E02B2815E06}"/>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40854083-02E9-8D10-3479-6D5C9FE09035}"/>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E7E278AC-9E70-4300-B486-EFFCECDFE1C4}"/>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CE645557-0CD9-C78D-1699-942C11562AA7}"/>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2"/>
          <p:cNvPicPr preferRelativeResize="0"/>
          <p:nvPr/>
        </p:nvPicPr>
        <p:blipFill>
          <a:blip r:embed="rId3">
            <a:alphaModFix/>
          </a:blip>
          <a:stretch>
            <a:fillRect/>
          </a:stretch>
        </p:blipFill>
        <p:spPr>
          <a:xfrm>
            <a:off x="3700189" y="1383600"/>
            <a:ext cx="2642684" cy="879788"/>
          </a:xfrm>
          <a:prstGeom prst="rect">
            <a:avLst/>
          </a:prstGeom>
          <a:noFill/>
          <a:ln>
            <a:noFill/>
          </a:ln>
        </p:spPr>
      </p:pic>
      <p:sp>
        <p:nvSpPr>
          <p:cNvPr id="319" name="Google Shape;319;p42"/>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320" name="Google Shape;320;p42"/>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21" name="Google Shape;321;p42"/>
          <p:cNvCxnSpPr>
            <a:stCxn id="322" idx="4"/>
            <a:endCxn id="319"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23" name="Google Shape;323;p42"/>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24" name="Google Shape;324;p42"/>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22" name="Google Shape;322;p42"/>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25" name="Google Shape;325;p42"/>
          <p:cNvSpPr txBox="1"/>
          <p:nvPr/>
        </p:nvSpPr>
        <p:spPr>
          <a:xfrm>
            <a:off x="2260988" y="2346431"/>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Renewable</a:t>
            </a:r>
            <a:br>
              <a:rPr lang="en" sz="2475" b="1">
                <a:latin typeface="Poppins"/>
                <a:ea typeface="Poppins"/>
                <a:cs typeface="Poppins"/>
                <a:sym typeface="Poppins"/>
              </a:rPr>
            </a:br>
            <a:r>
              <a:rPr lang="en" sz="2475" b="1">
                <a:latin typeface="Poppins"/>
                <a:ea typeface="Poppins"/>
                <a:cs typeface="Poppins"/>
                <a:sym typeface="Poppins"/>
              </a:rPr>
              <a:t>Energy</a:t>
            </a:r>
            <a:endParaRPr sz="825"/>
          </a:p>
        </p:txBody>
      </p:sp>
      <p:sp>
        <p:nvSpPr>
          <p:cNvPr id="326" name="Google Shape;326;p42"/>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27" name="Google Shape;327;p42"/>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28" name="Google Shape;328;p42"/>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29" name="Google Shape;329;p42"/>
          <p:cNvSpPr txBox="1"/>
          <p:nvPr/>
        </p:nvSpPr>
        <p:spPr>
          <a:xfrm>
            <a:off x="3507171" y="3998751"/>
            <a:ext cx="3028725" cy="242344"/>
          </a:xfrm>
          <a:prstGeom prst="rect">
            <a:avLst/>
          </a:prstGeom>
          <a:noFill/>
          <a:ln>
            <a:noFill/>
          </a:ln>
        </p:spPr>
        <p:txBody>
          <a:bodyPr spcFirstLastPara="1" wrap="square" lIns="68569" tIns="34275" rIns="68569" bIns="34275" anchor="t" anchorCtr="0">
            <a:spAutoFit/>
          </a:bodyPr>
          <a:lstStyle/>
          <a:p>
            <a:pPr algn="r"/>
            <a:r>
              <a:rPr lang="en" sz="1125">
                <a:latin typeface="Helvetica Neue Light"/>
                <a:ea typeface="Helvetica Neue Light"/>
                <a:cs typeface="Helvetica Neue Light"/>
                <a:sym typeface="Helvetica Neue Light"/>
              </a:rPr>
              <a:t>How does renewable energy impact my life?</a:t>
            </a:r>
            <a:endParaRPr sz="1125"/>
          </a:p>
        </p:txBody>
      </p:sp>
      <p:sp>
        <p:nvSpPr>
          <p:cNvPr id="330" name="Google Shape;330;p42"/>
          <p:cNvSpPr txBox="1"/>
          <p:nvPr/>
        </p:nvSpPr>
        <p:spPr>
          <a:xfrm>
            <a:off x="471600" y="1396932"/>
            <a:ext cx="2772900" cy="969474"/>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Energy that comes from natural sources and will not run out</a:t>
            </a:r>
            <a:endParaRPr sz="180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7E0F1AB0-EA05-2EAD-619B-247D83C5B21A}"/>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95D64646-2394-C0D2-5147-74B968B28F34}"/>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22AA71F6-351B-BD80-BA74-21F21C401B1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4EA5D945-A2C6-8201-3897-85BB8236E363}"/>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4B90E9C1-32C1-C49E-EC8D-AC2F53CD639E}"/>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1F6D9E58-7C3D-8970-0B3E-1996CDCD359E}"/>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3"/>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Renewable Energy</a:t>
            </a:r>
            <a:r>
              <a:rPr lang="en" sz="2250">
                <a:solidFill>
                  <a:schemeClr val="dk1"/>
                </a:solidFill>
                <a:latin typeface="Calibri"/>
                <a:ea typeface="Calibri"/>
                <a:cs typeface="Calibri"/>
                <a:sym typeface="Calibri"/>
              </a:rPr>
              <a:t> from the choices below. </a:t>
            </a:r>
            <a:endParaRPr sz="1050"/>
          </a:p>
        </p:txBody>
      </p:sp>
      <p:sp>
        <p:nvSpPr>
          <p:cNvPr id="337" name="Google Shape;337;p43"/>
          <p:cNvSpPr txBox="1"/>
          <p:nvPr/>
        </p:nvSpPr>
        <p:spPr>
          <a:xfrm>
            <a:off x="805149" y="37376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Eating only vegetables and fruits</a:t>
            </a:r>
            <a:endParaRPr sz="1050">
              <a:solidFill>
                <a:srgbClr val="434343"/>
              </a:solidFill>
            </a:endParaRPr>
          </a:p>
        </p:txBody>
      </p:sp>
      <p:sp>
        <p:nvSpPr>
          <p:cNvPr id="338" name="Google Shape;338;p43"/>
          <p:cNvSpPr txBox="1"/>
          <p:nvPr/>
        </p:nvSpPr>
        <p:spPr>
          <a:xfrm>
            <a:off x="818012" y="30692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A prehistoric dinosaur preserved in rock</a:t>
            </a:r>
            <a:endParaRPr sz="1800">
              <a:latin typeface="Helvetica Neue Light"/>
              <a:ea typeface="Helvetica Neue Light"/>
              <a:cs typeface="Helvetica Neue Light"/>
              <a:sym typeface="Helvetica Neue Light"/>
            </a:endParaRPr>
          </a:p>
        </p:txBody>
      </p:sp>
      <p:sp>
        <p:nvSpPr>
          <p:cNvPr id="339" name="Google Shape;339;p43"/>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40" name="Google Shape;340;p43"/>
          <p:cNvSpPr txBox="1"/>
          <p:nvPr/>
        </p:nvSpPr>
        <p:spPr>
          <a:xfrm>
            <a:off x="74799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Having solar panels on a house’s roof that powers it</a:t>
            </a:r>
            <a:endParaRPr sz="1800">
              <a:latin typeface="Helvetica Neue Light"/>
              <a:ea typeface="Helvetica Neue Light"/>
              <a:cs typeface="Helvetica Neue Light"/>
              <a:sym typeface="Helvetica Neue Light"/>
            </a:endParaRPr>
          </a:p>
        </p:txBody>
      </p:sp>
      <p:sp>
        <p:nvSpPr>
          <p:cNvPr id="341" name="Google Shape;341;p43"/>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42" name="Google Shape;342;p43"/>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43" name="Google Shape;343;p43"/>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44" name="Google Shape;344;p43"/>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46" name="Google Shape;346;p43"/>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Putting gas in your car</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96D567D2-1B00-7E62-70A9-54A3EA233B05}"/>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8AF78494-FD78-B808-6A8A-C76100091666}"/>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402EB91B-229F-0C98-F7B6-3DF1B53759C2}"/>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ADF52708-D172-6221-48E9-8C025ABF833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F1FFF81A-F816-7ED9-56A2-43E1F058A9D1}"/>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F78B4387-706A-1CD5-59BD-98AD2C67DFCF}"/>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4"/>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Renewable Energy</a:t>
            </a:r>
            <a:r>
              <a:rPr lang="en" sz="2250">
                <a:solidFill>
                  <a:schemeClr val="dk1"/>
                </a:solidFill>
                <a:latin typeface="Calibri"/>
                <a:ea typeface="Calibri"/>
                <a:cs typeface="Calibri"/>
                <a:sym typeface="Calibri"/>
              </a:rPr>
              <a:t> from the choices below. </a:t>
            </a:r>
            <a:endParaRPr sz="1050"/>
          </a:p>
        </p:txBody>
      </p:sp>
      <p:sp>
        <p:nvSpPr>
          <p:cNvPr id="353" name="Google Shape;353;p44"/>
          <p:cNvSpPr txBox="1"/>
          <p:nvPr/>
        </p:nvSpPr>
        <p:spPr>
          <a:xfrm>
            <a:off x="805149" y="37376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Eating only vegetables and fruits</a:t>
            </a:r>
            <a:endParaRPr sz="1050">
              <a:solidFill>
                <a:srgbClr val="434343"/>
              </a:solidFill>
            </a:endParaRPr>
          </a:p>
        </p:txBody>
      </p:sp>
      <p:sp>
        <p:nvSpPr>
          <p:cNvPr id="354" name="Google Shape;354;p44"/>
          <p:cNvSpPr txBox="1"/>
          <p:nvPr/>
        </p:nvSpPr>
        <p:spPr>
          <a:xfrm>
            <a:off x="818012" y="30692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A prehistoric dinosaur preserved in rock</a:t>
            </a:r>
            <a:endParaRPr sz="1800">
              <a:latin typeface="Helvetica Neue Light"/>
              <a:ea typeface="Helvetica Neue Light"/>
              <a:cs typeface="Helvetica Neue Light"/>
              <a:sym typeface="Helvetica Neue Light"/>
            </a:endParaRPr>
          </a:p>
        </p:txBody>
      </p:sp>
      <p:sp>
        <p:nvSpPr>
          <p:cNvPr id="355" name="Google Shape;355;p44"/>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56" name="Google Shape;356;p44"/>
          <p:cNvSpPr txBox="1"/>
          <p:nvPr/>
        </p:nvSpPr>
        <p:spPr>
          <a:xfrm>
            <a:off x="74799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Having solar panels on a house’s roof that powers it</a:t>
            </a:r>
            <a:endParaRPr sz="1800">
              <a:latin typeface="Helvetica Neue Light"/>
              <a:ea typeface="Helvetica Neue Light"/>
              <a:cs typeface="Helvetica Neue Light"/>
              <a:sym typeface="Helvetica Neue Light"/>
            </a:endParaRPr>
          </a:p>
        </p:txBody>
      </p:sp>
      <p:sp>
        <p:nvSpPr>
          <p:cNvPr id="357" name="Google Shape;357;p44"/>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58" name="Google Shape;358;p44"/>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59" name="Google Shape;359;p44"/>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60" name="Google Shape;360;p44"/>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62" name="Google Shape;362;p44"/>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Putting gas in your car</a:t>
            </a:r>
            <a:endParaRPr sz="1800">
              <a:latin typeface="Helvetica Neue Light"/>
              <a:ea typeface="Helvetica Neue Light"/>
              <a:cs typeface="Helvetica Neue Light"/>
              <a:sym typeface="Helvetica Neue Light"/>
            </a:endParaRPr>
          </a:p>
        </p:txBody>
      </p:sp>
      <p:sp>
        <p:nvSpPr>
          <p:cNvPr id="363" name="Google Shape;363;p44"/>
          <p:cNvSpPr/>
          <p:nvPr/>
        </p:nvSpPr>
        <p:spPr>
          <a:xfrm>
            <a:off x="292950" y="1705500"/>
            <a:ext cx="5703750" cy="6729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1811229F-FEFB-9C83-433A-87E4C5477DA6}"/>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8C1A2FB6-2245-BDA7-1513-96859535B8F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028214D6-30E5-FB07-88B6-7958CE50F279}"/>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1169B93B-8FF4-840C-25AC-01E54DB51622}"/>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7F4C090B-90B3-F273-3C42-7C5EAA4347B6}"/>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0BA0ADD0-E14A-415D-F631-EBF2E697C6F2}"/>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5"/>
          <p:cNvPicPr preferRelativeResize="0"/>
          <p:nvPr/>
        </p:nvPicPr>
        <p:blipFill>
          <a:blip r:embed="rId3">
            <a:alphaModFix/>
          </a:blip>
          <a:stretch>
            <a:fillRect/>
          </a:stretch>
        </p:blipFill>
        <p:spPr>
          <a:xfrm>
            <a:off x="3700189" y="1383600"/>
            <a:ext cx="2642684" cy="879788"/>
          </a:xfrm>
          <a:prstGeom prst="rect">
            <a:avLst/>
          </a:prstGeom>
          <a:noFill/>
          <a:ln>
            <a:noFill/>
          </a:ln>
        </p:spPr>
      </p:pic>
      <p:sp>
        <p:nvSpPr>
          <p:cNvPr id="370" name="Google Shape;370;p45"/>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371" name="Google Shape;371;p45"/>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72" name="Google Shape;372;p45"/>
          <p:cNvCxnSpPr>
            <a:stCxn id="373" idx="4"/>
            <a:endCxn id="370"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74" name="Google Shape;374;p45"/>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75" name="Google Shape;375;p45"/>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73" name="Google Shape;373;p45"/>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76" name="Google Shape;376;p45"/>
          <p:cNvSpPr txBox="1"/>
          <p:nvPr/>
        </p:nvSpPr>
        <p:spPr>
          <a:xfrm>
            <a:off x="2260988" y="2346431"/>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Renewable</a:t>
            </a:r>
            <a:br>
              <a:rPr lang="en" sz="2475" b="1">
                <a:latin typeface="Poppins"/>
                <a:ea typeface="Poppins"/>
                <a:cs typeface="Poppins"/>
                <a:sym typeface="Poppins"/>
              </a:rPr>
            </a:br>
            <a:r>
              <a:rPr lang="en" sz="2475" b="1">
                <a:latin typeface="Poppins"/>
                <a:ea typeface="Poppins"/>
                <a:cs typeface="Poppins"/>
                <a:sym typeface="Poppins"/>
              </a:rPr>
              <a:t>Energy</a:t>
            </a:r>
            <a:endParaRPr sz="825"/>
          </a:p>
        </p:txBody>
      </p:sp>
      <p:sp>
        <p:nvSpPr>
          <p:cNvPr id="377" name="Google Shape;377;p45"/>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78" name="Google Shape;378;p45"/>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79" name="Google Shape;379;p45"/>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80" name="Google Shape;380;p45"/>
          <p:cNvSpPr txBox="1"/>
          <p:nvPr/>
        </p:nvSpPr>
        <p:spPr>
          <a:xfrm>
            <a:off x="3507171" y="3998751"/>
            <a:ext cx="3028725" cy="242344"/>
          </a:xfrm>
          <a:prstGeom prst="rect">
            <a:avLst/>
          </a:prstGeom>
          <a:noFill/>
          <a:ln>
            <a:noFill/>
          </a:ln>
        </p:spPr>
        <p:txBody>
          <a:bodyPr spcFirstLastPara="1" wrap="square" lIns="68569" tIns="34275" rIns="68569" bIns="34275" anchor="t" anchorCtr="0">
            <a:spAutoFit/>
          </a:bodyPr>
          <a:lstStyle/>
          <a:p>
            <a:pPr algn="r"/>
            <a:r>
              <a:rPr lang="en" sz="1125">
                <a:latin typeface="Helvetica Neue Light"/>
                <a:ea typeface="Helvetica Neue Light"/>
                <a:cs typeface="Helvetica Neue Light"/>
                <a:sym typeface="Helvetica Neue Light"/>
              </a:rPr>
              <a:t>How does renewable energy impact my life?</a:t>
            </a:r>
            <a:endParaRPr sz="1125"/>
          </a:p>
        </p:txBody>
      </p:sp>
      <p:sp>
        <p:nvSpPr>
          <p:cNvPr id="381" name="Google Shape;381;p45"/>
          <p:cNvSpPr txBox="1"/>
          <p:nvPr/>
        </p:nvSpPr>
        <p:spPr>
          <a:xfrm>
            <a:off x="471600" y="1396932"/>
            <a:ext cx="2772900" cy="969474"/>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Energy that comes from natural sources and will not run out</a:t>
            </a:r>
            <a:endParaRPr sz="1800">
              <a:latin typeface="Calibri"/>
              <a:ea typeface="Calibri"/>
              <a:cs typeface="Calibri"/>
              <a:sym typeface="Calibri"/>
            </a:endParaRPr>
          </a:p>
        </p:txBody>
      </p:sp>
      <p:sp>
        <p:nvSpPr>
          <p:cNvPr id="382" name="Google Shape;382;p45"/>
          <p:cNvSpPr txBox="1"/>
          <p:nvPr/>
        </p:nvSpPr>
        <p:spPr>
          <a:xfrm>
            <a:off x="471600" y="311143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Having solar panels on a house’s roof that powers it</a:t>
            </a:r>
            <a:endParaRPr sz="1800">
              <a:latin typeface="Calibri"/>
              <a:ea typeface="Calibri"/>
              <a:cs typeface="Calibri"/>
              <a:sym typeface="Calibri"/>
            </a:endParaRPr>
          </a:p>
        </p:txBody>
      </p:sp>
      <p:sp>
        <p:nvSpPr>
          <p:cNvPr id="2" name="Google Shape;1974;g27f7a576e42_0_1075">
            <a:extLst>
              <a:ext uri="{FF2B5EF4-FFF2-40B4-BE49-F238E27FC236}">
                <a16:creationId xmlns:a16="http://schemas.microsoft.com/office/drawing/2014/main" id="{64635AA0-7912-B7AD-61FE-76BEDB4000EB}"/>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3CE011EC-A909-8CE6-A77F-E0F8B1C332E0}"/>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6C03CAD8-A43D-65F6-F3A1-9FB475B28A5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518F604E-E26E-F10E-F494-8B76E4034383}"/>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E246BF07-752A-E72C-CB2F-BC3D445BDF7D}"/>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705FA1C4-9713-2F92-1C53-FA027B5C8F37}"/>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6"/>
          <p:cNvSpPr txBox="1"/>
          <p:nvPr/>
        </p:nvSpPr>
        <p:spPr>
          <a:xfrm>
            <a:off x="166838" y="795413"/>
            <a:ext cx="6601050" cy="669384"/>
          </a:xfrm>
          <a:prstGeom prst="rect">
            <a:avLst/>
          </a:prstGeom>
          <a:noFill/>
          <a:ln>
            <a:noFill/>
          </a:ln>
        </p:spPr>
        <p:txBody>
          <a:bodyPr spcFirstLastPara="1" wrap="square" lIns="68569" tIns="34275" rIns="68569" bIns="34275" anchor="t" anchorCtr="0">
            <a:spAutoFit/>
          </a:bodyPr>
          <a:lstStyle/>
          <a:p>
            <a:pPr algn="ctr">
              <a:buSzPts val="3000"/>
            </a:pPr>
            <a:r>
              <a:rPr lang="en" sz="1950" b="1" u="sng">
                <a:solidFill>
                  <a:schemeClr val="dk1"/>
                </a:solidFill>
                <a:latin typeface="Calibri"/>
                <a:ea typeface="Calibri"/>
                <a:cs typeface="Calibri"/>
                <a:sym typeface="Calibri"/>
              </a:rPr>
              <a:t>Directions:</a:t>
            </a:r>
            <a:r>
              <a:rPr lang="en" sz="1950" b="1">
                <a:solidFill>
                  <a:schemeClr val="dk1"/>
                </a:solidFill>
                <a:latin typeface="Calibri"/>
                <a:ea typeface="Calibri"/>
                <a:cs typeface="Calibri"/>
                <a:sym typeface="Calibri"/>
              </a:rPr>
              <a:t> </a:t>
            </a:r>
            <a:r>
              <a:rPr lang="en" sz="1950">
                <a:solidFill>
                  <a:schemeClr val="dk1"/>
                </a:solidFill>
                <a:latin typeface="Calibri"/>
                <a:ea typeface="Calibri"/>
                <a:cs typeface="Calibri"/>
                <a:sym typeface="Calibri"/>
              </a:rPr>
              <a:t>Choose the correct response for </a:t>
            </a:r>
            <a:r>
              <a:rPr lang="en" sz="1950" i="1">
                <a:solidFill>
                  <a:schemeClr val="dk1"/>
                </a:solidFill>
                <a:latin typeface="Calibri"/>
                <a:ea typeface="Calibri"/>
                <a:cs typeface="Calibri"/>
                <a:sym typeface="Calibri"/>
              </a:rPr>
              <a:t>“how does renewable energy impact my life?” </a:t>
            </a:r>
            <a:r>
              <a:rPr lang="en" sz="1950">
                <a:solidFill>
                  <a:schemeClr val="dk1"/>
                </a:solidFill>
                <a:latin typeface="Calibri"/>
                <a:ea typeface="Calibri"/>
                <a:cs typeface="Calibri"/>
                <a:sym typeface="Calibri"/>
              </a:rPr>
              <a:t>from the choices below.</a:t>
            </a:r>
            <a:endParaRPr sz="1950"/>
          </a:p>
        </p:txBody>
      </p:sp>
      <p:sp>
        <p:nvSpPr>
          <p:cNvPr id="389" name="Google Shape;389;p46"/>
          <p:cNvSpPr txBox="1"/>
          <p:nvPr/>
        </p:nvSpPr>
        <p:spPr>
          <a:xfrm>
            <a:off x="805149" y="3851955"/>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Renewable energy impacts my life by providing me with healthy food to eat which helps my body grow.</a:t>
            </a:r>
            <a:endParaRPr sz="1050">
              <a:solidFill>
                <a:srgbClr val="434343"/>
              </a:solidFill>
            </a:endParaRPr>
          </a:p>
        </p:txBody>
      </p:sp>
      <p:sp>
        <p:nvSpPr>
          <p:cNvPr id="390" name="Google Shape;390;p46"/>
          <p:cNvSpPr txBox="1"/>
          <p:nvPr/>
        </p:nvSpPr>
        <p:spPr>
          <a:xfrm>
            <a:off x="818012" y="3126446"/>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Renewable energy impacts my life by showing us how the Sun creates energy we can use.</a:t>
            </a:r>
            <a:endParaRPr sz="1800">
              <a:latin typeface="Helvetica Neue Light"/>
              <a:ea typeface="Helvetica Neue Light"/>
              <a:cs typeface="Helvetica Neue Light"/>
              <a:sym typeface="Helvetica Neue Light"/>
            </a:endParaRPr>
          </a:p>
        </p:txBody>
      </p:sp>
      <p:sp>
        <p:nvSpPr>
          <p:cNvPr id="391" name="Google Shape;391;p46"/>
          <p:cNvSpPr txBox="1"/>
          <p:nvPr/>
        </p:nvSpPr>
        <p:spPr>
          <a:xfrm>
            <a:off x="875163" y="162067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92" name="Google Shape;392;p46"/>
          <p:cNvSpPr txBox="1"/>
          <p:nvPr/>
        </p:nvSpPr>
        <p:spPr>
          <a:xfrm>
            <a:off x="805149" y="1583443"/>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Renewable energy impacts my life by helping us learn about animals and plants from the past. </a:t>
            </a:r>
            <a:endParaRPr sz="1800">
              <a:latin typeface="Helvetica Neue Light"/>
              <a:ea typeface="Helvetica Neue Light"/>
              <a:cs typeface="Helvetica Neue Light"/>
              <a:sym typeface="Helvetica Neue Light"/>
            </a:endParaRPr>
          </a:p>
        </p:txBody>
      </p:sp>
      <p:sp>
        <p:nvSpPr>
          <p:cNvPr id="393" name="Google Shape;393;p46"/>
          <p:cNvSpPr txBox="1"/>
          <p:nvPr/>
        </p:nvSpPr>
        <p:spPr>
          <a:xfrm>
            <a:off x="285382" y="15635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94" name="Google Shape;394;p46"/>
          <p:cNvSpPr txBox="1"/>
          <p:nvPr/>
        </p:nvSpPr>
        <p:spPr>
          <a:xfrm>
            <a:off x="285381" y="23507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95" name="Google Shape;395;p46"/>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96" name="Google Shape;396;p46"/>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398" name="Google Shape;398;p46"/>
          <p:cNvSpPr txBox="1"/>
          <p:nvPr/>
        </p:nvSpPr>
        <p:spPr>
          <a:xfrm>
            <a:off x="805149" y="2217156"/>
            <a:ext cx="5905575" cy="900216"/>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Renewable energy impacts my life by using energy from resources that will never run out, which helps protect the environment. </a:t>
            </a:r>
            <a:endParaRPr sz="1800">
              <a:latin typeface="Helvetica Neue Light"/>
              <a:ea typeface="Helvetica Neue Light"/>
              <a:cs typeface="Helvetica Neue Light"/>
              <a:sym typeface="Helvetica Neue Light"/>
            </a:endParaRPr>
          </a:p>
        </p:txBody>
      </p:sp>
      <p:sp>
        <p:nvSpPr>
          <p:cNvPr id="2" name="Google Shape;1974;g27f7a576e42_0_1075">
            <a:extLst>
              <a:ext uri="{FF2B5EF4-FFF2-40B4-BE49-F238E27FC236}">
                <a16:creationId xmlns:a16="http://schemas.microsoft.com/office/drawing/2014/main" id="{0D70CF73-758B-1A75-F12A-04DEFAC54E21}"/>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000DFCE6-C2F0-596D-EBB0-ACBDA9918485}"/>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50A5B149-B03B-0F19-8E48-F57BD12DB570}"/>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54E89112-64A0-18C9-2DEC-50B49691C48D}"/>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65ABC776-D7B1-1FDA-EA38-607B9F627479}"/>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6FF2737A-58C3-E3EB-DAC2-BADCF9C26A90}"/>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p:nvPr/>
        </p:nvSpPr>
        <p:spPr>
          <a:xfrm>
            <a:off x="166838" y="795413"/>
            <a:ext cx="6601050" cy="669384"/>
          </a:xfrm>
          <a:prstGeom prst="rect">
            <a:avLst/>
          </a:prstGeom>
          <a:noFill/>
          <a:ln>
            <a:noFill/>
          </a:ln>
        </p:spPr>
        <p:txBody>
          <a:bodyPr spcFirstLastPara="1" wrap="square" lIns="68569" tIns="34275" rIns="68569" bIns="34275" anchor="t" anchorCtr="0">
            <a:spAutoFit/>
          </a:bodyPr>
          <a:lstStyle/>
          <a:p>
            <a:pPr algn="ctr">
              <a:buSzPts val="3000"/>
            </a:pPr>
            <a:r>
              <a:rPr lang="en" sz="1950" b="1" u="sng">
                <a:solidFill>
                  <a:schemeClr val="dk1"/>
                </a:solidFill>
                <a:latin typeface="Calibri"/>
                <a:ea typeface="Calibri"/>
                <a:cs typeface="Calibri"/>
                <a:sym typeface="Calibri"/>
              </a:rPr>
              <a:t>Directions:</a:t>
            </a:r>
            <a:r>
              <a:rPr lang="en" sz="1950" b="1">
                <a:solidFill>
                  <a:schemeClr val="dk1"/>
                </a:solidFill>
                <a:latin typeface="Calibri"/>
                <a:ea typeface="Calibri"/>
                <a:cs typeface="Calibri"/>
                <a:sym typeface="Calibri"/>
              </a:rPr>
              <a:t> </a:t>
            </a:r>
            <a:r>
              <a:rPr lang="en" sz="1950">
                <a:solidFill>
                  <a:schemeClr val="dk1"/>
                </a:solidFill>
                <a:latin typeface="Calibri"/>
                <a:ea typeface="Calibri"/>
                <a:cs typeface="Calibri"/>
                <a:sym typeface="Calibri"/>
              </a:rPr>
              <a:t>Choose the correct response for </a:t>
            </a:r>
            <a:r>
              <a:rPr lang="en" sz="1950" i="1">
                <a:solidFill>
                  <a:schemeClr val="dk1"/>
                </a:solidFill>
                <a:latin typeface="Calibri"/>
                <a:ea typeface="Calibri"/>
                <a:cs typeface="Calibri"/>
                <a:sym typeface="Calibri"/>
              </a:rPr>
              <a:t>“how does renewable energy impact my life?” </a:t>
            </a:r>
            <a:r>
              <a:rPr lang="en" sz="1950">
                <a:solidFill>
                  <a:schemeClr val="dk1"/>
                </a:solidFill>
                <a:latin typeface="Calibri"/>
                <a:ea typeface="Calibri"/>
                <a:cs typeface="Calibri"/>
                <a:sym typeface="Calibri"/>
              </a:rPr>
              <a:t>from the choices below.</a:t>
            </a:r>
            <a:endParaRPr sz="1950"/>
          </a:p>
        </p:txBody>
      </p:sp>
      <p:sp>
        <p:nvSpPr>
          <p:cNvPr id="405" name="Google Shape;405;p47"/>
          <p:cNvSpPr txBox="1"/>
          <p:nvPr/>
        </p:nvSpPr>
        <p:spPr>
          <a:xfrm>
            <a:off x="805149" y="3851955"/>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Renewable energy impacts my life by providing me with healthy food to eat which helps my body grow.</a:t>
            </a:r>
            <a:endParaRPr sz="1050">
              <a:solidFill>
                <a:srgbClr val="434343"/>
              </a:solidFill>
            </a:endParaRPr>
          </a:p>
        </p:txBody>
      </p:sp>
      <p:sp>
        <p:nvSpPr>
          <p:cNvPr id="406" name="Google Shape;406;p47"/>
          <p:cNvSpPr txBox="1"/>
          <p:nvPr/>
        </p:nvSpPr>
        <p:spPr>
          <a:xfrm>
            <a:off x="818012" y="3126446"/>
            <a:ext cx="5905575" cy="678617"/>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Renewable energy impacts my life by showing us how the Sun creates energy we can use.</a:t>
            </a:r>
            <a:endParaRPr sz="1800">
              <a:latin typeface="Helvetica Neue Light"/>
              <a:ea typeface="Helvetica Neue Light"/>
              <a:cs typeface="Helvetica Neue Light"/>
              <a:sym typeface="Helvetica Neue Light"/>
            </a:endParaRPr>
          </a:p>
        </p:txBody>
      </p:sp>
      <p:sp>
        <p:nvSpPr>
          <p:cNvPr id="407" name="Google Shape;407;p47"/>
          <p:cNvSpPr txBox="1"/>
          <p:nvPr/>
        </p:nvSpPr>
        <p:spPr>
          <a:xfrm>
            <a:off x="875163" y="162067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408" name="Google Shape;408;p47"/>
          <p:cNvSpPr txBox="1"/>
          <p:nvPr/>
        </p:nvSpPr>
        <p:spPr>
          <a:xfrm>
            <a:off x="805149" y="1583443"/>
            <a:ext cx="5905575" cy="623217"/>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Renewable energy impacts my life by helping us learn about animals and plants from the past. </a:t>
            </a:r>
            <a:endParaRPr sz="1800">
              <a:latin typeface="Helvetica Neue Light"/>
              <a:ea typeface="Helvetica Neue Light"/>
              <a:cs typeface="Helvetica Neue Light"/>
              <a:sym typeface="Helvetica Neue Light"/>
            </a:endParaRPr>
          </a:p>
        </p:txBody>
      </p:sp>
      <p:sp>
        <p:nvSpPr>
          <p:cNvPr id="409" name="Google Shape;409;p47"/>
          <p:cNvSpPr txBox="1"/>
          <p:nvPr/>
        </p:nvSpPr>
        <p:spPr>
          <a:xfrm>
            <a:off x="285382" y="15635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410" name="Google Shape;410;p47"/>
          <p:cNvSpPr txBox="1"/>
          <p:nvPr/>
        </p:nvSpPr>
        <p:spPr>
          <a:xfrm>
            <a:off x="285381" y="23507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411" name="Google Shape;411;p47"/>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412" name="Google Shape;412;p47"/>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sp>
        <p:nvSpPr>
          <p:cNvPr id="414" name="Google Shape;414;p47"/>
          <p:cNvSpPr txBox="1"/>
          <p:nvPr/>
        </p:nvSpPr>
        <p:spPr>
          <a:xfrm>
            <a:off x="805149" y="2217156"/>
            <a:ext cx="5905575" cy="900216"/>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Renewable energy impacts my life by using energy from resources that will never run out, which helps protect the environment. </a:t>
            </a:r>
            <a:endParaRPr sz="1800">
              <a:latin typeface="Helvetica Neue Light"/>
              <a:ea typeface="Helvetica Neue Light"/>
              <a:cs typeface="Helvetica Neue Light"/>
              <a:sym typeface="Helvetica Neue Light"/>
            </a:endParaRPr>
          </a:p>
        </p:txBody>
      </p:sp>
      <p:sp>
        <p:nvSpPr>
          <p:cNvPr id="415" name="Google Shape;415;p47"/>
          <p:cNvSpPr/>
          <p:nvPr/>
        </p:nvSpPr>
        <p:spPr>
          <a:xfrm>
            <a:off x="213638" y="2206781"/>
            <a:ext cx="6430725" cy="90045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1974;g27f7a576e42_0_1075">
            <a:extLst>
              <a:ext uri="{FF2B5EF4-FFF2-40B4-BE49-F238E27FC236}">
                <a16:creationId xmlns:a16="http://schemas.microsoft.com/office/drawing/2014/main" id="{1388EDE9-A6CD-6241-4CFA-AAA3D284B063}"/>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260A0127-75F7-B07A-C1C5-41DEE9AA5F3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4A12A968-6E73-8CFF-929C-DCBCCB7C2E78}"/>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8C62CF19-5449-0D67-DCCC-A4EA99A8CABB}"/>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C380EF06-2BDA-0DBF-38ED-D4C203B3169B}"/>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BA33B74A-B60C-1A9D-6D01-D477F645F11A}"/>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48"/>
          <p:cNvPicPr preferRelativeResize="0"/>
          <p:nvPr/>
        </p:nvPicPr>
        <p:blipFill>
          <a:blip r:embed="rId3">
            <a:alphaModFix/>
          </a:blip>
          <a:stretch>
            <a:fillRect/>
          </a:stretch>
        </p:blipFill>
        <p:spPr>
          <a:xfrm>
            <a:off x="3700189" y="1383600"/>
            <a:ext cx="2642684" cy="879788"/>
          </a:xfrm>
          <a:prstGeom prst="rect">
            <a:avLst/>
          </a:prstGeom>
          <a:noFill/>
          <a:ln>
            <a:noFill/>
          </a:ln>
        </p:spPr>
      </p:pic>
      <p:sp>
        <p:nvSpPr>
          <p:cNvPr id="422" name="Google Shape;422;p48"/>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423" name="Google Shape;423;p48"/>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424" name="Google Shape;424;p48"/>
          <p:cNvCxnSpPr>
            <a:stCxn id="425" idx="4"/>
            <a:endCxn id="422"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426" name="Google Shape;426;p48"/>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sp>
        <p:nvSpPr>
          <p:cNvPr id="425" name="Google Shape;425;p48"/>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27" name="Google Shape;427;p48"/>
          <p:cNvSpPr txBox="1"/>
          <p:nvPr/>
        </p:nvSpPr>
        <p:spPr>
          <a:xfrm>
            <a:off x="2260988" y="2346431"/>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Renewable</a:t>
            </a:r>
            <a:br>
              <a:rPr lang="en" sz="2475" b="1">
                <a:latin typeface="Poppins"/>
                <a:ea typeface="Poppins"/>
                <a:cs typeface="Poppins"/>
                <a:sym typeface="Poppins"/>
              </a:rPr>
            </a:br>
            <a:r>
              <a:rPr lang="en" sz="2475" b="1">
                <a:latin typeface="Poppins"/>
                <a:ea typeface="Poppins"/>
                <a:cs typeface="Poppins"/>
                <a:sym typeface="Poppins"/>
              </a:rPr>
              <a:t>Energy</a:t>
            </a:r>
            <a:endParaRPr sz="825"/>
          </a:p>
        </p:txBody>
      </p:sp>
      <p:sp>
        <p:nvSpPr>
          <p:cNvPr id="428" name="Google Shape;428;p48"/>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429" name="Google Shape;429;p48"/>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430" name="Google Shape;430;p48"/>
          <p:cNvSpPr txBox="1"/>
          <p:nvPr/>
        </p:nvSpPr>
        <p:spPr>
          <a:xfrm>
            <a:off x="3507171" y="3998751"/>
            <a:ext cx="3028725" cy="242344"/>
          </a:xfrm>
          <a:prstGeom prst="rect">
            <a:avLst/>
          </a:prstGeom>
          <a:noFill/>
          <a:ln>
            <a:noFill/>
          </a:ln>
        </p:spPr>
        <p:txBody>
          <a:bodyPr spcFirstLastPara="1" wrap="square" lIns="68569" tIns="34275" rIns="68569" bIns="34275" anchor="t" anchorCtr="0">
            <a:spAutoFit/>
          </a:bodyPr>
          <a:lstStyle/>
          <a:p>
            <a:pPr algn="r"/>
            <a:r>
              <a:rPr lang="en" sz="1125">
                <a:latin typeface="Helvetica Neue Light"/>
                <a:ea typeface="Helvetica Neue Light"/>
                <a:cs typeface="Helvetica Neue Light"/>
                <a:sym typeface="Helvetica Neue Light"/>
              </a:rPr>
              <a:t>How does renewable energy impact my life?</a:t>
            </a:r>
            <a:endParaRPr sz="1125"/>
          </a:p>
        </p:txBody>
      </p:sp>
      <p:sp>
        <p:nvSpPr>
          <p:cNvPr id="431" name="Google Shape;431;p48"/>
          <p:cNvSpPr txBox="1"/>
          <p:nvPr/>
        </p:nvSpPr>
        <p:spPr>
          <a:xfrm>
            <a:off x="471600" y="1396932"/>
            <a:ext cx="2772900" cy="969474"/>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Energy that comes from natural sources and will not run out</a:t>
            </a:r>
            <a:endParaRPr sz="1800">
              <a:latin typeface="Calibri"/>
              <a:ea typeface="Calibri"/>
              <a:cs typeface="Calibri"/>
              <a:sym typeface="Calibri"/>
            </a:endParaRPr>
          </a:p>
        </p:txBody>
      </p:sp>
      <p:sp>
        <p:nvSpPr>
          <p:cNvPr id="432" name="Google Shape;432;p48"/>
          <p:cNvSpPr txBox="1"/>
          <p:nvPr/>
        </p:nvSpPr>
        <p:spPr>
          <a:xfrm>
            <a:off x="471600" y="3111432"/>
            <a:ext cx="2772900" cy="692475"/>
          </a:xfrm>
          <a:prstGeom prst="rect">
            <a:avLst/>
          </a:prstGeom>
          <a:noFill/>
          <a:ln>
            <a:noFill/>
          </a:ln>
        </p:spPr>
        <p:txBody>
          <a:bodyPr spcFirstLastPara="1" wrap="square" lIns="68569" tIns="68569" rIns="68569" bIns="68569" anchor="t" anchorCtr="0">
            <a:spAutoFit/>
          </a:bodyPr>
          <a:lstStyle/>
          <a:p>
            <a:r>
              <a:rPr lang="en" sz="1800">
                <a:latin typeface="Calibri"/>
                <a:ea typeface="Calibri"/>
                <a:cs typeface="Calibri"/>
                <a:sym typeface="Calibri"/>
              </a:rPr>
              <a:t>Having solar panels on a house’s roof that powers it</a:t>
            </a:r>
            <a:endParaRPr sz="1800">
              <a:latin typeface="Calibri"/>
              <a:ea typeface="Calibri"/>
              <a:cs typeface="Calibri"/>
              <a:sym typeface="Calibri"/>
            </a:endParaRPr>
          </a:p>
        </p:txBody>
      </p:sp>
      <p:sp>
        <p:nvSpPr>
          <p:cNvPr id="433" name="Google Shape;433;p48"/>
          <p:cNvSpPr txBox="1"/>
          <p:nvPr/>
        </p:nvSpPr>
        <p:spPr>
          <a:xfrm>
            <a:off x="3507169" y="3299044"/>
            <a:ext cx="3066075" cy="692475"/>
          </a:xfrm>
          <a:prstGeom prst="rect">
            <a:avLst/>
          </a:prstGeom>
          <a:noFill/>
          <a:ln>
            <a:noFill/>
          </a:ln>
        </p:spPr>
        <p:txBody>
          <a:bodyPr spcFirstLastPara="1" wrap="square" lIns="68569" tIns="68569" rIns="68569" bIns="68569" anchor="t" anchorCtr="0">
            <a:spAutoFit/>
          </a:bodyPr>
          <a:lstStyle/>
          <a:p>
            <a:r>
              <a:rPr lang="en" sz="1200">
                <a:latin typeface="Calibri"/>
                <a:ea typeface="Calibri"/>
                <a:cs typeface="Calibri"/>
                <a:sym typeface="Calibri"/>
              </a:rPr>
              <a:t>Renewable energy impacts my life by using energy from resources that will never run out, which helps protect the environment.</a:t>
            </a:r>
            <a:endParaRPr sz="1200">
              <a:latin typeface="Calibri"/>
              <a:ea typeface="Calibri"/>
              <a:cs typeface="Calibri"/>
              <a:sym typeface="Calibri"/>
            </a:endParaRPr>
          </a:p>
        </p:txBody>
      </p:sp>
      <p:cxnSp>
        <p:nvCxnSpPr>
          <p:cNvPr id="434" name="Google Shape;434;p48"/>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 name="Google Shape;1974;g27f7a576e42_0_1075">
            <a:extLst>
              <a:ext uri="{FF2B5EF4-FFF2-40B4-BE49-F238E27FC236}">
                <a16:creationId xmlns:a16="http://schemas.microsoft.com/office/drawing/2014/main" id="{9B3563A5-5FB9-D120-2E0C-25F1FB33C080}"/>
              </a:ext>
            </a:extLst>
          </p:cNvPr>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975;g27f7a576e42_0_1075">
            <a:extLst>
              <a:ext uri="{FF2B5EF4-FFF2-40B4-BE49-F238E27FC236}">
                <a16:creationId xmlns:a16="http://schemas.microsoft.com/office/drawing/2014/main" id="{EA1B9FFA-0835-5C3D-0E00-AE067F61727A}"/>
              </a:ext>
            </a:extLst>
          </p:cNvPr>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976;g27f7a576e42_0_1075">
            <a:extLst>
              <a:ext uri="{FF2B5EF4-FFF2-40B4-BE49-F238E27FC236}">
                <a16:creationId xmlns:a16="http://schemas.microsoft.com/office/drawing/2014/main" id="{D5C57F16-2C49-8D29-CD07-4354841E6471}"/>
              </a:ext>
            </a:extLst>
          </p:cNvPr>
          <p:cNvCxnSpPr>
            <a:stCxn id="7" idx="4"/>
            <a:endCxn id="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978;g27f7a576e42_0_1075">
            <a:extLst>
              <a:ext uri="{FF2B5EF4-FFF2-40B4-BE49-F238E27FC236}">
                <a16:creationId xmlns:a16="http://schemas.microsoft.com/office/drawing/2014/main" id="{DC7FE3F1-5F5B-8CC3-250A-3C4AE9F9C868}"/>
              </a:ext>
            </a:extLst>
          </p:cNvPr>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979;g27f7a576e42_0_1075">
            <a:extLst>
              <a:ext uri="{FF2B5EF4-FFF2-40B4-BE49-F238E27FC236}">
                <a16:creationId xmlns:a16="http://schemas.microsoft.com/office/drawing/2014/main" id="{F4FDB44E-0458-D6A4-3A20-5CA14A97AE48}"/>
              </a:ext>
            </a:extLst>
          </p:cNvPr>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 name="Google Shape;1977;g27f7a576e42_0_1075">
            <a:extLst>
              <a:ext uri="{FF2B5EF4-FFF2-40B4-BE49-F238E27FC236}">
                <a16:creationId xmlns:a16="http://schemas.microsoft.com/office/drawing/2014/main" id="{1665B28C-A62E-8D5F-51E4-ECCC98127D41}"/>
              </a:ext>
            </a:extLst>
          </p:cNvPr>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528" name="Google Shape;528;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88823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p:nvPr/>
        </p:nvSpPr>
        <p:spPr>
          <a:xfrm>
            <a:off x="637163" y="177450"/>
            <a:ext cx="5932350" cy="1281090"/>
          </a:xfrm>
          <a:prstGeom prst="rect">
            <a:avLst/>
          </a:prstGeom>
          <a:noFill/>
          <a:ln>
            <a:noFill/>
          </a:ln>
        </p:spPr>
        <p:txBody>
          <a:bodyPr spcFirstLastPara="1" wrap="square" lIns="68569" tIns="34275" rIns="68569" bIns="34275" anchor="t" anchorCtr="0">
            <a:spAutoFit/>
          </a:bodyPr>
          <a:lstStyle/>
          <a:p>
            <a:pPr algn="ctr">
              <a:buSzPts val="4000"/>
            </a:pPr>
            <a:r>
              <a:rPr lang="en-US" sz="2625" b="1" u="sng">
                <a:solidFill>
                  <a:schemeClr val="dk1"/>
                </a:solidFill>
                <a:latin typeface="Calibri"/>
                <a:ea typeface="Calibri"/>
                <a:cs typeface="Calibri"/>
                <a:sym typeface="Calibri"/>
              </a:rPr>
              <a:t>Water</a:t>
            </a:r>
            <a:r>
              <a:rPr lang="en-US" sz="2625">
                <a:solidFill>
                  <a:schemeClr val="dk1"/>
                </a:solidFill>
                <a:latin typeface="Calibri"/>
                <a:ea typeface="Calibri"/>
                <a:cs typeface="Calibri"/>
                <a:sym typeface="Calibri"/>
              </a:rPr>
              <a:t> is the only compound that exists in all three states of matter: solid, liquid, and gas</a:t>
            </a:r>
            <a:endParaRPr sz="2625"/>
          </a:p>
        </p:txBody>
      </p:sp>
      <p:sp>
        <p:nvSpPr>
          <p:cNvPr id="225" name="Google Shape;225;p14" descr="Rewind"/>
          <p:cNvSpPr/>
          <p:nvPr/>
        </p:nvSpPr>
        <p:spPr>
          <a:xfrm>
            <a:off x="0" y="0"/>
            <a:ext cx="637157" cy="637157"/>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226" name="Google Shape;226;p14" descr="phase | Definition &amp; Facts | Britannica"/>
          <p:cNvPicPr preferRelativeResize="0"/>
          <p:nvPr/>
        </p:nvPicPr>
        <p:blipFill rotWithShape="1">
          <a:blip r:embed="rId4">
            <a:alphaModFix/>
          </a:blip>
          <a:srcRect/>
          <a:stretch/>
        </p:blipFill>
        <p:spPr>
          <a:xfrm>
            <a:off x="0" y="1454244"/>
            <a:ext cx="6858000" cy="3626644"/>
          </a:xfrm>
          <a:prstGeom prst="rect">
            <a:avLst/>
          </a:prstGeom>
          <a:noFill/>
          <a:ln>
            <a:noFill/>
          </a:ln>
        </p:spPr>
      </p:pic>
    </p:spTree>
    <p:extLst>
      <p:ext uri="{BB962C8B-B14F-4D97-AF65-F5344CB8AC3E}">
        <p14:creationId xmlns:p14="http://schemas.microsoft.com/office/powerpoint/2010/main" val="2161516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0" y="554601"/>
            <a:ext cx="6338475" cy="826875"/>
          </a:xfrm>
          <a:prstGeom prst="rect">
            <a:avLst/>
          </a:prstGeom>
          <a:noFill/>
          <a:ln>
            <a:noFill/>
          </a:ln>
        </p:spPr>
        <p:txBody>
          <a:bodyPr spcFirstLastPara="1" wrap="square" lIns="68569" tIns="34275" rIns="68569" bIns="34275" anchor="ctr" anchorCtr="0">
            <a:noAutofit/>
          </a:bodyPr>
          <a:lstStyle/>
          <a:p>
            <a:pPr>
              <a:buSzPct val="100000"/>
            </a:pPr>
            <a:r>
              <a:rPr lang="en" sz="2800" b="1" u="sng" dirty="0"/>
              <a:t>Renewable Energy</a:t>
            </a:r>
            <a:r>
              <a:rPr lang="en" sz="2800" dirty="0"/>
              <a:t>: energy that comes from natural sources and will not run out</a:t>
            </a:r>
            <a:endParaRPr sz="2800" b="1" u="sng" dirty="0"/>
          </a:p>
        </p:txBody>
      </p:sp>
      <p:pic>
        <p:nvPicPr>
          <p:cNvPr id="157" name="Google Shape;157;p28"/>
          <p:cNvPicPr preferRelativeResize="0"/>
          <p:nvPr/>
        </p:nvPicPr>
        <p:blipFill>
          <a:blip r:embed="rId3">
            <a:alphaModFix/>
          </a:blip>
          <a:stretch>
            <a:fillRect/>
          </a:stretch>
        </p:blipFill>
        <p:spPr>
          <a:xfrm>
            <a:off x="1462997" y="1452593"/>
            <a:ext cx="3932003" cy="3527622"/>
          </a:xfrm>
          <a:prstGeom prst="rect">
            <a:avLst/>
          </a:prstGeom>
          <a:noFill/>
          <a:ln>
            <a:noFill/>
          </a:ln>
        </p:spPr>
      </p:pic>
      <p:sp>
        <p:nvSpPr>
          <p:cNvPr id="4" name="Google Shape;536;g27e576c1a67_0_1091" descr="Rewind">
            <a:extLst>
              <a:ext uri="{FF2B5EF4-FFF2-40B4-BE49-F238E27FC236}">
                <a16:creationId xmlns:a16="http://schemas.microsoft.com/office/drawing/2014/main" id="{BB9C1945-0870-BF25-9FA7-6B6289B8E051}"/>
              </a:ext>
            </a:extLst>
          </p:cNvPr>
          <p:cNvSpPr/>
          <p:nvPr/>
        </p:nvSpPr>
        <p:spPr>
          <a:xfrm>
            <a:off x="0" y="0"/>
            <a:ext cx="690075" cy="58522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361148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6"/>
          <p:cNvSpPr txBox="1"/>
          <p:nvPr/>
        </p:nvSpPr>
        <p:spPr>
          <a:xfrm>
            <a:off x="350441" y="418065"/>
            <a:ext cx="6157125" cy="1177215"/>
          </a:xfrm>
          <a:prstGeom prst="rect">
            <a:avLst/>
          </a:prstGeom>
          <a:noFill/>
          <a:ln>
            <a:noFill/>
          </a:ln>
        </p:spPr>
        <p:txBody>
          <a:bodyPr spcFirstLastPara="1" wrap="square" lIns="68569" tIns="34275" rIns="68569" bIns="34275" anchor="t" anchorCtr="0">
            <a:spAutoFit/>
          </a:bodyPr>
          <a:lstStyle/>
          <a:p>
            <a:pPr algn="ctr">
              <a:buSzPts val="3000"/>
            </a:pPr>
            <a:r>
              <a:rPr lang="en" sz="2400" b="1" dirty="0">
                <a:solidFill>
                  <a:schemeClr val="dk1"/>
                </a:solidFill>
                <a:latin typeface="Calibri"/>
                <a:ea typeface="Calibri"/>
                <a:cs typeface="Calibri"/>
                <a:sym typeface="Calibri"/>
              </a:rPr>
              <a:t>Big Question: </a:t>
            </a:r>
            <a:r>
              <a:rPr lang="en" sz="2400" dirty="0">
                <a:solidFill>
                  <a:schemeClr val="dk1"/>
                </a:solidFill>
                <a:latin typeface="Calibri"/>
                <a:ea typeface="Calibri"/>
                <a:cs typeface="Calibri"/>
                <a:sym typeface="Calibri"/>
              </a:rPr>
              <a:t>How does the amount we use of different types of resources help us take care of our environment?</a:t>
            </a:r>
            <a:endParaRPr sz="240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3">
            <a:alphaModFix/>
          </a:blip>
          <a:stretch>
            <a:fillRect/>
          </a:stretch>
        </p:blipFill>
        <p:spPr>
          <a:xfrm>
            <a:off x="1433363" y="1738060"/>
            <a:ext cx="3991273" cy="3405440"/>
          </a:xfrm>
          <a:prstGeom prst="rect">
            <a:avLst/>
          </a:prstGeom>
          <a:noFill/>
          <a:ln>
            <a:noFill/>
          </a:ln>
        </p:spPr>
      </p:pic>
      <p:sp>
        <p:nvSpPr>
          <p:cNvPr id="2" name="Google Shape;139;p26" descr="Lightbulb and gear">
            <a:extLst>
              <a:ext uri="{FF2B5EF4-FFF2-40B4-BE49-F238E27FC236}">
                <a16:creationId xmlns:a16="http://schemas.microsoft.com/office/drawing/2014/main" id="{301ADD5E-6E32-81D3-2402-C83CA8B27184}"/>
              </a:ext>
            </a:extLst>
          </p:cNvPr>
          <p:cNvSpPr/>
          <p:nvPr/>
        </p:nvSpPr>
        <p:spPr>
          <a:xfrm>
            <a:off x="135341" y="95552"/>
            <a:ext cx="430200" cy="4065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968172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a:stretch/>
        </p:blipFill>
        <p:spPr>
          <a:xfrm>
            <a:off x="1" y="0"/>
            <a:ext cx="6857300"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4" descr="IEP Translation – Communication from OSEP regarding the ..."/>
          <p:cNvPicPr preferRelativeResize="0"/>
          <p:nvPr/>
        </p:nvPicPr>
        <p:blipFill rotWithShape="1">
          <a:blip r:embed="rId3">
            <a:alphaModFix/>
          </a:blip>
          <a:srcRect/>
          <a:stretch/>
        </p:blipFill>
        <p:spPr>
          <a:xfrm>
            <a:off x="1336958" y="678955"/>
            <a:ext cx="4311261" cy="678371"/>
          </a:xfrm>
          <a:prstGeom prst="rect">
            <a:avLst/>
          </a:prstGeom>
          <a:noFill/>
          <a:ln>
            <a:noFill/>
          </a:ln>
        </p:spPr>
      </p:pic>
      <p:pic>
        <p:nvPicPr>
          <p:cNvPr id="2282" name="Google Shape;2282;p14" descr="United States Department of Education - Wikipedia"/>
          <p:cNvPicPr preferRelativeResize="0"/>
          <p:nvPr/>
        </p:nvPicPr>
        <p:blipFill rotWithShape="1">
          <a:blip r:embed="rId4">
            <a:alphaModFix/>
          </a:blip>
          <a:srcRect/>
          <a:stretch/>
        </p:blipFill>
        <p:spPr>
          <a:xfrm>
            <a:off x="2581383" y="1462319"/>
            <a:ext cx="1623344" cy="1550649"/>
          </a:xfrm>
          <a:prstGeom prst="rect">
            <a:avLst/>
          </a:prstGeom>
          <a:noFill/>
          <a:ln>
            <a:noFill/>
          </a:ln>
        </p:spPr>
      </p:pic>
      <p:pic>
        <p:nvPicPr>
          <p:cNvPr id="2283" name="Google Shape;2283;p14"/>
          <p:cNvPicPr preferRelativeResize="0"/>
          <p:nvPr/>
        </p:nvPicPr>
        <p:blipFill rotWithShape="1">
          <a:blip r:embed="rId5">
            <a:alphaModFix/>
          </a:blip>
          <a:srcRect/>
          <a:stretch/>
        </p:blipFill>
        <p:spPr>
          <a:xfrm>
            <a:off x="762856" y="3177295"/>
            <a:ext cx="5666537" cy="967323"/>
          </a:xfrm>
          <a:prstGeom prst="rect">
            <a:avLst/>
          </a:prstGeom>
          <a:noFill/>
          <a:ln>
            <a:noFill/>
          </a:ln>
        </p:spPr>
      </p:pic>
      <p:sp>
        <p:nvSpPr>
          <p:cNvPr id="2284" name="Google Shape;2284;p14"/>
          <p:cNvSpPr txBox="1"/>
          <p:nvPr/>
        </p:nvSpPr>
        <p:spPr>
          <a:xfrm>
            <a:off x="476003" y="135212"/>
            <a:ext cx="5906025" cy="438551"/>
          </a:xfrm>
          <a:prstGeom prst="rect">
            <a:avLst/>
          </a:prstGeom>
          <a:noFill/>
          <a:ln>
            <a:noFill/>
          </a:ln>
        </p:spPr>
        <p:txBody>
          <a:bodyPr spcFirstLastPara="1" wrap="square" lIns="68569" tIns="34275" rIns="68569" bIns="34275" anchor="t" anchorCtr="0">
            <a:spAutoFit/>
          </a:bodyPr>
          <a:lstStyle/>
          <a:p>
            <a:pPr algn="ctr">
              <a:buSzPts val="3200"/>
            </a:pPr>
            <a:r>
              <a:rPr lang="en-US" sz="2400">
                <a:latin typeface="Calibri"/>
                <a:ea typeface="Calibri"/>
                <a:cs typeface="Calibri"/>
                <a:sym typeface="Calibri"/>
              </a:rPr>
              <a:t>This Was Created With Resources From:</a:t>
            </a:r>
            <a:endParaRPr sz="1050"/>
          </a:p>
        </p:txBody>
      </p:sp>
      <p:sp>
        <p:nvSpPr>
          <p:cNvPr id="2285" name="Google Shape;2285;p14"/>
          <p:cNvSpPr txBox="1"/>
          <p:nvPr/>
        </p:nvSpPr>
        <p:spPr>
          <a:xfrm>
            <a:off x="677588" y="4144612"/>
            <a:ext cx="5502825" cy="808148"/>
          </a:xfrm>
          <a:prstGeom prst="rect">
            <a:avLst/>
          </a:prstGeom>
          <a:noFill/>
          <a:ln>
            <a:noFill/>
          </a:ln>
        </p:spPr>
        <p:txBody>
          <a:bodyPr spcFirstLastPara="1" wrap="square" lIns="68569" tIns="68569" rIns="68569" bIns="68569" anchor="t" anchorCtr="0">
            <a:spAutoFit/>
          </a:bodyPr>
          <a:lstStyle/>
          <a:p>
            <a:pPr algn="ctr">
              <a:buSzPts val="1450"/>
            </a:pPr>
            <a:r>
              <a:rPr lang="en-US" sz="1088" b="1">
                <a:latin typeface="Calibri"/>
                <a:ea typeface="Calibri"/>
                <a:cs typeface="Calibri"/>
                <a:sym typeface="Calibri"/>
              </a:rPr>
              <a:t>Questions or Comments</a:t>
            </a:r>
            <a:endParaRPr sz="1125"/>
          </a:p>
          <a:p>
            <a:pPr algn="ctr">
              <a:buSzPts val="1450"/>
            </a:pPr>
            <a:endParaRPr sz="1088" b="1">
              <a:latin typeface="Calibri"/>
              <a:ea typeface="Calibri"/>
              <a:cs typeface="Calibri"/>
              <a:sym typeface="Calibri"/>
            </a:endParaRPr>
          </a:p>
          <a:p>
            <a:pPr algn="ctr">
              <a:buSzPts val="1450"/>
            </a:pPr>
            <a:r>
              <a:rPr lang="en-US" sz="1088">
                <a:latin typeface="Calibri"/>
                <a:ea typeface="Calibri"/>
                <a:cs typeface="Calibri"/>
                <a:sym typeface="Calibri"/>
              </a:rPr>
              <a:t> Michael Kennedy, Ph.D.          MKennedy@Virginia.edu </a:t>
            </a:r>
            <a:endParaRPr sz="1125"/>
          </a:p>
          <a:p>
            <a:pPr algn="ctr">
              <a:buSzPts val="1450"/>
            </a:pPr>
            <a:r>
              <a:rPr lang="en-US" sz="1088">
                <a:latin typeface="Calibri"/>
                <a:ea typeface="Calibri"/>
                <a:cs typeface="Calibri"/>
                <a:sym typeface="Calibri"/>
              </a:rPr>
              <a:t>Rachel L Kunemund, Ph.D.	             rk8vm@virginia.edu</a:t>
            </a:r>
            <a:endParaRPr sz="1125">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5"/>
          <p:cNvSpPr txBox="1">
            <a:spLocks noGrp="1"/>
          </p:cNvSpPr>
          <p:nvPr>
            <p:ph type="title"/>
          </p:nvPr>
        </p:nvSpPr>
        <p:spPr>
          <a:xfrm>
            <a:off x="604575" y="120938"/>
            <a:ext cx="6059250" cy="1056825"/>
          </a:xfrm>
          <a:prstGeom prst="rect">
            <a:avLst/>
          </a:prstGeom>
          <a:noFill/>
          <a:ln>
            <a:noFill/>
          </a:ln>
        </p:spPr>
        <p:txBody>
          <a:bodyPr spcFirstLastPara="1" wrap="square" lIns="68569" tIns="34275" rIns="68569" bIns="34275" anchor="ctr" anchorCtr="0">
            <a:noAutofit/>
          </a:bodyPr>
          <a:lstStyle/>
          <a:p>
            <a:pPr>
              <a:buSzPts val="4400"/>
            </a:pPr>
            <a:r>
              <a:rPr lang="en-US" sz="2625" b="1" u="sng"/>
              <a:t>Climate</a:t>
            </a:r>
            <a:r>
              <a:rPr lang="en-US" sz="2625"/>
              <a:t>: the average measurements of weather in a place over the course of years</a:t>
            </a:r>
            <a:endParaRPr sz="2625"/>
          </a:p>
        </p:txBody>
      </p:sp>
      <p:pic>
        <p:nvPicPr>
          <p:cNvPr id="232" name="Google Shape;232;p15"/>
          <p:cNvPicPr preferRelativeResize="0"/>
          <p:nvPr/>
        </p:nvPicPr>
        <p:blipFill rotWithShape="1">
          <a:blip r:embed="rId3">
            <a:alphaModFix/>
          </a:blip>
          <a:srcRect/>
          <a:stretch/>
        </p:blipFill>
        <p:spPr>
          <a:xfrm>
            <a:off x="194157" y="1371371"/>
            <a:ext cx="6469669" cy="3085538"/>
          </a:xfrm>
          <a:prstGeom prst="rect">
            <a:avLst/>
          </a:prstGeom>
          <a:noFill/>
          <a:ln>
            <a:noFill/>
          </a:ln>
        </p:spPr>
      </p:pic>
      <p:sp>
        <p:nvSpPr>
          <p:cNvPr id="233" name="Google Shape;233;p15" descr="Rewind"/>
          <p:cNvSpPr/>
          <p:nvPr/>
        </p:nvSpPr>
        <p:spPr>
          <a:xfrm>
            <a:off x="0" y="0"/>
            <a:ext cx="637157" cy="637157"/>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30484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2" name="Google Shape;224;g2a5a1442303_0_281" descr="Rewind">
            <a:extLst>
              <a:ext uri="{FF2B5EF4-FFF2-40B4-BE49-F238E27FC236}">
                <a16:creationId xmlns:a16="http://schemas.microsoft.com/office/drawing/2014/main" id="{2845CC3C-6C81-256E-265D-6FC717E1631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6207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393590" y="4118228"/>
            <a:ext cx="3916165" cy="869400"/>
          </a:xfrm>
          <a:prstGeom prst="rect">
            <a:avLst/>
          </a:prstGeom>
        </p:spPr>
        <p:txBody>
          <a:bodyPr spcFirstLastPara="1" wrap="square" lIns="68569" tIns="34275" rIns="68569" bIns="34275" anchor="ctr" anchorCtr="0">
            <a:normAutofit/>
          </a:bodyPr>
          <a:lstStyle/>
          <a:p>
            <a:pPr algn="l">
              <a:buSzPts val="3600"/>
            </a:pPr>
            <a:r>
              <a:rPr lang="en-US" sz="2600" b="1" u="sng" dirty="0">
                <a:solidFill>
                  <a:schemeClr val="tx1"/>
                </a:solidFill>
              </a:rPr>
              <a:t>Kinetic Energy</a:t>
            </a:r>
            <a:r>
              <a:rPr lang="en-US" sz="2600" dirty="0">
                <a:solidFill>
                  <a:schemeClr val="tx1"/>
                </a:solidFill>
              </a:rPr>
              <a:t>: energy of mass in motion</a:t>
            </a:r>
            <a:endParaRPr lang="en-US" sz="2600" b="1" u="sng" dirty="0">
              <a:solidFill>
                <a:schemeClr val="tx1"/>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4" y="293125"/>
            <a:ext cx="5401331" cy="3389335"/>
          </a:xfrm>
          <a:prstGeom prst="rect">
            <a:avLst/>
          </a:prstGeom>
          <a:noFill/>
        </p:spPr>
      </p:pic>
      <p:sp>
        <p:nvSpPr>
          <p:cNvPr id="6" name="Google Shape;224;g2a5a1442303_0_281" descr="Rewind">
            <a:extLst>
              <a:ext uri="{FF2B5EF4-FFF2-40B4-BE49-F238E27FC236}">
                <a16:creationId xmlns:a16="http://schemas.microsoft.com/office/drawing/2014/main" id="{3752EBF8-E2E6-E03C-C580-3EF9F0B0E909}"/>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a:buSzPts val="1400"/>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3127</Words>
  <Application>Microsoft Macintosh PowerPoint</Application>
  <PresentationFormat>Custom</PresentationFormat>
  <Paragraphs>328</Paragraphs>
  <Slides>63</Slides>
  <Notes>63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63</vt:i4>
      </vt:variant>
    </vt:vector>
  </HeadingPairs>
  <TitlesOfParts>
    <vt:vector size="71" baseType="lpstr">
      <vt:lpstr>Calibri</vt:lpstr>
      <vt:lpstr>Helvetica Neue Light</vt:lpstr>
      <vt:lpstr>Poppins</vt:lpstr>
      <vt:lpstr>Arial</vt:lpstr>
      <vt:lpstr>Times New Roman</vt:lpstr>
      <vt:lpstr>Söhne</vt:lpstr>
      <vt:lpstr>Simple Light</vt:lpstr>
      <vt:lpstr>Office Theme</vt:lpstr>
      <vt:lpstr>PowerPoint Presentation</vt:lpstr>
      <vt:lpstr>Renewable Energy</vt:lpstr>
      <vt:lpstr>PowerPoint Presentation</vt:lpstr>
      <vt:lpstr>PowerPoint Presentation</vt:lpstr>
      <vt:lpstr>PowerPoint Presentation</vt:lpstr>
      <vt:lpstr>PowerPoint Presentation</vt:lpstr>
      <vt:lpstr>Climate: the average measurements of weather in a place over the course of years</vt:lpstr>
      <vt:lpstr>Energy: the ability to cause change</vt:lpstr>
      <vt:lpstr>Kinetic Energy: energy of mass in motion</vt:lpstr>
      <vt:lpstr>Potential energy: stored energy</vt:lpstr>
      <vt:lpstr>PowerPoint Presentation</vt:lpstr>
      <vt:lpstr>PowerPoint Presentation</vt:lpstr>
      <vt:lpstr>PowerPoint Presentation</vt:lpstr>
      <vt:lpstr>What is climate?</vt:lpstr>
      <vt:lpstr>True or False: Energy is the ability to cause change</vt:lpstr>
      <vt:lpstr>True or False: Energy is the ability to cause change</vt:lpstr>
      <vt:lpstr>Kinetic Energy: energy of              in motion</vt:lpstr>
      <vt:lpstr>Kinetic Energy: energy of mass in motion</vt:lpstr>
      <vt:lpstr>True or False: Potential energy is stored energy</vt:lpstr>
      <vt:lpstr>True or False: Potential energy is stored energy</vt:lpstr>
      <vt:lpstr>PowerPoint Presentation</vt:lpstr>
      <vt:lpstr>Renewable Energy: energy that comes from natural sources and will not run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Renewable Energy: energy that comes from natural sources and will not run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Renewable Energy: energy that comes from natural sources and will not run out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dc:title>
  <cp:lastModifiedBy>Coleman, Olivia Fudge (rhz9xk)</cp:lastModifiedBy>
  <cp:revision>10</cp:revision>
  <dcterms:modified xsi:type="dcterms:W3CDTF">2024-01-04T02:54:22Z</dcterms:modified>
</cp:coreProperties>
</file>