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596"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597"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598" r:id="rId15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61" roundtripDataSignature="AMtx7mjFjt+Eis5L4x6omDLMr+ArAG6Ja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dc6fcec20d_0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dc6fcec20d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compound is a type of molecule.  For example, this is an H2O, or water, molecule.</a:t>
            </a:r>
            <a:endParaRPr/>
          </a:p>
        </p:txBody>
      </p:sp>
      <p:sp>
        <p:nvSpPr>
          <p:cNvPr id="238" name="Google Shape;238;gdc6fcec20d_0_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3" name="Google Shape;1333;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1334" name="Google Shape;1334;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0" name="Google Shape;1340;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Remember! A BASE is a compound that releases hydroxide ions when mixed with water.</a:t>
            </a:r>
            <a:endParaRPr/>
          </a:p>
        </p:txBody>
      </p:sp>
      <p:sp>
        <p:nvSpPr>
          <p:cNvPr id="1341" name="Google Shape;1341;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102</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8" name="Google Shape;1348;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Remember to give the students an opportunity to construct their own explanations when solving an inquiry activity, it is an important step in learning how to apply their new content knowledge.</a:t>
            </a:r>
            <a:endParaRPr/>
          </a:p>
        </p:txBody>
      </p:sp>
      <p:sp>
        <p:nvSpPr>
          <p:cNvPr id="1349" name="Google Shape;1349;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9" name="Google Shape;1359;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sz="1200"/>
              <a:t>How do the pH of materials affect your everyday life? </a:t>
            </a:r>
            <a:r>
              <a:rPr lang="en-US"/>
              <a:t>How are compounds classified, what is pH, and how can the pH of different substances be tested?  </a:t>
            </a: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Let’s go back to our big question. How did our hypotheses change? What do we already know? </a:t>
            </a:r>
            <a:endParaRPr/>
          </a:p>
        </p:txBody>
      </p:sp>
      <p:sp>
        <p:nvSpPr>
          <p:cNvPr id="1360" name="Google Shape;1360;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7" name="Google Shape;1367;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368" name="Google Shape;1368;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2" name="Google Shape;1382;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383" name="Google Shape;1383;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2" name="Google Shape;1412;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Today we will learn about salts. </a:t>
            </a:r>
            <a:endParaRPr/>
          </a:p>
        </p:txBody>
      </p:sp>
      <p:sp>
        <p:nvSpPr>
          <p:cNvPr id="1413" name="Google Shape;1413;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1" name="Google Shape;1421;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sz="1200" b="1"/>
              <a:t>How do the pH of materials affect your everyday life? </a:t>
            </a:r>
            <a:r>
              <a:rPr lang="en-US" b="1"/>
              <a:t>How are compounds classified, what is pH, and how can the pH of different substances be tested?  </a:t>
            </a:r>
            <a:endParaRPr b="1"/>
          </a:p>
          <a:p>
            <a:pPr marL="0" lvl="0" indent="0" algn="l" rtl="0">
              <a:spcBef>
                <a:spcPts val="0"/>
              </a:spcBef>
              <a:spcAft>
                <a:spcPts val="0"/>
              </a:spcAft>
              <a:buNone/>
            </a:pP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What have we learned about our big question? What do you think we will learn today?</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Providing a specific goal for use is crucial to letting students know what's expected and why this lesson is important.</a:t>
            </a:r>
            <a:endParaRPr/>
          </a:p>
        </p:txBody>
      </p:sp>
      <p:sp>
        <p:nvSpPr>
          <p:cNvPr id="1422" name="Google Shape;1422;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9" name="Google Shape;1429;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get our brains ready to think about salts, and how it relates to our big question.</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Creating an organized demonstration that is clear and well structured is key to promoting student understanding.</a:t>
            </a:r>
            <a:endParaRPr/>
          </a:p>
        </p:txBody>
      </p:sp>
      <p:sp>
        <p:nvSpPr>
          <p:cNvPr id="1430" name="Google Shape;1430;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110</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7" name="Google Shape;1437;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1438" name="Google Shape;1438;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dc6fcec20d_0_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dc6fcec20d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But two or more </a:t>
            </a:r>
            <a:r>
              <a:rPr lang="en-US" i="1"/>
              <a:t>different </a:t>
            </a:r>
            <a:r>
              <a:rPr lang="en-US" i="0"/>
              <a:t>elements </a:t>
            </a:r>
            <a:r>
              <a:rPr lang="en-US"/>
              <a:t>must </a:t>
            </a:r>
            <a:r>
              <a:rPr lang="en-US" i="0"/>
              <a:t>be bonded for a molecule to be considered a compound.  So, C2 is considered a molecule, but NOT compound; whereas H2O is considered a compound AND a molecule.</a:t>
            </a:r>
            <a:endParaRPr/>
          </a:p>
        </p:txBody>
      </p:sp>
      <p:sp>
        <p:nvSpPr>
          <p:cNvPr id="251" name="Google Shape;251;gdc6fcec20d_0_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3" name="Google Shape;1443;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An element </a:t>
            </a:r>
            <a:r>
              <a:rPr lang="en-US" sz="1200">
                <a:solidFill>
                  <a:schemeClr val="dk1"/>
                </a:solidFill>
                <a:latin typeface="Calibri"/>
                <a:ea typeface="Calibri"/>
                <a:cs typeface="Calibri"/>
                <a:sym typeface="Calibri"/>
              </a:rPr>
              <a:t>is a pure substance containing only 1 type of atom. </a:t>
            </a:r>
            <a:endParaRPr/>
          </a:p>
        </p:txBody>
      </p:sp>
      <p:sp>
        <p:nvSpPr>
          <p:cNvPr id="1444" name="Google Shape;1444;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2" name="Google Shape;1452;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Elements are symbolized by a capital letter, sometimes followed by a lowercase letter, which is called its chemical symbol. For example, the chemical symbol of hydrogen is H.</a:t>
            </a:r>
            <a:endParaRPr sz="1200"/>
          </a:p>
        </p:txBody>
      </p:sp>
      <p:sp>
        <p:nvSpPr>
          <p:cNvPr id="1453" name="Google Shape;1453;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113</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4" name="Google Shape;1464;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 compound is a pure substance containing 2 or more </a:t>
            </a:r>
            <a:r>
              <a:rPr lang="en-US" sz="1200" b="1">
                <a:solidFill>
                  <a:schemeClr val="dk1"/>
                </a:solidFill>
                <a:latin typeface="Calibri"/>
                <a:ea typeface="Calibri"/>
                <a:cs typeface="Calibri"/>
                <a:sym typeface="Calibri"/>
              </a:rPr>
              <a:t>different</a:t>
            </a:r>
            <a:r>
              <a:rPr lang="en-US" sz="1200">
                <a:solidFill>
                  <a:schemeClr val="dk1"/>
                </a:solidFill>
                <a:latin typeface="Calibri"/>
                <a:ea typeface="Calibri"/>
                <a:cs typeface="Calibri"/>
                <a:sym typeface="Calibri"/>
              </a:rPr>
              <a:t> elements</a:t>
            </a:r>
            <a:r>
              <a:rPr lang="en-US"/>
              <a:t>.</a:t>
            </a:r>
            <a:endParaRPr sz="1200"/>
          </a:p>
        </p:txBody>
      </p:sp>
      <p:sp>
        <p:nvSpPr>
          <p:cNvPr id="1465" name="Google Shape;1465;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114</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2" name="Google Shape;1472;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A molecule is a particle containing 2 or more atoms of the same </a:t>
            </a:r>
            <a:r>
              <a:rPr lang="en-US" sz="1200" b="1"/>
              <a:t>OR</a:t>
            </a:r>
            <a:r>
              <a:rPr lang="en-US" sz="1200"/>
              <a:t> different elements.</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If you notice some students struggling to keep up when you activating prior knowledge, it is important to remember to make adjustments and scaffold your content to meet students current level of understanding.</a:t>
            </a:r>
            <a:endParaRPr/>
          </a:p>
          <a:p>
            <a:pPr marL="0" lvl="0" indent="0" algn="l" rtl="0">
              <a:spcBef>
                <a:spcPts val="0"/>
              </a:spcBef>
              <a:spcAft>
                <a:spcPts val="0"/>
              </a:spcAft>
              <a:buNone/>
            </a:pPr>
            <a:endParaRPr/>
          </a:p>
        </p:txBody>
      </p:sp>
      <p:sp>
        <p:nvSpPr>
          <p:cNvPr id="1473" name="Google Shape;1473;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6" name="Google Shape;1496;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ion is an atom or molecule that has a positive or negative charge. </a:t>
            </a:r>
            <a:endParaRPr/>
          </a:p>
        </p:txBody>
      </p:sp>
      <p:sp>
        <p:nvSpPr>
          <p:cNvPr id="1497" name="Google Shape;1497;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4" name="Google Shape;1504;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chemical formula uses chemical symbols to represent a compound or molecule. For example, the chemical formula of water is H2O, which tells us that a compound of water has two hydrogen atoms and one oxygen atom.</a:t>
            </a:r>
            <a:endParaRPr/>
          </a:p>
        </p:txBody>
      </p:sp>
      <p:sp>
        <p:nvSpPr>
          <p:cNvPr id="1505" name="Google Shape;1505;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117</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2" name="Google Shape;1512;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 acid is a compound that releases hydrogen ions when </a:t>
            </a:r>
            <a:r>
              <a:rPr lang="en-US" sz="1200"/>
              <a:t>mixed with water.</a:t>
            </a:r>
            <a:endParaRPr sz="1200">
              <a:solidFill>
                <a:schemeClr val="dk1"/>
              </a:solidFill>
              <a:latin typeface="Calibri"/>
              <a:ea typeface="Calibri"/>
              <a:cs typeface="Calibri"/>
              <a:sym typeface="Calibri"/>
            </a:endParaRPr>
          </a:p>
        </p:txBody>
      </p:sp>
      <p:sp>
        <p:nvSpPr>
          <p:cNvPr id="1513" name="Google Shape;1513;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118</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6" name="Google Shape;1556;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base is a compound that releases hydroxide ions when mixed with water.</a:t>
            </a:r>
            <a:endParaRPr/>
          </a:p>
        </p:txBody>
      </p:sp>
      <p:sp>
        <p:nvSpPr>
          <p:cNvPr id="1557" name="Google Shape;1557;p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119</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4" name="Google Shape;1564;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It is important when reviewing previously learned material that you pause and check for understanding, if students are grasping previous material you may need to tailor your instruction.</a:t>
            </a:r>
            <a:endParaRPr/>
          </a:p>
        </p:txBody>
      </p:sp>
      <p:sp>
        <p:nvSpPr>
          <p:cNvPr id="1565" name="Google Shape;1565;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120</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0" name="Google Shape;1570;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an element?</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An element </a:t>
            </a:r>
            <a:r>
              <a:rPr lang="en-US" sz="1200">
                <a:solidFill>
                  <a:schemeClr val="dk1"/>
                </a:solidFill>
                <a:latin typeface="Calibri"/>
                <a:ea typeface="Calibri"/>
                <a:cs typeface="Calibri"/>
                <a:sym typeface="Calibri"/>
              </a:rPr>
              <a:t>is a pure substance containing only 1 type of atom.</a:t>
            </a:r>
            <a:r>
              <a:rPr lang="en-US"/>
              <a:t>]</a:t>
            </a:r>
            <a:endParaRPr/>
          </a:p>
        </p:txBody>
      </p:sp>
      <p:sp>
        <p:nvSpPr>
          <p:cNvPr id="1571" name="Google Shape;1571;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ion is an atom or molecule that has a positive or negative charge. </a:t>
            </a:r>
            <a:endParaRPr/>
          </a:p>
        </p:txBody>
      </p:sp>
      <p:sp>
        <p:nvSpPr>
          <p:cNvPr id="275" name="Google Shape;275;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9" name="Google Shape;1579;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does a chemical symbol tell us about an element?</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 chemical symbol, are just a shorter way to tell us what element something is. Elements are symbolized by a capital letter, sometimes followed by a lowercase letter, which is called its chemical symbol. For example, the chemical symbol of hydrogen is H]</a:t>
            </a:r>
            <a:endParaRPr sz="1200"/>
          </a:p>
        </p:txBody>
      </p:sp>
      <p:sp>
        <p:nvSpPr>
          <p:cNvPr id="1580" name="Google Shape;1580;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122</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2" name="Google Shape;1592;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difference between a molecule and compound?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A compound is a pure substance that contains two or more different elements but a </a:t>
            </a:r>
            <a:r>
              <a:rPr lang="en-US"/>
              <a:t>m</a:t>
            </a:r>
            <a:r>
              <a:rPr lang="en-US" sz="1200"/>
              <a:t>olecule is a particle containing 2 or more atoms of the same </a:t>
            </a:r>
            <a:r>
              <a:rPr lang="en-US" sz="1200" b="1"/>
              <a:t>OR</a:t>
            </a:r>
            <a:r>
              <a:rPr lang="en-US" sz="1200"/>
              <a:t> different elements.]</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a:p>
        </p:txBody>
      </p:sp>
      <p:sp>
        <p:nvSpPr>
          <p:cNvPr id="1593" name="Google Shape;1593;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123</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6" name="Google Shape;1606;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______ is an atom or molecule with a positive or negative charge.</a:t>
            </a:r>
            <a:endParaRPr/>
          </a:p>
          <a:p>
            <a:pPr marL="0" lvl="0" indent="0" algn="l" rtl="0">
              <a:spcBef>
                <a:spcPts val="0"/>
              </a:spcBef>
              <a:spcAft>
                <a:spcPts val="0"/>
              </a:spcAft>
              <a:buNone/>
            </a:pPr>
            <a:endParaRPr/>
          </a:p>
        </p:txBody>
      </p:sp>
      <p:sp>
        <p:nvSpPr>
          <p:cNvPr id="1607" name="Google Shape;1607;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124</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dca1d484f8_0_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4" name="Google Shape;1614;gdca1d484f8_0_1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a:t>
            </a:r>
            <a:r>
              <a:rPr lang="en-US" u="sng">
                <a:solidFill>
                  <a:srgbClr val="FF0000"/>
                </a:solidFill>
              </a:rPr>
              <a:t>ion</a:t>
            </a:r>
            <a:r>
              <a:rPr lang="en-US"/>
              <a:t> is an atom or molecule with a positive or negative charge.</a:t>
            </a:r>
            <a:endParaRPr/>
          </a:p>
          <a:p>
            <a:pPr marL="0" lvl="0" indent="0" algn="l" rtl="0">
              <a:spcBef>
                <a:spcPts val="0"/>
              </a:spcBef>
              <a:spcAft>
                <a:spcPts val="0"/>
              </a:spcAft>
              <a:buNone/>
            </a:pPr>
            <a:endParaRPr/>
          </a:p>
        </p:txBody>
      </p:sp>
      <p:sp>
        <p:nvSpPr>
          <p:cNvPr id="1615" name="Google Shape;1615;gdca1d484f8_0_1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125</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2" name="Google Shape;1622;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a chemical formula represent?</a:t>
            </a:r>
            <a:endParaRPr/>
          </a:p>
          <a:p>
            <a:pPr marL="0" lvl="0" indent="0" algn="l" rtl="0">
              <a:spcBef>
                <a:spcPts val="0"/>
              </a:spcBef>
              <a:spcAft>
                <a:spcPts val="0"/>
              </a:spcAft>
              <a:buNone/>
            </a:pPr>
            <a:endParaRPr/>
          </a:p>
          <a:p>
            <a:pPr marL="0" lvl="0" indent="0" algn="l" rtl="0">
              <a:spcBef>
                <a:spcPts val="0"/>
              </a:spcBef>
              <a:spcAft>
                <a:spcPts val="0"/>
              </a:spcAft>
              <a:buNone/>
            </a:pPr>
            <a:r>
              <a:rPr lang="en-US"/>
              <a:t>[A compound or molecule]</a:t>
            </a:r>
            <a:endParaRPr/>
          </a:p>
        </p:txBody>
      </p:sp>
      <p:sp>
        <p:nvSpPr>
          <p:cNvPr id="1623" name="Google Shape;1623;p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126</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0" name="Google Shape;1630;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an acid?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solidFill>
                  <a:schemeClr val="dk1"/>
                </a:solidFill>
                <a:latin typeface="Calibri"/>
                <a:ea typeface="Calibri"/>
                <a:cs typeface="Calibri"/>
                <a:sym typeface="Calibri"/>
              </a:rPr>
              <a:t>A compound that releases hydrogen ions when mixed with water]</a:t>
            </a:r>
            <a:endParaRPr/>
          </a:p>
        </p:txBody>
      </p:sp>
      <p:sp>
        <p:nvSpPr>
          <p:cNvPr id="1631" name="Google Shape;1631;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127</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4" name="Google Shape;1674;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an acid and a base?</a:t>
            </a:r>
            <a:endParaRPr/>
          </a:p>
          <a:p>
            <a:pPr marL="0" lvl="0" indent="0" algn="l" rtl="0">
              <a:spcBef>
                <a:spcPts val="0"/>
              </a:spcBef>
              <a:spcAft>
                <a:spcPts val="0"/>
              </a:spcAft>
              <a:buNone/>
            </a:pPr>
            <a:endParaRPr/>
          </a:p>
          <a:p>
            <a:pPr marL="0" lvl="0" indent="0" algn="l" rtl="0">
              <a:spcBef>
                <a:spcPts val="0"/>
              </a:spcBef>
              <a:spcAft>
                <a:spcPts val="0"/>
              </a:spcAft>
              <a:buNone/>
            </a:pPr>
            <a:r>
              <a:rPr lang="en-US"/>
              <a:t>[An acid releases hydrogen ions when mixed with water, but a base is a compound that releases hydroxide ions when mixed with water]</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Making connections between the new content and past terms/content is important for helping students understand the bigger picture.</a:t>
            </a:r>
            <a:endParaRPr/>
          </a:p>
        </p:txBody>
      </p:sp>
      <p:sp>
        <p:nvSpPr>
          <p:cNvPr id="1675" name="Google Shape;1675;p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128</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7"/>
        <p:cNvGrpSpPr/>
        <p:nvPr/>
      </p:nvGrpSpPr>
      <p:grpSpPr>
        <a:xfrm>
          <a:off x="0" y="0"/>
          <a:ext cx="0" cy="0"/>
          <a:chOff x="0" y="0"/>
          <a:chExt cx="0" cy="0"/>
        </a:xfrm>
      </p:grpSpPr>
      <p:sp>
        <p:nvSpPr>
          <p:cNvPr id="1718" name="Google Shape;1718;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9" name="Google Shape;1719;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salt.</a:t>
            </a:r>
            <a:endParaRPr/>
          </a:p>
        </p:txBody>
      </p:sp>
      <p:sp>
        <p:nvSpPr>
          <p:cNvPr id="1720" name="Google Shape;1720;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129</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p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7" name="Google Shape;1727;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salt is a compound that forms from the chemical reaction of an acid and a base.</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When providing more student-friendly definitions, it is helpful to provide students with cues so that they can be prepared and know what to expect and be ready to copy down the information.</a:t>
            </a:r>
            <a:endParaRPr/>
          </a:p>
        </p:txBody>
      </p:sp>
      <p:sp>
        <p:nvSpPr>
          <p:cNvPr id="1728" name="Google Shape;1728;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130</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Google Shape;1735;p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6" name="Google Shape;1736;p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That’s the basic definition but there is more you need to know. </a:t>
            </a:r>
            <a:endParaRPr/>
          </a:p>
        </p:txBody>
      </p:sp>
      <p:sp>
        <p:nvSpPr>
          <p:cNvPr id="1737" name="Google Shape;1737;p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131</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chemical formula uses chemical symbols to represent a compound or molecule. For example, the chemical formula of water is H2O, which tells us that a compound of water has two hydrogen atoms and one oxygen atom.</a:t>
            </a:r>
            <a:endParaRPr/>
          </a:p>
        </p:txBody>
      </p:sp>
      <p:sp>
        <p:nvSpPr>
          <p:cNvPr id="283" name="Google Shape;283;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1"/>
        <p:cNvGrpSpPr/>
        <p:nvPr/>
      </p:nvGrpSpPr>
      <p:grpSpPr>
        <a:xfrm>
          <a:off x="0" y="0"/>
          <a:ext cx="0" cy="0"/>
          <a:chOff x="0" y="0"/>
          <a:chExt cx="0" cy="0"/>
        </a:xfrm>
      </p:grpSpPr>
      <p:sp>
        <p:nvSpPr>
          <p:cNvPr id="1742" name="Google Shape;1742;p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3" name="Google Shape;1743;p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have talked about acids, bases, and salts so now let’s put it all together. Let’s talk about how acids, bases, and salts are related. Let’s think about how these terms are similar and different. </a:t>
            </a:r>
            <a:endParaRPr/>
          </a:p>
        </p:txBody>
      </p:sp>
      <p:sp>
        <p:nvSpPr>
          <p:cNvPr id="1744" name="Google Shape;1744;p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132</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3" name="Google Shape;1753;p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They are all compounds, but they are not the same thing because…</a:t>
            </a:r>
            <a:endParaRPr/>
          </a:p>
        </p:txBody>
      </p:sp>
      <p:sp>
        <p:nvSpPr>
          <p:cNvPr id="1754" name="Google Shape;1754;p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133</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2"/>
        <p:cNvGrpSpPr/>
        <p:nvPr/>
      </p:nvGrpSpPr>
      <p:grpSpPr>
        <a:xfrm>
          <a:off x="0" y="0"/>
          <a:ext cx="0" cy="0"/>
          <a:chOff x="0" y="0"/>
          <a:chExt cx="0" cy="0"/>
        </a:xfrm>
      </p:grpSpPr>
      <p:sp>
        <p:nvSpPr>
          <p:cNvPr id="1763" name="Google Shape;1763;p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4" name="Google Shape;1764;p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Acids and bases both release ions when mixed with water, but salts do not. Acids release hydrogen ions but bases release hydroxide ions.</a:t>
            </a:r>
            <a:endParaRPr/>
          </a:p>
        </p:txBody>
      </p:sp>
      <p:sp>
        <p:nvSpPr>
          <p:cNvPr id="1765" name="Google Shape;1765;p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134</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7"/>
        <p:cNvGrpSpPr/>
        <p:nvPr/>
      </p:nvGrpSpPr>
      <p:grpSpPr>
        <a:xfrm>
          <a:off x="0" y="0"/>
          <a:ext cx="0" cy="0"/>
          <a:chOff x="0" y="0"/>
          <a:chExt cx="0" cy="0"/>
        </a:xfrm>
      </p:grpSpPr>
      <p:sp>
        <p:nvSpPr>
          <p:cNvPr id="1778" name="Google Shape;1778;p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9" name="Google Shape;1779;p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an acid and base are mixed together the properties of the acid and base are neutralized, and salt (and water) are produced.</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Visualizing similarities and differences between new and past content is a great way to build connections and increase understanding.</a:t>
            </a:r>
            <a:endParaRPr/>
          </a:p>
        </p:txBody>
      </p:sp>
      <p:sp>
        <p:nvSpPr>
          <p:cNvPr id="1780" name="Google Shape;1780;p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135</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p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8" name="Google Shape;1798;p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Remember, students might look like they are understanding the definition but it is important that you check for understanding yourself by asking questions or providing them with other opportunities to respond.</a:t>
            </a:r>
            <a:endParaRPr/>
          </a:p>
        </p:txBody>
      </p:sp>
      <p:sp>
        <p:nvSpPr>
          <p:cNvPr id="1799" name="Google Shape;1799;p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136</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2"/>
        <p:cNvGrpSpPr/>
        <p:nvPr/>
      </p:nvGrpSpPr>
      <p:grpSpPr>
        <a:xfrm>
          <a:off x="0" y="0"/>
          <a:ext cx="0" cy="0"/>
          <a:chOff x="0" y="0"/>
          <a:chExt cx="0" cy="0"/>
        </a:xfrm>
      </p:grpSpPr>
      <p:sp>
        <p:nvSpPr>
          <p:cNvPr id="1803" name="Google Shape;1803;p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4" name="Google Shape;1804;p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salt?</a:t>
            </a:r>
            <a:endParaRPr/>
          </a:p>
          <a:p>
            <a:pPr marL="0" lvl="0" indent="0" algn="l" rtl="0">
              <a:spcBef>
                <a:spcPts val="0"/>
              </a:spcBef>
              <a:spcAft>
                <a:spcPts val="0"/>
              </a:spcAft>
              <a:buNone/>
            </a:pPr>
            <a:endParaRPr/>
          </a:p>
          <a:p>
            <a:pPr marL="0" lvl="0" indent="0" algn="l" rtl="0">
              <a:spcBef>
                <a:spcPts val="0"/>
              </a:spcBef>
              <a:spcAft>
                <a:spcPts val="0"/>
              </a:spcAft>
              <a:buNone/>
            </a:pPr>
            <a:r>
              <a:rPr lang="en-US"/>
              <a:t>[A compound that forms from the chemical reaction of an acid and a base.]</a:t>
            </a:r>
            <a:endParaRPr/>
          </a:p>
        </p:txBody>
      </p:sp>
      <p:sp>
        <p:nvSpPr>
          <p:cNvPr id="1805" name="Google Shape;1805;p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137</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p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2" name="Google Shape;1812;p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a:t>
            </a:r>
            <a:r>
              <a:rPr lang="en-US" b="1"/>
              <a:t> </a:t>
            </a:r>
            <a:r>
              <a:rPr lang="en-US"/>
              <a:t>of </a:t>
            </a:r>
            <a:r>
              <a:rPr lang="en-US" b="1"/>
              <a:t>salts</a:t>
            </a:r>
            <a:r>
              <a:rPr lang="en-US" b="0"/>
              <a:t>.  </a:t>
            </a:r>
            <a:endParaRPr b="0"/>
          </a:p>
        </p:txBody>
      </p:sp>
      <p:sp>
        <p:nvSpPr>
          <p:cNvPr id="1813" name="Google Shape;1813;p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138</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7"/>
        <p:cNvGrpSpPr/>
        <p:nvPr/>
      </p:nvGrpSpPr>
      <p:grpSpPr>
        <a:xfrm>
          <a:off x="0" y="0"/>
          <a:ext cx="0" cy="0"/>
          <a:chOff x="0" y="0"/>
          <a:chExt cx="0" cy="0"/>
        </a:xfrm>
      </p:grpSpPr>
      <p:sp>
        <p:nvSpPr>
          <p:cNvPr id="1818" name="Google Shape;1818;p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9" name="Google Shape;1819;p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Hydrochloric acid (HCl) is an acid while sodium hydroxide  (NaOH) is a base.  </a:t>
            </a:r>
            <a:endParaRPr/>
          </a:p>
        </p:txBody>
      </p:sp>
      <p:sp>
        <p:nvSpPr>
          <p:cNvPr id="1820" name="Google Shape;1820;p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139</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2" name="Google Shape;1832;p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they are mixed together, the acid  HCl release hydrogen ions and Cl ions while the base NaOH releases hydroxide ions and sodium ions into the solution. </a:t>
            </a:r>
            <a:endParaRPr/>
          </a:p>
          <a:p>
            <a:pPr marL="0" lvl="0" indent="0" algn="l" rtl="0">
              <a:spcBef>
                <a:spcPts val="0"/>
              </a:spcBef>
              <a:spcAft>
                <a:spcPts val="0"/>
              </a:spcAft>
              <a:buNone/>
            </a:pPr>
            <a:endParaRPr/>
          </a:p>
        </p:txBody>
      </p:sp>
      <p:sp>
        <p:nvSpPr>
          <p:cNvPr id="1833" name="Google Shape;1833;p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140</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8"/>
        <p:cNvGrpSpPr/>
        <p:nvPr/>
      </p:nvGrpSpPr>
      <p:grpSpPr>
        <a:xfrm>
          <a:off x="0" y="0"/>
          <a:ext cx="0" cy="0"/>
          <a:chOff x="0" y="0"/>
          <a:chExt cx="0" cy="0"/>
        </a:xfrm>
      </p:grpSpPr>
      <p:sp>
        <p:nvSpPr>
          <p:cNvPr id="1859" name="Google Shape;1859;p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0" name="Google Shape;1860;p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The acid’s hydrogen ions and the base’s hydroxide ions react to form water🡪 H2O is the formula for water!! </a:t>
            </a:r>
            <a:endParaRPr/>
          </a:p>
        </p:txBody>
      </p:sp>
      <p:sp>
        <p:nvSpPr>
          <p:cNvPr id="1861" name="Google Shape;1861;p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141</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291" name="Google Shape;291;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0"/>
        <p:cNvGrpSpPr/>
        <p:nvPr/>
      </p:nvGrpSpPr>
      <p:grpSpPr>
        <a:xfrm>
          <a:off x="0" y="0"/>
          <a:ext cx="0" cy="0"/>
          <a:chOff x="0" y="0"/>
          <a:chExt cx="0" cy="0"/>
        </a:xfrm>
      </p:grpSpPr>
      <p:sp>
        <p:nvSpPr>
          <p:cNvPr id="1871" name="Google Shape;1871;p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2" name="Google Shape;1872;p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Meanwhile, the chlorine ion and the sodium ion also combine to form sodium chloride (NaCl)🡪 since this is the compound that forms from an acid and base combining, it is called a salt!!!</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Explaining WHY something is an example of a vocabulary word is as important as explaining that it is an example.</a:t>
            </a:r>
            <a:endParaRPr/>
          </a:p>
        </p:txBody>
      </p:sp>
      <p:sp>
        <p:nvSpPr>
          <p:cNvPr id="1873" name="Google Shape;1873;p1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142</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3"/>
        <p:cNvGrpSpPr/>
        <p:nvPr/>
      </p:nvGrpSpPr>
      <p:grpSpPr>
        <a:xfrm>
          <a:off x="0" y="0"/>
          <a:ext cx="0" cy="0"/>
          <a:chOff x="0" y="0"/>
          <a:chExt cx="0" cy="0"/>
        </a:xfrm>
      </p:grpSpPr>
      <p:sp>
        <p:nvSpPr>
          <p:cNvPr id="1884" name="Google Shape;1884;p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5" name="Google Shape;1885;p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is the full chemical equation—a base and acid reacting together to form the products of a salt and water.</a:t>
            </a:r>
            <a:endParaRPr/>
          </a:p>
        </p:txBody>
      </p:sp>
      <p:sp>
        <p:nvSpPr>
          <p:cNvPr id="1886" name="Google Shape;1886;p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143</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8"/>
        <p:cNvGrpSpPr/>
        <p:nvPr/>
      </p:nvGrpSpPr>
      <p:grpSpPr>
        <a:xfrm>
          <a:off x="0" y="0"/>
          <a:ext cx="0" cy="0"/>
          <a:chOff x="0" y="0"/>
          <a:chExt cx="0" cy="0"/>
        </a:xfrm>
      </p:grpSpPr>
      <p:sp>
        <p:nvSpPr>
          <p:cNvPr id="1899" name="Google Shape;1899;p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0" name="Google Shape;1900;p1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Other examples of salts include potassium dichromate, potassium permanganate, and nickel chloride. The new bonds formed between the acids and bases allow for salts to come in a variety of colors. </a:t>
            </a:r>
            <a:endParaRPr/>
          </a:p>
          <a:p>
            <a:pPr marL="0" lvl="0" indent="0" algn="l" rtl="0">
              <a:spcBef>
                <a:spcPts val="0"/>
              </a:spcBef>
              <a:spcAft>
                <a:spcPts val="0"/>
              </a:spcAft>
              <a:buNone/>
            </a:pPr>
            <a:endParaRPr/>
          </a:p>
        </p:txBody>
      </p:sp>
      <p:sp>
        <p:nvSpPr>
          <p:cNvPr id="1901" name="Google Shape;1901;p1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144</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1"/>
        <p:cNvGrpSpPr/>
        <p:nvPr/>
      </p:nvGrpSpPr>
      <p:grpSpPr>
        <a:xfrm>
          <a:off x="0" y="0"/>
          <a:ext cx="0" cy="0"/>
          <a:chOff x="0" y="0"/>
          <a:chExt cx="0" cy="0"/>
        </a:xfrm>
      </p:grpSpPr>
      <p:sp>
        <p:nvSpPr>
          <p:cNvPr id="1912" name="Google Shape;1912;p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3" name="Google Shape;1913;p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914" name="Google Shape;1914;p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145</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p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9" name="Google Shape;1919;p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Fill in the equation.</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Explicitly modeling these skills for students provides them with visual of the strategy.</a:t>
            </a:r>
            <a:endParaRPr/>
          </a:p>
        </p:txBody>
      </p:sp>
      <p:sp>
        <p:nvSpPr>
          <p:cNvPr id="1920" name="Google Shape;1920;p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146</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p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4" name="Google Shape;1934;p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Fill in the equation.</a:t>
            </a:r>
            <a:endParaRPr/>
          </a:p>
          <a:p>
            <a:pPr marL="0" lvl="0" indent="0" algn="l" rtl="0">
              <a:spcBef>
                <a:spcPts val="0"/>
              </a:spcBef>
              <a:spcAft>
                <a:spcPts val="0"/>
              </a:spcAft>
              <a:buNone/>
            </a:pPr>
            <a:endParaRPr/>
          </a:p>
          <a:p>
            <a:pPr marL="0" lvl="0" indent="0" algn="l" rtl="0">
              <a:spcBef>
                <a:spcPts val="0"/>
              </a:spcBef>
              <a:spcAft>
                <a:spcPts val="0"/>
              </a:spcAft>
              <a:buNone/>
            </a:pPr>
            <a:r>
              <a:rPr lang="en-US"/>
              <a:t>[Here is the full chemical equation—a base and acid reacting together to form the products of a salt and water.]</a:t>
            </a:r>
            <a:endParaRPr/>
          </a:p>
        </p:txBody>
      </p:sp>
      <p:sp>
        <p:nvSpPr>
          <p:cNvPr id="1935" name="Google Shape;1935;p1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147</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7"/>
        <p:cNvGrpSpPr/>
        <p:nvPr/>
      </p:nvGrpSpPr>
      <p:grpSpPr>
        <a:xfrm>
          <a:off x="0" y="0"/>
          <a:ext cx="0" cy="0"/>
          <a:chOff x="0" y="0"/>
          <a:chExt cx="0" cy="0"/>
        </a:xfrm>
      </p:grpSpPr>
      <p:sp>
        <p:nvSpPr>
          <p:cNvPr id="1948" name="Google Shape;1948;p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9" name="Google Shape;1949;p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do salts form?</a:t>
            </a:r>
            <a:endParaRPr/>
          </a:p>
          <a:p>
            <a:pPr marL="0" lvl="0" indent="0" algn="l" rtl="0">
              <a:spcBef>
                <a:spcPts val="0"/>
              </a:spcBef>
              <a:spcAft>
                <a:spcPts val="0"/>
              </a:spcAft>
              <a:buNone/>
            </a:pPr>
            <a:endParaRPr/>
          </a:p>
          <a:p>
            <a:pPr marL="0" lvl="0" indent="0" algn="l" rtl="0">
              <a:spcBef>
                <a:spcPts val="0"/>
              </a:spcBef>
              <a:spcAft>
                <a:spcPts val="0"/>
              </a:spcAft>
              <a:buNone/>
            </a:pPr>
            <a:r>
              <a:rPr lang="en-US"/>
              <a:t>[Salt is a compound that forms from the chemical reaction of an acid and a base]</a:t>
            </a:r>
            <a:endParaRPr/>
          </a:p>
        </p:txBody>
      </p:sp>
      <p:sp>
        <p:nvSpPr>
          <p:cNvPr id="1950" name="Google Shape;1950;p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148</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p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7" name="Google Shape;1957;p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a base and acid react, what two products are formed?</a:t>
            </a:r>
            <a:endParaRPr/>
          </a:p>
          <a:p>
            <a:pPr marL="0" lvl="0" indent="0" algn="l" rtl="0">
              <a:spcBef>
                <a:spcPts val="0"/>
              </a:spcBef>
              <a:spcAft>
                <a:spcPts val="0"/>
              </a:spcAft>
              <a:buNone/>
            </a:pPr>
            <a:endParaRPr/>
          </a:p>
          <a:p>
            <a:pPr marL="0" lvl="0" indent="0" algn="l" rtl="0">
              <a:spcBef>
                <a:spcPts val="0"/>
              </a:spcBef>
              <a:spcAft>
                <a:spcPts val="0"/>
              </a:spcAft>
              <a:buNone/>
            </a:pPr>
            <a:r>
              <a:rPr lang="en-US"/>
              <a:t>[Here is the full chemical equation—a base and acid reacting together to form the products of a salt and water.]</a:t>
            </a:r>
            <a:endParaRPr/>
          </a:p>
        </p:txBody>
      </p:sp>
      <p:sp>
        <p:nvSpPr>
          <p:cNvPr id="1958" name="Google Shape;1958;p1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149</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8"/>
        <p:cNvGrpSpPr/>
        <p:nvPr/>
      </p:nvGrpSpPr>
      <p:grpSpPr>
        <a:xfrm>
          <a:off x="0" y="0"/>
          <a:ext cx="0" cy="0"/>
          <a:chOff x="0" y="0"/>
          <a:chExt cx="0" cy="0"/>
        </a:xfrm>
      </p:grpSpPr>
      <p:sp>
        <p:nvSpPr>
          <p:cNvPr id="1969" name="Google Shape;1969;p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0" name="Google Shape;1970;p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the similarities and differences between acids, bases, and salts?</a:t>
            </a:r>
            <a:endParaRPr/>
          </a:p>
          <a:p>
            <a:pPr marL="0" lvl="0" indent="0" algn="l" rtl="0">
              <a:spcBef>
                <a:spcPts val="0"/>
              </a:spcBef>
              <a:spcAft>
                <a:spcPts val="0"/>
              </a:spcAft>
              <a:buNone/>
            </a:pPr>
            <a:endParaRPr/>
          </a:p>
          <a:p>
            <a:pPr marL="0" lvl="0" indent="0" algn="l" rtl="0">
              <a:spcBef>
                <a:spcPts val="0"/>
              </a:spcBef>
              <a:spcAft>
                <a:spcPts val="0"/>
              </a:spcAft>
              <a:buNone/>
            </a:pPr>
            <a:r>
              <a:rPr lang="en-US"/>
              <a:t>[Acids, bases, and salts, are all compounds. Salts do not release  ions, but both acids and bases release ions. Acids release hydrogen ions and bases release hydroxide ions. The final difference is that salts are the result of the reaction of an acid and a base.]</a:t>
            </a:r>
            <a:endParaRPr/>
          </a:p>
        </p:txBody>
      </p:sp>
      <p:sp>
        <p:nvSpPr>
          <p:cNvPr id="1971" name="Google Shape;1971;p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150</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p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7" name="Google Shape;1987;p1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Intentionally repeating key information when engaging in this part of the lesson highlights what is important for the students.</a:t>
            </a:r>
            <a:endParaRPr/>
          </a:p>
          <a:p>
            <a:pPr marL="0" lvl="0" indent="0" algn="l" rtl="0">
              <a:spcBef>
                <a:spcPts val="0"/>
              </a:spcBef>
              <a:spcAft>
                <a:spcPts val="0"/>
              </a:spcAft>
              <a:buNone/>
            </a:pPr>
            <a:endParaRPr/>
          </a:p>
        </p:txBody>
      </p:sp>
      <p:sp>
        <p:nvSpPr>
          <p:cNvPr id="1988" name="Google Shape;1988;p1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151</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an element?</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An element </a:t>
            </a:r>
            <a:r>
              <a:rPr lang="en-US" sz="1200">
                <a:solidFill>
                  <a:schemeClr val="dk1"/>
                </a:solidFill>
                <a:latin typeface="Calibri"/>
                <a:ea typeface="Calibri"/>
                <a:cs typeface="Calibri"/>
                <a:sym typeface="Calibri"/>
              </a:rPr>
              <a:t>is a pure substance containing only 1 type of atom.</a:t>
            </a:r>
            <a:r>
              <a:rPr lang="en-US"/>
              <a:t>]</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Remember to make adjustments to your lesson and content if you see some students not demonstrating understanding, this can help them make connections and prevent frustration.</a:t>
            </a:r>
            <a:endParaRPr/>
          </a:p>
        </p:txBody>
      </p:sp>
      <p:sp>
        <p:nvSpPr>
          <p:cNvPr id="297" name="Google Shape;29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p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4" name="Google Shape;1994;p1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salt is a compound that forms from the chemical reaction of an acid and a base.</a:t>
            </a:r>
            <a:endParaRPr/>
          </a:p>
        </p:txBody>
      </p:sp>
      <p:sp>
        <p:nvSpPr>
          <p:cNvPr id="1995" name="Google Shape;1995;p1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152</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0"/>
        <p:cNvGrpSpPr/>
        <p:nvPr/>
      </p:nvGrpSpPr>
      <p:grpSpPr>
        <a:xfrm>
          <a:off x="0" y="0"/>
          <a:ext cx="0" cy="0"/>
          <a:chOff x="0" y="0"/>
          <a:chExt cx="0" cy="0"/>
        </a:xfrm>
      </p:grpSpPr>
      <p:sp>
        <p:nvSpPr>
          <p:cNvPr id="2001" name="Google Shape;2001;p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2" name="Google Shape;2002;p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sz="1200"/>
              <a:t>How do the pH of materials affect your everyday life? </a:t>
            </a:r>
            <a:r>
              <a:rPr lang="en-US"/>
              <a:t>How are compounds classified, what is pH, and how can the pH of different substances be tested?  </a:t>
            </a: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Let’s go back to our big question. How did our hypotheses change? What do we know? </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Providing your students with some reflection time at the end of the lesson is crucial in helping them to put the pieces together and make sense of the activity.</a:t>
            </a:r>
            <a:endParaRPr/>
          </a:p>
        </p:txBody>
      </p:sp>
      <p:sp>
        <p:nvSpPr>
          <p:cNvPr id="2003" name="Google Shape;2003;p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153</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8"/>
        <p:cNvGrpSpPr/>
        <p:nvPr/>
      </p:nvGrpSpPr>
      <p:grpSpPr>
        <a:xfrm>
          <a:off x="0" y="0"/>
          <a:ext cx="0" cy="0"/>
          <a:chOff x="0" y="0"/>
          <a:chExt cx="0" cy="0"/>
        </a:xfrm>
      </p:grpSpPr>
      <p:sp>
        <p:nvSpPr>
          <p:cNvPr id="2009" name="Google Shape;2009;p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0" name="Google Shape;2010;p1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2011" name="Google Shape;2011;p1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154</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does a chemical symbol tell us about an element?</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 chemical symbol, are just a shorter way to tell us what element something is. Elements are symbolized by a capital letter, sometimes followed by a lowercase letter, which is called its chemical symbol. For example, the chemical symbol of hydrogen is H.]</a:t>
            </a:r>
            <a:endParaRPr sz="1200"/>
          </a:p>
        </p:txBody>
      </p:sp>
      <p:sp>
        <p:nvSpPr>
          <p:cNvPr id="306" name="Google Shape;306;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difference between a molecule and a compound?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A compound is a pure substance that contains two or more different elements but a</a:t>
            </a:r>
            <a:r>
              <a:rPr lang="en-US"/>
              <a:t> m</a:t>
            </a:r>
            <a:r>
              <a:rPr lang="en-US" sz="1200"/>
              <a:t>olecule is a particle containing 2 or more atoms of the same </a:t>
            </a:r>
            <a:r>
              <a:rPr lang="en-US" sz="1200" b="1"/>
              <a:t>OR</a:t>
            </a:r>
            <a:r>
              <a:rPr lang="en-US" sz="1200"/>
              <a:t> different elements.]</a:t>
            </a:r>
            <a:endParaRPr/>
          </a:p>
        </p:txBody>
      </p:sp>
      <p:sp>
        <p:nvSpPr>
          <p:cNvPr id="319" name="Google Shape;319;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_____ is an atom or molecule with a positive or negative charge.</a:t>
            </a:r>
            <a:endParaRPr/>
          </a:p>
          <a:p>
            <a:pPr marL="0" lvl="0" indent="0" algn="l" rtl="0">
              <a:spcBef>
                <a:spcPts val="0"/>
              </a:spcBef>
              <a:spcAft>
                <a:spcPts val="0"/>
              </a:spcAft>
              <a:buNone/>
            </a:pPr>
            <a:r>
              <a:rPr lang="en-US"/>
              <a:t>[ion]</a:t>
            </a:r>
            <a:endParaRPr/>
          </a:p>
        </p:txBody>
      </p:sp>
      <p:sp>
        <p:nvSpPr>
          <p:cNvPr id="333" name="Google Shape;333;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dca1d484f8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dca1d484f8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a:t>
            </a:r>
            <a:r>
              <a:rPr lang="en-US" u="sng">
                <a:solidFill>
                  <a:srgbClr val="FF0000"/>
                </a:solidFill>
              </a:rPr>
              <a:t>ion</a:t>
            </a:r>
            <a:r>
              <a:rPr lang="en-US"/>
              <a:t> is an atom or molecule with a positive or negative charge.</a:t>
            </a:r>
            <a:endParaRPr/>
          </a:p>
          <a:p>
            <a:pPr marL="0" lvl="0" indent="0" algn="l" rtl="0">
              <a:spcBef>
                <a:spcPts val="0"/>
              </a:spcBef>
              <a:spcAft>
                <a:spcPts val="0"/>
              </a:spcAft>
              <a:buNone/>
            </a:pPr>
            <a:endParaRPr/>
          </a:p>
        </p:txBody>
      </p:sp>
      <p:sp>
        <p:nvSpPr>
          <p:cNvPr id="341" name="Google Shape;341;gdca1d484f8_0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Today we will learn about acids </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a chemical formula represent?</a:t>
            </a:r>
            <a:endParaRPr/>
          </a:p>
          <a:p>
            <a:pPr marL="0" lvl="0" indent="0" algn="l" rtl="0">
              <a:spcBef>
                <a:spcPts val="0"/>
              </a:spcBef>
              <a:spcAft>
                <a:spcPts val="0"/>
              </a:spcAft>
              <a:buNone/>
            </a:pPr>
            <a:endParaRPr/>
          </a:p>
          <a:p>
            <a:pPr marL="0" lvl="0" indent="0" algn="l" rtl="0">
              <a:spcBef>
                <a:spcPts val="0"/>
              </a:spcBef>
              <a:spcAft>
                <a:spcPts val="0"/>
              </a:spcAft>
              <a:buNone/>
            </a:pPr>
            <a:r>
              <a:rPr lang="en-US"/>
              <a:t>[A compound or molecule]</a:t>
            </a:r>
            <a:endParaRPr/>
          </a:p>
        </p:txBody>
      </p:sp>
      <p:sp>
        <p:nvSpPr>
          <p:cNvPr id="349" name="Google Shape;349;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acid.</a:t>
            </a:r>
            <a:endParaRPr/>
          </a:p>
        </p:txBody>
      </p:sp>
      <p:sp>
        <p:nvSpPr>
          <p:cNvPr id="357" name="Google Shape;357;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 acid is a compound that releases hydrogen ions when </a:t>
            </a:r>
            <a:r>
              <a:rPr lang="en-US" sz="1200"/>
              <a:t>mixed with water.</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Longer more formal definitions are tricky so it is even more important to use clear language when providing the new definition.</a:t>
            </a:r>
            <a:endParaRPr/>
          </a:p>
        </p:txBody>
      </p:sp>
      <p:sp>
        <p:nvSpPr>
          <p:cNvPr id="365" name="Google Shape;365;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ca1d484f8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dca1d484f8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410" name="Google Shape;410;gdca1d484f8_0_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ca1d484f8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dca1d484f8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an acid?</a:t>
            </a:r>
            <a:endParaRPr/>
          </a:p>
          <a:p>
            <a:pPr marL="0" lvl="0" indent="0" algn="l" rtl="0">
              <a:spcBef>
                <a:spcPts val="0"/>
              </a:spcBef>
              <a:spcAft>
                <a:spcPts val="0"/>
              </a:spcAft>
              <a:buNone/>
            </a:pPr>
            <a:endParaRPr/>
          </a:p>
          <a:p>
            <a:pPr marL="0" lvl="0" indent="0" algn="l" rtl="0">
              <a:spcBef>
                <a:spcPts val="0"/>
              </a:spcBef>
              <a:spcAft>
                <a:spcPts val="0"/>
              </a:spcAft>
              <a:buNone/>
            </a:pPr>
            <a:r>
              <a:rPr lang="en-US"/>
              <a:t>[An acid is a compound that releases hydrogen ions when mixed with water.]</a:t>
            </a:r>
            <a:endParaRPr/>
          </a:p>
        </p:txBody>
      </p:sp>
      <p:sp>
        <p:nvSpPr>
          <p:cNvPr id="416" name="Google Shape;416;gdca1d484f8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That’s the basic definition but there is more you need to know.</a:t>
            </a:r>
            <a:endParaRPr/>
          </a:p>
        </p:txBody>
      </p:sp>
      <p:sp>
        <p:nvSpPr>
          <p:cNvPr id="460" name="Google Shape;460;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Most acids contain hydrogen. </a:t>
            </a:r>
            <a:r>
              <a:rPr lang="en-US" sz="1200">
                <a:solidFill>
                  <a:schemeClr val="dk1"/>
                </a:solidFill>
                <a:latin typeface="Calibri"/>
                <a:ea typeface="Calibri"/>
                <a:cs typeface="Calibri"/>
                <a:sym typeface="Calibri"/>
              </a:rPr>
              <a:t>And when the compound is mixed with water, hydrogen ions are released into the resulting solution. Hydrogen ions have a positive charge. </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It can be helpful to break the definition down and explicitly explain each part to help students understand the whole definition.</a:t>
            </a:r>
            <a:endParaRPr/>
          </a:p>
          <a:p>
            <a:pPr marL="0" lvl="0" indent="0" algn="l" rtl="0">
              <a:spcBef>
                <a:spcPts val="0"/>
              </a:spcBef>
              <a:spcAft>
                <a:spcPts val="0"/>
              </a:spcAft>
              <a:buNone/>
            </a:pPr>
            <a:endParaRPr/>
          </a:p>
        </p:txBody>
      </p:sp>
      <p:sp>
        <p:nvSpPr>
          <p:cNvPr id="467" name="Google Shape;467;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Many acids have a sour taste and react with metals. </a:t>
            </a:r>
            <a:endParaRPr/>
          </a:p>
        </p:txBody>
      </p:sp>
      <p:sp>
        <p:nvSpPr>
          <p:cNvPr id="476" name="Google Shape;476;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Many acids burn skin upon contact.</a:t>
            </a:r>
            <a:endParaRPr/>
          </a:p>
        </p:txBody>
      </p:sp>
      <p:sp>
        <p:nvSpPr>
          <p:cNvPr id="486" name="Google Shape;48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Almost all acids are formed from non-metals. </a:t>
            </a:r>
            <a:endParaRPr/>
          </a:p>
        </p:txBody>
      </p:sp>
      <p:sp>
        <p:nvSpPr>
          <p:cNvPr id="494" name="Google Shape;494;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sz="1200" b="1"/>
              <a:t>How do the pH of materials affect your everyday life? </a:t>
            </a:r>
            <a:r>
              <a:rPr lang="en-US" b="1"/>
              <a:t>How are compounds classified, what is pH, and how can the pH of different substances be tested?  </a:t>
            </a:r>
            <a:endParaRPr b="1"/>
          </a:p>
          <a:p>
            <a:pPr marL="0" lvl="0" indent="0" algn="l" rtl="0">
              <a:spcBef>
                <a:spcPts val="0"/>
              </a:spcBef>
              <a:spcAft>
                <a:spcPts val="0"/>
              </a:spcAft>
              <a:buNone/>
            </a:pP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It is important to encourage students to make their own predictions about what will happen, this is an important step in helping them to understand the content.</a:t>
            </a:r>
            <a:endParaRPr/>
          </a:p>
        </p:txBody>
      </p:sp>
      <p:sp>
        <p:nvSpPr>
          <p:cNvPr id="162" name="Google Shape;16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There are a lot of opportunities to respond throughout this portion of your lesson, which is so important for ensuring that your students are grasping this new content.</a:t>
            </a:r>
            <a:endParaRPr/>
          </a:p>
        </p:txBody>
      </p:sp>
      <p:sp>
        <p:nvSpPr>
          <p:cNvPr id="503" name="Google Shape;50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an acid?</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Font typeface="Arial"/>
              <a:buNone/>
            </a:pPr>
            <a:r>
              <a:rPr lang="en-US"/>
              <a:t>[An acid is a compound that releases hydrogen ions when mixed with water.]</a:t>
            </a:r>
            <a:endParaRPr/>
          </a:p>
          <a:p>
            <a:pPr marL="0" lvl="0" indent="0" algn="l" rtl="0">
              <a:spcBef>
                <a:spcPts val="0"/>
              </a:spcBef>
              <a:spcAft>
                <a:spcPts val="0"/>
              </a:spcAft>
              <a:buNone/>
            </a:pPr>
            <a:endParaRPr/>
          </a:p>
        </p:txBody>
      </p:sp>
      <p:sp>
        <p:nvSpPr>
          <p:cNvPr id="509" name="Google Shape;509;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Which of these is true of acids?</a:t>
            </a:r>
            <a:endParaRPr sz="1200">
              <a:solidFill>
                <a:schemeClr val="dk1"/>
              </a:solidFill>
              <a:latin typeface="Calibri"/>
              <a:ea typeface="Calibri"/>
              <a:cs typeface="Calibri"/>
              <a:sym typeface="Calibri"/>
            </a:endParaRPr>
          </a:p>
        </p:txBody>
      </p:sp>
      <p:sp>
        <p:nvSpPr>
          <p:cNvPr id="517" name="Google Shape;517;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dca1d484f8_0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gdca1d484f8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Which of these is true of acids?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[All of the above]</a:t>
            </a:r>
            <a:endParaRPr/>
          </a:p>
        </p:txBody>
      </p:sp>
      <p:sp>
        <p:nvSpPr>
          <p:cNvPr id="526" name="Google Shape;526;gdca1d484f8_0_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acids</a:t>
            </a:r>
            <a:r>
              <a:rPr lang="en-US"/>
              <a:t>.  </a:t>
            </a:r>
            <a:endParaRPr/>
          </a:p>
        </p:txBody>
      </p:sp>
      <p:sp>
        <p:nvSpPr>
          <p:cNvPr id="535" name="Google Shape;535;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Lemon juice, which has citric acid in it, tastes sour. Tasting sour is a common characteristic of an acid. The chemical formula for citric acid is on the bottom right, notice how a citric acid compound has hydrogen atoms. Since it is an acid, when mixed with water, it will release hydrogen ions into the solution.</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It's great practice to introduce an example of the term WITH images to go along with it, this is a great way to help students make connections.</a:t>
            </a:r>
            <a:endParaRPr/>
          </a:p>
        </p:txBody>
      </p:sp>
      <p:sp>
        <p:nvSpPr>
          <p:cNvPr id="542" name="Google Shape;542;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a:solidFill>
                  <a:schemeClr val="dk1"/>
                </a:solidFill>
                <a:latin typeface="Calibri"/>
                <a:ea typeface="Calibri"/>
                <a:cs typeface="Calibri"/>
                <a:sym typeface="Calibri"/>
              </a:rPr>
              <a:t>Acetic acid can be found in vinegar and in ketchup. </a:t>
            </a:r>
            <a:r>
              <a:rPr lang="en-US"/>
              <a:t>The chemical formula for acetic acid is on the bottom right, notice how a acetic acid compound has hydrogen atoms. Since both of these are acids, when mixed with water, they will also release hydrogen ions into the solution.</a:t>
            </a:r>
            <a:endParaRPr b="0"/>
          </a:p>
        </p:txBody>
      </p:sp>
      <p:sp>
        <p:nvSpPr>
          <p:cNvPr id="553" name="Google Shape;553;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talk about some non-examples of </a:t>
            </a:r>
            <a:r>
              <a:rPr lang="en-US" b="1"/>
              <a:t>acids</a:t>
            </a:r>
            <a:r>
              <a:rPr lang="en-US"/>
              <a:t>.  </a:t>
            </a:r>
            <a:endParaRPr/>
          </a:p>
        </p:txBody>
      </p:sp>
      <p:sp>
        <p:nvSpPr>
          <p:cNvPr id="565" name="Google Shape;565;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Propane is not an acid. Propane is a molecule found in fuel and gas. Look at the chemical formula. It DOES have hydrogen atoms BUT not all compounds with hydrogen atoms are acids.</a:t>
            </a:r>
            <a:endParaRPr/>
          </a:p>
          <a:p>
            <a:pPr marL="0" lvl="0" indent="0" algn="l" rtl="0">
              <a:spcBef>
                <a:spcPts val="0"/>
              </a:spcBef>
              <a:spcAft>
                <a:spcPts val="0"/>
              </a:spcAft>
              <a:buNone/>
            </a:pPr>
            <a:r>
              <a:rPr lang="en-US"/>
              <a:t>To repeat, all compounds that are acids have hydrogen atoms but not all compounds that have hydrogen atoms are acids.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Non-examples often need some explanation to make it clear to students the difference. Using clear and simple language can help with this.</a:t>
            </a:r>
            <a:endParaRPr/>
          </a:p>
        </p:txBody>
      </p:sp>
      <p:sp>
        <p:nvSpPr>
          <p:cNvPr id="572" name="Google Shape;572;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581" name="Google Shape;581;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do a quick demonstration that will help get our brains ready to think about acids, and how it relates to our big question.</a:t>
            </a:r>
            <a:endParaRPr/>
          </a:p>
          <a:p>
            <a:pPr marL="0" lvl="0" indent="0" algn="l" rtl="0">
              <a:spcBef>
                <a:spcPts val="0"/>
              </a:spcBef>
              <a:spcAft>
                <a:spcPts val="0"/>
              </a:spcAft>
              <a:buNone/>
            </a:pPr>
            <a:endParaRPr/>
          </a:p>
          <a:p>
            <a:pPr marL="0" lvl="0" indent="0" algn="l" rtl="0">
              <a:spcBef>
                <a:spcPts val="0"/>
              </a:spcBef>
              <a:spcAft>
                <a:spcPts val="0"/>
              </a:spcAft>
              <a:buNone/>
            </a:pPr>
            <a:r>
              <a:rPr lang="en-US"/>
              <a:t>Youtube video - could also do the demonstration yourself in class</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 is important to give some background information or a related natural phenomena related to the topic of the activity/demonstration. This helps students make connections and is especially important because this demonstration comes before the new vocabulary.</a:t>
            </a:r>
            <a:endParaRPr/>
          </a:p>
        </p:txBody>
      </p:sp>
      <p:sp>
        <p:nvSpPr>
          <p:cNvPr id="170" name="Google Shape;170;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Which one of these is acidic? </a:t>
            </a:r>
            <a:r>
              <a:rPr lang="en-US"/>
              <a:t>How do you know</a:t>
            </a:r>
            <a:r>
              <a:rPr lang="en-US" sz="1200"/>
              <a:t>?</a:t>
            </a:r>
            <a:endParaRPr sz="1200"/>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587" name="Google Shape;587;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dca1d484f8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gdca1d484f8_0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Which one of these is acidic? </a:t>
            </a:r>
            <a:r>
              <a:rPr lang="en-US"/>
              <a:t>How do you know</a:t>
            </a:r>
            <a:r>
              <a:rPr lang="en-US" sz="1200"/>
              <a:t>?</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[Ketchup - it will release hydrogen ions when mixed with water]</a:t>
            </a:r>
            <a:endParaRPr/>
          </a:p>
          <a:p>
            <a:pPr marL="0" lvl="0" indent="0" algn="l" rtl="0">
              <a:spcBef>
                <a:spcPts val="0"/>
              </a:spcBef>
              <a:spcAft>
                <a:spcPts val="0"/>
              </a:spcAft>
              <a:buNone/>
            </a:pPr>
            <a:endParaRPr/>
          </a:p>
        </p:txBody>
      </p:sp>
      <p:sp>
        <p:nvSpPr>
          <p:cNvPr id="598" name="Google Shape;598;gdca1d484f8_0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element do most acids contain?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[Most acids contain hydrogen. </a:t>
            </a:r>
            <a:r>
              <a:rPr lang="en-US" sz="1200">
                <a:solidFill>
                  <a:schemeClr val="dk1"/>
                </a:solidFill>
                <a:latin typeface="Calibri"/>
                <a:ea typeface="Calibri"/>
                <a:cs typeface="Calibri"/>
                <a:sym typeface="Calibri"/>
              </a:rPr>
              <a:t>And when the compound is mixed with water, hydrogen ions are released into the resulting solution. Hydrogen ions have a positive charge.</a:t>
            </a:r>
            <a:r>
              <a:rPr lang="en-US"/>
              <a: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610" name="Google Shape;610;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an acid?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solidFill>
                  <a:schemeClr val="dk1"/>
                </a:solidFill>
                <a:latin typeface="Calibri"/>
                <a:ea typeface="Calibri"/>
                <a:cs typeface="Calibri"/>
                <a:sym typeface="Calibri"/>
              </a:rPr>
              <a:t>An acid is a compound that releases hydrogen ions when </a:t>
            </a:r>
            <a:r>
              <a:rPr lang="en-US" sz="1200"/>
              <a:t>mixed with water.]</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Providing feedback is tricky but crucial. Remember to give students with feedback on their response because it helps students know what answers you are actually looking for.</a:t>
            </a:r>
            <a:endParaRPr/>
          </a:p>
        </p:txBody>
      </p:sp>
      <p:sp>
        <p:nvSpPr>
          <p:cNvPr id="619" name="Google Shape;619;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Name some characteristics of acids.</a:t>
            </a:r>
            <a:endParaRPr/>
          </a:p>
          <a:p>
            <a:pPr marL="0" lvl="0" indent="0" algn="l" rtl="0">
              <a:spcBef>
                <a:spcPts val="0"/>
              </a:spcBef>
              <a:spcAft>
                <a:spcPts val="0"/>
              </a:spcAft>
              <a:buNone/>
            </a:pPr>
            <a:endParaRPr/>
          </a:p>
          <a:p>
            <a:pPr marL="0" lvl="0" indent="0" algn="l" rtl="0">
              <a:spcBef>
                <a:spcPts val="0"/>
              </a:spcBef>
              <a:spcAft>
                <a:spcPts val="0"/>
              </a:spcAft>
              <a:buNone/>
            </a:pPr>
            <a:r>
              <a:rPr lang="en-US"/>
              <a:t>[Acids have a sour taste, react with metals, and can be damaging to skin. NOT ALL ACIDS HAVE THESE CHARACTERISTICS.]</a:t>
            </a:r>
            <a:endParaRPr/>
          </a:p>
        </p:txBody>
      </p:sp>
      <p:sp>
        <p:nvSpPr>
          <p:cNvPr id="663" name="Google Shape;663;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types of elements are most acids formed from?</a:t>
            </a:r>
            <a:endParaRPr/>
          </a:p>
          <a:p>
            <a:pPr marL="0" lvl="0" indent="0" algn="l" rtl="0">
              <a:spcBef>
                <a:spcPts val="0"/>
              </a:spcBef>
              <a:spcAft>
                <a:spcPts val="0"/>
              </a:spcAft>
              <a:buNone/>
            </a:pPr>
            <a:endParaRPr/>
          </a:p>
          <a:p>
            <a:pPr marL="0" lvl="0" indent="0" algn="l" rtl="0">
              <a:spcBef>
                <a:spcPts val="0"/>
              </a:spcBef>
              <a:spcAft>
                <a:spcPts val="0"/>
              </a:spcAft>
              <a:buNone/>
            </a:pPr>
            <a:r>
              <a:rPr lang="en-US"/>
              <a:t>[Almost all acids are formed from non-metals.]</a:t>
            </a:r>
            <a:endParaRPr/>
          </a:p>
        </p:txBody>
      </p:sp>
      <p:sp>
        <p:nvSpPr>
          <p:cNvPr id="673" name="Google Shape;673;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Give your own example of an acid.</a:t>
            </a:r>
            <a:endParaRPr/>
          </a:p>
          <a:p>
            <a:pPr marL="0" lvl="0" indent="0" algn="l" rtl="0">
              <a:spcBef>
                <a:spcPts val="0"/>
              </a:spcBef>
              <a:spcAft>
                <a:spcPts val="0"/>
              </a:spcAft>
              <a:buNone/>
            </a:pPr>
            <a:endParaRPr b="1"/>
          </a:p>
          <a:p>
            <a:pPr marL="0" lvl="0" indent="0" algn="l" rtl="0">
              <a:spcBef>
                <a:spcPts val="0"/>
              </a:spcBef>
              <a:spcAft>
                <a:spcPts val="0"/>
              </a:spcAft>
              <a:buNone/>
            </a:pPr>
            <a:r>
              <a:rPr lang="en-US"/>
              <a:t>[Potential answers: lemon juice, vinegar, soda, ketchup, sulphuric acid, aspirin, battery acid, jelly, saliva]</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Having students generate their own examples is a great way of building connections between the content and their everyday lives. It also is an opportunity to test a deeper understanding.</a:t>
            </a:r>
            <a:endParaRPr/>
          </a:p>
        </p:txBody>
      </p:sp>
      <p:sp>
        <p:nvSpPr>
          <p:cNvPr id="683" name="Google Shape;683;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691" name="Google Shape;691;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 acid is a compound that releases hydrogen ions when </a:t>
            </a:r>
            <a:r>
              <a:rPr lang="en-US" sz="1200"/>
              <a:t>mixed with water.</a:t>
            </a:r>
            <a:endParaRPr sz="1200">
              <a:solidFill>
                <a:schemeClr val="dk1"/>
              </a:solidFill>
              <a:latin typeface="Calibri"/>
              <a:ea typeface="Calibri"/>
              <a:cs typeface="Calibri"/>
              <a:sym typeface="Calibri"/>
            </a:endParaRPr>
          </a:p>
        </p:txBody>
      </p:sp>
      <p:sp>
        <p:nvSpPr>
          <p:cNvPr id="698" name="Google Shape;698;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Remember, it is important to include some computational or mathematics concepts in the science activity so that students can apply these concepts as part of the problem solving process.</a:t>
            </a:r>
            <a:endParaRPr/>
          </a:p>
        </p:txBody>
      </p:sp>
      <p:sp>
        <p:nvSpPr>
          <p:cNvPr id="742" name="Google Shape;742;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179" name="Google Shape;17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sz="1200"/>
              <a:t>How do the pH of materials affect your everyday life? </a:t>
            </a:r>
            <a:r>
              <a:rPr lang="en-US"/>
              <a:t>How are compounds classified, what is pH, and how can the pH of different substances be tested?  </a:t>
            </a: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Let’s go back to our big question. Did our hypotheses change? What did we already know? </a:t>
            </a:r>
            <a:endParaRPr/>
          </a:p>
        </p:txBody>
      </p:sp>
      <p:sp>
        <p:nvSpPr>
          <p:cNvPr id="753" name="Google Shape;753;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761" name="Google Shape;761;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r>
              <a:rPr lang="en-US"/>
              <a:t>Feedback: Explicit cues used at the beginning of each step makes it easy for students to follow along and be prepared to engage in the next part of the lesson.</a:t>
            </a:r>
            <a:endParaRPr/>
          </a:p>
        </p:txBody>
      </p:sp>
      <p:sp>
        <p:nvSpPr>
          <p:cNvPr id="777" name="Google Shape;777;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Google Shape;806;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Today we will learn about bases</a:t>
            </a:r>
            <a:r>
              <a:rPr lang="en-US"/>
              <a:t>.</a:t>
            </a:r>
            <a:endParaRPr/>
          </a:p>
        </p:txBody>
      </p:sp>
      <p:sp>
        <p:nvSpPr>
          <p:cNvPr id="807" name="Google Shape;807;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sz="1200" b="1"/>
              <a:t>How do the pH of materials affect your everyday life? </a:t>
            </a:r>
            <a:r>
              <a:rPr lang="en-US" b="1"/>
              <a:t>How are compounds classified, what is pH, and how can the pH of different substances be tested?  </a:t>
            </a:r>
            <a:endParaRPr b="1"/>
          </a:p>
          <a:p>
            <a:pPr marL="0" lvl="0" indent="0" algn="l" rtl="0">
              <a:spcBef>
                <a:spcPts val="0"/>
              </a:spcBef>
              <a:spcAft>
                <a:spcPts val="0"/>
              </a:spcAft>
              <a:buNone/>
            </a:pP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What have we learned about our big question? What do you think we will learn about today? </a:t>
            </a:r>
            <a:endParaRPr/>
          </a:p>
        </p:txBody>
      </p:sp>
      <p:sp>
        <p:nvSpPr>
          <p:cNvPr id="816" name="Google Shape;816;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do a quick demonstration that will help get our brains ready to think about bases, and how it relates to our big question.</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Remember to plan out the demonstration so that you are able to follow a logical order. This will help students make sense of the activity and not become lost.</a:t>
            </a:r>
            <a:endParaRPr/>
          </a:p>
        </p:txBody>
      </p:sp>
      <p:sp>
        <p:nvSpPr>
          <p:cNvPr id="824" name="Google Shape;824;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1" name="Google Shape;831;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832" name="Google Shape;832;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An element </a:t>
            </a:r>
            <a:r>
              <a:rPr lang="en-US" sz="1200">
                <a:solidFill>
                  <a:schemeClr val="dk1"/>
                </a:solidFill>
                <a:latin typeface="Calibri"/>
                <a:ea typeface="Calibri"/>
                <a:cs typeface="Calibri"/>
                <a:sym typeface="Calibri"/>
              </a:rPr>
              <a:t>is a pure substance containing only 1 type of atom. </a:t>
            </a:r>
            <a:endParaRPr/>
          </a:p>
        </p:txBody>
      </p:sp>
      <p:sp>
        <p:nvSpPr>
          <p:cNvPr id="838" name="Google Shape;838;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Elements are symbolized by a capital letter, sometimes followed by a lowercase letter, which is called its chemical symbol. For example, the chemical symbol of hydrogen is H.</a:t>
            </a:r>
            <a:endParaRPr sz="1200"/>
          </a:p>
        </p:txBody>
      </p:sp>
      <p:sp>
        <p:nvSpPr>
          <p:cNvPr id="847" name="Google Shape;847;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8" name="Google Shape;858;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 compound is a pure substance containing 2 or more </a:t>
            </a:r>
            <a:r>
              <a:rPr lang="en-US" sz="1200" b="1">
                <a:solidFill>
                  <a:schemeClr val="dk1"/>
                </a:solidFill>
                <a:latin typeface="Calibri"/>
                <a:ea typeface="Calibri"/>
                <a:cs typeface="Calibri"/>
                <a:sym typeface="Calibri"/>
              </a:rPr>
              <a:t>different</a:t>
            </a:r>
            <a:r>
              <a:rPr lang="en-US" sz="1200">
                <a:solidFill>
                  <a:schemeClr val="dk1"/>
                </a:solidFill>
                <a:latin typeface="Calibri"/>
                <a:ea typeface="Calibri"/>
                <a:cs typeface="Calibri"/>
                <a:sym typeface="Calibri"/>
              </a:rPr>
              <a:t> elements</a:t>
            </a:r>
            <a:r>
              <a:rPr lang="en-US"/>
              <a:t>.</a:t>
            </a:r>
            <a:endParaRPr sz="1200"/>
          </a:p>
        </p:txBody>
      </p:sp>
      <p:sp>
        <p:nvSpPr>
          <p:cNvPr id="859" name="Google Shape;859;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An element </a:t>
            </a:r>
            <a:r>
              <a:rPr lang="en-US" sz="1200">
                <a:solidFill>
                  <a:schemeClr val="dk1"/>
                </a:solidFill>
                <a:latin typeface="Calibri"/>
                <a:ea typeface="Calibri"/>
                <a:cs typeface="Calibri"/>
                <a:sym typeface="Calibri"/>
              </a:rPr>
              <a:t>is a pure substance containing only 1 type of atom. </a:t>
            </a:r>
            <a:endParaRPr/>
          </a:p>
        </p:txBody>
      </p:sp>
      <p:sp>
        <p:nvSpPr>
          <p:cNvPr id="185" name="Google Shape;185;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6" name="Google Shape;866;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A molecule is a particle containing 2 or more atoms of the same </a:t>
            </a:r>
            <a:r>
              <a:rPr lang="en-US" sz="1200" b="1"/>
              <a:t>OR</a:t>
            </a:r>
            <a:r>
              <a:rPr lang="en-US" sz="1200"/>
              <a:t> different elements.</a:t>
            </a:r>
            <a:endParaRPr/>
          </a:p>
          <a:p>
            <a:pPr marL="0" lvl="0" indent="0" algn="l" rtl="0">
              <a:spcBef>
                <a:spcPts val="0"/>
              </a:spcBef>
              <a:spcAft>
                <a:spcPts val="0"/>
              </a:spcAft>
              <a:buNone/>
            </a:pPr>
            <a:endParaRPr/>
          </a:p>
        </p:txBody>
      </p:sp>
      <p:sp>
        <p:nvSpPr>
          <p:cNvPr id="867" name="Google Shape;867;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ion is an atom or molecule that has a positive or negative charge. </a:t>
            </a:r>
            <a:endParaRPr/>
          </a:p>
        </p:txBody>
      </p:sp>
      <p:sp>
        <p:nvSpPr>
          <p:cNvPr id="891" name="Google Shape;891;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chemical formula uses chemical symbols to represent a compound or molecule. For example, the chemical formula of water is H2O, which tells us that a compound of water has two hydrogen atoms and one oxygen atom.</a:t>
            </a:r>
            <a:endParaRPr/>
          </a:p>
        </p:txBody>
      </p:sp>
      <p:sp>
        <p:nvSpPr>
          <p:cNvPr id="899" name="Google Shape;899;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 acid is a compound that releases hydrogen ions when </a:t>
            </a:r>
            <a:r>
              <a:rPr lang="en-US" sz="1200"/>
              <a:t>mixed with water.</a:t>
            </a:r>
            <a:endParaRPr sz="1200">
              <a:solidFill>
                <a:schemeClr val="dk1"/>
              </a:solidFill>
              <a:latin typeface="Calibri"/>
              <a:ea typeface="Calibri"/>
              <a:cs typeface="Calibri"/>
              <a:sym typeface="Calibri"/>
            </a:endParaRPr>
          </a:p>
        </p:txBody>
      </p:sp>
      <p:sp>
        <p:nvSpPr>
          <p:cNvPr id="907" name="Google Shape;907;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0" name="Google Shape;950;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Even during a review, it is important that students are held accountable by being given the opportunity to participate. This may take some encouragement on your part but I know you can get them to do it!</a:t>
            </a:r>
            <a:endParaRPr/>
          </a:p>
        </p:txBody>
      </p:sp>
      <p:sp>
        <p:nvSpPr>
          <p:cNvPr id="951" name="Google Shape;951;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6" name="Google Shape;956;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an element?</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An element </a:t>
            </a:r>
            <a:r>
              <a:rPr lang="en-US" sz="1200">
                <a:solidFill>
                  <a:schemeClr val="dk1"/>
                </a:solidFill>
                <a:latin typeface="Calibri"/>
                <a:ea typeface="Calibri"/>
                <a:cs typeface="Calibri"/>
                <a:sym typeface="Calibri"/>
              </a:rPr>
              <a:t>is a pure substance containing only 1 type of atom.</a:t>
            </a:r>
            <a:r>
              <a:rPr lang="en-US"/>
              <a:t>]</a:t>
            </a:r>
            <a:endParaRPr/>
          </a:p>
        </p:txBody>
      </p:sp>
      <p:sp>
        <p:nvSpPr>
          <p:cNvPr id="957" name="Google Shape;957;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4" name="Google Shape;964;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does a chemical symbol tell us about an element?</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 chemical symbol, are just a shorter way to tell us what element something is. Elements are symbolized by a capital letter, sometimes followed by a lowercase letter, which is called its chemical symbol. For example, the chemical symbol of hydrogen is H.]</a:t>
            </a:r>
            <a:endParaRPr sz="1200"/>
          </a:p>
        </p:txBody>
      </p:sp>
      <p:sp>
        <p:nvSpPr>
          <p:cNvPr id="965" name="Google Shape;965;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difference between a molecule and compound?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A compound is a pure substance that contains two or more different elements but a </a:t>
            </a:r>
            <a:r>
              <a:rPr lang="en-US"/>
              <a:t>m</a:t>
            </a:r>
            <a:r>
              <a:rPr lang="en-US" sz="1200"/>
              <a:t>olecule is a particle containing 2 or more atoms of the same </a:t>
            </a:r>
            <a:r>
              <a:rPr lang="en-US" sz="1200" b="1"/>
              <a:t>OR</a:t>
            </a:r>
            <a:r>
              <a:rPr lang="en-US" sz="1200"/>
              <a:t> different elements.]</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a:p>
        </p:txBody>
      </p:sp>
      <p:sp>
        <p:nvSpPr>
          <p:cNvPr id="978" name="Google Shape;978;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1" name="Google Shape;991;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______ is an atom or molecule with a positive or negative charge.</a:t>
            </a:r>
            <a:endParaRPr/>
          </a:p>
        </p:txBody>
      </p:sp>
      <p:sp>
        <p:nvSpPr>
          <p:cNvPr id="992" name="Google Shape;992;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dca1d484f8_0_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gdca1d484f8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______ is an atom or molecule with a positive or negative charge.</a:t>
            </a:r>
            <a:endParaRPr/>
          </a:p>
        </p:txBody>
      </p:sp>
      <p:sp>
        <p:nvSpPr>
          <p:cNvPr id="1000" name="Google Shape;1000;gdca1d484f8_0_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Elements are symbolized by a capital letter, sometimes followed by a lowercase letter, which is called its chemical symbol. For example, the chemical symbol of hydrogen is H.</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Referring to prior topics that are relevant and on topic helps students make connections to the new content they will be learning and tie it to prior knowledge.</a:t>
            </a:r>
            <a:endParaRPr/>
          </a:p>
        </p:txBody>
      </p:sp>
      <p:sp>
        <p:nvSpPr>
          <p:cNvPr id="194" name="Google Shape;194;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Google Shape;1007;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a chemical formula represent?</a:t>
            </a:r>
            <a:endParaRPr/>
          </a:p>
          <a:p>
            <a:pPr marL="0" lvl="0" indent="0" algn="l" rtl="0">
              <a:spcBef>
                <a:spcPts val="0"/>
              </a:spcBef>
              <a:spcAft>
                <a:spcPts val="0"/>
              </a:spcAft>
              <a:buNone/>
            </a:pPr>
            <a:endParaRPr/>
          </a:p>
          <a:p>
            <a:pPr marL="0" lvl="0" indent="0" algn="l" rtl="0">
              <a:spcBef>
                <a:spcPts val="0"/>
              </a:spcBef>
              <a:spcAft>
                <a:spcPts val="0"/>
              </a:spcAft>
              <a:buNone/>
            </a:pPr>
            <a:r>
              <a:rPr lang="en-US"/>
              <a:t>[A compound or molecule]</a:t>
            </a:r>
            <a:endParaRPr/>
          </a:p>
        </p:txBody>
      </p:sp>
      <p:sp>
        <p:nvSpPr>
          <p:cNvPr id="1008" name="Google Shape;1008;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5" name="Google Shape;1015;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an acid?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solidFill>
                  <a:schemeClr val="dk1"/>
                </a:solidFill>
                <a:latin typeface="Calibri"/>
                <a:ea typeface="Calibri"/>
                <a:cs typeface="Calibri"/>
                <a:sym typeface="Calibri"/>
              </a:rPr>
              <a:t>A compound that releases hydrogen ions when mixed with water.]</a:t>
            </a:r>
            <a:endParaRPr/>
          </a:p>
        </p:txBody>
      </p:sp>
      <p:sp>
        <p:nvSpPr>
          <p:cNvPr id="1016" name="Google Shape;1016;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base.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60" name="Google Shape;1060;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base is a</a:t>
            </a:r>
            <a:r>
              <a:rPr lang="en-US">
                <a:latin typeface="Calibri"/>
                <a:ea typeface="Calibri"/>
                <a:cs typeface="Calibri"/>
                <a:sym typeface="Calibri"/>
              </a:rPr>
              <a:t> compound that releases </a:t>
            </a:r>
            <a:r>
              <a:rPr lang="en-US" b="1">
                <a:solidFill>
                  <a:srgbClr val="FF0000"/>
                </a:solidFill>
                <a:latin typeface="Calibri"/>
                <a:ea typeface="Calibri"/>
                <a:cs typeface="Calibri"/>
                <a:sym typeface="Calibri"/>
              </a:rPr>
              <a:t>hydroxide</a:t>
            </a:r>
            <a:r>
              <a:rPr lang="en-US">
                <a:latin typeface="Calibri"/>
                <a:ea typeface="Calibri"/>
                <a:cs typeface="Calibri"/>
                <a:sym typeface="Calibri"/>
              </a:rPr>
              <a:t> ions when mixed with water.</a:t>
            </a:r>
            <a:br>
              <a:rPr lang="en-US">
                <a:latin typeface="Calibri"/>
                <a:ea typeface="Calibri"/>
                <a:cs typeface="Calibri"/>
                <a:sym typeface="Calibri"/>
              </a:rPr>
            </a:br>
            <a:endParaRPr>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a:t>Feedback: Using clear language can take make formal more complicated definitions a little easier for students to understand.</a:t>
            </a:r>
            <a:endParaRPr/>
          </a:p>
        </p:txBody>
      </p:sp>
      <p:sp>
        <p:nvSpPr>
          <p:cNvPr id="1068" name="Google Shape;1068;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dca1d484f8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 name="Google Shape;1076;gdca1d484f8_0_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077" name="Google Shape;1077;gdca1d484f8_0_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dca1d484f8_0_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2" name="Google Shape;1082;gdca1d484f8_0_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a base?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solidFill>
                  <a:schemeClr val="dk1"/>
                </a:solidFill>
                <a:latin typeface="Calibri"/>
                <a:ea typeface="Calibri"/>
                <a:cs typeface="Calibri"/>
                <a:sym typeface="Calibri"/>
              </a:rPr>
              <a:t>A compound that releases </a:t>
            </a:r>
            <a:r>
              <a:rPr lang="en-US"/>
              <a:t>hydroxide</a:t>
            </a:r>
            <a:r>
              <a:rPr lang="en-US" sz="1200">
                <a:solidFill>
                  <a:schemeClr val="dk1"/>
                </a:solidFill>
                <a:latin typeface="Calibri"/>
                <a:ea typeface="Calibri"/>
                <a:cs typeface="Calibri"/>
                <a:sym typeface="Calibri"/>
              </a:rPr>
              <a:t> ions when mixed with water.]</a:t>
            </a:r>
            <a:endParaRPr/>
          </a:p>
        </p:txBody>
      </p:sp>
      <p:sp>
        <p:nvSpPr>
          <p:cNvPr id="1083" name="Google Shape;1083;gdca1d484f8_0_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6" name="Google Shape;1126;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1127" name="Google Shape;1127;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3" name="Google Shape;1133;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chemical formula of a base will always have a hydrogen atom and an oxygen atom in it, and carry a negative charge. The one exception is ammonia, which has hydrogen but not oxygen. </a:t>
            </a:r>
            <a:endParaRPr/>
          </a:p>
        </p:txBody>
      </p:sp>
      <p:sp>
        <p:nvSpPr>
          <p:cNvPr id="1134" name="Google Shape;1134;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1" name="Google Shape;1141;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Many bases have a bitter taste.</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It's great to consistently use images in your lesson, this helps students make connections to the words in the definition.</a:t>
            </a:r>
            <a:endParaRPr/>
          </a:p>
          <a:p>
            <a:pPr marL="0" lvl="0" indent="0" algn="l" rtl="0">
              <a:spcBef>
                <a:spcPts val="0"/>
              </a:spcBef>
              <a:spcAft>
                <a:spcPts val="0"/>
              </a:spcAft>
              <a:buNone/>
            </a:pPr>
            <a:endParaRPr/>
          </a:p>
        </p:txBody>
      </p:sp>
      <p:sp>
        <p:nvSpPr>
          <p:cNvPr id="1142" name="Google Shape;1142;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9" name="Google Shape;1149;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Many bases feel slippery.</a:t>
            </a:r>
            <a:endParaRPr/>
          </a:p>
        </p:txBody>
      </p:sp>
      <p:sp>
        <p:nvSpPr>
          <p:cNvPr id="1150" name="Google Shape;1150;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dc6fcec20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dc6fcec20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Compounds are pure substances made of two or more different elements that are chemically bonded, or joined.</a:t>
            </a:r>
            <a:endParaRPr/>
          </a:p>
        </p:txBody>
      </p:sp>
      <p:sp>
        <p:nvSpPr>
          <p:cNvPr id="206" name="Google Shape;206;gdc6fcec20d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7" name="Google Shape;1157;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And they can be corrosive to (eat away at) the skin.</a:t>
            </a:r>
            <a:endParaRPr/>
          </a:p>
        </p:txBody>
      </p:sp>
      <p:sp>
        <p:nvSpPr>
          <p:cNvPr id="1158" name="Google Shape;1158;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Bases are also called alkali. Think about the alkali metals and alkali earth metals on the periodic table. </a:t>
            </a:r>
            <a:endParaRPr/>
          </a:p>
        </p:txBody>
      </p:sp>
      <p:sp>
        <p:nvSpPr>
          <p:cNvPr id="1166" name="Google Shape;1166;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4" name="Google Shape;1174;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175" name="Google Shape;1175;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0" name="Google Shape;1180;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base?</a:t>
            </a:r>
            <a:endParaRPr/>
          </a:p>
          <a:p>
            <a:pPr marL="0" lvl="0" indent="0" algn="l" rtl="0">
              <a:spcBef>
                <a:spcPts val="0"/>
              </a:spcBef>
              <a:spcAft>
                <a:spcPts val="0"/>
              </a:spcAft>
              <a:buNone/>
            </a:pPr>
            <a:endParaRPr/>
          </a:p>
          <a:p>
            <a:pPr marL="0" lvl="0" indent="0" algn="l" rtl="0">
              <a:spcBef>
                <a:spcPts val="0"/>
              </a:spcBef>
              <a:spcAft>
                <a:spcPts val="0"/>
              </a:spcAft>
              <a:buNone/>
            </a:pPr>
            <a:r>
              <a:rPr lang="en-US"/>
              <a:t>[A base is a compound that releases hydroxide ions when mixed with water.]</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When introducing new vocabularies, it is crucial to require the students to give out their own interpretation. I would strongly encourage you to ask students to explain the concept in their own words.</a:t>
            </a:r>
            <a:endParaRPr/>
          </a:p>
        </p:txBody>
      </p:sp>
      <p:sp>
        <p:nvSpPr>
          <p:cNvPr id="1181" name="Google Shape;1181;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Bases taste:</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A. Sweet</a:t>
            </a:r>
            <a:endParaRPr/>
          </a:p>
          <a:p>
            <a:pPr marL="0" lvl="0" indent="0" algn="l" rtl="0">
              <a:spcBef>
                <a:spcPts val="0"/>
              </a:spcBef>
              <a:spcAft>
                <a:spcPts val="0"/>
              </a:spcAft>
              <a:buNone/>
            </a:pPr>
            <a:r>
              <a:rPr lang="en-US" sz="1200"/>
              <a:t>B. Bitter</a:t>
            </a:r>
            <a:endParaRPr/>
          </a:p>
          <a:p>
            <a:pPr marL="0" lvl="0" indent="0" algn="l" rtl="0">
              <a:spcBef>
                <a:spcPts val="0"/>
              </a:spcBef>
              <a:spcAft>
                <a:spcPts val="0"/>
              </a:spcAft>
              <a:buNone/>
            </a:pPr>
            <a:r>
              <a:rPr lang="en-US" sz="1200"/>
              <a:t>C. Sour</a:t>
            </a:r>
            <a:endParaRPr/>
          </a:p>
        </p:txBody>
      </p:sp>
      <p:sp>
        <p:nvSpPr>
          <p:cNvPr id="1189" name="Google Shape;1189;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dca1d484f8_0_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7" name="Google Shape;1197;gdca1d484f8_0_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Bases taste:</a:t>
            </a:r>
            <a:endParaRPr sz="1200"/>
          </a:p>
          <a:p>
            <a:pPr marL="0" lvl="0" indent="0" algn="l" rtl="0">
              <a:spcBef>
                <a:spcPts val="0"/>
              </a:spcBef>
              <a:spcAft>
                <a:spcPts val="0"/>
              </a:spcAft>
              <a:buNone/>
            </a:pPr>
            <a:endParaRPr/>
          </a:p>
          <a:p>
            <a:pPr marL="0" lvl="0" indent="0" algn="l" rtl="0">
              <a:spcBef>
                <a:spcPts val="0"/>
              </a:spcBef>
              <a:spcAft>
                <a:spcPts val="0"/>
              </a:spcAft>
              <a:buNone/>
            </a:pPr>
            <a:r>
              <a:rPr lang="en-US"/>
              <a:t>[Bitter]</a:t>
            </a:r>
            <a:endParaRPr/>
          </a:p>
          <a:p>
            <a:pPr marL="0" lvl="0" indent="0" algn="l" rtl="0">
              <a:spcBef>
                <a:spcPts val="0"/>
              </a:spcBef>
              <a:spcAft>
                <a:spcPts val="0"/>
              </a:spcAft>
              <a:buNone/>
            </a:pPr>
            <a:endParaRPr sz="1200"/>
          </a:p>
          <a:p>
            <a:pPr marL="0" lvl="0" indent="0" algn="l" rtl="0">
              <a:spcBef>
                <a:spcPts val="0"/>
              </a:spcBef>
              <a:spcAft>
                <a:spcPts val="0"/>
              </a:spcAft>
              <a:buNone/>
            </a:pPr>
            <a:endParaRPr/>
          </a:p>
        </p:txBody>
      </p:sp>
      <p:sp>
        <p:nvSpPr>
          <p:cNvPr id="1198" name="Google Shape;1198;gdca1d484f8_0_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6" name="Google Shape;1206;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bases</a:t>
            </a:r>
            <a:r>
              <a:rPr lang="en-US"/>
              <a:t>.  </a:t>
            </a:r>
            <a:endParaRPr/>
          </a:p>
        </p:txBody>
      </p:sp>
      <p:sp>
        <p:nvSpPr>
          <p:cNvPr id="1207" name="Google Shape;1207;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3" name="Google Shape;1213;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Bleach is one example of a base. Bleach is a liquid that contains hydroxide ions. It is the hydroxide ions that give bleach its cleaning power. Since bleach is a base, it will release hydroxide ions when mixed with water. </a:t>
            </a:r>
            <a:endParaRPr/>
          </a:p>
        </p:txBody>
      </p:sp>
      <p:sp>
        <p:nvSpPr>
          <p:cNvPr id="1214" name="Google Shape;1214;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1" name="Google Shape;1221;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Soap is also a base. Soap is slippery, which is a common characteristic of bases. Since soap is a base, it will release hydroxide ions when mixed with water. </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Remember to try and use phrasing and language that is clear and easy for students to understand when going over examples of term meaning.</a:t>
            </a:r>
            <a:endParaRPr/>
          </a:p>
        </p:txBody>
      </p:sp>
      <p:sp>
        <p:nvSpPr>
          <p:cNvPr id="1222" name="Google Shape;1222;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9" name="Google Shape;1229;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Baking soda is a base too. Baking soda is bitter, which is another characteristic of bases. Since baking soda is a base, it will release hydroxide ions when mixed with water. </a:t>
            </a:r>
            <a:endParaRPr/>
          </a:p>
        </p:txBody>
      </p:sp>
      <p:sp>
        <p:nvSpPr>
          <p:cNvPr id="1230" name="Google Shape;1230;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A molecule is a particle containing 2 or more atoms of the same </a:t>
            </a:r>
            <a:r>
              <a:rPr lang="en-US" sz="1200" b="1"/>
              <a:t>OR</a:t>
            </a:r>
            <a:r>
              <a:rPr lang="en-US" sz="1200"/>
              <a:t> different elements.</a:t>
            </a:r>
            <a:endParaRPr/>
          </a:p>
          <a:p>
            <a:pPr marL="0" lvl="0" indent="0" algn="l" rtl="0">
              <a:spcBef>
                <a:spcPts val="0"/>
              </a:spcBef>
              <a:spcAft>
                <a:spcPts val="0"/>
              </a:spcAft>
              <a:buNone/>
            </a:pPr>
            <a:endParaRPr/>
          </a:p>
        </p:txBody>
      </p:sp>
      <p:sp>
        <p:nvSpPr>
          <p:cNvPr id="214" name="Google Shape;214;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7" name="Google Shape;1237;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talk about some non-examples of </a:t>
            </a:r>
            <a:r>
              <a:rPr lang="en-US" b="1"/>
              <a:t>bases</a:t>
            </a:r>
            <a:r>
              <a:rPr lang="en-US"/>
              <a:t>.  </a:t>
            </a:r>
            <a:endParaRPr/>
          </a:p>
        </p:txBody>
      </p:sp>
      <p:sp>
        <p:nvSpPr>
          <p:cNvPr id="1238" name="Google Shape;1238;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4" name="Google Shape;1244;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lemon would not be a base. A lemon has a sour taste and reacts with metals. These are characteristics of acids, so a lemon is an acid.</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One important component of using non-examples is by clearly distinguishing similarities and explaining why it is a non-example.</a:t>
            </a:r>
            <a:endParaRPr/>
          </a:p>
        </p:txBody>
      </p:sp>
      <p:sp>
        <p:nvSpPr>
          <p:cNvPr id="1245" name="Google Shape;1245;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5" name="Google Shape;1255;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a:solidFill>
                  <a:schemeClr val="dk1"/>
                </a:solidFill>
                <a:latin typeface="Calibri"/>
                <a:ea typeface="Calibri"/>
                <a:cs typeface="Calibri"/>
                <a:sym typeface="Calibri"/>
              </a:rPr>
              <a:t>This is not an example of a base, it is an example of an acid. Acetic acid can be found in vinegar and in ketchup. </a:t>
            </a:r>
            <a:r>
              <a:rPr lang="en-US"/>
              <a:t>The chemical formula for acetic acid is on the bottom right, notice how a acetic acid compound has hydrogen atoms. Since both of these are acids, when mixed with water, they will also release hydrogen ions into the solution.</a:t>
            </a:r>
            <a:endParaRPr b="0"/>
          </a:p>
        </p:txBody>
      </p:sp>
      <p:sp>
        <p:nvSpPr>
          <p:cNvPr id="1256" name="Google Shape;1256;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7" name="Google Shape;1267;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268" name="Google Shape;1268;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3" name="Google Shape;1273;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u="none"/>
              <a:t>Identify all of the bases</a:t>
            </a:r>
            <a:r>
              <a:rPr lang="en-US"/>
              <a:t>.</a:t>
            </a:r>
            <a:endParaRPr b="0" u="none"/>
          </a:p>
          <a:p>
            <a:pPr marL="0" lvl="0" indent="0" algn="l" rtl="0">
              <a:spcBef>
                <a:spcPts val="0"/>
              </a:spcBef>
              <a:spcAft>
                <a:spcPts val="0"/>
              </a:spcAft>
              <a:buNone/>
            </a:pPr>
            <a:endParaRPr/>
          </a:p>
          <a:p>
            <a:pPr marL="0" lvl="0" indent="0" algn="l" rtl="0">
              <a:spcBef>
                <a:spcPts val="0"/>
              </a:spcBef>
              <a:spcAft>
                <a:spcPts val="0"/>
              </a:spcAft>
              <a:buNone/>
            </a:pPr>
            <a:r>
              <a:rPr lang="en-US"/>
              <a:t>Feedback: Activities should have a nice balance between "attainable" and "challenging", supporting those high expectations for your students' success.</a:t>
            </a:r>
            <a:endParaRPr/>
          </a:p>
        </p:txBody>
      </p:sp>
      <p:sp>
        <p:nvSpPr>
          <p:cNvPr id="1274" name="Google Shape;1274;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5" name="Google Shape;1285;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u="none">
                <a:latin typeface="Calibri"/>
                <a:ea typeface="Calibri"/>
                <a:cs typeface="Calibri"/>
                <a:sym typeface="Calibri"/>
              </a:rPr>
              <a:t>Identify all of the bases</a:t>
            </a:r>
            <a:r>
              <a:rPr lang="en-US"/>
              <a:t>.</a:t>
            </a:r>
            <a:endParaRPr b="0" u="none"/>
          </a:p>
        </p:txBody>
      </p:sp>
      <p:sp>
        <p:nvSpPr>
          <p:cNvPr id="1286" name="Google Shape;1286;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7" name="Google Shape;1297;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base?</a:t>
            </a:r>
            <a:endParaRPr/>
          </a:p>
          <a:p>
            <a:pPr marL="0" lvl="0" indent="0" algn="l" rtl="0">
              <a:spcBef>
                <a:spcPts val="0"/>
              </a:spcBef>
              <a:spcAft>
                <a:spcPts val="0"/>
              </a:spcAft>
              <a:buNone/>
            </a:pPr>
            <a:endParaRPr/>
          </a:p>
          <a:p>
            <a:pPr marL="0" lvl="0" indent="0" algn="l" rtl="0">
              <a:spcBef>
                <a:spcPts val="0"/>
              </a:spcBef>
              <a:spcAft>
                <a:spcPts val="0"/>
              </a:spcAft>
              <a:buNone/>
            </a:pPr>
            <a:r>
              <a:rPr lang="en-US"/>
              <a:t>[A base is a compound that releases hydroxide ions when mixed with water.]</a:t>
            </a:r>
            <a:endParaRPr/>
          </a:p>
        </p:txBody>
      </p:sp>
      <p:sp>
        <p:nvSpPr>
          <p:cNvPr id="1298" name="Google Shape;1298;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5" name="Google Shape;1305;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two types of atoms are always found in the chemical formula of a base?</a:t>
            </a:r>
            <a:endParaRPr/>
          </a:p>
          <a:p>
            <a:pPr marL="0" lvl="0" indent="0" algn="l" rtl="0">
              <a:spcBef>
                <a:spcPts val="0"/>
              </a:spcBef>
              <a:spcAft>
                <a:spcPts val="0"/>
              </a:spcAft>
              <a:buNone/>
            </a:pPr>
            <a:endParaRPr/>
          </a:p>
          <a:p>
            <a:pPr marL="0" lvl="0" indent="0" algn="l" rtl="0">
              <a:spcBef>
                <a:spcPts val="0"/>
              </a:spcBef>
              <a:spcAft>
                <a:spcPts val="0"/>
              </a:spcAft>
              <a:buNone/>
            </a:pPr>
            <a:r>
              <a:rPr lang="en-US"/>
              <a:t>[The chemical formula of a base will always have a hydrogen atom and an oxygen atom in it, and carry a negative charge. The one exception is ammonia, which has hydrogen but not oxygen.]</a:t>
            </a:r>
            <a:endParaRPr/>
          </a:p>
        </p:txBody>
      </p:sp>
      <p:sp>
        <p:nvSpPr>
          <p:cNvPr id="1306" name="Google Shape;1306;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4" name="Google Shape;1314;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the characteristics of bases?</a:t>
            </a:r>
            <a:endParaRPr/>
          </a:p>
          <a:p>
            <a:pPr marL="0" lvl="0" indent="0" algn="l" rtl="0">
              <a:spcBef>
                <a:spcPts val="0"/>
              </a:spcBef>
              <a:spcAft>
                <a:spcPts val="0"/>
              </a:spcAft>
              <a:buNone/>
            </a:pPr>
            <a:endParaRPr/>
          </a:p>
          <a:p>
            <a:pPr marL="0" lvl="0" indent="0" algn="l" rtl="0">
              <a:spcBef>
                <a:spcPts val="0"/>
              </a:spcBef>
              <a:spcAft>
                <a:spcPts val="0"/>
              </a:spcAft>
              <a:buNone/>
            </a:pPr>
            <a:r>
              <a:rPr lang="en-US"/>
              <a:t>[Bitter taste, feels slippery, corrosive to the skin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It's really important to make sure that you're providing students with frequent opportunities to respond as you're closing the lesson – it will help you know if they understood and made sense of the activity and where you can provide further instruction.</a:t>
            </a:r>
            <a:endParaRPr/>
          </a:p>
        </p:txBody>
      </p:sp>
      <p:sp>
        <p:nvSpPr>
          <p:cNvPr id="1315" name="Google Shape;1315;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4" name="Google Shape;1324;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bases also called?</a:t>
            </a:r>
            <a:endParaRPr/>
          </a:p>
          <a:p>
            <a:pPr marL="0" lvl="0" indent="0" algn="l" rtl="0">
              <a:spcBef>
                <a:spcPts val="0"/>
              </a:spcBef>
              <a:spcAft>
                <a:spcPts val="0"/>
              </a:spcAft>
              <a:buNone/>
            </a:pPr>
            <a:endParaRPr/>
          </a:p>
          <a:p>
            <a:pPr marL="0" lvl="0" indent="0" algn="l" rtl="0">
              <a:spcBef>
                <a:spcPts val="0"/>
              </a:spcBef>
              <a:spcAft>
                <a:spcPts val="0"/>
              </a:spcAft>
              <a:buNone/>
            </a:pPr>
            <a:r>
              <a:rPr lang="en-US"/>
              <a:t>[Bases are also called alkali. Think about the alkali metals and alkali earth metals on the periodic table.]</a:t>
            </a:r>
            <a:endParaRPr/>
          </a:p>
        </p:txBody>
      </p:sp>
      <p:sp>
        <p:nvSpPr>
          <p:cNvPr id="1325" name="Google Shape;1325;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5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6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6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6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6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1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6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6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6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6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6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6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6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6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6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6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6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6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6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6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6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hyperlink" Target="https://phet.colorado.edu/sims/html/acid-base-solutions/latest/acid-base-solutions_en.html" TargetMode="External"/><Relationship Id="rId4" Type="http://schemas.openxmlformats.org/officeDocument/2006/relationships/image" Target="../media/image59.png"/></Relationships>
</file>

<file path=ppt/slides/_rels/slide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0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0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05.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26.png"/></Relationships>
</file>

<file path=ppt/slides/_rels/slide1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6.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1.jpg"/></Relationships>
</file>

<file path=ppt/slides/_rels/slide1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3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28.png"/><Relationship Id="rId4" Type="http://schemas.openxmlformats.org/officeDocument/2006/relationships/image" Target="../media/image64.jp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3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8.png"/></Relationships>
</file>

<file path=ppt/slides/_rels/slide1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8.png"/></Relationships>
</file>

<file path=ppt/slides/_rels/slide14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4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8.png"/></Relationships>
</file>

<file path=ppt/slides/_rels/slide14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4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8.png"/></Relationships>
</file>

<file path=ppt/slides/_rels/slide14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38.png"/><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69.png"/><Relationship Id="rId4" Type="http://schemas.openxmlformats.org/officeDocument/2006/relationships/image" Target="../media/image68.png"/></Relationships>
</file>

<file path=ppt/slides/_rels/slide1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14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5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28.png"/><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youtube.com/watch?v=TOp7UgVEyC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41.jpg"/></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41.jp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34.jpg"/><Relationship Id="rId4" Type="http://schemas.openxmlformats.org/officeDocument/2006/relationships/image" Target="../media/image33.jp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hyperlink" Target="https://www.explorelearning.com/index.cfm?method=cResource.dspView&amp;ResourceID=1060" TargetMode="Externa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5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26.png"/></Relationships>
</file>

<file path=ppt/slides/_rels/slide6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52.jpg"/></Relationships>
</file>

<file path=ppt/slides/_rels/slide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8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8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8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8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8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8.png"/></Relationships>
</file>

<file path=ppt/slides/_rels/slide8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8.png"/></Relationships>
</file>

<file path=ppt/slides/_rels/slide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28.png"/><Relationship Id="rId4" Type="http://schemas.openxmlformats.org/officeDocument/2006/relationships/image" Target="../media/image33.jpg"/></Relationships>
</file>

<file path=ppt/slides/_rels/slide9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8.png"/><Relationship Id="rId4" Type="http://schemas.openxmlformats.org/officeDocument/2006/relationships/image" Target="../media/image40.jpg"/></Relationships>
</file>

<file path=ppt/slides/_rels/slide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24.png"/><Relationship Id="rId7" Type="http://schemas.openxmlformats.org/officeDocument/2006/relationships/image" Target="../media/image32.jpg"/><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image" Target="../media/image58.jpg"/><Relationship Id="rId5" Type="http://schemas.openxmlformats.org/officeDocument/2006/relationships/image" Target="../media/image54.jpg"/><Relationship Id="rId4" Type="http://schemas.openxmlformats.org/officeDocument/2006/relationships/image" Target="../media/image57.jpg"/></Relationships>
</file>

<file path=ppt/slides/_rels/slide96.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24.png"/><Relationship Id="rId7" Type="http://schemas.openxmlformats.org/officeDocument/2006/relationships/image" Target="../media/image32.jpg"/><Relationship Id="rId2" Type="http://schemas.openxmlformats.org/officeDocument/2006/relationships/notesSlide" Target="../notesSlides/notesSlide95.xml"/><Relationship Id="rId1" Type="http://schemas.openxmlformats.org/officeDocument/2006/relationships/slideLayout" Target="../slideLayouts/slideLayout1.xml"/><Relationship Id="rId6" Type="http://schemas.openxmlformats.org/officeDocument/2006/relationships/image" Target="../media/image58.jpg"/><Relationship Id="rId5" Type="http://schemas.openxmlformats.org/officeDocument/2006/relationships/image" Target="../media/image54.jpg"/><Relationship Id="rId4" Type="http://schemas.openxmlformats.org/officeDocument/2006/relationships/image" Target="../media/image57.jpg"/></Relationships>
</file>

<file path=ppt/slides/_rels/slide9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52.jpg"/></Relationships>
</file>

<file path=ppt/slides/_rels/slide9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5.png"/><Relationship Id="rId4" Type="http://schemas.openxmlformats.org/officeDocument/2006/relationships/image" Target="../media/image5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dc6fcec20d_0_82"/>
          <p:cNvSpPr/>
          <p:nvPr/>
        </p:nvSpPr>
        <p:spPr>
          <a:xfrm>
            <a:off x="3548808" y="2286000"/>
            <a:ext cx="2038200" cy="1917000"/>
          </a:xfrm>
          <a:prstGeom prst="ellipse">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1" name="Google Shape;241;gdc6fcec20d_0_82"/>
          <p:cNvSpPr/>
          <p:nvPr/>
        </p:nvSpPr>
        <p:spPr>
          <a:xfrm>
            <a:off x="3159086" y="3613532"/>
            <a:ext cx="1090800" cy="99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2" name="Google Shape;242;gdc6fcec20d_0_82"/>
          <p:cNvSpPr/>
          <p:nvPr/>
        </p:nvSpPr>
        <p:spPr>
          <a:xfrm>
            <a:off x="5045725" y="3613532"/>
            <a:ext cx="1090800" cy="99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3" name="Google Shape;243;gdc6fcec20d_0_82"/>
          <p:cNvSpPr txBox="1"/>
          <p:nvPr/>
        </p:nvSpPr>
        <p:spPr>
          <a:xfrm>
            <a:off x="3247221" y="3849430"/>
            <a:ext cx="9144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sp>
        <p:nvSpPr>
          <p:cNvPr id="244" name="Google Shape;244;gdc6fcec20d_0_82"/>
          <p:cNvSpPr txBox="1"/>
          <p:nvPr/>
        </p:nvSpPr>
        <p:spPr>
          <a:xfrm>
            <a:off x="4110668" y="2921301"/>
            <a:ext cx="9144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O</a:t>
            </a:r>
            <a:endParaRPr/>
          </a:p>
        </p:txBody>
      </p:sp>
      <p:sp>
        <p:nvSpPr>
          <p:cNvPr id="245" name="Google Shape;245;gdc6fcec20d_0_82"/>
          <p:cNvSpPr txBox="1"/>
          <p:nvPr/>
        </p:nvSpPr>
        <p:spPr>
          <a:xfrm>
            <a:off x="5150385" y="3847681"/>
            <a:ext cx="9144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sp>
        <p:nvSpPr>
          <p:cNvPr id="246" name="Google Shape;246;gdc6fcec20d_0_82"/>
          <p:cNvSpPr txBox="1"/>
          <p:nvPr/>
        </p:nvSpPr>
        <p:spPr>
          <a:xfrm>
            <a:off x="1246282" y="998853"/>
            <a:ext cx="66432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A compound is a type of </a:t>
            </a:r>
            <a:r>
              <a:rPr lang="en-US" sz="3600" b="1" u="sng">
                <a:solidFill>
                  <a:schemeClr val="dk1"/>
                </a:solidFill>
                <a:latin typeface="Calibri"/>
                <a:ea typeface="Calibri"/>
                <a:cs typeface="Calibri"/>
                <a:sym typeface="Calibri"/>
              </a:rPr>
              <a:t>molecule</a:t>
            </a:r>
            <a:r>
              <a:rPr lang="en-US" sz="3600">
                <a:solidFill>
                  <a:schemeClr val="dk1"/>
                </a:solidFill>
                <a:latin typeface="Calibri"/>
                <a:ea typeface="Calibri"/>
                <a:cs typeface="Calibri"/>
                <a:sym typeface="Calibri"/>
              </a:rPr>
              <a:t>.</a:t>
            </a:r>
            <a:endParaRPr/>
          </a:p>
        </p:txBody>
      </p:sp>
      <p:sp>
        <p:nvSpPr>
          <p:cNvPr id="247" name="Google Shape;247;gdc6fcec20d_0_82"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pic>
        <p:nvPicPr>
          <p:cNvPr id="1327" name="Google Shape;1327;p98" descr="periodic table.jpg"/>
          <p:cNvPicPr preferRelativeResize="0"/>
          <p:nvPr/>
        </p:nvPicPr>
        <p:blipFill rotWithShape="1">
          <a:blip r:embed="rId3">
            <a:alphaModFix/>
          </a:blip>
          <a:srcRect/>
          <a:stretch/>
        </p:blipFill>
        <p:spPr>
          <a:xfrm>
            <a:off x="1877430" y="1985784"/>
            <a:ext cx="5416400" cy="3845644"/>
          </a:xfrm>
          <a:prstGeom prst="rect">
            <a:avLst/>
          </a:prstGeom>
          <a:noFill/>
          <a:ln>
            <a:noFill/>
          </a:ln>
        </p:spPr>
      </p:pic>
      <p:sp>
        <p:nvSpPr>
          <p:cNvPr id="1328" name="Google Shape;1328;p98"/>
          <p:cNvSpPr/>
          <p:nvPr/>
        </p:nvSpPr>
        <p:spPr>
          <a:xfrm>
            <a:off x="2141362" y="2624343"/>
            <a:ext cx="654099" cy="2249026"/>
          </a:xfrm>
          <a:prstGeom prst="ellipse">
            <a:avLst/>
          </a:prstGeom>
          <a:noFill/>
          <a:ln w="762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329" name="Google Shape;1329;p98"/>
          <p:cNvSpPr txBox="1"/>
          <p:nvPr/>
        </p:nvSpPr>
        <p:spPr>
          <a:xfrm>
            <a:off x="116115" y="849542"/>
            <a:ext cx="9027885" cy="120877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What are bases also called?</a:t>
            </a:r>
            <a:endParaRPr/>
          </a:p>
        </p:txBody>
      </p:sp>
      <p:sp>
        <p:nvSpPr>
          <p:cNvPr id="1330" name="Google Shape;1330;p9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p99"/>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337" name="Google Shape;1337;p99"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sp>
        <p:nvSpPr>
          <p:cNvPr id="1343" name="Google Shape;1343;p100"/>
          <p:cNvSpPr txBox="1">
            <a:spLocks noGrp="1"/>
          </p:cNvSpPr>
          <p:nvPr>
            <p:ph type="ctrTitle"/>
          </p:nvPr>
        </p:nvSpPr>
        <p:spPr>
          <a:xfrm>
            <a:off x="116115" y="1193341"/>
            <a:ext cx="9027885" cy="120877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b="1" u="sng">
                <a:latin typeface="Calibri"/>
                <a:ea typeface="Calibri"/>
                <a:cs typeface="Calibri"/>
                <a:sym typeface="Calibri"/>
              </a:rPr>
              <a:t>Base</a:t>
            </a:r>
            <a:r>
              <a:rPr lang="en-US">
                <a:latin typeface="Calibri"/>
                <a:ea typeface="Calibri"/>
                <a:cs typeface="Calibri"/>
                <a:sym typeface="Calibri"/>
              </a:rPr>
              <a:t>: a compound that releases </a:t>
            </a:r>
            <a:r>
              <a:rPr lang="en-US" b="1">
                <a:solidFill>
                  <a:srgbClr val="FF0000"/>
                </a:solidFill>
                <a:latin typeface="Calibri"/>
                <a:ea typeface="Calibri"/>
                <a:cs typeface="Calibri"/>
                <a:sym typeface="Calibri"/>
              </a:rPr>
              <a:t>hydroxide</a:t>
            </a:r>
            <a:r>
              <a:rPr lang="en-US">
                <a:latin typeface="Calibri"/>
                <a:ea typeface="Calibri"/>
                <a:cs typeface="Calibri"/>
                <a:sym typeface="Calibri"/>
              </a:rPr>
              <a:t> ions when mixed with water</a:t>
            </a:r>
            <a:br>
              <a:rPr lang="en-US">
                <a:latin typeface="Calibri"/>
                <a:ea typeface="Calibri"/>
                <a:cs typeface="Calibri"/>
                <a:sym typeface="Calibri"/>
              </a:rPr>
            </a:br>
            <a:endParaRPr>
              <a:latin typeface="Calibri"/>
              <a:ea typeface="Calibri"/>
              <a:cs typeface="Calibri"/>
              <a:sym typeface="Calibri"/>
            </a:endParaRPr>
          </a:p>
        </p:txBody>
      </p:sp>
      <p:pic>
        <p:nvPicPr>
          <p:cNvPr id="1344" name="Google Shape;1344;p100"/>
          <p:cNvPicPr preferRelativeResize="0"/>
          <p:nvPr/>
        </p:nvPicPr>
        <p:blipFill rotWithShape="1">
          <a:blip r:embed="rId3">
            <a:alphaModFix/>
          </a:blip>
          <a:srcRect l="32063" t="25809" r="38413" b="28222"/>
          <a:stretch/>
        </p:blipFill>
        <p:spPr>
          <a:xfrm>
            <a:off x="1770744" y="2402113"/>
            <a:ext cx="6125028" cy="4455887"/>
          </a:xfrm>
          <a:prstGeom prst="rect">
            <a:avLst/>
          </a:prstGeom>
          <a:noFill/>
          <a:ln>
            <a:noFill/>
          </a:ln>
        </p:spPr>
      </p:pic>
      <p:sp>
        <p:nvSpPr>
          <p:cNvPr id="1345" name="Google Shape;1345;p10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p101"/>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1352" name="Google Shape;1352;p101"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53" name="Google Shape;1353;p101"/>
          <p:cNvPicPr preferRelativeResize="0"/>
          <p:nvPr/>
        </p:nvPicPr>
        <p:blipFill rotWithShape="1">
          <a:blip r:embed="rId4">
            <a:alphaModFix/>
          </a:blip>
          <a:srcRect l="1799" t="10826" r="6056" b="11967"/>
          <a:stretch/>
        </p:blipFill>
        <p:spPr>
          <a:xfrm>
            <a:off x="4064000" y="2569029"/>
            <a:ext cx="4884058" cy="3269342"/>
          </a:xfrm>
          <a:prstGeom prst="rect">
            <a:avLst/>
          </a:prstGeom>
          <a:noFill/>
          <a:ln>
            <a:noFill/>
          </a:ln>
        </p:spPr>
      </p:pic>
      <p:sp>
        <p:nvSpPr>
          <p:cNvPr id="1354" name="Google Shape;1354;p101"/>
          <p:cNvSpPr txBox="1"/>
          <p:nvPr/>
        </p:nvSpPr>
        <p:spPr>
          <a:xfrm>
            <a:off x="2443050" y="1019629"/>
            <a:ext cx="425789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Acid-Base Solutions</a:t>
            </a:r>
            <a:endParaRPr/>
          </a:p>
          <a:p>
            <a:pPr marL="0" marR="0" lvl="0" indent="0" algn="ctr" rtl="0">
              <a:spcBef>
                <a:spcPts val="0"/>
              </a:spcBef>
              <a:spcAft>
                <a:spcPts val="0"/>
              </a:spcAft>
              <a:buNone/>
            </a:pPr>
            <a:r>
              <a:rPr lang="en-US" sz="40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(Phet Simulation)</a:t>
            </a:r>
            <a:endParaRPr sz="4000">
              <a:solidFill>
                <a:schemeClr val="dk1"/>
              </a:solidFill>
              <a:latin typeface="Calibri"/>
              <a:ea typeface="Calibri"/>
              <a:cs typeface="Calibri"/>
              <a:sym typeface="Calibri"/>
            </a:endParaRPr>
          </a:p>
        </p:txBody>
      </p:sp>
      <p:pic>
        <p:nvPicPr>
          <p:cNvPr id="1355" name="Google Shape;1355;p101" descr="Cursor"/>
          <p:cNvPicPr preferRelativeResize="0"/>
          <p:nvPr/>
        </p:nvPicPr>
        <p:blipFill rotWithShape="1">
          <a:blip r:embed="rId6">
            <a:alphaModFix/>
          </a:blip>
          <a:srcRect/>
          <a:stretch/>
        </p:blipFill>
        <p:spPr>
          <a:xfrm rot="5400000">
            <a:off x="1584719" y="1517151"/>
            <a:ext cx="914400" cy="914400"/>
          </a:xfrm>
          <a:prstGeom prst="rect">
            <a:avLst/>
          </a:prstGeom>
          <a:noFill/>
          <a:ln>
            <a:noFill/>
          </a:ln>
        </p:spPr>
      </p:pic>
      <p:sp>
        <p:nvSpPr>
          <p:cNvPr id="1356" name="Google Shape;1356;p101"/>
          <p:cNvSpPr txBox="1"/>
          <p:nvPr/>
        </p:nvSpPr>
        <p:spPr>
          <a:xfrm>
            <a:off x="388884" y="2441291"/>
            <a:ext cx="2552282"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to explore acids and bases</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In this simulation activity, you will look at the molecules of different acids and bases. What do you notice about the chemical equation for both acids and bases? </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102"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02"/>
          <p:cNvSpPr txBox="1"/>
          <p:nvPr/>
        </p:nvSpPr>
        <p:spPr>
          <a:xfrm>
            <a:off x="467248" y="665133"/>
            <a:ext cx="8209504"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the pH of materials affect your everyday life? How are compounds classified, what is pH, and how can the pH of different substances be tested?</a:t>
            </a:r>
            <a:endParaRPr/>
          </a:p>
        </p:txBody>
      </p:sp>
      <p:pic>
        <p:nvPicPr>
          <p:cNvPr id="1364" name="Google Shape;1364;p102"/>
          <p:cNvPicPr preferRelativeResize="0"/>
          <p:nvPr/>
        </p:nvPicPr>
        <p:blipFill rotWithShape="1">
          <a:blip r:embed="rId4">
            <a:alphaModFix/>
          </a:blip>
          <a:srcRect l="5110" t="44765" r="3333" b="12727"/>
          <a:stretch/>
        </p:blipFill>
        <p:spPr>
          <a:xfrm>
            <a:off x="0" y="2975429"/>
            <a:ext cx="9144000" cy="379921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pic>
        <p:nvPicPr>
          <p:cNvPr id="1370" name="Google Shape;1370;p103"/>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8900" y="1007400"/>
            <a:ext cx="5981766" cy="507831"/>
          </a:xfrm>
          <a:prstGeom prst="rect">
            <a:avLst/>
          </a:prstGeom>
          <a:noFill/>
        </p:spPr>
        <p:txBody>
          <a:bodyPr wrap="none" rtlCol="0">
            <a:spAutoFit/>
          </a:bodyPr>
          <a:lstStyle/>
          <a:p>
            <a:r>
              <a:rPr lang="en-US" sz="2700" dirty="0"/>
              <a:t>This Video Created With Resources From:</a:t>
            </a:r>
          </a:p>
        </p:txBody>
      </p:sp>
      <p:sp>
        <p:nvSpPr>
          <p:cNvPr id="4" name="TextBox 3"/>
          <p:cNvSpPr txBox="1"/>
          <p:nvPr/>
        </p:nvSpPr>
        <p:spPr>
          <a:xfrm>
            <a:off x="588172" y="4919326"/>
            <a:ext cx="8115299" cy="1200329"/>
          </a:xfrm>
          <a:prstGeom prst="rect">
            <a:avLst/>
          </a:prstGeom>
          <a:noFill/>
        </p:spPr>
        <p:txBody>
          <a:bodyPr wrap="square" rtlCol="0">
            <a:spAutoFit/>
          </a:bodyPr>
          <a:lstStyle/>
          <a:p>
            <a:pPr algn="ctr"/>
            <a:r>
              <a:rPr lang="en-US" b="1" dirty="0"/>
              <a:t>Questions or Comments</a:t>
            </a:r>
          </a:p>
          <a:p>
            <a:pPr algn="ctr"/>
            <a:endParaRPr lang="en-US" b="1" dirty="0"/>
          </a:p>
          <a:p>
            <a:pPr algn="ctr"/>
            <a:r>
              <a:rPr lang="en-US" dirty="0"/>
              <a:t> Michael Kennedy, Ph.D.          MKennedy@Virginia.edu </a:t>
            </a:r>
          </a:p>
          <a:p>
            <a:pPr algn="ctr"/>
            <a:r>
              <a:rPr lang="en-US" dirty="0"/>
              <a:t>Rachel L Kunemund, Ph.D.	rk8vm@virginia.edu</a:t>
            </a:r>
          </a:p>
        </p:txBody>
      </p:sp>
      <p:pic>
        <p:nvPicPr>
          <p:cNvPr id="1026" name="Picture 2" descr="IEP Translation – Communication from OSEP regarding the ...">
            <a:extLst>
              <a:ext uri="{FF2B5EF4-FFF2-40B4-BE49-F238E27FC236}">
                <a16:creationId xmlns:a16="http://schemas.microsoft.com/office/drawing/2014/main" id="{DD7666DC-F396-456E-B4E8-F6B72C706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048" y="1572482"/>
            <a:ext cx="3821907" cy="671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F361E70-3964-488B-B599-B49F39A6C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950" y="3515977"/>
            <a:ext cx="6342100" cy="1137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Department of Education - Wikipedia">
            <a:extLst>
              <a:ext uri="{FF2B5EF4-FFF2-40B4-BE49-F238E27FC236}">
                <a16:creationId xmlns:a16="http://schemas.microsoft.com/office/drawing/2014/main" id="{54C82D93-5DCA-45DD-ABA4-ACE77579C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902" y="2349776"/>
            <a:ext cx="1194199" cy="11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228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grpSp>
        <p:nvGrpSpPr>
          <p:cNvPr id="1385" name="Google Shape;1385;p105"/>
          <p:cNvGrpSpPr/>
          <p:nvPr/>
        </p:nvGrpSpPr>
        <p:grpSpPr>
          <a:xfrm>
            <a:off x="1505008" y="297180"/>
            <a:ext cx="5828913" cy="6262953"/>
            <a:chOff x="814636" y="0"/>
            <a:chExt cx="5828913" cy="6262953"/>
          </a:xfrm>
        </p:grpSpPr>
        <p:sp>
          <p:nvSpPr>
            <p:cNvPr id="1386" name="Google Shape;1386;p105"/>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05"/>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“Big Idea” Question</a:t>
              </a:r>
              <a:endParaRPr/>
            </a:p>
          </p:txBody>
        </p:sp>
        <p:sp>
          <p:nvSpPr>
            <p:cNvPr id="1388" name="Google Shape;1388;p105"/>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05"/>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05"/>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Review Concepts</a:t>
              </a:r>
              <a:endParaRPr/>
            </a:p>
          </p:txBody>
        </p:sp>
        <p:sp>
          <p:nvSpPr>
            <p:cNvPr id="1391" name="Google Shape;1391;p105"/>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05"/>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05"/>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Check-In Questions</a:t>
              </a:r>
              <a:endParaRPr/>
            </a:p>
          </p:txBody>
        </p:sp>
        <p:sp>
          <p:nvSpPr>
            <p:cNvPr id="1394" name="Google Shape;1394;p105"/>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05"/>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05"/>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Teacher Demo</a:t>
              </a:r>
              <a:endParaRPr/>
            </a:p>
          </p:txBody>
        </p:sp>
        <p:sp>
          <p:nvSpPr>
            <p:cNvPr id="1397" name="Google Shape;1397;p105"/>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05"/>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05"/>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400" name="Google Shape;1400;p105"/>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05"/>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05"/>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Simulation/Activity</a:t>
              </a:r>
              <a:endParaRPr/>
            </a:p>
          </p:txBody>
        </p:sp>
        <p:sp>
          <p:nvSpPr>
            <p:cNvPr id="1403" name="Google Shape;1403;p105"/>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04" name="Google Shape;1404;p105"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405" name="Google Shape;1405;p105"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406" name="Google Shape;1406;p105"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407" name="Google Shape;1407;p105"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408" name="Google Shape;1408;p105"/>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9" name="Google Shape;1409;p105"/>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p106"/>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6" name="Google Shape;1416;p106"/>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
        <p:nvSpPr>
          <p:cNvPr id="1417" name="Google Shape;1417;p106"/>
          <p:cNvSpPr txBox="1"/>
          <p:nvPr/>
        </p:nvSpPr>
        <p:spPr>
          <a:xfrm>
            <a:off x="463637" y="164569"/>
            <a:ext cx="8216725"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Salt</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418" name="Google Shape;1418;p106" descr="salt2.jpg"/>
          <p:cNvPicPr preferRelativeResize="0"/>
          <p:nvPr/>
        </p:nvPicPr>
        <p:blipFill rotWithShape="1">
          <a:blip r:embed="rId3">
            <a:alphaModFix/>
          </a:blip>
          <a:srcRect/>
          <a:stretch/>
        </p:blipFill>
        <p:spPr>
          <a:xfrm>
            <a:off x="3531356" y="1811471"/>
            <a:ext cx="2664176" cy="5035643"/>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107"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07"/>
          <p:cNvSpPr txBox="1"/>
          <p:nvPr/>
        </p:nvSpPr>
        <p:spPr>
          <a:xfrm>
            <a:off x="467248" y="665133"/>
            <a:ext cx="8209504"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the pH of materials affect your everyday life? How are compounds classified, what is pH, and how can the pH of different substances be tested?</a:t>
            </a:r>
            <a:endParaRPr/>
          </a:p>
        </p:txBody>
      </p:sp>
      <p:pic>
        <p:nvPicPr>
          <p:cNvPr id="1426" name="Google Shape;1426;p107"/>
          <p:cNvPicPr preferRelativeResize="0"/>
          <p:nvPr/>
        </p:nvPicPr>
        <p:blipFill rotWithShape="1">
          <a:blip r:embed="rId4">
            <a:alphaModFix/>
          </a:blip>
          <a:srcRect l="5110" t="44765" r="3333" b="12727"/>
          <a:stretch/>
        </p:blipFill>
        <p:spPr>
          <a:xfrm>
            <a:off x="0" y="2975429"/>
            <a:ext cx="9144000" cy="379921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grpSp>
        <p:nvGrpSpPr>
          <p:cNvPr id="253" name="Google Shape;253;gdc6fcec20d_0_94"/>
          <p:cNvGrpSpPr/>
          <p:nvPr/>
        </p:nvGrpSpPr>
        <p:grpSpPr>
          <a:xfrm>
            <a:off x="5586928" y="1686876"/>
            <a:ext cx="2977439" cy="2319032"/>
            <a:chOff x="5586928" y="2470532"/>
            <a:chExt cx="2977439" cy="2319032"/>
          </a:xfrm>
        </p:grpSpPr>
        <p:sp>
          <p:nvSpPr>
            <p:cNvPr id="254" name="Google Shape;254;gdc6fcec20d_0_94"/>
            <p:cNvSpPr/>
            <p:nvPr/>
          </p:nvSpPr>
          <p:spPr>
            <a:xfrm>
              <a:off x="5976650" y="2470532"/>
              <a:ext cx="2038200" cy="1917000"/>
            </a:xfrm>
            <a:prstGeom prst="ellipse">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5" name="Google Shape;255;gdc6fcec20d_0_94"/>
            <p:cNvSpPr/>
            <p:nvPr/>
          </p:nvSpPr>
          <p:spPr>
            <a:xfrm>
              <a:off x="5586928" y="3798064"/>
              <a:ext cx="1090800" cy="99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gdc6fcec20d_0_94"/>
            <p:cNvSpPr/>
            <p:nvPr/>
          </p:nvSpPr>
          <p:spPr>
            <a:xfrm>
              <a:off x="7473567" y="3798064"/>
              <a:ext cx="1090800" cy="99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7" name="Google Shape;257;gdc6fcec20d_0_94"/>
            <p:cNvSpPr txBox="1"/>
            <p:nvPr/>
          </p:nvSpPr>
          <p:spPr>
            <a:xfrm>
              <a:off x="5675063" y="4033962"/>
              <a:ext cx="9144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sp>
          <p:nvSpPr>
            <p:cNvPr id="258" name="Google Shape;258;gdc6fcec20d_0_94"/>
            <p:cNvSpPr txBox="1"/>
            <p:nvPr/>
          </p:nvSpPr>
          <p:spPr>
            <a:xfrm>
              <a:off x="6538510" y="3105833"/>
              <a:ext cx="9144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O</a:t>
              </a:r>
              <a:endParaRPr/>
            </a:p>
          </p:txBody>
        </p:sp>
        <p:sp>
          <p:nvSpPr>
            <p:cNvPr id="259" name="Google Shape;259;gdc6fcec20d_0_94"/>
            <p:cNvSpPr txBox="1"/>
            <p:nvPr/>
          </p:nvSpPr>
          <p:spPr>
            <a:xfrm>
              <a:off x="7578227" y="4032213"/>
              <a:ext cx="9144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t>
              </a:r>
              <a:endParaRPr/>
            </a:p>
          </p:txBody>
        </p:sp>
      </p:grpSp>
      <p:sp>
        <p:nvSpPr>
          <p:cNvPr id="260" name="Google Shape;260;gdc6fcec20d_0_94"/>
          <p:cNvSpPr txBox="1"/>
          <p:nvPr/>
        </p:nvSpPr>
        <p:spPr>
          <a:xfrm>
            <a:off x="849598" y="389425"/>
            <a:ext cx="79038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But two or more </a:t>
            </a:r>
            <a:r>
              <a:rPr lang="en-US" sz="3000" u="sng">
                <a:solidFill>
                  <a:schemeClr val="dk1"/>
                </a:solidFill>
                <a:latin typeface="Calibri"/>
                <a:ea typeface="Calibri"/>
                <a:cs typeface="Calibri"/>
                <a:sym typeface="Calibri"/>
              </a:rPr>
              <a:t>different</a:t>
            </a:r>
            <a:r>
              <a:rPr lang="en-US" sz="3000">
                <a:solidFill>
                  <a:schemeClr val="dk1"/>
                </a:solidFill>
                <a:latin typeface="Calibri"/>
                <a:ea typeface="Calibri"/>
                <a:cs typeface="Calibri"/>
                <a:sym typeface="Calibri"/>
              </a:rPr>
              <a:t> elements must be bonded to be considered a </a:t>
            </a:r>
            <a:r>
              <a:rPr lang="en-US" sz="3000" u="sng">
                <a:solidFill>
                  <a:schemeClr val="dk1"/>
                </a:solidFill>
                <a:latin typeface="Calibri"/>
                <a:ea typeface="Calibri"/>
                <a:cs typeface="Calibri"/>
                <a:sym typeface="Calibri"/>
              </a:rPr>
              <a:t>compound</a:t>
            </a:r>
            <a:r>
              <a:rPr lang="en-US" sz="3000">
                <a:solidFill>
                  <a:schemeClr val="dk1"/>
                </a:solidFill>
                <a:latin typeface="Calibri"/>
                <a:ea typeface="Calibri"/>
                <a:cs typeface="Calibri"/>
                <a:sym typeface="Calibri"/>
              </a:rPr>
              <a:t>.</a:t>
            </a:r>
            <a:endParaRPr/>
          </a:p>
        </p:txBody>
      </p:sp>
      <p:sp>
        <p:nvSpPr>
          <p:cNvPr id="261" name="Google Shape;261;gdc6fcec20d_0_94"/>
          <p:cNvSpPr/>
          <p:nvPr/>
        </p:nvSpPr>
        <p:spPr>
          <a:xfrm>
            <a:off x="799916" y="1810082"/>
            <a:ext cx="1345500" cy="1327500"/>
          </a:xfrm>
          <a:prstGeom prst="ellipse">
            <a:avLst/>
          </a:prstGeom>
          <a:solidFill>
            <a:schemeClr val="accent4"/>
          </a:solidFill>
          <a:ln w="9525" cap="flat" cmpd="sng">
            <a:solidFill>
              <a:srgbClr val="3F315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2" name="Google Shape;262;gdc6fcec20d_0_94"/>
          <p:cNvSpPr/>
          <p:nvPr/>
        </p:nvSpPr>
        <p:spPr>
          <a:xfrm>
            <a:off x="1711636" y="2473848"/>
            <a:ext cx="1345500" cy="1327500"/>
          </a:xfrm>
          <a:prstGeom prst="ellipse">
            <a:avLst/>
          </a:prstGeom>
          <a:solidFill>
            <a:schemeClr val="accent4"/>
          </a:solidFill>
          <a:ln w="9525" cap="flat" cmpd="sng">
            <a:solidFill>
              <a:srgbClr val="3F315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 name="Google Shape;263;gdc6fcec20d_0_94"/>
          <p:cNvSpPr txBox="1"/>
          <p:nvPr/>
        </p:nvSpPr>
        <p:spPr>
          <a:xfrm>
            <a:off x="1244942" y="2243015"/>
            <a:ext cx="4668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t>
            </a:r>
            <a:endParaRPr/>
          </a:p>
        </p:txBody>
      </p:sp>
      <p:sp>
        <p:nvSpPr>
          <p:cNvPr id="264" name="Google Shape;264;gdc6fcec20d_0_94"/>
          <p:cNvSpPr txBox="1"/>
          <p:nvPr/>
        </p:nvSpPr>
        <p:spPr>
          <a:xfrm>
            <a:off x="2134664" y="2898877"/>
            <a:ext cx="4668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t>
            </a:r>
            <a:endParaRPr/>
          </a:p>
        </p:txBody>
      </p:sp>
      <p:pic>
        <p:nvPicPr>
          <p:cNvPr id="265" name="Google Shape;265;gdc6fcec20d_0_94" descr="Checkmark"/>
          <p:cNvPicPr preferRelativeResize="0"/>
          <p:nvPr/>
        </p:nvPicPr>
        <p:blipFill rotWithShape="1">
          <a:blip r:embed="rId3">
            <a:alphaModFix/>
          </a:blip>
          <a:srcRect/>
          <a:stretch/>
        </p:blipFill>
        <p:spPr>
          <a:xfrm>
            <a:off x="7955800" y="3882952"/>
            <a:ext cx="738664" cy="738664"/>
          </a:xfrm>
          <a:prstGeom prst="rect">
            <a:avLst/>
          </a:prstGeom>
          <a:noFill/>
          <a:ln>
            <a:noFill/>
          </a:ln>
        </p:spPr>
      </p:pic>
      <p:sp>
        <p:nvSpPr>
          <p:cNvPr id="266" name="Google Shape;266;gdc6fcec20d_0_94"/>
          <p:cNvSpPr/>
          <p:nvPr/>
        </p:nvSpPr>
        <p:spPr>
          <a:xfrm>
            <a:off x="2726517" y="3726443"/>
            <a:ext cx="829500" cy="820200"/>
          </a:xfrm>
          <a:prstGeom prst="mathMultiply">
            <a:avLst>
              <a:gd name="adj1" fmla="val 11508"/>
            </a:avLst>
          </a:prstGeom>
          <a:solidFill>
            <a:schemeClr val="accent2"/>
          </a:solidFill>
          <a:ln w="9525" cap="flat" cmpd="sng">
            <a:solidFill>
              <a:schemeClr val="accent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7" name="Google Shape;267;gdc6fcec20d_0_94"/>
          <p:cNvSpPr txBox="1"/>
          <p:nvPr/>
        </p:nvSpPr>
        <p:spPr>
          <a:xfrm>
            <a:off x="948234" y="3882952"/>
            <a:ext cx="20751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chemeClr val="dk1"/>
                </a:solidFill>
                <a:latin typeface="Calibri"/>
                <a:ea typeface="Calibri"/>
                <a:cs typeface="Calibri"/>
                <a:sym typeface="Calibri"/>
              </a:rPr>
              <a:t>Compound</a:t>
            </a:r>
            <a:endParaRPr/>
          </a:p>
          <a:p>
            <a:pPr marL="0" marR="0" lvl="0" indent="0" algn="l" rtl="0">
              <a:spcBef>
                <a:spcPts val="0"/>
              </a:spcBef>
              <a:spcAft>
                <a:spcPts val="0"/>
              </a:spcAft>
              <a:buNone/>
            </a:pPr>
            <a:endParaRPr sz="3000" b="1">
              <a:solidFill>
                <a:schemeClr val="dk1"/>
              </a:solidFill>
              <a:latin typeface="Calibri"/>
              <a:ea typeface="Calibri"/>
              <a:cs typeface="Calibri"/>
              <a:sym typeface="Calibri"/>
            </a:endParaRPr>
          </a:p>
          <a:p>
            <a:pPr marL="0" marR="0" lvl="0" indent="0" algn="l" rtl="0">
              <a:spcBef>
                <a:spcPts val="0"/>
              </a:spcBef>
              <a:spcAft>
                <a:spcPts val="0"/>
              </a:spcAft>
              <a:buNone/>
            </a:pPr>
            <a:r>
              <a:rPr lang="en-US" sz="3000" b="1">
                <a:solidFill>
                  <a:schemeClr val="dk1"/>
                </a:solidFill>
                <a:latin typeface="Calibri"/>
                <a:ea typeface="Calibri"/>
                <a:cs typeface="Calibri"/>
                <a:sym typeface="Calibri"/>
              </a:rPr>
              <a:t>Molecule</a:t>
            </a:r>
            <a:endParaRPr/>
          </a:p>
        </p:txBody>
      </p:sp>
      <p:sp>
        <p:nvSpPr>
          <p:cNvPr id="268" name="Google Shape;268;gdc6fcec20d_0_94"/>
          <p:cNvSpPr txBox="1"/>
          <p:nvPr/>
        </p:nvSpPr>
        <p:spPr>
          <a:xfrm>
            <a:off x="6037969" y="4005926"/>
            <a:ext cx="20751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chemeClr val="dk1"/>
                </a:solidFill>
                <a:latin typeface="Calibri"/>
                <a:ea typeface="Calibri"/>
                <a:cs typeface="Calibri"/>
                <a:sym typeface="Calibri"/>
              </a:rPr>
              <a:t>Compound</a:t>
            </a:r>
            <a:endParaRPr/>
          </a:p>
          <a:p>
            <a:pPr marL="0" marR="0" lvl="0" indent="0" algn="l" rtl="0">
              <a:spcBef>
                <a:spcPts val="0"/>
              </a:spcBef>
              <a:spcAft>
                <a:spcPts val="0"/>
              </a:spcAft>
              <a:buNone/>
            </a:pPr>
            <a:endParaRPr sz="3000" b="1">
              <a:solidFill>
                <a:schemeClr val="dk1"/>
              </a:solidFill>
              <a:latin typeface="Calibri"/>
              <a:ea typeface="Calibri"/>
              <a:cs typeface="Calibri"/>
              <a:sym typeface="Calibri"/>
            </a:endParaRPr>
          </a:p>
          <a:p>
            <a:pPr marL="0" marR="0" lvl="0" indent="0" algn="l" rtl="0">
              <a:spcBef>
                <a:spcPts val="0"/>
              </a:spcBef>
              <a:spcAft>
                <a:spcPts val="0"/>
              </a:spcAft>
              <a:buNone/>
            </a:pPr>
            <a:r>
              <a:rPr lang="en-US" sz="3000" b="1">
                <a:solidFill>
                  <a:schemeClr val="dk1"/>
                </a:solidFill>
                <a:latin typeface="Calibri"/>
                <a:ea typeface="Calibri"/>
                <a:cs typeface="Calibri"/>
                <a:sym typeface="Calibri"/>
              </a:rPr>
              <a:t>Molecule</a:t>
            </a:r>
            <a:endParaRPr/>
          </a:p>
        </p:txBody>
      </p:sp>
      <p:pic>
        <p:nvPicPr>
          <p:cNvPr id="269" name="Google Shape;269;gdc6fcec20d_0_94" descr="Checkmark"/>
          <p:cNvPicPr preferRelativeResize="0"/>
          <p:nvPr/>
        </p:nvPicPr>
        <p:blipFill rotWithShape="1">
          <a:blip r:embed="rId3">
            <a:alphaModFix/>
          </a:blip>
          <a:srcRect/>
          <a:stretch/>
        </p:blipFill>
        <p:spPr>
          <a:xfrm>
            <a:off x="8014771" y="4762944"/>
            <a:ext cx="738664" cy="738664"/>
          </a:xfrm>
          <a:prstGeom prst="rect">
            <a:avLst/>
          </a:prstGeom>
          <a:noFill/>
          <a:ln>
            <a:noFill/>
          </a:ln>
        </p:spPr>
      </p:pic>
      <p:pic>
        <p:nvPicPr>
          <p:cNvPr id="270" name="Google Shape;270;gdc6fcec20d_0_94" descr="Checkmark"/>
          <p:cNvPicPr preferRelativeResize="0"/>
          <p:nvPr/>
        </p:nvPicPr>
        <p:blipFill rotWithShape="1">
          <a:blip r:embed="rId3">
            <a:alphaModFix/>
          </a:blip>
          <a:srcRect/>
          <a:stretch/>
        </p:blipFill>
        <p:spPr>
          <a:xfrm>
            <a:off x="2827017" y="4651521"/>
            <a:ext cx="738664" cy="738664"/>
          </a:xfrm>
          <a:prstGeom prst="rect">
            <a:avLst/>
          </a:prstGeom>
          <a:noFill/>
          <a:ln>
            <a:noFill/>
          </a:ln>
        </p:spPr>
      </p:pic>
      <p:sp>
        <p:nvSpPr>
          <p:cNvPr id="271" name="Google Shape;271;gdc6fcec20d_0_94"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p108"/>
          <p:cNvSpPr txBox="1"/>
          <p:nvPr/>
        </p:nvSpPr>
        <p:spPr>
          <a:xfrm>
            <a:off x="2301072" y="693336"/>
            <a:ext cx="4716177"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1433" name="Google Shape;1433;p108"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08"/>
          <p:cNvSpPr txBox="1"/>
          <p:nvPr/>
        </p:nvSpPr>
        <p:spPr>
          <a:xfrm>
            <a:off x="859984" y="2497732"/>
            <a:ext cx="75144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TEACHER DIRECTIONS:</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To activate background knowledge, you could ask students what they already know about salt. Then, ask students if they know how salts are related to acids and bases, and tell them that they will learn more about salts in this lesson. </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109"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110"/>
          <p:cNvSpPr txBox="1"/>
          <p:nvPr/>
        </p:nvSpPr>
        <p:spPr>
          <a:xfrm>
            <a:off x="1746493" y="1403444"/>
            <a:ext cx="5561597"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 </a:t>
            </a:r>
            <a:endParaRPr/>
          </a:p>
        </p:txBody>
      </p:sp>
      <p:sp>
        <p:nvSpPr>
          <p:cNvPr id="1447" name="Google Shape;1447;p110"/>
          <p:cNvSpPr/>
          <p:nvPr/>
        </p:nvSpPr>
        <p:spPr>
          <a:xfrm>
            <a:off x="995575" y="480125"/>
            <a:ext cx="7630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Element:</a:t>
            </a:r>
            <a:r>
              <a:rPr lang="en-US" sz="3200">
                <a:solidFill>
                  <a:schemeClr val="dk1"/>
                </a:solidFill>
                <a:latin typeface="Calibri"/>
                <a:ea typeface="Calibri"/>
                <a:cs typeface="Calibri"/>
                <a:sym typeface="Calibri"/>
              </a:rPr>
              <a:t> pure substance containing </a:t>
            </a:r>
            <a:endParaRPr sz="3200"/>
          </a:p>
          <a:p>
            <a:pPr marL="0" marR="0" lvl="0" indent="0" algn="ctr" rtl="0">
              <a:spcBef>
                <a:spcPts val="0"/>
              </a:spcBef>
              <a:spcAft>
                <a:spcPts val="0"/>
              </a:spcAft>
              <a:buNone/>
            </a:pPr>
            <a:r>
              <a:rPr lang="en-US" sz="3200">
                <a:solidFill>
                  <a:schemeClr val="dk1"/>
                </a:solidFill>
                <a:latin typeface="Calibri"/>
                <a:ea typeface="Calibri"/>
                <a:cs typeface="Calibri"/>
                <a:sym typeface="Calibri"/>
              </a:rPr>
              <a:t>only one type of atom</a:t>
            </a:r>
            <a:endParaRPr sz="3200"/>
          </a:p>
        </p:txBody>
      </p:sp>
      <p:pic>
        <p:nvPicPr>
          <p:cNvPr id="1448" name="Google Shape;1448;p110" descr="gold.jpg"/>
          <p:cNvPicPr preferRelativeResize="0"/>
          <p:nvPr/>
        </p:nvPicPr>
        <p:blipFill rotWithShape="1">
          <a:blip r:embed="rId3">
            <a:alphaModFix/>
          </a:blip>
          <a:srcRect/>
          <a:stretch/>
        </p:blipFill>
        <p:spPr>
          <a:xfrm>
            <a:off x="1942688" y="2719190"/>
            <a:ext cx="5258624" cy="3281561"/>
          </a:xfrm>
          <a:prstGeom prst="rect">
            <a:avLst/>
          </a:prstGeom>
          <a:noFill/>
          <a:ln>
            <a:noFill/>
          </a:ln>
        </p:spPr>
      </p:pic>
      <p:sp>
        <p:nvSpPr>
          <p:cNvPr id="1449" name="Google Shape;1449;p11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sp>
        <p:nvSpPr>
          <p:cNvPr id="1455" name="Google Shape;1455;p111"/>
          <p:cNvSpPr txBox="1"/>
          <p:nvPr/>
        </p:nvSpPr>
        <p:spPr>
          <a:xfrm>
            <a:off x="1746493" y="1403444"/>
            <a:ext cx="5561597"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 </a:t>
            </a:r>
            <a:endParaRPr/>
          </a:p>
        </p:txBody>
      </p:sp>
      <p:sp>
        <p:nvSpPr>
          <p:cNvPr id="1456" name="Google Shape;1456;p111"/>
          <p:cNvSpPr/>
          <p:nvPr/>
        </p:nvSpPr>
        <p:spPr>
          <a:xfrm>
            <a:off x="1693277" y="1403446"/>
            <a:ext cx="5614812"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700">
                <a:solidFill>
                  <a:schemeClr val="dk1"/>
                </a:solidFill>
                <a:latin typeface="Calibri"/>
                <a:ea typeface="Calibri"/>
                <a:cs typeface="Calibri"/>
                <a:sym typeface="Calibri"/>
              </a:rPr>
              <a:t> </a:t>
            </a:r>
            <a:endParaRPr/>
          </a:p>
        </p:txBody>
      </p:sp>
      <p:sp>
        <p:nvSpPr>
          <p:cNvPr id="1457" name="Google Shape;1457;p111"/>
          <p:cNvSpPr/>
          <p:nvPr/>
        </p:nvSpPr>
        <p:spPr>
          <a:xfrm>
            <a:off x="1746492" y="1034540"/>
            <a:ext cx="572314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u="sng">
                <a:solidFill>
                  <a:schemeClr val="dk1"/>
                </a:solidFill>
                <a:latin typeface="Calibri"/>
                <a:ea typeface="Calibri"/>
                <a:cs typeface="Calibri"/>
                <a:sym typeface="Calibri"/>
              </a:rPr>
              <a:t>Chemical Symbol</a:t>
            </a:r>
            <a:endParaRPr/>
          </a:p>
          <a:p>
            <a:pPr marL="0" marR="0" lvl="0" indent="0" algn="ctr" rtl="0">
              <a:spcBef>
                <a:spcPts val="0"/>
              </a:spcBef>
              <a:spcAft>
                <a:spcPts val="0"/>
              </a:spcAft>
              <a:buNone/>
            </a:pPr>
            <a:endParaRPr sz="3000" u="sng">
              <a:solidFill>
                <a:schemeClr val="dk1"/>
              </a:solidFill>
              <a:latin typeface="Calibri"/>
              <a:ea typeface="Calibri"/>
              <a:cs typeface="Calibri"/>
              <a:sym typeface="Calibri"/>
            </a:endParaRPr>
          </a:p>
        </p:txBody>
      </p:sp>
      <p:pic>
        <p:nvPicPr>
          <p:cNvPr id="1458" name="Google Shape;1458;p111"/>
          <p:cNvPicPr preferRelativeResize="0"/>
          <p:nvPr/>
        </p:nvPicPr>
        <p:blipFill rotWithShape="1">
          <a:blip r:embed="rId3">
            <a:alphaModFix/>
          </a:blip>
          <a:srcRect/>
          <a:stretch/>
        </p:blipFill>
        <p:spPr>
          <a:xfrm>
            <a:off x="2406147" y="1729317"/>
            <a:ext cx="4503838" cy="3939947"/>
          </a:xfrm>
          <a:prstGeom prst="rect">
            <a:avLst/>
          </a:prstGeom>
          <a:noFill/>
          <a:ln>
            <a:noFill/>
          </a:ln>
        </p:spPr>
      </p:pic>
      <p:sp>
        <p:nvSpPr>
          <p:cNvPr id="1459" name="Google Shape;1459;p111"/>
          <p:cNvSpPr/>
          <p:nvPr/>
        </p:nvSpPr>
        <p:spPr>
          <a:xfrm>
            <a:off x="4271964" y="2866431"/>
            <a:ext cx="1243012" cy="1269802"/>
          </a:xfrm>
          <a:prstGeom prst="ellipse">
            <a:avLst/>
          </a:prstGeom>
          <a:noFill/>
          <a:ln w="508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cxnSp>
        <p:nvCxnSpPr>
          <p:cNvPr id="1460" name="Google Shape;1460;p111"/>
          <p:cNvCxnSpPr/>
          <p:nvPr/>
        </p:nvCxnSpPr>
        <p:spPr>
          <a:xfrm>
            <a:off x="4271964" y="1521619"/>
            <a:ext cx="385762" cy="1253729"/>
          </a:xfrm>
          <a:prstGeom prst="straightConnector1">
            <a:avLst/>
          </a:prstGeom>
          <a:noFill/>
          <a:ln w="508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sp>
        <p:nvSpPr>
          <p:cNvPr id="1461" name="Google Shape;1461;p11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Google Shape;1467;p112"/>
          <p:cNvSpPr txBox="1"/>
          <p:nvPr/>
        </p:nvSpPr>
        <p:spPr>
          <a:xfrm>
            <a:off x="934225" y="520675"/>
            <a:ext cx="76080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Compound</a:t>
            </a:r>
            <a:r>
              <a:rPr lang="en-US" sz="3200">
                <a:solidFill>
                  <a:schemeClr val="dk1"/>
                </a:solidFill>
                <a:latin typeface="Calibri"/>
                <a:ea typeface="Calibri"/>
                <a:cs typeface="Calibri"/>
                <a:sym typeface="Calibri"/>
              </a:rPr>
              <a:t>: pure substance containing two or more different elements</a:t>
            </a:r>
            <a:endParaRPr sz="1600"/>
          </a:p>
        </p:txBody>
      </p:sp>
      <p:sp>
        <p:nvSpPr>
          <p:cNvPr id="1468" name="Google Shape;1468;p112"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9" name="Google Shape;1469;p112" descr="PowerSchool Learning : 8th Grade Science : Sec. 4 - Compounds"/>
          <p:cNvPicPr preferRelativeResize="0"/>
          <p:nvPr/>
        </p:nvPicPr>
        <p:blipFill rotWithShape="1">
          <a:blip r:embed="rId4">
            <a:alphaModFix/>
          </a:blip>
          <a:srcRect/>
          <a:stretch/>
        </p:blipFill>
        <p:spPr>
          <a:xfrm>
            <a:off x="1608921" y="2098906"/>
            <a:ext cx="5926158" cy="4444619"/>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p113"/>
          <p:cNvSpPr/>
          <p:nvPr/>
        </p:nvSpPr>
        <p:spPr>
          <a:xfrm>
            <a:off x="953178" y="344175"/>
            <a:ext cx="7777200" cy="147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Molecule: </a:t>
            </a:r>
            <a:r>
              <a:rPr lang="en-US" sz="3200">
                <a:solidFill>
                  <a:schemeClr val="dk1"/>
                </a:solidFill>
                <a:latin typeface="Calibri"/>
                <a:ea typeface="Calibri"/>
                <a:cs typeface="Calibri"/>
                <a:sym typeface="Calibri"/>
              </a:rPr>
              <a:t>a particle containing two or more atoms of the same </a:t>
            </a:r>
            <a:r>
              <a:rPr lang="en-US" sz="3200" b="1">
                <a:solidFill>
                  <a:schemeClr val="dk1"/>
                </a:solidFill>
                <a:latin typeface="Calibri"/>
                <a:ea typeface="Calibri"/>
                <a:cs typeface="Calibri"/>
                <a:sym typeface="Calibri"/>
              </a:rPr>
              <a:t>OR</a:t>
            </a:r>
            <a:r>
              <a:rPr lang="en-US" sz="3200">
                <a:solidFill>
                  <a:schemeClr val="dk1"/>
                </a:solidFill>
                <a:latin typeface="Calibri"/>
                <a:ea typeface="Calibri"/>
                <a:cs typeface="Calibri"/>
                <a:sym typeface="Calibri"/>
              </a:rPr>
              <a:t> different elements</a:t>
            </a:r>
            <a:endParaRPr sz="1600">
              <a:latin typeface="Calibri"/>
              <a:ea typeface="Calibri"/>
              <a:cs typeface="Calibri"/>
              <a:sym typeface="Calibri"/>
            </a:endParaRPr>
          </a:p>
          <a:p>
            <a:pPr marL="0" marR="0" lvl="0" indent="0" algn="ctr" rtl="0">
              <a:spcBef>
                <a:spcPts val="0"/>
              </a:spcBef>
              <a:spcAft>
                <a:spcPts val="0"/>
              </a:spcAft>
              <a:buNone/>
            </a:pPr>
            <a:endParaRPr sz="3000" u="sng">
              <a:solidFill>
                <a:schemeClr val="dk1"/>
              </a:solidFill>
              <a:latin typeface="Calibri"/>
              <a:ea typeface="Calibri"/>
              <a:cs typeface="Calibri"/>
              <a:sym typeface="Calibri"/>
            </a:endParaRPr>
          </a:p>
          <a:p>
            <a:pPr marL="0" marR="0" lvl="0" indent="0" algn="ctr" rtl="0">
              <a:spcBef>
                <a:spcPts val="0"/>
              </a:spcBef>
              <a:spcAft>
                <a:spcPts val="0"/>
              </a:spcAft>
              <a:buNone/>
            </a:pPr>
            <a:endParaRPr sz="3000">
              <a:solidFill>
                <a:schemeClr val="dk1"/>
              </a:solidFill>
              <a:latin typeface="Calibri"/>
              <a:ea typeface="Calibri"/>
              <a:cs typeface="Calibri"/>
              <a:sym typeface="Calibri"/>
            </a:endParaRPr>
          </a:p>
        </p:txBody>
      </p:sp>
      <p:sp>
        <p:nvSpPr>
          <p:cNvPr id="1476" name="Google Shape;1476;p113"/>
          <p:cNvSpPr txBox="1"/>
          <p:nvPr/>
        </p:nvSpPr>
        <p:spPr>
          <a:xfrm>
            <a:off x="5402008" y="3756153"/>
            <a:ext cx="1772538"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300">
                <a:solidFill>
                  <a:schemeClr val="dk1"/>
                </a:solidFill>
                <a:latin typeface="Calibri"/>
                <a:ea typeface="Calibri"/>
                <a:cs typeface="Calibri"/>
                <a:sym typeface="Calibri"/>
              </a:rPr>
              <a:t>Different</a:t>
            </a:r>
            <a:endParaRPr/>
          </a:p>
          <a:p>
            <a:pPr marL="0" marR="0" lvl="0" indent="0" algn="ctr" rtl="0">
              <a:spcBef>
                <a:spcPts val="0"/>
              </a:spcBef>
              <a:spcAft>
                <a:spcPts val="0"/>
              </a:spcAft>
              <a:buNone/>
            </a:pPr>
            <a:r>
              <a:rPr lang="en-US" sz="3300">
                <a:solidFill>
                  <a:schemeClr val="dk1"/>
                </a:solidFill>
                <a:latin typeface="Calibri"/>
                <a:ea typeface="Calibri"/>
                <a:cs typeface="Calibri"/>
                <a:sym typeface="Calibri"/>
              </a:rPr>
              <a:t>Elements</a:t>
            </a:r>
            <a:endParaRPr/>
          </a:p>
        </p:txBody>
      </p:sp>
      <p:grpSp>
        <p:nvGrpSpPr>
          <p:cNvPr id="1477" name="Google Shape;1477;p113"/>
          <p:cNvGrpSpPr/>
          <p:nvPr/>
        </p:nvGrpSpPr>
        <p:grpSpPr>
          <a:xfrm>
            <a:off x="1884894" y="3429001"/>
            <a:ext cx="1321809" cy="927014"/>
            <a:chOff x="989192" y="3429000"/>
            <a:chExt cx="1762412" cy="1236019"/>
          </a:xfrm>
        </p:grpSpPr>
        <p:pic>
          <p:nvPicPr>
            <p:cNvPr id="1478" name="Google Shape;1478;p113"/>
            <p:cNvPicPr preferRelativeResize="0"/>
            <p:nvPr/>
          </p:nvPicPr>
          <p:blipFill rotWithShape="1">
            <a:blip r:embed="rId3">
              <a:alphaModFix/>
            </a:blip>
            <a:srcRect l="87577" t="53897" r="1099" b="29736"/>
            <a:stretch/>
          </p:blipFill>
          <p:spPr>
            <a:xfrm>
              <a:off x="989192" y="3429000"/>
              <a:ext cx="1116272" cy="742721"/>
            </a:xfrm>
            <a:prstGeom prst="rect">
              <a:avLst/>
            </a:prstGeom>
            <a:noFill/>
            <a:ln>
              <a:noFill/>
            </a:ln>
          </p:spPr>
        </p:pic>
        <p:pic>
          <p:nvPicPr>
            <p:cNvPr id="1479" name="Google Shape;1479;p113"/>
            <p:cNvPicPr preferRelativeResize="0"/>
            <p:nvPr/>
          </p:nvPicPr>
          <p:blipFill rotWithShape="1">
            <a:blip r:embed="rId3">
              <a:alphaModFix/>
            </a:blip>
            <a:srcRect l="87577" t="53897" r="1099" b="29736"/>
            <a:stretch/>
          </p:blipFill>
          <p:spPr>
            <a:xfrm>
              <a:off x="1635332" y="3922298"/>
              <a:ext cx="1116272" cy="742721"/>
            </a:xfrm>
            <a:prstGeom prst="rect">
              <a:avLst/>
            </a:prstGeom>
            <a:noFill/>
            <a:ln>
              <a:noFill/>
            </a:ln>
          </p:spPr>
        </p:pic>
      </p:grpSp>
      <p:grpSp>
        <p:nvGrpSpPr>
          <p:cNvPr id="1480" name="Google Shape;1480;p113"/>
          <p:cNvGrpSpPr/>
          <p:nvPr/>
        </p:nvGrpSpPr>
        <p:grpSpPr>
          <a:xfrm>
            <a:off x="3999216" y="3213386"/>
            <a:ext cx="4001784" cy="2788920"/>
            <a:chOff x="0" y="2195452"/>
            <a:chExt cx="9144000" cy="4662548"/>
          </a:xfrm>
        </p:grpSpPr>
        <p:pic>
          <p:nvPicPr>
            <p:cNvPr id="1481" name="Google Shape;1481;p113"/>
            <p:cNvPicPr preferRelativeResize="0"/>
            <p:nvPr/>
          </p:nvPicPr>
          <p:blipFill rotWithShape="1">
            <a:blip r:embed="rId3">
              <a:alphaModFix/>
            </a:blip>
            <a:srcRect l="64550" t="20741" r="1099"/>
            <a:stretch/>
          </p:blipFill>
          <p:spPr>
            <a:xfrm>
              <a:off x="1670304" y="2195452"/>
              <a:ext cx="5803392" cy="4510148"/>
            </a:xfrm>
            <a:prstGeom prst="rect">
              <a:avLst/>
            </a:prstGeom>
            <a:noFill/>
            <a:ln>
              <a:noFill/>
            </a:ln>
          </p:spPr>
        </p:pic>
        <p:sp>
          <p:nvSpPr>
            <p:cNvPr id="1482" name="Google Shape;1482;p113"/>
            <p:cNvSpPr/>
            <p:nvPr/>
          </p:nvSpPr>
          <p:spPr>
            <a:xfrm>
              <a:off x="0" y="5583936"/>
              <a:ext cx="9144000" cy="1274064"/>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sp>
        <p:nvSpPr>
          <p:cNvPr id="1483" name="Google Shape;1483;p113"/>
          <p:cNvSpPr txBox="1"/>
          <p:nvPr/>
        </p:nvSpPr>
        <p:spPr>
          <a:xfrm>
            <a:off x="3477764" y="3412999"/>
            <a:ext cx="1127473"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chemeClr val="dk1"/>
                </a:solidFill>
                <a:latin typeface="Calibri"/>
                <a:ea typeface="Calibri"/>
                <a:cs typeface="Calibri"/>
                <a:sym typeface="Calibri"/>
              </a:rPr>
              <a:t>OR</a:t>
            </a:r>
            <a:endParaRPr sz="1350" b="1">
              <a:solidFill>
                <a:schemeClr val="dk1"/>
              </a:solidFill>
              <a:latin typeface="Calibri"/>
              <a:ea typeface="Calibri"/>
              <a:cs typeface="Calibri"/>
              <a:sym typeface="Calibri"/>
            </a:endParaRPr>
          </a:p>
        </p:txBody>
      </p:sp>
      <p:sp>
        <p:nvSpPr>
          <p:cNvPr id="1484" name="Google Shape;1484;p113"/>
          <p:cNvSpPr txBox="1"/>
          <p:nvPr/>
        </p:nvSpPr>
        <p:spPr>
          <a:xfrm>
            <a:off x="6821424" y="3138085"/>
            <a:ext cx="1353312"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0700F9"/>
                </a:solidFill>
                <a:latin typeface="Calibri"/>
                <a:ea typeface="Calibri"/>
                <a:cs typeface="Calibri"/>
                <a:sym typeface="Calibri"/>
              </a:rPr>
              <a:t>Oxygen</a:t>
            </a:r>
            <a:r>
              <a:rPr lang="en-US" sz="2100">
                <a:solidFill>
                  <a:schemeClr val="dk1"/>
                </a:solidFill>
                <a:latin typeface="Calibri"/>
                <a:ea typeface="Calibri"/>
                <a:cs typeface="Calibri"/>
                <a:sym typeface="Calibri"/>
              </a:rPr>
              <a:t> </a:t>
            </a:r>
            <a:endParaRPr/>
          </a:p>
        </p:txBody>
      </p:sp>
      <p:cxnSp>
        <p:nvCxnSpPr>
          <p:cNvPr id="1485" name="Google Shape;1485;p113"/>
          <p:cNvCxnSpPr/>
          <p:nvPr/>
        </p:nvCxnSpPr>
        <p:spPr>
          <a:xfrm flipH="1">
            <a:off x="6821424" y="3530500"/>
            <a:ext cx="292608" cy="108951"/>
          </a:xfrm>
          <a:prstGeom prst="straightConnector1">
            <a:avLst/>
          </a:prstGeom>
          <a:noFill/>
          <a:ln w="508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sp>
        <p:nvSpPr>
          <p:cNvPr id="1486" name="Google Shape;1486;p113"/>
          <p:cNvSpPr txBox="1"/>
          <p:nvPr/>
        </p:nvSpPr>
        <p:spPr>
          <a:xfrm>
            <a:off x="7095744" y="3956565"/>
            <a:ext cx="987552"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D7231D"/>
                </a:solidFill>
                <a:latin typeface="Calibri"/>
                <a:ea typeface="Calibri"/>
                <a:cs typeface="Calibri"/>
                <a:sym typeface="Calibri"/>
              </a:rPr>
              <a:t>Hydrogen</a:t>
            </a:r>
            <a:r>
              <a:rPr lang="en-US" sz="1500">
                <a:solidFill>
                  <a:schemeClr val="dk1"/>
                </a:solidFill>
                <a:latin typeface="Calibri"/>
                <a:ea typeface="Calibri"/>
                <a:cs typeface="Calibri"/>
                <a:sym typeface="Calibri"/>
              </a:rPr>
              <a:t> </a:t>
            </a:r>
            <a:endParaRPr/>
          </a:p>
        </p:txBody>
      </p:sp>
      <p:cxnSp>
        <p:nvCxnSpPr>
          <p:cNvPr id="1487" name="Google Shape;1487;p113"/>
          <p:cNvCxnSpPr/>
          <p:nvPr/>
        </p:nvCxnSpPr>
        <p:spPr>
          <a:xfrm flipH="1">
            <a:off x="7205472" y="4296626"/>
            <a:ext cx="292608" cy="108951"/>
          </a:xfrm>
          <a:prstGeom prst="straightConnector1">
            <a:avLst/>
          </a:prstGeom>
          <a:noFill/>
          <a:ln w="508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sp>
        <p:nvSpPr>
          <p:cNvPr id="1488" name="Google Shape;1488;p113"/>
          <p:cNvSpPr txBox="1"/>
          <p:nvPr/>
        </p:nvSpPr>
        <p:spPr>
          <a:xfrm>
            <a:off x="2369499" y="4509556"/>
            <a:ext cx="987552"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D7231D"/>
                </a:solidFill>
                <a:latin typeface="Calibri"/>
                <a:ea typeface="Calibri"/>
                <a:cs typeface="Calibri"/>
                <a:sym typeface="Calibri"/>
              </a:rPr>
              <a:t>Hydrogen</a:t>
            </a:r>
            <a:r>
              <a:rPr lang="en-US" sz="1500">
                <a:solidFill>
                  <a:schemeClr val="dk1"/>
                </a:solidFill>
                <a:latin typeface="Calibri"/>
                <a:ea typeface="Calibri"/>
                <a:cs typeface="Calibri"/>
                <a:sym typeface="Calibri"/>
              </a:rPr>
              <a:t> </a:t>
            </a:r>
            <a:endParaRPr/>
          </a:p>
        </p:txBody>
      </p:sp>
      <p:sp>
        <p:nvSpPr>
          <p:cNvPr id="1489" name="Google Shape;1489;p113"/>
          <p:cNvSpPr txBox="1"/>
          <p:nvPr/>
        </p:nvSpPr>
        <p:spPr>
          <a:xfrm>
            <a:off x="1409379" y="2991984"/>
            <a:ext cx="987552"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D7231D"/>
                </a:solidFill>
                <a:latin typeface="Calibri"/>
                <a:ea typeface="Calibri"/>
                <a:cs typeface="Calibri"/>
                <a:sym typeface="Calibri"/>
              </a:rPr>
              <a:t>Hydrogen</a:t>
            </a:r>
            <a:r>
              <a:rPr lang="en-US" sz="1500">
                <a:solidFill>
                  <a:schemeClr val="dk1"/>
                </a:solidFill>
                <a:latin typeface="Calibri"/>
                <a:ea typeface="Calibri"/>
                <a:cs typeface="Calibri"/>
                <a:sym typeface="Calibri"/>
              </a:rPr>
              <a:t> </a:t>
            </a:r>
            <a:endParaRPr/>
          </a:p>
        </p:txBody>
      </p:sp>
      <p:cxnSp>
        <p:nvCxnSpPr>
          <p:cNvPr id="1490" name="Google Shape;1490;p113"/>
          <p:cNvCxnSpPr/>
          <p:nvPr/>
        </p:nvCxnSpPr>
        <p:spPr>
          <a:xfrm>
            <a:off x="1762035" y="3280263"/>
            <a:ext cx="130484" cy="263121"/>
          </a:xfrm>
          <a:prstGeom prst="straightConnector1">
            <a:avLst/>
          </a:prstGeom>
          <a:noFill/>
          <a:ln w="508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sp>
        <p:nvSpPr>
          <p:cNvPr id="1491" name="Google Shape;1491;p113"/>
          <p:cNvSpPr/>
          <p:nvPr/>
        </p:nvSpPr>
        <p:spPr>
          <a:xfrm>
            <a:off x="-492072" y="2123963"/>
            <a:ext cx="5723142"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SAME</a:t>
            </a:r>
            <a:r>
              <a:rPr lang="en-US" sz="3600" b="1" u="sng">
                <a:solidFill>
                  <a:schemeClr val="dk1"/>
                </a:solidFill>
                <a:latin typeface="Calibri"/>
                <a:ea typeface="Calibri"/>
                <a:cs typeface="Calibri"/>
                <a:sym typeface="Calibri"/>
              </a:rPr>
              <a:t> </a:t>
            </a:r>
            <a:endParaRPr/>
          </a:p>
          <a:p>
            <a:pPr marL="0" marR="0" lvl="0" indent="0" algn="ctr" rtl="0">
              <a:spcBef>
                <a:spcPts val="0"/>
              </a:spcBef>
              <a:spcAft>
                <a:spcPts val="0"/>
              </a:spcAft>
              <a:buNone/>
            </a:pPr>
            <a:endParaRPr sz="3000" u="sng">
              <a:solidFill>
                <a:schemeClr val="dk1"/>
              </a:solidFill>
              <a:latin typeface="Calibri"/>
              <a:ea typeface="Calibri"/>
              <a:cs typeface="Calibri"/>
              <a:sym typeface="Calibri"/>
            </a:endParaRPr>
          </a:p>
          <a:p>
            <a:pPr marL="0" marR="0" lvl="0" indent="0" algn="ctr" rtl="0">
              <a:spcBef>
                <a:spcPts val="0"/>
              </a:spcBef>
              <a:spcAft>
                <a:spcPts val="0"/>
              </a:spcAft>
              <a:buNone/>
            </a:pPr>
            <a:endParaRPr sz="3000">
              <a:solidFill>
                <a:schemeClr val="dk1"/>
              </a:solidFill>
              <a:latin typeface="Calibri"/>
              <a:ea typeface="Calibri"/>
              <a:cs typeface="Calibri"/>
              <a:sym typeface="Calibri"/>
            </a:endParaRPr>
          </a:p>
        </p:txBody>
      </p:sp>
      <p:sp>
        <p:nvSpPr>
          <p:cNvPr id="1492" name="Google Shape;1492;p113"/>
          <p:cNvSpPr/>
          <p:nvPr/>
        </p:nvSpPr>
        <p:spPr>
          <a:xfrm>
            <a:off x="3536138" y="2003996"/>
            <a:ext cx="5723142"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DIFFERENT</a:t>
            </a:r>
            <a:r>
              <a:rPr lang="en-US" sz="3600" b="1" u="sng">
                <a:solidFill>
                  <a:schemeClr val="dk1"/>
                </a:solidFill>
                <a:latin typeface="Calibri"/>
                <a:ea typeface="Calibri"/>
                <a:cs typeface="Calibri"/>
                <a:sym typeface="Calibri"/>
              </a:rPr>
              <a:t> </a:t>
            </a:r>
            <a:endParaRPr/>
          </a:p>
          <a:p>
            <a:pPr marL="0" marR="0" lvl="0" indent="0" algn="ctr" rtl="0">
              <a:spcBef>
                <a:spcPts val="0"/>
              </a:spcBef>
              <a:spcAft>
                <a:spcPts val="0"/>
              </a:spcAft>
              <a:buNone/>
            </a:pPr>
            <a:endParaRPr sz="3000" u="sng">
              <a:solidFill>
                <a:schemeClr val="dk1"/>
              </a:solidFill>
              <a:latin typeface="Calibri"/>
              <a:ea typeface="Calibri"/>
              <a:cs typeface="Calibri"/>
              <a:sym typeface="Calibri"/>
            </a:endParaRPr>
          </a:p>
          <a:p>
            <a:pPr marL="0" marR="0" lvl="0" indent="0" algn="ctr" rtl="0">
              <a:spcBef>
                <a:spcPts val="0"/>
              </a:spcBef>
              <a:spcAft>
                <a:spcPts val="0"/>
              </a:spcAft>
              <a:buNone/>
            </a:pPr>
            <a:endParaRPr sz="3000">
              <a:solidFill>
                <a:schemeClr val="dk1"/>
              </a:solidFill>
              <a:latin typeface="Calibri"/>
              <a:ea typeface="Calibri"/>
              <a:cs typeface="Calibri"/>
              <a:sym typeface="Calibri"/>
            </a:endParaRPr>
          </a:p>
        </p:txBody>
      </p:sp>
      <p:sp>
        <p:nvSpPr>
          <p:cNvPr id="1493" name="Google Shape;1493;p11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pic>
        <p:nvPicPr>
          <p:cNvPr id="1499" name="Google Shape;1499;p114" descr="postivevsnegative.jpg"/>
          <p:cNvPicPr preferRelativeResize="0"/>
          <p:nvPr/>
        </p:nvPicPr>
        <p:blipFill rotWithShape="1">
          <a:blip r:embed="rId3">
            <a:alphaModFix/>
          </a:blip>
          <a:srcRect/>
          <a:stretch/>
        </p:blipFill>
        <p:spPr>
          <a:xfrm>
            <a:off x="1143000" y="1152525"/>
            <a:ext cx="6858000" cy="4547646"/>
          </a:xfrm>
          <a:prstGeom prst="rect">
            <a:avLst/>
          </a:prstGeom>
          <a:noFill/>
          <a:ln>
            <a:noFill/>
          </a:ln>
        </p:spPr>
      </p:pic>
      <p:sp>
        <p:nvSpPr>
          <p:cNvPr id="1500" name="Google Shape;1500;p114"/>
          <p:cNvSpPr txBox="1"/>
          <p:nvPr/>
        </p:nvSpPr>
        <p:spPr>
          <a:xfrm>
            <a:off x="934225" y="451425"/>
            <a:ext cx="78030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Ion:</a:t>
            </a:r>
            <a:r>
              <a:rPr lang="en-US" sz="3200">
                <a:solidFill>
                  <a:schemeClr val="dk1"/>
                </a:solidFill>
                <a:latin typeface="Calibri"/>
                <a:ea typeface="Calibri"/>
                <a:cs typeface="Calibri"/>
                <a:sym typeface="Calibri"/>
              </a:rPr>
              <a:t> an atom or molecule with a positive or negative charge</a:t>
            </a:r>
            <a:endParaRPr sz="3200"/>
          </a:p>
        </p:txBody>
      </p:sp>
      <p:sp>
        <p:nvSpPr>
          <p:cNvPr id="1501" name="Google Shape;1501;p11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115"/>
          <p:cNvSpPr txBox="1"/>
          <p:nvPr/>
        </p:nvSpPr>
        <p:spPr>
          <a:xfrm>
            <a:off x="920325" y="453900"/>
            <a:ext cx="78447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Chemical Formula: </a:t>
            </a:r>
            <a:r>
              <a:rPr lang="en-US" sz="3200">
                <a:solidFill>
                  <a:schemeClr val="dk1"/>
                </a:solidFill>
                <a:latin typeface="Calibri"/>
                <a:ea typeface="Calibri"/>
                <a:cs typeface="Calibri"/>
                <a:sym typeface="Calibri"/>
              </a:rPr>
              <a:t>uses chemical symbols to represent a compound or molecule</a:t>
            </a:r>
            <a:endParaRPr sz="1600"/>
          </a:p>
        </p:txBody>
      </p:sp>
      <p:pic>
        <p:nvPicPr>
          <p:cNvPr id="1508" name="Google Shape;1508;p115" descr="water.jpg"/>
          <p:cNvPicPr preferRelativeResize="0"/>
          <p:nvPr/>
        </p:nvPicPr>
        <p:blipFill rotWithShape="1">
          <a:blip r:embed="rId3">
            <a:alphaModFix/>
          </a:blip>
          <a:srcRect/>
          <a:stretch/>
        </p:blipFill>
        <p:spPr>
          <a:xfrm>
            <a:off x="1795280" y="1947531"/>
            <a:ext cx="5473243" cy="3651990"/>
          </a:xfrm>
          <a:prstGeom prst="rect">
            <a:avLst/>
          </a:prstGeom>
          <a:noFill/>
          <a:ln>
            <a:noFill/>
          </a:ln>
        </p:spPr>
      </p:pic>
      <p:sp>
        <p:nvSpPr>
          <p:cNvPr id="1509" name="Google Shape;1509;p11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pic>
        <p:nvPicPr>
          <p:cNvPr id="1515" name="Google Shape;1515;p116"/>
          <p:cNvPicPr preferRelativeResize="0"/>
          <p:nvPr/>
        </p:nvPicPr>
        <p:blipFill rotWithShape="1">
          <a:blip r:embed="rId3">
            <a:alphaModFix/>
          </a:blip>
          <a:srcRect t="39153" r="9043" b="1"/>
          <a:stretch/>
        </p:blipFill>
        <p:spPr>
          <a:xfrm>
            <a:off x="2702631" y="1947532"/>
            <a:ext cx="3929743" cy="3784865"/>
          </a:xfrm>
          <a:prstGeom prst="rect">
            <a:avLst/>
          </a:prstGeom>
          <a:noFill/>
          <a:ln>
            <a:noFill/>
          </a:ln>
        </p:spPr>
      </p:pic>
      <p:sp>
        <p:nvSpPr>
          <p:cNvPr id="1516" name="Google Shape;1516;p116"/>
          <p:cNvSpPr txBox="1"/>
          <p:nvPr/>
        </p:nvSpPr>
        <p:spPr>
          <a:xfrm>
            <a:off x="4197737" y="416563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17" name="Google Shape;1517;p116"/>
          <p:cNvSpPr txBox="1"/>
          <p:nvPr/>
        </p:nvSpPr>
        <p:spPr>
          <a:xfrm>
            <a:off x="3887128" y="383470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18" name="Google Shape;1518;p116"/>
          <p:cNvSpPr txBox="1"/>
          <p:nvPr/>
        </p:nvSpPr>
        <p:spPr>
          <a:xfrm>
            <a:off x="3783183" y="433875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19" name="Google Shape;1519;p116"/>
          <p:cNvSpPr txBox="1"/>
          <p:nvPr/>
        </p:nvSpPr>
        <p:spPr>
          <a:xfrm>
            <a:off x="4311628" y="37932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20" name="Google Shape;1520;p116"/>
          <p:cNvSpPr txBox="1"/>
          <p:nvPr/>
        </p:nvSpPr>
        <p:spPr>
          <a:xfrm>
            <a:off x="4534231" y="350539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21" name="Google Shape;1521;p116"/>
          <p:cNvSpPr txBox="1"/>
          <p:nvPr/>
        </p:nvSpPr>
        <p:spPr>
          <a:xfrm>
            <a:off x="4197737" y="350539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22" name="Google Shape;1522;p116"/>
          <p:cNvSpPr txBox="1"/>
          <p:nvPr/>
        </p:nvSpPr>
        <p:spPr>
          <a:xfrm>
            <a:off x="3985488" y="3332266"/>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23" name="Google Shape;1523;p116"/>
          <p:cNvSpPr txBox="1"/>
          <p:nvPr/>
        </p:nvSpPr>
        <p:spPr>
          <a:xfrm>
            <a:off x="4126083" y="294878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24" name="Google Shape;1524;p116"/>
          <p:cNvSpPr txBox="1"/>
          <p:nvPr/>
        </p:nvSpPr>
        <p:spPr>
          <a:xfrm>
            <a:off x="4561344" y="433296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25" name="Google Shape;1525;p116"/>
          <p:cNvSpPr txBox="1"/>
          <p:nvPr/>
        </p:nvSpPr>
        <p:spPr>
          <a:xfrm>
            <a:off x="4816231" y="43207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26" name="Google Shape;1526;p116"/>
          <p:cNvSpPr txBox="1"/>
          <p:nvPr/>
        </p:nvSpPr>
        <p:spPr>
          <a:xfrm>
            <a:off x="4715826" y="402476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27" name="Google Shape;1527;p116"/>
          <p:cNvSpPr txBox="1"/>
          <p:nvPr/>
        </p:nvSpPr>
        <p:spPr>
          <a:xfrm>
            <a:off x="4794709" y="369376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28" name="Google Shape;1528;p116"/>
          <p:cNvSpPr txBox="1"/>
          <p:nvPr/>
        </p:nvSpPr>
        <p:spPr>
          <a:xfrm>
            <a:off x="4441456" y="410131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29" name="Google Shape;1529;p116"/>
          <p:cNvSpPr txBox="1"/>
          <p:nvPr/>
        </p:nvSpPr>
        <p:spPr>
          <a:xfrm>
            <a:off x="4099378" y="400782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30" name="Google Shape;1530;p116"/>
          <p:cNvSpPr txBox="1"/>
          <p:nvPr/>
        </p:nvSpPr>
        <p:spPr>
          <a:xfrm>
            <a:off x="4747297" y="344703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31" name="Google Shape;1531;p116"/>
          <p:cNvSpPr txBox="1"/>
          <p:nvPr/>
        </p:nvSpPr>
        <p:spPr>
          <a:xfrm>
            <a:off x="4561344" y="37932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32" name="Google Shape;1532;p116"/>
          <p:cNvSpPr txBox="1"/>
          <p:nvPr/>
        </p:nvSpPr>
        <p:spPr>
          <a:xfrm>
            <a:off x="3945710" y="3587438"/>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33" name="Google Shape;1533;p116"/>
          <p:cNvSpPr txBox="1"/>
          <p:nvPr/>
        </p:nvSpPr>
        <p:spPr>
          <a:xfrm>
            <a:off x="4312037" y="327390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34" name="Google Shape;1534;p116"/>
          <p:cNvSpPr txBox="1"/>
          <p:nvPr/>
        </p:nvSpPr>
        <p:spPr>
          <a:xfrm>
            <a:off x="4550582" y="324118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35" name="Google Shape;1535;p116"/>
          <p:cNvSpPr txBox="1"/>
          <p:nvPr/>
        </p:nvSpPr>
        <p:spPr>
          <a:xfrm>
            <a:off x="3783590" y="4661671"/>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36" name="Google Shape;1536;p116"/>
          <p:cNvSpPr txBox="1"/>
          <p:nvPr/>
        </p:nvSpPr>
        <p:spPr>
          <a:xfrm>
            <a:off x="4120494" y="376056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37" name="Google Shape;1537;p116"/>
          <p:cNvSpPr txBox="1"/>
          <p:nvPr/>
        </p:nvSpPr>
        <p:spPr>
          <a:xfrm>
            <a:off x="4370209" y="289494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38" name="Google Shape;1538;p116"/>
          <p:cNvSpPr txBox="1"/>
          <p:nvPr/>
        </p:nvSpPr>
        <p:spPr>
          <a:xfrm>
            <a:off x="4099787" y="452961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39" name="Google Shape;1539;p116"/>
          <p:cNvSpPr txBox="1"/>
          <p:nvPr/>
        </p:nvSpPr>
        <p:spPr>
          <a:xfrm>
            <a:off x="4622236" y="298601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40" name="Google Shape;1540;p116"/>
          <p:cNvSpPr txBox="1"/>
          <p:nvPr/>
        </p:nvSpPr>
        <p:spPr>
          <a:xfrm>
            <a:off x="4622236" y="272181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41" name="Google Shape;1541;p116"/>
          <p:cNvSpPr txBox="1"/>
          <p:nvPr/>
        </p:nvSpPr>
        <p:spPr>
          <a:xfrm>
            <a:off x="4391325" y="272012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42" name="Google Shape;1542;p116"/>
          <p:cNvSpPr txBox="1"/>
          <p:nvPr/>
        </p:nvSpPr>
        <p:spPr>
          <a:xfrm>
            <a:off x="4550582" y="4685078"/>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43" name="Google Shape;1543;p116"/>
          <p:cNvSpPr txBox="1"/>
          <p:nvPr/>
        </p:nvSpPr>
        <p:spPr>
          <a:xfrm>
            <a:off x="4291327" y="251834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44" name="Google Shape;1544;p116"/>
          <p:cNvSpPr txBox="1"/>
          <p:nvPr/>
        </p:nvSpPr>
        <p:spPr>
          <a:xfrm>
            <a:off x="4561344" y="251834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45" name="Google Shape;1545;p116"/>
          <p:cNvSpPr txBox="1"/>
          <p:nvPr/>
        </p:nvSpPr>
        <p:spPr>
          <a:xfrm>
            <a:off x="4016956" y="43494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46" name="Google Shape;1546;p116"/>
          <p:cNvSpPr txBox="1"/>
          <p:nvPr/>
        </p:nvSpPr>
        <p:spPr>
          <a:xfrm>
            <a:off x="4725772" y="452260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47" name="Google Shape;1547;p116"/>
          <p:cNvSpPr txBox="1"/>
          <p:nvPr/>
        </p:nvSpPr>
        <p:spPr>
          <a:xfrm>
            <a:off x="4391325" y="444297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48" name="Google Shape;1548;p116"/>
          <p:cNvSpPr txBox="1"/>
          <p:nvPr/>
        </p:nvSpPr>
        <p:spPr>
          <a:xfrm>
            <a:off x="4197737" y="468271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49" name="Google Shape;1549;p116"/>
          <p:cNvSpPr txBox="1"/>
          <p:nvPr/>
        </p:nvSpPr>
        <p:spPr>
          <a:xfrm>
            <a:off x="4301272" y="310078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50" name="Google Shape;1550;p116"/>
          <p:cNvSpPr txBox="1"/>
          <p:nvPr/>
        </p:nvSpPr>
        <p:spPr>
          <a:xfrm>
            <a:off x="4950013" y="4542831"/>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51" name="Google Shape;1551;p116"/>
          <p:cNvSpPr txBox="1"/>
          <p:nvPr/>
        </p:nvSpPr>
        <p:spPr>
          <a:xfrm>
            <a:off x="3804707" y="416563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52" name="Google Shape;1552;p116"/>
          <p:cNvSpPr txBox="1"/>
          <p:nvPr/>
        </p:nvSpPr>
        <p:spPr>
          <a:xfrm>
            <a:off x="984900" y="360050"/>
            <a:ext cx="7724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Acid</a:t>
            </a:r>
            <a:r>
              <a:rPr lang="en-US" sz="3600">
                <a:solidFill>
                  <a:schemeClr val="dk1"/>
                </a:solidFill>
                <a:latin typeface="Calibri"/>
                <a:ea typeface="Calibri"/>
                <a:cs typeface="Calibri"/>
                <a:sym typeface="Calibri"/>
              </a:rPr>
              <a:t>: a compound that releases </a:t>
            </a:r>
            <a:r>
              <a:rPr lang="en-US" sz="3600" b="1">
                <a:solidFill>
                  <a:srgbClr val="FF0000"/>
                </a:solidFill>
                <a:latin typeface="Calibri"/>
                <a:ea typeface="Calibri"/>
                <a:cs typeface="Calibri"/>
                <a:sym typeface="Calibri"/>
              </a:rPr>
              <a:t>hydrogen </a:t>
            </a:r>
            <a:r>
              <a:rPr lang="en-US" sz="3600">
                <a:solidFill>
                  <a:schemeClr val="dk1"/>
                </a:solidFill>
                <a:latin typeface="Calibri"/>
                <a:ea typeface="Calibri"/>
                <a:cs typeface="Calibri"/>
                <a:sym typeface="Calibri"/>
              </a:rPr>
              <a:t>ions when mixed with water</a:t>
            </a:r>
            <a:endParaRPr/>
          </a:p>
        </p:txBody>
      </p:sp>
      <p:sp>
        <p:nvSpPr>
          <p:cNvPr id="1553" name="Google Shape;1553;p11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59" name="Google Shape;1559;p117"/>
          <p:cNvSpPr txBox="1">
            <a:spLocks noGrp="1"/>
          </p:cNvSpPr>
          <p:nvPr>
            <p:ph type="ctrTitle"/>
          </p:nvPr>
        </p:nvSpPr>
        <p:spPr>
          <a:xfrm>
            <a:off x="793875" y="427875"/>
            <a:ext cx="7887600" cy="1208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sz="3600" b="1" u="sng">
                <a:latin typeface="Calibri"/>
                <a:ea typeface="Calibri"/>
                <a:cs typeface="Calibri"/>
                <a:sym typeface="Calibri"/>
              </a:rPr>
              <a:t>Base</a:t>
            </a:r>
            <a:r>
              <a:rPr lang="en-US" sz="3600">
                <a:latin typeface="Calibri"/>
                <a:ea typeface="Calibri"/>
                <a:cs typeface="Calibri"/>
                <a:sym typeface="Calibri"/>
              </a:rPr>
              <a:t>: a compound that releases </a:t>
            </a:r>
            <a:r>
              <a:rPr lang="en-US" sz="3600" b="1">
                <a:solidFill>
                  <a:srgbClr val="FF0000"/>
                </a:solidFill>
                <a:latin typeface="Calibri"/>
                <a:ea typeface="Calibri"/>
                <a:cs typeface="Calibri"/>
                <a:sym typeface="Calibri"/>
              </a:rPr>
              <a:t>hydroxide</a:t>
            </a:r>
            <a:r>
              <a:rPr lang="en-US" sz="3600">
                <a:latin typeface="Calibri"/>
                <a:ea typeface="Calibri"/>
                <a:cs typeface="Calibri"/>
                <a:sym typeface="Calibri"/>
              </a:rPr>
              <a:t> ions when mixed with water</a:t>
            </a:r>
            <a:br>
              <a:rPr lang="en-US" sz="3600">
                <a:latin typeface="Calibri"/>
                <a:ea typeface="Calibri"/>
                <a:cs typeface="Calibri"/>
                <a:sym typeface="Calibri"/>
              </a:rPr>
            </a:br>
            <a:endParaRPr sz="3600">
              <a:latin typeface="Calibri"/>
              <a:ea typeface="Calibri"/>
              <a:cs typeface="Calibri"/>
              <a:sym typeface="Calibri"/>
            </a:endParaRPr>
          </a:p>
        </p:txBody>
      </p:sp>
      <p:pic>
        <p:nvPicPr>
          <p:cNvPr id="1560" name="Google Shape;1560;p117"/>
          <p:cNvPicPr preferRelativeResize="0"/>
          <p:nvPr/>
        </p:nvPicPr>
        <p:blipFill rotWithShape="1">
          <a:blip r:embed="rId3">
            <a:alphaModFix/>
          </a:blip>
          <a:srcRect l="32063" t="25809" r="38413" b="28222"/>
          <a:stretch/>
        </p:blipFill>
        <p:spPr>
          <a:xfrm>
            <a:off x="1770744" y="2402113"/>
            <a:ext cx="6125028" cy="4455887"/>
          </a:xfrm>
          <a:prstGeom prst="rect">
            <a:avLst/>
          </a:prstGeom>
          <a:noFill/>
          <a:ln>
            <a:noFill/>
          </a:ln>
        </p:spPr>
      </p:pic>
      <p:sp>
        <p:nvSpPr>
          <p:cNvPr id="1561" name="Google Shape;1561;p11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0" descr="postivevsnegative.jpg"/>
          <p:cNvPicPr preferRelativeResize="0"/>
          <p:nvPr/>
        </p:nvPicPr>
        <p:blipFill rotWithShape="1">
          <a:blip r:embed="rId3">
            <a:alphaModFix/>
          </a:blip>
          <a:srcRect/>
          <a:stretch/>
        </p:blipFill>
        <p:spPr>
          <a:xfrm>
            <a:off x="1143000" y="1152525"/>
            <a:ext cx="6858000" cy="4547646"/>
          </a:xfrm>
          <a:prstGeom prst="rect">
            <a:avLst/>
          </a:prstGeom>
          <a:noFill/>
          <a:ln>
            <a:noFill/>
          </a:ln>
        </p:spPr>
      </p:pic>
      <p:sp>
        <p:nvSpPr>
          <p:cNvPr id="278" name="Google Shape;278;p10"/>
          <p:cNvSpPr txBox="1"/>
          <p:nvPr/>
        </p:nvSpPr>
        <p:spPr>
          <a:xfrm>
            <a:off x="920325" y="479275"/>
            <a:ext cx="78030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Ion:</a:t>
            </a:r>
            <a:r>
              <a:rPr lang="en-US" sz="3200">
                <a:solidFill>
                  <a:schemeClr val="dk1"/>
                </a:solidFill>
                <a:latin typeface="Calibri"/>
                <a:ea typeface="Calibri"/>
                <a:cs typeface="Calibri"/>
                <a:sym typeface="Calibri"/>
              </a:rPr>
              <a:t> an atom or molecule with a positive or negative charge</a:t>
            </a:r>
            <a:endParaRPr sz="3200"/>
          </a:p>
        </p:txBody>
      </p:sp>
      <p:sp>
        <p:nvSpPr>
          <p:cNvPr id="279" name="Google Shape;279;p1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sp>
        <p:nvSpPr>
          <p:cNvPr id="1567" name="Google Shape;1567;p11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119"/>
          <p:cNvSpPr txBox="1"/>
          <p:nvPr/>
        </p:nvSpPr>
        <p:spPr>
          <a:xfrm>
            <a:off x="1746493" y="1403444"/>
            <a:ext cx="5561597"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 </a:t>
            </a:r>
            <a:endParaRPr/>
          </a:p>
        </p:txBody>
      </p:sp>
      <p:sp>
        <p:nvSpPr>
          <p:cNvPr id="1574" name="Google Shape;1574;p119"/>
          <p:cNvSpPr/>
          <p:nvPr/>
        </p:nvSpPr>
        <p:spPr>
          <a:xfrm>
            <a:off x="986898" y="480125"/>
            <a:ext cx="78198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What is an element?</a:t>
            </a:r>
            <a:endParaRPr sz="3500"/>
          </a:p>
        </p:txBody>
      </p:sp>
      <p:pic>
        <p:nvPicPr>
          <p:cNvPr id="1575" name="Google Shape;1575;p119" descr="gold.jpg"/>
          <p:cNvPicPr preferRelativeResize="0"/>
          <p:nvPr/>
        </p:nvPicPr>
        <p:blipFill rotWithShape="1">
          <a:blip r:embed="rId3">
            <a:alphaModFix/>
          </a:blip>
          <a:srcRect/>
          <a:stretch/>
        </p:blipFill>
        <p:spPr>
          <a:xfrm>
            <a:off x="1942688" y="2719190"/>
            <a:ext cx="5258624" cy="3281561"/>
          </a:xfrm>
          <a:prstGeom prst="rect">
            <a:avLst/>
          </a:prstGeom>
          <a:noFill/>
          <a:ln>
            <a:noFill/>
          </a:ln>
        </p:spPr>
      </p:pic>
      <p:sp>
        <p:nvSpPr>
          <p:cNvPr id="1576" name="Google Shape;1576;p11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581"/>
        <p:cNvGrpSpPr/>
        <p:nvPr/>
      </p:nvGrpSpPr>
      <p:grpSpPr>
        <a:xfrm>
          <a:off x="0" y="0"/>
          <a:ext cx="0" cy="0"/>
          <a:chOff x="0" y="0"/>
          <a:chExt cx="0" cy="0"/>
        </a:xfrm>
      </p:grpSpPr>
      <p:sp>
        <p:nvSpPr>
          <p:cNvPr id="1582" name="Google Shape;1582;p120"/>
          <p:cNvSpPr txBox="1"/>
          <p:nvPr/>
        </p:nvSpPr>
        <p:spPr>
          <a:xfrm>
            <a:off x="1746493" y="1403444"/>
            <a:ext cx="5561597"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 </a:t>
            </a:r>
            <a:endParaRPr/>
          </a:p>
        </p:txBody>
      </p:sp>
      <p:sp>
        <p:nvSpPr>
          <p:cNvPr id="1583" name="Google Shape;1583;p120"/>
          <p:cNvSpPr/>
          <p:nvPr/>
        </p:nvSpPr>
        <p:spPr>
          <a:xfrm>
            <a:off x="1693277" y="1403446"/>
            <a:ext cx="5614812"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700">
                <a:solidFill>
                  <a:schemeClr val="dk1"/>
                </a:solidFill>
                <a:latin typeface="Calibri"/>
                <a:ea typeface="Calibri"/>
                <a:cs typeface="Calibri"/>
                <a:sym typeface="Calibri"/>
              </a:rPr>
              <a:t> </a:t>
            </a:r>
            <a:endParaRPr/>
          </a:p>
        </p:txBody>
      </p:sp>
      <p:sp>
        <p:nvSpPr>
          <p:cNvPr id="1584" name="Google Shape;1584;p120"/>
          <p:cNvSpPr/>
          <p:nvPr/>
        </p:nvSpPr>
        <p:spPr>
          <a:xfrm>
            <a:off x="2117901" y="2149343"/>
            <a:ext cx="572314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u="sng">
                <a:solidFill>
                  <a:schemeClr val="dk1"/>
                </a:solidFill>
                <a:latin typeface="Calibri"/>
                <a:ea typeface="Calibri"/>
                <a:cs typeface="Calibri"/>
                <a:sym typeface="Calibri"/>
              </a:rPr>
              <a:t>Chemical Symbol</a:t>
            </a:r>
            <a:endParaRPr/>
          </a:p>
          <a:p>
            <a:pPr marL="0" marR="0" lvl="0" indent="0" algn="ctr" rtl="0">
              <a:spcBef>
                <a:spcPts val="0"/>
              </a:spcBef>
              <a:spcAft>
                <a:spcPts val="0"/>
              </a:spcAft>
              <a:buNone/>
            </a:pPr>
            <a:endParaRPr sz="3000" u="sng">
              <a:solidFill>
                <a:schemeClr val="dk1"/>
              </a:solidFill>
              <a:latin typeface="Calibri"/>
              <a:ea typeface="Calibri"/>
              <a:cs typeface="Calibri"/>
              <a:sym typeface="Calibri"/>
            </a:endParaRPr>
          </a:p>
        </p:txBody>
      </p:sp>
      <p:pic>
        <p:nvPicPr>
          <p:cNvPr id="1585" name="Google Shape;1585;p120"/>
          <p:cNvPicPr preferRelativeResize="0"/>
          <p:nvPr/>
        </p:nvPicPr>
        <p:blipFill rotWithShape="1">
          <a:blip r:embed="rId3">
            <a:alphaModFix/>
          </a:blip>
          <a:srcRect/>
          <a:stretch/>
        </p:blipFill>
        <p:spPr>
          <a:xfrm>
            <a:off x="2522261" y="2893521"/>
            <a:ext cx="4503838" cy="3939947"/>
          </a:xfrm>
          <a:prstGeom prst="rect">
            <a:avLst/>
          </a:prstGeom>
          <a:noFill/>
          <a:ln>
            <a:noFill/>
          </a:ln>
        </p:spPr>
      </p:pic>
      <p:sp>
        <p:nvSpPr>
          <p:cNvPr id="1586" name="Google Shape;1586;p120"/>
          <p:cNvSpPr/>
          <p:nvPr/>
        </p:nvSpPr>
        <p:spPr>
          <a:xfrm>
            <a:off x="4442851" y="4066579"/>
            <a:ext cx="1243012" cy="1269802"/>
          </a:xfrm>
          <a:prstGeom prst="ellipse">
            <a:avLst/>
          </a:prstGeom>
          <a:noFill/>
          <a:ln w="508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cxnSp>
        <p:nvCxnSpPr>
          <p:cNvPr id="1587" name="Google Shape;1587;p120"/>
          <p:cNvCxnSpPr/>
          <p:nvPr/>
        </p:nvCxnSpPr>
        <p:spPr>
          <a:xfrm>
            <a:off x="4608063" y="2754595"/>
            <a:ext cx="385762" cy="1253729"/>
          </a:xfrm>
          <a:prstGeom prst="straightConnector1">
            <a:avLst/>
          </a:prstGeom>
          <a:noFill/>
          <a:ln w="508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sp>
        <p:nvSpPr>
          <p:cNvPr id="1588" name="Google Shape;1588;p12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20"/>
          <p:cNvSpPr/>
          <p:nvPr/>
        </p:nvSpPr>
        <p:spPr>
          <a:xfrm>
            <a:off x="579550" y="456555"/>
            <a:ext cx="8389200" cy="1569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What does a chemical symbol tell us about an element?</a:t>
            </a:r>
            <a:endParaRPr sz="350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5" name="Google Shape;1595;p121"/>
          <p:cNvSpPr/>
          <p:nvPr/>
        </p:nvSpPr>
        <p:spPr>
          <a:xfrm>
            <a:off x="849550" y="263125"/>
            <a:ext cx="7978200" cy="1488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500">
                <a:solidFill>
                  <a:schemeClr val="dk1"/>
                </a:solidFill>
                <a:latin typeface="Calibri"/>
                <a:ea typeface="Calibri"/>
                <a:cs typeface="Calibri"/>
                <a:sym typeface="Calibri"/>
              </a:rPr>
              <a:t>What is the difference between a molecule and compound?</a:t>
            </a:r>
            <a:endParaRPr sz="1100"/>
          </a:p>
          <a:p>
            <a:pPr marL="0" marR="0" lvl="0" indent="0" algn="ctr" rtl="0">
              <a:spcBef>
                <a:spcPts val="0"/>
              </a:spcBef>
              <a:spcAft>
                <a:spcPts val="0"/>
              </a:spcAft>
              <a:buNone/>
            </a:pPr>
            <a:endParaRPr sz="3000" u="sng">
              <a:solidFill>
                <a:schemeClr val="dk1"/>
              </a:solidFill>
              <a:latin typeface="Calibri"/>
              <a:ea typeface="Calibri"/>
              <a:cs typeface="Calibri"/>
              <a:sym typeface="Calibri"/>
            </a:endParaRPr>
          </a:p>
          <a:p>
            <a:pPr marL="0" marR="0" lvl="0" indent="0" algn="ctr" rtl="0">
              <a:spcBef>
                <a:spcPts val="0"/>
              </a:spcBef>
              <a:spcAft>
                <a:spcPts val="0"/>
              </a:spcAft>
              <a:buNone/>
            </a:pPr>
            <a:endParaRPr sz="3000">
              <a:solidFill>
                <a:schemeClr val="dk1"/>
              </a:solidFill>
              <a:latin typeface="Calibri"/>
              <a:ea typeface="Calibri"/>
              <a:cs typeface="Calibri"/>
              <a:sym typeface="Calibri"/>
            </a:endParaRPr>
          </a:p>
        </p:txBody>
      </p:sp>
      <p:sp>
        <p:nvSpPr>
          <p:cNvPr id="1596" name="Google Shape;1596;p12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97" name="Google Shape;1597;p121"/>
          <p:cNvPicPr preferRelativeResize="0"/>
          <p:nvPr/>
        </p:nvPicPr>
        <p:blipFill>
          <a:blip r:embed="rId4">
            <a:alphaModFix/>
          </a:blip>
          <a:stretch>
            <a:fillRect/>
          </a:stretch>
        </p:blipFill>
        <p:spPr>
          <a:xfrm>
            <a:off x="152400" y="1903825"/>
            <a:ext cx="4270200" cy="4807025"/>
          </a:xfrm>
          <a:prstGeom prst="rect">
            <a:avLst/>
          </a:prstGeom>
          <a:noFill/>
          <a:ln>
            <a:noFill/>
          </a:ln>
        </p:spPr>
      </p:pic>
      <p:pic>
        <p:nvPicPr>
          <p:cNvPr id="1598" name="Google Shape;1598;p121"/>
          <p:cNvPicPr preferRelativeResize="0"/>
          <p:nvPr/>
        </p:nvPicPr>
        <p:blipFill>
          <a:blip r:embed="rId4">
            <a:alphaModFix/>
          </a:blip>
          <a:stretch>
            <a:fillRect/>
          </a:stretch>
        </p:blipFill>
        <p:spPr>
          <a:xfrm>
            <a:off x="4655500" y="1903825"/>
            <a:ext cx="4270200" cy="4807025"/>
          </a:xfrm>
          <a:prstGeom prst="rect">
            <a:avLst/>
          </a:prstGeom>
          <a:noFill/>
          <a:ln>
            <a:noFill/>
          </a:ln>
        </p:spPr>
      </p:pic>
      <p:pic>
        <p:nvPicPr>
          <p:cNvPr id="1599" name="Google Shape;1599;p121" descr="PowerSchool Learning : 8th Grade Science : Sec. 4 - Compounds"/>
          <p:cNvPicPr preferRelativeResize="0"/>
          <p:nvPr/>
        </p:nvPicPr>
        <p:blipFill rotWithShape="1">
          <a:blip r:embed="rId5">
            <a:alphaModFix/>
          </a:blip>
          <a:srcRect/>
          <a:stretch/>
        </p:blipFill>
        <p:spPr>
          <a:xfrm>
            <a:off x="4866876" y="2864537"/>
            <a:ext cx="3847450" cy="2885599"/>
          </a:xfrm>
          <a:prstGeom prst="rect">
            <a:avLst/>
          </a:prstGeom>
          <a:noFill/>
          <a:ln>
            <a:noFill/>
          </a:ln>
        </p:spPr>
      </p:pic>
      <p:sp>
        <p:nvSpPr>
          <p:cNvPr id="1600" name="Google Shape;1600;p121"/>
          <p:cNvSpPr/>
          <p:nvPr/>
        </p:nvSpPr>
        <p:spPr>
          <a:xfrm>
            <a:off x="849541" y="3307632"/>
            <a:ext cx="1345500" cy="1327500"/>
          </a:xfrm>
          <a:prstGeom prst="ellipse">
            <a:avLst/>
          </a:prstGeom>
          <a:solidFill>
            <a:schemeClr val="accent4"/>
          </a:solidFill>
          <a:ln w="9525" cap="flat" cmpd="sng">
            <a:solidFill>
              <a:srgbClr val="3F315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1" name="Google Shape;1601;p121"/>
          <p:cNvSpPr/>
          <p:nvPr/>
        </p:nvSpPr>
        <p:spPr>
          <a:xfrm>
            <a:off x="1761261" y="3971398"/>
            <a:ext cx="1345500" cy="1327500"/>
          </a:xfrm>
          <a:prstGeom prst="ellipse">
            <a:avLst/>
          </a:prstGeom>
          <a:solidFill>
            <a:schemeClr val="accent4"/>
          </a:solidFill>
          <a:ln w="9525" cap="flat" cmpd="sng">
            <a:solidFill>
              <a:srgbClr val="3F315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2" name="Google Shape;1602;p121"/>
          <p:cNvSpPr txBox="1"/>
          <p:nvPr/>
        </p:nvSpPr>
        <p:spPr>
          <a:xfrm>
            <a:off x="1294567" y="3740565"/>
            <a:ext cx="4668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t>
            </a:r>
            <a:endParaRPr/>
          </a:p>
        </p:txBody>
      </p:sp>
      <p:sp>
        <p:nvSpPr>
          <p:cNvPr id="1603" name="Google Shape;1603;p121"/>
          <p:cNvSpPr txBox="1"/>
          <p:nvPr/>
        </p:nvSpPr>
        <p:spPr>
          <a:xfrm>
            <a:off x="2184289" y="4396427"/>
            <a:ext cx="4668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pic>
        <p:nvPicPr>
          <p:cNvPr id="1609" name="Google Shape;1609;p122" descr="postivevsnegative.jpg"/>
          <p:cNvPicPr preferRelativeResize="0"/>
          <p:nvPr/>
        </p:nvPicPr>
        <p:blipFill rotWithShape="1">
          <a:blip r:embed="rId3">
            <a:alphaModFix/>
          </a:blip>
          <a:srcRect/>
          <a:stretch/>
        </p:blipFill>
        <p:spPr>
          <a:xfrm>
            <a:off x="1143000" y="2310354"/>
            <a:ext cx="6858000" cy="4547646"/>
          </a:xfrm>
          <a:prstGeom prst="rect">
            <a:avLst/>
          </a:prstGeom>
          <a:noFill/>
          <a:ln>
            <a:noFill/>
          </a:ln>
        </p:spPr>
      </p:pic>
      <p:sp>
        <p:nvSpPr>
          <p:cNvPr id="1610" name="Google Shape;1610;p122"/>
          <p:cNvSpPr txBox="1"/>
          <p:nvPr/>
        </p:nvSpPr>
        <p:spPr>
          <a:xfrm>
            <a:off x="849542" y="316280"/>
            <a:ext cx="82944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A(n) ___________ is an atom or molecule with a positive or negative charge.</a:t>
            </a:r>
            <a:endParaRPr/>
          </a:p>
        </p:txBody>
      </p:sp>
      <p:sp>
        <p:nvSpPr>
          <p:cNvPr id="1611" name="Google Shape;1611;p12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pic>
        <p:nvPicPr>
          <p:cNvPr id="1617" name="Google Shape;1617;gdca1d484f8_0_168" descr="postivevsnegative.jpg"/>
          <p:cNvPicPr preferRelativeResize="0"/>
          <p:nvPr/>
        </p:nvPicPr>
        <p:blipFill rotWithShape="1">
          <a:blip r:embed="rId3">
            <a:alphaModFix/>
          </a:blip>
          <a:srcRect/>
          <a:stretch/>
        </p:blipFill>
        <p:spPr>
          <a:xfrm>
            <a:off x="1143000" y="2310354"/>
            <a:ext cx="6858001" cy="4547646"/>
          </a:xfrm>
          <a:prstGeom prst="rect">
            <a:avLst/>
          </a:prstGeom>
          <a:noFill/>
          <a:ln>
            <a:noFill/>
          </a:ln>
        </p:spPr>
      </p:pic>
      <p:sp>
        <p:nvSpPr>
          <p:cNvPr id="1618" name="Google Shape;1618;gdca1d484f8_0_168"/>
          <p:cNvSpPr txBox="1"/>
          <p:nvPr/>
        </p:nvSpPr>
        <p:spPr>
          <a:xfrm>
            <a:off x="849542" y="316280"/>
            <a:ext cx="82944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A(n) </a:t>
            </a:r>
            <a:r>
              <a:rPr lang="en-US" sz="4000" u="sng">
                <a:solidFill>
                  <a:srgbClr val="FF0000"/>
                </a:solidFill>
                <a:latin typeface="Calibri"/>
                <a:ea typeface="Calibri"/>
                <a:cs typeface="Calibri"/>
                <a:sym typeface="Calibri"/>
              </a:rPr>
              <a:t>ion</a:t>
            </a:r>
            <a:r>
              <a:rPr lang="en-US" sz="4000">
                <a:solidFill>
                  <a:schemeClr val="dk1"/>
                </a:solidFill>
                <a:latin typeface="Calibri"/>
                <a:ea typeface="Calibri"/>
                <a:cs typeface="Calibri"/>
                <a:sym typeface="Calibri"/>
              </a:rPr>
              <a:t> is an atom or molecule with a positive or negative charge.</a:t>
            </a:r>
            <a:endParaRPr/>
          </a:p>
        </p:txBody>
      </p:sp>
      <p:sp>
        <p:nvSpPr>
          <p:cNvPr id="1619" name="Google Shape;1619;gdca1d484f8_0_168"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5" name="Google Shape;1625;p123"/>
          <p:cNvSpPr txBox="1"/>
          <p:nvPr/>
        </p:nvSpPr>
        <p:spPr>
          <a:xfrm>
            <a:off x="1143000" y="345399"/>
            <a:ext cx="6858000"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What does a chemical formula represent?</a:t>
            </a:r>
            <a:endParaRPr/>
          </a:p>
        </p:txBody>
      </p:sp>
      <p:pic>
        <p:nvPicPr>
          <p:cNvPr id="1626" name="Google Shape;1626;p123" descr="water.jpg"/>
          <p:cNvPicPr preferRelativeResize="0"/>
          <p:nvPr/>
        </p:nvPicPr>
        <p:blipFill rotWithShape="1">
          <a:blip r:embed="rId3">
            <a:alphaModFix/>
          </a:blip>
          <a:srcRect/>
          <a:stretch/>
        </p:blipFill>
        <p:spPr>
          <a:xfrm>
            <a:off x="1795280" y="1947531"/>
            <a:ext cx="5473243" cy="3651990"/>
          </a:xfrm>
          <a:prstGeom prst="rect">
            <a:avLst/>
          </a:prstGeom>
          <a:noFill/>
          <a:ln>
            <a:noFill/>
          </a:ln>
        </p:spPr>
      </p:pic>
      <p:sp>
        <p:nvSpPr>
          <p:cNvPr id="1627" name="Google Shape;1627;p12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pic>
        <p:nvPicPr>
          <p:cNvPr id="1633" name="Google Shape;1633;p124"/>
          <p:cNvPicPr preferRelativeResize="0"/>
          <p:nvPr/>
        </p:nvPicPr>
        <p:blipFill rotWithShape="1">
          <a:blip r:embed="rId3">
            <a:alphaModFix/>
          </a:blip>
          <a:srcRect t="39153" r="9043" b="1"/>
          <a:stretch/>
        </p:blipFill>
        <p:spPr>
          <a:xfrm>
            <a:off x="2702631" y="1947532"/>
            <a:ext cx="3929743" cy="3784865"/>
          </a:xfrm>
          <a:prstGeom prst="rect">
            <a:avLst/>
          </a:prstGeom>
          <a:noFill/>
          <a:ln>
            <a:noFill/>
          </a:ln>
        </p:spPr>
      </p:pic>
      <p:sp>
        <p:nvSpPr>
          <p:cNvPr id="1634" name="Google Shape;1634;p124"/>
          <p:cNvSpPr txBox="1"/>
          <p:nvPr/>
        </p:nvSpPr>
        <p:spPr>
          <a:xfrm>
            <a:off x="4197737" y="416563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35" name="Google Shape;1635;p124"/>
          <p:cNvSpPr txBox="1"/>
          <p:nvPr/>
        </p:nvSpPr>
        <p:spPr>
          <a:xfrm>
            <a:off x="3887128" y="383470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36" name="Google Shape;1636;p124"/>
          <p:cNvSpPr txBox="1"/>
          <p:nvPr/>
        </p:nvSpPr>
        <p:spPr>
          <a:xfrm>
            <a:off x="3783183" y="433875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37" name="Google Shape;1637;p124"/>
          <p:cNvSpPr txBox="1"/>
          <p:nvPr/>
        </p:nvSpPr>
        <p:spPr>
          <a:xfrm>
            <a:off x="4311628" y="37932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38" name="Google Shape;1638;p124"/>
          <p:cNvSpPr txBox="1"/>
          <p:nvPr/>
        </p:nvSpPr>
        <p:spPr>
          <a:xfrm>
            <a:off x="4534231" y="350539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39" name="Google Shape;1639;p124"/>
          <p:cNvSpPr txBox="1"/>
          <p:nvPr/>
        </p:nvSpPr>
        <p:spPr>
          <a:xfrm>
            <a:off x="4197737" y="350539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40" name="Google Shape;1640;p124"/>
          <p:cNvSpPr txBox="1"/>
          <p:nvPr/>
        </p:nvSpPr>
        <p:spPr>
          <a:xfrm>
            <a:off x="3985488" y="3332266"/>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41" name="Google Shape;1641;p124"/>
          <p:cNvSpPr txBox="1"/>
          <p:nvPr/>
        </p:nvSpPr>
        <p:spPr>
          <a:xfrm>
            <a:off x="4126083" y="294878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42" name="Google Shape;1642;p124"/>
          <p:cNvSpPr txBox="1"/>
          <p:nvPr/>
        </p:nvSpPr>
        <p:spPr>
          <a:xfrm>
            <a:off x="4561344" y="433296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43" name="Google Shape;1643;p124"/>
          <p:cNvSpPr txBox="1"/>
          <p:nvPr/>
        </p:nvSpPr>
        <p:spPr>
          <a:xfrm>
            <a:off x="4816231" y="43207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44" name="Google Shape;1644;p124"/>
          <p:cNvSpPr txBox="1"/>
          <p:nvPr/>
        </p:nvSpPr>
        <p:spPr>
          <a:xfrm>
            <a:off x="4715826" y="402476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45" name="Google Shape;1645;p124"/>
          <p:cNvSpPr txBox="1"/>
          <p:nvPr/>
        </p:nvSpPr>
        <p:spPr>
          <a:xfrm>
            <a:off x="4794709" y="369376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46" name="Google Shape;1646;p124"/>
          <p:cNvSpPr txBox="1"/>
          <p:nvPr/>
        </p:nvSpPr>
        <p:spPr>
          <a:xfrm>
            <a:off x="4441456" y="410131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47" name="Google Shape;1647;p124"/>
          <p:cNvSpPr txBox="1"/>
          <p:nvPr/>
        </p:nvSpPr>
        <p:spPr>
          <a:xfrm>
            <a:off x="4099378" y="400782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48" name="Google Shape;1648;p124"/>
          <p:cNvSpPr txBox="1"/>
          <p:nvPr/>
        </p:nvSpPr>
        <p:spPr>
          <a:xfrm>
            <a:off x="4747297" y="344703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49" name="Google Shape;1649;p124"/>
          <p:cNvSpPr txBox="1"/>
          <p:nvPr/>
        </p:nvSpPr>
        <p:spPr>
          <a:xfrm>
            <a:off x="4561344" y="37932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50" name="Google Shape;1650;p124"/>
          <p:cNvSpPr txBox="1"/>
          <p:nvPr/>
        </p:nvSpPr>
        <p:spPr>
          <a:xfrm>
            <a:off x="3945710" y="3587438"/>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51" name="Google Shape;1651;p124"/>
          <p:cNvSpPr txBox="1"/>
          <p:nvPr/>
        </p:nvSpPr>
        <p:spPr>
          <a:xfrm>
            <a:off x="4312037" y="327390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52" name="Google Shape;1652;p124"/>
          <p:cNvSpPr txBox="1"/>
          <p:nvPr/>
        </p:nvSpPr>
        <p:spPr>
          <a:xfrm>
            <a:off x="4550582" y="324118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53" name="Google Shape;1653;p124"/>
          <p:cNvSpPr txBox="1"/>
          <p:nvPr/>
        </p:nvSpPr>
        <p:spPr>
          <a:xfrm>
            <a:off x="3783590" y="4661671"/>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54" name="Google Shape;1654;p124"/>
          <p:cNvSpPr txBox="1"/>
          <p:nvPr/>
        </p:nvSpPr>
        <p:spPr>
          <a:xfrm>
            <a:off x="4120494" y="376056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55" name="Google Shape;1655;p124"/>
          <p:cNvSpPr txBox="1"/>
          <p:nvPr/>
        </p:nvSpPr>
        <p:spPr>
          <a:xfrm>
            <a:off x="4370209" y="289494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56" name="Google Shape;1656;p124"/>
          <p:cNvSpPr txBox="1"/>
          <p:nvPr/>
        </p:nvSpPr>
        <p:spPr>
          <a:xfrm>
            <a:off x="4099787" y="452961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57" name="Google Shape;1657;p124"/>
          <p:cNvSpPr txBox="1"/>
          <p:nvPr/>
        </p:nvSpPr>
        <p:spPr>
          <a:xfrm>
            <a:off x="4622236" y="298601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58" name="Google Shape;1658;p124"/>
          <p:cNvSpPr txBox="1"/>
          <p:nvPr/>
        </p:nvSpPr>
        <p:spPr>
          <a:xfrm>
            <a:off x="4622236" y="272181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59" name="Google Shape;1659;p124"/>
          <p:cNvSpPr txBox="1"/>
          <p:nvPr/>
        </p:nvSpPr>
        <p:spPr>
          <a:xfrm>
            <a:off x="4391325" y="272012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60" name="Google Shape;1660;p124"/>
          <p:cNvSpPr txBox="1"/>
          <p:nvPr/>
        </p:nvSpPr>
        <p:spPr>
          <a:xfrm>
            <a:off x="4550582" y="4685078"/>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61" name="Google Shape;1661;p124"/>
          <p:cNvSpPr txBox="1"/>
          <p:nvPr/>
        </p:nvSpPr>
        <p:spPr>
          <a:xfrm>
            <a:off x="4291327" y="251834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62" name="Google Shape;1662;p124"/>
          <p:cNvSpPr txBox="1"/>
          <p:nvPr/>
        </p:nvSpPr>
        <p:spPr>
          <a:xfrm>
            <a:off x="4561344" y="251834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63" name="Google Shape;1663;p124"/>
          <p:cNvSpPr txBox="1"/>
          <p:nvPr/>
        </p:nvSpPr>
        <p:spPr>
          <a:xfrm>
            <a:off x="4016956" y="43494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64" name="Google Shape;1664;p124"/>
          <p:cNvSpPr txBox="1"/>
          <p:nvPr/>
        </p:nvSpPr>
        <p:spPr>
          <a:xfrm>
            <a:off x="4725772" y="452260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65" name="Google Shape;1665;p124"/>
          <p:cNvSpPr txBox="1"/>
          <p:nvPr/>
        </p:nvSpPr>
        <p:spPr>
          <a:xfrm>
            <a:off x="4391325" y="444297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66" name="Google Shape;1666;p124"/>
          <p:cNvSpPr txBox="1"/>
          <p:nvPr/>
        </p:nvSpPr>
        <p:spPr>
          <a:xfrm>
            <a:off x="4197737" y="468271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67" name="Google Shape;1667;p124"/>
          <p:cNvSpPr txBox="1"/>
          <p:nvPr/>
        </p:nvSpPr>
        <p:spPr>
          <a:xfrm>
            <a:off x="4301272" y="310078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68" name="Google Shape;1668;p124"/>
          <p:cNvSpPr txBox="1"/>
          <p:nvPr/>
        </p:nvSpPr>
        <p:spPr>
          <a:xfrm>
            <a:off x="4950013" y="4542831"/>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69" name="Google Shape;1669;p124"/>
          <p:cNvSpPr txBox="1"/>
          <p:nvPr/>
        </p:nvSpPr>
        <p:spPr>
          <a:xfrm>
            <a:off x="3804707" y="416563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70" name="Google Shape;1670;p124"/>
          <p:cNvSpPr txBox="1"/>
          <p:nvPr/>
        </p:nvSpPr>
        <p:spPr>
          <a:xfrm>
            <a:off x="2702631" y="387877"/>
            <a:ext cx="770704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What is an acid?</a:t>
            </a:r>
            <a:endParaRPr/>
          </a:p>
        </p:txBody>
      </p:sp>
      <p:sp>
        <p:nvSpPr>
          <p:cNvPr id="1671" name="Google Shape;1671;p12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sp>
        <p:nvSpPr>
          <p:cNvPr id="1677" name="Google Shape;1677;p125"/>
          <p:cNvSpPr txBox="1">
            <a:spLocks noGrp="1"/>
          </p:cNvSpPr>
          <p:nvPr>
            <p:ph type="ctrTitle"/>
          </p:nvPr>
        </p:nvSpPr>
        <p:spPr>
          <a:xfrm>
            <a:off x="116115" y="931786"/>
            <a:ext cx="9027885" cy="120877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latin typeface="Calibri"/>
                <a:ea typeface="Calibri"/>
                <a:cs typeface="Calibri"/>
                <a:sym typeface="Calibri"/>
              </a:rPr>
              <a:t>What is the difference between an acid and a base?</a:t>
            </a:r>
            <a:endParaRPr/>
          </a:p>
        </p:txBody>
      </p:sp>
      <p:pic>
        <p:nvPicPr>
          <p:cNvPr id="1678" name="Google Shape;1678;p125"/>
          <p:cNvPicPr preferRelativeResize="0"/>
          <p:nvPr/>
        </p:nvPicPr>
        <p:blipFill rotWithShape="1">
          <a:blip r:embed="rId3">
            <a:alphaModFix/>
          </a:blip>
          <a:srcRect l="32063" t="25809" r="38413" b="28222"/>
          <a:stretch/>
        </p:blipFill>
        <p:spPr>
          <a:xfrm>
            <a:off x="3066142" y="2434770"/>
            <a:ext cx="5961743" cy="4455887"/>
          </a:xfrm>
          <a:prstGeom prst="rect">
            <a:avLst/>
          </a:prstGeom>
          <a:noFill/>
          <a:ln>
            <a:noFill/>
          </a:ln>
        </p:spPr>
      </p:pic>
      <p:pic>
        <p:nvPicPr>
          <p:cNvPr id="1679" name="Google Shape;1679;p125"/>
          <p:cNvPicPr preferRelativeResize="0"/>
          <p:nvPr/>
        </p:nvPicPr>
        <p:blipFill rotWithShape="1">
          <a:blip r:embed="rId4">
            <a:alphaModFix/>
          </a:blip>
          <a:srcRect t="39153" r="9043" b="1"/>
          <a:stretch/>
        </p:blipFill>
        <p:spPr>
          <a:xfrm>
            <a:off x="116115" y="2764055"/>
            <a:ext cx="3929743" cy="3784865"/>
          </a:xfrm>
          <a:prstGeom prst="rect">
            <a:avLst/>
          </a:prstGeom>
          <a:noFill/>
          <a:ln>
            <a:noFill/>
          </a:ln>
        </p:spPr>
      </p:pic>
      <p:sp>
        <p:nvSpPr>
          <p:cNvPr id="1680" name="Google Shape;1680;p125"/>
          <p:cNvSpPr txBox="1"/>
          <p:nvPr/>
        </p:nvSpPr>
        <p:spPr>
          <a:xfrm>
            <a:off x="1611221" y="4982158"/>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81" name="Google Shape;1681;p125"/>
          <p:cNvSpPr txBox="1"/>
          <p:nvPr/>
        </p:nvSpPr>
        <p:spPr>
          <a:xfrm>
            <a:off x="1300612" y="465122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82" name="Google Shape;1682;p125"/>
          <p:cNvSpPr txBox="1"/>
          <p:nvPr/>
        </p:nvSpPr>
        <p:spPr>
          <a:xfrm>
            <a:off x="1196667" y="515528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83" name="Google Shape;1683;p125"/>
          <p:cNvSpPr txBox="1"/>
          <p:nvPr/>
        </p:nvSpPr>
        <p:spPr>
          <a:xfrm>
            <a:off x="1725112" y="4609806"/>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84" name="Google Shape;1684;p125"/>
          <p:cNvSpPr txBox="1"/>
          <p:nvPr/>
        </p:nvSpPr>
        <p:spPr>
          <a:xfrm>
            <a:off x="1947715" y="432191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85" name="Google Shape;1685;p125"/>
          <p:cNvSpPr txBox="1"/>
          <p:nvPr/>
        </p:nvSpPr>
        <p:spPr>
          <a:xfrm>
            <a:off x="1611221" y="432191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86" name="Google Shape;1686;p125"/>
          <p:cNvSpPr txBox="1"/>
          <p:nvPr/>
        </p:nvSpPr>
        <p:spPr>
          <a:xfrm>
            <a:off x="1398972" y="414878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87" name="Google Shape;1687;p125"/>
          <p:cNvSpPr txBox="1"/>
          <p:nvPr/>
        </p:nvSpPr>
        <p:spPr>
          <a:xfrm>
            <a:off x="1539567" y="376531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88" name="Google Shape;1688;p125"/>
          <p:cNvSpPr txBox="1"/>
          <p:nvPr/>
        </p:nvSpPr>
        <p:spPr>
          <a:xfrm>
            <a:off x="1974828" y="514948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89" name="Google Shape;1689;p125"/>
          <p:cNvSpPr txBox="1"/>
          <p:nvPr/>
        </p:nvSpPr>
        <p:spPr>
          <a:xfrm>
            <a:off x="2229715" y="5137306"/>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90" name="Google Shape;1690;p125"/>
          <p:cNvSpPr txBox="1"/>
          <p:nvPr/>
        </p:nvSpPr>
        <p:spPr>
          <a:xfrm>
            <a:off x="2129310" y="4841286"/>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91" name="Google Shape;1691;p125"/>
          <p:cNvSpPr txBox="1"/>
          <p:nvPr/>
        </p:nvSpPr>
        <p:spPr>
          <a:xfrm>
            <a:off x="2208193" y="451028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92" name="Google Shape;1692;p125"/>
          <p:cNvSpPr txBox="1"/>
          <p:nvPr/>
        </p:nvSpPr>
        <p:spPr>
          <a:xfrm>
            <a:off x="1854940" y="491784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93" name="Google Shape;1693;p125"/>
          <p:cNvSpPr txBox="1"/>
          <p:nvPr/>
        </p:nvSpPr>
        <p:spPr>
          <a:xfrm>
            <a:off x="1512862" y="482434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94" name="Google Shape;1694;p125"/>
          <p:cNvSpPr txBox="1"/>
          <p:nvPr/>
        </p:nvSpPr>
        <p:spPr>
          <a:xfrm>
            <a:off x="2160781" y="426355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95" name="Google Shape;1695;p125"/>
          <p:cNvSpPr txBox="1"/>
          <p:nvPr/>
        </p:nvSpPr>
        <p:spPr>
          <a:xfrm>
            <a:off x="1974828" y="4609806"/>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96" name="Google Shape;1696;p125"/>
          <p:cNvSpPr txBox="1"/>
          <p:nvPr/>
        </p:nvSpPr>
        <p:spPr>
          <a:xfrm>
            <a:off x="1359194" y="4403961"/>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97" name="Google Shape;1697;p125"/>
          <p:cNvSpPr txBox="1"/>
          <p:nvPr/>
        </p:nvSpPr>
        <p:spPr>
          <a:xfrm>
            <a:off x="1725521" y="409043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98" name="Google Shape;1698;p125"/>
          <p:cNvSpPr txBox="1"/>
          <p:nvPr/>
        </p:nvSpPr>
        <p:spPr>
          <a:xfrm>
            <a:off x="1964066" y="405771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699" name="Google Shape;1699;p125"/>
          <p:cNvSpPr txBox="1"/>
          <p:nvPr/>
        </p:nvSpPr>
        <p:spPr>
          <a:xfrm>
            <a:off x="1197074" y="547819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700" name="Google Shape;1700;p125"/>
          <p:cNvSpPr txBox="1"/>
          <p:nvPr/>
        </p:nvSpPr>
        <p:spPr>
          <a:xfrm>
            <a:off x="1533978" y="457708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701" name="Google Shape;1701;p125"/>
          <p:cNvSpPr txBox="1"/>
          <p:nvPr/>
        </p:nvSpPr>
        <p:spPr>
          <a:xfrm>
            <a:off x="1783693" y="371146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702" name="Google Shape;1702;p125"/>
          <p:cNvSpPr txBox="1"/>
          <p:nvPr/>
        </p:nvSpPr>
        <p:spPr>
          <a:xfrm>
            <a:off x="1513271" y="534613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703" name="Google Shape;1703;p125"/>
          <p:cNvSpPr txBox="1"/>
          <p:nvPr/>
        </p:nvSpPr>
        <p:spPr>
          <a:xfrm>
            <a:off x="2035720" y="380254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704" name="Google Shape;1704;p125"/>
          <p:cNvSpPr txBox="1"/>
          <p:nvPr/>
        </p:nvSpPr>
        <p:spPr>
          <a:xfrm>
            <a:off x="2035720" y="3538338"/>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705" name="Google Shape;1705;p125"/>
          <p:cNvSpPr txBox="1"/>
          <p:nvPr/>
        </p:nvSpPr>
        <p:spPr>
          <a:xfrm>
            <a:off x="1804809" y="3536646"/>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706" name="Google Shape;1706;p125"/>
          <p:cNvSpPr txBox="1"/>
          <p:nvPr/>
        </p:nvSpPr>
        <p:spPr>
          <a:xfrm>
            <a:off x="1964066" y="5501601"/>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707" name="Google Shape;1707;p125"/>
          <p:cNvSpPr txBox="1"/>
          <p:nvPr/>
        </p:nvSpPr>
        <p:spPr>
          <a:xfrm>
            <a:off x="1704811" y="333487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708" name="Google Shape;1708;p125"/>
          <p:cNvSpPr txBox="1"/>
          <p:nvPr/>
        </p:nvSpPr>
        <p:spPr>
          <a:xfrm>
            <a:off x="1974828" y="333487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709" name="Google Shape;1709;p125"/>
          <p:cNvSpPr txBox="1"/>
          <p:nvPr/>
        </p:nvSpPr>
        <p:spPr>
          <a:xfrm>
            <a:off x="1430440" y="5166006"/>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710" name="Google Shape;1710;p125"/>
          <p:cNvSpPr txBox="1"/>
          <p:nvPr/>
        </p:nvSpPr>
        <p:spPr>
          <a:xfrm>
            <a:off x="2139256" y="533913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711" name="Google Shape;1711;p125"/>
          <p:cNvSpPr txBox="1"/>
          <p:nvPr/>
        </p:nvSpPr>
        <p:spPr>
          <a:xfrm>
            <a:off x="1804809" y="5259498"/>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712" name="Google Shape;1712;p125"/>
          <p:cNvSpPr txBox="1"/>
          <p:nvPr/>
        </p:nvSpPr>
        <p:spPr>
          <a:xfrm>
            <a:off x="1611221" y="5499238"/>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713" name="Google Shape;1713;p125"/>
          <p:cNvSpPr txBox="1"/>
          <p:nvPr/>
        </p:nvSpPr>
        <p:spPr>
          <a:xfrm>
            <a:off x="1714756" y="391730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714" name="Google Shape;1714;p125"/>
          <p:cNvSpPr txBox="1"/>
          <p:nvPr/>
        </p:nvSpPr>
        <p:spPr>
          <a:xfrm>
            <a:off x="2363497" y="535935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715" name="Google Shape;1715;p125"/>
          <p:cNvSpPr txBox="1"/>
          <p:nvPr/>
        </p:nvSpPr>
        <p:spPr>
          <a:xfrm>
            <a:off x="1218191" y="498215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716" name="Google Shape;1716;p125"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1722" name="Google Shape;1722;p126"/>
          <p:cNvSpPr txBox="1"/>
          <p:nvPr/>
        </p:nvSpPr>
        <p:spPr>
          <a:xfrm>
            <a:off x="3418671" y="869904"/>
            <a:ext cx="1505540"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Salt</a:t>
            </a:r>
            <a:endParaRPr/>
          </a:p>
        </p:txBody>
      </p:sp>
      <p:sp>
        <p:nvSpPr>
          <p:cNvPr id="1723" name="Google Shape;1723;p126"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24" name="Google Shape;1724;p126"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1"/>
          <p:cNvSpPr txBox="1"/>
          <p:nvPr/>
        </p:nvSpPr>
        <p:spPr>
          <a:xfrm>
            <a:off x="849550" y="523500"/>
            <a:ext cx="79710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Chemical Formula: </a:t>
            </a:r>
            <a:r>
              <a:rPr lang="en-US" sz="3200">
                <a:solidFill>
                  <a:schemeClr val="dk1"/>
                </a:solidFill>
                <a:latin typeface="Calibri"/>
                <a:ea typeface="Calibri"/>
                <a:cs typeface="Calibri"/>
                <a:sym typeface="Calibri"/>
              </a:rPr>
              <a:t>uses chemical symbols to represent a compound or molecule. </a:t>
            </a:r>
            <a:endParaRPr sz="3200"/>
          </a:p>
        </p:txBody>
      </p:sp>
      <p:pic>
        <p:nvPicPr>
          <p:cNvPr id="286" name="Google Shape;286;p11" descr="water.jpg"/>
          <p:cNvPicPr preferRelativeResize="0"/>
          <p:nvPr/>
        </p:nvPicPr>
        <p:blipFill rotWithShape="1">
          <a:blip r:embed="rId3">
            <a:alphaModFix/>
          </a:blip>
          <a:srcRect/>
          <a:stretch/>
        </p:blipFill>
        <p:spPr>
          <a:xfrm>
            <a:off x="1795280" y="1947531"/>
            <a:ext cx="5473243" cy="3651990"/>
          </a:xfrm>
          <a:prstGeom prst="rect">
            <a:avLst/>
          </a:prstGeom>
          <a:noFill/>
          <a:ln>
            <a:noFill/>
          </a:ln>
        </p:spPr>
      </p:pic>
      <p:sp>
        <p:nvSpPr>
          <p:cNvPr id="287" name="Google Shape;287;p1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1730" name="Google Shape;1730;p127"/>
          <p:cNvSpPr txBox="1"/>
          <p:nvPr/>
        </p:nvSpPr>
        <p:spPr>
          <a:xfrm>
            <a:off x="0" y="954953"/>
            <a:ext cx="9144000"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dirty="0">
                <a:solidFill>
                  <a:schemeClr val="dk1"/>
                </a:solidFill>
                <a:latin typeface="Calibri"/>
                <a:ea typeface="Calibri"/>
                <a:cs typeface="Calibri"/>
                <a:sym typeface="Calibri"/>
              </a:rPr>
              <a:t>Salt</a:t>
            </a:r>
            <a:r>
              <a:rPr lang="en-US" sz="3600" dirty="0">
                <a:solidFill>
                  <a:schemeClr val="dk1"/>
                </a:solidFill>
                <a:latin typeface="Calibri"/>
                <a:ea typeface="Calibri"/>
                <a:cs typeface="Calibri"/>
                <a:sym typeface="Calibri"/>
              </a:rPr>
              <a:t>: a compound that forms from the chemical reaction of an acid and a base </a:t>
            </a:r>
            <a:endParaRPr sz="3600" dirty="0"/>
          </a:p>
        </p:txBody>
      </p:sp>
      <p:pic>
        <p:nvPicPr>
          <p:cNvPr id="1731" name="Google Shape;1731;p127" descr="salt2.jpg"/>
          <p:cNvPicPr preferRelativeResize="0"/>
          <p:nvPr/>
        </p:nvPicPr>
        <p:blipFill rotWithShape="1">
          <a:blip r:embed="rId3">
            <a:alphaModFix/>
          </a:blip>
          <a:srcRect/>
          <a:stretch/>
        </p:blipFill>
        <p:spPr>
          <a:xfrm>
            <a:off x="3860460" y="2949734"/>
            <a:ext cx="1998132" cy="3776732"/>
          </a:xfrm>
          <a:prstGeom prst="rect">
            <a:avLst/>
          </a:prstGeom>
          <a:noFill/>
          <a:ln>
            <a:noFill/>
          </a:ln>
        </p:spPr>
      </p:pic>
      <p:sp>
        <p:nvSpPr>
          <p:cNvPr id="1732" name="Google Shape;1732;p127"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33" name="Google Shape;1733;p127"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pic>
        <p:nvPicPr>
          <p:cNvPr id="1739" name="Google Shape;1739;p128"/>
          <p:cNvPicPr preferRelativeResize="0"/>
          <p:nvPr/>
        </p:nvPicPr>
        <p:blipFill rotWithShape="1">
          <a:blip r:embed="rId3">
            <a:alphaModFix/>
          </a:blip>
          <a:srcRect/>
          <a:stretch/>
        </p:blipFill>
        <p:spPr>
          <a:xfrm>
            <a:off x="1143000" y="1162050"/>
            <a:ext cx="6858000" cy="4526675"/>
          </a:xfrm>
          <a:prstGeom prst="rect">
            <a:avLst/>
          </a:prstGeom>
          <a:noFill/>
          <a:ln>
            <a:noFill/>
          </a:ln>
        </p:spPr>
      </p:pic>
      <p:sp>
        <p:nvSpPr>
          <p:cNvPr id="1740" name="Google Shape;1740;p128"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sp>
        <p:nvSpPr>
          <p:cNvPr id="1746" name="Google Shape;1746;p129"/>
          <p:cNvSpPr txBox="1"/>
          <p:nvPr/>
        </p:nvSpPr>
        <p:spPr>
          <a:xfrm rot="-2287028">
            <a:off x="4327330" y="4711618"/>
            <a:ext cx="2340384"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Metallic Bond</a:t>
            </a:r>
            <a:endParaRPr/>
          </a:p>
        </p:txBody>
      </p:sp>
      <p:sp>
        <p:nvSpPr>
          <p:cNvPr id="1747" name="Google Shape;1747;p129"/>
          <p:cNvSpPr txBox="1"/>
          <p:nvPr/>
        </p:nvSpPr>
        <p:spPr>
          <a:xfrm rot="-2496613">
            <a:off x="2104117" y="4556304"/>
            <a:ext cx="1840568"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Ionic Bond</a:t>
            </a:r>
            <a:endParaRPr/>
          </a:p>
        </p:txBody>
      </p:sp>
      <p:pic>
        <p:nvPicPr>
          <p:cNvPr id="1748" name="Google Shape;1748;p129" descr="puzzle pieces.jpg"/>
          <p:cNvPicPr preferRelativeResize="0"/>
          <p:nvPr/>
        </p:nvPicPr>
        <p:blipFill rotWithShape="1">
          <a:blip r:embed="rId3">
            <a:alphaModFix/>
          </a:blip>
          <a:srcRect/>
          <a:stretch/>
        </p:blipFill>
        <p:spPr>
          <a:xfrm>
            <a:off x="1533526" y="857250"/>
            <a:ext cx="6069604" cy="5143500"/>
          </a:xfrm>
          <a:prstGeom prst="rect">
            <a:avLst/>
          </a:prstGeom>
          <a:noFill/>
          <a:ln>
            <a:noFill/>
          </a:ln>
        </p:spPr>
      </p:pic>
      <p:sp>
        <p:nvSpPr>
          <p:cNvPr id="1749" name="Google Shape;1749;p129"/>
          <p:cNvSpPr txBox="1"/>
          <p:nvPr/>
        </p:nvSpPr>
        <p:spPr>
          <a:xfrm>
            <a:off x="4209993" y="3921983"/>
            <a:ext cx="750526" cy="113107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50" b="1">
                <a:solidFill>
                  <a:schemeClr val="dk1"/>
                </a:solidFill>
                <a:latin typeface="Calibri"/>
                <a:ea typeface="Calibri"/>
                <a:cs typeface="Calibri"/>
                <a:sym typeface="Calibri"/>
              </a:rPr>
              <a:t>Acid</a:t>
            </a:r>
            <a:endParaRPr/>
          </a:p>
          <a:p>
            <a:pPr marL="0" marR="0" lvl="0" indent="0" algn="ctr" rtl="0">
              <a:spcBef>
                <a:spcPts val="0"/>
              </a:spcBef>
              <a:spcAft>
                <a:spcPts val="0"/>
              </a:spcAft>
              <a:buNone/>
            </a:pPr>
            <a:r>
              <a:rPr lang="en-US" sz="2250" b="1">
                <a:solidFill>
                  <a:schemeClr val="dk1"/>
                </a:solidFill>
                <a:latin typeface="Calibri"/>
                <a:ea typeface="Calibri"/>
                <a:cs typeface="Calibri"/>
                <a:sym typeface="Calibri"/>
              </a:rPr>
              <a:t>Base</a:t>
            </a:r>
            <a:endParaRPr/>
          </a:p>
          <a:p>
            <a:pPr marL="0" marR="0" lvl="0" indent="0" algn="ctr" rtl="0">
              <a:spcBef>
                <a:spcPts val="0"/>
              </a:spcBef>
              <a:spcAft>
                <a:spcPts val="0"/>
              </a:spcAft>
              <a:buNone/>
            </a:pPr>
            <a:r>
              <a:rPr lang="en-US" sz="2250" b="1">
                <a:solidFill>
                  <a:schemeClr val="dk1"/>
                </a:solidFill>
                <a:latin typeface="Calibri"/>
                <a:ea typeface="Calibri"/>
                <a:cs typeface="Calibri"/>
                <a:sym typeface="Calibri"/>
              </a:rPr>
              <a:t>Salt</a:t>
            </a:r>
            <a:endParaRPr/>
          </a:p>
        </p:txBody>
      </p:sp>
      <p:sp>
        <p:nvSpPr>
          <p:cNvPr id="1750" name="Google Shape;1750;p129"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30"/>
          <p:cNvSpPr/>
          <p:nvPr/>
        </p:nvSpPr>
        <p:spPr>
          <a:xfrm>
            <a:off x="1472698" y="1553226"/>
            <a:ext cx="5958965" cy="4004909"/>
          </a:xfrm>
          <a:prstGeom prst="rect">
            <a:avLst/>
          </a:prstGeom>
          <a:noFill/>
          <a:ln w="38100"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5250">
                <a:solidFill>
                  <a:srgbClr val="000000"/>
                </a:solidFill>
                <a:latin typeface="Calibri"/>
                <a:ea typeface="Calibri"/>
                <a:cs typeface="Calibri"/>
                <a:sym typeface="Calibri"/>
              </a:rPr>
              <a:t>Acid</a:t>
            </a:r>
            <a:endParaRPr/>
          </a:p>
          <a:p>
            <a:pPr marL="0" marR="0" lvl="0" indent="0" algn="l" rtl="0">
              <a:spcBef>
                <a:spcPts val="0"/>
              </a:spcBef>
              <a:spcAft>
                <a:spcPts val="0"/>
              </a:spcAft>
              <a:buNone/>
            </a:pPr>
            <a:endParaRPr sz="5250">
              <a:solidFill>
                <a:schemeClr val="lt1"/>
              </a:solidFill>
              <a:latin typeface="Calibri"/>
              <a:ea typeface="Calibri"/>
              <a:cs typeface="Calibri"/>
              <a:sym typeface="Calibri"/>
            </a:endParaRPr>
          </a:p>
          <a:p>
            <a:pPr marL="0" marR="0" lvl="0" indent="0" algn="l" rtl="0">
              <a:spcBef>
                <a:spcPts val="0"/>
              </a:spcBef>
              <a:spcAft>
                <a:spcPts val="0"/>
              </a:spcAft>
              <a:buNone/>
            </a:pPr>
            <a:r>
              <a:rPr lang="en-US" sz="5250">
                <a:solidFill>
                  <a:srgbClr val="000000"/>
                </a:solidFill>
                <a:latin typeface="Calibri"/>
                <a:ea typeface="Calibri"/>
                <a:cs typeface="Calibri"/>
                <a:sym typeface="Calibri"/>
              </a:rPr>
              <a:t>Base</a:t>
            </a:r>
            <a:endParaRPr/>
          </a:p>
          <a:p>
            <a:pPr marL="0" marR="0" lvl="0" indent="0" algn="l" rtl="0">
              <a:spcBef>
                <a:spcPts val="0"/>
              </a:spcBef>
              <a:spcAft>
                <a:spcPts val="0"/>
              </a:spcAft>
              <a:buNone/>
            </a:pPr>
            <a:endParaRPr sz="5250">
              <a:solidFill>
                <a:schemeClr val="lt1"/>
              </a:solidFill>
              <a:latin typeface="Calibri"/>
              <a:ea typeface="Calibri"/>
              <a:cs typeface="Calibri"/>
              <a:sym typeface="Calibri"/>
            </a:endParaRPr>
          </a:p>
          <a:p>
            <a:pPr marL="0" marR="0" lvl="0" indent="0" algn="l" rtl="0">
              <a:spcBef>
                <a:spcPts val="0"/>
              </a:spcBef>
              <a:spcAft>
                <a:spcPts val="0"/>
              </a:spcAft>
              <a:buNone/>
            </a:pPr>
            <a:r>
              <a:rPr lang="en-US" sz="5250">
                <a:solidFill>
                  <a:srgbClr val="000000"/>
                </a:solidFill>
                <a:latin typeface="Calibri"/>
                <a:ea typeface="Calibri"/>
                <a:cs typeface="Calibri"/>
                <a:sym typeface="Calibri"/>
              </a:rPr>
              <a:t>Salt</a:t>
            </a:r>
            <a:endParaRPr/>
          </a:p>
        </p:txBody>
      </p:sp>
      <p:sp>
        <p:nvSpPr>
          <p:cNvPr id="1757" name="Google Shape;1757;p130"/>
          <p:cNvSpPr txBox="1"/>
          <p:nvPr/>
        </p:nvSpPr>
        <p:spPr>
          <a:xfrm>
            <a:off x="5003401" y="1011375"/>
            <a:ext cx="2010300" cy="49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25">
                <a:solidFill>
                  <a:schemeClr val="dk1"/>
                </a:solidFill>
                <a:latin typeface="Calibri"/>
                <a:ea typeface="Calibri"/>
                <a:cs typeface="Calibri"/>
                <a:sym typeface="Calibri"/>
              </a:rPr>
              <a:t>Compound?</a:t>
            </a:r>
            <a:endParaRPr/>
          </a:p>
        </p:txBody>
      </p:sp>
      <p:pic>
        <p:nvPicPr>
          <p:cNvPr id="1758" name="Google Shape;1758;p130" descr="dreamstime_xs_11479540.jpg"/>
          <p:cNvPicPr preferRelativeResize="0"/>
          <p:nvPr/>
        </p:nvPicPr>
        <p:blipFill rotWithShape="1">
          <a:blip r:embed="rId3">
            <a:alphaModFix/>
          </a:blip>
          <a:srcRect/>
          <a:stretch/>
        </p:blipFill>
        <p:spPr>
          <a:xfrm>
            <a:off x="5384394" y="1711957"/>
            <a:ext cx="819450" cy="952388"/>
          </a:xfrm>
          <a:prstGeom prst="rect">
            <a:avLst/>
          </a:prstGeom>
          <a:noFill/>
          <a:ln>
            <a:noFill/>
          </a:ln>
        </p:spPr>
      </p:pic>
      <p:pic>
        <p:nvPicPr>
          <p:cNvPr id="1759" name="Google Shape;1759;p130" descr="dreamstime_xs_11479540.jpg"/>
          <p:cNvPicPr preferRelativeResize="0"/>
          <p:nvPr/>
        </p:nvPicPr>
        <p:blipFill rotWithShape="1">
          <a:blip r:embed="rId3">
            <a:alphaModFix/>
          </a:blip>
          <a:srcRect/>
          <a:stretch/>
        </p:blipFill>
        <p:spPr>
          <a:xfrm>
            <a:off x="5384394" y="3059476"/>
            <a:ext cx="819450" cy="952388"/>
          </a:xfrm>
          <a:prstGeom prst="rect">
            <a:avLst/>
          </a:prstGeom>
          <a:noFill/>
          <a:ln>
            <a:noFill/>
          </a:ln>
        </p:spPr>
      </p:pic>
      <p:pic>
        <p:nvPicPr>
          <p:cNvPr id="1760" name="Google Shape;1760;p130" descr="dreamstime_xs_11479540.jpg"/>
          <p:cNvPicPr preferRelativeResize="0"/>
          <p:nvPr/>
        </p:nvPicPr>
        <p:blipFill rotWithShape="1">
          <a:blip r:embed="rId3">
            <a:alphaModFix/>
          </a:blip>
          <a:srcRect/>
          <a:stretch/>
        </p:blipFill>
        <p:spPr>
          <a:xfrm>
            <a:off x="5384394" y="4512476"/>
            <a:ext cx="819450" cy="952388"/>
          </a:xfrm>
          <a:prstGeom prst="rect">
            <a:avLst/>
          </a:prstGeom>
          <a:noFill/>
          <a:ln>
            <a:noFill/>
          </a:ln>
        </p:spPr>
      </p:pic>
      <p:sp>
        <p:nvSpPr>
          <p:cNvPr id="1761" name="Google Shape;1761;p130"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766"/>
        <p:cNvGrpSpPr/>
        <p:nvPr/>
      </p:nvGrpSpPr>
      <p:grpSpPr>
        <a:xfrm>
          <a:off x="0" y="0"/>
          <a:ext cx="0" cy="0"/>
          <a:chOff x="0" y="0"/>
          <a:chExt cx="0" cy="0"/>
        </a:xfrm>
      </p:grpSpPr>
      <p:sp>
        <p:nvSpPr>
          <p:cNvPr id="1767" name="Google Shape;1767;p131"/>
          <p:cNvSpPr/>
          <p:nvPr/>
        </p:nvSpPr>
        <p:spPr>
          <a:xfrm>
            <a:off x="1472698" y="1553226"/>
            <a:ext cx="5958965" cy="4004909"/>
          </a:xfrm>
          <a:prstGeom prst="rect">
            <a:avLst/>
          </a:prstGeom>
          <a:noFill/>
          <a:ln w="571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3000" b="1">
                <a:solidFill>
                  <a:srgbClr val="000000"/>
                </a:solidFill>
                <a:latin typeface="Calibri"/>
                <a:ea typeface="Calibri"/>
                <a:cs typeface="Calibri"/>
                <a:sym typeface="Calibri"/>
              </a:rPr>
              <a:t>Acid</a:t>
            </a:r>
            <a:endParaRPr/>
          </a:p>
          <a:p>
            <a:pPr marL="0" marR="0" lvl="0" indent="0" algn="l" rtl="0">
              <a:spcBef>
                <a:spcPts val="0"/>
              </a:spcBef>
              <a:spcAft>
                <a:spcPts val="0"/>
              </a:spcAft>
              <a:buNone/>
            </a:pPr>
            <a:endParaRPr sz="3000">
              <a:solidFill>
                <a:schemeClr val="lt1"/>
              </a:solidFill>
              <a:latin typeface="Calibri"/>
              <a:ea typeface="Calibri"/>
              <a:cs typeface="Calibri"/>
              <a:sym typeface="Calibri"/>
            </a:endParaRPr>
          </a:p>
          <a:p>
            <a:pPr marL="0" marR="0" lvl="0" indent="0" algn="l" rtl="0">
              <a:spcBef>
                <a:spcPts val="0"/>
              </a:spcBef>
              <a:spcAft>
                <a:spcPts val="0"/>
              </a:spcAft>
              <a:buNone/>
            </a:pPr>
            <a:endParaRPr sz="3000">
              <a:solidFill>
                <a:schemeClr val="lt1"/>
              </a:solidFill>
              <a:latin typeface="Calibri"/>
              <a:ea typeface="Calibri"/>
              <a:cs typeface="Calibri"/>
              <a:sym typeface="Calibri"/>
            </a:endParaRPr>
          </a:p>
          <a:p>
            <a:pPr marL="0" marR="0" lvl="0" indent="0" algn="l" rtl="0">
              <a:spcBef>
                <a:spcPts val="0"/>
              </a:spcBef>
              <a:spcAft>
                <a:spcPts val="0"/>
              </a:spcAft>
              <a:buNone/>
            </a:pPr>
            <a:r>
              <a:rPr lang="en-US" sz="3000" b="1">
                <a:solidFill>
                  <a:srgbClr val="000000"/>
                </a:solidFill>
                <a:latin typeface="Calibri"/>
                <a:ea typeface="Calibri"/>
                <a:cs typeface="Calibri"/>
                <a:sym typeface="Calibri"/>
              </a:rPr>
              <a:t>Base</a:t>
            </a:r>
            <a:endParaRPr/>
          </a:p>
          <a:p>
            <a:pPr marL="0" marR="0" lvl="0" indent="0" algn="l" rtl="0">
              <a:spcBef>
                <a:spcPts val="0"/>
              </a:spcBef>
              <a:spcAft>
                <a:spcPts val="0"/>
              </a:spcAft>
              <a:buNone/>
            </a:pPr>
            <a:endParaRPr sz="3000">
              <a:solidFill>
                <a:schemeClr val="lt1"/>
              </a:solidFill>
              <a:latin typeface="Calibri"/>
              <a:ea typeface="Calibri"/>
              <a:cs typeface="Calibri"/>
              <a:sym typeface="Calibri"/>
            </a:endParaRPr>
          </a:p>
          <a:p>
            <a:pPr marL="0" marR="0" lvl="0" indent="0" algn="l" rtl="0">
              <a:spcBef>
                <a:spcPts val="0"/>
              </a:spcBef>
              <a:spcAft>
                <a:spcPts val="0"/>
              </a:spcAft>
              <a:buNone/>
            </a:pPr>
            <a:endParaRPr sz="3000">
              <a:solidFill>
                <a:schemeClr val="lt1"/>
              </a:solidFill>
              <a:latin typeface="Calibri"/>
              <a:ea typeface="Calibri"/>
              <a:cs typeface="Calibri"/>
              <a:sym typeface="Calibri"/>
            </a:endParaRPr>
          </a:p>
          <a:p>
            <a:pPr marL="0" marR="0" lvl="0" indent="0" algn="l" rtl="0">
              <a:spcBef>
                <a:spcPts val="0"/>
              </a:spcBef>
              <a:spcAft>
                <a:spcPts val="0"/>
              </a:spcAft>
              <a:buNone/>
            </a:pPr>
            <a:r>
              <a:rPr lang="en-US" sz="3000" b="1">
                <a:solidFill>
                  <a:schemeClr val="dk1"/>
                </a:solidFill>
                <a:latin typeface="Calibri"/>
                <a:ea typeface="Calibri"/>
                <a:cs typeface="Calibri"/>
                <a:sym typeface="Calibri"/>
              </a:rPr>
              <a:t>Salt</a:t>
            </a:r>
            <a:endParaRPr/>
          </a:p>
        </p:txBody>
      </p:sp>
      <p:sp>
        <p:nvSpPr>
          <p:cNvPr id="1768" name="Google Shape;1768;p131"/>
          <p:cNvSpPr txBox="1"/>
          <p:nvPr/>
        </p:nvSpPr>
        <p:spPr>
          <a:xfrm>
            <a:off x="2434101" y="1011375"/>
            <a:ext cx="1792200" cy="430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a:solidFill>
                  <a:schemeClr val="dk1"/>
                </a:solidFill>
                <a:latin typeface="Calibri"/>
                <a:ea typeface="Calibri"/>
                <a:cs typeface="Calibri"/>
                <a:sym typeface="Calibri"/>
              </a:rPr>
              <a:t>Compound?</a:t>
            </a:r>
            <a:endParaRPr sz="2100"/>
          </a:p>
        </p:txBody>
      </p:sp>
      <p:pic>
        <p:nvPicPr>
          <p:cNvPr id="1769" name="Google Shape;1769;p131" descr="dreamstime_xs_11479540.jpg"/>
          <p:cNvPicPr preferRelativeResize="0"/>
          <p:nvPr/>
        </p:nvPicPr>
        <p:blipFill rotWithShape="1">
          <a:blip r:embed="rId3">
            <a:alphaModFix/>
          </a:blip>
          <a:srcRect/>
          <a:stretch/>
        </p:blipFill>
        <p:spPr>
          <a:xfrm>
            <a:off x="3077786" y="1699747"/>
            <a:ext cx="819450" cy="952388"/>
          </a:xfrm>
          <a:prstGeom prst="rect">
            <a:avLst/>
          </a:prstGeom>
          <a:noFill/>
          <a:ln>
            <a:noFill/>
          </a:ln>
        </p:spPr>
      </p:pic>
      <p:pic>
        <p:nvPicPr>
          <p:cNvPr id="1770" name="Google Shape;1770;p131" descr="dreamstime_xs_11479540.jpg"/>
          <p:cNvPicPr preferRelativeResize="0"/>
          <p:nvPr/>
        </p:nvPicPr>
        <p:blipFill rotWithShape="1">
          <a:blip r:embed="rId3">
            <a:alphaModFix/>
          </a:blip>
          <a:srcRect/>
          <a:stretch/>
        </p:blipFill>
        <p:spPr>
          <a:xfrm>
            <a:off x="3077786" y="3059476"/>
            <a:ext cx="819450" cy="952388"/>
          </a:xfrm>
          <a:prstGeom prst="rect">
            <a:avLst/>
          </a:prstGeom>
          <a:noFill/>
          <a:ln>
            <a:noFill/>
          </a:ln>
        </p:spPr>
      </p:pic>
      <p:pic>
        <p:nvPicPr>
          <p:cNvPr id="1771" name="Google Shape;1771;p131" descr="dreamstime_xs_11479540.jpg"/>
          <p:cNvPicPr preferRelativeResize="0"/>
          <p:nvPr/>
        </p:nvPicPr>
        <p:blipFill rotWithShape="1">
          <a:blip r:embed="rId3">
            <a:alphaModFix/>
          </a:blip>
          <a:srcRect/>
          <a:stretch/>
        </p:blipFill>
        <p:spPr>
          <a:xfrm>
            <a:off x="3077786" y="4512476"/>
            <a:ext cx="819450" cy="952388"/>
          </a:xfrm>
          <a:prstGeom prst="rect">
            <a:avLst/>
          </a:prstGeom>
          <a:noFill/>
          <a:ln>
            <a:noFill/>
          </a:ln>
        </p:spPr>
      </p:pic>
      <p:sp>
        <p:nvSpPr>
          <p:cNvPr id="1772" name="Google Shape;1772;p131"/>
          <p:cNvSpPr txBox="1"/>
          <p:nvPr/>
        </p:nvSpPr>
        <p:spPr>
          <a:xfrm>
            <a:off x="3959574" y="1037175"/>
            <a:ext cx="2420700" cy="430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a:solidFill>
                  <a:schemeClr val="dk1"/>
                </a:solidFill>
                <a:latin typeface="Calibri"/>
                <a:ea typeface="Calibri"/>
                <a:cs typeface="Calibri"/>
                <a:sym typeface="Calibri"/>
              </a:rPr>
              <a:t>Ions Released</a:t>
            </a:r>
            <a:endParaRPr sz="2200"/>
          </a:p>
        </p:txBody>
      </p:sp>
      <p:sp>
        <p:nvSpPr>
          <p:cNvPr id="1773" name="Google Shape;1773;p131"/>
          <p:cNvSpPr/>
          <p:nvPr/>
        </p:nvSpPr>
        <p:spPr>
          <a:xfrm>
            <a:off x="4427759" y="1699747"/>
            <a:ext cx="1243817" cy="695975"/>
          </a:xfrm>
          <a:prstGeom prst="rect">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50">
                <a:solidFill>
                  <a:schemeClr val="lt1"/>
                </a:solidFill>
                <a:latin typeface="Calibri"/>
                <a:ea typeface="Calibri"/>
                <a:cs typeface="Calibri"/>
                <a:sym typeface="Calibri"/>
              </a:rPr>
              <a:t>Hydrogen Ions</a:t>
            </a:r>
            <a:endParaRPr/>
          </a:p>
        </p:txBody>
      </p:sp>
      <p:sp>
        <p:nvSpPr>
          <p:cNvPr id="1774" name="Google Shape;1774;p131"/>
          <p:cNvSpPr/>
          <p:nvPr/>
        </p:nvSpPr>
        <p:spPr>
          <a:xfrm>
            <a:off x="4427759" y="3243646"/>
            <a:ext cx="1243817" cy="695975"/>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50">
                <a:solidFill>
                  <a:schemeClr val="lt1"/>
                </a:solidFill>
                <a:latin typeface="Calibri"/>
                <a:ea typeface="Calibri"/>
                <a:cs typeface="Calibri"/>
                <a:sym typeface="Calibri"/>
              </a:rPr>
              <a:t>Hydroxide Ions</a:t>
            </a:r>
            <a:endParaRPr/>
          </a:p>
        </p:txBody>
      </p:sp>
      <p:sp>
        <p:nvSpPr>
          <p:cNvPr id="1775" name="Google Shape;1775;p131"/>
          <p:cNvSpPr/>
          <p:nvPr/>
        </p:nvSpPr>
        <p:spPr>
          <a:xfrm>
            <a:off x="4268708" y="4207677"/>
            <a:ext cx="1549400" cy="1488274"/>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776" name="Google Shape;1776;p131"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781"/>
        <p:cNvGrpSpPr/>
        <p:nvPr/>
      </p:nvGrpSpPr>
      <p:grpSpPr>
        <a:xfrm>
          <a:off x="0" y="0"/>
          <a:ext cx="0" cy="0"/>
          <a:chOff x="0" y="0"/>
          <a:chExt cx="0" cy="0"/>
        </a:xfrm>
      </p:grpSpPr>
      <p:sp>
        <p:nvSpPr>
          <p:cNvPr id="1782" name="Google Shape;1782;p132"/>
          <p:cNvSpPr/>
          <p:nvPr/>
        </p:nvSpPr>
        <p:spPr>
          <a:xfrm>
            <a:off x="1448276" y="1699748"/>
            <a:ext cx="5958965" cy="4004909"/>
          </a:xfrm>
          <a:prstGeom prst="rect">
            <a:avLst/>
          </a:prstGeom>
          <a:noFill/>
          <a:ln w="571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3000" b="1">
                <a:solidFill>
                  <a:srgbClr val="000000"/>
                </a:solidFill>
                <a:latin typeface="Calibri"/>
                <a:ea typeface="Calibri"/>
                <a:cs typeface="Calibri"/>
                <a:sym typeface="Calibri"/>
              </a:rPr>
              <a:t>Acid</a:t>
            </a:r>
            <a:endParaRPr/>
          </a:p>
          <a:p>
            <a:pPr marL="0" marR="0" lvl="0" indent="0" algn="l" rtl="0">
              <a:spcBef>
                <a:spcPts val="0"/>
              </a:spcBef>
              <a:spcAft>
                <a:spcPts val="0"/>
              </a:spcAft>
              <a:buNone/>
            </a:pPr>
            <a:endParaRPr sz="3000">
              <a:solidFill>
                <a:schemeClr val="lt1"/>
              </a:solidFill>
              <a:latin typeface="Calibri"/>
              <a:ea typeface="Calibri"/>
              <a:cs typeface="Calibri"/>
              <a:sym typeface="Calibri"/>
            </a:endParaRPr>
          </a:p>
          <a:p>
            <a:pPr marL="0" marR="0" lvl="0" indent="0" algn="l" rtl="0">
              <a:spcBef>
                <a:spcPts val="0"/>
              </a:spcBef>
              <a:spcAft>
                <a:spcPts val="0"/>
              </a:spcAft>
              <a:buNone/>
            </a:pPr>
            <a:endParaRPr sz="3000">
              <a:solidFill>
                <a:schemeClr val="lt1"/>
              </a:solidFill>
              <a:latin typeface="Calibri"/>
              <a:ea typeface="Calibri"/>
              <a:cs typeface="Calibri"/>
              <a:sym typeface="Calibri"/>
            </a:endParaRPr>
          </a:p>
          <a:p>
            <a:pPr marL="0" marR="0" lvl="0" indent="0" algn="l" rtl="0">
              <a:spcBef>
                <a:spcPts val="0"/>
              </a:spcBef>
              <a:spcAft>
                <a:spcPts val="0"/>
              </a:spcAft>
              <a:buNone/>
            </a:pPr>
            <a:r>
              <a:rPr lang="en-US" sz="3000" b="1">
                <a:solidFill>
                  <a:srgbClr val="000000"/>
                </a:solidFill>
                <a:latin typeface="Calibri"/>
                <a:ea typeface="Calibri"/>
                <a:cs typeface="Calibri"/>
                <a:sym typeface="Calibri"/>
              </a:rPr>
              <a:t>Base</a:t>
            </a:r>
            <a:endParaRPr/>
          </a:p>
          <a:p>
            <a:pPr marL="0" marR="0" lvl="0" indent="0" algn="l" rtl="0">
              <a:spcBef>
                <a:spcPts val="0"/>
              </a:spcBef>
              <a:spcAft>
                <a:spcPts val="0"/>
              </a:spcAft>
              <a:buNone/>
            </a:pPr>
            <a:endParaRPr sz="3000">
              <a:solidFill>
                <a:schemeClr val="lt1"/>
              </a:solidFill>
              <a:latin typeface="Calibri"/>
              <a:ea typeface="Calibri"/>
              <a:cs typeface="Calibri"/>
              <a:sym typeface="Calibri"/>
            </a:endParaRPr>
          </a:p>
          <a:p>
            <a:pPr marL="0" marR="0" lvl="0" indent="0" algn="l" rtl="0">
              <a:spcBef>
                <a:spcPts val="0"/>
              </a:spcBef>
              <a:spcAft>
                <a:spcPts val="0"/>
              </a:spcAft>
              <a:buNone/>
            </a:pPr>
            <a:endParaRPr sz="3000">
              <a:solidFill>
                <a:schemeClr val="lt1"/>
              </a:solidFill>
              <a:latin typeface="Calibri"/>
              <a:ea typeface="Calibri"/>
              <a:cs typeface="Calibri"/>
              <a:sym typeface="Calibri"/>
            </a:endParaRPr>
          </a:p>
          <a:p>
            <a:pPr marL="0" marR="0" lvl="0" indent="0" algn="l" rtl="0">
              <a:spcBef>
                <a:spcPts val="0"/>
              </a:spcBef>
              <a:spcAft>
                <a:spcPts val="0"/>
              </a:spcAft>
              <a:buNone/>
            </a:pPr>
            <a:r>
              <a:rPr lang="en-US" sz="3000" b="1">
                <a:solidFill>
                  <a:schemeClr val="dk1"/>
                </a:solidFill>
                <a:latin typeface="Calibri"/>
                <a:ea typeface="Calibri"/>
                <a:cs typeface="Calibri"/>
                <a:sym typeface="Calibri"/>
              </a:rPr>
              <a:t>Salt</a:t>
            </a:r>
            <a:endParaRPr/>
          </a:p>
        </p:txBody>
      </p:sp>
      <p:sp>
        <p:nvSpPr>
          <p:cNvPr id="1783" name="Google Shape;1783;p132"/>
          <p:cNvSpPr txBox="1"/>
          <p:nvPr/>
        </p:nvSpPr>
        <p:spPr>
          <a:xfrm>
            <a:off x="2330351" y="1211275"/>
            <a:ext cx="1830900" cy="430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a:solidFill>
                  <a:schemeClr val="dk1"/>
                </a:solidFill>
                <a:latin typeface="Calibri"/>
                <a:ea typeface="Calibri"/>
                <a:cs typeface="Calibri"/>
                <a:sym typeface="Calibri"/>
              </a:rPr>
              <a:t>Compound?</a:t>
            </a:r>
            <a:endParaRPr sz="2200"/>
          </a:p>
        </p:txBody>
      </p:sp>
      <p:pic>
        <p:nvPicPr>
          <p:cNvPr id="1784" name="Google Shape;1784;p132" descr="dreamstime_xs_11479540.jpg"/>
          <p:cNvPicPr preferRelativeResize="0"/>
          <p:nvPr/>
        </p:nvPicPr>
        <p:blipFill rotWithShape="1">
          <a:blip r:embed="rId3">
            <a:alphaModFix/>
          </a:blip>
          <a:srcRect/>
          <a:stretch/>
        </p:blipFill>
        <p:spPr>
          <a:xfrm>
            <a:off x="3053364" y="1846269"/>
            <a:ext cx="819450" cy="952388"/>
          </a:xfrm>
          <a:prstGeom prst="rect">
            <a:avLst/>
          </a:prstGeom>
          <a:noFill/>
          <a:ln>
            <a:noFill/>
          </a:ln>
        </p:spPr>
      </p:pic>
      <p:pic>
        <p:nvPicPr>
          <p:cNvPr id="1785" name="Google Shape;1785;p132" descr="dreamstime_xs_11479540.jpg"/>
          <p:cNvPicPr preferRelativeResize="0"/>
          <p:nvPr/>
        </p:nvPicPr>
        <p:blipFill rotWithShape="1">
          <a:blip r:embed="rId3">
            <a:alphaModFix/>
          </a:blip>
          <a:srcRect/>
          <a:stretch/>
        </p:blipFill>
        <p:spPr>
          <a:xfrm>
            <a:off x="3053364" y="3205998"/>
            <a:ext cx="819450" cy="952388"/>
          </a:xfrm>
          <a:prstGeom prst="rect">
            <a:avLst/>
          </a:prstGeom>
          <a:noFill/>
          <a:ln>
            <a:noFill/>
          </a:ln>
        </p:spPr>
      </p:pic>
      <p:pic>
        <p:nvPicPr>
          <p:cNvPr id="1786" name="Google Shape;1786;p132" descr="dreamstime_xs_11479540.jpg"/>
          <p:cNvPicPr preferRelativeResize="0"/>
          <p:nvPr/>
        </p:nvPicPr>
        <p:blipFill rotWithShape="1">
          <a:blip r:embed="rId3">
            <a:alphaModFix/>
          </a:blip>
          <a:srcRect/>
          <a:stretch/>
        </p:blipFill>
        <p:spPr>
          <a:xfrm>
            <a:off x="3053364" y="4658998"/>
            <a:ext cx="819450" cy="952388"/>
          </a:xfrm>
          <a:prstGeom prst="rect">
            <a:avLst/>
          </a:prstGeom>
          <a:noFill/>
          <a:ln>
            <a:noFill/>
          </a:ln>
        </p:spPr>
      </p:pic>
      <p:sp>
        <p:nvSpPr>
          <p:cNvPr id="1787" name="Google Shape;1787;p132"/>
          <p:cNvSpPr txBox="1"/>
          <p:nvPr/>
        </p:nvSpPr>
        <p:spPr>
          <a:xfrm>
            <a:off x="4264377" y="884763"/>
            <a:ext cx="14775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a:solidFill>
                  <a:schemeClr val="dk1"/>
                </a:solidFill>
                <a:latin typeface="Calibri"/>
                <a:ea typeface="Calibri"/>
                <a:cs typeface="Calibri"/>
                <a:sym typeface="Calibri"/>
              </a:rPr>
              <a:t>Ions Released</a:t>
            </a:r>
            <a:endParaRPr sz="2200"/>
          </a:p>
        </p:txBody>
      </p:sp>
      <p:sp>
        <p:nvSpPr>
          <p:cNvPr id="1788" name="Google Shape;1788;p132"/>
          <p:cNvSpPr/>
          <p:nvPr/>
        </p:nvSpPr>
        <p:spPr>
          <a:xfrm>
            <a:off x="4403337" y="1846269"/>
            <a:ext cx="1243817" cy="695975"/>
          </a:xfrm>
          <a:prstGeom prst="rect">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50">
                <a:solidFill>
                  <a:schemeClr val="lt1"/>
                </a:solidFill>
                <a:latin typeface="Calibri"/>
                <a:ea typeface="Calibri"/>
                <a:cs typeface="Calibri"/>
                <a:sym typeface="Calibri"/>
              </a:rPr>
              <a:t>Hydrogen Ions</a:t>
            </a:r>
            <a:endParaRPr/>
          </a:p>
        </p:txBody>
      </p:sp>
      <p:sp>
        <p:nvSpPr>
          <p:cNvPr id="1789" name="Google Shape;1789;p132"/>
          <p:cNvSpPr/>
          <p:nvPr/>
        </p:nvSpPr>
        <p:spPr>
          <a:xfrm>
            <a:off x="4403337" y="3390169"/>
            <a:ext cx="1243817" cy="695975"/>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50">
                <a:solidFill>
                  <a:schemeClr val="lt1"/>
                </a:solidFill>
                <a:latin typeface="Calibri"/>
                <a:ea typeface="Calibri"/>
                <a:cs typeface="Calibri"/>
                <a:sym typeface="Calibri"/>
              </a:rPr>
              <a:t>Hydroxide Ions</a:t>
            </a:r>
            <a:endParaRPr/>
          </a:p>
        </p:txBody>
      </p:sp>
      <p:sp>
        <p:nvSpPr>
          <p:cNvPr id="1790" name="Google Shape;1790;p132"/>
          <p:cNvSpPr/>
          <p:nvPr/>
        </p:nvSpPr>
        <p:spPr>
          <a:xfrm>
            <a:off x="4244286" y="4354200"/>
            <a:ext cx="1549400" cy="1488274"/>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791" name="Google Shape;1791;p132"/>
          <p:cNvSpPr txBox="1"/>
          <p:nvPr/>
        </p:nvSpPr>
        <p:spPr>
          <a:xfrm>
            <a:off x="5616450" y="502275"/>
            <a:ext cx="23040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a:solidFill>
                  <a:schemeClr val="dk1"/>
                </a:solidFill>
                <a:latin typeface="Calibri"/>
                <a:ea typeface="Calibri"/>
                <a:cs typeface="Calibri"/>
                <a:sym typeface="Calibri"/>
              </a:rPr>
              <a:t>Result of the Reaction of an Acid and Base?</a:t>
            </a:r>
            <a:endParaRPr sz="2200"/>
          </a:p>
        </p:txBody>
      </p:sp>
      <p:pic>
        <p:nvPicPr>
          <p:cNvPr id="1792" name="Google Shape;1792;p132" descr="dreamstime_xs_11479540.jpg"/>
          <p:cNvPicPr preferRelativeResize="0"/>
          <p:nvPr/>
        </p:nvPicPr>
        <p:blipFill rotWithShape="1">
          <a:blip r:embed="rId3">
            <a:alphaModFix/>
          </a:blip>
          <a:srcRect/>
          <a:stretch/>
        </p:blipFill>
        <p:spPr>
          <a:xfrm>
            <a:off x="6342664" y="4564069"/>
            <a:ext cx="819450" cy="952388"/>
          </a:xfrm>
          <a:prstGeom prst="rect">
            <a:avLst/>
          </a:prstGeom>
          <a:noFill/>
          <a:ln>
            <a:noFill/>
          </a:ln>
        </p:spPr>
      </p:pic>
      <p:sp>
        <p:nvSpPr>
          <p:cNvPr id="1793" name="Google Shape;1793;p132"/>
          <p:cNvSpPr/>
          <p:nvPr/>
        </p:nvSpPr>
        <p:spPr>
          <a:xfrm>
            <a:off x="5818108" y="2980226"/>
            <a:ext cx="1549400" cy="1488274"/>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794" name="Google Shape;1794;p132"/>
          <p:cNvSpPr/>
          <p:nvPr/>
        </p:nvSpPr>
        <p:spPr>
          <a:xfrm>
            <a:off x="5818108" y="1618998"/>
            <a:ext cx="1549400" cy="1488274"/>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795" name="Google Shape;1795;p132"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800"/>
        <p:cNvGrpSpPr/>
        <p:nvPr/>
      </p:nvGrpSpPr>
      <p:grpSpPr>
        <a:xfrm>
          <a:off x="0" y="0"/>
          <a:ext cx="0" cy="0"/>
          <a:chOff x="0" y="0"/>
          <a:chExt cx="0" cy="0"/>
        </a:xfrm>
      </p:grpSpPr>
      <p:sp>
        <p:nvSpPr>
          <p:cNvPr id="1801" name="Google Shape;1801;p13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806"/>
        <p:cNvGrpSpPr/>
        <p:nvPr/>
      </p:nvGrpSpPr>
      <p:grpSpPr>
        <a:xfrm>
          <a:off x="0" y="0"/>
          <a:ext cx="0" cy="0"/>
          <a:chOff x="0" y="0"/>
          <a:chExt cx="0" cy="0"/>
        </a:xfrm>
      </p:grpSpPr>
      <p:sp>
        <p:nvSpPr>
          <p:cNvPr id="1807" name="Google Shape;1807;p134"/>
          <p:cNvSpPr txBox="1"/>
          <p:nvPr/>
        </p:nvSpPr>
        <p:spPr>
          <a:xfrm>
            <a:off x="0" y="954953"/>
            <a:ext cx="91440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What is a salt?</a:t>
            </a:r>
            <a:endParaRPr/>
          </a:p>
        </p:txBody>
      </p:sp>
      <p:pic>
        <p:nvPicPr>
          <p:cNvPr id="1808" name="Google Shape;1808;p134" descr="salt2.jpg"/>
          <p:cNvPicPr preferRelativeResize="0"/>
          <p:nvPr/>
        </p:nvPicPr>
        <p:blipFill rotWithShape="1">
          <a:blip r:embed="rId3">
            <a:alphaModFix/>
          </a:blip>
          <a:srcRect/>
          <a:stretch/>
        </p:blipFill>
        <p:spPr>
          <a:xfrm>
            <a:off x="3572934" y="2126315"/>
            <a:ext cx="1998132" cy="3776732"/>
          </a:xfrm>
          <a:prstGeom prst="rect">
            <a:avLst/>
          </a:prstGeom>
          <a:noFill/>
          <a:ln>
            <a:noFill/>
          </a:ln>
        </p:spPr>
      </p:pic>
      <p:sp>
        <p:nvSpPr>
          <p:cNvPr id="1809" name="Google Shape;1809;p13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814"/>
        <p:cNvGrpSpPr/>
        <p:nvPr/>
      </p:nvGrpSpPr>
      <p:grpSpPr>
        <a:xfrm>
          <a:off x="0" y="0"/>
          <a:ext cx="0" cy="0"/>
          <a:chOff x="0" y="0"/>
          <a:chExt cx="0" cy="0"/>
        </a:xfrm>
      </p:grpSpPr>
      <p:sp>
        <p:nvSpPr>
          <p:cNvPr id="1815" name="Google Shape;1815;p136"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16" name="Google Shape;1816;p136"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sp>
        <p:nvSpPr>
          <p:cNvPr id="1822" name="Google Shape;1822;p137"/>
          <p:cNvSpPr txBox="1"/>
          <p:nvPr/>
        </p:nvSpPr>
        <p:spPr>
          <a:xfrm>
            <a:off x="2250841" y="1169452"/>
            <a:ext cx="3282108"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FF0000"/>
                </a:solidFill>
                <a:latin typeface="Calibri"/>
                <a:ea typeface="Calibri"/>
                <a:cs typeface="Calibri"/>
                <a:sym typeface="Calibri"/>
              </a:rPr>
              <a:t>HCl</a:t>
            </a:r>
            <a:endParaRPr sz="7200">
              <a:solidFill>
                <a:srgbClr val="FF0000"/>
              </a:solidFill>
              <a:latin typeface="Calibri"/>
              <a:ea typeface="Calibri"/>
              <a:cs typeface="Calibri"/>
              <a:sym typeface="Calibri"/>
            </a:endParaRPr>
          </a:p>
        </p:txBody>
      </p:sp>
      <p:sp>
        <p:nvSpPr>
          <p:cNvPr id="1823" name="Google Shape;1823;p137"/>
          <p:cNvSpPr txBox="1"/>
          <p:nvPr/>
        </p:nvSpPr>
        <p:spPr>
          <a:xfrm>
            <a:off x="4718892" y="1169451"/>
            <a:ext cx="3282108"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FF0000"/>
                </a:solidFill>
                <a:latin typeface="Calibri"/>
                <a:ea typeface="Calibri"/>
                <a:cs typeface="Calibri"/>
                <a:sym typeface="Calibri"/>
              </a:rPr>
              <a:t>NaOH</a:t>
            </a:r>
            <a:endParaRPr sz="7200">
              <a:solidFill>
                <a:srgbClr val="FF0000"/>
              </a:solidFill>
              <a:latin typeface="Calibri"/>
              <a:ea typeface="Calibri"/>
              <a:cs typeface="Calibri"/>
              <a:sym typeface="Calibri"/>
            </a:endParaRPr>
          </a:p>
        </p:txBody>
      </p:sp>
      <p:pic>
        <p:nvPicPr>
          <p:cNvPr id="1824" name="Google Shape;1824;p137" descr="acid.jpg"/>
          <p:cNvPicPr preferRelativeResize="0"/>
          <p:nvPr/>
        </p:nvPicPr>
        <p:blipFill rotWithShape="1">
          <a:blip r:embed="rId3">
            <a:alphaModFix/>
          </a:blip>
          <a:srcRect l="14458" t="13346" r="11589" b="3985"/>
          <a:stretch/>
        </p:blipFill>
        <p:spPr>
          <a:xfrm>
            <a:off x="2250842" y="2224019"/>
            <a:ext cx="1377035" cy="2309010"/>
          </a:xfrm>
          <a:prstGeom prst="rect">
            <a:avLst/>
          </a:prstGeom>
          <a:noFill/>
          <a:ln>
            <a:noFill/>
          </a:ln>
        </p:spPr>
      </p:pic>
      <p:pic>
        <p:nvPicPr>
          <p:cNvPr id="1825" name="Google Shape;1825;p137" descr="base.jpg"/>
          <p:cNvPicPr preferRelativeResize="0"/>
          <p:nvPr/>
        </p:nvPicPr>
        <p:blipFill rotWithShape="1">
          <a:blip r:embed="rId4">
            <a:alphaModFix/>
          </a:blip>
          <a:srcRect l="18258" t="9322" r="15537" b="4865"/>
          <a:stretch/>
        </p:blipFill>
        <p:spPr>
          <a:xfrm>
            <a:off x="5346583" y="2224019"/>
            <a:ext cx="1187627" cy="2309010"/>
          </a:xfrm>
          <a:prstGeom prst="rect">
            <a:avLst/>
          </a:prstGeom>
          <a:noFill/>
          <a:ln>
            <a:noFill/>
          </a:ln>
        </p:spPr>
      </p:pic>
      <p:sp>
        <p:nvSpPr>
          <p:cNvPr id="1826" name="Google Shape;1826;p137"/>
          <p:cNvSpPr txBox="1"/>
          <p:nvPr/>
        </p:nvSpPr>
        <p:spPr>
          <a:xfrm>
            <a:off x="1236182" y="4578399"/>
            <a:ext cx="3282108" cy="61170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375">
                <a:solidFill>
                  <a:srgbClr val="FF0000"/>
                </a:solidFill>
                <a:latin typeface="Calibri"/>
                <a:ea typeface="Calibri"/>
                <a:cs typeface="Calibri"/>
                <a:sym typeface="Calibri"/>
              </a:rPr>
              <a:t>Acid</a:t>
            </a:r>
            <a:endParaRPr/>
          </a:p>
        </p:txBody>
      </p:sp>
      <p:sp>
        <p:nvSpPr>
          <p:cNvPr id="1827" name="Google Shape;1827;p137"/>
          <p:cNvSpPr txBox="1"/>
          <p:nvPr/>
        </p:nvSpPr>
        <p:spPr>
          <a:xfrm>
            <a:off x="4287467" y="4578399"/>
            <a:ext cx="3282108" cy="61170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375">
                <a:solidFill>
                  <a:srgbClr val="FF0000"/>
                </a:solidFill>
                <a:latin typeface="Calibri"/>
                <a:ea typeface="Calibri"/>
                <a:cs typeface="Calibri"/>
                <a:sym typeface="Calibri"/>
              </a:rPr>
              <a:t>Base</a:t>
            </a:r>
            <a:endParaRPr/>
          </a:p>
        </p:txBody>
      </p:sp>
      <p:sp>
        <p:nvSpPr>
          <p:cNvPr id="1828" name="Google Shape;1828;p137"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29" name="Google Shape;1829;p137" descr="Comment Like"/>
          <p:cNvPicPr preferRelativeResize="0"/>
          <p:nvPr/>
        </p:nvPicPr>
        <p:blipFill rotWithShape="1">
          <a:blip r:embed="rId6">
            <a:alphaModFix/>
          </a:blip>
          <a:srcRect/>
          <a:stretch/>
        </p:blipFill>
        <p:spPr>
          <a:xfrm>
            <a:off x="779203" y="191374"/>
            <a:ext cx="557227" cy="55722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834"/>
        <p:cNvGrpSpPr/>
        <p:nvPr/>
      </p:nvGrpSpPr>
      <p:grpSpPr>
        <a:xfrm>
          <a:off x="0" y="0"/>
          <a:ext cx="0" cy="0"/>
          <a:chOff x="0" y="0"/>
          <a:chExt cx="0" cy="0"/>
        </a:xfrm>
      </p:grpSpPr>
      <p:pic>
        <p:nvPicPr>
          <p:cNvPr id="1835" name="Google Shape;1835;p138" descr="acidbasecombine.jpg"/>
          <p:cNvPicPr preferRelativeResize="0"/>
          <p:nvPr/>
        </p:nvPicPr>
        <p:blipFill rotWithShape="1">
          <a:blip r:embed="rId3">
            <a:alphaModFix/>
          </a:blip>
          <a:srcRect/>
          <a:stretch/>
        </p:blipFill>
        <p:spPr>
          <a:xfrm>
            <a:off x="2489696" y="976505"/>
            <a:ext cx="3429000" cy="5028054"/>
          </a:xfrm>
          <a:prstGeom prst="rect">
            <a:avLst/>
          </a:prstGeom>
          <a:noFill/>
          <a:ln>
            <a:noFill/>
          </a:ln>
        </p:spPr>
      </p:pic>
      <p:sp>
        <p:nvSpPr>
          <p:cNvPr id="1836" name="Google Shape;1836;p138"/>
          <p:cNvSpPr txBox="1"/>
          <p:nvPr/>
        </p:nvSpPr>
        <p:spPr>
          <a:xfrm>
            <a:off x="3303881" y="5359260"/>
            <a:ext cx="424499" cy="7155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25" b="1">
                <a:solidFill>
                  <a:schemeClr val="lt1"/>
                </a:solidFill>
                <a:latin typeface="Calibri"/>
                <a:ea typeface="Calibri"/>
                <a:cs typeface="Calibri"/>
                <a:sym typeface="Calibri"/>
              </a:rPr>
              <a:t>H</a:t>
            </a:r>
            <a:r>
              <a:rPr lang="en-US" sz="2025" b="1" baseline="30000">
                <a:solidFill>
                  <a:schemeClr val="lt1"/>
                </a:solidFill>
                <a:latin typeface="Calibri"/>
                <a:ea typeface="Calibri"/>
                <a:cs typeface="Calibri"/>
                <a:sym typeface="Calibri"/>
              </a:rPr>
              <a:t>+</a:t>
            </a:r>
            <a:endParaRPr sz="2025" b="1">
              <a:solidFill>
                <a:schemeClr val="lt1"/>
              </a:solidFill>
              <a:latin typeface="Calibri"/>
              <a:ea typeface="Calibri"/>
              <a:cs typeface="Calibri"/>
              <a:sym typeface="Calibri"/>
            </a:endParaRPr>
          </a:p>
        </p:txBody>
      </p:sp>
      <p:sp>
        <p:nvSpPr>
          <p:cNvPr id="1837" name="Google Shape;1837;p138"/>
          <p:cNvSpPr txBox="1"/>
          <p:nvPr/>
        </p:nvSpPr>
        <p:spPr>
          <a:xfrm>
            <a:off x="4143186" y="4536525"/>
            <a:ext cx="424499" cy="7155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25" b="1">
                <a:solidFill>
                  <a:schemeClr val="lt1"/>
                </a:solidFill>
                <a:latin typeface="Calibri"/>
                <a:ea typeface="Calibri"/>
                <a:cs typeface="Calibri"/>
                <a:sym typeface="Calibri"/>
              </a:rPr>
              <a:t>H</a:t>
            </a:r>
            <a:r>
              <a:rPr lang="en-US" sz="2025" b="1" baseline="30000">
                <a:solidFill>
                  <a:schemeClr val="lt1"/>
                </a:solidFill>
                <a:latin typeface="Calibri"/>
                <a:ea typeface="Calibri"/>
                <a:cs typeface="Calibri"/>
                <a:sym typeface="Calibri"/>
              </a:rPr>
              <a:t>+</a:t>
            </a:r>
            <a:endParaRPr sz="2025" b="1">
              <a:solidFill>
                <a:schemeClr val="lt1"/>
              </a:solidFill>
              <a:latin typeface="Calibri"/>
              <a:ea typeface="Calibri"/>
              <a:cs typeface="Calibri"/>
              <a:sym typeface="Calibri"/>
            </a:endParaRPr>
          </a:p>
        </p:txBody>
      </p:sp>
      <p:sp>
        <p:nvSpPr>
          <p:cNvPr id="1838" name="Google Shape;1838;p138"/>
          <p:cNvSpPr txBox="1"/>
          <p:nvPr/>
        </p:nvSpPr>
        <p:spPr>
          <a:xfrm>
            <a:off x="3440179" y="4618031"/>
            <a:ext cx="424499" cy="7155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25" b="1">
                <a:solidFill>
                  <a:schemeClr val="lt1"/>
                </a:solidFill>
                <a:latin typeface="Calibri"/>
                <a:ea typeface="Calibri"/>
                <a:cs typeface="Calibri"/>
                <a:sym typeface="Calibri"/>
              </a:rPr>
              <a:t>H</a:t>
            </a:r>
            <a:r>
              <a:rPr lang="en-US" sz="2025" b="1" baseline="30000">
                <a:solidFill>
                  <a:schemeClr val="lt1"/>
                </a:solidFill>
                <a:latin typeface="Calibri"/>
                <a:ea typeface="Calibri"/>
                <a:cs typeface="Calibri"/>
                <a:sym typeface="Calibri"/>
              </a:rPr>
              <a:t>+</a:t>
            </a:r>
            <a:endParaRPr sz="2025" b="1">
              <a:solidFill>
                <a:schemeClr val="lt1"/>
              </a:solidFill>
              <a:latin typeface="Calibri"/>
              <a:ea typeface="Calibri"/>
              <a:cs typeface="Calibri"/>
              <a:sym typeface="Calibri"/>
            </a:endParaRPr>
          </a:p>
        </p:txBody>
      </p:sp>
      <p:sp>
        <p:nvSpPr>
          <p:cNvPr id="1839" name="Google Shape;1839;p138"/>
          <p:cNvSpPr txBox="1"/>
          <p:nvPr/>
        </p:nvSpPr>
        <p:spPr>
          <a:xfrm>
            <a:off x="4560535" y="4964655"/>
            <a:ext cx="424499" cy="7155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25" b="1">
                <a:solidFill>
                  <a:schemeClr val="lt1"/>
                </a:solidFill>
                <a:latin typeface="Calibri"/>
                <a:ea typeface="Calibri"/>
                <a:cs typeface="Calibri"/>
                <a:sym typeface="Calibri"/>
              </a:rPr>
              <a:t>H</a:t>
            </a:r>
            <a:r>
              <a:rPr lang="en-US" sz="2025" b="1" baseline="30000">
                <a:solidFill>
                  <a:schemeClr val="lt1"/>
                </a:solidFill>
                <a:latin typeface="Calibri"/>
                <a:ea typeface="Calibri"/>
                <a:cs typeface="Calibri"/>
                <a:sym typeface="Calibri"/>
              </a:rPr>
              <a:t>+</a:t>
            </a:r>
            <a:endParaRPr sz="2025" b="1">
              <a:solidFill>
                <a:schemeClr val="lt1"/>
              </a:solidFill>
              <a:latin typeface="Calibri"/>
              <a:ea typeface="Calibri"/>
              <a:cs typeface="Calibri"/>
              <a:sym typeface="Calibri"/>
            </a:endParaRPr>
          </a:p>
        </p:txBody>
      </p:sp>
      <p:sp>
        <p:nvSpPr>
          <p:cNvPr id="1840" name="Google Shape;1840;p138"/>
          <p:cNvSpPr txBox="1"/>
          <p:nvPr/>
        </p:nvSpPr>
        <p:spPr>
          <a:xfrm>
            <a:off x="5040276" y="4620643"/>
            <a:ext cx="424499" cy="7155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25" b="1">
                <a:solidFill>
                  <a:schemeClr val="lt1"/>
                </a:solidFill>
                <a:latin typeface="Calibri"/>
                <a:ea typeface="Calibri"/>
                <a:cs typeface="Calibri"/>
                <a:sym typeface="Calibri"/>
              </a:rPr>
              <a:t>H</a:t>
            </a:r>
            <a:r>
              <a:rPr lang="en-US" sz="2025" b="1" baseline="30000">
                <a:solidFill>
                  <a:schemeClr val="lt1"/>
                </a:solidFill>
                <a:latin typeface="Calibri"/>
                <a:ea typeface="Calibri"/>
                <a:cs typeface="Calibri"/>
                <a:sym typeface="Calibri"/>
              </a:rPr>
              <a:t>+</a:t>
            </a:r>
            <a:endParaRPr sz="2025" b="1">
              <a:solidFill>
                <a:schemeClr val="lt1"/>
              </a:solidFill>
              <a:latin typeface="Calibri"/>
              <a:ea typeface="Calibri"/>
              <a:cs typeface="Calibri"/>
              <a:sym typeface="Calibri"/>
            </a:endParaRPr>
          </a:p>
        </p:txBody>
      </p:sp>
      <p:sp>
        <p:nvSpPr>
          <p:cNvPr id="1841" name="Google Shape;1841;p138"/>
          <p:cNvSpPr txBox="1"/>
          <p:nvPr/>
        </p:nvSpPr>
        <p:spPr>
          <a:xfrm>
            <a:off x="4048862" y="5365997"/>
            <a:ext cx="678165" cy="40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25" b="1">
                <a:solidFill>
                  <a:schemeClr val="lt1"/>
                </a:solidFill>
                <a:latin typeface="Calibri"/>
                <a:ea typeface="Calibri"/>
                <a:cs typeface="Calibri"/>
                <a:sym typeface="Calibri"/>
              </a:rPr>
              <a:t>Na</a:t>
            </a:r>
            <a:r>
              <a:rPr lang="en-US" sz="2025" b="1" baseline="30000">
                <a:solidFill>
                  <a:schemeClr val="lt1"/>
                </a:solidFill>
                <a:latin typeface="Calibri"/>
                <a:ea typeface="Calibri"/>
                <a:cs typeface="Calibri"/>
                <a:sym typeface="Calibri"/>
              </a:rPr>
              <a:t>+</a:t>
            </a:r>
            <a:endParaRPr sz="2025" b="1">
              <a:solidFill>
                <a:schemeClr val="lt1"/>
              </a:solidFill>
              <a:latin typeface="Calibri"/>
              <a:ea typeface="Calibri"/>
              <a:cs typeface="Calibri"/>
              <a:sym typeface="Calibri"/>
            </a:endParaRPr>
          </a:p>
        </p:txBody>
      </p:sp>
      <p:sp>
        <p:nvSpPr>
          <p:cNvPr id="1842" name="Google Shape;1842;p138"/>
          <p:cNvSpPr txBox="1"/>
          <p:nvPr/>
        </p:nvSpPr>
        <p:spPr>
          <a:xfrm>
            <a:off x="4604952" y="5124232"/>
            <a:ext cx="678165" cy="40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25" b="1">
                <a:solidFill>
                  <a:schemeClr val="lt1"/>
                </a:solidFill>
                <a:latin typeface="Calibri"/>
                <a:ea typeface="Calibri"/>
                <a:cs typeface="Calibri"/>
                <a:sym typeface="Calibri"/>
              </a:rPr>
              <a:t>Na</a:t>
            </a:r>
            <a:r>
              <a:rPr lang="en-US" sz="2025" b="1" baseline="30000">
                <a:solidFill>
                  <a:schemeClr val="lt1"/>
                </a:solidFill>
                <a:latin typeface="Calibri"/>
                <a:ea typeface="Calibri"/>
                <a:cs typeface="Calibri"/>
                <a:sym typeface="Calibri"/>
              </a:rPr>
              <a:t>+</a:t>
            </a:r>
            <a:endParaRPr sz="2025" b="1">
              <a:solidFill>
                <a:schemeClr val="lt1"/>
              </a:solidFill>
              <a:latin typeface="Calibri"/>
              <a:ea typeface="Calibri"/>
              <a:cs typeface="Calibri"/>
              <a:sym typeface="Calibri"/>
            </a:endParaRPr>
          </a:p>
        </p:txBody>
      </p:sp>
      <p:sp>
        <p:nvSpPr>
          <p:cNvPr id="1843" name="Google Shape;1843;p138"/>
          <p:cNvSpPr txBox="1"/>
          <p:nvPr/>
        </p:nvSpPr>
        <p:spPr>
          <a:xfrm>
            <a:off x="3817337" y="4430013"/>
            <a:ext cx="678165" cy="40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25" b="1">
                <a:solidFill>
                  <a:schemeClr val="lt1"/>
                </a:solidFill>
                <a:latin typeface="Calibri"/>
                <a:ea typeface="Calibri"/>
                <a:cs typeface="Calibri"/>
                <a:sym typeface="Calibri"/>
              </a:rPr>
              <a:t>Na</a:t>
            </a:r>
            <a:r>
              <a:rPr lang="en-US" sz="2025" b="1" baseline="30000">
                <a:solidFill>
                  <a:schemeClr val="lt1"/>
                </a:solidFill>
                <a:latin typeface="Calibri"/>
                <a:ea typeface="Calibri"/>
                <a:cs typeface="Calibri"/>
                <a:sym typeface="Calibri"/>
              </a:rPr>
              <a:t>+</a:t>
            </a:r>
            <a:endParaRPr sz="2025" b="1">
              <a:solidFill>
                <a:schemeClr val="lt1"/>
              </a:solidFill>
              <a:latin typeface="Calibri"/>
              <a:ea typeface="Calibri"/>
              <a:cs typeface="Calibri"/>
              <a:sym typeface="Calibri"/>
            </a:endParaRPr>
          </a:p>
        </p:txBody>
      </p:sp>
      <p:sp>
        <p:nvSpPr>
          <p:cNvPr id="1844" name="Google Shape;1844;p138"/>
          <p:cNvSpPr txBox="1"/>
          <p:nvPr/>
        </p:nvSpPr>
        <p:spPr>
          <a:xfrm>
            <a:off x="3396290" y="4960308"/>
            <a:ext cx="678165" cy="40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25" b="1">
                <a:solidFill>
                  <a:schemeClr val="lt1"/>
                </a:solidFill>
                <a:latin typeface="Calibri"/>
                <a:ea typeface="Calibri"/>
                <a:cs typeface="Calibri"/>
                <a:sym typeface="Calibri"/>
              </a:rPr>
              <a:t>Na</a:t>
            </a:r>
            <a:r>
              <a:rPr lang="en-US" sz="2025" b="1" baseline="30000">
                <a:solidFill>
                  <a:schemeClr val="lt1"/>
                </a:solidFill>
                <a:latin typeface="Calibri"/>
                <a:ea typeface="Calibri"/>
                <a:cs typeface="Calibri"/>
                <a:sym typeface="Calibri"/>
              </a:rPr>
              <a:t>+</a:t>
            </a:r>
            <a:endParaRPr sz="2025" b="1">
              <a:solidFill>
                <a:schemeClr val="lt1"/>
              </a:solidFill>
              <a:latin typeface="Calibri"/>
              <a:ea typeface="Calibri"/>
              <a:cs typeface="Calibri"/>
              <a:sym typeface="Calibri"/>
            </a:endParaRPr>
          </a:p>
        </p:txBody>
      </p:sp>
      <p:sp>
        <p:nvSpPr>
          <p:cNvPr id="1845" name="Google Shape;1845;p138"/>
          <p:cNvSpPr txBox="1"/>
          <p:nvPr/>
        </p:nvSpPr>
        <p:spPr>
          <a:xfrm>
            <a:off x="4358396" y="4338963"/>
            <a:ext cx="538456" cy="7155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25" b="1">
                <a:solidFill>
                  <a:schemeClr val="lt1"/>
                </a:solidFill>
                <a:latin typeface="Calibri"/>
                <a:ea typeface="Calibri"/>
                <a:cs typeface="Calibri"/>
                <a:sym typeface="Calibri"/>
              </a:rPr>
              <a:t>Na</a:t>
            </a:r>
            <a:r>
              <a:rPr lang="en-US" sz="2025" b="1" baseline="30000">
                <a:solidFill>
                  <a:schemeClr val="lt1"/>
                </a:solidFill>
                <a:latin typeface="Calibri"/>
                <a:ea typeface="Calibri"/>
                <a:cs typeface="Calibri"/>
                <a:sym typeface="Calibri"/>
              </a:rPr>
              <a:t>+</a:t>
            </a:r>
            <a:endParaRPr sz="2025" b="1">
              <a:solidFill>
                <a:schemeClr val="lt1"/>
              </a:solidFill>
              <a:latin typeface="Calibri"/>
              <a:ea typeface="Calibri"/>
              <a:cs typeface="Calibri"/>
              <a:sym typeface="Calibri"/>
            </a:endParaRPr>
          </a:p>
        </p:txBody>
      </p:sp>
      <p:sp>
        <p:nvSpPr>
          <p:cNvPr id="1846" name="Google Shape;1846;p138"/>
          <p:cNvSpPr txBox="1"/>
          <p:nvPr/>
        </p:nvSpPr>
        <p:spPr>
          <a:xfrm>
            <a:off x="4291462" y="4834731"/>
            <a:ext cx="534982" cy="40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25" b="1">
                <a:solidFill>
                  <a:schemeClr val="lt1"/>
                </a:solidFill>
                <a:latin typeface="Calibri"/>
                <a:ea typeface="Calibri"/>
                <a:cs typeface="Calibri"/>
                <a:sym typeface="Calibri"/>
              </a:rPr>
              <a:t>Cl</a:t>
            </a:r>
            <a:r>
              <a:rPr lang="en-US" sz="2025" b="1" baseline="30000">
                <a:solidFill>
                  <a:schemeClr val="lt1"/>
                </a:solidFill>
                <a:latin typeface="Calibri"/>
                <a:ea typeface="Calibri"/>
                <a:cs typeface="Calibri"/>
                <a:sym typeface="Calibri"/>
              </a:rPr>
              <a:t>-</a:t>
            </a:r>
            <a:endParaRPr sz="2025" b="1">
              <a:solidFill>
                <a:schemeClr val="lt1"/>
              </a:solidFill>
              <a:latin typeface="Calibri"/>
              <a:ea typeface="Calibri"/>
              <a:cs typeface="Calibri"/>
              <a:sym typeface="Calibri"/>
            </a:endParaRPr>
          </a:p>
        </p:txBody>
      </p:sp>
      <p:sp>
        <p:nvSpPr>
          <p:cNvPr id="1847" name="Google Shape;1847;p138"/>
          <p:cNvSpPr txBox="1"/>
          <p:nvPr/>
        </p:nvSpPr>
        <p:spPr>
          <a:xfrm>
            <a:off x="4315969" y="3774220"/>
            <a:ext cx="534982" cy="40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25" b="1">
                <a:solidFill>
                  <a:schemeClr val="lt1"/>
                </a:solidFill>
                <a:latin typeface="Calibri"/>
                <a:ea typeface="Calibri"/>
                <a:cs typeface="Calibri"/>
                <a:sym typeface="Calibri"/>
              </a:rPr>
              <a:t>Cl</a:t>
            </a:r>
            <a:r>
              <a:rPr lang="en-US" sz="2025" b="1" baseline="30000">
                <a:solidFill>
                  <a:schemeClr val="lt1"/>
                </a:solidFill>
                <a:latin typeface="Calibri"/>
                <a:ea typeface="Calibri"/>
                <a:cs typeface="Calibri"/>
                <a:sym typeface="Calibri"/>
              </a:rPr>
              <a:t>-</a:t>
            </a:r>
            <a:endParaRPr sz="2025" b="1">
              <a:solidFill>
                <a:schemeClr val="lt1"/>
              </a:solidFill>
              <a:latin typeface="Calibri"/>
              <a:ea typeface="Calibri"/>
              <a:cs typeface="Calibri"/>
              <a:sym typeface="Calibri"/>
            </a:endParaRPr>
          </a:p>
        </p:txBody>
      </p:sp>
      <p:sp>
        <p:nvSpPr>
          <p:cNvPr id="1848" name="Google Shape;1848;p138"/>
          <p:cNvSpPr txBox="1"/>
          <p:nvPr/>
        </p:nvSpPr>
        <p:spPr>
          <a:xfrm>
            <a:off x="3652428" y="5377338"/>
            <a:ext cx="534982" cy="40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25" b="1">
                <a:solidFill>
                  <a:schemeClr val="lt1"/>
                </a:solidFill>
                <a:latin typeface="Calibri"/>
                <a:ea typeface="Calibri"/>
                <a:cs typeface="Calibri"/>
                <a:sym typeface="Calibri"/>
              </a:rPr>
              <a:t>Cl</a:t>
            </a:r>
            <a:r>
              <a:rPr lang="en-US" sz="2025" b="1" baseline="30000">
                <a:solidFill>
                  <a:schemeClr val="lt1"/>
                </a:solidFill>
                <a:latin typeface="Calibri"/>
                <a:ea typeface="Calibri"/>
                <a:cs typeface="Calibri"/>
                <a:sym typeface="Calibri"/>
              </a:rPr>
              <a:t>-</a:t>
            </a:r>
            <a:endParaRPr sz="2025" b="1">
              <a:solidFill>
                <a:schemeClr val="lt1"/>
              </a:solidFill>
              <a:latin typeface="Calibri"/>
              <a:ea typeface="Calibri"/>
              <a:cs typeface="Calibri"/>
              <a:sym typeface="Calibri"/>
            </a:endParaRPr>
          </a:p>
        </p:txBody>
      </p:sp>
      <p:sp>
        <p:nvSpPr>
          <p:cNvPr id="1849" name="Google Shape;1849;p138"/>
          <p:cNvSpPr txBox="1"/>
          <p:nvPr/>
        </p:nvSpPr>
        <p:spPr>
          <a:xfrm>
            <a:off x="4542174" y="5314669"/>
            <a:ext cx="534982" cy="40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25" b="1">
                <a:solidFill>
                  <a:schemeClr val="lt1"/>
                </a:solidFill>
                <a:latin typeface="Calibri"/>
                <a:ea typeface="Calibri"/>
                <a:cs typeface="Calibri"/>
                <a:sym typeface="Calibri"/>
              </a:rPr>
              <a:t>Cl</a:t>
            </a:r>
            <a:r>
              <a:rPr lang="en-US" sz="2025" b="1" baseline="30000">
                <a:solidFill>
                  <a:schemeClr val="lt1"/>
                </a:solidFill>
                <a:latin typeface="Calibri"/>
                <a:ea typeface="Calibri"/>
                <a:cs typeface="Calibri"/>
                <a:sym typeface="Calibri"/>
              </a:rPr>
              <a:t>-</a:t>
            </a:r>
            <a:endParaRPr sz="2025" b="1">
              <a:solidFill>
                <a:schemeClr val="lt1"/>
              </a:solidFill>
              <a:latin typeface="Calibri"/>
              <a:ea typeface="Calibri"/>
              <a:cs typeface="Calibri"/>
              <a:sym typeface="Calibri"/>
            </a:endParaRPr>
          </a:p>
        </p:txBody>
      </p:sp>
      <p:sp>
        <p:nvSpPr>
          <p:cNvPr id="1850" name="Google Shape;1850;p138"/>
          <p:cNvSpPr txBox="1"/>
          <p:nvPr/>
        </p:nvSpPr>
        <p:spPr>
          <a:xfrm>
            <a:off x="3534468" y="4231487"/>
            <a:ext cx="534982" cy="40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25" b="1">
                <a:solidFill>
                  <a:schemeClr val="lt1"/>
                </a:solidFill>
                <a:latin typeface="Calibri"/>
                <a:ea typeface="Calibri"/>
                <a:cs typeface="Calibri"/>
                <a:sym typeface="Calibri"/>
              </a:rPr>
              <a:t>Cl</a:t>
            </a:r>
            <a:r>
              <a:rPr lang="en-US" sz="2025" b="1" baseline="30000">
                <a:solidFill>
                  <a:schemeClr val="lt1"/>
                </a:solidFill>
                <a:latin typeface="Calibri"/>
                <a:ea typeface="Calibri"/>
                <a:cs typeface="Calibri"/>
                <a:sym typeface="Calibri"/>
              </a:rPr>
              <a:t>-</a:t>
            </a:r>
            <a:endParaRPr sz="2025" b="1">
              <a:solidFill>
                <a:schemeClr val="lt1"/>
              </a:solidFill>
              <a:latin typeface="Calibri"/>
              <a:ea typeface="Calibri"/>
              <a:cs typeface="Calibri"/>
              <a:sym typeface="Calibri"/>
            </a:endParaRPr>
          </a:p>
        </p:txBody>
      </p:sp>
      <p:sp>
        <p:nvSpPr>
          <p:cNvPr id="1851" name="Google Shape;1851;p138"/>
          <p:cNvSpPr txBox="1"/>
          <p:nvPr/>
        </p:nvSpPr>
        <p:spPr>
          <a:xfrm>
            <a:off x="4414434" y="4565187"/>
            <a:ext cx="534982" cy="7155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25" b="1">
                <a:solidFill>
                  <a:schemeClr val="lt1"/>
                </a:solidFill>
                <a:latin typeface="Calibri"/>
                <a:ea typeface="Calibri"/>
                <a:cs typeface="Calibri"/>
                <a:sym typeface="Calibri"/>
              </a:rPr>
              <a:t>OH</a:t>
            </a:r>
            <a:r>
              <a:rPr lang="en-US" sz="2025" b="1" baseline="30000">
                <a:solidFill>
                  <a:schemeClr val="lt1"/>
                </a:solidFill>
                <a:latin typeface="Calibri"/>
                <a:ea typeface="Calibri"/>
                <a:cs typeface="Calibri"/>
                <a:sym typeface="Calibri"/>
              </a:rPr>
              <a:t>-</a:t>
            </a:r>
            <a:endParaRPr sz="2025" b="1">
              <a:solidFill>
                <a:schemeClr val="lt1"/>
              </a:solidFill>
              <a:latin typeface="Calibri"/>
              <a:ea typeface="Calibri"/>
              <a:cs typeface="Calibri"/>
              <a:sym typeface="Calibri"/>
            </a:endParaRPr>
          </a:p>
        </p:txBody>
      </p:sp>
      <p:sp>
        <p:nvSpPr>
          <p:cNvPr id="1852" name="Google Shape;1852;p138"/>
          <p:cNvSpPr txBox="1"/>
          <p:nvPr/>
        </p:nvSpPr>
        <p:spPr>
          <a:xfrm>
            <a:off x="4371210" y="4156043"/>
            <a:ext cx="534982" cy="7155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25" b="1">
                <a:solidFill>
                  <a:schemeClr val="lt1"/>
                </a:solidFill>
                <a:latin typeface="Calibri"/>
                <a:ea typeface="Calibri"/>
                <a:cs typeface="Calibri"/>
                <a:sym typeface="Calibri"/>
              </a:rPr>
              <a:t>OH</a:t>
            </a:r>
            <a:r>
              <a:rPr lang="en-US" sz="2025" b="1" baseline="30000">
                <a:solidFill>
                  <a:schemeClr val="lt1"/>
                </a:solidFill>
                <a:latin typeface="Calibri"/>
                <a:ea typeface="Calibri"/>
                <a:cs typeface="Calibri"/>
                <a:sym typeface="Calibri"/>
              </a:rPr>
              <a:t>-</a:t>
            </a:r>
            <a:endParaRPr sz="2025" b="1">
              <a:solidFill>
                <a:schemeClr val="lt1"/>
              </a:solidFill>
              <a:latin typeface="Calibri"/>
              <a:ea typeface="Calibri"/>
              <a:cs typeface="Calibri"/>
              <a:sym typeface="Calibri"/>
            </a:endParaRPr>
          </a:p>
        </p:txBody>
      </p:sp>
      <p:sp>
        <p:nvSpPr>
          <p:cNvPr id="1853" name="Google Shape;1853;p138"/>
          <p:cNvSpPr txBox="1"/>
          <p:nvPr/>
        </p:nvSpPr>
        <p:spPr>
          <a:xfrm>
            <a:off x="3898688" y="5043245"/>
            <a:ext cx="534982" cy="7155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25" b="1">
                <a:solidFill>
                  <a:schemeClr val="lt1"/>
                </a:solidFill>
                <a:latin typeface="Calibri"/>
                <a:ea typeface="Calibri"/>
                <a:cs typeface="Calibri"/>
                <a:sym typeface="Calibri"/>
              </a:rPr>
              <a:t>OH</a:t>
            </a:r>
            <a:r>
              <a:rPr lang="en-US" sz="2025" b="1" baseline="30000">
                <a:solidFill>
                  <a:schemeClr val="lt1"/>
                </a:solidFill>
                <a:latin typeface="Calibri"/>
                <a:ea typeface="Calibri"/>
                <a:cs typeface="Calibri"/>
                <a:sym typeface="Calibri"/>
              </a:rPr>
              <a:t>-</a:t>
            </a:r>
            <a:endParaRPr sz="2025" b="1">
              <a:solidFill>
                <a:schemeClr val="lt1"/>
              </a:solidFill>
              <a:latin typeface="Calibri"/>
              <a:ea typeface="Calibri"/>
              <a:cs typeface="Calibri"/>
              <a:sym typeface="Calibri"/>
            </a:endParaRPr>
          </a:p>
        </p:txBody>
      </p:sp>
      <p:sp>
        <p:nvSpPr>
          <p:cNvPr id="1854" name="Google Shape;1854;p138"/>
          <p:cNvSpPr txBox="1"/>
          <p:nvPr/>
        </p:nvSpPr>
        <p:spPr>
          <a:xfrm>
            <a:off x="3936706" y="4206285"/>
            <a:ext cx="534982" cy="7155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25" b="1">
                <a:solidFill>
                  <a:schemeClr val="lt1"/>
                </a:solidFill>
                <a:latin typeface="Calibri"/>
                <a:ea typeface="Calibri"/>
                <a:cs typeface="Calibri"/>
                <a:sym typeface="Calibri"/>
              </a:rPr>
              <a:t>OH</a:t>
            </a:r>
            <a:r>
              <a:rPr lang="en-US" sz="2025" b="1" baseline="30000">
                <a:solidFill>
                  <a:schemeClr val="lt1"/>
                </a:solidFill>
                <a:latin typeface="Calibri"/>
                <a:ea typeface="Calibri"/>
                <a:cs typeface="Calibri"/>
                <a:sym typeface="Calibri"/>
              </a:rPr>
              <a:t>-</a:t>
            </a:r>
            <a:endParaRPr sz="2025" b="1">
              <a:solidFill>
                <a:schemeClr val="lt1"/>
              </a:solidFill>
              <a:latin typeface="Calibri"/>
              <a:ea typeface="Calibri"/>
              <a:cs typeface="Calibri"/>
              <a:sym typeface="Calibri"/>
            </a:endParaRPr>
          </a:p>
        </p:txBody>
      </p:sp>
      <p:sp>
        <p:nvSpPr>
          <p:cNvPr id="1855" name="Google Shape;1855;p138"/>
          <p:cNvSpPr txBox="1"/>
          <p:nvPr/>
        </p:nvSpPr>
        <p:spPr>
          <a:xfrm>
            <a:off x="3808546" y="4674293"/>
            <a:ext cx="534982" cy="7155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25" b="1">
                <a:solidFill>
                  <a:schemeClr val="lt1"/>
                </a:solidFill>
                <a:latin typeface="Calibri"/>
                <a:ea typeface="Calibri"/>
                <a:cs typeface="Calibri"/>
                <a:sym typeface="Calibri"/>
              </a:rPr>
              <a:t>OH</a:t>
            </a:r>
            <a:r>
              <a:rPr lang="en-US" sz="2025" b="1" baseline="30000">
                <a:solidFill>
                  <a:schemeClr val="lt1"/>
                </a:solidFill>
                <a:latin typeface="Calibri"/>
                <a:ea typeface="Calibri"/>
                <a:cs typeface="Calibri"/>
                <a:sym typeface="Calibri"/>
              </a:rPr>
              <a:t>-</a:t>
            </a:r>
            <a:endParaRPr sz="2025" b="1">
              <a:solidFill>
                <a:schemeClr val="lt1"/>
              </a:solidFill>
              <a:latin typeface="Calibri"/>
              <a:ea typeface="Calibri"/>
              <a:cs typeface="Calibri"/>
              <a:sym typeface="Calibri"/>
            </a:endParaRPr>
          </a:p>
        </p:txBody>
      </p:sp>
      <p:sp>
        <p:nvSpPr>
          <p:cNvPr id="1856" name="Google Shape;1856;p138" descr="Artificial Intelligence"/>
          <p:cNvSpPr/>
          <p:nvPr/>
        </p:nvSpPr>
        <p:spPr>
          <a:xfrm>
            <a:off x="0" y="14514"/>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57" name="Google Shape;1857;p138" descr="Comment Like"/>
          <p:cNvPicPr preferRelativeResize="0"/>
          <p:nvPr/>
        </p:nvPicPr>
        <p:blipFill rotWithShape="1">
          <a:blip r:embed="rId5">
            <a:alphaModFix/>
          </a:blip>
          <a:srcRect/>
          <a:stretch/>
        </p:blipFill>
        <p:spPr>
          <a:xfrm>
            <a:off x="779203" y="205888"/>
            <a:ext cx="557227" cy="557227"/>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862"/>
        <p:cNvGrpSpPr/>
        <p:nvPr/>
      </p:nvGrpSpPr>
      <p:grpSpPr>
        <a:xfrm>
          <a:off x="0" y="0"/>
          <a:ext cx="0" cy="0"/>
          <a:chOff x="0" y="0"/>
          <a:chExt cx="0" cy="0"/>
        </a:xfrm>
      </p:grpSpPr>
      <p:sp>
        <p:nvSpPr>
          <p:cNvPr id="1863" name="Google Shape;1863;p139"/>
          <p:cNvSpPr txBox="1"/>
          <p:nvPr/>
        </p:nvSpPr>
        <p:spPr>
          <a:xfrm>
            <a:off x="1143000" y="2759989"/>
            <a:ext cx="140809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b="1">
                <a:solidFill>
                  <a:srgbClr val="FF0000"/>
                </a:solidFill>
                <a:latin typeface="Calibri"/>
                <a:ea typeface="Calibri"/>
                <a:cs typeface="Calibri"/>
                <a:sym typeface="Calibri"/>
              </a:rPr>
              <a:t>H</a:t>
            </a:r>
            <a:r>
              <a:rPr lang="en-US" sz="7200" b="1" baseline="30000">
                <a:solidFill>
                  <a:srgbClr val="FF0000"/>
                </a:solidFill>
                <a:latin typeface="Calibri"/>
                <a:ea typeface="Calibri"/>
                <a:cs typeface="Calibri"/>
                <a:sym typeface="Calibri"/>
              </a:rPr>
              <a:t>+</a:t>
            </a:r>
            <a:endParaRPr sz="7200" b="1">
              <a:solidFill>
                <a:srgbClr val="FF0000"/>
              </a:solidFill>
              <a:latin typeface="Calibri"/>
              <a:ea typeface="Calibri"/>
              <a:cs typeface="Calibri"/>
              <a:sym typeface="Calibri"/>
            </a:endParaRPr>
          </a:p>
        </p:txBody>
      </p:sp>
      <p:sp>
        <p:nvSpPr>
          <p:cNvPr id="1864" name="Google Shape;1864;p139"/>
          <p:cNvSpPr/>
          <p:nvPr/>
        </p:nvSpPr>
        <p:spPr>
          <a:xfrm>
            <a:off x="2183746" y="2950757"/>
            <a:ext cx="838646" cy="795708"/>
          </a:xfrm>
          <a:prstGeom prst="mathPlus">
            <a:avLst>
              <a:gd name="adj1" fmla="val 2352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865" name="Google Shape;1865;p139"/>
          <p:cNvSpPr txBox="1"/>
          <p:nvPr/>
        </p:nvSpPr>
        <p:spPr>
          <a:xfrm>
            <a:off x="3022393" y="2759989"/>
            <a:ext cx="1573346"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b="1">
                <a:solidFill>
                  <a:srgbClr val="FF0000"/>
                </a:solidFill>
                <a:latin typeface="Calibri"/>
                <a:ea typeface="Calibri"/>
                <a:cs typeface="Calibri"/>
                <a:sym typeface="Calibri"/>
              </a:rPr>
              <a:t>OH</a:t>
            </a:r>
            <a:r>
              <a:rPr lang="en-US" sz="7200" b="1" baseline="30000">
                <a:solidFill>
                  <a:srgbClr val="FF0000"/>
                </a:solidFill>
                <a:latin typeface="Calibri"/>
                <a:ea typeface="Calibri"/>
                <a:cs typeface="Calibri"/>
                <a:sym typeface="Calibri"/>
              </a:rPr>
              <a:t>-</a:t>
            </a:r>
            <a:endParaRPr sz="7200" b="1">
              <a:solidFill>
                <a:srgbClr val="FF0000"/>
              </a:solidFill>
              <a:latin typeface="Calibri"/>
              <a:ea typeface="Calibri"/>
              <a:cs typeface="Calibri"/>
              <a:sym typeface="Calibri"/>
            </a:endParaRPr>
          </a:p>
        </p:txBody>
      </p:sp>
      <p:cxnSp>
        <p:nvCxnSpPr>
          <p:cNvPr id="1866" name="Google Shape;1866;p139"/>
          <p:cNvCxnSpPr/>
          <p:nvPr/>
        </p:nvCxnSpPr>
        <p:spPr>
          <a:xfrm>
            <a:off x="4689124" y="3429000"/>
            <a:ext cx="755817" cy="6404"/>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pic>
        <p:nvPicPr>
          <p:cNvPr id="1867" name="Google Shape;1867;p139" descr="water.jpg"/>
          <p:cNvPicPr preferRelativeResize="0"/>
          <p:nvPr/>
        </p:nvPicPr>
        <p:blipFill rotWithShape="1">
          <a:blip r:embed="rId3">
            <a:alphaModFix/>
          </a:blip>
          <a:srcRect/>
          <a:stretch/>
        </p:blipFill>
        <p:spPr>
          <a:xfrm>
            <a:off x="5444941" y="2258599"/>
            <a:ext cx="2424677" cy="2544888"/>
          </a:xfrm>
          <a:prstGeom prst="rect">
            <a:avLst/>
          </a:prstGeom>
          <a:noFill/>
          <a:ln>
            <a:noFill/>
          </a:ln>
        </p:spPr>
      </p:pic>
      <p:sp>
        <p:nvSpPr>
          <p:cNvPr id="1868" name="Google Shape;1868;p139"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69" name="Google Shape;1869;p139"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874"/>
        <p:cNvGrpSpPr/>
        <p:nvPr/>
      </p:nvGrpSpPr>
      <p:grpSpPr>
        <a:xfrm>
          <a:off x="0" y="0"/>
          <a:ext cx="0" cy="0"/>
          <a:chOff x="0" y="0"/>
          <a:chExt cx="0" cy="0"/>
        </a:xfrm>
      </p:grpSpPr>
      <p:sp>
        <p:nvSpPr>
          <p:cNvPr id="1875" name="Google Shape;1875;p140"/>
          <p:cNvSpPr txBox="1"/>
          <p:nvPr/>
        </p:nvSpPr>
        <p:spPr>
          <a:xfrm>
            <a:off x="1143000" y="2226549"/>
            <a:ext cx="140809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b="1">
                <a:solidFill>
                  <a:srgbClr val="FF0000"/>
                </a:solidFill>
                <a:latin typeface="Calibri"/>
                <a:ea typeface="Calibri"/>
                <a:cs typeface="Calibri"/>
                <a:sym typeface="Calibri"/>
              </a:rPr>
              <a:t>Cl</a:t>
            </a:r>
            <a:r>
              <a:rPr lang="en-US" sz="7200" b="1" baseline="30000">
                <a:solidFill>
                  <a:srgbClr val="FF0000"/>
                </a:solidFill>
                <a:latin typeface="Calibri"/>
                <a:ea typeface="Calibri"/>
                <a:cs typeface="Calibri"/>
                <a:sym typeface="Calibri"/>
              </a:rPr>
              <a:t>-</a:t>
            </a:r>
            <a:endParaRPr sz="7200" b="1">
              <a:solidFill>
                <a:srgbClr val="FF0000"/>
              </a:solidFill>
              <a:latin typeface="Calibri"/>
              <a:ea typeface="Calibri"/>
              <a:cs typeface="Calibri"/>
              <a:sym typeface="Calibri"/>
            </a:endParaRPr>
          </a:p>
        </p:txBody>
      </p:sp>
      <p:sp>
        <p:nvSpPr>
          <p:cNvPr id="1876" name="Google Shape;1876;p140"/>
          <p:cNvSpPr txBox="1"/>
          <p:nvPr/>
        </p:nvSpPr>
        <p:spPr>
          <a:xfrm>
            <a:off x="2973004" y="2251755"/>
            <a:ext cx="194607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b="1">
                <a:solidFill>
                  <a:srgbClr val="FF0000"/>
                </a:solidFill>
                <a:latin typeface="Calibri"/>
                <a:ea typeface="Calibri"/>
                <a:cs typeface="Calibri"/>
                <a:sym typeface="Calibri"/>
              </a:rPr>
              <a:t>Na</a:t>
            </a:r>
            <a:r>
              <a:rPr lang="en-US" sz="7200" b="1" baseline="30000">
                <a:solidFill>
                  <a:srgbClr val="FF0000"/>
                </a:solidFill>
                <a:latin typeface="Calibri"/>
                <a:ea typeface="Calibri"/>
                <a:cs typeface="Calibri"/>
                <a:sym typeface="Calibri"/>
              </a:rPr>
              <a:t>+</a:t>
            </a:r>
            <a:endParaRPr sz="7200" b="1">
              <a:solidFill>
                <a:srgbClr val="FF0000"/>
              </a:solidFill>
              <a:latin typeface="Calibri"/>
              <a:ea typeface="Calibri"/>
              <a:cs typeface="Calibri"/>
              <a:sym typeface="Calibri"/>
            </a:endParaRPr>
          </a:p>
        </p:txBody>
      </p:sp>
      <p:sp>
        <p:nvSpPr>
          <p:cNvPr id="1877" name="Google Shape;1877;p140"/>
          <p:cNvSpPr/>
          <p:nvPr/>
        </p:nvSpPr>
        <p:spPr>
          <a:xfrm>
            <a:off x="2136648" y="2537178"/>
            <a:ext cx="838646" cy="795708"/>
          </a:xfrm>
          <a:prstGeom prst="mathPlus">
            <a:avLst>
              <a:gd name="adj1" fmla="val 2352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cxnSp>
        <p:nvCxnSpPr>
          <p:cNvPr id="1878" name="Google Shape;1878;p140"/>
          <p:cNvCxnSpPr/>
          <p:nvPr/>
        </p:nvCxnSpPr>
        <p:spPr>
          <a:xfrm>
            <a:off x="4541172" y="2935032"/>
            <a:ext cx="755817" cy="6404"/>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pic>
        <p:nvPicPr>
          <p:cNvPr id="1879" name="Google Shape;1879;p140" descr="salt2.jpg"/>
          <p:cNvPicPr preferRelativeResize="0"/>
          <p:nvPr/>
        </p:nvPicPr>
        <p:blipFill rotWithShape="1">
          <a:blip r:embed="rId3">
            <a:alphaModFix/>
          </a:blip>
          <a:srcRect/>
          <a:stretch/>
        </p:blipFill>
        <p:spPr>
          <a:xfrm>
            <a:off x="3536692" y="3332887"/>
            <a:ext cx="1760297" cy="2604970"/>
          </a:xfrm>
          <a:prstGeom prst="rect">
            <a:avLst/>
          </a:prstGeom>
          <a:noFill/>
          <a:ln>
            <a:noFill/>
          </a:ln>
        </p:spPr>
      </p:pic>
      <p:sp>
        <p:nvSpPr>
          <p:cNvPr id="1880" name="Google Shape;1880;p140"/>
          <p:cNvSpPr txBox="1"/>
          <p:nvPr/>
        </p:nvSpPr>
        <p:spPr>
          <a:xfrm>
            <a:off x="5480480" y="2346410"/>
            <a:ext cx="194607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b="1">
                <a:solidFill>
                  <a:srgbClr val="FF0000"/>
                </a:solidFill>
                <a:latin typeface="Calibri"/>
                <a:ea typeface="Calibri"/>
                <a:cs typeface="Calibri"/>
                <a:sym typeface="Calibri"/>
              </a:rPr>
              <a:t>NaCl</a:t>
            </a:r>
            <a:endParaRPr sz="7200" b="1">
              <a:solidFill>
                <a:srgbClr val="FF0000"/>
              </a:solidFill>
              <a:latin typeface="Calibri"/>
              <a:ea typeface="Calibri"/>
              <a:cs typeface="Calibri"/>
              <a:sym typeface="Calibri"/>
            </a:endParaRPr>
          </a:p>
        </p:txBody>
      </p:sp>
      <p:sp>
        <p:nvSpPr>
          <p:cNvPr id="1881" name="Google Shape;1881;p140"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82" name="Google Shape;1882;p140"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pic>
        <p:nvPicPr>
          <p:cNvPr id="1888" name="Google Shape;1888;p141" descr="salt.jpg"/>
          <p:cNvPicPr preferRelativeResize="0"/>
          <p:nvPr/>
        </p:nvPicPr>
        <p:blipFill rotWithShape="1">
          <a:blip r:embed="rId3">
            <a:alphaModFix/>
          </a:blip>
          <a:srcRect/>
          <a:stretch/>
        </p:blipFill>
        <p:spPr>
          <a:xfrm>
            <a:off x="1143000" y="2038351"/>
            <a:ext cx="6858000" cy="2765993"/>
          </a:xfrm>
          <a:prstGeom prst="rect">
            <a:avLst/>
          </a:prstGeom>
          <a:noFill/>
          <a:ln>
            <a:noFill/>
          </a:ln>
        </p:spPr>
      </p:pic>
      <p:sp>
        <p:nvSpPr>
          <p:cNvPr id="1889" name="Google Shape;1889;p141"/>
          <p:cNvSpPr txBox="1"/>
          <p:nvPr/>
        </p:nvSpPr>
        <p:spPr>
          <a:xfrm>
            <a:off x="2576982" y="3884661"/>
            <a:ext cx="1708352" cy="49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25">
                <a:solidFill>
                  <a:srgbClr val="FF0000"/>
                </a:solidFill>
                <a:latin typeface="Calibri"/>
                <a:ea typeface="Calibri"/>
                <a:cs typeface="Calibri"/>
                <a:sym typeface="Calibri"/>
              </a:rPr>
              <a:t>Acid</a:t>
            </a:r>
            <a:endParaRPr/>
          </a:p>
        </p:txBody>
      </p:sp>
      <p:sp>
        <p:nvSpPr>
          <p:cNvPr id="1890" name="Google Shape;1890;p141"/>
          <p:cNvSpPr txBox="1"/>
          <p:nvPr/>
        </p:nvSpPr>
        <p:spPr>
          <a:xfrm>
            <a:off x="1070526" y="3884661"/>
            <a:ext cx="1708352" cy="49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25">
                <a:solidFill>
                  <a:srgbClr val="FF0000"/>
                </a:solidFill>
                <a:latin typeface="Calibri"/>
                <a:ea typeface="Calibri"/>
                <a:cs typeface="Calibri"/>
                <a:sym typeface="Calibri"/>
              </a:rPr>
              <a:t>Base</a:t>
            </a:r>
            <a:endParaRPr/>
          </a:p>
        </p:txBody>
      </p:sp>
      <p:sp>
        <p:nvSpPr>
          <p:cNvPr id="1891" name="Google Shape;1891;p141"/>
          <p:cNvSpPr/>
          <p:nvPr/>
        </p:nvSpPr>
        <p:spPr>
          <a:xfrm>
            <a:off x="2649457" y="3968287"/>
            <a:ext cx="258841" cy="259721"/>
          </a:xfrm>
          <a:prstGeom prst="mathPlus">
            <a:avLst>
              <a:gd name="adj1" fmla="val 2352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cxnSp>
        <p:nvCxnSpPr>
          <p:cNvPr id="1892" name="Google Shape;1892;p141"/>
          <p:cNvCxnSpPr/>
          <p:nvPr/>
        </p:nvCxnSpPr>
        <p:spPr>
          <a:xfrm>
            <a:off x="4031669" y="4165881"/>
            <a:ext cx="507329" cy="0"/>
          </a:xfrm>
          <a:prstGeom prst="straightConnector1">
            <a:avLst/>
          </a:prstGeom>
          <a:noFill/>
          <a:ln w="57150" cap="flat" cmpd="sng">
            <a:solidFill>
              <a:srgbClr val="5B9BD5"/>
            </a:solidFill>
            <a:prstDash val="solid"/>
            <a:round/>
            <a:headEnd type="none" w="sm" len="sm"/>
            <a:tailEnd type="stealth" w="med" len="med"/>
          </a:ln>
          <a:effectLst>
            <a:outerShdw blurRad="40000" dist="20000" dir="5400000" rotWithShape="0">
              <a:srgbClr val="000000">
                <a:alpha val="37647"/>
              </a:srgbClr>
            </a:outerShdw>
          </a:effectLst>
        </p:spPr>
      </p:cxnSp>
      <p:sp>
        <p:nvSpPr>
          <p:cNvPr id="1893" name="Google Shape;1893;p141"/>
          <p:cNvSpPr txBox="1"/>
          <p:nvPr/>
        </p:nvSpPr>
        <p:spPr>
          <a:xfrm>
            <a:off x="4441049" y="3881461"/>
            <a:ext cx="1708352" cy="49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25">
                <a:solidFill>
                  <a:srgbClr val="FF0000"/>
                </a:solidFill>
                <a:latin typeface="Calibri"/>
                <a:ea typeface="Calibri"/>
                <a:cs typeface="Calibri"/>
                <a:sym typeface="Calibri"/>
              </a:rPr>
              <a:t>Salt</a:t>
            </a:r>
            <a:endParaRPr/>
          </a:p>
        </p:txBody>
      </p:sp>
      <p:sp>
        <p:nvSpPr>
          <p:cNvPr id="1894" name="Google Shape;1894;p141"/>
          <p:cNvSpPr txBox="1"/>
          <p:nvPr/>
        </p:nvSpPr>
        <p:spPr>
          <a:xfrm>
            <a:off x="6149401" y="3881461"/>
            <a:ext cx="1708352" cy="49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25">
                <a:solidFill>
                  <a:srgbClr val="FF0000"/>
                </a:solidFill>
                <a:latin typeface="Calibri"/>
                <a:ea typeface="Calibri"/>
                <a:cs typeface="Calibri"/>
                <a:sym typeface="Calibri"/>
              </a:rPr>
              <a:t>Water</a:t>
            </a:r>
            <a:endParaRPr/>
          </a:p>
        </p:txBody>
      </p:sp>
      <p:sp>
        <p:nvSpPr>
          <p:cNvPr id="1895" name="Google Shape;1895;p141"/>
          <p:cNvSpPr/>
          <p:nvPr/>
        </p:nvSpPr>
        <p:spPr>
          <a:xfrm>
            <a:off x="6019980" y="3968287"/>
            <a:ext cx="258841" cy="259721"/>
          </a:xfrm>
          <a:prstGeom prst="mathPlus">
            <a:avLst>
              <a:gd name="adj1" fmla="val 2352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896" name="Google Shape;1896;p141"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97" name="Google Shape;1897;p141"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pic>
        <p:nvPicPr>
          <p:cNvPr id="1903" name="Google Shape;1903;p142"/>
          <p:cNvPicPr preferRelativeResize="0"/>
          <p:nvPr/>
        </p:nvPicPr>
        <p:blipFill rotWithShape="1">
          <a:blip r:embed="rId3">
            <a:alphaModFix/>
          </a:blip>
          <a:srcRect/>
          <a:stretch/>
        </p:blipFill>
        <p:spPr>
          <a:xfrm>
            <a:off x="1142999" y="885167"/>
            <a:ext cx="2795216" cy="2095994"/>
          </a:xfrm>
          <a:prstGeom prst="rect">
            <a:avLst/>
          </a:prstGeom>
          <a:noFill/>
          <a:ln>
            <a:noFill/>
          </a:ln>
        </p:spPr>
      </p:pic>
      <p:sp>
        <p:nvSpPr>
          <p:cNvPr id="1904" name="Google Shape;1904;p142"/>
          <p:cNvSpPr txBox="1"/>
          <p:nvPr/>
        </p:nvSpPr>
        <p:spPr>
          <a:xfrm>
            <a:off x="1143000" y="2953243"/>
            <a:ext cx="2793253"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a:solidFill>
                  <a:schemeClr val="dk1"/>
                </a:solidFill>
                <a:latin typeface="Calibri"/>
                <a:ea typeface="Calibri"/>
                <a:cs typeface="Calibri"/>
                <a:sym typeface="Calibri"/>
              </a:rPr>
              <a:t>Potassium dichromate</a:t>
            </a:r>
            <a:endParaRPr/>
          </a:p>
        </p:txBody>
      </p:sp>
      <p:pic>
        <p:nvPicPr>
          <p:cNvPr id="1905" name="Google Shape;1905;p142"/>
          <p:cNvPicPr preferRelativeResize="0"/>
          <p:nvPr/>
        </p:nvPicPr>
        <p:blipFill rotWithShape="1">
          <a:blip r:embed="rId4">
            <a:alphaModFix/>
          </a:blip>
          <a:srcRect/>
          <a:stretch/>
        </p:blipFill>
        <p:spPr>
          <a:xfrm>
            <a:off x="3403437" y="3571661"/>
            <a:ext cx="2639348" cy="1979511"/>
          </a:xfrm>
          <a:prstGeom prst="rect">
            <a:avLst/>
          </a:prstGeom>
          <a:noFill/>
          <a:ln>
            <a:noFill/>
          </a:ln>
        </p:spPr>
      </p:pic>
      <p:sp>
        <p:nvSpPr>
          <p:cNvPr id="1906" name="Google Shape;1906;p142"/>
          <p:cNvSpPr txBox="1"/>
          <p:nvPr/>
        </p:nvSpPr>
        <p:spPr>
          <a:xfrm>
            <a:off x="3120364" y="5557335"/>
            <a:ext cx="3205493"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00">
                <a:solidFill>
                  <a:schemeClr val="dk1"/>
                </a:solidFill>
                <a:latin typeface="Calibri"/>
                <a:ea typeface="Calibri"/>
                <a:cs typeface="Calibri"/>
                <a:sym typeface="Calibri"/>
              </a:rPr>
              <a:t>Potassium permanganate</a:t>
            </a:r>
            <a:endParaRPr/>
          </a:p>
        </p:txBody>
      </p:sp>
      <p:pic>
        <p:nvPicPr>
          <p:cNvPr id="1907" name="Google Shape;1907;p142"/>
          <p:cNvPicPr preferRelativeResize="0"/>
          <p:nvPr/>
        </p:nvPicPr>
        <p:blipFill rotWithShape="1">
          <a:blip r:embed="rId5">
            <a:alphaModFix/>
          </a:blip>
          <a:srcRect/>
          <a:stretch/>
        </p:blipFill>
        <p:spPr>
          <a:xfrm>
            <a:off x="5206343" y="857250"/>
            <a:ext cx="2794658" cy="2095994"/>
          </a:xfrm>
          <a:prstGeom prst="rect">
            <a:avLst/>
          </a:prstGeom>
          <a:noFill/>
          <a:ln>
            <a:noFill/>
          </a:ln>
        </p:spPr>
      </p:pic>
      <p:sp>
        <p:nvSpPr>
          <p:cNvPr id="1908" name="Google Shape;1908;p142"/>
          <p:cNvSpPr txBox="1"/>
          <p:nvPr/>
        </p:nvSpPr>
        <p:spPr>
          <a:xfrm>
            <a:off x="5696163" y="2953243"/>
            <a:ext cx="2304837"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00">
                <a:solidFill>
                  <a:schemeClr val="dk1"/>
                </a:solidFill>
                <a:latin typeface="Calibri"/>
                <a:ea typeface="Calibri"/>
                <a:cs typeface="Calibri"/>
                <a:sym typeface="Calibri"/>
              </a:rPr>
              <a:t>Nickel Chloride</a:t>
            </a:r>
            <a:endParaRPr/>
          </a:p>
        </p:txBody>
      </p:sp>
      <p:sp>
        <p:nvSpPr>
          <p:cNvPr id="1909" name="Google Shape;1909;p142" descr="Artificial Intelligence"/>
          <p:cNvSpPr/>
          <p:nvPr/>
        </p:nvSpPr>
        <p:spPr>
          <a:xfrm>
            <a:off x="0" y="0"/>
            <a:ext cx="849542" cy="84954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10" name="Google Shape;1910;p142" descr="Comment Like"/>
          <p:cNvPicPr preferRelativeResize="0"/>
          <p:nvPr/>
        </p:nvPicPr>
        <p:blipFill rotWithShape="1">
          <a:blip r:embed="rId7">
            <a:alphaModFix/>
          </a:blip>
          <a:srcRect/>
          <a:stretch/>
        </p:blipFill>
        <p:spPr>
          <a:xfrm>
            <a:off x="779203" y="191374"/>
            <a:ext cx="557227" cy="557227"/>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915"/>
        <p:cNvGrpSpPr/>
        <p:nvPr/>
      </p:nvGrpSpPr>
      <p:grpSpPr>
        <a:xfrm>
          <a:off x="0" y="0"/>
          <a:ext cx="0" cy="0"/>
          <a:chOff x="0" y="0"/>
          <a:chExt cx="0" cy="0"/>
        </a:xfrm>
      </p:grpSpPr>
      <p:sp>
        <p:nvSpPr>
          <p:cNvPr id="1916" name="Google Shape;1916;p14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144"/>
          <p:cNvSpPr txBox="1"/>
          <p:nvPr/>
        </p:nvSpPr>
        <p:spPr>
          <a:xfrm>
            <a:off x="0" y="954953"/>
            <a:ext cx="91440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Fill in the equation.</a:t>
            </a:r>
            <a:endParaRPr/>
          </a:p>
        </p:txBody>
      </p:sp>
      <p:sp>
        <p:nvSpPr>
          <p:cNvPr id="1923" name="Google Shape;1923;p14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24" name="Google Shape;1924;p144" descr="salt.jpg"/>
          <p:cNvPicPr preferRelativeResize="0"/>
          <p:nvPr/>
        </p:nvPicPr>
        <p:blipFill rotWithShape="1">
          <a:blip r:embed="rId4">
            <a:alphaModFix/>
          </a:blip>
          <a:srcRect/>
          <a:stretch/>
        </p:blipFill>
        <p:spPr>
          <a:xfrm>
            <a:off x="1143000" y="2038351"/>
            <a:ext cx="6858000" cy="2765993"/>
          </a:xfrm>
          <a:prstGeom prst="rect">
            <a:avLst/>
          </a:prstGeom>
          <a:noFill/>
          <a:ln>
            <a:noFill/>
          </a:ln>
        </p:spPr>
      </p:pic>
      <p:sp>
        <p:nvSpPr>
          <p:cNvPr id="1925" name="Google Shape;1925;p144"/>
          <p:cNvSpPr/>
          <p:nvPr/>
        </p:nvSpPr>
        <p:spPr>
          <a:xfrm>
            <a:off x="2649457" y="3968287"/>
            <a:ext cx="258841" cy="259721"/>
          </a:xfrm>
          <a:prstGeom prst="mathPlus">
            <a:avLst>
              <a:gd name="adj1" fmla="val 2352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cxnSp>
        <p:nvCxnSpPr>
          <p:cNvPr id="1926" name="Google Shape;1926;p144"/>
          <p:cNvCxnSpPr/>
          <p:nvPr/>
        </p:nvCxnSpPr>
        <p:spPr>
          <a:xfrm>
            <a:off x="4064671" y="4084858"/>
            <a:ext cx="507329" cy="0"/>
          </a:xfrm>
          <a:prstGeom prst="straightConnector1">
            <a:avLst/>
          </a:prstGeom>
          <a:noFill/>
          <a:ln w="57150" cap="flat" cmpd="sng">
            <a:solidFill>
              <a:srgbClr val="5B9BD5"/>
            </a:solidFill>
            <a:prstDash val="solid"/>
            <a:round/>
            <a:headEnd type="none" w="sm" len="sm"/>
            <a:tailEnd type="stealth" w="med" len="med"/>
          </a:ln>
          <a:effectLst>
            <a:outerShdw blurRad="40000" dist="20000" dir="5400000" rotWithShape="0">
              <a:srgbClr val="000000">
                <a:alpha val="37647"/>
              </a:srgbClr>
            </a:outerShdw>
          </a:effectLst>
        </p:spPr>
      </p:cxnSp>
      <p:sp>
        <p:nvSpPr>
          <p:cNvPr id="1927" name="Google Shape;1927;p144"/>
          <p:cNvSpPr/>
          <p:nvPr/>
        </p:nvSpPr>
        <p:spPr>
          <a:xfrm>
            <a:off x="6019980" y="3968287"/>
            <a:ext cx="258841" cy="259721"/>
          </a:xfrm>
          <a:prstGeom prst="mathPlus">
            <a:avLst>
              <a:gd name="adj1" fmla="val 2352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cxnSp>
        <p:nvCxnSpPr>
          <p:cNvPr id="1928" name="Google Shape;1928;p144"/>
          <p:cNvCxnSpPr/>
          <p:nvPr/>
        </p:nvCxnSpPr>
        <p:spPr>
          <a:xfrm>
            <a:off x="1400537" y="4165881"/>
            <a:ext cx="1145893"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1929" name="Google Shape;1929;p144"/>
          <p:cNvCxnSpPr/>
          <p:nvPr/>
        </p:nvCxnSpPr>
        <p:spPr>
          <a:xfrm>
            <a:off x="2918778" y="4164876"/>
            <a:ext cx="1039764"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1930" name="Google Shape;1930;p144"/>
          <p:cNvCxnSpPr/>
          <p:nvPr/>
        </p:nvCxnSpPr>
        <p:spPr>
          <a:xfrm>
            <a:off x="4749508" y="4181628"/>
            <a:ext cx="1039764"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1931" name="Google Shape;1931;p144"/>
          <p:cNvCxnSpPr/>
          <p:nvPr/>
        </p:nvCxnSpPr>
        <p:spPr>
          <a:xfrm>
            <a:off x="6462561" y="4164876"/>
            <a:ext cx="1039764"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936"/>
        <p:cNvGrpSpPr/>
        <p:nvPr/>
      </p:nvGrpSpPr>
      <p:grpSpPr>
        <a:xfrm>
          <a:off x="0" y="0"/>
          <a:ext cx="0" cy="0"/>
          <a:chOff x="0" y="0"/>
          <a:chExt cx="0" cy="0"/>
        </a:xfrm>
      </p:grpSpPr>
      <p:pic>
        <p:nvPicPr>
          <p:cNvPr id="1937" name="Google Shape;1937;p145" descr="salt.jpg"/>
          <p:cNvPicPr preferRelativeResize="0"/>
          <p:nvPr/>
        </p:nvPicPr>
        <p:blipFill rotWithShape="1">
          <a:blip r:embed="rId3">
            <a:alphaModFix/>
          </a:blip>
          <a:srcRect/>
          <a:stretch/>
        </p:blipFill>
        <p:spPr>
          <a:xfrm>
            <a:off x="1143000" y="2038351"/>
            <a:ext cx="6858000" cy="2765993"/>
          </a:xfrm>
          <a:prstGeom prst="rect">
            <a:avLst/>
          </a:prstGeom>
          <a:noFill/>
          <a:ln>
            <a:noFill/>
          </a:ln>
        </p:spPr>
      </p:pic>
      <p:sp>
        <p:nvSpPr>
          <p:cNvPr id="1938" name="Google Shape;1938;p145"/>
          <p:cNvSpPr txBox="1"/>
          <p:nvPr/>
        </p:nvSpPr>
        <p:spPr>
          <a:xfrm>
            <a:off x="2576982" y="3884661"/>
            <a:ext cx="1708352" cy="49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25">
                <a:solidFill>
                  <a:srgbClr val="FF0000"/>
                </a:solidFill>
                <a:latin typeface="Calibri"/>
                <a:ea typeface="Calibri"/>
                <a:cs typeface="Calibri"/>
                <a:sym typeface="Calibri"/>
              </a:rPr>
              <a:t>Acid</a:t>
            </a:r>
            <a:endParaRPr/>
          </a:p>
        </p:txBody>
      </p:sp>
      <p:sp>
        <p:nvSpPr>
          <p:cNvPr id="1939" name="Google Shape;1939;p145"/>
          <p:cNvSpPr txBox="1"/>
          <p:nvPr/>
        </p:nvSpPr>
        <p:spPr>
          <a:xfrm>
            <a:off x="1070526" y="3884661"/>
            <a:ext cx="1708352" cy="49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25">
                <a:solidFill>
                  <a:srgbClr val="FF0000"/>
                </a:solidFill>
                <a:latin typeface="Calibri"/>
                <a:ea typeface="Calibri"/>
                <a:cs typeface="Calibri"/>
                <a:sym typeface="Calibri"/>
              </a:rPr>
              <a:t>Base</a:t>
            </a:r>
            <a:endParaRPr/>
          </a:p>
        </p:txBody>
      </p:sp>
      <p:sp>
        <p:nvSpPr>
          <p:cNvPr id="1940" name="Google Shape;1940;p145"/>
          <p:cNvSpPr/>
          <p:nvPr/>
        </p:nvSpPr>
        <p:spPr>
          <a:xfrm>
            <a:off x="2649457" y="3968287"/>
            <a:ext cx="258841" cy="259721"/>
          </a:xfrm>
          <a:prstGeom prst="mathPlus">
            <a:avLst>
              <a:gd name="adj1" fmla="val 2352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cxnSp>
        <p:nvCxnSpPr>
          <p:cNvPr id="1941" name="Google Shape;1941;p145"/>
          <p:cNvCxnSpPr/>
          <p:nvPr/>
        </p:nvCxnSpPr>
        <p:spPr>
          <a:xfrm>
            <a:off x="4031669" y="4165881"/>
            <a:ext cx="507329" cy="0"/>
          </a:xfrm>
          <a:prstGeom prst="straightConnector1">
            <a:avLst/>
          </a:prstGeom>
          <a:noFill/>
          <a:ln w="57150" cap="flat" cmpd="sng">
            <a:solidFill>
              <a:srgbClr val="5B9BD5"/>
            </a:solidFill>
            <a:prstDash val="solid"/>
            <a:round/>
            <a:headEnd type="none" w="sm" len="sm"/>
            <a:tailEnd type="stealth" w="med" len="med"/>
          </a:ln>
          <a:effectLst>
            <a:outerShdw blurRad="40000" dist="20000" dir="5400000" rotWithShape="0">
              <a:srgbClr val="000000">
                <a:alpha val="37647"/>
              </a:srgbClr>
            </a:outerShdw>
          </a:effectLst>
        </p:spPr>
      </p:cxnSp>
      <p:sp>
        <p:nvSpPr>
          <p:cNvPr id="1942" name="Google Shape;1942;p145"/>
          <p:cNvSpPr txBox="1"/>
          <p:nvPr/>
        </p:nvSpPr>
        <p:spPr>
          <a:xfrm>
            <a:off x="4441049" y="3881461"/>
            <a:ext cx="1708352" cy="49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25">
                <a:solidFill>
                  <a:srgbClr val="FF0000"/>
                </a:solidFill>
                <a:latin typeface="Calibri"/>
                <a:ea typeface="Calibri"/>
                <a:cs typeface="Calibri"/>
                <a:sym typeface="Calibri"/>
              </a:rPr>
              <a:t>Salt</a:t>
            </a:r>
            <a:endParaRPr/>
          </a:p>
        </p:txBody>
      </p:sp>
      <p:sp>
        <p:nvSpPr>
          <p:cNvPr id="1943" name="Google Shape;1943;p145"/>
          <p:cNvSpPr txBox="1"/>
          <p:nvPr/>
        </p:nvSpPr>
        <p:spPr>
          <a:xfrm>
            <a:off x="6149401" y="3881461"/>
            <a:ext cx="1708352" cy="49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25">
                <a:solidFill>
                  <a:srgbClr val="FF0000"/>
                </a:solidFill>
                <a:latin typeface="Calibri"/>
                <a:ea typeface="Calibri"/>
                <a:cs typeface="Calibri"/>
                <a:sym typeface="Calibri"/>
              </a:rPr>
              <a:t>Water</a:t>
            </a:r>
            <a:endParaRPr/>
          </a:p>
        </p:txBody>
      </p:sp>
      <p:sp>
        <p:nvSpPr>
          <p:cNvPr id="1944" name="Google Shape;1944;p145"/>
          <p:cNvSpPr/>
          <p:nvPr/>
        </p:nvSpPr>
        <p:spPr>
          <a:xfrm>
            <a:off x="6019980" y="3968287"/>
            <a:ext cx="258841" cy="259721"/>
          </a:xfrm>
          <a:prstGeom prst="mathPlus">
            <a:avLst>
              <a:gd name="adj1" fmla="val 2352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945" name="Google Shape;1945;p14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45"/>
          <p:cNvSpPr txBox="1"/>
          <p:nvPr/>
        </p:nvSpPr>
        <p:spPr>
          <a:xfrm>
            <a:off x="0" y="954953"/>
            <a:ext cx="91440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Fill in the equation.</a:t>
            </a:r>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951"/>
        <p:cNvGrpSpPr/>
        <p:nvPr/>
      </p:nvGrpSpPr>
      <p:grpSpPr>
        <a:xfrm>
          <a:off x="0" y="0"/>
          <a:ext cx="0" cy="0"/>
          <a:chOff x="0" y="0"/>
          <a:chExt cx="0" cy="0"/>
        </a:xfrm>
      </p:grpSpPr>
      <p:sp>
        <p:nvSpPr>
          <p:cNvPr id="1952" name="Google Shape;1952;p149"/>
          <p:cNvSpPr txBox="1"/>
          <p:nvPr/>
        </p:nvSpPr>
        <p:spPr>
          <a:xfrm>
            <a:off x="0" y="434603"/>
            <a:ext cx="91440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How do salts form? </a:t>
            </a:r>
            <a:endParaRPr/>
          </a:p>
        </p:txBody>
      </p:sp>
      <p:pic>
        <p:nvPicPr>
          <p:cNvPr id="1953" name="Google Shape;1953;p149" descr="salt2.jpg"/>
          <p:cNvPicPr preferRelativeResize="0"/>
          <p:nvPr/>
        </p:nvPicPr>
        <p:blipFill rotWithShape="1">
          <a:blip r:embed="rId3">
            <a:alphaModFix/>
          </a:blip>
          <a:srcRect/>
          <a:stretch/>
        </p:blipFill>
        <p:spPr>
          <a:xfrm>
            <a:off x="3860460" y="2949734"/>
            <a:ext cx="1998132" cy="3776732"/>
          </a:xfrm>
          <a:prstGeom prst="rect">
            <a:avLst/>
          </a:prstGeom>
          <a:noFill/>
          <a:ln>
            <a:noFill/>
          </a:ln>
        </p:spPr>
      </p:pic>
      <p:sp>
        <p:nvSpPr>
          <p:cNvPr id="1954" name="Google Shape;1954;p14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959"/>
        <p:cNvGrpSpPr/>
        <p:nvPr/>
      </p:nvGrpSpPr>
      <p:grpSpPr>
        <a:xfrm>
          <a:off x="0" y="0"/>
          <a:ext cx="0" cy="0"/>
          <a:chOff x="0" y="0"/>
          <a:chExt cx="0" cy="0"/>
        </a:xfrm>
      </p:grpSpPr>
      <p:pic>
        <p:nvPicPr>
          <p:cNvPr id="1960" name="Google Shape;1960;p150" descr="salt.jpg"/>
          <p:cNvPicPr preferRelativeResize="0"/>
          <p:nvPr/>
        </p:nvPicPr>
        <p:blipFill rotWithShape="1">
          <a:blip r:embed="rId3">
            <a:alphaModFix/>
          </a:blip>
          <a:srcRect/>
          <a:stretch/>
        </p:blipFill>
        <p:spPr>
          <a:xfrm>
            <a:off x="1143000" y="2038351"/>
            <a:ext cx="6858000" cy="2765993"/>
          </a:xfrm>
          <a:prstGeom prst="rect">
            <a:avLst/>
          </a:prstGeom>
          <a:noFill/>
          <a:ln>
            <a:noFill/>
          </a:ln>
        </p:spPr>
      </p:pic>
      <p:sp>
        <p:nvSpPr>
          <p:cNvPr id="1961" name="Google Shape;1961;p150"/>
          <p:cNvSpPr txBox="1"/>
          <p:nvPr/>
        </p:nvSpPr>
        <p:spPr>
          <a:xfrm>
            <a:off x="2576982" y="3884661"/>
            <a:ext cx="1708352" cy="49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25">
                <a:solidFill>
                  <a:srgbClr val="FF0000"/>
                </a:solidFill>
                <a:latin typeface="Calibri"/>
                <a:ea typeface="Calibri"/>
                <a:cs typeface="Calibri"/>
                <a:sym typeface="Calibri"/>
              </a:rPr>
              <a:t>Acid</a:t>
            </a:r>
            <a:endParaRPr/>
          </a:p>
        </p:txBody>
      </p:sp>
      <p:sp>
        <p:nvSpPr>
          <p:cNvPr id="1962" name="Google Shape;1962;p150"/>
          <p:cNvSpPr txBox="1"/>
          <p:nvPr/>
        </p:nvSpPr>
        <p:spPr>
          <a:xfrm>
            <a:off x="1070526" y="3884661"/>
            <a:ext cx="1708352" cy="49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25">
                <a:solidFill>
                  <a:srgbClr val="FF0000"/>
                </a:solidFill>
                <a:latin typeface="Calibri"/>
                <a:ea typeface="Calibri"/>
                <a:cs typeface="Calibri"/>
                <a:sym typeface="Calibri"/>
              </a:rPr>
              <a:t>Base</a:t>
            </a:r>
            <a:endParaRPr/>
          </a:p>
        </p:txBody>
      </p:sp>
      <p:sp>
        <p:nvSpPr>
          <p:cNvPr id="1963" name="Google Shape;1963;p150"/>
          <p:cNvSpPr/>
          <p:nvPr/>
        </p:nvSpPr>
        <p:spPr>
          <a:xfrm>
            <a:off x="2649457" y="3968287"/>
            <a:ext cx="258841" cy="259721"/>
          </a:xfrm>
          <a:prstGeom prst="mathPlus">
            <a:avLst>
              <a:gd name="adj1" fmla="val 2352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cxnSp>
        <p:nvCxnSpPr>
          <p:cNvPr id="1964" name="Google Shape;1964;p150"/>
          <p:cNvCxnSpPr/>
          <p:nvPr/>
        </p:nvCxnSpPr>
        <p:spPr>
          <a:xfrm>
            <a:off x="4031669" y="4165881"/>
            <a:ext cx="507329" cy="0"/>
          </a:xfrm>
          <a:prstGeom prst="straightConnector1">
            <a:avLst/>
          </a:prstGeom>
          <a:noFill/>
          <a:ln w="57150" cap="flat" cmpd="sng">
            <a:solidFill>
              <a:srgbClr val="5B9BD5"/>
            </a:solidFill>
            <a:prstDash val="solid"/>
            <a:round/>
            <a:headEnd type="none" w="sm" len="sm"/>
            <a:tailEnd type="stealth" w="med" len="med"/>
          </a:ln>
          <a:effectLst>
            <a:outerShdw blurRad="40000" dist="20000" dir="5400000" rotWithShape="0">
              <a:srgbClr val="000000">
                <a:alpha val="37647"/>
              </a:srgbClr>
            </a:outerShdw>
          </a:effectLst>
        </p:spPr>
      </p:cxnSp>
      <p:sp>
        <p:nvSpPr>
          <p:cNvPr id="1965" name="Google Shape;1965;p150"/>
          <p:cNvSpPr/>
          <p:nvPr/>
        </p:nvSpPr>
        <p:spPr>
          <a:xfrm>
            <a:off x="6019980" y="3968287"/>
            <a:ext cx="258841" cy="259721"/>
          </a:xfrm>
          <a:prstGeom prst="mathPlus">
            <a:avLst>
              <a:gd name="adj1" fmla="val 2352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966" name="Google Shape;1966;p150"/>
          <p:cNvSpPr txBox="1"/>
          <p:nvPr/>
        </p:nvSpPr>
        <p:spPr>
          <a:xfrm>
            <a:off x="1336430" y="232035"/>
            <a:ext cx="7515255"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When a base and acid react, what two products are formed?</a:t>
            </a:r>
            <a:endParaRPr/>
          </a:p>
        </p:txBody>
      </p:sp>
      <p:sp>
        <p:nvSpPr>
          <p:cNvPr id="1967" name="Google Shape;1967;p15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3"/>
          <p:cNvSpPr txBox="1"/>
          <p:nvPr/>
        </p:nvSpPr>
        <p:spPr>
          <a:xfrm>
            <a:off x="1746493" y="1403444"/>
            <a:ext cx="5561597"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 </a:t>
            </a:r>
            <a:endParaRPr/>
          </a:p>
        </p:txBody>
      </p:sp>
      <p:sp>
        <p:nvSpPr>
          <p:cNvPr id="300" name="Google Shape;300;p13"/>
          <p:cNvSpPr/>
          <p:nvPr/>
        </p:nvSpPr>
        <p:spPr>
          <a:xfrm>
            <a:off x="1178972" y="480121"/>
            <a:ext cx="67860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What is an element?</a:t>
            </a:r>
            <a:endParaRPr/>
          </a:p>
        </p:txBody>
      </p:sp>
      <p:pic>
        <p:nvPicPr>
          <p:cNvPr id="301" name="Google Shape;301;p13" descr="gold.jpg"/>
          <p:cNvPicPr preferRelativeResize="0"/>
          <p:nvPr/>
        </p:nvPicPr>
        <p:blipFill rotWithShape="1">
          <a:blip r:embed="rId3">
            <a:alphaModFix/>
          </a:blip>
          <a:srcRect/>
          <a:stretch/>
        </p:blipFill>
        <p:spPr>
          <a:xfrm>
            <a:off x="1942688" y="2719190"/>
            <a:ext cx="5258624" cy="3281561"/>
          </a:xfrm>
          <a:prstGeom prst="rect">
            <a:avLst/>
          </a:prstGeom>
          <a:noFill/>
          <a:ln>
            <a:noFill/>
          </a:ln>
        </p:spPr>
      </p:pic>
      <p:sp>
        <p:nvSpPr>
          <p:cNvPr id="302" name="Google Shape;302;p1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972"/>
        <p:cNvGrpSpPr/>
        <p:nvPr/>
      </p:nvGrpSpPr>
      <p:grpSpPr>
        <a:xfrm>
          <a:off x="0" y="0"/>
          <a:ext cx="0" cy="0"/>
          <a:chOff x="0" y="0"/>
          <a:chExt cx="0" cy="0"/>
        </a:xfrm>
      </p:grpSpPr>
      <p:sp>
        <p:nvSpPr>
          <p:cNvPr id="1973" name="Google Shape;1973;p151"/>
          <p:cNvSpPr/>
          <p:nvPr/>
        </p:nvSpPr>
        <p:spPr>
          <a:xfrm>
            <a:off x="1448276" y="1699748"/>
            <a:ext cx="5958965" cy="4004909"/>
          </a:xfrm>
          <a:prstGeom prst="rect">
            <a:avLst/>
          </a:prstGeom>
          <a:noFill/>
          <a:ln w="571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3000" b="1">
                <a:solidFill>
                  <a:srgbClr val="000000"/>
                </a:solidFill>
                <a:latin typeface="Calibri"/>
                <a:ea typeface="Calibri"/>
                <a:cs typeface="Calibri"/>
                <a:sym typeface="Calibri"/>
              </a:rPr>
              <a:t>Acid</a:t>
            </a:r>
            <a:endParaRPr/>
          </a:p>
          <a:p>
            <a:pPr marL="0" marR="0" lvl="0" indent="0" algn="l" rtl="0">
              <a:spcBef>
                <a:spcPts val="0"/>
              </a:spcBef>
              <a:spcAft>
                <a:spcPts val="0"/>
              </a:spcAft>
              <a:buNone/>
            </a:pPr>
            <a:endParaRPr sz="3000">
              <a:solidFill>
                <a:schemeClr val="lt1"/>
              </a:solidFill>
              <a:latin typeface="Calibri"/>
              <a:ea typeface="Calibri"/>
              <a:cs typeface="Calibri"/>
              <a:sym typeface="Calibri"/>
            </a:endParaRPr>
          </a:p>
          <a:p>
            <a:pPr marL="0" marR="0" lvl="0" indent="0" algn="l" rtl="0">
              <a:spcBef>
                <a:spcPts val="0"/>
              </a:spcBef>
              <a:spcAft>
                <a:spcPts val="0"/>
              </a:spcAft>
              <a:buNone/>
            </a:pPr>
            <a:endParaRPr sz="3000">
              <a:solidFill>
                <a:schemeClr val="lt1"/>
              </a:solidFill>
              <a:latin typeface="Calibri"/>
              <a:ea typeface="Calibri"/>
              <a:cs typeface="Calibri"/>
              <a:sym typeface="Calibri"/>
            </a:endParaRPr>
          </a:p>
          <a:p>
            <a:pPr marL="0" marR="0" lvl="0" indent="0" algn="l" rtl="0">
              <a:spcBef>
                <a:spcPts val="0"/>
              </a:spcBef>
              <a:spcAft>
                <a:spcPts val="0"/>
              </a:spcAft>
              <a:buNone/>
            </a:pPr>
            <a:r>
              <a:rPr lang="en-US" sz="3000" b="1">
                <a:solidFill>
                  <a:srgbClr val="000000"/>
                </a:solidFill>
                <a:latin typeface="Calibri"/>
                <a:ea typeface="Calibri"/>
                <a:cs typeface="Calibri"/>
                <a:sym typeface="Calibri"/>
              </a:rPr>
              <a:t>Base</a:t>
            </a:r>
            <a:endParaRPr/>
          </a:p>
          <a:p>
            <a:pPr marL="0" marR="0" lvl="0" indent="0" algn="l" rtl="0">
              <a:spcBef>
                <a:spcPts val="0"/>
              </a:spcBef>
              <a:spcAft>
                <a:spcPts val="0"/>
              </a:spcAft>
              <a:buNone/>
            </a:pPr>
            <a:endParaRPr sz="3000">
              <a:solidFill>
                <a:schemeClr val="lt1"/>
              </a:solidFill>
              <a:latin typeface="Calibri"/>
              <a:ea typeface="Calibri"/>
              <a:cs typeface="Calibri"/>
              <a:sym typeface="Calibri"/>
            </a:endParaRPr>
          </a:p>
          <a:p>
            <a:pPr marL="0" marR="0" lvl="0" indent="0" algn="l" rtl="0">
              <a:spcBef>
                <a:spcPts val="0"/>
              </a:spcBef>
              <a:spcAft>
                <a:spcPts val="0"/>
              </a:spcAft>
              <a:buNone/>
            </a:pPr>
            <a:endParaRPr sz="3000">
              <a:solidFill>
                <a:schemeClr val="lt1"/>
              </a:solidFill>
              <a:latin typeface="Calibri"/>
              <a:ea typeface="Calibri"/>
              <a:cs typeface="Calibri"/>
              <a:sym typeface="Calibri"/>
            </a:endParaRPr>
          </a:p>
          <a:p>
            <a:pPr marL="0" marR="0" lvl="0" indent="0" algn="l" rtl="0">
              <a:spcBef>
                <a:spcPts val="0"/>
              </a:spcBef>
              <a:spcAft>
                <a:spcPts val="0"/>
              </a:spcAft>
              <a:buNone/>
            </a:pPr>
            <a:r>
              <a:rPr lang="en-US" sz="3000" b="1">
                <a:solidFill>
                  <a:schemeClr val="dk1"/>
                </a:solidFill>
                <a:latin typeface="Calibri"/>
                <a:ea typeface="Calibri"/>
                <a:cs typeface="Calibri"/>
                <a:sym typeface="Calibri"/>
              </a:rPr>
              <a:t>Salt</a:t>
            </a:r>
            <a:endParaRPr/>
          </a:p>
        </p:txBody>
      </p:sp>
      <p:pic>
        <p:nvPicPr>
          <p:cNvPr id="1974" name="Google Shape;1974;p151" descr="dreamstime_xs_11479540.jpg"/>
          <p:cNvPicPr preferRelativeResize="0"/>
          <p:nvPr/>
        </p:nvPicPr>
        <p:blipFill rotWithShape="1">
          <a:blip r:embed="rId3">
            <a:alphaModFix/>
          </a:blip>
          <a:srcRect/>
          <a:stretch/>
        </p:blipFill>
        <p:spPr>
          <a:xfrm>
            <a:off x="3053364" y="1846269"/>
            <a:ext cx="819450" cy="952388"/>
          </a:xfrm>
          <a:prstGeom prst="rect">
            <a:avLst/>
          </a:prstGeom>
          <a:noFill/>
          <a:ln>
            <a:noFill/>
          </a:ln>
        </p:spPr>
      </p:pic>
      <p:pic>
        <p:nvPicPr>
          <p:cNvPr id="1975" name="Google Shape;1975;p151" descr="dreamstime_xs_11479540.jpg"/>
          <p:cNvPicPr preferRelativeResize="0"/>
          <p:nvPr/>
        </p:nvPicPr>
        <p:blipFill rotWithShape="1">
          <a:blip r:embed="rId3">
            <a:alphaModFix/>
          </a:blip>
          <a:srcRect/>
          <a:stretch/>
        </p:blipFill>
        <p:spPr>
          <a:xfrm>
            <a:off x="3053364" y="3205998"/>
            <a:ext cx="819450" cy="952388"/>
          </a:xfrm>
          <a:prstGeom prst="rect">
            <a:avLst/>
          </a:prstGeom>
          <a:noFill/>
          <a:ln>
            <a:noFill/>
          </a:ln>
        </p:spPr>
      </p:pic>
      <p:pic>
        <p:nvPicPr>
          <p:cNvPr id="1976" name="Google Shape;1976;p151" descr="dreamstime_xs_11479540.jpg"/>
          <p:cNvPicPr preferRelativeResize="0"/>
          <p:nvPr/>
        </p:nvPicPr>
        <p:blipFill rotWithShape="1">
          <a:blip r:embed="rId3">
            <a:alphaModFix/>
          </a:blip>
          <a:srcRect/>
          <a:stretch/>
        </p:blipFill>
        <p:spPr>
          <a:xfrm>
            <a:off x="3053364" y="4658998"/>
            <a:ext cx="819450" cy="952388"/>
          </a:xfrm>
          <a:prstGeom prst="rect">
            <a:avLst/>
          </a:prstGeom>
          <a:noFill/>
          <a:ln>
            <a:noFill/>
          </a:ln>
        </p:spPr>
      </p:pic>
      <p:sp>
        <p:nvSpPr>
          <p:cNvPr id="1977" name="Google Shape;1977;p151"/>
          <p:cNvSpPr/>
          <p:nvPr/>
        </p:nvSpPr>
        <p:spPr>
          <a:xfrm>
            <a:off x="4403337" y="1846269"/>
            <a:ext cx="1243817" cy="695975"/>
          </a:xfrm>
          <a:prstGeom prst="rect">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50">
                <a:solidFill>
                  <a:schemeClr val="lt1"/>
                </a:solidFill>
                <a:latin typeface="Calibri"/>
                <a:ea typeface="Calibri"/>
                <a:cs typeface="Calibri"/>
                <a:sym typeface="Calibri"/>
              </a:rPr>
              <a:t>Hydrogen Ions</a:t>
            </a:r>
            <a:endParaRPr/>
          </a:p>
        </p:txBody>
      </p:sp>
      <p:sp>
        <p:nvSpPr>
          <p:cNvPr id="1978" name="Google Shape;1978;p151"/>
          <p:cNvSpPr/>
          <p:nvPr/>
        </p:nvSpPr>
        <p:spPr>
          <a:xfrm>
            <a:off x="4403337" y="3390169"/>
            <a:ext cx="1243817" cy="695975"/>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50">
                <a:solidFill>
                  <a:schemeClr val="lt1"/>
                </a:solidFill>
                <a:latin typeface="Calibri"/>
                <a:ea typeface="Calibri"/>
                <a:cs typeface="Calibri"/>
                <a:sym typeface="Calibri"/>
              </a:rPr>
              <a:t>Hydroxide Ions</a:t>
            </a:r>
            <a:endParaRPr/>
          </a:p>
        </p:txBody>
      </p:sp>
      <p:sp>
        <p:nvSpPr>
          <p:cNvPr id="1979" name="Google Shape;1979;p151"/>
          <p:cNvSpPr/>
          <p:nvPr/>
        </p:nvSpPr>
        <p:spPr>
          <a:xfrm>
            <a:off x="4244286" y="4354200"/>
            <a:ext cx="1549400" cy="1488274"/>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1980" name="Google Shape;1980;p151" descr="dreamstime_xs_11479540.jpg"/>
          <p:cNvPicPr preferRelativeResize="0"/>
          <p:nvPr/>
        </p:nvPicPr>
        <p:blipFill rotWithShape="1">
          <a:blip r:embed="rId3">
            <a:alphaModFix/>
          </a:blip>
          <a:srcRect/>
          <a:stretch/>
        </p:blipFill>
        <p:spPr>
          <a:xfrm>
            <a:off x="6342664" y="4564069"/>
            <a:ext cx="819450" cy="952388"/>
          </a:xfrm>
          <a:prstGeom prst="rect">
            <a:avLst/>
          </a:prstGeom>
          <a:noFill/>
          <a:ln>
            <a:noFill/>
          </a:ln>
        </p:spPr>
      </p:pic>
      <p:sp>
        <p:nvSpPr>
          <p:cNvPr id="1981" name="Google Shape;1981;p151"/>
          <p:cNvSpPr/>
          <p:nvPr/>
        </p:nvSpPr>
        <p:spPr>
          <a:xfrm>
            <a:off x="5818108" y="2980226"/>
            <a:ext cx="1549400" cy="1488274"/>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982" name="Google Shape;1982;p151"/>
          <p:cNvSpPr/>
          <p:nvPr/>
        </p:nvSpPr>
        <p:spPr>
          <a:xfrm>
            <a:off x="5818108" y="1618998"/>
            <a:ext cx="1549400" cy="1488274"/>
          </a:xfrm>
          <a:prstGeom prst="mathMultiply">
            <a:avLst>
              <a:gd name="adj1" fmla="val 23520"/>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983" name="Google Shape;1983;p151"/>
          <p:cNvSpPr txBox="1"/>
          <p:nvPr/>
        </p:nvSpPr>
        <p:spPr>
          <a:xfrm>
            <a:off x="849542" y="401682"/>
            <a:ext cx="7515255"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What are the similarities and differences between acids, bases, and salts?</a:t>
            </a:r>
            <a:endParaRPr/>
          </a:p>
        </p:txBody>
      </p:sp>
      <p:sp>
        <p:nvSpPr>
          <p:cNvPr id="1984" name="Google Shape;1984;p15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989"/>
        <p:cNvGrpSpPr/>
        <p:nvPr/>
      </p:nvGrpSpPr>
      <p:grpSpPr>
        <a:xfrm>
          <a:off x="0" y="0"/>
          <a:ext cx="0" cy="0"/>
          <a:chOff x="0" y="0"/>
          <a:chExt cx="0" cy="0"/>
        </a:xfrm>
      </p:grpSpPr>
      <p:sp>
        <p:nvSpPr>
          <p:cNvPr id="1990" name="Google Shape;1990;p1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991" name="Google Shape;1991;p1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996"/>
        <p:cNvGrpSpPr/>
        <p:nvPr/>
      </p:nvGrpSpPr>
      <p:grpSpPr>
        <a:xfrm>
          <a:off x="0" y="0"/>
          <a:ext cx="0" cy="0"/>
          <a:chOff x="0" y="0"/>
          <a:chExt cx="0" cy="0"/>
        </a:xfrm>
      </p:grpSpPr>
      <p:sp>
        <p:nvSpPr>
          <p:cNvPr id="1997" name="Google Shape;1997;p153"/>
          <p:cNvSpPr txBox="1"/>
          <p:nvPr/>
        </p:nvSpPr>
        <p:spPr>
          <a:xfrm>
            <a:off x="0" y="954953"/>
            <a:ext cx="9144000"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u="sng">
                <a:solidFill>
                  <a:schemeClr val="dk1"/>
                </a:solidFill>
                <a:latin typeface="Calibri"/>
                <a:ea typeface="Calibri"/>
                <a:cs typeface="Calibri"/>
                <a:sym typeface="Calibri"/>
              </a:rPr>
              <a:t>Salt</a:t>
            </a:r>
            <a:r>
              <a:rPr lang="en-US" sz="4400">
                <a:solidFill>
                  <a:schemeClr val="dk1"/>
                </a:solidFill>
                <a:latin typeface="Calibri"/>
                <a:ea typeface="Calibri"/>
                <a:cs typeface="Calibri"/>
                <a:sym typeface="Calibri"/>
              </a:rPr>
              <a:t>: a compound that forms from the chemical reaction of an acid and a base </a:t>
            </a:r>
            <a:endParaRPr/>
          </a:p>
        </p:txBody>
      </p:sp>
      <p:pic>
        <p:nvPicPr>
          <p:cNvPr id="1998" name="Google Shape;1998;p153" descr="salt2.jpg"/>
          <p:cNvPicPr preferRelativeResize="0"/>
          <p:nvPr/>
        </p:nvPicPr>
        <p:blipFill rotWithShape="1">
          <a:blip r:embed="rId3">
            <a:alphaModFix/>
          </a:blip>
          <a:srcRect/>
          <a:stretch/>
        </p:blipFill>
        <p:spPr>
          <a:xfrm>
            <a:off x="3860460" y="2949734"/>
            <a:ext cx="1998132" cy="3776732"/>
          </a:xfrm>
          <a:prstGeom prst="rect">
            <a:avLst/>
          </a:prstGeom>
          <a:noFill/>
          <a:ln>
            <a:noFill/>
          </a:ln>
        </p:spPr>
      </p:pic>
      <p:sp>
        <p:nvSpPr>
          <p:cNvPr id="1999" name="Google Shape;1999;p15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004"/>
        <p:cNvGrpSpPr/>
        <p:nvPr/>
      </p:nvGrpSpPr>
      <p:grpSpPr>
        <a:xfrm>
          <a:off x="0" y="0"/>
          <a:ext cx="0" cy="0"/>
          <a:chOff x="0" y="0"/>
          <a:chExt cx="0" cy="0"/>
        </a:xfrm>
      </p:grpSpPr>
      <p:sp>
        <p:nvSpPr>
          <p:cNvPr id="2005" name="Google Shape;2005;p155"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55"/>
          <p:cNvSpPr txBox="1"/>
          <p:nvPr/>
        </p:nvSpPr>
        <p:spPr>
          <a:xfrm>
            <a:off x="467248" y="665133"/>
            <a:ext cx="8209504"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the pH of materials affect your everyday life? How are compounds classified, what is pH, and how can the pH of different substances be tested?</a:t>
            </a:r>
            <a:endParaRPr/>
          </a:p>
        </p:txBody>
      </p:sp>
      <p:pic>
        <p:nvPicPr>
          <p:cNvPr id="2007" name="Google Shape;2007;p155"/>
          <p:cNvPicPr preferRelativeResize="0"/>
          <p:nvPr/>
        </p:nvPicPr>
        <p:blipFill rotWithShape="1">
          <a:blip r:embed="rId4">
            <a:alphaModFix/>
          </a:blip>
          <a:srcRect l="5110" t="44765" r="3333" b="12727"/>
          <a:stretch/>
        </p:blipFill>
        <p:spPr>
          <a:xfrm>
            <a:off x="0" y="2975429"/>
            <a:ext cx="9144000" cy="3799210"/>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012"/>
        <p:cNvGrpSpPr/>
        <p:nvPr/>
      </p:nvGrpSpPr>
      <p:grpSpPr>
        <a:xfrm>
          <a:off x="0" y="0"/>
          <a:ext cx="0" cy="0"/>
          <a:chOff x="0" y="0"/>
          <a:chExt cx="0" cy="0"/>
        </a:xfrm>
      </p:grpSpPr>
      <p:pic>
        <p:nvPicPr>
          <p:cNvPr id="2013" name="Google Shape;2013;p156"/>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8900" y="1007400"/>
            <a:ext cx="5981766" cy="507831"/>
          </a:xfrm>
          <a:prstGeom prst="rect">
            <a:avLst/>
          </a:prstGeom>
          <a:noFill/>
        </p:spPr>
        <p:txBody>
          <a:bodyPr wrap="none" rtlCol="0">
            <a:spAutoFit/>
          </a:bodyPr>
          <a:lstStyle/>
          <a:p>
            <a:r>
              <a:rPr lang="en-US" sz="2700" dirty="0"/>
              <a:t>This Video Created With Resources From:</a:t>
            </a:r>
          </a:p>
        </p:txBody>
      </p:sp>
      <p:sp>
        <p:nvSpPr>
          <p:cNvPr id="4" name="TextBox 3"/>
          <p:cNvSpPr txBox="1"/>
          <p:nvPr/>
        </p:nvSpPr>
        <p:spPr>
          <a:xfrm>
            <a:off x="588172" y="4919326"/>
            <a:ext cx="8115299" cy="1200329"/>
          </a:xfrm>
          <a:prstGeom prst="rect">
            <a:avLst/>
          </a:prstGeom>
          <a:noFill/>
        </p:spPr>
        <p:txBody>
          <a:bodyPr wrap="square" rtlCol="0">
            <a:spAutoFit/>
          </a:bodyPr>
          <a:lstStyle/>
          <a:p>
            <a:pPr algn="ctr"/>
            <a:r>
              <a:rPr lang="en-US" b="1" dirty="0"/>
              <a:t>Questions or Comments</a:t>
            </a:r>
          </a:p>
          <a:p>
            <a:pPr algn="ctr"/>
            <a:endParaRPr lang="en-US" b="1" dirty="0"/>
          </a:p>
          <a:p>
            <a:pPr algn="ctr"/>
            <a:r>
              <a:rPr lang="en-US" dirty="0"/>
              <a:t> Michael Kennedy, Ph.D.          MKennedy@Virginia.edu </a:t>
            </a:r>
          </a:p>
          <a:p>
            <a:pPr algn="ctr"/>
            <a:r>
              <a:rPr lang="en-US" dirty="0"/>
              <a:t>Rachel L Kunemund, Ph.D.	rk8vm@virginia.edu</a:t>
            </a:r>
          </a:p>
        </p:txBody>
      </p:sp>
      <p:pic>
        <p:nvPicPr>
          <p:cNvPr id="1026" name="Picture 2" descr="IEP Translation – Communication from OSEP regarding the ...">
            <a:extLst>
              <a:ext uri="{FF2B5EF4-FFF2-40B4-BE49-F238E27FC236}">
                <a16:creationId xmlns:a16="http://schemas.microsoft.com/office/drawing/2014/main" id="{DD7666DC-F396-456E-B4E8-F6B72C706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048" y="1572482"/>
            <a:ext cx="3821907" cy="671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F361E70-3964-488B-B599-B49F39A6C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950" y="3515977"/>
            <a:ext cx="6342100" cy="1137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Department of Education - Wikipedia">
            <a:extLst>
              <a:ext uri="{FF2B5EF4-FFF2-40B4-BE49-F238E27FC236}">
                <a16:creationId xmlns:a16="http://schemas.microsoft.com/office/drawing/2014/main" id="{54C82D93-5DCA-45DD-ABA4-ACE77579C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902" y="2349776"/>
            <a:ext cx="1194199" cy="11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039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4"/>
          <p:cNvSpPr txBox="1"/>
          <p:nvPr/>
        </p:nvSpPr>
        <p:spPr>
          <a:xfrm>
            <a:off x="1746493" y="1403444"/>
            <a:ext cx="5561597"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 </a:t>
            </a:r>
            <a:endParaRPr/>
          </a:p>
        </p:txBody>
      </p:sp>
      <p:sp>
        <p:nvSpPr>
          <p:cNvPr id="309" name="Google Shape;309;p14"/>
          <p:cNvSpPr/>
          <p:nvPr/>
        </p:nvSpPr>
        <p:spPr>
          <a:xfrm>
            <a:off x="1693277" y="1403446"/>
            <a:ext cx="5614812"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700">
                <a:solidFill>
                  <a:schemeClr val="dk1"/>
                </a:solidFill>
                <a:latin typeface="Calibri"/>
                <a:ea typeface="Calibri"/>
                <a:cs typeface="Calibri"/>
                <a:sym typeface="Calibri"/>
              </a:rPr>
              <a:t> </a:t>
            </a:r>
            <a:endParaRPr/>
          </a:p>
        </p:txBody>
      </p:sp>
      <p:sp>
        <p:nvSpPr>
          <p:cNvPr id="310" name="Google Shape;310;p14"/>
          <p:cNvSpPr/>
          <p:nvPr/>
        </p:nvSpPr>
        <p:spPr>
          <a:xfrm>
            <a:off x="2117901" y="2149343"/>
            <a:ext cx="572314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u="sng">
                <a:solidFill>
                  <a:schemeClr val="dk1"/>
                </a:solidFill>
                <a:latin typeface="Calibri"/>
                <a:ea typeface="Calibri"/>
                <a:cs typeface="Calibri"/>
                <a:sym typeface="Calibri"/>
              </a:rPr>
              <a:t>Chemical Symbol</a:t>
            </a:r>
            <a:endParaRPr/>
          </a:p>
          <a:p>
            <a:pPr marL="0" marR="0" lvl="0" indent="0" algn="ctr" rtl="0">
              <a:spcBef>
                <a:spcPts val="0"/>
              </a:spcBef>
              <a:spcAft>
                <a:spcPts val="0"/>
              </a:spcAft>
              <a:buNone/>
            </a:pPr>
            <a:endParaRPr sz="3000" u="sng">
              <a:solidFill>
                <a:schemeClr val="dk1"/>
              </a:solidFill>
              <a:latin typeface="Calibri"/>
              <a:ea typeface="Calibri"/>
              <a:cs typeface="Calibri"/>
              <a:sym typeface="Calibri"/>
            </a:endParaRPr>
          </a:p>
        </p:txBody>
      </p:sp>
      <p:pic>
        <p:nvPicPr>
          <p:cNvPr id="311" name="Google Shape;311;p14"/>
          <p:cNvPicPr preferRelativeResize="0"/>
          <p:nvPr/>
        </p:nvPicPr>
        <p:blipFill rotWithShape="1">
          <a:blip r:embed="rId3">
            <a:alphaModFix/>
          </a:blip>
          <a:srcRect/>
          <a:stretch/>
        </p:blipFill>
        <p:spPr>
          <a:xfrm>
            <a:off x="2522261" y="2893521"/>
            <a:ext cx="4503838" cy="3939947"/>
          </a:xfrm>
          <a:prstGeom prst="rect">
            <a:avLst/>
          </a:prstGeom>
          <a:noFill/>
          <a:ln>
            <a:noFill/>
          </a:ln>
        </p:spPr>
      </p:pic>
      <p:sp>
        <p:nvSpPr>
          <p:cNvPr id="312" name="Google Shape;312;p14"/>
          <p:cNvSpPr/>
          <p:nvPr/>
        </p:nvSpPr>
        <p:spPr>
          <a:xfrm>
            <a:off x="4442851" y="4066579"/>
            <a:ext cx="1243012" cy="1269802"/>
          </a:xfrm>
          <a:prstGeom prst="ellipse">
            <a:avLst/>
          </a:prstGeom>
          <a:noFill/>
          <a:ln w="508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cxnSp>
        <p:nvCxnSpPr>
          <p:cNvPr id="313" name="Google Shape;313;p14"/>
          <p:cNvCxnSpPr/>
          <p:nvPr/>
        </p:nvCxnSpPr>
        <p:spPr>
          <a:xfrm>
            <a:off x="4608063" y="2754595"/>
            <a:ext cx="385762" cy="1253729"/>
          </a:xfrm>
          <a:prstGeom prst="straightConnector1">
            <a:avLst/>
          </a:prstGeom>
          <a:noFill/>
          <a:ln w="508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sp>
        <p:nvSpPr>
          <p:cNvPr id="314" name="Google Shape;314;p1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4"/>
          <p:cNvSpPr/>
          <p:nvPr/>
        </p:nvSpPr>
        <p:spPr>
          <a:xfrm>
            <a:off x="609600" y="52955"/>
            <a:ext cx="8389257"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What does a chemical symbol tell us about an element?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5"/>
          <p:cNvSpPr/>
          <p:nvPr/>
        </p:nvSpPr>
        <p:spPr>
          <a:xfrm>
            <a:off x="849550" y="263125"/>
            <a:ext cx="7978200" cy="1488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500">
                <a:solidFill>
                  <a:schemeClr val="dk1"/>
                </a:solidFill>
                <a:latin typeface="Calibri"/>
                <a:ea typeface="Calibri"/>
                <a:cs typeface="Calibri"/>
                <a:sym typeface="Calibri"/>
              </a:rPr>
              <a:t>What is the difference between a molecule and compound?</a:t>
            </a:r>
            <a:endParaRPr sz="1100"/>
          </a:p>
          <a:p>
            <a:pPr marL="0" marR="0" lvl="0" indent="0" algn="ctr" rtl="0">
              <a:spcBef>
                <a:spcPts val="0"/>
              </a:spcBef>
              <a:spcAft>
                <a:spcPts val="0"/>
              </a:spcAft>
              <a:buNone/>
            </a:pPr>
            <a:endParaRPr sz="3000" u="sng">
              <a:solidFill>
                <a:schemeClr val="dk1"/>
              </a:solidFill>
              <a:latin typeface="Calibri"/>
              <a:ea typeface="Calibri"/>
              <a:cs typeface="Calibri"/>
              <a:sym typeface="Calibri"/>
            </a:endParaRPr>
          </a:p>
          <a:p>
            <a:pPr marL="0" marR="0" lvl="0" indent="0" algn="ctr" rtl="0">
              <a:spcBef>
                <a:spcPts val="0"/>
              </a:spcBef>
              <a:spcAft>
                <a:spcPts val="0"/>
              </a:spcAft>
              <a:buNone/>
            </a:pPr>
            <a:endParaRPr sz="3000">
              <a:solidFill>
                <a:schemeClr val="dk1"/>
              </a:solidFill>
              <a:latin typeface="Calibri"/>
              <a:ea typeface="Calibri"/>
              <a:cs typeface="Calibri"/>
              <a:sym typeface="Calibri"/>
            </a:endParaRPr>
          </a:p>
        </p:txBody>
      </p:sp>
      <p:sp>
        <p:nvSpPr>
          <p:cNvPr id="322" name="Google Shape;322;p1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3" name="Google Shape;323;p15"/>
          <p:cNvPicPr preferRelativeResize="0"/>
          <p:nvPr/>
        </p:nvPicPr>
        <p:blipFill>
          <a:blip r:embed="rId4">
            <a:alphaModFix/>
          </a:blip>
          <a:stretch>
            <a:fillRect/>
          </a:stretch>
        </p:blipFill>
        <p:spPr>
          <a:xfrm>
            <a:off x="152400" y="1903825"/>
            <a:ext cx="4270200" cy="4807025"/>
          </a:xfrm>
          <a:prstGeom prst="rect">
            <a:avLst/>
          </a:prstGeom>
          <a:noFill/>
          <a:ln>
            <a:noFill/>
          </a:ln>
        </p:spPr>
      </p:pic>
      <p:pic>
        <p:nvPicPr>
          <p:cNvPr id="324" name="Google Shape;324;p15"/>
          <p:cNvPicPr preferRelativeResize="0"/>
          <p:nvPr/>
        </p:nvPicPr>
        <p:blipFill>
          <a:blip r:embed="rId4">
            <a:alphaModFix/>
          </a:blip>
          <a:stretch>
            <a:fillRect/>
          </a:stretch>
        </p:blipFill>
        <p:spPr>
          <a:xfrm>
            <a:off x="4655500" y="1903825"/>
            <a:ext cx="4270200" cy="4807025"/>
          </a:xfrm>
          <a:prstGeom prst="rect">
            <a:avLst/>
          </a:prstGeom>
          <a:noFill/>
          <a:ln>
            <a:noFill/>
          </a:ln>
        </p:spPr>
      </p:pic>
      <p:pic>
        <p:nvPicPr>
          <p:cNvPr id="325" name="Google Shape;325;p15" descr="PowerSchool Learning : 8th Grade Science : Sec. 4 - Compounds"/>
          <p:cNvPicPr preferRelativeResize="0"/>
          <p:nvPr/>
        </p:nvPicPr>
        <p:blipFill rotWithShape="1">
          <a:blip r:embed="rId5">
            <a:alphaModFix/>
          </a:blip>
          <a:srcRect/>
          <a:stretch/>
        </p:blipFill>
        <p:spPr>
          <a:xfrm>
            <a:off x="4866876" y="2864537"/>
            <a:ext cx="3847450" cy="2885599"/>
          </a:xfrm>
          <a:prstGeom prst="rect">
            <a:avLst/>
          </a:prstGeom>
          <a:noFill/>
          <a:ln>
            <a:noFill/>
          </a:ln>
        </p:spPr>
      </p:pic>
      <p:sp>
        <p:nvSpPr>
          <p:cNvPr id="326" name="Google Shape;326;p15"/>
          <p:cNvSpPr/>
          <p:nvPr/>
        </p:nvSpPr>
        <p:spPr>
          <a:xfrm>
            <a:off x="849541" y="3307632"/>
            <a:ext cx="1345500" cy="1327500"/>
          </a:xfrm>
          <a:prstGeom prst="ellipse">
            <a:avLst/>
          </a:prstGeom>
          <a:solidFill>
            <a:schemeClr val="accent4"/>
          </a:solidFill>
          <a:ln w="9525" cap="flat" cmpd="sng">
            <a:solidFill>
              <a:srgbClr val="3F315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7" name="Google Shape;327;p15"/>
          <p:cNvSpPr/>
          <p:nvPr/>
        </p:nvSpPr>
        <p:spPr>
          <a:xfrm>
            <a:off x="1761261" y="3971398"/>
            <a:ext cx="1345500" cy="1327500"/>
          </a:xfrm>
          <a:prstGeom prst="ellipse">
            <a:avLst/>
          </a:prstGeom>
          <a:solidFill>
            <a:schemeClr val="accent4"/>
          </a:solidFill>
          <a:ln w="9525" cap="flat" cmpd="sng">
            <a:solidFill>
              <a:srgbClr val="3F315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8" name="Google Shape;328;p15"/>
          <p:cNvSpPr txBox="1"/>
          <p:nvPr/>
        </p:nvSpPr>
        <p:spPr>
          <a:xfrm>
            <a:off x="1294567" y="3740565"/>
            <a:ext cx="4668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t>
            </a:r>
            <a:endParaRPr/>
          </a:p>
        </p:txBody>
      </p:sp>
      <p:sp>
        <p:nvSpPr>
          <p:cNvPr id="329" name="Google Shape;329;p15"/>
          <p:cNvSpPr txBox="1"/>
          <p:nvPr/>
        </p:nvSpPr>
        <p:spPr>
          <a:xfrm>
            <a:off x="2184289" y="4396427"/>
            <a:ext cx="4668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16" descr="postivevsnegative.jpg"/>
          <p:cNvPicPr preferRelativeResize="0"/>
          <p:nvPr/>
        </p:nvPicPr>
        <p:blipFill rotWithShape="1">
          <a:blip r:embed="rId3">
            <a:alphaModFix/>
          </a:blip>
          <a:srcRect/>
          <a:stretch/>
        </p:blipFill>
        <p:spPr>
          <a:xfrm>
            <a:off x="1143000" y="2310354"/>
            <a:ext cx="6858000" cy="4547646"/>
          </a:xfrm>
          <a:prstGeom prst="rect">
            <a:avLst/>
          </a:prstGeom>
          <a:noFill/>
          <a:ln>
            <a:noFill/>
          </a:ln>
        </p:spPr>
      </p:pic>
      <p:sp>
        <p:nvSpPr>
          <p:cNvPr id="336" name="Google Shape;336;p16"/>
          <p:cNvSpPr txBox="1"/>
          <p:nvPr/>
        </p:nvSpPr>
        <p:spPr>
          <a:xfrm>
            <a:off x="849542" y="316280"/>
            <a:ext cx="82944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A(n) ___________ is an atom or molecule with a positive or negative charge.</a:t>
            </a:r>
            <a:endParaRPr/>
          </a:p>
        </p:txBody>
      </p:sp>
      <p:sp>
        <p:nvSpPr>
          <p:cNvPr id="337" name="Google Shape;337;p1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gdca1d484f8_0_9" descr="postivevsnegative.jpg"/>
          <p:cNvPicPr preferRelativeResize="0"/>
          <p:nvPr/>
        </p:nvPicPr>
        <p:blipFill rotWithShape="1">
          <a:blip r:embed="rId3">
            <a:alphaModFix/>
          </a:blip>
          <a:srcRect/>
          <a:stretch/>
        </p:blipFill>
        <p:spPr>
          <a:xfrm>
            <a:off x="1143000" y="2310354"/>
            <a:ext cx="6858001" cy="4547646"/>
          </a:xfrm>
          <a:prstGeom prst="rect">
            <a:avLst/>
          </a:prstGeom>
          <a:noFill/>
          <a:ln>
            <a:noFill/>
          </a:ln>
        </p:spPr>
      </p:pic>
      <p:sp>
        <p:nvSpPr>
          <p:cNvPr id="344" name="Google Shape;344;gdca1d484f8_0_9"/>
          <p:cNvSpPr txBox="1"/>
          <p:nvPr/>
        </p:nvSpPr>
        <p:spPr>
          <a:xfrm>
            <a:off x="849542" y="316280"/>
            <a:ext cx="82944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A(n) </a:t>
            </a:r>
            <a:r>
              <a:rPr lang="en-US" sz="4000" u="sng">
                <a:solidFill>
                  <a:srgbClr val="FF0000"/>
                </a:solidFill>
                <a:latin typeface="Calibri"/>
                <a:ea typeface="Calibri"/>
                <a:cs typeface="Calibri"/>
                <a:sym typeface="Calibri"/>
              </a:rPr>
              <a:t>ion</a:t>
            </a:r>
            <a:r>
              <a:rPr lang="en-US" sz="4000">
                <a:solidFill>
                  <a:schemeClr val="dk1"/>
                </a:solidFill>
                <a:latin typeface="Calibri"/>
                <a:ea typeface="Calibri"/>
                <a:cs typeface="Calibri"/>
                <a:sym typeface="Calibri"/>
              </a:rPr>
              <a:t> is an atom or molecule with a positive or negative charge.</a:t>
            </a:r>
            <a:endParaRPr/>
          </a:p>
        </p:txBody>
      </p:sp>
      <p:sp>
        <p:nvSpPr>
          <p:cNvPr id="345" name="Google Shape;345;gdca1d484f8_0_9"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
          <p:cNvPicPr preferRelativeResize="0"/>
          <p:nvPr/>
        </p:nvPicPr>
        <p:blipFill rotWithShape="1">
          <a:blip r:embed="rId3">
            <a:alphaModFix/>
          </a:blip>
          <a:srcRect t="39153" r="9043" b="1"/>
          <a:stretch/>
        </p:blipFill>
        <p:spPr>
          <a:xfrm>
            <a:off x="2688833" y="2550542"/>
            <a:ext cx="3929743" cy="3784865"/>
          </a:xfrm>
          <a:prstGeom prst="rect">
            <a:avLst/>
          </a:prstGeom>
          <a:noFill/>
          <a:ln>
            <a:noFill/>
          </a:ln>
        </p:spPr>
      </p:pic>
      <p:sp>
        <p:nvSpPr>
          <p:cNvPr id="120" name="Google Shape;120;p2"/>
          <p:cNvSpPr txBox="1"/>
          <p:nvPr/>
        </p:nvSpPr>
        <p:spPr>
          <a:xfrm>
            <a:off x="4197737" y="416563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21" name="Google Shape;121;p2"/>
          <p:cNvSpPr txBox="1"/>
          <p:nvPr/>
        </p:nvSpPr>
        <p:spPr>
          <a:xfrm>
            <a:off x="3887128" y="383470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22" name="Google Shape;122;p2"/>
          <p:cNvSpPr txBox="1"/>
          <p:nvPr/>
        </p:nvSpPr>
        <p:spPr>
          <a:xfrm>
            <a:off x="3783183" y="433875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23" name="Google Shape;123;p2"/>
          <p:cNvSpPr txBox="1"/>
          <p:nvPr/>
        </p:nvSpPr>
        <p:spPr>
          <a:xfrm>
            <a:off x="4311628" y="37932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24" name="Google Shape;124;p2"/>
          <p:cNvSpPr txBox="1"/>
          <p:nvPr/>
        </p:nvSpPr>
        <p:spPr>
          <a:xfrm>
            <a:off x="4534231" y="350539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25" name="Google Shape;125;p2"/>
          <p:cNvSpPr txBox="1"/>
          <p:nvPr/>
        </p:nvSpPr>
        <p:spPr>
          <a:xfrm>
            <a:off x="4197737" y="350539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26" name="Google Shape;126;p2"/>
          <p:cNvSpPr txBox="1"/>
          <p:nvPr/>
        </p:nvSpPr>
        <p:spPr>
          <a:xfrm>
            <a:off x="3985488" y="3332266"/>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27" name="Google Shape;127;p2"/>
          <p:cNvSpPr txBox="1"/>
          <p:nvPr/>
        </p:nvSpPr>
        <p:spPr>
          <a:xfrm>
            <a:off x="4126083" y="294878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28" name="Google Shape;128;p2"/>
          <p:cNvSpPr txBox="1"/>
          <p:nvPr/>
        </p:nvSpPr>
        <p:spPr>
          <a:xfrm>
            <a:off x="4561344" y="433296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29" name="Google Shape;129;p2"/>
          <p:cNvSpPr txBox="1"/>
          <p:nvPr/>
        </p:nvSpPr>
        <p:spPr>
          <a:xfrm>
            <a:off x="4816231" y="43207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30" name="Google Shape;130;p2"/>
          <p:cNvSpPr txBox="1"/>
          <p:nvPr/>
        </p:nvSpPr>
        <p:spPr>
          <a:xfrm>
            <a:off x="4715826" y="402476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31" name="Google Shape;131;p2"/>
          <p:cNvSpPr txBox="1"/>
          <p:nvPr/>
        </p:nvSpPr>
        <p:spPr>
          <a:xfrm>
            <a:off x="4794709" y="369376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32" name="Google Shape;132;p2"/>
          <p:cNvSpPr txBox="1"/>
          <p:nvPr/>
        </p:nvSpPr>
        <p:spPr>
          <a:xfrm>
            <a:off x="4441456" y="410131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33" name="Google Shape;133;p2"/>
          <p:cNvSpPr txBox="1"/>
          <p:nvPr/>
        </p:nvSpPr>
        <p:spPr>
          <a:xfrm>
            <a:off x="4099378" y="400782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34" name="Google Shape;134;p2"/>
          <p:cNvSpPr txBox="1"/>
          <p:nvPr/>
        </p:nvSpPr>
        <p:spPr>
          <a:xfrm>
            <a:off x="4747297" y="344703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35" name="Google Shape;135;p2"/>
          <p:cNvSpPr txBox="1"/>
          <p:nvPr/>
        </p:nvSpPr>
        <p:spPr>
          <a:xfrm>
            <a:off x="4561344" y="37932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36" name="Google Shape;136;p2"/>
          <p:cNvSpPr txBox="1"/>
          <p:nvPr/>
        </p:nvSpPr>
        <p:spPr>
          <a:xfrm>
            <a:off x="3945710" y="3587438"/>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37" name="Google Shape;137;p2"/>
          <p:cNvSpPr txBox="1"/>
          <p:nvPr/>
        </p:nvSpPr>
        <p:spPr>
          <a:xfrm>
            <a:off x="4312037" y="327390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38" name="Google Shape;138;p2"/>
          <p:cNvSpPr txBox="1"/>
          <p:nvPr/>
        </p:nvSpPr>
        <p:spPr>
          <a:xfrm>
            <a:off x="4550582" y="324118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39" name="Google Shape;139;p2"/>
          <p:cNvSpPr txBox="1"/>
          <p:nvPr/>
        </p:nvSpPr>
        <p:spPr>
          <a:xfrm>
            <a:off x="3783590" y="4661671"/>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40" name="Google Shape;140;p2"/>
          <p:cNvSpPr txBox="1"/>
          <p:nvPr/>
        </p:nvSpPr>
        <p:spPr>
          <a:xfrm>
            <a:off x="4120494" y="376056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41" name="Google Shape;141;p2"/>
          <p:cNvSpPr txBox="1"/>
          <p:nvPr/>
        </p:nvSpPr>
        <p:spPr>
          <a:xfrm>
            <a:off x="4370209" y="289494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42" name="Google Shape;142;p2"/>
          <p:cNvSpPr txBox="1"/>
          <p:nvPr/>
        </p:nvSpPr>
        <p:spPr>
          <a:xfrm>
            <a:off x="4099787" y="452961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43" name="Google Shape;143;p2"/>
          <p:cNvSpPr txBox="1"/>
          <p:nvPr/>
        </p:nvSpPr>
        <p:spPr>
          <a:xfrm>
            <a:off x="4622236" y="298601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44" name="Google Shape;144;p2"/>
          <p:cNvSpPr txBox="1"/>
          <p:nvPr/>
        </p:nvSpPr>
        <p:spPr>
          <a:xfrm>
            <a:off x="4622236" y="272181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45" name="Google Shape;145;p2"/>
          <p:cNvSpPr txBox="1"/>
          <p:nvPr/>
        </p:nvSpPr>
        <p:spPr>
          <a:xfrm>
            <a:off x="4391325" y="272012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46" name="Google Shape;146;p2"/>
          <p:cNvSpPr txBox="1"/>
          <p:nvPr/>
        </p:nvSpPr>
        <p:spPr>
          <a:xfrm>
            <a:off x="4550582" y="4685078"/>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47" name="Google Shape;147;p2"/>
          <p:cNvSpPr txBox="1"/>
          <p:nvPr/>
        </p:nvSpPr>
        <p:spPr>
          <a:xfrm>
            <a:off x="4291327" y="251834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48" name="Google Shape;148;p2"/>
          <p:cNvSpPr txBox="1"/>
          <p:nvPr/>
        </p:nvSpPr>
        <p:spPr>
          <a:xfrm>
            <a:off x="4561344" y="251834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49" name="Google Shape;149;p2"/>
          <p:cNvSpPr txBox="1"/>
          <p:nvPr/>
        </p:nvSpPr>
        <p:spPr>
          <a:xfrm>
            <a:off x="4016956" y="43494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0" name="Google Shape;150;p2"/>
          <p:cNvSpPr txBox="1"/>
          <p:nvPr/>
        </p:nvSpPr>
        <p:spPr>
          <a:xfrm>
            <a:off x="4725772" y="452260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1" name="Google Shape;151;p2"/>
          <p:cNvSpPr txBox="1"/>
          <p:nvPr/>
        </p:nvSpPr>
        <p:spPr>
          <a:xfrm>
            <a:off x="4391325" y="444297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2" name="Google Shape;152;p2"/>
          <p:cNvSpPr txBox="1"/>
          <p:nvPr/>
        </p:nvSpPr>
        <p:spPr>
          <a:xfrm>
            <a:off x="4197737" y="468271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3" name="Google Shape;153;p2"/>
          <p:cNvSpPr txBox="1"/>
          <p:nvPr/>
        </p:nvSpPr>
        <p:spPr>
          <a:xfrm>
            <a:off x="4301272" y="310078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4" name="Google Shape;154;p2"/>
          <p:cNvSpPr txBox="1"/>
          <p:nvPr/>
        </p:nvSpPr>
        <p:spPr>
          <a:xfrm>
            <a:off x="4950013" y="4542831"/>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5" name="Google Shape;155;p2"/>
          <p:cNvSpPr txBox="1"/>
          <p:nvPr/>
        </p:nvSpPr>
        <p:spPr>
          <a:xfrm>
            <a:off x="3804707" y="416563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56" name="Google Shape;156;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
        <p:nvSpPr>
          <p:cNvPr id="158" name="Google Shape;158;p2"/>
          <p:cNvSpPr txBox="1"/>
          <p:nvPr/>
        </p:nvSpPr>
        <p:spPr>
          <a:xfrm>
            <a:off x="906706" y="737325"/>
            <a:ext cx="8216725"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Acids</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7"/>
          <p:cNvSpPr txBox="1"/>
          <p:nvPr/>
        </p:nvSpPr>
        <p:spPr>
          <a:xfrm>
            <a:off x="1054500" y="345400"/>
            <a:ext cx="77106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500">
                <a:solidFill>
                  <a:schemeClr val="dk1"/>
                </a:solidFill>
                <a:latin typeface="Calibri"/>
                <a:ea typeface="Calibri"/>
                <a:cs typeface="Calibri"/>
                <a:sym typeface="Calibri"/>
              </a:rPr>
              <a:t>What does a chemical formula represent?</a:t>
            </a:r>
            <a:endParaRPr sz="500"/>
          </a:p>
        </p:txBody>
      </p:sp>
      <p:pic>
        <p:nvPicPr>
          <p:cNvPr id="352" name="Google Shape;352;p17" descr="water.jpg"/>
          <p:cNvPicPr preferRelativeResize="0"/>
          <p:nvPr/>
        </p:nvPicPr>
        <p:blipFill rotWithShape="1">
          <a:blip r:embed="rId3">
            <a:alphaModFix/>
          </a:blip>
          <a:srcRect/>
          <a:stretch/>
        </p:blipFill>
        <p:spPr>
          <a:xfrm>
            <a:off x="1795280" y="1947531"/>
            <a:ext cx="5473243" cy="3651990"/>
          </a:xfrm>
          <a:prstGeom prst="rect">
            <a:avLst/>
          </a:prstGeom>
          <a:noFill/>
          <a:ln>
            <a:noFill/>
          </a:ln>
        </p:spPr>
      </p:pic>
      <p:sp>
        <p:nvSpPr>
          <p:cNvPr id="353" name="Google Shape;353;p1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8"/>
          <p:cNvSpPr txBox="1"/>
          <p:nvPr/>
        </p:nvSpPr>
        <p:spPr>
          <a:xfrm>
            <a:off x="3715034" y="869904"/>
            <a:ext cx="1713931"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Acid</a:t>
            </a:r>
            <a:endParaRPr/>
          </a:p>
        </p:txBody>
      </p:sp>
      <p:sp>
        <p:nvSpPr>
          <p:cNvPr id="360" name="Google Shape;360;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1" name="Google Shape;361;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19"/>
          <p:cNvPicPr preferRelativeResize="0"/>
          <p:nvPr/>
        </p:nvPicPr>
        <p:blipFill rotWithShape="1">
          <a:blip r:embed="rId3">
            <a:alphaModFix/>
          </a:blip>
          <a:srcRect t="39153" r="9043" b="1"/>
          <a:stretch/>
        </p:blipFill>
        <p:spPr>
          <a:xfrm>
            <a:off x="2702631" y="1947532"/>
            <a:ext cx="3929743" cy="3784865"/>
          </a:xfrm>
          <a:prstGeom prst="rect">
            <a:avLst/>
          </a:prstGeom>
          <a:noFill/>
          <a:ln>
            <a:noFill/>
          </a:ln>
        </p:spPr>
      </p:pic>
      <p:sp>
        <p:nvSpPr>
          <p:cNvPr id="368" name="Google Shape;368;p19"/>
          <p:cNvSpPr txBox="1"/>
          <p:nvPr/>
        </p:nvSpPr>
        <p:spPr>
          <a:xfrm>
            <a:off x="4197737" y="416563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69" name="Google Shape;369;p19"/>
          <p:cNvSpPr txBox="1"/>
          <p:nvPr/>
        </p:nvSpPr>
        <p:spPr>
          <a:xfrm>
            <a:off x="3887128" y="383470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70" name="Google Shape;370;p19"/>
          <p:cNvSpPr txBox="1"/>
          <p:nvPr/>
        </p:nvSpPr>
        <p:spPr>
          <a:xfrm>
            <a:off x="3783183" y="433875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71" name="Google Shape;371;p19"/>
          <p:cNvSpPr txBox="1"/>
          <p:nvPr/>
        </p:nvSpPr>
        <p:spPr>
          <a:xfrm>
            <a:off x="4311628" y="37932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72" name="Google Shape;372;p19"/>
          <p:cNvSpPr txBox="1"/>
          <p:nvPr/>
        </p:nvSpPr>
        <p:spPr>
          <a:xfrm>
            <a:off x="4534231" y="350539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73" name="Google Shape;373;p19"/>
          <p:cNvSpPr txBox="1"/>
          <p:nvPr/>
        </p:nvSpPr>
        <p:spPr>
          <a:xfrm>
            <a:off x="4197737" y="350539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74" name="Google Shape;374;p19"/>
          <p:cNvSpPr txBox="1"/>
          <p:nvPr/>
        </p:nvSpPr>
        <p:spPr>
          <a:xfrm>
            <a:off x="3985488" y="3332266"/>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75" name="Google Shape;375;p19"/>
          <p:cNvSpPr txBox="1"/>
          <p:nvPr/>
        </p:nvSpPr>
        <p:spPr>
          <a:xfrm>
            <a:off x="4126083" y="294878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76" name="Google Shape;376;p19"/>
          <p:cNvSpPr txBox="1"/>
          <p:nvPr/>
        </p:nvSpPr>
        <p:spPr>
          <a:xfrm>
            <a:off x="4561344" y="433296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77" name="Google Shape;377;p19"/>
          <p:cNvSpPr txBox="1"/>
          <p:nvPr/>
        </p:nvSpPr>
        <p:spPr>
          <a:xfrm>
            <a:off x="4816231" y="43207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78" name="Google Shape;378;p19"/>
          <p:cNvSpPr txBox="1"/>
          <p:nvPr/>
        </p:nvSpPr>
        <p:spPr>
          <a:xfrm>
            <a:off x="4715826" y="402476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79" name="Google Shape;379;p19"/>
          <p:cNvSpPr txBox="1"/>
          <p:nvPr/>
        </p:nvSpPr>
        <p:spPr>
          <a:xfrm>
            <a:off x="4794709" y="369376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80" name="Google Shape;380;p19"/>
          <p:cNvSpPr txBox="1"/>
          <p:nvPr/>
        </p:nvSpPr>
        <p:spPr>
          <a:xfrm>
            <a:off x="4441456" y="410131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81" name="Google Shape;381;p19"/>
          <p:cNvSpPr txBox="1"/>
          <p:nvPr/>
        </p:nvSpPr>
        <p:spPr>
          <a:xfrm>
            <a:off x="4099378" y="400782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82" name="Google Shape;382;p19"/>
          <p:cNvSpPr txBox="1"/>
          <p:nvPr/>
        </p:nvSpPr>
        <p:spPr>
          <a:xfrm>
            <a:off x="4747297" y="344703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83" name="Google Shape;383;p19"/>
          <p:cNvSpPr txBox="1"/>
          <p:nvPr/>
        </p:nvSpPr>
        <p:spPr>
          <a:xfrm>
            <a:off x="4561344" y="37932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84" name="Google Shape;384;p19"/>
          <p:cNvSpPr txBox="1"/>
          <p:nvPr/>
        </p:nvSpPr>
        <p:spPr>
          <a:xfrm>
            <a:off x="3945710" y="3587438"/>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85" name="Google Shape;385;p19"/>
          <p:cNvSpPr txBox="1"/>
          <p:nvPr/>
        </p:nvSpPr>
        <p:spPr>
          <a:xfrm>
            <a:off x="4312037" y="327390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86" name="Google Shape;386;p19"/>
          <p:cNvSpPr txBox="1"/>
          <p:nvPr/>
        </p:nvSpPr>
        <p:spPr>
          <a:xfrm>
            <a:off x="4550582" y="324118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87" name="Google Shape;387;p19"/>
          <p:cNvSpPr txBox="1"/>
          <p:nvPr/>
        </p:nvSpPr>
        <p:spPr>
          <a:xfrm>
            <a:off x="3783590" y="4661671"/>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88" name="Google Shape;388;p19"/>
          <p:cNvSpPr txBox="1"/>
          <p:nvPr/>
        </p:nvSpPr>
        <p:spPr>
          <a:xfrm>
            <a:off x="4120494" y="376056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89" name="Google Shape;389;p19"/>
          <p:cNvSpPr txBox="1"/>
          <p:nvPr/>
        </p:nvSpPr>
        <p:spPr>
          <a:xfrm>
            <a:off x="4370209" y="289494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90" name="Google Shape;390;p19"/>
          <p:cNvSpPr txBox="1"/>
          <p:nvPr/>
        </p:nvSpPr>
        <p:spPr>
          <a:xfrm>
            <a:off x="4099787" y="452961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91" name="Google Shape;391;p19"/>
          <p:cNvSpPr txBox="1"/>
          <p:nvPr/>
        </p:nvSpPr>
        <p:spPr>
          <a:xfrm>
            <a:off x="4622236" y="298601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92" name="Google Shape;392;p19"/>
          <p:cNvSpPr txBox="1"/>
          <p:nvPr/>
        </p:nvSpPr>
        <p:spPr>
          <a:xfrm>
            <a:off x="4622236" y="272181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93" name="Google Shape;393;p19"/>
          <p:cNvSpPr txBox="1"/>
          <p:nvPr/>
        </p:nvSpPr>
        <p:spPr>
          <a:xfrm>
            <a:off x="4391325" y="272012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94" name="Google Shape;394;p19"/>
          <p:cNvSpPr txBox="1"/>
          <p:nvPr/>
        </p:nvSpPr>
        <p:spPr>
          <a:xfrm>
            <a:off x="4550582" y="4685078"/>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95" name="Google Shape;395;p19"/>
          <p:cNvSpPr txBox="1"/>
          <p:nvPr/>
        </p:nvSpPr>
        <p:spPr>
          <a:xfrm>
            <a:off x="4291327" y="251834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96" name="Google Shape;396;p19"/>
          <p:cNvSpPr txBox="1"/>
          <p:nvPr/>
        </p:nvSpPr>
        <p:spPr>
          <a:xfrm>
            <a:off x="4561344" y="251834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97" name="Google Shape;397;p19"/>
          <p:cNvSpPr txBox="1"/>
          <p:nvPr/>
        </p:nvSpPr>
        <p:spPr>
          <a:xfrm>
            <a:off x="4016956" y="43494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98" name="Google Shape;398;p19"/>
          <p:cNvSpPr txBox="1"/>
          <p:nvPr/>
        </p:nvSpPr>
        <p:spPr>
          <a:xfrm>
            <a:off x="4725772" y="452260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399" name="Google Shape;399;p19"/>
          <p:cNvSpPr txBox="1"/>
          <p:nvPr/>
        </p:nvSpPr>
        <p:spPr>
          <a:xfrm>
            <a:off x="4391325" y="444297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00" name="Google Shape;400;p19"/>
          <p:cNvSpPr txBox="1"/>
          <p:nvPr/>
        </p:nvSpPr>
        <p:spPr>
          <a:xfrm>
            <a:off x="4197737" y="468271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01" name="Google Shape;401;p19"/>
          <p:cNvSpPr txBox="1"/>
          <p:nvPr/>
        </p:nvSpPr>
        <p:spPr>
          <a:xfrm>
            <a:off x="4301272" y="310078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02" name="Google Shape;402;p19"/>
          <p:cNvSpPr txBox="1"/>
          <p:nvPr/>
        </p:nvSpPr>
        <p:spPr>
          <a:xfrm>
            <a:off x="4950013" y="4542831"/>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03" name="Google Shape;403;p19"/>
          <p:cNvSpPr txBox="1"/>
          <p:nvPr/>
        </p:nvSpPr>
        <p:spPr>
          <a:xfrm>
            <a:off x="3804707" y="416563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04" name="Google Shape;404;p19"/>
          <p:cNvSpPr txBox="1"/>
          <p:nvPr/>
        </p:nvSpPr>
        <p:spPr>
          <a:xfrm>
            <a:off x="1521000" y="360050"/>
            <a:ext cx="73692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Acid</a:t>
            </a:r>
            <a:r>
              <a:rPr lang="en-US" sz="3600">
                <a:solidFill>
                  <a:schemeClr val="dk1"/>
                </a:solidFill>
                <a:latin typeface="Calibri"/>
                <a:ea typeface="Calibri"/>
                <a:cs typeface="Calibri"/>
                <a:sym typeface="Calibri"/>
              </a:rPr>
              <a:t>: a compound that releases </a:t>
            </a:r>
            <a:r>
              <a:rPr lang="en-US" sz="3600" b="1">
                <a:solidFill>
                  <a:srgbClr val="FF0000"/>
                </a:solidFill>
                <a:latin typeface="Calibri"/>
                <a:ea typeface="Calibri"/>
                <a:cs typeface="Calibri"/>
                <a:sym typeface="Calibri"/>
              </a:rPr>
              <a:t>hydrogen </a:t>
            </a:r>
            <a:r>
              <a:rPr lang="en-US" sz="3600">
                <a:solidFill>
                  <a:schemeClr val="dk1"/>
                </a:solidFill>
                <a:latin typeface="Calibri"/>
                <a:ea typeface="Calibri"/>
                <a:cs typeface="Calibri"/>
                <a:sym typeface="Calibri"/>
              </a:rPr>
              <a:t>ions when mixed with water</a:t>
            </a:r>
            <a:endParaRPr/>
          </a:p>
        </p:txBody>
      </p:sp>
      <p:sp>
        <p:nvSpPr>
          <p:cNvPr id="405" name="Google Shape;405;p19"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6" name="Google Shape;406;p19"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dca1d484f8_0_2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dca1d484f8_0_16"/>
          <p:cNvSpPr txBox="1"/>
          <p:nvPr/>
        </p:nvSpPr>
        <p:spPr>
          <a:xfrm>
            <a:off x="1054500" y="345400"/>
            <a:ext cx="7710600" cy="785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500">
                <a:solidFill>
                  <a:schemeClr val="dk1"/>
                </a:solidFill>
                <a:latin typeface="Calibri"/>
                <a:ea typeface="Calibri"/>
                <a:cs typeface="Calibri"/>
                <a:sym typeface="Calibri"/>
              </a:rPr>
              <a:t>What is an acid?</a:t>
            </a:r>
            <a:endParaRPr sz="500"/>
          </a:p>
        </p:txBody>
      </p:sp>
      <p:sp>
        <p:nvSpPr>
          <p:cNvPr id="419" name="Google Shape;419;gdca1d484f8_0_1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0" name="Google Shape;420;gdca1d484f8_0_16"/>
          <p:cNvPicPr preferRelativeResize="0"/>
          <p:nvPr/>
        </p:nvPicPr>
        <p:blipFill rotWithShape="1">
          <a:blip r:embed="rId4">
            <a:alphaModFix/>
          </a:blip>
          <a:srcRect t="39154" r="9041"/>
          <a:stretch/>
        </p:blipFill>
        <p:spPr>
          <a:xfrm>
            <a:off x="2702631" y="1947532"/>
            <a:ext cx="3929745" cy="3784864"/>
          </a:xfrm>
          <a:prstGeom prst="rect">
            <a:avLst/>
          </a:prstGeom>
          <a:noFill/>
          <a:ln>
            <a:noFill/>
          </a:ln>
        </p:spPr>
      </p:pic>
      <p:sp>
        <p:nvSpPr>
          <p:cNvPr id="421" name="Google Shape;421;gdca1d484f8_0_16"/>
          <p:cNvSpPr txBox="1"/>
          <p:nvPr/>
        </p:nvSpPr>
        <p:spPr>
          <a:xfrm>
            <a:off x="4197737" y="4165635"/>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22" name="Google Shape;422;gdca1d484f8_0_16"/>
          <p:cNvSpPr txBox="1"/>
          <p:nvPr/>
        </p:nvSpPr>
        <p:spPr>
          <a:xfrm>
            <a:off x="3887128" y="3834700"/>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23" name="Google Shape;423;gdca1d484f8_0_16"/>
          <p:cNvSpPr txBox="1"/>
          <p:nvPr/>
        </p:nvSpPr>
        <p:spPr>
          <a:xfrm>
            <a:off x="3783183" y="4338759"/>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24" name="Google Shape;424;gdca1d484f8_0_16"/>
          <p:cNvSpPr txBox="1"/>
          <p:nvPr/>
        </p:nvSpPr>
        <p:spPr>
          <a:xfrm>
            <a:off x="4311628" y="3793283"/>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25" name="Google Shape;425;gdca1d484f8_0_16"/>
          <p:cNvSpPr txBox="1"/>
          <p:nvPr/>
        </p:nvSpPr>
        <p:spPr>
          <a:xfrm>
            <a:off x="4534231" y="3505390"/>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26" name="Google Shape;426;gdca1d484f8_0_16"/>
          <p:cNvSpPr txBox="1"/>
          <p:nvPr/>
        </p:nvSpPr>
        <p:spPr>
          <a:xfrm>
            <a:off x="4197737" y="3505390"/>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27" name="Google Shape;427;gdca1d484f8_0_16"/>
          <p:cNvSpPr txBox="1"/>
          <p:nvPr/>
        </p:nvSpPr>
        <p:spPr>
          <a:xfrm>
            <a:off x="3985488" y="3332266"/>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28" name="Google Shape;428;gdca1d484f8_0_16"/>
          <p:cNvSpPr txBox="1"/>
          <p:nvPr/>
        </p:nvSpPr>
        <p:spPr>
          <a:xfrm>
            <a:off x="4126083" y="2948787"/>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29" name="Google Shape;429;gdca1d484f8_0_16"/>
          <p:cNvSpPr txBox="1"/>
          <p:nvPr/>
        </p:nvSpPr>
        <p:spPr>
          <a:xfrm>
            <a:off x="4561344" y="4332962"/>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30" name="Google Shape;430;gdca1d484f8_0_16"/>
          <p:cNvSpPr txBox="1"/>
          <p:nvPr/>
        </p:nvSpPr>
        <p:spPr>
          <a:xfrm>
            <a:off x="4816231" y="4320783"/>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31" name="Google Shape;431;gdca1d484f8_0_16"/>
          <p:cNvSpPr txBox="1"/>
          <p:nvPr/>
        </p:nvSpPr>
        <p:spPr>
          <a:xfrm>
            <a:off x="4715826" y="4024763"/>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32" name="Google Shape;432;gdca1d484f8_0_16"/>
          <p:cNvSpPr txBox="1"/>
          <p:nvPr/>
        </p:nvSpPr>
        <p:spPr>
          <a:xfrm>
            <a:off x="4794709" y="3693762"/>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33" name="Google Shape;433;gdca1d484f8_0_16"/>
          <p:cNvSpPr txBox="1"/>
          <p:nvPr/>
        </p:nvSpPr>
        <p:spPr>
          <a:xfrm>
            <a:off x="4441456" y="4101317"/>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34" name="Google Shape;434;gdca1d484f8_0_16"/>
          <p:cNvSpPr txBox="1"/>
          <p:nvPr/>
        </p:nvSpPr>
        <p:spPr>
          <a:xfrm>
            <a:off x="4099378" y="4007824"/>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35" name="Google Shape;435;gdca1d484f8_0_16"/>
          <p:cNvSpPr txBox="1"/>
          <p:nvPr/>
        </p:nvSpPr>
        <p:spPr>
          <a:xfrm>
            <a:off x="4747297" y="3447034"/>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36" name="Google Shape;436;gdca1d484f8_0_16"/>
          <p:cNvSpPr txBox="1"/>
          <p:nvPr/>
        </p:nvSpPr>
        <p:spPr>
          <a:xfrm>
            <a:off x="4561344" y="3793283"/>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37" name="Google Shape;437;gdca1d484f8_0_16"/>
          <p:cNvSpPr txBox="1"/>
          <p:nvPr/>
        </p:nvSpPr>
        <p:spPr>
          <a:xfrm>
            <a:off x="3945710" y="3587438"/>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38" name="Google Shape;438;gdca1d484f8_0_16"/>
          <p:cNvSpPr txBox="1"/>
          <p:nvPr/>
        </p:nvSpPr>
        <p:spPr>
          <a:xfrm>
            <a:off x="4312037" y="3273909"/>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39" name="Google Shape;439;gdca1d484f8_0_16"/>
          <p:cNvSpPr txBox="1"/>
          <p:nvPr/>
        </p:nvSpPr>
        <p:spPr>
          <a:xfrm>
            <a:off x="4550582" y="3241189"/>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40" name="Google Shape;440;gdca1d484f8_0_16"/>
          <p:cNvSpPr txBox="1"/>
          <p:nvPr/>
        </p:nvSpPr>
        <p:spPr>
          <a:xfrm>
            <a:off x="3783590" y="4661671"/>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41" name="Google Shape;441;gdca1d484f8_0_16"/>
          <p:cNvSpPr txBox="1"/>
          <p:nvPr/>
        </p:nvSpPr>
        <p:spPr>
          <a:xfrm>
            <a:off x="4120494" y="3760562"/>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42" name="Google Shape;442;gdca1d484f8_0_16"/>
          <p:cNvSpPr txBox="1"/>
          <p:nvPr/>
        </p:nvSpPr>
        <p:spPr>
          <a:xfrm>
            <a:off x="4370209" y="2894940"/>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43" name="Google Shape;443;gdca1d484f8_0_16"/>
          <p:cNvSpPr txBox="1"/>
          <p:nvPr/>
        </p:nvSpPr>
        <p:spPr>
          <a:xfrm>
            <a:off x="4099787" y="4529612"/>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44" name="Google Shape;444;gdca1d484f8_0_16"/>
          <p:cNvSpPr txBox="1"/>
          <p:nvPr/>
        </p:nvSpPr>
        <p:spPr>
          <a:xfrm>
            <a:off x="4622236" y="2986017"/>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45" name="Google Shape;445;gdca1d484f8_0_16"/>
          <p:cNvSpPr txBox="1"/>
          <p:nvPr/>
        </p:nvSpPr>
        <p:spPr>
          <a:xfrm>
            <a:off x="4622236" y="2721815"/>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46" name="Google Shape;446;gdca1d484f8_0_16"/>
          <p:cNvSpPr txBox="1"/>
          <p:nvPr/>
        </p:nvSpPr>
        <p:spPr>
          <a:xfrm>
            <a:off x="4391325" y="2720123"/>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47" name="Google Shape;447;gdca1d484f8_0_16"/>
          <p:cNvSpPr txBox="1"/>
          <p:nvPr/>
        </p:nvSpPr>
        <p:spPr>
          <a:xfrm>
            <a:off x="4550582" y="4685078"/>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48" name="Google Shape;448;gdca1d484f8_0_16"/>
          <p:cNvSpPr txBox="1"/>
          <p:nvPr/>
        </p:nvSpPr>
        <p:spPr>
          <a:xfrm>
            <a:off x="4291327" y="2518349"/>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49" name="Google Shape;449;gdca1d484f8_0_16"/>
          <p:cNvSpPr txBox="1"/>
          <p:nvPr/>
        </p:nvSpPr>
        <p:spPr>
          <a:xfrm>
            <a:off x="4561344" y="2518349"/>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50" name="Google Shape;450;gdca1d484f8_0_16"/>
          <p:cNvSpPr txBox="1"/>
          <p:nvPr/>
        </p:nvSpPr>
        <p:spPr>
          <a:xfrm>
            <a:off x="4016956" y="4349483"/>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51" name="Google Shape;451;gdca1d484f8_0_16"/>
          <p:cNvSpPr txBox="1"/>
          <p:nvPr/>
        </p:nvSpPr>
        <p:spPr>
          <a:xfrm>
            <a:off x="4725772" y="4522607"/>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52" name="Google Shape;452;gdca1d484f8_0_16"/>
          <p:cNvSpPr txBox="1"/>
          <p:nvPr/>
        </p:nvSpPr>
        <p:spPr>
          <a:xfrm>
            <a:off x="4391325" y="4442975"/>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53" name="Google Shape;453;gdca1d484f8_0_16"/>
          <p:cNvSpPr txBox="1"/>
          <p:nvPr/>
        </p:nvSpPr>
        <p:spPr>
          <a:xfrm>
            <a:off x="4197737" y="4682715"/>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54" name="Google Shape;454;gdca1d484f8_0_16"/>
          <p:cNvSpPr txBox="1"/>
          <p:nvPr/>
        </p:nvSpPr>
        <p:spPr>
          <a:xfrm>
            <a:off x="4301272" y="3100784"/>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55" name="Google Shape;455;gdca1d484f8_0_16"/>
          <p:cNvSpPr txBox="1"/>
          <p:nvPr/>
        </p:nvSpPr>
        <p:spPr>
          <a:xfrm>
            <a:off x="4950013" y="4542831"/>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456" name="Google Shape;456;gdca1d484f8_0_16"/>
          <p:cNvSpPr txBox="1"/>
          <p:nvPr/>
        </p:nvSpPr>
        <p:spPr>
          <a:xfrm>
            <a:off x="3804707" y="4165634"/>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20"/>
          <p:cNvPicPr preferRelativeResize="0"/>
          <p:nvPr/>
        </p:nvPicPr>
        <p:blipFill rotWithShape="1">
          <a:blip r:embed="rId3">
            <a:alphaModFix/>
          </a:blip>
          <a:srcRect/>
          <a:stretch/>
        </p:blipFill>
        <p:spPr>
          <a:xfrm>
            <a:off x="1143000" y="1162050"/>
            <a:ext cx="6858000" cy="4526675"/>
          </a:xfrm>
          <a:prstGeom prst="rect">
            <a:avLst/>
          </a:prstGeom>
          <a:noFill/>
          <a:ln>
            <a:noFill/>
          </a:ln>
        </p:spPr>
      </p:pic>
      <p:sp>
        <p:nvSpPr>
          <p:cNvPr id="463" name="Google Shape;463;p20"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21"/>
          <p:cNvPicPr preferRelativeResize="0"/>
          <p:nvPr/>
        </p:nvPicPr>
        <p:blipFill rotWithShape="1">
          <a:blip r:embed="rId3">
            <a:alphaModFix/>
          </a:blip>
          <a:srcRect l="20000" r="17930"/>
          <a:stretch/>
        </p:blipFill>
        <p:spPr>
          <a:xfrm>
            <a:off x="582781" y="2012281"/>
            <a:ext cx="3392906" cy="3293645"/>
          </a:xfrm>
          <a:prstGeom prst="rect">
            <a:avLst/>
          </a:prstGeom>
          <a:noFill/>
          <a:ln>
            <a:noFill/>
          </a:ln>
        </p:spPr>
      </p:pic>
      <p:sp>
        <p:nvSpPr>
          <p:cNvPr id="470" name="Google Shape;470;p21"/>
          <p:cNvSpPr txBox="1"/>
          <p:nvPr/>
        </p:nvSpPr>
        <p:spPr>
          <a:xfrm>
            <a:off x="1143000" y="933960"/>
            <a:ext cx="6858000" cy="7155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50" b="1">
                <a:solidFill>
                  <a:schemeClr val="dk1"/>
                </a:solidFill>
                <a:latin typeface="Calibri"/>
                <a:ea typeface="Calibri"/>
                <a:cs typeface="Calibri"/>
                <a:sym typeface="Calibri"/>
              </a:rPr>
              <a:t>Acids = Hydrogen</a:t>
            </a:r>
            <a:endParaRPr/>
          </a:p>
        </p:txBody>
      </p:sp>
      <p:pic>
        <p:nvPicPr>
          <p:cNvPr id="471" name="Google Shape;471;p21"/>
          <p:cNvPicPr preferRelativeResize="0"/>
          <p:nvPr/>
        </p:nvPicPr>
        <p:blipFill rotWithShape="1">
          <a:blip r:embed="rId4">
            <a:alphaModFix/>
          </a:blip>
          <a:srcRect/>
          <a:stretch/>
        </p:blipFill>
        <p:spPr>
          <a:xfrm>
            <a:off x="4246394" y="1768391"/>
            <a:ext cx="4314825" cy="3781425"/>
          </a:xfrm>
          <a:prstGeom prst="rect">
            <a:avLst/>
          </a:prstGeom>
          <a:noFill/>
          <a:ln>
            <a:noFill/>
          </a:ln>
        </p:spPr>
      </p:pic>
      <p:sp>
        <p:nvSpPr>
          <p:cNvPr id="472" name="Google Shape;472;p21"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22"/>
          <p:cNvPicPr preferRelativeResize="0">
            <a:picLocks noGrp="1"/>
          </p:cNvPicPr>
          <p:nvPr>
            <p:ph type="body" idx="1"/>
          </p:nvPr>
        </p:nvPicPr>
        <p:blipFill rotWithShape="1">
          <a:blip r:embed="rId3">
            <a:alphaModFix/>
          </a:blip>
          <a:srcRect l="-10625" r="-10625"/>
          <a:stretch/>
        </p:blipFill>
        <p:spPr>
          <a:xfrm>
            <a:off x="1378752" y="993417"/>
            <a:ext cx="4261319" cy="2343562"/>
          </a:xfrm>
          <a:prstGeom prst="rect">
            <a:avLst/>
          </a:prstGeom>
          <a:noFill/>
          <a:ln w="9525" cap="flat" cmpd="sng">
            <a:solidFill>
              <a:schemeClr val="lt1"/>
            </a:solidFill>
            <a:prstDash val="solid"/>
            <a:round/>
            <a:headEnd type="none" w="sm" len="sm"/>
            <a:tailEnd type="none" w="sm" len="sm"/>
          </a:ln>
        </p:spPr>
      </p:pic>
      <p:pic>
        <p:nvPicPr>
          <p:cNvPr id="479" name="Google Shape;479;p22" descr="dreamstime_xs_43394558.jpg"/>
          <p:cNvPicPr preferRelativeResize="0"/>
          <p:nvPr/>
        </p:nvPicPr>
        <p:blipFill rotWithShape="1">
          <a:blip r:embed="rId4">
            <a:alphaModFix/>
          </a:blip>
          <a:srcRect/>
          <a:stretch/>
        </p:blipFill>
        <p:spPr>
          <a:xfrm>
            <a:off x="4300371" y="3497965"/>
            <a:ext cx="3361148" cy="2240765"/>
          </a:xfrm>
          <a:prstGeom prst="rect">
            <a:avLst/>
          </a:prstGeom>
          <a:noFill/>
          <a:ln>
            <a:noFill/>
          </a:ln>
        </p:spPr>
      </p:pic>
      <p:sp>
        <p:nvSpPr>
          <p:cNvPr id="480" name="Google Shape;480;p22"/>
          <p:cNvSpPr txBox="1"/>
          <p:nvPr/>
        </p:nvSpPr>
        <p:spPr>
          <a:xfrm>
            <a:off x="5009319" y="1951261"/>
            <a:ext cx="1417568" cy="4385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50" b="1">
                <a:solidFill>
                  <a:srgbClr val="0000FF"/>
                </a:solidFill>
                <a:latin typeface="Calibri"/>
                <a:ea typeface="Calibri"/>
                <a:cs typeface="Calibri"/>
                <a:sym typeface="Calibri"/>
              </a:rPr>
              <a:t>Sour Taste</a:t>
            </a:r>
            <a:endParaRPr/>
          </a:p>
        </p:txBody>
      </p:sp>
      <p:sp>
        <p:nvSpPr>
          <p:cNvPr id="481" name="Google Shape;481;p22"/>
          <p:cNvSpPr txBox="1"/>
          <p:nvPr/>
        </p:nvSpPr>
        <p:spPr>
          <a:xfrm>
            <a:off x="1841963" y="4470497"/>
            <a:ext cx="2227469" cy="4385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50" b="1">
                <a:solidFill>
                  <a:srgbClr val="0000FF"/>
                </a:solidFill>
                <a:latin typeface="Calibri"/>
                <a:ea typeface="Calibri"/>
                <a:cs typeface="Calibri"/>
                <a:sym typeface="Calibri"/>
              </a:rPr>
              <a:t>React with Metal</a:t>
            </a:r>
            <a:endParaRPr/>
          </a:p>
        </p:txBody>
      </p:sp>
      <p:sp>
        <p:nvSpPr>
          <p:cNvPr id="482" name="Google Shape;482;p22"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23" descr="burn.jpg"/>
          <p:cNvPicPr preferRelativeResize="0">
            <a:picLocks noGrp="1"/>
          </p:cNvPicPr>
          <p:nvPr>
            <p:ph type="body" idx="1"/>
          </p:nvPr>
        </p:nvPicPr>
        <p:blipFill rotWithShape="1">
          <a:blip r:embed="rId3">
            <a:alphaModFix/>
          </a:blip>
          <a:srcRect l="-10572" r="-10572"/>
          <a:stretch/>
        </p:blipFill>
        <p:spPr>
          <a:xfrm>
            <a:off x="1485900" y="1380398"/>
            <a:ext cx="6172200" cy="3394472"/>
          </a:xfrm>
          <a:prstGeom prst="rect">
            <a:avLst/>
          </a:prstGeom>
          <a:noFill/>
          <a:ln>
            <a:noFill/>
          </a:ln>
        </p:spPr>
      </p:pic>
      <p:sp>
        <p:nvSpPr>
          <p:cNvPr id="489" name="Google Shape;489;p23"/>
          <p:cNvSpPr txBox="1"/>
          <p:nvPr/>
        </p:nvSpPr>
        <p:spPr>
          <a:xfrm>
            <a:off x="3547661" y="4893772"/>
            <a:ext cx="2296334" cy="4385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50" b="1">
                <a:solidFill>
                  <a:srgbClr val="0000FF"/>
                </a:solidFill>
                <a:latin typeface="Calibri"/>
                <a:ea typeface="Calibri"/>
                <a:cs typeface="Calibri"/>
                <a:sym typeface="Calibri"/>
              </a:rPr>
              <a:t>Burns skin</a:t>
            </a:r>
            <a:endParaRPr/>
          </a:p>
        </p:txBody>
      </p:sp>
      <p:sp>
        <p:nvSpPr>
          <p:cNvPr id="490" name="Google Shape;490;p23"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24"/>
          <p:cNvPicPr preferRelativeResize="0"/>
          <p:nvPr/>
        </p:nvPicPr>
        <p:blipFill rotWithShape="1">
          <a:blip r:embed="rId3">
            <a:alphaModFix/>
          </a:blip>
          <a:srcRect/>
          <a:stretch/>
        </p:blipFill>
        <p:spPr>
          <a:xfrm>
            <a:off x="4562475" y="1903909"/>
            <a:ext cx="3438525" cy="3847638"/>
          </a:xfrm>
          <a:prstGeom prst="rect">
            <a:avLst/>
          </a:prstGeom>
          <a:noFill/>
          <a:ln>
            <a:noFill/>
          </a:ln>
        </p:spPr>
      </p:pic>
      <p:pic>
        <p:nvPicPr>
          <p:cNvPr id="497" name="Google Shape;497;p24"/>
          <p:cNvPicPr preferRelativeResize="0"/>
          <p:nvPr/>
        </p:nvPicPr>
        <p:blipFill rotWithShape="1">
          <a:blip r:embed="rId4">
            <a:alphaModFix/>
          </a:blip>
          <a:srcRect/>
          <a:stretch/>
        </p:blipFill>
        <p:spPr>
          <a:xfrm>
            <a:off x="1143000" y="2153113"/>
            <a:ext cx="3822459" cy="3349229"/>
          </a:xfrm>
          <a:prstGeom prst="rect">
            <a:avLst/>
          </a:prstGeom>
          <a:noFill/>
          <a:ln>
            <a:noFill/>
          </a:ln>
        </p:spPr>
      </p:pic>
      <p:sp>
        <p:nvSpPr>
          <p:cNvPr id="498" name="Google Shape;498;p24"/>
          <p:cNvSpPr/>
          <p:nvPr/>
        </p:nvSpPr>
        <p:spPr>
          <a:xfrm rot="-265720">
            <a:off x="1475186" y="1831645"/>
            <a:ext cx="4607719" cy="642938"/>
          </a:xfrm>
          <a:prstGeom prst="arc">
            <a:avLst>
              <a:gd name="adj1" fmla="val 16200000"/>
              <a:gd name="adj2" fmla="val 21488179"/>
            </a:avLst>
          </a:prstGeom>
          <a:noFill/>
          <a:ln w="50800" cap="flat" cmpd="sng">
            <a:solidFill>
              <a:schemeClr val="dk1"/>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499" name="Google Shape;499;p24"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txBox="1"/>
          <p:nvPr/>
        </p:nvSpPr>
        <p:spPr>
          <a:xfrm>
            <a:off x="467248" y="665133"/>
            <a:ext cx="8209504"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the pH of materials affect your everyday life? How are compounds classified, what is pH, and how can the pH of different substances be tested?</a:t>
            </a:r>
            <a:endParaRPr/>
          </a:p>
        </p:txBody>
      </p:sp>
      <p:pic>
        <p:nvPicPr>
          <p:cNvPr id="166" name="Google Shape;166;p3"/>
          <p:cNvPicPr preferRelativeResize="0"/>
          <p:nvPr/>
        </p:nvPicPr>
        <p:blipFill rotWithShape="1">
          <a:blip r:embed="rId4">
            <a:alphaModFix/>
          </a:blip>
          <a:srcRect l="5110" t="44765" r="3333" b="12727"/>
          <a:stretch/>
        </p:blipFill>
        <p:spPr>
          <a:xfrm>
            <a:off x="0" y="2975429"/>
            <a:ext cx="9144000" cy="379921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2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2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 name="Google Shape;512;p26"/>
          <p:cNvPicPr preferRelativeResize="0"/>
          <p:nvPr/>
        </p:nvPicPr>
        <p:blipFill rotWithShape="1">
          <a:blip r:embed="rId4">
            <a:alphaModFix/>
          </a:blip>
          <a:srcRect/>
          <a:stretch/>
        </p:blipFill>
        <p:spPr>
          <a:xfrm>
            <a:off x="3079891" y="2301975"/>
            <a:ext cx="2752725" cy="3133725"/>
          </a:xfrm>
          <a:prstGeom prst="rect">
            <a:avLst/>
          </a:prstGeom>
          <a:noFill/>
          <a:ln>
            <a:noFill/>
          </a:ln>
        </p:spPr>
      </p:pic>
      <p:sp>
        <p:nvSpPr>
          <p:cNvPr id="513" name="Google Shape;513;p26"/>
          <p:cNvSpPr txBox="1"/>
          <p:nvPr/>
        </p:nvSpPr>
        <p:spPr>
          <a:xfrm>
            <a:off x="1150599" y="449166"/>
            <a:ext cx="77070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an acid?</a:t>
            </a:r>
            <a:endParaRPr>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28"/>
          <p:cNvSpPr txBox="1"/>
          <p:nvPr/>
        </p:nvSpPr>
        <p:spPr>
          <a:xfrm>
            <a:off x="980975" y="328750"/>
            <a:ext cx="78117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Which of these is true of acids?</a:t>
            </a:r>
            <a:endParaRPr/>
          </a:p>
        </p:txBody>
      </p:sp>
      <p:sp>
        <p:nvSpPr>
          <p:cNvPr id="520" name="Google Shape;520;p2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txBox="1"/>
          <p:nvPr/>
        </p:nvSpPr>
        <p:spPr>
          <a:xfrm>
            <a:off x="634727" y="1401189"/>
            <a:ext cx="6227100" cy="23520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Sour to taste</a:t>
            </a:r>
            <a:endParaRPr/>
          </a:p>
          <a:p>
            <a:pPr marL="342900" marR="0" lvl="0" indent="-342900" algn="l" rtl="0">
              <a:lnSpc>
                <a:spcPct val="115000"/>
              </a:lnSpc>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Burns skin upon contact</a:t>
            </a:r>
            <a:endParaRPr/>
          </a:p>
          <a:p>
            <a:pPr marL="342900" marR="0" lvl="0" indent="-342900" algn="l" rtl="0">
              <a:lnSpc>
                <a:spcPct val="115000"/>
              </a:lnSpc>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React with metal</a:t>
            </a:r>
            <a:endParaRPr/>
          </a:p>
          <a:p>
            <a:pPr marL="342900" marR="0" lvl="0" indent="-342900" algn="l" rtl="0">
              <a:lnSpc>
                <a:spcPct val="115000"/>
              </a:lnSpc>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All of the above</a:t>
            </a:r>
            <a:endParaRPr/>
          </a:p>
          <a:p>
            <a:pPr marL="342900" marR="0" lvl="0" indent="-22860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pic>
        <p:nvPicPr>
          <p:cNvPr id="522" name="Google Shape;522;p28"/>
          <p:cNvPicPr preferRelativeResize="0"/>
          <p:nvPr/>
        </p:nvPicPr>
        <p:blipFill rotWithShape="1">
          <a:blip r:embed="rId4">
            <a:alphaModFix/>
          </a:blip>
          <a:srcRect/>
          <a:stretch/>
        </p:blipFill>
        <p:spPr>
          <a:xfrm>
            <a:off x="6505823" y="4001450"/>
            <a:ext cx="2286850" cy="26033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dca1d484f8_0_67"/>
          <p:cNvSpPr txBox="1"/>
          <p:nvPr/>
        </p:nvSpPr>
        <p:spPr>
          <a:xfrm>
            <a:off x="980975" y="328750"/>
            <a:ext cx="78117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Which of these is true of acids?</a:t>
            </a:r>
            <a:endParaRPr/>
          </a:p>
        </p:txBody>
      </p:sp>
      <p:sp>
        <p:nvSpPr>
          <p:cNvPr id="529" name="Google Shape;529;gdca1d484f8_0_6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gdca1d484f8_0_67"/>
          <p:cNvSpPr txBox="1"/>
          <p:nvPr/>
        </p:nvSpPr>
        <p:spPr>
          <a:xfrm>
            <a:off x="634727" y="1401189"/>
            <a:ext cx="6227100" cy="23520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Sour to taste</a:t>
            </a:r>
            <a:endParaRPr/>
          </a:p>
          <a:p>
            <a:pPr marL="342900" marR="0" lvl="0" indent="-342900" algn="l" rtl="0">
              <a:lnSpc>
                <a:spcPct val="115000"/>
              </a:lnSpc>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Burns skin upon contact</a:t>
            </a:r>
            <a:endParaRPr/>
          </a:p>
          <a:p>
            <a:pPr marL="342900" marR="0" lvl="0" indent="-342900" algn="l" rtl="0">
              <a:lnSpc>
                <a:spcPct val="115000"/>
              </a:lnSpc>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React with metal</a:t>
            </a:r>
            <a:endParaRPr/>
          </a:p>
          <a:p>
            <a:pPr marL="342900" marR="0" lvl="0" indent="-342900" algn="l" rtl="0">
              <a:lnSpc>
                <a:spcPct val="115000"/>
              </a:lnSpc>
              <a:spcBef>
                <a:spcPts val="0"/>
              </a:spcBef>
              <a:spcAft>
                <a:spcPts val="0"/>
              </a:spcAft>
              <a:buClr>
                <a:srgbClr val="FF0000"/>
              </a:buClr>
              <a:buSzPts val="2800"/>
              <a:buFont typeface="Calibri"/>
              <a:buAutoNum type="alphaUcPeriod"/>
            </a:pPr>
            <a:r>
              <a:rPr lang="en-US" sz="2800">
                <a:solidFill>
                  <a:srgbClr val="FF0000"/>
                </a:solidFill>
                <a:latin typeface="Calibri"/>
                <a:ea typeface="Calibri"/>
                <a:cs typeface="Calibri"/>
                <a:sym typeface="Calibri"/>
              </a:rPr>
              <a:t>All of the above</a:t>
            </a:r>
            <a:endParaRPr>
              <a:solidFill>
                <a:srgbClr val="FF0000"/>
              </a:solidFill>
            </a:endParaRPr>
          </a:p>
          <a:p>
            <a:pPr marL="342900" marR="0" lvl="0" indent="-22860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pic>
        <p:nvPicPr>
          <p:cNvPr id="531" name="Google Shape;531;gdca1d484f8_0_67"/>
          <p:cNvPicPr preferRelativeResize="0"/>
          <p:nvPr/>
        </p:nvPicPr>
        <p:blipFill rotWithShape="1">
          <a:blip r:embed="rId4">
            <a:alphaModFix/>
          </a:blip>
          <a:srcRect/>
          <a:stretch/>
        </p:blipFill>
        <p:spPr>
          <a:xfrm>
            <a:off x="6505823" y="4001450"/>
            <a:ext cx="2286850" cy="26033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30"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8" name="Google Shape;538;p30"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31"/>
          <p:cNvPicPr preferRelativeResize="0"/>
          <p:nvPr/>
        </p:nvPicPr>
        <p:blipFill rotWithShape="1">
          <a:blip r:embed="rId3">
            <a:alphaModFix/>
          </a:blip>
          <a:srcRect/>
          <a:stretch/>
        </p:blipFill>
        <p:spPr>
          <a:xfrm>
            <a:off x="1143000" y="941894"/>
            <a:ext cx="6767404" cy="4512666"/>
          </a:xfrm>
          <a:prstGeom prst="rect">
            <a:avLst/>
          </a:prstGeom>
          <a:noFill/>
          <a:ln>
            <a:noFill/>
          </a:ln>
        </p:spPr>
      </p:pic>
      <p:sp>
        <p:nvSpPr>
          <p:cNvPr id="545" name="Google Shape;545;p31"/>
          <p:cNvSpPr txBox="1"/>
          <p:nvPr/>
        </p:nvSpPr>
        <p:spPr>
          <a:xfrm>
            <a:off x="5895326" y="5174995"/>
            <a:ext cx="1832597" cy="507831"/>
          </a:xfrm>
          <a:prstGeom prst="rect">
            <a:avLst/>
          </a:prstGeom>
          <a:gradFill>
            <a:gsLst>
              <a:gs pos="0">
                <a:srgbClr val="38B6D8"/>
              </a:gs>
              <a:gs pos="100000">
                <a:srgbClr val="91ECFF"/>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700" b="1">
                <a:solidFill>
                  <a:schemeClr val="lt1"/>
                </a:solidFill>
                <a:latin typeface="Calibri"/>
                <a:ea typeface="Calibri"/>
                <a:cs typeface="Calibri"/>
                <a:sym typeface="Calibri"/>
              </a:rPr>
              <a:t>C₆H₈O₇</a:t>
            </a:r>
            <a:endParaRPr/>
          </a:p>
        </p:txBody>
      </p:sp>
      <p:cxnSp>
        <p:nvCxnSpPr>
          <p:cNvPr id="546" name="Google Shape;546;p31"/>
          <p:cNvCxnSpPr/>
          <p:nvPr/>
        </p:nvCxnSpPr>
        <p:spPr>
          <a:xfrm flipH="1">
            <a:off x="6736558" y="4575574"/>
            <a:ext cx="310753" cy="696515"/>
          </a:xfrm>
          <a:prstGeom prst="straightConnector1">
            <a:avLst/>
          </a:prstGeom>
          <a:noFill/>
          <a:ln w="508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sp>
        <p:nvSpPr>
          <p:cNvPr id="547" name="Google Shape;547;p31"/>
          <p:cNvSpPr txBox="1"/>
          <p:nvPr/>
        </p:nvSpPr>
        <p:spPr>
          <a:xfrm rot="1154057">
            <a:off x="6830471" y="4220349"/>
            <a:ext cx="959534"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b="1">
                <a:solidFill>
                  <a:schemeClr val="dk1"/>
                </a:solidFill>
                <a:latin typeface="Calibri"/>
                <a:ea typeface="Calibri"/>
                <a:cs typeface="Calibri"/>
                <a:sym typeface="Calibri"/>
              </a:rPr>
              <a:t>Hydrogen</a:t>
            </a:r>
            <a:endParaRPr/>
          </a:p>
        </p:txBody>
      </p:sp>
      <p:sp>
        <p:nvSpPr>
          <p:cNvPr id="548" name="Google Shape;548;p3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9" name="Google Shape;549;p31"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32" descr="white vinegar.jpg"/>
          <p:cNvPicPr preferRelativeResize="0"/>
          <p:nvPr/>
        </p:nvPicPr>
        <p:blipFill rotWithShape="1">
          <a:blip r:embed="rId3">
            <a:alphaModFix/>
          </a:blip>
          <a:srcRect l="15344" t="15299" r="9893" b="2767"/>
          <a:stretch/>
        </p:blipFill>
        <p:spPr>
          <a:xfrm>
            <a:off x="1671038" y="1287250"/>
            <a:ext cx="2712657" cy="4488295"/>
          </a:xfrm>
          <a:prstGeom prst="rect">
            <a:avLst/>
          </a:prstGeom>
          <a:noFill/>
          <a:ln>
            <a:noFill/>
          </a:ln>
        </p:spPr>
      </p:pic>
      <p:pic>
        <p:nvPicPr>
          <p:cNvPr id="556" name="Google Shape;556;p32" descr="ketchup.jpg"/>
          <p:cNvPicPr preferRelativeResize="0"/>
          <p:nvPr/>
        </p:nvPicPr>
        <p:blipFill rotWithShape="1">
          <a:blip r:embed="rId4">
            <a:alphaModFix/>
          </a:blip>
          <a:srcRect/>
          <a:stretch/>
        </p:blipFill>
        <p:spPr>
          <a:xfrm>
            <a:off x="4652739" y="857250"/>
            <a:ext cx="3348262" cy="5143500"/>
          </a:xfrm>
          <a:prstGeom prst="rect">
            <a:avLst/>
          </a:prstGeom>
          <a:noFill/>
          <a:ln>
            <a:noFill/>
          </a:ln>
        </p:spPr>
      </p:pic>
      <p:sp>
        <p:nvSpPr>
          <p:cNvPr id="557" name="Google Shape;557;p32"/>
          <p:cNvSpPr txBox="1"/>
          <p:nvPr/>
        </p:nvSpPr>
        <p:spPr>
          <a:xfrm>
            <a:off x="3736440" y="5328378"/>
            <a:ext cx="1832597" cy="507831"/>
          </a:xfrm>
          <a:prstGeom prst="rect">
            <a:avLst/>
          </a:prstGeom>
          <a:gradFill>
            <a:gsLst>
              <a:gs pos="0">
                <a:srgbClr val="38B6D8"/>
              </a:gs>
              <a:gs pos="100000">
                <a:srgbClr val="91ECFF"/>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700" b="1">
                <a:solidFill>
                  <a:srgbClr val="FFFFFF"/>
                </a:solidFill>
                <a:latin typeface="Calibri"/>
                <a:ea typeface="Calibri"/>
                <a:cs typeface="Calibri"/>
                <a:sym typeface="Calibri"/>
              </a:rPr>
              <a:t>CH</a:t>
            </a:r>
            <a:r>
              <a:rPr lang="en-US" sz="2700" b="1" baseline="-25000">
                <a:solidFill>
                  <a:srgbClr val="FFFFFF"/>
                </a:solidFill>
                <a:latin typeface="Calibri"/>
                <a:ea typeface="Calibri"/>
                <a:cs typeface="Calibri"/>
                <a:sym typeface="Calibri"/>
              </a:rPr>
              <a:t>3</a:t>
            </a:r>
            <a:r>
              <a:rPr lang="en-US" sz="2700" b="1">
                <a:solidFill>
                  <a:srgbClr val="FFFFFF"/>
                </a:solidFill>
                <a:latin typeface="Calibri"/>
                <a:ea typeface="Calibri"/>
                <a:cs typeface="Calibri"/>
                <a:sym typeface="Calibri"/>
              </a:rPr>
              <a:t>COOH</a:t>
            </a:r>
            <a:endParaRPr/>
          </a:p>
        </p:txBody>
      </p:sp>
      <p:cxnSp>
        <p:nvCxnSpPr>
          <p:cNvPr id="558" name="Google Shape;558;p32"/>
          <p:cNvCxnSpPr/>
          <p:nvPr/>
        </p:nvCxnSpPr>
        <p:spPr>
          <a:xfrm>
            <a:off x="5012628" y="4919276"/>
            <a:ext cx="0" cy="456000"/>
          </a:xfrm>
          <a:prstGeom prst="straightConnector1">
            <a:avLst/>
          </a:prstGeom>
          <a:noFill/>
          <a:ln w="508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sp>
        <p:nvSpPr>
          <p:cNvPr id="559" name="Google Shape;559;p32"/>
          <p:cNvSpPr txBox="1"/>
          <p:nvPr/>
        </p:nvSpPr>
        <p:spPr>
          <a:xfrm>
            <a:off x="4500340" y="4481459"/>
            <a:ext cx="959400" cy="30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b="1">
                <a:solidFill>
                  <a:schemeClr val="dk1"/>
                </a:solidFill>
                <a:latin typeface="Calibri"/>
                <a:ea typeface="Calibri"/>
                <a:cs typeface="Calibri"/>
                <a:sym typeface="Calibri"/>
              </a:rPr>
              <a:t>Hydrogen</a:t>
            </a:r>
            <a:endParaRPr/>
          </a:p>
        </p:txBody>
      </p:sp>
      <p:sp>
        <p:nvSpPr>
          <p:cNvPr id="560" name="Google Shape;560;p32"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1" name="Google Shape;561;p32" descr="Comment Like"/>
          <p:cNvPicPr preferRelativeResize="0"/>
          <p:nvPr/>
        </p:nvPicPr>
        <p:blipFill rotWithShape="1">
          <a:blip r:embed="rId6">
            <a:alphaModFix/>
          </a:blip>
          <a:srcRect/>
          <a:stretch/>
        </p:blipFill>
        <p:spPr>
          <a:xfrm>
            <a:off x="735230" y="146272"/>
            <a:ext cx="571056" cy="57105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33"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8" name="Google Shape;568;p33"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34" descr="propane.jpg"/>
          <p:cNvPicPr preferRelativeResize="0"/>
          <p:nvPr/>
        </p:nvPicPr>
        <p:blipFill rotWithShape="1">
          <a:blip r:embed="rId3">
            <a:alphaModFix/>
          </a:blip>
          <a:srcRect/>
          <a:stretch/>
        </p:blipFill>
        <p:spPr>
          <a:xfrm>
            <a:off x="1143000" y="1123951"/>
            <a:ext cx="6858000" cy="4605514"/>
          </a:xfrm>
          <a:prstGeom prst="rect">
            <a:avLst/>
          </a:prstGeom>
          <a:noFill/>
          <a:ln>
            <a:noFill/>
          </a:ln>
        </p:spPr>
      </p:pic>
      <p:sp>
        <p:nvSpPr>
          <p:cNvPr id="575" name="Google Shape;575;p34"/>
          <p:cNvSpPr txBox="1"/>
          <p:nvPr/>
        </p:nvSpPr>
        <p:spPr>
          <a:xfrm>
            <a:off x="6092083" y="5397064"/>
            <a:ext cx="1832597" cy="507831"/>
          </a:xfrm>
          <a:prstGeom prst="rect">
            <a:avLst/>
          </a:prstGeom>
          <a:gradFill>
            <a:gsLst>
              <a:gs pos="0">
                <a:srgbClr val="38B6D8"/>
              </a:gs>
              <a:gs pos="100000">
                <a:srgbClr val="91ECFF"/>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700" b="1">
                <a:solidFill>
                  <a:schemeClr val="lt1"/>
                </a:solidFill>
                <a:latin typeface="Calibri"/>
                <a:ea typeface="Calibri"/>
                <a:cs typeface="Calibri"/>
                <a:sym typeface="Calibri"/>
              </a:rPr>
              <a:t>C</a:t>
            </a:r>
            <a:r>
              <a:rPr lang="en-US" sz="2700" b="1" baseline="-25000">
                <a:solidFill>
                  <a:schemeClr val="lt1"/>
                </a:solidFill>
                <a:latin typeface="Calibri"/>
                <a:ea typeface="Calibri"/>
                <a:cs typeface="Calibri"/>
                <a:sym typeface="Calibri"/>
              </a:rPr>
              <a:t>3</a:t>
            </a:r>
            <a:r>
              <a:rPr lang="en-US" sz="2700" b="1">
                <a:solidFill>
                  <a:schemeClr val="lt1"/>
                </a:solidFill>
                <a:latin typeface="Calibri"/>
                <a:ea typeface="Calibri"/>
                <a:cs typeface="Calibri"/>
                <a:sym typeface="Calibri"/>
              </a:rPr>
              <a:t>H</a:t>
            </a:r>
            <a:r>
              <a:rPr lang="en-US" sz="2700" b="1" baseline="-25000">
                <a:solidFill>
                  <a:schemeClr val="lt1"/>
                </a:solidFill>
                <a:latin typeface="Calibri"/>
                <a:ea typeface="Calibri"/>
                <a:cs typeface="Calibri"/>
                <a:sym typeface="Calibri"/>
              </a:rPr>
              <a:t>8</a:t>
            </a:r>
            <a:endParaRPr sz="2700" b="1">
              <a:solidFill>
                <a:srgbClr val="FFFFFF"/>
              </a:solidFill>
              <a:latin typeface="Calibri"/>
              <a:ea typeface="Calibri"/>
              <a:cs typeface="Calibri"/>
              <a:sym typeface="Calibri"/>
            </a:endParaRPr>
          </a:p>
        </p:txBody>
      </p:sp>
      <p:sp>
        <p:nvSpPr>
          <p:cNvPr id="576" name="Google Shape;576;p3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7" name="Google Shape;577;p34"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3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4"/>
          <p:cNvSpPr txBox="1"/>
          <p:nvPr/>
        </p:nvSpPr>
        <p:spPr>
          <a:xfrm>
            <a:off x="2301072" y="693336"/>
            <a:ext cx="4613436"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173" name="Google Shape;173;p4"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txBox="1"/>
          <p:nvPr/>
        </p:nvSpPr>
        <p:spPr>
          <a:xfrm>
            <a:off x="1078224" y="2399258"/>
            <a:ext cx="7514492" cy="28007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TEACHER DIRECTIONS:</a:t>
            </a:r>
            <a:endParaRPr/>
          </a:p>
          <a:p>
            <a:pPr marL="0" marR="0" lvl="0" indent="0" algn="l" rtl="0">
              <a:spcBef>
                <a:spcPts val="0"/>
              </a:spcBef>
              <a:spcAft>
                <a:spcPts val="0"/>
              </a:spcAft>
              <a:buNone/>
            </a:pPr>
            <a:r>
              <a:rPr lang="en-US" sz="1600" b="1" i="1" u="sng">
                <a:solidFill>
                  <a:schemeClr val="dk1"/>
                </a:solidFill>
                <a:latin typeface="Calibri"/>
                <a:ea typeface="Calibri"/>
                <a:cs typeface="Calibri"/>
                <a:sym typeface="Calibri"/>
              </a:rPr>
              <a:t>Before</a:t>
            </a:r>
            <a:r>
              <a:rPr lang="en-US" sz="1600" i="1" u="sng">
                <a:solidFill>
                  <a:schemeClr val="dk1"/>
                </a:solidFill>
                <a:latin typeface="Calibri"/>
                <a:ea typeface="Calibri"/>
                <a:cs typeface="Calibri"/>
                <a:sym typeface="Calibri"/>
              </a:rPr>
              <a:t>:</a:t>
            </a:r>
            <a:r>
              <a:rPr lang="en-US" sz="1600" i="1">
                <a:solidFill>
                  <a:schemeClr val="dk1"/>
                </a:solidFill>
                <a:latin typeface="Calibri"/>
                <a:ea typeface="Calibri"/>
                <a:cs typeface="Calibri"/>
                <a:sym typeface="Calibri"/>
              </a:rPr>
              <a:t> Ask students what they already know about compounds/acids. Ask students what they will predict will happen when sulfuric acid is mixed with sugar. </a:t>
            </a:r>
            <a:endParaRPr/>
          </a:p>
          <a:p>
            <a:pPr marL="0" marR="0" lvl="0" indent="0" algn="l" rtl="0">
              <a:spcBef>
                <a:spcPts val="0"/>
              </a:spcBef>
              <a:spcAft>
                <a:spcPts val="0"/>
              </a:spcAft>
              <a:buNone/>
            </a:pPr>
            <a:r>
              <a:rPr lang="en-US" sz="1600" b="1" i="1" u="sng">
                <a:solidFill>
                  <a:schemeClr val="dk1"/>
                </a:solidFill>
                <a:latin typeface="Calibri"/>
                <a:ea typeface="Calibri"/>
                <a:cs typeface="Calibri"/>
                <a:sym typeface="Calibri"/>
              </a:rPr>
              <a:t>During</a:t>
            </a:r>
            <a:r>
              <a:rPr lang="en-US" sz="1600" i="1">
                <a:solidFill>
                  <a:schemeClr val="dk1"/>
                </a:solidFill>
                <a:latin typeface="Calibri"/>
                <a:ea typeface="Calibri"/>
                <a:cs typeface="Calibri"/>
                <a:sym typeface="Calibri"/>
              </a:rPr>
              <a:t>: (If you have the materials, this demonstration can be done in school). As you are watching/doing the experiment, describe what is happening as the reaction is taking place. (odor, strength of the acid, etc.). Explain that acids release hydrogen atoms when mixed with water, and sugar has water molecules, which is why sulfuric acids reacts when mixed with it. </a:t>
            </a:r>
            <a:endParaRPr/>
          </a:p>
          <a:p>
            <a:pPr marL="0" marR="0" lvl="0" indent="0" algn="l" rtl="0">
              <a:spcBef>
                <a:spcPts val="0"/>
              </a:spcBef>
              <a:spcAft>
                <a:spcPts val="0"/>
              </a:spcAft>
              <a:buNone/>
            </a:pPr>
            <a:r>
              <a:rPr lang="en-US" sz="1600" b="1" i="1" u="sng">
                <a:solidFill>
                  <a:schemeClr val="dk1"/>
                </a:solidFill>
                <a:latin typeface="Calibri"/>
                <a:ea typeface="Calibri"/>
                <a:cs typeface="Calibri"/>
                <a:sym typeface="Calibri"/>
              </a:rPr>
              <a:t>After</a:t>
            </a:r>
            <a:r>
              <a:rPr lang="en-US" sz="1600" i="1">
                <a:solidFill>
                  <a:schemeClr val="dk1"/>
                </a:solidFill>
                <a:latin typeface="Calibri"/>
                <a:ea typeface="Calibri"/>
                <a:cs typeface="Calibri"/>
                <a:sym typeface="Calibri"/>
              </a:rPr>
              <a:t>: Ask students what they noticed (other than what you described) when the sulfuric acid mixed with the sugar. Tell students that in this lesson, they will be learning more about acids. </a:t>
            </a:r>
            <a:endParaRPr/>
          </a:p>
        </p:txBody>
      </p:sp>
      <p:sp>
        <p:nvSpPr>
          <p:cNvPr id="175" name="Google Shape;175;p4"/>
          <p:cNvSpPr txBox="1"/>
          <p:nvPr/>
        </p:nvSpPr>
        <p:spPr>
          <a:xfrm>
            <a:off x="2598447" y="1647443"/>
            <a:ext cx="447404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Sulfuric Acid and Sugar Demo</a:t>
            </a:r>
            <a:endParaRPr sz="28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589" name="Google Shape;589;p36" descr="ketchup.jpg"/>
          <p:cNvPicPr preferRelativeResize="0"/>
          <p:nvPr/>
        </p:nvPicPr>
        <p:blipFill rotWithShape="1">
          <a:blip r:embed="rId3">
            <a:alphaModFix/>
          </a:blip>
          <a:srcRect/>
          <a:stretch/>
        </p:blipFill>
        <p:spPr>
          <a:xfrm>
            <a:off x="4652739" y="857250"/>
            <a:ext cx="3348262" cy="5143500"/>
          </a:xfrm>
          <a:prstGeom prst="rect">
            <a:avLst/>
          </a:prstGeom>
          <a:noFill/>
          <a:ln>
            <a:noFill/>
          </a:ln>
        </p:spPr>
      </p:pic>
      <p:pic>
        <p:nvPicPr>
          <p:cNvPr id="590" name="Google Shape;590;p36" descr="propane.jpg"/>
          <p:cNvPicPr preferRelativeResize="0"/>
          <p:nvPr/>
        </p:nvPicPr>
        <p:blipFill rotWithShape="1">
          <a:blip r:embed="rId4">
            <a:alphaModFix/>
          </a:blip>
          <a:srcRect/>
          <a:stretch/>
        </p:blipFill>
        <p:spPr>
          <a:xfrm flipH="1">
            <a:off x="1238727" y="2278767"/>
            <a:ext cx="3425587" cy="2300465"/>
          </a:xfrm>
          <a:prstGeom prst="rect">
            <a:avLst/>
          </a:prstGeom>
          <a:noFill/>
          <a:ln>
            <a:noFill/>
          </a:ln>
        </p:spPr>
      </p:pic>
      <p:sp>
        <p:nvSpPr>
          <p:cNvPr id="591" name="Google Shape;591;p36"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6"/>
          <p:cNvSpPr txBox="1"/>
          <p:nvPr/>
        </p:nvSpPr>
        <p:spPr>
          <a:xfrm>
            <a:off x="1110175" y="441775"/>
            <a:ext cx="76410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Which one of these is acidic? How do you know?</a:t>
            </a:r>
            <a:endParaRPr/>
          </a:p>
        </p:txBody>
      </p:sp>
      <p:sp>
        <p:nvSpPr>
          <p:cNvPr id="593" name="Google Shape;593;p36"/>
          <p:cNvSpPr txBox="1"/>
          <p:nvPr/>
        </p:nvSpPr>
        <p:spPr>
          <a:xfrm>
            <a:off x="2220874" y="4872575"/>
            <a:ext cx="14613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Propane</a:t>
            </a:r>
            <a:endParaRPr/>
          </a:p>
        </p:txBody>
      </p:sp>
      <p:sp>
        <p:nvSpPr>
          <p:cNvPr id="594" name="Google Shape;594;p36"/>
          <p:cNvSpPr txBox="1"/>
          <p:nvPr/>
        </p:nvSpPr>
        <p:spPr>
          <a:xfrm>
            <a:off x="5596224" y="5913625"/>
            <a:ext cx="14613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Ketchup</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gdca1d484f8_0_75" descr="ketchup.jpg"/>
          <p:cNvPicPr preferRelativeResize="0"/>
          <p:nvPr/>
        </p:nvPicPr>
        <p:blipFill rotWithShape="1">
          <a:blip r:embed="rId3">
            <a:alphaModFix/>
          </a:blip>
          <a:srcRect/>
          <a:stretch/>
        </p:blipFill>
        <p:spPr>
          <a:xfrm>
            <a:off x="4652739" y="857250"/>
            <a:ext cx="3348260" cy="5143499"/>
          </a:xfrm>
          <a:prstGeom prst="rect">
            <a:avLst/>
          </a:prstGeom>
          <a:noFill/>
          <a:ln>
            <a:noFill/>
          </a:ln>
        </p:spPr>
      </p:pic>
      <p:pic>
        <p:nvPicPr>
          <p:cNvPr id="601" name="Google Shape;601;gdca1d484f8_0_75" descr="propane.jpg"/>
          <p:cNvPicPr preferRelativeResize="0"/>
          <p:nvPr/>
        </p:nvPicPr>
        <p:blipFill rotWithShape="1">
          <a:blip r:embed="rId4">
            <a:alphaModFix/>
          </a:blip>
          <a:srcRect/>
          <a:stretch/>
        </p:blipFill>
        <p:spPr>
          <a:xfrm flipH="1">
            <a:off x="1238724" y="2278767"/>
            <a:ext cx="3425590" cy="2300466"/>
          </a:xfrm>
          <a:prstGeom prst="rect">
            <a:avLst/>
          </a:prstGeom>
          <a:noFill/>
          <a:ln>
            <a:noFill/>
          </a:ln>
        </p:spPr>
      </p:pic>
      <p:sp>
        <p:nvSpPr>
          <p:cNvPr id="602" name="Google Shape;602;gdca1d484f8_0_75" descr="Questions"/>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gdca1d484f8_0_75"/>
          <p:cNvSpPr txBox="1"/>
          <p:nvPr/>
        </p:nvSpPr>
        <p:spPr>
          <a:xfrm>
            <a:off x="1110175" y="441775"/>
            <a:ext cx="76410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Which one of these is acidic? How do you know?</a:t>
            </a:r>
            <a:endParaRPr/>
          </a:p>
        </p:txBody>
      </p:sp>
      <p:sp>
        <p:nvSpPr>
          <p:cNvPr id="604" name="Google Shape;604;gdca1d484f8_0_75"/>
          <p:cNvSpPr txBox="1"/>
          <p:nvPr/>
        </p:nvSpPr>
        <p:spPr>
          <a:xfrm>
            <a:off x="2220874" y="4872575"/>
            <a:ext cx="14613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Propane</a:t>
            </a:r>
            <a:endParaRPr/>
          </a:p>
        </p:txBody>
      </p:sp>
      <p:sp>
        <p:nvSpPr>
          <p:cNvPr id="605" name="Google Shape;605;gdca1d484f8_0_75"/>
          <p:cNvSpPr txBox="1"/>
          <p:nvPr/>
        </p:nvSpPr>
        <p:spPr>
          <a:xfrm>
            <a:off x="5596224" y="5913625"/>
            <a:ext cx="14613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Ketchup</a:t>
            </a:r>
            <a:endParaRPr/>
          </a:p>
        </p:txBody>
      </p:sp>
      <p:sp>
        <p:nvSpPr>
          <p:cNvPr id="606" name="Google Shape;606;gdca1d484f8_0_75"/>
          <p:cNvSpPr/>
          <p:nvPr/>
        </p:nvSpPr>
        <p:spPr>
          <a:xfrm>
            <a:off x="4572000" y="1141925"/>
            <a:ext cx="3586800" cy="5542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612" name="Google Shape;612;p40"/>
          <p:cNvPicPr preferRelativeResize="0"/>
          <p:nvPr/>
        </p:nvPicPr>
        <p:blipFill rotWithShape="1">
          <a:blip r:embed="rId3">
            <a:alphaModFix/>
          </a:blip>
          <a:srcRect l="20000" r="17930"/>
          <a:stretch/>
        </p:blipFill>
        <p:spPr>
          <a:xfrm>
            <a:off x="582781" y="2012281"/>
            <a:ext cx="3392906" cy="3293645"/>
          </a:xfrm>
          <a:prstGeom prst="rect">
            <a:avLst/>
          </a:prstGeom>
          <a:noFill/>
          <a:ln>
            <a:noFill/>
          </a:ln>
        </p:spPr>
      </p:pic>
      <p:sp>
        <p:nvSpPr>
          <p:cNvPr id="613" name="Google Shape;613;p40"/>
          <p:cNvSpPr txBox="1"/>
          <p:nvPr/>
        </p:nvSpPr>
        <p:spPr>
          <a:xfrm>
            <a:off x="1096250" y="213250"/>
            <a:ext cx="75714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What element do most acids contain?</a:t>
            </a:r>
            <a:endParaRPr/>
          </a:p>
        </p:txBody>
      </p:sp>
      <p:pic>
        <p:nvPicPr>
          <p:cNvPr id="614" name="Google Shape;614;p40"/>
          <p:cNvPicPr preferRelativeResize="0"/>
          <p:nvPr/>
        </p:nvPicPr>
        <p:blipFill rotWithShape="1">
          <a:blip r:embed="rId4">
            <a:alphaModFix/>
          </a:blip>
          <a:srcRect/>
          <a:stretch/>
        </p:blipFill>
        <p:spPr>
          <a:xfrm>
            <a:off x="4246394" y="1768391"/>
            <a:ext cx="4314825" cy="3781425"/>
          </a:xfrm>
          <a:prstGeom prst="rect">
            <a:avLst/>
          </a:prstGeom>
          <a:noFill/>
          <a:ln>
            <a:noFill/>
          </a:ln>
        </p:spPr>
      </p:pic>
      <p:sp>
        <p:nvSpPr>
          <p:cNvPr id="615" name="Google Shape;615;p40"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p41"/>
          <p:cNvPicPr preferRelativeResize="0"/>
          <p:nvPr/>
        </p:nvPicPr>
        <p:blipFill rotWithShape="1">
          <a:blip r:embed="rId3">
            <a:alphaModFix/>
          </a:blip>
          <a:srcRect t="39153" r="9043" b="1"/>
          <a:stretch/>
        </p:blipFill>
        <p:spPr>
          <a:xfrm>
            <a:off x="2702631" y="1947532"/>
            <a:ext cx="3929743" cy="3784865"/>
          </a:xfrm>
          <a:prstGeom prst="rect">
            <a:avLst/>
          </a:prstGeom>
          <a:noFill/>
          <a:ln>
            <a:noFill/>
          </a:ln>
        </p:spPr>
      </p:pic>
      <p:sp>
        <p:nvSpPr>
          <p:cNvPr id="622" name="Google Shape;622;p41"/>
          <p:cNvSpPr txBox="1"/>
          <p:nvPr/>
        </p:nvSpPr>
        <p:spPr>
          <a:xfrm>
            <a:off x="4197737" y="416563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23" name="Google Shape;623;p41"/>
          <p:cNvSpPr txBox="1"/>
          <p:nvPr/>
        </p:nvSpPr>
        <p:spPr>
          <a:xfrm>
            <a:off x="3887128" y="383470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24" name="Google Shape;624;p41"/>
          <p:cNvSpPr txBox="1"/>
          <p:nvPr/>
        </p:nvSpPr>
        <p:spPr>
          <a:xfrm>
            <a:off x="3783183" y="433875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25" name="Google Shape;625;p41"/>
          <p:cNvSpPr txBox="1"/>
          <p:nvPr/>
        </p:nvSpPr>
        <p:spPr>
          <a:xfrm>
            <a:off x="4311628" y="37932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26" name="Google Shape;626;p41"/>
          <p:cNvSpPr txBox="1"/>
          <p:nvPr/>
        </p:nvSpPr>
        <p:spPr>
          <a:xfrm>
            <a:off x="4534231" y="350539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27" name="Google Shape;627;p41"/>
          <p:cNvSpPr txBox="1"/>
          <p:nvPr/>
        </p:nvSpPr>
        <p:spPr>
          <a:xfrm>
            <a:off x="4197737" y="350539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28" name="Google Shape;628;p41"/>
          <p:cNvSpPr txBox="1"/>
          <p:nvPr/>
        </p:nvSpPr>
        <p:spPr>
          <a:xfrm>
            <a:off x="3985488" y="3332266"/>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29" name="Google Shape;629;p41"/>
          <p:cNvSpPr txBox="1"/>
          <p:nvPr/>
        </p:nvSpPr>
        <p:spPr>
          <a:xfrm>
            <a:off x="4126083" y="294878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30" name="Google Shape;630;p41"/>
          <p:cNvSpPr txBox="1"/>
          <p:nvPr/>
        </p:nvSpPr>
        <p:spPr>
          <a:xfrm>
            <a:off x="4561344" y="433296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31" name="Google Shape;631;p41"/>
          <p:cNvSpPr txBox="1"/>
          <p:nvPr/>
        </p:nvSpPr>
        <p:spPr>
          <a:xfrm>
            <a:off x="4816231" y="43207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32" name="Google Shape;632;p41"/>
          <p:cNvSpPr txBox="1"/>
          <p:nvPr/>
        </p:nvSpPr>
        <p:spPr>
          <a:xfrm>
            <a:off x="4715826" y="402476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33" name="Google Shape;633;p41"/>
          <p:cNvSpPr txBox="1"/>
          <p:nvPr/>
        </p:nvSpPr>
        <p:spPr>
          <a:xfrm>
            <a:off x="4794709" y="369376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34" name="Google Shape;634;p41"/>
          <p:cNvSpPr txBox="1"/>
          <p:nvPr/>
        </p:nvSpPr>
        <p:spPr>
          <a:xfrm>
            <a:off x="4441456" y="410131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35" name="Google Shape;635;p41"/>
          <p:cNvSpPr txBox="1"/>
          <p:nvPr/>
        </p:nvSpPr>
        <p:spPr>
          <a:xfrm>
            <a:off x="4099378" y="400782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36" name="Google Shape;636;p41"/>
          <p:cNvSpPr txBox="1"/>
          <p:nvPr/>
        </p:nvSpPr>
        <p:spPr>
          <a:xfrm>
            <a:off x="4747297" y="344703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37" name="Google Shape;637;p41"/>
          <p:cNvSpPr txBox="1"/>
          <p:nvPr/>
        </p:nvSpPr>
        <p:spPr>
          <a:xfrm>
            <a:off x="4561344" y="37932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38" name="Google Shape;638;p41"/>
          <p:cNvSpPr txBox="1"/>
          <p:nvPr/>
        </p:nvSpPr>
        <p:spPr>
          <a:xfrm>
            <a:off x="3945710" y="3587438"/>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39" name="Google Shape;639;p41"/>
          <p:cNvSpPr txBox="1"/>
          <p:nvPr/>
        </p:nvSpPr>
        <p:spPr>
          <a:xfrm>
            <a:off x="4312037" y="327390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40" name="Google Shape;640;p41"/>
          <p:cNvSpPr txBox="1"/>
          <p:nvPr/>
        </p:nvSpPr>
        <p:spPr>
          <a:xfrm>
            <a:off x="4550582" y="324118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41" name="Google Shape;641;p41"/>
          <p:cNvSpPr txBox="1"/>
          <p:nvPr/>
        </p:nvSpPr>
        <p:spPr>
          <a:xfrm>
            <a:off x="3783590" y="4661671"/>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42" name="Google Shape;642;p41"/>
          <p:cNvSpPr txBox="1"/>
          <p:nvPr/>
        </p:nvSpPr>
        <p:spPr>
          <a:xfrm>
            <a:off x="4120494" y="376056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43" name="Google Shape;643;p41"/>
          <p:cNvSpPr txBox="1"/>
          <p:nvPr/>
        </p:nvSpPr>
        <p:spPr>
          <a:xfrm>
            <a:off x="4370209" y="289494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44" name="Google Shape;644;p41"/>
          <p:cNvSpPr txBox="1"/>
          <p:nvPr/>
        </p:nvSpPr>
        <p:spPr>
          <a:xfrm>
            <a:off x="4099787" y="452961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45" name="Google Shape;645;p41"/>
          <p:cNvSpPr txBox="1"/>
          <p:nvPr/>
        </p:nvSpPr>
        <p:spPr>
          <a:xfrm>
            <a:off x="4622236" y="298601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46" name="Google Shape;646;p41"/>
          <p:cNvSpPr txBox="1"/>
          <p:nvPr/>
        </p:nvSpPr>
        <p:spPr>
          <a:xfrm>
            <a:off x="4622236" y="272181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47" name="Google Shape;647;p41"/>
          <p:cNvSpPr txBox="1"/>
          <p:nvPr/>
        </p:nvSpPr>
        <p:spPr>
          <a:xfrm>
            <a:off x="4391325" y="272012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48" name="Google Shape;648;p41"/>
          <p:cNvSpPr txBox="1"/>
          <p:nvPr/>
        </p:nvSpPr>
        <p:spPr>
          <a:xfrm>
            <a:off x="4550582" y="4685078"/>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49" name="Google Shape;649;p41"/>
          <p:cNvSpPr txBox="1"/>
          <p:nvPr/>
        </p:nvSpPr>
        <p:spPr>
          <a:xfrm>
            <a:off x="4291327" y="251834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50" name="Google Shape;650;p41"/>
          <p:cNvSpPr txBox="1"/>
          <p:nvPr/>
        </p:nvSpPr>
        <p:spPr>
          <a:xfrm>
            <a:off x="4561344" y="251834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51" name="Google Shape;651;p41"/>
          <p:cNvSpPr txBox="1"/>
          <p:nvPr/>
        </p:nvSpPr>
        <p:spPr>
          <a:xfrm>
            <a:off x="4016956" y="43494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52" name="Google Shape;652;p41"/>
          <p:cNvSpPr txBox="1"/>
          <p:nvPr/>
        </p:nvSpPr>
        <p:spPr>
          <a:xfrm>
            <a:off x="4725772" y="452260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53" name="Google Shape;653;p41"/>
          <p:cNvSpPr txBox="1"/>
          <p:nvPr/>
        </p:nvSpPr>
        <p:spPr>
          <a:xfrm>
            <a:off x="4391325" y="444297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54" name="Google Shape;654;p41"/>
          <p:cNvSpPr txBox="1"/>
          <p:nvPr/>
        </p:nvSpPr>
        <p:spPr>
          <a:xfrm>
            <a:off x="4197737" y="468271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55" name="Google Shape;655;p41"/>
          <p:cNvSpPr txBox="1"/>
          <p:nvPr/>
        </p:nvSpPr>
        <p:spPr>
          <a:xfrm>
            <a:off x="4301272" y="310078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56" name="Google Shape;656;p41"/>
          <p:cNvSpPr txBox="1"/>
          <p:nvPr/>
        </p:nvSpPr>
        <p:spPr>
          <a:xfrm>
            <a:off x="4950013" y="4542831"/>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57" name="Google Shape;657;p41"/>
          <p:cNvSpPr txBox="1"/>
          <p:nvPr/>
        </p:nvSpPr>
        <p:spPr>
          <a:xfrm>
            <a:off x="3804707" y="416563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658" name="Google Shape;658;p41"/>
          <p:cNvSpPr txBox="1"/>
          <p:nvPr/>
        </p:nvSpPr>
        <p:spPr>
          <a:xfrm>
            <a:off x="980981" y="381289"/>
            <a:ext cx="77070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What is an acid?</a:t>
            </a:r>
            <a:endParaRPr/>
          </a:p>
        </p:txBody>
      </p:sp>
      <p:sp>
        <p:nvSpPr>
          <p:cNvPr id="659" name="Google Shape;659;p4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p42"/>
          <p:cNvPicPr preferRelativeResize="0">
            <a:picLocks noGrp="1"/>
          </p:cNvPicPr>
          <p:nvPr>
            <p:ph type="body" idx="1"/>
          </p:nvPr>
        </p:nvPicPr>
        <p:blipFill rotWithShape="1">
          <a:blip r:embed="rId3">
            <a:alphaModFix/>
          </a:blip>
          <a:srcRect l="-10625" r="-10625"/>
          <a:stretch/>
        </p:blipFill>
        <p:spPr>
          <a:xfrm>
            <a:off x="424771" y="1831115"/>
            <a:ext cx="4261319" cy="2343562"/>
          </a:xfrm>
          <a:prstGeom prst="rect">
            <a:avLst/>
          </a:prstGeom>
          <a:noFill/>
          <a:ln>
            <a:noFill/>
          </a:ln>
        </p:spPr>
      </p:pic>
      <p:pic>
        <p:nvPicPr>
          <p:cNvPr id="666" name="Google Shape;666;p42" descr="dreamstime_xs_43394558.jpg"/>
          <p:cNvPicPr preferRelativeResize="0"/>
          <p:nvPr/>
        </p:nvPicPr>
        <p:blipFill rotWithShape="1">
          <a:blip r:embed="rId4">
            <a:alphaModFix/>
          </a:blip>
          <a:srcRect/>
          <a:stretch/>
        </p:blipFill>
        <p:spPr>
          <a:xfrm>
            <a:off x="908658" y="4429469"/>
            <a:ext cx="3361148" cy="2240765"/>
          </a:xfrm>
          <a:prstGeom prst="rect">
            <a:avLst/>
          </a:prstGeom>
          <a:noFill/>
          <a:ln>
            <a:noFill/>
          </a:ln>
        </p:spPr>
      </p:pic>
      <p:sp>
        <p:nvSpPr>
          <p:cNvPr id="667" name="Google Shape;667;p42"/>
          <p:cNvSpPr txBox="1"/>
          <p:nvPr/>
        </p:nvSpPr>
        <p:spPr>
          <a:xfrm>
            <a:off x="1002300" y="592450"/>
            <a:ext cx="7470300" cy="630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Name some characteristics of acids.</a:t>
            </a:r>
            <a:endParaRPr sz="3500"/>
          </a:p>
        </p:txBody>
      </p:sp>
      <p:pic>
        <p:nvPicPr>
          <p:cNvPr id="668" name="Google Shape;668;p42" descr="burn.jpg"/>
          <p:cNvPicPr preferRelativeResize="0"/>
          <p:nvPr/>
        </p:nvPicPr>
        <p:blipFill rotWithShape="1">
          <a:blip r:embed="rId5">
            <a:alphaModFix/>
          </a:blip>
          <a:srcRect l="-10572" r="-10572"/>
          <a:stretch/>
        </p:blipFill>
        <p:spPr>
          <a:xfrm>
            <a:off x="4455886" y="1951261"/>
            <a:ext cx="4688114" cy="3394472"/>
          </a:xfrm>
          <a:prstGeom prst="rect">
            <a:avLst/>
          </a:prstGeom>
          <a:noFill/>
          <a:ln>
            <a:noFill/>
          </a:ln>
        </p:spPr>
      </p:pic>
      <p:sp>
        <p:nvSpPr>
          <p:cNvPr id="669" name="Google Shape;669;p42" descr="Questions"/>
          <p:cNvSpPr/>
          <p:nvPr/>
        </p:nvSpPr>
        <p:spPr>
          <a:xfrm>
            <a:off x="0" y="0"/>
            <a:ext cx="849542" cy="84954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43"/>
          <p:cNvPicPr preferRelativeResize="0"/>
          <p:nvPr/>
        </p:nvPicPr>
        <p:blipFill rotWithShape="1">
          <a:blip r:embed="rId3">
            <a:alphaModFix/>
          </a:blip>
          <a:srcRect/>
          <a:stretch/>
        </p:blipFill>
        <p:spPr>
          <a:xfrm>
            <a:off x="4909005" y="2974601"/>
            <a:ext cx="3438525" cy="3847638"/>
          </a:xfrm>
          <a:prstGeom prst="rect">
            <a:avLst/>
          </a:prstGeom>
          <a:noFill/>
          <a:ln>
            <a:noFill/>
          </a:ln>
        </p:spPr>
      </p:pic>
      <p:pic>
        <p:nvPicPr>
          <p:cNvPr id="676" name="Google Shape;676;p43"/>
          <p:cNvPicPr preferRelativeResize="0"/>
          <p:nvPr/>
        </p:nvPicPr>
        <p:blipFill rotWithShape="1">
          <a:blip r:embed="rId4">
            <a:alphaModFix/>
          </a:blip>
          <a:srcRect/>
          <a:stretch/>
        </p:blipFill>
        <p:spPr>
          <a:xfrm>
            <a:off x="1086546" y="3321005"/>
            <a:ext cx="3822459" cy="3349229"/>
          </a:xfrm>
          <a:prstGeom prst="rect">
            <a:avLst/>
          </a:prstGeom>
          <a:noFill/>
          <a:ln>
            <a:noFill/>
          </a:ln>
        </p:spPr>
      </p:pic>
      <p:sp>
        <p:nvSpPr>
          <p:cNvPr id="677" name="Google Shape;677;p43"/>
          <p:cNvSpPr/>
          <p:nvPr/>
        </p:nvSpPr>
        <p:spPr>
          <a:xfrm rot="-265720">
            <a:off x="1767372" y="3083845"/>
            <a:ext cx="4607719" cy="642938"/>
          </a:xfrm>
          <a:prstGeom prst="arc">
            <a:avLst>
              <a:gd name="adj1" fmla="val 16200000"/>
              <a:gd name="adj2" fmla="val 21488179"/>
            </a:avLst>
          </a:prstGeom>
          <a:noFill/>
          <a:ln w="50800" cap="flat" cmpd="sng">
            <a:solidFill>
              <a:schemeClr val="dk1"/>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678" name="Google Shape;678;p43"/>
          <p:cNvSpPr txBox="1"/>
          <p:nvPr/>
        </p:nvSpPr>
        <p:spPr>
          <a:xfrm>
            <a:off x="1086550" y="397525"/>
            <a:ext cx="75567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What types of elements are most acids formed from?</a:t>
            </a:r>
            <a:endParaRPr sz="3500"/>
          </a:p>
        </p:txBody>
      </p:sp>
      <p:sp>
        <p:nvSpPr>
          <p:cNvPr id="679" name="Google Shape;679;p43"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685" name="Google Shape;685;p44"/>
          <p:cNvPicPr preferRelativeResize="0"/>
          <p:nvPr/>
        </p:nvPicPr>
        <p:blipFill rotWithShape="1">
          <a:blip r:embed="rId3">
            <a:alphaModFix/>
          </a:blip>
          <a:srcRect/>
          <a:stretch/>
        </p:blipFill>
        <p:spPr>
          <a:xfrm>
            <a:off x="1143000" y="2132405"/>
            <a:ext cx="6858000" cy="4492834"/>
          </a:xfrm>
          <a:prstGeom prst="rect">
            <a:avLst/>
          </a:prstGeom>
          <a:noFill/>
          <a:ln>
            <a:noFill/>
          </a:ln>
        </p:spPr>
      </p:pic>
      <p:sp>
        <p:nvSpPr>
          <p:cNvPr id="686" name="Google Shape;686;p44"/>
          <p:cNvSpPr txBox="1"/>
          <p:nvPr/>
        </p:nvSpPr>
        <p:spPr>
          <a:xfrm>
            <a:off x="849550" y="488250"/>
            <a:ext cx="8196900" cy="630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Give your own example of an acid.</a:t>
            </a:r>
            <a:endParaRPr sz="3500"/>
          </a:p>
        </p:txBody>
      </p:sp>
      <p:sp>
        <p:nvSpPr>
          <p:cNvPr id="687" name="Google Shape;687;p4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45"/>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694" name="Google Shape;694;p45"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700" name="Google Shape;700;p46"/>
          <p:cNvPicPr preferRelativeResize="0"/>
          <p:nvPr/>
        </p:nvPicPr>
        <p:blipFill rotWithShape="1">
          <a:blip r:embed="rId3">
            <a:alphaModFix/>
          </a:blip>
          <a:srcRect t="39153" r="9043" b="1"/>
          <a:stretch/>
        </p:blipFill>
        <p:spPr>
          <a:xfrm>
            <a:off x="2702631" y="1947532"/>
            <a:ext cx="3929743" cy="3784865"/>
          </a:xfrm>
          <a:prstGeom prst="rect">
            <a:avLst/>
          </a:prstGeom>
          <a:noFill/>
          <a:ln>
            <a:noFill/>
          </a:ln>
        </p:spPr>
      </p:pic>
      <p:sp>
        <p:nvSpPr>
          <p:cNvPr id="701" name="Google Shape;701;p46"/>
          <p:cNvSpPr txBox="1"/>
          <p:nvPr/>
        </p:nvSpPr>
        <p:spPr>
          <a:xfrm>
            <a:off x="4197737" y="416563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02" name="Google Shape;702;p46"/>
          <p:cNvSpPr txBox="1"/>
          <p:nvPr/>
        </p:nvSpPr>
        <p:spPr>
          <a:xfrm>
            <a:off x="3887128" y="383470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03" name="Google Shape;703;p46"/>
          <p:cNvSpPr txBox="1"/>
          <p:nvPr/>
        </p:nvSpPr>
        <p:spPr>
          <a:xfrm>
            <a:off x="3783183" y="433875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04" name="Google Shape;704;p46"/>
          <p:cNvSpPr txBox="1"/>
          <p:nvPr/>
        </p:nvSpPr>
        <p:spPr>
          <a:xfrm>
            <a:off x="4311628" y="37932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05" name="Google Shape;705;p46"/>
          <p:cNvSpPr txBox="1"/>
          <p:nvPr/>
        </p:nvSpPr>
        <p:spPr>
          <a:xfrm>
            <a:off x="4534231" y="350539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06" name="Google Shape;706;p46"/>
          <p:cNvSpPr txBox="1"/>
          <p:nvPr/>
        </p:nvSpPr>
        <p:spPr>
          <a:xfrm>
            <a:off x="4197737" y="350539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07" name="Google Shape;707;p46"/>
          <p:cNvSpPr txBox="1"/>
          <p:nvPr/>
        </p:nvSpPr>
        <p:spPr>
          <a:xfrm>
            <a:off x="3985488" y="3332266"/>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08" name="Google Shape;708;p46"/>
          <p:cNvSpPr txBox="1"/>
          <p:nvPr/>
        </p:nvSpPr>
        <p:spPr>
          <a:xfrm>
            <a:off x="4126083" y="294878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09" name="Google Shape;709;p46"/>
          <p:cNvSpPr txBox="1"/>
          <p:nvPr/>
        </p:nvSpPr>
        <p:spPr>
          <a:xfrm>
            <a:off x="4561344" y="433296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10" name="Google Shape;710;p46"/>
          <p:cNvSpPr txBox="1"/>
          <p:nvPr/>
        </p:nvSpPr>
        <p:spPr>
          <a:xfrm>
            <a:off x="4816231" y="43207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11" name="Google Shape;711;p46"/>
          <p:cNvSpPr txBox="1"/>
          <p:nvPr/>
        </p:nvSpPr>
        <p:spPr>
          <a:xfrm>
            <a:off x="4715826" y="402476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12" name="Google Shape;712;p46"/>
          <p:cNvSpPr txBox="1"/>
          <p:nvPr/>
        </p:nvSpPr>
        <p:spPr>
          <a:xfrm>
            <a:off x="4794709" y="369376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13" name="Google Shape;713;p46"/>
          <p:cNvSpPr txBox="1"/>
          <p:nvPr/>
        </p:nvSpPr>
        <p:spPr>
          <a:xfrm>
            <a:off x="4441456" y="410131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14" name="Google Shape;714;p46"/>
          <p:cNvSpPr txBox="1"/>
          <p:nvPr/>
        </p:nvSpPr>
        <p:spPr>
          <a:xfrm>
            <a:off x="4099378" y="400782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15" name="Google Shape;715;p46"/>
          <p:cNvSpPr txBox="1"/>
          <p:nvPr/>
        </p:nvSpPr>
        <p:spPr>
          <a:xfrm>
            <a:off x="4747297" y="344703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16" name="Google Shape;716;p46"/>
          <p:cNvSpPr txBox="1"/>
          <p:nvPr/>
        </p:nvSpPr>
        <p:spPr>
          <a:xfrm>
            <a:off x="4561344" y="37932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17" name="Google Shape;717;p46"/>
          <p:cNvSpPr txBox="1"/>
          <p:nvPr/>
        </p:nvSpPr>
        <p:spPr>
          <a:xfrm>
            <a:off x="3945710" y="3587438"/>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18" name="Google Shape;718;p46"/>
          <p:cNvSpPr txBox="1"/>
          <p:nvPr/>
        </p:nvSpPr>
        <p:spPr>
          <a:xfrm>
            <a:off x="4312037" y="327390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19" name="Google Shape;719;p46"/>
          <p:cNvSpPr txBox="1"/>
          <p:nvPr/>
        </p:nvSpPr>
        <p:spPr>
          <a:xfrm>
            <a:off x="4550582" y="324118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20" name="Google Shape;720;p46"/>
          <p:cNvSpPr txBox="1"/>
          <p:nvPr/>
        </p:nvSpPr>
        <p:spPr>
          <a:xfrm>
            <a:off x="3783590" y="4661671"/>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21" name="Google Shape;721;p46"/>
          <p:cNvSpPr txBox="1"/>
          <p:nvPr/>
        </p:nvSpPr>
        <p:spPr>
          <a:xfrm>
            <a:off x="4120494" y="376056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22" name="Google Shape;722;p46"/>
          <p:cNvSpPr txBox="1"/>
          <p:nvPr/>
        </p:nvSpPr>
        <p:spPr>
          <a:xfrm>
            <a:off x="4370209" y="289494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23" name="Google Shape;723;p46"/>
          <p:cNvSpPr txBox="1"/>
          <p:nvPr/>
        </p:nvSpPr>
        <p:spPr>
          <a:xfrm>
            <a:off x="4099787" y="452961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24" name="Google Shape;724;p46"/>
          <p:cNvSpPr txBox="1"/>
          <p:nvPr/>
        </p:nvSpPr>
        <p:spPr>
          <a:xfrm>
            <a:off x="4622236" y="298601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25" name="Google Shape;725;p46"/>
          <p:cNvSpPr txBox="1"/>
          <p:nvPr/>
        </p:nvSpPr>
        <p:spPr>
          <a:xfrm>
            <a:off x="4622236" y="272181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26" name="Google Shape;726;p46"/>
          <p:cNvSpPr txBox="1"/>
          <p:nvPr/>
        </p:nvSpPr>
        <p:spPr>
          <a:xfrm>
            <a:off x="4391325" y="272012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27" name="Google Shape;727;p46"/>
          <p:cNvSpPr txBox="1"/>
          <p:nvPr/>
        </p:nvSpPr>
        <p:spPr>
          <a:xfrm>
            <a:off x="4550582" y="4685078"/>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28" name="Google Shape;728;p46"/>
          <p:cNvSpPr txBox="1"/>
          <p:nvPr/>
        </p:nvSpPr>
        <p:spPr>
          <a:xfrm>
            <a:off x="4291327" y="251834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29" name="Google Shape;729;p46"/>
          <p:cNvSpPr txBox="1"/>
          <p:nvPr/>
        </p:nvSpPr>
        <p:spPr>
          <a:xfrm>
            <a:off x="4561344" y="251834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30" name="Google Shape;730;p46"/>
          <p:cNvSpPr txBox="1"/>
          <p:nvPr/>
        </p:nvSpPr>
        <p:spPr>
          <a:xfrm>
            <a:off x="4016956" y="43494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31" name="Google Shape;731;p46"/>
          <p:cNvSpPr txBox="1"/>
          <p:nvPr/>
        </p:nvSpPr>
        <p:spPr>
          <a:xfrm>
            <a:off x="4725772" y="452260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32" name="Google Shape;732;p46"/>
          <p:cNvSpPr txBox="1"/>
          <p:nvPr/>
        </p:nvSpPr>
        <p:spPr>
          <a:xfrm>
            <a:off x="4391325" y="444297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33" name="Google Shape;733;p46"/>
          <p:cNvSpPr txBox="1"/>
          <p:nvPr/>
        </p:nvSpPr>
        <p:spPr>
          <a:xfrm>
            <a:off x="4197737" y="468271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34" name="Google Shape;734;p46"/>
          <p:cNvSpPr txBox="1"/>
          <p:nvPr/>
        </p:nvSpPr>
        <p:spPr>
          <a:xfrm>
            <a:off x="4301272" y="310078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35" name="Google Shape;735;p46"/>
          <p:cNvSpPr txBox="1"/>
          <p:nvPr/>
        </p:nvSpPr>
        <p:spPr>
          <a:xfrm>
            <a:off x="4950013" y="4542831"/>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36" name="Google Shape;736;p46"/>
          <p:cNvSpPr txBox="1"/>
          <p:nvPr/>
        </p:nvSpPr>
        <p:spPr>
          <a:xfrm>
            <a:off x="3804707" y="416563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737" name="Google Shape;737;p46"/>
          <p:cNvSpPr txBox="1"/>
          <p:nvPr/>
        </p:nvSpPr>
        <p:spPr>
          <a:xfrm>
            <a:off x="909300" y="445125"/>
            <a:ext cx="7897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Acid</a:t>
            </a:r>
            <a:r>
              <a:rPr lang="en-US" sz="3600">
                <a:solidFill>
                  <a:schemeClr val="dk1"/>
                </a:solidFill>
                <a:latin typeface="Calibri"/>
                <a:ea typeface="Calibri"/>
                <a:cs typeface="Calibri"/>
                <a:sym typeface="Calibri"/>
              </a:rPr>
              <a:t>: A compound that releases </a:t>
            </a:r>
            <a:r>
              <a:rPr lang="en-US" sz="3600" b="1">
                <a:solidFill>
                  <a:srgbClr val="FF0000"/>
                </a:solidFill>
                <a:latin typeface="Calibri"/>
                <a:ea typeface="Calibri"/>
                <a:cs typeface="Calibri"/>
                <a:sym typeface="Calibri"/>
              </a:rPr>
              <a:t>hydrogen </a:t>
            </a:r>
            <a:r>
              <a:rPr lang="en-US" sz="3600">
                <a:solidFill>
                  <a:schemeClr val="dk1"/>
                </a:solidFill>
                <a:latin typeface="Calibri"/>
                <a:ea typeface="Calibri"/>
                <a:cs typeface="Calibri"/>
                <a:sym typeface="Calibri"/>
              </a:rPr>
              <a:t>ions when mixed with water</a:t>
            </a:r>
            <a:endParaRPr/>
          </a:p>
        </p:txBody>
      </p:sp>
      <p:sp>
        <p:nvSpPr>
          <p:cNvPr id="738" name="Google Shape;738;p4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47"/>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745" name="Google Shape;745;p47"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6" name="Google Shape;746;p47"/>
          <p:cNvPicPr preferRelativeResize="0"/>
          <p:nvPr/>
        </p:nvPicPr>
        <p:blipFill rotWithShape="1">
          <a:blip r:embed="rId4">
            <a:alphaModFix/>
          </a:blip>
          <a:srcRect l="13333" t="13365" r="30000" b="25936"/>
          <a:stretch/>
        </p:blipFill>
        <p:spPr>
          <a:xfrm>
            <a:off x="3962400" y="3277925"/>
            <a:ext cx="5181600" cy="3468915"/>
          </a:xfrm>
          <a:prstGeom prst="rect">
            <a:avLst/>
          </a:prstGeom>
          <a:noFill/>
          <a:ln>
            <a:noFill/>
          </a:ln>
        </p:spPr>
      </p:pic>
      <p:sp>
        <p:nvSpPr>
          <p:cNvPr id="747" name="Google Shape;747;p47"/>
          <p:cNvSpPr txBox="1"/>
          <p:nvPr/>
        </p:nvSpPr>
        <p:spPr>
          <a:xfrm>
            <a:off x="1412836" y="1095644"/>
            <a:ext cx="6318326"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Chemical Changes Gizmo </a:t>
            </a:r>
            <a:endParaRPr/>
          </a:p>
          <a:p>
            <a:pPr marL="0" marR="0" lvl="0" indent="0" algn="ctr" rtl="0">
              <a:spcBef>
                <a:spcPts val="0"/>
              </a:spcBef>
              <a:spcAft>
                <a:spcPts val="0"/>
              </a:spcAft>
              <a:buNone/>
            </a:pPr>
            <a:r>
              <a:rPr lang="en-US" sz="36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(Explore Learning) </a:t>
            </a:r>
            <a:endParaRPr sz="3600">
              <a:solidFill>
                <a:schemeClr val="dk1"/>
              </a:solidFill>
              <a:latin typeface="Calibri"/>
              <a:ea typeface="Calibri"/>
              <a:cs typeface="Calibri"/>
              <a:sym typeface="Calibri"/>
            </a:endParaRPr>
          </a:p>
        </p:txBody>
      </p:sp>
      <p:pic>
        <p:nvPicPr>
          <p:cNvPr id="748" name="Google Shape;748;p47" descr="Cursor"/>
          <p:cNvPicPr preferRelativeResize="0"/>
          <p:nvPr/>
        </p:nvPicPr>
        <p:blipFill rotWithShape="1">
          <a:blip r:embed="rId6">
            <a:alphaModFix/>
          </a:blip>
          <a:srcRect/>
          <a:stretch/>
        </p:blipFill>
        <p:spPr>
          <a:xfrm rot="5400000">
            <a:off x="1584719" y="1517151"/>
            <a:ext cx="914400" cy="914400"/>
          </a:xfrm>
          <a:prstGeom prst="rect">
            <a:avLst/>
          </a:prstGeom>
          <a:noFill/>
          <a:ln>
            <a:noFill/>
          </a:ln>
        </p:spPr>
      </p:pic>
      <p:sp>
        <p:nvSpPr>
          <p:cNvPr id="749" name="Google Shape;749;p47"/>
          <p:cNvSpPr txBox="1"/>
          <p:nvPr/>
        </p:nvSpPr>
        <p:spPr>
          <a:xfrm>
            <a:off x="388884" y="2326341"/>
            <a:ext cx="2552400" cy="4525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to explore if different substances react to form an acid</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In this simulation activity, you’ll mix different substances together and then determine if the reaction formed an acid. Observe what happens when two substances are combined and the product is an acid (nothing, gas, change color, etc.)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5"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48"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8"/>
          <p:cNvSpPr txBox="1"/>
          <p:nvPr/>
        </p:nvSpPr>
        <p:spPr>
          <a:xfrm>
            <a:off x="467248" y="665133"/>
            <a:ext cx="8209504"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the pH of materials affect your everyday life? How are compounds classified, what is pH, and how can the pH of different substances be tested?</a:t>
            </a:r>
            <a:endParaRPr/>
          </a:p>
        </p:txBody>
      </p:sp>
      <p:pic>
        <p:nvPicPr>
          <p:cNvPr id="757" name="Google Shape;757;p48"/>
          <p:cNvPicPr preferRelativeResize="0"/>
          <p:nvPr/>
        </p:nvPicPr>
        <p:blipFill rotWithShape="1">
          <a:blip r:embed="rId4">
            <a:alphaModFix/>
          </a:blip>
          <a:srcRect l="5110" t="44765" r="3333" b="12727"/>
          <a:stretch/>
        </p:blipFill>
        <p:spPr>
          <a:xfrm>
            <a:off x="0" y="2975429"/>
            <a:ext cx="9144000" cy="379921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pic>
        <p:nvPicPr>
          <p:cNvPr id="763" name="Google Shape;763;p49"/>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8900" y="1007400"/>
            <a:ext cx="5981766" cy="507831"/>
          </a:xfrm>
          <a:prstGeom prst="rect">
            <a:avLst/>
          </a:prstGeom>
          <a:noFill/>
        </p:spPr>
        <p:txBody>
          <a:bodyPr wrap="none" rtlCol="0">
            <a:spAutoFit/>
          </a:bodyPr>
          <a:lstStyle/>
          <a:p>
            <a:r>
              <a:rPr lang="en-US" sz="2700" dirty="0"/>
              <a:t>This Video Created With Resources From:</a:t>
            </a:r>
          </a:p>
        </p:txBody>
      </p:sp>
      <p:sp>
        <p:nvSpPr>
          <p:cNvPr id="4" name="TextBox 3"/>
          <p:cNvSpPr txBox="1"/>
          <p:nvPr/>
        </p:nvSpPr>
        <p:spPr>
          <a:xfrm>
            <a:off x="588172" y="4919326"/>
            <a:ext cx="8115299" cy="1200329"/>
          </a:xfrm>
          <a:prstGeom prst="rect">
            <a:avLst/>
          </a:prstGeom>
          <a:noFill/>
        </p:spPr>
        <p:txBody>
          <a:bodyPr wrap="square" rtlCol="0">
            <a:spAutoFit/>
          </a:bodyPr>
          <a:lstStyle/>
          <a:p>
            <a:pPr algn="ctr"/>
            <a:r>
              <a:rPr lang="en-US" b="1" dirty="0"/>
              <a:t>Questions or Comments</a:t>
            </a:r>
          </a:p>
          <a:p>
            <a:pPr algn="ctr"/>
            <a:endParaRPr lang="en-US" b="1" dirty="0"/>
          </a:p>
          <a:p>
            <a:pPr algn="ctr"/>
            <a:r>
              <a:rPr lang="en-US" dirty="0"/>
              <a:t> Michael Kennedy, Ph.D.          MKennedy@Virginia.edu </a:t>
            </a:r>
          </a:p>
          <a:p>
            <a:pPr algn="ctr"/>
            <a:r>
              <a:rPr lang="en-US" dirty="0"/>
              <a:t>Rachel L Kunemund, Ph.D.	rk8vm@virginia.edu</a:t>
            </a:r>
          </a:p>
        </p:txBody>
      </p:sp>
      <p:pic>
        <p:nvPicPr>
          <p:cNvPr id="1026" name="Picture 2" descr="IEP Translation – Communication from OSEP regarding the ...">
            <a:extLst>
              <a:ext uri="{FF2B5EF4-FFF2-40B4-BE49-F238E27FC236}">
                <a16:creationId xmlns:a16="http://schemas.microsoft.com/office/drawing/2014/main" id="{DD7666DC-F396-456E-B4E8-F6B72C706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048" y="1572482"/>
            <a:ext cx="3821907" cy="671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F361E70-3964-488B-B599-B49F39A6C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950" y="3515977"/>
            <a:ext cx="6342100" cy="1137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Department of Education - Wikipedia">
            <a:extLst>
              <a:ext uri="{FF2B5EF4-FFF2-40B4-BE49-F238E27FC236}">
                <a16:creationId xmlns:a16="http://schemas.microsoft.com/office/drawing/2014/main" id="{54C82D93-5DCA-45DD-ABA4-ACE77579C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902" y="2349776"/>
            <a:ext cx="1194199" cy="11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636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779" name="Google Shape;779;p51"/>
          <p:cNvGrpSpPr/>
          <p:nvPr/>
        </p:nvGrpSpPr>
        <p:grpSpPr>
          <a:xfrm>
            <a:off x="1505008" y="297180"/>
            <a:ext cx="5828913" cy="6262953"/>
            <a:chOff x="814636" y="0"/>
            <a:chExt cx="5828913" cy="6262953"/>
          </a:xfrm>
        </p:grpSpPr>
        <p:sp>
          <p:nvSpPr>
            <p:cNvPr id="780" name="Google Shape;780;p5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“Big Idea” Question</a:t>
              </a:r>
              <a:endParaRPr/>
            </a:p>
          </p:txBody>
        </p:sp>
        <p:sp>
          <p:nvSpPr>
            <p:cNvPr id="782" name="Google Shape;782;p5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Review Concepts</a:t>
              </a:r>
              <a:endParaRPr/>
            </a:p>
          </p:txBody>
        </p:sp>
        <p:sp>
          <p:nvSpPr>
            <p:cNvPr id="785" name="Google Shape;785;p5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Check-In Questions</a:t>
              </a:r>
              <a:endParaRPr/>
            </a:p>
          </p:txBody>
        </p:sp>
        <p:sp>
          <p:nvSpPr>
            <p:cNvPr id="788" name="Google Shape;788;p5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Teacher Demo</a:t>
              </a:r>
              <a:endParaRPr/>
            </a:p>
          </p:txBody>
        </p:sp>
        <p:sp>
          <p:nvSpPr>
            <p:cNvPr id="791" name="Google Shape;791;p5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794" name="Google Shape;794;p5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Simulation/Activity</a:t>
              </a:r>
              <a:endParaRPr/>
            </a:p>
          </p:txBody>
        </p:sp>
        <p:sp>
          <p:nvSpPr>
            <p:cNvPr id="797" name="Google Shape;797;p5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98" name="Google Shape;798;p5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799" name="Google Shape;799;p5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800" name="Google Shape;800;p5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801" name="Google Shape;801;p5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802" name="Google Shape;802;p5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3" name="Google Shape;803;p5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5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0" name="Google Shape;810;p5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811" name="Google Shape;811;p52"/>
          <p:cNvPicPr preferRelativeResize="0"/>
          <p:nvPr/>
        </p:nvPicPr>
        <p:blipFill rotWithShape="1">
          <a:blip r:embed="rId3">
            <a:alphaModFix/>
          </a:blip>
          <a:srcRect l="32063" t="25809" r="38413" b="28222"/>
          <a:stretch/>
        </p:blipFill>
        <p:spPr>
          <a:xfrm>
            <a:off x="1770744" y="2402113"/>
            <a:ext cx="6125028" cy="4455887"/>
          </a:xfrm>
          <a:prstGeom prst="rect">
            <a:avLst/>
          </a:prstGeom>
          <a:noFill/>
          <a:ln>
            <a:noFill/>
          </a:ln>
        </p:spPr>
      </p:pic>
      <p:sp>
        <p:nvSpPr>
          <p:cNvPr id="812" name="Google Shape;812;p52"/>
          <p:cNvSpPr txBox="1"/>
          <p:nvPr/>
        </p:nvSpPr>
        <p:spPr>
          <a:xfrm>
            <a:off x="366765" y="777964"/>
            <a:ext cx="8216725"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Base</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5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3"/>
          <p:cNvSpPr txBox="1"/>
          <p:nvPr/>
        </p:nvSpPr>
        <p:spPr>
          <a:xfrm>
            <a:off x="467248" y="665133"/>
            <a:ext cx="8209504"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the pH of materials affect your everyday life? How are compounds classified, what is pH, and how can the pH of different substances be tested?</a:t>
            </a:r>
            <a:endParaRPr/>
          </a:p>
        </p:txBody>
      </p:sp>
      <p:pic>
        <p:nvPicPr>
          <p:cNvPr id="820" name="Google Shape;820;p53"/>
          <p:cNvPicPr preferRelativeResize="0"/>
          <p:nvPr/>
        </p:nvPicPr>
        <p:blipFill rotWithShape="1">
          <a:blip r:embed="rId4">
            <a:alphaModFix/>
          </a:blip>
          <a:srcRect l="5110" t="44765" r="3333" b="12727"/>
          <a:stretch/>
        </p:blipFill>
        <p:spPr>
          <a:xfrm>
            <a:off x="0" y="2975429"/>
            <a:ext cx="9144000" cy="379921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54"/>
          <p:cNvSpPr txBox="1"/>
          <p:nvPr/>
        </p:nvSpPr>
        <p:spPr>
          <a:xfrm>
            <a:off x="2301072" y="693336"/>
            <a:ext cx="4695629"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827" name="Google Shape;827;p54"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4"/>
          <p:cNvSpPr txBox="1"/>
          <p:nvPr/>
        </p:nvSpPr>
        <p:spPr>
          <a:xfrm>
            <a:off x="1078224" y="2399258"/>
            <a:ext cx="7514492"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TEACHER DIRECTIONS:</a:t>
            </a:r>
            <a:endParaRPr/>
          </a:p>
          <a:p>
            <a:pPr marL="0" marR="0" lvl="0" indent="0" algn="l" rtl="0">
              <a:spcBef>
                <a:spcPts val="0"/>
              </a:spcBef>
              <a:spcAft>
                <a:spcPts val="0"/>
              </a:spcAft>
              <a:buNone/>
            </a:pPr>
            <a:r>
              <a:rPr lang="en-US" sz="1600" b="1" i="1" u="sng">
                <a:solidFill>
                  <a:schemeClr val="dk1"/>
                </a:solidFill>
                <a:latin typeface="Calibri"/>
                <a:ea typeface="Calibri"/>
                <a:cs typeface="Calibri"/>
                <a:sym typeface="Calibri"/>
              </a:rPr>
              <a:t>Before</a:t>
            </a:r>
            <a:r>
              <a:rPr lang="en-US" sz="1600" i="1" u="sng">
                <a:solidFill>
                  <a:schemeClr val="dk1"/>
                </a:solidFill>
                <a:latin typeface="Calibri"/>
                <a:ea typeface="Calibri"/>
                <a:cs typeface="Calibri"/>
                <a:sym typeface="Calibri"/>
              </a:rPr>
              <a:t>:</a:t>
            </a:r>
            <a:r>
              <a:rPr lang="en-US" sz="1600" i="1">
                <a:solidFill>
                  <a:schemeClr val="dk1"/>
                </a:solidFill>
                <a:latin typeface="Calibri"/>
                <a:ea typeface="Calibri"/>
                <a:cs typeface="Calibri"/>
                <a:sym typeface="Calibri"/>
              </a:rPr>
              <a:t> Ask students what they already know about compounds/bases</a:t>
            </a:r>
            <a:endParaRPr/>
          </a:p>
          <a:p>
            <a:pPr marL="0" marR="0" lvl="0" indent="0" algn="l" rtl="0">
              <a:spcBef>
                <a:spcPts val="0"/>
              </a:spcBef>
              <a:spcAft>
                <a:spcPts val="0"/>
              </a:spcAft>
              <a:buNone/>
            </a:pPr>
            <a:r>
              <a:rPr lang="en-US" sz="1600" b="1" i="1" u="sng">
                <a:solidFill>
                  <a:schemeClr val="dk1"/>
                </a:solidFill>
                <a:latin typeface="Calibri"/>
                <a:ea typeface="Calibri"/>
                <a:cs typeface="Calibri"/>
                <a:sym typeface="Calibri"/>
              </a:rPr>
              <a:t>During</a:t>
            </a:r>
            <a:r>
              <a:rPr lang="en-US" sz="1600" i="1">
                <a:solidFill>
                  <a:schemeClr val="dk1"/>
                </a:solidFill>
                <a:latin typeface="Calibri"/>
                <a:ea typeface="Calibri"/>
                <a:cs typeface="Calibri"/>
                <a:sym typeface="Calibri"/>
              </a:rPr>
              <a:t>: Find different household items/foods that are considered basic. Describe properties of the different items. Ask students what they notice that is similar between the different bases </a:t>
            </a:r>
            <a:endParaRPr/>
          </a:p>
          <a:p>
            <a:pPr marL="0" marR="0" lvl="0" indent="0" algn="l" rtl="0">
              <a:spcBef>
                <a:spcPts val="0"/>
              </a:spcBef>
              <a:spcAft>
                <a:spcPts val="0"/>
              </a:spcAft>
              <a:buNone/>
            </a:pPr>
            <a:r>
              <a:rPr lang="en-US" sz="1600" b="1" i="1" u="sng">
                <a:solidFill>
                  <a:schemeClr val="dk1"/>
                </a:solidFill>
                <a:latin typeface="Calibri"/>
                <a:ea typeface="Calibri"/>
                <a:cs typeface="Calibri"/>
                <a:sym typeface="Calibri"/>
              </a:rPr>
              <a:t>After</a:t>
            </a:r>
            <a:r>
              <a:rPr lang="en-US" sz="1600" i="1">
                <a:solidFill>
                  <a:schemeClr val="dk1"/>
                </a:solidFill>
                <a:latin typeface="Calibri"/>
                <a:ea typeface="Calibri"/>
                <a:cs typeface="Calibri"/>
                <a:sym typeface="Calibri"/>
              </a:rPr>
              <a:t>: Tell students that today’s lesson will teach them more about bases.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55"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56"/>
          <p:cNvSpPr txBox="1"/>
          <p:nvPr/>
        </p:nvSpPr>
        <p:spPr>
          <a:xfrm>
            <a:off x="1746493" y="1403444"/>
            <a:ext cx="5561597"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 </a:t>
            </a:r>
            <a:endParaRPr/>
          </a:p>
        </p:txBody>
      </p:sp>
      <p:sp>
        <p:nvSpPr>
          <p:cNvPr id="841" name="Google Shape;841;p56"/>
          <p:cNvSpPr/>
          <p:nvPr/>
        </p:nvSpPr>
        <p:spPr>
          <a:xfrm>
            <a:off x="981650" y="480125"/>
            <a:ext cx="7783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Element:</a:t>
            </a:r>
            <a:r>
              <a:rPr lang="en-US" sz="3200">
                <a:solidFill>
                  <a:schemeClr val="dk1"/>
                </a:solidFill>
                <a:latin typeface="Calibri"/>
                <a:ea typeface="Calibri"/>
                <a:cs typeface="Calibri"/>
                <a:sym typeface="Calibri"/>
              </a:rPr>
              <a:t> Pure substance containing </a:t>
            </a:r>
            <a:endParaRPr sz="3200"/>
          </a:p>
          <a:p>
            <a:pPr marL="0" marR="0" lvl="0" indent="0" algn="ctr" rtl="0">
              <a:spcBef>
                <a:spcPts val="0"/>
              </a:spcBef>
              <a:spcAft>
                <a:spcPts val="0"/>
              </a:spcAft>
              <a:buNone/>
            </a:pPr>
            <a:r>
              <a:rPr lang="en-US" sz="3200">
                <a:solidFill>
                  <a:schemeClr val="dk1"/>
                </a:solidFill>
                <a:latin typeface="Calibri"/>
                <a:ea typeface="Calibri"/>
                <a:cs typeface="Calibri"/>
                <a:sym typeface="Calibri"/>
              </a:rPr>
              <a:t>only one type of atom</a:t>
            </a:r>
            <a:endParaRPr sz="3200"/>
          </a:p>
        </p:txBody>
      </p:sp>
      <p:pic>
        <p:nvPicPr>
          <p:cNvPr id="842" name="Google Shape;842;p56" descr="gold.jpg"/>
          <p:cNvPicPr preferRelativeResize="0"/>
          <p:nvPr/>
        </p:nvPicPr>
        <p:blipFill rotWithShape="1">
          <a:blip r:embed="rId3">
            <a:alphaModFix/>
          </a:blip>
          <a:srcRect/>
          <a:stretch/>
        </p:blipFill>
        <p:spPr>
          <a:xfrm>
            <a:off x="1942688" y="2719190"/>
            <a:ext cx="5258624" cy="3281561"/>
          </a:xfrm>
          <a:prstGeom prst="rect">
            <a:avLst/>
          </a:prstGeom>
          <a:noFill/>
          <a:ln>
            <a:noFill/>
          </a:ln>
        </p:spPr>
      </p:pic>
      <p:sp>
        <p:nvSpPr>
          <p:cNvPr id="843" name="Google Shape;843;p5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57"/>
          <p:cNvSpPr txBox="1"/>
          <p:nvPr/>
        </p:nvSpPr>
        <p:spPr>
          <a:xfrm>
            <a:off x="1746493" y="1403444"/>
            <a:ext cx="5561597"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 </a:t>
            </a:r>
            <a:endParaRPr/>
          </a:p>
        </p:txBody>
      </p:sp>
      <p:sp>
        <p:nvSpPr>
          <p:cNvPr id="850" name="Google Shape;850;p57"/>
          <p:cNvSpPr/>
          <p:nvPr/>
        </p:nvSpPr>
        <p:spPr>
          <a:xfrm>
            <a:off x="1693277" y="1403446"/>
            <a:ext cx="5614812"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700">
                <a:solidFill>
                  <a:schemeClr val="dk1"/>
                </a:solidFill>
                <a:latin typeface="Calibri"/>
                <a:ea typeface="Calibri"/>
                <a:cs typeface="Calibri"/>
                <a:sym typeface="Calibri"/>
              </a:rPr>
              <a:t> </a:t>
            </a:r>
            <a:endParaRPr/>
          </a:p>
        </p:txBody>
      </p:sp>
      <p:sp>
        <p:nvSpPr>
          <p:cNvPr id="851" name="Google Shape;851;p57"/>
          <p:cNvSpPr/>
          <p:nvPr/>
        </p:nvSpPr>
        <p:spPr>
          <a:xfrm>
            <a:off x="1746492" y="1034540"/>
            <a:ext cx="572314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u="sng">
                <a:solidFill>
                  <a:schemeClr val="dk1"/>
                </a:solidFill>
                <a:latin typeface="Calibri"/>
                <a:ea typeface="Calibri"/>
                <a:cs typeface="Calibri"/>
                <a:sym typeface="Calibri"/>
              </a:rPr>
              <a:t>Chemical Symbol</a:t>
            </a:r>
            <a:endParaRPr/>
          </a:p>
          <a:p>
            <a:pPr marL="0" marR="0" lvl="0" indent="0" algn="ctr" rtl="0">
              <a:spcBef>
                <a:spcPts val="0"/>
              </a:spcBef>
              <a:spcAft>
                <a:spcPts val="0"/>
              </a:spcAft>
              <a:buNone/>
            </a:pPr>
            <a:endParaRPr sz="3000" u="sng">
              <a:solidFill>
                <a:schemeClr val="dk1"/>
              </a:solidFill>
              <a:latin typeface="Calibri"/>
              <a:ea typeface="Calibri"/>
              <a:cs typeface="Calibri"/>
              <a:sym typeface="Calibri"/>
            </a:endParaRPr>
          </a:p>
        </p:txBody>
      </p:sp>
      <p:pic>
        <p:nvPicPr>
          <p:cNvPr id="852" name="Google Shape;852;p57"/>
          <p:cNvPicPr preferRelativeResize="0"/>
          <p:nvPr/>
        </p:nvPicPr>
        <p:blipFill rotWithShape="1">
          <a:blip r:embed="rId3">
            <a:alphaModFix/>
          </a:blip>
          <a:srcRect/>
          <a:stretch/>
        </p:blipFill>
        <p:spPr>
          <a:xfrm>
            <a:off x="2406147" y="1729317"/>
            <a:ext cx="4503838" cy="3939947"/>
          </a:xfrm>
          <a:prstGeom prst="rect">
            <a:avLst/>
          </a:prstGeom>
          <a:noFill/>
          <a:ln>
            <a:noFill/>
          </a:ln>
        </p:spPr>
      </p:pic>
      <p:sp>
        <p:nvSpPr>
          <p:cNvPr id="853" name="Google Shape;853;p57"/>
          <p:cNvSpPr/>
          <p:nvPr/>
        </p:nvSpPr>
        <p:spPr>
          <a:xfrm>
            <a:off x="4271964" y="2866431"/>
            <a:ext cx="1243012" cy="1269802"/>
          </a:xfrm>
          <a:prstGeom prst="ellipse">
            <a:avLst/>
          </a:prstGeom>
          <a:noFill/>
          <a:ln w="508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cxnSp>
        <p:nvCxnSpPr>
          <p:cNvPr id="854" name="Google Shape;854;p57"/>
          <p:cNvCxnSpPr/>
          <p:nvPr/>
        </p:nvCxnSpPr>
        <p:spPr>
          <a:xfrm>
            <a:off x="4271964" y="1521619"/>
            <a:ext cx="385762" cy="1253729"/>
          </a:xfrm>
          <a:prstGeom prst="straightConnector1">
            <a:avLst/>
          </a:prstGeom>
          <a:noFill/>
          <a:ln w="508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sp>
        <p:nvSpPr>
          <p:cNvPr id="855" name="Google Shape;855;p5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6"/>
          <p:cNvSpPr txBox="1"/>
          <p:nvPr/>
        </p:nvSpPr>
        <p:spPr>
          <a:xfrm>
            <a:off x="1746493" y="1403444"/>
            <a:ext cx="5561597"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 </a:t>
            </a:r>
            <a:endParaRPr/>
          </a:p>
        </p:txBody>
      </p:sp>
      <p:sp>
        <p:nvSpPr>
          <p:cNvPr id="188" name="Google Shape;188;p6"/>
          <p:cNvSpPr/>
          <p:nvPr/>
        </p:nvSpPr>
        <p:spPr>
          <a:xfrm>
            <a:off x="1054475" y="396600"/>
            <a:ext cx="76965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Element:</a:t>
            </a:r>
            <a:r>
              <a:rPr lang="en-US" sz="3200">
                <a:solidFill>
                  <a:schemeClr val="dk1"/>
                </a:solidFill>
                <a:latin typeface="Calibri"/>
                <a:ea typeface="Calibri"/>
                <a:cs typeface="Calibri"/>
                <a:sym typeface="Calibri"/>
              </a:rPr>
              <a:t> Pure substance containing </a:t>
            </a:r>
            <a:endParaRPr sz="3200"/>
          </a:p>
          <a:p>
            <a:pPr marL="0" marR="0" lvl="0" indent="0" algn="ctr" rtl="0">
              <a:spcBef>
                <a:spcPts val="0"/>
              </a:spcBef>
              <a:spcAft>
                <a:spcPts val="0"/>
              </a:spcAft>
              <a:buNone/>
            </a:pPr>
            <a:r>
              <a:rPr lang="en-US" sz="3200">
                <a:solidFill>
                  <a:schemeClr val="dk1"/>
                </a:solidFill>
                <a:latin typeface="Calibri"/>
                <a:ea typeface="Calibri"/>
                <a:cs typeface="Calibri"/>
                <a:sym typeface="Calibri"/>
              </a:rPr>
              <a:t>only one type of atom</a:t>
            </a:r>
            <a:endParaRPr sz="3200"/>
          </a:p>
        </p:txBody>
      </p:sp>
      <p:pic>
        <p:nvPicPr>
          <p:cNvPr id="189" name="Google Shape;189;p6" descr="gold.jpg"/>
          <p:cNvPicPr preferRelativeResize="0"/>
          <p:nvPr/>
        </p:nvPicPr>
        <p:blipFill rotWithShape="1">
          <a:blip r:embed="rId3">
            <a:alphaModFix/>
          </a:blip>
          <a:srcRect/>
          <a:stretch/>
        </p:blipFill>
        <p:spPr>
          <a:xfrm>
            <a:off x="1942688" y="2719190"/>
            <a:ext cx="5258624" cy="3281561"/>
          </a:xfrm>
          <a:prstGeom prst="rect">
            <a:avLst/>
          </a:prstGeom>
          <a:noFill/>
          <a:ln>
            <a:noFill/>
          </a:ln>
        </p:spPr>
      </p:pic>
      <p:sp>
        <p:nvSpPr>
          <p:cNvPr id="190" name="Google Shape;190;p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58"/>
          <p:cNvSpPr txBox="1"/>
          <p:nvPr/>
        </p:nvSpPr>
        <p:spPr>
          <a:xfrm>
            <a:off x="906400" y="465000"/>
            <a:ext cx="78585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Compound</a:t>
            </a:r>
            <a:r>
              <a:rPr lang="en-US" sz="3200">
                <a:solidFill>
                  <a:schemeClr val="dk1"/>
                </a:solidFill>
                <a:latin typeface="Calibri"/>
                <a:ea typeface="Calibri"/>
                <a:cs typeface="Calibri"/>
                <a:sym typeface="Calibri"/>
              </a:rPr>
              <a:t>: pure substance containing two or more different elements</a:t>
            </a:r>
            <a:endParaRPr sz="1600"/>
          </a:p>
        </p:txBody>
      </p:sp>
      <p:sp>
        <p:nvSpPr>
          <p:cNvPr id="862" name="Google Shape;862;p58"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3" name="Google Shape;863;p58" descr="PowerSchool Learning : 8th Grade Science : Sec. 4 - Compounds"/>
          <p:cNvPicPr preferRelativeResize="0"/>
          <p:nvPr/>
        </p:nvPicPr>
        <p:blipFill rotWithShape="1">
          <a:blip r:embed="rId4">
            <a:alphaModFix/>
          </a:blip>
          <a:srcRect/>
          <a:stretch/>
        </p:blipFill>
        <p:spPr>
          <a:xfrm>
            <a:off x="1608921" y="1925456"/>
            <a:ext cx="5926158" cy="444461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59"/>
          <p:cNvSpPr/>
          <p:nvPr/>
        </p:nvSpPr>
        <p:spPr>
          <a:xfrm>
            <a:off x="849553" y="344300"/>
            <a:ext cx="7936500" cy="147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Molecule:</a:t>
            </a:r>
            <a:r>
              <a:rPr lang="en-US" sz="3200">
                <a:solidFill>
                  <a:schemeClr val="dk1"/>
                </a:solidFill>
                <a:latin typeface="Calibri"/>
                <a:ea typeface="Calibri"/>
                <a:cs typeface="Calibri"/>
                <a:sym typeface="Calibri"/>
              </a:rPr>
              <a:t> a particle containing two or more atoms of the same </a:t>
            </a:r>
            <a:r>
              <a:rPr lang="en-US" sz="3200" b="1">
                <a:solidFill>
                  <a:schemeClr val="dk1"/>
                </a:solidFill>
                <a:latin typeface="Calibri"/>
                <a:ea typeface="Calibri"/>
                <a:cs typeface="Calibri"/>
                <a:sym typeface="Calibri"/>
              </a:rPr>
              <a:t>OR</a:t>
            </a:r>
            <a:r>
              <a:rPr lang="en-US" sz="3200">
                <a:solidFill>
                  <a:schemeClr val="dk1"/>
                </a:solidFill>
                <a:latin typeface="Calibri"/>
                <a:ea typeface="Calibri"/>
                <a:cs typeface="Calibri"/>
                <a:sym typeface="Calibri"/>
              </a:rPr>
              <a:t> different elements</a:t>
            </a:r>
            <a:endParaRPr sz="1600">
              <a:latin typeface="Calibri"/>
              <a:ea typeface="Calibri"/>
              <a:cs typeface="Calibri"/>
              <a:sym typeface="Calibri"/>
            </a:endParaRPr>
          </a:p>
          <a:p>
            <a:pPr marL="0" marR="0" lvl="0" indent="0" algn="ctr" rtl="0">
              <a:spcBef>
                <a:spcPts val="0"/>
              </a:spcBef>
              <a:spcAft>
                <a:spcPts val="0"/>
              </a:spcAft>
              <a:buNone/>
            </a:pPr>
            <a:endParaRPr sz="3000" u="sng">
              <a:solidFill>
                <a:schemeClr val="dk1"/>
              </a:solidFill>
              <a:latin typeface="Calibri"/>
              <a:ea typeface="Calibri"/>
              <a:cs typeface="Calibri"/>
              <a:sym typeface="Calibri"/>
            </a:endParaRPr>
          </a:p>
          <a:p>
            <a:pPr marL="0" marR="0" lvl="0" indent="0" algn="ctr" rtl="0">
              <a:spcBef>
                <a:spcPts val="0"/>
              </a:spcBef>
              <a:spcAft>
                <a:spcPts val="0"/>
              </a:spcAft>
              <a:buNone/>
            </a:pPr>
            <a:endParaRPr sz="3000">
              <a:solidFill>
                <a:schemeClr val="dk1"/>
              </a:solidFill>
              <a:latin typeface="Calibri"/>
              <a:ea typeface="Calibri"/>
              <a:cs typeface="Calibri"/>
              <a:sym typeface="Calibri"/>
            </a:endParaRPr>
          </a:p>
        </p:txBody>
      </p:sp>
      <p:sp>
        <p:nvSpPr>
          <p:cNvPr id="870" name="Google Shape;870;p59"/>
          <p:cNvSpPr txBox="1"/>
          <p:nvPr/>
        </p:nvSpPr>
        <p:spPr>
          <a:xfrm>
            <a:off x="5402008" y="3756153"/>
            <a:ext cx="1772538"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300">
                <a:solidFill>
                  <a:schemeClr val="dk1"/>
                </a:solidFill>
                <a:latin typeface="Calibri"/>
                <a:ea typeface="Calibri"/>
                <a:cs typeface="Calibri"/>
                <a:sym typeface="Calibri"/>
              </a:rPr>
              <a:t>Different</a:t>
            </a:r>
            <a:endParaRPr/>
          </a:p>
          <a:p>
            <a:pPr marL="0" marR="0" lvl="0" indent="0" algn="ctr" rtl="0">
              <a:spcBef>
                <a:spcPts val="0"/>
              </a:spcBef>
              <a:spcAft>
                <a:spcPts val="0"/>
              </a:spcAft>
              <a:buNone/>
            </a:pPr>
            <a:r>
              <a:rPr lang="en-US" sz="3300">
                <a:solidFill>
                  <a:schemeClr val="dk1"/>
                </a:solidFill>
                <a:latin typeface="Calibri"/>
                <a:ea typeface="Calibri"/>
                <a:cs typeface="Calibri"/>
                <a:sym typeface="Calibri"/>
              </a:rPr>
              <a:t>Elements</a:t>
            </a:r>
            <a:endParaRPr/>
          </a:p>
        </p:txBody>
      </p:sp>
      <p:grpSp>
        <p:nvGrpSpPr>
          <p:cNvPr id="871" name="Google Shape;871;p59"/>
          <p:cNvGrpSpPr/>
          <p:nvPr/>
        </p:nvGrpSpPr>
        <p:grpSpPr>
          <a:xfrm>
            <a:off x="1884894" y="3429001"/>
            <a:ext cx="1321809" cy="927014"/>
            <a:chOff x="989192" y="3429000"/>
            <a:chExt cx="1762412" cy="1236019"/>
          </a:xfrm>
        </p:grpSpPr>
        <p:pic>
          <p:nvPicPr>
            <p:cNvPr id="872" name="Google Shape;872;p59"/>
            <p:cNvPicPr preferRelativeResize="0"/>
            <p:nvPr/>
          </p:nvPicPr>
          <p:blipFill rotWithShape="1">
            <a:blip r:embed="rId3">
              <a:alphaModFix/>
            </a:blip>
            <a:srcRect l="87577" t="53897" r="1099" b="29736"/>
            <a:stretch/>
          </p:blipFill>
          <p:spPr>
            <a:xfrm>
              <a:off x="989192" y="3429000"/>
              <a:ext cx="1116272" cy="742721"/>
            </a:xfrm>
            <a:prstGeom prst="rect">
              <a:avLst/>
            </a:prstGeom>
            <a:noFill/>
            <a:ln>
              <a:noFill/>
            </a:ln>
          </p:spPr>
        </p:pic>
        <p:pic>
          <p:nvPicPr>
            <p:cNvPr id="873" name="Google Shape;873;p59"/>
            <p:cNvPicPr preferRelativeResize="0"/>
            <p:nvPr/>
          </p:nvPicPr>
          <p:blipFill rotWithShape="1">
            <a:blip r:embed="rId3">
              <a:alphaModFix/>
            </a:blip>
            <a:srcRect l="87577" t="53897" r="1099" b="29736"/>
            <a:stretch/>
          </p:blipFill>
          <p:spPr>
            <a:xfrm>
              <a:off x="1635332" y="3922298"/>
              <a:ext cx="1116272" cy="742721"/>
            </a:xfrm>
            <a:prstGeom prst="rect">
              <a:avLst/>
            </a:prstGeom>
            <a:noFill/>
            <a:ln>
              <a:noFill/>
            </a:ln>
          </p:spPr>
        </p:pic>
      </p:grpSp>
      <p:grpSp>
        <p:nvGrpSpPr>
          <p:cNvPr id="874" name="Google Shape;874;p59"/>
          <p:cNvGrpSpPr/>
          <p:nvPr/>
        </p:nvGrpSpPr>
        <p:grpSpPr>
          <a:xfrm>
            <a:off x="3999216" y="3213386"/>
            <a:ext cx="4001784" cy="2788920"/>
            <a:chOff x="0" y="2195452"/>
            <a:chExt cx="9144000" cy="4662548"/>
          </a:xfrm>
        </p:grpSpPr>
        <p:pic>
          <p:nvPicPr>
            <p:cNvPr id="875" name="Google Shape;875;p59"/>
            <p:cNvPicPr preferRelativeResize="0"/>
            <p:nvPr/>
          </p:nvPicPr>
          <p:blipFill rotWithShape="1">
            <a:blip r:embed="rId3">
              <a:alphaModFix/>
            </a:blip>
            <a:srcRect l="64550" t="20741" r="1099"/>
            <a:stretch/>
          </p:blipFill>
          <p:spPr>
            <a:xfrm>
              <a:off x="1670304" y="2195452"/>
              <a:ext cx="5803392" cy="4510148"/>
            </a:xfrm>
            <a:prstGeom prst="rect">
              <a:avLst/>
            </a:prstGeom>
            <a:noFill/>
            <a:ln>
              <a:noFill/>
            </a:ln>
          </p:spPr>
        </p:pic>
        <p:sp>
          <p:nvSpPr>
            <p:cNvPr id="876" name="Google Shape;876;p59"/>
            <p:cNvSpPr/>
            <p:nvPr/>
          </p:nvSpPr>
          <p:spPr>
            <a:xfrm>
              <a:off x="0" y="5583936"/>
              <a:ext cx="9144000" cy="1274064"/>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sp>
        <p:nvSpPr>
          <p:cNvPr id="877" name="Google Shape;877;p59"/>
          <p:cNvSpPr txBox="1"/>
          <p:nvPr/>
        </p:nvSpPr>
        <p:spPr>
          <a:xfrm>
            <a:off x="3477764" y="3412999"/>
            <a:ext cx="1127473"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chemeClr val="dk1"/>
                </a:solidFill>
                <a:latin typeface="Calibri"/>
                <a:ea typeface="Calibri"/>
                <a:cs typeface="Calibri"/>
                <a:sym typeface="Calibri"/>
              </a:rPr>
              <a:t>OR</a:t>
            </a:r>
            <a:endParaRPr sz="1350" b="1">
              <a:solidFill>
                <a:schemeClr val="dk1"/>
              </a:solidFill>
              <a:latin typeface="Calibri"/>
              <a:ea typeface="Calibri"/>
              <a:cs typeface="Calibri"/>
              <a:sym typeface="Calibri"/>
            </a:endParaRPr>
          </a:p>
        </p:txBody>
      </p:sp>
      <p:sp>
        <p:nvSpPr>
          <p:cNvPr id="878" name="Google Shape;878;p59"/>
          <p:cNvSpPr txBox="1"/>
          <p:nvPr/>
        </p:nvSpPr>
        <p:spPr>
          <a:xfrm>
            <a:off x="6821424" y="3138085"/>
            <a:ext cx="1353312"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0700F9"/>
                </a:solidFill>
                <a:latin typeface="Calibri"/>
                <a:ea typeface="Calibri"/>
                <a:cs typeface="Calibri"/>
                <a:sym typeface="Calibri"/>
              </a:rPr>
              <a:t>Oxygen</a:t>
            </a:r>
            <a:r>
              <a:rPr lang="en-US" sz="2100">
                <a:solidFill>
                  <a:schemeClr val="dk1"/>
                </a:solidFill>
                <a:latin typeface="Calibri"/>
                <a:ea typeface="Calibri"/>
                <a:cs typeface="Calibri"/>
                <a:sym typeface="Calibri"/>
              </a:rPr>
              <a:t> </a:t>
            </a:r>
            <a:endParaRPr/>
          </a:p>
        </p:txBody>
      </p:sp>
      <p:cxnSp>
        <p:nvCxnSpPr>
          <p:cNvPr id="879" name="Google Shape;879;p59"/>
          <p:cNvCxnSpPr/>
          <p:nvPr/>
        </p:nvCxnSpPr>
        <p:spPr>
          <a:xfrm flipH="1">
            <a:off x="6821424" y="3530500"/>
            <a:ext cx="292608" cy="108951"/>
          </a:xfrm>
          <a:prstGeom prst="straightConnector1">
            <a:avLst/>
          </a:prstGeom>
          <a:noFill/>
          <a:ln w="508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sp>
        <p:nvSpPr>
          <p:cNvPr id="880" name="Google Shape;880;p59"/>
          <p:cNvSpPr txBox="1"/>
          <p:nvPr/>
        </p:nvSpPr>
        <p:spPr>
          <a:xfrm>
            <a:off x="7095744" y="3956565"/>
            <a:ext cx="987552"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D7231D"/>
                </a:solidFill>
                <a:latin typeface="Calibri"/>
                <a:ea typeface="Calibri"/>
                <a:cs typeface="Calibri"/>
                <a:sym typeface="Calibri"/>
              </a:rPr>
              <a:t>Hydrogen</a:t>
            </a:r>
            <a:r>
              <a:rPr lang="en-US" sz="1500">
                <a:solidFill>
                  <a:schemeClr val="dk1"/>
                </a:solidFill>
                <a:latin typeface="Calibri"/>
                <a:ea typeface="Calibri"/>
                <a:cs typeface="Calibri"/>
                <a:sym typeface="Calibri"/>
              </a:rPr>
              <a:t> </a:t>
            </a:r>
            <a:endParaRPr/>
          </a:p>
        </p:txBody>
      </p:sp>
      <p:cxnSp>
        <p:nvCxnSpPr>
          <p:cNvPr id="881" name="Google Shape;881;p59"/>
          <p:cNvCxnSpPr/>
          <p:nvPr/>
        </p:nvCxnSpPr>
        <p:spPr>
          <a:xfrm flipH="1">
            <a:off x="7205472" y="4296626"/>
            <a:ext cx="292608" cy="108951"/>
          </a:xfrm>
          <a:prstGeom prst="straightConnector1">
            <a:avLst/>
          </a:prstGeom>
          <a:noFill/>
          <a:ln w="508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sp>
        <p:nvSpPr>
          <p:cNvPr id="882" name="Google Shape;882;p59"/>
          <p:cNvSpPr txBox="1"/>
          <p:nvPr/>
        </p:nvSpPr>
        <p:spPr>
          <a:xfrm>
            <a:off x="2369499" y="4509556"/>
            <a:ext cx="987552"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D7231D"/>
                </a:solidFill>
                <a:latin typeface="Calibri"/>
                <a:ea typeface="Calibri"/>
                <a:cs typeface="Calibri"/>
                <a:sym typeface="Calibri"/>
              </a:rPr>
              <a:t>Hydrogen</a:t>
            </a:r>
            <a:r>
              <a:rPr lang="en-US" sz="1500">
                <a:solidFill>
                  <a:schemeClr val="dk1"/>
                </a:solidFill>
                <a:latin typeface="Calibri"/>
                <a:ea typeface="Calibri"/>
                <a:cs typeface="Calibri"/>
                <a:sym typeface="Calibri"/>
              </a:rPr>
              <a:t> </a:t>
            </a:r>
            <a:endParaRPr/>
          </a:p>
        </p:txBody>
      </p:sp>
      <p:sp>
        <p:nvSpPr>
          <p:cNvPr id="883" name="Google Shape;883;p59"/>
          <p:cNvSpPr txBox="1"/>
          <p:nvPr/>
        </p:nvSpPr>
        <p:spPr>
          <a:xfrm>
            <a:off x="1409379" y="2991984"/>
            <a:ext cx="987552"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D7231D"/>
                </a:solidFill>
                <a:latin typeface="Calibri"/>
                <a:ea typeface="Calibri"/>
                <a:cs typeface="Calibri"/>
                <a:sym typeface="Calibri"/>
              </a:rPr>
              <a:t>Hydrogen</a:t>
            </a:r>
            <a:r>
              <a:rPr lang="en-US" sz="1500">
                <a:solidFill>
                  <a:schemeClr val="dk1"/>
                </a:solidFill>
                <a:latin typeface="Calibri"/>
                <a:ea typeface="Calibri"/>
                <a:cs typeface="Calibri"/>
                <a:sym typeface="Calibri"/>
              </a:rPr>
              <a:t> </a:t>
            </a:r>
            <a:endParaRPr/>
          </a:p>
        </p:txBody>
      </p:sp>
      <p:cxnSp>
        <p:nvCxnSpPr>
          <p:cNvPr id="884" name="Google Shape;884;p59"/>
          <p:cNvCxnSpPr/>
          <p:nvPr/>
        </p:nvCxnSpPr>
        <p:spPr>
          <a:xfrm>
            <a:off x="1762035" y="3280263"/>
            <a:ext cx="130484" cy="263121"/>
          </a:xfrm>
          <a:prstGeom prst="straightConnector1">
            <a:avLst/>
          </a:prstGeom>
          <a:noFill/>
          <a:ln w="508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sp>
        <p:nvSpPr>
          <p:cNvPr id="885" name="Google Shape;885;p59"/>
          <p:cNvSpPr/>
          <p:nvPr/>
        </p:nvSpPr>
        <p:spPr>
          <a:xfrm>
            <a:off x="-492072" y="2123963"/>
            <a:ext cx="5723142"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SAME</a:t>
            </a:r>
            <a:r>
              <a:rPr lang="en-US" sz="3600" b="1" u="sng">
                <a:solidFill>
                  <a:schemeClr val="dk1"/>
                </a:solidFill>
                <a:latin typeface="Calibri"/>
                <a:ea typeface="Calibri"/>
                <a:cs typeface="Calibri"/>
                <a:sym typeface="Calibri"/>
              </a:rPr>
              <a:t> </a:t>
            </a:r>
            <a:endParaRPr/>
          </a:p>
          <a:p>
            <a:pPr marL="0" marR="0" lvl="0" indent="0" algn="ctr" rtl="0">
              <a:spcBef>
                <a:spcPts val="0"/>
              </a:spcBef>
              <a:spcAft>
                <a:spcPts val="0"/>
              </a:spcAft>
              <a:buNone/>
            </a:pPr>
            <a:endParaRPr sz="3000" u="sng">
              <a:solidFill>
                <a:schemeClr val="dk1"/>
              </a:solidFill>
              <a:latin typeface="Calibri"/>
              <a:ea typeface="Calibri"/>
              <a:cs typeface="Calibri"/>
              <a:sym typeface="Calibri"/>
            </a:endParaRPr>
          </a:p>
          <a:p>
            <a:pPr marL="0" marR="0" lvl="0" indent="0" algn="ctr" rtl="0">
              <a:spcBef>
                <a:spcPts val="0"/>
              </a:spcBef>
              <a:spcAft>
                <a:spcPts val="0"/>
              </a:spcAft>
              <a:buNone/>
            </a:pPr>
            <a:endParaRPr sz="3000">
              <a:solidFill>
                <a:schemeClr val="dk1"/>
              </a:solidFill>
              <a:latin typeface="Calibri"/>
              <a:ea typeface="Calibri"/>
              <a:cs typeface="Calibri"/>
              <a:sym typeface="Calibri"/>
            </a:endParaRPr>
          </a:p>
        </p:txBody>
      </p:sp>
      <p:sp>
        <p:nvSpPr>
          <p:cNvPr id="886" name="Google Shape;886;p59"/>
          <p:cNvSpPr/>
          <p:nvPr/>
        </p:nvSpPr>
        <p:spPr>
          <a:xfrm>
            <a:off x="3536138" y="2003996"/>
            <a:ext cx="5723142"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DIFFERENT</a:t>
            </a:r>
            <a:r>
              <a:rPr lang="en-US" sz="3600" b="1" u="sng">
                <a:solidFill>
                  <a:schemeClr val="dk1"/>
                </a:solidFill>
                <a:latin typeface="Calibri"/>
                <a:ea typeface="Calibri"/>
                <a:cs typeface="Calibri"/>
                <a:sym typeface="Calibri"/>
              </a:rPr>
              <a:t> </a:t>
            </a:r>
            <a:endParaRPr/>
          </a:p>
          <a:p>
            <a:pPr marL="0" marR="0" lvl="0" indent="0" algn="ctr" rtl="0">
              <a:spcBef>
                <a:spcPts val="0"/>
              </a:spcBef>
              <a:spcAft>
                <a:spcPts val="0"/>
              </a:spcAft>
              <a:buNone/>
            </a:pPr>
            <a:endParaRPr sz="3000" u="sng">
              <a:solidFill>
                <a:schemeClr val="dk1"/>
              </a:solidFill>
              <a:latin typeface="Calibri"/>
              <a:ea typeface="Calibri"/>
              <a:cs typeface="Calibri"/>
              <a:sym typeface="Calibri"/>
            </a:endParaRPr>
          </a:p>
          <a:p>
            <a:pPr marL="0" marR="0" lvl="0" indent="0" algn="ctr" rtl="0">
              <a:spcBef>
                <a:spcPts val="0"/>
              </a:spcBef>
              <a:spcAft>
                <a:spcPts val="0"/>
              </a:spcAft>
              <a:buNone/>
            </a:pPr>
            <a:endParaRPr sz="3000">
              <a:solidFill>
                <a:schemeClr val="dk1"/>
              </a:solidFill>
              <a:latin typeface="Calibri"/>
              <a:ea typeface="Calibri"/>
              <a:cs typeface="Calibri"/>
              <a:sym typeface="Calibri"/>
            </a:endParaRPr>
          </a:p>
        </p:txBody>
      </p:sp>
      <p:sp>
        <p:nvSpPr>
          <p:cNvPr id="887" name="Google Shape;887;p5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pic>
        <p:nvPicPr>
          <p:cNvPr id="893" name="Google Shape;893;p60" descr="postivevsnegative.jpg"/>
          <p:cNvPicPr preferRelativeResize="0"/>
          <p:nvPr/>
        </p:nvPicPr>
        <p:blipFill rotWithShape="1">
          <a:blip r:embed="rId3">
            <a:alphaModFix/>
          </a:blip>
          <a:srcRect/>
          <a:stretch/>
        </p:blipFill>
        <p:spPr>
          <a:xfrm>
            <a:off x="1143000" y="1152525"/>
            <a:ext cx="6858000" cy="4547646"/>
          </a:xfrm>
          <a:prstGeom prst="rect">
            <a:avLst/>
          </a:prstGeom>
          <a:noFill/>
          <a:ln>
            <a:noFill/>
          </a:ln>
        </p:spPr>
      </p:pic>
      <p:sp>
        <p:nvSpPr>
          <p:cNvPr id="894" name="Google Shape;894;p60"/>
          <p:cNvSpPr txBox="1"/>
          <p:nvPr/>
        </p:nvSpPr>
        <p:spPr>
          <a:xfrm>
            <a:off x="849550" y="381850"/>
            <a:ext cx="79293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Ion:</a:t>
            </a:r>
            <a:r>
              <a:rPr lang="en-US" sz="3200">
                <a:solidFill>
                  <a:schemeClr val="dk1"/>
                </a:solidFill>
                <a:latin typeface="Calibri"/>
                <a:ea typeface="Calibri"/>
                <a:cs typeface="Calibri"/>
                <a:sym typeface="Calibri"/>
              </a:rPr>
              <a:t> An atom or molecule with a positive or negative charge</a:t>
            </a:r>
            <a:endParaRPr sz="3200"/>
          </a:p>
        </p:txBody>
      </p:sp>
      <p:sp>
        <p:nvSpPr>
          <p:cNvPr id="895" name="Google Shape;895;p6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61"/>
          <p:cNvSpPr txBox="1"/>
          <p:nvPr/>
        </p:nvSpPr>
        <p:spPr>
          <a:xfrm>
            <a:off x="906400" y="426075"/>
            <a:ext cx="78864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u="sng">
                <a:solidFill>
                  <a:schemeClr val="dk1"/>
                </a:solidFill>
                <a:latin typeface="Calibri"/>
                <a:ea typeface="Calibri"/>
                <a:cs typeface="Calibri"/>
                <a:sym typeface="Calibri"/>
              </a:rPr>
              <a:t>Chemical Formula: </a:t>
            </a:r>
            <a:r>
              <a:rPr lang="en-US" sz="3000">
                <a:solidFill>
                  <a:schemeClr val="dk1"/>
                </a:solidFill>
                <a:latin typeface="Calibri"/>
                <a:ea typeface="Calibri"/>
                <a:cs typeface="Calibri"/>
                <a:sym typeface="Calibri"/>
              </a:rPr>
              <a:t>uses chemical symbols to represent a compound or molecule </a:t>
            </a:r>
            <a:endParaRPr/>
          </a:p>
        </p:txBody>
      </p:sp>
      <p:pic>
        <p:nvPicPr>
          <p:cNvPr id="902" name="Google Shape;902;p61" descr="water.jpg"/>
          <p:cNvPicPr preferRelativeResize="0"/>
          <p:nvPr/>
        </p:nvPicPr>
        <p:blipFill rotWithShape="1">
          <a:blip r:embed="rId3">
            <a:alphaModFix/>
          </a:blip>
          <a:srcRect/>
          <a:stretch/>
        </p:blipFill>
        <p:spPr>
          <a:xfrm>
            <a:off x="1795280" y="1947531"/>
            <a:ext cx="5473243" cy="3651990"/>
          </a:xfrm>
          <a:prstGeom prst="rect">
            <a:avLst/>
          </a:prstGeom>
          <a:noFill/>
          <a:ln>
            <a:noFill/>
          </a:ln>
        </p:spPr>
      </p:pic>
      <p:sp>
        <p:nvSpPr>
          <p:cNvPr id="903" name="Google Shape;903;p6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pic>
        <p:nvPicPr>
          <p:cNvPr id="909" name="Google Shape;909;p62"/>
          <p:cNvPicPr preferRelativeResize="0"/>
          <p:nvPr/>
        </p:nvPicPr>
        <p:blipFill rotWithShape="1">
          <a:blip r:embed="rId3">
            <a:alphaModFix/>
          </a:blip>
          <a:srcRect t="39153" r="9043" b="1"/>
          <a:stretch/>
        </p:blipFill>
        <p:spPr>
          <a:xfrm>
            <a:off x="2702631" y="1947532"/>
            <a:ext cx="3929743" cy="3784865"/>
          </a:xfrm>
          <a:prstGeom prst="rect">
            <a:avLst/>
          </a:prstGeom>
          <a:noFill/>
          <a:ln>
            <a:noFill/>
          </a:ln>
        </p:spPr>
      </p:pic>
      <p:sp>
        <p:nvSpPr>
          <p:cNvPr id="910" name="Google Shape;910;p62"/>
          <p:cNvSpPr txBox="1"/>
          <p:nvPr/>
        </p:nvSpPr>
        <p:spPr>
          <a:xfrm>
            <a:off x="4197737" y="416563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11" name="Google Shape;911;p62"/>
          <p:cNvSpPr txBox="1"/>
          <p:nvPr/>
        </p:nvSpPr>
        <p:spPr>
          <a:xfrm>
            <a:off x="3887128" y="383470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12" name="Google Shape;912;p62"/>
          <p:cNvSpPr txBox="1"/>
          <p:nvPr/>
        </p:nvSpPr>
        <p:spPr>
          <a:xfrm>
            <a:off x="3783183" y="433875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13" name="Google Shape;913;p62"/>
          <p:cNvSpPr txBox="1"/>
          <p:nvPr/>
        </p:nvSpPr>
        <p:spPr>
          <a:xfrm>
            <a:off x="4311628" y="37932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14" name="Google Shape;914;p62"/>
          <p:cNvSpPr txBox="1"/>
          <p:nvPr/>
        </p:nvSpPr>
        <p:spPr>
          <a:xfrm>
            <a:off x="4534231" y="350539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15" name="Google Shape;915;p62"/>
          <p:cNvSpPr txBox="1"/>
          <p:nvPr/>
        </p:nvSpPr>
        <p:spPr>
          <a:xfrm>
            <a:off x="4197737" y="350539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16" name="Google Shape;916;p62"/>
          <p:cNvSpPr txBox="1"/>
          <p:nvPr/>
        </p:nvSpPr>
        <p:spPr>
          <a:xfrm>
            <a:off x="3985488" y="3332266"/>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17" name="Google Shape;917;p62"/>
          <p:cNvSpPr txBox="1"/>
          <p:nvPr/>
        </p:nvSpPr>
        <p:spPr>
          <a:xfrm>
            <a:off x="4126083" y="294878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18" name="Google Shape;918;p62"/>
          <p:cNvSpPr txBox="1"/>
          <p:nvPr/>
        </p:nvSpPr>
        <p:spPr>
          <a:xfrm>
            <a:off x="4561344" y="433296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19" name="Google Shape;919;p62"/>
          <p:cNvSpPr txBox="1"/>
          <p:nvPr/>
        </p:nvSpPr>
        <p:spPr>
          <a:xfrm>
            <a:off x="4816231" y="43207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20" name="Google Shape;920;p62"/>
          <p:cNvSpPr txBox="1"/>
          <p:nvPr/>
        </p:nvSpPr>
        <p:spPr>
          <a:xfrm>
            <a:off x="4715826" y="402476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21" name="Google Shape;921;p62"/>
          <p:cNvSpPr txBox="1"/>
          <p:nvPr/>
        </p:nvSpPr>
        <p:spPr>
          <a:xfrm>
            <a:off x="4794709" y="369376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22" name="Google Shape;922;p62"/>
          <p:cNvSpPr txBox="1"/>
          <p:nvPr/>
        </p:nvSpPr>
        <p:spPr>
          <a:xfrm>
            <a:off x="4441456" y="410131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23" name="Google Shape;923;p62"/>
          <p:cNvSpPr txBox="1"/>
          <p:nvPr/>
        </p:nvSpPr>
        <p:spPr>
          <a:xfrm>
            <a:off x="4099378" y="400782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24" name="Google Shape;924;p62"/>
          <p:cNvSpPr txBox="1"/>
          <p:nvPr/>
        </p:nvSpPr>
        <p:spPr>
          <a:xfrm>
            <a:off x="4747297" y="344703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25" name="Google Shape;925;p62"/>
          <p:cNvSpPr txBox="1"/>
          <p:nvPr/>
        </p:nvSpPr>
        <p:spPr>
          <a:xfrm>
            <a:off x="4561344" y="37932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26" name="Google Shape;926;p62"/>
          <p:cNvSpPr txBox="1"/>
          <p:nvPr/>
        </p:nvSpPr>
        <p:spPr>
          <a:xfrm>
            <a:off x="3945710" y="3587438"/>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27" name="Google Shape;927;p62"/>
          <p:cNvSpPr txBox="1"/>
          <p:nvPr/>
        </p:nvSpPr>
        <p:spPr>
          <a:xfrm>
            <a:off x="4312037" y="327390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28" name="Google Shape;928;p62"/>
          <p:cNvSpPr txBox="1"/>
          <p:nvPr/>
        </p:nvSpPr>
        <p:spPr>
          <a:xfrm>
            <a:off x="4550582" y="324118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29" name="Google Shape;929;p62"/>
          <p:cNvSpPr txBox="1"/>
          <p:nvPr/>
        </p:nvSpPr>
        <p:spPr>
          <a:xfrm>
            <a:off x="3783590" y="4661671"/>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30" name="Google Shape;930;p62"/>
          <p:cNvSpPr txBox="1"/>
          <p:nvPr/>
        </p:nvSpPr>
        <p:spPr>
          <a:xfrm>
            <a:off x="4120494" y="376056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31" name="Google Shape;931;p62"/>
          <p:cNvSpPr txBox="1"/>
          <p:nvPr/>
        </p:nvSpPr>
        <p:spPr>
          <a:xfrm>
            <a:off x="4370209" y="289494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32" name="Google Shape;932;p62"/>
          <p:cNvSpPr txBox="1"/>
          <p:nvPr/>
        </p:nvSpPr>
        <p:spPr>
          <a:xfrm>
            <a:off x="4099787" y="452961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33" name="Google Shape;933;p62"/>
          <p:cNvSpPr txBox="1"/>
          <p:nvPr/>
        </p:nvSpPr>
        <p:spPr>
          <a:xfrm>
            <a:off x="4622236" y="298601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34" name="Google Shape;934;p62"/>
          <p:cNvSpPr txBox="1"/>
          <p:nvPr/>
        </p:nvSpPr>
        <p:spPr>
          <a:xfrm>
            <a:off x="4622236" y="272181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35" name="Google Shape;935;p62"/>
          <p:cNvSpPr txBox="1"/>
          <p:nvPr/>
        </p:nvSpPr>
        <p:spPr>
          <a:xfrm>
            <a:off x="4391325" y="272012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36" name="Google Shape;936;p62"/>
          <p:cNvSpPr txBox="1"/>
          <p:nvPr/>
        </p:nvSpPr>
        <p:spPr>
          <a:xfrm>
            <a:off x="4550582" y="4685078"/>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37" name="Google Shape;937;p62"/>
          <p:cNvSpPr txBox="1"/>
          <p:nvPr/>
        </p:nvSpPr>
        <p:spPr>
          <a:xfrm>
            <a:off x="4291327" y="251834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38" name="Google Shape;938;p62"/>
          <p:cNvSpPr txBox="1"/>
          <p:nvPr/>
        </p:nvSpPr>
        <p:spPr>
          <a:xfrm>
            <a:off x="4561344" y="251834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39" name="Google Shape;939;p62"/>
          <p:cNvSpPr txBox="1"/>
          <p:nvPr/>
        </p:nvSpPr>
        <p:spPr>
          <a:xfrm>
            <a:off x="4016956" y="43494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40" name="Google Shape;940;p62"/>
          <p:cNvSpPr txBox="1"/>
          <p:nvPr/>
        </p:nvSpPr>
        <p:spPr>
          <a:xfrm>
            <a:off x="4725772" y="452260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41" name="Google Shape;941;p62"/>
          <p:cNvSpPr txBox="1"/>
          <p:nvPr/>
        </p:nvSpPr>
        <p:spPr>
          <a:xfrm>
            <a:off x="4391325" y="444297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42" name="Google Shape;942;p62"/>
          <p:cNvSpPr txBox="1"/>
          <p:nvPr/>
        </p:nvSpPr>
        <p:spPr>
          <a:xfrm>
            <a:off x="4197737" y="468271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43" name="Google Shape;943;p62"/>
          <p:cNvSpPr txBox="1"/>
          <p:nvPr/>
        </p:nvSpPr>
        <p:spPr>
          <a:xfrm>
            <a:off x="4301272" y="310078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44" name="Google Shape;944;p62"/>
          <p:cNvSpPr txBox="1"/>
          <p:nvPr/>
        </p:nvSpPr>
        <p:spPr>
          <a:xfrm>
            <a:off x="4950013" y="4542831"/>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45" name="Google Shape;945;p62"/>
          <p:cNvSpPr txBox="1"/>
          <p:nvPr/>
        </p:nvSpPr>
        <p:spPr>
          <a:xfrm>
            <a:off x="3804707" y="416563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946" name="Google Shape;946;p62"/>
          <p:cNvSpPr txBox="1"/>
          <p:nvPr/>
        </p:nvSpPr>
        <p:spPr>
          <a:xfrm>
            <a:off x="892950" y="412400"/>
            <a:ext cx="78303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Acid</a:t>
            </a:r>
            <a:r>
              <a:rPr lang="en-US" sz="3600">
                <a:solidFill>
                  <a:schemeClr val="dk1"/>
                </a:solidFill>
                <a:latin typeface="Calibri"/>
                <a:ea typeface="Calibri"/>
                <a:cs typeface="Calibri"/>
                <a:sym typeface="Calibri"/>
              </a:rPr>
              <a:t>: A compound that releases </a:t>
            </a:r>
            <a:r>
              <a:rPr lang="en-US" sz="3600" b="1">
                <a:solidFill>
                  <a:srgbClr val="FF0000"/>
                </a:solidFill>
                <a:latin typeface="Calibri"/>
                <a:ea typeface="Calibri"/>
                <a:cs typeface="Calibri"/>
                <a:sym typeface="Calibri"/>
              </a:rPr>
              <a:t>hydrogen </a:t>
            </a:r>
            <a:r>
              <a:rPr lang="en-US" sz="3600">
                <a:solidFill>
                  <a:schemeClr val="dk1"/>
                </a:solidFill>
                <a:latin typeface="Calibri"/>
                <a:ea typeface="Calibri"/>
                <a:cs typeface="Calibri"/>
                <a:sym typeface="Calibri"/>
              </a:rPr>
              <a:t>ions when mixed with water</a:t>
            </a:r>
            <a:endParaRPr/>
          </a:p>
        </p:txBody>
      </p:sp>
      <p:sp>
        <p:nvSpPr>
          <p:cNvPr id="947" name="Google Shape;947;p6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6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64"/>
          <p:cNvSpPr/>
          <p:nvPr/>
        </p:nvSpPr>
        <p:spPr>
          <a:xfrm>
            <a:off x="1042599" y="480125"/>
            <a:ext cx="77223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What is an element?</a:t>
            </a:r>
            <a:endParaRPr sz="3500"/>
          </a:p>
        </p:txBody>
      </p:sp>
      <p:pic>
        <p:nvPicPr>
          <p:cNvPr id="960" name="Google Shape;960;p64" descr="gold.jpg"/>
          <p:cNvPicPr preferRelativeResize="0"/>
          <p:nvPr/>
        </p:nvPicPr>
        <p:blipFill rotWithShape="1">
          <a:blip r:embed="rId3">
            <a:alphaModFix/>
          </a:blip>
          <a:srcRect/>
          <a:stretch/>
        </p:blipFill>
        <p:spPr>
          <a:xfrm>
            <a:off x="1942688" y="2719190"/>
            <a:ext cx="5258624" cy="3281561"/>
          </a:xfrm>
          <a:prstGeom prst="rect">
            <a:avLst/>
          </a:prstGeom>
          <a:noFill/>
          <a:ln>
            <a:noFill/>
          </a:ln>
        </p:spPr>
      </p:pic>
      <p:sp>
        <p:nvSpPr>
          <p:cNvPr id="961" name="Google Shape;961;p6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65"/>
          <p:cNvSpPr txBox="1"/>
          <p:nvPr/>
        </p:nvSpPr>
        <p:spPr>
          <a:xfrm>
            <a:off x="1746493" y="1403444"/>
            <a:ext cx="5561597"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 </a:t>
            </a:r>
            <a:endParaRPr/>
          </a:p>
        </p:txBody>
      </p:sp>
      <p:sp>
        <p:nvSpPr>
          <p:cNvPr id="968" name="Google Shape;968;p65"/>
          <p:cNvSpPr/>
          <p:nvPr/>
        </p:nvSpPr>
        <p:spPr>
          <a:xfrm>
            <a:off x="1693277" y="1403446"/>
            <a:ext cx="5614812"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700">
                <a:solidFill>
                  <a:schemeClr val="dk1"/>
                </a:solidFill>
                <a:latin typeface="Calibri"/>
                <a:ea typeface="Calibri"/>
                <a:cs typeface="Calibri"/>
                <a:sym typeface="Calibri"/>
              </a:rPr>
              <a:t> </a:t>
            </a:r>
            <a:endParaRPr/>
          </a:p>
        </p:txBody>
      </p:sp>
      <p:sp>
        <p:nvSpPr>
          <p:cNvPr id="969" name="Google Shape;969;p65"/>
          <p:cNvSpPr/>
          <p:nvPr/>
        </p:nvSpPr>
        <p:spPr>
          <a:xfrm>
            <a:off x="2117901" y="2149343"/>
            <a:ext cx="572314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u="sng">
                <a:solidFill>
                  <a:schemeClr val="dk1"/>
                </a:solidFill>
                <a:latin typeface="Calibri"/>
                <a:ea typeface="Calibri"/>
                <a:cs typeface="Calibri"/>
                <a:sym typeface="Calibri"/>
              </a:rPr>
              <a:t>Chemical Symbol</a:t>
            </a:r>
            <a:endParaRPr/>
          </a:p>
          <a:p>
            <a:pPr marL="0" marR="0" lvl="0" indent="0" algn="ctr" rtl="0">
              <a:spcBef>
                <a:spcPts val="0"/>
              </a:spcBef>
              <a:spcAft>
                <a:spcPts val="0"/>
              </a:spcAft>
              <a:buNone/>
            </a:pPr>
            <a:endParaRPr sz="3000" u="sng">
              <a:solidFill>
                <a:schemeClr val="dk1"/>
              </a:solidFill>
              <a:latin typeface="Calibri"/>
              <a:ea typeface="Calibri"/>
              <a:cs typeface="Calibri"/>
              <a:sym typeface="Calibri"/>
            </a:endParaRPr>
          </a:p>
        </p:txBody>
      </p:sp>
      <p:pic>
        <p:nvPicPr>
          <p:cNvPr id="970" name="Google Shape;970;p65"/>
          <p:cNvPicPr preferRelativeResize="0"/>
          <p:nvPr/>
        </p:nvPicPr>
        <p:blipFill rotWithShape="1">
          <a:blip r:embed="rId3">
            <a:alphaModFix/>
          </a:blip>
          <a:srcRect/>
          <a:stretch/>
        </p:blipFill>
        <p:spPr>
          <a:xfrm>
            <a:off x="2522261" y="2893521"/>
            <a:ext cx="4503838" cy="3939947"/>
          </a:xfrm>
          <a:prstGeom prst="rect">
            <a:avLst/>
          </a:prstGeom>
          <a:noFill/>
          <a:ln>
            <a:noFill/>
          </a:ln>
        </p:spPr>
      </p:pic>
      <p:sp>
        <p:nvSpPr>
          <p:cNvPr id="971" name="Google Shape;971;p65"/>
          <p:cNvSpPr/>
          <p:nvPr/>
        </p:nvSpPr>
        <p:spPr>
          <a:xfrm>
            <a:off x="4442851" y="4066579"/>
            <a:ext cx="1243012" cy="1269802"/>
          </a:xfrm>
          <a:prstGeom prst="ellipse">
            <a:avLst/>
          </a:prstGeom>
          <a:noFill/>
          <a:ln w="508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cxnSp>
        <p:nvCxnSpPr>
          <p:cNvPr id="972" name="Google Shape;972;p65"/>
          <p:cNvCxnSpPr/>
          <p:nvPr/>
        </p:nvCxnSpPr>
        <p:spPr>
          <a:xfrm>
            <a:off x="4608063" y="2754595"/>
            <a:ext cx="385762" cy="1253729"/>
          </a:xfrm>
          <a:prstGeom prst="straightConnector1">
            <a:avLst/>
          </a:prstGeom>
          <a:noFill/>
          <a:ln w="508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sp>
        <p:nvSpPr>
          <p:cNvPr id="973" name="Google Shape;973;p6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65"/>
          <p:cNvSpPr/>
          <p:nvPr/>
        </p:nvSpPr>
        <p:spPr>
          <a:xfrm>
            <a:off x="606350" y="414826"/>
            <a:ext cx="8389200" cy="1158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What does a chemical symbol tell us about an element?</a:t>
            </a:r>
            <a:endParaRPr sz="35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66"/>
          <p:cNvSpPr/>
          <p:nvPr/>
        </p:nvSpPr>
        <p:spPr>
          <a:xfrm>
            <a:off x="849550" y="263125"/>
            <a:ext cx="7978200" cy="1488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500">
                <a:solidFill>
                  <a:schemeClr val="dk1"/>
                </a:solidFill>
                <a:latin typeface="Calibri"/>
                <a:ea typeface="Calibri"/>
                <a:cs typeface="Calibri"/>
                <a:sym typeface="Calibri"/>
              </a:rPr>
              <a:t>What is the difference between a molecule and compound?</a:t>
            </a:r>
            <a:endParaRPr sz="1100"/>
          </a:p>
          <a:p>
            <a:pPr marL="0" marR="0" lvl="0" indent="0" algn="ctr" rtl="0">
              <a:spcBef>
                <a:spcPts val="0"/>
              </a:spcBef>
              <a:spcAft>
                <a:spcPts val="0"/>
              </a:spcAft>
              <a:buNone/>
            </a:pPr>
            <a:endParaRPr sz="3000" u="sng">
              <a:solidFill>
                <a:schemeClr val="dk1"/>
              </a:solidFill>
              <a:latin typeface="Calibri"/>
              <a:ea typeface="Calibri"/>
              <a:cs typeface="Calibri"/>
              <a:sym typeface="Calibri"/>
            </a:endParaRPr>
          </a:p>
          <a:p>
            <a:pPr marL="0" marR="0" lvl="0" indent="0" algn="ctr" rtl="0">
              <a:spcBef>
                <a:spcPts val="0"/>
              </a:spcBef>
              <a:spcAft>
                <a:spcPts val="0"/>
              </a:spcAft>
              <a:buNone/>
            </a:pPr>
            <a:endParaRPr sz="3000">
              <a:solidFill>
                <a:schemeClr val="dk1"/>
              </a:solidFill>
              <a:latin typeface="Calibri"/>
              <a:ea typeface="Calibri"/>
              <a:cs typeface="Calibri"/>
              <a:sym typeface="Calibri"/>
            </a:endParaRPr>
          </a:p>
        </p:txBody>
      </p:sp>
      <p:sp>
        <p:nvSpPr>
          <p:cNvPr id="981" name="Google Shape;981;p6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2" name="Google Shape;982;p66"/>
          <p:cNvPicPr preferRelativeResize="0"/>
          <p:nvPr/>
        </p:nvPicPr>
        <p:blipFill>
          <a:blip r:embed="rId4">
            <a:alphaModFix/>
          </a:blip>
          <a:stretch>
            <a:fillRect/>
          </a:stretch>
        </p:blipFill>
        <p:spPr>
          <a:xfrm>
            <a:off x="152400" y="1903825"/>
            <a:ext cx="4270200" cy="4807025"/>
          </a:xfrm>
          <a:prstGeom prst="rect">
            <a:avLst/>
          </a:prstGeom>
          <a:noFill/>
          <a:ln>
            <a:noFill/>
          </a:ln>
        </p:spPr>
      </p:pic>
      <p:pic>
        <p:nvPicPr>
          <p:cNvPr id="983" name="Google Shape;983;p66"/>
          <p:cNvPicPr preferRelativeResize="0"/>
          <p:nvPr/>
        </p:nvPicPr>
        <p:blipFill>
          <a:blip r:embed="rId4">
            <a:alphaModFix/>
          </a:blip>
          <a:stretch>
            <a:fillRect/>
          </a:stretch>
        </p:blipFill>
        <p:spPr>
          <a:xfrm>
            <a:off x="4655500" y="1903825"/>
            <a:ext cx="4270200" cy="4807025"/>
          </a:xfrm>
          <a:prstGeom prst="rect">
            <a:avLst/>
          </a:prstGeom>
          <a:noFill/>
          <a:ln>
            <a:noFill/>
          </a:ln>
        </p:spPr>
      </p:pic>
      <p:pic>
        <p:nvPicPr>
          <p:cNvPr id="984" name="Google Shape;984;p66" descr="PowerSchool Learning : 8th Grade Science : Sec. 4 - Compounds"/>
          <p:cNvPicPr preferRelativeResize="0"/>
          <p:nvPr/>
        </p:nvPicPr>
        <p:blipFill rotWithShape="1">
          <a:blip r:embed="rId5">
            <a:alphaModFix/>
          </a:blip>
          <a:srcRect/>
          <a:stretch/>
        </p:blipFill>
        <p:spPr>
          <a:xfrm>
            <a:off x="4866876" y="2864537"/>
            <a:ext cx="3847450" cy="2885599"/>
          </a:xfrm>
          <a:prstGeom prst="rect">
            <a:avLst/>
          </a:prstGeom>
          <a:noFill/>
          <a:ln>
            <a:noFill/>
          </a:ln>
        </p:spPr>
      </p:pic>
      <p:sp>
        <p:nvSpPr>
          <p:cNvPr id="985" name="Google Shape;985;p66"/>
          <p:cNvSpPr/>
          <p:nvPr/>
        </p:nvSpPr>
        <p:spPr>
          <a:xfrm>
            <a:off x="849541" y="3307632"/>
            <a:ext cx="1345500" cy="1327500"/>
          </a:xfrm>
          <a:prstGeom prst="ellipse">
            <a:avLst/>
          </a:prstGeom>
          <a:solidFill>
            <a:schemeClr val="accent4"/>
          </a:solidFill>
          <a:ln w="9525" cap="flat" cmpd="sng">
            <a:solidFill>
              <a:srgbClr val="3F315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6" name="Google Shape;986;p66"/>
          <p:cNvSpPr/>
          <p:nvPr/>
        </p:nvSpPr>
        <p:spPr>
          <a:xfrm>
            <a:off x="1761261" y="3971398"/>
            <a:ext cx="1345500" cy="1327500"/>
          </a:xfrm>
          <a:prstGeom prst="ellipse">
            <a:avLst/>
          </a:prstGeom>
          <a:solidFill>
            <a:schemeClr val="accent4"/>
          </a:solidFill>
          <a:ln w="9525" cap="flat" cmpd="sng">
            <a:solidFill>
              <a:srgbClr val="3F315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7" name="Google Shape;987;p66"/>
          <p:cNvSpPr txBox="1"/>
          <p:nvPr/>
        </p:nvSpPr>
        <p:spPr>
          <a:xfrm>
            <a:off x="1294567" y="3740565"/>
            <a:ext cx="4668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t>
            </a:r>
            <a:endParaRPr/>
          </a:p>
        </p:txBody>
      </p:sp>
      <p:sp>
        <p:nvSpPr>
          <p:cNvPr id="988" name="Google Shape;988;p66"/>
          <p:cNvSpPr txBox="1"/>
          <p:nvPr/>
        </p:nvSpPr>
        <p:spPr>
          <a:xfrm>
            <a:off x="2184289" y="4396427"/>
            <a:ext cx="4668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pic>
        <p:nvPicPr>
          <p:cNvPr id="994" name="Google Shape;994;p67" descr="postivevsnegative.jpg"/>
          <p:cNvPicPr preferRelativeResize="0"/>
          <p:nvPr/>
        </p:nvPicPr>
        <p:blipFill rotWithShape="1">
          <a:blip r:embed="rId3">
            <a:alphaModFix/>
          </a:blip>
          <a:srcRect/>
          <a:stretch/>
        </p:blipFill>
        <p:spPr>
          <a:xfrm>
            <a:off x="1143000" y="2310354"/>
            <a:ext cx="6858000" cy="4547646"/>
          </a:xfrm>
          <a:prstGeom prst="rect">
            <a:avLst/>
          </a:prstGeom>
          <a:noFill/>
          <a:ln>
            <a:noFill/>
          </a:ln>
        </p:spPr>
      </p:pic>
      <p:sp>
        <p:nvSpPr>
          <p:cNvPr id="995" name="Google Shape;995;p67"/>
          <p:cNvSpPr txBox="1"/>
          <p:nvPr/>
        </p:nvSpPr>
        <p:spPr>
          <a:xfrm>
            <a:off x="849542" y="316280"/>
            <a:ext cx="82944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A(n) ___________ is an atom or molecule with a positive or negative charge.</a:t>
            </a:r>
            <a:endParaRPr/>
          </a:p>
        </p:txBody>
      </p:sp>
      <p:sp>
        <p:nvSpPr>
          <p:cNvPr id="996" name="Google Shape;996;p6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7"/>
          <p:cNvSpPr txBox="1"/>
          <p:nvPr/>
        </p:nvSpPr>
        <p:spPr>
          <a:xfrm>
            <a:off x="1746493" y="1403444"/>
            <a:ext cx="5561597"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 </a:t>
            </a:r>
            <a:endParaRPr/>
          </a:p>
        </p:txBody>
      </p:sp>
      <p:sp>
        <p:nvSpPr>
          <p:cNvPr id="197" name="Google Shape;197;p7"/>
          <p:cNvSpPr/>
          <p:nvPr/>
        </p:nvSpPr>
        <p:spPr>
          <a:xfrm>
            <a:off x="1693277" y="1403446"/>
            <a:ext cx="5614812"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700">
                <a:solidFill>
                  <a:schemeClr val="dk1"/>
                </a:solidFill>
                <a:latin typeface="Calibri"/>
                <a:ea typeface="Calibri"/>
                <a:cs typeface="Calibri"/>
                <a:sym typeface="Calibri"/>
              </a:rPr>
              <a:t> </a:t>
            </a:r>
            <a:endParaRPr/>
          </a:p>
        </p:txBody>
      </p:sp>
      <p:sp>
        <p:nvSpPr>
          <p:cNvPr id="198" name="Google Shape;198;p7"/>
          <p:cNvSpPr/>
          <p:nvPr/>
        </p:nvSpPr>
        <p:spPr>
          <a:xfrm>
            <a:off x="1746492" y="1034540"/>
            <a:ext cx="572314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u="sng">
                <a:solidFill>
                  <a:schemeClr val="dk1"/>
                </a:solidFill>
                <a:latin typeface="Calibri"/>
                <a:ea typeface="Calibri"/>
                <a:cs typeface="Calibri"/>
                <a:sym typeface="Calibri"/>
              </a:rPr>
              <a:t>Chemical Symbol</a:t>
            </a:r>
            <a:endParaRPr/>
          </a:p>
          <a:p>
            <a:pPr marL="0" marR="0" lvl="0" indent="0" algn="ctr" rtl="0">
              <a:spcBef>
                <a:spcPts val="0"/>
              </a:spcBef>
              <a:spcAft>
                <a:spcPts val="0"/>
              </a:spcAft>
              <a:buNone/>
            </a:pPr>
            <a:endParaRPr sz="3000" u="sng">
              <a:solidFill>
                <a:schemeClr val="dk1"/>
              </a:solidFill>
              <a:latin typeface="Calibri"/>
              <a:ea typeface="Calibri"/>
              <a:cs typeface="Calibri"/>
              <a:sym typeface="Calibri"/>
            </a:endParaRPr>
          </a:p>
        </p:txBody>
      </p:sp>
      <p:pic>
        <p:nvPicPr>
          <p:cNvPr id="199" name="Google Shape;199;p7"/>
          <p:cNvPicPr preferRelativeResize="0"/>
          <p:nvPr/>
        </p:nvPicPr>
        <p:blipFill rotWithShape="1">
          <a:blip r:embed="rId3">
            <a:alphaModFix/>
          </a:blip>
          <a:srcRect/>
          <a:stretch/>
        </p:blipFill>
        <p:spPr>
          <a:xfrm>
            <a:off x="2406147" y="1729317"/>
            <a:ext cx="4503838" cy="3939947"/>
          </a:xfrm>
          <a:prstGeom prst="rect">
            <a:avLst/>
          </a:prstGeom>
          <a:noFill/>
          <a:ln>
            <a:noFill/>
          </a:ln>
        </p:spPr>
      </p:pic>
      <p:sp>
        <p:nvSpPr>
          <p:cNvPr id="200" name="Google Shape;200;p7"/>
          <p:cNvSpPr/>
          <p:nvPr/>
        </p:nvSpPr>
        <p:spPr>
          <a:xfrm>
            <a:off x="4271964" y="2866431"/>
            <a:ext cx="1243012" cy="1269802"/>
          </a:xfrm>
          <a:prstGeom prst="ellipse">
            <a:avLst/>
          </a:prstGeom>
          <a:noFill/>
          <a:ln w="508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cxnSp>
        <p:nvCxnSpPr>
          <p:cNvPr id="201" name="Google Shape;201;p7"/>
          <p:cNvCxnSpPr/>
          <p:nvPr/>
        </p:nvCxnSpPr>
        <p:spPr>
          <a:xfrm>
            <a:off x="4271964" y="1521619"/>
            <a:ext cx="385762" cy="1253729"/>
          </a:xfrm>
          <a:prstGeom prst="straightConnector1">
            <a:avLst/>
          </a:prstGeom>
          <a:noFill/>
          <a:ln w="508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sp>
        <p:nvSpPr>
          <p:cNvPr id="202" name="Google Shape;202;p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gdca1d484f8_0_95" descr="postivevsnegative.jpg"/>
          <p:cNvPicPr preferRelativeResize="0"/>
          <p:nvPr/>
        </p:nvPicPr>
        <p:blipFill rotWithShape="1">
          <a:blip r:embed="rId3">
            <a:alphaModFix/>
          </a:blip>
          <a:srcRect/>
          <a:stretch/>
        </p:blipFill>
        <p:spPr>
          <a:xfrm>
            <a:off x="1143000" y="2310354"/>
            <a:ext cx="6858001" cy="4547646"/>
          </a:xfrm>
          <a:prstGeom prst="rect">
            <a:avLst/>
          </a:prstGeom>
          <a:noFill/>
          <a:ln>
            <a:noFill/>
          </a:ln>
        </p:spPr>
      </p:pic>
      <p:sp>
        <p:nvSpPr>
          <p:cNvPr id="1003" name="Google Shape;1003;gdca1d484f8_0_95"/>
          <p:cNvSpPr txBox="1"/>
          <p:nvPr/>
        </p:nvSpPr>
        <p:spPr>
          <a:xfrm>
            <a:off x="849542" y="316280"/>
            <a:ext cx="82944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A(n) </a:t>
            </a:r>
            <a:r>
              <a:rPr lang="en-US" sz="4000" u="sng">
                <a:solidFill>
                  <a:srgbClr val="FF0000"/>
                </a:solidFill>
                <a:latin typeface="Calibri"/>
                <a:ea typeface="Calibri"/>
                <a:cs typeface="Calibri"/>
                <a:sym typeface="Calibri"/>
              </a:rPr>
              <a:t>ion</a:t>
            </a:r>
            <a:r>
              <a:rPr lang="en-US" sz="4000">
                <a:solidFill>
                  <a:schemeClr val="dk1"/>
                </a:solidFill>
                <a:latin typeface="Calibri"/>
                <a:ea typeface="Calibri"/>
                <a:cs typeface="Calibri"/>
                <a:sym typeface="Calibri"/>
              </a:rPr>
              <a:t> is an atom or molecule with a positive or negative charge.</a:t>
            </a:r>
            <a:endParaRPr/>
          </a:p>
        </p:txBody>
      </p:sp>
      <p:sp>
        <p:nvSpPr>
          <p:cNvPr id="1004" name="Google Shape;1004;gdca1d484f8_0_95"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68"/>
          <p:cNvSpPr txBox="1"/>
          <p:nvPr/>
        </p:nvSpPr>
        <p:spPr>
          <a:xfrm>
            <a:off x="1143000" y="345400"/>
            <a:ext cx="75246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What does a chemical formula represent?</a:t>
            </a:r>
            <a:endParaRPr sz="3500"/>
          </a:p>
        </p:txBody>
      </p:sp>
      <p:pic>
        <p:nvPicPr>
          <p:cNvPr id="1011" name="Google Shape;1011;p68" descr="water.jpg"/>
          <p:cNvPicPr preferRelativeResize="0"/>
          <p:nvPr/>
        </p:nvPicPr>
        <p:blipFill rotWithShape="1">
          <a:blip r:embed="rId3">
            <a:alphaModFix/>
          </a:blip>
          <a:srcRect/>
          <a:stretch/>
        </p:blipFill>
        <p:spPr>
          <a:xfrm>
            <a:off x="1795280" y="1947531"/>
            <a:ext cx="5473243" cy="3651990"/>
          </a:xfrm>
          <a:prstGeom prst="rect">
            <a:avLst/>
          </a:prstGeom>
          <a:noFill/>
          <a:ln>
            <a:noFill/>
          </a:ln>
        </p:spPr>
      </p:pic>
      <p:sp>
        <p:nvSpPr>
          <p:cNvPr id="1012" name="Google Shape;1012;p6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pic>
        <p:nvPicPr>
          <p:cNvPr id="1018" name="Google Shape;1018;p69"/>
          <p:cNvPicPr preferRelativeResize="0"/>
          <p:nvPr/>
        </p:nvPicPr>
        <p:blipFill rotWithShape="1">
          <a:blip r:embed="rId3">
            <a:alphaModFix/>
          </a:blip>
          <a:srcRect t="39153" r="9043" b="1"/>
          <a:stretch/>
        </p:blipFill>
        <p:spPr>
          <a:xfrm>
            <a:off x="2702631" y="1947532"/>
            <a:ext cx="3929743" cy="3784865"/>
          </a:xfrm>
          <a:prstGeom prst="rect">
            <a:avLst/>
          </a:prstGeom>
          <a:noFill/>
          <a:ln>
            <a:noFill/>
          </a:ln>
        </p:spPr>
      </p:pic>
      <p:sp>
        <p:nvSpPr>
          <p:cNvPr id="1019" name="Google Shape;1019;p69"/>
          <p:cNvSpPr txBox="1"/>
          <p:nvPr/>
        </p:nvSpPr>
        <p:spPr>
          <a:xfrm>
            <a:off x="4197737" y="416563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20" name="Google Shape;1020;p69"/>
          <p:cNvSpPr txBox="1"/>
          <p:nvPr/>
        </p:nvSpPr>
        <p:spPr>
          <a:xfrm>
            <a:off x="3887128" y="383470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21" name="Google Shape;1021;p69"/>
          <p:cNvSpPr txBox="1"/>
          <p:nvPr/>
        </p:nvSpPr>
        <p:spPr>
          <a:xfrm>
            <a:off x="3783183" y="433875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22" name="Google Shape;1022;p69"/>
          <p:cNvSpPr txBox="1"/>
          <p:nvPr/>
        </p:nvSpPr>
        <p:spPr>
          <a:xfrm>
            <a:off x="4311628" y="37932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23" name="Google Shape;1023;p69"/>
          <p:cNvSpPr txBox="1"/>
          <p:nvPr/>
        </p:nvSpPr>
        <p:spPr>
          <a:xfrm>
            <a:off x="4534231" y="350539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24" name="Google Shape;1024;p69"/>
          <p:cNvSpPr txBox="1"/>
          <p:nvPr/>
        </p:nvSpPr>
        <p:spPr>
          <a:xfrm>
            <a:off x="4197737" y="350539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25" name="Google Shape;1025;p69"/>
          <p:cNvSpPr txBox="1"/>
          <p:nvPr/>
        </p:nvSpPr>
        <p:spPr>
          <a:xfrm>
            <a:off x="3985488" y="3332266"/>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26" name="Google Shape;1026;p69"/>
          <p:cNvSpPr txBox="1"/>
          <p:nvPr/>
        </p:nvSpPr>
        <p:spPr>
          <a:xfrm>
            <a:off x="4126083" y="294878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27" name="Google Shape;1027;p69"/>
          <p:cNvSpPr txBox="1"/>
          <p:nvPr/>
        </p:nvSpPr>
        <p:spPr>
          <a:xfrm>
            <a:off x="4561344" y="433296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28" name="Google Shape;1028;p69"/>
          <p:cNvSpPr txBox="1"/>
          <p:nvPr/>
        </p:nvSpPr>
        <p:spPr>
          <a:xfrm>
            <a:off x="4816231" y="43207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29" name="Google Shape;1029;p69"/>
          <p:cNvSpPr txBox="1"/>
          <p:nvPr/>
        </p:nvSpPr>
        <p:spPr>
          <a:xfrm>
            <a:off x="4715826" y="402476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30" name="Google Shape;1030;p69"/>
          <p:cNvSpPr txBox="1"/>
          <p:nvPr/>
        </p:nvSpPr>
        <p:spPr>
          <a:xfrm>
            <a:off x="4794709" y="369376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31" name="Google Shape;1031;p69"/>
          <p:cNvSpPr txBox="1"/>
          <p:nvPr/>
        </p:nvSpPr>
        <p:spPr>
          <a:xfrm>
            <a:off x="4441456" y="410131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32" name="Google Shape;1032;p69"/>
          <p:cNvSpPr txBox="1"/>
          <p:nvPr/>
        </p:nvSpPr>
        <p:spPr>
          <a:xfrm>
            <a:off x="4099378" y="400782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33" name="Google Shape;1033;p69"/>
          <p:cNvSpPr txBox="1"/>
          <p:nvPr/>
        </p:nvSpPr>
        <p:spPr>
          <a:xfrm>
            <a:off x="4747297" y="344703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34" name="Google Shape;1034;p69"/>
          <p:cNvSpPr txBox="1"/>
          <p:nvPr/>
        </p:nvSpPr>
        <p:spPr>
          <a:xfrm>
            <a:off x="4561344" y="37932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35" name="Google Shape;1035;p69"/>
          <p:cNvSpPr txBox="1"/>
          <p:nvPr/>
        </p:nvSpPr>
        <p:spPr>
          <a:xfrm>
            <a:off x="3945710" y="3587438"/>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36" name="Google Shape;1036;p69"/>
          <p:cNvSpPr txBox="1"/>
          <p:nvPr/>
        </p:nvSpPr>
        <p:spPr>
          <a:xfrm>
            <a:off x="4312037" y="327390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37" name="Google Shape;1037;p69"/>
          <p:cNvSpPr txBox="1"/>
          <p:nvPr/>
        </p:nvSpPr>
        <p:spPr>
          <a:xfrm>
            <a:off x="4550582" y="324118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38" name="Google Shape;1038;p69"/>
          <p:cNvSpPr txBox="1"/>
          <p:nvPr/>
        </p:nvSpPr>
        <p:spPr>
          <a:xfrm>
            <a:off x="3783590" y="4661671"/>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39" name="Google Shape;1039;p69"/>
          <p:cNvSpPr txBox="1"/>
          <p:nvPr/>
        </p:nvSpPr>
        <p:spPr>
          <a:xfrm>
            <a:off x="4120494" y="376056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40" name="Google Shape;1040;p69"/>
          <p:cNvSpPr txBox="1"/>
          <p:nvPr/>
        </p:nvSpPr>
        <p:spPr>
          <a:xfrm>
            <a:off x="4370209" y="2894940"/>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41" name="Google Shape;1041;p69"/>
          <p:cNvSpPr txBox="1"/>
          <p:nvPr/>
        </p:nvSpPr>
        <p:spPr>
          <a:xfrm>
            <a:off x="4099787" y="4529612"/>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42" name="Google Shape;1042;p69"/>
          <p:cNvSpPr txBox="1"/>
          <p:nvPr/>
        </p:nvSpPr>
        <p:spPr>
          <a:xfrm>
            <a:off x="4622236" y="298601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43" name="Google Shape;1043;p69"/>
          <p:cNvSpPr txBox="1"/>
          <p:nvPr/>
        </p:nvSpPr>
        <p:spPr>
          <a:xfrm>
            <a:off x="4622236" y="272181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44" name="Google Shape;1044;p69"/>
          <p:cNvSpPr txBox="1"/>
          <p:nvPr/>
        </p:nvSpPr>
        <p:spPr>
          <a:xfrm>
            <a:off x="4391325" y="272012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45" name="Google Shape;1045;p69"/>
          <p:cNvSpPr txBox="1"/>
          <p:nvPr/>
        </p:nvSpPr>
        <p:spPr>
          <a:xfrm>
            <a:off x="4550582" y="4685078"/>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46" name="Google Shape;1046;p69"/>
          <p:cNvSpPr txBox="1"/>
          <p:nvPr/>
        </p:nvSpPr>
        <p:spPr>
          <a:xfrm>
            <a:off x="4291327" y="251834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47" name="Google Shape;1047;p69"/>
          <p:cNvSpPr txBox="1"/>
          <p:nvPr/>
        </p:nvSpPr>
        <p:spPr>
          <a:xfrm>
            <a:off x="4561344" y="2518349"/>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48" name="Google Shape;1048;p69"/>
          <p:cNvSpPr txBox="1"/>
          <p:nvPr/>
        </p:nvSpPr>
        <p:spPr>
          <a:xfrm>
            <a:off x="4016956" y="4349483"/>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49" name="Google Shape;1049;p69"/>
          <p:cNvSpPr txBox="1"/>
          <p:nvPr/>
        </p:nvSpPr>
        <p:spPr>
          <a:xfrm>
            <a:off x="4725772" y="4522607"/>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50" name="Google Shape;1050;p69"/>
          <p:cNvSpPr txBox="1"/>
          <p:nvPr/>
        </p:nvSpPr>
        <p:spPr>
          <a:xfrm>
            <a:off x="4391325" y="444297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51" name="Google Shape;1051;p69"/>
          <p:cNvSpPr txBox="1"/>
          <p:nvPr/>
        </p:nvSpPr>
        <p:spPr>
          <a:xfrm>
            <a:off x="4197737" y="4682715"/>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52" name="Google Shape;1052;p69"/>
          <p:cNvSpPr txBox="1"/>
          <p:nvPr/>
        </p:nvSpPr>
        <p:spPr>
          <a:xfrm>
            <a:off x="4301272" y="310078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53" name="Google Shape;1053;p69"/>
          <p:cNvSpPr txBox="1"/>
          <p:nvPr/>
        </p:nvSpPr>
        <p:spPr>
          <a:xfrm>
            <a:off x="4950013" y="4542831"/>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54" name="Google Shape;1054;p69"/>
          <p:cNvSpPr txBox="1"/>
          <p:nvPr/>
        </p:nvSpPr>
        <p:spPr>
          <a:xfrm>
            <a:off x="3804707" y="4165634"/>
            <a:ext cx="4244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55" name="Google Shape;1055;p69"/>
          <p:cNvSpPr txBox="1"/>
          <p:nvPr/>
        </p:nvSpPr>
        <p:spPr>
          <a:xfrm>
            <a:off x="920106" y="495952"/>
            <a:ext cx="7707000" cy="630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What is an acid?</a:t>
            </a:r>
            <a:endParaRPr sz="3500"/>
          </a:p>
        </p:txBody>
      </p:sp>
      <p:sp>
        <p:nvSpPr>
          <p:cNvPr id="1056" name="Google Shape;1056;p6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70"/>
          <p:cNvSpPr txBox="1"/>
          <p:nvPr/>
        </p:nvSpPr>
        <p:spPr>
          <a:xfrm>
            <a:off x="3555535" y="869904"/>
            <a:ext cx="2032929"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Base </a:t>
            </a:r>
            <a:endParaRPr/>
          </a:p>
        </p:txBody>
      </p:sp>
      <p:sp>
        <p:nvSpPr>
          <p:cNvPr id="1063" name="Google Shape;1063;p70"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4" name="Google Shape;1064;p70"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p71"/>
          <p:cNvSpPr txBox="1">
            <a:spLocks noGrp="1"/>
          </p:cNvSpPr>
          <p:nvPr>
            <p:ph type="ctrTitle"/>
          </p:nvPr>
        </p:nvSpPr>
        <p:spPr>
          <a:xfrm>
            <a:off x="116115" y="1037308"/>
            <a:ext cx="9027885" cy="120877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sz="3200" b="1" u="sng" dirty="0">
                <a:latin typeface="Calibri"/>
                <a:ea typeface="Calibri"/>
                <a:cs typeface="Calibri"/>
                <a:sym typeface="Calibri"/>
              </a:rPr>
              <a:t>Base</a:t>
            </a:r>
            <a:r>
              <a:rPr lang="en-US" sz="3200" dirty="0">
                <a:latin typeface="Calibri"/>
                <a:ea typeface="Calibri"/>
                <a:cs typeface="Calibri"/>
                <a:sym typeface="Calibri"/>
              </a:rPr>
              <a:t>: a compound that releases </a:t>
            </a:r>
            <a:r>
              <a:rPr lang="en-US" sz="3200" b="1" dirty="0">
                <a:solidFill>
                  <a:srgbClr val="FF0000"/>
                </a:solidFill>
                <a:latin typeface="Calibri"/>
                <a:ea typeface="Calibri"/>
                <a:cs typeface="Calibri"/>
                <a:sym typeface="Calibri"/>
              </a:rPr>
              <a:t>hydroxide</a:t>
            </a:r>
            <a:r>
              <a:rPr lang="en-US" sz="3200" dirty="0">
                <a:latin typeface="Calibri"/>
                <a:ea typeface="Calibri"/>
                <a:cs typeface="Calibri"/>
                <a:sym typeface="Calibri"/>
              </a:rPr>
              <a:t> ions when mixed with water</a:t>
            </a:r>
            <a:br>
              <a:rPr lang="en-US" dirty="0">
                <a:latin typeface="Calibri"/>
                <a:ea typeface="Calibri"/>
                <a:cs typeface="Calibri"/>
                <a:sym typeface="Calibri"/>
              </a:rPr>
            </a:br>
            <a:endParaRPr dirty="0">
              <a:latin typeface="Calibri"/>
              <a:ea typeface="Calibri"/>
              <a:cs typeface="Calibri"/>
              <a:sym typeface="Calibri"/>
            </a:endParaRPr>
          </a:p>
        </p:txBody>
      </p:sp>
      <p:pic>
        <p:nvPicPr>
          <p:cNvPr id="1071" name="Google Shape;1071;p71"/>
          <p:cNvPicPr preferRelativeResize="0"/>
          <p:nvPr/>
        </p:nvPicPr>
        <p:blipFill rotWithShape="1">
          <a:blip r:embed="rId3">
            <a:alphaModFix/>
          </a:blip>
          <a:srcRect l="32063" t="25809" r="38413" b="28222"/>
          <a:stretch/>
        </p:blipFill>
        <p:spPr>
          <a:xfrm>
            <a:off x="1770744" y="2402113"/>
            <a:ext cx="6125028" cy="4455887"/>
          </a:xfrm>
          <a:prstGeom prst="rect">
            <a:avLst/>
          </a:prstGeom>
          <a:noFill/>
          <a:ln>
            <a:noFill/>
          </a:ln>
        </p:spPr>
      </p:pic>
      <p:sp>
        <p:nvSpPr>
          <p:cNvPr id="1072" name="Google Shape;1072;p71"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3" name="Google Shape;1073;p71"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gdca1d484f8_0_102"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pic>
        <p:nvPicPr>
          <p:cNvPr id="1085" name="Google Shape;1085;gdca1d484f8_0_107"/>
          <p:cNvPicPr preferRelativeResize="0"/>
          <p:nvPr/>
        </p:nvPicPr>
        <p:blipFill rotWithShape="1">
          <a:blip r:embed="rId3">
            <a:alphaModFix/>
          </a:blip>
          <a:srcRect t="39154" r="9041"/>
          <a:stretch/>
        </p:blipFill>
        <p:spPr>
          <a:xfrm>
            <a:off x="2702631" y="1947532"/>
            <a:ext cx="3929745" cy="3784864"/>
          </a:xfrm>
          <a:prstGeom prst="rect">
            <a:avLst/>
          </a:prstGeom>
          <a:noFill/>
          <a:ln>
            <a:noFill/>
          </a:ln>
        </p:spPr>
      </p:pic>
      <p:sp>
        <p:nvSpPr>
          <p:cNvPr id="1086" name="Google Shape;1086;gdca1d484f8_0_107"/>
          <p:cNvSpPr txBox="1"/>
          <p:nvPr/>
        </p:nvSpPr>
        <p:spPr>
          <a:xfrm>
            <a:off x="4197737" y="4165635"/>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87" name="Google Shape;1087;gdca1d484f8_0_107"/>
          <p:cNvSpPr txBox="1"/>
          <p:nvPr/>
        </p:nvSpPr>
        <p:spPr>
          <a:xfrm>
            <a:off x="3887128" y="3834700"/>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88" name="Google Shape;1088;gdca1d484f8_0_107"/>
          <p:cNvSpPr txBox="1"/>
          <p:nvPr/>
        </p:nvSpPr>
        <p:spPr>
          <a:xfrm>
            <a:off x="3783183" y="4338759"/>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89" name="Google Shape;1089;gdca1d484f8_0_107"/>
          <p:cNvSpPr txBox="1"/>
          <p:nvPr/>
        </p:nvSpPr>
        <p:spPr>
          <a:xfrm>
            <a:off x="4311628" y="3793283"/>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90" name="Google Shape;1090;gdca1d484f8_0_107"/>
          <p:cNvSpPr txBox="1"/>
          <p:nvPr/>
        </p:nvSpPr>
        <p:spPr>
          <a:xfrm>
            <a:off x="4534231" y="3505390"/>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91" name="Google Shape;1091;gdca1d484f8_0_107"/>
          <p:cNvSpPr txBox="1"/>
          <p:nvPr/>
        </p:nvSpPr>
        <p:spPr>
          <a:xfrm>
            <a:off x="4197737" y="3505390"/>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92" name="Google Shape;1092;gdca1d484f8_0_107"/>
          <p:cNvSpPr txBox="1"/>
          <p:nvPr/>
        </p:nvSpPr>
        <p:spPr>
          <a:xfrm>
            <a:off x="3985488" y="3332266"/>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93" name="Google Shape;1093;gdca1d484f8_0_107"/>
          <p:cNvSpPr txBox="1"/>
          <p:nvPr/>
        </p:nvSpPr>
        <p:spPr>
          <a:xfrm>
            <a:off x="4126083" y="2948787"/>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94" name="Google Shape;1094;gdca1d484f8_0_107"/>
          <p:cNvSpPr txBox="1"/>
          <p:nvPr/>
        </p:nvSpPr>
        <p:spPr>
          <a:xfrm>
            <a:off x="4561344" y="4332962"/>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95" name="Google Shape;1095;gdca1d484f8_0_107"/>
          <p:cNvSpPr txBox="1"/>
          <p:nvPr/>
        </p:nvSpPr>
        <p:spPr>
          <a:xfrm>
            <a:off x="4816231" y="4320783"/>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96" name="Google Shape;1096;gdca1d484f8_0_107"/>
          <p:cNvSpPr txBox="1"/>
          <p:nvPr/>
        </p:nvSpPr>
        <p:spPr>
          <a:xfrm>
            <a:off x="4715826" y="4024763"/>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97" name="Google Shape;1097;gdca1d484f8_0_107"/>
          <p:cNvSpPr txBox="1"/>
          <p:nvPr/>
        </p:nvSpPr>
        <p:spPr>
          <a:xfrm>
            <a:off x="4794709" y="3693762"/>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98" name="Google Shape;1098;gdca1d484f8_0_107"/>
          <p:cNvSpPr txBox="1"/>
          <p:nvPr/>
        </p:nvSpPr>
        <p:spPr>
          <a:xfrm>
            <a:off x="4441456" y="4101317"/>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099" name="Google Shape;1099;gdca1d484f8_0_107"/>
          <p:cNvSpPr txBox="1"/>
          <p:nvPr/>
        </p:nvSpPr>
        <p:spPr>
          <a:xfrm>
            <a:off x="4099378" y="4007824"/>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100" name="Google Shape;1100;gdca1d484f8_0_107"/>
          <p:cNvSpPr txBox="1"/>
          <p:nvPr/>
        </p:nvSpPr>
        <p:spPr>
          <a:xfrm>
            <a:off x="4747297" y="3447034"/>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101" name="Google Shape;1101;gdca1d484f8_0_107"/>
          <p:cNvSpPr txBox="1"/>
          <p:nvPr/>
        </p:nvSpPr>
        <p:spPr>
          <a:xfrm>
            <a:off x="4561344" y="3793283"/>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102" name="Google Shape;1102;gdca1d484f8_0_107"/>
          <p:cNvSpPr txBox="1"/>
          <p:nvPr/>
        </p:nvSpPr>
        <p:spPr>
          <a:xfrm>
            <a:off x="3945710" y="3587438"/>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103" name="Google Shape;1103;gdca1d484f8_0_107"/>
          <p:cNvSpPr txBox="1"/>
          <p:nvPr/>
        </p:nvSpPr>
        <p:spPr>
          <a:xfrm>
            <a:off x="4312037" y="3273909"/>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104" name="Google Shape;1104;gdca1d484f8_0_107"/>
          <p:cNvSpPr txBox="1"/>
          <p:nvPr/>
        </p:nvSpPr>
        <p:spPr>
          <a:xfrm>
            <a:off x="4550582" y="3241189"/>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105" name="Google Shape;1105;gdca1d484f8_0_107"/>
          <p:cNvSpPr txBox="1"/>
          <p:nvPr/>
        </p:nvSpPr>
        <p:spPr>
          <a:xfrm>
            <a:off x="3783590" y="4661671"/>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106" name="Google Shape;1106;gdca1d484f8_0_107"/>
          <p:cNvSpPr txBox="1"/>
          <p:nvPr/>
        </p:nvSpPr>
        <p:spPr>
          <a:xfrm>
            <a:off x="4120494" y="3760562"/>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107" name="Google Shape;1107;gdca1d484f8_0_107"/>
          <p:cNvSpPr txBox="1"/>
          <p:nvPr/>
        </p:nvSpPr>
        <p:spPr>
          <a:xfrm>
            <a:off x="4370209" y="2894940"/>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108" name="Google Shape;1108;gdca1d484f8_0_107"/>
          <p:cNvSpPr txBox="1"/>
          <p:nvPr/>
        </p:nvSpPr>
        <p:spPr>
          <a:xfrm>
            <a:off x="4099787" y="4529612"/>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109" name="Google Shape;1109;gdca1d484f8_0_107"/>
          <p:cNvSpPr txBox="1"/>
          <p:nvPr/>
        </p:nvSpPr>
        <p:spPr>
          <a:xfrm>
            <a:off x="4622236" y="2986017"/>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110" name="Google Shape;1110;gdca1d484f8_0_107"/>
          <p:cNvSpPr txBox="1"/>
          <p:nvPr/>
        </p:nvSpPr>
        <p:spPr>
          <a:xfrm>
            <a:off x="4622236" y="2721815"/>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111" name="Google Shape;1111;gdca1d484f8_0_107"/>
          <p:cNvSpPr txBox="1"/>
          <p:nvPr/>
        </p:nvSpPr>
        <p:spPr>
          <a:xfrm>
            <a:off x="4391325" y="2720123"/>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112" name="Google Shape;1112;gdca1d484f8_0_107"/>
          <p:cNvSpPr txBox="1"/>
          <p:nvPr/>
        </p:nvSpPr>
        <p:spPr>
          <a:xfrm>
            <a:off x="4550582" y="4685078"/>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113" name="Google Shape;1113;gdca1d484f8_0_107"/>
          <p:cNvSpPr txBox="1"/>
          <p:nvPr/>
        </p:nvSpPr>
        <p:spPr>
          <a:xfrm>
            <a:off x="4291327" y="2518349"/>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114" name="Google Shape;1114;gdca1d484f8_0_107"/>
          <p:cNvSpPr txBox="1"/>
          <p:nvPr/>
        </p:nvSpPr>
        <p:spPr>
          <a:xfrm>
            <a:off x="4561344" y="2518349"/>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115" name="Google Shape;1115;gdca1d484f8_0_107"/>
          <p:cNvSpPr txBox="1"/>
          <p:nvPr/>
        </p:nvSpPr>
        <p:spPr>
          <a:xfrm>
            <a:off x="4016956" y="4349483"/>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116" name="Google Shape;1116;gdca1d484f8_0_107"/>
          <p:cNvSpPr txBox="1"/>
          <p:nvPr/>
        </p:nvSpPr>
        <p:spPr>
          <a:xfrm>
            <a:off x="4725772" y="4522607"/>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117" name="Google Shape;1117;gdca1d484f8_0_107"/>
          <p:cNvSpPr txBox="1"/>
          <p:nvPr/>
        </p:nvSpPr>
        <p:spPr>
          <a:xfrm>
            <a:off x="4391325" y="4442975"/>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118" name="Google Shape;1118;gdca1d484f8_0_107"/>
          <p:cNvSpPr txBox="1"/>
          <p:nvPr/>
        </p:nvSpPr>
        <p:spPr>
          <a:xfrm>
            <a:off x="4197737" y="4682715"/>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119" name="Google Shape;1119;gdca1d484f8_0_107"/>
          <p:cNvSpPr txBox="1"/>
          <p:nvPr/>
        </p:nvSpPr>
        <p:spPr>
          <a:xfrm>
            <a:off x="4301272" y="3100784"/>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120" name="Google Shape;1120;gdca1d484f8_0_107"/>
          <p:cNvSpPr txBox="1"/>
          <p:nvPr/>
        </p:nvSpPr>
        <p:spPr>
          <a:xfrm>
            <a:off x="4950013" y="4542831"/>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121" name="Google Shape;1121;gdca1d484f8_0_107"/>
          <p:cNvSpPr txBox="1"/>
          <p:nvPr/>
        </p:nvSpPr>
        <p:spPr>
          <a:xfrm>
            <a:off x="3804707" y="4165634"/>
            <a:ext cx="42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H</a:t>
            </a:r>
            <a:r>
              <a:rPr lang="en-US" sz="1800" b="1" baseline="30000">
                <a:solidFill>
                  <a:srgbClr val="FF0000"/>
                </a:solidFill>
                <a:latin typeface="Calibri"/>
                <a:ea typeface="Calibri"/>
                <a:cs typeface="Calibri"/>
                <a:sym typeface="Calibri"/>
              </a:rPr>
              <a:t>+</a:t>
            </a:r>
            <a:endParaRPr sz="1800" b="1">
              <a:solidFill>
                <a:srgbClr val="FF0000"/>
              </a:solidFill>
              <a:latin typeface="Calibri"/>
              <a:ea typeface="Calibri"/>
              <a:cs typeface="Calibri"/>
              <a:sym typeface="Calibri"/>
            </a:endParaRPr>
          </a:p>
        </p:txBody>
      </p:sp>
      <p:sp>
        <p:nvSpPr>
          <p:cNvPr id="1122" name="Google Shape;1122;gdca1d484f8_0_107"/>
          <p:cNvSpPr txBox="1"/>
          <p:nvPr/>
        </p:nvSpPr>
        <p:spPr>
          <a:xfrm>
            <a:off x="920106" y="609477"/>
            <a:ext cx="7707000" cy="630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What is a base?</a:t>
            </a:r>
            <a:endParaRPr sz="3500"/>
          </a:p>
        </p:txBody>
      </p:sp>
      <p:sp>
        <p:nvSpPr>
          <p:cNvPr id="1123" name="Google Shape;1123;gdca1d484f8_0_10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pic>
        <p:nvPicPr>
          <p:cNvPr id="1129" name="Google Shape;1129;p72"/>
          <p:cNvPicPr preferRelativeResize="0"/>
          <p:nvPr/>
        </p:nvPicPr>
        <p:blipFill rotWithShape="1">
          <a:blip r:embed="rId3">
            <a:alphaModFix/>
          </a:blip>
          <a:srcRect/>
          <a:stretch/>
        </p:blipFill>
        <p:spPr>
          <a:xfrm>
            <a:off x="1143000" y="1162050"/>
            <a:ext cx="6858000" cy="4526675"/>
          </a:xfrm>
          <a:prstGeom prst="rect">
            <a:avLst/>
          </a:prstGeom>
          <a:noFill/>
          <a:ln>
            <a:noFill/>
          </a:ln>
        </p:spPr>
      </p:pic>
      <p:sp>
        <p:nvSpPr>
          <p:cNvPr id="1130" name="Google Shape;1130;p72"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pic>
        <p:nvPicPr>
          <p:cNvPr id="1136" name="Google Shape;1136;p73"/>
          <p:cNvPicPr preferRelativeResize="0"/>
          <p:nvPr/>
        </p:nvPicPr>
        <p:blipFill rotWithShape="1">
          <a:blip r:embed="rId3">
            <a:alphaModFix/>
          </a:blip>
          <a:srcRect l="20000" r="17930"/>
          <a:stretch/>
        </p:blipFill>
        <p:spPr>
          <a:xfrm>
            <a:off x="3942425" y="1211245"/>
            <a:ext cx="2273189" cy="3203825"/>
          </a:xfrm>
          <a:prstGeom prst="rect">
            <a:avLst/>
          </a:prstGeom>
          <a:noFill/>
          <a:ln>
            <a:noFill/>
          </a:ln>
        </p:spPr>
      </p:pic>
      <p:pic>
        <p:nvPicPr>
          <p:cNvPr id="1137" name="Google Shape;1137;p73" descr="oxygen .jpg"/>
          <p:cNvPicPr preferRelativeResize="0"/>
          <p:nvPr/>
        </p:nvPicPr>
        <p:blipFill rotWithShape="1">
          <a:blip r:embed="rId4">
            <a:alphaModFix/>
          </a:blip>
          <a:srcRect/>
          <a:stretch/>
        </p:blipFill>
        <p:spPr>
          <a:xfrm>
            <a:off x="1202806" y="2499069"/>
            <a:ext cx="2739619" cy="2739619"/>
          </a:xfrm>
          <a:prstGeom prst="rect">
            <a:avLst/>
          </a:prstGeom>
          <a:noFill/>
          <a:ln>
            <a:noFill/>
          </a:ln>
        </p:spPr>
      </p:pic>
      <p:sp>
        <p:nvSpPr>
          <p:cNvPr id="1138" name="Google Shape;1138;p73"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Google Shape;1144;p74"/>
          <p:cNvSpPr txBox="1"/>
          <p:nvPr/>
        </p:nvSpPr>
        <p:spPr>
          <a:xfrm>
            <a:off x="2928810" y="1035853"/>
            <a:ext cx="2896500" cy="785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500">
                <a:solidFill>
                  <a:schemeClr val="dk1"/>
                </a:solidFill>
                <a:latin typeface="Calibri"/>
                <a:ea typeface="Calibri"/>
                <a:cs typeface="Calibri"/>
                <a:sym typeface="Calibri"/>
              </a:rPr>
              <a:t>Bitter Taste</a:t>
            </a:r>
            <a:endParaRPr/>
          </a:p>
        </p:txBody>
      </p:sp>
      <p:sp>
        <p:nvSpPr>
          <p:cNvPr id="1145" name="Google Shape;1145;p74"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6" name="Google Shape;1146;p74"/>
          <p:cNvPicPr preferRelativeResize="0"/>
          <p:nvPr/>
        </p:nvPicPr>
        <p:blipFill>
          <a:blip r:embed="rId4">
            <a:alphaModFix/>
          </a:blip>
          <a:stretch>
            <a:fillRect/>
          </a:stretch>
        </p:blipFill>
        <p:spPr>
          <a:xfrm>
            <a:off x="2176594" y="2032225"/>
            <a:ext cx="4790801" cy="3203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dc6fcec20d_0_0"/>
          <p:cNvSpPr txBox="1"/>
          <p:nvPr/>
        </p:nvSpPr>
        <p:spPr>
          <a:xfrm>
            <a:off x="849601" y="460850"/>
            <a:ext cx="81069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u="sng">
                <a:solidFill>
                  <a:schemeClr val="dk1"/>
                </a:solidFill>
                <a:latin typeface="Calibri"/>
                <a:ea typeface="Calibri"/>
                <a:cs typeface="Calibri"/>
                <a:sym typeface="Calibri"/>
              </a:rPr>
              <a:t>Compounds</a:t>
            </a:r>
            <a:r>
              <a:rPr lang="en-US" sz="3000" b="1">
                <a:solidFill>
                  <a:schemeClr val="dk1"/>
                </a:solidFill>
                <a:latin typeface="Calibri"/>
                <a:ea typeface="Calibri"/>
                <a:cs typeface="Calibri"/>
                <a:sym typeface="Calibri"/>
              </a:rPr>
              <a:t>: </a:t>
            </a:r>
            <a:r>
              <a:rPr lang="en-US" sz="3000">
                <a:solidFill>
                  <a:schemeClr val="dk1"/>
                </a:solidFill>
                <a:latin typeface="Calibri"/>
                <a:ea typeface="Calibri"/>
                <a:cs typeface="Calibri"/>
                <a:sym typeface="Calibri"/>
              </a:rPr>
              <a:t>pure substances made of </a:t>
            </a:r>
            <a:r>
              <a:rPr lang="en-US" sz="3000" i="1">
                <a:solidFill>
                  <a:schemeClr val="dk1"/>
                </a:solidFill>
                <a:latin typeface="Calibri"/>
                <a:ea typeface="Calibri"/>
                <a:cs typeface="Calibri"/>
                <a:sym typeface="Calibri"/>
              </a:rPr>
              <a:t>two or more different elements</a:t>
            </a:r>
            <a:r>
              <a:rPr lang="en-US" sz="3000">
                <a:solidFill>
                  <a:schemeClr val="dk1"/>
                </a:solidFill>
                <a:latin typeface="Calibri"/>
                <a:ea typeface="Calibri"/>
                <a:cs typeface="Calibri"/>
                <a:sym typeface="Calibri"/>
              </a:rPr>
              <a:t> that are chemically bonded (joined).</a:t>
            </a:r>
            <a:endParaRPr/>
          </a:p>
        </p:txBody>
      </p:sp>
      <p:pic>
        <p:nvPicPr>
          <p:cNvPr id="209" name="Google Shape;209;gdc6fcec20d_0_0" descr="PowerSchool Learning : 8th Grade Science : Sec. 4 - Compounds"/>
          <p:cNvPicPr preferRelativeResize="0"/>
          <p:nvPr/>
        </p:nvPicPr>
        <p:blipFill rotWithShape="1">
          <a:blip r:embed="rId3">
            <a:alphaModFix/>
          </a:blip>
          <a:srcRect/>
          <a:stretch/>
        </p:blipFill>
        <p:spPr>
          <a:xfrm>
            <a:off x="1608921" y="2098906"/>
            <a:ext cx="5926158" cy="4444619"/>
          </a:xfrm>
          <a:prstGeom prst="rect">
            <a:avLst/>
          </a:prstGeom>
          <a:noFill/>
          <a:ln>
            <a:noFill/>
          </a:ln>
        </p:spPr>
      </p:pic>
      <p:sp>
        <p:nvSpPr>
          <p:cNvPr id="210" name="Google Shape;210;gdc6fcec20d_0_0"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pic>
        <p:nvPicPr>
          <p:cNvPr id="1152" name="Google Shape;1152;p75"/>
          <p:cNvPicPr preferRelativeResize="0">
            <a:picLocks noGrp="1"/>
          </p:cNvPicPr>
          <p:nvPr>
            <p:ph type="body" idx="1"/>
          </p:nvPr>
        </p:nvPicPr>
        <p:blipFill rotWithShape="1">
          <a:blip r:embed="rId3">
            <a:alphaModFix/>
          </a:blip>
          <a:srcRect l="-11691" r="-11690"/>
          <a:stretch/>
        </p:blipFill>
        <p:spPr>
          <a:xfrm>
            <a:off x="1485900" y="2220421"/>
            <a:ext cx="6172200" cy="3394472"/>
          </a:xfrm>
          <a:prstGeom prst="rect">
            <a:avLst/>
          </a:prstGeom>
          <a:noFill/>
          <a:ln w="9525" cap="flat" cmpd="sng">
            <a:solidFill>
              <a:schemeClr val="lt1"/>
            </a:solidFill>
            <a:prstDash val="solid"/>
            <a:round/>
            <a:headEnd type="none" w="sm" len="sm"/>
            <a:tailEnd type="none" w="sm" len="sm"/>
          </a:ln>
        </p:spPr>
      </p:pic>
      <p:sp>
        <p:nvSpPr>
          <p:cNvPr id="1153" name="Google Shape;1153;p75"/>
          <p:cNvSpPr txBox="1"/>
          <p:nvPr/>
        </p:nvSpPr>
        <p:spPr>
          <a:xfrm>
            <a:off x="2849440" y="1141174"/>
            <a:ext cx="3237300" cy="785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500">
                <a:solidFill>
                  <a:schemeClr val="dk1"/>
                </a:solidFill>
                <a:latin typeface="Calibri"/>
                <a:ea typeface="Calibri"/>
                <a:cs typeface="Calibri"/>
                <a:sym typeface="Calibri"/>
              </a:rPr>
              <a:t>Feel Slippery</a:t>
            </a:r>
            <a:endParaRPr/>
          </a:p>
        </p:txBody>
      </p:sp>
      <p:sp>
        <p:nvSpPr>
          <p:cNvPr id="1154" name="Google Shape;1154;p75"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76"/>
          <p:cNvSpPr txBox="1"/>
          <p:nvPr/>
        </p:nvSpPr>
        <p:spPr>
          <a:xfrm>
            <a:off x="2115274" y="1035853"/>
            <a:ext cx="5140800" cy="785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500">
                <a:solidFill>
                  <a:schemeClr val="dk1"/>
                </a:solidFill>
                <a:latin typeface="Calibri"/>
                <a:ea typeface="Calibri"/>
                <a:cs typeface="Calibri"/>
                <a:sym typeface="Calibri"/>
              </a:rPr>
              <a:t>Corrosive to the Skin</a:t>
            </a:r>
            <a:endParaRPr/>
          </a:p>
        </p:txBody>
      </p:sp>
      <p:pic>
        <p:nvPicPr>
          <p:cNvPr id="1161" name="Google Shape;1161;p76" descr="dreamstime_xs_9984264.jpg"/>
          <p:cNvPicPr preferRelativeResize="0"/>
          <p:nvPr/>
        </p:nvPicPr>
        <p:blipFill rotWithShape="1">
          <a:blip r:embed="rId3">
            <a:alphaModFix/>
          </a:blip>
          <a:srcRect/>
          <a:stretch/>
        </p:blipFill>
        <p:spPr>
          <a:xfrm>
            <a:off x="2339327" y="2111509"/>
            <a:ext cx="4572000" cy="3048000"/>
          </a:xfrm>
          <a:prstGeom prst="rect">
            <a:avLst/>
          </a:prstGeom>
          <a:noFill/>
          <a:ln>
            <a:noFill/>
          </a:ln>
        </p:spPr>
      </p:pic>
      <p:sp>
        <p:nvSpPr>
          <p:cNvPr id="1162" name="Google Shape;1162;p76"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77"/>
          <p:cNvSpPr txBox="1"/>
          <p:nvPr/>
        </p:nvSpPr>
        <p:spPr>
          <a:xfrm>
            <a:off x="3300375" y="1293275"/>
            <a:ext cx="2931600" cy="1339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50">
                <a:solidFill>
                  <a:schemeClr val="dk1"/>
                </a:solidFill>
                <a:latin typeface="Calibri"/>
                <a:ea typeface="Calibri"/>
                <a:cs typeface="Calibri"/>
                <a:sym typeface="Calibri"/>
              </a:rPr>
              <a:t>Base = Alkali Alkali</a:t>
            </a:r>
            <a:endParaRPr/>
          </a:p>
        </p:txBody>
      </p:sp>
      <p:pic>
        <p:nvPicPr>
          <p:cNvPr id="1169" name="Google Shape;1169;p77" descr="periodic table.jpg"/>
          <p:cNvPicPr preferRelativeResize="0"/>
          <p:nvPr/>
        </p:nvPicPr>
        <p:blipFill rotWithShape="1">
          <a:blip r:embed="rId3">
            <a:alphaModFix/>
          </a:blip>
          <a:srcRect/>
          <a:stretch/>
        </p:blipFill>
        <p:spPr>
          <a:xfrm>
            <a:off x="1877430" y="1985784"/>
            <a:ext cx="5416400" cy="3845644"/>
          </a:xfrm>
          <a:prstGeom prst="rect">
            <a:avLst/>
          </a:prstGeom>
          <a:noFill/>
          <a:ln>
            <a:noFill/>
          </a:ln>
        </p:spPr>
      </p:pic>
      <p:sp>
        <p:nvSpPr>
          <p:cNvPr id="1170" name="Google Shape;1170;p77"/>
          <p:cNvSpPr/>
          <p:nvPr/>
        </p:nvSpPr>
        <p:spPr>
          <a:xfrm>
            <a:off x="2141362" y="2624343"/>
            <a:ext cx="654099" cy="2249026"/>
          </a:xfrm>
          <a:prstGeom prst="ellipse">
            <a:avLst/>
          </a:prstGeom>
          <a:noFill/>
          <a:ln w="762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171" name="Google Shape;1171;p77"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p7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79"/>
          <p:cNvSpPr txBox="1">
            <a:spLocks noGrp="1"/>
          </p:cNvSpPr>
          <p:nvPr>
            <p:ph type="ctrTitle"/>
          </p:nvPr>
        </p:nvSpPr>
        <p:spPr>
          <a:xfrm>
            <a:off x="767662" y="455700"/>
            <a:ext cx="8131200" cy="1208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sz="3500"/>
              <a:t>What is a base?</a:t>
            </a:r>
            <a:endParaRPr sz="3500"/>
          </a:p>
        </p:txBody>
      </p:sp>
      <p:pic>
        <p:nvPicPr>
          <p:cNvPr id="1184" name="Google Shape;1184;p79"/>
          <p:cNvPicPr preferRelativeResize="0"/>
          <p:nvPr/>
        </p:nvPicPr>
        <p:blipFill rotWithShape="1">
          <a:blip r:embed="rId3">
            <a:alphaModFix/>
          </a:blip>
          <a:srcRect l="32063" t="25809" r="38413" b="28222"/>
          <a:stretch/>
        </p:blipFill>
        <p:spPr>
          <a:xfrm>
            <a:off x="1770744" y="2402113"/>
            <a:ext cx="6125028" cy="4455887"/>
          </a:xfrm>
          <a:prstGeom prst="rect">
            <a:avLst/>
          </a:prstGeom>
          <a:noFill/>
          <a:ln>
            <a:noFill/>
          </a:ln>
        </p:spPr>
      </p:pic>
      <p:sp>
        <p:nvSpPr>
          <p:cNvPr id="1185" name="Google Shape;1185;p7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p81"/>
          <p:cNvSpPr txBox="1"/>
          <p:nvPr/>
        </p:nvSpPr>
        <p:spPr>
          <a:xfrm>
            <a:off x="1746493" y="1403444"/>
            <a:ext cx="5561597"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 </a:t>
            </a:r>
            <a:endParaRPr/>
          </a:p>
        </p:txBody>
      </p:sp>
      <p:sp>
        <p:nvSpPr>
          <p:cNvPr id="1192" name="Google Shape;1192;p8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81"/>
          <p:cNvSpPr txBox="1"/>
          <p:nvPr/>
        </p:nvSpPr>
        <p:spPr>
          <a:xfrm>
            <a:off x="1033555" y="476912"/>
            <a:ext cx="6724800" cy="2703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Bases taste:</a:t>
            </a:r>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r>
              <a:rPr lang="en-US" sz="3200">
                <a:solidFill>
                  <a:schemeClr val="dk1"/>
                </a:solidFill>
                <a:latin typeface="Calibri"/>
                <a:ea typeface="Calibri"/>
                <a:cs typeface="Calibri"/>
                <a:sym typeface="Calibri"/>
              </a:rPr>
              <a:t>A. Sweet</a:t>
            </a:r>
            <a:endParaRPr/>
          </a:p>
          <a:p>
            <a:pPr marL="0" marR="0" lvl="0" indent="0" algn="l" rtl="0">
              <a:lnSpc>
                <a:spcPct val="115000"/>
              </a:lnSpc>
              <a:spcBef>
                <a:spcPts val="0"/>
              </a:spcBef>
              <a:spcAft>
                <a:spcPts val="0"/>
              </a:spcAft>
              <a:buNone/>
            </a:pPr>
            <a:r>
              <a:rPr lang="en-US" sz="3200">
                <a:solidFill>
                  <a:schemeClr val="dk1"/>
                </a:solidFill>
                <a:latin typeface="Calibri"/>
                <a:ea typeface="Calibri"/>
                <a:cs typeface="Calibri"/>
                <a:sym typeface="Calibri"/>
              </a:rPr>
              <a:t>B. Bitter</a:t>
            </a:r>
            <a:endParaRPr/>
          </a:p>
          <a:p>
            <a:pPr marL="0" marR="0" lvl="0" indent="0" algn="l" rtl="0">
              <a:lnSpc>
                <a:spcPct val="115000"/>
              </a:lnSpc>
              <a:spcBef>
                <a:spcPts val="0"/>
              </a:spcBef>
              <a:spcAft>
                <a:spcPts val="0"/>
              </a:spcAft>
              <a:buNone/>
            </a:pPr>
            <a:r>
              <a:rPr lang="en-US" sz="3200">
                <a:solidFill>
                  <a:schemeClr val="dk1"/>
                </a:solidFill>
                <a:latin typeface="Calibri"/>
                <a:ea typeface="Calibri"/>
                <a:cs typeface="Calibri"/>
                <a:sym typeface="Calibri"/>
              </a:rPr>
              <a:t>C. Sour</a:t>
            </a:r>
            <a:endParaRPr/>
          </a:p>
        </p:txBody>
      </p:sp>
      <p:pic>
        <p:nvPicPr>
          <p:cNvPr id="1194" name="Google Shape;1194;p81"/>
          <p:cNvPicPr preferRelativeResize="0"/>
          <p:nvPr/>
        </p:nvPicPr>
        <p:blipFill>
          <a:blip r:embed="rId4">
            <a:alphaModFix/>
          </a:blip>
          <a:stretch>
            <a:fillRect/>
          </a:stretch>
        </p:blipFill>
        <p:spPr>
          <a:xfrm>
            <a:off x="2495550" y="3429002"/>
            <a:ext cx="4152904" cy="2776551"/>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gdca1d484f8_0_151"/>
          <p:cNvSpPr txBox="1"/>
          <p:nvPr/>
        </p:nvSpPr>
        <p:spPr>
          <a:xfrm>
            <a:off x="1746493" y="1403444"/>
            <a:ext cx="55617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 </a:t>
            </a:r>
            <a:endParaRPr/>
          </a:p>
        </p:txBody>
      </p:sp>
      <p:sp>
        <p:nvSpPr>
          <p:cNvPr id="1201" name="Google Shape;1201;gdca1d484f8_0_15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gdca1d484f8_0_151"/>
          <p:cNvSpPr txBox="1"/>
          <p:nvPr/>
        </p:nvSpPr>
        <p:spPr>
          <a:xfrm>
            <a:off x="1033555" y="476912"/>
            <a:ext cx="6724800" cy="2703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Bases taste:</a:t>
            </a:r>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r>
              <a:rPr lang="en-US" sz="3200">
                <a:solidFill>
                  <a:schemeClr val="dk1"/>
                </a:solidFill>
                <a:latin typeface="Calibri"/>
                <a:ea typeface="Calibri"/>
                <a:cs typeface="Calibri"/>
                <a:sym typeface="Calibri"/>
              </a:rPr>
              <a:t>A. Sweet</a:t>
            </a:r>
            <a:endParaRPr/>
          </a:p>
          <a:p>
            <a:pPr marL="0" marR="0" lvl="0" indent="0" algn="l" rtl="0">
              <a:lnSpc>
                <a:spcPct val="115000"/>
              </a:lnSpc>
              <a:spcBef>
                <a:spcPts val="0"/>
              </a:spcBef>
              <a:spcAft>
                <a:spcPts val="0"/>
              </a:spcAft>
              <a:buNone/>
            </a:pPr>
            <a:r>
              <a:rPr lang="en-US" sz="3200">
                <a:solidFill>
                  <a:srgbClr val="FF0000"/>
                </a:solidFill>
                <a:latin typeface="Calibri"/>
                <a:ea typeface="Calibri"/>
                <a:cs typeface="Calibri"/>
                <a:sym typeface="Calibri"/>
              </a:rPr>
              <a:t>B. Bitter</a:t>
            </a:r>
            <a:endParaRPr>
              <a:solidFill>
                <a:srgbClr val="FF0000"/>
              </a:solidFill>
            </a:endParaRPr>
          </a:p>
          <a:p>
            <a:pPr marL="0" marR="0" lvl="0" indent="0" algn="l" rtl="0">
              <a:lnSpc>
                <a:spcPct val="115000"/>
              </a:lnSpc>
              <a:spcBef>
                <a:spcPts val="0"/>
              </a:spcBef>
              <a:spcAft>
                <a:spcPts val="0"/>
              </a:spcAft>
              <a:buNone/>
            </a:pPr>
            <a:r>
              <a:rPr lang="en-US" sz="3200">
                <a:solidFill>
                  <a:schemeClr val="dk1"/>
                </a:solidFill>
                <a:latin typeface="Calibri"/>
                <a:ea typeface="Calibri"/>
                <a:cs typeface="Calibri"/>
                <a:sym typeface="Calibri"/>
              </a:rPr>
              <a:t>C. Sour</a:t>
            </a:r>
            <a:endParaRPr/>
          </a:p>
        </p:txBody>
      </p:sp>
      <p:pic>
        <p:nvPicPr>
          <p:cNvPr id="1203" name="Google Shape;1203;gdca1d484f8_0_151"/>
          <p:cNvPicPr preferRelativeResize="0"/>
          <p:nvPr/>
        </p:nvPicPr>
        <p:blipFill>
          <a:blip r:embed="rId4">
            <a:alphaModFix/>
          </a:blip>
          <a:stretch>
            <a:fillRect/>
          </a:stretch>
        </p:blipFill>
        <p:spPr>
          <a:xfrm>
            <a:off x="2495550" y="3429002"/>
            <a:ext cx="4152904" cy="2776551"/>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Google Shape;1209;p83"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0" name="Google Shape;1210;p83"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pic>
        <p:nvPicPr>
          <p:cNvPr id="1216" name="Google Shape;1216;p84"/>
          <p:cNvPicPr preferRelativeResize="0"/>
          <p:nvPr/>
        </p:nvPicPr>
        <p:blipFill rotWithShape="1">
          <a:blip r:embed="rId3">
            <a:alphaModFix/>
          </a:blip>
          <a:srcRect/>
          <a:stretch/>
        </p:blipFill>
        <p:spPr>
          <a:xfrm>
            <a:off x="2944219" y="857250"/>
            <a:ext cx="3563726" cy="5239277"/>
          </a:xfrm>
          <a:prstGeom prst="rect">
            <a:avLst/>
          </a:prstGeom>
          <a:noFill/>
          <a:ln>
            <a:noFill/>
          </a:ln>
        </p:spPr>
      </p:pic>
      <p:sp>
        <p:nvSpPr>
          <p:cNvPr id="1217" name="Google Shape;1217;p8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8" name="Google Shape;1218;p84"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pic>
        <p:nvPicPr>
          <p:cNvPr id="1224" name="Google Shape;1224;p85"/>
          <p:cNvPicPr preferRelativeResize="0"/>
          <p:nvPr/>
        </p:nvPicPr>
        <p:blipFill rotWithShape="1">
          <a:blip r:embed="rId3">
            <a:alphaModFix/>
          </a:blip>
          <a:srcRect/>
          <a:stretch/>
        </p:blipFill>
        <p:spPr>
          <a:xfrm>
            <a:off x="1535955" y="1368878"/>
            <a:ext cx="6064068" cy="4114800"/>
          </a:xfrm>
          <a:prstGeom prst="rect">
            <a:avLst/>
          </a:prstGeom>
          <a:noFill/>
          <a:ln>
            <a:noFill/>
          </a:ln>
        </p:spPr>
      </p:pic>
      <p:sp>
        <p:nvSpPr>
          <p:cNvPr id="1225" name="Google Shape;1225;p8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6" name="Google Shape;1226;p85"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9"/>
          <p:cNvSpPr/>
          <p:nvPr/>
        </p:nvSpPr>
        <p:spPr>
          <a:xfrm>
            <a:off x="849603" y="436100"/>
            <a:ext cx="7880700" cy="147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Molecule:</a:t>
            </a:r>
            <a:r>
              <a:rPr lang="en-US" sz="3200">
                <a:solidFill>
                  <a:schemeClr val="dk1"/>
                </a:solidFill>
                <a:latin typeface="Calibri"/>
                <a:ea typeface="Calibri"/>
                <a:cs typeface="Calibri"/>
                <a:sym typeface="Calibri"/>
              </a:rPr>
              <a:t> a particle containing two or more atoms of the same </a:t>
            </a:r>
            <a:r>
              <a:rPr lang="en-US" sz="3200" b="1">
                <a:solidFill>
                  <a:schemeClr val="dk1"/>
                </a:solidFill>
                <a:latin typeface="Calibri"/>
                <a:ea typeface="Calibri"/>
                <a:cs typeface="Calibri"/>
                <a:sym typeface="Calibri"/>
              </a:rPr>
              <a:t>OR</a:t>
            </a:r>
            <a:r>
              <a:rPr lang="en-US" sz="3200">
                <a:solidFill>
                  <a:schemeClr val="dk1"/>
                </a:solidFill>
                <a:latin typeface="Calibri"/>
                <a:ea typeface="Calibri"/>
                <a:cs typeface="Calibri"/>
                <a:sym typeface="Calibri"/>
              </a:rPr>
              <a:t> different elements</a:t>
            </a:r>
            <a:endParaRPr sz="3200">
              <a:latin typeface="Calibri"/>
              <a:ea typeface="Calibri"/>
              <a:cs typeface="Calibri"/>
              <a:sym typeface="Calibri"/>
            </a:endParaRPr>
          </a:p>
          <a:p>
            <a:pPr marL="0" marR="0" lvl="0" indent="0" algn="ctr" rtl="0">
              <a:spcBef>
                <a:spcPts val="0"/>
              </a:spcBef>
              <a:spcAft>
                <a:spcPts val="0"/>
              </a:spcAft>
              <a:buNone/>
            </a:pPr>
            <a:endParaRPr sz="3000" u="sng">
              <a:solidFill>
                <a:schemeClr val="dk1"/>
              </a:solidFill>
              <a:latin typeface="Calibri"/>
              <a:ea typeface="Calibri"/>
              <a:cs typeface="Calibri"/>
              <a:sym typeface="Calibri"/>
            </a:endParaRPr>
          </a:p>
          <a:p>
            <a:pPr marL="0" marR="0" lvl="0" indent="0" algn="ctr" rtl="0">
              <a:spcBef>
                <a:spcPts val="0"/>
              </a:spcBef>
              <a:spcAft>
                <a:spcPts val="0"/>
              </a:spcAft>
              <a:buNone/>
            </a:pPr>
            <a:endParaRPr sz="3000">
              <a:solidFill>
                <a:schemeClr val="dk1"/>
              </a:solidFill>
              <a:latin typeface="Calibri"/>
              <a:ea typeface="Calibri"/>
              <a:cs typeface="Calibri"/>
              <a:sym typeface="Calibri"/>
            </a:endParaRPr>
          </a:p>
        </p:txBody>
      </p:sp>
      <p:sp>
        <p:nvSpPr>
          <p:cNvPr id="217" name="Google Shape;217;p9"/>
          <p:cNvSpPr txBox="1"/>
          <p:nvPr/>
        </p:nvSpPr>
        <p:spPr>
          <a:xfrm>
            <a:off x="5402008" y="3756153"/>
            <a:ext cx="1772400" cy="1107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300">
                <a:solidFill>
                  <a:schemeClr val="dk1"/>
                </a:solidFill>
                <a:latin typeface="Calibri"/>
                <a:ea typeface="Calibri"/>
                <a:cs typeface="Calibri"/>
                <a:sym typeface="Calibri"/>
              </a:rPr>
              <a:t>Different</a:t>
            </a:r>
            <a:endParaRPr/>
          </a:p>
          <a:p>
            <a:pPr marL="0" marR="0" lvl="0" indent="0" algn="ctr" rtl="0">
              <a:spcBef>
                <a:spcPts val="0"/>
              </a:spcBef>
              <a:spcAft>
                <a:spcPts val="0"/>
              </a:spcAft>
              <a:buNone/>
            </a:pPr>
            <a:r>
              <a:rPr lang="en-US" sz="3300">
                <a:solidFill>
                  <a:schemeClr val="dk1"/>
                </a:solidFill>
                <a:latin typeface="Calibri"/>
                <a:ea typeface="Calibri"/>
                <a:cs typeface="Calibri"/>
                <a:sym typeface="Calibri"/>
              </a:rPr>
              <a:t>Elements</a:t>
            </a:r>
            <a:endParaRPr/>
          </a:p>
        </p:txBody>
      </p:sp>
      <p:grpSp>
        <p:nvGrpSpPr>
          <p:cNvPr id="218" name="Google Shape;218;p9"/>
          <p:cNvGrpSpPr/>
          <p:nvPr/>
        </p:nvGrpSpPr>
        <p:grpSpPr>
          <a:xfrm>
            <a:off x="1884894" y="3429002"/>
            <a:ext cx="1321809" cy="927015"/>
            <a:chOff x="989192" y="3429000"/>
            <a:chExt cx="1762412" cy="1236019"/>
          </a:xfrm>
        </p:grpSpPr>
        <p:pic>
          <p:nvPicPr>
            <p:cNvPr id="219" name="Google Shape;219;p9"/>
            <p:cNvPicPr preferRelativeResize="0"/>
            <p:nvPr/>
          </p:nvPicPr>
          <p:blipFill rotWithShape="1">
            <a:blip r:embed="rId3">
              <a:alphaModFix/>
            </a:blip>
            <a:srcRect l="87576" t="53896" r="1100" b="29737"/>
            <a:stretch/>
          </p:blipFill>
          <p:spPr>
            <a:xfrm>
              <a:off x="989192" y="3429000"/>
              <a:ext cx="1116272" cy="742721"/>
            </a:xfrm>
            <a:prstGeom prst="rect">
              <a:avLst/>
            </a:prstGeom>
            <a:noFill/>
            <a:ln>
              <a:noFill/>
            </a:ln>
          </p:spPr>
        </p:pic>
        <p:pic>
          <p:nvPicPr>
            <p:cNvPr id="220" name="Google Shape;220;p9"/>
            <p:cNvPicPr preferRelativeResize="0"/>
            <p:nvPr/>
          </p:nvPicPr>
          <p:blipFill rotWithShape="1">
            <a:blip r:embed="rId3">
              <a:alphaModFix/>
            </a:blip>
            <a:srcRect l="87576" t="53896" r="1100" b="29737"/>
            <a:stretch/>
          </p:blipFill>
          <p:spPr>
            <a:xfrm>
              <a:off x="1635332" y="3922298"/>
              <a:ext cx="1116272" cy="742721"/>
            </a:xfrm>
            <a:prstGeom prst="rect">
              <a:avLst/>
            </a:prstGeom>
            <a:noFill/>
            <a:ln>
              <a:noFill/>
            </a:ln>
          </p:spPr>
        </p:pic>
      </p:grpSp>
      <p:grpSp>
        <p:nvGrpSpPr>
          <p:cNvPr id="221" name="Google Shape;221;p9"/>
          <p:cNvGrpSpPr/>
          <p:nvPr/>
        </p:nvGrpSpPr>
        <p:grpSpPr>
          <a:xfrm>
            <a:off x="3999216" y="3213488"/>
            <a:ext cx="4001414" cy="2789158"/>
            <a:chOff x="0" y="2195452"/>
            <a:chExt cx="9144000" cy="4662584"/>
          </a:xfrm>
        </p:grpSpPr>
        <p:pic>
          <p:nvPicPr>
            <p:cNvPr id="222" name="Google Shape;222;p9"/>
            <p:cNvPicPr preferRelativeResize="0"/>
            <p:nvPr/>
          </p:nvPicPr>
          <p:blipFill rotWithShape="1">
            <a:blip r:embed="rId3">
              <a:alphaModFix/>
            </a:blip>
            <a:srcRect l="64550" t="20741" r="1099"/>
            <a:stretch/>
          </p:blipFill>
          <p:spPr>
            <a:xfrm>
              <a:off x="1670304" y="2195452"/>
              <a:ext cx="5803392" cy="4510148"/>
            </a:xfrm>
            <a:prstGeom prst="rect">
              <a:avLst/>
            </a:prstGeom>
            <a:noFill/>
            <a:ln>
              <a:noFill/>
            </a:ln>
          </p:spPr>
        </p:pic>
        <p:sp>
          <p:nvSpPr>
            <p:cNvPr id="223" name="Google Shape;223;p9"/>
            <p:cNvSpPr/>
            <p:nvPr/>
          </p:nvSpPr>
          <p:spPr>
            <a:xfrm>
              <a:off x="0" y="5583936"/>
              <a:ext cx="9144000" cy="1274100"/>
            </a:xfrm>
            <a:prstGeom prst="rect">
              <a:avLst/>
            </a:prstGeom>
            <a:solidFill>
              <a:schemeClr val="lt1"/>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sp>
        <p:nvSpPr>
          <p:cNvPr id="224" name="Google Shape;224;p9"/>
          <p:cNvSpPr txBox="1"/>
          <p:nvPr/>
        </p:nvSpPr>
        <p:spPr>
          <a:xfrm>
            <a:off x="3477764" y="3412999"/>
            <a:ext cx="11274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chemeClr val="dk1"/>
                </a:solidFill>
                <a:latin typeface="Calibri"/>
                <a:ea typeface="Calibri"/>
                <a:cs typeface="Calibri"/>
                <a:sym typeface="Calibri"/>
              </a:rPr>
              <a:t>OR</a:t>
            </a:r>
            <a:endParaRPr sz="1350" b="1">
              <a:solidFill>
                <a:schemeClr val="dk1"/>
              </a:solidFill>
              <a:latin typeface="Calibri"/>
              <a:ea typeface="Calibri"/>
              <a:cs typeface="Calibri"/>
              <a:sym typeface="Calibri"/>
            </a:endParaRPr>
          </a:p>
        </p:txBody>
      </p:sp>
      <p:sp>
        <p:nvSpPr>
          <p:cNvPr id="225" name="Google Shape;225;p9"/>
          <p:cNvSpPr txBox="1"/>
          <p:nvPr/>
        </p:nvSpPr>
        <p:spPr>
          <a:xfrm>
            <a:off x="6821424" y="3138085"/>
            <a:ext cx="1353300" cy="415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0700F9"/>
                </a:solidFill>
                <a:latin typeface="Calibri"/>
                <a:ea typeface="Calibri"/>
                <a:cs typeface="Calibri"/>
                <a:sym typeface="Calibri"/>
              </a:rPr>
              <a:t>Oxygen</a:t>
            </a:r>
            <a:r>
              <a:rPr lang="en-US" sz="2100">
                <a:solidFill>
                  <a:schemeClr val="dk1"/>
                </a:solidFill>
                <a:latin typeface="Calibri"/>
                <a:ea typeface="Calibri"/>
                <a:cs typeface="Calibri"/>
                <a:sym typeface="Calibri"/>
              </a:rPr>
              <a:t> </a:t>
            </a:r>
            <a:endParaRPr/>
          </a:p>
        </p:txBody>
      </p:sp>
      <p:cxnSp>
        <p:nvCxnSpPr>
          <p:cNvPr id="226" name="Google Shape;226;p9"/>
          <p:cNvCxnSpPr/>
          <p:nvPr/>
        </p:nvCxnSpPr>
        <p:spPr>
          <a:xfrm flipH="1">
            <a:off x="6821532" y="3530500"/>
            <a:ext cx="292500" cy="108900"/>
          </a:xfrm>
          <a:prstGeom prst="straightConnector1">
            <a:avLst/>
          </a:prstGeom>
          <a:noFill/>
          <a:ln w="50800" cap="flat" cmpd="sng">
            <a:solidFill>
              <a:schemeClr val="dk1"/>
            </a:solidFill>
            <a:prstDash val="solid"/>
            <a:round/>
            <a:headEnd type="none" w="sm" len="sm"/>
            <a:tailEnd type="triangle" w="med" len="med"/>
          </a:ln>
          <a:effectLst>
            <a:outerShdw blurRad="40000" dist="20000" dir="5400000" rotWithShape="0">
              <a:srgbClr val="000000">
                <a:alpha val="37650"/>
              </a:srgbClr>
            </a:outerShdw>
          </a:effectLst>
        </p:spPr>
      </p:cxnSp>
      <p:sp>
        <p:nvSpPr>
          <p:cNvPr id="227" name="Google Shape;227;p9"/>
          <p:cNvSpPr txBox="1"/>
          <p:nvPr/>
        </p:nvSpPr>
        <p:spPr>
          <a:xfrm>
            <a:off x="7095744" y="3956565"/>
            <a:ext cx="987600" cy="32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D7231D"/>
                </a:solidFill>
                <a:latin typeface="Calibri"/>
                <a:ea typeface="Calibri"/>
                <a:cs typeface="Calibri"/>
                <a:sym typeface="Calibri"/>
              </a:rPr>
              <a:t>Hydrogen</a:t>
            </a:r>
            <a:r>
              <a:rPr lang="en-US" sz="1500">
                <a:solidFill>
                  <a:schemeClr val="dk1"/>
                </a:solidFill>
                <a:latin typeface="Calibri"/>
                <a:ea typeface="Calibri"/>
                <a:cs typeface="Calibri"/>
                <a:sym typeface="Calibri"/>
              </a:rPr>
              <a:t> </a:t>
            </a:r>
            <a:endParaRPr/>
          </a:p>
        </p:txBody>
      </p:sp>
      <p:cxnSp>
        <p:nvCxnSpPr>
          <p:cNvPr id="228" name="Google Shape;228;p9"/>
          <p:cNvCxnSpPr/>
          <p:nvPr/>
        </p:nvCxnSpPr>
        <p:spPr>
          <a:xfrm flipH="1">
            <a:off x="7205580" y="4296626"/>
            <a:ext cx="292500" cy="108900"/>
          </a:xfrm>
          <a:prstGeom prst="straightConnector1">
            <a:avLst/>
          </a:prstGeom>
          <a:noFill/>
          <a:ln w="50800" cap="flat" cmpd="sng">
            <a:solidFill>
              <a:schemeClr val="dk1"/>
            </a:solidFill>
            <a:prstDash val="solid"/>
            <a:round/>
            <a:headEnd type="none" w="sm" len="sm"/>
            <a:tailEnd type="triangle" w="med" len="med"/>
          </a:ln>
          <a:effectLst>
            <a:outerShdw blurRad="40000" dist="20000" dir="5400000" rotWithShape="0">
              <a:srgbClr val="000000">
                <a:alpha val="37650"/>
              </a:srgbClr>
            </a:outerShdw>
          </a:effectLst>
        </p:spPr>
      </p:cxnSp>
      <p:sp>
        <p:nvSpPr>
          <p:cNvPr id="229" name="Google Shape;229;p9"/>
          <p:cNvSpPr txBox="1"/>
          <p:nvPr/>
        </p:nvSpPr>
        <p:spPr>
          <a:xfrm>
            <a:off x="2369499" y="4509556"/>
            <a:ext cx="987600" cy="32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D7231D"/>
                </a:solidFill>
                <a:latin typeface="Calibri"/>
                <a:ea typeface="Calibri"/>
                <a:cs typeface="Calibri"/>
                <a:sym typeface="Calibri"/>
              </a:rPr>
              <a:t>Hydrogen</a:t>
            </a:r>
            <a:r>
              <a:rPr lang="en-US" sz="1500">
                <a:solidFill>
                  <a:schemeClr val="dk1"/>
                </a:solidFill>
                <a:latin typeface="Calibri"/>
                <a:ea typeface="Calibri"/>
                <a:cs typeface="Calibri"/>
                <a:sym typeface="Calibri"/>
              </a:rPr>
              <a:t> </a:t>
            </a:r>
            <a:endParaRPr/>
          </a:p>
        </p:txBody>
      </p:sp>
      <p:sp>
        <p:nvSpPr>
          <p:cNvPr id="230" name="Google Shape;230;p9"/>
          <p:cNvSpPr txBox="1"/>
          <p:nvPr/>
        </p:nvSpPr>
        <p:spPr>
          <a:xfrm>
            <a:off x="1409379" y="2991984"/>
            <a:ext cx="987600" cy="32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D7231D"/>
                </a:solidFill>
                <a:latin typeface="Calibri"/>
                <a:ea typeface="Calibri"/>
                <a:cs typeface="Calibri"/>
                <a:sym typeface="Calibri"/>
              </a:rPr>
              <a:t>Hydrogen</a:t>
            </a:r>
            <a:r>
              <a:rPr lang="en-US" sz="1500">
                <a:solidFill>
                  <a:schemeClr val="dk1"/>
                </a:solidFill>
                <a:latin typeface="Calibri"/>
                <a:ea typeface="Calibri"/>
                <a:cs typeface="Calibri"/>
                <a:sym typeface="Calibri"/>
              </a:rPr>
              <a:t> </a:t>
            </a:r>
            <a:endParaRPr/>
          </a:p>
        </p:txBody>
      </p:sp>
      <p:cxnSp>
        <p:nvCxnSpPr>
          <p:cNvPr id="231" name="Google Shape;231;p9"/>
          <p:cNvCxnSpPr/>
          <p:nvPr/>
        </p:nvCxnSpPr>
        <p:spPr>
          <a:xfrm>
            <a:off x="1762035" y="3280263"/>
            <a:ext cx="130500" cy="263100"/>
          </a:xfrm>
          <a:prstGeom prst="straightConnector1">
            <a:avLst/>
          </a:prstGeom>
          <a:noFill/>
          <a:ln w="50800" cap="flat" cmpd="sng">
            <a:solidFill>
              <a:schemeClr val="dk1"/>
            </a:solidFill>
            <a:prstDash val="solid"/>
            <a:round/>
            <a:headEnd type="none" w="sm" len="sm"/>
            <a:tailEnd type="triangle" w="med" len="med"/>
          </a:ln>
          <a:effectLst>
            <a:outerShdw blurRad="40000" dist="20000" dir="5400000" rotWithShape="0">
              <a:srgbClr val="000000">
                <a:alpha val="37650"/>
              </a:srgbClr>
            </a:outerShdw>
          </a:effectLst>
        </p:spPr>
      </p:cxnSp>
      <p:sp>
        <p:nvSpPr>
          <p:cNvPr id="232" name="Google Shape;232;p9"/>
          <p:cNvSpPr/>
          <p:nvPr/>
        </p:nvSpPr>
        <p:spPr>
          <a:xfrm>
            <a:off x="-492072" y="2123963"/>
            <a:ext cx="5723100" cy="1569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SAME</a:t>
            </a:r>
            <a:r>
              <a:rPr lang="en-US" sz="3600" b="1" u="sng">
                <a:solidFill>
                  <a:schemeClr val="dk1"/>
                </a:solidFill>
                <a:latin typeface="Calibri"/>
                <a:ea typeface="Calibri"/>
                <a:cs typeface="Calibri"/>
                <a:sym typeface="Calibri"/>
              </a:rPr>
              <a:t> </a:t>
            </a:r>
            <a:endParaRPr/>
          </a:p>
          <a:p>
            <a:pPr marL="0" marR="0" lvl="0" indent="0" algn="ctr" rtl="0">
              <a:spcBef>
                <a:spcPts val="0"/>
              </a:spcBef>
              <a:spcAft>
                <a:spcPts val="0"/>
              </a:spcAft>
              <a:buNone/>
            </a:pPr>
            <a:endParaRPr sz="3000" u="sng">
              <a:solidFill>
                <a:schemeClr val="dk1"/>
              </a:solidFill>
              <a:latin typeface="Calibri"/>
              <a:ea typeface="Calibri"/>
              <a:cs typeface="Calibri"/>
              <a:sym typeface="Calibri"/>
            </a:endParaRPr>
          </a:p>
          <a:p>
            <a:pPr marL="0" marR="0" lvl="0" indent="0" algn="ctr" rtl="0">
              <a:spcBef>
                <a:spcPts val="0"/>
              </a:spcBef>
              <a:spcAft>
                <a:spcPts val="0"/>
              </a:spcAft>
              <a:buNone/>
            </a:pPr>
            <a:endParaRPr sz="3000">
              <a:solidFill>
                <a:schemeClr val="dk1"/>
              </a:solidFill>
              <a:latin typeface="Calibri"/>
              <a:ea typeface="Calibri"/>
              <a:cs typeface="Calibri"/>
              <a:sym typeface="Calibri"/>
            </a:endParaRPr>
          </a:p>
        </p:txBody>
      </p:sp>
      <p:sp>
        <p:nvSpPr>
          <p:cNvPr id="233" name="Google Shape;233;p9"/>
          <p:cNvSpPr/>
          <p:nvPr/>
        </p:nvSpPr>
        <p:spPr>
          <a:xfrm>
            <a:off x="3536138" y="2003996"/>
            <a:ext cx="5723100" cy="1569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DIFFERENT</a:t>
            </a:r>
            <a:r>
              <a:rPr lang="en-US" sz="3600" b="1" u="sng">
                <a:solidFill>
                  <a:schemeClr val="dk1"/>
                </a:solidFill>
                <a:latin typeface="Calibri"/>
                <a:ea typeface="Calibri"/>
                <a:cs typeface="Calibri"/>
                <a:sym typeface="Calibri"/>
              </a:rPr>
              <a:t> </a:t>
            </a:r>
            <a:endParaRPr/>
          </a:p>
          <a:p>
            <a:pPr marL="0" marR="0" lvl="0" indent="0" algn="ctr" rtl="0">
              <a:spcBef>
                <a:spcPts val="0"/>
              </a:spcBef>
              <a:spcAft>
                <a:spcPts val="0"/>
              </a:spcAft>
              <a:buNone/>
            </a:pPr>
            <a:endParaRPr sz="3000" u="sng">
              <a:solidFill>
                <a:schemeClr val="dk1"/>
              </a:solidFill>
              <a:latin typeface="Calibri"/>
              <a:ea typeface="Calibri"/>
              <a:cs typeface="Calibri"/>
              <a:sym typeface="Calibri"/>
            </a:endParaRPr>
          </a:p>
          <a:p>
            <a:pPr marL="0" marR="0" lvl="0" indent="0" algn="ctr" rtl="0">
              <a:spcBef>
                <a:spcPts val="0"/>
              </a:spcBef>
              <a:spcAft>
                <a:spcPts val="0"/>
              </a:spcAft>
              <a:buNone/>
            </a:pPr>
            <a:endParaRPr sz="3000">
              <a:solidFill>
                <a:schemeClr val="dk1"/>
              </a:solidFill>
              <a:latin typeface="Calibri"/>
              <a:ea typeface="Calibri"/>
              <a:cs typeface="Calibri"/>
              <a:sym typeface="Calibri"/>
            </a:endParaRPr>
          </a:p>
        </p:txBody>
      </p:sp>
      <p:sp>
        <p:nvSpPr>
          <p:cNvPr id="234" name="Google Shape;234;p9"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pic>
        <p:nvPicPr>
          <p:cNvPr id="1232" name="Google Shape;1232;p86" descr="baking soda.jpg"/>
          <p:cNvPicPr preferRelativeResize="0"/>
          <p:nvPr/>
        </p:nvPicPr>
        <p:blipFill rotWithShape="1">
          <a:blip r:embed="rId3">
            <a:alphaModFix/>
          </a:blip>
          <a:srcRect/>
          <a:stretch/>
        </p:blipFill>
        <p:spPr>
          <a:xfrm>
            <a:off x="1143000" y="1133475"/>
            <a:ext cx="6858000" cy="4572660"/>
          </a:xfrm>
          <a:prstGeom prst="rect">
            <a:avLst/>
          </a:prstGeom>
          <a:noFill/>
          <a:ln>
            <a:noFill/>
          </a:ln>
        </p:spPr>
      </p:pic>
      <p:sp>
        <p:nvSpPr>
          <p:cNvPr id="1233" name="Google Shape;1233;p8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4" name="Google Shape;1234;p86"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87"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1" name="Google Shape;1241;p87"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pic>
        <p:nvPicPr>
          <p:cNvPr id="1247" name="Google Shape;1247;p88"/>
          <p:cNvPicPr preferRelativeResize="0">
            <a:picLocks noGrp="1"/>
          </p:cNvPicPr>
          <p:nvPr>
            <p:ph type="body" idx="1"/>
          </p:nvPr>
        </p:nvPicPr>
        <p:blipFill rotWithShape="1">
          <a:blip r:embed="rId3">
            <a:alphaModFix/>
          </a:blip>
          <a:srcRect l="-10625" r="-10625"/>
          <a:stretch/>
        </p:blipFill>
        <p:spPr>
          <a:xfrm>
            <a:off x="1378752" y="993417"/>
            <a:ext cx="4261319" cy="2343562"/>
          </a:xfrm>
          <a:prstGeom prst="rect">
            <a:avLst/>
          </a:prstGeom>
          <a:noFill/>
          <a:ln w="9525" cap="flat" cmpd="sng">
            <a:solidFill>
              <a:schemeClr val="lt1"/>
            </a:solidFill>
            <a:prstDash val="solid"/>
            <a:round/>
            <a:headEnd type="none" w="sm" len="sm"/>
            <a:tailEnd type="none" w="sm" len="sm"/>
          </a:ln>
        </p:spPr>
      </p:pic>
      <p:pic>
        <p:nvPicPr>
          <p:cNvPr id="1248" name="Google Shape;1248;p88" descr="dreamstime_xs_43394558.jpg"/>
          <p:cNvPicPr preferRelativeResize="0"/>
          <p:nvPr/>
        </p:nvPicPr>
        <p:blipFill rotWithShape="1">
          <a:blip r:embed="rId4">
            <a:alphaModFix/>
          </a:blip>
          <a:srcRect/>
          <a:stretch/>
        </p:blipFill>
        <p:spPr>
          <a:xfrm>
            <a:off x="4300371" y="3497965"/>
            <a:ext cx="3361148" cy="2240765"/>
          </a:xfrm>
          <a:prstGeom prst="rect">
            <a:avLst/>
          </a:prstGeom>
          <a:noFill/>
          <a:ln>
            <a:noFill/>
          </a:ln>
        </p:spPr>
      </p:pic>
      <p:sp>
        <p:nvSpPr>
          <p:cNvPr id="1249" name="Google Shape;1249;p88"/>
          <p:cNvSpPr txBox="1"/>
          <p:nvPr/>
        </p:nvSpPr>
        <p:spPr>
          <a:xfrm>
            <a:off x="5009319" y="1951261"/>
            <a:ext cx="1417568" cy="4385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50" b="1">
                <a:solidFill>
                  <a:srgbClr val="0000FF"/>
                </a:solidFill>
                <a:latin typeface="Calibri"/>
                <a:ea typeface="Calibri"/>
                <a:cs typeface="Calibri"/>
                <a:sym typeface="Calibri"/>
              </a:rPr>
              <a:t>Sour Taste</a:t>
            </a:r>
            <a:endParaRPr/>
          </a:p>
        </p:txBody>
      </p:sp>
      <p:sp>
        <p:nvSpPr>
          <p:cNvPr id="1250" name="Google Shape;1250;p88"/>
          <p:cNvSpPr txBox="1"/>
          <p:nvPr/>
        </p:nvSpPr>
        <p:spPr>
          <a:xfrm>
            <a:off x="1841963" y="4470497"/>
            <a:ext cx="2227469" cy="4385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50" b="1">
                <a:solidFill>
                  <a:srgbClr val="0000FF"/>
                </a:solidFill>
                <a:latin typeface="Calibri"/>
                <a:ea typeface="Calibri"/>
                <a:cs typeface="Calibri"/>
                <a:sym typeface="Calibri"/>
              </a:rPr>
              <a:t>React with Metal</a:t>
            </a:r>
            <a:endParaRPr/>
          </a:p>
        </p:txBody>
      </p:sp>
      <p:sp>
        <p:nvSpPr>
          <p:cNvPr id="1251" name="Google Shape;1251;p88"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52" name="Google Shape;1252;p88" descr="Comment Dislike"/>
          <p:cNvPicPr preferRelativeResize="0"/>
          <p:nvPr/>
        </p:nvPicPr>
        <p:blipFill rotWithShape="1">
          <a:blip r:embed="rId6">
            <a:alphaModFix/>
          </a:blip>
          <a:srcRect/>
          <a:stretch/>
        </p:blipFill>
        <p:spPr>
          <a:xfrm>
            <a:off x="735230" y="159010"/>
            <a:ext cx="545579" cy="545579"/>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pic>
        <p:nvPicPr>
          <p:cNvPr id="1258" name="Google Shape;1258;p89" descr="white vinegar.jpg"/>
          <p:cNvPicPr preferRelativeResize="0"/>
          <p:nvPr/>
        </p:nvPicPr>
        <p:blipFill rotWithShape="1">
          <a:blip r:embed="rId3">
            <a:alphaModFix/>
          </a:blip>
          <a:srcRect l="15344" t="15299" r="9893" b="2767"/>
          <a:stretch/>
        </p:blipFill>
        <p:spPr>
          <a:xfrm>
            <a:off x="1671038" y="1287250"/>
            <a:ext cx="2712657" cy="4488295"/>
          </a:xfrm>
          <a:prstGeom prst="rect">
            <a:avLst/>
          </a:prstGeom>
          <a:noFill/>
          <a:ln>
            <a:noFill/>
          </a:ln>
        </p:spPr>
      </p:pic>
      <p:pic>
        <p:nvPicPr>
          <p:cNvPr id="1259" name="Google Shape;1259;p89" descr="ketchup.jpg"/>
          <p:cNvPicPr preferRelativeResize="0"/>
          <p:nvPr/>
        </p:nvPicPr>
        <p:blipFill rotWithShape="1">
          <a:blip r:embed="rId4">
            <a:alphaModFix/>
          </a:blip>
          <a:srcRect/>
          <a:stretch/>
        </p:blipFill>
        <p:spPr>
          <a:xfrm>
            <a:off x="4652739" y="857250"/>
            <a:ext cx="3348262" cy="5143500"/>
          </a:xfrm>
          <a:prstGeom prst="rect">
            <a:avLst/>
          </a:prstGeom>
          <a:noFill/>
          <a:ln>
            <a:noFill/>
          </a:ln>
        </p:spPr>
      </p:pic>
      <p:sp>
        <p:nvSpPr>
          <p:cNvPr id="1260" name="Google Shape;1260;p89"/>
          <p:cNvSpPr txBox="1"/>
          <p:nvPr/>
        </p:nvSpPr>
        <p:spPr>
          <a:xfrm>
            <a:off x="3736440" y="5328378"/>
            <a:ext cx="1832597" cy="507831"/>
          </a:xfrm>
          <a:prstGeom prst="rect">
            <a:avLst/>
          </a:prstGeom>
          <a:gradFill>
            <a:gsLst>
              <a:gs pos="0">
                <a:srgbClr val="38B6D8"/>
              </a:gs>
              <a:gs pos="100000">
                <a:srgbClr val="91ECFF"/>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700" b="1">
                <a:solidFill>
                  <a:srgbClr val="FFFFFF"/>
                </a:solidFill>
                <a:latin typeface="Calibri"/>
                <a:ea typeface="Calibri"/>
                <a:cs typeface="Calibri"/>
                <a:sym typeface="Calibri"/>
              </a:rPr>
              <a:t>CH</a:t>
            </a:r>
            <a:r>
              <a:rPr lang="en-US" sz="2700" b="1" baseline="-25000">
                <a:solidFill>
                  <a:srgbClr val="FFFFFF"/>
                </a:solidFill>
                <a:latin typeface="Calibri"/>
                <a:ea typeface="Calibri"/>
                <a:cs typeface="Calibri"/>
                <a:sym typeface="Calibri"/>
              </a:rPr>
              <a:t>3</a:t>
            </a:r>
            <a:r>
              <a:rPr lang="en-US" sz="2700" b="1">
                <a:solidFill>
                  <a:srgbClr val="FFFFFF"/>
                </a:solidFill>
                <a:latin typeface="Calibri"/>
                <a:ea typeface="Calibri"/>
                <a:cs typeface="Calibri"/>
                <a:sym typeface="Calibri"/>
              </a:rPr>
              <a:t>COOH</a:t>
            </a:r>
            <a:endParaRPr/>
          </a:p>
        </p:txBody>
      </p:sp>
      <p:cxnSp>
        <p:nvCxnSpPr>
          <p:cNvPr id="1261" name="Google Shape;1261;p89"/>
          <p:cNvCxnSpPr/>
          <p:nvPr/>
        </p:nvCxnSpPr>
        <p:spPr>
          <a:xfrm>
            <a:off x="5241228" y="4919276"/>
            <a:ext cx="0" cy="456033"/>
          </a:xfrm>
          <a:prstGeom prst="straightConnector1">
            <a:avLst/>
          </a:prstGeom>
          <a:noFill/>
          <a:ln w="508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sp>
        <p:nvSpPr>
          <p:cNvPr id="1262" name="Google Shape;1262;p89"/>
          <p:cNvSpPr txBox="1"/>
          <p:nvPr/>
        </p:nvSpPr>
        <p:spPr>
          <a:xfrm>
            <a:off x="4652740" y="4481459"/>
            <a:ext cx="959534"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b="1">
                <a:solidFill>
                  <a:schemeClr val="dk1"/>
                </a:solidFill>
                <a:latin typeface="Calibri"/>
                <a:ea typeface="Calibri"/>
                <a:cs typeface="Calibri"/>
                <a:sym typeface="Calibri"/>
              </a:rPr>
              <a:t>Hydrogen</a:t>
            </a:r>
            <a:endParaRPr/>
          </a:p>
        </p:txBody>
      </p:sp>
      <p:sp>
        <p:nvSpPr>
          <p:cNvPr id="1263" name="Google Shape;1263;p89"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4" name="Google Shape;1264;p89" descr="Comment Dislike"/>
          <p:cNvPicPr preferRelativeResize="0"/>
          <p:nvPr/>
        </p:nvPicPr>
        <p:blipFill rotWithShape="1">
          <a:blip r:embed="rId6">
            <a:alphaModFix/>
          </a:blip>
          <a:srcRect/>
          <a:stretch/>
        </p:blipFill>
        <p:spPr>
          <a:xfrm>
            <a:off x="735230" y="159010"/>
            <a:ext cx="545579" cy="545579"/>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90"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Google Shape;1276;p91"/>
          <p:cNvSpPr txBox="1">
            <a:spLocks noGrp="1"/>
          </p:cNvSpPr>
          <p:nvPr>
            <p:ph type="ctrTitle"/>
          </p:nvPr>
        </p:nvSpPr>
        <p:spPr>
          <a:xfrm>
            <a:off x="58057" y="405705"/>
            <a:ext cx="9027900" cy="1208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latin typeface="Calibri"/>
                <a:ea typeface="Calibri"/>
                <a:cs typeface="Calibri"/>
                <a:sym typeface="Calibri"/>
              </a:rPr>
              <a:t>Identify all of the bases:</a:t>
            </a:r>
            <a:endParaRPr/>
          </a:p>
        </p:txBody>
      </p:sp>
      <p:sp>
        <p:nvSpPr>
          <p:cNvPr id="1277" name="Google Shape;1277;p9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8" name="Google Shape;1278;p91"/>
          <p:cNvPicPr preferRelativeResize="0"/>
          <p:nvPr/>
        </p:nvPicPr>
        <p:blipFill rotWithShape="1">
          <a:blip r:embed="rId4">
            <a:alphaModFix/>
          </a:blip>
          <a:srcRect/>
          <a:stretch/>
        </p:blipFill>
        <p:spPr>
          <a:xfrm>
            <a:off x="6624968" y="1892827"/>
            <a:ext cx="1597733" cy="2348937"/>
          </a:xfrm>
          <a:prstGeom prst="rect">
            <a:avLst/>
          </a:prstGeom>
          <a:noFill/>
          <a:ln>
            <a:noFill/>
          </a:ln>
        </p:spPr>
      </p:pic>
      <p:pic>
        <p:nvPicPr>
          <p:cNvPr id="1279" name="Google Shape;1279;p91"/>
          <p:cNvPicPr preferRelativeResize="0"/>
          <p:nvPr/>
        </p:nvPicPr>
        <p:blipFill rotWithShape="1">
          <a:blip r:embed="rId5">
            <a:alphaModFix/>
          </a:blip>
          <a:srcRect/>
          <a:stretch/>
        </p:blipFill>
        <p:spPr>
          <a:xfrm>
            <a:off x="5175565" y="4849387"/>
            <a:ext cx="2298817" cy="1559872"/>
          </a:xfrm>
          <a:prstGeom prst="rect">
            <a:avLst/>
          </a:prstGeom>
          <a:noFill/>
          <a:ln>
            <a:noFill/>
          </a:ln>
        </p:spPr>
      </p:pic>
      <p:pic>
        <p:nvPicPr>
          <p:cNvPr id="1280" name="Google Shape;1280;p91" descr="baking soda.jpg"/>
          <p:cNvPicPr preferRelativeResize="0"/>
          <p:nvPr/>
        </p:nvPicPr>
        <p:blipFill rotWithShape="1">
          <a:blip r:embed="rId6">
            <a:alphaModFix/>
          </a:blip>
          <a:srcRect/>
          <a:stretch/>
        </p:blipFill>
        <p:spPr>
          <a:xfrm>
            <a:off x="670429" y="1956305"/>
            <a:ext cx="2208725" cy="1472696"/>
          </a:xfrm>
          <a:prstGeom prst="rect">
            <a:avLst/>
          </a:prstGeom>
          <a:noFill/>
          <a:ln>
            <a:noFill/>
          </a:ln>
        </p:spPr>
      </p:pic>
      <p:pic>
        <p:nvPicPr>
          <p:cNvPr id="1281" name="Google Shape;1281;p91"/>
          <p:cNvPicPr preferRelativeResize="0"/>
          <p:nvPr/>
        </p:nvPicPr>
        <p:blipFill rotWithShape="1">
          <a:blip r:embed="rId7">
            <a:alphaModFix/>
          </a:blip>
          <a:srcRect l="-10625" r="-10625"/>
          <a:stretch/>
        </p:blipFill>
        <p:spPr>
          <a:xfrm>
            <a:off x="508549" y="4031637"/>
            <a:ext cx="2973846" cy="1635501"/>
          </a:xfrm>
          <a:prstGeom prst="rect">
            <a:avLst/>
          </a:prstGeom>
          <a:noFill/>
          <a:ln>
            <a:noFill/>
          </a:ln>
        </p:spPr>
      </p:pic>
      <p:pic>
        <p:nvPicPr>
          <p:cNvPr id="1282" name="Google Shape;1282;p91" descr="ketchup.jpg"/>
          <p:cNvPicPr preferRelativeResize="0"/>
          <p:nvPr/>
        </p:nvPicPr>
        <p:blipFill rotWithShape="1">
          <a:blip r:embed="rId8">
            <a:alphaModFix/>
          </a:blip>
          <a:srcRect/>
          <a:stretch/>
        </p:blipFill>
        <p:spPr>
          <a:xfrm>
            <a:off x="4025574" y="2075999"/>
            <a:ext cx="1736153" cy="2667026"/>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92"/>
          <p:cNvSpPr txBox="1">
            <a:spLocks noGrp="1"/>
          </p:cNvSpPr>
          <p:nvPr>
            <p:ph type="ctrTitle"/>
          </p:nvPr>
        </p:nvSpPr>
        <p:spPr>
          <a:xfrm>
            <a:off x="116107" y="447455"/>
            <a:ext cx="9027900" cy="1208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latin typeface="Calibri"/>
                <a:ea typeface="Calibri"/>
                <a:cs typeface="Calibri"/>
                <a:sym typeface="Calibri"/>
              </a:rPr>
              <a:t>Identify all of the bases:</a:t>
            </a:r>
            <a:endParaRPr/>
          </a:p>
        </p:txBody>
      </p:sp>
      <p:sp>
        <p:nvSpPr>
          <p:cNvPr id="1289" name="Google Shape;1289;p9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90" name="Google Shape;1290;p92"/>
          <p:cNvPicPr preferRelativeResize="0"/>
          <p:nvPr/>
        </p:nvPicPr>
        <p:blipFill rotWithShape="1">
          <a:blip r:embed="rId4">
            <a:alphaModFix/>
          </a:blip>
          <a:srcRect/>
          <a:stretch/>
        </p:blipFill>
        <p:spPr>
          <a:xfrm>
            <a:off x="6624968" y="1892827"/>
            <a:ext cx="1597733" cy="2348937"/>
          </a:xfrm>
          <a:prstGeom prst="rect">
            <a:avLst/>
          </a:prstGeom>
          <a:noFill/>
          <a:ln w="57150" cap="flat" cmpd="sng">
            <a:solidFill>
              <a:srgbClr val="FF0000"/>
            </a:solidFill>
            <a:prstDash val="solid"/>
            <a:round/>
            <a:headEnd type="none" w="sm" len="sm"/>
            <a:tailEnd type="none" w="sm" len="sm"/>
          </a:ln>
        </p:spPr>
      </p:pic>
      <p:pic>
        <p:nvPicPr>
          <p:cNvPr id="1291" name="Google Shape;1291;p92"/>
          <p:cNvPicPr preferRelativeResize="0"/>
          <p:nvPr/>
        </p:nvPicPr>
        <p:blipFill rotWithShape="1">
          <a:blip r:embed="rId5">
            <a:alphaModFix/>
          </a:blip>
          <a:srcRect/>
          <a:stretch/>
        </p:blipFill>
        <p:spPr>
          <a:xfrm>
            <a:off x="5175565" y="4849387"/>
            <a:ext cx="2298817" cy="1559872"/>
          </a:xfrm>
          <a:prstGeom prst="rect">
            <a:avLst/>
          </a:prstGeom>
          <a:noFill/>
          <a:ln w="57150" cap="flat" cmpd="sng">
            <a:solidFill>
              <a:srgbClr val="FF0000"/>
            </a:solidFill>
            <a:prstDash val="solid"/>
            <a:round/>
            <a:headEnd type="none" w="sm" len="sm"/>
            <a:tailEnd type="none" w="sm" len="sm"/>
          </a:ln>
        </p:spPr>
      </p:pic>
      <p:pic>
        <p:nvPicPr>
          <p:cNvPr id="1292" name="Google Shape;1292;p92" descr="baking soda.jpg"/>
          <p:cNvPicPr preferRelativeResize="0"/>
          <p:nvPr/>
        </p:nvPicPr>
        <p:blipFill rotWithShape="1">
          <a:blip r:embed="rId6">
            <a:alphaModFix/>
          </a:blip>
          <a:srcRect/>
          <a:stretch/>
        </p:blipFill>
        <p:spPr>
          <a:xfrm>
            <a:off x="670429" y="1956305"/>
            <a:ext cx="2208725" cy="1472696"/>
          </a:xfrm>
          <a:prstGeom prst="rect">
            <a:avLst/>
          </a:prstGeom>
          <a:noFill/>
          <a:ln w="57150" cap="flat" cmpd="sng">
            <a:solidFill>
              <a:srgbClr val="FF0000"/>
            </a:solidFill>
            <a:prstDash val="solid"/>
            <a:round/>
            <a:headEnd type="none" w="sm" len="sm"/>
            <a:tailEnd type="none" w="sm" len="sm"/>
          </a:ln>
        </p:spPr>
      </p:pic>
      <p:pic>
        <p:nvPicPr>
          <p:cNvPr id="1293" name="Google Shape;1293;p92"/>
          <p:cNvPicPr preferRelativeResize="0"/>
          <p:nvPr/>
        </p:nvPicPr>
        <p:blipFill rotWithShape="1">
          <a:blip r:embed="rId7">
            <a:alphaModFix/>
          </a:blip>
          <a:srcRect l="-10625" r="-10625"/>
          <a:stretch/>
        </p:blipFill>
        <p:spPr>
          <a:xfrm>
            <a:off x="508549" y="4031637"/>
            <a:ext cx="2973846" cy="1635501"/>
          </a:xfrm>
          <a:prstGeom prst="rect">
            <a:avLst/>
          </a:prstGeom>
          <a:noFill/>
          <a:ln>
            <a:noFill/>
          </a:ln>
        </p:spPr>
      </p:pic>
      <p:pic>
        <p:nvPicPr>
          <p:cNvPr id="1294" name="Google Shape;1294;p92" descr="ketchup.jpg"/>
          <p:cNvPicPr preferRelativeResize="0"/>
          <p:nvPr/>
        </p:nvPicPr>
        <p:blipFill rotWithShape="1">
          <a:blip r:embed="rId8">
            <a:alphaModFix/>
          </a:blip>
          <a:srcRect/>
          <a:stretch/>
        </p:blipFill>
        <p:spPr>
          <a:xfrm>
            <a:off x="4025574" y="2075999"/>
            <a:ext cx="1736153" cy="2667026"/>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Google Shape;1300;p95"/>
          <p:cNvSpPr txBox="1">
            <a:spLocks noGrp="1"/>
          </p:cNvSpPr>
          <p:nvPr>
            <p:ph type="ctrTitle"/>
          </p:nvPr>
        </p:nvSpPr>
        <p:spPr>
          <a:xfrm>
            <a:off x="116115" y="594866"/>
            <a:ext cx="9027900" cy="1208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latin typeface="Calibri"/>
                <a:ea typeface="Calibri"/>
                <a:cs typeface="Calibri"/>
                <a:sym typeface="Calibri"/>
              </a:rPr>
              <a:t>What is a base?</a:t>
            </a:r>
            <a:endParaRPr/>
          </a:p>
        </p:txBody>
      </p:sp>
      <p:pic>
        <p:nvPicPr>
          <p:cNvPr id="1301" name="Google Shape;1301;p95"/>
          <p:cNvPicPr preferRelativeResize="0"/>
          <p:nvPr/>
        </p:nvPicPr>
        <p:blipFill rotWithShape="1">
          <a:blip r:embed="rId3">
            <a:alphaModFix/>
          </a:blip>
          <a:srcRect l="32063" t="25809" r="38413" b="28222"/>
          <a:stretch/>
        </p:blipFill>
        <p:spPr>
          <a:xfrm>
            <a:off x="1770744" y="2402113"/>
            <a:ext cx="6125028" cy="4455887"/>
          </a:xfrm>
          <a:prstGeom prst="rect">
            <a:avLst/>
          </a:prstGeom>
          <a:noFill/>
          <a:ln>
            <a:noFill/>
          </a:ln>
        </p:spPr>
      </p:pic>
      <p:sp>
        <p:nvSpPr>
          <p:cNvPr id="1302" name="Google Shape;1302;p9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308" name="Google Shape;1308;p96"/>
          <p:cNvPicPr preferRelativeResize="0"/>
          <p:nvPr/>
        </p:nvPicPr>
        <p:blipFill rotWithShape="1">
          <a:blip r:embed="rId3">
            <a:alphaModFix/>
          </a:blip>
          <a:srcRect l="20000" r="17930"/>
          <a:stretch/>
        </p:blipFill>
        <p:spPr>
          <a:xfrm>
            <a:off x="4417805" y="2430445"/>
            <a:ext cx="2273189" cy="3203825"/>
          </a:xfrm>
          <a:prstGeom prst="rect">
            <a:avLst/>
          </a:prstGeom>
          <a:noFill/>
          <a:ln>
            <a:noFill/>
          </a:ln>
        </p:spPr>
      </p:pic>
      <p:pic>
        <p:nvPicPr>
          <p:cNvPr id="1309" name="Google Shape;1309;p96" descr="oxygen .jpg"/>
          <p:cNvPicPr preferRelativeResize="0"/>
          <p:nvPr/>
        </p:nvPicPr>
        <p:blipFill rotWithShape="1">
          <a:blip r:embed="rId4">
            <a:alphaModFix/>
          </a:blip>
          <a:srcRect/>
          <a:stretch/>
        </p:blipFill>
        <p:spPr>
          <a:xfrm>
            <a:off x="1304406" y="3761812"/>
            <a:ext cx="2739619" cy="2739619"/>
          </a:xfrm>
          <a:prstGeom prst="rect">
            <a:avLst/>
          </a:prstGeom>
          <a:noFill/>
          <a:ln>
            <a:noFill/>
          </a:ln>
        </p:spPr>
      </p:pic>
      <p:sp>
        <p:nvSpPr>
          <p:cNvPr id="1310" name="Google Shape;1310;p96"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96"/>
          <p:cNvSpPr txBox="1"/>
          <p:nvPr/>
        </p:nvSpPr>
        <p:spPr>
          <a:xfrm>
            <a:off x="116115" y="849542"/>
            <a:ext cx="9027885" cy="120877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What two types of atoms are always found in the chemical formula of a base?</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pic>
        <p:nvPicPr>
          <p:cNvPr id="1317" name="Google Shape;1317;p97"/>
          <p:cNvPicPr preferRelativeResize="0"/>
          <p:nvPr/>
        </p:nvPicPr>
        <p:blipFill rotWithShape="1">
          <a:blip r:embed="rId3">
            <a:alphaModFix/>
          </a:blip>
          <a:srcRect l="-11691" r="-11690"/>
          <a:stretch/>
        </p:blipFill>
        <p:spPr>
          <a:xfrm>
            <a:off x="0" y="2333308"/>
            <a:ext cx="3653684" cy="2191382"/>
          </a:xfrm>
          <a:prstGeom prst="rect">
            <a:avLst/>
          </a:prstGeom>
          <a:noFill/>
          <a:ln>
            <a:noFill/>
          </a:ln>
        </p:spPr>
      </p:pic>
      <p:pic>
        <p:nvPicPr>
          <p:cNvPr id="1318" name="Google Shape;1318;p97" descr="dreamstime_xs_9984264.jpg"/>
          <p:cNvPicPr preferRelativeResize="0"/>
          <p:nvPr/>
        </p:nvPicPr>
        <p:blipFill rotWithShape="1">
          <a:blip r:embed="rId4">
            <a:alphaModFix/>
          </a:blip>
          <a:srcRect/>
          <a:stretch/>
        </p:blipFill>
        <p:spPr>
          <a:xfrm>
            <a:off x="4124905" y="3260210"/>
            <a:ext cx="3379383" cy="3016361"/>
          </a:xfrm>
          <a:prstGeom prst="rect">
            <a:avLst/>
          </a:prstGeom>
          <a:noFill/>
          <a:ln>
            <a:noFill/>
          </a:ln>
        </p:spPr>
      </p:pic>
      <p:sp>
        <p:nvSpPr>
          <p:cNvPr id="1319" name="Google Shape;1319;p97"/>
          <p:cNvSpPr txBox="1"/>
          <p:nvPr/>
        </p:nvSpPr>
        <p:spPr>
          <a:xfrm>
            <a:off x="116115" y="849542"/>
            <a:ext cx="9027885" cy="120877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What are the characteristics of bases?</a:t>
            </a:r>
            <a:endParaRPr/>
          </a:p>
        </p:txBody>
      </p:sp>
      <p:sp>
        <p:nvSpPr>
          <p:cNvPr id="1320" name="Google Shape;1320;p97"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1" name="Google Shape;1321;p97"/>
          <p:cNvPicPr preferRelativeResize="0"/>
          <p:nvPr/>
        </p:nvPicPr>
        <p:blipFill>
          <a:blip r:embed="rId6">
            <a:alphaModFix/>
          </a:blip>
          <a:stretch>
            <a:fillRect/>
          </a:stretch>
        </p:blipFill>
        <p:spPr>
          <a:xfrm>
            <a:off x="1427425" y="4715740"/>
            <a:ext cx="3034067" cy="202851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7433</Words>
  <Application>Microsoft Office PowerPoint</Application>
  <PresentationFormat>On-screen Show (4:3)</PresentationFormat>
  <Paragraphs>1223</Paragraphs>
  <Slides>155</Slides>
  <Notes>152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155</vt:i4>
      </vt:variant>
    </vt:vector>
  </HeadingPairs>
  <TitlesOfParts>
    <vt:vector size="15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Base: a compound that releases hydroxide ions when mixed with water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base?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Identify all of the bases:</vt:lpstr>
      <vt:lpstr>Identify all of the bases:</vt:lpstr>
      <vt:lpstr>What is a base?</vt:lpstr>
      <vt:lpstr>PowerPoint Presentation</vt:lpstr>
      <vt:lpstr>PowerPoint Presentation</vt:lpstr>
      <vt:lpstr>PowerPoint Presentation</vt:lpstr>
      <vt:lpstr>PowerPoint Presentation</vt:lpstr>
      <vt:lpstr>Base: a compound that releases hydroxide ions when mixed with water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Base: a compound that releases hydroxide ions when mixed with water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difference between an acid and a base?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2017-05-18T17:33:18Z</dcterms:created>
  <dcterms:modified xsi:type="dcterms:W3CDTF">2021-08-04T02:16:23Z</dcterms:modified>
</cp:coreProperties>
</file>