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76" r:id="rId9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8" roundtripDataSignature="AMtx7mjrVPgdR5irzfNVTMPk2+JwmIoY5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6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sz="1000"/>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dc45e45b29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dc45e45b2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membrane is like the doors to a factory, since the doors control what enters and exits the factory.</a:t>
            </a:r>
            <a:endParaRPr/>
          </a:p>
        </p:txBody>
      </p:sp>
      <p:sp>
        <p:nvSpPr>
          <p:cNvPr id="200" name="Google Shape;200;gdc45e45b2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cytoplasm is a jelly-like substance that materials in the cell move through.</a:t>
            </a:r>
            <a:endParaRPr/>
          </a:p>
        </p:txBody>
      </p:sp>
      <p:sp>
        <p:nvSpPr>
          <p:cNvPr id="209" name="Google Shape;20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cytoplasm is like the hall or floor space of a factory, where materials and employees move through.</a:t>
            </a:r>
            <a:endParaRPr/>
          </a:p>
        </p:txBody>
      </p:sp>
      <p:sp>
        <p:nvSpPr>
          <p:cNvPr id="220" name="Google Shape;22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nucleus directs the cell’s activities and is home to the cell’s genetic material, called DNA.  </a:t>
            </a:r>
            <a:endParaRPr/>
          </a:p>
        </p:txBody>
      </p:sp>
      <p:sp>
        <p:nvSpPr>
          <p:cNvPr id="229" name="Google Shape;229;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nucleus is like the manager of the factory because managers direct the activities of all the other employees in a factory to make sure it keeps running.</a:t>
            </a:r>
            <a:endParaRPr/>
          </a:p>
        </p:txBody>
      </p:sp>
      <p:sp>
        <p:nvSpPr>
          <p:cNvPr id="240" name="Google Shape;240;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Chromatin are located inside the nucleus and contain genetic material, or DNA.  Chromatin are involved in the cell division process, which we’ll be learning more about in some of our lessons coming up in this unit.  Remember, as we learned about in cell theory, all cells come from other cells – this is where chromatin come in!</a:t>
            </a:r>
            <a:endParaRPr/>
          </a:p>
        </p:txBody>
      </p:sp>
      <p:sp>
        <p:nvSpPr>
          <p:cNvPr id="249" name="Google Shape;249;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Chromosomes are like the blueprints of a factory’s layout.  Just like blueprints tell us how a factory should be set up to function properly, chromosomes tell new cells exactly how they need to be set up to function properly.</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Including visuals is a great way to help students make connections between concepts as they are building new understandings.</a:t>
            </a:r>
            <a:endParaRPr/>
          </a:p>
        </p:txBody>
      </p:sp>
      <p:sp>
        <p:nvSpPr>
          <p:cNvPr id="262" name="Google Shape;262;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Ribosomes make proteins for the cells.</a:t>
            </a:r>
            <a:endParaRPr/>
          </a:p>
        </p:txBody>
      </p:sp>
      <p:sp>
        <p:nvSpPr>
          <p:cNvPr id="270" name="Google Shape;270;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ribosomes are like productions machines in a factory, as they produce essential protein materials for a cell.</a:t>
            </a:r>
            <a:endParaRPr/>
          </a:p>
        </p:txBody>
      </p:sp>
      <p:sp>
        <p:nvSpPr>
          <p:cNvPr id="281" name="Google Shape;28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golgi bodies package proteins (made by the ribosomes) to transport and use outside the cell.</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to use clear, concise language when explaining new terms. </a:t>
            </a:r>
            <a:endParaRPr/>
          </a:p>
        </p:txBody>
      </p:sp>
      <p:sp>
        <p:nvSpPr>
          <p:cNvPr id="294" name="Google Shape;294;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this lesson, we’re going to learn about the organelles that are </a:t>
            </a:r>
            <a:r>
              <a:rPr lang="en-US" u="sng"/>
              <a:t>different</a:t>
            </a:r>
            <a:r>
              <a:rPr lang="en-US"/>
              <a:t> in animal cells and plant cells.</a:t>
            </a:r>
            <a:endParaRPr/>
          </a:p>
        </p:txBody>
      </p:sp>
      <p:sp>
        <p:nvSpPr>
          <p:cNvPr id="116" name="Google Shape;116;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golgi bodies are like the packaging department in a factory. </a:t>
            </a:r>
            <a:endParaRPr/>
          </a:p>
        </p:txBody>
      </p:sp>
      <p:sp>
        <p:nvSpPr>
          <p:cNvPr id="305" name="Google Shape;305;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dc45e45b29_0_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dc45e45b29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endoplasmic reticulum, or the ER, is a membrane-bound organelle that checks proteins to ensure they are formed correctly.</a:t>
            </a:r>
            <a:endParaRPr/>
          </a:p>
          <a:p>
            <a:pPr marL="0" lvl="0" indent="0" algn="l" rtl="0">
              <a:spcBef>
                <a:spcPts val="0"/>
              </a:spcBef>
              <a:spcAft>
                <a:spcPts val="0"/>
              </a:spcAft>
              <a:buNone/>
            </a:pPr>
            <a:r>
              <a:rPr lang="en-US"/>
              <a:t>There are actually two types of ERs – a smooth ER and a rough ER.  The only difference between the two is that the rough ER has ribosomes attached to it.</a:t>
            </a:r>
            <a:endParaRPr/>
          </a:p>
        </p:txBody>
      </p:sp>
      <p:sp>
        <p:nvSpPr>
          <p:cNvPr id="314" name="Google Shape;314;gdc45e45b29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dc45e45b29_0_1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dc45e45b29_0_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we think of proteins as the products that cells are making, we can think of the ER as quality control - ensuring that products are created correctly before being sent out.</a:t>
            </a:r>
            <a:endParaRPr/>
          </a:p>
        </p:txBody>
      </p:sp>
      <p:sp>
        <p:nvSpPr>
          <p:cNvPr id="325" name="Google Shape;325;gdc45e45b29_0_1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Mitochondrion produce energy for the cell.  This energy is needed so that plant and animal cells can perform different cell processes, like cell division.</a:t>
            </a:r>
            <a:endParaRPr/>
          </a:p>
        </p:txBody>
      </p:sp>
      <p:sp>
        <p:nvSpPr>
          <p:cNvPr id="333" name="Google Shape;333;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dc45e45b29_0_2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dc45e45b29_0_2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think of mitochondrion as the power generators of the factory, just like these cooling towers are part of power generation in the factory.</a:t>
            </a:r>
            <a:endParaRPr/>
          </a:p>
        </p:txBody>
      </p:sp>
      <p:sp>
        <p:nvSpPr>
          <p:cNvPr id="344" name="Google Shape;344;gdc45e45b29_0_2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Okay, now let’s check your understanding. </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The above slides </a:t>
            </a:r>
            <a:r>
              <a:rPr lang="en-US" sz="1100"/>
              <a:t>offered analogies as a powerful tool in furthering student understanding. It is critical to remember to be intentional when selecting analogies and ensuring they make sense with the current content. </a:t>
            </a:r>
            <a:endParaRPr/>
          </a:p>
        </p:txBody>
      </p:sp>
      <p:sp>
        <p:nvSpPr>
          <p:cNvPr id="355" name="Google Shape;355;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organelles?</a:t>
            </a:r>
            <a:endParaRPr/>
          </a:p>
          <a:p>
            <a:pPr marL="0" lvl="0" indent="0" algn="l" rtl="0">
              <a:spcBef>
                <a:spcPts val="0"/>
              </a:spcBef>
              <a:spcAft>
                <a:spcPts val="0"/>
              </a:spcAft>
              <a:buNone/>
            </a:pPr>
            <a:endParaRPr/>
          </a:p>
          <a:p>
            <a:pPr marL="0" lvl="0" indent="0" algn="l" rtl="0">
              <a:spcBef>
                <a:spcPts val="0"/>
              </a:spcBef>
              <a:spcAft>
                <a:spcPts val="0"/>
              </a:spcAft>
              <a:buNone/>
            </a:pPr>
            <a:r>
              <a:rPr lang="en-US"/>
              <a:t>[Organelles are parts of a cell, each with their own job that helps the cell function.]</a:t>
            </a:r>
            <a:endParaRPr/>
          </a:p>
        </p:txBody>
      </p:sp>
      <p:sp>
        <p:nvSpPr>
          <p:cNvPr id="361" name="Google Shape;361;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True</a:t>
            </a:r>
            <a:r>
              <a:rPr lang="en-US"/>
              <a:t>/</a:t>
            </a:r>
            <a:r>
              <a:rPr lang="en-US" sz="1200"/>
              <a:t>False:</a:t>
            </a:r>
            <a:r>
              <a:rPr lang="en-US" sz="1200" b="1"/>
              <a:t> </a:t>
            </a:r>
            <a:r>
              <a:rPr lang="en-US" sz="1200"/>
              <a:t>Plant and animal cells have many common organelles, but they also have some that are different.</a:t>
            </a:r>
            <a:endParaRPr/>
          </a:p>
          <a:p>
            <a:pPr marL="0" lvl="0" indent="0" algn="l" rtl="0">
              <a:spcBef>
                <a:spcPts val="0"/>
              </a:spcBef>
              <a:spcAft>
                <a:spcPts val="0"/>
              </a:spcAft>
              <a:buNone/>
            </a:pPr>
            <a:endParaRPr/>
          </a:p>
        </p:txBody>
      </p:sp>
      <p:sp>
        <p:nvSpPr>
          <p:cNvPr id="371" name="Google Shape;37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dc667994d5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dc667994d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t>True</a:t>
            </a:r>
            <a:r>
              <a:rPr lang="en-US"/>
              <a:t>/</a:t>
            </a:r>
            <a:r>
              <a:rPr lang="en-US" sz="1200"/>
              <a:t>False:</a:t>
            </a:r>
            <a:r>
              <a:rPr lang="en-US" sz="1200" b="1"/>
              <a:t> </a:t>
            </a:r>
            <a:r>
              <a:rPr lang="en-US" sz="1200"/>
              <a:t>Plant and animal cells have many common organelles, but they also have some that are different.</a:t>
            </a:r>
            <a:endParaRPr/>
          </a:p>
          <a:p>
            <a:pPr marL="0" lvl="0" indent="0" algn="l" rtl="0">
              <a:spcBef>
                <a:spcPts val="0"/>
              </a:spcBef>
              <a:spcAft>
                <a:spcPts val="0"/>
              </a:spcAft>
              <a:buNone/>
            </a:pPr>
            <a:endParaRPr/>
          </a:p>
          <a:p>
            <a:pPr marL="0" lvl="0" indent="0" algn="l" rtl="0">
              <a:spcBef>
                <a:spcPts val="0"/>
              </a:spcBef>
              <a:spcAft>
                <a:spcPts val="0"/>
              </a:spcAft>
              <a:buNone/>
            </a:pPr>
            <a:r>
              <a:rPr lang="en-US"/>
              <a:t>[True]</a:t>
            </a:r>
            <a:endParaRPr/>
          </a:p>
        </p:txBody>
      </p:sp>
      <p:sp>
        <p:nvSpPr>
          <p:cNvPr id="380" name="Google Shape;380;gdc667994d5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dc45e45b29_0_3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dc45e45b29_0_3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Match the organelle with its part or job in the factory.</a:t>
            </a:r>
            <a:endParaRPr/>
          </a:p>
        </p:txBody>
      </p:sp>
      <p:sp>
        <p:nvSpPr>
          <p:cNvPr id="389" name="Google Shape;389;gdc45e45b29_0_3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Just as we did in our last lesson, we’ll relate the jobs that these organelles perform to examples of similar jobs in factories to help us remember each one.  These examples will be provided after each definition, and will have these example icons on each slide.</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Including cues helps students to prepare for what is coming next! </a:t>
            </a:r>
            <a:endParaRPr/>
          </a:p>
        </p:txBody>
      </p:sp>
      <p:sp>
        <p:nvSpPr>
          <p:cNvPr id="130" name="Google Shape;130;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dc45e45b29_0_4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dc45e45b29_0_4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manager is A. Nucleus</a:t>
            </a:r>
            <a:endParaRPr/>
          </a:p>
          <a:p>
            <a:pPr marL="0" lvl="0" indent="0" algn="l" rtl="0">
              <a:spcBef>
                <a:spcPts val="0"/>
              </a:spcBef>
              <a:spcAft>
                <a:spcPts val="0"/>
              </a:spcAft>
              <a:buNone/>
            </a:pPr>
            <a:r>
              <a:rPr lang="en-US"/>
              <a:t>Quality control is G. Endoplasmic Reticulum, or ER</a:t>
            </a:r>
            <a:endParaRPr/>
          </a:p>
          <a:p>
            <a:pPr marL="0" lvl="0" indent="0" algn="l" rtl="0">
              <a:spcBef>
                <a:spcPts val="0"/>
              </a:spcBef>
              <a:spcAft>
                <a:spcPts val="0"/>
              </a:spcAft>
              <a:buNone/>
            </a:pPr>
            <a:r>
              <a:rPr lang="en-US"/>
              <a:t>Production machines are H. Ribosomes</a:t>
            </a:r>
            <a:endParaRPr/>
          </a:p>
          <a:p>
            <a:pPr marL="0" lvl="0" indent="0" algn="l" rtl="0">
              <a:spcBef>
                <a:spcPts val="0"/>
              </a:spcBef>
              <a:spcAft>
                <a:spcPts val="0"/>
              </a:spcAft>
              <a:buNone/>
            </a:pPr>
            <a:r>
              <a:rPr lang="en-US"/>
              <a:t>Doors are C. Cell Membrane</a:t>
            </a:r>
            <a:endParaRPr/>
          </a:p>
          <a:p>
            <a:pPr marL="0" lvl="0" indent="0" algn="l" rtl="0">
              <a:spcBef>
                <a:spcPts val="0"/>
              </a:spcBef>
              <a:spcAft>
                <a:spcPts val="0"/>
              </a:spcAft>
              <a:buNone/>
            </a:pPr>
            <a:r>
              <a:rPr lang="en-US"/>
              <a:t>Power Generators are F. Mitochondrion</a:t>
            </a:r>
            <a:endParaRPr/>
          </a:p>
          <a:p>
            <a:pPr marL="0" lvl="0" indent="0" algn="l" rtl="0">
              <a:spcBef>
                <a:spcPts val="0"/>
              </a:spcBef>
              <a:spcAft>
                <a:spcPts val="0"/>
              </a:spcAft>
              <a:buNone/>
            </a:pPr>
            <a:r>
              <a:rPr lang="en-US"/>
              <a:t>The Packaging Department is E. Golgi Bodies</a:t>
            </a:r>
            <a:endParaRPr/>
          </a:p>
          <a:p>
            <a:pPr marL="0" lvl="0" indent="0" algn="l" rtl="0">
              <a:spcBef>
                <a:spcPts val="0"/>
              </a:spcBef>
              <a:spcAft>
                <a:spcPts val="0"/>
              </a:spcAft>
              <a:buNone/>
            </a:pPr>
            <a:r>
              <a:rPr lang="en-US"/>
              <a:t>Hall or Floor Space is D. Cytoplasm</a:t>
            </a:r>
            <a:endParaRPr/>
          </a:p>
          <a:p>
            <a:pPr marL="0" lvl="0" indent="0" algn="l" rtl="0">
              <a:spcBef>
                <a:spcPts val="0"/>
              </a:spcBef>
              <a:spcAft>
                <a:spcPts val="0"/>
              </a:spcAft>
              <a:buNone/>
            </a:pPr>
            <a:r>
              <a:rPr lang="en-US"/>
              <a:t>And Blueprints are B. Chromatin</a:t>
            </a:r>
            <a:endParaRPr/>
          </a:p>
        </p:txBody>
      </p:sp>
      <p:sp>
        <p:nvSpPr>
          <p:cNvPr id="401" name="Google Shape;401;gdc45e45b29_0_4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What do ribosomes produce in cells? (</a:t>
            </a:r>
            <a:r>
              <a:rPr lang="en-US" b="0" i="1"/>
              <a:t>The golgi bodies package it!)</a:t>
            </a:r>
            <a:endParaRPr/>
          </a:p>
          <a:p>
            <a:pPr marL="0" lvl="0" indent="0" algn="l" rtl="0">
              <a:spcBef>
                <a:spcPts val="0"/>
              </a:spcBef>
              <a:spcAft>
                <a:spcPts val="0"/>
              </a:spcAft>
              <a:buNone/>
            </a:pPr>
            <a:endParaRPr b="0" i="1"/>
          </a:p>
          <a:p>
            <a:pPr marL="0" lvl="0" indent="0" algn="l" rtl="0">
              <a:spcBef>
                <a:spcPts val="0"/>
              </a:spcBef>
              <a:spcAft>
                <a:spcPts val="0"/>
              </a:spcAft>
              <a:buNone/>
            </a:pPr>
            <a:r>
              <a:rPr lang="en-US" b="0" i="0"/>
              <a:t>[ Proteins ]</a:t>
            </a:r>
            <a:endParaRPr/>
          </a:p>
        </p:txBody>
      </p:sp>
      <p:sp>
        <p:nvSpPr>
          <p:cNvPr id="414" name="Google Shape;414;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t>True</a:t>
            </a:r>
            <a:r>
              <a:rPr lang="en-US"/>
              <a:t>/</a:t>
            </a:r>
            <a:r>
              <a:rPr lang="en-US" b="0" i="0"/>
              <a:t>False: Cytoplasm is the genetic material found inside the nucleus.</a:t>
            </a:r>
            <a:endParaRPr/>
          </a:p>
          <a:p>
            <a:pPr marL="0" lvl="0" indent="0" algn="l" rtl="0">
              <a:spcBef>
                <a:spcPts val="0"/>
              </a:spcBef>
              <a:spcAft>
                <a:spcPts val="0"/>
              </a:spcAft>
              <a:buNone/>
            </a:pPr>
            <a:endParaRPr b="0" i="0"/>
          </a:p>
          <a:p>
            <a:pPr marL="0" lvl="0" indent="0" algn="l" rtl="0">
              <a:spcBef>
                <a:spcPts val="0"/>
              </a:spcBef>
              <a:spcAft>
                <a:spcPts val="0"/>
              </a:spcAft>
              <a:buNone/>
            </a:pPr>
            <a:endParaRPr/>
          </a:p>
        </p:txBody>
      </p:sp>
      <p:sp>
        <p:nvSpPr>
          <p:cNvPr id="425" name="Google Shape;425;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dc667994d5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dc667994d5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t>True</a:t>
            </a:r>
            <a:r>
              <a:rPr lang="en-US"/>
              <a:t>/</a:t>
            </a:r>
            <a:r>
              <a:rPr lang="en-US" b="0" i="0"/>
              <a:t>False: Cytoplasm is the genetic material found inside the nucleus.</a:t>
            </a:r>
            <a:endParaRPr/>
          </a:p>
          <a:p>
            <a:pPr marL="0" lvl="0" indent="0" algn="l" rtl="0">
              <a:spcBef>
                <a:spcPts val="0"/>
              </a:spcBef>
              <a:spcAft>
                <a:spcPts val="0"/>
              </a:spcAft>
              <a:buNone/>
            </a:pPr>
            <a:endParaRPr b="0" i="0"/>
          </a:p>
          <a:p>
            <a:pPr marL="0" lvl="0" indent="0" algn="l" rtl="0">
              <a:spcBef>
                <a:spcPts val="0"/>
              </a:spcBef>
              <a:spcAft>
                <a:spcPts val="0"/>
              </a:spcAft>
              <a:buNone/>
            </a:pPr>
            <a:r>
              <a:rPr lang="en-US" b="0" i="0"/>
              <a:t>[False – </a:t>
            </a:r>
            <a:r>
              <a:rPr lang="en-US" b="1" i="0"/>
              <a:t>Chromatin</a:t>
            </a:r>
            <a:r>
              <a:rPr lang="en-US" b="0" i="0"/>
              <a:t> is the genetic material found inside the nucleus.]</a:t>
            </a:r>
            <a:endParaRPr/>
          </a:p>
        </p:txBody>
      </p:sp>
      <p:sp>
        <p:nvSpPr>
          <p:cNvPr id="436" name="Google Shape;436;gdc667994d5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define the term vacuole. </a:t>
            </a:r>
            <a:endParaRPr/>
          </a:p>
        </p:txBody>
      </p:sp>
      <p:sp>
        <p:nvSpPr>
          <p:cNvPr id="447" name="Google Shape;447;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vacuole is a membrane-enclosed sac that stores food, water, and other materials inside plant and animal cells.  You can see in these pictures that, even though both cells have vacuoles, they look a bit different.  That’s because plant cells have one large, central vacuole, while animal cells have a few, smaller vacuoles.</a:t>
            </a:r>
            <a:endParaRPr/>
          </a:p>
        </p:txBody>
      </p:sp>
      <p:sp>
        <p:nvSpPr>
          <p:cNvPr id="455" name="Google Shape;455;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think of the vacuole like the factory warehouse, as both the vacuole and the warehouse store things. Plants use their large vacuoles to increase pressure inside of cells and to increase support for the structure of the plant. </a:t>
            </a:r>
            <a:endParaRPr/>
          </a:p>
        </p:txBody>
      </p:sp>
      <p:sp>
        <p:nvSpPr>
          <p:cNvPr id="467" name="Google Shape;467;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define the term lysosomes.</a:t>
            </a:r>
            <a:endParaRPr/>
          </a:p>
        </p:txBody>
      </p:sp>
      <p:sp>
        <p:nvSpPr>
          <p:cNvPr id="476" name="Google Shape;476;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Lysosomes help maintain and repair cell structures by digesting waste and parts that are worn-out.  Plant cells </a:t>
            </a:r>
            <a:r>
              <a:rPr lang="en-US" i="1"/>
              <a:t>rarely</a:t>
            </a:r>
            <a:r>
              <a:rPr lang="en-US"/>
              <a:t> have lysosomes because they have cell walls that help keep waste out of the cell, but animal cells </a:t>
            </a:r>
            <a:r>
              <a:rPr lang="en-US" i="1"/>
              <a:t>always </a:t>
            </a:r>
            <a:r>
              <a:rPr lang="en-US" i="0"/>
              <a:t>have lysosomes.</a:t>
            </a:r>
            <a:endParaRPr/>
          </a:p>
        </p:txBody>
      </p:sp>
      <p:sp>
        <p:nvSpPr>
          <p:cNvPr id="484" name="Google Shape;484;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think of the lysosomes as the recycling and maintenance centers of factories, since both help to break down waste.</a:t>
            </a:r>
            <a:endParaRPr/>
          </a:p>
        </p:txBody>
      </p:sp>
      <p:sp>
        <p:nvSpPr>
          <p:cNvPr id="494" name="Google Shape;494;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do the different organelles found in your cells help you function?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Asking students to make predictions about how the different organelles help you function is a great way to activate and elicit student ideas and prior knowledge. This type of activity is evidence of the teacher planning for students’ engagement with science ideas.</a:t>
            </a:r>
            <a:endParaRPr/>
          </a:p>
        </p:txBody>
      </p:sp>
      <p:sp>
        <p:nvSpPr>
          <p:cNvPr id="142" name="Google Shape;14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we’ll define some terms that only apply to plant cells, beginning with cell wall.</a:t>
            </a:r>
            <a:endParaRPr/>
          </a:p>
        </p:txBody>
      </p:sp>
      <p:sp>
        <p:nvSpPr>
          <p:cNvPr id="503" name="Google Shape;503;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wall is an extra layer outside of the plant cell membrane.  It provides support and helps control what enters and exits plant cells.  Animal cells do not have a cell wall.</a:t>
            </a:r>
            <a:endParaRPr/>
          </a:p>
        </p:txBody>
      </p:sp>
      <p:sp>
        <p:nvSpPr>
          <p:cNvPr id="511" name="Google Shape;511;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wall that surrounds a plant cell is like the walls of a factory – both support the structure and help keep things in or out as needed.</a:t>
            </a:r>
            <a:endParaRPr/>
          </a:p>
        </p:txBody>
      </p:sp>
      <p:sp>
        <p:nvSpPr>
          <p:cNvPr id="521" name="Google Shape;521;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Another organelle that’s only found in plant cells are chloroplasts.  Let’s define it.</a:t>
            </a:r>
            <a:endParaRPr/>
          </a:p>
        </p:txBody>
      </p:sp>
      <p:sp>
        <p:nvSpPr>
          <p:cNvPr id="532" name="Google Shape;532;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Chloroplasts use the sun’s energy to make food for the plant.  This process is called photosynthesis, which you all learned about in 4</a:t>
            </a:r>
            <a:r>
              <a:rPr lang="en-US" baseline="30000"/>
              <a:t>th</a:t>
            </a:r>
            <a:r>
              <a:rPr lang="en-US"/>
              <a:t> grade.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This is a great opportunity for students to recall what they learned about photosynthesis from prior years. </a:t>
            </a:r>
            <a:endParaRPr/>
          </a:p>
        </p:txBody>
      </p:sp>
      <p:sp>
        <p:nvSpPr>
          <p:cNvPr id="540" name="Google Shape;54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remember chloroplasts as the solar-powered generator that helps our factory stay up and running!</a:t>
            </a:r>
            <a:endParaRPr/>
          </a:p>
        </p:txBody>
      </p:sp>
      <p:sp>
        <p:nvSpPr>
          <p:cNvPr id="550" name="Google Shape;550;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559" name="Google Shape;559;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Photosynthesis, or the process by which plants make their food, takes place in the chloroplasts of a plant cell.</a:t>
            </a:r>
            <a:endParaRPr/>
          </a:p>
        </p:txBody>
      </p:sp>
      <p:sp>
        <p:nvSpPr>
          <p:cNvPr id="566" name="Google Shape;566;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also break the word chloroplasts down into parts to help us remember the meaning.  Let’s take a look.</a:t>
            </a:r>
            <a:endParaRPr/>
          </a:p>
        </p:txBody>
      </p:sp>
      <p:sp>
        <p:nvSpPr>
          <p:cNvPr id="574" name="Google Shape;574;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Chloroplast has the word parts CHLORO and PLAST.</a:t>
            </a:r>
            <a:endParaRPr/>
          </a:p>
          <a:p>
            <a:pPr marL="0" lvl="0" indent="0" algn="l" rtl="0">
              <a:spcBef>
                <a:spcPts val="0"/>
              </a:spcBef>
              <a:spcAft>
                <a:spcPts val="0"/>
              </a:spcAft>
              <a:buNone/>
            </a:pPr>
            <a:endParaRPr/>
          </a:p>
        </p:txBody>
      </p:sp>
      <p:sp>
        <p:nvSpPr>
          <p:cNvPr id="581" name="Google Shape;581;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dc62d2557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dc62d2557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300" i="1"/>
              <a:t>Have you ever noticed how plants lose their structure when they are not properly watered? Have you ever thought about why so many plants are green in color? </a:t>
            </a:r>
            <a:endParaRPr sz="1300" i="1"/>
          </a:p>
          <a:p>
            <a:pPr marL="0" lvl="0" indent="0" algn="l" rtl="0">
              <a:spcBef>
                <a:spcPts val="0"/>
              </a:spcBef>
              <a:spcAft>
                <a:spcPts val="0"/>
              </a:spcAft>
              <a:buNone/>
            </a:pPr>
            <a:r>
              <a:rPr lang="en-US" sz="1300" i="1"/>
              <a:t>Today we are going to learn about some of the organelles that contribute to these common plant features. </a:t>
            </a:r>
            <a:endParaRPr sz="1300" i="1"/>
          </a:p>
          <a:p>
            <a:pPr marL="0" lvl="0" indent="0" algn="l" rtl="0">
              <a:spcBef>
                <a:spcPts val="0"/>
              </a:spcBef>
              <a:spcAft>
                <a:spcPts val="0"/>
              </a:spcAft>
              <a:buNone/>
            </a:pPr>
            <a:endParaRPr sz="1300" i="1"/>
          </a:p>
          <a:p>
            <a:pPr marL="0" lvl="0" indent="0" algn="l" rtl="0">
              <a:spcBef>
                <a:spcPts val="0"/>
              </a:spcBef>
              <a:spcAft>
                <a:spcPts val="0"/>
              </a:spcAft>
              <a:buClr>
                <a:schemeClr val="dk1"/>
              </a:buClr>
              <a:buFont typeface="Arial"/>
              <a:buNone/>
            </a:pPr>
            <a:r>
              <a:rPr lang="en-US" sz="1300"/>
              <a:t>Feedback: Use either the picture provided or two real plants to demonstrate how plants lose their structure and to observe green coloration. Allow students to propose guesses as to why these features exist among plants before diving into the content. This is a great way to elicit and activate students’ prior knowledge about the science phenomenon. </a:t>
            </a:r>
            <a:endParaRPr sz="1300"/>
          </a:p>
          <a:p>
            <a:pPr marL="0" lvl="0" indent="0" algn="l" rtl="0">
              <a:spcBef>
                <a:spcPts val="0"/>
              </a:spcBef>
              <a:spcAft>
                <a:spcPts val="0"/>
              </a:spcAft>
              <a:buNone/>
            </a:pPr>
            <a:endParaRPr/>
          </a:p>
        </p:txBody>
      </p:sp>
      <p:sp>
        <p:nvSpPr>
          <p:cNvPr id="152" name="Google Shape;152;gdc62d2557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prefix chloro- means green…  Anytime you see chloro- in a word in our science class, we know that term probably has something to do with the color green.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a:t>
            </a:r>
            <a:r>
              <a:rPr lang="en-US" sz="1100"/>
              <a:t>Breaking down the vocabulary term into word parts and defining each part  is essential in building student understanding of the word parts.</a:t>
            </a:r>
            <a:endParaRPr/>
          </a:p>
        </p:txBody>
      </p:sp>
      <p:sp>
        <p:nvSpPr>
          <p:cNvPr id="591" name="Google Shape;591;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the end of the word, -plasts, means forms or shapes.</a:t>
            </a:r>
            <a:endParaRPr/>
          </a:p>
        </p:txBody>
      </p:sp>
      <p:sp>
        <p:nvSpPr>
          <p:cNvPr id="600" name="Google Shape;600;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when we put the two word parts together, we can remember that chloroplasts are green shapes found inside plant cells.</a:t>
            </a:r>
            <a:endParaRPr/>
          </a:p>
        </p:txBody>
      </p:sp>
      <p:sp>
        <p:nvSpPr>
          <p:cNvPr id="610" name="Google Shape;610;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last organelle we’ll define is chlorophyll.</a:t>
            </a:r>
            <a:endParaRPr/>
          </a:p>
        </p:txBody>
      </p:sp>
      <p:sp>
        <p:nvSpPr>
          <p:cNvPr id="620" name="Google Shape;620;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Chlorophyll is green pigment inside chloroplasts that absorbs the sun’s light energy to make food.</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628" name="Google Shape;628;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think of chlorophyll as the solar panels at that help the solar-powered generator run as it should.  </a:t>
            </a:r>
            <a:endParaRPr/>
          </a:p>
          <a:p>
            <a:pPr marL="0" lvl="0" indent="0" algn="l" rtl="0">
              <a:spcBef>
                <a:spcPts val="0"/>
              </a:spcBef>
              <a:spcAft>
                <a:spcPts val="0"/>
              </a:spcAft>
              <a:buNone/>
            </a:pPr>
            <a:r>
              <a:rPr lang="en-US"/>
              <a:t>Chlorophyll and solar panels absorb the sun’s light energy to help the chloroplast, or the solar-powered generator, do what it’s supposed to do.</a:t>
            </a:r>
            <a:endParaRPr/>
          </a:p>
        </p:txBody>
      </p:sp>
      <p:sp>
        <p:nvSpPr>
          <p:cNvPr id="639" name="Google Shape;639;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650" name="Google Shape;650;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Chlorophyll is a green pigment that is found inside the chloroplasts of all green plants. Pigments are what make different colors. </a:t>
            </a:r>
            <a:endParaRPr/>
          </a:p>
        </p:txBody>
      </p:sp>
      <p:sp>
        <p:nvSpPr>
          <p:cNvPr id="657" name="Google Shape;657;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end of the word chlorophyll, -phyll, sounds just like the word fill, as in “filling” something up, like a cup with water.  So, a clever way to remember that chlorophyll is found inside of chloroplasts is by saying that chlorophyll “fills” chloroplasts.</a:t>
            </a:r>
            <a:endParaRPr/>
          </a:p>
        </p:txBody>
      </p:sp>
      <p:sp>
        <p:nvSpPr>
          <p:cNvPr id="667" name="Google Shape;667;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also break down the word chlorophyll into different parts to help us remember what it means.</a:t>
            </a:r>
            <a:endParaRPr/>
          </a:p>
        </p:txBody>
      </p:sp>
      <p:sp>
        <p:nvSpPr>
          <p:cNvPr id="675" name="Google Shape;675;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Before we jump into these new terms, let’s review the common organelles to make sure you’re firm in your understanding.</a:t>
            </a:r>
            <a:endParaRPr/>
          </a:p>
        </p:txBody>
      </p:sp>
      <p:sp>
        <p:nvSpPr>
          <p:cNvPr id="162" name="Google Shape;16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first half of the word, our prefix chloro-, means green.</a:t>
            </a:r>
            <a:endParaRPr/>
          </a:p>
        </p:txBody>
      </p:sp>
      <p:sp>
        <p:nvSpPr>
          <p:cNvPr id="682" name="Google Shape;682;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end of the word gives us another clue to the word meaning. Phyll means leaf.</a:t>
            </a:r>
            <a:endParaRPr/>
          </a:p>
        </p:txBody>
      </p:sp>
      <p:sp>
        <p:nvSpPr>
          <p:cNvPr id="691" name="Google Shape;691;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you put the meaning of the word parts together, chlorophyll means green leaf. So, we know that chlorophyll is the green pigment present in all green plants.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a:t>
            </a:r>
            <a:r>
              <a:rPr lang="en-US" sz="1100"/>
              <a:t>Reuniting the word parts is a crucial step in helping students understand the whole picture when reviewing morphological word parts.</a:t>
            </a:r>
            <a:endParaRPr/>
          </a:p>
        </p:txBody>
      </p:sp>
      <p:sp>
        <p:nvSpPr>
          <p:cNvPr id="700" name="Google Shape;700;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Remember, chlorophyll is the green pigment found </a:t>
            </a:r>
            <a:r>
              <a:rPr lang="en-US" u="sng"/>
              <a:t>inside of the chloroplasts </a:t>
            </a:r>
            <a:r>
              <a:rPr lang="en-US"/>
              <a:t>of a plant cell.</a:t>
            </a:r>
            <a:endParaRPr/>
          </a:p>
        </p:txBody>
      </p:sp>
      <p:sp>
        <p:nvSpPr>
          <p:cNvPr id="711" name="Google Shape;711;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review what we’ve learned so far. </a:t>
            </a:r>
            <a:endParaRPr b="0"/>
          </a:p>
        </p:txBody>
      </p:sp>
      <p:sp>
        <p:nvSpPr>
          <p:cNvPr id="720" name="Google Shape;720;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What is the difference between the vacuole in a plant cell versus an animal cell?</a:t>
            </a:r>
            <a:endParaRPr/>
          </a:p>
          <a:p>
            <a:pPr marL="0" lvl="0" indent="0" algn="l" rtl="0">
              <a:spcBef>
                <a:spcPts val="0"/>
              </a:spcBef>
              <a:spcAft>
                <a:spcPts val="0"/>
              </a:spcAft>
              <a:buNone/>
            </a:pPr>
            <a:endParaRPr b="0"/>
          </a:p>
          <a:p>
            <a:pPr marL="0" lvl="0" indent="0" algn="l" rtl="0">
              <a:spcBef>
                <a:spcPts val="0"/>
              </a:spcBef>
              <a:spcAft>
                <a:spcPts val="0"/>
              </a:spcAft>
              <a:buNone/>
            </a:pPr>
            <a:r>
              <a:rPr lang="en-US" b="0"/>
              <a:t>[A plant cell has a large central vacuole while an animal cell has a few, smaller vacuoles.Plants </a:t>
            </a:r>
            <a:r>
              <a:rPr lang="en-US"/>
              <a:t>often use their large vacuoles for structural support.</a:t>
            </a:r>
            <a:r>
              <a:rPr lang="en-US" b="0"/>
              <a:t>]</a:t>
            </a:r>
            <a:endParaRPr/>
          </a:p>
        </p:txBody>
      </p:sp>
      <p:sp>
        <p:nvSpPr>
          <p:cNvPr id="726" name="Google Shape;726;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organelle is always</a:t>
            </a:r>
            <a:r>
              <a:rPr lang="en-US" sz="1200" i="1"/>
              <a:t> </a:t>
            </a:r>
            <a:r>
              <a:rPr lang="en-US" sz="1200"/>
              <a:t>found in animal cells, but rarely found in plant cells?</a:t>
            </a:r>
            <a:endParaRPr/>
          </a:p>
        </p:txBody>
      </p:sp>
      <p:sp>
        <p:nvSpPr>
          <p:cNvPr id="737" name="Google Shape;737;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What organelle is always found in animal cells, but rarely found in plant cells?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a:t>
            </a:r>
            <a:r>
              <a:rPr lang="en-US" sz="1200" i="0"/>
              <a:t>The answer is B., Lysosome.]</a:t>
            </a:r>
            <a:endParaRPr/>
          </a:p>
          <a:p>
            <a:pPr marL="0" lvl="0" indent="0" algn="l" rtl="0">
              <a:spcBef>
                <a:spcPts val="0"/>
              </a:spcBef>
              <a:spcAft>
                <a:spcPts val="0"/>
              </a:spcAft>
              <a:buNone/>
            </a:pPr>
            <a:endParaRPr b="0"/>
          </a:p>
        </p:txBody>
      </p:sp>
      <p:sp>
        <p:nvSpPr>
          <p:cNvPr id="746" name="Google Shape;746;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Which organelles are only found in plant cells?</a:t>
            </a:r>
            <a:endParaRPr/>
          </a:p>
          <a:p>
            <a:pPr marL="0" lvl="0" indent="0" algn="l" rtl="0">
              <a:spcBef>
                <a:spcPts val="0"/>
              </a:spcBef>
              <a:spcAft>
                <a:spcPts val="0"/>
              </a:spcAft>
              <a:buNone/>
            </a:pPr>
            <a:endParaRPr b="0"/>
          </a:p>
        </p:txBody>
      </p:sp>
      <p:sp>
        <p:nvSpPr>
          <p:cNvPr id="755" name="Google Shape;755;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organelles are found in plant cells but not in animal cells?</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b="0"/>
              <a:t>The answer is D., the cell wall, chloroplasts, and chlorophyll are the organelles that are f</a:t>
            </a:r>
            <a:r>
              <a:rPr lang="en-US"/>
              <a:t>ound in </a:t>
            </a:r>
            <a:r>
              <a:rPr lang="en-US" b="0"/>
              <a:t>plant cell</a:t>
            </a:r>
            <a:r>
              <a:rPr lang="en-US"/>
              <a:t>s but not in animal cells</a:t>
            </a:r>
            <a:r>
              <a:rPr lang="en-US" b="0"/>
              <a:t>. </a:t>
            </a:r>
            <a:endParaRPr b="0"/>
          </a:p>
          <a:p>
            <a:pPr marL="0" lvl="0" indent="0" algn="l" rtl="0">
              <a:spcBef>
                <a:spcPts val="0"/>
              </a:spcBef>
              <a:spcAft>
                <a:spcPts val="0"/>
              </a:spcAft>
              <a:buNone/>
            </a:pPr>
            <a:r>
              <a:rPr lang="en-US"/>
              <a:t>*You may want to note that fungi also have cell walls, so that organelle is not specific to just plant cells.]</a:t>
            </a:r>
            <a:endParaRPr/>
          </a:p>
        </p:txBody>
      </p:sp>
      <p:sp>
        <p:nvSpPr>
          <p:cNvPr id="764" name="Google Shape;76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Organelles are parts of the cell, each with their own job that helps the cell function.</a:t>
            </a:r>
            <a:endParaRPr sz="1200"/>
          </a:p>
        </p:txBody>
      </p:sp>
      <p:sp>
        <p:nvSpPr>
          <p:cNvPr id="168" name="Google Shape;16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Where does photosynthesis take place?</a:t>
            </a:r>
            <a:endParaRPr/>
          </a:p>
          <a:p>
            <a:pPr marL="0" lvl="0" indent="0" algn="l" rtl="0">
              <a:spcBef>
                <a:spcPts val="0"/>
              </a:spcBef>
              <a:spcAft>
                <a:spcPts val="0"/>
              </a:spcAft>
              <a:buNone/>
            </a:pPr>
            <a:endParaRPr/>
          </a:p>
        </p:txBody>
      </p:sp>
      <p:sp>
        <p:nvSpPr>
          <p:cNvPr id="773" name="Google Shape;773;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dc667994d5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gdc667994d5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Where does photosynthesis take place?</a:t>
            </a:r>
            <a:endParaRPr/>
          </a:p>
          <a:p>
            <a:pPr marL="0" lvl="0" indent="0" algn="l" rtl="0">
              <a:spcBef>
                <a:spcPts val="0"/>
              </a:spcBef>
              <a:spcAft>
                <a:spcPts val="0"/>
              </a:spcAft>
              <a:buNone/>
            </a:pPr>
            <a:endParaRPr/>
          </a:p>
        </p:txBody>
      </p:sp>
      <p:sp>
        <p:nvSpPr>
          <p:cNvPr id="782" name="Google Shape;782;gdc667994d5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the cell wall do?</a:t>
            </a:r>
            <a:endParaRPr/>
          </a:p>
          <a:p>
            <a:pPr marL="0" lvl="0" indent="0" algn="l" rtl="0">
              <a:spcBef>
                <a:spcPts val="0"/>
              </a:spcBef>
              <a:spcAft>
                <a:spcPts val="0"/>
              </a:spcAft>
              <a:buNone/>
            </a:pPr>
            <a:endParaRPr/>
          </a:p>
          <a:p>
            <a:pPr marL="0" lvl="0" indent="0" algn="l" rtl="0">
              <a:spcBef>
                <a:spcPts val="0"/>
              </a:spcBef>
              <a:spcAft>
                <a:spcPts val="0"/>
              </a:spcAft>
              <a:buNone/>
            </a:pPr>
            <a:r>
              <a:rPr lang="en-US"/>
              <a:t>[The cell wall provides support and extra protection to keep things from going in and out of the plant cell.] </a:t>
            </a:r>
            <a:endParaRPr/>
          </a:p>
        </p:txBody>
      </p:sp>
      <p:sp>
        <p:nvSpPr>
          <p:cNvPr id="791" name="Google Shape;791;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name of the green pigment inside chloroplasts? </a:t>
            </a:r>
            <a:endParaRPr/>
          </a:p>
          <a:p>
            <a:pPr marL="0" lvl="0" indent="0" algn="l" rtl="0">
              <a:spcBef>
                <a:spcPts val="0"/>
              </a:spcBef>
              <a:spcAft>
                <a:spcPts val="0"/>
              </a:spcAft>
              <a:buNone/>
            </a:pPr>
            <a:endParaRPr/>
          </a:p>
          <a:p>
            <a:pPr marL="0" lvl="0" indent="0" algn="l" rtl="0">
              <a:spcBef>
                <a:spcPts val="0"/>
              </a:spcBef>
              <a:spcAft>
                <a:spcPts val="0"/>
              </a:spcAft>
              <a:buNone/>
            </a:pPr>
            <a:r>
              <a:rPr lang="en-US"/>
              <a:t>[Chlorophyll is the green pigment that</a:t>
            </a:r>
            <a:r>
              <a:rPr lang="en-US" u="sng"/>
              <a:t> fills</a:t>
            </a:r>
            <a:r>
              <a:rPr lang="en-US"/>
              <a:t> the chloroplast and plays an important role in the process of photosynthesis!] </a:t>
            </a:r>
            <a:endParaRPr/>
          </a:p>
        </p:txBody>
      </p:sp>
      <p:sp>
        <p:nvSpPr>
          <p:cNvPr id="800" name="Google Shape;800;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Match the organelle with its part or job in the factory.</a:t>
            </a:r>
            <a:endParaRPr/>
          </a:p>
        </p:txBody>
      </p:sp>
      <p:sp>
        <p:nvSpPr>
          <p:cNvPr id="808" name="Google Shape;808;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 The vacuole is like the storage warehouse.</a:t>
            </a:r>
            <a:endParaRPr/>
          </a:p>
          <a:p>
            <a:pPr marL="0" lvl="0" indent="0" algn="l" rtl="0">
              <a:spcBef>
                <a:spcPts val="0"/>
              </a:spcBef>
              <a:spcAft>
                <a:spcPts val="0"/>
              </a:spcAft>
              <a:buNone/>
            </a:pPr>
            <a:r>
              <a:rPr lang="en-US"/>
              <a:t>B. Chlorophyll are like the solar panels.</a:t>
            </a:r>
            <a:endParaRPr/>
          </a:p>
          <a:p>
            <a:pPr marL="0" lvl="0" indent="0" algn="l" rtl="0">
              <a:spcBef>
                <a:spcPts val="0"/>
              </a:spcBef>
              <a:spcAft>
                <a:spcPts val="0"/>
              </a:spcAft>
              <a:buNone/>
            </a:pPr>
            <a:r>
              <a:rPr lang="en-US"/>
              <a:t>D. Lysosomes are the recycling &amp; maintenance centers.</a:t>
            </a:r>
            <a:endParaRPr/>
          </a:p>
          <a:p>
            <a:pPr marL="0" lvl="0" indent="0" algn="l" rtl="0">
              <a:spcBef>
                <a:spcPts val="0"/>
              </a:spcBef>
              <a:spcAft>
                <a:spcPts val="0"/>
              </a:spcAft>
              <a:buNone/>
            </a:pPr>
            <a:r>
              <a:rPr lang="en-US"/>
              <a:t>C. The cell wall is like the walls of the factory.</a:t>
            </a:r>
            <a:endParaRPr/>
          </a:p>
          <a:p>
            <a:pPr marL="0" lvl="0" indent="0" algn="l" rtl="0">
              <a:spcBef>
                <a:spcPts val="0"/>
              </a:spcBef>
              <a:spcAft>
                <a:spcPts val="0"/>
              </a:spcAft>
              <a:buNone/>
            </a:pPr>
            <a:r>
              <a:rPr lang="en-US"/>
              <a:t>A. Chloroplasts are the solar-powered generator.</a:t>
            </a:r>
            <a:endParaRPr/>
          </a:p>
        </p:txBody>
      </p:sp>
      <p:sp>
        <p:nvSpPr>
          <p:cNvPr id="818" name="Google Shape;818;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 us review what we have learned today!</a:t>
            </a:r>
            <a:endParaRPr/>
          </a:p>
        </p:txBody>
      </p:sp>
      <p:sp>
        <p:nvSpPr>
          <p:cNvPr id="827" name="Google Shape;827;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vacuole is a membrane-enclosed sac that stores food, water, and other materials inside plant and animal cells.  Plant cells have one large, central vacuole, while animal cells have a few, smaller vacuoles.</a:t>
            </a:r>
            <a:endParaRPr/>
          </a:p>
        </p:txBody>
      </p:sp>
      <p:sp>
        <p:nvSpPr>
          <p:cNvPr id="834" name="Google Shape;834;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think of the vacuole like the factory warehouse, as both the vacuole and the warehouse store things.</a:t>
            </a:r>
            <a:endParaRPr/>
          </a:p>
        </p:txBody>
      </p:sp>
      <p:sp>
        <p:nvSpPr>
          <p:cNvPr id="845" name="Google Shape;845;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Lysosomes help maintain and repair cell structures by digesting waste and parts that are worn-out.  Plant cells </a:t>
            </a:r>
            <a:r>
              <a:rPr lang="en-US" i="1"/>
              <a:t>rarely</a:t>
            </a:r>
            <a:r>
              <a:rPr lang="en-US"/>
              <a:t> have lysosomes because they have cell walls that help keep waste out of the cell, but animal cells </a:t>
            </a:r>
            <a:r>
              <a:rPr lang="en-US" i="1"/>
              <a:t>always </a:t>
            </a:r>
            <a:r>
              <a:rPr lang="en-US" i="0"/>
              <a:t>have lysosomes.</a:t>
            </a:r>
            <a:endParaRPr/>
          </a:p>
        </p:txBody>
      </p:sp>
      <p:sp>
        <p:nvSpPr>
          <p:cNvPr id="853" name="Google Shape;853;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remember the meaning of the word organelles by thinking of organelles as “little organs” in a cell that help the cell function as it should.</a:t>
            </a:r>
            <a:endParaRPr/>
          </a:p>
        </p:txBody>
      </p:sp>
      <p:sp>
        <p:nvSpPr>
          <p:cNvPr id="179" name="Google Shape;17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think of the lysosomes as the recycling and maintenance centers of factories, since both help to break down waste.</a:t>
            </a:r>
            <a:endParaRPr/>
          </a:p>
        </p:txBody>
      </p:sp>
      <p:sp>
        <p:nvSpPr>
          <p:cNvPr id="862" name="Google Shape;862;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wall is an extra layer outside of the plant cell membrane.  It provides support and helps control what enters and exits plant cells.  Animal cells do not have a cell wall.</a:t>
            </a:r>
            <a:endParaRPr/>
          </a:p>
        </p:txBody>
      </p:sp>
      <p:sp>
        <p:nvSpPr>
          <p:cNvPr id="870" name="Google Shape;870;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wall that surrounds a plant cell is like the walls of a factory – both support the structure and help keep things in or out as needed.</a:t>
            </a:r>
            <a:endParaRPr/>
          </a:p>
        </p:txBody>
      </p:sp>
      <p:sp>
        <p:nvSpPr>
          <p:cNvPr id="879" name="Google Shape;879;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Chloroplasts use the sun’s energy to make food for the plant – a process called photosynthesis.</a:t>
            </a:r>
            <a:endParaRPr/>
          </a:p>
        </p:txBody>
      </p:sp>
      <p:sp>
        <p:nvSpPr>
          <p:cNvPr id="889" name="Google Shape;889;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remember chloroplasts as the solar-powered generator that helps our factory stay up and running!</a:t>
            </a:r>
            <a:endParaRPr/>
          </a:p>
        </p:txBody>
      </p:sp>
      <p:sp>
        <p:nvSpPr>
          <p:cNvPr id="898" name="Google Shape;898;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Chlorophyll is green pigment inside chloroplasts that absorbs the sun’s light energy to make food.</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906" name="Google Shape;906;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think of chlorophyll as the solar panels at that help the solar-powered generator run as it should.  </a:t>
            </a:r>
            <a:endParaRPr/>
          </a:p>
          <a:p>
            <a:pPr marL="0" lvl="0" indent="0" algn="l" rtl="0">
              <a:spcBef>
                <a:spcPts val="0"/>
              </a:spcBef>
              <a:spcAft>
                <a:spcPts val="0"/>
              </a:spcAft>
              <a:buNone/>
            </a:pPr>
            <a:r>
              <a:rPr lang="en-US"/>
              <a:t>Chlorophyll and solar panels absorb the sun’s light energy to help the chloroplast, or the solar-powered generator, do what it’s supposed to do.</a:t>
            </a:r>
            <a:endParaRPr/>
          </a:p>
        </p:txBody>
      </p:sp>
      <p:sp>
        <p:nvSpPr>
          <p:cNvPr id="916" name="Google Shape;916;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dc62d25579_0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gdc62d25579_0_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c62d25579_0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5" name="Google Shape;935;gdc62d25579_0_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dc62d25579_0_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Feedback: These simulations / reinforcement activities are a great way to differentiate for students based on their needs and / or interests. These activities can be offered in different places throughout the slides or unit as students finish early, need additional activities for understanding, or need to be engaged in the content in a different way. </a:t>
            </a:r>
            <a:endParaRPr/>
          </a:p>
        </p:txBody>
      </p:sp>
      <p:sp>
        <p:nvSpPr>
          <p:cNvPr id="945" name="Google Shape;945;gdc62d25579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membrane controls what enters and exits the cell.  </a:t>
            </a:r>
            <a:endParaRPr/>
          </a:p>
        </p:txBody>
      </p:sp>
      <p:sp>
        <p:nvSpPr>
          <p:cNvPr id="189" name="Google Shape;18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5" name="Google Shape;955;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more about cell organelles, let’s reflect once more on our big question.  Was there anything that we predicted earlier that was correct or incorrect? Do you have any new thoughts to share? </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endParaRPr/>
          </a:p>
        </p:txBody>
      </p:sp>
      <p:sp>
        <p:nvSpPr>
          <p:cNvPr id="956" name="Google Shape;956;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966" name="Google Shape;966;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9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0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9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9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9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9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9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9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9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8.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4.jpg"/><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gif"/><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gif"/></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3.jpg"/></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3.jpg"/></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4.jpg"/><Relationship Id="rId4" Type="http://schemas.openxmlformats.org/officeDocument/2006/relationships/image" Target="../media/image19.jpg"/></Relationships>
</file>

<file path=ppt/slides/_rels/slide7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7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7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7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3.jpg"/></Relationships>
</file>

<file path=ppt/slides/_rels/slide7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www.explorelearning.com/index.cfm?method=cResource.dspDetail&amp;ResourceID=450"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hyperlink" Target="https://www.cellsalive.com/cells/cell_model_js.htm"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sepuplhs.org/middle/third-edition/simulations/cell_sim.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6.jpg"/></Relationships>
</file>

<file path=ppt/slides/_rels/slide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2.jpg"/></Relationships>
</file>

<file path=ppt/slides/_rels/slide9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pic>
        <p:nvPicPr>
          <p:cNvPr id="112" name="Google Shape;112;p1"/>
          <p:cNvPicPr preferRelativeResize="0"/>
          <p:nvPr/>
        </p:nvPicPr>
        <p:blipFill rotWithShape="1">
          <a:blip r:embed="rId13">
            <a:alphaModFix/>
          </a:blip>
          <a:srcRect/>
          <a:stretch/>
        </p:blipFill>
        <p:spPr>
          <a:xfrm>
            <a:off x="92912" y="122367"/>
            <a:ext cx="1194920" cy="78035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dc45e45b29_0_0"/>
          <p:cNvSpPr txBox="1"/>
          <p:nvPr/>
        </p:nvSpPr>
        <p:spPr>
          <a:xfrm>
            <a:off x="1569775" y="709675"/>
            <a:ext cx="60285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Cell Membrane = Doors</a:t>
            </a:r>
            <a:endParaRPr/>
          </a:p>
        </p:txBody>
      </p:sp>
      <p:pic>
        <p:nvPicPr>
          <p:cNvPr id="203" name="Google Shape;203;gdc45e45b29_0_0"/>
          <p:cNvPicPr preferRelativeResize="0"/>
          <p:nvPr/>
        </p:nvPicPr>
        <p:blipFill>
          <a:blip r:embed="rId3">
            <a:alphaModFix/>
          </a:blip>
          <a:stretch>
            <a:fillRect/>
          </a:stretch>
        </p:blipFill>
        <p:spPr>
          <a:xfrm>
            <a:off x="514350" y="2167300"/>
            <a:ext cx="8115300" cy="4572000"/>
          </a:xfrm>
          <a:prstGeom prst="rect">
            <a:avLst/>
          </a:prstGeom>
          <a:noFill/>
          <a:ln>
            <a:noFill/>
          </a:ln>
        </p:spPr>
      </p:pic>
      <p:sp>
        <p:nvSpPr>
          <p:cNvPr id="204" name="Google Shape;204;gdc45e45b29_0_0"/>
          <p:cNvSpPr/>
          <p:nvPr/>
        </p:nvSpPr>
        <p:spPr>
          <a:xfrm>
            <a:off x="4165000" y="4540451"/>
            <a:ext cx="1212300" cy="83100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gdc45e45b29_0_0"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0"/>
          <p:cNvSpPr txBox="1"/>
          <p:nvPr/>
        </p:nvSpPr>
        <p:spPr>
          <a:xfrm>
            <a:off x="849550" y="356875"/>
            <a:ext cx="8001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Cytoplasm</a:t>
            </a:r>
            <a:r>
              <a:rPr lang="en-US" sz="3600" b="1">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  jelly-like substance that materials in the cell move through</a:t>
            </a:r>
            <a:endParaRPr sz="3600" b="1">
              <a:solidFill>
                <a:schemeClr val="dk1"/>
              </a:solidFill>
              <a:latin typeface="Calibri"/>
              <a:ea typeface="Calibri"/>
              <a:cs typeface="Calibri"/>
              <a:sym typeface="Calibri"/>
            </a:endParaRPr>
          </a:p>
        </p:txBody>
      </p:sp>
      <p:pic>
        <p:nvPicPr>
          <p:cNvPr id="212" name="Google Shape;212;p10" descr="Animal Cell.jpg"/>
          <p:cNvPicPr preferRelativeResize="0"/>
          <p:nvPr/>
        </p:nvPicPr>
        <p:blipFill rotWithShape="1">
          <a:blip r:embed="rId3">
            <a:alphaModFix/>
          </a:blip>
          <a:srcRect l="-501" r="-2758"/>
          <a:stretch/>
        </p:blipFill>
        <p:spPr>
          <a:xfrm>
            <a:off x="4691294" y="2329558"/>
            <a:ext cx="4359467" cy="3537833"/>
          </a:xfrm>
          <a:prstGeom prst="rect">
            <a:avLst/>
          </a:prstGeom>
          <a:noFill/>
          <a:ln>
            <a:noFill/>
          </a:ln>
        </p:spPr>
      </p:pic>
      <p:pic>
        <p:nvPicPr>
          <p:cNvPr id="213" name="Google Shape;213;p10" descr="A picture containing indoor, table&#10;&#10;Description automatically generated"/>
          <p:cNvPicPr preferRelativeResize="0"/>
          <p:nvPr/>
        </p:nvPicPr>
        <p:blipFill rotWithShape="1">
          <a:blip r:embed="rId4">
            <a:alphaModFix/>
          </a:blip>
          <a:srcRect l="15120" r="15962"/>
          <a:stretch/>
        </p:blipFill>
        <p:spPr>
          <a:xfrm>
            <a:off x="0" y="2525982"/>
            <a:ext cx="4651142" cy="3711045"/>
          </a:xfrm>
          <a:prstGeom prst="rect">
            <a:avLst/>
          </a:prstGeom>
          <a:noFill/>
          <a:ln>
            <a:noFill/>
          </a:ln>
        </p:spPr>
      </p:pic>
      <p:cxnSp>
        <p:nvCxnSpPr>
          <p:cNvPr id="214" name="Google Shape;214;p10"/>
          <p:cNvCxnSpPr/>
          <p:nvPr/>
        </p:nvCxnSpPr>
        <p:spPr>
          <a:xfrm flipH="1">
            <a:off x="7956645" y="2210937"/>
            <a:ext cx="303335" cy="2093238"/>
          </a:xfrm>
          <a:prstGeom prst="straightConnector1">
            <a:avLst/>
          </a:prstGeom>
          <a:noFill/>
          <a:ln w="57150" cap="flat" cmpd="sng">
            <a:solidFill>
              <a:srgbClr val="FF0000"/>
            </a:solidFill>
            <a:prstDash val="solid"/>
            <a:round/>
            <a:headEnd type="none" w="sm" len="sm"/>
            <a:tailEnd type="triangle" w="med" len="med"/>
          </a:ln>
        </p:spPr>
      </p:cxnSp>
      <p:cxnSp>
        <p:nvCxnSpPr>
          <p:cNvPr id="215" name="Google Shape;215;p10"/>
          <p:cNvCxnSpPr/>
          <p:nvPr/>
        </p:nvCxnSpPr>
        <p:spPr>
          <a:xfrm>
            <a:off x="798394" y="2210937"/>
            <a:ext cx="696036" cy="1991091"/>
          </a:xfrm>
          <a:prstGeom prst="straightConnector1">
            <a:avLst/>
          </a:prstGeom>
          <a:noFill/>
          <a:ln w="57150" cap="flat" cmpd="sng">
            <a:solidFill>
              <a:srgbClr val="FF0000"/>
            </a:solidFill>
            <a:prstDash val="solid"/>
            <a:round/>
            <a:headEnd type="none" w="sm" len="sm"/>
            <a:tailEnd type="triangle" w="med" len="med"/>
          </a:ln>
        </p:spPr>
      </p:cxnSp>
      <p:sp>
        <p:nvSpPr>
          <p:cNvPr id="216" name="Google Shape;216;p10"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11" descr="Automated Factory Production Line Isometric Poster - Download Free ..."/>
          <p:cNvPicPr preferRelativeResize="0"/>
          <p:nvPr/>
        </p:nvPicPr>
        <p:blipFill rotWithShape="1">
          <a:blip r:embed="rId3">
            <a:alphaModFix/>
          </a:blip>
          <a:srcRect/>
          <a:stretch/>
        </p:blipFill>
        <p:spPr>
          <a:xfrm>
            <a:off x="2204185" y="1847218"/>
            <a:ext cx="4735630" cy="4735630"/>
          </a:xfrm>
          <a:prstGeom prst="rect">
            <a:avLst/>
          </a:prstGeom>
          <a:noFill/>
          <a:ln>
            <a:noFill/>
          </a:ln>
        </p:spPr>
      </p:pic>
      <p:cxnSp>
        <p:nvCxnSpPr>
          <p:cNvPr id="223" name="Google Shape;223;p11"/>
          <p:cNvCxnSpPr/>
          <p:nvPr/>
        </p:nvCxnSpPr>
        <p:spPr>
          <a:xfrm flipH="1">
            <a:off x="5423338" y="1618593"/>
            <a:ext cx="273270" cy="1029224"/>
          </a:xfrm>
          <a:prstGeom prst="straightConnector1">
            <a:avLst/>
          </a:prstGeom>
          <a:noFill/>
          <a:ln w="57150" cap="flat" cmpd="sng">
            <a:solidFill>
              <a:srgbClr val="FF0000"/>
            </a:solidFill>
            <a:prstDash val="solid"/>
            <a:round/>
            <a:headEnd type="none" w="sm" len="sm"/>
            <a:tailEnd type="triangle" w="med" len="med"/>
          </a:ln>
        </p:spPr>
      </p:cxnSp>
      <p:sp>
        <p:nvSpPr>
          <p:cNvPr id="224" name="Google Shape;224;p11"/>
          <p:cNvSpPr txBox="1"/>
          <p:nvPr/>
        </p:nvSpPr>
        <p:spPr>
          <a:xfrm>
            <a:off x="525439" y="908410"/>
            <a:ext cx="809312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Cytoplasm = Hall or Floor Space</a:t>
            </a:r>
            <a:endParaRPr/>
          </a:p>
        </p:txBody>
      </p:sp>
      <p:sp>
        <p:nvSpPr>
          <p:cNvPr id="225" name="Google Shape;225;p1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12" descr="Animal Cell.jpg"/>
          <p:cNvPicPr preferRelativeResize="0"/>
          <p:nvPr/>
        </p:nvPicPr>
        <p:blipFill rotWithShape="1">
          <a:blip r:embed="rId3">
            <a:alphaModFix/>
          </a:blip>
          <a:srcRect l="-501" r="-2758"/>
          <a:stretch/>
        </p:blipFill>
        <p:spPr>
          <a:xfrm>
            <a:off x="4691294" y="2329558"/>
            <a:ext cx="4359467" cy="3537833"/>
          </a:xfrm>
          <a:prstGeom prst="rect">
            <a:avLst/>
          </a:prstGeom>
          <a:noFill/>
          <a:ln>
            <a:noFill/>
          </a:ln>
        </p:spPr>
      </p:pic>
      <p:sp>
        <p:nvSpPr>
          <p:cNvPr id="232" name="Google Shape;232;p12"/>
          <p:cNvSpPr/>
          <p:nvPr/>
        </p:nvSpPr>
        <p:spPr>
          <a:xfrm>
            <a:off x="5837731" y="2798475"/>
            <a:ext cx="1600299" cy="1258322"/>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12"/>
          <p:cNvSpPr txBox="1"/>
          <p:nvPr/>
        </p:nvSpPr>
        <p:spPr>
          <a:xfrm>
            <a:off x="849550" y="418275"/>
            <a:ext cx="78369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Nucleus</a:t>
            </a:r>
            <a:r>
              <a:rPr lang="en-US" sz="3600" b="1">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  directs the cell’s activities and is home to the cell’s genetic material (DNA)</a:t>
            </a:r>
            <a:endParaRPr/>
          </a:p>
        </p:txBody>
      </p:sp>
      <p:pic>
        <p:nvPicPr>
          <p:cNvPr id="234" name="Google Shape;234;p12" descr="A picture containing indoor, table&#10;&#10;Description automatically generated"/>
          <p:cNvPicPr preferRelativeResize="0"/>
          <p:nvPr/>
        </p:nvPicPr>
        <p:blipFill rotWithShape="1">
          <a:blip r:embed="rId4">
            <a:alphaModFix/>
          </a:blip>
          <a:srcRect l="15120" r="15962"/>
          <a:stretch/>
        </p:blipFill>
        <p:spPr>
          <a:xfrm>
            <a:off x="0" y="2525982"/>
            <a:ext cx="4651142" cy="3711045"/>
          </a:xfrm>
          <a:prstGeom prst="rect">
            <a:avLst/>
          </a:prstGeom>
          <a:noFill/>
          <a:ln>
            <a:noFill/>
          </a:ln>
        </p:spPr>
      </p:pic>
      <p:sp>
        <p:nvSpPr>
          <p:cNvPr id="235" name="Google Shape;235;p12"/>
          <p:cNvSpPr/>
          <p:nvPr/>
        </p:nvSpPr>
        <p:spPr>
          <a:xfrm>
            <a:off x="2647666" y="2390278"/>
            <a:ext cx="1577334" cy="1200329"/>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12"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3" descr="Automated Factory Production Line Isometric Poster - Download Free ..."/>
          <p:cNvPicPr preferRelativeResize="0"/>
          <p:nvPr/>
        </p:nvPicPr>
        <p:blipFill rotWithShape="1">
          <a:blip r:embed="rId3">
            <a:alphaModFix/>
          </a:blip>
          <a:srcRect/>
          <a:stretch/>
        </p:blipFill>
        <p:spPr>
          <a:xfrm>
            <a:off x="2204185" y="1792627"/>
            <a:ext cx="4735630" cy="4735630"/>
          </a:xfrm>
          <a:prstGeom prst="rect">
            <a:avLst/>
          </a:prstGeom>
          <a:noFill/>
          <a:ln>
            <a:noFill/>
          </a:ln>
        </p:spPr>
      </p:pic>
      <p:sp>
        <p:nvSpPr>
          <p:cNvPr id="243" name="Google Shape;243;p13"/>
          <p:cNvSpPr txBox="1"/>
          <p:nvPr/>
        </p:nvSpPr>
        <p:spPr>
          <a:xfrm>
            <a:off x="2064224" y="230868"/>
            <a:ext cx="501555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Nucleus = Manager</a:t>
            </a:r>
            <a:endParaRPr/>
          </a:p>
        </p:txBody>
      </p:sp>
      <p:sp>
        <p:nvSpPr>
          <p:cNvPr id="244" name="Google Shape;244;p13"/>
          <p:cNvSpPr/>
          <p:nvPr/>
        </p:nvSpPr>
        <p:spPr>
          <a:xfrm>
            <a:off x="4954137" y="3057099"/>
            <a:ext cx="846162" cy="1323832"/>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5" name="Google Shape;245;p1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14" descr="Animal Cell.jpg"/>
          <p:cNvPicPr preferRelativeResize="0"/>
          <p:nvPr/>
        </p:nvPicPr>
        <p:blipFill rotWithShape="1">
          <a:blip r:embed="rId3">
            <a:alphaModFix/>
          </a:blip>
          <a:srcRect l="-501" r="-2758"/>
          <a:stretch/>
        </p:blipFill>
        <p:spPr>
          <a:xfrm>
            <a:off x="4691294" y="2329558"/>
            <a:ext cx="4359467" cy="3537833"/>
          </a:xfrm>
          <a:prstGeom prst="rect">
            <a:avLst/>
          </a:prstGeom>
          <a:noFill/>
          <a:ln>
            <a:noFill/>
          </a:ln>
        </p:spPr>
      </p:pic>
      <p:pic>
        <p:nvPicPr>
          <p:cNvPr id="252" name="Google Shape;252;p14" descr="A picture containing indoor, table&#10;&#10;Description automatically generated"/>
          <p:cNvPicPr preferRelativeResize="0"/>
          <p:nvPr/>
        </p:nvPicPr>
        <p:blipFill rotWithShape="1">
          <a:blip r:embed="rId4">
            <a:alphaModFix/>
          </a:blip>
          <a:srcRect l="15120" r="15962"/>
          <a:stretch/>
        </p:blipFill>
        <p:spPr>
          <a:xfrm>
            <a:off x="0" y="2525982"/>
            <a:ext cx="4651142" cy="3711045"/>
          </a:xfrm>
          <a:prstGeom prst="rect">
            <a:avLst/>
          </a:prstGeom>
          <a:noFill/>
          <a:ln>
            <a:noFill/>
          </a:ln>
        </p:spPr>
      </p:pic>
      <p:cxnSp>
        <p:nvCxnSpPr>
          <p:cNvPr id="253" name="Google Shape;253;p14"/>
          <p:cNvCxnSpPr/>
          <p:nvPr/>
        </p:nvCxnSpPr>
        <p:spPr>
          <a:xfrm flipH="1">
            <a:off x="3391786" y="2525982"/>
            <a:ext cx="691422" cy="504297"/>
          </a:xfrm>
          <a:prstGeom prst="straightConnector1">
            <a:avLst/>
          </a:prstGeom>
          <a:noFill/>
          <a:ln w="57150" cap="flat" cmpd="sng">
            <a:solidFill>
              <a:srgbClr val="FF0000"/>
            </a:solidFill>
            <a:prstDash val="solid"/>
            <a:round/>
            <a:headEnd type="none" w="sm" len="sm"/>
            <a:tailEnd type="triangle" w="med" len="med"/>
          </a:ln>
        </p:spPr>
      </p:cxnSp>
      <p:cxnSp>
        <p:nvCxnSpPr>
          <p:cNvPr id="254" name="Google Shape;254;p14"/>
          <p:cNvCxnSpPr/>
          <p:nvPr/>
        </p:nvCxnSpPr>
        <p:spPr>
          <a:xfrm flipH="1">
            <a:off x="6613451" y="2525982"/>
            <a:ext cx="936038" cy="903018"/>
          </a:xfrm>
          <a:prstGeom prst="straightConnector1">
            <a:avLst/>
          </a:prstGeom>
          <a:noFill/>
          <a:ln w="57150" cap="flat" cmpd="sng">
            <a:solidFill>
              <a:srgbClr val="FF0000"/>
            </a:solidFill>
            <a:prstDash val="solid"/>
            <a:round/>
            <a:headEnd type="none" w="sm" len="sm"/>
            <a:tailEnd type="triangle" w="med" len="med"/>
          </a:ln>
        </p:spPr>
      </p:cxnSp>
      <p:pic>
        <p:nvPicPr>
          <p:cNvPr id="255" name="Google Shape;255;p14" descr="Chromosomes and chromatin - YouTube"/>
          <p:cNvPicPr preferRelativeResize="0"/>
          <p:nvPr/>
        </p:nvPicPr>
        <p:blipFill rotWithShape="1">
          <a:blip r:embed="rId5">
            <a:alphaModFix/>
          </a:blip>
          <a:srcRect t="9196" r="55250" b="13297"/>
          <a:stretch/>
        </p:blipFill>
        <p:spPr>
          <a:xfrm>
            <a:off x="4134178" y="1846119"/>
            <a:ext cx="1161284" cy="1131372"/>
          </a:xfrm>
          <a:prstGeom prst="rect">
            <a:avLst/>
          </a:prstGeom>
          <a:noFill/>
          <a:ln>
            <a:noFill/>
          </a:ln>
        </p:spPr>
      </p:pic>
      <p:pic>
        <p:nvPicPr>
          <p:cNvPr id="256" name="Google Shape;256;p14" descr="Chromosomes and chromatin - YouTube"/>
          <p:cNvPicPr preferRelativeResize="0"/>
          <p:nvPr/>
        </p:nvPicPr>
        <p:blipFill rotWithShape="1">
          <a:blip r:embed="rId5">
            <a:alphaModFix/>
          </a:blip>
          <a:srcRect t="9196" r="55250" b="13297"/>
          <a:stretch/>
        </p:blipFill>
        <p:spPr>
          <a:xfrm>
            <a:off x="7600459" y="1652771"/>
            <a:ext cx="1161284" cy="1131372"/>
          </a:xfrm>
          <a:prstGeom prst="rect">
            <a:avLst/>
          </a:prstGeom>
          <a:noFill/>
          <a:ln>
            <a:noFill/>
          </a:ln>
        </p:spPr>
      </p:pic>
      <p:sp>
        <p:nvSpPr>
          <p:cNvPr id="257" name="Google Shape;257;p14"/>
          <p:cNvSpPr txBox="1"/>
          <p:nvPr/>
        </p:nvSpPr>
        <p:spPr>
          <a:xfrm>
            <a:off x="849550" y="276225"/>
            <a:ext cx="79986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Chromatin</a:t>
            </a:r>
            <a:r>
              <a:rPr lang="en-US" sz="3200" b="1">
                <a:solidFill>
                  <a:schemeClr val="dk1"/>
                </a:solidFill>
                <a:latin typeface="Calibri"/>
                <a:ea typeface="Calibri"/>
                <a:cs typeface="Calibri"/>
                <a:sym typeface="Calibri"/>
              </a:rPr>
              <a:t>:</a:t>
            </a:r>
            <a:r>
              <a:rPr lang="en-US" sz="3200">
                <a:solidFill>
                  <a:schemeClr val="dk1"/>
                </a:solidFill>
                <a:latin typeface="Calibri"/>
                <a:ea typeface="Calibri"/>
                <a:cs typeface="Calibri"/>
                <a:sym typeface="Calibri"/>
              </a:rPr>
              <a:t>  located inside the nucleus; contains genetic material (DNA); involved in cell division</a:t>
            </a:r>
            <a:endParaRPr/>
          </a:p>
        </p:txBody>
      </p:sp>
      <p:sp>
        <p:nvSpPr>
          <p:cNvPr id="258" name="Google Shape;258;p14" descr="Rewind"/>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5"/>
          <p:cNvSpPr txBox="1"/>
          <p:nvPr/>
        </p:nvSpPr>
        <p:spPr>
          <a:xfrm>
            <a:off x="1594719" y="383724"/>
            <a:ext cx="595456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Chromatin = Blueprints</a:t>
            </a:r>
            <a:endParaRPr/>
          </a:p>
        </p:txBody>
      </p:sp>
      <p:pic>
        <p:nvPicPr>
          <p:cNvPr id="265" name="Google Shape;265;p15" descr="Manufacturing Drawing Easy Transparent &amp; PNG Clipart Free Download ..."/>
          <p:cNvPicPr preferRelativeResize="0"/>
          <p:nvPr/>
        </p:nvPicPr>
        <p:blipFill rotWithShape="1">
          <a:blip r:embed="rId3">
            <a:alphaModFix/>
          </a:blip>
          <a:srcRect/>
          <a:stretch/>
        </p:blipFill>
        <p:spPr>
          <a:xfrm>
            <a:off x="641445" y="1814939"/>
            <a:ext cx="7839075" cy="4429125"/>
          </a:xfrm>
          <a:prstGeom prst="rect">
            <a:avLst/>
          </a:prstGeom>
          <a:noFill/>
          <a:ln>
            <a:noFill/>
          </a:ln>
        </p:spPr>
      </p:pic>
      <p:sp>
        <p:nvSpPr>
          <p:cNvPr id="266" name="Google Shape;266;p1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16" descr="Animal Cell.jpg"/>
          <p:cNvPicPr preferRelativeResize="0"/>
          <p:nvPr/>
        </p:nvPicPr>
        <p:blipFill rotWithShape="1">
          <a:blip r:embed="rId3">
            <a:alphaModFix/>
          </a:blip>
          <a:srcRect l="-501" r="-2758"/>
          <a:stretch/>
        </p:blipFill>
        <p:spPr>
          <a:xfrm>
            <a:off x="4691294" y="2329558"/>
            <a:ext cx="4359467" cy="3537833"/>
          </a:xfrm>
          <a:prstGeom prst="rect">
            <a:avLst/>
          </a:prstGeom>
          <a:noFill/>
          <a:ln>
            <a:noFill/>
          </a:ln>
        </p:spPr>
      </p:pic>
      <p:sp>
        <p:nvSpPr>
          <p:cNvPr id="273" name="Google Shape;273;p16"/>
          <p:cNvSpPr txBox="1"/>
          <p:nvPr/>
        </p:nvSpPr>
        <p:spPr>
          <a:xfrm>
            <a:off x="849550" y="536150"/>
            <a:ext cx="78354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Ribosomes</a:t>
            </a:r>
            <a:r>
              <a:rPr lang="en-US" sz="3600" b="1">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make proteins for the cells</a:t>
            </a:r>
            <a:endParaRPr/>
          </a:p>
        </p:txBody>
      </p:sp>
      <p:pic>
        <p:nvPicPr>
          <p:cNvPr id="274" name="Google Shape;274;p16" descr="A picture containing indoor, table&#10;&#10;Description automatically generated"/>
          <p:cNvPicPr preferRelativeResize="0"/>
          <p:nvPr/>
        </p:nvPicPr>
        <p:blipFill rotWithShape="1">
          <a:blip r:embed="rId4">
            <a:alphaModFix/>
          </a:blip>
          <a:srcRect l="15120" r="15962"/>
          <a:stretch/>
        </p:blipFill>
        <p:spPr>
          <a:xfrm>
            <a:off x="0" y="2525982"/>
            <a:ext cx="4651142" cy="3711045"/>
          </a:xfrm>
          <a:prstGeom prst="rect">
            <a:avLst/>
          </a:prstGeom>
          <a:noFill/>
          <a:ln>
            <a:noFill/>
          </a:ln>
        </p:spPr>
      </p:pic>
      <p:cxnSp>
        <p:nvCxnSpPr>
          <p:cNvPr id="275" name="Google Shape;275;p16"/>
          <p:cNvCxnSpPr/>
          <p:nvPr/>
        </p:nvCxnSpPr>
        <p:spPr>
          <a:xfrm rot="10800000">
            <a:off x="2593076" y="4258102"/>
            <a:ext cx="1078172" cy="1733265"/>
          </a:xfrm>
          <a:prstGeom prst="straightConnector1">
            <a:avLst/>
          </a:prstGeom>
          <a:noFill/>
          <a:ln w="57150" cap="flat" cmpd="sng">
            <a:solidFill>
              <a:srgbClr val="FF0000"/>
            </a:solidFill>
            <a:prstDash val="solid"/>
            <a:round/>
            <a:headEnd type="none" w="sm" len="sm"/>
            <a:tailEnd type="triangle" w="med" len="med"/>
          </a:ln>
        </p:spPr>
      </p:cxnSp>
      <p:cxnSp>
        <p:nvCxnSpPr>
          <p:cNvPr id="276" name="Google Shape;276;p16"/>
          <p:cNvCxnSpPr/>
          <p:nvPr/>
        </p:nvCxnSpPr>
        <p:spPr>
          <a:xfrm>
            <a:off x="8320736" y="2525982"/>
            <a:ext cx="254900" cy="1572492"/>
          </a:xfrm>
          <a:prstGeom prst="straightConnector1">
            <a:avLst/>
          </a:prstGeom>
          <a:noFill/>
          <a:ln w="57150" cap="flat" cmpd="sng">
            <a:solidFill>
              <a:srgbClr val="FF0000"/>
            </a:solidFill>
            <a:prstDash val="solid"/>
            <a:round/>
            <a:headEnd type="none" w="sm" len="sm"/>
            <a:tailEnd type="triangle" w="med" len="med"/>
          </a:ln>
        </p:spPr>
      </p:cxnSp>
      <p:sp>
        <p:nvSpPr>
          <p:cNvPr id="277" name="Google Shape;277;p16"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7" descr="Automated Factory Production Line Isometric Poster - Download Free ..."/>
          <p:cNvPicPr preferRelativeResize="0"/>
          <p:nvPr/>
        </p:nvPicPr>
        <p:blipFill rotWithShape="1">
          <a:blip r:embed="rId3">
            <a:alphaModFix/>
          </a:blip>
          <a:srcRect/>
          <a:stretch/>
        </p:blipFill>
        <p:spPr>
          <a:xfrm>
            <a:off x="2204185" y="1792627"/>
            <a:ext cx="4735630" cy="4735630"/>
          </a:xfrm>
          <a:prstGeom prst="rect">
            <a:avLst/>
          </a:prstGeom>
          <a:noFill/>
          <a:ln>
            <a:noFill/>
          </a:ln>
        </p:spPr>
      </p:pic>
      <p:sp>
        <p:nvSpPr>
          <p:cNvPr id="284" name="Google Shape;284;p17"/>
          <p:cNvSpPr txBox="1"/>
          <p:nvPr/>
        </p:nvSpPr>
        <p:spPr>
          <a:xfrm>
            <a:off x="204716" y="936396"/>
            <a:ext cx="873456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Ribosomes = Production Machines</a:t>
            </a:r>
            <a:endParaRPr/>
          </a:p>
        </p:txBody>
      </p:sp>
      <p:cxnSp>
        <p:nvCxnSpPr>
          <p:cNvPr id="285" name="Google Shape;285;p17"/>
          <p:cNvCxnSpPr/>
          <p:nvPr/>
        </p:nvCxnSpPr>
        <p:spPr>
          <a:xfrm rot="10800000" flipH="1">
            <a:off x="2306472" y="5968699"/>
            <a:ext cx="1530823" cy="746000"/>
          </a:xfrm>
          <a:prstGeom prst="straightConnector1">
            <a:avLst/>
          </a:prstGeom>
          <a:noFill/>
          <a:ln w="57150" cap="flat" cmpd="sng">
            <a:solidFill>
              <a:srgbClr val="FF0000"/>
            </a:solidFill>
            <a:prstDash val="solid"/>
            <a:round/>
            <a:headEnd type="none" w="sm" len="sm"/>
            <a:tailEnd type="triangle" w="med" len="med"/>
          </a:ln>
        </p:spPr>
      </p:cxnSp>
      <p:cxnSp>
        <p:nvCxnSpPr>
          <p:cNvPr id="286" name="Google Shape;286;p17"/>
          <p:cNvCxnSpPr/>
          <p:nvPr/>
        </p:nvCxnSpPr>
        <p:spPr>
          <a:xfrm rot="10800000">
            <a:off x="4667535" y="5572947"/>
            <a:ext cx="206991" cy="1141752"/>
          </a:xfrm>
          <a:prstGeom prst="straightConnector1">
            <a:avLst/>
          </a:prstGeom>
          <a:noFill/>
          <a:ln w="57150" cap="flat" cmpd="sng">
            <a:solidFill>
              <a:srgbClr val="FF0000"/>
            </a:solidFill>
            <a:prstDash val="solid"/>
            <a:round/>
            <a:headEnd type="none" w="sm" len="sm"/>
            <a:tailEnd type="triangle" w="med" len="med"/>
          </a:ln>
        </p:spPr>
      </p:cxnSp>
      <p:cxnSp>
        <p:nvCxnSpPr>
          <p:cNvPr id="287" name="Google Shape;287;p17"/>
          <p:cNvCxnSpPr/>
          <p:nvPr/>
        </p:nvCxnSpPr>
        <p:spPr>
          <a:xfrm flipH="1">
            <a:off x="4771030" y="3985146"/>
            <a:ext cx="2612409" cy="805218"/>
          </a:xfrm>
          <a:prstGeom prst="straightConnector1">
            <a:avLst/>
          </a:prstGeom>
          <a:noFill/>
          <a:ln w="57150" cap="flat" cmpd="sng">
            <a:solidFill>
              <a:srgbClr val="FF0000"/>
            </a:solidFill>
            <a:prstDash val="solid"/>
            <a:round/>
            <a:headEnd type="none" w="sm" len="sm"/>
            <a:tailEnd type="triangle" w="med" len="med"/>
          </a:ln>
        </p:spPr>
      </p:cxnSp>
      <p:cxnSp>
        <p:nvCxnSpPr>
          <p:cNvPr id="288" name="Google Shape;288;p17"/>
          <p:cNvCxnSpPr/>
          <p:nvPr/>
        </p:nvCxnSpPr>
        <p:spPr>
          <a:xfrm rot="10800000">
            <a:off x="6215346" y="5186117"/>
            <a:ext cx="1481991" cy="386830"/>
          </a:xfrm>
          <a:prstGeom prst="straightConnector1">
            <a:avLst/>
          </a:prstGeom>
          <a:noFill/>
          <a:ln w="57150" cap="flat" cmpd="sng">
            <a:solidFill>
              <a:srgbClr val="FF0000"/>
            </a:solidFill>
            <a:prstDash val="solid"/>
            <a:round/>
            <a:headEnd type="none" w="sm" len="sm"/>
            <a:tailEnd type="triangle" w="med" len="med"/>
          </a:ln>
        </p:spPr>
      </p:cxnSp>
      <p:cxnSp>
        <p:nvCxnSpPr>
          <p:cNvPr id="289" name="Google Shape;289;p17"/>
          <p:cNvCxnSpPr/>
          <p:nvPr/>
        </p:nvCxnSpPr>
        <p:spPr>
          <a:xfrm rot="10800000" flipH="1">
            <a:off x="1760561" y="2678340"/>
            <a:ext cx="2161428" cy="938317"/>
          </a:xfrm>
          <a:prstGeom prst="straightConnector1">
            <a:avLst/>
          </a:prstGeom>
          <a:noFill/>
          <a:ln w="57150" cap="flat" cmpd="sng">
            <a:solidFill>
              <a:srgbClr val="FF0000"/>
            </a:solidFill>
            <a:prstDash val="solid"/>
            <a:round/>
            <a:headEnd type="none" w="sm" len="sm"/>
            <a:tailEnd type="triangle" w="med" len="med"/>
          </a:ln>
        </p:spPr>
      </p:cxnSp>
      <p:sp>
        <p:nvSpPr>
          <p:cNvPr id="290" name="Google Shape;290;p1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8" descr="Animal Cell.jpg"/>
          <p:cNvPicPr preferRelativeResize="0"/>
          <p:nvPr/>
        </p:nvPicPr>
        <p:blipFill rotWithShape="1">
          <a:blip r:embed="rId3">
            <a:alphaModFix/>
          </a:blip>
          <a:srcRect l="-501" r="-2758"/>
          <a:stretch/>
        </p:blipFill>
        <p:spPr>
          <a:xfrm>
            <a:off x="4691294" y="2329558"/>
            <a:ext cx="4359467" cy="3537833"/>
          </a:xfrm>
          <a:prstGeom prst="rect">
            <a:avLst/>
          </a:prstGeom>
          <a:noFill/>
          <a:ln>
            <a:noFill/>
          </a:ln>
        </p:spPr>
      </p:pic>
      <p:sp>
        <p:nvSpPr>
          <p:cNvPr id="297" name="Google Shape;297;p18"/>
          <p:cNvSpPr txBox="1"/>
          <p:nvPr/>
        </p:nvSpPr>
        <p:spPr>
          <a:xfrm>
            <a:off x="969951" y="341100"/>
            <a:ext cx="78678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Golgi Bodies</a:t>
            </a:r>
            <a:r>
              <a:rPr lang="en-US" sz="3600" b="1">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  package proteins to transport and use outside the cell</a:t>
            </a:r>
            <a:endParaRPr/>
          </a:p>
        </p:txBody>
      </p:sp>
      <p:pic>
        <p:nvPicPr>
          <p:cNvPr id="298" name="Google Shape;298;p18" descr="A picture containing indoor, table&#10;&#10;Description automatically generated"/>
          <p:cNvPicPr preferRelativeResize="0"/>
          <p:nvPr/>
        </p:nvPicPr>
        <p:blipFill rotWithShape="1">
          <a:blip r:embed="rId4">
            <a:alphaModFix/>
          </a:blip>
          <a:srcRect l="15120" r="15962"/>
          <a:stretch/>
        </p:blipFill>
        <p:spPr>
          <a:xfrm>
            <a:off x="0" y="2525982"/>
            <a:ext cx="4651142" cy="3711045"/>
          </a:xfrm>
          <a:prstGeom prst="rect">
            <a:avLst/>
          </a:prstGeom>
          <a:noFill/>
          <a:ln>
            <a:noFill/>
          </a:ln>
        </p:spPr>
      </p:pic>
      <p:cxnSp>
        <p:nvCxnSpPr>
          <p:cNvPr id="299" name="Google Shape;299;p18"/>
          <p:cNvCxnSpPr/>
          <p:nvPr/>
        </p:nvCxnSpPr>
        <p:spPr>
          <a:xfrm>
            <a:off x="2311194" y="1965278"/>
            <a:ext cx="1" cy="2648811"/>
          </a:xfrm>
          <a:prstGeom prst="straightConnector1">
            <a:avLst/>
          </a:prstGeom>
          <a:noFill/>
          <a:ln w="57150" cap="flat" cmpd="sng">
            <a:solidFill>
              <a:srgbClr val="FF0000"/>
            </a:solidFill>
            <a:prstDash val="solid"/>
            <a:round/>
            <a:headEnd type="none" w="sm" len="sm"/>
            <a:tailEnd type="triangle" w="med" len="med"/>
          </a:ln>
        </p:spPr>
      </p:cxnSp>
      <p:cxnSp>
        <p:nvCxnSpPr>
          <p:cNvPr id="300" name="Google Shape;300;p18"/>
          <p:cNvCxnSpPr/>
          <p:nvPr/>
        </p:nvCxnSpPr>
        <p:spPr>
          <a:xfrm>
            <a:off x="7535839" y="1965278"/>
            <a:ext cx="1" cy="2307617"/>
          </a:xfrm>
          <a:prstGeom prst="straightConnector1">
            <a:avLst/>
          </a:prstGeom>
          <a:noFill/>
          <a:ln w="57150" cap="flat" cmpd="sng">
            <a:solidFill>
              <a:srgbClr val="FF0000"/>
            </a:solidFill>
            <a:prstDash val="solid"/>
            <a:round/>
            <a:headEnd type="none" w="sm" len="sm"/>
            <a:tailEnd type="triangle" w="med" len="med"/>
          </a:ln>
        </p:spPr>
      </p:cxnSp>
      <p:sp>
        <p:nvSpPr>
          <p:cNvPr id="301" name="Google Shape;301;p18"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
          <p:cNvSpPr txBox="1"/>
          <p:nvPr/>
        </p:nvSpPr>
        <p:spPr>
          <a:xfrm>
            <a:off x="662152" y="110680"/>
            <a:ext cx="781969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a:solidFill>
                  <a:schemeClr val="dk1"/>
                </a:solidFill>
                <a:latin typeface="Calibri"/>
                <a:ea typeface="Calibri"/>
                <a:cs typeface="Calibri"/>
                <a:sym typeface="Calibri"/>
              </a:rPr>
              <a:t>Different Organelles</a:t>
            </a:r>
            <a:endParaRPr/>
          </a:p>
        </p:txBody>
      </p:sp>
      <p:pic>
        <p:nvPicPr>
          <p:cNvPr id="119" name="Google Shape;119;p2"/>
          <p:cNvPicPr preferRelativeResize="0"/>
          <p:nvPr/>
        </p:nvPicPr>
        <p:blipFill rotWithShape="1">
          <a:blip r:embed="rId3">
            <a:alphaModFix/>
          </a:blip>
          <a:srcRect/>
          <a:stretch/>
        </p:blipFill>
        <p:spPr>
          <a:xfrm>
            <a:off x="194363" y="1220774"/>
            <a:ext cx="4074175" cy="3284671"/>
          </a:xfrm>
          <a:prstGeom prst="rect">
            <a:avLst/>
          </a:prstGeom>
          <a:noFill/>
          <a:ln>
            <a:noFill/>
          </a:ln>
        </p:spPr>
      </p:pic>
      <p:pic>
        <p:nvPicPr>
          <p:cNvPr id="120" name="Google Shape;120;p2" descr="A picture containing drawing, food&#10;&#10;Description automatically generated"/>
          <p:cNvPicPr preferRelativeResize="0"/>
          <p:nvPr/>
        </p:nvPicPr>
        <p:blipFill rotWithShape="1">
          <a:blip r:embed="rId4">
            <a:alphaModFix/>
          </a:blip>
          <a:srcRect/>
          <a:stretch/>
        </p:blipFill>
        <p:spPr>
          <a:xfrm>
            <a:off x="3867808" y="3389612"/>
            <a:ext cx="5081830" cy="3131531"/>
          </a:xfrm>
          <a:prstGeom prst="rect">
            <a:avLst/>
          </a:prstGeom>
          <a:noFill/>
          <a:ln>
            <a:noFill/>
          </a:ln>
        </p:spPr>
      </p:pic>
      <p:sp>
        <p:nvSpPr>
          <p:cNvPr id="121" name="Google Shape;121;p2"/>
          <p:cNvSpPr/>
          <p:nvPr/>
        </p:nvSpPr>
        <p:spPr>
          <a:xfrm>
            <a:off x="3405352" y="2448910"/>
            <a:ext cx="599089" cy="262759"/>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2"/>
          <p:cNvSpPr/>
          <p:nvPr/>
        </p:nvSpPr>
        <p:spPr>
          <a:xfrm>
            <a:off x="3446055" y="2706414"/>
            <a:ext cx="599089" cy="262759"/>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2"/>
          <p:cNvSpPr/>
          <p:nvPr/>
        </p:nvSpPr>
        <p:spPr>
          <a:xfrm>
            <a:off x="4004441" y="4065929"/>
            <a:ext cx="599089" cy="262759"/>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2"/>
          <p:cNvSpPr/>
          <p:nvPr/>
        </p:nvSpPr>
        <p:spPr>
          <a:xfrm>
            <a:off x="3972911" y="4601995"/>
            <a:ext cx="599089" cy="262759"/>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2"/>
          <p:cNvSpPr/>
          <p:nvPr/>
        </p:nvSpPr>
        <p:spPr>
          <a:xfrm>
            <a:off x="8087711" y="5113283"/>
            <a:ext cx="599089" cy="262759"/>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6" name="Google Shape;126;p2"/>
          <p:cNvPicPr preferRelativeResize="0"/>
          <p:nvPr/>
        </p:nvPicPr>
        <p:blipFill rotWithShape="1">
          <a:blip r:embed="rId5">
            <a:alphaModFix/>
          </a:blip>
          <a:srcRect/>
          <a:stretch/>
        </p:blipFill>
        <p:spPr>
          <a:xfrm>
            <a:off x="92912" y="122367"/>
            <a:ext cx="1194920" cy="78035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19" descr="Automated Factory Production Line Isometric Poster - Download Free ..."/>
          <p:cNvPicPr preferRelativeResize="0"/>
          <p:nvPr/>
        </p:nvPicPr>
        <p:blipFill rotWithShape="1">
          <a:blip r:embed="rId3">
            <a:alphaModFix/>
          </a:blip>
          <a:srcRect/>
          <a:stretch/>
        </p:blipFill>
        <p:spPr>
          <a:xfrm>
            <a:off x="2204185" y="1792627"/>
            <a:ext cx="4735630" cy="4735630"/>
          </a:xfrm>
          <a:prstGeom prst="rect">
            <a:avLst/>
          </a:prstGeom>
          <a:noFill/>
          <a:ln>
            <a:noFill/>
          </a:ln>
        </p:spPr>
      </p:pic>
      <p:sp>
        <p:nvSpPr>
          <p:cNvPr id="308" name="Google Shape;308;p19"/>
          <p:cNvSpPr txBox="1"/>
          <p:nvPr/>
        </p:nvSpPr>
        <p:spPr>
          <a:xfrm>
            <a:off x="607325" y="939772"/>
            <a:ext cx="792935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Golgi Bodies = Packaging Department</a:t>
            </a:r>
            <a:endParaRPr/>
          </a:p>
        </p:txBody>
      </p:sp>
      <p:sp>
        <p:nvSpPr>
          <p:cNvPr id="309" name="Google Shape;309;p19"/>
          <p:cNvSpPr/>
          <p:nvPr/>
        </p:nvSpPr>
        <p:spPr>
          <a:xfrm>
            <a:off x="5459104" y="2129051"/>
            <a:ext cx="1160060" cy="1583140"/>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0" name="Google Shape;310;p1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gdc45e45b29_0_85" descr="Animal Cell.jpg"/>
          <p:cNvPicPr preferRelativeResize="0"/>
          <p:nvPr/>
        </p:nvPicPr>
        <p:blipFill rotWithShape="1">
          <a:blip r:embed="rId3">
            <a:alphaModFix/>
          </a:blip>
          <a:srcRect l="-505" r="-2757"/>
          <a:stretch/>
        </p:blipFill>
        <p:spPr>
          <a:xfrm>
            <a:off x="4691294" y="2329558"/>
            <a:ext cx="4359467" cy="3537832"/>
          </a:xfrm>
          <a:prstGeom prst="rect">
            <a:avLst/>
          </a:prstGeom>
          <a:noFill/>
          <a:ln>
            <a:noFill/>
          </a:ln>
        </p:spPr>
      </p:pic>
      <p:sp>
        <p:nvSpPr>
          <p:cNvPr id="317" name="Google Shape;317;gdc45e45b29_0_85"/>
          <p:cNvSpPr txBox="1"/>
          <p:nvPr/>
        </p:nvSpPr>
        <p:spPr>
          <a:xfrm>
            <a:off x="849600" y="341350"/>
            <a:ext cx="78642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Endoplasmic Reticulum (ER)</a:t>
            </a:r>
            <a:r>
              <a:rPr lang="en-US" sz="3600" b="1">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system that monitors the production of proteins </a:t>
            </a:r>
            <a:endParaRPr/>
          </a:p>
        </p:txBody>
      </p:sp>
      <p:pic>
        <p:nvPicPr>
          <p:cNvPr id="318" name="Google Shape;318;gdc45e45b29_0_85" descr="A picture containing indoor, table&#10;&#10;Description automatically generated"/>
          <p:cNvPicPr preferRelativeResize="0"/>
          <p:nvPr/>
        </p:nvPicPr>
        <p:blipFill rotWithShape="1">
          <a:blip r:embed="rId4">
            <a:alphaModFix/>
          </a:blip>
          <a:srcRect l="15120" r="15961"/>
          <a:stretch/>
        </p:blipFill>
        <p:spPr>
          <a:xfrm>
            <a:off x="0" y="2525982"/>
            <a:ext cx="4651142" cy="3711045"/>
          </a:xfrm>
          <a:prstGeom prst="rect">
            <a:avLst/>
          </a:prstGeom>
          <a:noFill/>
          <a:ln>
            <a:noFill/>
          </a:ln>
        </p:spPr>
      </p:pic>
      <p:cxnSp>
        <p:nvCxnSpPr>
          <p:cNvPr id="319" name="Google Shape;319;gdc45e45b29_0_85"/>
          <p:cNvCxnSpPr/>
          <p:nvPr/>
        </p:nvCxnSpPr>
        <p:spPr>
          <a:xfrm flipH="1">
            <a:off x="3259259" y="2146858"/>
            <a:ext cx="954600" cy="1440600"/>
          </a:xfrm>
          <a:prstGeom prst="straightConnector1">
            <a:avLst/>
          </a:prstGeom>
          <a:noFill/>
          <a:ln w="57150" cap="flat" cmpd="sng">
            <a:solidFill>
              <a:srgbClr val="FF0000"/>
            </a:solidFill>
            <a:prstDash val="solid"/>
            <a:miter lim="800000"/>
            <a:headEnd type="none" w="sm" len="sm"/>
            <a:tailEnd type="triangle" w="med" len="med"/>
          </a:ln>
        </p:spPr>
      </p:cxnSp>
      <p:cxnSp>
        <p:nvCxnSpPr>
          <p:cNvPr id="320" name="Google Shape;320;gdc45e45b29_0_85"/>
          <p:cNvCxnSpPr/>
          <p:nvPr/>
        </p:nvCxnSpPr>
        <p:spPr>
          <a:xfrm flipH="1">
            <a:off x="6348461" y="2525982"/>
            <a:ext cx="898500" cy="1500000"/>
          </a:xfrm>
          <a:prstGeom prst="straightConnector1">
            <a:avLst/>
          </a:prstGeom>
          <a:noFill/>
          <a:ln w="57150" cap="flat" cmpd="sng">
            <a:solidFill>
              <a:srgbClr val="FF0000"/>
            </a:solidFill>
            <a:prstDash val="solid"/>
            <a:miter lim="800000"/>
            <a:headEnd type="none" w="sm" len="sm"/>
            <a:tailEnd type="triangle" w="med" len="med"/>
          </a:ln>
        </p:spPr>
      </p:cxnSp>
      <p:sp>
        <p:nvSpPr>
          <p:cNvPr id="321" name="Google Shape;321;gdc45e45b29_0_85" descr="Rewind"/>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dc45e45b29_0_170"/>
          <p:cNvSpPr txBox="1"/>
          <p:nvPr/>
        </p:nvSpPr>
        <p:spPr>
          <a:xfrm>
            <a:off x="200250" y="898400"/>
            <a:ext cx="87435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Endoplasmic Reticulum (ER) = Quality Control</a:t>
            </a:r>
            <a:endParaRPr/>
          </a:p>
        </p:txBody>
      </p:sp>
      <p:pic>
        <p:nvPicPr>
          <p:cNvPr id="328" name="Google Shape;328;gdc45e45b29_0_170"/>
          <p:cNvPicPr preferRelativeResize="0"/>
          <p:nvPr/>
        </p:nvPicPr>
        <p:blipFill>
          <a:blip r:embed="rId3">
            <a:alphaModFix/>
          </a:blip>
          <a:stretch>
            <a:fillRect/>
          </a:stretch>
        </p:blipFill>
        <p:spPr>
          <a:xfrm>
            <a:off x="1714500" y="2308225"/>
            <a:ext cx="5715000" cy="3810000"/>
          </a:xfrm>
          <a:prstGeom prst="rect">
            <a:avLst/>
          </a:prstGeom>
          <a:noFill/>
          <a:ln>
            <a:noFill/>
          </a:ln>
        </p:spPr>
      </p:pic>
      <p:sp>
        <p:nvSpPr>
          <p:cNvPr id="329" name="Google Shape;329;gdc45e45b29_0_170"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22" descr="Animal Cell.jpg"/>
          <p:cNvPicPr preferRelativeResize="0"/>
          <p:nvPr/>
        </p:nvPicPr>
        <p:blipFill rotWithShape="1">
          <a:blip r:embed="rId3">
            <a:alphaModFix/>
          </a:blip>
          <a:srcRect l="-501" r="-2758"/>
          <a:stretch/>
        </p:blipFill>
        <p:spPr>
          <a:xfrm>
            <a:off x="4691294" y="2329558"/>
            <a:ext cx="4359467" cy="3537833"/>
          </a:xfrm>
          <a:prstGeom prst="rect">
            <a:avLst/>
          </a:prstGeom>
          <a:noFill/>
          <a:ln>
            <a:noFill/>
          </a:ln>
        </p:spPr>
      </p:pic>
      <p:sp>
        <p:nvSpPr>
          <p:cNvPr id="336" name="Google Shape;336;p22"/>
          <p:cNvSpPr txBox="1"/>
          <p:nvPr/>
        </p:nvSpPr>
        <p:spPr>
          <a:xfrm>
            <a:off x="849550" y="365950"/>
            <a:ext cx="79470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Mitochondrion</a:t>
            </a:r>
            <a:r>
              <a:rPr lang="en-US" sz="3600" b="1">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produce energy for the cell</a:t>
            </a:r>
            <a:endParaRPr/>
          </a:p>
        </p:txBody>
      </p:sp>
      <p:pic>
        <p:nvPicPr>
          <p:cNvPr id="337" name="Google Shape;337;p22" descr="A picture containing indoor, table&#10;&#10;Description automatically generated"/>
          <p:cNvPicPr preferRelativeResize="0"/>
          <p:nvPr/>
        </p:nvPicPr>
        <p:blipFill rotWithShape="1">
          <a:blip r:embed="rId4">
            <a:alphaModFix/>
          </a:blip>
          <a:srcRect l="15120" r="15962"/>
          <a:stretch/>
        </p:blipFill>
        <p:spPr>
          <a:xfrm>
            <a:off x="0" y="2525982"/>
            <a:ext cx="4651142" cy="3711045"/>
          </a:xfrm>
          <a:prstGeom prst="rect">
            <a:avLst/>
          </a:prstGeom>
          <a:noFill/>
          <a:ln>
            <a:noFill/>
          </a:ln>
        </p:spPr>
      </p:pic>
      <p:sp>
        <p:nvSpPr>
          <p:cNvPr id="338" name="Google Shape;338;p22"/>
          <p:cNvSpPr/>
          <p:nvPr/>
        </p:nvSpPr>
        <p:spPr>
          <a:xfrm rot="-1345307">
            <a:off x="1458514" y="3948791"/>
            <a:ext cx="798133" cy="545910"/>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 name="Google Shape;339;p22"/>
          <p:cNvSpPr/>
          <p:nvPr/>
        </p:nvSpPr>
        <p:spPr>
          <a:xfrm rot="-1345307">
            <a:off x="7335997" y="3559487"/>
            <a:ext cx="789472" cy="531035"/>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0" name="Google Shape;340;p22"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gdc45e45b29_0_252" descr="Warehouse Factory Production Transparent &amp; PNG Clipart Free ..."/>
          <p:cNvPicPr preferRelativeResize="0"/>
          <p:nvPr/>
        </p:nvPicPr>
        <p:blipFill rotWithShape="1">
          <a:blip r:embed="rId3">
            <a:alphaModFix/>
          </a:blip>
          <a:srcRect/>
          <a:stretch/>
        </p:blipFill>
        <p:spPr>
          <a:xfrm>
            <a:off x="4712451" y="3429023"/>
            <a:ext cx="3497625" cy="2693175"/>
          </a:xfrm>
          <a:prstGeom prst="rect">
            <a:avLst/>
          </a:prstGeom>
          <a:noFill/>
          <a:ln>
            <a:noFill/>
          </a:ln>
        </p:spPr>
      </p:pic>
      <p:sp>
        <p:nvSpPr>
          <p:cNvPr id="347" name="Google Shape;347;gdc45e45b29_0_252"/>
          <p:cNvSpPr/>
          <p:nvPr/>
        </p:nvSpPr>
        <p:spPr>
          <a:xfrm>
            <a:off x="6690999" y="3339924"/>
            <a:ext cx="1854600" cy="126330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8" name="Google Shape;348;gdc45e45b29_0_252"/>
          <p:cNvSpPr txBox="1"/>
          <p:nvPr/>
        </p:nvSpPr>
        <p:spPr>
          <a:xfrm>
            <a:off x="272954" y="849542"/>
            <a:ext cx="85980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latin typeface="Calibri"/>
                <a:ea typeface="Calibri"/>
                <a:cs typeface="Calibri"/>
                <a:sym typeface="Calibri"/>
              </a:rPr>
              <a:t>Mitochondrion = Power Generators</a:t>
            </a:r>
            <a:endParaRPr sz="3600" dirty="0"/>
          </a:p>
        </p:txBody>
      </p:sp>
      <p:sp>
        <p:nvSpPr>
          <p:cNvPr id="349" name="Google Shape;349;gdc45e45b29_0_25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0" name="Google Shape;350;gdc45e45b29_0_252"/>
          <p:cNvPicPr preferRelativeResize="0"/>
          <p:nvPr/>
        </p:nvPicPr>
        <p:blipFill>
          <a:blip r:embed="rId5">
            <a:alphaModFix/>
          </a:blip>
          <a:stretch>
            <a:fillRect/>
          </a:stretch>
        </p:blipFill>
        <p:spPr>
          <a:xfrm>
            <a:off x="685400" y="1870349"/>
            <a:ext cx="3776800" cy="3776800"/>
          </a:xfrm>
          <a:prstGeom prst="rect">
            <a:avLst/>
          </a:prstGeom>
          <a:noFill/>
          <a:ln>
            <a:noFill/>
          </a:ln>
        </p:spPr>
      </p:pic>
      <p:pic>
        <p:nvPicPr>
          <p:cNvPr id="351" name="Google Shape;351;gdc45e45b29_0_252"/>
          <p:cNvPicPr preferRelativeResize="0"/>
          <p:nvPr/>
        </p:nvPicPr>
        <p:blipFill>
          <a:blip r:embed="rId6">
            <a:alphaModFix/>
          </a:blip>
          <a:stretch>
            <a:fillRect/>
          </a:stretch>
        </p:blipFill>
        <p:spPr>
          <a:xfrm rot="-1304180">
            <a:off x="2629158" y="2615355"/>
            <a:ext cx="822287" cy="95933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4"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5"/>
          <p:cNvSpPr txBox="1"/>
          <p:nvPr/>
        </p:nvSpPr>
        <p:spPr>
          <a:xfrm>
            <a:off x="2494155" y="231740"/>
            <a:ext cx="415568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are organelles?</a:t>
            </a:r>
            <a:endParaRPr/>
          </a:p>
        </p:txBody>
      </p:sp>
      <p:pic>
        <p:nvPicPr>
          <p:cNvPr id="364" name="Google Shape;364;p25"/>
          <p:cNvPicPr preferRelativeResize="0"/>
          <p:nvPr/>
        </p:nvPicPr>
        <p:blipFill rotWithShape="1">
          <a:blip r:embed="rId3">
            <a:alphaModFix/>
          </a:blip>
          <a:srcRect/>
          <a:stretch/>
        </p:blipFill>
        <p:spPr>
          <a:xfrm>
            <a:off x="226548" y="1855867"/>
            <a:ext cx="3767610" cy="3037514"/>
          </a:xfrm>
          <a:prstGeom prst="rect">
            <a:avLst/>
          </a:prstGeom>
          <a:noFill/>
          <a:ln>
            <a:noFill/>
          </a:ln>
        </p:spPr>
      </p:pic>
      <p:pic>
        <p:nvPicPr>
          <p:cNvPr id="365" name="Google Shape;365;p25" descr="A picture containing drawing&#10;&#10;Description automatically generated"/>
          <p:cNvPicPr preferRelativeResize="0"/>
          <p:nvPr/>
        </p:nvPicPr>
        <p:blipFill rotWithShape="1">
          <a:blip r:embed="rId4">
            <a:alphaModFix/>
          </a:blip>
          <a:srcRect/>
          <a:stretch/>
        </p:blipFill>
        <p:spPr>
          <a:xfrm>
            <a:off x="4271748" y="1828723"/>
            <a:ext cx="4747277" cy="2925372"/>
          </a:xfrm>
          <a:prstGeom prst="rect">
            <a:avLst/>
          </a:prstGeom>
          <a:noFill/>
          <a:ln>
            <a:noFill/>
          </a:ln>
        </p:spPr>
      </p:pic>
      <p:pic>
        <p:nvPicPr>
          <p:cNvPr id="366" name="Google Shape;366;p25"/>
          <p:cNvPicPr preferRelativeResize="0"/>
          <p:nvPr/>
        </p:nvPicPr>
        <p:blipFill rotWithShape="1">
          <a:blip r:embed="rId5">
            <a:alphaModFix/>
          </a:blip>
          <a:srcRect/>
          <a:stretch/>
        </p:blipFill>
        <p:spPr>
          <a:xfrm>
            <a:off x="3273251" y="4042887"/>
            <a:ext cx="1876593" cy="2815113"/>
          </a:xfrm>
          <a:prstGeom prst="rect">
            <a:avLst/>
          </a:prstGeom>
          <a:noFill/>
          <a:ln>
            <a:noFill/>
          </a:ln>
        </p:spPr>
      </p:pic>
      <p:sp>
        <p:nvSpPr>
          <p:cNvPr id="367" name="Google Shape;367;p25" descr="Questions"/>
          <p:cNvSpPr/>
          <p:nvPr/>
        </p:nvSpPr>
        <p:spPr>
          <a:xfrm>
            <a:off x="-1" y="-1"/>
            <a:ext cx="881149" cy="878071"/>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6"/>
          <p:cNvSpPr txBox="1"/>
          <p:nvPr/>
        </p:nvSpPr>
        <p:spPr>
          <a:xfrm>
            <a:off x="54591" y="819902"/>
            <a:ext cx="903481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True/False:</a:t>
            </a:r>
            <a:r>
              <a:rPr lang="en-US" sz="3000" b="1">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Plant and animal cells have many common organelles, but they also have some that are different.</a:t>
            </a:r>
            <a:endParaRPr/>
          </a:p>
        </p:txBody>
      </p:sp>
      <p:pic>
        <p:nvPicPr>
          <p:cNvPr id="374" name="Google Shape;374;p26" descr="Plant Cell.jpg"/>
          <p:cNvPicPr preferRelativeResize="0"/>
          <p:nvPr/>
        </p:nvPicPr>
        <p:blipFill rotWithShape="1">
          <a:blip r:embed="rId3">
            <a:alphaModFix/>
          </a:blip>
          <a:srcRect/>
          <a:stretch/>
        </p:blipFill>
        <p:spPr>
          <a:xfrm>
            <a:off x="4725010" y="3267345"/>
            <a:ext cx="3268678" cy="2863563"/>
          </a:xfrm>
          <a:prstGeom prst="rect">
            <a:avLst/>
          </a:prstGeom>
          <a:noFill/>
          <a:ln>
            <a:noFill/>
          </a:ln>
        </p:spPr>
      </p:pic>
      <p:pic>
        <p:nvPicPr>
          <p:cNvPr id="375" name="Google Shape;375;p26" descr="Animal Cell.jpg"/>
          <p:cNvPicPr preferRelativeResize="0"/>
          <p:nvPr/>
        </p:nvPicPr>
        <p:blipFill rotWithShape="1">
          <a:blip r:embed="rId4">
            <a:alphaModFix/>
          </a:blip>
          <a:srcRect l="-26185" r="-26185"/>
          <a:stretch/>
        </p:blipFill>
        <p:spPr>
          <a:xfrm>
            <a:off x="368916" y="1835565"/>
            <a:ext cx="5206840" cy="2863562"/>
          </a:xfrm>
          <a:prstGeom prst="rect">
            <a:avLst/>
          </a:prstGeom>
          <a:noFill/>
          <a:ln>
            <a:noFill/>
          </a:ln>
        </p:spPr>
      </p:pic>
      <p:sp>
        <p:nvSpPr>
          <p:cNvPr id="376" name="Google Shape;376;p26" descr="Questions"/>
          <p:cNvSpPr/>
          <p:nvPr/>
        </p:nvSpPr>
        <p:spPr>
          <a:xfrm>
            <a:off x="-1" y="-1"/>
            <a:ext cx="881149" cy="878071"/>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dc667994d5_0_0"/>
          <p:cNvSpPr txBox="1"/>
          <p:nvPr/>
        </p:nvSpPr>
        <p:spPr>
          <a:xfrm>
            <a:off x="54591" y="819902"/>
            <a:ext cx="90348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FF0000"/>
                </a:solidFill>
                <a:latin typeface="Calibri"/>
                <a:ea typeface="Calibri"/>
                <a:cs typeface="Calibri"/>
                <a:sym typeface="Calibri"/>
              </a:rPr>
              <a:t>True</a:t>
            </a:r>
            <a:r>
              <a:rPr lang="en-US" sz="3000">
                <a:solidFill>
                  <a:schemeClr val="dk1"/>
                </a:solidFill>
                <a:latin typeface="Calibri"/>
                <a:ea typeface="Calibri"/>
                <a:cs typeface="Calibri"/>
                <a:sym typeface="Calibri"/>
              </a:rPr>
              <a:t>/False:</a:t>
            </a:r>
            <a:r>
              <a:rPr lang="en-US" sz="3000" b="1">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Plant and animal cells have many common organelles, but they also have some that are different.</a:t>
            </a:r>
            <a:endParaRPr/>
          </a:p>
        </p:txBody>
      </p:sp>
      <p:pic>
        <p:nvPicPr>
          <p:cNvPr id="383" name="Google Shape;383;gdc667994d5_0_0" descr="Plant Cell.jpg"/>
          <p:cNvPicPr preferRelativeResize="0"/>
          <p:nvPr/>
        </p:nvPicPr>
        <p:blipFill rotWithShape="1">
          <a:blip r:embed="rId3">
            <a:alphaModFix/>
          </a:blip>
          <a:srcRect/>
          <a:stretch/>
        </p:blipFill>
        <p:spPr>
          <a:xfrm>
            <a:off x="4725010" y="3267345"/>
            <a:ext cx="3268676" cy="2863562"/>
          </a:xfrm>
          <a:prstGeom prst="rect">
            <a:avLst/>
          </a:prstGeom>
          <a:noFill/>
          <a:ln>
            <a:noFill/>
          </a:ln>
        </p:spPr>
      </p:pic>
      <p:pic>
        <p:nvPicPr>
          <p:cNvPr id="384" name="Google Shape;384;gdc667994d5_0_0" descr="Animal Cell.jpg"/>
          <p:cNvPicPr preferRelativeResize="0"/>
          <p:nvPr/>
        </p:nvPicPr>
        <p:blipFill rotWithShape="1">
          <a:blip r:embed="rId4">
            <a:alphaModFix/>
          </a:blip>
          <a:srcRect l="-26192" r="-26177"/>
          <a:stretch/>
        </p:blipFill>
        <p:spPr>
          <a:xfrm>
            <a:off x="368916" y="1835565"/>
            <a:ext cx="5206840" cy="2863562"/>
          </a:xfrm>
          <a:prstGeom prst="rect">
            <a:avLst/>
          </a:prstGeom>
          <a:noFill/>
          <a:ln>
            <a:noFill/>
          </a:ln>
        </p:spPr>
      </p:pic>
      <p:sp>
        <p:nvSpPr>
          <p:cNvPr id="385" name="Google Shape;385;gdc667994d5_0_0" descr="Questions"/>
          <p:cNvSpPr/>
          <p:nvPr/>
        </p:nvSpPr>
        <p:spPr>
          <a:xfrm>
            <a:off x="-1" y="-1"/>
            <a:ext cx="881100" cy="8781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dc45e45b29_0_337"/>
          <p:cNvSpPr txBox="1"/>
          <p:nvPr/>
        </p:nvSpPr>
        <p:spPr>
          <a:xfrm>
            <a:off x="1125802" y="196621"/>
            <a:ext cx="52680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Match the organelle with its part/job in the factory.</a:t>
            </a:r>
            <a:endParaRPr/>
          </a:p>
        </p:txBody>
      </p:sp>
      <p:sp>
        <p:nvSpPr>
          <p:cNvPr id="392" name="Google Shape;392;gdc45e45b29_0_337"/>
          <p:cNvSpPr txBox="1"/>
          <p:nvPr/>
        </p:nvSpPr>
        <p:spPr>
          <a:xfrm>
            <a:off x="5631312" y="1114472"/>
            <a:ext cx="3512700" cy="30477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Nucleus</a:t>
            </a:r>
            <a:endParaRPr/>
          </a:p>
          <a:p>
            <a:pPr marL="342900" marR="0" lvl="0" indent="-342900" algn="l" rtl="0">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Chromatin</a:t>
            </a:r>
            <a:endParaRPr/>
          </a:p>
          <a:p>
            <a:pPr marL="342900" marR="0" lvl="0" indent="-342900" algn="l" rtl="0">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Cell Membrane</a:t>
            </a:r>
            <a:endParaRPr/>
          </a:p>
          <a:p>
            <a:pPr marL="342900" marR="0" lvl="0" indent="-342900" algn="l" rtl="0">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Cytoplasm</a:t>
            </a:r>
            <a:endParaRPr/>
          </a:p>
          <a:p>
            <a:pPr marL="342900" marR="0" lvl="0" indent="-342900" algn="l" rtl="0">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Golgi Bodies</a:t>
            </a:r>
            <a:endParaRPr/>
          </a:p>
          <a:p>
            <a:pPr marL="342900" marR="0" lvl="0" indent="-342900" algn="l" rtl="0">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Mitochondrion</a:t>
            </a:r>
            <a:endParaRPr/>
          </a:p>
          <a:p>
            <a:pPr marL="342900" marR="0" lvl="0" indent="-342900" algn="l" rtl="0">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Endoplasmic Reticulum</a:t>
            </a:r>
            <a:endParaRPr/>
          </a:p>
          <a:p>
            <a:pPr marL="342900" marR="0" lvl="0" indent="-342900" algn="l" rtl="0">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Ribosomes</a:t>
            </a:r>
            <a:endParaRPr/>
          </a:p>
        </p:txBody>
      </p:sp>
      <p:sp>
        <p:nvSpPr>
          <p:cNvPr id="393" name="Google Shape;393;gdc45e45b29_0_337"/>
          <p:cNvSpPr txBox="1"/>
          <p:nvPr/>
        </p:nvSpPr>
        <p:spPr>
          <a:xfrm>
            <a:off x="627795" y="1386330"/>
            <a:ext cx="4312800" cy="50487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Calibri"/>
                <a:ea typeface="Calibri"/>
                <a:cs typeface="Calibri"/>
                <a:sym typeface="Calibri"/>
              </a:rPr>
              <a:t>___ Manager</a:t>
            </a:r>
            <a:endParaRPr/>
          </a:p>
          <a:p>
            <a:pPr marL="0" marR="0" lvl="0" indent="0" algn="l" rtl="0">
              <a:lnSpc>
                <a:spcPct val="150000"/>
              </a:lnSpc>
              <a:spcBef>
                <a:spcPts val="0"/>
              </a:spcBef>
              <a:spcAft>
                <a:spcPts val="0"/>
              </a:spcAft>
              <a:buNone/>
            </a:pPr>
            <a:r>
              <a:rPr lang="en-US" sz="2800">
                <a:solidFill>
                  <a:schemeClr val="dk1"/>
                </a:solidFill>
                <a:latin typeface="Calibri"/>
                <a:ea typeface="Calibri"/>
                <a:cs typeface="Calibri"/>
                <a:sym typeface="Calibri"/>
              </a:rPr>
              <a:t>___ Quality Control</a:t>
            </a:r>
            <a:endParaRPr/>
          </a:p>
          <a:p>
            <a:pPr marL="0" marR="0" lvl="0" indent="0" algn="l" rtl="0">
              <a:lnSpc>
                <a:spcPct val="150000"/>
              </a:lnSpc>
              <a:spcBef>
                <a:spcPts val="0"/>
              </a:spcBef>
              <a:spcAft>
                <a:spcPts val="0"/>
              </a:spcAft>
              <a:buNone/>
            </a:pPr>
            <a:r>
              <a:rPr lang="en-US" sz="2800">
                <a:solidFill>
                  <a:schemeClr val="dk1"/>
                </a:solidFill>
                <a:latin typeface="Calibri"/>
                <a:ea typeface="Calibri"/>
                <a:cs typeface="Calibri"/>
                <a:sym typeface="Calibri"/>
              </a:rPr>
              <a:t>___ Production Machines</a:t>
            </a:r>
            <a:endParaRPr/>
          </a:p>
          <a:p>
            <a:pPr marL="0" marR="0" lvl="0" indent="0" algn="l" rtl="0">
              <a:lnSpc>
                <a:spcPct val="150000"/>
              </a:lnSpc>
              <a:spcBef>
                <a:spcPts val="0"/>
              </a:spcBef>
              <a:spcAft>
                <a:spcPts val="0"/>
              </a:spcAft>
              <a:buNone/>
            </a:pPr>
            <a:r>
              <a:rPr lang="en-US" sz="2800">
                <a:solidFill>
                  <a:schemeClr val="dk1"/>
                </a:solidFill>
                <a:latin typeface="Calibri"/>
                <a:ea typeface="Calibri"/>
                <a:cs typeface="Calibri"/>
                <a:sym typeface="Calibri"/>
              </a:rPr>
              <a:t>___ Doors</a:t>
            </a:r>
            <a:endParaRPr/>
          </a:p>
          <a:p>
            <a:pPr marL="0" marR="0" lvl="0" indent="0" algn="l" rtl="0">
              <a:lnSpc>
                <a:spcPct val="150000"/>
              </a:lnSpc>
              <a:spcBef>
                <a:spcPts val="0"/>
              </a:spcBef>
              <a:spcAft>
                <a:spcPts val="0"/>
              </a:spcAft>
              <a:buNone/>
            </a:pPr>
            <a:r>
              <a:rPr lang="en-US" sz="2800">
                <a:solidFill>
                  <a:schemeClr val="dk1"/>
                </a:solidFill>
                <a:latin typeface="Calibri"/>
                <a:ea typeface="Calibri"/>
                <a:cs typeface="Calibri"/>
                <a:sym typeface="Calibri"/>
              </a:rPr>
              <a:t>___ Power Generators</a:t>
            </a:r>
            <a:endParaRPr/>
          </a:p>
          <a:p>
            <a:pPr marL="0" marR="0" lvl="0" indent="0" algn="l" rtl="0">
              <a:lnSpc>
                <a:spcPct val="150000"/>
              </a:lnSpc>
              <a:spcBef>
                <a:spcPts val="0"/>
              </a:spcBef>
              <a:spcAft>
                <a:spcPts val="0"/>
              </a:spcAft>
              <a:buNone/>
            </a:pPr>
            <a:r>
              <a:rPr lang="en-US" sz="2800">
                <a:solidFill>
                  <a:schemeClr val="dk1"/>
                </a:solidFill>
                <a:latin typeface="Calibri"/>
                <a:ea typeface="Calibri"/>
                <a:cs typeface="Calibri"/>
                <a:sym typeface="Calibri"/>
              </a:rPr>
              <a:t>___ Packaging Department</a:t>
            </a:r>
            <a:endParaRPr/>
          </a:p>
          <a:p>
            <a:pPr marL="0" marR="0" lvl="0" indent="0" algn="l" rtl="0">
              <a:lnSpc>
                <a:spcPct val="150000"/>
              </a:lnSpc>
              <a:spcBef>
                <a:spcPts val="0"/>
              </a:spcBef>
              <a:spcAft>
                <a:spcPts val="0"/>
              </a:spcAft>
              <a:buNone/>
            </a:pPr>
            <a:r>
              <a:rPr lang="en-US" sz="2800">
                <a:solidFill>
                  <a:schemeClr val="dk1"/>
                </a:solidFill>
                <a:latin typeface="Calibri"/>
                <a:ea typeface="Calibri"/>
                <a:cs typeface="Calibri"/>
                <a:sym typeface="Calibri"/>
              </a:rPr>
              <a:t>___ Hall or Floor Space</a:t>
            </a:r>
            <a:endParaRPr/>
          </a:p>
          <a:p>
            <a:pPr marL="0" marR="0" lvl="0" indent="0" algn="l" rtl="0">
              <a:lnSpc>
                <a:spcPct val="150000"/>
              </a:lnSpc>
              <a:spcBef>
                <a:spcPts val="0"/>
              </a:spcBef>
              <a:spcAft>
                <a:spcPts val="0"/>
              </a:spcAft>
              <a:buNone/>
            </a:pPr>
            <a:r>
              <a:rPr lang="en-US" sz="2800">
                <a:solidFill>
                  <a:schemeClr val="dk1"/>
                </a:solidFill>
                <a:latin typeface="Calibri"/>
                <a:ea typeface="Calibri"/>
                <a:cs typeface="Calibri"/>
                <a:sym typeface="Calibri"/>
              </a:rPr>
              <a:t>___ Blueprints</a:t>
            </a:r>
            <a:endParaRPr/>
          </a:p>
        </p:txBody>
      </p:sp>
      <p:sp>
        <p:nvSpPr>
          <p:cNvPr id="394" name="Google Shape;394;gdc45e45b29_0_33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5" name="Google Shape;395;gdc45e45b29_0_337" descr="Warehouse Factory Production Transparent &amp; PNG Clipart Free ..."/>
          <p:cNvPicPr preferRelativeResize="0"/>
          <p:nvPr/>
        </p:nvPicPr>
        <p:blipFill rotWithShape="1">
          <a:blip r:embed="rId4">
            <a:alphaModFix/>
          </a:blip>
          <a:srcRect/>
          <a:stretch/>
        </p:blipFill>
        <p:spPr>
          <a:xfrm>
            <a:off x="7206018" y="196621"/>
            <a:ext cx="1768830" cy="1455443"/>
          </a:xfrm>
          <a:prstGeom prst="rect">
            <a:avLst/>
          </a:prstGeom>
          <a:noFill/>
          <a:ln>
            <a:noFill/>
          </a:ln>
        </p:spPr>
      </p:pic>
      <p:pic>
        <p:nvPicPr>
          <p:cNvPr id="396" name="Google Shape;396;gdc45e45b29_0_337" descr="Manufacturing Drawing Easy Transparent &amp; PNG Clipart Free Download ..."/>
          <p:cNvPicPr preferRelativeResize="0"/>
          <p:nvPr/>
        </p:nvPicPr>
        <p:blipFill rotWithShape="1">
          <a:blip r:embed="rId5">
            <a:alphaModFix/>
          </a:blip>
          <a:srcRect/>
          <a:stretch/>
        </p:blipFill>
        <p:spPr>
          <a:xfrm>
            <a:off x="4710706" y="4161460"/>
            <a:ext cx="2177578" cy="1230343"/>
          </a:xfrm>
          <a:prstGeom prst="rect">
            <a:avLst/>
          </a:prstGeom>
          <a:noFill/>
          <a:ln>
            <a:noFill/>
          </a:ln>
        </p:spPr>
      </p:pic>
      <p:pic>
        <p:nvPicPr>
          <p:cNvPr id="397" name="Google Shape;397;gdc45e45b29_0_337" descr="Automated Factory Production Line Isometric Poster - Download Free ..."/>
          <p:cNvPicPr preferRelativeResize="0"/>
          <p:nvPr/>
        </p:nvPicPr>
        <p:blipFill rotWithShape="1">
          <a:blip r:embed="rId6">
            <a:alphaModFix/>
          </a:blip>
          <a:srcRect/>
          <a:stretch/>
        </p:blipFill>
        <p:spPr>
          <a:xfrm>
            <a:off x="6888283" y="4610992"/>
            <a:ext cx="2050387" cy="205038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3" descr="Manufacturing Drawing Easy Transparent &amp; PNG Clipart Free Download ..."/>
          <p:cNvPicPr preferRelativeResize="0"/>
          <p:nvPr/>
        </p:nvPicPr>
        <p:blipFill rotWithShape="1">
          <a:blip r:embed="rId3">
            <a:alphaModFix/>
          </a:blip>
          <a:srcRect/>
          <a:stretch/>
        </p:blipFill>
        <p:spPr>
          <a:xfrm>
            <a:off x="1097212" y="4315609"/>
            <a:ext cx="3978344" cy="2247788"/>
          </a:xfrm>
          <a:prstGeom prst="rect">
            <a:avLst/>
          </a:prstGeom>
          <a:noFill/>
          <a:ln>
            <a:noFill/>
          </a:ln>
        </p:spPr>
      </p:pic>
      <p:sp>
        <p:nvSpPr>
          <p:cNvPr id="133" name="Google Shape;133;p3"/>
          <p:cNvSpPr/>
          <p:nvPr/>
        </p:nvSpPr>
        <p:spPr>
          <a:xfrm rot="5400000">
            <a:off x="2318544" y="3984033"/>
            <a:ext cx="872529" cy="663151"/>
          </a:xfrm>
          <a:prstGeom prst="rightArrow">
            <a:avLst>
              <a:gd name="adj1" fmla="val 50000"/>
              <a:gd name="adj2" fmla="val 50000"/>
            </a:avLst>
          </a:prstGeom>
          <a:solidFill>
            <a:srgbClr val="6AC1DC"/>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4" name="Google Shape;134;p3" descr="Automated Factory Production Line Isometric Poster - Download Free ..."/>
          <p:cNvPicPr preferRelativeResize="0"/>
          <p:nvPr/>
        </p:nvPicPr>
        <p:blipFill rotWithShape="1">
          <a:blip r:embed="rId4">
            <a:alphaModFix/>
          </a:blip>
          <a:srcRect/>
          <a:stretch/>
        </p:blipFill>
        <p:spPr>
          <a:xfrm>
            <a:off x="5343814" y="3258498"/>
            <a:ext cx="2794706" cy="2794706"/>
          </a:xfrm>
          <a:prstGeom prst="rect">
            <a:avLst/>
          </a:prstGeom>
          <a:noFill/>
          <a:ln>
            <a:noFill/>
          </a:ln>
        </p:spPr>
      </p:pic>
      <p:sp>
        <p:nvSpPr>
          <p:cNvPr id="135" name="Google Shape;135;p3"/>
          <p:cNvSpPr/>
          <p:nvPr/>
        </p:nvSpPr>
        <p:spPr>
          <a:xfrm rot="1722912">
            <a:off x="4365008" y="3456850"/>
            <a:ext cx="1036545" cy="558220"/>
          </a:xfrm>
          <a:prstGeom prst="rightArrow">
            <a:avLst>
              <a:gd name="adj1" fmla="val 50000"/>
              <a:gd name="adj2" fmla="val 50000"/>
            </a:avLst>
          </a:prstGeom>
          <a:solidFill>
            <a:srgbClr val="6AC1DC"/>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6" name="Google Shape;136;p3" descr="Warehouse Factory Production Transparent &amp; PNG Clipart Free ..."/>
          <p:cNvPicPr preferRelativeResize="0"/>
          <p:nvPr/>
        </p:nvPicPr>
        <p:blipFill rotWithShape="1">
          <a:blip r:embed="rId5">
            <a:alphaModFix/>
          </a:blip>
          <a:srcRect/>
          <a:stretch/>
        </p:blipFill>
        <p:spPr>
          <a:xfrm>
            <a:off x="1753388" y="2029460"/>
            <a:ext cx="2583314" cy="1989152"/>
          </a:xfrm>
          <a:prstGeom prst="rect">
            <a:avLst/>
          </a:prstGeom>
          <a:noFill/>
          <a:ln>
            <a:noFill/>
          </a:ln>
        </p:spPr>
      </p:pic>
      <p:sp>
        <p:nvSpPr>
          <p:cNvPr id="137" name="Google Shape;137;p3" descr="Artificial Intelligence"/>
          <p:cNvSpPr/>
          <p:nvPr/>
        </p:nvSpPr>
        <p:spPr>
          <a:xfrm>
            <a:off x="3131118" y="206008"/>
            <a:ext cx="1829958" cy="166499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 name="Google Shape;138;p3" descr="Comment Like"/>
          <p:cNvPicPr preferRelativeResize="0"/>
          <p:nvPr/>
        </p:nvPicPr>
        <p:blipFill rotWithShape="1">
          <a:blip r:embed="rId7">
            <a:alphaModFix/>
          </a:blip>
          <a:srcRect/>
          <a:stretch/>
        </p:blipFill>
        <p:spPr>
          <a:xfrm>
            <a:off x="4686764" y="381453"/>
            <a:ext cx="1314100" cy="1314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dc45e45b29_0_423"/>
          <p:cNvSpPr txBox="1"/>
          <p:nvPr/>
        </p:nvSpPr>
        <p:spPr>
          <a:xfrm>
            <a:off x="1187355" y="104395"/>
            <a:ext cx="50496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Match the organelle with its part/job in the factory.</a:t>
            </a:r>
            <a:endParaRPr/>
          </a:p>
        </p:txBody>
      </p:sp>
      <p:sp>
        <p:nvSpPr>
          <p:cNvPr id="404" name="Google Shape;404;gdc45e45b29_0_423"/>
          <p:cNvSpPr txBox="1"/>
          <p:nvPr/>
        </p:nvSpPr>
        <p:spPr>
          <a:xfrm>
            <a:off x="146903" y="1181613"/>
            <a:ext cx="6196200" cy="50487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rgbClr val="FF0000"/>
                </a:solidFill>
                <a:latin typeface="Calibri"/>
                <a:ea typeface="Calibri"/>
                <a:cs typeface="Calibri"/>
                <a:sym typeface="Calibri"/>
              </a:rPr>
              <a:t>A. (Nucleus)  </a:t>
            </a:r>
            <a:r>
              <a:rPr lang="en-US" sz="2800">
                <a:solidFill>
                  <a:schemeClr val="dk1"/>
                </a:solidFill>
                <a:latin typeface="Calibri"/>
                <a:ea typeface="Calibri"/>
                <a:cs typeface="Calibri"/>
                <a:sym typeface="Calibri"/>
              </a:rPr>
              <a:t>Manager</a:t>
            </a:r>
            <a:endParaRPr/>
          </a:p>
          <a:p>
            <a:pPr marL="0" marR="0" lvl="0" indent="0" algn="l" rtl="0">
              <a:lnSpc>
                <a:spcPct val="150000"/>
              </a:lnSpc>
              <a:spcBef>
                <a:spcPts val="0"/>
              </a:spcBef>
              <a:spcAft>
                <a:spcPts val="0"/>
              </a:spcAft>
              <a:buNone/>
            </a:pPr>
            <a:r>
              <a:rPr lang="en-US" sz="2800">
                <a:solidFill>
                  <a:srgbClr val="FF0000"/>
                </a:solidFill>
                <a:latin typeface="Calibri"/>
                <a:ea typeface="Calibri"/>
                <a:cs typeface="Calibri"/>
                <a:sym typeface="Calibri"/>
              </a:rPr>
              <a:t>G. (ER)  </a:t>
            </a:r>
            <a:r>
              <a:rPr lang="en-US" sz="2800">
                <a:solidFill>
                  <a:schemeClr val="dk1"/>
                </a:solidFill>
                <a:latin typeface="Calibri"/>
                <a:ea typeface="Calibri"/>
                <a:cs typeface="Calibri"/>
                <a:sym typeface="Calibri"/>
              </a:rPr>
              <a:t>Quality Control</a:t>
            </a:r>
            <a:endParaRPr/>
          </a:p>
          <a:p>
            <a:pPr marL="0" marR="0" lvl="0" indent="0" algn="l" rtl="0">
              <a:lnSpc>
                <a:spcPct val="150000"/>
              </a:lnSpc>
              <a:spcBef>
                <a:spcPts val="0"/>
              </a:spcBef>
              <a:spcAft>
                <a:spcPts val="0"/>
              </a:spcAft>
              <a:buNone/>
            </a:pPr>
            <a:r>
              <a:rPr lang="en-US" sz="2800">
                <a:solidFill>
                  <a:srgbClr val="FF0000"/>
                </a:solidFill>
                <a:latin typeface="Calibri"/>
                <a:ea typeface="Calibri"/>
                <a:cs typeface="Calibri"/>
                <a:sym typeface="Calibri"/>
              </a:rPr>
              <a:t>H. (Ribosomes)  </a:t>
            </a:r>
            <a:r>
              <a:rPr lang="en-US" sz="2800">
                <a:solidFill>
                  <a:schemeClr val="dk1"/>
                </a:solidFill>
                <a:latin typeface="Calibri"/>
                <a:ea typeface="Calibri"/>
                <a:cs typeface="Calibri"/>
                <a:sym typeface="Calibri"/>
              </a:rPr>
              <a:t>Production Machines</a:t>
            </a:r>
            <a:endParaRPr/>
          </a:p>
          <a:p>
            <a:pPr marL="0" marR="0" lvl="0" indent="0" algn="l" rtl="0">
              <a:lnSpc>
                <a:spcPct val="150000"/>
              </a:lnSpc>
              <a:spcBef>
                <a:spcPts val="0"/>
              </a:spcBef>
              <a:spcAft>
                <a:spcPts val="0"/>
              </a:spcAft>
              <a:buNone/>
            </a:pPr>
            <a:r>
              <a:rPr lang="en-US" sz="2800">
                <a:solidFill>
                  <a:srgbClr val="FF0000"/>
                </a:solidFill>
                <a:latin typeface="Calibri"/>
                <a:ea typeface="Calibri"/>
                <a:cs typeface="Calibri"/>
                <a:sym typeface="Calibri"/>
              </a:rPr>
              <a:t>C. (Cell Membrane)  </a:t>
            </a:r>
            <a:r>
              <a:rPr lang="en-US" sz="2800">
                <a:solidFill>
                  <a:schemeClr val="dk1"/>
                </a:solidFill>
                <a:latin typeface="Calibri"/>
                <a:ea typeface="Calibri"/>
                <a:cs typeface="Calibri"/>
                <a:sym typeface="Calibri"/>
              </a:rPr>
              <a:t>Doors</a:t>
            </a:r>
            <a:endParaRPr/>
          </a:p>
          <a:p>
            <a:pPr marL="0" marR="0" lvl="0" indent="0" algn="l" rtl="0">
              <a:lnSpc>
                <a:spcPct val="150000"/>
              </a:lnSpc>
              <a:spcBef>
                <a:spcPts val="0"/>
              </a:spcBef>
              <a:spcAft>
                <a:spcPts val="0"/>
              </a:spcAft>
              <a:buNone/>
            </a:pPr>
            <a:r>
              <a:rPr lang="en-US" sz="2800">
                <a:solidFill>
                  <a:srgbClr val="FF0000"/>
                </a:solidFill>
                <a:latin typeface="Calibri"/>
                <a:ea typeface="Calibri"/>
                <a:cs typeface="Calibri"/>
                <a:sym typeface="Calibri"/>
              </a:rPr>
              <a:t>F. (Mitochondrion)  </a:t>
            </a:r>
            <a:r>
              <a:rPr lang="en-US" sz="2800">
                <a:solidFill>
                  <a:schemeClr val="dk1"/>
                </a:solidFill>
                <a:latin typeface="Calibri"/>
                <a:ea typeface="Calibri"/>
                <a:cs typeface="Calibri"/>
                <a:sym typeface="Calibri"/>
              </a:rPr>
              <a:t>Power Generators</a:t>
            </a:r>
            <a:endParaRPr/>
          </a:p>
          <a:p>
            <a:pPr marL="0" marR="0" lvl="0" indent="0" algn="l" rtl="0">
              <a:lnSpc>
                <a:spcPct val="150000"/>
              </a:lnSpc>
              <a:spcBef>
                <a:spcPts val="0"/>
              </a:spcBef>
              <a:spcAft>
                <a:spcPts val="0"/>
              </a:spcAft>
              <a:buNone/>
            </a:pPr>
            <a:r>
              <a:rPr lang="en-US" sz="2800">
                <a:solidFill>
                  <a:srgbClr val="FF0000"/>
                </a:solidFill>
                <a:latin typeface="Calibri"/>
                <a:ea typeface="Calibri"/>
                <a:cs typeface="Calibri"/>
                <a:sym typeface="Calibri"/>
              </a:rPr>
              <a:t>E. (Golgi Bodies)  </a:t>
            </a:r>
            <a:r>
              <a:rPr lang="en-US" sz="2800">
                <a:solidFill>
                  <a:schemeClr val="dk1"/>
                </a:solidFill>
                <a:latin typeface="Calibri"/>
                <a:ea typeface="Calibri"/>
                <a:cs typeface="Calibri"/>
                <a:sym typeface="Calibri"/>
              </a:rPr>
              <a:t>Packaging Department</a:t>
            </a:r>
            <a:endParaRPr/>
          </a:p>
          <a:p>
            <a:pPr marL="0" marR="0" lvl="0" indent="0" algn="l" rtl="0">
              <a:lnSpc>
                <a:spcPct val="150000"/>
              </a:lnSpc>
              <a:spcBef>
                <a:spcPts val="0"/>
              </a:spcBef>
              <a:spcAft>
                <a:spcPts val="0"/>
              </a:spcAft>
              <a:buNone/>
            </a:pPr>
            <a:r>
              <a:rPr lang="en-US" sz="2800">
                <a:solidFill>
                  <a:srgbClr val="FF0000"/>
                </a:solidFill>
                <a:latin typeface="Calibri"/>
                <a:ea typeface="Calibri"/>
                <a:cs typeface="Calibri"/>
                <a:sym typeface="Calibri"/>
              </a:rPr>
              <a:t>D. (Cytoplasm)  </a:t>
            </a:r>
            <a:r>
              <a:rPr lang="en-US" sz="2800">
                <a:solidFill>
                  <a:schemeClr val="dk1"/>
                </a:solidFill>
                <a:latin typeface="Calibri"/>
                <a:ea typeface="Calibri"/>
                <a:cs typeface="Calibri"/>
                <a:sym typeface="Calibri"/>
              </a:rPr>
              <a:t>Hall or Floor Space</a:t>
            </a:r>
            <a:endParaRPr/>
          </a:p>
          <a:p>
            <a:pPr marL="0" marR="0" lvl="0" indent="0" algn="l" rtl="0">
              <a:lnSpc>
                <a:spcPct val="150000"/>
              </a:lnSpc>
              <a:spcBef>
                <a:spcPts val="0"/>
              </a:spcBef>
              <a:spcAft>
                <a:spcPts val="0"/>
              </a:spcAft>
              <a:buNone/>
            </a:pPr>
            <a:r>
              <a:rPr lang="en-US" sz="2800">
                <a:solidFill>
                  <a:srgbClr val="FF0000"/>
                </a:solidFill>
                <a:latin typeface="Calibri"/>
                <a:ea typeface="Calibri"/>
                <a:cs typeface="Calibri"/>
                <a:sym typeface="Calibri"/>
              </a:rPr>
              <a:t>B. (Chromatin)  </a:t>
            </a:r>
            <a:r>
              <a:rPr lang="en-US" sz="2800">
                <a:solidFill>
                  <a:schemeClr val="dk1"/>
                </a:solidFill>
                <a:latin typeface="Calibri"/>
                <a:ea typeface="Calibri"/>
                <a:cs typeface="Calibri"/>
                <a:sym typeface="Calibri"/>
              </a:rPr>
              <a:t>Blueprints</a:t>
            </a:r>
            <a:endParaRPr/>
          </a:p>
        </p:txBody>
      </p:sp>
      <p:sp>
        <p:nvSpPr>
          <p:cNvPr id="405" name="Google Shape;405;gdc45e45b29_0_423"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6" name="Google Shape;406;gdc45e45b29_0_423" descr="Manufacturing Drawing Easy Transparent &amp; PNG Clipart Free Download ..."/>
          <p:cNvPicPr preferRelativeResize="0"/>
          <p:nvPr/>
        </p:nvPicPr>
        <p:blipFill rotWithShape="1">
          <a:blip r:embed="rId4">
            <a:alphaModFix/>
          </a:blip>
          <a:srcRect/>
          <a:stretch/>
        </p:blipFill>
        <p:spPr>
          <a:xfrm>
            <a:off x="5689739" y="2669592"/>
            <a:ext cx="2177578" cy="1230344"/>
          </a:xfrm>
          <a:prstGeom prst="rect">
            <a:avLst/>
          </a:prstGeom>
          <a:noFill/>
          <a:ln>
            <a:noFill/>
          </a:ln>
        </p:spPr>
      </p:pic>
      <p:sp>
        <p:nvSpPr>
          <p:cNvPr id="407" name="Google Shape;407;gdc45e45b29_0_423"/>
          <p:cNvSpPr/>
          <p:nvPr/>
        </p:nvSpPr>
        <p:spPr>
          <a:xfrm rot="5400000">
            <a:off x="6016131" y="2087634"/>
            <a:ext cx="916800" cy="558300"/>
          </a:xfrm>
          <a:prstGeom prst="rightArrow">
            <a:avLst>
              <a:gd name="adj1" fmla="val 50000"/>
              <a:gd name="adj2" fmla="val 50000"/>
            </a:avLst>
          </a:prstGeom>
          <a:solidFill>
            <a:srgbClr val="6AC1D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8" name="Google Shape;408;gdc45e45b29_0_423" descr="Automated Factory Production Line Isometric Poster - Download Free ..."/>
          <p:cNvPicPr preferRelativeResize="0"/>
          <p:nvPr/>
        </p:nvPicPr>
        <p:blipFill rotWithShape="1">
          <a:blip r:embed="rId5">
            <a:alphaModFix/>
          </a:blip>
          <a:srcRect/>
          <a:stretch/>
        </p:blipFill>
        <p:spPr>
          <a:xfrm>
            <a:off x="6946710" y="3963503"/>
            <a:ext cx="2050387" cy="2050387"/>
          </a:xfrm>
          <a:prstGeom prst="rect">
            <a:avLst/>
          </a:prstGeom>
          <a:noFill/>
          <a:ln>
            <a:noFill/>
          </a:ln>
        </p:spPr>
      </p:pic>
      <p:sp>
        <p:nvSpPr>
          <p:cNvPr id="409" name="Google Shape;409;gdc45e45b29_0_423"/>
          <p:cNvSpPr/>
          <p:nvPr/>
        </p:nvSpPr>
        <p:spPr>
          <a:xfrm rot="5400000">
            <a:off x="7470412" y="2614732"/>
            <a:ext cx="1971000" cy="558300"/>
          </a:xfrm>
          <a:prstGeom prst="rightArrow">
            <a:avLst>
              <a:gd name="adj1" fmla="val 50000"/>
              <a:gd name="adj2" fmla="val 50000"/>
            </a:avLst>
          </a:prstGeom>
          <a:solidFill>
            <a:srgbClr val="6AC1D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0" name="Google Shape;410;gdc45e45b29_0_423" descr="Warehouse Factory Production Transparent &amp; PNG Clipart Free ..."/>
          <p:cNvPicPr preferRelativeResize="0"/>
          <p:nvPr/>
        </p:nvPicPr>
        <p:blipFill rotWithShape="1">
          <a:blip r:embed="rId6">
            <a:alphaModFix/>
          </a:blip>
          <a:srcRect/>
          <a:stretch/>
        </p:blipFill>
        <p:spPr>
          <a:xfrm>
            <a:off x="6091785" y="186164"/>
            <a:ext cx="2583314" cy="198915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9"/>
          <p:cNvSpPr txBox="1"/>
          <p:nvPr/>
        </p:nvSpPr>
        <p:spPr>
          <a:xfrm>
            <a:off x="1043393" y="329609"/>
            <a:ext cx="7057213"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do ribosomes produce in cells?</a:t>
            </a:r>
            <a:endParaRPr/>
          </a:p>
          <a:p>
            <a:pPr marL="0" marR="0" lvl="0" indent="0" algn="ctr" rtl="0">
              <a:spcBef>
                <a:spcPts val="0"/>
              </a:spcBef>
              <a:spcAft>
                <a:spcPts val="0"/>
              </a:spcAft>
              <a:buNone/>
            </a:pPr>
            <a:r>
              <a:rPr lang="en-US" sz="3000" i="1">
                <a:solidFill>
                  <a:schemeClr val="dk1"/>
                </a:solidFill>
                <a:latin typeface="Calibri"/>
                <a:ea typeface="Calibri"/>
                <a:cs typeface="Calibri"/>
                <a:sym typeface="Calibri"/>
              </a:rPr>
              <a:t>(The golgi bodies package it!)</a:t>
            </a:r>
            <a:endParaRPr/>
          </a:p>
        </p:txBody>
      </p:sp>
      <p:pic>
        <p:nvPicPr>
          <p:cNvPr id="417" name="Google Shape;417;p29" descr="Animal Cell.jpg"/>
          <p:cNvPicPr preferRelativeResize="0"/>
          <p:nvPr/>
        </p:nvPicPr>
        <p:blipFill rotWithShape="1">
          <a:blip r:embed="rId3">
            <a:alphaModFix/>
          </a:blip>
          <a:srcRect l="-501" r="-2758"/>
          <a:stretch/>
        </p:blipFill>
        <p:spPr>
          <a:xfrm>
            <a:off x="4691294" y="2329558"/>
            <a:ext cx="4359467" cy="3537833"/>
          </a:xfrm>
          <a:prstGeom prst="rect">
            <a:avLst/>
          </a:prstGeom>
          <a:noFill/>
          <a:ln>
            <a:noFill/>
          </a:ln>
        </p:spPr>
      </p:pic>
      <p:pic>
        <p:nvPicPr>
          <p:cNvPr id="418" name="Google Shape;418;p29" descr="A picture containing indoor, table&#10;&#10;Description automatically generated"/>
          <p:cNvPicPr preferRelativeResize="0"/>
          <p:nvPr/>
        </p:nvPicPr>
        <p:blipFill rotWithShape="1">
          <a:blip r:embed="rId4">
            <a:alphaModFix/>
          </a:blip>
          <a:srcRect l="15120" r="15962"/>
          <a:stretch/>
        </p:blipFill>
        <p:spPr>
          <a:xfrm>
            <a:off x="0" y="2525982"/>
            <a:ext cx="4651142" cy="3711045"/>
          </a:xfrm>
          <a:prstGeom prst="rect">
            <a:avLst/>
          </a:prstGeom>
          <a:noFill/>
          <a:ln>
            <a:noFill/>
          </a:ln>
        </p:spPr>
      </p:pic>
      <p:cxnSp>
        <p:nvCxnSpPr>
          <p:cNvPr id="419" name="Google Shape;419;p29"/>
          <p:cNvCxnSpPr/>
          <p:nvPr/>
        </p:nvCxnSpPr>
        <p:spPr>
          <a:xfrm rot="10800000">
            <a:off x="2870791" y="4635795"/>
            <a:ext cx="800458" cy="1355574"/>
          </a:xfrm>
          <a:prstGeom prst="straightConnector1">
            <a:avLst/>
          </a:prstGeom>
          <a:noFill/>
          <a:ln w="57150" cap="flat" cmpd="sng">
            <a:solidFill>
              <a:srgbClr val="FF0000"/>
            </a:solidFill>
            <a:prstDash val="solid"/>
            <a:round/>
            <a:headEnd type="none" w="sm" len="sm"/>
            <a:tailEnd type="triangle" w="med" len="med"/>
          </a:ln>
        </p:spPr>
      </p:cxnSp>
      <p:cxnSp>
        <p:nvCxnSpPr>
          <p:cNvPr id="420" name="Google Shape;420;p29"/>
          <p:cNvCxnSpPr/>
          <p:nvPr/>
        </p:nvCxnSpPr>
        <p:spPr>
          <a:xfrm flipH="1">
            <a:off x="8123274" y="2525982"/>
            <a:ext cx="197462" cy="1673878"/>
          </a:xfrm>
          <a:prstGeom prst="straightConnector1">
            <a:avLst/>
          </a:prstGeom>
          <a:noFill/>
          <a:ln w="57150" cap="flat" cmpd="sng">
            <a:solidFill>
              <a:srgbClr val="FF0000"/>
            </a:solidFill>
            <a:prstDash val="solid"/>
            <a:round/>
            <a:headEnd type="none" w="sm" len="sm"/>
            <a:tailEnd type="triangle" w="med" len="med"/>
          </a:ln>
        </p:spPr>
      </p:cxnSp>
      <p:sp>
        <p:nvSpPr>
          <p:cNvPr id="421" name="Google Shape;421;p29" descr="Questions"/>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0"/>
          <p:cNvSpPr txBox="1"/>
          <p:nvPr/>
        </p:nvSpPr>
        <p:spPr>
          <a:xfrm>
            <a:off x="835350" y="222700"/>
            <a:ext cx="7878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True/False:</a:t>
            </a:r>
            <a:r>
              <a:rPr lang="en-US" sz="3600" b="1">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Cytoplasm is the genetic material found inside the nucleus. </a:t>
            </a:r>
            <a:endParaRPr sz="3000" b="1" i="1">
              <a:solidFill>
                <a:schemeClr val="dk1"/>
              </a:solidFill>
              <a:latin typeface="Calibri"/>
              <a:ea typeface="Calibri"/>
              <a:cs typeface="Calibri"/>
              <a:sym typeface="Calibri"/>
            </a:endParaRPr>
          </a:p>
        </p:txBody>
      </p:sp>
      <p:pic>
        <p:nvPicPr>
          <p:cNvPr id="428" name="Google Shape;428;p30" descr="Animal Cell.jpg"/>
          <p:cNvPicPr preferRelativeResize="0"/>
          <p:nvPr/>
        </p:nvPicPr>
        <p:blipFill rotWithShape="1">
          <a:blip r:embed="rId3">
            <a:alphaModFix/>
          </a:blip>
          <a:srcRect l="-501" r="-2758"/>
          <a:stretch/>
        </p:blipFill>
        <p:spPr>
          <a:xfrm>
            <a:off x="4691294" y="2329558"/>
            <a:ext cx="4359467" cy="3537833"/>
          </a:xfrm>
          <a:prstGeom prst="rect">
            <a:avLst/>
          </a:prstGeom>
          <a:noFill/>
          <a:ln>
            <a:noFill/>
          </a:ln>
        </p:spPr>
      </p:pic>
      <p:pic>
        <p:nvPicPr>
          <p:cNvPr id="429" name="Google Shape;429;p30" descr="A picture containing indoor, table&#10;&#10;Description automatically generated"/>
          <p:cNvPicPr preferRelativeResize="0"/>
          <p:nvPr/>
        </p:nvPicPr>
        <p:blipFill rotWithShape="1">
          <a:blip r:embed="rId4">
            <a:alphaModFix/>
          </a:blip>
          <a:srcRect l="15120" r="15962"/>
          <a:stretch/>
        </p:blipFill>
        <p:spPr>
          <a:xfrm>
            <a:off x="0" y="2525982"/>
            <a:ext cx="4651142" cy="3711045"/>
          </a:xfrm>
          <a:prstGeom prst="rect">
            <a:avLst/>
          </a:prstGeom>
          <a:noFill/>
          <a:ln>
            <a:noFill/>
          </a:ln>
        </p:spPr>
      </p:pic>
      <p:cxnSp>
        <p:nvCxnSpPr>
          <p:cNvPr id="430" name="Google Shape;430;p30"/>
          <p:cNvCxnSpPr/>
          <p:nvPr/>
        </p:nvCxnSpPr>
        <p:spPr>
          <a:xfrm flipH="1">
            <a:off x="6578222" y="2329558"/>
            <a:ext cx="573205" cy="1199857"/>
          </a:xfrm>
          <a:prstGeom prst="straightConnector1">
            <a:avLst/>
          </a:prstGeom>
          <a:noFill/>
          <a:ln w="57150" cap="flat" cmpd="sng">
            <a:solidFill>
              <a:srgbClr val="FF0000"/>
            </a:solidFill>
            <a:prstDash val="solid"/>
            <a:round/>
            <a:headEnd type="none" w="sm" len="sm"/>
            <a:tailEnd type="triangle" w="med" len="med"/>
          </a:ln>
        </p:spPr>
      </p:cxnSp>
      <p:cxnSp>
        <p:nvCxnSpPr>
          <p:cNvPr id="431" name="Google Shape;431;p30"/>
          <p:cNvCxnSpPr/>
          <p:nvPr/>
        </p:nvCxnSpPr>
        <p:spPr>
          <a:xfrm flipH="1">
            <a:off x="3398292" y="1939128"/>
            <a:ext cx="600502" cy="1173708"/>
          </a:xfrm>
          <a:prstGeom prst="straightConnector1">
            <a:avLst/>
          </a:prstGeom>
          <a:noFill/>
          <a:ln w="57150" cap="flat" cmpd="sng">
            <a:solidFill>
              <a:srgbClr val="FF0000"/>
            </a:solidFill>
            <a:prstDash val="solid"/>
            <a:round/>
            <a:headEnd type="none" w="sm" len="sm"/>
            <a:tailEnd type="triangle" w="med" len="med"/>
          </a:ln>
        </p:spPr>
      </p:cxnSp>
      <p:sp>
        <p:nvSpPr>
          <p:cNvPr id="432" name="Google Shape;432;p30" descr="Questions"/>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dc667994d5_0_8"/>
          <p:cNvSpPr txBox="1"/>
          <p:nvPr/>
        </p:nvSpPr>
        <p:spPr>
          <a:xfrm>
            <a:off x="835350" y="222700"/>
            <a:ext cx="7878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True/</a:t>
            </a:r>
            <a:r>
              <a:rPr lang="en-US" sz="3600">
                <a:solidFill>
                  <a:srgbClr val="FF0000"/>
                </a:solidFill>
                <a:latin typeface="Calibri"/>
                <a:ea typeface="Calibri"/>
                <a:cs typeface="Calibri"/>
                <a:sym typeface="Calibri"/>
              </a:rPr>
              <a:t>False</a:t>
            </a:r>
            <a:r>
              <a:rPr lang="en-US" sz="3600">
                <a:solidFill>
                  <a:schemeClr val="dk1"/>
                </a:solidFill>
                <a:latin typeface="Calibri"/>
                <a:ea typeface="Calibri"/>
                <a:cs typeface="Calibri"/>
                <a:sym typeface="Calibri"/>
              </a:rPr>
              <a:t>:</a:t>
            </a:r>
            <a:r>
              <a:rPr lang="en-US" sz="3600" b="1">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Cytoplasm is the genetic material found inside the nucleus. </a:t>
            </a:r>
            <a:endParaRPr sz="3000" b="1" i="1">
              <a:solidFill>
                <a:schemeClr val="dk1"/>
              </a:solidFill>
              <a:latin typeface="Calibri"/>
              <a:ea typeface="Calibri"/>
              <a:cs typeface="Calibri"/>
              <a:sym typeface="Calibri"/>
            </a:endParaRPr>
          </a:p>
        </p:txBody>
      </p:sp>
      <p:pic>
        <p:nvPicPr>
          <p:cNvPr id="439" name="Google Shape;439;gdc667994d5_0_8" descr="Animal Cell.jpg"/>
          <p:cNvPicPr preferRelativeResize="0"/>
          <p:nvPr/>
        </p:nvPicPr>
        <p:blipFill rotWithShape="1">
          <a:blip r:embed="rId3">
            <a:alphaModFix/>
          </a:blip>
          <a:srcRect l="-505" r="-2757"/>
          <a:stretch/>
        </p:blipFill>
        <p:spPr>
          <a:xfrm>
            <a:off x="4691294" y="2329558"/>
            <a:ext cx="4359467" cy="3537832"/>
          </a:xfrm>
          <a:prstGeom prst="rect">
            <a:avLst/>
          </a:prstGeom>
          <a:noFill/>
          <a:ln>
            <a:noFill/>
          </a:ln>
        </p:spPr>
      </p:pic>
      <p:pic>
        <p:nvPicPr>
          <p:cNvPr id="440" name="Google Shape;440;gdc667994d5_0_8" descr="A picture containing indoor, table&#10;&#10;Description automatically generated"/>
          <p:cNvPicPr preferRelativeResize="0"/>
          <p:nvPr/>
        </p:nvPicPr>
        <p:blipFill rotWithShape="1">
          <a:blip r:embed="rId4">
            <a:alphaModFix/>
          </a:blip>
          <a:srcRect l="15120" r="15961"/>
          <a:stretch/>
        </p:blipFill>
        <p:spPr>
          <a:xfrm>
            <a:off x="0" y="2525982"/>
            <a:ext cx="4651142" cy="3711045"/>
          </a:xfrm>
          <a:prstGeom prst="rect">
            <a:avLst/>
          </a:prstGeom>
          <a:noFill/>
          <a:ln>
            <a:noFill/>
          </a:ln>
        </p:spPr>
      </p:pic>
      <p:cxnSp>
        <p:nvCxnSpPr>
          <p:cNvPr id="441" name="Google Shape;441;gdc667994d5_0_8"/>
          <p:cNvCxnSpPr/>
          <p:nvPr/>
        </p:nvCxnSpPr>
        <p:spPr>
          <a:xfrm flipH="1">
            <a:off x="6578127" y="2329558"/>
            <a:ext cx="573300" cy="1200000"/>
          </a:xfrm>
          <a:prstGeom prst="straightConnector1">
            <a:avLst/>
          </a:prstGeom>
          <a:noFill/>
          <a:ln w="57150" cap="flat" cmpd="sng">
            <a:solidFill>
              <a:srgbClr val="FF0000"/>
            </a:solidFill>
            <a:prstDash val="solid"/>
            <a:round/>
            <a:headEnd type="none" w="sm" len="sm"/>
            <a:tailEnd type="triangle" w="med" len="med"/>
          </a:ln>
        </p:spPr>
      </p:cxnSp>
      <p:cxnSp>
        <p:nvCxnSpPr>
          <p:cNvPr id="442" name="Google Shape;442;gdc667994d5_0_8"/>
          <p:cNvCxnSpPr/>
          <p:nvPr/>
        </p:nvCxnSpPr>
        <p:spPr>
          <a:xfrm flipH="1">
            <a:off x="3398194" y="1939128"/>
            <a:ext cx="600600" cy="1173600"/>
          </a:xfrm>
          <a:prstGeom prst="straightConnector1">
            <a:avLst/>
          </a:prstGeom>
          <a:noFill/>
          <a:ln w="57150" cap="flat" cmpd="sng">
            <a:solidFill>
              <a:srgbClr val="FF0000"/>
            </a:solidFill>
            <a:prstDash val="solid"/>
            <a:round/>
            <a:headEnd type="none" w="sm" len="sm"/>
            <a:tailEnd type="triangle" w="med" len="med"/>
          </a:ln>
        </p:spPr>
      </p:cxnSp>
      <p:sp>
        <p:nvSpPr>
          <p:cNvPr id="443" name="Google Shape;443;gdc667994d5_0_8" descr="Questions"/>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1"/>
          <p:cNvSpPr txBox="1"/>
          <p:nvPr/>
        </p:nvSpPr>
        <p:spPr>
          <a:xfrm>
            <a:off x="3096175" y="962238"/>
            <a:ext cx="3140238"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dirty="0">
                <a:solidFill>
                  <a:schemeClr val="dk1"/>
                </a:solidFill>
                <a:latin typeface="Calibri"/>
                <a:ea typeface="Calibri"/>
                <a:cs typeface="Calibri"/>
                <a:sym typeface="Calibri"/>
              </a:rPr>
              <a:t>Vacuole</a:t>
            </a:r>
            <a:endParaRPr dirty="0"/>
          </a:p>
        </p:txBody>
      </p:sp>
      <p:sp>
        <p:nvSpPr>
          <p:cNvPr id="450" name="Google Shape;450;p3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1" name="Google Shape;451;p3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2"/>
          <p:cNvSpPr txBox="1"/>
          <p:nvPr/>
        </p:nvSpPr>
        <p:spPr>
          <a:xfrm>
            <a:off x="1129942" y="273361"/>
            <a:ext cx="7819696"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Vacuole</a:t>
            </a:r>
            <a:r>
              <a:rPr lang="en-US" sz="3200" b="1">
                <a:solidFill>
                  <a:schemeClr val="dk1"/>
                </a:solidFill>
                <a:latin typeface="Calibri"/>
                <a:ea typeface="Calibri"/>
                <a:cs typeface="Calibri"/>
                <a:sym typeface="Calibri"/>
              </a:rPr>
              <a:t>:</a:t>
            </a:r>
            <a:r>
              <a:rPr lang="en-US" sz="3200">
                <a:solidFill>
                  <a:schemeClr val="dk1"/>
                </a:solidFill>
                <a:latin typeface="Calibri"/>
                <a:ea typeface="Calibri"/>
                <a:cs typeface="Calibri"/>
                <a:sym typeface="Calibri"/>
              </a:rPr>
              <a:t>  membrane-enclosed sac that stores food, water, and other materials</a:t>
            </a:r>
            <a:endParaRPr/>
          </a:p>
        </p:txBody>
      </p:sp>
      <p:pic>
        <p:nvPicPr>
          <p:cNvPr id="458" name="Google Shape;458;p32"/>
          <p:cNvPicPr preferRelativeResize="0"/>
          <p:nvPr/>
        </p:nvPicPr>
        <p:blipFill rotWithShape="1">
          <a:blip r:embed="rId3">
            <a:alphaModFix/>
          </a:blip>
          <a:srcRect t="7353"/>
          <a:stretch/>
        </p:blipFill>
        <p:spPr>
          <a:xfrm>
            <a:off x="229810" y="1429407"/>
            <a:ext cx="4074175" cy="3043162"/>
          </a:xfrm>
          <a:prstGeom prst="rect">
            <a:avLst/>
          </a:prstGeom>
          <a:noFill/>
          <a:ln>
            <a:noFill/>
          </a:ln>
        </p:spPr>
      </p:pic>
      <p:pic>
        <p:nvPicPr>
          <p:cNvPr id="459" name="Google Shape;459;p32" descr="A picture containing drawing, food&#10;&#10;Description automatically generated"/>
          <p:cNvPicPr preferRelativeResize="0"/>
          <p:nvPr/>
        </p:nvPicPr>
        <p:blipFill rotWithShape="1">
          <a:blip r:embed="rId4">
            <a:alphaModFix/>
          </a:blip>
          <a:srcRect t="7551"/>
          <a:stretch/>
        </p:blipFill>
        <p:spPr>
          <a:xfrm>
            <a:off x="3867808" y="3626069"/>
            <a:ext cx="5081830" cy="2895074"/>
          </a:xfrm>
          <a:prstGeom prst="rect">
            <a:avLst/>
          </a:prstGeom>
          <a:noFill/>
          <a:ln>
            <a:noFill/>
          </a:ln>
        </p:spPr>
      </p:pic>
      <p:sp>
        <p:nvSpPr>
          <p:cNvPr id="460" name="Google Shape;460;p32"/>
          <p:cNvSpPr/>
          <p:nvPr/>
        </p:nvSpPr>
        <p:spPr>
          <a:xfrm>
            <a:off x="3405352" y="2448910"/>
            <a:ext cx="599089" cy="262759"/>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1" name="Google Shape;461;p32"/>
          <p:cNvSpPr/>
          <p:nvPr/>
        </p:nvSpPr>
        <p:spPr>
          <a:xfrm>
            <a:off x="4004441" y="4065929"/>
            <a:ext cx="599089" cy="262759"/>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2" name="Google Shape;462;p32"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3" name="Google Shape;463;p32" descr="Blog"/>
          <p:cNvPicPr preferRelativeResize="0"/>
          <p:nvPr/>
        </p:nvPicPr>
        <p:blipFill rotWithShape="1">
          <a:blip r:embed="rId6">
            <a:alphaModFix/>
          </a:blip>
          <a:srcRect/>
          <a:stretch/>
        </p:blipFill>
        <p:spPr>
          <a:xfrm>
            <a:off x="735230" y="135869"/>
            <a:ext cx="463492" cy="46349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33" descr="Warehouse clipart 1 » Clipart Station"/>
          <p:cNvPicPr preferRelativeResize="0"/>
          <p:nvPr/>
        </p:nvPicPr>
        <p:blipFill rotWithShape="1">
          <a:blip r:embed="rId3">
            <a:alphaModFix/>
          </a:blip>
          <a:srcRect t="50000"/>
          <a:stretch/>
        </p:blipFill>
        <p:spPr>
          <a:xfrm>
            <a:off x="950534" y="2364828"/>
            <a:ext cx="7242930" cy="3082980"/>
          </a:xfrm>
          <a:prstGeom prst="rect">
            <a:avLst/>
          </a:prstGeom>
          <a:noFill/>
          <a:ln>
            <a:noFill/>
          </a:ln>
        </p:spPr>
      </p:pic>
      <p:sp>
        <p:nvSpPr>
          <p:cNvPr id="470" name="Google Shape;470;p33"/>
          <p:cNvSpPr txBox="1"/>
          <p:nvPr/>
        </p:nvSpPr>
        <p:spPr>
          <a:xfrm>
            <a:off x="790902" y="860363"/>
            <a:ext cx="756219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Vacuole = Storage Warehouse</a:t>
            </a:r>
            <a:endParaRPr/>
          </a:p>
        </p:txBody>
      </p:sp>
      <p:sp>
        <p:nvSpPr>
          <p:cNvPr id="471" name="Google Shape;471;p3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2" name="Google Shape;472;p33"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4"/>
          <p:cNvSpPr txBox="1"/>
          <p:nvPr/>
        </p:nvSpPr>
        <p:spPr>
          <a:xfrm>
            <a:off x="2601362" y="962238"/>
            <a:ext cx="4025469"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dirty="0">
                <a:solidFill>
                  <a:schemeClr val="dk1"/>
                </a:solidFill>
                <a:latin typeface="Calibri"/>
                <a:ea typeface="Calibri"/>
                <a:cs typeface="Calibri"/>
                <a:sym typeface="Calibri"/>
              </a:rPr>
              <a:t>Lysosomes</a:t>
            </a:r>
            <a:endParaRPr dirty="0"/>
          </a:p>
        </p:txBody>
      </p:sp>
      <p:sp>
        <p:nvSpPr>
          <p:cNvPr id="479" name="Google Shape;479;p34"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0" name="Google Shape;480;p34"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35"/>
          <p:cNvPicPr preferRelativeResize="0"/>
          <p:nvPr/>
        </p:nvPicPr>
        <p:blipFill rotWithShape="1">
          <a:blip r:embed="rId3">
            <a:alphaModFix/>
          </a:blip>
          <a:srcRect/>
          <a:stretch/>
        </p:blipFill>
        <p:spPr>
          <a:xfrm>
            <a:off x="2166057" y="2260680"/>
            <a:ext cx="5512754" cy="4444479"/>
          </a:xfrm>
          <a:prstGeom prst="rect">
            <a:avLst/>
          </a:prstGeom>
          <a:noFill/>
          <a:ln>
            <a:noFill/>
          </a:ln>
        </p:spPr>
      </p:pic>
      <p:sp>
        <p:nvSpPr>
          <p:cNvPr id="487" name="Google Shape;487;p35"/>
          <p:cNvSpPr/>
          <p:nvPr/>
        </p:nvSpPr>
        <p:spPr>
          <a:xfrm>
            <a:off x="6357421" y="3829855"/>
            <a:ext cx="810626" cy="336186"/>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8" name="Google Shape;488;p35"/>
          <p:cNvSpPr txBox="1"/>
          <p:nvPr/>
        </p:nvSpPr>
        <p:spPr>
          <a:xfrm>
            <a:off x="338920" y="591731"/>
            <a:ext cx="8797158"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Lysosomes</a:t>
            </a:r>
            <a:r>
              <a:rPr lang="en-US" sz="3200" b="1">
                <a:solidFill>
                  <a:schemeClr val="dk1"/>
                </a:solidFill>
                <a:latin typeface="Calibri"/>
                <a:ea typeface="Calibri"/>
                <a:cs typeface="Calibri"/>
                <a:sym typeface="Calibri"/>
              </a:rPr>
              <a:t>:</a:t>
            </a:r>
            <a:r>
              <a:rPr lang="en-US" sz="3200">
                <a:solidFill>
                  <a:schemeClr val="dk1"/>
                </a:solidFill>
                <a:latin typeface="Calibri"/>
                <a:ea typeface="Calibri"/>
                <a:cs typeface="Calibri"/>
                <a:sym typeface="Calibri"/>
              </a:rPr>
              <a:t>  help maintain and repair cell structures by digesting waste and parts that are worn-out</a:t>
            </a:r>
            <a:endParaRPr sz="3200" b="1" u="sng">
              <a:solidFill>
                <a:schemeClr val="dk1"/>
              </a:solidFill>
              <a:latin typeface="Calibri"/>
              <a:ea typeface="Calibri"/>
              <a:cs typeface="Calibri"/>
              <a:sym typeface="Calibri"/>
            </a:endParaRPr>
          </a:p>
        </p:txBody>
      </p:sp>
      <p:sp>
        <p:nvSpPr>
          <p:cNvPr id="489" name="Google Shape;489;p3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0" name="Google Shape;490;p35"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36" descr="Recycling plant and happy workers colorful poster Vector Image"/>
          <p:cNvPicPr preferRelativeResize="0"/>
          <p:nvPr/>
        </p:nvPicPr>
        <p:blipFill rotWithShape="1">
          <a:blip r:embed="rId3">
            <a:alphaModFix/>
          </a:blip>
          <a:srcRect t="6283" b="55709"/>
          <a:stretch/>
        </p:blipFill>
        <p:spPr>
          <a:xfrm>
            <a:off x="560388" y="3026979"/>
            <a:ext cx="8021637" cy="2606566"/>
          </a:xfrm>
          <a:prstGeom prst="rect">
            <a:avLst/>
          </a:prstGeom>
          <a:noFill/>
          <a:ln>
            <a:noFill/>
          </a:ln>
        </p:spPr>
      </p:pic>
      <p:sp>
        <p:nvSpPr>
          <p:cNvPr id="497" name="Google Shape;497;p36"/>
          <p:cNvSpPr txBox="1"/>
          <p:nvPr/>
        </p:nvSpPr>
        <p:spPr>
          <a:xfrm>
            <a:off x="160994" y="525518"/>
            <a:ext cx="8820423"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Lysosomes = </a:t>
            </a:r>
            <a:endParaRPr/>
          </a:p>
          <a:p>
            <a:pPr marL="0" marR="0" lvl="0" indent="0" algn="ctr" rtl="0">
              <a:spcBef>
                <a:spcPts val="0"/>
              </a:spcBef>
              <a:spcAft>
                <a:spcPts val="0"/>
              </a:spcAft>
              <a:buNone/>
            </a:pPr>
            <a:r>
              <a:rPr lang="en-US" sz="4800">
                <a:solidFill>
                  <a:schemeClr val="dk1"/>
                </a:solidFill>
                <a:latin typeface="Calibri"/>
                <a:ea typeface="Calibri"/>
                <a:cs typeface="Calibri"/>
                <a:sym typeface="Calibri"/>
              </a:rPr>
              <a:t>Recycling &amp; Maintenance Centers</a:t>
            </a:r>
            <a:endParaRPr/>
          </a:p>
        </p:txBody>
      </p:sp>
      <p:sp>
        <p:nvSpPr>
          <p:cNvPr id="498" name="Google Shape;498;p3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9" name="Google Shape;499;p36"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txBox="1"/>
          <p:nvPr/>
        </p:nvSpPr>
        <p:spPr>
          <a:xfrm>
            <a:off x="548383" y="328862"/>
            <a:ext cx="8421445"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a:solidFill>
                  <a:schemeClr val="dk1"/>
                </a:solidFill>
                <a:latin typeface="Calibri"/>
                <a:ea typeface="Calibri"/>
                <a:cs typeface="Calibri"/>
                <a:sym typeface="Calibri"/>
              </a:rPr>
              <a:t>Big Question: </a:t>
            </a:r>
            <a:r>
              <a:rPr lang="en-US" sz="2800" b="0" i="0" u="none" strike="noStrike" cap="none">
                <a:solidFill>
                  <a:schemeClr val="dk1"/>
                </a:solidFill>
                <a:latin typeface="Calibri"/>
                <a:ea typeface="Calibri"/>
                <a:cs typeface="Calibri"/>
                <a:sym typeface="Calibri"/>
              </a:rPr>
              <a:t>How do the different organelles found in your cells help you function?</a:t>
            </a:r>
            <a:endParaRPr/>
          </a:p>
        </p:txBody>
      </p:sp>
      <p:pic>
        <p:nvPicPr>
          <p:cNvPr id="146" name="Google Shape;146;p4"/>
          <p:cNvPicPr preferRelativeResize="0"/>
          <p:nvPr/>
        </p:nvPicPr>
        <p:blipFill rotWithShape="1">
          <a:blip r:embed="rId4">
            <a:alphaModFix/>
          </a:blip>
          <a:srcRect/>
          <a:stretch/>
        </p:blipFill>
        <p:spPr>
          <a:xfrm>
            <a:off x="321628" y="1827111"/>
            <a:ext cx="3692768" cy="2977174"/>
          </a:xfrm>
          <a:prstGeom prst="rect">
            <a:avLst/>
          </a:prstGeom>
          <a:noFill/>
          <a:ln>
            <a:noFill/>
          </a:ln>
        </p:spPr>
      </p:pic>
      <p:pic>
        <p:nvPicPr>
          <p:cNvPr id="147" name="Google Shape;147;p4" descr="A picture containing drawing&#10;&#10;Description automatically generated"/>
          <p:cNvPicPr preferRelativeResize="0"/>
          <p:nvPr/>
        </p:nvPicPr>
        <p:blipFill rotWithShape="1">
          <a:blip r:embed="rId5">
            <a:alphaModFix/>
          </a:blip>
          <a:srcRect/>
          <a:stretch/>
        </p:blipFill>
        <p:spPr>
          <a:xfrm>
            <a:off x="4460732" y="2039700"/>
            <a:ext cx="4509096" cy="2778600"/>
          </a:xfrm>
          <a:prstGeom prst="rect">
            <a:avLst/>
          </a:prstGeom>
          <a:noFill/>
          <a:ln>
            <a:noFill/>
          </a:ln>
        </p:spPr>
      </p:pic>
      <p:pic>
        <p:nvPicPr>
          <p:cNvPr id="148" name="Google Shape;148;p4"/>
          <p:cNvPicPr preferRelativeResize="0"/>
          <p:nvPr/>
        </p:nvPicPr>
        <p:blipFill rotWithShape="1">
          <a:blip r:embed="rId6">
            <a:alphaModFix/>
          </a:blip>
          <a:srcRect/>
          <a:stretch/>
        </p:blipFill>
        <p:spPr>
          <a:xfrm>
            <a:off x="3418552" y="4317535"/>
            <a:ext cx="1657843" cy="248696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7"/>
          <p:cNvSpPr txBox="1"/>
          <p:nvPr/>
        </p:nvSpPr>
        <p:spPr>
          <a:xfrm>
            <a:off x="3096175" y="962238"/>
            <a:ext cx="3238259"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chemeClr val="dk1"/>
                </a:solidFill>
                <a:latin typeface="Calibri"/>
                <a:ea typeface="Calibri"/>
                <a:cs typeface="Calibri"/>
                <a:sym typeface="Calibri"/>
              </a:rPr>
              <a:t>Cell Wall</a:t>
            </a:r>
            <a:endParaRPr/>
          </a:p>
        </p:txBody>
      </p:sp>
      <p:sp>
        <p:nvSpPr>
          <p:cNvPr id="506" name="Google Shape;506;p37"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7" name="Google Shape;507;p37"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8"/>
          <p:cNvSpPr txBox="1"/>
          <p:nvPr/>
        </p:nvSpPr>
        <p:spPr>
          <a:xfrm>
            <a:off x="367615" y="818030"/>
            <a:ext cx="84975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chemeClr val="dk1"/>
                </a:solidFill>
                <a:latin typeface="Calibri"/>
                <a:ea typeface="Calibri"/>
                <a:cs typeface="Calibri"/>
                <a:sym typeface="Calibri"/>
              </a:rPr>
              <a:t>Cell Wall</a:t>
            </a:r>
            <a:r>
              <a:rPr lang="en-US" sz="2800" b="1">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extra</a:t>
            </a:r>
            <a:r>
              <a:rPr lang="en-US" sz="2800" b="1">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layer outside of the plant cell membrane; provides support and helps control what enters and exits</a:t>
            </a:r>
            <a:endParaRPr/>
          </a:p>
        </p:txBody>
      </p:sp>
      <p:pic>
        <p:nvPicPr>
          <p:cNvPr id="514" name="Google Shape;514;p38" descr="A picture containing drawing, food&#10;&#10;Description automatically generated"/>
          <p:cNvPicPr preferRelativeResize="0"/>
          <p:nvPr/>
        </p:nvPicPr>
        <p:blipFill rotWithShape="1">
          <a:blip r:embed="rId3">
            <a:alphaModFix/>
          </a:blip>
          <a:srcRect/>
          <a:stretch/>
        </p:blipFill>
        <p:spPr>
          <a:xfrm>
            <a:off x="1001070" y="2120180"/>
            <a:ext cx="7141859" cy="4400964"/>
          </a:xfrm>
          <a:prstGeom prst="rect">
            <a:avLst/>
          </a:prstGeom>
          <a:noFill/>
          <a:ln>
            <a:noFill/>
          </a:ln>
        </p:spPr>
      </p:pic>
      <p:sp>
        <p:nvSpPr>
          <p:cNvPr id="515" name="Google Shape;515;p38"/>
          <p:cNvSpPr/>
          <p:nvPr/>
        </p:nvSpPr>
        <p:spPr>
          <a:xfrm>
            <a:off x="6848962" y="4586744"/>
            <a:ext cx="841943" cy="347864"/>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6" name="Google Shape;516;p3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7" name="Google Shape;517;p38"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39" descr="Warehouse Factory Production Transparent &amp; PNG Clipart Free ..."/>
          <p:cNvPicPr preferRelativeResize="0"/>
          <p:nvPr/>
        </p:nvPicPr>
        <p:blipFill rotWithShape="1">
          <a:blip r:embed="rId3">
            <a:alphaModFix/>
          </a:blip>
          <a:srcRect/>
          <a:stretch/>
        </p:blipFill>
        <p:spPr>
          <a:xfrm>
            <a:off x="1878777" y="1968875"/>
            <a:ext cx="4895126" cy="3769248"/>
          </a:xfrm>
          <a:prstGeom prst="rect">
            <a:avLst/>
          </a:prstGeom>
          <a:noFill/>
          <a:ln>
            <a:noFill/>
          </a:ln>
        </p:spPr>
      </p:pic>
      <p:sp>
        <p:nvSpPr>
          <p:cNvPr id="524" name="Google Shape;524;p39"/>
          <p:cNvSpPr/>
          <p:nvPr/>
        </p:nvSpPr>
        <p:spPr>
          <a:xfrm>
            <a:off x="2406870" y="3522686"/>
            <a:ext cx="1418896" cy="661626"/>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5" name="Google Shape;525;p39"/>
          <p:cNvSpPr/>
          <p:nvPr/>
        </p:nvSpPr>
        <p:spPr>
          <a:xfrm rot="-7084678">
            <a:off x="5670317" y="5115003"/>
            <a:ext cx="1240221" cy="661626"/>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39"/>
          <p:cNvSpPr txBox="1"/>
          <p:nvPr/>
        </p:nvSpPr>
        <p:spPr>
          <a:xfrm>
            <a:off x="1392620" y="704378"/>
            <a:ext cx="635875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Cell Wall = Factory Walls</a:t>
            </a:r>
            <a:endParaRPr/>
          </a:p>
        </p:txBody>
      </p:sp>
      <p:sp>
        <p:nvSpPr>
          <p:cNvPr id="527" name="Google Shape;527;p3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8" name="Google Shape;528;p39"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40"/>
          <p:cNvSpPr txBox="1"/>
          <p:nvPr/>
        </p:nvSpPr>
        <p:spPr>
          <a:xfrm>
            <a:off x="2447186" y="962238"/>
            <a:ext cx="4536242"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chemeClr val="dk1"/>
                </a:solidFill>
                <a:latin typeface="Calibri"/>
                <a:ea typeface="Calibri"/>
                <a:cs typeface="Calibri"/>
                <a:sym typeface="Calibri"/>
              </a:rPr>
              <a:t>Chloroplasts</a:t>
            </a:r>
            <a:endParaRPr/>
          </a:p>
        </p:txBody>
      </p:sp>
      <p:sp>
        <p:nvSpPr>
          <p:cNvPr id="535" name="Google Shape;535;p40"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6" name="Google Shape;536;p40"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41" descr="A picture containing drawing, food&#10;&#10;Description automatically generated"/>
          <p:cNvPicPr preferRelativeResize="0"/>
          <p:nvPr/>
        </p:nvPicPr>
        <p:blipFill rotWithShape="1">
          <a:blip r:embed="rId3">
            <a:alphaModFix/>
          </a:blip>
          <a:srcRect/>
          <a:stretch/>
        </p:blipFill>
        <p:spPr>
          <a:xfrm>
            <a:off x="966976" y="2321167"/>
            <a:ext cx="7141859" cy="4400964"/>
          </a:xfrm>
          <a:prstGeom prst="rect">
            <a:avLst/>
          </a:prstGeom>
          <a:noFill/>
          <a:ln>
            <a:noFill/>
          </a:ln>
        </p:spPr>
      </p:pic>
      <p:sp>
        <p:nvSpPr>
          <p:cNvPr id="543" name="Google Shape;543;p41"/>
          <p:cNvSpPr/>
          <p:nvPr/>
        </p:nvSpPr>
        <p:spPr>
          <a:xfrm>
            <a:off x="1141845" y="3840510"/>
            <a:ext cx="841943" cy="347864"/>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4" name="Google Shape;544;p41"/>
          <p:cNvSpPr txBox="1"/>
          <p:nvPr/>
        </p:nvSpPr>
        <p:spPr>
          <a:xfrm>
            <a:off x="533850" y="551450"/>
            <a:ext cx="8076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dirty="0">
                <a:solidFill>
                  <a:schemeClr val="dk1"/>
                </a:solidFill>
                <a:latin typeface="Calibri"/>
                <a:ea typeface="Calibri"/>
                <a:cs typeface="Calibri"/>
                <a:sym typeface="Calibri"/>
              </a:rPr>
              <a:t>Chloroplasts</a:t>
            </a:r>
            <a:r>
              <a:rPr lang="en-US" sz="3600" b="1" dirty="0">
                <a:solidFill>
                  <a:schemeClr val="dk1"/>
                </a:solidFill>
                <a:latin typeface="Calibri"/>
                <a:ea typeface="Calibri"/>
                <a:cs typeface="Calibri"/>
                <a:sym typeface="Calibri"/>
              </a:rPr>
              <a:t>:  </a:t>
            </a:r>
            <a:r>
              <a:rPr lang="en-US" sz="3600" dirty="0">
                <a:solidFill>
                  <a:schemeClr val="dk1"/>
                </a:solidFill>
                <a:latin typeface="Calibri"/>
                <a:ea typeface="Calibri"/>
                <a:cs typeface="Calibri"/>
                <a:sym typeface="Calibri"/>
              </a:rPr>
              <a:t>use the sun’s light energy to make food for the plant (photosynthesis)</a:t>
            </a:r>
            <a:endParaRPr dirty="0"/>
          </a:p>
        </p:txBody>
      </p:sp>
      <p:sp>
        <p:nvSpPr>
          <p:cNvPr id="545" name="Google Shape;545;p4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6" name="Google Shape;546;p41"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2"/>
          <p:cNvSpPr txBox="1"/>
          <p:nvPr/>
        </p:nvSpPr>
        <p:spPr>
          <a:xfrm>
            <a:off x="609600" y="525517"/>
            <a:ext cx="7924800"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Chloroplasts = </a:t>
            </a:r>
            <a:endParaRPr/>
          </a:p>
          <a:p>
            <a:pPr marL="0" marR="0" lvl="0" indent="0" algn="ctr" rtl="0">
              <a:spcBef>
                <a:spcPts val="0"/>
              </a:spcBef>
              <a:spcAft>
                <a:spcPts val="0"/>
              </a:spcAft>
              <a:buNone/>
            </a:pPr>
            <a:r>
              <a:rPr lang="en-US" sz="4800">
                <a:solidFill>
                  <a:schemeClr val="dk1"/>
                </a:solidFill>
                <a:latin typeface="Calibri"/>
                <a:ea typeface="Calibri"/>
                <a:cs typeface="Calibri"/>
                <a:sym typeface="Calibri"/>
              </a:rPr>
              <a:t>Solar-Powered Generator</a:t>
            </a:r>
            <a:endParaRPr/>
          </a:p>
        </p:txBody>
      </p:sp>
      <p:pic>
        <p:nvPicPr>
          <p:cNvPr id="553" name="Google Shape;553;p42" descr="Alternative energy source solar panels Royalty Free Vector"/>
          <p:cNvPicPr preferRelativeResize="0"/>
          <p:nvPr/>
        </p:nvPicPr>
        <p:blipFill rotWithShape="1">
          <a:blip r:embed="rId3">
            <a:alphaModFix/>
          </a:blip>
          <a:srcRect t="9656" b="17241"/>
          <a:stretch/>
        </p:blipFill>
        <p:spPr>
          <a:xfrm>
            <a:off x="1718003" y="2351442"/>
            <a:ext cx="5707993" cy="4506558"/>
          </a:xfrm>
          <a:prstGeom prst="rect">
            <a:avLst/>
          </a:prstGeom>
          <a:noFill/>
          <a:ln>
            <a:noFill/>
          </a:ln>
        </p:spPr>
      </p:pic>
      <p:sp>
        <p:nvSpPr>
          <p:cNvPr id="554" name="Google Shape;554;p4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5" name="Google Shape;555;p42"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43"/>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562" name="Google Shape;562;p4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4"/>
          <p:cNvSpPr txBox="1">
            <a:spLocks noGrp="1"/>
          </p:cNvSpPr>
          <p:nvPr>
            <p:ph type="ctrTitle"/>
          </p:nvPr>
        </p:nvSpPr>
        <p:spPr>
          <a:xfrm>
            <a:off x="1657350" y="777863"/>
            <a:ext cx="5829300" cy="110251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400"/>
              <a:buFont typeface="Calibri"/>
              <a:buNone/>
            </a:pPr>
            <a:r>
              <a:rPr lang="en-US" sz="5400"/>
              <a:t>Chloroplasts</a:t>
            </a:r>
            <a:endParaRPr/>
          </a:p>
        </p:txBody>
      </p:sp>
      <p:pic>
        <p:nvPicPr>
          <p:cNvPr id="569" name="Google Shape;569;p44"/>
          <p:cNvPicPr preferRelativeResize="0"/>
          <p:nvPr/>
        </p:nvPicPr>
        <p:blipFill rotWithShape="1">
          <a:blip r:embed="rId3">
            <a:alphaModFix/>
          </a:blip>
          <a:srcRect/>
          <a:stretch/>
        </p:blipFill>
        <p:spPr>
          <a:xfrm>
            <a:off x="2286000" y="2395164"/>
            <a:ext cx="4572000" cy="3429000"/>
          </a:xfrm>
          <a:prstGeom prst="rect">
            <a:avLst/>
          </a:prstGeom>
          <a:noFill/>
          <a:ln>
            <a:noFill/>
          </a:ln>
        </p:spPr>
      </p:pic>
      <p:sp>
        <p:nvSpPr>
          <p:cNvPr id="570" name="Google Shape;570;p4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45"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7" name="Google Shape;577;p45"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46"/>
          <p:cNvSpPr/>
          <p:nvPr/>
        </p:nvSpPr>
        <p:spPr>
          <a:xfrm>
            <a:off x="4583147" y="2515175"/>
            <a:ext cx="2569055" cy="1444535"/>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584" name="Google Shape;584;p46"/>
          <p:cNvSpPr txBox="1"/>
          <p:nvPr/>
        </p:nvSpPr>
        <p:spPr>
          <a:xfrm>
            <a:off x="2578389" y="2784412"/>
            <a:ext cx="1735282" cy="7155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50">
                <a:solidFill>
                  <a:srgbClr val="00B050"/>
                </a:solidFill>
                <a:latin typeface="Calibri"/>
                <a:ea typeface="Calibri"/>
                <a:cs typeface="Calibri"/>
                <a:sym typeface="Calibri"/>
              </a:rPr>
              <a:t>Chloro-</a:t>
            </a:r>
            <a:endParaRPr/>
          </a:p>
        </p:txBody>
      </p:sp>
      <p:sp>
        <p:nvSpPr>
          <p:cNvPr id="585" name="Google Shape;585;p46"/>
          <p:cNvSpPr txBox="1"/>
          <p:nvPr/>
        </p:nvSpPr>
        <p:spPr>
          <a:xfrm>
            <a:off x="5000033" y="2784412"/>
            <a:ext cx="1735282" cy="7155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50">
                <a:solidFill>
                  <a:schemeClr val="dk1"/>
                </a:solidFill>
                <a:latin typeface="Calibri"/>
                <a:ea typeface="Calibri"/>
                <a:cs typeface="Calibri"/>
                <a:sym typeface="Calibri"/>
              </a:rPr>
              <a:t>-plasts</a:t>
            </a:r>
            <a:endParaRPr sz="4050">
              <a:solidFill>
                <a:schemeClr val="dk1"/>
              </a:solidFill>
              <a:latin typeface="Calibri"/>
              <a:ea typeface="Calibri"/>
              <a:cs typeface="Calibri"/>
              <a:sym typeface="Calibri"/>
            </a:endParaRPr>
          </a:p>
        </p:txBody>
      </p:sp>
      <p:sp>
        <p:nvSpPr>
          <p:cNvPr id="586" name="Google Shape;586;p4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7" name="Google Shape;587;p4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dc62d25579_0_0" descr="Classroom"/>
          <p:cNvSpPr/>
          <p:nvPr/>
        </p:nvSpPr>
        <p:spPr>
          <a:xfrm>
            <a:off x="191579" y="2206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gdc62d25579_0_0"/>
          <p:cNvSpPr txBox="1"/>
          <p:nvPr/>
        </p:nvSpPr>
        <p:spPr>
          <a:xfrm>
            <a:off x="153313" y="1321738"/>
            <a:ext cx="88374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alibri"/>
                <a:ea typeface="Calibri"/>
                <a:cs typeface="Calibri"/>
                <a:sym typeface="Calibri"/>
              </a:rPr>
              <a:t>What organelles are responsible for the rigid structure and green color of plants?</a:t>
            </a:r>
            <a:endParaRPr sz="4000"/>
          </a:p>
        </p:txBody>
      </p:sp>
      <p:sp>
        <p:nvSpPr>
          <p:cNvPr id="156" name="Google Shape;156;gdc62d25579_0_0"/>
          <p:cNvSpPr txBox="1"/>
          <p:nvPr/>
        </p:nvSpPr>
        <p:spPr>
          <a:xfrm>
            <a:off x="1387363" y="367450"/>
            <a:ext cx="67578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600">
                <a:solidFill>
                  <a:srgbClr val="FFC000"/>
                </a:solidFill>
                <a:latin typeface="Calibri"/>
                <a:ea typeface="Calibri"/>
                <a:cs typeface="Calibri"/>
                <a:sym typeface="Calibri"/>
              </a:rPr>
              <a:t>Demonstration</a:t>
            </a:r>
            <a:endParaRPr/>
          </a:p>
        </p:txBody>
      </p:sp>
      <p:pic>
        <p:nvPicPr>
          <p:cNvPr id="157" name="Google Shape;157;gdc62d25579_0_0"/>
          <p:cNvPicPr preferRelativeResize="0"/>
          <p:nvPr/>
        </p:nvPicPr>
        <p:blipFill>
          <a:blip r:embed="rId4">
            <a:alphaModFix/>
          </a:blip>
          <a:stretch>
            <a:fillRect/>
          </a:stretch>
        </p:blipFill>
        <p:spPr>
          <a:xfrm>
            <a:off x="3736625" y="3195200"/>
            <a:ext cx="5254101" cy="2820150"/>
          </a:xfrm>
          <a:prstGeom prst="rect">
            <a:avLst/>
          </a:prstGeom>
          <a:noFill/>
          <a:ln>
            <a:noFill/>
          </a:ln>
        </p:spPr>
      </p:pic>
      <p:sp>
        <p:nvSpPr>
          <p:cNvPr id="158" name="Google Shape;158;gdc62d25579_0_0"/>
          <p:cNvSpPr txBox="1"/>
          <p:nvPr/>
        </p:nvSpPr>
        <p:spPr>
          <a:xfrm>
            <a:off x="411982" y="2785761"/>
            <a:ext cx="2552400" cy="369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latin typeface="Calibri"/>
                <a:ea typeface="Calibri"/>
                <a:cs typeface="Calibri"/>
                <a:sym typeface="Calibri"/>
              </a:rPr>
              <a:t>Have you ever noticed how plants lose their structure when they are not properly watered? Have you ever thought about why so many plants are green in color? </a:t>
            </a:r>
            <a:endParaRPr sz="1800" i="1">
              <a:latin typeface="Calibri"/>
              <a:ea typeface="Calibri"/>
              <a:cs typeface="Calibri"/>
              <a:sym typeface="Calibri"/>
            </a:endParaRPr>
          </a:p>
          <a:p>
            <a:pPr marL="0" marR="0" lvl="0" indent="0" algn="l" rtl="0">
              <a:spcBef>
                <a:spcPts val="0"/>
              </a:spcBef>
              <a:spcAft>
                <a:spcPts val="0"/>
              </a:spcAft>
              <a:buNone/>
            </a:pPr>
            <a:endParaRPr sz="1800" i="1">
              <a:latin typeface="Calibri"/>
              <a:ea typeface="Calibri"/>
              <a:cs typeface="Calibri"/>
              <a:sym typeface="Calibri"/>
            </a:endParaRPr>
          </a:p>
          <a:p>
            <a:pPr marL="0" marR="0" lvl="0" indent="0" algn="l" rtl="0">
              <a:spcBef>
                <a:spcPts val="0"/>
              </a:spcBef>
              <a:spcAft>
                <a:spcPts val="0"/>
              </a:spcAft>
              <a:buNone/>
            </a:pPr>
            <a:r>
              <a:rPr lang="en-US" sz="1800" i="1">
                <a:latin typeface="Calibri"/>
                <a:ea typeface="Calibri"/>
                <a:cs typeface="Calibri"/>
                <a:sym typeface="Calibri"/>
              </a:rPr>
              <a:t>Today we are going to learn about some of the organelles that contribute to these common plant features.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47"/>
          <p:cNvSpPr/>
          <p:nvPr/>
        </p:nvSpPr>
        <p:spPr>
          <a:xfrm>
            <a:off x="5112327" y="1308534"/>
            <a:ext cx="2504210" cy="2413288"/>
          </a:xfrm>
          <a:prstGeom prst="rect">
            <a:avLst/>
          </a:prstGeom>
          <a:solidFill>
            <a:srgbClr val="00B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594" name="Google Shape;594;p47"/>
          <p:cNvSpPr txBox="1"/>
          <p:nvPr/>
        </p:nvSpPr>
        <p:spPr>
          <a:xfrm>
            <a:off x="2105423" y="2290425"/>
            <a:ext cx="1735282" cy="7155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50">
                <a:solidFill>
                  <a:srgbClr val="00B050"/>
                </a:solidFill>
                <a:latin typeface="Calibri"/>
                <a:ea typeface="Calibri"/>
                <a:cs typeface="Calibri"/>
                <a:sym typeface="Calibri"/>
              </a:rPr>
              <a:t>Chloro-</a:t>
            </a:r>
            <a:endParaRPr/>
          </a:p>
        </p:txBody>
      </p:sp>
      <p:sp>
        <p:nvSpPr>
          <p:cNvPr id="595" name="Google Shape;595;p4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6" name="Google Shape;596;p47"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8"/>
          <p:cNvSpPr/>
          <p:nvPr/>
        </p:nvSpPr>
        <p:spPr>
          <a:xfrm>
            <a:off x="1660048" y="1605396"/>
            <a:ext cx="2569055" cy="1444535"/>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603" name="Google Shape;603;p48"/>
          <p:cNvSpPr txBox="1"/>
          <p:nvPr/>
        </p:nvSpPr>
        <p:spPr>
          <a:xfrm>
            <a:off x="1929521" y="1874633"/>
            <a:ext cx="1735282" cy="7155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50">
                <a:solidFill>
                  <a:schemeClr val="dk1"/>
                </a:solidFill>
                <a:latin typeface="Calibri"/>
                <a:ea typeface="Calibri"/>
                <a:cs typeface="Calibri"/>
                <a:sym typeface="Calibri"/>
              </a:rPr>
              <a:t>-plasts</a:t>
            </a:r>
            <a:endParaRPr sz="4050">
              <a:solidFill>
                <a:schemeClr val="dk1"/>
              </a:solidFill>
              <a:latin typeface="Calibri"/>
              <a:ea typeface="Calibri"/>
              <a:cs typeface="Calibri"/>
              <a:sym typeface="Calibri"/>
            </a:endParaRPr>
          </a:p>
        </p:txBody>
      </p:sp>
      <p:sp>
        <p:nvSpPr>
          <p:cNvPr id="604" name="Google Shape;604;p48"/>
          <p:cNvSpPr/>
          <p:nvPr/>
        </p:nvSpPr>
        <p:spPr>
          <a:xfrm>
            <a:off x="5808518" y="1230399"/>
            <a:ext cx="1371600" cy="2359663"/>
          </a:xfrm>
          <a:prstGeom prst="can">
            <a:avLst>
              <a:gd name="adj" fmla="val 25000"/>
            </a:avLst>
          </a:prstGeom>
          <a:noFill/>
          <a:ln w="5715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605" name="Google Shape;605;p4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6" name="Google Shape;606;p48"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49"/>
          <p:cNvSpPr txBox="1"/>
          <p:nvPr/>
        </p:nvSpPr>
        <p:spPr>
          <a:xfrm>
            <a:off x="2679481" y="1123056"/>
            <a:ext cx="378503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00B050"/>
                </a:solidFill>
                <a:latin typeface="Calibri"/>
                <a:ea typeface="Calibri"/>
                <a:cs typeface="Calibri"/>
                <a:sym typeface="Calibri"/>
              </a:rPr>
              <a:t>Chloro</a:t>
            </a:r>
            <a:r>
              <a:rPr lang="en-US" sz="5400">
                <a:solidFill>
                  <a:schemeClr val="dk1"/>
                </a:solidFill>
                <a:latin typeface="Calibri"/>
                <a:ea typeface="Calibri"/>
                <a:cs typeface="Calibri"/>
                <a:sym typeface="Calibri"/>
              </a:rPr>
              <a:t>plasts</a:t>
            </a:r>
            <a:endParaRPr/>
          </a:p>
        </p:txBody>
      </p:sp>
      <p:sp>
        <p:nvSpPr>
          <p:cNvPr id="613" name="Google Shape;613;p49"/>
          <p:cNvSpPr txBox="1"/>
          <p:nvPr/>
        </p:nvSpPr>
        <p:spPr>
          <a:xfrm>
            <a:off x="3020934" y="2146514"/>
            <a:ext cx="3102131"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a:solidFill>
                  <a:schemeClr val="dk1"/>
                </a:solidFill>
                <a:latin typeface="Calibri"/>
                <a:ea typeface="Calibri"/>
                <a:cs typeface="Calibri"/>
                <a:sym typeface="Calibri"/>
              </a:rPr>
              <a:t>  </a:t>
            </a:r>
            <a:r>
              <a:rPr lang="en-US" sz="2700">
                <a:solidFill>
                  <a:srgbClr val="00B050"/>
                </a:solidFill>
                <a:latin typeface="Calibri"/>
                <a:ea typeface="Calibri"/>
                <a:cs typeface="Calibri"/>
                <a:sym typeface="Calibri"/>
              </a:rPr>
              <a:t>Green</a:t>
            </a:r>
            <a:r>
              <a:rPr lang="en-US" sz="2700">
                <a:solidFill>
                  <a:schemeClr val="dk1"/>
                </a:solidFill>
                <a:latin typeface="Calibri"/>
                <a:ea typeface="Calibri"/>
                <a:cs typeface="Calibri"/>
                <a:sym typeface="Calibri"/>
              </a:rPr>
              <a:t>	+	 Shapes</a:t>
            </a:r>
            <a:endParaRPr/>
          </a:p>
        </p:txBody>
      </p:sp>
      <p:pic>
        <p:nvPicPr>
          <p:cNvPr id="614" name="Google Shape;614;p49"/>
          <p:cNvPicPr preferRelativeResize="0"/>
          <p:nvPr/>
        </p:nvPicPr>
        <p:blipFill rotWithShape="1">
          <a:blip r:embed="rId3">
            <a:alphaModFix/>
          </a:blip>
          <a:srcRect/>
          <a:stretch/>
        </p:blipFill>
        <p:spPr>
          <a:xfrm>
            <a:off x="2286000" y="3097115"/>
            <a:ext cx="4572000" cy="3429000"/>
          </a:xfrm>
          <a:prstGeom prst="rect">
            <a:avLst/>
          </a:prstGeom>
          <a:noFill/>
          <a:ln>
            <a:noFill/>
          </a:ln>
        </p:spPr>
      </p:pic>
      <p:sp>
        <p:nvSpPr>
          <p:cNvPr id="615" name="Google Shape;615;p4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6" name="Google Shape;616;p49" descr="Labor"/>
          <p:cNvPicPr preferRelativeResize="0"/>
          <p:nvPr/>
        </p:nvPicPr>
        <p:blipFill rotWithShape="1">
          <a:blip r:embed="rId5">
            <a:alphaModFix/>
          </a:blip>
          <a:srcRect/>
          <a:stretch/>
        </p:blipFill>
        <p:spPr>
          <a:xfrm>
            <a:off x="735230" y="165754"/>
            <a:ext cx="403722" cy="40372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50"/>
          <p:cNvSpPr txBox="1"/>
          <p:nvPr/>
        </p:nvSpPr>
        <p:spPr>
          <a:xfrm>
            <a:off x="2612779" y="962238"/>
            <a:ext cx="4205062"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chemeClr val="dk1"/>
                </a:solidFill>
                <a:latin typeface="Calibri"/>
                <a:ea typeface="Calibri"/>
                <a:cs typeface="Calibri"/>
                <a:sym typeface="Calibri"/>
              </a:rPr>
              <a:t>Chlorophyll</a:t>
            </a:r>
            <a:endParaRPr/>
          </a:p>
        </p:txBody>
      </p:sp>
      <p:sp>
        <p:nvSpPr>
          <p:cNvPr id="623" name="Google Shape;623;p50"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4" name="Google Shape;624;p50"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51"/>
          <p:cNvSpPr txBox="1"/>
          <p:nvPr/>
        </p:nvSpPr>
        <p:spPr>
          <a:xfrm>
            <a:off x="763475" y="564025"/>
            <a:ext cx="80469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u="sng">
                <a:solidFill>
                  <a:schemeClr val="dk1"/>
                </a:solidFill>
                <a:latin typeface="Calibri"/>
                <a:ea typeface="Calibri"/>
                <a:cs typeface="Calibri"/>
                <a:sym typeface="Calibri"/>
              </a:rPr>
              <a:t>Chlorophyll</a:t>
            </a:r>
            <a:r>
              <a:rPr lang="en-US" sz="3000" b="1">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green pigment inside chloroplasts that absorbs the sun’s light energy to make food</a:t>
            </a:r>
            <a:endParaRPr/>
          </a:p>
        </p:txBody>
      </p:sp>
      <p:pic>
        <p:nvPicPr>
          <p:cNvPr id="631" name="Google Shape;631;p51" descr="A picture containing drawing, food&#10;&#10;Description automatically generated"/>
          <p:cNvPicPr preferRelativeResize="0"/>
          <p:nvPr/>
        </p:nvPicPr>
        <p:blipFill rotWithShape="1">
          <a:blip r:embed="rId3">
            <a:alphaModFix/>
          </a:blip>
          <a:srcRect/>
          <a:stretch/>
        </p:blipFill>
        <p:spPr>
          <a:xfrm>
            <a:off x="221372" y="1765292"/>
            <a:ext cx="4844663" cy="2985383"/>
          </a:xfrm>
          <a:prstGeom prst="rect">
            <a:avLst/>
          </a:prstGeom>
          <a:noFill/>
          <a:ln>
            <a:noFill/>
          </a:ln>
        </p:spPr>
      </p:pic>
      <p:pic>
        <p:nvPicPr>
          <p:cNvPr id="632" name="Google Shape;632;p51" descr="A picture containing drawing, food&#10;&#10;Description automatically generated"/>
          <p:cNvPicPr preferRelativeResize="0"/>
          <p:nvPr/>
        </p:nvPicPr>
        <p:blipFill rotWithShape="1">
          <a:blip r:embed="rId3">
            <a:alphaModFix/>
          </a:blip>
          <a:srcRect l="46342" t="38994" r="37048" b="35453"/>
          <a:stretch/>
        </p:blipFill>
        <p:spPr>
          <a:xfrm>
            <a:off x="4908332" y="3709706"/>
            <a:ext cx="2749684" cy="2607011"/>
          </a:xfrm>
          <a:prstGeom prst="rect">
            <a:avLst/>
          </a:prstGeom>
          <a:noFill/>
          <a:ln>
            <a:noFill/>
          </a:ln>
        </p:spPr>
      </p:pic>
      <p:cxnSp>
        <p:nvCxnSpPr>
          <p:cNvPr id="633" name="Google Shape;633;p51"/>
          <p:cNvCxnSpPr/>
          <p:nvPr/>
        </p:nvCxnSpPr>
        <p:spPr>
          <a:xfrm>
            <a:off x="2643703" y="3541986"/>
            <a:ext cx="2695552" cy="2017986"/>
          </a:xfrm>
          <a:prstGeom prst="straightConnector1">
            <a:avLst/>
          </a:prstGeom>
          <a:noFill/>
          <a:ln w="5715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634" name="Google Shape;634;p5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5" name="Google Shape;635;p51"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52" descr="Alternative energy source solar panels Royalty Free Vector"/>
          <p:cNvPicPr preferRelativeResize="0"/>
          <p:nvPr/>
        </p:nvPicPr>
        <p:blipFill rotWithShape="1">
          <a:blip r:embed="rId3">
            <a:alphaModFix/>
          </a:blip>
          <a:srcRect t="9656" b="17241"/>
          <a:stretch/>
        </p:blipFill>
        <p:spPr>
          <a:xfrm>
            <a:off x="1718003" y="2351442"/>
            <a:ext cx="5707993" cy="4506558"/>
          </a:xfrm>
          <a:prstGeom prst="rect">
            <a:avLst/>
          </a:prstGeom>
          <a:noFill/>
          <a:ln>
            <a:noFill/>
          </a:ln>
        </p:spPr>
      </p:pic>
      <p:sp>
        <p:nvSpPr>
          <p:cNvPr id="642" name="Google Shape;642;p52"/>
          <p:cNvSpPr txBox="1"/>
          <p:nvPr/>
        </p:nvSpPr>
        <p:spPr>
          <a:xfrm>
            <a:off x="609599" y="1093412"/>
            <a:ext cx="79248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Chlorophyll = Solar Panels</a:t>
            </a:r>
            <a:endParaRPr/>
          </a:p>
        </p:txBody>
      </p:sp>
      <p:sp>
        <p:nvSpPr>
          <p:cNvPr id="643" name="Google Shape;643;p52"/>
          <p:cNvSpPr/>
          <p:nvPr/>
        </p:nvSpPr>
        <p:spPr>
          <a:xfrm>
            <a:off x="1923393" y="4635062"/>
            <a:ext cx="1692166" cy="409904"/>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4" name="Google Shape;644;p52"/>
          <p:cNvSpPr/>
          <p:nvPr/>
        </p:nvSpPr>
        <p:spPr>
          <a:xfrm rot="8492465">
            <a:off x="5439103" y="3224048"/>
            <a:ext cx="1692166" cy="409904"/>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5" name="Google Shape;645;p5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6" name="Google Shape;646;p52"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53"/>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653" name="Google Shape;653;p5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54"/>
          <p:cNvSpPr/>
          <p:nvPr/>
        </p:nvSpPr>
        <p:spPr>
          <a:xfrm>
            <a:off x="1623667" y="2884997"/>
            <a:ext cx="2156114" cy="1885950"/>
          </a:xfrm>
          <a:prstGeom prst="rect">
            <a:avLst/>
          </a:prstGeom>
          <a:solidFill>
            <a:srgbClr val="00B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660" name="Google Shape;660;p54"/>
          <p:cNvPicPr preferRelativeResize="0"/>
          <p:nvPr/>
        </p:nvPicPr>
        <p:blipFill rotWithShape="1">
          <a:blip r:embed="rId3">
            <a:alphaModFix/>
          </a:blip>
          <a:srcRect l="26623" t="8603" r="17100" b="-807"/>
          <a:stretch/>
        </p:blipFill>
        <p:spPr>
          <a:xfrm>
            <a:off x="5085925" y="1939427"/>
            <a:ext cx="2854025" cy="3130256"/>
          </a:xfrm>
          <a:prstGeom prst="rect">
            <a:avLst/>
          </a:prstGeom>
          <a:noFill/>
          <a:ln>
            <a:noFill/>
          </a:ln>
        </p:spPr>
      </p:pic>
      <p:cxnSp>
        <p:nvCxnSpPr>
          <p:cNvPr id="661" name="Google Shape;661;p54"/>
          <p:cNvCxnSpPr/>
          <p:nvPr/>
        </p:nvCxnSpPr>
        <p:spPr>
          <a:xfrm>
            <a:off x="3779781" y="3504555"/>
            <a:ext cx="1759171" cy="0"/>
          </a:xfrm>
          <a:prstGeom prst="straightConnector1">
            <a:avLst/>
          </a:prstGeom>
          <a:noFill/>
          <a:ln w="63500" cap="flat" cmpd="sng">
            <a:solidFill>
              <a:srgbClr val="4A7DBA"/>
            </a:solidFill>
            <a:prstDash val="solid"/>
            <a:round/>
            <a:headEnd type="none" w="sm" len="sm"/>
            <a:tailEnd type="none" w="sm" len="sm"/>
          </a:ln>
        </p:spPr>
      </p:cxnSp>
      <p:sp>
        <p:nvSpPr>
          <p:cNvPr id="662" name="Google Shape;662;p54"/>
          <p:cNvSpPr txBox="1"/>
          <p:nvPr/>
        </p:nvSpPr>
        <p:spPr>
          <a:xfrm>
            <a:off x="2879838" y="858205"/>
            <a:ext cx="33843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Chlorophyll</a:t>
            </a:r>
            <a:endParaRPr/>
          </a:p>
        </p:txBody>
      </p:sp>
      <p:sp>
        <p:nvSpPr>
          <p:cNvPr id="663" name="Google Shape;663;p5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55"/>
          <p:cNvSpPr txBox="1"/>
          <p:nvPr/>
        </p:nvSpPr>
        <p:spPr>
          <a:xfrm>
            <a:off x="1562793" y="2039102"/>
            <a:ext cx="6858000" cy="20621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a:solidFill>
                  <a:srgbClr val="00B050"/>
                </a:solidFill>
                <a:latin typeface="Calibri"/>
                <a:ea typeface="Calibri"/>
                <a:cs typeface="Calibri"/>
                <a:sym typeface="Calibri"/>
              </a:rPr>
              <a:t>Chloro</a:t>
            </a:r>
            <a:r>
              <a:rPr lang="en-US" sz="6400" u="sng">
                <a:solidFill>
                  <a:schemeClr val="dk1"/>
                </a:solidFill>
                <a:latin typeface="Calibri"/>
                <a:ea typeface="Calibri"/>
                <a:cs typeface="Calibri"/>
                <a:sym typeface="Calibri"/>
              </a:rPr>
              <a:t>phyll</a:t>
            </a:r>
            <a:r>
              <a:rPr lang="en-US" sz="6400">
                <a:solidFill>
                  <a:schemeClr val="dk1"/>
                </a:solidFill>
                <a:latin typeface="Calibri"/>
                <a:ea typeface="Calibri"/>
                <a:cs typeface="Calibri"/>
                <a:sym typeface="Calibri"/>
              </a:rPr>
              <a:t>  “FILLS”</a:t>
            </a:r>
            <a:endParaRPr/>
          </a:p>
          <a:p>
            <a:pPr marL="0" marR="0" lvl="0" indent="0" algn="ctr" rtl="0">
              <a:spcBef>
                <a:spcPts val="0"/>
              </a:spcBef>
              <a:spcAft>
                <a:spcPts val="0"/>
              </a:spcAft>
              <a:buNone/>
            </a:pPr>
            <a:r>
              <a:rPr lang="en-US" sz="6400">
                <a:solidFill>
                  <a:srgbClr val="00B050"/>
                </a:solidFill>
                <a:latin typeface="Calibri"/>
                <a:ea typeface="Calibri"/>
                <a:cs typeface="Calibri"/>
                <a:sym typeface="Calibri"/>
              </a:rPr>
              <a:t>Chloro</a:t>
            </a:r>
            <a:r>
              <a:rPr lang="en-US" sz="6400">
                <a:solidFill>
                  <a:schemeClr val="dk1"/>
                </a:solidFill>
                <a:latin typeface="Calibri"/>
                <a:ea typeface="Calibri"/>
                <a:cs typeface="Calibri"/>
                <a:sym typeface="Calibri"/>
              </a:rPr>
              <a:t>plasts</a:t>
            </a:r>
            <a:endParaRPr/>
          </a:p>
        </p:txBody>
      </p:sp>
      <p:sp>
        <p:nvSpPr>
          <p:cNvPr id="670" name="Google Shape;670;p55"/>
          <p:cNvSpPr/>
          <p:nvPr/>
        </p:nvSpPr>
        <p:spPr>
          <a:xfrm>
            <a:off x="197088" y="2598080"/>
            <a:ext cx="1515334" cy="1503125"/>
          </a:xfrm>
          <a:prstGeom prst="curvedRightArrow">
            <a:avLst>
              <a:gd name="adj1" fmla="val 21232"/>
              <a:gd name="adj2" fmla="val 50000"/>
              <a:gd name="adj3" fmla="val 25926"/>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71" name="Google Shape;671;p5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56"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8" name="Google Shape;678;p56"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5"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57"/>
          <p:cNvSpPr txBox="1"/>
          <p:nvPr/>
        </p:nvSpPr>
        <p:spPr>
          <a:xfrm>
            <a:off x="2857500" y="2619945"/>
            <a:ext cx="3429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00B050"/>
                </a:solidFill>
                <a:latin typeface="Calibri"/>
                <a:ea typeface="Calibri"/>
                <a:cs typeface="Calibri"/>
                <a:sym typeface="Calibri"/>
              </a:rPr>
              <a:t>Chloro</a:t>
            </a:r>
            <a:r>
              <a:rPr lang="en-US" sz="5400">
                <a:solidFill>
                  <a:schemeClr val="dk1"/>
                </a:solidFill>
                <a:latin typeface="Calibri"/>
                <a:ea typeface="Calibri"/>
                <a:cs typeface="Calibri"/>
                <a:sym typeface="Calibri"/>
              </a:rPr>
              <a:t>phyll</a:t>
            </a:r>
            <a:endParaRPr/>
          </a:p>
        </p:txBody>
      </p:sp>
      <p:sp>
        <p:nvSpPr>
          <p:cNvPr id="685" name="Google Shape;685;p57"/>
          <p:cNvSpPr/>
          <p:nvPr/>
        </p:nvSpPr>
        <p:spPr>
          <a:xfrm>
            <a:off x="2686050" y="2514600"/>
            <a:ext cx="2114550" cy="1143000"/>
          </a:xfrm>
          <a:prstGeom prst="ellipse">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686" name="Google Shape;686;p5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7" name="Google Shape;687;p57"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58"/>
          <p:cNvSpPr txBox="1"/>
          <p:nvPr/>
        </p:nvSpPr>
        <p:spPr>
          <a:xfrm>
            <a:off x="2857500" y="2619945"/>
            <a:ext cx="3429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00B050"/>
                </a:solidFill>
                <a:latin typeface="Calibri"/>
                <a:ea typeface="Calibri"/>
                <a:cs typeface="Calibri"/>
                <a:sym typeface="Calibri"/>
              </a:rPr>
              <a:t>Chloro</a:t>
            </a:r>
            <a:r>
              <a:rPr lang="en-US" sz="5400">
                <a:solidFill>
                  <a:schemeClr val="dk1"/>
                </a:solidFill>
                <a:latin typeface="Calibri"/>
                <a:ea typeface="Calibri"/>
                <a:cs typeface="Calibri"/>
                <a:sym typeface="Calibri"/>
              </a:rPr>
              <a:t>phyll</a:t>
            </a:r>
            <a:endParaRPr/>
          </a:p>
        </p:txBody>
      </p:sp>
      <p:sp>
        <p:nvSpPr>
          <p:cNvPr id="694" name="Google Shape;694;p58"/>
          <p:cNvSpPr/>
          <p:nvPr/>
        </p:nvSpPr>
        <p:spPr>
          <a:xfrm>
            <a:off x="4743450" y="2561359"/>
            <a:ext cx="1657350" cy="1143000"/>
          </a:xfrm>
          <a:prstGeom prst="ellipse">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695" name="Google Shape;695;p5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6" name="Google Shape;696;p58"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59"/>
          <p:cNvSpPr txBox="1"/>
          <p:nvPr/>
        </p:nvSpPr>
        <p:spPr>
          <a:xfrm>
            <a:off x="2857500" y="2619945"/>
            <a:ext cx="3429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00B050"/>
                </a:solidFill>
                <a:latin typeface="Calibri"/>
                <a:ea typeface="Calibri"/>
                <a:cs typeface="Calibri"/>
                <a:sym typeface="Calibri"/>
              </a:rPr>
              <a:t>Chloro</a:t>
            </a:r>
            <a:r>
              <a:rPr lang="en-US" sz="5400">
                <a:solidFill>
                  <a:schemeClr val="dk1"/>
                </a:solidFill>
                <a:latin typeface="Calibri"/>
                <a:ea typeface="Calibri"/>
                <a:cs typeface="Calibri"/>
                <a:sym typeface="Calibri"/>
              </a:rPr>
              <a:t>phyll</a:t>
            </a:r>
            <a:endParaRPr/>
          </a:p>
        </p:txBody>
      </p:sp>
      <p:sp>
        <p:nvSpPr>
          <p:cNvPr id="703" name="Google Shape;703;p59"/>
          <p:cNvSpPr txBox="1"/>
          <p:nvPr/>
        </p:nvSpPr>
        <p:spPr>
          <a:xfrm>
            <a:off x="3170465" y="3657603"/>
            <a:ext cx="2696123"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a:solidFill>
                  <a:schemeClr val="dk1"/>
                </a:solidFill>
                <a:latin typeface="Calibri"/>
                <a:ea typeface="Calibri"/>
                <a:cs typeface="Calibri"/>
                <a:sym typeface="Calibri"/>
              </a:rPr>
              <a:t>  Green	+	 Leaf</a:t>
            </a:r>
            <a:endParaRPr/>
          </a:p>
        </p:txBody>
      </p:sp>
      <p:cxnSp>
        <p:nvCxnSpPr>
          <p:cNvPr id="704" name="Google Shape;704;p59"/>
          <p:cNvCxnSpPr/>
          <p:nvPr/>
        </p:nvCxnSpPr>
        <p:spPr>
          <a:xfrm>
            <a:off x="3028950" y="3429000"/>
            <a:ext cx="1657350" cy="0"/>
          </a:xfrm>
          <a:prstGeom prst="straightConnector1">
            <a:avLst/>
          </a:prstGeom>
          <a:noFill/>
          <a:ln w="38100" cap="flat" cmpd="sng">
            <a:solidFill>
              <a:srgbClr val="4A7DBA"/>
            </a:solidFill>
            <a:prstDash val="solid"/>
            <a:round/>
            <a:headEnd type="none" w="sm" len="sm"/>
            <a:tailEnd type="none" w="sm" len="sm"/>
          </a:ln>
        </p:spPr>
      </p:cxnSp>
      <p:cxnSp>
        <p:nvCxnSpPr>
          <p:cNvPr id="705" name="Google Shape;705;p59"/>
          <p:cNvCxnSpPr/>
          <p:nvPr/>
        </p:nvCxnSpPr>
        <p:spPr>
          <a:xfrm>
            <a:off x="4800600" y="3429000"/>
            <a:ext cx="1257300" cy="0"/>
          </a:xfrm>
          <a:prstGeom prst="straightConnector1">
            <a:avLst/>
          </a:prstGeom>
          <a:noFill/>
          <a:ln w="38100" cap="flat" cmpd="sng">
            <a:solidFill>
              <a:srgbClr val="4A7DBA"/>
            </a:solidFill>
            <a:prstDash val="solid"/>
            <a:round/>
            <a:headEnd type="none" w="sm" len="sm"/>
            <a:tailEnd type="none" w="sm" len="sm"/>
          </a:ln>
        </p:spPr>
      </p:cxnSp>
      <p:sp>
        <p:nvSpPr>
          <p:cNvPr id="706" name="Google Shape;706;p5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7" name="Google Shape;707;p59"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60"/>
          <p:cNvSpPr txBox="1"/>
          <p:nvPr/>
        </p:nvSpPr>
        <p:spPr>
          <a:xfrm>
            <a:off x="2714625" y="1767709"/>
            <a:ext cx="3714750"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00B050"/>
                </a:solidFill>
                <a:latin typeface="Calibri"/>
                <a:ea typeface="Calibri"/>
                <a:cs typeface="Calibri"/>
                <a:sym typeface="Calibri"/>
              </a:rPr>
              <a:t>Chloro</a:t>
            </a:r>
            <a:r>
              <a:rPr lang="en-US" sz="5400">
                <a:solidFill>
                  <a:schemeClr val="dk1"/>
                </a:solidFill>
                <a:latin typeface="Calibri"/>
                <a:ea typeface="Calibri"/>
                <a:cs typeface="Calibri"/>
                <a:sym typeface="Calibri"/>
              </a:rPr>
              <a:t>phyll</a:t>
            </a:r>
            <a:endParaRPr/>
          </a:p>
          <a:p>
            <a:pPr marL="0" marR="0" lvl="0" indent="0" algn="l" rtl="0">
              <a:spcBef>
                <a:spcPts val="0"/>
              </a:spcBef>
              <a:spcAft>
                <a:spcPts val="0"/>
              </a:spcAft>
              <a:buNone/>
            </a:pPr>
            <a:r>
              <a:rPr lang="en-US" sz="54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5400">
                <a:solidFill>
                  <a:srgbClr val="00B050"/>
                </a:solidFill>
                <a:latin typeface="Calibri"/>
                <a:ea typeface="Calibri"/>
                <a:cs typeface="Calibri"/>
                <a:sym typeface="Calibri"/>
              </a:rPr>
              <a:t>Chloro</a:t>
            </a:r>
            <a:r>
              <a:rPr lang="en-US" sz="5400">
                <a:solidFill>
                  <a:schemeClr val="dk1"/>
                </a:solidFill>
                <a:latin typeface="Calibri"/>
                <a:ea typeface="Calibri"/>
                <a:cs typeface="Calibri"/>
                <a:sym typeface="Calibri"/>
              </a:rPr>
              <a:t>plast</a:t>
            </a:r>
            <a:endParaRPr/>
          </a:p>
        </p:txBody>
      </p:sp>
      <p:cxnSp>
        <p:nvCxnSpPr>
          <p:cNvPr id="714" name="Google Shape;714;p60"/>
          <p:cNvCxnSpPr/>
          <p:nvPr/>
        </p:nvCxnSpPr>
        <p:spPr>
          <a:xfrm>
            <a:off x="4477407" y="2606566"/>
            <a:ext cx="0" cy="1040524"/>
          </a:xfrm>
          <a:prstGeom prst="straightConnector1">
            <a:avLst/>
          </a:prstGeom>
          <a:noFill/>
          <a:ln w="5715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715" name="Google Shape;715;p6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6" name="Google Shape;716;p60"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6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62"/>
          <p:cNvSpPr txBox="1"/>
          <p:nvPr/>
        </p:nvSpPr>
        <p:spPr>
          <a:xfrm>
            <a:off x="650526" y="191217"/>
            <a:ext cx="82992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difference between the vacuole in a plant cell versus an animal cell?</a:t>
            </a:r>
            <a:endParaRPr/>
          </a:p>
        </p:txBody>
      </p:sp>
      <p:pic>
        <p:nvPicPr>
          <p:cNvPr id="729" name="Google Shape;729;p62"/>
          <p:cNvPicPr preferRelativeResize="0"/>
          <p:nvPr/>
        </p:nvPicPr>
        <p:blipFill rotWithShape="1">
          <a:blip r:embed="rId3">
            <a:alphaModFix/>
          </a:blip>
          <a:srcRect t="7353"/>
          <a:stretch/>
        </p:blipFill>
        <p:spPr>
          <a:xfrm>
            <a:off x="229810" y="1429407"/>
            <a:ext cx="4074175" cy="3043162"/>
          </a:xfrm>
          <a:prstGeom prst="rect">
            <a:avLst/>
          </a:prstGeom>
          <a:noFill/>
          <a:ln>
            <a:noFill/>
          </a:ln>
        </p:spPr>
      </p:pic>
      <p:pic>
        <p:nvPicPr>
          <p:cNvPr id="730" name="Google Shape;730;p62" descr="A picture containing drawing, food&#10;&#10;Description automatically generated"/>
          <p:cNvPicPr preferRelativeResize="0"/>
          <p:nvPr/>
        </p:nvPicPr>
        <p:blipFill rotWithShape="1">
          <a:blip r:embed="rId4">
            <a:alphaModFix/>
          </a:blip>
          <a:srcRect t="7551"/>
          <a:stretch/>
        </p:blipFill>
        <p:spPr>
          <a:xfrm>
            <a:off x="3867808" y="3626069"/>
            <a:ext cx="5081830" cy="2895074"/>
          </a:xfrm>
          <a:prstGeom prst="rect">
            <a:avLst/>
          </a:prstGeom>
          <a:noFill/>
          <a:ln>
            <a:noFill/>
          </a:ln>
        </p:spPr>
      </p:pic>
      <p:sp>
        <p:nvSpPr>
          <p:cNvPr id="731" name="Google Shape;731;p62"/>
          <p:cNvSpPr/>
          <p:nvPr/>
        </p:nvSpPr>
        <p:spPr>
          <a:xfrm>
            <a:off x="3405352" y="2448910"/>
            <a:ext cx="599089" cy="262759"/>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2" name="Google Shape;732;p62"/>
          <p:cNvSpPr/>
          <p:nvPr/>
        </p:nvSpPr>
        <p:spPr>
          <a:xfrm>
            <a:off x="4004441" y="4065929"/>
            <a:ext cx="599089" cy="262759"/>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3" name="Google Shape;733;p62" descr="Questions"/>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63"/>
          <p:cNvSpPr txBox="1"/>
          <p:nvPr/>
        </p:nvSpPr>
        <p:spPr>
          <a:xfrm>
            <a:off x="735230" y="570394"/>
            <a:ext cx="77640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organelle is </a:t>
            </a:r>
            <a:r>
              <a:rPr lang="en-US" sz="3600" u="sng">
                <a:solidFill>
                  <a:schemeClr val="dk1"/>
                </a:solidFill>
                <a:latin typeface="Calibri"/>
                <a:ea typeface="Calibri"/>
                <a:cs typeface="Calibri"/>
                <a:sym typeface="Calibri"/>
              </a:rPr>
              <a:t>always</a:t>
            </a:r>
            <a:r>
              <a:rPr lang="en-US" sz="3600" i="1">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found in animal cells, but </a:t>
            </a:r>
            <a:r>
              <a:rPr lang="en-US" sz="3600" u="sng">
                <a:solidFill>
                  <a:schemeClr val="dk1"/>
                </a:solidFill>
                <a:latin typeface="Calibri"/>
                <a:ea typeface="Calibri"/>
                <a:cs typeface="Calibri"/>
                <a:sym typeface="Calibri"/>
              </a:rPr>
              <a:t>rarely</a:t>
            </a:r>
            <a:r>
              <a:rPr lang="en-US" sz="3600">
                <a:solidFill>
                  <a:schemeClr val="dk1"/>
                </a:solidFill>
                <a:latin typeface="Calibri"/>
                <a:ea typeface="Calibri"/>
                <a:cs typeface="Calibri"/>
                <a:sym typeface="Calibri"/>
              </a:rPr>
              <a:t> found in plant cells?</a:t>
            </a:r>
            <a:endParaRPr/>
          </a:p>
        </p:txBody>
      </p:sp>
      <p:sp>
        <p:nvSpPr>
          <p:cNvPr id="740" name="Google Shape;740;p63"/>
          <p:cNvSpPr txBox="1"/>
          <p:nvPr/>
        </p:nvSpPr>
        <p:spPr>
          <a:xfrm>
            <a:off x="1051035" y="2753710"/>
            <a:ext cx="3815255" cy="2400657"/>
          </a:xfrm>
          <a:prstGeom prst="rect">
            <a:avLst/>
          </a:prstGeom>
          <a:noFill/>
          <a:ln>
            <a:noFill/>
          </a:ln>
        </p:spPr>
        <p:txBody>
          <a:bodyPr spcFirstLastPara="1" wrap="square" lIns="91425" tIns="45700" rIns="91425" bIns="45700" anchor="t" anchorCtr="0">
            <a:spAutoFit/>
          </a:bodyPr>
          <a:lstStyle/>
          <a:p>
            <a:pPr marL="742950" marR="0" lvl="0" indent="-742950" algn="l" rtl="0">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Cell wall</a:t>
            </a:r>
            <a:endParaRPr/>
          </a:p>
          <a:p>
            <a:pPr marL="742950" marR="0" lvl="0" indent="-742950" algn="l" rtl="0">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Lysosome</a:t>
            </a:r>
            <a:endParaRPr/>
          </a:p>
          <a:p>
            <a:pPr marL="742950" marR="0" lvl="0" indent="-742950" algn="l" rtl="0">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Vacuole</a:t>
            </a:r>
            <a:endParaRPr/>
          </a:p>
          <a:p>
            <a:pPr marL="742950" marR="0" lvl="0" indent="-742950" algn="l" rtl="0">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Chloroplast</a:t>
            </a:r>
            <a:endParaRPr/>
          </a:p>
          <a:p>
            <a:pPr marL="0" marR="0" lvl="0" indent="0" algn="l" rtl="0">
              <a:spcBef>
                <a:spcPts val="0"/>
              </a:spcBef>
              <a:spcAft>
                <a:spcPts val="0"/>
              </a:spcAft>
              <a:buNone/>
            </a:pPr>
            <a:endParaRPr sz="3000">
              <a:solidFill>
                <a:schemeClr val="dk1"/>
              </a:solidFill>
              <a:latin typeface="Calibri"/>
              <a:ea typeface="Calibri"/>
              <a:cs typeface="Calibri"/>
              <a:sym typeface="Calibri"/>
            </a:endParaRPr>
          </a:p>
        </p:txBody>
      </p:sp>
      <p:sp>
        <p:nvSpPr>
          <p:cNvPr id="741" name="Google Shape;741;p63"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2" name="Google Shape;742;p63"/>
          <p:cNvPicPr preferRelativeResize="0"/>
          <p:nvPr/>
        </p:nvPicPr>
        <p:blipFill rotWithShape="1">
          <a:blip r:embed="rId4">
            <a:alphaModFix/>
          </a:blip>
          <a:srcRect/>
          <a:stretch/>
        </p:blipFill>
        <p:spPr>
          <a:xfrm>
            <a:off x="4572000" y="2323057"/>
            <a:ext cx="4196936" cy="338364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64"/>
          <p:cNvSpPr txBox="1"/>
          <p:nvPr/>
        </p:nvSpPr>
        <p:spPr>
          <a:xfrm>
            <a:off x="1051035" y="2753710"/>
            <a:ext cx="3815255" cy="2400657"/>
          </a:xfrm>
          <a:prstGeom prst="rect">
            <a:avLst/>
          </a:prstGeom>
          <a:noFill/>
          <a:ln>
            <a:noFill/>
          </a:ln>
        </p:spPr>
        <p:txBody>
          <a:bodyPr spcFirstLastPara="1" wrap="square" lIns="91425" tIns="45700" rIns="91425" bIns="45700" anchor="t" anchorCtr="0">
            <a:spAutoFit/>
          </a:bodyPr>
          <a:lstStyle/>
          <a:p>
            <a:pPr marL="742950" marR="0" lvl="0" indent="-742950" algn="l" rtl="0">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Cell wall</a:t>
            </a:r>
            <a:endParaRPr/>
          </a:p>
          <a:p>
            <a:pPr marL="742950" marR="0" lvl="0" indent="-742950" algn="l" rtl="0">
              <a:spcBef>
                <a:spcPts val="0"/>
              </a:spcBef>
              <a:spcAft>
                <a:spcPts val="0"/>
              </a:spcAft>
              <a:buClr>
                <a:srgbClr val="FF0000"/>
              </a:buClr>
              <a:buSzPts val="3000"/>
              <a:buFont typeface="Calibri"/>
              <a:buAutoNum type="alphaUcPeriod"/>
            </a:pPr>
            <a:r>
              <a:rPr lang="en-US" sz="3000">
                <a:solidFill>
                  <a:srgbClr val="FF0000"/>
                </a:solidFill>
                <a:latin typeface="Calibri"/>
                <a:ea typeface="Calibri"/>
                <a:cs typeface="Calibri"/>
                <a:sym typeface="Calibri"/>
              </a:rPr>
              <a:t>Lysosome</a:t>
            </a:r>
            <a:endParaRPr/>
          </a:p>
          <a:p>
            <a:pPr marL="742950" marR="0" lvl="0" indent="-742950" algn="l" rtl="0">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Vacuole</a:t>
            </a:r>
            <a:endParaRPr/>
          </a:p>
          <a:p>
            <a:pPr marL="742950" marR="0" lvl="0" indent="-742950" algn="l" rtl="0">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Chloroplast</a:t>
            </a:r>
            <a:endParaRPr/>
          </a:p>
          <a:p>
            <a:pPr marL="0" marR="0" lvl="0" indent="0" algn="l" rtl="0">
              <a:spcBef>
                <a:spcPts val="0"/>
              </a:spcBef>
              <a:spcAft>
                <a:spcPts val="0"/>
              </a:spcAft>
              <a:buNone/>
            </a:pPr>
            <a:endParaRPr sz="3000">
              <a:solidFill>
                <a:schemeClr val="dk1"/>
              </a:solidFill>
              <a:latin typeface="Calibri"/>
              <a:ea typeface="Calibri"/>
              <a:cs typeface="Calibri"/>
              <a:sym typeface="Calibri"/>
            </a:endParaRPr>
          </a:p>
        </p:txBody>
      </p:sp>
      <p:sp>
        <p:nvSpPr>
          <p:cNvPr id="749" name="Google Shape;749;p64"/>
          <p:cNvSpPr txBox="1"/>
          <p:nvPr/>
        </p:nvSpPr>
        <p:spPr>
          <a:xfrm>
            <a:off x="735230" y="570394"/>
            <a:ext cx="77640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organelle is </a:t>
            </a:r>
            <a:r>
              <a:rPr lang="en-US" sz="3600" u="sng">
                <a:solidFill>
                  <a:schemeClr val="dk1"/>
                </a:solidFill>
                <a:latin typeface="Calibri"/>
                <a:ea typeface="Calibri"/>
                <a:cs typeface="Calibri"/>
                <a:sym typeface="Calibri"/>
              </a:rPr>
              <a:t>always</a:t>
            </a:r>
            <a:r>
              <a:rPr lang="en-US" sz="3600" i="1">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found in animal cells, but </a:t>
            </a:r>
            <a:r>
              <a:rPr lang="en-US" sz="3600" u="sng">
                <a:solidFill>
                  <a:schemeClr val="dk1"/>
                </a:solidFill>
                <a:latin typeface="Calibri"/>
                <a:ea typeface="Calibri"/>
                <a:cs typeface="Calibri"/>
                <a:sym typeface="Calibri"/>
              </a:rPr>
              <a:t>rarely</a:t>
            </a:r>
            <a:r>
              <a:rPr lang="en-US" sz="3600">
                <a:solidFill>
                  <a:schemeClr val="dk1"/>
                </a:solidFill>
                <a:latin typeface="Calibri"/>
                <a:ea typeface="Calibri"/>
                <a:cs typeface="Calibri"/>
                <a:sym typeface="Calibri"/>
              </a:rPr>
              <a:t> found in plant cells?</a:t>
            </a:r>
            <a:endParaRPr/>
          </a:p>
        </p:txBody>
      </p:sp>
      <p:sp>
        <p:nvSpPr>
          <p:cNvPr id="750" name="Google Shape;750;p6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1" name="Google Shape;751;p64"/>
          <p:cNvPicPr preferRelativeResize="0"/>
          <p:nvPr/>
        </p:nvPicPr>
        <p:blipFill rotWithShape="1">
          <a:blip r:embed="rId4">
            <a:alphaModFix/>
          </a:blip>
          <a:srcRect/>
          <a:stretch/>
        </p:blipFill>
        <p:spPr>
          <a:xfrm>
            <a:off x="4572000" y="2323057"/>
            <a:ext cx="4196936" cy="338364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65"/>
          <p:cNvSpPr txBox="1"/>
          <p:nvPr/>
        </p:nvSpPr>
        <p:spPr>
          <a:xfrm>
            <a:off x="141800" y="698799"/>
            <a:ext cx="8860500" cy="1416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Which organelles are found in plant cells but </a:t>
            </a:r>
            <a:r>
              <a:rPr lang="en-US" sz="3600" u="sng">
                <a:solidFill>
                  <a:schemeClr val="dk1"/>
                </a:solidFill>
                <a:latin typeface="Calibri"/>
                <a:ea typeface="Calibri"/>
                <a:cs typeface="Calibri"/>
                <a:sym typeface="Calibri"/>
              </a:rPr>
              <a:t>not</a:t>
            </a:r>
            <a:r>
              <a:rPr lang="en-US" sz="3600">
                <a:solidFill>
                  <a:schemeClr val="dk1"/>
                </a:solidFill>
                <a:latin typeface="Calibri"/>
                <a:ea typeface="Calibri"/>
                <a:cs typeface="Calibri"/>
                <a:sym typeface="Calibri"/>
              </a:rPr>
              <a:t> in animal cells?</a:t>
            </a:r>
            <a:endParaRPr/>
          </a:p>
          <a:p>
            <a:pPr marL="0" marR="0" lvl="0" indent="0" algn="l" rtl="0">
              <a:spcBef>
                <a:spcPts val="0"/>
              </a:spcBef>
              <a:spcAft>
                <a:spcPts val="0"/>
              </a:spcAft>
              <a:buNone/>
            </a:pPr>
            <a:endParaRPr/>
          </a:p>
        </p:txBody>
      </p:sp>
      <p:sp>
        <p:nvSpPr>
          <p:cNvPr id="758" name="Google Shape;758;p65"/>
          <p:cNvSpPr txBox="1"/>
          <p:nvPr/>
        </p:nvSpPr>
        <p:spPr>
          <a:xfrm>
            <a:off x="1385317" y="1856661"/>
            <a:ext cx="6085500" cy="1816200"/>
          </a:xfrm>
          <a:prstGeom prst="rect">
            <a:avLst/>
          </a:prstGeom>
          <a:noFill/>
          <a:ln>
            <a:noFill/>
          </a:ln>
        </p:spPr>
        <p:txBody>
          <a:bodyPr spcFirstLastPara="1" wrap="square" lIns="91425" tIns="45700" rIns="91425" bIns="45700" anchor="t" anchorCtr="0">
            <a:spAutoFit/>
          </a:bodyPr>
          <a:lstStyle/>
          <a:p>
            <a:pPr marL="742950" marR="0" lvl="0" indent="-7429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nucleus, cell wall, cytoplasm</a:t>
            </a:r>
            <a:endParaRPr/>
          </a:p>
          <a:p>
            <a:pPr marL="742950" marR="0" lvl="0" indent="-7429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mitochondria, nucleus, cytoplasm</a:t>
            </a:r>
            <a:endParaRPr/>
          </a:p>
          <a:p>
            <a:pPr marL="742950" marR="0" lvl="0" indent="-7429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organelle, cytoplasm, cell wall</a:t>
            </a:r>
            <a:endParaRPr/>
          </a:p>
          <a:p>
            <a:pPr marL="742950" marR="0" lvl="0" indent="-7429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cell wall, chloroplast, chlorophyll</a:t>
            </a:r>
            <a:endParaRPr/>
          </a:p>
        </p:txBody>
      </p:sp>
      <p:pic>
        <p:nvPicPr>
          <p:cNvPr id="759" name="Google Shape;759;p65" descr="A picture containing drawing, food&#10;&#10;Description automatically generated"/>
          <p:cNvPicPr preferRelativeResize="0"/>
          <p:nvPr/>
        </p:nvPicPr>
        <p:blipFill rotWithShape="1">
          <a:blip r:embed="rId3">
            <a:alphaModFix/>
          </a:blip>
          <a:srcRect t="7551"/>
          <a:stretch/>
        </p:blipFill>
        <p:spPr>
          <a:xfrm>
            <a:off x="1673980" y="3720053"/>
            <a:ext cx="5508170" cy="3137955"/>
          </a:xfrm>
          <a:prstGeom prst="rect">
            <a:avLst/>
          </a:prstGeom>
          <a:noFill/>
          <a:ln>
            <a:noFill/>
          </a:ln>
        </p:spPr>
      </p:pic>
      <p:sp>
        <p:nvSpPr>
          <p:cNvPr id="760" name="Google Shape;760;p65"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66"/>
          <p:cNvSpPr txBox="1"/>
          <p:nvPr/>
        </p:nvSpPr>
        <p:spPr>
          <a:xfrm>
            <a:off x="141800" y="735230"/>
            <a:ext cx="8860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Which organelles are found in plant cells but </a:t>
            </a:r>
            <a:r>
              <a:rPr lang="en-US" sz="3600" u="sng">
                <a:solidFill>
                  <a:schemeClr val="dk1"/>
                </a:solidFill>
                <a:latin typeface="Calibri"/>
                <a:ea typeface="Calibri"/>
                <a:cs typeface="Calibri"/>
                <a:sym typeface="Calibri"/>
              </a:rPr>
              <a:t>not</a:t>
            </a:r>
            <a:r>
              <a:rPr lang="en-US" sz="3600">
                <a:solidFill>
                  <a:schemeClr val="dk1"/>
                </a:solidFill>
                <a:latin typeface="Calibri"/>
                <a:ea typeface="Calibri"/>
                <a:cs typeface="Calibri"/>
                <a:sym typeface="Calibri"/>
              </a:rPr>
              <a:t> in animal cells?</a:t>
            </a:r>
            <a:endParaRPr/>
          </a:p>
        </p:txBody>
      </p:sp>
      <p:sp>
        <p:nvSpPr>
          <p:cNvPr id="767" name="Google Shape;767;p66"/>
          <p:cNvSpPr txBox="1"/>
          <p:nvPr/>
        </p:nvSpPr>
        <p:spPr>
          <a:xfrm>
            <a:off x="1340792" y="1935827"/>
            <a:ext cx="6085500" cy="1816200"/>
          </a:xfrm>
          <a:prstGeom prst="rect">
            <a:avLst/>
          </a:prstGeom>
          <a:noFill/>
          <a:ln>
            <a:noFill/>
          </a:ln>
        </p:spPr>
        <p:txBody>
          <a:bodyPr spcFirstLastPara="1" wrap="square" lIns="91425" tIns="45700" rIns="91425" bIns="45700" anchor="t" anchorCtr="0">
            <a:spAutoFit/>
          </a:bodyPr>
          <a:lstStyle/>
          <a:p>
            <a:pPr marL="742950" marR="0" lvl="0" indent="-7429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nucleus, cell wall, cytoplasm</a:t>
            </a:r>
            <a:endParaRPr/>
          </a:p>
          <a:p>
            <a:pPr marL="742950" marR="0" lvl="0" indent="-7429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mitochondria, nucleus, cytoplasm</a:t>
            </a:r>
            <a:endParaRPr/>
          </a:p>
          <a:p>
            <a:pPr marL="742950" marR="0" lvl="0" indent="-7429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organelle, cytoplasm, cell wall</a:t>
            </a:r>
            <a:endParaRPr/>
          </a:p>
          <a:p>
            <a:pPr marL="742950" marR="0" lvl="0" indent="-742950" algn="l" rtl="0">
              <a:spcBef>
                <a:spcPts val="0"/>
              </a:spcBef>
              <a:spcAft>
                <a:spcPts val="0"/>
              </a:spcAft>
              <a:buClr>
                <a:srgbClr val="FF0000"/>
              </a:buClr>
              <a:buSzPts val="2800"/>
              <a:buFont typeface="Calibri"/>
              <a:buAutoNum type="alphaUcPeriod"/>
            </a:pPr>
            <a:r>
              <a:rPr lang="en-US" sz="2800">
                <a:solidFill>
                  <a:srgbClr val="FF0000"/>
                </a:solidFill>
                <a:latin typeface="Calibri"/>
                <a:ea typeface="Calibri"/>
                <a:cs typeface="Calibri"/>
                <a:sym typeface="Calibri"/>
              </a:rPr>
              <a:t>cell wall, chloroplast, chlorophyll</a:t>
            </a:r>
            <a:endParaRPr/>
          </a:p>
        </p:txBody>
      </p:sp>
      <p:pic>
        <p:nvPicPr>
          <p:cNvPr id="768" name="Google Shape;768;p66" descr="A picture containing drawing, food&#10;&#10;Description automatically generated"/>
          <p:cNvPicPr preferRelativeResize="0"/>
          <p:nvPr/>
        </p:nvPicPr>
        <p:blipFill rotWithShape="1">
          <a:blip r:embed="rId3">
            <a:alphaModFix/>
          </a:blip>
          <a:srcRect t="7551"/>
          <a:stretch/>
        </p:blipFill>
        <p:spPr>
          <a:xfrm>
            <a:off x="1584930" y="3720053"/>
            <a:ext cx="5508170" cy="3137955"/>
          </a:xfrm>
          <a:prstGeom prst="rect">
            <a:avLst/>
          </a:prstGeom>
          <a:noFill/>
          <a:ln>
            <a:noFill/>
          </a:ln>
        </p:spPr>
      </p:pic>
      <p:sp>
        <p:nvSpPr>
          <p:cNvPr id="769" name="Google Shape;769;p66"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6"/>
          <p:cNvSpPr txBox="1"/>
          <p:nvPr/>
        </p:nvSpPr>
        <p:spPr>
          <a:xfrm>
            <a:off x="804658"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0" i="0" u="none" strike="noStrike" cap="none">
                <a:solidFill>
                  <a:schemeClr val="dk1"/>
                </a:solidFill>
                <a:latin typeface="Calibri"/>
                <a:ea typeface="Calibri"/>
                <a:cs typeface="Calibri"/>
                <a:sym typeface="Calibri"/>
              </a:rPr>
              <a:t> </a:t>
            </a:r>
            <a:endParaRPr/>
          </a:p>
        </p:txBody>
      </p:sp>
      <p:sp>
        <p:nvSpPr>
          <p:cNvPr id="171" name="Google Shape;171;p6"/>
          <p:cNvSpPr/>
          <p:nvPr/>
        </p:nvSpPr>
        <p:spPr>
          <a:xfrm>
            <a:off x="804650" y="235825"/>
            <a:ext cx="8115900" cy="120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Organelles:</a:t>
            </a:r>
            <a:r>
              <a:rPr lang="en-US" sz="3600" b="1">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parts of the cell, each with their own job that helps the cell function</a:t>
            </a:r>
            <a:endParaRPr/>
          </a:p>
        </p:txBody>
      </p:sp>
      <p:pic>
        <p:nvPicPr>
          <p:cNvPr id="172" name="Google Shape;172;p6"/>
          <p:cNvPicPr preferRelativeResize="0"/>
          <p:nvPr/>
        </p:nvPicPr>
        <p:blipFill rotWithShape="1">
          <a:blip r:embed="rId3">
            <a:alphaModFix/>
          </a:blip>
          <a:srcRect/>
          <a:stretch/>
        </p:blipFill>
        <p:spPr>
          <a:xfrm>
            <a:off x="226548" y="1855867"/>
            <a:ext cx="3767610" cy="3037514"/>
          </a:xfrm>
          <a:prstGeom prst="rect">
            <a:avLst/>
          </a:prstGeom>
          <a:noFill/>
          <a:ln>
            <a:noFill/>
          </a:ln>
        </p:spPr>
      </p:pic>
      <p:pic>
        <p:nvPicPr>
          <p:cNvPr id="173" name="Google Shape;173;p6" descr="A picture containing drawing&#10;&#10;Description automatically generated"/>
          <p:cNvPicPr preferRelativeResize="0"/>
          <p:nvPr/>
        </p:nvPicPr>
        <p:blipFill rotWithShape="1">
          <a:blip r:embed="rId4">
            <a:alphaModFix/>
          </a:blip>
          <a:srcRect/>
          <a:stretch/>
        </p:blipFill>
        <p:spPr>
          <a:xfrm>
            <a:off x="4271748" y="1828723"/>
            <a:ext cx="4747277" cy="2925372"/>
          </a:xfrm>
          <a:prstGeom prst="rect">
            <a:avLst/>
          </a:prstGeom>
          <a:noFill/>
          <a:ln>
            <a:noFill/>
          </a:ln>
        </p:spPr>
      </p:pic>
      <p:pic>
        <p:nvPicPr>
          <p:cNvPr id="174" name="Google Shape;174;p6"/>
          <p:cNvPicPr preferRelativeResize="0"/>
          <p:nvPr/>
        </p:nvPicPr>
        <p:blipFill rotWithShape="1">
          <a:blip r:embed="rId5">
            <a:alphaModFix/>
          </a:blip>
          <a:srcRect/>
          <a:stretch/>
        </p:blipFill>
        <p:spPr>
          <a:xfrm>
            <a:off x="3273251" y="4042887"/>
            <a:ext cx="1876593" cy="2815113"/>
          </a:xfrm>
          <a:prstGeom prst="rect">
            <a:avLst/>
          </a:prstGeom>
          <a:noFill/>
          <a:ln>
            <a:noFill/>
          </a:ln>
        </p:spPr>
      </p:pic>
      <p:sp>
        <p:nvSpPr>
          <p:cNvPr id="175" name="Google Shape;175;p6" descr="Rewind"/>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67"/>
          <p:cNvSpPr txBox="1">
            <a:spLocks noGrp="1"/>
          </p:cNvSpPr>
          <p:nvPr>
            <p:ph type="title"/>
          </p:nvPr>
        </p:nvSpPr>
        <p:spPr>
          <a:xfrm>
            <a:off x="457200" y="555192"/>
            <a:ext cx="835596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1"/>
              </a:buClr>
              <a:buSzPct val="100000"/>
              <a:buFont typeface="Calibri"/>
              <a:buNone/>
            </a:pPr>
            <a:r>
              <a:rPr lang="en-US"/>
              <a:t>Where does photosynthesis take place?</a:t>
            </a:r>
            <a:endParaRPr/>
          </a:p>
        </p:txBody>
      </p:sp>
      <p:sp>
        <p:nvSpPr>
          <p:cNvPr id="776" name="Google Shape;776;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lnSpc>
                <a:spcPct val="115000"/>
              </a:lnSpc>
              <a:spcBef>
                <a:spcPts val="0"/>
              </a:spcBef>
              <a:spcAft>
                <a:spcPts val="0"/>
              </a:spcAft>
              <a:buClr>
                <a:schemeClr val="dk1"/>
              </a:buClr>
              <a:buSzPts val="3200"/>
              <a:buAutoNum type="alphaUcPeriod"/>
            </a:pPr>
            <a:r>
              <a:rPr lang="en-US"/>
              <a:t>Chlorophyll</a:t>
            </a:r>
            <a:endParaRPr/>
          </a:p>
          <a:p>
            <a:pPr marL="342900" lvl="0" indent="-342900" algn="l" rtl="0">
              <a:lnSpc>
                <a:spcPct val="115000"/>
              </a:lnSpc>
              <a:spcBef>
                <a:spcPts val="640"/>
              </a:spcBef>
              <a:spcAft>
                <a:spcPts val="0"/>
              </a:spcAft>
              <a:buClr>
                <a:schemeClr val="dk1"/>
              </a:buClr>
              <a:buSzPts val="3200"/>
              <a:buAutoNum type="alphaUcPeriod"/>
            </a:pPr>
            <a:r>
              <a:rPr lang="en-US"/>
              <a:t>Cell Wall</a:t>
            </a:r>
            <a:endParaRPr/>
          </a:p>
          <a:p>
            <a:pPr marL="342900" lvl="0" indent="-342900" algn="l" rtl="0">
              <a:lnSpc>
                <a:spcPct val="115000"/>
              </a:lnSpc>
              <a:spcBef>
                <a:spcPts val="640"/>
              </a:spcBef>
              <a:spcAft>
                <a:spcPts val="0"/>
              </a:spcAft>
              <a:buClr>
                <a:schemeClr val="dk1"/>
              </a:buClr>
              <a:buSzPts val="3200"/>
              <a:buAutoNum type="alphaUcPeriod"/>
            </a:pPr>
            <a:r>
              <a:rPr lang="en-US"/>
              <a:t>Chloroplast</a:t>
            </a:r>
            <a:endParaRPr/>
          </a:p>
        </p:txBody>
      </p:sp>
      <p:pic>
        <p:nvPicPr>
          <p:cNvPr id="777" name="Google Shape;777;p67" descr="A picture containing drawing, food&#10;&#10;Description automatically generated"/>
          <p:cNvPicPr preferRelativeResize="0"/>
          <p:nvPr/>
        </p:nvPicPr>
        <p:blipFill rotWithShape="1">
          <a:blip r:embed="rId3">
            <a:alphaModFix/>
          </a:blip>
          <a:srcRect t="7551"/>
          <a:stretch/>
        </p:blipFill>
        <p:spPr>
          <a:xfrm>
            <a:off x="2789773" y="2992582"/>
            <a:ext cx="6209456" cy="3537473"/>
          </a:xfrm>
          <a:prstGeom prst="rect">
            <a:avLst/>
          </a:prstGeom>
          <a:noFill/>
          <a:ln>
            <a:noFill/>
          </a:ln>
        </p:spPr>
      </p:pic>
      <p:sp>
        <p:nvSpPr>
          <p:cNvPr id="778" name="Google Shape;778;p67"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gdc667994d5_0_18"/>
          <p:cNvSpPr txBox="1">
            <a:spLocks noGrp="1"/>
          </p:cNvSpPr>
          <p:nvPr>
            <p:ph type="title"/>
          </p:nvPr>
        </p:nvSpPr>
        <p:spPr>
          <a:xfrm>
            <a:off x="457200" y="555192"/>
            <a:ext cx="835590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1"/>
              </a:buClr>
              <a:buSzPct val="100000"/>
              <a:buFont typeface="Calibri"/>
              <a:buNone/>
            </a:pPr>
            <a:r>
              <a:rPr lang="en-US"/>
              <a:t>Where does photosynthesis take place?</a:t>
            </a:r>
            <a:endParaRPr/>
          </a:p>
        </p:txBody>
      </p:sp>
      <p:sp>
        <p:nvSpPr>
          <p:cNvPr id="785" name="Google Shape;785;gdc667994d5_0_1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342900" lvl="0" indent="-342900" algn="l" rtl="0">
              <a:lnSpc>
                <a:spcPct val="115000"/>
              </a:lnSpc>
              <a:spcBef>
                <a:spcPts val="0"/>
              </a:spcBef>
              <a:spcAft>
                <a:spcPts val="0"/>
              </a:spcAft>
              <a:buClr>
                <a:schemeClr val="dk1"/>
              </a:buClr>
              <a:buSzPts val="3200"/>
              <a:buAutoNum type="alphaUcPeriod"/>
            </a:pPr>
            <a:r>
              <a:rPr lang="en-US"/>
              <a:t>Chlorophyll</a:t>
            </a:r>
            <a:endParaRPr/>
          </a:p>
          <a:p>
            <a:pPr marL="342900" lvl="0" indent="-342900" algn="l" rtl="0">
              <a:lnSpc>
                <a:spcPct val="115000"/>
              </a:lnSpc>
              <a:spcBef>
                <a:spcPts val="640"/>
              </a:spcBef>
              <a:spcAft>
                <a:spcPts val="0"/>
              </a:spcAft>
              <a:buClr>
                <a:schemeClr val="dk1"/>
              </a:buClr>
              <a:buSzPts val="3200"/>
              <a:buAutoNum type="alphaUcPeriod"/>
            </a:pPr>
            <a:r>
              <a:rPr lang="en-US"/>
              <a:t>Cell Wall</a:t>
            </a:r>
            <a:endParaRPr/>
          </a:p>
          <a:p>
            <a:pPr marL="342900" lvl="0" indent="-342900" algn="l" rtl="0">
              <a:lnSpc>
                <a:spcPct val="115000"/>
              </a:lnSpc>
              <a:spcBef>
                <a:spcPts val="640"/>
              </a:spcBef>
              <a:spcAft>
                <a:spcPts val="0"/>
              </a:spcAft>
              <a:buClr>
                <a:srgbClr val="FF0000"/>
              </a:buClr>
              <a:buSzPts val="3200"/>
              <a:buAutoNum type="alphaUcPeriod"/>
            </a:pPr>
            <a:r>
              <a:rPr lang="en-US">
                <a:solidFill>
                  <a:srgbClr val="FF0000"/>
                </a:solidFill>
              </a:rPr>
              <a:t>Chloroplast</a:t>
            </a:r>
            <a:endParaRPr>
              <a:solidFill>
                <a:srgbClr val="FF0000"/>
              </a:solidFill>
            </a:endParaRPr>
          </a:p>
        </p:txBody>
      </p:sp>
      <p:pic>
        <p:nvPicPr>
          <p:cNvPr id="786" name="Google Shape;786;gdc667994d5_0_18" descr="A picture containing drawing, food&#10;&#10;Description automatically generated"/>
          <p:cNvPicPr preferRelativeResize="0"/>
          <p:nvPr/>
        </p:nvPicPr>
        <p:blipFill rotWithShape="1">
          <a:blip r:embed="rId3">
            <a:alphaModFix/>
          </a:blip>
          <a:srcRect t="7552"/>
          <a:stretch/>
        </p:blipFill>
        <p:spPr>
          <a:xfrm>
            <a:off x="2789773" y="2992582"/>
            <a:ext cx="6209455" cy="3537472"/>
          </a:xfrm>
          <a:prstGeom prst="rect">
            <a:avLst/>
          </a:prstGeom>
          <a:noFill/>
          <a:ln>
            <a:noFill/>
          </a:ln>
        </p:spPr>
      </p:pic>
      <p:sp>
        <p:nvSpPr>
          <p:cNvPr id="787" name="Google Shape;787;gdc667994d5_0_18"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69"/>
          <p:cNvSpPr txBox="1">
            <a:spLocks noGrp="1"/>
          </p:cNvSpPr>
          <p:nvPr>
            <p:ph type="title"/>
          </p:nvPr>
        </p:nvSpPr>
        <p:spPr>
          <a:xfrm>
            <a:off x="457200" y="48824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does the cell wall do?</a:t>
            </a:r>
            <a:endParaRPr/>
          </a:p>
        </p:txBody>
      </p:sp>
      <p:pic>
        <p:nvPicPr>
          <p:cNvPr id="794" name="Google Shape;794;p69" descr="A picture containing drawing, food&#10;&#10;Description automatically generated"/>
          <p:cNvPicPr preferRelativeResize="0"/>
          <p:nvPr/>
        </p:nvPicPr>
        <p:blipFill rotWithShape="1">
          <a:blip r:embed="rId3">
            <a:alphaModFix/>
          </a:blip>
          <a:srcRect/>
          <a:stretch/>
        </p:blipFill>
        <p:spPr>
          <a:xfrm>
            <a:off x="1001070" y="2120180"/>
            <a:ext cx="7141859" cy="4400964"/>
          </a:xfrm>
          <a:prstGeom prst="rect">
            <a:avLst/>
          </a:prstGeom>
          <a:noFill/>
          <a:ln>
            <a:noFill/>
          </a:ln>
        </p:spPr>
      </p:pic>
      <p:sp>
        <p:nvSpPr>
          <p:cNvPr id="795" name="Google Shape;795;p69"/>
          <p:cNvSpPr/>
          <p:nvPr/>
        </p:nvSpPr>
        <p:spPr>
          <a:xfrm>
            <a:off x="6848962" y="4586744"/>
            <a:ext cx="841943" cy="347864"/>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6" name="Google Shape;796;p69"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70"/>
          <p:cNvSpPr txBox="1">
            <a:spLocks noGrp="1"/>
          </p:cNvSpPr>
          <p:nvPr>
            <p:ph type="title"/>
          </p:nvPr>
        </p:nvSpPr>
        <p:spPr>
          <a:xfrm>
            <a:off x="457200" y="723525"/>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What is the name of the green pigment inside chloroplasts? </a:t>
            </a:r>
            <a:endParaRPr/>
          </a:p>
        </p:txBody>
      </p:sp>
      <p:pic>
        <p:nvPicPr>
          <p:cNvPr id="803" name="Google Shape;803;p70"/>
          <p:cNvPicPr preferRelativeResize="0"/>
          <p:nvPr/>
        </p:nvPicPr>
        <p:blipFill rotWithShape="1">
          <a:blip r:embed="rId3">
            <a:alphaModFix/>
          </a:blip>
          <a:srcRect/>
          <a:stretch/>
        </p:blipFill>
        <p:spPr>
          <a:xfrm>
            <a:off x="1917053" y="2600942"/>
            <a:ext cx="5309893" cy="3982420"/>
          </a:xfrm>
          <a:prstGeom prst="rect">
            <a:avLst/>
          </a:prstGeom>
          <a:noFill/>
          <a:ln>
            <a:noFill/>
          </a:ln>
        </p:spPr>
      </p:pic>
      <p:sp>
        <p:nvSpPr>
          <p:cNvPr id="804" name="Google Shape;804;p70"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71"/>
          <p:cNvSpPr txBox="1"/>
          <p:nvPr/>
        </p:nvSpPr>
        <p:spPr>
          <a:xfrm>
            <a:off x="252440" y="735230"/>
            <a:ext cx="867997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Match the organelle with its part/job in the factory.</a:t>
            </a:r>
            <a:endParaRPr/>
          </a:p>
        </p:txBody>
      </p:sp>
      <p:sp>
        <p:nvSpPr>
          <p:cNvPr id="811" name="Google Shape;811;p71"/>
          <p:cNvSpPr txBox="1"/>
          <p:nvPr/>
        </p:nvSpPr>
        <p:spPr>
          <a:xfrm>
            <a:off x="6482475" y="1385294"/>
            <a:ext cx="2146343" cy="193899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Chloroplasts</a:t>
            </a:r>
            <a:endParaRPr/>
          </a:p>
          <a:p>
            <a:pPr marL="342900" marR="0" lvl="0" indent="-342900" algn="l" rtl="0">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Chlorophyll</a:t>
            </a:r>
            <a:endParaRPr/>
          </a:p>
          <a:p>
            <a:pPr marL="342900" marR="0" lvl="0" indent="-342900" algn="l" rtl="0">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Cell Wall</a:t>
            </a:r>
            <a:endParaRPr/>
          </a:p>
          <a:p>
            <a:pPr marL="342900" marR="0" lvl="0" indent="-342900" algn="l" rtl="0">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Lysosomes</a:t>
            </a:r>
            <a:endParaRPr/>
          </a:p>
          <a:p>
            <a:pPr marL="342900" marR="0" lvl="0" indent="-342900" algn="l" rtl="0">
              <a:spcBef>
                <a:spcPts val="0"/>
              </a:spcBef>
              <a:spcAft>
                <a:spcPts val="0"/>
              </a:spcAft>
              <a:buClr>
                <a:schemeClr val="dk1"/>
              </a:buClr>
              <a:buSzPts val="2400"/>
              <a:buFont typeface="Calibri"/>
              <a:buAutoNum type="alphaUcPeriod"/>
            </a:pPr>
            <a:r>
              <a:rPr lang="en-US" sz="2400">
                <a:solidFill>
                  <a:schemeClr val="dk1"/>
                </a:solidFill>
                <a:latin typeface="Calibri"/>
                <a:ea typeface="Calibri"/>
                <a:cs typeface="Calibri"/>
                <a:sym typeface="Calibri"/>
              </a:rPr>
              <a:t>Vacuole</a:t>
            </a:r>
            <a:endParaRPr/>
          </a:p>
        </p:txBody>
      </p:sp>
      <p:sp>
        <p:nvSpPr>
          <p:cNvPr id="812" name="Google Shape;812;p71"/>
          <p:cNvSpPr txBox="1"/>
          <p:nvPr/>
        </p:nvSpPr>
        <p:spPr>
          <a:xfrm>
            <a:off x="252440" y="1385294"/>
            <a:ext cx="5667902" cy="325717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chemeClr val="dk1"/>
                </a:solidFill>
                <a:latin typeface="Calibri"/>
                <a:ea typeface="Calibri"/>
                <a:cs typeface="Calibri"/>
                <a:sym typeface="Calibri"/>
              </a:rPr>
              <a:t>___ Storage Warehouse</a:t>
            </a:r>
            <a:endParaRPr/>
          </a:p>
          <a:p>
            <a:pPr marL="0" marR="0" lvl="0" indent="0" algn="l" rtl="0">
              <a:lnSpc>
                <a:spcPct val="150000"/>
              </a:lnSpc>
              <a:spcBef>
                <a:spcPts val="0"/>
              </a:spcBef>
              <a:spcAft>
                <a:spcPts val="0"/>
              </a:spcAft>
              <a:buNone/>
            </a:pPr>
            <a:r>
              <a:rPr lang="en-US" sz="2800">
                <a:solidFill>
                  <a:schemeClr val="dk1"/>
                </a:solidFill>
                <a:latin typeface="Calibri"/>
                <a:ea typeface="Calibri"/>
                <a:cs typeface="Calibri"/>
                <a:sym typeface="Calibri"/>
              </a:rPr>
              <a:t>___ Solar Panels</a:t>
            </a:r>
            <a:endParaRPr/>
          </a:p>
          <a:p>
            <a:pPr marL="0" marR="0" lvl="0" indent="0" algn="l" rtl="0">
              <a:lnSpc>
                <a:spcPct val="150000"/>
              </a:lnSpc>
              <a:spcBef>
                <a:spcPts val="0"/>
              </a:spcBef>
              <a:spcAft>
                <a:spcPts val="0"/>
              </a:spcAft>
              <a:buNone/>
            </a:pPr>
            <a:r>
              <a:rPr lang="en-US" sz="2800">
                <a:solidFill>
                  <a:schemeClr val="dk1"/>
                </a:solidFill>
                <a:latin typeface="Calibri"/>
                <a:ea typeface="Calibri"/>
                <a:cs typeface="Calibri"/>
                <a:sym typeface="Calibri"/>
              </a:rPr>
              <a:t>___ Recycling &amp; Maintenance Center</a:t>
            </a:r>
            <a:endParaRPr/>
          </a:p>
          <a:p>
            <a:pPr marL="0" marR="0" lvl="0" indent="0" algn="l" rtl="0">
              <a:lnSpc>
                <a:spcPct val="150000"/>
              </a:lnSpc>
              <a:spcBef>
                <a:spcPts val="0"/>
              </a:spcBef>
              <a:spcAft>
                <a:spcPts val="0"/>
              </a:spcAft>
              <a:buNone/>
            </a:pPr>
            <a:r>
              <a:rPr lang="en-US" sz="2800">
                <a:solidFill>
                  <a:schemeClr val="dk1"/>
                </a:solidFill>
                <a:latin typeface="Calibri"/>
                <a:ea typeface="Calibri"/>
                <a:cs typeface="Calibri"/>
                <a:sym typeface="Calibri"/>
              </a:rPr>
              <a:t>___ Factory Walls</a:t>
            </a:r>
            <a:endParaRPr/>
          </a:p>
          <a:p>
            <a:pPr marL="0" marR="0" lvl="0" indent="0" algn="l" rtl="0">
              <a:lnSpc>
                <a:spcPct val="150000"/>
              </a:lnSpc>
              <a:spcBef>
                <a:spcPts val="0"/>
              </a:spcBef>
              <a:spcAft>
                <a:spcPts val="0"/>
              </a:spcAft>
              <a:buNone/>
            </a:pPr>
            <a:r>
              <a:rPr lang="en-US" sz="2800">
                <a:solidFill>
                  <a:schemeClr val="dk1"/>
                </a:solidFill>
                <a:latin typeface="Calibri"/>
                <a:ea typeface="Calibri"/>
                <a:cs typeface="Calibri"/>
                <a:sym typeface="Calibri"/>
              </a:rPr>
              <a:t>___ Solar-Powered Generator</a:t>
            </a:r>
            <a:endParaRPr/>
          </a:p>
        </p:txBody>
      </p:sp>
      <p:sp>
        <p:nvSpPr>
          <p:cNvPr id="813" name="Google Shape;813;p71"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4" name="Google Shape;814;p71" descr="Warehouse Factory Production Transparent &amp; PNG Clipart Free ..."/>
          <p:cNvPicPr preferRelativeResize="0"/>
          <p:nvPr/>
        </p:nvPicPr>
        <p:blipFill rotWithShape="1">
          <a:blip r:embed="rId4">
            <a:alphaModFix/>
          </a:blip>
          <a:srcRect/>
          <a:stretch/>
        </p:blipFill>
        <p:spPr>
          <a:xfrm>
            <a:off x="5255296" y="3625289"/>
            <a:ext cx="3288942" cy="270623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72"/>
          <p:cNvSpPr txBox="1"/>
          <p:nvPr/>
        </p:nvSpPr>
        <p:spPr>
          <a:xfrm>
            <a:off x="1102369" y="244859"/>
            <a:ext cx="5936032"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Match the organelle with its part/job in the factory.</a:t>
            </a:r>
            <a:endParaRPr/>
          </a:p>
        </p:txBody>
      </p:sp>
      <p:sp>
        <p:nvSpPr>
          <p:cNvPr id="821" name="Google Shape;821;p72"/>
          <p:cNvSpPr txBox="1"/>
          <p:nvPr/>
        </p:nvSpPr>
        <p:spPr>
          <a:xfrm>
            <a:off x="436913" y="2278749"/>
            <a:ext cx="7525215" cy="325717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a:solidFill>
                  <a:srgbClr val="FF0000"/>
                </a:solidFill>
                <a:latin typeface="Calibri"/>
                <a:ea typeface="Calibri"/>
                <a:cs typeface="Calibri"/>
                <a:sym typeface="Calibri"/>
              </a:rPr>
              <a:t>E. (Vacuole) </a:t>
            </a:r>
            <a:r>
              <a:rPr lang="en-US" sz="2800">
                <a:solidFill>
                  <a:schemeClr val="dk1"/>
                </a:solidFill>
                <a:latin typeface="Calibri"/>
                <a:ea typeface="Calibri"/>
                <a:cs typeface="Calibri"/>
                <a:sym typeface="Calibri"/>
              </a:rPr>
              <a:t>Storage Warehouse</a:t>
            </a:r>
            <a:endParaRPr/>
          </a:p>
          <a:p>
            <a:pPr marL="0" marR="0" lvl="0" indent="0" algn="l" rtl="0">
              <a:lnSpc>
                <a:spcPct val="150000"/>
              </a:lnSpc>
              <a:spcBef>
                <a:spcPts val="0"/>
              </a:spcBef>
              <a:spcAft>
                <a:spcPts val="0"/>
              </a:spcAft>
              <a:buNone/>
            </a:pPr>
            <a:r>
              <a:rPr lang="en-US" sz="2800">
                <a:solidFill>
                  <a:srgbClr val="FF0000"/>
                </a:solidFill>
                <a:latin typeface="Calibri"/>
                <a:ea typeface="Calibri"/>
                <a:cs typeface="Calibri"/>
                <a:sym typeface="Calibri"/>
              </a:rPr>
              <a:t>B. (Chlorophyll) </a:t>
            </a:r>
            <a:r>
              <a:rPr lang="en-US" sz="2800">
                <a:solidFill>
                  <a:schemeClr val="dk1"/>
                </a:solidFill>
                <a:latin typeface="Calibri"/>
                <a:ea typeface="Calibri"/>
                <a:cs typeface="Calibri"/>
                <a:sym typeface="Calibri"/>
              </a:rPr>
              <a:t>Solar Panels</a:t>
            </a:r>
            <a:endParaRPr/>
          </a:p>
          <a:p>
            <a:pPr marL="0" marR="0" lvl="0" indent="0" algn="l" rtl="0">
              <a:lnSpc>
                <a:spcPct val="150000"/>
              </a:lnSpc>
              <a:spcBef>
                <a:spcPts val="0"/>
              </a:spcBef>
              <a:spcAft>
                <a:spcPts val="0"/>
              </a:spcAft>
              <a:buNone/>
            </a:pPr>
            <a:r>
              <a:rPr lang="en-US" sz="2800">
                <a:solidFill>
                  <a:srgbClr val="FF0000"/>
                </a:solidFill>
                <a:latin typeface="Calibri"/>
                <a:ea typeface="Calibri"/>
                <a:cs typeface="Calibri"/>
                <a:sym typeface="Calibri"/>
              </a:rPr>
              <a:t>D. (Lysosomes) </a:t>
            </a:r>
            <a:r>
              <a:rPr lang="en-US" sz="2800">
                <a:solidFill>
                  <a:schemeClr val="dk1"/>
                </a:solidFill>
                <a:latin typeface="Calibri"/>
                <a:ea typeface="Calibri"/>
                <a:cs typeface="Calibri"/>
                <a:sym typeface="Calibri"/>
              </a:rPr>
              <a:t>Recycling &amp; Maintenance Center</a:t>
            </a:r>
            <a:endParaRPr/>
          </a:p>
          <a:p>
            <a:pPr marL="0" marR="0" lvl="0" indent="0" algn="l" rtl="0">
              <a:lnSpc>
                <a:spcPct val="150000"/>
              </a:lnSpc>
              <a:spcBef>
                <a:spcPts val="0"/>
              </a:spcBef>
              <a:spcAft>
                <a:spcPts val="0"/>
              </a:spcAft>
              <a:buNone/>
            </a:pPr>
            <a:r>
              <a:rPr lang="en-US" sz="2800">
                <a:solidFill>
                  <a:srgbClr val="FF0000"/>
                </a:solidFill>
                <a:latin typeface="Calibri"/>
                <a:ea typeface="Calibri"/>
                <a:cs typeface="Calibri"/>
                <a:sym typeface="Calibri"/>
              </a:rPr>
              <a:t>C. (Cell Wall) </a:t>
            </a:r>
            <a:r>
              <a:rPr lang="en-US" sz="2800">
                <a:solidFill>
                  <a:schemeClr val="dk1"/>
                </a:solidFill>
                <a:latin typeface="Calibri"/>
                <a:ea typeface="Calibri"/>
                <a:cs typeface="Calibri"/>
                <a:sym typeface="Calibri"/>
              </a:rPr>
              <a:t>Factory Walls</a:t>
            </a:r>
            <a:endParaRPr/>
          </a:p>
          <a:p>
            <a:pPr marL="0" marR="0" lvl="0" indent="0" algn="l" rtl="0">
              <a:lnSpc>
                <a:spcPct val="150000"/>
              </a:lnSpc>
              <a:spcBef>
                <a:spcPts val="0"/>
              </a:spcBef>
              <a:spcAft>
                <a:spcPts val="0"/>
              </a:spcAft>
              <a:buNone/>
            </a:pPr>
            <a:r>
              <a:rPr lang="en-US" sz="2800">
                <a:solidFill>
                  <a:srgbClr val="FF0000"/>
                </a:solidFill>
                <a:latin typeface="Calibri"/>
                <a:ea typeface="Calibri"/>
                <a:cs typeface="Calibri"/>
                <a:sym typeface="Calibri"/>
              </a:rPr>
              <a:t>A. (Chloroplasts) </a:t>
            </a:r>
            <a:r>
              <a:rPr lang="en-US" sz="2800">
                <a:solidFill>
                  <a:schemeClr val="dk1"/>
                </a:solidFill>
                <a:latin typeface="Calibri"/>
                <a:ea typeface="Calibri"/>
                <a:cs typeface="Calibri"/>
                <a:sym typeface="Calibri"/>
              </a:rPr>
              <a:t>Solar-Powered Generator</a:t>
            </a:r>
            <a:endParaRPr/>
          </a:p>
        </p:txBody>
      </p:sp>
      <p:pic>
        <p:nvPicPr>
          <p:cNvPr id="822" name="Google Shape;822;p72" descr="Warehouse Factory Production Transparent &amp; PNG Clipart Free ..."/>
          <p:cNvPicPr preferRelativeResize="0"/>
          <p:nvPr/>
        </p:nvPicPr>
        <p:blipFill rotWithShape="1">
          <a:blip r:embed="rId3">
            <a:alphaModFix/>
          </a:blip>
          <a:srcRect/>
          <a:stretch/>
        </p:blipFill>
        <p:spPr>
          <a:xfrm>
            <a:off x="5369715" y="654068"/>
            <a:ext cx="3337372" cy="2746084"/>
          </a:xfrm>
          <a:prstGeom prst="rect">
            <a:avLst/>
          </a:prstGeom>
          <a:noFill/>
          <a:ln>
            <a:noFill/>
          </a:ln>
        </p:spPr>
      </p:pic>
      <p:sp>
        <p:nvSpPr>
          <p:cNvPr id="823" name="Google Shape;823;p72"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73"/>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830" name="Google Shape;830;p73"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74"/>
          <p:cNvSpPr txBox="1"/>
          <p:nvPr/>
        </p:nvSpPr>
        <p:spPr>
          <a:xfrm>
            <a:off x="933200" y="256450"/>
            <a:ext cx="80163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Vacuole</a:t>
            </a:r>
            <a:r>
              <a:rPr lang="en-US" sz="3200" b="1">
                <a:solidFill>
                  <a:schemeClr val="dk1"/>
                </a:solidFill>
                <a:latin typeface="Calibri"/>
                <a:ea typeface="Calibri"/>
                <a:cs typeface="Calibri"/>
                <a:sym typeface="Calibri"/>
              </a:rPr>
              <a:t>:</a:t>
            </a:r>
            <a:r>
              <a:rPr lang="en-US" sz="3200">
                <a:solidFill>
                  <a:schemeClr val="dk1"/>
                </a:solidFill>
                <a:latin typeface="Calibri"/>
                <a:ea typeface="Calibri"/>
                <a:cs typeface="Calibri"/>
                <a:sym typeface="Calibri"/>
              </a:rPr>
              <a:t>  membrane-enclosed sac that stores food, water, and other materials</a:t>
            </a:r>
            <a:endParaRPr/>
          </a:p>
        </p:txBody>
      </p:sp>
      <p:pic>
        <p:nvPicPr>
          <p:cNvPr id="837" name="Google Shape;837;p74"/>
          <p:cNvPicPr preferRelativeResize="0"/>
          <p:nvPr/>
        </p:nvPicPr>
        <p:blipFill rotWithShape="1">
          <a:blip r:embed="rId3">
            <a:alphaModFix/>
          </a:blip>
          <a:srcRect t="7353"/>
          <a:stretch/>
        </p:blipFill>
        <p:spPr>
          <a:xfrm>
            <a:off x="229810" y="1429407"/>
            <a:ext cx="4074175" cy="3043162"/>
          </a:xfrm>
          <a:prstGeom prst="rect">
            <a:avLst/>
          </a:prstGeom>
          <a:noFill/>
          <a:ln>
            <a:noFill/>
          </a:ln>
        </p:spPr>
      </p:pic>
      <p:pic>
        <p:nvPicPr>
          <p:cNvPr id="838" name="Google Shape;838;p74" descr="A picture containing drawing, food&#10;&#10;Description automatically generated"/>
          <p:cNvPicPr preferRelativeResize="0"/>
          <p:nvPr/>
        </p:nvPicPr>
        <p:blipFill rotWithShape="1">
          <a:blip r:embed="rId4">
            <a:alphaModFix/>
          </a:blip>
          <a:srcRect t="7551"/>
          <a:stretch/>
        </p:blipFill>
        <p:spPr>
          <a:xfrm>
            <a:off x="3867808" y="3626069"/>
            <a:ext cx="5081830" cy="2895074"/>
          </a:xfrm>
          <a:prstGeom prst="rect">
            <a:avLst/>
          </a:prstGeom>
          <a:noFill/>
          <a:ln>
            <a:noFill/>
          </a:ln>
        </p:spPr>
      </p:pic>
      <p:sp>
        <p:nvSpPr>
          <p:cNvPr id="839" name="Google Shape;839;p74"/>
          <p:cNvSpPr/>
          <p:nvPr/>
        </p:nvSpPr>
        <p:spPr>
          <a:xfrm>
            <a:off x="3405352" y="2448910"/>
            <a:ext cx="599089" cy="262759"/>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0" name="Google Shape;840;p74"/>
          <p:cNvSpPr/>
          <p:nvPr/>
        </p:nvSpPr>
        <p:spPr>
          <a:xfrm>
            <a:off x="4004441" y="4065929"/>
            <a:ext cx="599089" cy="262759"/>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1" name="Google Shape;841;p74"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pic>
        <p:nvPicPr>
          <p:cNvPr id="847" name="Google Shape;847;p75" descr="Warehouse clipart 1 » Clipart Station"/>
          <p:cNvPicPr preferRelativeResize="0"/>
          <p:nvPr/>
        </p:nvPicPr>
        <p:blipFill rotWithShape="1">
          <a:blip r:embed="rId3">
            <a:alphaModFix/>
          </a:blip>
          <a:srcRect t="50000"/>
          <a:stretch/>
        </p:blipFill>
        <p:spPr>
          <a:xfrm>
            <a:off x="950534" y="2364828"/>
            <a:ext cx="7242930" cy="3082980"/>
          </a:xfrm>
          <a:prstGeom prst="rect">
            <a:avLst/>
          </a:prstGeom>
          <a:noFill/>
          <a:ln>
            <a:noFill/>
          </a:ln>
        </p:spPr>
      </p:pic>
      <p:sp>
        <p:nvSpPr>
          <p:cNvPr id="848" name="Google Shape;848;p75"/>
          <p:cNvSpPr txBox="1"/>
          <p:nvPr/>
        </p:nvSpPr>
        <p:spPr>
          <a:xfrm>
            <a:off x="790902" y="667344"/>
            <a:ext cx="756219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Vacuole = Storage Warehouse</a:t>
            </a:r>
            <a:endParaRPr/>
          </a:p>
        </p:txBody>
      </p:sp>
      <p:sp>
        <p:nvSpPr>
          <p:cNvPr id="849" name="Google Shape;849;p7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pic>
        <p:nvPicPr>
          <p:cNvPr id="855" name="Google Shape;855;p76"/>
          <p:cNvPicPr preferRelativeResize="0"/>
          <p:nvPr/>
        </p:nvPicPr>
        <p:blipFill rotWithShape="1">
          <a:blip r:embed="rId3">
            <a:alphaModFix/>
          </a:blip>
          <a:srcRect/>
          <a:stretch/>
        </p:blipFill>
        <p:spPr>
          <a:xfrm>
            <a:off x="1981122" y="1860739"/>
            <a:ext cx="5512754" cy="4444479"/>
          </a:xfrm>
          <a:prstGeom prst="rect">
            <a:avLst/>
          </a:prstGeom>
          <a:noFill/>
          <a:ln>
            <a:noFill/>
          </a:ln>
        </p:spPr>
      </p:pic>
      <p:sp>
        <p:nvSpPr>
          <p:cNvPr id="856" name="Google Shape;856;p76"/>
          <p:cNvSpPr/>
          <p:nvPr/>
        </p:nvSpPr>
        <p:spPr>
          <a:xfrm>
            <a:off x="6357421" y="3829855"/>
            <a:ext cx="810626" cy="336186"/>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7" name="Google Shape;857;p76"/>
          <p:cNvSpPr txBox="1"/>
          <p:nvPr/>
        </p:nvSpPr>
        <p:spPr>
          <a:xfrm>
            <a:off x="346842" y="552782"/>
            <a:ext cx="8797158"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Lysosomes</a:t>
            </a:r>
            <a:r>
              <a:rPr lang="en-US" sz="3200" b="1">
                <a:solidFill>
                  <a:schemeClr val="dk1"/>
                </a:solidFill>
                <a:latin typeface="Calibri"/>
                <a:ea typeface="Calibri"/>
                <a:cs typeface="Calibri"/>
                <a:sym typeface="Calibri"/>
              </a:rPr>
              <a:t>:</a:t>
            </a:r>
            <a:r>
              <a:rPr lang="en-US" sz="3200">
                <a:solidFill>
                  <a:schemeClr val="dk1"/>
                </a:solidFill>
                <a:latin typeface="Calibri"/>
                <a:ea typeface="Calibri"/>
                <a:cs typeface="Calibri"/>
                <a:sym typeface="Calibri"/>
              </a:rPr>
              <a:t> help maintain and repair cell structures by digesting waste and parts that are worn-out</a:t>
            </a:r>
            <a:endParaRPr sz="3200" b="1" u="sng">
              <a:solidFill>
                <a:schemeClr val="dk1"/>
              </a:solidFill>
              <a:latin typeface="Calibri"/>
              <a:ea typeface="Calibri"/>
              <a:cs typeface="Calibri"/>
              <a:sym typeface="Calibri"/>
            </a:endParaRPr>
          </a:p>
        </p:txBody>
      </p:sp>
      <p:sp>
        <p:nvSpPr>
          <p:cNvPr id="858" name="Google Shape;858;p7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7"/>
          <p:cNvSpPr txBox="1"/>
          <p:nvPr/>
        </p:nvSpPr>
        <p:spPr>
          <a:xfrm>
            <a:off x="546834" y="766095"/>
            <a:ext cx="783204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a:solidFill>
                  <a:schemeClr val="dk1"/>
                </a:solidFill>
                <a:latin typeface="Calibri"/>
                <a:ea typeface="Calibri"/>
                <a:cs typeface="Calibri"/>
                <a:sym typeface="Calibri"/>
              </a:rPr>
              <a:t> </a:t>
            </a:r>
            <a:endParaRPr/>
          </a:p>
        </p:txBody>
      </p:sp>
      <p:sp>
        <p:nvSpPr>
          <p:cNvPr id="182" name="Google Shape;182;p7"/>
          <p:cNvSpPr/>
          <p:nvPr/>
        </p:nvSpPr>
        <p:spPr>
          <a:xfrm>
            <a:off x="4012792" y="2187932"/>
            <a:ext cx="1118416" cy="1238245"/>
          </a:xfrm>
          <a:prstGeom prst="mathEqual">
            <a:avLst>
              <a:gd name="adj1" fmla="val 23520"/>
              <a:gd name="adj2" fmla="val 1176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3" name="Google Shape;183;p7"/>
          <p:cNvSpPr/>
          <p:nvPr/>
        </p:nvSpPr>
        <p:spPr>
          <a:xfrm>
            <a:off x="2446738" y="766094"/>
            <a:ext cx="425052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a:solidFill>
                  <a:schemeClr val="dk2"/>
                </a:solidFill>
                <a:latin typeface="Calibri"/>
                <a:ea typeface="Calibri"/>
                <a:cs typeface="Calibri"/>
                <a:sym typeface="Calibri"/>
              </a:rPr>
              <a:t>Organelles</a:t>
            </a:r>
            <a:endParaRPr/>
          </a:p>
        </p:txBody>
      </p:sp>
      <p:sp>
        <p:nvSpPr>
          <p:cNvPr id="184" name="Google Shape;184;p7"/>
          <p:cNvSpPr/>
          <p:nvPr/>
        </p:nvSpPr>
        <p:spPr>
          <a:xfrm>
            <a:off x="1661877" y="3707955"/>
            <a:ext cx="5820248"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a:solidFill>
                  <a:schemeClr val="dk2"/>
                </a:solidFill>
                <a:latin typeface="Calibri"/>
                <a:ea typeface="Calibri"/>
                <a:cs typeface="Calibri"/>
                <a:sym typeface="Calibri"/>
              </a:rPr>
              <a:t>“Little Organs”</a:t>
            </a:r>
            <a:endParaRPr/>
          </a:p>
        </p:txBody>
      </p:sp>
      <p:sp>
        <p:nvSpPr>
          <p:cNvPr id="185" name="Google Shape;185;p7"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864" name="Google Shape;864;p77" descr="Recycling plant and happy workers colorful poster Vector Image"/>
          <p:cNvPicPr preferRelativeResize="0"/>
          <p:nvPr/>
        </p:nvPicPr>
        <p:blipFill rotWithShape="1">
          <a:blip r:embed="rId3">
            <a:alphaModFix/>
          </a:blip>
          <a:srcRect t="6283" b="55709"/>
          <a:stretch/>
        </p:blipFill>
        <p:spPr>
          <a:xfrm>
            <a:off x="560388" y="3026979"/>
            <a:ext cx="8021637" cy="2606566"/>
          </a:xfrm>
          <a:prstGeom prst="rect">
            <a:avLst/>
          </a:prstGeom>
          <a:noFill/>
          <a:ln>
            <a:noFill/>
          </a:ln>
        </p:spPr>
      </p:pic>
      <p:sp>
        <p:nvSpPr>
          <p:cNvPr id="865" name="Google Shape;865;p77"/>
          <p:cNvSpPr txBox="1"/>
          <p:nvPr/>
        </p:nvSpPr>
        <p:spPr>
          <a:xfrm>
            <a:off x="160994" y="525518"/>
            <a:ext cx="8820423"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Lysosomes = </a:t>
            </a:r>
            <a:endParaRPr/>
          </a:p>
          <a:p>
            <a:pPr marL="0" marR="0" lvl="0" indent="0" algn="ctr" rtl="0">
              <a:spcBef>
                <a:spcPts val="0"/>
              </a:spcBef>
              <a:spcAft>
                <a:spcPts val="0"/>
              </a:spcAft>
              <a:buNone/>
            </a:pPr>
            <a:r>
              <a:rPr lang="en-US" sz="4800">
                <a:solidFill>
                  <a:schemeClr val="dk1"/>
                </a:solidFill>
                <a:latin typeface="Calibri"/>
                <a:ea typeface="Calibri"/>
                <a:cs typeface="Calibri"/>
                <a:sym typeface="Calibri"/>
              </a:rPr>
              <a:t>Recycling &amp; Maintenance Centers</a:t>
            </a:r>
            <a:endParaRPr/>
          </a:p>
        </p:txBody>
      </p:sp>
      <p:sp>
        <p:nvSpPr>
          <p:cNvPr id="866" name="Google Shape;866;p7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78"/>
          <p:cNvSpPr txBox="1"/>
          <p:nvPr/>
        </p:nvSpPr>
        <p:spPr>
          <a:xfrm>
            <a:off x="323191" y="688702"/>
            <a:ext cx="84975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chemeClr val="dk1"/>
                </a:solidFill>
                <a:latin typeface="Calibri"/>
                <a:ea typeface="Calibri"/>
                <a:cs typeface="Calibri"/>
                <a:sym typeface="Calibri"/>
              </a:rPr>
              <a:t>Cell Wall</a:t>
            </a:r>
            <a:r>
              <a:rPr lang="en-US" sz="2800" b="1">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extra</a:t>
            </a:r>
            <a:r>
              <a:rPr lang="en-US" sz="2800" b="1">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layer outside of the plant cell membrane; provides support and helps control what enters and exits</a:t>
            </a:r>
            <a:endParaRPr/>
          </a:p>
        </p:txBody>
      </p:sp>
      <p:pic>
        <p:nvPicPr>
          <p:cNvPr id="873" name="Google Shape;873;p78" descr="A picture containing drawing, food&#10;&#10;Description automatically generated"/>
          <p:cNvPicPr preferRelativeResize="0"/>
          <p:nvPr/>
        </p:nvPicPr>
        <p:blipFill rotWithShape="1">
          <a:blip r:embed="rId3">
            <a:alphaModFix/>
          </a:blip>
          <a:srcRect/>
          <a:stretch/>
        </p:blipFill>
        <p:spPr>
          <a:xfrm>
            <a:off x="1001070" y="2120180"/>
            <a:ext cx="7141859" cy="4400964"/>
          </a:xfrm>
          <a:prstGeom prst="rect">
            <a:avLst/>
          </a:prstGeom>
          <a:noFill/>
          <a:ln>
            <a:noFill/>
          </a:ln>
        </p:spPr>
      </p:pic>
      <p:sp>
        <p:nvSpPr>
          <p:cNvPr id="874" name="Google Shape;874;p78"/>
          <p:cNvSpPr/>
          <p:nvPr/>
        </p:nvSpPr>
        <p:spPr>
          <a:xfrm>
            <a:off x="6848962" y="4586744"/>
            <a:ext cx="841943" cy="347864"/>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5" name="Google Shape;875;p7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79" descr="Warehouse Factory Production Transparent &amp; PNG Clipart Free ..."/>
          <p:cNvPicPr preferRelativeResize="0"/>
          <p:nvPr/>
        </p:nvPicPr>
        <p:blipFill rotWithShape="1">
          <a:blip r:embed="rId3">
            <a:alphaModFix/>
          </a:blip>
          <a:srcRect/>
          <a:stretch/>
        </p:blipFill>
        <p:spPr>
          <a:xfrm>
            <a:off x="1878777" y="1968875"/>
            <a:ext cx="4895126" cy="3769248"/>
          </a:xfrm>
          <a:prstGeom prst="rect">
            <a:avLst/>
          </a:prstGeom>
          <a:noFill/>
          <a:ln>
            <a:noFill/>
          </a:ln>
        </p:spPr>
      </p:pic>
      <p:sp>
        <p:nvSpPr>
          <p:cNvPr id="882" name="Google Shape;882;p79"/>
          <p:cNvSpPr/>
          <p:nvPr/>
        </p:nvSpPr>
        <p:spPr>
          <a:xfrm>
            <a:off x="2406870" y="3522686"/>
            <a:ext cx="1418896" cy="661626"/>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3" name="Google Shape;883;p79"/>
          <p:cNvSpPr/>
          <p:nvPr/>
        </p:nvSpPr>
        <p:spPr>
          <a:xfrm rot="-7084678">
            <a:off x="5670317" y="5115003"/>
            <a:ext cx="1240221" cy="661626"/>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4" name="Google Shape;884;p79"/>
          <p:cNvSpPr txBox="1"/>
          <p:nvPr/>
        </p:nvSpPr>
        <p:spPr>
          <a:xfrm>
            <a:off x="1392620" y="704378"/>
            <a:ext cx="635875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Cell Wall = Factory Walls</a:t>
            </a:r>
            <a:endParaRPr/>
          </a:p>
        </p:txBody>
      </p:sp>
      <p:sp>
        <p:nvSpPr>
          <p:cNvPr id="885" name="Google Shape;885;p7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pic>
        <p:nvPicPr>
          <p:cNvPr id="891" name="Google Shape;891;p80" descr="A picture containing drawing, food&#10;&#10;Description automatically generated"/>
          <p:cNvPicPr preferRelativeResize="0"/>
          <p:nvPr/>
        </p:nvPicPr>
        <p:blipFill rotWithShape="1">
          <a:blip r:embed="rId3">
            <a:alphaModFix/>
          </a:blip>
          <a:srcRect/>
          <a:stretch/>
        </p:blipFill>
        <p:spPr>
          <a:xfrm>
            <a:off x="1001070" y="2120180"/>
            <a:ext cx="7141859" cy="4400964"/>
          </a:xfrm>
          <a:prstGeom prst="rect">
            <a:avLst/>
          </a:prstGeom>
          <a:noFill/>
          <a:ln>
            <a:noFill/>
          </a:ln>
        </p:spPr>
      </p:pic>
      <p:sp>
        <p:nvSpPr>
          <p:cNvPr id="892" name="Google Shape;892;p80"/>
          <p:cNvSpPr/>
          <p:nvPr/>
        </p:nvSpPr>
        <p:spPr>
          <a:xfrm>
            <a:off x="1141845" y="3840510"/>
            <a:ext cx="841943" cy="347864"/>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3" name="Google Shape;893;p80"/>
          <p:cNvSpPr txBox="1"/>
          <p:nvPr/>
        </p:nvSpPr>
        <p:spPr>
          <a:xfrm>
            <a:off x="533891" y="654675"/>
            <a:ext cx="8076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Chloroplasts</a:t>
            </a:r>
            <a:r>
              <a:rPr lang="en-US" sz="3600" b="1">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use the sun’s light energy to make food for the plant (photosynthesis)</a:t>
            </a:r>
            <a:endParaRPr/>
          </a:p>
        </p:txBody>
      </p:sp>
      <p:sp>
        <p:nvSpPr>
          <p:cNvPr id="894" name="Google Shape;894;p8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81"/>
          <p:cNvSpPr txBox="1"/>
          <p:nvPr/>
        </p:nvSpPr>
        <p:spPr>
          <a:xfrm>
            <a:off x="609600" y="525517"/>
            <a:ext cx="7924800"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Chloroplasts = </a:t>
            </a:r>
            <a:endParaRPr/>
          </a:p>
          <a:p>
            <a:pPr marL="0" marR="0" lvl="0" indent="0" algn="ctr" rtl="0">
              <a:spcBef>
                <a:spcPts val="0"/>
              </a:spcBef>
              <a:spcAft>
                <a:spcPts val="0"/>
              </a:spcAft>
              <a:buNone/>
            </a:pPr>
            <a:r>
              <a:rPr lang="en-US" sz="4800">
                <a:solidFill>
                  <a:schemeClr val="dk1"/>
                </a:solidFill>
                <a:latin typeface="Calibri"/>
                <a:ea typeface="Calibri"/>
                <a:cs typeface="Calibri"/>
                <a:sym typeface="Calibri"/>
              </a:rPr>
              <a:t>Solar-Powered Generator</a:t>
            </a:r>
            <a:endParaRPr/>
          </a:p>
        </p:txBody>
      </p:sp>
      <p:pic>
        <p:nvPicPr>
          <p:cNvPr id="901" name="Google Shape;901;p81" descr="Alternative energy source solar panels Royalty Free Vector"/>
          <p:cNvPicPr preferRelativeResize="0"/>
          <p:nvPr/>
        </p:nvPicPr>
        <p:blipFill rotWithShape="1">
          <a:blip r:embed="rId3">
            <a:alphaModFix/>
          </a:blip>
          <a:srcRect t="9656" b="17241"/>
          <a:stretch/>
        </p:blipFill>
        <p:spPr>
          <a:xfrm>
            <a:off x="1718003" y="2351442"/>
            <a:ext cx="5707993" cy="4506558"/>
          </a:xfrm>
          <a:prstGeom prst="rect">
            <a:avLst/>
          </a:prstGeom>
          <a:noFill/>
          <a:ln>
            <a:noFill/>
          </a:ln>
        </p:spPr>
      </p:pic>
      <p:sp>
        <p:nvSpPr>
          <p:cNvPr id="902" name="Google Shape;902;p8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82"/>
          <p:cNvSpPr txBox="1"/>
          <p:nvPr/>
        </p:nvSpPr>
        <p:spPr>
          <a:xfrm>
            <a:off x="749350" y="270625"/>
            <a:ext cx="80472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u="sng">
                <a:solidFill>
                  <a:schemeClr val="dk1"/>
                </a:solidFill>
                <a:latin typeface="Calibri"/>
                <a:ea typeface="Calibri"/>
                <a:cs typeface="Calibri"/>
                <a:sym typeface="Calibri"/>
              </a:rPr>
              <a:t>Chlorophyll</a:t>
            </a:r>
            <a:r>
              <a:rPr lang="en-US" sz="3000" b="1">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green pigment inside chloroplasts that absorbs the sun’s light energy to make food</a:t>
            </a:r>
            <a:endParaRPr/>
          </a:p>
        </p:txBody>
      </p:sp>
      <p:pic>
        <p:nvPicPr>
          <p:cNvPr id="909" name="Google Shape;909;p82" descr="A picture containing drawing, food&#10;&#10;Description automatically generated"/>
          <p:cNvPicPr preferRelativeResize="0"/>
          <p:nvPr/>
        </p:nvPicPr>
        <p:blipFill rotWithShape="1">
          <a:blip r:embed="rId3">
            <a:alphaModFix/>
          </a:blip>
          <a:srcRect/>
          <a:stretch/>
        </p:blipFill>
        <p:spPr>
          <a:xfrm>
            <a:off x="221372" y="1765292"/>
            <a:ext cx="4844663" cy="2985383"/>
          </a:xfrm>
          <a:prstGeom prst="rect">
            <a:avLst/>
          </a:prstGeom>
          <a:noFill/>
          <a:ln>
            <a:noFill/>
          </a:ln>
        </p:spPr>
      </p:pic>
      <p:pic>
        <p:nvPicPr>
          <p:cNvPr id="910" name="Google Shape;910;p82" descr="A picture containing drawing, food&#10;&#10;Description automatically generated"/>
          <p:cNvPicPr preferRelativeResize="0"/>
          <p:nvPr/>
        </p:nvPicPr>
        <p:blipFill rotWithShape="1">
          <a:blip r:embed="rId3">
            <a:alphaModFix/>
          </a:blip>
          <a:srcRect l="46342" t="38994" r="37048" b="35453"/>
          <a:stretch/>
        </p:blipFill>
        <p:spPr>
          <a:xfrm>
            <a:off x="4908332" y="3709706"/>
            <a:ext cx="2749684" cy="2607011"/>
          </a:xfrm>
          <a:prstGeom prst="rect">
            <a:avLst/>
          </a:prstGeom>
          <a:noFill/>
          <a:ln>
            <a:noFill/>
          </a:ln>
        </p:spPr>
      </p:pic>
      <p:cxnSp>
        <p:nvCxnSpPr>
          <p:cNvPr id="911" name="Google Shape;911;p82"/>
          <p:cNvCxnSpPr/>
          <p:nvPr/>
        </p:nvCxnSpPr>
        <p:spPr>
          <a:xfrm>
            <a:off x="2643703" y="3541986"/>
            <a:ext cx="2695552" cy="2017986"/>
          </a:xfrm>
          <a:prstGeom prst="straightConnector1">
            <a:avLst/>
          </a:prstGeom>
          <a:noFill/>
          <a:ln w="5715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912" name="Google Shape;912;p8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pic>
        <p:nvPicPr>
          <p:cNvPr id="918" name="Google Shape;918;p83" descr="Alternative energy source solar panels Royalty Free Vector"/>
          <p:cNvPicPr preferRelativeResize="0"/>
          <p:nvPr/>
        </p:nvPicPr>
        <p:blipFill rotWithShape="1">
          <a:blip r:embed="rId3">
            <a:alphaModFix/>
          </a:blip>
          <a:srcRect t="9656" b="17241"/>
          <a:stretch/>
        </p:blipFill>
        <p:spPr>
          <a:xfrm>
            <a:off x="1718003" y="2351442"/>
            <a:ext cx="5707993" cy="4506558"/>
          </a:xfrm>
          <a:prstGeom prst="rect">
            <a:avLst/>
          </a:prstGeom>
          <a:noFill/>
          <a:ln>
            <a:noFill/>
          </a:ln>
        </p:spPr>
      </p:pic>
      <p:sp>
        <p:nvSpPr>
          <p:cNvPr id="919" name="Google Shape;919;p83"/>
          <p:cNvSpPr txBox="1"/>
          <p:nvPr/>
        </p:nvSpPr>
        <p:spPr>
          <a:xfrm>
            <a:off x="609599" y="746234"/>
            <a:ext cx="79248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Chlorophyll = Solar Panels</a:t>
            </a:r>
            <a:endParaRPr/>
          </a:p>
        </p:txBody>
      </p:sp>
      <p:sp>
        <p:nvSpPr>
          <p:cNvPr id="920" name="Google Shape;920;p83"/>
          <p:cNvSpPr/>
          <p:nvPr/>
        </p:nvSpPr>
        <p:spPr>
          <a:xfrm>
            <a:off x="1923393" y="4635062"/>
            <a:ext cx="1692166" cy="409904"/>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1" name="Google Shape;921;p83"/>
          <p:cNvSpPr/>
          <p:nvPr/>
        </p:nvSpPr>
        <p:spPr>
          <a:xfrm rot="8492465">
            <a:off x="5439103" y="3224048"/>
            <a:ext cx="1692166" cy="409904"/>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2" name="Google Shape;922;p8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gdc62d25579_0_85"/>
          <p:cNvSpPr txBox="1"/>
          <p:nvPr/>
        </p:nvSpPr>
        <p:spPr>
          <a:xfrm>
            <a:off x="2671950" y="224850"/>
            <a:ext cx="37854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C000"/>
                </a:solidFill>
                <a:latin typeface="Calibri"/>
                <a:ea typeface="Calibri"/>
                <a:cs typeface="Calibri"/>
                <a:sym typeface="Calibri"/>
              </a:rPr>
              <a:t>Simulation 1</a:t>
            </a:r>
            <a:endParaRPr/>
          </a:p>
        </p:txBody>
      </p:sp>
      <p:pic>
        <p:nvPicPr>
          <p:cNvPr id="928" name="Google Shape;928;gdc62d25579_0_85" descr="Cursor"/>
          <p:cNvPicPr preferRelativeResize="0"/>
          <p:nvPr/>
        </p:nvPicPr>
        <p:blipFill rotWithShape="1">
          <a:blip r:embed="rId3">
            <a:alphaModFix/>
          </a:blip>
          <a:srcRect/>
          <a:stretch/>
        </p:blipFill>
        <p:spPr>
          <a:xfrm rot="5400000">
            <a:off x="2234088" y="1514142"/>
            <a:ext cx="914400" cy="914400"/>
          </a:xfrm>
          <a:prstGeom prst="rect">
            <a:avLst/>
          </a:prstGeom>
          <a:noFill/>
          <a:ln>
            <a:noFill/>
          </a:ln>
        </p:spPr>
      </p:pic>
      <p:sp>
        <p:nvSpPr>
          <p:cNvPr id="929" name="Google Shape;929;gdc62d25579_0_85"/>
          <p:cNvSpPr txBox="1"/>
          <p:nvPr/>
        </p:nvSpPr>
        <p:spPr>
          <a:xfrm>
            <a:off x="411982" y="2194703"/>
            <a:ext cx="2937300" cy="4525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access a Gizmo simulation activity about cell structure. </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Students will select sample cells from a plant or animal and place the cells on a microscope to get a closer look inside.  Information about their common structures is provided (and the structures are highlighted), but students will need to move the microscope slide to find all the different organelles.</a:t>
            </a:r>
            <a:endParaRPr/>
          </a:p>
        </p:txBody>
      </p:sp>
      <p:sp>
        <p:nvSpPr>
          <p:cNvPr id="930" name="Google Shape;930;gdc62d25579_0_85"/>
          <p:cNvSpPr txBox="1"/>
          <p:nvPr/>
        </p:nvSpPr>
        <p:spPr>
          <a:xfrm>
            <a:off x="1718625" y="1054164"/>
            <a:ext cx="57069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Cell Structure Gizmo</a:t>
            </a:r>
            <a:endParaRPr sz="3000">
              <a:solidFill>
                <a:schemeClr val="dk1"/>
              </a:solidFill>
              <a:latin typeface="Calibri"/>
              <a:ea typeface="Calibri"/>
              <a:cs typeface="Calibri"/>
              <a:sym typeface="Calibri"/>
            </a:endParaRPr>
          </a:p>
        </p:txBody>
      </p:sp>
      <p:sp>
        <p:nvSpPr>
          <p:cNvPr id="931" name="Google Shape;931;gdc62d25579_0_85" descr="Laptop"/>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2" name="Google Shape;932;gdc62d25579_0_85"/>
          <p:cNvPicPr preferRelativeResize="0"/>
          <p:nvPr/>
        </p:nvPicPr>
        <p:blipFill rotWithShape="1">
          <a:blip r:embed="rId6">
            <a:alphaModFix/>
          </a:blip>
          <a:srcRect/>
          <a:stretch/>
        </p:blipFill>
        <p:spPr>
          <a:xfrm>
            <a:off x="3349256" y="2428542"/>
            <a:ext cx="5706749" cy="3821714"/>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gdc62d25579_0_94"/>
          <p:cNvSpPr txBox="1"/>
          <p:nvPr/>
        </p:nvSpPr>
        <p:spPr>
          <a:xfrm>
            <a:off x="1268542" y="262690"/>
            <a:ext cx="66069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C000"/>
                </a:solidFill>
                <a:latin typeface="Calibri"/>
                <a:ea typeface="Calibri"/>
                <a:cs typeface="Calibri"/>
                <a:sym typeface="Calibri"/>
              </a:rPr>
              <a:t>Simulation 2</a:t>
            </a:r>
            <a:endParaRPr/>
          </a:p>
        </p:txBody>
      </p:sp>
      <p:pic>
        <p:nvPicPr>
          <p:cNvPr id="938" name="Google Shape;938;gdc62d25579_0_94" descr="Cursor"/>
          <p:cNvPicPr preferRelativeResize="0"/>
          <p:nvPr/>
        </p:nvPicPr>
        <p:blipFill rotWithShape="1">
          <a:blip r:embed="rId3">
            <a:alphaModFix/>
          </a:blip>
          <a:srcRect/>
          <a:stretch/>
        </p:blipFill>
        <p:spPr>
          <a:xfrm rot="5400000">
            <a:off x="2234088" y="1514142"/>
            <a:ext cx="914400" cy="914400"/>
          </a:xfrm>
          <a:prstGeom prst="rect">
            <a:avLst/>
          </a:prstGeom>
          <a:noFill/>
          <a:ln>
            <a:noFill/>
          </a:ln>
        </p:spPr>
      </p:pic>
      <p:sp>
        <p:nvSpPr>
          <p:cNvPr id="939" name="Google Shape;939;gdc62d25579_0_94"/>
          <p:cNvSpPr txBox="1"/>
          <p:nvPr/>
        </p:nvSpPr>
        <p:spPr>
          <a:xfrm>
            <a:off x="411981" y="2264406"/>
            <a:ext cx="3001200" cy="338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access this web-based activity.  Students can explore the organelles mentioned in this lesson and compare their functions within plant and animal cells.</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400" b="1" i="1">
                <a:solidFill>
                  <a:schemeClr val="dk1"/>
                </a:solidFill>
                <a:latin typeface="Calibri"/>
                <a:ea typeface="Calibri"/>
                <a:cs typeface="Calibri"/>
                <a:sym typeface="Calibri"/>
              </a:rPr>
              <a:t>Note: </a:t>
            </a:r>
            <a:r>
              <a:rPr lang="en-US" sz="1400" i="1">
                <a:solidFill>
                  <a:schemeClr val="dk1"/>
                </a:solidFill>
                <a:latin typeface="Calibri"/>
                <a:ea typeface="Calibri"/>
                <a:cs typeface="Calibri"/>
                <a:sym typeface="Calibri"/>
              </a:rPr>
              <a:t>Includes information about </a:t>
            </a:r>
            <a:r>
              <a:rPr lang="en-US" i="1">
                <a:solidFill>
                  <a:schemeClr val="dk1"/>
                </a:solidFill>
                <a:latin typeface="Calibri"/>
                <a:ea typeface="Calibri"/>
                <a:cs typeface="Calibri"/>
                <a:sym typeface="Calibri"/>
              </a:rPr>
              <a:t>organelles that are not mentioned in this lesson. Students may benefit from having a list of specific organelles to explore. </a:t>
            </a:r>
            <a:endParaRPr/>
          </a:p>
        </p:txBody>
      </p:sp>
      <p:sp>
        <p:nvSpPr>
          <p:cNvPr id="940" name="Google Shape;940;gdc62d25579_0_94"/>
          <p:cNvSpPr txBox="1"/>
          <p:nvPr/>
        </p:nvSpPr>
        <p:spPr>
          <a:xfrm>
            <a:off x="2768400" y="1098900"/>
            <a:ext cx="36072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Cells alive! Interactive</a:t>
            </a:r>
            <a:r>
              <a:rPr lang="en-US" sz="3000" u="sng">
                <a:solidFill>
                  <a:schemeClr val="hlink"/>
                </a:solidFill>
                <a:latin typeface="Calibri"/>
                <a:ea typeface="Calibri"/>
                <a:cs typeface="Calibri"/>
                <a:sym typeface="Calibri"/>
                <a:hlinkClick r:id="rId4"/>
              </a:rPr>
              <a:t> </a:t>
            </a:r>
            <a:endParaRPr sz="3000">
              <a:solidFill>
                <a:schemeClr val="dk1"/>
              </a:solidFill>
              <a:latin typeface="Calibri"/>
              <a:ea typeface="Calibri"/>
              <a:cs typeface="Calibri"/>
              <a:sym typeface="Calibri"/>
            </a:endParaRPr>
          </a:p>
        </p:txBody>
      </p:sp>
      <p:sp>
        <p:nvSpPr>
          <p:cNvPr id="941" name="Google Shape;941;gdc62d25579_0_94" descr="Laptop"/>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2" name="Google Shape;942;gdc62d25579_0_94"/>
          <p:cNvPicPr preferRelativeResize="0"/>
          <p:nvPr/>
        </p:nvPicPr>
        <p:blipFill>
          <a:blip r:embed="rId6">
            <a:alphaModFix/>
          </a:blip>
          <a:stretch>
            <a:fillRect/>
          </a:stretch>
        </p:blipFill>
        <p:spPr>
          <a:xfrm>
            <a:off x="3413050" y="2005800"/>
            <a:ext cx="5426149" cy="4292067"/>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gdc62d25579_0_103"/>
          <p:cNvSpPr txBox="1"/>
          <p:nvPr/>
        </p:nvSpPr>
        <p:spPr>
          <a:xfrm>
            <a:off x="1358250" y="224850"/>
            <a:ext cx="68580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C000"/>
                </a:solidFill>
                <a:latin typeface="Calibri"/>
                <a:ea typeface="Calibri"/>
                <a:cs typeface="Calibri"/>
                <a:sym typeface="Calibri"/>
              </a:rPr>
              <a:t>Reinforcement Activity</a:t>
            </a:r>
            <a:endParaRPr/>
          </a:p>
        </p:txBody>
      </p:sp>
      <p:pic>
        <p:nvPicPr>
          <p:cNvPr id="948" name="Google Shape;948;gdc62d25579_0_103" descr="Cursor"/>
          <p:cNvPicPr preferRelativeResize="0"/>
          <p:nvPr/>
        </p:nvPicPr>
        <p:blipFill rotWithShape="1">
          <a:blip r:embed="rId3">
            <a:alphaModFix/>
          </a:blip>
          <a:srcRect/>
          <a:stretch/>
        </p:blipFill>
        <p:spPr>
          <a:xfrm rot="5400000">
            <a:off x="2234088" y="1514142"/>
            <a:ext cx="914400" cy="914400"/>
          </a:xfrm>
          <a:prstGeom prst="rect">
            <a:avLst/>
          </a:prstGeom>
          <a:noFill/>
          <a:ln>
            <a:noFill/>
          </a:ln>
        </p:spPr>
      </p:pic>
      <p:sp>
        <p:nvSpPr>
          <p:cNvPr id="949" name="Google Shape;949;gdc62d25579_0_103"/>
          <p:cNvSpPr txBox="1"/>
          <p:nvPr/>
        </p:nvSpPr>
        <p:spPr>
          <a:xfrm>
            <a:off x="411982" y="2194703"/>
            <a:ext cx="2552400" cy="286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access an interactive activity that reviews eukaryotic (plant and animal) cells.</a:t>
            </a:r>
            <a:endParaRPr sz="1800" i="1">
              <a:solidFill>
                <a:schemeClr val="dk1"/>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Students can build their own cells and review the organelles that make up each type. </a:t>
            </a:r>
            <a:endParaRPr/>
          </a:p>
        </p:txBody>
      </p:sp>
      <p:sp>
        <p:nvSpPr>
          <p:cNvPr id="950" name="Google Shape;950;gdc62d25579_0_103"/>
          <p:cNvSpPr txBox="1"/>
          <p:nvPr/>
        </p:nvSpPr>
        <p:spPr>
          <a:xfrm>
            <a:off x="1584434" y="1064180"/>
            <a:ext cx="59751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Interactive Animations: Cell Structure</a:t>
            </a:r>
            <a:endParaRPr sz="3000">
              <a:solidFill>
                <a:schemeClr val="dk1"/>
              </a:solidFill>
              <a:latin typeface="Calibri"/>
              <a:ea typeface="Calibri"/>
              <a:cs typeface="Calibri"/>
              <a:sym typeface="Calibri"/>
            </a:endParaRPr>
          </a:p>
        </p:txBody>
      </p:sp>
      <p:sp>
        <p:nvSpPr>
          <p:cNvPr id="951" name="Google Shape;951;gdc62d25579_0_103"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2" name="Google Shape;952;gdc62d25579_0_103"/>
          <p:cNvPicPr preferRelativeResize="0"/>
          <p:nvPr/>
        </p:nvPicPr>
        <p:blipFill>
          <a:blip r:embed="rId6">
            <a:alphaModFix/>
          </a:blip>
          <a:stretch>
            <a:fillRect/>
          </a:stretch>
        </p:blipFill>
        <p:spPr>
          <a:xfrm>
            <a:off x="3148489" y="1979029"/>
            <a:ext cx="5719229" cy="412465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8"/>
          <p:cNvSpPr txBox="1"/>
          <p:nvPr/>
        </p:nvSpPr>
        <p:spPr>
          <a:xfrm>
            <a:off x="849550" y="436350"/>
            <a:ext cx="7974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Cell Membrane</a:t>
            </a:r>
            <a:r>
              <a:rPr lang="en-US" sz="3600" b="1">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  controls what enters and exits the cell</a:t>
            </a:r>
            <a:endParaRPr sz="3600" b="1">
              <a:solidFill>
                <a:schemeClr val="dk1"/>
              </a:solidFill>
              <a:latin typeface="Calibri"/>
              <a:ea typeface="Calibri"/>
              <a:cs typeface="Calibri"/>
              <a:sym typeface="Calibri"/>
            </a:endParaRPr>
          </a:p>
        </p:txBody>
      </p:sp>
      <p:pic>
        <p:nvPicPr>
          <p:cNvPr id="192" name="Google Shape;192;p8" descr="Animal Cell.jpg"/>
          <p:cNvPicPr preferRelativeResize="0"/>
          <p:nvPr/>
        </p:nvPicPr>
        <p:blipFill rotWithShape="1">
          <a:blip r:embed="rId3">
            <a:alphaModFix/>
          </a:blip>
          <a:srcRect l="-501" r="-2758"/>
          <a:stretch/>
        </p:blipFill>
        <p:spPr>
          <a:xfrm>
            <a:off x="4691294" y="2329558"/>
            <a:ext cx="4359467" cy="3537833"/>
          </a:xfrm>
          <a:prstGeom prst="rect">
            <a:avLst/>
          </a:prstGeom>
          <a:noFill/>
          <a:ln>
            <a:noFill/>
          </a:ln>
        </p:spPr>
      </p:pic>
      <p:pic>
        <p:nvPicPr>
          <p:cNvPr id="193" name="Google Shape;193;p8" descr="A picture containing indoor, table&#10;&#10;Description automatically generated"/>
          <p:cNvPicPr preferRelativeResize="0"/>
          <p:nvPr/>
        </p:nvPicPr>
        <p:blipFill rotWithShape="1">
          <a:blip r:embed="rId4">
            <a:alphaModFix/>
          </a:blip>
          <a:srcRect l="15120" r="15962"/>
          <a:stretch/>
        </p:blipFill>
        <p:spPr>
          <a:xfrm>
            <a:off x="0" y="2525982"/>
            <a:ext cx="4651142" cy="3711045"/>
          </a:xfrm>
          <a:prstGeom prst="rect">
            <a:avLst/>
          </a:prstGeom>
          <a:noFill/>
          <a:ln>
            <a:noFill/>
          </a:ln>
        </p:spPr>
      </p:pic>
      <p:cxnSp>
        <p:nvCxnSpPr>
          <p:cNvPr id="194" name="Google Shape;194;p8"/>
          <p:cNvCxnSpPr/>
          <p:nvPr/>
        </p:nvCxnSpPr>
        <p:spPr>
          <a:xfrm rot="10800000" flipH="1">
            <a:off x="3835020" y="4720979"/>
            <a:ext cx="1473958" cy="1569493"/>
          </a:xfrm>
          <a:prstGeom prst="straightConnector1">
            <a:avLst/>
          </a:prstGeom>
          <a:noFill/>
          <a:ln w="57150" cap="flat" cmpd="sng">
            <a:solidFill>
              <a:srgbClr val="FF0000"/>
            </a:solidFill>
            <a:prstDash val="solid"/>
            <a:round/>
            <a:headEnd type="none" w="sm" len="sm"/>
            <a:tailEnd type="triangle" w="med" len="med"/>
          </a:ln>
        </p:spPr>
      </p:cxnSp>
      <p:cxnSp>
        <p:nvCxnSpPr>
          <p:cNvPr id="195" name="Google Shape;195;p8"/>
          <p:cNvCxnSpPr/>
          <p:nvPr/>
        </p:nvCxnSpPr>
        <p:spPr>
          <a:xfrm rot="10800000" flipH="1">
            <a:off x="1064526" y="4898063"/>
            <a:ext cx="1473958" cy="1569493"/>
          </a:xfrm>
          <a:prstGeom prst="straightConnector1">
            <a:avLst/>
          </a:prstGeom>
          <a:noFill/>
          <a:ln w="57150" cap="flat" cmpd="sng">
            <a:solidFill>
              <a:srgbClr val="FF0000"/>
            </a:solidFill>
            <a:prstDash val="solid"/>
            <a:round/>
            <a:headEnd type="none" w="sm" len="sm"/>
            <a:tailEnd type="triangle" w="med" len="med"/>
          </a:ln>
        </p:spPr>
      </p:cxnSp>
      <p:sp>
        <p:nvSpPr>
          <p:cNvPr id="196" name="Google Shape;196;p8"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8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4"/>
          <p:cNvSpPr txBox="1"/>
          <p:nvPr/>
        </p:nvSpPr>
        <p:spPr>
          <a:xfrm>
            <a:off x="548383" y="328862"/>
            <a:ext cx="8421445"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Big Question: </a:t>
            </a:r>
            <a:r>
              <a:rPr lang="en-US" sz="2800">
                <a:solidFill>
                  <a:schemeClr val="dk1"/>
                </a:solidFill>
                <a:latin typeface="Calibri"/>
                <a:ea typeface="Calibri"/>
                <a:cs typeface="Calibri"/>
                <a:sym typeface="Calibri"/>
              </a:rPr>
              <a:t>How do the different organelles found in your cells help you function?</a:t>
            </a:r>
            <a:endParaRPr/>
          </a:p>
        </p:txBody>
      </p:sp>
      <p:pic>
        <p:nvPicPr>
          <p:cNvPr id="960" name="Google Shape;960;p84"/>
          <p:cNvPicPr preferRelativeResize="0"/>
          <p:nvPr/>
        </p:nvPicPr>
        <p:blipFill rotWithShape="1">
          <a:blip r:embed="rId4">
            <a:alphaModFix/>
          </a:blip>
          <a:srcRect/>
          <a:stretch/>
        </p:blipFill>
        <p:spPr>
          <a:xfrm>
            <a:off x="321628" y="1827111"/>
            <a:ext cx="3692768" cy="2977174"/>
          </a:xfrm>
          <a:prstGeom prst="rect">
            <a:avLst/>
          </a:prstGeom>
          <a:noFill/>
          <a:ln>
            <a:noFill/>
          </a:ln>
        </p:spPr>
      </p:pic>
      <p:pic>
        <p:nvPicPr>
          <p:cNvPr id="961" name="Google Shape;961;p84" descr="A picture containing drawing&#10;&#10;Description automatically generated"/>
          <p:cNvPicPr preferRelativeResize="0"/>
          <p:nvPr/>
        </p:nvPicPr>
        <p:blipFill rotWithShape="1">
          <a:blip r:embed="rId5">
            <a:alphaModFix/>
          </a:blip>
          <a:srcRect/>
          <a:stretch/>
        </p:blipFill>
        <p:spPr>
          <a:xfrm>
            <a:off x="4460732" y="2039700"/>
            <a:ext cx="4509096" cy="2778600"/>
          </a:xfrm>
          <a:prstGeom prst="rect">
            <a:avLst/>
          </a:prstGeom>
          <a:noFill/>
          <a:ln>
            <a:noFill/>
          </a:ln>
        </p:spPr>
      </p:pic>
      <p:pic>
        <p:nvPicPr>
          <p:cNvPr id="962" name="Google Shape;962;p84"/>
          <p:cNvPicPr preferRelativeResize="0"/>
          <p:nvPr/>
        </p:nvPicPr>
        <p:blipFill rotWithShape="1">
          <a:blip r:embed="rId6">
            <a:alphaModFix/>
          </a:blip>
          <a:srcRect/>
          <a:stretch/>
        </p:blipFill>
        <p:spPr>
          <a:xfrm>
            <a:off x="3418552" y="4317535"/>
            <a:ext cx="1657843" cy="2486962"/>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8" name="Google Shape;968;p89"/>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4012</Words>
  <Application>Microsoft Office PowerPoint</Application>
  <PresentationFormat>On-screen Show (4:3)</PresentationFormat>
  <Paragraphs>420</Paragraphs>
  <Slides>92</Slides>
  <Notes>92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92</vt:i4>
      </vt:variant>
    </vt:vector>
  </HeadingPairs>
  <TitlesOfParts>
    <vt:vector size="9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Chloroplasts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does photosynthesis take place?</vt:lpstr>
      <vt:lpstr>Where does photosynthesis take place?</vt:lpstr>
      <vt:lpstr>What does the cell wall do?</vt:lpstr>
      <vt:lpstr>What is the name of the green pigment inside chloroplasts?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2</cp:revision>
  <dcterms:created xsi:type="dcterms:W3CDTF">2017-05-16T15:32:28Z</dcterms:created>
  <dcterms:modified xsi:type="dcterms:W3CDTF">2021-08-03T18:46:23Z</dcterms:modified>
</cp:coreProperties>
</file>