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6858000" cx="9144000"/>
  <p:notesSz cx="6858000" cy="9144000"/>
  <p:embeddedFontLst>
    <p:embeddedFont>
      <p:font typeface="Poppins"/>
      <p:regular r:id="rId73"/>
      <p:bold r:id="rId74"/>
      <p:italic r:id="rId75"/>
      <p:boldItalic r:id="rId76"/>
    </p:embeddedFont>
    <p:embeddedFont>
      <p:font typeface="Helvetica Neue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1" roundtripDataSignature="AMtx7mio8askbmZHW4vqFviekZWreoGe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Light-boldItalic.fntdata"/><Relationship Id="rId81"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italic.fntdata"/><Relationship Id="rId30" Type="http://schemas.openxmlformats.org/officeDocument/2006/relationships/slide" Target="slides/slide25.xml"/><Relationship Id="rId74" Type="http://schemas.openxmlformats.org/officeDocument/2006/relationships/font" Target="fonts/Poppins-bold.fntdata"/><Relationship Id="rId33" Type="http://schemas.openxmlformats.org/officeDocument/2006/relationships/slide" Target="slides/slide28.xml"/><Relationship Id="rId77" Type="http://schemas.openxmlformats.org/officeDocument/2006/relationships/font" Target="fonts/HelveticaNeueLight-regular.fntdata"/><Relationship Id="rId32" Type="http://schemas.openxmlformats.org/officeDocument/2006/relationships/slide" Target="slides/slide27.xml"/><Relationship Id="rId76" Type="http://schemas.openxmlformats.org/officeDocument/2006/relationships/font" Target="fonts/Poppins-boldItalic.fntdata"/><Relationship Id="rId35" Type="http://schemas.openxmlformats.org/officeDocument/2006/relationships/slide" Target="slides/slide30.xml"/><Relationship Id="rId79" Type="http://schemas.openxmlformats.org/officeDocument/2006/relationships/font" Target="fonts/HelveticaNeueLight-italic.fntdata"/><Relationship Id="rId34" Type="http://schemas.openxmlformats.org/officeDocument/2006/relationships/slide" Target="slides/slide29.xml"/><Relationship Id="rId78" Type="http://schemas.openxmlformats.org/officeDocument/2006/relationships/font" Target="fonts/HelveticaNeueLight-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936c336ece_0_9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936c336ece_0_9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living and nonliving things 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interact]</a:t>
            </a:r>
            <a:endParaRPr/>
          </a:p>
          <a:p>
            <a:pPr indent="0" lvl="0" marL="0" rtl="0" algn="l">
              <a:lnSpc>
                <a:spcPct val="100000"/>
              </a:lnSpc>
              <a:spcBef>
                <a:spcPts val="0"/>
              </a:spcBef>
              <a:spcAft>
                <a:spcPts val="0"/>
              </a:spcAft>
              <a:buSzPts val="1400"/>
              <a:buNone/>
            </a:pPr>
            <a:r>
              <a:t/>
            </a:r>
            <a:endParaRPr/>
          </a:p>
        </p:txBody>
      </p:sp>
      <p:sp>
        <p:nvSpPr>
          <p:cNvPr id="189" name="Google Shape;189;g2936c336ece_0_9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a6803bef5f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2a6803bef5f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living and nonliving things 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interact]</a:t>
            </a:r>
            <a:endParaRPr/>
          </a:p>
          <a:p>
            <a:pPr indent="0" lvl="0" marL="0" rtl="0" algn="l">
              <a:lnSpc>
                <a:spcPct val="100000"/>
              </a:lnSpc>
              <a:spcBef>
                <a:spcPts val="0"/>
              </a:spcBef>
              <a:spcAft>
                <a:spcPts val="0"/>
              </a:spcAft>
              <a:buSzPts val="1400"/>
              <a:buNone/>
            </a:pPr>
            <a:r>
              <a:t/>
            </a:r>
            <a:endParaRPr/>
          </a:p>
        </p:txBody>
      </p:sp>
      <p:sp>
        <p:nvSpPr>
          <p:cNvPr id="202" name="Google Shape;202;g2a6803bef5f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a61a022504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a61a022504_0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True or false: An organism is any living thing.</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rPr lang="en-US"/>
              <a:t>[A. True]</a:t>
            </a:r>
            <a:endParaRPr/>
          </a:p>
          <a:p>
            <a:pPr indent="0" lvl="0" marL="0" rtl="0" algn="l">
              <a:lnSpc>
                <a:spcPct val="100000"/>
              </a:lnSpc>
              <a:spcBef>
                <a:spcPts val="0"/>
              </a:spcBef>
              <a:spcAft>
                <a:spcPts val="0"/>
              </a:spcAft>
              <a:buSzPts val="1400"/>
              <a:buNone/>
            </a:pPr>
            <a:r>
              <a:t/>
            </a:r>
            <a:endParaRPr/>
          </a:p>
        </p:txBody>
      </p:sp>
      <p:sp>
        <p:nvSpPr>
          <p:cNvPr id="215" name="Google Shape;215;g2a61a022504_0_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a6803bef5f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2a6803bef5f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True or false: An organism is any living thing.</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rPr lang="en-US"/>
              <a:t>[A. True]</a:t>
            </a:r>
            <a:endParaRPr/>
          </a:p>
          <a:p>
            <a:pPr indent="0" lvl="0" marL="0" rtl="0" algn="l">
              <a:lnSpc>
                <a:spcPct val="100000"/>
              </a:lnSpc>
              <a:spcBef>
                <a:spcPts val="0"/>
              </a:spcBef>
              <a:spcAft>
                <a:spcPts val="0"/>
              </a:spcAft>
              <a:buSzPts val="1400"/>
              <a:buNone/>
            </a:pPr>
            <a:r>
              <a:t/>
            </a:r>
            <a:endParaRPr/>
          </a:p>
        </p:txBody>
      </p:sp>
      <p:sp>
        <p:nvSpPr>
          <p:cNvPr id="227" name="Google Shape;227;g2a6803bef5f_0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a6a5bef406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a6a5bef406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What are the differences between living and nonliving things?</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400"/>
              <a:buNone/>
            </a:pPr>
            <a:r>
              <a:rPr lang="en-US"/>
              <a:t>[Living things grow, reproduce, and need food. Nonliving things do not.]</a:t>
            </a:r>
            <a:endParaRPr/>
          </a:p>
        </p:txBody>
      </p:sp>
      <p:sp>
        <p:nvSpPr>
          <p:cNvPr id="239" name="Google Shape;239;g2a6a5bef406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term </a:t>
            </a:r>
            <a:r>
              <a:rPr b="1" lang="en-US"/>
              <a:t>aquatic</a:t>
            </a:r>
            <a:r>
              <a:rPr b="1" lang="en-US"/>
              <a:t>.</a:t>
            </a:r>
            <a:endParaRPr/>
          </a:p>
        </p:txBody>
      </p:sp>
      <p:sp>
        <p:nvSpPr>
          <p:cNvPr id="250" name="Google Shape;25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Aquatic</a:t>
            </a:r>
            <a:r>
              <a:rPr lang="en-US"/>
              <a:t> means living, growing, or often found in the water. </a:t>
            </a:r>
            <a:endParaRPr/>
          </a:p>
        </p:txBody>
      </p:sp>
      <p:sp>
        <p:nvSpPr>
          <p:cNvPr id="258" name="Google Shape;258;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67" name="Google Shape;267;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936c336ece_0_1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936c336ece_0_1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t>
            </a:r>
            <a:r>
              <a:rPr b="1" lang="en-US"/>
              <a:t>aquatic</a:t>
            </a:r>
            <a:r>
              <a:rPr lang="en-US"/>
              <a: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[Living, growing, or often found in the water.]</a:t>
            </a:r>
            <a:endParaRPr/>
          </a:p>
          <a:p>
            <a:pPr indent="0" lvl="0" marL="0" rtl="0" algn="l">
              <a:lnSpc>
                <a:spcPct val="100000"/>
              </a:lnSpc>
              <a:spcBef>
                <a:spcPts val="0"/>
              </a:spcBef>
              <a:spcAft>
                <a:spcPts val="0"/>
              </a:spcAft>
              <a:buSzPts val="1400"/>
              <a:buNone/>
            </a:pPr>
            <a:r>
              <a:t/>
            </a:r>
            <a:endParaRPr/>
          </a:p>
        </p:txBody>
      </p:sp>
      <p:sp>
        <p:nvSpPr>
          <p:cNvPr id="273" name="Google Shape;273;g2936c336ece_0_11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81" name="Google Shape;281;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Aquatic</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9a0e60ffa9_0_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29a0e60ffa9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Aquatic ecosystems can be classified into freshwater or marine ecosystems.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9c31cddc2b_0_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9c31cddc2b_0_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Freshwater ecosystems have low salt (salinity) levels. Rivers, lakes, and ponds are different examples of freshwater ecosystems.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9a0e60ffa9_0_1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9a0e60ffa9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Marine ecosystems have high salt (salinity) levels. Oceans and seas are different examples of marine ecosystems.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10" name="Google Shape;310;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8c7b7e697c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28c7b7e697c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What are the two types of aquatic ecosystems?</a:t>
            </a:r>
            <a:endParaRPr/>
          </a:p>
        </p:txBody>
      </p:sp>
      <p:sp>
        <p:nvSpPr>
          <p:cNvPr id="316" name="Google Shape;316;g28c7b7e697c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a6a5bef406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a6a5bef406_0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What are the two types of aquatic ecosystems? </a:t>
            </a:r>
            <a:r>
              <a:rPr b="1" lang="en-US"/>
              <a:t>[Freshwater, Marine]</a:t>
            </a:r>
            <a:endParaRPr/>
          </a:p>
        </p:txBody>
      </p:sp>
      <p:sp>
        <p:nvSpPr>
          <p:cNvPr id="327" name="Google Shape;327;g2a6a5bef406_0_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a6803bef5f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a6803bef5f_0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Freshwater ecosystems have low salt levels. Rivers, lakes, and ponds are examples.</a:t>
            </a:r>
            <a:endParaRPr/>
          </a:p>
        </p:txBody>
      </p:sp>
      <p:sp>
        <p:nvSpPr>
          <p:cNvPr id="338" name="Google Shape;338;g2a6803bef5f_0_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a6a5bef406_0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a6a5bef406_0_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Freshwater ecosystems have low salt levels. Rivers, lakes, and ponds are examples. </a:t>
            </a:r>
            <a:r>
              <a:rPr b="1" lang="en-US"/>
              <a:t>[True]</a:t>
            </a:r>
            <a:endParaRPr/>
          </a:p>
        </p:txBody>
      </p:sp>
      <p:sp>
        <p:nvSpPr>
          <p:cNvPr id="347" name="Google Shape;347;g2a6a5bef406_0_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9a0e60ffa9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29a0e60ffa9_0_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Marine ecosystems have _____ salt levels. Oceans and seas are two examples.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high]</a:t>
            </a:r>
            <a:endParaRPr/>
          </a:p>
        </p:txBody>
      </p:sp>
      <p:sp>
        <p:nvSpPr>
          <p:cNvPr id="356" name="Google Shape;356;g29a0e60ffa9_0_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a6a5bef406_0_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a6a5bef406_0_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Marine ecosystems have _____ salt levels. Oceans and seas are two examples.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high]</a:t>
            </a:r>
            <a:endParaRPr/>
          </a:p>
        </p:txBody>
      </p:sp>
      <p:sp>
        <p:nvSpPr>
          <p:cNvPr id="365" name="Google Shape;365;g2a6a5bef406_0_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36c336ece_0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936c336ece_0_3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key characteristics of the ocean environment?</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p:txBody>
      </p:sp>
      <p:sp>
        <p:nvSpPr>
          <p:cNvPr id="132" name="Google Shape;132;g2936c336ece_0_3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aquatic</a:t>
            </a:r>
            <a:r>
              <a:rPr lang="en-US"/>
              <a:t>.</a:t>
            </a:r>
            <a:endParaRPr b="1"/>
          </a:p>
        </p:txBody>
      </p:sp>
      <p:sp>
        <p:nvSpPr>
          <p:cNvPr id="374" name="Google Shape;374;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936c336ece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936c336ece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Font typeface="Arial"/>
              <a:buNone/>
            </a:pPr>
            <a:r>
              <a:rPr lang="en-US" sz="1100"/>
              <a:t>A river is an example of aquatic. The freshwater ecosystem is home to freshwater plants and animals. </a:t>
            </a:r>
            <a:endParaRPr sz="1100">
              <a:latin typeface="Arial"/>
              <a:ea typeface="Arial"/>
              <a:cs typeface="Arial"/>
              <a:sym typeface="Arial"/>
            </a:endParaRPr>
          </a:p>
        </p:txBody>
      </p:sp>
      <p:sp>
        <p:nvSpPr>
          <p:cNvPr id="381" name="Google Shape;381;g2936c336ece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936c336ece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936c336ece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sz="1100"/>
              <a:t>An ocean is an example of aquatic. The marie ecosystem is home to marine plants and animals. </a:t>
            </a:r>
            <a:endParaRPr sz="1100"/>
          </a:p>
        </p:txBody>
      </p:sp>
      <p:sp>
        <p:nvSpPr>
          <p:cNvPr id="390" name="Google Shape;390;g2936c336ece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aquatic</a:t>
            </a:r>
            <a:r>
              <a:rPr b="1" lang="en-US"/>
              <a:t>.</a:t>
            </a:r>
            <a:endParaRPr/>
          </a:p>
        </p:txBody>
      </p:sp>
      <p:sp>
        <p:nvSpPr>
          <p:cNvPr id="399" name="Google Shape;399;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Font typeface="Arial"/>
              <a:buNone/>
            </a:pPr>
            <a:r>
              <a:rPr lang="en-US" sz="1100"/>
              <a:t>This is a non-example of aquatic. A forest is land-based and not water-based.</a:t>
            </a:r>
            <a:endParaRPr sz="1100"/>
          </a:p>
        </p:txBody>
      </p:sp>
      <p:sp>
        <p:nvSpPr>
          <p:cNvPr id="406" name="Google Shape;406;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t>This is another non-example of aquatic. A desert is land-based and not water-based.</a:t>
            </a:r>
            <a:endParaRPr sz="1100"/>
          </a:p>
        </p:txBody>
      </p:sp>
      <p:sp>
        <p:nvSpPr>
          <p:cNvPr id="415" name="Google Shape;415;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24" name="Google Shape;424;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936c336ece_0_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936c336ece_0_2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is an example of aquatic?</a:t>
            </a:r>
            <a:endParaRPr/>
          </a:p>
        </p:txBody>
      </p:sp>
      <p:sp>
        <p:nvSpPr>
          <p:cNvPr id="430" name="Google Shape;430;g2936c336ece_0_2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a6a5bef406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a6a5bef406_0_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is an example of aquatic?</a:t>
            </a:r>
            <a:endParaRPr/>
          </a:p>
        </p:txBody>
      </p:sp>
      <p:sp>
        <p:nvSpPr>
          <p:cNvPr id="441" name="Google Shape;441;g2a6a5bef406_0_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a61a022504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a61a022504_0_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aquatic</a:t>
            </a:r>
            <a:r>
              <a:rPr b="1" lang="en-US"/>
              <a:t> </a:t>
            </a:r>
            <a:r>
              <a:rPr lang="en-US"/>
              <a:t>into different word parts to help us remember the meaning.  Let’s take a look!</a:t>
            </a:r>
            <a:endParaRPr/>
          </a:p>
        </p:txBody>
      </p:sp>
      <p:sp>
        <p:nvSpPr>
          <p:cNvPr id="453" name="Google Shape;453;g2a61a022504_0_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a61a022504_0_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a61a022504_0_1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geology into two parts: a root and a suffix</a:t>
            </a:r>
            <a:endParaRPr/>
          </a:p>
        </p:txBody>
      </p:sp>
      <p:sp>
        <p:nvSpPr>
          <p:cNvPr id="460" name="Google Shape;460;g2a61a022504_0_1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a61a022504_0_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a61a022504_0_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root, aqua, means water.</a:t>
            </a:r>
            <a:endParaRPr/>
          </a:p>
        </p:txBody>
      </p:sp>
      <p:sp>
        <p:nvSpPr>
          <p:cNvPr id="472" name="Google Shape;472;g2a61a022504_0_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a61a022504_0_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2a61a022504_0_2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suffix, -tic, means an association with</a:t>
            </a:r>
            <a:endParaRPr/>
          </a:p>
        </p:txBody>
      </p:sp>
      <p:sp>
        <p:nvSpPr>
          <p:cNvPr id="484" name="Google Shape;484;g2a61a022504_0_2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a61a022504_0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a61a022504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Aquatic is an association with water.</a:t>
            </a:r>
            <a:endParaRPr/>
          </a:p>
        </p:txBody>
      </p:sp>
      <p:sp>
        <p:nvSpPr>
          <p:cNvPr id="496" name="Google Shape;496;g2a61a022504_0_1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a61a022504_0_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a61a022504_0_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507" name="Google Shape;507;g2a61a022504_0_1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a61a022504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a61a022504_0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How can we use the word parts of </a:t>
            </a:r>
            <a:r>
              <a:rPr lang="en-US"/>
              <a:t>aquatic</a:t>
            </a:r>
            <a:r>
              <a:rPr lang="en-US"/>
              <a:t> </a:t>
            </a:r>
            <a:r>
              <a:rPr lang="en-US" sz="1200"/>
              <a:t> to help us remember the definition of the term? </a:t>
            </a:r>
            <a:endParaRPr sz="1200"/>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[Aqua = water</a:t>
            </a:r>
            <a:endParaRPr/>
          </a:p>
          <a:p>
            <a:pPr indent="0" lvl="0" marL="0" marR="0" rtl="0" algn="l">
              <a:lnSpc>
                <a:spcPct val="100000"/>
              </a:lnSpc>
              <a:spcBef>
                <a:spcPts val="0"/>
              </a:spcBef>
              <a:spcAft>
                <a:spcPts val="0"/>
              </a:spcAft>
              <a:buClr>
                <a:schemeClr val="dk1"/>
              </a:buClr>
              <a:buSzPts val="1200"/>
              <a:buFont typeface="Calibri"/>
              <a:buNone/>
            </a:pPr>
            <a:r>
              <a:rPr lang="en-US"/>
              <a:t>-tic = an association with</a:t>
            </a:r>
            <a:endParaRPr/>
          </a:p>
          <a:p>
            <a:pPr indent="0" lvl="0" marL="0" marR="0" rtl="0" algn="l">
              <a:lnSpc>
                <a:spcPct val="100000"/>
              </a:lnSpc>
              <a:spcBef>
                <a:spcPts val="0"/>
              </a:spcBef>
              <a:spcAft>
                <a:spcPts val="0"/>
              </a:spcAft>
              <a:buClr>
                <a:schemeClr val="dk1"/>
              </a:buClr>
              <a:buSzPts val="1200"/>
              <a:buFont typeface="Calibri"/>
              <a:buNone/>
            </a:pPr>
            <a:r>
              <a:rPr lang="en-US"/>
              <a:t>Aquatic means an association with water.]</a:t>
            </a:r>
            <a:endParaRPr sz="1200"/>
          </a:p>
        </p:txBody>
      </p:sp>
      <p:sp>
        <p:nvSpPr>
          <p:cNvPr id="513" name="Google Shape;513;g2a61a022504_0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23" name="Google Shape;523;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936c336ece_0_1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2936c336ece_0_12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Aquatic is living, growing, or often found in the water.</a:t>
            </a:r>
            <a:endParaRPr/>
          </a:p>
          <a:p>
            <a:pPr indent="0" lvl="0" marL="0" rtl="0" algn="l">
              <a:lnSpc>
                <a:spcPct val="100000"/>
              </a:lnSpc>
              <a:spcBef>
                <a:spcPts val="0"/>
              </a:spcBef>
              <a:spcAft>
                <a:spcPts val="0"/>
              </a:spcAft>
              <a:buSzPts val="1400"/>
              <a:buNone/>
            </a:pPr>
            <a:r>
              <a:t/>
            </a:r>
            <a:endParaRPr/>
          </a:p>
        </p:txBody>
      </p:sp>
      <p:sp>
        <p:nvSpPr>
          <p:cNvPr id="530" name="Google Shape;530;g2936c336ece_0_12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aquatic</a:t>
            </a:r>
            <a:r>
              <a:rPr lang="en-US">
                <a:solidFill>
                  <a:srgbClr val="242424"/>
                </a:solidFill>
              </a:rPr>
              <a:t>. </a:t>
            </a:r>
            <a:endParaRPr/>
          </a:p>
        </p:txBody>
      </p:sp>
      <p:sp>
        <p:nvSpPr>
          <p:cNvPr id="538" name="Google Shape;538;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aquatic</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aquatic</a:t>
            </a:r>
            <a:r>
              <a:rPr b="1" lang="en-US"/>
              <a:t>.</a:t>
            </a:r>
            <a:endParaRPr>
              <a:solidFill>
                <a:schemeClr val="dk1"/>
              </a:solidFill>
            </a:endParaRPr>
          </a:p>
        </p:txBody>
      </p:sp>
      <p:sp>
        <p:nvSpPr>
          <p:cNvPr id="549" name="Google Shape;549;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936c336ece_0_7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936c336ece_0_7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Ecosystem</a:t>
            </a:r>
            <a:r>
              <a:rPr lang="en-US"/>
              <a:t> is an area where living and nonliving things interact.</a:t>
            </a:r>
            <a:endParaRPr/>
          </a:p>
        </p:txBody>
      </p:sp>
      <p:sp>
        <p:nvSpPr>
          <p:cNvPr id="146" name="Google Shape;146;g2936c336ece_0_7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928e35bcaa_0_6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2928e35bcaa_0_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aquatic from these four choices.</a:t>
            </a:r>
            <a:endParaRPr/>
          </a:p>
        </p:txBody>
      </p:sp>
      <p:sp>
        <p:nvSpPr>
          <p:cNvPr id="571" name="Google Shape;571;g2928e35bcaa_0_6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a6a5bef406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a6a5bef406_0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aquatic from these four choices.</a:t>
            </a:r>
            <a:endParaRPr/>
          </a:p>
        </p:txBody>
      </p:sp>
      <p:sp>
        <p:nvSpPr>
          <p:cNvPr id="591" name="Google Shape;591;g2a6a5bef406_0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aquatic.</a:t>
            </a:r>
            <a:endParaRPr>
              <a:solidFill>
                <a:schemeClr val="dk1"/>
              </a:solidFill>
            </a:endParaRPr>
          </a:p>
        </p:txBody>
      </p:sp>
      <p:sp>
        <p:nvSpPr>
          <p:cNvPr id="612" name="Google Shape;612;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928e35bcaa_0_7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2928e35bcaa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definition of </a:t>
            </a:r>
            <a:r>
              <a:rPr b="1" lang="en-US"/>
              <a:t>aquatic</a:t>
            </a:r>
            <a:r>
              <a:rPr b="1" lang="en-US"/>
              <a:t> </a:t>
            </a:r>
            <a:r>
              <a:rPr lang="en-US"/>
              <a:t>from these four choices.</a:t>
            </a:r>
            <a:endParaRPr/>
          </a:p>
        </p:txBody>
      </p:sp>
      <p:sp>
        <p:nvSpPr>
          <p:cNvPr id="635" name="Google Shape;635;g2928e35bcaa_0_7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a6a5bef406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2a6a5bef406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“Living, growing, or often found in water” is correct! This is the definition of aquatic.</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655" name="Google Shape;655;g2a6a5bef406_0_1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aquatic</a:t>
            </a:r>
            <a:r>
              <a:rPr b="1" lang="en-US"/>
              <a:t>: </a:t>
            </a:r>
            <a:r>
              <a:rPr lang="en-US"/>
              <a:t>Living, growing, or often found in water</a:t>
            </a:r>
            <a:r>
              <a:rPr lang="en-US"/>
              <a:t>.</a:t>
            </a:r>
            <a:endParaRPr>
              <a:solidFill>
                <a:schemeClr val="dk1"/>
              </a:solidFill>
            </a:endParaRPr>
          </a:p>
        </p:txBody>
      </p:sp>
      <p:sp>
        <p:nvSpPr>
          <p:cNvPr id="676" name="Google Shape;676;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928e35bcaa_0_9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g2928e35bcaa_0_9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example of </a:t>
            </a:r>
            <a:r>
              <a:rPr b="1" lang="en-US"/>
              <a:t>aquatic</a:t>
            </a:r>
            <a:r>
              <a:rPr lang="en-US"/>
              <a:t> from these four choices. </a:t>
            </a:r>
            <a:endParaRPr sz="1200">
              <a:latin typeface="Helvetica Neue Light"/>
              <a:ea typeface="Helvetica Neue Light"/>
              <a:cs typeface="Helvetica Neue Light"/>
              <a:sym typeface="Helvetica Neue Light"/>
            </a:endParaRPr>
          </a:p>
        </p:txBody>
      </p:sp>
      <p:sp>
        <p:nvSpPr>
          <p:cNvPr id="700" name="Google Shape;700;g2928e35bcaa_0_9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a6a5bef406_0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2a6a5bef406_0_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flowing river” is correct! This is an example of </a:t>
            </a:r>
            <a:r>
              <a:rPr b="1" lang="en-US"/>
              <a:t>aquatic.</a:t>
            </a:r>
            <a:endParaRPr>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721" name="Google Shape;721;g2a6a5bef406_0_1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aquatic</a:t>
            </a:r>
            <a:r>
              <a:rPr lang="en-US" sz="1100"/>
              <a:t>: </a:t>
            </a:r>
            <a:r>
              <a:rPr lang="en-US"/>
              <a:t>A flowing river</a:t>
            </a:r>
            <a:r>
              <a:rPr lang="en-US"/>
              <a:t>.</a:t>
            </a:r>
            <a:endParaRPr sz="1100">
              <a:solidFill>
                <a:schemeClr val="dk1"/>
              </a:solidFill>
            </a:endParaRPr>
          </a:p>
        </p:txBody>
      </p:sp>
      <p:sp>
        <p:nvSpPr>
          <p:cNvPr id="743" name="Google Shape;743;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b="1" lang="en-US"/>
              <a:t>aquatic</a:t>
            </a:r>
            <a:r>
              <a:rPr lang="en-US"/>
              <a:t>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68" name="Google Shape;768;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c31cddc2b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9c31cddc2b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a:t>
            </a:r>
            <a:r>
              <a:rPr b="1" lang="en-US"/>
              <a:t>organism</a:t>
            </a:r>
            <a:r>
              <a:rPr lang="en-US"/>
              <a:t> is any living thing.</a:t>
            </a:r>
            <a:endParaRPr b="0"/>
          </a:p>
          <a:p>
            <a:pPr indent="0" lvl="0" marL="0" rtl="0" algn="l">
              <a:lnSpc>
                <a:spcPct val="100000"/>
              </a:lnSpc>
              <a:spcBef>
                <a:spcPts val="0"/>
              </a:spcBef>
              <a:spcAft>
                <a:spcPts val="0"/>
              </a:spcAft>
              <a:buSzPts val="1400"/>
              <a:buNone/>
            </a:pPr>
            <a:r>
              <a:t/>
            </a:r>
            <a:endParaRPr/>
          </a:p>
        </p:txBody>
      </p:sp>
      <p:sp>
        <p:nvSpPr>
          <p:cNvPr id="154" name="Google Shape;154;g29c31cddc2b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a6a5bef406_0_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g2a6a5bef406_0_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You chose “Aquatic ecosystems provide us water to be able to drink.” That is correct! This is an example of how </a:t>
            </a:r>
            <a:r>
              <a:rPr b="1" lang="en-US"/>
              <a:t>aquatic</a:t>
            </a:r>
            <a:r>
              <a:rPr lang="en-US"/>
              <a:t> impacts your life.</a:t>
            </a:r>
            <a:endParaRPr/>
          </a:p>
          <a:p>
            <a:pPr indent="0" lvl="0" marL="0" rtl="0" algn="l">
              <a:lnSpc>
                <a:spcPct val="100000"/>
              </a:lnSpc>
              <a:spcBef>
                <a:spcPts val="0"/>
              </a:spcBef>
              <a:spcAft>
                <a:spcPts val="0"/>
              </a:spcAft>
              <a:buSzPts val="1400"/>
              <a:buNone/>
            </a:pPr>
            <a:r>
              <a:t/>
            </a:r>
            <a:endParaRPr/>
          </a:p>
        </p:txBody>
      </p:sp>
      <p:sp>
        <p:nvSpPr>
          <p:cNvPr id="788" name="Google Shape;788;g2a6a5bef406_0_1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aquatic</a:t>
            </a:r>
            <a:r>
              <a:rPr b="1" lang="en-US" sz="1200">
                <a:solidFill>
                  <a:schemeClr val="dk1"/>
                </a:solidFill>
              </a:rPr>
              <a:t> </a:t>
            </a:r>
            <a:r>
              <a:rPr lang="en-US" sz="1200">
                <a:solidFill>
                  <a:schemeClr val="dk1"/>
                </a:solidFill>
              </a:rPr>
              <a:t>impact my life?”:</a:t>
            </a:r>
            <a:r>
              <a:rPr lang="en-US"/>
              <a:t> Aquatic ecosystems provide us water to be able to drink.</a:t>
            </a:r>
            <a:endParaRPr/>
          </a:p>
        </p:txBody>
      </p:sp>
      <p:sp>
        <p:nvSpPr>
          <p:cNvPr id="809" name="Google Shape;809;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35" name="Google Shape;835;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9a0e60ffa9_0_3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29a0e60ffa9_0_3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Aquatic</a:t>
            </a:r>
            <a:r>
              <a:rPr lang="en-US"/>
              <a:t> is</a:t>
            </a:r>
            <a:r>
              <a:rPr lang="en-US"/>
              <a:t> living, growing, or often found in the water. </a:t>
            </a:r>
            <a:endParaRPr/>
          </a:p>
          <a:p>
            <a:pPr indent="0" lvl="0" marL="0" rtl="0" algn="l">
              <a:lnSpc>
                <a:spcPct val="100000"/>
              </a:lnSpc>
              <a:spcBef>
                <a:spcPts val="0"/>
              </a:spcBef>
              <a:spcAft>
                <a:spcPts val="0"/>
              </a:spcAft>
              <a:buSzPts val="1400"/>
              <a:buNone/>
            </a:pPr>
            <a:r>
              <a:t/>
            </a:r>
            <a:endParaRPr/>
          </a:p>
        </p:txBody>
      </p:sp>
      <p:sp>
        <p:nvSpPr>
          <p:cNvPr id="842" name="Google Shape;842;g29a0e60ffa9_0_3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9a0e60ffa9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g29a0e60ffa9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key characteristics of the ocean environment?</a:t>
            </a:r>
            <a:endParaRPr b="0"/>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50" name="Google Shape;850;g29a0e60ffa9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9a0e60ffa9_0_3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g29a0e60ffa9_0_3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8" name="Google Shape;858;g29a0e60ffa9_0_3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and please continue watching and using CAPs available from this website.  </a:t>
            </a:r>
            <a:endParaRPr/>
          </a:p>
        </p:txBody>
      </p:sp>
      <p:sp>
        <p:nvSpPr>
          <p:cNvPr id="869" name="Google Shape;869;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4" name="Google Shape;87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a6a5bef406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a6a5bef406_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Living things</a:t>
            </a:r>
            <a:r>
              <a:rPr lang="en-US"/>
              <a:t> are organisms that grow, reproduce, and need food.</a:t>
            </a:r>
            <a:endParaRPr b="0"/>
          </a:p>
          <a:p>
            <a:pPr indent="0" lvl="0" marL="0" rtl="0" algn="l">
              <a:lnSpc>
                <a:spcPct val="100000"/>
              </a:lnSpc>
              <a:spcBef>
                <a:spcPts val="0"/>
              </a:spcBef>
              <a:spcAft>
                <a:spcPts val="0"/>
              </a:spcAft>
              <a:buSzPts val="1400"/>
              <a:buNone/>
            </a:pPr>
            <a:r>
              <a:t/>
            </a:r>
            <a:endParaRPr/>
          </a:p>
        </p:txBody>
      </p:sp>
      <p:sp>
        <p:nvSpPr>
          <p:cNvPr id="165" name="Google Shape;165;g2a6a5bef406_0_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936c336ece_0_6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936c336ece_0_6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Nonliving things</a:t>
            </a:r>
            <a:r>
              <a:rPr lang="en-US"/>
              <a:t> are objects or other things that do not grow, reproduce, or need food.</a:t>
            </a:r>
            <a:endParaRPr/>
          </a:p>
          <a:p>
            <a:pPr indent="0" lvl="0" marL="0" rtl="0" algn="l">
              <a:lnSpc>
                <a:spcPct val="100000"/>
              </a:lnSpc>
              <a:spcBef>
                <a:spcPts val="0"/>
              </a:spcBef>
              <a:spcAft>
                <a:spcPts val="0"/>
              </a:spcAft>
              <a:buSzPts val="1400"/>
              <a:buNone/>
            </a:pPr>
            <a:r>
              <a:t/>
            </a:r>
            <a:endParaRPr/>
          </a:p>
        </p:txBody>
      </p:sp>
      <p:sp>
        <p:nvSpPr>
          <p:cNvPr id="174" name="Google Shape;174;g2936c336ece_0_6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3" name="Google Shape;183;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 name="Google Shape;33;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11" Type="http://schemas.openxmlformats.org/officeDocument/2006/relationships/image" Target="../media/image12.png"/><Relationship Id="rId10" Type="http://schemas.openxmlformats.org/officeDocument/2006/relationships/image" Target="../media/image6.png"/><Relationship Id="rId12" Type="http://schemas.openxmlformats.org/officeDocument/2006/relationships/image" Target="../media/image11.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0.jpg"/><Relationship Id="rId7"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jp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40.png"/><Relationship Id="rId5"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40.png"/><Relationship Id="rId5"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43.png"/><Relationship Id="rId5"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43.png"/><Relationship Id="rId5"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8.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3.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3.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3.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3.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3.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4.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4.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0.png"/><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png"/><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s://www.youtube.com/watch?v=gJGS60c68HU&amp;ab_channel=NatGeoKids" TargetMode="External"/><Relationship Id="rId4" Type="http://schemas.openxmlformats.org/officeDocument/2006/relationships/hyperlink" Target="https://www.youtube.com/watch?v=gJGS60c68HU&amp;ab_channel=NatGeoKids" TargetMode="External"/><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1.jpg"/><Relationship Id="rId4" Type="http://schemas.openxmlformats.org/officeDocument/2006/relationships/image" Target="../media/image63.png"/><Relationship Id="rId5"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0.jpg"/><Relationship Id="rId5"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936c336ece_0_991"/>
          <p:cNvSpPr txBox="1"/>
          <p:nvPr/>
        </p:nvSpPr>
        <p:spPr>
          <a:xfrm>
            <a:off x="1007775" y="442199"/>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An </a:t>
            </a:r>
            <a:r>
              <a:rPr b="1" i="0" lang="en-US" sz="3600" u="none" cap="none" strike="noStrike">
                <a:solidFill>
                  <a:schemeClr val="dk1"/>
                </a:solidFill>
                <a:latin typeface="Calibri"/>
                <a:ea typeface="Calibri"/>
                <a:cs typeface="Calibri"/>
                <a:sym typeface="Calibri"/>
              </a:rPr>
              <a:t>ecosystem</a:t>
            </a:r>
            <a:r>
              <a:rPr b="0" i="0" lang="en-US" sz="3600" u="none" cap="none" strike="noStrike">
                <a:solidFill>
                  <a:schemeClr val="dk1"/>
                </a:solidFill>
                <a:latin typeface="Calibri"/>
                <a:ea typeface="Calibri"/>
                <a:cs typeface="Calibri"/>
                <a:sym typeface="Calibri"/>
              </a:rPr>
              <a:t> is an area where living and nonliving things ________.</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192" name="Google Shape;192;g2936c336ece_0_99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2936c336ece_0_991"/>
          <p:cNvSpPr txBox="1"/>
          <p:nvPr/>
        </p:nvSpPr>
        <p:spPr>
          <a:xfrm>
            <a:off x="6284700" y="2079675"/>
            <a:ext cx="10365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94" name="Google Shape;194;g2936c336ece_0_991"/>
          <p:cNvSpPr txBox="1"/>
          <p:nvPr/>
        </p:nvSpPr>
        <p:spPr>
          <a:xfrm>
            <a:off x="6284700" y="2772775"/>
            <a:ext cx="10365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95" name="Google Shape;195;g2936c336ece_0_991"/>
          <p:cNvSpPr txBox="1"/>
          <p:nvPr/>
        </p:nvSpPr>
        <p:spPr>
          <a:xfrm>
            <a:off x="6048800" y="3477600"/>
            <a:ext cx="14256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96" name="Google Shape;196;g2936c336ece_0_991"/>
          <p:cNvSpPr txBox="1"/>
          <p:nvPr/>
        </p:nvSpPr>
        <p:spPr>
          <a:xfrm>
            <a:off x="6048800" y="4182425"/>
            <a:ext cx="14706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197" name="Google Shape;197;g2936c336ece_0_991"/>
          <p:cNvPicPr preferRelativeResize="0"/>
          <p:nvPr/>
        </p:nvPicPr>
        <p:blipFill rotWithShape="1">
          <a:blip r:embed="rId4">
            <a:alphaModFix/>
          </a:blip>
          <a:srcRect b="0" l="0" r="0" t="0"/>
          <a:stretch/>
        </p:blipFill>
        <p:spPr>
          <a:xfrm>
            <a:off x="4116475" y="3879550"/>
            <a:ext cx="4730175" cy="2658350"/>
          </a:xfrm>
          <a:prstGeom prst="rect">
            <a:avLst/>
          </a:prstGeom>
          <a:noFill/>
          <a:ln>
            <a:noFill/>
          </a:ln>
        </p:spPr>
      </p:pic>
      <p:sp>
        <p:nvSpPr>
          <p:cNvPr id="198" name="Google Shape;198;g2936c336ece_0_991"/>
          <p:cNvSpPr txBox="1"/>
          <p:nvPr/>
        </p:nvSpPr>
        <p:spPr>
          <a:xfrm>
            <a:off x="677375" y="2039675"/>
            <a:ext cx="3225900" cy="38178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investigate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interact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a6803bef5f_0_16"/>
          <p:cNvSpPr txBox="1"/>
          <p:nvPr/>
        </p:nvSpPr>
        <p:spPr>
          <a:xfrm>
            <a:off x="1007775" y="442199"/>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An </a:t>
            </a:r>
            <a:r>
              <a:rPr b="1" i="0" lang="en-US" sz="3600" u="none" cap="none" strike="noStrike">
                <a:solidFill>
                  <a:schemeClr val="dk1"/>
                </a:solidFill>
                <a:latin typeface="Calibri"/>
                <a:ea typeface="Calibri"/>
                <a:cs typeface="Calibri"/>
                <a:sym typeface="Calibri"/>
              </a:rPr>
              <a:t>ecosystem</a:t>
            </a:r>
            <a:r>
              <a:rPr b="0" i="0" lang="en-US" sz="3600" u="none" cap="none" strike="noStrike">
                <a:solidFill>
                  <a:schemeClr val="dk1"/>
                </a:solidFill>
                <a:latin typeface="Calibri"/>
                <a:ea typeface="Calibri"/>
                <a:cs typeface="Calibri"/>
                <a:sym typeface="Calibri"/>
              </a:rPr>
              <a:t> is an area where living and nonliving things ________.</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05" name="Google Shape;205;g2a6803bef5f_0_1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2a6803bef5f_0_16"/>
          <p:cNvSpPr txBox="1"/>
          <p:nvPr/>
        </p:nvSpPr>
        <p:spPr>
          <a:xfrm>
            <a:off x="6284700" y="2079675"/>
            <a:ext cx="10365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07" name="Google Shape;207;g2a6803bef5f_0_16"/>
          <p:cNvSpPr txBox="1"/>
          <p:nvPr/>
        </p:nvSpPr>
        <p:spPr>
          <a:xfrm>
            <a:off x="6284700" y="2772775"/>
            <a:ext cx="10365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08" name="Google Shape;208;g2a6803bef5f_0_16"/>
          <p:cNvSpPr txBox="1"/>
          <p:nvPr/>
        </p:nvSpPr>
        <p:spPr>
          <a:xfrm>
            <a:off x="6048800" y="3477600"/>
            <a:ext cx="14256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09" name="Google Shape;209;g2a6803bef5f_0_16"/>
          <p:cNvSpPr txBox="1"/>
          <p:nvPr/>
        </p:nvSpPr>
        <p:spPr>
          <a:xfrm>
            <a:off x="6048800" y="4182425"/>
            <a:ext cx="14706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210" name="Google Shape;210;g2a6803bef5f_0_16"/>
          <p:cNvPicPr preferRelativeResize="0"/>
          <p:nvPr/>
        </p:nvPicPr>
        <p:blipFill rotWithShape="1">
          <a:blip r:embed="rId4">
            <a:alphaModFix/>
          </a:blip>
          <a:srcRect b="0" l="0" r="0" t="0"/>
          <a:stretch/>
        </p:blipFill>
        <p:spPr>
          <a:xfrm>
            <a:off x="4116475" y="3879550"/>
            <a:ext cx="4730175" cy="2658350"/>
          </a:xfrm>
          <a:prstGeom prst="rect">
            <a:avLst/>
          </a:prstGeom>
          <a:noFill/>
          <a:ln>
            <a:noFill/>
          </a:ln>
        </p:spPr>
      </p:pic>
      <p:sp>
        <p:nvSpPr>
          <p:cNvPr id="211" name="Google Shape;211;g2a6803bef5f_0_16"/>
          <p:cNvSpPr txBox="1"/>
          <p:nvPr/>
        </p:nvSpPr>
        <p:spPr>
          <a:xfrm>
            <a:off x="677375" y="2039675"/>
            <a:ext cx="3225900" cy="38178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investigate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interact</a:t>
            </a:r>
            <a:endParaRPr b="0" i="0" sz="3200" u="none" cap="none" strike="noStrike">
              <a:solidFill>
                <a:srgbClr val="FF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a61a022504_0_46"/>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True or false: An organism is any </a:t>
            </a:r>
            <a:r>
              <a:rPr lang="en-US" sz="3600">
                <a:solidFill>
                  <a:schemeClr val="dk1"/>
                </a:solidFill>
                <a:latin typeface="Calibri"/>
                <a:ea typeface="Calibri"/>
                <a:cs typeface="Calibri"/>
                <a:sym typeface="Calibri"/>
              </a:rPr>
              <a:t>l</a:t>
            </a:r>
            <a:r>
              <a:rPr b="0" i="0" lang="en-US" sz="3600" u="none" cap="none" strike="noStrike">
                <a:solidFill>
                  <a:schemeClr val="dk1"/>
                </a:solidFill>
                <a:latin typeface="Calibri"/>
                <a:ea typeface="Calibri"/>
                <a:cs typeface="Calibri"/>
                <a:sym typeface="Calibri"/>
              </a:rPr>
              <a:t>iving thing.</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18" name="Google Shape;218;g2a61a022504_0_4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2a61a022504_0_46"/>
          <p:cNvSpPr txBox="1"/>
          <p:nvPr/>
        </p:nvSpPr>
        <p:spPr>
          <a:xfrm>
            <a:off x="776150" y="1928575"/>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sp>
        <p:nvSpPr>
          <p:cNvPr id="220" name="Google Shape;220;g2a61a022504_0_46"/>
          <p:cNvSpPr/>
          <p:nvPr/>
        </p:nvSpPr>
        <p:spPr>
          <a:xfrm>
            <a:off x="4721225" y="3548204"/>
            <a:ext cx="1016400" cy="2943600"/>
          </a:xfrm>
          <a:prstGeom prst="rect">
            <a:avLst/>
          </a:prstGeom>
          <a:blipFill rotWithShape="1">
            <a:blip r:embed="rId4">
              <a:alphaModFix/>
            </a:blip>
            <a:stretch>
              <a:fillRect b="0" l="-53652" r="-81924"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1" name="Google Shape;221;g2a61a022504_0_46"/>
          <p:cNvSpPr/>
          <p:nvPr/>
        </p:nvSpPr>
        <p:spPr>
          <a:xfrm>
            <a:off x="5737511" y="3548203"/>
            <a:ext cx="1016400" cy="2943600"/>
          </a:xfrm>
          <a:prstGeom prst="rect">
            <a:avLst/>
          </a:prstGeom>
          <a:blipFill rotWithShape="1">
            <a:blip r:embed="rId5">
              <a:alphaModFix/>
            </a:blip>
            <a:stretch>
              <a:fillRect b="0" l="-23037" r="-23027"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2" name="Google Shape;222;g2a61a022504_0_46"/>
          <p:cNvSpPr/>
          <p:nvPr/>
        </p:nvSpPr>
        <p:spPr>
          <a:xfrm>
            <a:off x="6753798" y="3548203"/>
            <a:ext cx="1016400" cy="2943600"/>
          </a:xfrm>
          <a:prstGeom prst="rect">
            <a:avLst/>
          </a:prstGeom>
          <a:blipFill rotWithShape="1">
            <a:blip r:embed="rId6">
              <a:alphaModFix/>
            </a:blip>
            <a:stretch>
              <a:fillRect b="0" l="-32452" r="-70145"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3" name="Google Shape;223;g2a61a022504_0_46"/>
          <p:cNvSpPr/>
          <p:nvPr/>
        </p:nvSpPr>
        <p:spPr>
          <a:xfrm>
            <a:off x="7770084" y="3548203"/>
            <a:ext cx="1016400" cy="2943600"/>
          </a:xfrm>
          <a:prstGeom prst="rect">
            <a:avLst/>
          </a:prstGeom>
          <a:blipFill rotWithShape="1">
            <a:blip r:embed="rId7">
              <a:alphaModFix/>
            </a:blip>
            <a:stretch>
              <a:fillRect b="0" l="0" r="0"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a6803bef5f_0_41"/>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True or false: An organism is any living thing.</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30" name="Google Shape;230;g2a6803bef5f_0_4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2a6803bef5f_0_41"/>
          <p:cNvSpPr txBox="1"/>
          <p:nvPr/>
        </p:nvSpPr>
        <p:spPr>
          <a:xfrm>
            <a:off x="776150" y="1928575"/>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sp>
        <p:nvSpPr>
          <p:cNvPr id="232" name="Google Shape;232;g2a6803bef5f_0_41"/>
          <p:cNvSpPr/>
          <p:nvPr/>
        </p:nvSpPr>
        <p:spPr>
          <a:xfrm>
            <a:off x="4721225" y="3548204"/>
            <a:ext cx="1016400" cy="2943600"/>
          </a:xfrm>
          <a:prstGeom prst="rect">
            <a:avLst/>
          </a:prstGeom>
          <a:blipFill rotWithShape="1">
            <a:blip r:embed="rId4">
              <a:alphaModFix/>
            </a:blip>
            <a:stretch>
              <a:fillRect b="0" l="-53652" r="-81924"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3" name="Google Shape;233;g2a6803bef5f_0_41"/>
          <p:cNvSpPr/>
          <p:nvPr/>
        </p:nvSpPr>
        <p:spPr>
          <a:xfrm>
            <a:off x="5737511" y="3548203"/>
            <a:ext cx="1016400" cy="2943600"/>
          </a:xfrm>
          <a:prstGeom prst="rect">
            <a:avLst/>
          </a:prstGeom>
          <a:blipFill rotWithShape="1">
            <a:blip r:embed="rId5">
              <a:alphaModFix/>
            </a:blip>
            <a:stretch>
              <a:fillRect b="0" l="-23037" r="-23027"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4" name="Google Shape;234;g2a6803bef5f_0_41"/>
          <p:cNvSpPr/>
          <p:nvPr/>
        </p:nvSpPr>
        <p:spPr>
          <a:xfrm>
            <a:off x="6753798" y="3548203"/>
            <a:ext cx="1016400" cy="2943600"/>
          </a:xfrm>
          <a:prstGeom prst="rect">
            <a:avLst/>
          </a:prstGeom>
          <a:blipFill rotWithShape="1">
            <a:blip r:embed="rId6">
              <a:alphaModFix/>
            </a:blip>
            <a:stretch>
              <a:fillRect b="0" l="-32452" r="-70145"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5" name="Google Shape;235;g2a6803bef5f_0_41"/>
          <p:cNvSpPr/>
          <p:nvPr/>
        </p:nvSpPr>
        <p:spPr>
          <a:xfrm>
            <a:off x="7770084" y="3548203"/>
            <a:ext cx="1016400" cy="2943600"/>
          </a:xfrm>
          <a:prstGeom prst="rect">
            <a:avLst/>
          </a:prstGeom>
          <a:blipFill rotWithShape="1">
            <a:blip r:embed="rId7">
              <a:alphaModFix/>
            </a:blip>
            <a:stretch>
              <a:fillRect b="0" l="0" r="0"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a6a5bef406_0_20"/>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the differences </a:t>
            </a:r>
            <a:r>
              <a:rPr lang="en-US" sz="3600">
                <a:solidFill>
                  <a:schemeClr val="dk1"/>
                </a:solidFill>
                <a:latin typeface="Calibri"/>
                <a:ea typeface="Calibri"/>
                <a:cs typeface="Calibri"/>
                <a:sym typeface="Calibri"/>
              </a:rPr>
              <a:t>between</a:t>
            </a:r>
            <a:r>
              <a:rPr lang="en-US" sz="3600">
                <a:solidFill>
                  <a:schemeClr val="dk1"/>
                </a:solidFill>
                <a:latin typeface="Calibri"/>
                <a:ea typeface="Calibri"/>
                <a:cs typeface="Calibri"/>
                <a:sym typeface="Calibri"/>
              </a:rPr>
              <a:t> living and nonliving things?</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42" name="Google Shape;242;g2a6a5bef406_0_2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3" name="Google Shape;243;g2a6a5bef406_0_20"/>
          <p:cNvPicPr preferRelativeResize="0"/>
          <p:nvPr/>
        </p:nvPicPr>
        <p:blipFill rotWithShape="1">
          <a:blip r:embed="rId4">
            <a:alphaModFix/>
          </a:blip>
          <a:srcRect b="0" l="0" r="0" t="0"/>
          <a:stretch/>
        </p:blipFill>
        <p:spPr>
          <a:xfrm>
            <a:off x="1791438" y="1745775"/>
            <a:ext cx="2736688" cy="2209050"/>
          </a:xfrm>
          <a:prstGeom prst="rect">
            <a:avLst/>
          </a:prstGeom>
          <a:noFill/>
          <a:ln>
            <a:noFill/>
          </a:ln>
        </p:spPr>
      </p:pic>
      <p:pic>
        <p:nvPicPr>
          <p:cNvPr id="244" name="Google Shape;244;g2a6a5bef406_0_20"/>
          <p:cNvPicPr preferRelativeResize="0"/>
          <p:nvPr/>
        </p:nvPicPr>
        <p:blipFill rotWithShape="1">
          <a:blip r:embed="rId5">
            <a:alphaModFix/>
          </a:blip>
          <a:srcRect b="0" l="0" r="9082" t="0"/>
          <a:stretch/>
        </p:blipFill>
        <p:spPr>
          <a:xfrm>
            <a:off x="4772738" y="1745781"/>
            <a:ext cx="2579825" cy="2209043"/>
          </a:xfrm>
          <a:prstGeom prst="rect">
            <a:avLst/>
          </a:prstGeom>
          <a:noFill/>
          <a:ln>
            <a:noFill/>
          </a:ln>
        </p:spPr>
      </p:pic>
      <p:pic>
        <p:nvPicPr>
          <p:cNvPr id="245" name="Google Shape;245;g2a6a5bef406_0_20"/>
          <p:cNvPicPr preferRelativeResize="0"/>
          <p:nvPr/>
        </p:nvPicPr>
        <p:blipFill>
          <a:blip r:embed="rId6">
            <a:alphaModFix/>
          </a:blip>
          <a:stretch>
            <a:fillRect/>
          </a:stretch>
        </p:blipFill>
        <p:spPr>
          <a:xfrm>
            <a:off x="1260813" y="4201250"/>
            <a:ext cx="2994687" cy="2308800"/>
          </a:xfrm>
          <a:prstGeom prst="rect">
            <a:avLst/>
          </a:prstGeom>
          <a:noFill/>
          <a:ln>
            <a:noFill/>
          </a:ln>
        </p:spPr>
      </p:pic>
      <p:pic>
        <p:nvPicPr>
          <p:cNvPr id="246" name="Google Shape;246;g2a6a5bef406_0_20"/>
          <p:cNvPicPr preferRelativeResize="0"/>
          <p:nvPr/>
        </p:nvPicPr>
        <p:blipFill>
          <a:blip r:embed="rId7">
            <a:alphaModFix/>
          </a:blip>
          <a:stretch>
            <a:fillRect/>
          </a:stretch>
        </p:blipFill>
        <p:spPr>
          <a:xfrm>
            <a:off x="4381226" y="4415583"/>
            <a:ext cx="3501962" cy="17966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8"/>
          <p:cNvSpPr txBox="1"/>
          <p:nvPr/>
        </p:nvSpPr>
        <p:spPr>
          <a:xfrm>
            <a:off x="868050" y="1316925"/>
            <a:ext cx="74079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Aquatic</a:t>
            </a:r>
            <a:endParaRPr b="0" i="0" sz="1400" u="none" cap="none" strike="noStrike">
              <a:solidFill>
                <a:srgbClr val="000000"/>
              </a:solidFill>
              <a:latin typeface="Arial"/>
              <a:ea typeface="Arial"/>
              <a:cs typeface="Arial"/>
              <a:sym typeface="Arial"/>
            </a:endParaRPr>
          </a:p>
        </p:txBody>
      </p:sp>
      <p:sp>
        <p:nvSpPr>
          <p:cNvPr descr="Artificial Intelligence" id="253" name="Google Shape;253;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54" name="Google Shape;254;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27e576c1a67_0_281"/>
          <p:cNvSpPr txBox="1"/>
          <p:nvPr>
            <p:ph idx="1" type="subTitle"/>
          </p:nvPr>
        </p:nvSpPr>
        <p:spPr>
          <a:xfrm>
            <a:off x="364325" y="1011625"/>
            <a:ext cx="8569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Aquatic</a:t>
            </a:r>
            <a:r>
              <a:rPr b="1" lang="en-US" sz="3000">
                <a:solidFill>
                  <a:schemeClr val="dk1"/>
                </a:solidFill>
              </a:rPr>
              <a:t>: </a:t>
            </a:r>
            <a:r>
              <a:rPr lang="en-US" sz="3000">
                <a:solidFill>
                  <a:schemeClr val="dk1"/>
                </a:solidFill>
              </a:rPr>
              <a:t>living, growing, or often found in the water</a:t>
            </a:r>
            <a:endParaRPr sz="3000"/>
          </a:p>
        </p:txBody>
      </p:sp>
      <p:sp>
        <p:nvSpPr>
          <p:cNvPr descr="Artificial Intelligence" id="261" name="Google Shape;261;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2" name="Google Shape;262;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63" name="Google Shape;263;g27e576c1a67_0_281"/>
          <p:cNvPicPr preferRelativeResize="0"/>
          <p:nvPr/>
        </p:nvPicPr>
        <p:blipFill>
          <a:blip r:embed="rId5">
            <a:alphaModFix/>
          </a:blip>
          <a:stretch>
            <a:fillRect/>
          </a:stretch>
        </p:blipFill>
        <p:spPr>
          <a:xfrm>
            <a:off x="1389600" y="1827450"/>
            <a:ext cx="6591150" cy="4394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descr="Questions" id="269" name="Google Shape;269;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2936c336ece_0_1123"/>
          <p:cNvSpPr txBox="1"/>
          <p:nvPr>
            <p:ph type="ctrTitle"/>
          </p:nvPr>
        </p:nvSpPr>
        <p:spPr>
          <a:xfrm>
            <a:off x="685800" y="485480"/>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What is </a:t>
            </a:r>
            <a:r>
              <a:rPr b="1" lang="en-US" sz="3600"/>
              <a:t>aquatic</a:t>
            </a:r>
            <a:r>
              <a:rPr lang="en-US" sz="3600"/>
              <a:t>?</a:t>
            </a:r>
            <a:endParaRPr sz="3600"/>
          </a:p>
        </p:txBody>
      </p:sp>
      <p:sp>
        <p:nvSpPr>
          <p:cNvPr descr="Questions" id="276" name="Google Shape;276;g2936c336ece_0_112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7" name="Google Shape;277;g2936c336ece_0_1123"/>
          <p:cNvPicPr preferRelativeResize="0"/>
          <p:nvPr/>
        </p:nvPicPr>
        <p:blipFill>
          <a:blip r:embed="rId4">
            <a:alphaModFix/>
          </a:blip>
          <a:stretch>
            <a:fillRect/>
          </a:stretch>
        </p:blipFill>
        <p:spPr>
          <a:xfrm>
            <a:off x="1389600" y="1827450"/>
            <a:ext cx="6591150" cy="4394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84" name="Google Shape;284;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310175" y="269200"/>
            <a:ext cx="67500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Aquatic</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389600" y="1827450"/>
            <a:ext cx="6591150" cy="439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descr="Artificial Intelligence" id="289" name="Google Shape;289;g29a0e60ffa9_0_3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29a0e60ffa9_0_32"/>
          <p:cNvSpPr txBox="1"/>
          <p:nvPr/>
        </p:nvSpPr>
        <p:spPr>
          <a:xfrm>
            <a:off x="875900" y="422875"/>
            <a:ext cx="8058000" cy="1467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3000">
                <a:latin typeface="Calibri"/>
                <a:ea typeface="Calibri"/>
                <a:cs typeface="Calibri"/>
                <a:sym typeface="Calibri"/>
              </a:rPr>
              <a:t>Aquatic ecosystems can be classified into freshwater or marine ecosystems.</a:t>
            </a:r>
            <a:endParaRPr b="0" i="0" sz="3000" u="none" cap="none" strike="noStrike">
              <a:solidFill>
                <a:srgbClr val="000000"/>
              </a:solidFill>
              <a:latin typeface="Calibri"/>
              <a:ea typeface="Calibri"/>
              <a:cs typeface="Calibri"/>
              <a:sym typeface="Calibri"/>
            </a:endParaRPr>
          </a:p>
        </p:txBody>
      </p:sp>
      <p:pic>
        <p:nvPicPr>
          <p:cNvPr id="291" name="Google Shape;291;g29a0e60ffa9_0_32"/>
          <p:cNvPicPr preferRelativeResize="0"/>
          <p:nvPr/>
        </p:nvPicPr>
        <p:blipFill>
          <a:blip r:embed="rId4">
            <a:alphaModFix/>
          </a:blip>
          <a:stretch>
            <a:fillRect/>
          </a:stretch>
        </p:blipFill>
        <p:spPr>
          <a:xfrm>
            <a:off x="90375" y="2341025"/>
            <a:ext cx="4291075" cy="3360800"/>
          </a:xfrm>
          <a:prstGeom prst="rect">
            <a:avLst/>
          </a:prstGeom>
          <a:noFill/>
          <a:ln>
            <a:noFill/>
          </a:ln>
        </p:spPr>
      </p:pic>
      <p:pic>
        <p:nvPicPr>
          <p:cNvPr id="292" name="Google Shape;292;g29a0e60ffa9_0_32"/>
          <p:cNvPicPr preferRelativeResize="0"/>
          <p:nvPr/>
        </p:nvPicPr>
        <p:blipFill>
          <a:blip r:embed="rId5">
            <a:alphaModFix/>
          </a:blip>
          <a:stretch>
            <a:fillRect/>
          </a:stretch>
        </p:blipFill>
        <p:spPr>
          <a:xfrm>
            <a:off x="4476150" y="2341025"/>
            <a:ext cx="4457748" cy="33608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descr="Artificial Intelligence" id="297" name="Google Shape;297;g29c31cddc2b_0_4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29c31cddc2b_0_49"/>
          <p:cNvSpPr txBox="1"/>
          <p:nvPr/>
        </p:nvSpPr>
        <p:spPr>
          <a:xfrm>
            <a:off x="929100" y="433500"/>
            <a:ext cx="7887600" cy="153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Freshwater ecosystems have low salt (salinity) levels. Rivers, lakes, and ponds are different examples of freshwater ecosystems. </a:t>
            </a:r>
            <a:endParaRPr b="0" i="0" sz="3000" u="none" cap="none" strike="noStrike">
              <a:solidFill>
                <a:srgbClr val="000000"/>
              </a:solidFill>
              <a:latin typeface="Calibri"/>
              <a:ea typeface="Calibri"/>
              <a:cs typeface="Calibri"/>
              <a:sym typeface="Calibri"/>
            </a:endParaRPr>
          </a:p>
        </p:txBody>
      </p:sp>
      <p:pic>
        <p:nvPicPr>
          <p:cNvPr id="299" name="Google Shape;299;g29c31cddc2b_0_49"/>
          <p:cNvPicPr preferRelativeResize="0"/>
          <p:nvPr/>
        </p:nvPicPr>
        <p:blipFill>
          <a:blip r:embed="rId4">
            <a:alphaModFix/>
          </a:blip>
          <a:stretch>
            <a:fillRect/>
          </a:stretch>
        </p:blipFill>
        <p:spPr>
          <a:xfrm>
            <a:off x="2150225" y="2192200"/>
            <a:ext cx="5445350" cy="4264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descr="Artificial Intelligence" id="304" name="Google Shape;304;g29a0e60ffa9_0_12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29a0e60ffa9_0_120"/>
          <p:cNvSpPr txBox="1"/>
          <p:nvPr/>
        </p:nvSpPr>
        <p:spPr>
          <a:xfrm>
            <a:off x="503325" y="417300"/>
            <a:ext cx="8559600" cy="134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Marine ecosystems have high salt (salinity) levels. Oceans and seas are different examples of marine ecosystems. </a:t>
            </a:r>
            <a:endParaRPr b="0" i="0" sz="3000" u="none" cap="none" strike="noStrike">
              <a:solidFill>
                <a:srgbClr val="000000"/>
              </a:solidFill>
              <a:latin typeface="Arial"/>
              <a:ea typeface="Arial"/>
              <a:cs typeface="Arial"/>
              <a:sym typeface="Arial"/>
            </a:endParaRPr>
          </a:p>
        </p:txBody>
      </p:sp>
      <p:pic>
        <p:nvPicPr>
          <p:cNvPr id="306" name="Google Shape;306;g29a0e60ffa9_0_120"/>
          <p:cNvPicPr preferRelativeResize="0"/>
          <p:nvPr/>
        </p:nvPicPr>
        <p:blipFill>
          <a:blip r:embed="rId4">
            <a:alphaModFix/>
          </a:blip>
          <a:stretch>
            <a:fillRect/>
          </a:stretch>
        </p:blipFill>
        <p:spPr>
          <a:xfrm>
            <a:off x="1635650" y="1875925"/>
            <a:ext cx="6294973" cy="4745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descr="Questions" id="312" name="Google Shape;312;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descr="Questions" id="318" name="Google Shape;318;g28c7b7e697c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28c7b7e697c_0_78"/>
          <p:cNvSpPr txBox="1"/>
          <p:nvPr/>
        </p:nvSpPr>
        <p:spPr>
          <a:xfrm>
            <a:off x="983700" y="317175"/>
            <a:ext cx="7939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What are the two types of aquatic ecosystems?</a:t>
            </a:r>
            <a:endParaRPr b="0" i="0" sz="3000" u="none" cap="none" strike="noStrike">
              <a:solidFill>
                <a:schemeClr val="dk1"/>
              </a:solidFill>
              <a:latin typeface="Calibri"/>
              <a:ea typeface="Calibri"/>
              <a:cs typeface="Calibri"/>
              <a:sym typeface="Calibri"/>
            </a:endParaRPr>
          </a:p>
        </p:txBody>
      </p:sp>
      <p:pic>
        <p:nvPicPr>
          <p:cNvPr id="320" name="Google Shape;320;g28c7b7e697c_0_78"/>
          <p:cNvPicPr preferRelativeResize="0"/>
          <p:nvPr/>
        </p:nvPicPr>
        <p:blipFill>
          <a:blip r:embed="rId4">
            <a:alphaModFix/>
          </a:blip>
          <a:stretch>
            <a:fillRect/>
          </a:stretch>
        </p:blipFill>
        <p:spPr>
          <a:xfrm>
            <a:off x="150238" y="1609350"/>
            <a:ext cx="4291075" cy="3360800"/>
          </a:xfrm>
          <a:prstGeom prst="rect">
            <a:avLst/>
          </a:prstGeom>
          <a:noFill/>
          <a:ln>
            <a:noFill/>
          </a:ln>
        </p:spPr>
      </p:pic>
      <p:pic>
        <p:nvPicPr>
          <p:cNvPr id="321" name="Google Shape;321;g28c7b7e697c_0_78"/>
          <p:cNvPicPr preferRelativeResize="0"/>
          <p:nvPr/>
        </p:nvPicPr>
        <p:blipFill>
          <a:blip r:embed="rId5">
            <a:alphaModFix/>
          </a:blip>
          <a:stretch>
            <a:fillRect/>
          </a:stretch>
        </p:blipFill>
        <p:spPr>
          <a:xfrm>
            <a:off x="4536013" y="1609350"/>
            <a:ext cx="4457748" cy="3360801"/>
          </a:xfrm>
          <a:prstGeom prst="rect">
            <a:avLst/>
          </a:prstGeom>
          <a:noFill/>
          <a:ln>
            <a:noFill/>
          </a:ln>
        </p:spPr>
      </p:pic>
      <p:sp>
        <p:nvSpPr>
          <p:cNvPr id="322" name="Google Shape;322;g28c7b7e697c_0_78"/>
          <p:cNvSpPr txBox="1"/>
          <p:nvPr/>
        </p:nvSpPr>
        <p:spPr>
          <a:xfrm>
            <a:off x="497588" y="5193375"/>
            <a:ext cx="3596400" cy="744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323" name="Google Shape;323;g28c7b7e697c_0_78"/>
          <p:cNvSpPr txBox="1"/>
          <p:nvPr/>
        </p:nvSpPr>
        <p:spPr>
          <a:xfrm>
            <a:off x="4966688" y="5193375"/>
            <a:ext cx="3596400" cy="744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descr="Questions" id="329" name="Google Shape;329;g2a6a5bef406_0_4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2a6a5bef406_0_46"/>
          <p:cNvSpPr txBox="1"/>
          <p:nvPr/>
        </p:nvSpPr>
        <p:spPr>
          <a:xfrm>
            <a:off x="983700" y="317175"/>
            <a:ext cx="7939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What are the two types of aquatic ecosystems?</a:t>
            </a:r>
            <a:endParaRPr b="0" i="0" sz="3000" u="none" cap="none" strike="noStrike">
              <a:solidFill>
                <a:schemeClr val="dk1"/>
              </a:solidFill>
              <a:latin typeface="Calibri"/>
              <a:ea typeface="Calibri"/>
              <a:cs typeface="Calibri"/>
              <a:sym typeface="Calibri"/>
            </a:endParaRPr>
          </a:p>
        </p:txBody>
      </p:sp>
      <p:pic>
        <p:nvPicPr>
          <p:cNvPr id="331" name="Google Shape;331;g2a6a5bef406_0_46"/>
          <p:cNvPicPr preferRelativeResize="0"/>
          <p:nvPr/>
        </p:nvPicPr>
        <p:blipFill>
          <a:blip r:embed="rId4">
            <a:alphaModFix/>
          </a:blip>
          <a:stretch>
            <a:fillRect/>
          </a:stretch>
        </p:blipFill>
        <p:spPr>
          <a:xfrm>
            <a:off x="150238" y="1609350"/>
            <a:ext cx="4291075" cy="3360800"/>
          </a:xfrm>
          <a:prstGeom prst="rect">
            <a:avLst/>
          </a:prstGeom>
          <a:noFill/>
          <a:ln>
            <a:noFill/>
          </a:ln>
        </p:spPr>
      </p:pic>
      <p:pic>
        <p:nvPicPr>
          <p:cNvPr id="332" name="Google Shape;332;g2a6a5bef406_0_46"/>
          <p:cNvPicPr preferRelativeResize="0"/>
          <p:nvPr/>
        </p:nvPicPr>
        <p:blipFill>
          <a:blip r:embed="rId5">
            <a:alphaModFix/>
          </a:blip>
          <a:stretch>
            <a:fillRect/>
          </a:stretch>
        </p:blipFill>
        <p:spPr>
          <a:xfrm>
            <a:off x="4536013" y="1609350"/>
            <a:ext cx="4457748" cy="3360801"/>
          </a:xfrm>
          <a:prstGeom prst="rect">
            <a:avLst/>
          </a:prstGeom>
          <a:noFill/>
          <a:ln>
            <a:noFill/>
          </a:ln>
        </p:spPr>
      </p:pic>
      <p:sp>
        <p:nvSpPr>
          <p:cNvPr id="333" name="Google Shape;333;g2a6a5bef406_0_46"/>
          <p:cNvSpPr txBox="1"/>
          <p:nvPr/>
        </p:nvSpPr>
        <p:spPr>
          <a:xfrm>
            <a:off x="497588" y="5193375"/>
            <a:ext cx="3596400" cy="744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Freshwater</a:t>
            </a:r>
            <a:endParaRPr sz="3200">
              <a:solidFill>
                <a:srgbClr val="FF0000"/>
              </a:solidFill>
              <a:latin typeface="Calibri"/>
              <a:ea typeface="Calibri"/>
              <a:cs typeface="Calibri"/>
              <a:sym typeface="Calibri"/>
            </a:endParaRPr>
          </a:p>
        </p:txBody>
      </p:sp>
      <p:sp>
        <p:nvSpPr>
          <p:cNvPr id="334" name="Google Shape;334;g2a6a5bef406_0_46"/>
          <p:cNvSpPr txBox="1"/>
          <p:nvPr/>
        </p:nvSpPr>
        <p:spPr>
          <a:xfrm>
            <a:off x="4966688" y="5193375"/>
            <a:ext cx="3596400" cy="7440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Marine</a:t>
            </a:r>
            <a:endParaRPr sz="3200">
              <a:solidFill>
                <a:srgbClr val="FF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descr="Questions" id="340" name="Google Shape;340;g2a6803bef5f_0_6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2a6803bef5f_0_60"/>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True or false: Freshwater ecosystems have low salt levels. Rivers, lakes, and ponds are examples.</a:t>
            </a:r>
            <a:r>
              <a:rPr b="0" i="0" lang="en-US" sz="3000" u="none" cap="none" strike="noStrike">
                <a:solidFill>
                  <a:schemeClr val="dk1"/>
                </a:solidFill>
                <a:latin typeface="Calibri"/>
                <a:ea typeface="Calibri"/>
                <a:cs typeface="Calibri"/>
                <a:sym typeface="Calibri"/>
              </a:rPr>
              <a:t> </a:t>
            </a:r>
            <a:endParaRPr b="0" i="0" sz="3000" u="none" cap="none" strike="noStrike">
              <a:solidFill>
                <a:schemeClr val="dk1"/>
              </a:solidFill>
              <a:latin typeface="Calibri"/>
              <a:ea typeface="Calibri"/>
              <a:cs typeface="Calibri"/>
              <a:sym typeface="Calibri"/>
            </a:endParaRPr>
          </a:p>
        </p:txBody>
      </p:sp>
      <p:sp>
        <p:nvSpPr>
          <p:cNvPr id="342" name="Google Shape;342;g2a6803bef5f_0_60"/>
          <p:cNvSpPr txBox="1"/>
          <p:nvPr/>
        </p:nvSpPr>
        <p:spPr>
          <a:xfrm>
            <a:off x="844025" y="2338575"/>
            <a:ext cx="31896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43" name="Google Shape;343;g2a6803bef5f_0_60"/>
          <p:cNvPicPr preferRelativeResize="0"/>
          <p:nvPr/>
        </p:nvPicPr>
        <p:blipFill>
          <a:blip r:embed="rId4">
            <a:alphaModFix/>
          </a:blip>
          <a:stretch>
            <a:fillRect/>
          </a:stretch>
        </p:blipFill>
        <p:spPr>
          <a:xfrm>
            <a:off x="3415175" y="2266600"/>
            <a:ext cx="5445350" cy="4264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descr="Questions" id="349" name="Google Shape;349;g2a6a5bef406_0_5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a6a5bef406_0_57"/>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True or false: Freshwater ecosystems have low salt levels. Rivers, lakes, and ponds are examples.</a:t>
            </a:r>
            <a:r>
              <a:rPr b="0" i="0" lang="en-US" sz="3000" u="none" cap="none" strike="noStrike">
                <a:solidFill>
                  <a:schemeClr val="dk1"/>
                </a:solidFill>
                <a:latin typeface="Calibri"/>
                <a:ea typeface="Calibri"/>
                <a:cs typeface="Calibri"/>
                <a:sym typeface="Calibri"/>
              </a:rPr>
              <a:t> </a:t>
            </a:r>
            <a:endParaRPr b="0" i="0" sz="3000" u="none" cap="none" strike="noStrike">
              <a:solidFill>
                <a:schemeClr val="dk1"/>
              </a:solidFill>
              <a:latin typeface="Calibri"/>
              <a:ea typeface="Calibri"/>
              <a:cs typeface="Calibri"/>
              <a:sym typeface="Calibri"/>
            </a:endParaRPr>
          </a:p>
        </p:txBody>
      </p:sp>
      <p:sp>
        <p:nvSpPr>
          <p:cNvPr id="351" name="Google Shape;351;g2a6a5bef406_0_57"/>
          <p:cNvSpPr txBox="1"/>
          <p:nvPr/>
        </p:nvSpPr>
        <p:spPr>
          <a:xfrm>
            <a:off x="844025" y="2338575"/>
            <a:ext cx="31896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52" name="Google Shape;352;g2a6a5bef406_0_57"/>
          <p:cNvPicPr preferRelativeResize="0"/>
          <p:nvPr/>
        </p:nvPicPr>
        <p:blipFill>
          <a:blip r:embed="rId4">
            <a:alphaModFix/>
          </a:blip>
          <a:stretch>
            <a:fillRect/>
          </a:stretch>
        </p:blipFill>
        <p:spPr>
          <a:xfrm>
            <a:off x="3415175" y="2266600"/>
            <a:ext cx="5445350" cy="4264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descr="Questions" id="358" name="Google Shape;358;g29a0e60ffa9_0_15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29a0e60ffa9_0_151"/>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Marine ecosystems have _____ salt levels. Oceans and seas are two examples.</a:t>
            </a:r>
            <a:endParaRPr b="1" i="0" sz="3000" u="none" cap="none" strike="noStrike">
              <a:solidFill>
                <a:srgbClr val="FF0000"/>
              </a:solidFill>
              <a:latin typeface="Calibri"/>
              <a:ea typeface="Calibri"/>
              <a:cs typeface="Calibri"/>
              <a:sym typeface="Calibri"/>
            </a:endParaRPr>
          </a:p>
        </p:txBody>
      </p:sp>
      <p:sp>
        <p:nvSpPr>
          <p:cNvPr id="360" name="Google Shape;360;g29a0e60ffa9_0_151"/>
          <p:cNvSpPr txBox="1"/>
          <p:nvPr/>
        </p:nvSpPr>
        <p:spPr>
          <a:xfrm>
            <a:off x="844025" y="2570650"/>
            <a:ext cx="31896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low</a:t>
            </a:r>
            <a:endParaRPr sz="3200">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high</a:t>
            </a:r>
            <a:endParaRPr sz="3200">
              <a:solidFill>
                <a:schemeClr val="dk1"/>
              </a:solidFill>
              <a:latin typeface="Calibri"/>
              <a:ea typeface="Calibri"/>
              <a:cs typeface="Calibri"/>
              <a:sym typeface="Calibri"/>
            </a:endParaRPr>
          </a:p>
        </p:txBody>
      </p:sp>
      <p:pic>
        <p:nvPicPr>
          <p:cNvPr id="361" name="Google Shape;361;g29a0e60ffa9_0_151"/>
          <p:cNvPicPr preferRelativeResize="0"/>
          <p:nvPr/>
        </p:nvPicPr>
        <p:blipFill>
          <a:blip r:embed="rId4">
            <a:alphaModFix/>
          </a:blip>
          <a:stretch>
            <a:fillRect/>
          </a:stretch>
        </p:blipFill>
        <p:spPr>
          <a:xfrm>
            <a:off x="3212450" y="2366050"/>
            <a:ext cx="5710674" cy="4305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descr="Questions" id="367" name="Google Shape;367;g2a6a5bef406_0_6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2a6a5bef406_0_66"/>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Marine ecosystems have _____ salt levels. Oceans and seas are two examples.</a:t>
            </a:r>
            <a:endParaRPr b="1" i="0" sz="3000" u="none" cap="none" strike="noStrike">
              <a:solidFill>
                <a:srgbClr val="FF0000"/>
              </a:solidFill>
              <a:latin typeface="Calibri"/>
              <a:ea typeface="Calibri"/>
              <a:cs typeface="Calibri"/>
              <a:sym typeface="Calibri"/>
            </a:endParaRPr>
          </a:p>
        </p:txBody>
      </p:sp>
      <p:sp>
        <p:nvSpPr>
          <p:cNvPr id="369" name="Google Shape;369;g2a6a5bef406_0_66"/>
          <p:cNvSpPr txBox="1"/>
          <p:nvPr/>
        </p:nvSpPr>
        <p:spPr>
          <a:xfrm>
            <a:off x="844025" y="2570650"/>
            <a:ext cx="31896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low</a:t>
            </a:r>
            <a:endParaRPr sz="3200">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high</a:t>
            </a:r>
            <a:endParaRPr sz="3200">
              <a:solidFill>
                <a:srgbClr val="FF0000"/>
              </a:solidFill>
              <a:latin typeface="Calibri"/>
              <a:ea typeface="Calibri"/>
              <a:cs typeface="Calibri"/>
              <a:sym typeface="Calibri"/>
            </a:endParaRPr>
          </a:p>
        </p:txBody>
      </p:sp>
      <p:pic>
        <p:nvPicPr>
          <p:cNvPr id="370" name="Google Shape;370;g2a6a5bef406_0_66"/>
          <p:cNvPicPr preferRelativeResize="0"/>
          <p:nvPr/>
        </p:nvPicPr>
        <p:blipFill>
          <a:blip r:embed="rId4">
            <a:alphaModFix/>
          </a:blip>
          <a:stretch>
            <a:fillRect/>
          </a:stretch>
        </p:blipFill>
        <p:spPr>
          <a:xfrm>
            <a:off x="3212450" y="2366050"/>
            <a:ext cx="5710674" cy="4305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936c336ece_0_30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936c336ece_0_300"/>
          <p:cNvSpPr txBox="1"/>
          <p:nvPr/>
        </p:nvSpPr>
        <p:spPr>
          <a:xfrm>
            <a:off x="722555"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key characteristics of the ocean environment?</a:t>
            </a:r>
            <a:endParaRPr b="0" i="0" sz="1400" u="none" cap="none" strike="noStrike">
              <a:solidFill>
                <a:srgbClr val="000000"/>
              </a:solidFill>
              <a:latin typeface="Arial"/>
              <a:ea typeface="Arial"/>
              <a:cs typeface="Arial"/>
              <a:sym typeface="Arial"/>
            </a:endParaRPr>
          </a:p>
        </p:txBody>
      </p:sp>
      <p:pic>
        <p:nvPicPr>
          <p:cNvPr id="136" name="Google Shape;136;g2936c336ece_0_300"/>
          <p:cNvPicPr preferRelativeResize="0"/>
          <p:nvPr/>
        </p:nvPicPr>
        <p:blipFill rotWithShape="1">
          <a:blip r:embed="rId4">
            <a:alphaModFix/>
          </a:blip>
          <a:srcRect b="0" l="0" r="0" t="0"/>
          <a:stretch/>
        </p:blipFill>
        <p:spPr>
          <a:xfrm>
            <a:off x="967388" y="1520300"/>
            <a:ext cx="7209226" cy="4804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descr="Artificial Intelligence" id="376" name="Google Shape;376;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7" name="Google Shape;377;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2936c336ece_0_1"/>
          <p:cNvSpPr txBox="1"/>
          <p:nvPr/>
        </p:nvSpPr>
        <p:spPr>
          <a:xfrm>
            <a:off x="1369300" y="146275"/>
            <a:ext cx="7213500" cy="1523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900">
                <a:solidFill>
                  <a:schemeClr val="dk1"/>
                </a:solidFill>
                <a:latin typeface="Calibri"/>
                <a:ea typeface="Calibri"/>
                <a:cs typeface="Calibri"/>
                <a:sym typeface="Calibri"/>
              </a:rPr>
              <a:t>A river is an example of aquatic</a:t>
            </a:r>
            <a:r>
              <a:rPr b="0" i="0" lang="en-US" sz="2900" u="none" cap="none" strike="noStrike">
                <a:solidFill>
                  <a:schemeClr val="dk1"/>
                </a:solidFill>
                <a:latin typeface="Calibri"/>
                <a:ea typeface="Calibri"/>
                <a:cs typeface="Calibri"/>
                <a:sym typeface="Calibri"/>
              </a:rPr>
              <a:t>. </a:t>
            </a:r>
            <a:r>
              <a:rPr lang="en-US" sz="2900">
                <a:solidFill>
                  <a:schemeClr val="dk1"/>
                </a:solidFill>
                <a:latin typeface="Calibri"/>
                <a:ea typeface="Calibri"/>
                <a:cs typeface="Calibri"/>
                <a:sym typeface="Calibri"/>
              </a:rPr>
              <a:t>The freshwater ecosystem is home to freshwater plants and animals.</a:t>
            </a:r>
            <a:endParaRPr b="0" i="0" sz="2900" u="none" cap="none" strike="noStrike">
              <a:solidFill>
                <a:srgbClr val="000000"/>
              </a:solidFill>
              <a:latin typeface="Arial"/>
              <a:ea typeface="Arial"/>
              <a:cs typeface="Arial"/>
              <a:sym typeface="Arial"/>
            </a:endParaRPr>
          </a:p>
        </p:txBody>
      </p:sp>
      <p:sp>
        <p:nvSpPr>
          <p:cNvPr descr="Artificial Intelligence" id="384" name="Google Shape;384;g2936c336ece_0_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5" name="Google Shape;385;g2936c336ece_0_1"/>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86" name="Google Shape;386;g2936c336ece_0_1"/>
          <p:cNvPicPr preferRelativeResize="0"/>
          <p:nvPr/>
        </p:nvPicPr>
        <p:blipFill>
          <a:blip r:embed="rId5">
            <a:alphaModFix/>
          </a:blip>
          <a:stretch>
            <a:fillRect/>
          </a:stretch>
        </p:blipFill>
        <p:spPr>
          <a:xfrm>
            <a:off x="912725" y="1809975"/>
            <a:ext cx="7318559" cy="48832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936c336ece_0_8"/>
          <p:cNvSpPr txBox="1"/>
          <p:nvPr/>
        </p:nvSpPr>
        <p:spPr>
          <a:xfrm>
            <a:off x="1055700" y="601800"/>
            <a:ext cx="75474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200"/>
              <a:buFont typeface="Calibri"/>
              <a:buNone/>
            </a:pPr>
            <a:r>
              <a:rPr lang="en-US" sz="2900">
                <a:latin typeface="Calibri"/>
                <a:ea typeface="Calibri"/>
                <a:cs typeface="Calibri"/>
                <a:sym typeface="Calibri"/>
              </a:rPr>
              <a:t>An ocean is an example of aquatic. The marine ecosystem is home to marine plants and animals.</a:t>
            </a:r>
            <a:r>
              <a:rPr b="0" i="0" lang="en-US" sz="2900" u="none" cap="none" strike="noStrike">
                <a:solidFill>
                  <a:srgbClr val="000000"/>
                </a:solidFill>
                <a:latin typeface="Calibri"/>
                <a:ea typeface="Calibri"/>
                <a:cs typeface="Calibri"/>
                <a:sym typeface="Calibri"/>
              </a:rPr>
              <a:t> </a:t>
            </a:r>
            <a:endParaRPr b="0" i="0" sz="2900" u="none" cap="none" strike="noStrike">
              <a:solidFill>
                <a:srgbClr val="000000"/>
              </a:solidFill>
              <a:latin typeface="Calibri"/>
              <a:ea typeface="Calibri"/>
              <a:cs typeface="Calibri"/>
              <a:sym typeface="Calibri"/>
            </a:endParaRPr>
          </a:p>
        </p:txBody>
      </p:sp>
      <p:sp>
        <p:nvSpPr>
          <p:cNvPr descr="Artificial Intelligence" id="393" name="Google Shape;393;g2936c336ece_0_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4" name="Google Shape;394;g2936c336ece_0_8"/>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95" name="Google Shape;395;g2936c336ece_0_8"/>
          <p:cNvPicPr preferRelativeResize="0"/>
          <p:nvPr/>
        </p:nvPicPr>
        <p:blipFill>
          <a:blip r:embed="rId5">
            <a:alphaModFix/>
          </a:blip>
          <a:stretch>
            <a:fillRect/>
          </a:stretch>
        </p:blipFill>
        <p:spPr>
          <a:xfrm>
            <a:off x="1043238" y="2113350"/>
            <a:ext cx="7057525" cy="4269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descr="Artificial Intelligence" id="401" name="Google Shape;401;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2" name="Google Shape;402;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descr="Artificial Intelligence" id="408" name="Google Shape;408;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9" name="Google Shape;409;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10" name="Google Shape;410;g25e11802ac4_0_864"/>
          <p:cNvSpPr txBox="1"/>
          <p:nvPr/>
        </p:nvSpPr>
        <p:spPr>
          <a:xfrm>
            <a:off x="644750" y="626350"/>
            <a:ext cx="7904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3000" u="none" cap="none" strike="noStrike">
                <a:solidFill>
                  <a:schemeClr val="dk1"/>
                </a:solidFill>
                <a:latin typeface="Calibri"/>
                <a:ea typeface="Calibri"/>
                <a:cs typeface="Calibri"/>
                <a:sym typeface="Calibri"/>
              </a:rPr>
              <a:t>This is a non-example of </a:t>
            </a:r>
            <a:r>
              <a:rPr lang="en-US" sz="3000">
                <a:solidFill>
                  <a:schemeClr val="dk1"/>
                </a:solidFill>
                <a:latin typeface="Calibri"/>
                <a:ea typeface="Calibri"/>
                <a:cs typeface="Calibri"/>
                <a:sym typeface="Calibri"/>
              </a:rPr>
              <a:t>aquatic</a:t>
            </a:r>
            <a:r>
              <a:rPr b="0" i="0" lang="en-US" sz="3000" u="none" cap="none" strike="noStrike">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A forest is land-based and not water-based.</a:t>
            </a:r>
            <a:endParaRPr b="0" i="0" sz="3000" u="none" cap="none" strike="noStrike">
              <a:solidFill>
                <a:srgbClr val="000000"/>
              </a:solidFill>
              <a:latin typeface="Arial"/>
              <a:ea typeface="Arial"/>
              <a:cs typeface="Arial"/>
              <a:sym typeface="Arial"/>
            </a:endParaRPr>
          </a:p>
        </p:txBody>
      </p:sp>
      <p:pic>
        <p:nvPicPr>
          <p:cNvPr id="411" name="Google Shape;411;g25e11802ac4_0_864"/>
          <p:cNvPicPr preferRelativeResize="0"/>
          <p:nvPr/>
        </p:nvPicPr>
        <p:blipFill>
          <a:blip r:embed="rId5">
            <a:alphaModFix/>
          </a:blip>
          <a:stretch>
            <a:fillRect/>
          </a:stretch>
        </p:blipFill>
        <p:spPr>
          <a:xfrm>
            <a:off x="959275" y="1734550"/>
            <a:ext cx="7225458" cy="48186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descr="Artificial Intelligence" id="417" name="Google Shape;417;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8" name="Google Shape;418;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19" name="Google Shape;419;g25e11802ac4_0_780"/>
          <p:cNvSpPr txBox="1"/>
          <p:nvPr/>
        </p:nvSpPr>
        <p:spPr>
          <a:xfrm>
            <a:off x="267300" y="517550"/>
            <a:ext cx="8609400" cy="1470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400"/>
              <a:buFont typeface="Arial"/>
              <a:buNone/>
            </a:pPr>
            <a:r>
              <a:rPr b="0" i="0" lang="en-US" sz="3000" u="none" cap="none" strike="noStrike">
                <a:solidFill>
                  <a:srgbClr val="000000"/>
                </a:solidFill>
                <a:latin typeface="Calibri"/>
                <a:ea typeface="Calibri"/>
                <a:cs typeface="Calibri"/>
                <a:sym typeface="Calibri"/>
              </a:rPr>
              <a:t>This is another non-example of </a:t>
            </a:r>
            <a:r>
              <a:rPr lang="en-US" sz="3000">
                <a:latin typeface="Calibri"/>
                <a:ea typeface="Calibri"/>
                <a:cs typeface="Calibri"/>
                <a:sym typeface="Calibri"/>
              </a:rPr>
              <a:t>aquatic</a:t>
            </a:r>
            <a:r>
              <a:rPr b="0" i="0" lang="en-US" sz="3000" u="none" cap="none" strike="noStrike">
                <a:solidFill>
                  <a:srgbClr val="000000"/>
                </a:solidFill>
                <a:latin typeface="Calibri"/>
                <a:ea typeface="Calibri"/>
                <a:cs typeface="Calibri"/>
                <a:sym typeface="Calibri"/>
              </a:rPr>
              <a:t>. </a:t>
            </a:r>
            <a:r>
              <a:rPr lang="en-US" sz="3000">
                <a:latin typeface="Calibri"/>
                <a:ea typeface="Calibri"/>
                <a:cs typeface="Calibri"/>
                <a:sym typeface="Calibri"/>
              </a:rPr>
              <a:t>A desert is land-based and not water-based.</a:t>
            </a:r>
            <a:r>
              <a:rPr b="0" i="0" lang="en-US" sz="3000" u="none" cap="none" strike="noStrike">
                <a:solidFill>
                  <a:srgbClr val="000000"/>
                </a:solidFill>
                <a:latin typeface="Calibri"/>
                <a:ea typeface="Calibri"/>
                <a:cs typeface="Calibri"/>
                <a:sym typeface="Calibri"/>
              </a:rPr>
              <a:t> </a:t>
            </a:r>
            <a:endParaRPr b="0" i="0" sz="3000" u="none" cap="none" strike="noStrike">
              <a:solidFill>
                <a:srgbClr val="000000"/>
              </a:solidFill>
              <a:latin typeface="Calibri"/>
              <a:ea typeface="Calibri"/>
              <a:cs typeface="Calibri"/>
              <a:sym typeface="Calibri"/>
            </a:endParaRPr>
          </a:p>
        </p:txBody>
      </p:sp>
      <p:pic>
        <p:nvPicPr>
          <p:cNvPr id="420" name="Google Shape;420;g25e11802ac4_0_780"/>
          <p:cNvPicPr preferRelativeResize="0"/>
          <p:nvPr/>
        </p:nvPicPr>
        <p:blipFill>
          <a:blip r:embed="rId5">
            <a:alphaModFix/>
          </a:blip>
          <a:stretch>
            <a:fillRect/>
          </a:stretch>
        </p:blipFill>
        <p:spPr>
          <a:xfrm>
            <a:off x="1139175" y="2102750"/>
            <a:ext cx="6865640" cy="45656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descr="Questions" id="426" name="Google Shape;426;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2936c336ece_0_209"/>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is an example of </a:t>
            </a:r>
            <a:r>
              <a:rPr lang="en-US" sz="3600">
                <a:solidFill>
                  <a:schemeClr val="dk1"/>
                </a:solidFill>
                <a:latin typeface="Calibri"/>
                <a:ea typeface="Calibri"/>
                <a:cs typeface="Calibri"/>
                <a:sym typeface="Calibri"/>
              </a:rPr>
              <a:t>aquatic</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33" name="Google Shape;433;g2936c336ece_0_20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4" name="Google Shape;434;g2936c336ece_0_20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35" name="Google Shape;435;g2936c336ece_0_20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36" name="Google Shape;436;g2936c336ece_0_209"/>
          <p:cNvPicPr preferRelativeResize="0"/>
          <p:nvPr/>
        </p:nvPicPr>
        <p:blipFill>
          <a:blip r:embed="rId5">
            <a:alphaModFix/>
          </a:blip>
          <a:stretch>
            <a:fillRect/>
          </a:stretch>
        </p:blipFill>
        <p:spPr>
          <a:xfrm>
            <a:off x="5037700" y="2889350"/>
            <a:ext cx="3526699" cy="2351950"/>
          </a:xfrm>
          <a:prstGeom prst="rect">
            <a:avLst/>
          </a:prstGeom>
          <a:noFill/>
          <a:ln>
            <a:noFill/>
          </a:ln>
        </p:spPr>
      </p:pic>
      <p:pic>
        <p:nvPicPr>
          <p:cNvPr id="437" name="Google Shape;437;g2936c336ece_0_209"/>
          <p:cNvPicPr preferRelativeResize="0"/>
          <p:nvPr/>
        </p:nvPicPr>
        <p:blipFill>
          <a:blip r:embed="rId6">
            <a:alphaModFix/>
          </a:blip>
          <a:stretch>
            <a:fillRect/>
          </a:stretch>
        </p:blipFill>
        <p:spPr>
          <a:xfrm>
            <a:off x="413019" y="2924775"/>
            <a:ext cx="3770400" cy="2281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2a6a5bef406_0_80"/>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is an example of </a:t>
            </a:r>
            <a:r>
              <a:rPr lang="en-US" sz="3600">
                <a:solidFill>
                  <a:schemeClr val="dk1"/>
                </a:solidFill>
                <a:latin typeface="Calibri"/>
                <a:ea typeface="Calibri"/>
                <a:cs typeface="Calibri"/>
                <a:sym typeface="Calibri"/>
              </a:rPr>
              <a:t>aquatic</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44" name="Google Shape;444;g2a6a5bef406_0_8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5" name="Google Shape;445;g2a6a5bef406_0_80"/>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46" name="Google Shape;446;g2a6a5bef406_0_80"/>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47" name="Google Shape;447;g2a6a5bef406_0_80"/>
          <p:cNvPicPr preferRelativeResize="0"/>
          <p:nvPr/>
        </p:nvPicPr>
        <p:blipFill>
          <a:blip r:embed="rId5">
            <a:alphaModFix/>
          </a:blip>
          <a:stretch>
            <a:fillRect/>
          </a:stretch>
        </p:blipFill>
        <p:spPr>
          <a:xfrm>
            <a:off x="5037700" y="2889350"/>
            <a:ext cx="3526699" cy="2351950"/>
          </a:xfrm>
          <a:prstGeom prst="rect">
            <a:avLst/>
          </a:prstGeom>
          <a:noFill/>
          <a:ln>
            <a:noFill/>
          </a:ln>
        </p:spPr>
      </p:pic>
      <p:pic>
        <p:nvPicPr>
          <p:cNvPr id="448" name="Google Shape;448;g2a6a5bef406_0_80"/>
          <p:cNvPicPr preferRelativeResize="0"/>
          <p:nvPr/>
        </p:nvPicPr>
        <p:blipFill>
          <a:blip r:embed="rId6">
            <a:alphaModFix/>
          </a:blip>
          <a:stretch>
            <a:fillRect/>
          </a:stretch>
        </p:blipFill>
        <p:spPr>
          <a:xfrm>
            <a:off x="413019" y="2924775"/>
            <a:ext cx="3770400" cy="2281100"/>
          </a:xfrm>
          <a:prstGeom prst="rect">
            <a:avLst/>
          </a:prstGeom>
          <a:noFill/>
          <a:ln>
            <a:noFill/>
          </a:ln>
        </p:spPr>
      </p:pic>
      <p:sp>
        <p:nvSpPr>
          <p:cNvPr id="449" name="Google Shape;449;g2a6a5bef406_0_80"/>
          <p:cNvSpPr/>
          <p:nvPr/>
        </p:nvSpPr>
        <p:spPr>
          <a:xfrm>
            <a:off x="115275" y="1486975"/>
            <a:ext cx="4365900" cy="5156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descr="Artificial Intelligence" id="455" name="Google Shape;455;g2a61a022504_0_119"/>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56" name="Google Shape;456;g2a61a022504_0_119"/>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descr="Rewind" id="142" name="Google Shape;142;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2a61a022504_0_125"/>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7600"/>
              <a:t>Aquatic</a:t>
            </a:r>
            <a:endParaRPr sz="2400"/>
          </a:p>
        </p:txBody>
      </p:sp>
      <p:sp>
        <p:nvSpPr>
          <p:cNvPr descr="Artificial Intelligence" id="463" name="Google Shape;463;g2a61a022504_0_12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64" name="Google Shape;464;g2a61a022504_0_125"/>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465" name="Google Shape;465;g2a61a022504_0_125"/>
          <p:cNvCxnSpPr/>
          <p:nvPr/>
        </p:nvCxnSpPr>
        <p:spPr>
          <a:xfrm>
            <a:off x="4001722" y="1976261"/>
            <a:ext cx="0" cy="1702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17"/>
              </a:srgbClr>
            </a:outerShdw>
          </a:effectLst>
        </p:spPr>
      </p:cxnSp>
      <p:sp>
        <p:nvSpPr>
          <p:cNvPr id="466" name="Google Shape;466;g2a61a022504_0_125"/>
          <p:cNvSpPr txBox="1"/>
          <p:nvPr/>
        </p:nvSpPr>
        <p:spPr>
          <a:xfrm>
            <a:off x="3151075" y="3873025"/>
            <a:ext cx="1701300" cy="63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500" u="none" cap="none" strike="noStrike">
                <a:solidFill>
                  <a:schemeClr val="dk1"/>
                </a:solidFill>
                <a:latin typeface="Calibri"/>
                <a:ea typeface="Calibri"/>
                <a:cs typeface="Calibri"/>
                <a:sym typeface="Calibri"/>
              </a:rPr>
              <a:t>(root)</a:t>
            </a:r>
            <a:endParaRPr b="0" i="0" sz="3500" u="none" cap="none" strike="noStrike">
              <a:solidFill>
                <a:srgbClr val="000000"/>
              </a:solidFill>
              <a:latin typeface="Arial"/>
              <a:ea typeface="Arial"/>
              <a:cs typeface="Arial"/>
              <a:sym typeface="Arial"/>
            </a:endParaRPr>
          </a:p>
        </p:txBody>
      </p:sp>
      <p:cxnSp>
        <p:nvCxnSpPr>
          <p:cNvPr id="467" name="Google Shape;467;g2a61a022504_0_125"/>
          <p:cNvCxnSpPr/>
          <p:nvPr/>
        </p:nvCxnSpPr>
        <p:spPr>
          <a:xfrm>
            <a:off x="5451122" y="1976261"/>
            <a:ext cx="0" cy="1702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117"/>
              </a:srgbClr>
            </a:outerShdw>
          </a:effectLst>
        </p:spPr>
      </p:cxnSp>
      <p:sp>
        <p:nvSpPr>
          <p:cNvPr id="468" name="Google Shape;468;g2a61a022504_0_125"/>
          <p:cNvSpPr txBox="1"/>
          <p:nvPr/>
        </p:nvSpPr>
        <p:spPr>
          <a:xfrm>
            <a:off x="4520975" y="3873025"/>
            <a:ext cx="1860300" cy="63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500" u="none" cap="none" strike="noStrike">
                <a:solidFill>
                  <a:schemeClr val="dk1"/>
                </a:solidFill>
                <a:latin typeface="Calibri"/>
                <a:ea typeface="Calibri"/>
                <a:cs typeface="Calibri"/>
                <a:sym typeface="Calibri"/>
              </a:rPr>
              <a:t>(suffix)</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a61a022504_0_136"/>
          <p:cNvSpPr txBox="1"/>
          <p:nvPr/>
        </p:nvSpPr>
        <p:spPr>
          <a:xfrm>
            <a:off x="735230" y="1278652"/>
            <a:ext cx="78183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Aquatic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6400"/>
              <a:buFont typeface="Arial"/>
              <a:buNone/>
            </a:pPr>
            <a:r>
              <a:rPr b="1" i="0" lang="en-US" sz="6400" u="none" cap="none" strike="noStrike">
                <a:solidFill>
                  <a:schemeClr val="dk1"/>
                </a:solidFill>
                <a:latin typeface="Calibri"/>
                <a:ea typeface="Calibri"/>
                <a:cs typeface="Calibri"/>
                <a:sym typeface="Calibri"/>
              </a:rPr>
              <a:t>   		</a:t>
            </a:r>
            <a:r>
              <a:rPr b="1" lang="en-US" sz="6400">
                <a:solidFill>
                  <a:schemeClr val="dk1"/>
                </a:solidFill>
                <a:latin typeface="Calibri"/>
                <a:ea typeface="Calibri"/>
                <a:cs typeface="Calibri"/>
                <a:sym typeface="Calibri"/>
              </a:rPr>
              <a:t>Aquatic</a:t>
            </a:r>
            <a:endParaRPr b="0" i="0" sz="6400" u="none" cap="none" strike="noStrike">
              <a:solidFill>
                <a:schemeClr val="dk1"/>
              </a:solidFill>
              <a:latin typeface="Calibri"/>
              <a:ea typeface="Calibri"/>
              <a:cs typeface="Calibri"/>
              <a:sym typeface="Calibri"/>
            </a:endParaRPr>
          </a:p>
        </p:txBody>
      </p:sp>
      <p:cxnSp>
        <p:nvCxnSpPr>
          <p:cNvPr id="475" name="Google Shape;475;g2a61a022504_0_136"/>
          <p:cNvCxnSpPr/>
          <p:nvPr/>
        </p:nvCxnSpPr>
        <p:spPr>
          <a:xfrm flipH="1">
            <a:off x="3771900" y="2273500"/>
            <a:ext cx="213000" cy="738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476" name="Google Shape;476;g2a61a022504_0_136"/>
          <p:cNvSpPr txBox="1"/>
          <p:nvPr/>
        </p:nvSpPr>
        <p:spPr>
          <a:xfrm>
            <a:off x="1554850" y="5524400"/>
            <a:ext cx="19422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Water</a:t>
            </a:r>
            <a:endParaRPr b="0" i="0" sz="2800" u="none" cap="none" strike="noStrike">
              <a:solidFill>
                <a:schemeClr val="dk1"/>
              </a:solidFill>
              <a:latin typeface="Calibri"/>
              <a:ea typeface="Calibri"/>
              <a:cs typeface="Calibri"/>
              <a:sym typeface="Calibri"/>
            </a:endParaRPr>
          </a:p>
        </p:txBody>
      </p:sp>
      <p:cxnSp>
        <p:nvCxnSpPr>
          <p:cNvPr id="477" name="Google Shape;477;g2a61a022504_0_136"/>
          <p:cNvCxnSpPr>
            <a:endCxn id="476" idx="0"/>
          </p:cNvCxnSpPr>
          <p:nvPr/>
        </p:nvCxnSpPr>
        <p:spPr>
          <a:xfrm flipH="1">
            <a:off x="2525950" y="4559600"/>
            <a:ext cx="261000" cy="964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478" name="Google Shape;478;g2a61a022504_0_136"/>
          <p:cNvSpPr/>
          <p:nvPr/>
        </p:nvSpPr>
        <p:spPr>
          <a:xfrm>
            <a:off x="1906800" y="3271150"/>
            <a:ext cx="2128500" cy="11466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479" name="Google Shape;479;g2a61a022504_0_1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80" name="Google Shape;480;g2a61a022504_0_13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2a61a022504_0_257"/>
          <p:cNvSpPr txBox="1"/>
          <p:nvPr/>
        </p:nvSpPr>
        <p:spPr>
          <a:xfrm>
            <a:off x="735230" y="1278652"/>
            <a:ext cx="78183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Aquatic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6400"/>
              <a:buFont typeface="Arial"/>
              <a:buNone/>
            </a:pPr>
            <a:r>
              <a:rPr b="1" i="0" lang="en-US" sz="6400" u="none" cap="none" strike="noStrike">
                <a:solidFill>
                  <a:schemeClr val="dk1"/>
                </a:solidFill>
                <a:latin typeface="Calibri"/>
                <a:ea typeface="Calibri"/>
                <a:cs typeface="Calibri"/>
                <a:sym typeface="Calibri"/>
              </a:rPr>
              <a:t>   		</a:t>
            </a:r>
            <a:r>
              <a:rPr b="1" lang="en-US" sz="6400">
                <a:solidFill>
                  <a:schemeClr val="dk1"/>
                </a:solidFill>
                <a:latin typeface="Calibri"/>
                <a:ea typeface="Calibri"/>
                <a:cs typeface="Calibri"/>
                <a:sym typeface="Calibri"/>
              </a:rPr>
              <a:t>Aquatic</a:t>
            </a:r>
            <a:endParaRPr b="0" i="0" sz="6400" u="none" cap="none" strike="noStrike">
              <a:solidFill>
                <a:schemeClr val="dk1"/>
              </a:solidFill>
              <a:latin typeface="Calibri"/>
              <a:ea typeface="Calibri"/>
              <a:cs typeface="Calibri"/>
              <a:sym typeface="Calibri"/>
            </a:endParaRPr>
          </a:p>
        </p:txBody>
      </p:sp>
      <p:cxnSp>
        <p:nvCxnSpPr>
          <p:cNvPr id="487" name="Google Shape;487;g2a61a022504_0_257"/>
          <p:cNvCxnSpPr/>
          <p:nvPr/>
        </p:nvCxnSpPr>
        <p:spPr>
          <a:xfrm flipH="1">
            <a:off x="4359000" y="2250300"/>
            <a:ext cx="213000" cy="738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488" name="Google Shape;488;g2a61a022504_0_257"/>
          <p:cNvSpPr txBox="1"/>
          <p:nvPr/>
        </p:nvSpPr>
        <p:spPr>
          <a:xfrm>
            <a:off x="4889650" y="5229600"/>
            <a:ext cx="31140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an association with</a:t>
            </a:r>
            <a:endParaRPr b="0" i="0" sz="2800" u="none" cap="none" strike="noStrike">
              <a:solidFill>
                <a:schemeClr val="dk1"/>
              </a:solidFill>
              <a:latin typeface="Calibri"/>
              <a:ea typeface="Calibri"/>
              <a:cs typeface="Calibri"/>
              <a:sym typeface="Calibri"/>
            </a:endParaRPr>
          </a:p>
        </p:txBody>
      </p:sp>
      <p:cxnSp>
        <p:nvCxnSpPr>
          <p:cNvPr id="489" name="Google Shape;489;g2a61a022504_0_257"/>
          <p:cNvCxnSpPr/>
          <p:nvPr/>
        </p:nvCxnSpPr>
        <p:spPr>
          <a:xfrm>
            <a:off x="5172950" y="4437325"/>
            <a:ext cx="871200" cy="681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490" name="Google Shape;490;g2a61a022504_0_257"/>
          <p:cNvSpPr/>
          <p:nvPr/>
        </p:nvSpPr>
        <p:spPr>
          <a:xfrm>
            <a:off x="3860625" y="3337550"/>
            <a:ext cx="1079700" cy="9888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491" name="Google Shape;491;g2a61a022504_0_25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92" name="Google Shape;492;g2a61a022504_0_257"/>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2a61a022504_0_158"/>
          <p:cNvSpPr txBox="1"/>
          <p:nvPr/>
        </p:nvSpPr>
        <p:spPr>
          <a:xfrm>
            <a:off x="399011" y="1188217"/>
            <a:ext cx="8478900" cy="2493600"/>
          </a:xfrm>
          <a:prstGeom prst="rect">
            <a:avLst/>
          </a:prstGeom>
          <a:noFill/>
          <a:ln>
            <a:noFill/>
          </a:ln>
        </p:spPr>
        <p:txBody>
          <a:bodyPr anchorCtr="0" anchor="t" bIns="45700" lIns="91425" spcFirstLastPara="1" rIns="91425" wrap="square" tIns="45700">
            <a:spAutoFit/>
          </a:bodyPr>
          <a:lstStyle/>
          <a:p>
            <a:pPr indent="457200" lvl="0" marL="1828800" marR="0" rtl="0" algn="l">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Aqua</a:t>
            </a:r>
            <a:r>
              <a:rPr b="1" i="0" lang="en-US" sz="6400" u="none" cap="none" strike="noStrike">
                <a:solidFill>
                  <a:schemeClr val="dk1"/>
                </a:solidFill>
                <a:latin typeface="Calibri"/>
                <a:ea typeface="Calibri"/>
                <a:cs typeface="Calibri"/>
                <a:sym typeface="Calibri"/>
              </a:rPr>
              <a:t>     </a:t>
            </a:r>
            <a:r>
              <a:rPr b="1" lang="en-US" sz="6400">
                <a:solidFill>
                  <a:schemeClr val="dk1"/>
                </a:solidFill>
                <a:latin typeface="Calibri"/>
                <a:ea typeface="Calibri"/>
                <a:cs typeface="Calibri"/>
                <a:sym typeface="Calibri"/>
              </a:rPr>
              <a:t>tic</a:t>
            </a:r>
            <a:endParaRPr b="0" i="0" sz="1400" u="none" cap="none" strike="noStrike">
              <a:solidFill>
                <a:srgbClr val="000000"/>
              </a:solidFill>
              <a:latin typeface="Arial"/>
              <a:ea typeface="Arial"/>
              <a:cs typeface="Arial"/>
              <a:sym typeface="Arial"/>
            </a:endParaRPr>
          </a:p>
          <a:p>
            <a:pPr indent="457200" lvl="0" marL="0" marR="0" rtl="0" algn="ctr">
              <a:lnSpc>
                <a:spcPct val="100000"/>
              </a:lnSpc>
              <a:spcBef>
                <a:spcPts val="0"/>
              </a:spcBef>
              <a:spcAft>
                <a:spcPts val="0"/>
              </a:spcAft>
              <a:buClr>
                <a:srgbClr val="000000"/>
              </a:buClr>
              <a:buSzPts val="6400"/>
              <a:buFont typeface="Arial"/>
              <a:buNone/>
            </a:pPr>
            <a:r>
              <a:t/>
            </a:r>
            <a:endParaRPr b="0" i="0" sz="1400" u="none" cap="none" strike="noStrike">
              <a:solidFill>
                <a:srgbClr val="000000"/>
              </a:solidFill>
              <a:latin typeface="Arial"/>
              <a:ea typeface="Arial"/>
              <a:cs typeface="Arial"/>
              <a:sym typeface="Arial"/>
            </a:endParaRPr>
          </a:p>
          <a:p>
            <a:pPr indent="457200" lvl="0" marL="0" marR="0" rtl="0" algn="ctr">
              <a:lnSpc>
                <a:spcPct val="100000"/>
              </a:lnSpc>
              <a:spcBef>
                <a:spcPts val="0"/>
              </a:spcBef>
              <a:spcAft>
                <a:spcPts val="0"/>
              </a:spcAft>
              <a:buClr>
                <a:srgbClr val="000000"/>
              </a:buClr>
              <a:buSzPts val="6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Aquatic</a:t>
            </a:r>
            <a:endParaRPr b="0" i="0" sz="1400" u="none" cap="none" strike="noStrike">
              <a:solidFill>
                <a:srgbClr val="000000"/>
              </a:solidFill>
              <a:latin typeface="Arial"/>
              <a:ea typeface="Arial"/>
              <a:cs typeface="Arial"/>
              <a:sym typeface="Arial"/>
            </a:endParaRPr>
          </a:p>
        </p:txBody>
      </p:sp>
      <p:sp>
        <p:nvSpPr>
          <p:cNvPr id="499" name="Google Shape;499;g2a61a022504_0_158"/>
          <p:cNvSpPr txBox="1"/>
          <p:nvPr/>
        </p:nvSpPr>
        <p:spPr>
          <a:xfrm>
            <a:off x="1487250" y="5294825"/>
            <a:ext cx="63399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an association with water</a:t>
            </a:r>
            <a:endParaRPr b="0" i="0" sz="1400" u="none" cap="none" strike="noStrike">
              <a:solidFill>
                <a:srgbClr val="000000"/>
              </a:solidFill>
              <a:latin typeface="Arial"/>
              <a:ea typeface="Arial"/>
              <a:cs typeface="Arial"/>
              <a:sym typeface="Arial"/>
            </a:endParaRPr>
          </a:p>
        </p:txBody>
      </p:sp>
      <p:sp>
        <p:nvSpPr>
          <p:cNvPr id="500" name="Google Shape;500;g2a61a022504_0_158"/>
          <p:cNvSpPr/>
          <p:nvPr/>
        </p:nvSpPr>
        <p:spPr>
          <a:xfrm>
            <a:off x="4386075" y="4235209"/>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01" name="Google Shape;501;g2a61a022504_0_15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02" name="Google Shape;502;g2a61a022504_0_158"/>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03" name="Google Shape;503;g2a61a022504_0_158"/>
          <p:cNvSpPr/>
          <p:nvPr/>
        </p:nvSpPr>
        <p:spPr>
          <a:xfrm>
            <a:off x="4635142" y="1429788"/>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descr="Questions" id="509" name="Google Shape;509;g2a61a022504_0_168"/>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g2a61a022504_0_173"/>
          <p:cNvSpPr txBox="1"/>
          <p:nvPr/>
        </p:nvSpPr>
        <p:spPr>
          <a:xfrm>
            <a:off x="898070" y="367615"/>
            <a:ext cx="79521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How can we use the word parts of </a:t>
            </a:r>
            <a:r>
              <a:rPr lang="en-US" sz="3600">
                <a:solidFill>
                  <a:schemeClr val="dk1"/>
                </a:solidFill>
                <a:latin typeface="Calibri"/>
                <a:ea typeface="Calibri"/>
                <a:cs typeface="Calibri"/>
                <a:sym typeface="Calibri"/>
              </a:rPr>
              <a:t>aquatic</a:t>
            </a:r>
            <a:r>
              <a:rPr b="0" i="0" lang="en-US" sz="3600" u="none" cap="none" strike="noStrike">
                <a:solidFill>
                  <a:schemeClr val="dk1"/>
                </a:solidFill>
                <a:latin typeface="Calibri"/>
                <a:ea typeface="Calibri"/>
                <a:cs typeface="Calibri"/>
                <a:sym typeface="Calibri"/>
              </a:rPr>
              <a:t> to help us remember the definition of the term?</a:t>
            </a:r>
            <a:endParaRPr b="0" i="0" sz="1400" u="none" cap="none" strike="noStrike">
              <a:solidFill>
                <a:srgbClr val="000000"/>
              </a:solidFill>
              <a:latin typeface="Arial"/>
              <a:ea typeface="Arial"/>
              <a:cs typeface="Arial"/>
              <a:sym typeface="Arial"/>
            </a:endParaRPr>
          </a:p>
        </p:txBody>
      </p:sp>
      <p:sp>
        <p:nvSpPr>
          <p:cNvPr descr="Questions" id="516" name="Google Shape;516;g2a61a022504_0_17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g2a61a022504_0_173"/>
          <p:cNvSpPr txBox="1"/>
          <p:nvPr/>
        </p:nvSpPr>
        <p:spPr>
          <a:xfrm>
            <a:off x="799941" y="2466426"/>
            <a:ext cx="7544100" cy="403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Aquatic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          </a:t>
            </a:r>
            <a:r>
              <a:rPr b="1" lang="en-US" sz="6400">
                <a:solidFill>
                  <a:schemeClr val="dk1"/>
                </a:solidFill>
                <a:latin typeface="Calibri"/>
                <a:ea typeface="Calibri"/>
                <a:cs typeface="Calibri"/>
                <a:sym typeface="Calibri"/>
              </a:rPr>
              <a:t>Aqua    tic</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t/>
            </a:r>
            <a:endParaRPr b="0" i="0" sz="6400" u="none" cap="none" strike="noStrike">
              <a:solidFill>
                <a:schemeClr val="dk1"/>
              </a:solidFill>
              <a:latin typeface="Calibri"/>
              <a:ea typeface="Calibri"/>
              <a:cs typeface="Calibri"/>
              <a:sym typeface="Calibri"/>
            </a:endParaRPr>
          </a:p>
        </p:txBody>
      </p:sp>
      <p:cxnSp>
        <p:nvCxnSpPr>
          <p:cNvPr id="518" name="Google Shape;518;g2a61a022504_0_173"/>
          <p:cNvCxnSpPr/>
          <p:nvPr/>
        </p:nvCxnSpPr>
        <p:spPr>
          <a:xfrm flipH="1">
            <a:off x="3565716" y="3486462"/>
            <a:ext cx="365100" cy="11274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519" name="Google Shape;519;g2a61a022504_0_173"/>
          <p:cNvCxnSpPr/>
          <p:nvPr/>
        </p:nvCxnSpPr>
        <p:spPr>
          <a:xfrm>
            <a:off x="5311866" y="3474762"/>
            <a:ext cx="132600" cy="1150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26" name="Google Shape;526;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descr="Rewind" id="532" name="Google Shape;532;g2936c336ece_0_1288"/>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2936c336ece_0_1288"/>
          <p:cNvSpPr txBox="1"/>
          <p:nvPr>
            <p:ph idx="1" type="subTitle"/>
          </p:nvPr>
        </p:nvSpPr>
        <p:spPr>
          <a:xfrm>
            <a:off x="364325" y="1011625"/>
            <a:ext cx="8569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Aquatic</a:t>
            </a:r>
            <a:r>
              <a:rPr b="1" lang="en-US" sz="3000">
                <a:solidFill>
                  <a:schemeClr val="dk1"/>
                </a:solidFill>
              </a:rPr>
              <a:t>: </a:t>
            </a:r>
            <a:r>
              <a:rPr lang="en-US" sz="3000">
                <a:solidFill>
                  <a:schemeClr val="dk1"/>
                </a:solidFill>
              </a:rPr>
              <a:t>living, growing, or often found in the water</a:t>
            </a:r>
            <a:endParaRPr sz="3000"/>
          </a:p>
        </p:txBody>
      </p:sp>
      <p:pic>
        <p:nvPicPr>
          <p:cNvPr id="534" name="Google Shape;534;g2936c336ece_0_1288"/>
          <p:cNvPicPr preferRelativeResize="0"/>
          <p:nvPr/>
        </p:nvPicPr>
        <p:blipFill>
          <a:blip r:embed="rId4">
            <a:alphaModFix/>
          </a:blip>
          <a:stretch>
            <a:fillRect/>
          </a:stretch>
        </p:blipFill>
        <p:spPr>
          <a:xfrm>
            <a:off x="1389600" y="1827450"/>
            <a:ext cx="6591150" cy="4394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1" name="Google Shape;541;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42" name="Google Shape;542;g25e11802ac4_0_1976"/>
          <p:cNvCxnSpPr>
            <a:stCxn id="543" idx="4"/>
            <a:endCxn id="540"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44" name="Google Shape;544;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45" name="Google Shape;545;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43" name="Google Shape;543;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52" name="Google Shape;552;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53" name="Google Shape;553;g25e11802ac4_0_1886"/>
          <p:cNvCxnSpPr>
            <a:stCxn id="554" idx="4"/>
            <a:endCxn id="55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55" name="Google Shape;555;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56" name="Google Shape;556;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54" name="Google Shape;554;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7" name="Google Shape;557;g25e11802ac4_0_1886"/>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Aquatic</a:t>
            </a:r>
            <a:endParaRPr b="0" i="0" sz="700" u="none" cap="none" strike="noStrike">
              <a:solidFill>
                <a:srgbClr val="000000"/>
              </a:solidFill>
              <a:latin typeface="Arial"/>
              <a:ea typeface="Arial"/>
              <a:cs typeface="Arial"/>
              <a:sym typeface="Arial"/>
            </a:endParaRPr>
          </a:p>
        </p:txBody>
      </p:sp>
      <p:sp>
        <p:nvSpPr>
          <p:cNvPr id="558" name="Google Shape;558;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59" name="Google Shape;559;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60" name="Google Shape;560;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61" name="Google Shape;561;g25e11802ac4_0_1886"/>
          <p:cNvSpPr txBox="1"/>
          <p:nvPr/>
        </p:nvSpPr>
        <p:spPr>
          <a:xfrm>
            <a:off x="5156425" y="6064400"/>
            <a:ext cx="35304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aquatic</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sp>
        <p:nvSpPr>
          <p:cNvPr id="562" name="Google Shape;562;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3" name="Google Shape;563;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4" name="Google Shape;564;g25e11802ac4_0_1886"/>
          <p:cNvCxnSpPr>
            <a:stCxn id="565" idx="4"/>
            <a:endCxn id="56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6" name="Google Shape;566;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7" name="Google Shape;567;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5" name="Google Shape;565;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descr="Rewind" id="148" name="Google Shape;148;g2936c336ece_0_73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936c336ece_0_739"/>
          <p:cNvSpPr txBox="1"/>
          <p:nvPr/>
        </p:nvSpPr>
        <p:spPr>
          <a:xfrm>
            <a:off x="771749" y="1011617"/>
            <a:ext cx="7600500" cy="1092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600" u="sng" cap="none" strike="noStrike">
                <a:solidFill>
                  <a:srgbClr val="000000"/>
                </a:solidFill>
                <a:latin typeface="Calibri"/>
                <a:ea typeface="Calibri"/>
                <a:cs typeface="Calibri"/>
                <a:sym typeface="Calibri"/>
              </a:rPr>
              <a:t>Ecosystem</a:t>
            </a:r>
            <a:r>
              <a:rPr b="1" i="0" lang="en-US" sz="3600" u="none" cap="none" strike="noStrike">
                <a:solidFill>
                  <a:srgbClr val="000000"/>
                </a:solidFill>
                <a:latin typeface="Calibri"/>
                <a:ea typeface="Calibri"/>
                <a:cs typeface="Calibri"/>
                <a:sym typeface="Calibri"/>
              </a:rPr>
              <a:t>: </a:t>
            </a:r>
            <a:r>
              <a:rPr b="0" i="0" lang="en-US" sz="3600" u="none" cap="none" strike="noStrike">
                <a:solidFill>
                  <a:srgbClr val="000000"/>
                </a:solidFill>
                <a:latin typeface="Calibri"/>
                <a:ea typeface="Calibri"/>
                <a:cs typeface="Calibri"/>
                <a:sym typeface="Calibri"/>
              </a:rPr>
              <a:t>an area where living and nonliving things interact</a:t>
            </a:r>
            <a:endParaRPr b="0" i="0" sz="3600" u="none" cap="none" strike="noStrike">
              <a:solidFill>
                <a:srgbClr val="888888"/>
              </a:solidFill>
              <a:latin typeface="Calibri"/>
              <a:ea typeface="Calibri"/>
              <a:cs typeface="Calibri"/>
              <a:sym typeface="Calibri"/>
            </a:endParaRPr>
          </a:p>
        </p:txBody>
      </p:sp>
      <p:pic>
        <p:nvPicPr>
          <p:cNvPr id="150" name="Google Shape;150;g2936c336ece_0_739"/>
          <p:cNvPicPr preferRelativeResize="0"/>
          <p:nvPr/>
        </p:nvPicPr>
        <p:blipFill rotWithShape="1">
          <a:blip r:embed="rId4">
            <a:alphaModFix/>
          </a:blip>
          <a:srcRect b="0" l="0" r="0" t="0"/>
          <a:stretch/>
        </p:blipFill>
        <p:spPr>
          <a:xfrm>
            <a:off x="1505550" y="2318427"/>
            <a:ext cx="5897500" cy="33143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2928e35bcaa_0_616"/>
          <p:cNvSpPr txBox="1"/>
          <p:nvPr/>
        </p:nvSpPr>
        <p:spPr>
          <a:xfrm>
            <a:off x="549264" y="555125"/>
            <a:ext cx="7890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aquatic</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74" name="Google Shape;574;g2928e35bcaa_0_61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5" name="Google Shape;575;g2928e35bcaa_0_61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6" name="Google Shape;576;g2928e35bcaa_0_616"/>
          <p:cNvCxnSpPr>
            <a:stCxn id="577" idx="4"/>
            <a:endCxn id="57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8" name="Google Shape;578;g2928e35bcaa_0_61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9" name="Google Shape;579;g2928e35bcaa_0_61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7" name="Google Shape;577;g2928e35bcaa_0_61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0" name="Google Shape;580;g2928e35bcaa_0_616"/>
          <p:cNvSpPr txBox="1"/>
          <p:nvPr/>
        </p:nvSpPr>
        <p:spPr>
          <a:xfrm>
            <a:off x="393330" y="19739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81" name="Google Shape;581;g2928e35bcaa_0_616"/>
          <p:cNvSpPr txBox="1"/>
          <p:nvPr/>
        </p:nvSpPr>
        <p:spPr>
          <a:xfrm>
            <a:off x="5011271" y="19618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82" name="Google Shape;582;g2928e35bcaa_0_616"/>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83" name="Google Shape;583;g2928e35bcaa_0_616"/>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84" name="Google Shape;584;g2928e35bcaa_0_616"/>
          <p:cNvPicPr preferRelativeResize="0"/>
          <p:nvPr/>
        </p:nvPicPr>
        <p:blipFill>
          <a:blip r:embed="rId3">
            <a:alphaModFix/>
          </a:blip>
          <a:stretch>
            <a:fillRect/>
          </a:stretch>
        </p:blipFill>
        <p:spPr>
          <a:xfrm>
            <a:off x="1050426" y="1790663"/>
            <a:ext cx="3160176" cy="2108426"/>
          </a:xfrm>
          <a:prstGeom prst="rect">
            <a:avLst/>
          </a:prstGeom>
          <a:noFill/>
          <a:ln>
            <a:noFill/>
          </a:ln>
        </p:spPr>
      </p:pic>
      <p:pic>
        <p:nvPicPr>
          <p:cNvPr id="585" name="Google Shape;585;g2928e35bcaa_0_616"/>
          <p:cNvPicPr preferRelativeResize="0"/>
          <p:nvPr/>
        </p:nvPicPr>
        <p:blipFill>
          <a:blip r:embed="rId4">
            <a:alphaModFix/>
          </a:blip>
          <a:stretch>
            <a:fillRect/>
          </a:stretch>
        </p:blipFill>
        <p:spPr>
          <a:xfrm>
            <a:off x="1137801" y="4396409"/>
            <a:ext cx="3160175" cy="2107817"/>
          </a:xfrm>
          <a:prstGeom prst="rect">
            <a:avLst/>
          </a:prstGeom>
          <a:noFill/>
          <a:ln>
            <a:noFill/>
          </a:ln>
        </p:spPr>
      </p:pic>
      <p:pic>
        <p:nvPicPr>
          <p:cNvPr id="586" name="Google Shape;586;g2928e35bcaa_0_616"/>
          <p:cNvPicPr preferRelativeResize="0"/>
          <p:nvPr/>
        </p:nvPicPr>
        <p:blipFill>
          <a:blip r:embed="rId5">
            <a:alphaModFix/>
          </a:blip>
          <a:stretch>
            <a:fillRect/>
          </a:stretch>
        </p:blipFill>
        <p:spPr>
          <a:xfrm>
            <a:off x="5579863" y="1790975"/>
            <a:ext cx="3335626" cy="2107825"/>
          </a:xfrm>
          <a:prstGeom prst="rect">
            <a:avLst/>
          </a:prstGeom>
          <a:noFill/>
          <a:ln>
            <a:noFill/>
          </a:ln>
        </p:spPr>
      </p:pic>
      <p:pic>
        <p:nvPicPr>
          <p:cNvPr id="587" name="Google Shape;587;g2928e35bcaa_0_616"/>
          <p:cNvPicPr preferRelativeResize="0"/>
          <p:nvPr/>
        </p:nvPicPr>
        <p:blipFill>
          <a:blip r:embed="rId6">
            <a:alphaModFix/>
          </a:blip>
          <a:stretch>
            <a:fillRect/>
          </a:stretch>
        </p:blipFill>
        <p:spPr>
          <a:xfrm>
            <a:off x="5586358" y="4341650"/>
            <a:ext cx="3322654" cy="221731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a6a5bef406_0_97"/>
          <p:cNvSpPr txBox="1"/>
          <p:nvPr/>
        </p:nvSpPr>
        <p:spPr>
          <a:xfrm>
            <a:off x="549264" y="555125"/>
            <a:ext cx="7890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aquatic</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94" name="Google Shape;594;g2a6a5bef406_0_9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5" name="Google Shape;595;g2a6a5bef406_0_9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6" name="Google Shape;596;g2a6a5bef406_0_97"/>
          <p:cNvCxnSpPr>
            <a:stCxn id="597" idx="4"/>
            <a:endCxn id="59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8" name="Google Shape;598;g2a6a5bef406_0_9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9" name="Google Shape;599;g2a6a5bef406_0_9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7" name="Google Shape;597;g2a6a5bef406_0_9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0" name="Google Shape;600;g2a6a5bef406_0_97"/>
          <p:cNvSpPr txBox="1"/>
          <p:nvPr/>
        </p:nvSpPr>
        <p:spPr>
          <a:xfrm>
            <a:off x="393330" y="19739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01" name="Google Shape;601;g2a6a5bef406_0_97"/>
          <p:cNvSpPr txBox="1"/>
          <p:nvPr/>
        </p:nvSpPr>
        <p:spPr>
          <a:xfrm>
            <a:off x="5011271" y="19618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02" name="Google Shape;602;g2a6a5bef406_0_97"/>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03" name="Google Shape;603;g2a6a5bef406_0_97"/>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04" name="Google Shape;604;g2a6a5bef406_0_97"/>
          <p:cNvPicPr preferRelativeResize="0"/>
          <p:nvPr/>
        </p:nvPicPr>
        <p:blipFill>
          <a:blip r:embed="rId3">
            <a:alphaModFix/>
          </a:blip>
          <a:stretch>
            <a:fillRect/>
          </a:stretch>
        </p:blipFill>
        <p:spPr>
          <a:xfrm>
            <a:off x="1050426" y="1790663"/>
            <a:ext cx="3160176" cy="2108426"/>
          </a:xfrm>
          <a:prstGeom prst="rect">
            <a:avLst/>
          </a:prstGeom>
          <a:noFill/>
          <a:ln>
            <a:noFill/>
          </a:ln>
        </p:spPr>
      </p:pic>
      <p:pic>
        <p:nvPicPr>
          <p:cNvPr id="605" name="Google Shape;605;g2a6a5bef406_0_97"/>
          <p:cNvPicPr preferRelativeResize="0"/>
          <p:nvPr/>
        </p:nvPicPr>
        <p:blipFill>
          <a:blip r:embed="rId4">
            <a:alphaModFix/>
          </a:blip>
          <a:stretch>
            <a:fillRect/>
          </a:stretch>
        </p:blipFill>
        <p:spPr>
          <a:xfrm>
            <a:off x="1137801" y="4396409"/>
            <a:ext cx="3160175" cy="2107817"/>
          </a:xfrm>
          <a:prstGeom prst="rect">
            <a:avLst/>
          </a:prstGeom>
          <a:noFill/>
          <a:ln>
            <a:noFill/>
          </a:ln>
        </p:spPr>
      </p:pic>
      <p:pic>
        <p:nvPicPr>
          <p:cNvPr id="606" name="Google Shape;606;g2a6a5bef406_0_97"/>
          <p:cNvPicPr preferRelativeResize="0"/>
          <p:nvPr/>
        </p:nvPicPr>
        <p:blipFill>
          <a:blip r:embed="rId5">
            <a:alphaModFix/>
          </a:blip>
          <a:stretch>
            <a:fillRect/>
          </a:stretch>
        </p:blipFill>
        <p:spPr>
          <a:xfrm>
            <a:off x="5579863" y="1790975"/>
            <a:ext cx="3335626" cy="2107825"/>
          </a:xfrm>
          <a:prstGeom prst="rect">
            <a:avLst/>
          </a:prstGeom>
          <a:noFill/>
          <a:ln>
            <a:noFill/>
          </a:ln>
        </p:spPr>
      </p:pic>
      <p:pic>
        <p:nvPicPr>
          <p:cNvPr id="607" name="Google Shape;607;g2a6a5bef406_0_97"/>
          <p:cNvPicPr preferRelativeResize="0"/>
          <p:nvPr/>
        </p:nvPicPr>
        <p:blipFill>
          <a:blip r:embed="rId6">
            <a:alphaModFix/>
          </a:blip>
          <a:stretch>
            <a:fillRect/>
          </a:stretch>
        </p:blipFill>
        <p:spPr>
          <a:xfrm>
            <a:off x="5586358" y="4341650"/>
            <a:ext cx="3322654" cy="2217318"/>
          </a:xfrm>
          <a:prstGeom prst="rect">
            <a:avLst/>
          </a:prstGeom>
          <a:noFill/>
          <a:ln>
            <a:noFill/>
          </a:ln>
        </p:spPr>
      </p:pic>
      <p:sp>
        <p:nvSpPr>
          <p:cNvPr id="608" name="Google Shape;608;g2a6a5bef406_0_97"/>
          <p:cNvSpPr/>
          <p:nvPr/>
        </p:nvSpPr>
        <p:spPr>
          <a:xfrm>
            <a:off x="4825800" y="4004450"/>
            <a:ext cx="4318200" cy="2733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5" name="Google Shape;615;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6" name="Google Shape;616;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5e11802ac4_0_2108"/>
          <p:cNvCxnSpPr>
            <a:stCxn id="618" idx="4"/>
            <a:endCxn id="61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9" name="Google Shape;619;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0" name="Google Shape;620;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8" name="Google Shape;618;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1" name="Google Shape;621;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22" name="Google Shape;622;g25e11802ac4_0_2108"/>
          <p:cNvCxnSpPr>
            <a:stCxn id="623" idx="4"/>
            <a:endCxn id="61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24" name="Google Shape;624;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25" name="Google Shape;625;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23" name="Google Shape;623;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6" name="Google Shape;626;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27" name="Google Shape;627;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28" name="Google Shape;628;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29" name="Google Shape;629;g25e11802ac4_0_2108"/>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Aquatic</a:t>
            </a:r>
            <a:endParaRPr b="0" i="0" sz="700" u="none" cap="none" strike="noStrike">
              <a:solidFill>
                <a:srgbClr val="000000"/>
              </a:solidFill>
              <a:latin typeface="Arial"/>
              <a:ea typeface="Arial"/>
              <a:cs typeface="Arial"/>
              <a:sym typeface="Arial"/>
            </a:endParaRPr>
          </a:p>
        </p:txBody>
      </p:sp>
      <p:sp>
        <p:nvSpPr>
          <p:cNvPr id="630" name="Google Shape;630;g25e11802ac4_0_2108"/>
          <p:cNvSpPr txBox="1"/>
          <p:nvPr/>
        </p:nvSpPr>
        <p:spPr>
          <a:xfrm>
            <a:off x="5156425" y="6064400"/>
            <a:ext cx="35304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aquatic</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31" name="Google Shape;631;g25e11802ac4_0_2108"/>
          <p:cNvPicPr preferRelativeResize="0"/>
          <p:nvPr/>
        </p:nvPicPr>
        <p:blipFill>
          <a:blip r:embed="rId3">
            <a:alphaModFix/>
          </a:blip>
          <a:stretch>
            <a:fillRect/>
          </a:stretch>
        </p:blipFill>
        <p:spPr>
          <a:xfrm>
            <a:off x="5958402" y="1070798"/>
            <a:ext cx="2641995" cy="17630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2928e35bcaa_0_7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8" name="Google Shape;638;g2928e35bcaa_0_7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g2928e35bcaa_0_736"/>
          <p:cNvCxnSpPr>
            <a:stCxn id="640" idx="4"/>
            <a:endCxn id="63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1" name="Google Shape;641;g2928e35bcaa_0_7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2" name="Google Shape;642;g2928e35bcaa_0_7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0" name="Google Shape;640;g2928e35bcaa_0_7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3" name="Google Shape;643;g2928e35bcaa_0_736"/>
          <p:cNvSpPr txBox="1"/>
          <p:nvPr/>
        </p:nvSpPr>
        <p:spPr>
          <a:xfrm>
            <a:off x="187350" y="346150"/>
            <a:ext cx="8769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aquatic</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44" name="Google Shape;644;g2928e35bcaa_0_736"/>
          <p:cNvSpPr txBox="1"/>
          <p:nvPr/>
        </p:nvSpPr>
        <p:spPr>
          <a:xfrm>
            <a:off x="1073532" y="537774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Living, growing, or often found in a city</a:t>
            </a:r>
            <a:r>
              <a:rPr b="0" i="0" lang="en-US" sz="2400" u="none" cap="none" strike="noStrike">
                <a:solidFill>
                  <a:srgbClr val="434343"/>
                </a:solidFill>
                <a:latin typeface="Helvetica Neue Light"/>
                <a:ea typeface="Helvetica Neue Light"/>
                <a:cs typeface="Helvetica Neue Light"/>
                <a:sym typeface="Helvetica Neue Light"/>
              </a:rPr>
              <a:t>  </a:t>
            </a:r>
            <a:endParaRPr b="0" i="0" sz="1400" u="none" cap="none" strike="noStrike">
              <a:solidFill>
                <a:srgbClr val="434343"/>
              </a:solidFill>
              <a:latin typeface="Arial"/>
              <a:ea typeface="Arial"/>
              <a:cs typeface="Arial"/>
              <a:sym typeface="Arial"/>
            </a:endParaRPr>
          </a:p>
        </p:txBody>
      </p:sp>
      <p:sp>
        <p:nvSpPr>
          <p:cNvPr id="645" name="Google Shape;645;g2928e35bcaa_0_736"/>
          <p:cNvSpPr txBox="1"/>
          <p:nvPr/>
        </p:nvSpPr>
        <p:spPr>
          <a:xfrm>
            <a:off x="1073532" y="18370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Living, growing, or often found in sand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6" name="Google Shape;646;g2928e35bcaa_0_736"/>
          <p:cNvSpPr txBox="1"/>
          <p:nvPr/>
        </p:nvSpPr>
        <p:spPr>
          <a:xfrm>
            <a:off x="1073532" y="420517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Living, growing, or often found in a forest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7" name="Google Shape;647;g2928e35bcaa_0_7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8" name="Google Shape;648;g2928e35bcaa_0_73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9" name="Google Shape;649;g2928e35bcaa_0_736"/>
          <p:cNvSpPr txBox="1"/>
          <p:nvPr/>
        </p:nvSpPr>
        <p:spPr>
          <a:xfrm>
            <a:off x="367607" y="412411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50" name="Google Shape;650;g2928e35bcaa_0_736"/>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51" name="Google Shape;651;g2928e35bcaa_0_736"/>
          <p:cNvSpPr txBox="1"/>
          <p:nvPr/>
        </p:nvSpPr>
        <p:spPr>
          <a:xfrm>
            <a:off x="1073532" y="30326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Living, growing, or often found in water</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2a6a5bef406_0_12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8" name="Google Shape;658;g2a6a5bef406_0_12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9" name="Google Shape;659;g2a6a5bef406_0_120"/>
          <p:cNvCxnSpPr>
            <a:stCxn id="660" idx="4"/>
            <a:endCxn id="6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1" name="Google Shape;661;g2a6a5bef406_0_12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2" name="Google Shape;662;g2a6a5bef406_0_12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0" name="Google Shape;660;g2a6a5bef406_0_12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3" name="Google Shape;663;g2a6a5bef406_0_120"/>
          <p:cNvSpPr txBox="1"/>
          <p:nvPr/>
        </p:nvSpPr>
        <p:spPr>
          <a:xfrm>
            <a:off x="187350" y="346150"/>
            <a:ext cx="8769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aquatic</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64" name="Google Shape;664;g2a6a5bef406_0_120"/>
          <p:cNvSpPr txBox="1"/>
          <p:nvPr/>
        </p:nvSpPr>
        <p:spPr>
          <a:xfrm>
            <a:off x="1073532" y="537774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Living, growing, or often found in a city</a:t>
            </a:r>
            <a:r>
              <a:rPr b="0" i="0" lang="en-US" sz="2400" u="none" cap="none" strike="noStrike">
                <a:solidFill>
                  <a:srgbClr val="434343"/>
                </a:solidFill>
                <a:latin typeface="Helvetica Neue Light"/>
                <a:ea typeface="Helvetica Neue Light"/>
                <a:cs typeface="Helvetica Neue Light"/>
                <a:sym typeface="Helvetica Neue Light"/>
              </a:rPr>
              <a:t>  </a:t>
            </a:r>
            <a:endParaRPr b="0" i="0" sz="1400" u="none" cap="none" strike="noStrike">
              <a:solidFill>
                <a:srgbClr val="434343"/>
              </a:solidFill>
              <a:latin typeface="Arial"/>
              <a:ea typeface="Arial"/>
              <a:cs typeface="Arial"/>
              <a:sym typeface="Arial"/>
            </a:endParaRPr>
          </a:p>
        </p:txBody>
      </p:sp>
      <p:sp>
        <p:nvSpPr>
          <p:cNvPr id="665" name="Google Shape;665;g2a6a5bef406_0_120"/>
          <p:cNvSpPr txBox="1"/>
          <p:nvPr/>
        </p:nvSpPr>
        <p:spPr>
          <a:xfrm>
            <a:off x="1073532" y="18370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Living, growing, or often found in sand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6" name="Google Shape;666;g2a6a5bef406_0_120"/>
          <p:cNvSpPr txBox="1"/>
          <p:nvPr/>
        </p:nvSpPr>
        <p:spPr>
          <a:xfrm>
            <a:off x="1073532" y="420517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Living, growing, or often found in a forest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7" name="Google Shape;667;g2a6a5bef406_0_120"/>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8" name="Google Shape;668;g2a6a5bef406_0_120"/>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69" name="Google Shape;669;g2a6a5bef406_0_120"/>
          <p:cNvSpPr txBox="1"/>
          <p:nvPr/>
        </p:nvSpPr>
        <p:spPr>
          <a:xfrm>
            <a:off x="367607" y="412411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0" name="Google Shape;670;g2a6a5bef406_0_120"/>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1" name="Google Shape;671;g2a6a5bef406_0_120"/>
          <p:cNvSpPr txBox="1"/>
          <p:nvPr/>
        </p:nvSpPr>
        <p:spPr>
          <a:xfrm>
            <a:off x="1073532" y="30326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Living, growing, or often found in 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2" name="Google Shape;672;g2a6a5bef406_0_120"/>
          <p:cNvSpPr/>
          <p:nvPr/>
        </p:nvSpPr>
        <p:spPr>
          <a:xfrm>
            <a:off x="393325" y="2890775"/>
            <a:ext cx="6147000" cy="831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9" name="Google Shape;679;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0" name="Google Shape;680;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1" name="Google Shape;681;g25e11802ac4_0_2343"/>
          <p:cNvCxnSpPr>
            <a:stCxn id="682" idx="4"/>
            <a:endCxn id="67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3" name="Google Shape;683;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4" name="Google Shape;684;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2" name="Google Shape;682;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5" name="Google Shape;685;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86" name="Google Shape;686;g25e11802ac4_0_2343"/>
          <p:cNvCxnSpPr>
            <a:stCxn id="687" idx="4"/>
            <a:endCxn id="67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88" name="Google Shape;688;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89" name="Google Shape;689;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87" name="Google Shape;687;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0" name="Google Shape;690;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91" name="Google Shape;691;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92" name="Google Shape;692;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93" name="Google Shape;693;g25e11802ac4_0_2343"/>
          <p:cNvSpPr txBox="1"/>
          <p:nvPr/>
        </p:nvSpPr>
        <p:spPr>
          <a:xfrm>
            <a:off x="569525" y="1625113"/>
            <a:ext cx="3943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Living, growing, or often found in water</a:t>
            </a:r>
            <a:endParaRPr b="0" i="0" sz="2400" u="none" cap="none" strike="noStrike">
              <a:solidFill>
                <a:srgbClr val="000000"/>
              </a:solidFill>
              <a:latin typeface="Arial"/>
              <a:ea typeface="Arial"/>
              <a:cs typeface="Arial"/>
              <a:sym typeface="Arial"/>
            </a:endParaRPr>
          </a:p>
        </p:txBody>
      </p:sp>
      <p:sp>
        <p:nvSpPr>
          <p:cNvPr id="694" name="Google Shape;694;g25e11802ac4_0_2343"/>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Aquatic</a:t>
            </a:r>
            <a:endParaRPr b="0" i="0" sz="700" u="none" cap="none" strike="noStrike">
              <a:solidFill>
                <a:srgbClr val="000000"/>
              </a:solidFill>
              <a:latin typeface="Arial"/>
              <a:ea typeface="Arial"/>
              <a:cs typeface="Arial"/>
              <a:sym typeface="Arial"/>
            </a:endParaRPr>
          </a:p>
        </p:txBody>
      </p:sp>
      <p:sp>
        <p:nvSpPr>
          <p:cNvPr id="695" name="Google Shape;695;g25e11802ac4_0_2343"/>
          <p:cNvSpPr txBox="1"/>
          <p:nvPr/>
        </p:nvSpPr>
        <p:spPr>
          <a:xfrm>
            <a:off x="5156425" y="6064400"/>
            <a:ext cx="35304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aquatic</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96" name="Google Shape;696;g25e11802ac4_0_2343"/>
          <p:cNvPicPr preferRelativeResize="0"/>
          <p:nvPr/>
        </p:nvPicPr>
        <p:blipFill>
          <a:blip r:embed="rId3">
            <a:alphaModFix/>
          </a:blip>
          <a:stretch>
            <a:fillRect/>
          </a:stretch>
        </p:blipFill>
        <p:spPr>
          <a:xfrm>
            <a:off x="5958402" y="1070798"/>
            <a:ext cx="2641995" cy="17630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g2928e35bcaa_0_91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3" name="Google Shape;703;g2928e35bcaa_0_91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4" name="Google Shape;704;g2928e35bcaa_0_915"/>
          <p:cNvCxnSpPr>
            <a:stCxn id="705" idx="4"/>
            <a:endCxn id="70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6" name="Google Shape;706;g2928e35bcaa_0_91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7" name="Google Shape;707;g2928e35bcaa_0_91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5" name="Google Shape;705;g2928e35bcaa_0_91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8" name="Google Shape;708;g2928e35bcaa_0_915"/>
          <p:cNvSpPr txBox="1"/>
          <p:nvPr/>
        </p:nvSpPr>
        <p:spPr>
          <a:xfrm>
            <a:off x="269300" y="355700"/>
            <a:ext cx="8751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aquatic</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09" name="Google Shape;709;g2928e35bcaa_0_915"/>
          <p:cNvSpPr txBox="1"/>
          <p:nvPr/>
        </p:nvSpPr>
        <p:spPr>
          <a:xfrm>
            <a:off x="1073532" y="5345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A crater on the moon</a:t>
            </a:r>
            <a:endParaRPr b="0" i="0" sz="1400" u="none" cap="none" strike="noStrike">
              <a:solidFill>
                <a:schemeClr val="dk1"/>
              </a:solidFill>
              <a:latin typeface="Arial"/>
              <a:ea typeface="Arial"/>
              <a:cs typeface="Arial"/>
              <a:sym typeface="Arial"/>
            </a:endParaRPr>
          </a:p>
        </p:txBody>
      </p:sp>
      <p:sp>
        <p:nvSpPr>
          <p:cNvPr id="710" name="Google Shape;710;g2928e35bcaa_0_915"/>
          <p:cNvSpPr txBox="1"/>
          <p:nvPr/>
        </p:nvSpPr>
        <p:spPr>
          <a:xfrm>
            <a:off x="1073532" y="42175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A flowing river</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711" name="Google Shape;711;g2928e35bcaa_0_91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2" name="Google Shape;712;g2928e35bcaa_0_915"/>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A singing bird</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713" name="Google Shape;713;g2928e35bcaa_0_915"/>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14" name="Google Shape;714;g2928e35bcaa_0_915"/>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15" name="Google Shape;715;g2928e35bcaa_0_915"/>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16" name="Google Shape;716;g2928e35bcaa_0_915"/>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17" name="Google Shape;717;g2928e35bcaa_0_915"/>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growing tree</a:t>
            </a:r>
            <a:r>
              <a:rPr b="0" i="0" lang="en-US" sz="2400" u="none" cap="none" strike="noStrike">
                <a:solidFill>
                  <a:srgbClr val="000000"/>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2a6a5bef406_0_1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4" name="Google Shape;724;g2a6a5bef406_0_1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5" name="Google Shape;725;g2a6a5bef406_0_143"/>
          <p:cNvCxnSpPr>
            <a:stCxn id="726" idx="4"/>
            <a:endCxn id="72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7" name="Google Shape;727;g2a6a5bef406_0_1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8" name="Google Shape;728;g2a6a5bef406_0_1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6" name="Google Shape;726;g2a6a5bef406_0_1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9" name="Google Shape;729;g2a6a5bef406_0_143"/>
          <p:cNvSpPr txBox="1"/>
          <p:nvPr/>
        </p:nvSpPr>
        <p:spPr>
          <a:xfrm>
            <a:off x="269300" y="355700"/>
            <a:ext cx="8751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aquatic</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30" name="Google Shape;730;g2a6a5bef406_0_143"/>
          <p:cNvSpPr txBox="1"/>
          <p:nvPr/>
        </p:nvSpPr>
        <p:spPr>
          <a:xfrm>
            <a:off x="1073532" y="5345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A crater on the moon</a:t>
            </a:r>
            <a:endParaRPr b="0" i="0" sz="1400" u="none" cap="none" strike="noStrike">
              <a:solidFill>
                <a:schemeClr val="dk1"/>
              </a:solidFill>
              <a:latin typeface="Arial"/>
              <a:ea typeface="Arial"/>
              <a:cs typeface="Arial"/>
              <a:sym typeface="Arial"/>
            </a:endParaRPr>
          </a:p>
        </p:txBody>
      </p:sp>
      <p:sp>
        <p:nvSpPr>
          <p:cNvPr id="731" name="Google Shape;731;g2a6a5bef406_0_143"/>
          <p:cNvSpPr txBox="1"/>
          <p:nvPr/>
        </p:nvSpPr>
        <p:spPr>
          <a:xfrm>
            <a:off x="1073532" y="42175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A flowing river</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732" name="Google Shape;732;g2a6a5bef406_0_143"/>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3" name="Google Shape;733;g2a6a5bef406_0_143"/>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A singing bird</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734" name="Google Shape;734;g2a6a5bef406_0_143"/>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5" name="Google Shape;735;g2a6a5bef406_0_143"/>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6" name="Google Shape;736;g2a6a5bef406_0_143"/>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7" name="Google Shape;737;g2a6a5bef406_0_143"/>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8" name="Google Shape;738;g2a6a5bef406_0_143"/>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growing tree</a:t>
            </a:r>
            <a:r>
              <a:rPr b="0" i="0" lang="en-US" sz="2400" u="none" cap="none" strike="noStrike">
                <a:solidFill>
                  <a:srgbClr val="000000"/>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9" name="Google Shape;739;g2a6a5bef406_0_143"/>
          <p:cNvSpPr/>
          <p:nvPr/>
        </p:nvSpPr>
        <p:spPr>
          <a:xfrm>
            <a:off x="393325" y="3937550"/>
            <a:ext cx="32202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6" name="Google Shape;746;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7" name="Google Shape;747;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8" name="Google Shape;748;g25e11802ac4_0_2511"/>
          <p:cNvCxnSpPr>
            <a:stCxn id="749" idx="4"/>
            <a:endCxn id="74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0" name="Google Shape;750;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1" name="Google Shape;751;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9" name="Google Shape;749;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52" name="Google Shape;752;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53" name="Google Shape;753;g25e11802ac4_0_2511"/>
          <p:cNvCxnSpPr>
            <a:stCxn id="754" idx="4"/>
            <a:endCxn id="74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55" name="Google Shape;755;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56" name="Google Shape;756;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54" name="Google Shape;754;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7" name="Google Shape;757;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58" name="Google Shape;758;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59" name="Google Shape;759;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60" name="Google Shape;760;g25e11802ac4_0_2511"/>
          <p:cNvSpPr txBox="1"/>
          <p:nvPr/>
        </p:nvSpPr>
        <p:spPr>
          <a:xfrm>
            <a:off x="569525" y="4918300"/>
            <a:ext cx="3943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flowing river</a:t>
            </a:r>
            <a:endParaRPr b="0" i="0" sz="2400" u="none" cap="none" strike="noStrike">
              <a:solidFill>
                <a:srgbClr val="000000"/>
              </a:solidFill>
              <a:latin typeface="Arial"/>
              <a:ea typeface="Arial"/>
              <a:cs typeface="Arial"/>
              <a:sym typeface="Arial"/>
            </a:endParaRPr>
          </a:p>
        </p:txBody>
      </p:sp>
      <p:sp>
        <p:nvSpPr>
          <p:cNvPr id="761" name="Google Shape;761;g25e11802ac4_0_2511"/>
          <p:cNvSpPr txBox="1"/>
          <p:nvPr/>
        </p:nvSpPr>
        <p:spPr>
          <a:xfrm>
            <a:off x="569525" y="1625113"/>
            <a:ext cx="3943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Living, growing, or often found in water</a:t>
            </a:r>
            <a:endParaRPr b="0" i="0" sz="2400" u="none" cap="none" strike="noStrike">
              <a:solidFill>
                <a:srgbClr val="000000"/>
              </a:solidFill>
              <a:latin typeface="Arial"/>
              <a:ea typeface="Arial"/>
              <a:cs typeface="Arial"/>
              <a:sym typeface="Arial"/>
            </a:endParaRPr>
          </a:p>
        </p:txBody>
      </p:sp>
      <p:sp>
        <p:nvSpPr>
          <p:cNvPr id="762" name="Google Shape;762;g25e11802ac4_0_2511"/>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Aquatic</a:t>
            </a:r>
            <a:endParaRPr b="0" i="0" sz="700" u="none" cap="none" strike="noStrike">
              <a:solidFill>
                <a:srgbClr val="000000"/>
              </a:solidFill>
              <a:latin typeface="Arial"/>
              <a:ea typeface="Arial"/>
              <a:cs typeface="Arial"/>
              <a:sym typeface="Arial"/>
            </a:endParaRPr>
          </a:p>
        </p:txBody>
      </p:sp>
      <p:sp>
        <p:nvSpPr>
          <p:cNvPr id="763" name="Google Shape;763;g25e11802ac4_0_2511"/>
          <p:cNvSpPr txBox="1"/>
          <p:nvPr/>
        </p:nvSpPr>
        <p:spPr>
          <a:xfrm>
            <a:off x="5156425" y="6064400"/>
            <a:ext cx="35304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aquatic</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764" name="Google Shape;764;g25e11802ac4_0_2511"/>
          <p:cNvPicPr preferRelativeResize="0"/>
          <p:nvPr/>
        </p:nvPicPr>
        <p:blipFill>
          <a:blip r:embed="rId3">
            <a:alphaModFix/>
          </a:blip>
          <a:stretch>
            <a:fillRect/>
          </a:stretch>
        </p:blipFill>
        <p:spPr>
          <a:xfrm>
            <a:off x="5958402" y="1070798"/>
            <a:ext cx="2641995" cy="17630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1" name="Google Shape;771;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2" name="Google Shape;772;g25e11802ac4_0_2536"/>
          <p:cNvCxnSpPr>
            <a:stCxn id="773" idx="4"/>
            <a:endCxn id="77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4" name="Google Shape;774;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5" name="Google Shape;775;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3" name="Google Shape;773;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6" name="Google Shape;776;g25e11802ac4_0_2536"/>
          <p:cNvSpPr txBox="1"/>
          <p:nvPr/>
        </p:nvSpPr>
        <p:spPr>
          <a:xfrm>
            <a:off x="228900" y="203300"/>
            <a:ext cx="8840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rgbClr val="000000"/>
                </a:solidFill>
                <a:latin typeface="Calibri"/>
                <a:ea typeface="Calibri"/>
                <a:cs typeface="Calibri"/>
                <a:sym typeface="Calibri"/>
              </a:rPr>
              <a:t>Directions:</a:t>
            </a:r>
            <a:r>
              <a:rPr b="1" i="0" lang="en-US" sz="2600" u="none" cap="none" strike="noStrike">
                <a:solidFill>
                  <a:srgbClr val="000000"/>
                </a:solidFill>
                <a:latin typeface="Calibri"/>
                <a:ea typeface="Calibri"/>
                <a:cs typeface="Calibri"/>
                <a:sym typeface="Calibri"/>
              </a:rPr>
              <a:t> </a:t>
            </a:r>
            <a:r>
              <a:rPr b="0" i="0" lang="en-US" sz="2600" u="none" cap="none" strike="noStrike">
                <a:solidFill>
                  <a:srgbClr val="000000"/>
                </a:solidFill>
                <a:latin typeface="Calibri"/>
                <a:ea typeface="Calibri"/>
                <a:cs typeface="Calibri"/>
                <a:sym typeface="Calibri"/>
              </a:rPr>
              <a:t>Choose the correct response for </a:t>
            </a:r>
            <a:r>
              <a:rPr b="0" i="1" lang="en-US" sz="2600" u="none" cap="none" strike="noStrike">
                <a:solidFill>
                  <a:srgbClr val="000000"/>
                </a:solidFill>
                <a:latin typeface="Calibri"/>
                <a:ea typeface="Calibri"/>
                <a:cs typeface="Calibri"/>
                <a:sym typeface="Calibri"/>
              </a:rPr>
              <a:t>“how does </a:t>
            </a:r>
            <a:r>
              <a:rPr i="1" lang="en-US" sz="2600">
                <a:latin typeface="Calibri"/>
                <a:ea typeface="Calibri"/>
                <a:cs typeface="Calibri"/>
                <a:sym typeface="Calibri"/>
              </a:rPr>
              <a:t>aquatic</a:t>
            </a:r>
            <a:r>
              <a:rPr b="0" i="1" lang="en-US" sz="2600" u="none" cap="none" strike="noStrike">
                <a:solidFill>
                  <a:srgbClr val="000000"/>
                </a:solidFill>
                <a:latin typeface="Calibri"/>
                <a:ea typeface="Calibri"/>
                <a:cs typeface="Calibri"/>
                <a:sym typeface="Calibri"/>
              </a:rPr>
              <a:t> impact my life?” </a:t>
            </a:r>
            <a:r>
              <a:rPr b="0" i="0" lang="en-US" sz="2600" u="none" cap="none" strike="noStrike">
                <a:solidFill>
                  <a:srgbClr val="000000"/>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777" name="Google Shape;777;g25e11802ac4_0_2536"/>
          <p:cNvSpPr txBox="1"/>
          <p:nvPr/>
        </p:nvSpPr>
        <p:spPr>
          <a:xfrm>
            <a:off x="976407" y="54084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Aquatic </a:t>
            </a:r>
            <a:r>
              <a:rPr lang="en-US" sz="2200">
                <a:solidFill>
                  <a:srgbClr val="434343"/>
                </a:solidFill>
                <a:latin typeface="Helvetica Neue Light"/>
                <a:ea typeface="Helvetica Neue Light"/>
                <a:cs typeface="Helvetica Neue Light"/>
                <a:sym typeface="Helvetica Neue Light"/>
              </a:rPr>
              <a:t>ecosystems</a:t>
            </a:r>
            <a:r>
              <a:rPr lang="en-US" sz="2200">
                <a:solidFill>
                  <a:srgbClr val="434343"/>
                </a:solidFill>
                <a:latin typeface="Helvetica Neue Light"/>
                <a:ea typeface="Helvetica Neue Light"/>
                <a:cs typeface="Helvetica Neue Light"/>
                <a:sym typeface="Helvetica Neue Light"/>
              </a:rPr>
              <a:t> provide us a place to keep farm animals </a:t>
            </a:r>
            <a:endParaRPr b="0" i="0" sz="1200" u="none" cap="none" strike="noStrike">
              <a:solidFill>
                <a:srgbClr val="434343"/>
              </a:solidFill>
              <a:latin typeface="Arial"/>
              <a:ea typeface="Arial"/>
              <a:cs typeface="Arial"/>
              <a:sym typeface="Arial"/>
            </a:endParaRPr>
          </a:p>
        </p:txBody>
      </p:sp>
      <p:sp>
        <p:nvSpPr>
          <p:cNvPr id="778" name="Google Shape;778;g25e11802ac4_0_2536"/>
          <p:cNvSpPr txBox="1"/>
          <p:nvPr/>
        </p:nvSpPr>
        <p:spPr>
          <a:xfrm>
            <a:off x="976407" y="1579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Aquatic ecosystems provide us water to be able to drink.</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79" name="Google Shape;779;g25e11802ac4_0_2536"/>
          <p:cNvSpPr txBox="1"/>
          <p:nvPr/>
        </p:nvSpPr>
        <p:spPr>
          <a:xfrm>
            <a:off x="976400" y="4154951"/>
            <a:ext cx="79770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Aquatic ecosystems provide us warmth in the winter.</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80" name="Google Shape;780;g25e11802ac4_0_2536"/>
          <p:cNvSpPr txBox="1"/>
          <p:nvPr/>
        </p:nvSpPr>
        <p:spPr>
          <a:xfrm>
            <a:off x="380509" y="1456047"/>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A</a:t>
            </a:r>
            <a:endParaRPr b="0" i="0" sz="1600" u="none" cap="none" strike="noStrike">
              <a:solidFill>
                <a:srgbClr val="000000"/>
              </a:solidFill>
              <a:latin typeface="Arial"/>
              <a:ea typeface="Arial"/>
              <a:cs typeface="Arial"/>
              <a:sym typeface="Arial"/>
            </a:endParaRPr>
          </a:p>
        </p:txBody>
      </p:sp>
      <p:sp>
        <p:nvSpPr>
          <p:cNvPr id="781" name="Google Shape;781;g25e11802ac4_0_2536"/>
          <p:cNvSpPr txBox="1"/>
          <p:nvPr/>
        </p:nvSpPr>
        <p:spPr>
          <a:xfrm>
            <a:off x="380508" y="2734264"/>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B</a:t>
            </a:r>
            <a:endParaRPr b="0" i="0" sz="1600" u="none" cap="none" strike="noStrike">
              <a:solidFill>
                <a:srgbClr val="000000"/>
              </a:solidFill>
              <a:latin typeface="Arial"/>
              <a:ea typeface="Arial"/>
              <a:cs typeface="Arial"/>
              <a:sym typeface="Arial"/>
            </a:endParaRPr>
          </a:p>
        </p:txBody>
      </p:sp>
      <p:sp>
        <p:nvSpPr>
          <p:cNvPr id="782" name="Google Shape;782;g25e11802ac4_0_2536"/>
          <p:cNvSpPr txBox="1"/>
          <p:nvPr/>
        </p:nvSpPr>
        <p:spPr>
          <a:xfrm>
            <a:off x="393332" y="4031804"/>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C</a:t>
            </a:r>
            <a:endParaRPr b="0" i="0" sz="1600" u="none" cap="none" strike="noStrike">
              <a:solidFill>
                <a:srgbClr val="000000"/>
              </a:solidFill>
              <a:latin typeface="Arial"/>
              <a:ea typeface="Arial"/>
              <a:cs typeface="Arial"/>
              <a:sym typeface="Arial"/>
            </a:endParaRPr>
          </a:p>
        </p:txBody>
      </p:sp>
      <p:sp>
        <p:nvSpPr>
          <p:cNvPr id="783" name="Google Shape;783;g25e11802ac4_0_2536"/>
          <p:cNvSpPr txBox="1"/>
          <p:nvPr/>
        </p:nvSpPr>
        <p:spPr>
          <a:xfrm>
            <a:off x="393330" y="5285345"/>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D</a:t>
            </a:r>
            <a:endParaRPr b="0" i="0" sz="1600" u="none" cap="none" strike="noStrike">
              <a:solidFill>
                <a:srgbClr val="000000"/>
              </a:solidFill>
              <a:latin typeface="Arial"/>
              <a:ea typeface="Arial"/>
              <a:cs typeface="Arial"/>
              <a:sym typeface="Arial"/>
            </a:endParaRPr>
          </a:p>
        </p:txBody>
      </p:sp>
      <p:sp>
        <p:nvSpPr>
          <p:cNvPr id="784" name="Google Shape;784;g25e11802ac4_0_2536"/>
          <p:cNvSpPr txBox="1"/>
          <p:nvPr/>
        </p:nvSpPr>
        <p:spPr>
          <a:xfrm>
            <a:off x="976407" y="2867071"/>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Aquatic ecosystems provide us places to build homes.</a:t>
            </a:r>
            <a:endParaRPr b="0" i="0" sz="2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descr="Rewind" id="156" name="Google Shape;156;g29c31cddc2b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9c31cddc2b_0_1"/>
          <p:cNvSpPr txBox="1"/>
          <p:nvPr/>
        </p:nvSpPr>
        <p:spPr>
          <a:xfrm>
            <a:off x="985697" y="303150"/>
            <a:ext cx="7600500" cy="1092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4800"/>
              <a:buFont typeface="Arial"/>
              <a:buNone/>
            </a:pPr>
            <a:r>
              <a:rPr b="1" i="0" lang="en-US" sz="3600" u="sng" cap="none" strike="noStrike">
                <a:solidFill>
                  <a:srgbClr val="000000"/>
                </a:solidFill>
                <a:latin typeface="Calibri"/>
                <a:ea typeface="Calibri"/>
                <a:cs typeface="Calibri"/>
                <a:sym typeface="Calibri"/>
              </a:rPr>
              <a:t>Organism</a:t>
            </a:r>
            <a:r>
              <a:rPr b="1" i="0" lang="en-US" sz="3600" u="none" cap="none" strike="noStrike">
                <a:solidFill>
                  <a:srgbClr val="000000"/>
                </a:solidFill>
                <a:latin typeface="Calibri"/>
                <a:ea typeface="Calibri"/>
                <a:cs typeface="Calibri"/>
                <a:sym typeface="Calibri"/>
              </a:rPr>
              <a:t>: </a:t>
            </a:r>
            <a:r>
              <a:rPr b="0" i="0" lang="en-US" sz="3600" u="none" cap="none" strike="noStrike">
                <a:solidFill>
                  <a:srgbClr val="000000"/>
                </a:solidFill>
                <a:latin typeface="Calibri"/>
                <a:ea typeface="Calibri"/>
                <a:cs typeface="Calibri"/>
                <a:sym typeface="Calibri"/>
              </a:rPr>
              <a:t>any living thing</a:t>
            </a:r>
            <a:endParaRPr b="0" i="0" sz="3600" u="none" cap="none" strike="noStrike">
              <a:solidFill>
                <a:srgbClr val="888888"/>
              </a:solidFill>
              <a:latin typeface="Calibri"/>
              <a:ea typeface="Calibri"/>
              <a:cs typeface="Calibri"/>
              <a:sym typeface="Calibri"/>
            </a:endParaRPr>
          </a:p>
        </p:txBody>
      </p:sp>
      <p:sp>
        <p:nvSpPr>
          <p:cNvPr id="158" name="Google Shape;158;g29c31cddc2b_0_1"/>
          <p:cNvSpPr/>
          <p:nvPr/>
        </p:nvSpPr>
        <p:spPr>
          <a:xfrm>
            <a:off x="661974" y="1629507"/>
            <a:ext cx="1940700" cy="4583700"/>
          </a:xfrm>
          <a:prstGeom prst="rect">
            <a:avLst/>
          </a:prstGeom>
          <a:blipFill rotWithShape="1">
            <a:blip r:embed="rId4">
              <a:alphaModFix/>
            </a:blip>
            <a:stretch>
              <a:fillRect b="0" l="-53652" r="-81924"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9" name="Google Shape;159;g29c31cddc2b_0_1"/>
          <p:cNvSpPr/>
          <p:nvPr/>
        </p:nvSpPr>
        <p:spPr>
          <a:xfrm>
            <a:off x="2602524" y="1629506"/>
            <a:ext cx="1940700" cy="4583700"/>
          </a:xfrm>
          <a:prstGeom prst="rect">
            <a:avLst/>
          </a:prstGeom>
          <a:blipFill rotWithShape="1">
            <a:blip r:embed="rId5">
              <a:alphaModFix/>
            </a:blip>
            <a:stretch>
              <a:fillRect b="0" l="-23037" r="-23027"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0" name="Google Shape;160;g29c31cddc2b_0_1"/>
          <p:cNvSpPr/>
          <p:nvPr/>
        </p:nvSpPr>
        <p:spPr>
          <a:xfrm>
            <a:off x="4543074" y="1629505"/>
            <a:ext cx="1940700" cy="4583700"/>
          </a:xfrm>
          <a:prstGeom prst="rect">
            <a:avLst/>
          </a:prstGeom>
          <a:blipFill rotWithShape="1">
            <a:blip r:embed="rId6">
              <a:alphaModFix/>
            </a:blip>
            <a:stretch>
              <a:fillRect b="0" l="-32452" r="-70145"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 name="Google Shape;161;g29c31cddc2b_0_1"/>
          <p:cNvSpPr/>
          <p:nvPr/>
        </p:nvSpPr>
        <p:spPr>
          <a:xfrm>
            <a:off x="6483624" y="1629505"/>
            <a:ext cx="1940700" cy="4583700"/>
          </a:xfrm>
          <a:prstGeom prst="rect">
            <a:avLst/>
          </a:prstGeom>
          <a:blipFill rotWithShape="1">
            <a:blip r:embed="rId7">
              <a:alphaModFix/>
            </a:blip>
            <a:stretch>
              <a:fillRect b="0" l="0" r="0"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g2a6a5bef406_0_16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1" name="Google Shape;791;g2a6a5bef406_0_16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2" name="Google Shape;792;g2a6a5bef406_0_168"/>
          <p:cNvCxnSpPr>
            <a:stCxn id="793" idx="4"/>
            <a:endCxn id="79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4" name="Google Shape;794;g2a6a5bef406_0_16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5" name="Google Shape;795;g2a6a5bef406_0_16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3" name="Google Shape;793;g2a6a5bef406_0_16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96" name="Google Shape;796;g2a6a5bef406_0_168"/>
          <p:cNvSpPr txBox="1"/>
          <p:nvPr/>
        </p:nvSpPr>
        <p:spPr>
          <a:xfrm>
            <a:off x="228900" y="203300"/>
            <a:ext cx="8840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rgbClr val="000000"/>
                </a:solidFill>
                <a:latin typeface="Calibri"/>
                <a:ea typeface="Calibri"/>
                <a:cs typeface="Calibri"/>
                <a:sym typeface="Calibri"/>
              </a:rPr>
              <a:t>Directions:</a:t>
            </a:r>
            <a:r>
              <a:rPr b="1" i="0" lang="en-US" sz="2600" u="none" cap="none" strike="noStrike">
                <a:solidFill>
                  <a:srgbClr val="000000"/>
                </a:solidFill>
                <a:latin typeface="Calibri"/>
                <a:ea typeface="Calibri"/>
                <a:cs typeface="Calibri"/>
                <a:sym typeface="Calibri"/>
              </a:rPr>
              <a:t> </a:t>
            </a:r>
            <a:r>
              <a:rPr b="0" i="0" lang="en-US" sz="2600" u="none" cap="none" strike="noStrike">
                <a:solidFill>
                  <a:srgbClr val="000000"/>
                </a:solidFill>
                <a:latin typeface="Calibri"/>
                <a:ea typeface="Calibri"/>
                <a:cs typeface="Calibri"/>
                <a:sym typeface="Calibri"/>
              </a:rPr>
              <a:t>Choose the correct response for </a:t>
            </a:r>
            <a:r>
              <a:rPr b="0" i="1" lang="en-US" sz="2600" u="none" cap="none" strike="noStrike">
                <a:solidFill>
                  <a:srgbClr val="000000"/>
                </a:solidFill>
                <a:latin typeface="Calibri"/>
                <a:ea typeface="Calibri"/>
                <a:cs typeface="Calibri"/>
                <a:sym typeface="Calibri"/>
              </a:rPr>
              <a:t>“how does </a:t>
            </a:r>
            <a:r>
              <a:rPr i="1" lang="en-US" sz="2600">
                <a:latin typeface="Calibri"/>
                <a:ea typeface="Calibri"/>
                <a:cs typeface="Calibri"/>
                <a:sym typeface="Calibri"/>
              </a:rPr>
              <a:t>aquatic</a:t>
            </a:r>
            <a:r>
              <a:rPr b="0" i="1" lang="en-US" sz="2600" u="none" cap="none" strike="noStrike">
                <a:solidFill>
                  <a:srgbClr val="000000"/>
                </a:solidFill>
                <a:latin typeface="Calibri"/>
                <a:ea typeface="Calibri"/>
                <a:cs typeface="Calibri"/>
                <a:sym typeface="Calibri"/>
              </a:rPr>
              <a:t> impact my life?” </a:t>
            </a:r>
            <a:r>
              <a:rPr b="0" i="0" lang="en-US" sz="2600" u="none" cap="none" strike="noStrike">
                <a:solidFill>
                  <a:srgbClr val="000000"/>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797" name="Google Shape;797;g2a6a5bef406_0_168"/>
          <p:cNvSpPr txBox="1"/>
          <p:nvPr/>
        </p:nvSpPr>
        <p:spPr>
          <a:xfrm>
            <a:off x="976407" y="54084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Aquatic ecosystems provide us a place to keep farm animals </a:t>
            </a:r>
            <a:endParaRPr b="0" i="0" sz="1200" u="none" cap="none" strike="noStrike">
              <a:solidFill>
                <a:srgbClr val="434343"/>
              </a:solidFill>
              <a:latin typeface="Arial"/>
              <a:ea typeface="Arial"/>
              <a:cs typeface="Arial"/>
              <a:sym typeface="Arial"/>
            </a:endParaRPr>
          </a:p>
        </p:txBody>
      </p:sp>
      <p:sp>
        <p:nvSpPr>
          <p:cNvPr id="798" name="Google Shape;798;g2a6a5bef406_0_168"/>
          <p:cNvSpPr txBox="1"/>
          <p:nvPr/>
        </p:nvSpPr>
        <p:spPr>
          <a:xfrm>
            <a:off x="976407" y="1579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Aquatic ecosystems provide us water to be able to drink.</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99" name="Google Shape;799;g2a6a5bef406_0_168"/>
          <p:cNvSpPr txBox="1"/>
          <p:nvPr/>
        </p:nvSpPr>
        <p:spPr>
          <a:xfrm>
            <a:off x="976400" y="4154951"/>
            <a:ext cx="79770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Aquatic ecosystems provide us warmth in the winter.</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00" name="Google Shape;800;g2a6a5bef406_0_168"/>
          <p:cNvSpPr txBox="1"/>
          <p:nvPr/>
        </p:nvSpPr>
        <p:spPr>
          <a:xfrm>
            <a:off x="380509" y="1456047"/>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A</a:t>
            </a:r>
            <a:endParaRPr b="0" i="0" sz="1600" u="none" cap="none" strike="noStrike">
              <a:solidFill>
                <a:srgbClr val="000000"/>
              </a:solidFill>
              <a:latin typeface="Arial"/>
              <a:ea typeface="Arial"/>
              <a:cs typeface="Arial"/>
              <a:sym typeface="Arial"/>
            </a:endParaRPr>
          </a:p>
        </p:txBody>
      </p:sp>
      <p:sp>
        <p:nvSpPr>
          <p:cNvPr id="801" name="Google Shape;801;g2a6a5bef406_0_168"/>
          <p:cNvSpPr txBox="1"/>
          <p:nvPr/>
        </p:nvSpPr>
        <p:spPr>
          <a:xfrm>
            <a:off x="380508" y="2734264"/>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B</a:t>
            </a:r>
            <a:endParaRPr b="0" i="0" sz="1600" u="none" cap="none" strike="noStrike">
              <a:solidFill>
                <a:srgbClr val="000000"/>
              </a:solidFill>
              <a:latin typeface="Arial"/>
              <a:ea typeface="Arial"/>
              <a:cs typeface="Arial"/>
              <a:sym typeface="Arial"/>
            </a:endParaRPr>
          </a:p>
        </p:txBody>
      </p:sp>
      <p:sp>
        <p:nvSpPr>
          <p:cNvPr id="802" name="Google Shape;802;g2a6a5bef406_0_168"/>
          <p:cNvSpPr txBox="1"/>
          <p:nvPr/>
        </p:nvSpPr>
        <p:spPr>
          <a:xfrm>
            <a:off x="393332" y="4031804"/>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C</a:t>
            </a:r>
            <a:endParaRPr b="0" i="0" sz="1600" u="none" cap="none" strike="noStrike">
              <a:solidFill>
                <a:srgbClr val="000000"/>
              </a:solidFill>
              <a:latin typeface="Arial"/>
              <a:ea typeface="Arial"/>
              <a:cs typeface="Arial"/>
              <a:sym typeface="Arial"/>
            </a:endParaRPr>
          </a:p>
        </p:txBody>
      </p:sp>
      <p:sp>
        <p:nvSpPr>
          <p:cNvPr id="803" name="Google Shape;803;g2a6a5bef406_0_168"/>
          <p:cNvSpPr txBox="1"/>
          <p:nvPr/>
        </p:nvSpPr>
        <p:spPr>
          <a:xfrm>
            <a:off x="393330" y="5285345"/>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D</a:t>
            </a:r>
            <a:endParaRPr b="0" i="0" sz="1600" u="none" cap="none" strike="noStrike">
              <a:solidFill>
                <a:srgbClr val="000000"/>
              </a:solidFill>
              <a:latin typeface="Arial"/>
              <a:ea typeface="Arial"/>
              <a:cs typeface="Arial"/>
              <a:sym typeface="Arial"/>
            </a:endParaRPr>
          </a:p>
        </p:txBody>
      </p:sp>
      <p:sp>
        <p:nvSpPr>
          <p:cNvPr id="804" name="Google Shape;804;g2a6a5bef406_0_168"/>
          <p:cNvSpPr txBox="1"/>
          <p:nvPr/>
        </p:nvSpPr>
        <p:spPr>
          <a:xfrm>
            <a:off x="976407" y="2867071"/>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Aquatic ecosystems provide us places to build homes.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05" name="Google Shape;805;g2a6a5bef406_0_168"/>
          <p:cNvSpPr/>
          <p:nvPr/>
        </p:nvSpPr>
        <p:spPr>
          <a:xfrm>
            <a:off x="380500" y="1362425"/>
            <a:ext cx="82170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2" name="Google Shape;812;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13" name="Google Shape;813;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14" name="Google Shape;814;g25e11802ac4_0_2649"/>
          <p:cNvCxnSpPr>
            <a:stCxn id="815" idx="4"/>
            <a:endCxn id="81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16" name="Google Shape;816;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17" name="Google Shape;817;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5" name="Google Shape;815;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18" name="Google Shape;818;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19" name="Google Shape;819;g25e11802ac4_0_2649"/>
          <p:cNvCxnSpPr>
            <a:stCxn id="820" idx="4"/>
            <a:endCxn id="81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21" name="Google Shape;821;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22" name="Google Shape;822;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20" name="Google Shape;820;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3" name="Google Shape;823;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24" name="Google Shape;824;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25" name="Google Shape;825;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26" name="Google Shape;826;g25e11802ac4_0_2649"/>
          <p:cNvSpPr txBox="1"/>
          <p:nvPr/>
        </p:nvSpPr>
        <p:spPr>
          <a:xfrm>
            <a:off x="4571975" y="4763300"/>
            <a:ext cx="4040400" cy="861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Aquatic ecosystems provide us water to be able to drink</a:t>
            </a:r>
            <a:r>
              <a:rPr b="0" i="0" lang="en-US" sz="2200" u="none" cap="none" strike="noStrike">
                <a:solidFill>
                  <a:schemeClr val="dk1"/>
                </a:solidFill>
                <a:latin typeface="Calibri"/>
                <a:ea typeface="Calibri"/>
                <a:cs typeface="Calibri"/>
                <a:sym typeface="Calibri"/>
              </a:rPr>
              <a:t>.  </a:t>
            </a:r>
            <a:endParaRPr b="0" i="0" sz="2200" u="none" cap="none" strike="noStrike">
              <a:solidFill>
                <a:schemeClr val="dk1"/>
              </a:solidFill>
              <a:latin typeface="Calibri"/>
              <a:ea typeface="Calibri"/>
              <a:cs typeface="Calibri"/>
              <a:sym typeface="Calibri"/>
            </a:endParaRPr>
          </a:p>
        </p:txBody>
      </p:sp>
      <p:sp>
        <p:nvSpPr>
          <p:cNvPr id="827" name="Google Shape;827;g25e11802ac4_0_2649"/>
          <p:cNvSpPr txBox="1"/>
          <p:nvPr/>
        </p:nvSpPr>
        <p:spPr>
          <a:xfrm>
            <a:off x="569525" y="4918300"/>
            <a:ext cx="3943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flowing river</a:t>
            </a:r>
            <a:endParaRPr b="0" i="0" sz="2400" u="none" cap="none" strike="noStrike">
              <a:solidFill>
                <a:srgbClr val="000000"/>
              </a:solidFill>
              <a:latin typeface="Arial"/>
              <a:ea typeface="Arial"/>
              <a:cs typeface="Arial"/>
              <a:sym typeface="Arial"/>
            </a:endParaRPr>
          </a:p>
        </p:txBody>
      </p:sp>
      <p:sp>
        <p:nvSpPr>
          <p:cNvPr id="828" name="Google Shape;828;g25e11802ac4_0_2649"/>
          <p:cNvSpPr txBox="1"/>
          <p:nvPr/>
        </p:nvSpPr>
        <p:spPr>
          <a:xfrm>
            <a:off x="569525" y="1625113"/>
            <a:ext cx="3943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Living, growing, or often found in water</a:t>
            </a:r>
            <a:endParaRPr b="0" i="0" sz="2400" u="none" cap="none" strike="noStrike">
              <a:solidFill>
                <a:srgbClr val="000000"/>
              </a:solidFill>
              <a:latin typeface="Arial"/>
              <a:ea typeface="Arial"/>
              <a:cs typeface="Arial"/>
              <a:sym typeface="Arial"/>
            </a:endParaRPr>
          </a:p>
        </p:txBody>
      </p:sp>
      <p:sp>
        <p:nvSpPr>
          <p:cNvPr id="829" name="Google Shape;829;g25e11802ac4_0_2649"/>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Aquatic</a:t>
            </a:r>
            <a:endParaRPr b="0" i="0" sz="700" u="none" cap="none" strike="noStrike">
              <a:solidFill>
                <a:srgbClr val="000000"/>
              </a:solidFill>
              <a:latin typeface="Arial"/>
              <a:ea typeface="Arial"/>
              <a:cs typeface="Arial"/>
              <a:sym typeface="Arial"/>
            </a:endParaRPr>
          </a:p>
        </p:txBody>
      </p:sp>
      <p:sp>
        <p:nvSpPr>
          <p:cNvPr id="830" name="Google Shape;830;g25e11802ac4_0_2649"/>
          <p:cNvSpPr txBox="1"/>
          <p:nvPr/>
        </p:nvSpPr>
        <p:spPr>
          <a:xfrm>
            <a:off x="5156425" y="6064400"/>
            <a:ext cx="35304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aquatic</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831" name="Google Shape;831;g25e11802ac4_0_2649"/>
          <p:cNvPicPr preferRelativeResize="0"/>
          <p:nvPr/>
        </p:nvPicPr>
        <p:blipFill>
          <a:blip r:embed="rId3">
            <a:alphaModFix/>
          </a:blip>
          <a:stretch>
            <a:fillRect/>
          </a:stretch>
        </p:blipFill>
        <p:spPr>
          <a:xfrm>
            <a:off x="5958402" y="1070798"/>
            <a:ext cx="2641995" cy="17630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38" name="Google Shape;838;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descr="Rewind" id="844" name="Google Shape;844;g29a0e60ffa9_0_363"/>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g29a0e60ffa9_0_363"/>
          <p:cNvSpPr txBox="1"/>
          <p:nvPr>
            <p:ph idx="1" type="subTitle"/>
          </p:nvPr>
        </p:nvSpPr>
        <p:spPr>
          <a:xfrm>
            <a:off x="364325" y="1011625"/>
            <a:ext cx="8569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Aquatic</a:t>
            </a:r>
            <a:r>
              <a:rPr b="1" lang="en-US" sz="3000">
                <a:solidFill>
                  <a:schemeClr val="dk1"/>
                </a:solidFill>
              </a:rPr>
              <a:t>: </a:t>
            </a:r>
            <a:r>
              <a:rPr lang="en-US" sz="3000">
                <a:solidFill>
                  <a:schemeClr val="dk1"/>
                </a:solidFill>
              </a:rPr>
              <a:t>living, growing, or often found in the water</a:t>
            </a:r>
            <a:endParaRPr sz="3000"/>
          </a:p>
        </p:txBody>
      </p:sp>
      <p:pic>
        <p:nvPicPr>
          <p:cNvPr id="846" name="Google Shape;846;g29a0e60ffa9_0_363"/>
          <p:cNvPicPr preferRelativeResize="0"/>
          <p:nvPr/>
        </p:nvPicPr>
        <p:blipFill>
          <a:blip r:embed="rId4">
            <a:alphaModFix/>
          </a:blip>
          <a:stretch>
            <a:fillRect/>
          </a:stretch>
        </p:blipFill>
        <p:spPr>
          <a:xfrm>
            <a:off x="1389600" y="1827450"/>
            <a:ext cx="6591150" cy="43941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descr="Lightbulb and gear" id="852" name="Google Shape;852;g29a0e60ffa9_0_1"/>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g29a0e60ffa9_0_1"/>
          <p:cNvSpPr txBox="1"/>
          <p:nvPr/>
        </p:nvSpPr>
        <p:spPr>
          <a:xfrm>
            <a:off x="722555"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key characteristics of the ocean environment?</a:t>
            </a:r>
            <a:endParaRPr b="0" i="0" sz="1400" u="none" cap="none" strike="noStrike">
              <a:solidFill>
                <a:srgbClr val="000000"/>
              </a:solidFill>
              <a:latin typeface="Arial"/>
              <a:ea typeface="Arial"/>
              <a:cs typeface="Arial"/>
              <a:sym typeface="Arial"/>
            </a:endParaRPr>
          </a:p>
        </p:txBody>
      </p:sp>
      <p:pic>
        <p:nvPicPr>
          <p:cNvPr id="854" name="Google Shape;854;g29a0e60ffa9_0_1"/>
          <p:cNvPicPr preferRelativeResize="0"/>
          <p:nvPr/>
        </p:nvPicPr>
        <p:blipFill rotWithShape="1">
          <a:blip r:embed="rId4">
            <a:alphaModFix/>
          </a:blip>
          <a:srcRect b="0" l="0" r="0" t="0"/>
          <a:stretch/>
        </p:blipFill>
        <p:spPr>
          <a:xfrm>
            <a:off x="967388" y="1520300"/>
            <a:ext cx="7209226" cy="48042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g29a0e60ffa9_0_371"/>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   Extension Video</a:t>
            </a:r>
            <a:endParaRPr b="0" i="0" sz="1400" u="none" cap="none" strike="noStrike">
              <a:solidFill>
                <a:srgbClr val="000000"/>
              </a:solidFill>
              <a:latin typeface="Arial"/>
              <a:ea typeface="Arial"/>
              <a:cs typeface="Arial"/>
              <a:sym typeface="Arial"/>
            </a:endParaRPr>
          </a:p>
        </p:txBody>
      </p:sp>
      <p:sp>
        <p:nvSpPr>
          <p:cNvPr id="861" name="Google Shape;861;g29a0e60ffa9_0_371"/>
          <p:cNvSpPr txBox="1"/>
          <p:nvPr/>
        </p:nvSpPr>
        <p:spPr>
          <a:xfrm>
            <a:off x="1878725" y="934025"/>
            <a:ext cx="5947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Ocean Exploration</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hlink"/>
                </a:solidFill>
                <a:latin typeface="Calibri"/>
                <a:ea typeface="Calibri"/>
                <a:cs typeface="Calibri"/>
                <a:sym typeface="Calibri"/>
                <a:hlinkClick r:id="rId4"/>
              </a:rPr>
              <a:t>(YouTube)</a:t>
            </a:r>
            <a:endParaRPr b="0" i="0" sz="3600" u="none" cap="none" strike="noStrike">
              <a:solidFill>
                <a:srgbClr val="000000"/>
              </a:solidFill>
              <a:latin typeface="Calibri"/>
              <a:ea typeface="Calibri"/>
              <a:cs typeface="Calibri"/>
              <a:sym typeface="Calibri"/>
            </a:endParaRPr>
          </a:p>
        </p:txBody>
      </p:sp>
      <p:pic>
        <p:nvPicPr>
          <p:cNvPr descr="Cursor" id="862" name="Google Shape;862;g29a0e60ffa9_0_371"/>
          <p:cNvPicPr preferRelativeResize="0"/>
          <p:nvPr/>
        </p:nvPicPr>
        <p:blipFill rotWithShape="1">
          <a:blip r:embed="rId5">
            <a:alphaModFix/>
          </a:blip>
          <a:srcRect b="0" l="0" r="0" t="0"/>
          <a:stretch/>
        </p:blipFill>
        <p:spPr>
          <a:xfrm rot="5400000">
            <a:off x="1584719" y="1517151"/>
            <a:ext cx="914400" cy="914400"/>
          </a:xfrm>
          <a:prstGeom prst="rect">
            <a:avLst/>
          </a:prstGeom>
          <a:noFill/>
          <a:ln>
            <a:noFill/>
          </a:ln>
        </p:spPr>
      </p:pic>
      <p:sp>
        <p:nvSpPr>
          <p:cNvPr id="863" name="Google Shape;863;g29a0e60ffa9_0_371"/>
          <p:cNvSpPr txBox="1"/>
          <p:nvPr/>
        </p:nvSpPr>
        <p:spPr>
          <a:xfrm>
            <a:off x="411982" y="2230734"/>
            <a:ext cx="25524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an extension video to deepen your understanding of </a:t>
            </a:r>
            <a:r>
              <a:rPr i="1" lang="en-US" sz="1800">
                <a:solidFill>
                  <a:schemeClr val="dk1"/>
                </a:solidFill>
                <a:latin typeface="Calibri"/>
                <a:ea typeface="Calibri"/>
                <a:cs typeface="Calibri"/>
                <a:sym typeface="Calibri"/>
              </a:rPr>
              <a:t>marine aquatic ecosystems</a:t>
            </a:r>
            <a:r>
              <a:rPr b="0" i="1" lang="en-US" sz="1800" u="none" cap="none" strike="noStrike">
                <a:solidFill>
                  <a:schemeClr val="dk1"/>
                </a:solidFill>
                <a:latin typeface="Calibri"/>
                <a:ea typeface="Calibri"/>
                <a:cs typeface="Calibri"/>
                <a:sym typeface="Calibri"/>
              </a:rPr>
              <a:t>.</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Watch the video and identify 1 or 2 different f</a:t>
            </a:r>
            <a:r>
              <a:rPr i="1" lang="en-US" sz="1800">
                <a:solidFill>
                  <a:schemeClr val="dk1"/>
                </a:solidFill>
                <a:latin typeface="Calibri"/>
                <a:ea typeface="Calibri"/>
                <a:cs typeface="Calibri"/>
                <a:sym typeface="Calibri"/>
              </a:rPr>
              <a:t>acts </a:t>
            </a:r>
            <a:r>
              <a:rPr b="0" i="1" lang="en-US" sz="1800" u="none" cap="none" strike="noStrike">
                <a:solidFill>
                  <a:schemeClr val="dk1"/>
                </a:solidFill>
                <a:latin typeface="Calibri"/>
                <a:ea typeface="Calibri"/>
                <a:cs typeface="Calibri"/>
                <a:sym typeface="Calibri"/>
              </a:rPr>
              <a:t>of </a:t>
            </a:r>
            <a:r>
              <a:rPr i="1" lang="en-US" sz="1800">
                <a:solidFill>
                  <a:schemeClr val="dk1"/>
                </a:solidFill>
                <a:latin typeface="Calibri"/>
                <a:ea typeface="Calibri"/>
                <a:cs typeface="Calibri"/>
                <a:sym typeface="Calibri"/>
              </a:rPr>
              <a:t>marine aquatic ecosystems </a:t>
            </a:r>
            <a:r>
              <a:rPr b="0" i="1" lang="en-US" sz="1800" u="none" cap="none" strike="noStrike">
                <a:solidFill>
                  <a:schemeClr val="dk1"/>
                </a:solidFill>
                <a:latin typeface="Calibri"/>
                <a:ea typeface="Calibri"/>
                <a:cs typeface="Calibri"/>
                <a:sym typeface="Calibri"/>
              </a:rPr>
              <a:t>that were not yet discussed.</a:t>
            </a:r>
            <a:endParaRPr b="0" i="1" sz="1800" u="none" cap="none" strike="noStrike">
              <a:solidFill>
                <a:schemeClr val="dk1"/>
              </a:solidFill>
              <a:latin typeface="Calibri"/>
              <a:ea typeface="Calibri"/>
              <a:cs typeface="Calibri"/>
              <a:sym typeface="Calibri"/>
            </a:endParaRPr>
          </a:p>
        </p:txBody>
      </p:sp>
      <p:sp>
        <p:nvSpPr>
          <p:cNvPr descr="Laptop" id="864" name="Google Shape;864;g29a0e60ffa9_0_371"/>
          <p:cNvSpPr/>
          <p:nvPr/>
        </p:nvSpPr>
        <p:spPr>
          <a:xfrm>
            <a:off x="44367" y="0"/>
            <a:ext cx="735300" cy="7353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5" name="Google Shape;865;g29a0e60ffa9_0_371"/>
          <p:cNvPicPr preferRelativeResize="0"/>
          <p:nvPr/>
        </p:nvPicPr>
        <p:blipFill>
          <a:blip r:embed="rId7">
            <a:alphaModFix/>
          </a:blip>
          <a:stretch>
            <a:fillRect/>
          </a:stretch>
        </p:blipFill>
        <p:spPr>
          <a:xfrm>
            <a:off x="3154650" y="2373850"/>
            <a:ext cx="5836950" cy="361322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pic>
        <p:nvPicPr>
          <p:cNvPr id="871" name="Google Shape;871;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descr="IEP Translation – Communication from OSEP regarding the ..." id="876" name="Google Shape;876;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77" name="Google Shape;877;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78" name="Google Shape;878;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79" name="Google Shape;879;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80" name="Google Shape;880;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descr="Rewind" id="167" name="Google Shape;167;g2a6a5bef406_0_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a6a5bef406_0_4"/>
          <p:cNvSpPr txBox="1"/>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3600" u="sng">
                <a:solidFill>
                  <a:srgbClr val="000000"/>
                </a:solidFill>
                <a:latin typeface="Calibri"/>
                <a:ea typeface="Calibri"/>
                <a:cs typeface="Calibri"/>
                <a:sym typeface="Calibri"/>
              </a:rPr>
              <a:t>Living Things</a:t>
            </a:r>
            <a:r>
              <a:rPr b="1" lang="en-US" sz="3600">
                <a:solidFill>
                  <a:srgbClr val="000000"/>
                </a:solidFill>
                <a:latin typeface="Calibri"/>
                <a:ea typeface="Calibri"/>
                <a:cs typeface="Calibri"/>
                <a:sym typeface="Calibri"/>
              </a:rPr>
              <a:t>: </a:t>
            </a:r>
            <a:r>
              <a:rPr lang="en-US" sz="3600">
                <a:solidFill>
                  <a:srgbClr val="000000"/>
                </a:solidFill>
                <a:latin typeface="Calibri"/>
                <a:ea typeface="Calibri"/>
                <a:cs typeface="Calibri"/>
                <a:sym typeface="Calibri"/>
              </a:rPr>
              <a:t>organisms that </a:t>
            </a:r>
            <a:r>
              <a:rPr lang="en-US" sz="3600">
                <a:solidFill>
                  <a:schemeClr val="dk1"/>
                </a:solidFill>
                <a:latin typeface="Calibri"/>
                <a:ea typeface="Calibri"/>
                <a:cs typeface="Calibri"/>
                <a:sym typeface="Calibri"/>
              </a:rPr>
              <a:t>grow, reproduce, and need food</a:t>
            </a:r>
            <a:endParaRPr sz="3600">
              <a:solidFill>
                <a:srgbClr val="000000"/>
              </a:solidFill>
              <a:latin typeface="Calibri"/>
              <a:ea typeface="Calibri"/>
              <a:cs typeface="Calibri"/>
              <a:sym typeface="Calibri"/>
            </a:endParaRPr>
          </a:p>
        </p:txBody>
      </p:sp>
      <p:pic>
        <p:nvPicPr>
          <p:cNvPr id="169" name="Google Shape;169;g2a6a5bef406_0_4"/>
          <p:cNvPicPr preferRelativeResize="0"/>
          <p:nvPr/>
        </p:nvPicPr>
        <p:blipFill rotWithShape="1">
          <a:blip r:embed="rId4">
            <a:alphaModFix/>
          </a:blip>
          <a:srcRect b="0" l="0" r="0" t="0"/>
          <a:stretch/>
        </p:blipFill>
        <p:spPr>
          <a:xfrm>
            <a:off x="309425" y="2635965"/>
            <a:ext cx="4262575" cy="3489110"/>
          </a:xfrm>
          <a:prstGeom prst="rect">
            <a:avLst/>
          </a:prstGeom>
          <a:noFill/>
          <a:ln>
            <a:noFill/>
          </a:ln>
        </p:spPr>
      </p:pic>
      <p:pic>
        <p:nvPicPr>
          <p:cNvPr id="170" name="Google Shape;170;g2a6a5bef406_0_4"/>
          <p:cNvPicPr preferRelativeResize="0"/>
          <p:nvPr/>
        </p:nvPicPr>
        <p:blipFill rotWithShape="1">
          <a:blip r:embed="rId5">
            <a:alphaModFix/>
          </a:blip>
          <a:srcRect b="0" l="0" r="9082" t="0"/>
          <a:stretch/>
        </p:blipFill>
        <p:spPr>
          <a:xfrm>
            <a:off x="4953000" y="2635975"/>
            <a:ext cx="4018250" cy="3489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descr="Rewind" id="176" name="Google Shape;176;g2936c336ece_0_65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2936c336ece_0_655"/>
          <p:cNvSpPr txBox="1"/>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3600" u="sng">
                <a:solidFill>
                  <a:srgbClr val="000000"/>
                </a:solidFill>
                <a:latin typeface="Calibri"/>
                <a:ea typeface="Calibri"/>
                <a:cs typeface="Calibri"/>
                <a:sym typeface="Calibri"/>
              </a:rPr>
              <a:t>Nonliving Things</a:t>
            </a:r>
            <a:r>
              <a:rPr b="1" lang="en-US" sz="3600">
                <a:solidFill>
                  <a:srgbClr val="000000"/>
                </a:solidFill>
                <a:latin typeface="Calibri"/>
                <a:ea typeface="Calibri"/>
                <a:cs typeface="Calibri"/>
                <a:sym typeface="Calibri"/>
              </a:rPr>
              <a:t>: </a:t>
            </a:r>
            <a:r>
              <a:rPr lang="en-US" sz="3600">
                <a:solidFill>
                  <a:srgbClr val="000000"/>
                </a:solidFill>
                <a:latin typeface="Calibri"/>
                <a:ea typeface="Calibri"/>
                <a:cs typeface="Calibri"/>
                <a:sym typeface="Calibri"/>
              </a:rPr>
              <a:t>objects or other things that do not grow</a:t>
            </a:r>
            <a:r>
              <a:rPr lang="en-US" sz="3600">
                <a:latin typeface="Calibri"/>
                <a:ea typeface="Calibri"/>
                <a:cs typeface="Calibri"/>
                <a:sym typeface="Calibri"/>
              </a:rPr>
              <a:t>, reproduce, or need food</a:t>
            </a:r>
            <a:endParaRPr sz="3600">
              <a:solidFill>
                <a:srgbClr val="000000"/>
              </a:solidFill>
              <a:latin typeface="Calibri"/>
              <a:ea typeface="Calibri"/>
              <a:cs typeface="Calibri"/>
              <a:sym typeface="Calibri"/>
            </a:endParaRPr>
          </a:p>
        </p:txBody>
      </p:sp>
      <p:pic>
        <p:nvPicPr>
          <p:cNvPr id="178" name="Google Shape;178;g2936c336ece_0_655"/>
          <p:cNvPicPr preferRelativeResize="0"/>
          <p:nvPr/>
        </p:nvPicPr>
        <p:blipFill>
          <a:blip r:embed="rId4">
            <a:alphaModFix/>
          </a:blip>
          <a:stretch>
            <a:fillRect/>
          </a:stretch>
        </p:blipFill>
        <p:spPr>
          <a:xfrm>
            <a:off x="176450" y="2319050"/>
            <a:ext cx="3975401" cy="3975401"/>
          </a:xfrm>
          <a:prstGeom prst="rect">
            <a:avLst/>
          </a:prstGeom>
          <a:noFill/>
          <a:ln>
            <a:noFill/>
          </a:ln>
        </p:spPr>
      </p:pic>
      <p:pic>
        <p:nvPicPr>
          <p:cNvPr id="179" name="Google Shape;179;g2936c336ece_0_655"/>
          <p:cNvPicPr preferRelativeResize="0"/>
          <p:nvPr/>
        </p:nvPicPr>
        <p:blipFill>
          <a:blip r:embed="rId5">
            <a:alphaModFix/>
          </a:blip>
          <a:stretch>
            <a:fillRect/>
          </a:stretch>
        </p:blipFill>
        <p:spPr>
          <a:xfrm>
            <a:off x="4318750" y="2688100"/>
            <a:ext cx="4648800" cy="3093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descr="Questions" id="185" name="Google Shape;185;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