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6" r:id="rId119"/>
  </p:sldIdLst>
  <p:sldSz cx="9144000" cy="6858000" type="screen4x3"/>
  <p:notesSz cx="6858000" cy="9144000"/>
  <p:embeddedFontLst>
    <p:embeddedFont>
      <p:font typeface="Calibri" panose="020F0502020204030204" pitchFamily="34" charset="0"/>
      <p:regular r:id="rId121"/>
      <p:bold r:id="rId122"/>
      <p:italic r:id="rId123"/>
      <p:boldItalic r:id="rId124"/>
    </p:embeddedFont>
    <p:embeddedFont>
      <p:font typeface="Helvetica Neue" panose="020B0604020202020204"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g3TcCvNWpcArepK9RM6Z3uDj07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3.fntdata"/><Relationship Id="rId128" Type="http://schemas.openxmlformats.org/officeDocument/2006/relationships/font" Target="fonts/font8.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font" Target="fonts/font4.fntdata"/><Relationship Id="rId129" Type="http://customschemas.google.com/relationships/presentationmetadata" Target="meta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Here the car on the left is a model for the car on the right. </a:t>
            </a:r>
            <a:endParaRPr/>
          </a:p>
        </p:txBody>
      </p:sp>
      <p:sp>
        <p:nvSpPr>
          <p:cNvPr id="207" name="Google Shape;207;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p1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2" name="Google Shape;1012;p10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Which scientist introduced orbitals? </a:t>
            </a:r>
            <a:endParaRPr/>
          </a:p>
          <a:p>
            <a:pPr marL="0" lvl="0" indent="0" algn="l" rtl="0">
              <a:spcBef>
                <a:spcPts val="0"/>
              </a:spcBef>
              <a:spcAft>
                <a:spcPts val="0"/>
              </a:spcAft>
              <a:buNone/>
            </a:pPr>
            <a:endParaRPr/>
          </a:p>
          <a:p>
            <a:pPr marL="0" lvl="0" indent="0" algn="l" rtl="0">
              <a:spcBef>
                <a:spcPts val="0"/>
              </a:spcBef>
              <a:spcAft>
                <a:spcPts val="0"/>
              </a:spcAft>
              <a:buNone/>
            </a:pPr>
            <a:r>
              <a:rPr lang="en-US"/>
              <a:t>[Rutherford]</a:t>
            </a:r>
            <a:endParaRPr/>
          </a:p>
        </p:txBody>
      </p:sp>
      <p:sp>
        <p:nvSpPr>
          <p:cNvPr id="1013" name="Google Shape;1013;p10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100</a:t>
            </a:fld>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p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0" name="Google Shape;1020;p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experiment did Rutherford use in his development of an atomic model? </a:t>
            </a:r>
            <a:endParaRPr/>
          </a:p>
          <a:p>
            <a:pPr marL="0" lvl="0" indent="0" algn="l" rtl="0">
              <a:spcBef>
                <a:spcPts val="0"/>
              </a:spcBef>
              <a:spcAft>
                <a:spcPts val="0"/>
              </a:spcAft>
              <a:buNone/>
            </a:pPr>
            <a:endParaRPr/>
          </a:p>
          <a:p>
            <a:pPr marL="0" lvl="0" indent="0" algn="l" rtl="0">
              <a:spcBef>
                <a:spcPts val="0"/>
              </a:spcBef>
              <a:spcAft>
                <a:spcPts val="0"/>
              </a:spcAft>
              <a:buNone/>
            </a:pPr>
            <a:r>
              <a:rPr lang="en-US"/>
              <a:t>[The Gold Foil Experiment]</a:t>
            </a:r>
            <a:endParaRPr/>
          </a:p>
        </p:txBody>
      </p:sp>
      <p:sp>
        <p:nvSpPr>
          <p:cNvPr id="1021" name="Google Shape;1021;p1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101</a:t>
            </a:fld>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10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10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is Bohr’s model of the atom different from Rutherford’s?</a:t>
            </a:r>
            <a:endParaRPr/>
          </a:p>
          <a:p>
            <a:pPr marL="0" lvl="0" indent="0" algn="l" rtl="0">
              <a:spcBef>
                <a:spcPts val="0"/>
              </a:spcBef>
              <a:spcAft>
                <a:spcPts val="0"/>
              </a:spcAft>
              <a:buNone/>
            </a:pPr>
            <a:endParaRPr/>
          </a:p>
          <a:p>
            <a:pPr marL="0" lvl="0" indent="0" algn="l" rtl="0">
              <a:spcBef>
                <a:spcPts val="0"/>
              </a:spcBef>
              <a:spcAft>
                <a:spcPts val="0"/>
              </a:spcAft>
              <a:buNone/>
            </a:pPr>
            <a:r>
              <a:rPr lang="en-US"/>
              <a:t>[Bohr included orbitals.]</a:t>
            </a:r>
            <a:endParaRPr/>
          </a:p>
        </p:txBody>
      </p:sp>
      <p:sp>
        <p:nvSpPr>
          <p:cNvPr id="1030" name="Google Shape;1030;p10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102</a:t>
            </a:fld>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8" name="Google Shape;1038;p1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What is the key characteristic of modern</a:t>
            </a:r>
            <a:r>
              <a:rPr lang="en-US"/>
              <a:t> </a:t>
            </a:r>
            <a:r>
              <a:rPr lang="en-US" sz="1200"/>
              <a:t>atomic theory? </a:t>
            </a:r>
            <a:endParaRPr/>
          </a:p>
          <a:p>
            <a:pPr marL="0" lvl="0" indent="0" algn="l" rtl="0">
              <a:spcBef>
                <a:spcPts val="0"/>
              </a:spcBef>
              <a:spcAft>
                <a:spcPts val="0"/>
              </a:spcAft>
              <a:buNone/>
            </a:pPr>
            <a:endParaRPr/>
          </a:p>
          <a:p>
            <a:pPr marL="0" lvl="0" indent="0" algn="l" rtl="0">
              <a:spcBef>
                <a:spcPts val="0"/>
              </a:spcBef>
              <a:spcAft>
                <a:spcPts val="0"/>
              </a:spcAft>
              <a:buNone/>
            </a:pPr>
            <a:r>
              <a:rPr lang="en-US"/>
              <a:t>[an electron cloud]</a:t>
            </a:r>
            <a:endParaRPr/>
          </a:p>
        </p:txBody>
      </p:sp>
      <p:sp>
        <p:nvSpPr>
          <p:cNvPr id="1039" name="Google Shape;1039;p1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103</a:t>
            </a:fld>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remember!</a:t>
            </a:r>
            <a:endParaRPr/>
          </a:p>
        </p:txBody>
      </p:sp>
      <p:sp>
        <p:nvSpPr>
          <p:cNvPr id="1047" name="Google Shape;1047;p10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104</a:t>
            </a:fld>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1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1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Dalton made 4 observations about an atom’s characteristics. Let’s review them in the next slides. </a:t>
            </a:r>
            <a:endParaRPr/>
          </a:p>
        </p:txBody>
      </p:sp>
      <p:sp>
        <p:nvSpPr>
          <p:cNvPr id="1054" name="Google Shape;1054;p1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105</a:t>
            </a:fld>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dcdee1f338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2" name="Google Shape;1062;gdcdee1f338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 matter is made of atoms that cannot be divided, created, or destroyed. </a:t>
            </a:r>
            <a:endParaRPr/>
          </a:p>
        </p:txBody>
      </p:sp>
      <p:sp>
        <p:nvSpPr>
          <p:cNvPr id="1063" name="Google Shape;1063;gdcdee1f338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106</a:t>
            </a:fld>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dcdee1f338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0" name="Google Shape;1070;gdcdee1f338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Chemical reactions do not create or destroy atoms. Instead chemical reactions rearrange atoms. </a:t>
            </a:r>
            <a:endParaRPr/>
          </a:p>
        </p:txBody>
      </p:sp>
      <p:sp>
        <p:nvSpPr>
          <p:cNvPr id="1071" name="Google Shape;1071;gdcdee1f338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107</a:t>
            </a:fld>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dcdee1f338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8" name="Google Shape;1078;gdcdee1f338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 atoms of an element are identical and different from atoms of another element. i.e. All elements of gold and the same and all elements of silver are the same. </a:t>
            </a:r>
            <a:endParaRPr/>
          </a:p>
        </p:txBody>
      </p:sp>
      <p:sp>
        <p:nvSpPr>
          <p:cNvPr id="1079" name="Google Shape;1079;gdcdee1f338_0_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108</a:t>
            </a:fld>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gdcdee1f338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7" name="Google Shape;1087;gdcdee1f338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4. Atoms combine in specific ratios—or mathematical proportions—to make compounds. </a:t>
            </a:r>
            <a:endParaRPr/>
          </a:p>
        </p:txBody>
      </p:sp>
      <p:sp>
        <p:nvSpPr>
          <p:cNvPr id="1088" name="Google Shape;1088;gdcdee1f338_0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 begin building a model, you need to know specific characteristics. </a:t>
            </a:r>
            <a:endParaRPr/>
          </a:p>
        </p:txBody>
      </p:sp>
      <p:sp>
        <p:nvSpPr>
          <p:cNvPr id="217" name="Google Shape;21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5" name="Google Shape;1095;p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u="none"/>
              <a:t>Thomson’s Atomic Model said that an atom is a</a:t>
            </a:r>
            <a:r>
              <a:rPr lang="en-US" sz="1200" b="0" u="none"/>
              <a:t> </a:t>
            </a:r>
            <a:r>
              <a:rPr lang="en-US" sz="1200"/>
              <a:t>sphere with an evenly distributed positive charge with negative electrons mixed in. Just like a plum pudding.</a:t>
            </a:r>
            <a:endParaRPr/>
          </a:p>
        </p:txBody>
      </p:sp>
      <p:sp>
        <p:nvSpPr>
          <p:cNvPr id="1096" name="Google Shape;1096;p1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110</a:t>
            </a:fld>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2" name="Google Shape;1112;p1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Rutherford discovered that atoms have a positive center surrounded by electrons in negative space.</a:t>
            </a:r>
            <a:endParaRPr/>
          </a:p>
        </p:txBody>
      </p:sp>
      <p:sp>
        <p:nvSpPr>
          <p:cNvPr id="1113" name="Google Shape;1113;p1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111</a:t>
            </a:fld>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4" name="Google Shape;1124;p1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u="none"/>
              <a:t>Bohr’s Atomic Model said that electrons move </a:t>
            </a:r>
            <a:r>
              <a:rPr lang="en-US" sz="1200"/>
              <a:t>in orbitals and, when they change orbitals, they gain energy</a:t>
            </a:r>
            <a:r>
              <a:rPr lang="en-US"/>
              <a:t>.</a:t>
            </a:r>
            <a:endParaRPr/>
          </a:p>
        </p:txBody>
      </p:sp>
      <p:sp>
        <p:nvSpPr>
          <p:cNvPr id="1125" name="Google Shape;1125;p1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112</a:t>
            </a:fld>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p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8" name="Google Shape;1138;p1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And finally, the modern atomic model looks at orbitals as clouds and shows the area where the electron is most likely to be. </a:t>
            </a:r>
            <a:endParaRPr/>
          </a:p>
        </p:txBody>
      </p:sp>
      <p:sp>
        <p:nvSpPr>
          <p:cNvPr id="1139" name="Google Shape;1139;p1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6" name="Google Shape;1146;p1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Our Big Question is: </a:t>
            </a:r>
            <a:r>
              <a:rPr lang="en-US" sz="1200" b="1"/>
              <a:t>How are the various atomic models related to what we know as the modern atomic model today?</a:t>
            </a:r>
            <a:r>
              <a:rPr lang="en-US" sz="1200"/>
              <a:t> </a:t>
            </a: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1147" name="Google Shape;1147;p1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114</a:t>
            </a:fld>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d7c902b55d_0_2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4" name="Google Shape;1154;gd7c902b55d_0_2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d7c902b55d_0_2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4" name="Google Shape;1164;gd7c902b55d_0_2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4" name="Google Shape;1174;p1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Thanks for watching, and please continue watching CAPs available from this website.  </a:t>
            </a:r>
            <a:endParaRPr/>
          </a:p>
        </p:txBody>
      </p:sp>
      <p:sp>
        <p:nvSpPr>
          <p:cNvPr id="1175" name="Google Shape;1175;p1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117</a:t>
            </a:fld>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are characteristics of the car?</a:t>
            </a:r>
            <a:endParaRPr/>
          </a:p>
        </p:txBody>
      </p:sp>
      <p:sp>
        <p:nvSpPr>
          <p:cNvPr id="225" name="Google Shape;22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scientists learned more about the characteristics of atoms, they built different models. These combined models help us to understand what we know about atoms today. </a:t>
            </a:r>
            <a:endParaRPr/>
          </a:p>
        </p:txBody>
      </p:sp>
      <p:sp>
        <p:nvSpPr>
          <p:cNvPr id="234" name="Google Shape;23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we define and explain each of the models, think about how the different scientists made observations that helped to build what we know about atoms today.</a:t>
            </a:r>
            <a:endParaRPr/>
          </a:p>
        </p:txBody>
      </p:sp>
      <p:sp>
        <p:nvSpPr>
          <p:cNvPr id="243" name="Google Shape;24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Before we move on to our new vocabulary term, let’s review some other words &amp; concepts that you already learned and make sure you are firm in your understanding. </a:t>
            </a:r>
            <a:endParaRPr/>
          </a:p>
        </p:txBody>
      </p:sp>
      <p:sp>
        <p:nvSpPr>
          <p:cNvPr id="250" name="Google Shape;250;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 atom is the smallest whole unit of matter. </a:t>
            </a:r>
            <a:endParaRPr/>
          </a:p>
        </p:txBody>
      </p:sp>
      <p:sp>
        <p:nvSpPr>
          <p:cNvPr id="256" name="Google Shape;25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Protons are </a:t>
            </a:r>
            <a:r>
              <a:rPr lang="en-US" sz="1200"/>
              <a:t>positively charged particles found in the nucleus, </a:t>
            </a:r>
            <a:r>
              <a:rPr lang="en-US"/>
              <a:t>the center of the atom.</a:t>
            </a:r>
            <a:endParaRPr/>
          </a:p>
        </p:txBody>
      </p:sp>
      <p:sp>
        <p:nvSpPr>
          <p:cNvPr id="264" name="Google Shape;26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number of protons in an atom lets you know which type of element it is. If two atoms have different numbers of protons, then that are different elements. For example, an atom of hydrogen has one proton and an atom of helium has two protons. </a:t>
            </a:r>
            <a:endParaRPr/>
          </a:p>
        </p:txBody>
      </p:sp>
      <p:sp>
        <p:nvSpPr>
          <p:cNvPr id="278" name="Google Shape;2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286" name="Google Shape;286;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Today, we are going to look at the development of the atomic theory. We’ll start by defining Dalton’s atomic model. </a:t>
            </a:r>
            <a:endParaRPr/>
          </a:p>
        </p:txBody>
      </p:sp>
      <p:sp>
        <p:nvSpPr>
          <p:cNvPr id="117" name="Google Shape;117;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is an atom? </a:t>
            </a:r>
            <a:endParaRPr/>
          </a:p>
          <a:p>
            <a:pPr marL="0" lvl="0" indent="0" algn="l" rtl="0">
              <a:spcBef>
                <a:spcPts val="0"/>
              </a:spcBef>
              <a:spcAft>
                <a:spcPts val="0"/>
              </a:spcAft>
              <a:buNone/>
            </a:pPr>
            <a:endParaRPr/>
          </a:p>
          <a:p>
            <a:pPr marL="0" lvl="0" indent="0" algn="l" rtl="0">
              <a:spcBef>
                <a:spcPts val="0"/>
              </a:spcBef>
              <a:spcAft>
                <a:spcPts val="0"/>
              </a:spcAft>
              <a:buNone/>
            </a:pPr>
            <a:r>
              <a:rPr lang="en-US"/>
              <a:t>[The smallest whole unit of matter.]</a:t>
            </a:r>
            <a:endParaRPr/>
          </a:p>
        </p:txBody>
      </p:sp>
      <p:sp>
        <p:nvSpPr>
          <p:cNvPr id="292" name="Google Shape;29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What is a proton? And what can the number of protons tell us?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[Protons are </a:t>
            </a:r>
            <a:r>
              <a:rPr lang="en-US" sz="1200"/>
              <a:t>positively charged particles found in the nucleus, </a:t>
            </a:r>
            <a:r>
              <a:rPr lang="en-US"/>
              <a:t>the center of the atom.</a:t>
            </a:r>
            <a:endParaRPr sz="1200"/>
          </a:p>
          <a:p>
            <a:pPr marL="0" marR="0" lvl="0" indent="0" algn="l" rtl="0">
              <a:lnSpc>
                <a:spcPct val="100000"/>
              </a:lnSpc>
              <a:spcBef>
                <a:spcPts val="0"/>
              </a:spcBef>
              <a:spcAft>
                <a:spcPts val="0"/>
              </a:spcAft>
              <a:buClr>
                <a:schemeClr val="dk1"/>
              </a:buClr>
              <a:buSzPts val="1200"/>
              <a:buFont typeface="Calibri"/>
              <a:buNone/>
            </a:pPr>
            <a:r>
              <a:rPr lang="en-US"/>
              <a:t>The number of protons in an atom lets you know which type of element it is. If two atoms have different numbers of protons, then that are different elements. For example, an atom of hydrogen has one proton and an atom of helium has two protons.]</a:t>
            </a:r>
            <a:endParaRPr/>
          </a:p>
          <a:p>
            <a:pPr marL="0" lvl="0" indent="0" algn="l" rtl="0">
              <a:spcBef>
                <a:spcPts val="0"/>
              </a:spcBef>
              <a:spcAft>
                <a:spcPts val="0"/>
              </a:spcAft>
              <a:buNone/>
            </a:pPr>
            <a:endParaRPr/>
          </a:p>
        </p:txBody>
      </p:sp>
      <p:sp>
        <p:nvSpPr>
          <p:cNvPr id="300" name="Google Shape;300;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that we’ve reviewed, let’s define our new term, Dalton’s Atomic Model.</a:t>
            </a:r>
            <a:endParaRPr/>
          </a:p>
        </p:txBody>
      </p:sp>
      <p:sp>
        <p:nvSpPr>
          <p:cNvPr id="308" name="Google Shape;308;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Dalton made 4 observations about an atom’s characteristics. </a:t>
            </a:r>
            <a:endParaRPr/>
          </a:p>
        </p:txBody>
      </p:sp>
      <p:sp>
        <p:nvSpPr>
          <p:cNvPr id="316" name="Google Shape;316;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326" name="Google Shape;326;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 matter is made of atoms that cannot be divided, created, or destroyed. </a:t>
            </a:r>
            <a:endParaRPr/>
          </a:p>
        </p:txBody>
      </p:sp>
      <p:sp>
        <p:nvSpPr>
          <p:cNvPr id="333" name="Google Shape;33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Chemical reactions do not create or destroy atoms. Instead chemical reactions rearrange atoms. </a:t>
            </a:r>
            <a:endParaRPr/>
          </a:p>
        </p:txBody>
      </p:sp>
      <p:sp>
        <p:nvSpPr>
          <p:cNvPr id="341" name="Google Shape;34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All atoms of an element are identical and different from atoms of another element. i.e. All elements of gold and the same and all elements of silver are the same. </a:t>
            </a:r>
            <a:endParaRPr/>
          </a:p>
        </p:txBody>
      </p:sp>
      <p:sp>
        <p:nvSpPr>
          <p:cNvPr id="349" name="Google Shape;349;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4. Atoms combine in specific ratios—or mathematical proportions—to make compounds. </a:t>
            </a:r>
            <a:endParaRPr/>
          </a:p>
        </p:txBody>
      </p:sp>
      <p:sp>
        <p:nvSpPr>
          <p:cNvPr id="358" name="Google Shape;358;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review what Dalton’s Theory tells us. </a:t>
            </a:r>
            <a:endParaRPr/>
          </a:p>
        </p:txBody>
      </p:sp>
      <p:sp>
        <p:nvSpPr>
          <p:cNvPr id="366" name="Google Shape;36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Then we are are going to look at Thomson’s modifications, or Thomson’s atomic model. </a:t>
            </a:r>
            <a:endParaRPr/>
          </a:p>
        </p:txBody>
      </p:sp>
      <p:sp>
        <p:nvSpPr>
          <p:cNvPr id="125" name="Google Shape;12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Atoms cannot be created,</a:t>
            </a:r>
            <a:r>
              <a:rPr lang="en-US"/>
              <a:t> </a:t>
            </a:r>
            <a:r>
              <a:rPr lang="en-US" sz="1200"/>
              <a:t>divided or _______</a:t>
            </a:r>
            <a:r>
              <a:rPr lang="en-US"/>
              <a:t>.</a:t>
            </a:r>
            <a:endParaRPr sz="1200"/>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72" name="Google Shape;37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dcbf1eace1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dcbf1eace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Atoms cannot be created,</a:t>
            </a:r>
            <a:r>
              <a:rPr lang="en-US"/>
              <a:t> </a:t>
            </a:r>
            <a:r>
              <a:rPr lang="en-US" sz="1200"/>
              <a:t>divided or </a:t>
            </a:r>
            <a:r>
              <a:rPr lang="en-US" u="sng">
                <a:solidFill>
                  <a:srgbClr val="FF0000"/>
                </a:solidFill>
              </a:rPr>
              <a:t>destroyed</a:t>
            </a:r>
            <a:r>
              <a:rPr lang="en-US"/>
              <a:t>.</a:t>
            </a:r>
            <a:r>
              <a:rPr lang="en-US" sz="1200"/>
              <a:t> </a:t>
            </a:r>
            <a:endParaRPr sz="1200"/>
          </a:p>
          <a:p>
            <a:pPr marL="0" lvl="0" indent="0" algn="l" rtl="0">
              <a:spcBef>
                <a:spcPts val="0"/>
              </a:spcBef>
              <a:spcAft>
                <a:spcPts val="0"/>
              </a:spcAft>
              <a:buNone/>
            </a:pPr>
            <a:endParaRPr/>
          </a:p>
        </p:txBody>
      </p:sp>
      <p:sp>
        <p:nvSpPr>
          <p:cNvPr id="380" name="Google Shape;380;gdcbf1eace1_0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Chemical </a:t>
            </a:r>
            <a:r>
              <a:rPr lang="en-US"/>
              <a:t>r</a:t>
            </a:r>
            <a:r>
              <a:rPr lang="en-US" sz="1200"/>
              <a:t>eactions _______</a:t>
            </a:r>
            <a:r>
              <a:rPr lang="en-US"/>
              <a:t> </a:t>
            </a:r>
            <a:r>
              <a:rPr lang="en-US" sz="1200"/>
              <a:t>atoms.</a:t>
            </a:r>
            <a:endParaRPr sz="1200"/>
          </a:p>
          <a:p>
            <a:pPr marL="0" lvl="0" indent="0" algn="l" rtl="0">
              <a:spcBef>
                <a:spcPts val="0"/>
              </a:spcBef>
              <a:spcAft>
                <a:spcPts val="0"/>
              </a:spcAft>
              <a:buNone/>
            </a:pPr>
            <a:endParaRPr/>
          </a:p>
        </p:txBody>
      </p:sp>
      <p:sp>
        <p:nvSpPr>
          <p:cNvPr id="388" name="Google Shape;388;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dcbf1eace1_0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dcbf1eace1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Chemical </a:t>
            </a:r>
            <a:r>
              <a:rPr lang="en-US"/>
              <a:t>r</a:t>
            </a:r>
            <a:r>
              <a:rPr lang="en-US" sz="1200"/>
              <a:t>eactions </a:t>
            </a:r>
            <a:r>
              <a:rPr lang="en-US" u="sng">
                <a:solidFill>
                  <a:srgbClr val="FF0000"/>
                </a:solidFill>
              </a:rPr>
              <a:t>rearrange</a:t>
            </a:r>
            <a:r>
              <a:rPr lang="en-US"/>
              <a:t> </a:t>
            </a:r>
            <a:r>
              <a:rPr lang="en-US" sz="1200"/>
              <a:t>atoms.</a:t>
            </a:r>
            <a:endParaRPr sz="1200"/>
          </a:p>
          <a:p>
            <a:pPr marL="0" lvl="0" indent="0" algn="l" rtl="0">
              <a:spcBef>
                <a:spcPts val="0"/>
              </a:spcBef>
              <a:spcAft>
                <a:spcPts val="0"/>
              </a:spcAft>
              <a:buNone/>
            </a:pPr>
            <a:endParaRPr/>
          </a:p>
        </p:txBody>
      </p:sp>
      <p:sp>
        <p:nvSpPr>
          <p:cNvPr id="396" name="Google Shape;396;gdcbf1eace1_0_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is not part of Dalton’s Theory?</a:t>
            </a:r>
            <a:endParaRPr/>
          </a:p>
          <a:p>
            <a:pPr marL="0" lvl="0" indent="0" algn="l" rtl="0">
              <a:spcBef>
                <a:spcPts val="0"/>
              </a:spcBef>
              <a:spcAft>
                <a:spcPts val="0"/>
              </a:spcAft>
              <a:buNone/>
            </a:pPr>
            <a:endParaRPr/>
          </a:p>
        </p:txBody>
      </p:sp>
      <p:sp>
        <p:nvSpPr>
          <p:cNvPr id="404" name="Google Shape;404;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dcbf1eace1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dcbf1eace1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is not part of Dalton’s Theory?</a:t>
            </a:r>
            <a:endParaRPr/>
          </a:p>
          <a:p>
            <a:pPr marL="0" lvl="0" indent="0" algn="l" rtl="0">
              <a:spcBef>
                <a:spcPts val="0"/>
              </a:spcBef>
              <a:spcAft>
                <a:spcPts val="0"/>
              </a:spcAft>
              <a:buNone/>
            </a:pPr>
            <a:endParaRPr/>
          </a:p>
          <a:p>
            <a:pPr marL="0" lvl="0" indent="0" algn="l" rtl="0">
              <a:spcBef>
                <a:spcPts val="0"/>
              </a:spcBef>
              <a:spcAft>
                <a:spcPts val="0"/>
              </a:spcAft>
              <a:buNone/>
            </a:pPr>
            <a:r>
              <a:rPr lang="en-US"/>
              <a:t>[3. chemical reactions destroy matter]</a:t>
            </a:r>
            <a:endParaRPr/>
          </a:p>
        </p:txBody>
      </p:sp>
      <p:sp>
        <p:nvSpPr>
          <p:cNvPr id="413" name="Google Shape;413;gdcbf1eace1_0_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define our new term, Thomson’s Atomic Model.</a:t>
            </a:r>
            <a:endParaRPr/>
          </a:p>
        </p:txBody>
      </p:sp>
      <p:sp>
        <p:nvSpPr>
          <p:cNvPr id="422" name="Google Shape;422;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u="none"/>
              <a:t>Thomson’s Atomic Model said that an atom is a</a:t>
            </a:r>
            <a:r>
              <a:rPr lang="en-US" sz="1200" b="0" u="none"/>
              <a:t> </a:t>
            </a:r>
            <a:r>
              <a:rPr lang="en-US" sz="1200"/>
              <a:t>sphere with an evenly distributed positive charge with negative electrons mixed in</a:t>
            </a:r>
            <a:r>
              <a:rPr lang="en-US"/>
              <a:t>.</a:t>
            </a:r>
            <a:endParaRPr/>
          </a:p>
        </p:txBody>
      </p:sp>
      <p:sp>
        <p:nvSpPr>
          <p:cNvPr id="430" name="Google Shape;430;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dcbf1eace1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dcbf1eace1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439" name="Google Shape;439;gdcbf1eace1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dcbf1eace1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dcbf1eace1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Thomson’s Atomic Model state?</a:t>
            </a:r>
            <a:endParaRPr/>
          </a:p>
          <a:p>
            <a:pPr marL="0" lvl="0" indent="0" algn="l" rtl="0">
              <a:spcBef>
                <a:spcPts val="0"/>
              </a:spcBef>
              <a:spcAft>
                <a:spcPts val="0"/>
              </a:spcAft>
              <a:buNone/>
            </a:pPr>
            <a:endParaRPr/>
          </a:p>
          <a:p>
            <a:pPr marL="0" lvl="0" indent="0" algn="l" rtl="0">
              <a:spcBef>
                <a:spcPts val="0"/>
              </a:spcBef>
              <a:spcAft>
                <a:spcPts val="0"/>
              </a:spcAft>
              <a:buNone/>
            </a:pPr>
            <a:r>
              <a:rPr lang="en-US"/>
              <a:t>[An atom is a sphere with an evenly distributed positive charge and negative electrons mixed in.]</a:t>
            </a:r>
            <a:endParaRPr/>
          </a:p>
        </p:txBody>
      </p:sp>
      <p:sp>
        <p:nvSpPr>
          <p:cNvPr id="445" name="Google Shape;445;gdcbf1eace1_0_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Then we will define Rutherford’s Atomic Model. </a:t>
            </a:r>
            <a:endParaRPr/>
          </a:p>
        </p:txBody>
      </p:sp>
      <p:sp>
        <p:nvSpPr>
          <p:cNvPr id="156" name="Google Shape;156;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453" name="Google Shape;453;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Thomson began experimenting on a cathode ray tube to see if rays had charges. </a:t>
            </a:r>
            <a:endParaRPr/>
          </a:p>
        </p:txBody>
      </p:sp>
      <p:sp>
        <p:nvSpPr>
          <p:cNvPr id="460" name="Google Shape;460;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cathode is the negatively charged end of a battery. </a:t>
            </a:r>
            <a:endParaRPr/>
          </a:p>
        </p:txBody>
      </p:sp>
      <p:sp>
        <p:nvSpPr>
          <p:cNvPr id="468" name="Google Shape;46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his experiment, Thomson shot cathode rays through a tube and saw the wire bend towards the positive plate. </a:t>
            </a:r>
            <a:endParaRPr/>
          </a:p>
        </p:txBody>
      </p:sp>
      <p:sp>
        <p:nvSpPr>
          <p:cNvPr id="477" name="Google Shape;477;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Since opposites attract, he determined that cathodes have a negative charge. </a:t>
            </a:r>
            <a:endParaRPr/>
          </a:p>
        </p:txBody>
      </p:sp>
      <p:sp>
        <p:nvSpPr>
          <p:cNvPr id="487" name="Google Shape;487;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Thomson’s experiment, lead him to believe cathodes were made of small negatively charged particles, electrons. </a:t>
            </a:r>
            <a:endParaRPr/>
          </a:p>
        </p:txBody>
      </p:sp>
      <p:sp>
        <p:nvSpPr>
          <p:cNvPr id="495" name="Google Shape;495;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Thomson also new that the overall charge on the atom was neutral so there must also be a positive charge. </a:t>
            </a:r>
            <a:endParaRPr/>
          </a:p>
        </p:txBody>
      </p:sp>
      <p:sp>
        <p:nvSpPr>
          <p:cNvPr id="505" name="Google Shape;505;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he came up with the plum pudding model --- he thought an atom was like a pudding (the positive charge) with plums (the negatively charged electrons) mixed in.</a:t>
            </a:r>
            <a:endParaRPr/>
          </a:p>
        </p:txBody>
      </p:sp>
      <p:sp>
        <p:nvSpPr>
          <p:cNvPr id="516" name="Google Shape;516;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u="none"/>
              <a:t>As a reminder, Thomson’s Atomic Model said that an atom is a</a:t>
            </a:r>
            <a:r>
              <a:rPr lang="en-US" sz="1200" b="0" u="none"/>
              <a:t> </a:t>
            </a:r>
            <a:r>
              <a:rPr lang="en-US" sz="1200"/>
              <a:t>sphere with an evenly distributed positive charge with negative electrons mixed in. Just like a plum pudding.</a:t>
            </a:r>
            <a:endParaRPr/>
          </a:p>
        </p:txBody>
      </p:sp>
      <p:sp>
        <p:nvSpPr>
          <p:cNvPr id="531" name="Google Shape;531;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review Thomson’s atomic model.</a:t>
            </a:r>
            <a:endParaRPr/>
          </a:p>
        </p:txBody>
      </p:sp>
      <p:sp>
        <p:nvSpPr>
          <p:cNvPr id="548" name="Google Shape;548;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Bohr’s Atomic Model will also be discussed. </a:t>
            </a:r>
            <a:endParaRPr/>
          </a:p>
        </p:txBody>
      </p:sp>
      <p:sp>
        <p:nvSpPr>
          <p:cNvPr id="164" name="Google Shape;164;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Why did Thomson’s experiment lead him to believe cathodes were negatively charged? </a:t>
            </a:r>
            <a:endParaRPr/>
          </a:p>
          <a:p>
            <a:pPr marL="0" lvl="0" indent="0" algn="l" rtl="0">
              <a:spcBef>
                <a:spcPts val="0"/>
              </a:spcBef>
              <a:spcAft>
                <a:spcPts val="0"/>
              </a:spcAft>
              <a:buNone/>
            </a:pPr>
            <a:endParaRPr/>
          </a:p>
          <a:p>
            <a:pPr marL="0" lvl="0" indent="0" algn="l" rtl="0">
              <a:spcBef>
                <a:spcPts val="0"/>
              </a:spcBef>
              <a:spcAft>
                <a:spcPts val="0"/>
              </a:spcAft>
              <a:buNone/>
            </a:pPr>
            <a:r>
              <a:rPr lang="en-US"/>
              <a:t>[The wire bent towards the positive.]</a:t>
            </a:r>
            <a:endParaRPr/>
          </a:p>
        </p:txBody>
      </p:sp>
      <p:sp>
        <p:nvSpPr>
          <p:cNvPr id="554" name="Google Shape;554;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Why are there both positive</a:t>
            </a:r>
            <a:r>
              <a:rPr lang="en-US"/>
              <a:t> </a:t>
            </a:r>
            <a:r>
              <a:rPr lang="en-US" sz="1200"/>
              <a:t>and negative charges? </a:t>
            </a:r>
            <a:endParaRPr/>
          </a:p>
          <a:p>
            <a:pPr marL="0" lvl="0" indent="0" algn="l" rtl="0">
              <a:spcBef>
                <a:spcPts val="0"/>
              </a:spcBef>
              <a:spcAft>
                <a:spcPts val="0"/>
              </a:spcAft>
              <a:buNone/>
            </a:pPr>
            <a:endParaRPr/>
          </a:p>
          <a:p>
            <a:pPr marL="0" lvl="0" indent="0" algn="l" rtl="0">
              <a:spcBef>
                <a:spcPts val="0"/>
              </a:spcBef>
              <a:spcAft>
                <a:spcPts val="0"/>
              </a:spcAft>
              <a:buNone/>
            </a:pPr>
            <a:r>
              <a:rPr lang="en-US"/>
              <a:t>[The overall net charge of an atom is neutral.]</a:t>
            </a:r>
            <a:endParaRPr/>
          </a:p>
        </p:txBody>
      </p:sp>
      <p:sp>
        <p:nvSpPr>
          <p:cNvPr id="562" name="Google Shape;562;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charge does the red section have?</a:t>
            </a:r>
            <a:endParaRPr/>
          </a:p>
          <a:p>
            <a:pPr marL="0" lvl="0" indent="0" algn="l" rtl="0">
              <a:spcBef>
                <a:spcPts val="0"/>
              </a:spcBef>
              <a:spcAft>
                <a:spcPts val="0"/>
              </a:spcAft>
              <a:buNone/>
            </a:pPr>
            <a:endParaRPr/>
          </a:p>
          <a:p>
            <a:pPr marL="0" lvl="0" indent="0" algn="l" rtl="0">
              <a:spcBef>
                <a:spcPts val="0"/>
              </a:spcBef>
              <a:spcAft>
                <a:spcPts val="0"/>
              </a:spcAft>
              <a:buNone/>
            </a:pPr>
            <a:r>
              <a:rPr lang="en-US"/>
              <a:t>[Positive]</a:t>
            </a:r>
            <a:endParaRPr/>
          </a:p>
        </p:txBody>
      </p:sp>
      <p:sp>
        <p:nvSpPr>
          <p:cNvPr id="570" name="Google Shape;570;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is another name for Thomson’s model?</a:t>
            </a:r>
            <a:endParaRPr/>
          </a:p>
          <a:p>
            <a:pPr marL="0" lvl="0" indent="0" algn="l" rtl="0">
              <a:spcBef>
                <a:spcPts val="0"/>
              </a:spcBef>
              <a:spcAft>
                <a:spcPts val="0"/>
              </a:spcAft>
              <a:buNone/>
            </a:pPr>
            <a:endParaRPr/>
          </a:p>
          <a:p>
            <a:pPr marL="0" lvl="0" indent="0" algn="l" rtl="0">
              <a:spcBef>
                <a:spcPts val="0"/>
              </a:spcBef>
              <a:spcAft>
                <a:spcPts val="0"/>
              </a:spcAft>
              <a:buNone/>
            </a:pPr>
            <a:r>
              <a:rPr lang="en-US"/>
              <a:t>[Plum Pudding Model]</a:t>
            </a:r>
            <a:endParaRPr/>
          </a:p>
        </p:txBody>
      </p:sp>
      <p:sp>
        <p:nvSpPr>
          <p:cNvPr id="585" name="Google Shape;585;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9" name="Google Shape;59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define our new term, Rutherford’s Atomic Model.</a:t>
            </a:r>
            <a:endParaRPr/>
          </a:p>
        </p:txBody>
      </p:sp>
      <p:sp>
        <p:nvSpPr>
          <p:cNvPr id="600" name="Google Shape;60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According to Rutherford’s Atomic Model, atoms consist of a positive center surrounded by electrons in a negative space. </a:t>
            </a:r>
            <a:endParaRPr/>
          </a:p>
        </p:txBody>
      </p:sp>
      <p:sp>
        <p:nvSpPr>
          <p:cNvPr id="608" name="Google Shape;608;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dcbf1eace1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gdcbf1eace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621" name="Google Shape;621;gdcbf1eace1_0_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dcbf1eace1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6" name="Google Shape;626;gdcbf1eace1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Rutherford’s Atomic Model state?</a:t>
            </a:r>
            <a:endParaRPr/>
          </a:p>
          <a:p>
            <a:pPr marL="0" lvl="0" indent="0" algn="l" rtl="0">
              <a:spcBef>
                <a:spcPts val="0"/>
              </a:spcBef>
              <a:spcAft>
                <a:spcPts val="0"/>
              </a:spcAft>
              <a:buNone/>
            </a:pPr>
            <a:endParaRPr/>
          </a:p>
          <a:p>
            <a:pPr marL="0" lvl="0" indent="0" algn="l" rtl="0">
              <a:spcBef>
                <a:spcPts val="0"/>
              </a:spcBef>
              <a:spcAft>
                <a:spcPts val="0"/>
              </a:spcAft>
              <a:buNone/>
            </a:pPr>
            <a:r>
              <a:rPr lang="en-US"/>
              <a:t>[According to Rutherford’s Atomic Model, atoms consist of a positive center surrounded by electrons in negative space.]</a:t>
            </a:r>
            <a:endParaRPr/>
          </a:p>
        </p:txBody>
      </p:sp>
      <p:sp>
        <p:nvSpPr>
          <p:cNvPr id="627" name="Google Shape;627;gdcbf1eace1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638" name="Google Shape;638;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Rutherford's model built off of Thomson’s idea of electrons. </a:t>
            </a:r>
            <a:endParaRPr/>
          </a:p>
        </p:txBody>
      </p:sp>
      <p:sp>
        <p:nvSpPr>
          <p:cNvPr id="645" name="Google Shape;645;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And finally we will address the modern atomic model. </a:t>
            </a:r>
            <a:endParaRPr/>
          </a:p>
        </p:txBody>
      </p:sp>
      <p:sp>
        <p:nvSpPr>
          <p:cNvPr id="174" name="Google Shape;17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3" name="Google Shape;653;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this experiment, Rutherford shot alpha particles at a piece of gold foil and expected the particles to travel straight through.</a:t>
            </a:r>
            <a:endParaRPr/>
          </a:p>
        </p:txBody>
      </p:sp>
      <p:sp>
        <p:nvSpPr>
          <p:cNvPr id="654" name="Google Shape;654;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Instead the light was sometimes reflected. </a:t>
            </a:r>
            <a:endParaRPr/>
          </a:p>
        </p:txBody>
      </p:sp>
      <p:sp>
        <p:nvSpPr>
          <p:cNvPr id="662" name="Google Shape;662;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0" name="Google Shape;670;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meant the alpha particle was hitting a dense space when it was reflected. </a:t>
            </a:r>
            <a:endParaRPr/>
          </a:p>
        </p:txBody>
      </p:sp>
      <p:sp>
        <p:nvSpPr>
          <p:cNvPr id="671" name="Google Shape;671;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meant the alpha particle was hitting empty space, when it traveled through. </a:t>
            </a:r>
            <a:endParaRPr/>
          </a:p>
        </p:txBody>
      </p:sp>
      <p:sp>
        <p:nvSpPr>
          <p:cNvPr id="680" name="Google Shape;680;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Rutherford concluded there was a positive central core, or the nucleus.</a:t>
            </a:r>
            <a:endParaRPr/>
          </a:p>
        </p:txBody>
      </p:sp>
      <p:sp>
        <p:nvSpPr>
          <p:cNvPr id="689" name="Google Shape;689;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And also that there are electrons in the negative space. </a:t>
            </a:r>
            <a:endParaRPr/>
          </a:p>
        </p:txBody>
      </p:sp>
      <p:sp>
        <p:nvSpPr>
          <p:cNvPr id="698" name="Google Shape;698;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he knew that atoms have a positive center surrounded by electrons in negative space.</a:t>
            </a:r>
            <a:endParaRPr/>
          </a:p>
        </p:txBody>
      </p:sp>
      <p:sp>
        <p:nvSpPr>
          <p:cNvPr id="707" name="Google Shape;707;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8" name="Google Shape;718;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review what </a:t>
            </a:r>
            <a:r>
              <a:rPr lang="en-US"/>
              <a:t>Rutherford's</a:t>
            </a:r>
            <a:r>
              <a:rPr lang="en-US" b="0"/>
              <a:t> Model tells us. </a:t>
            </a:r>
            <a:endParaRPr/>
          </a:p>
        </p:txBody>
      </p:sp>
      <p:sp>
        <p:nvSpPr>
          <p:cNvPr id="719" name="Google Shape;719;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Where is the positive charge located?</a:t>
            </a:r>
            <a:endParaRPr/>
          </a:p>
          <a:p>
            <a:pPr marL="0" lvl="0" indent="0" algn="l" rtl="0">
              <a:spcBef>
                <a:spcPts val="0"/>
              </a:spcBef>
              <a:spcAft>
                <a:spcPts val="0"/>
              </a:spcAft>
              <a:buNone/>
            </a:pPr>
            <a:endParaRPr/>
          </a:p>
          <a:p>
            <a:pPr marL="0" lvl="0" indent="0" algn="l" rtl="0">
              <a:spcBef>
                <a:spcPts val="0"/>
              </a:spcBef>
              <a:spcAft>
                <a:spcPts val="0"/>
              </a:spcAft>
              <a:buNone/>
            </a:pPr>
            <a:r>
              <a:rPr lang="en-US"/>
              <a:t>[The nucleus]</a:t>
            </a:r>
            <a:endParaRPr/>
          </a:p>
        </p:txBody>
      </p:sp>
      <p:sp>
        <p:nvSpPr>
          <p:cNvPr id="725" name="Google Shape;725;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t>What experiment did Rutherford use to come to this model</a:t>
            </a:r>
            <a:r>
              <a:rPr lang="en-US"/>
              <a:t> of the atom</a:t>
            </a:r>
            <a:r>
              <a:rPr lang="en-US" sz="1200"/>
              <a:t>? </a:t>
            </a:r>
            <a:endParaRPr/>
          </a:p>
          <a:p>
            <a:pPr marL="0" lvl="0" indent="0" algn="l" rtl="0">
              <a:spcBef>
                <a:spcPts val="0"/>
              </a:spcBef>
              <a:spcAft>
                <a:spcPts val="0"/>
              </a:spcAft>
              <a:buNone/>
            </a:pPr>
            <a:endParaRPr/>
          </a:p>
          <a:p>
            <a:pPr marL="0" lvl="0" indent="0" algn="l" rtl="0">
              <a:spcBef>
                <a:spcPts val="0"/>
              </a:spcBef>
              <a:spcAft>
                <a:spcPts val="0"/>
              </a:spcAft>
              <a:buNone/>
            </a:pPr>
            <a:r>
              <a:rPr lang="en-US"/>
              <a:t>[The Gold Foil Experiment]</a:t>
            </a:r>
            <a:endParaRPr/>
          </a:p>
        </p:txBody>
      </p:sp>
      <p:sp>
        <p:nvSpPr>
          <p:cNvPr id="733" name="Google Shape;733;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Our Big Question is: </a:t>
            </a:r>
            <a:r>
              <a:rPr lang="en-US" sz="1200" b="1"/>
              <a:t>How are the various atomic models related to what we know as the modern atomic model today?</a:t>
            </a:r>
            <a:r>
              <a:rPr lang="en-US" sz="1200"/>
              <a:t> </a:t>
            </a:r>
            <a:endParaRPr sz="1200"/>
          </a:p>
          <a:p>
            <a:pPr marL="0" lvl="0" indent="0" algn="l" rtl="0">
              <a:spcBef>
                <a:spcPts val="0"/>
              </a:spcBef>
              <a:spcAft>
                <a:spcPts val="0"/>
              </a:spcAft>
              <a:buNone/>
            </a:pPr>
            <a:endParaRPr/>
          </a:p>
          <a:p>
            <a:pPr marL="0" lvl="0" indent="0" algn="l" rtl="0">
              <a:spcBef>
                <a:spcPts val="0"/>
              </a:spcBef>
              <a:spcAft>
                <a:spcPts val="0"/>
              </a:spcAft>
              <a:buNone/>
            </a:pPr>
            <a:r>
              <a:rPr lang="en-US" b="0"/>
              <a:t>[Pause and illicit predictions from students.]</a:t>
            </a:r>
            <a:endParaRPr/>
          </a:p>
          <a:p>
            <a:pPr marL="0" lvl="0" indent="0" algn="l" rtl="0">
              <a:spcBef>
                <a:spcPts val="0"/>
              </a:spcBef>
              <a:spcAft>
                <a:spcPts val="0"/>
              </a:spcAft>
              <a:buNone/>
            </a:pPr>
            <a:endParaRPr b="0"/>
          </a:p>
          <a:p>
            <a:pPr marL="0" lvl="0" indent="0" algn="l" rtl="0">
              <a:spcBef>
                <a:spcPts val="0"/>
              </a:spcBef>
              <a:spcAft>
                <a:spcPts val="0"/>
              </a:spcAft>
              <a:buNone/>
            </a:pPr>
            <a:r>
              <a:rPr lang="en-US" b="0"/>
              <a:t>I love all these thoughtful scientific hypotheses!  Be sure to keep this question and your predictions in mind as we move through these next few lessons, and we’ll continue to revisit it.</a:t>
            </a:r>
            <a:endParaRPr/>
          </a:p>
        </p:txBody>
      </p:sp>
      <p:sp>
        <p:nvSpPr>
          <p:cNvPr id="182" name="Google Shape;18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1" name="Google Shape;741;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How did Rutherford determine that the atom is mostly empty space?</a:t>
            </a:r>
            <a:endParaRPr/>
          </a:p>
          <a:p>
            <a:pPr marL="0" lvl="0" indent="0" algn="l" rtl="0">
              <a:spcBef>
                <a:spcPts val="0"/>
              </a:spcBef>
              <a:spcAft>
                <a:spcPts val="0"/>
              </a:spcAft>
              <a:buNone/>
            </a:pPr>
            <a:endParaRPr/>
          </a:p>
          <a:p>
            <a:pPr marL="0" lvl="0" indent="0" algn="l" rtl="0">
              <a:spcBef>
                <a:spcPts val="0"/>
              </a:spcBef>
              <a:spcAft>
                <a:spcPts val="0"/>
              </a:spcAft>
              <a:buNone/>
            </a:pPr>
            <a:r>
              <a:rPr lang="en-US"/>
              <a:t>[Most of the particles went through the foil.]</a:t>
            </a:r>
            <a:endParaRPr/>
          </a:p>
        </p:txBody>
      </p:sp>
      <p:sp>
        <p:nvSpPr>
          <p:cNvPr id="742" name="Google Shape;742;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9" name="Google Shape;749;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define our new term, Bohr’s Atomic Model.</a:t>
            </a:r>
            <a:endParaRPr/>
          </a:p>
        </p:txBody>
      </p:sp>
      <p:sp>
        <p:nvSpPr>
          <p:cNvPr id="750" name="Google Shape;750;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7" name="Google Shape;757;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Bohr’s Atomic Model states that as electrons move in orbitals and, when they change orbitals, they gain energy.</a:t>
            </a:r>
            <a:endParaRPr/>
          </a:p>
          <a:p>
            <a:pPr marL="0" lvl="0" indent="0" algn="l" rtl="0">
              <a:spcBef>
                <a:spcPts val="0"/>
              </a:spcBef>
              <a:spcAft>
                <a:spcPts val="0"/>
              </a:spcAft>
              <a:buNone/>
            </a:pPr>
            <a:endParaRPr/>
          </a:p>
        </p:txBody>
      </p:sp>
      <p:sp>
        <p:nvSpPr>
          <p:cNvPr id="758" name="Google Shape;758;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dcbf1eace1_8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dcbf1eace1_8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773" name="Google Shape;773;gdcbf1eace1_8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gdcbf1eace1_8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8" name="Google Shape;778;gdcbf1eace1_8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Bohr’s Atomic Model state?</a:t>
            </a:r>
            <a:endParaRPr/>
          </a:p>
          <a:p>
            <a:pPr marL="0" lvl="0" indent="0" algn="l" rtl="0">
              <a:spcBef>
                <a:spcPts val="0"/>
              </a:spcBef>
              <a:spcAft>
                <a:spcPts val="0"/>
              </a:spcAft>
              <a:buNone/>
            </a:pPr>
            <a:endParaRPr/>
          </a:p>
          <a:p>
            <a:pPr marL="0" lvl="0" indent="0" algn="l" rtl="0">
              <a:spcBef>
                <a:spcPts val="0"/>
              </a:spcBef>
              <a:spcAft>
                <a:spcPts val="0"/>
              </a:spcAft>
              <a:buNone/>
            </a:pPr>
            <a:r>
              <a:rPr lang="en-US"/>
              <a:t>[Bohr’s Atomic Model states that as electrons move in orbitals, or when they change orbitals, they gain energy.]</a:t>
            </a:r>
            <a:endParaRPr/>
          </a:p>
        </p:txBody>
      </p:sp>
      <p:sp>
        <p:nvSpPr>
          <p:cNvPr id="779" name="Google Shape;779;gdcbf1eace1_8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793" name="Google Shape;793;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Scientists began to notice that elements give off different colors when heated. How could this be?</a:t>
            </a:r>
            <a:endParaRPr/>
          </a:p>
        </p:txBody>
      </p:sp>
      <p:sp>
        <p:nvSpPr>
          <p:cNvPr id="800" name="Google Shape;800;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Bohr decided that electrons move in circular orbitals, or energy levels. </a:t>
            </a:r>
            <a:endParaRPr/>
          </a:p>
        </p:txBody>
      </p:sp>
      <p:sp>
        <p:nvSpPr>
          <p:cNvPr id="808" name="Google Shape;808;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8" name="Google Shape;818;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Electrons changing orbitals would allow for different colors being emitted. </a:t>
            </a:r>
            <a:endParaRPr/>
          </a:p>
        </p:txBody>
      </p:sp>
      <p:sp>
        <p:nvSpPr>
          <p:cNvPr id="819" name="Google Shape;819;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0" name="Google Shape;830;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This is because when an electron goes up an orbit it gains energy and is excited. </a:t>
            </a:r>
            <a:endParaRPr/>
          </a:p>
        </p:txBody>
      </p:sp>
      <p:sp>
        <p:nvSpPr>
          <p:cNvPr id="831" name="Google Shape;831;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think through an example to get us ready to talk about this. </a:t>
            </a:r>
            <a:endParaRPr/>
          </a:p>
        </p:txBody>
      </p:sp>
      <p:sp>
        <p:nvSpPr>
          <p:cNvPr id="190" name="Google Shape;19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2" name="Google Shape;842;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review the definition of Bohr’s Model.</a:t>
            </a:r>
            <a:endParaRPr b="0"/>
          </a:p>
        </p:txBody>
      </p:sp>
      <p:sp>
        <p:nvSpPr>
          <p:cNvPr id="843" name="Google Shape;843;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8" name="Google Shape;848;p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u="sng"/>
              <a:t>Bohr’s Atomic Model</a:t>
            </a:r>
            <a:r>
              <a:rPr lang="en-US" sz="1200"/>
              <a:t>: electrons move in </a:t>
            </a:r>
            <a:r>
              <a:rPr lang="en-US"/>
              <a:t>________</a:t>
            </a:r>
            <a:r>
              <a:rPr lang="en-US" sz="1200"/>
              <a:t> and, when they change </a:t>
            </a:r>
            <a:r>
              <a:rPr lang="en-US"/>
              <a:t>_________</a:t>
            </a:r>
            <a:r>
              <a:rPr lang="en-US" sz="1200"/>
              <a:t>, they gain </a:t>
            </a:r>
            <a:r>
              <a:rPr lang="en-US"/>
              <a:t>_________</a:t>
            </a:r>
            <a:r>
              <a:rPr lang="en-US" sz="1200"/>
              <a:t> </a:t>
            </a:r>
            <a:endParaRPr/>
          </a:p>
        </p:txBody>
      </p:sp>
      <p:sp>
        <p:nvSpPr>
          <p:cNvPr id="849" name="Google Shape;849;p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2" name="Google Shape;862;p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u="sng"/>
              <a:t>Bohr’s Atomic Model</a:t>
            </a:r>
            <a:r>
              <a:rPr lang="en-US" sz="1200"/>
              <a:t>: electrons move in </a:t>
            </a:r>
            <a:r>
              <a:rPr lang="en-US" sz="1200" u="sng">
                <a:solidFill>
                  <a:srgbClr val="FF0000"/>
                </a:solidFill>
              </a:rPr>
              <a:t>orbitals</a:t>
            </a:r>
            <a:r>
              <a:rPr lang="en-US" sz="1200"/>
              <a:t> and, when they change </a:t>
            </a:r>
            <a:r>
              <a:rPr lang="en-US" sz="1200" u="sng">
                <a:solidFill>
                  <a:srgbClr val="FF0000"/>
                </a:solidFill>
              </a:rPr>
              <a:t>orbitals</a:t>
            </a:r>
            <a:r>
              <a:rPr lang="en-US" sz="1200"/>
              <a:t>, they gain </a:t>
            </a:r>
            <a:r>
              <a:rPr lang="en-US" sz="1200" u="sng">
                <a:solidFill>
                  <a:srgbClr val="FF0000"/>
                </a:solidFill>
              </a:rPr>
              <a:t>energy</a:t>
            </a:r>
            <a:r>
              <a:rPr lang="en-US" sz="1200"/>
              <a:t> </a:t>
            </a:r>
            <a:endParaRPr/>
          </a:p>
        </p:txBody>
      </p:sp>
      <p:sp>
        <p:nvSpPr>
          <p:cNvPr id="863" name="Google Shape;863;p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Now, let’s define the Modern Atomic Model.</a:t>
            </a:r>
            <a:endParaRPr/>
          </a:p>
        </p:txBody>
      </p:sp>
      <p:sp>
        <p:nvSpPr>
          <p:cNvPr id="877" name="Google Shape;877;p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modern model is similar to Bohr’s model except it looks at orbitals as clouds. Instead it shows the area where the electron is most likely to be. </a:t>
            </a:r>
            <a:endParaRPr/>
          </a:p>
        </p:txBody>
      </p:sp>
      <p:sp>
        <p:nvSpPr>
          <p:cNvPr id="885" name="Google Shape;885;p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dcbf1eace1_8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gdcbf1eace1_8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Now let’s pause for a moment to check your understanding.</a:t>
            </a:r>
            <a:endParaRPr b="0"/>
          </a:p>
        </p:txBody>
      </p:sp>
      <p:sp>
        <p:nvSpPr>
          <p:cNvPr id="894" name="Google Shape;894;gdcbf1eace1_8_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dcbf1eace1_8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gdcbf1eace1_8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What does the Modern Atomic Model state?</a:t>
            </a:r>
            <a:endParaRPr/>
          </a:p>
        </p:txBody>
      </p:sp>
      <p:sp>
        <p:nvSpPr>
          <p:cNvPr id="900" name="Google Shape;900;gdcbf1eace1_8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5"/>
        <p:cNvGrpSpPr/>
        <p:nvPr/>
      </p:nvGrpSpPr>
      <p:grpSpPr>
        <a:xfrm>
          <a:off x="0" y="0"/>
          <a:ext cx="0" cy="0"/>
          <a:chOff x="0" y="0"/>
          <a:chExt cx="0" cy="0"/>
        </a:xfrm>
      </p:grpSpPr>
      <p:sp>
        <p:nvSpPr>
          <p:cNvPr id="906" name="Google Shape;906;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7" name="Google Shape;907;p8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That is the basic definition, but there is a bit more you need to know. </a:t>
            </a:r>
            <a:endParaRPr/>
          </a:p>
        </p:txBody>
      </p:sp>
      <p:sp>
        <p:nvSpPr>
          <p:cNvPr id="908" name="Google Shape;908;p8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t>As Bohr predicted, these clouds have various energy levels.</a:t>
            </a:r>
            <a:endParaRPr/>
          </a:p>
        </p:txBody>
      </p:sp>
      <p:sp>
        <p:nvSpPr>
          <p:cNvPr id="915" name="Google Shape;915;p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1" name="Google Shape;921;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solidFill>
                  <a:srgbClr val="202124"/>
                </a:solidFill>
              </a:rPr>
              <a:t>The electrons move too fast and too unpredictably for us to know their location.</a:t>
            </a:r>
            <a:endParaRPr/>
          </a:p>
        </p:txBody>
      </p:sp>
      <p:sp>
        <p:nvSpPr>
          <p:cNvPr id="922" name="Google Shape;922;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model is a representation of characteristics of an object. </a:t>
            </a:r>
            <a:endParaRPr/>
          </a:p>
        </p:txBody>
      </p:sp>
      <p:sp>
        <p:nvSpPr>
          <p:cNvPr id="198" name="Google Shape;19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9" name="Google Shape;929;p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review the definition of the Modern Atomic Model.</a:t>
            </a:r>
            <a:endParaRPr b="0"/>
          </a:p>
        </p:txBody>
      </p:sp>
      <p:sp>
        <p:nvSpPr>
          <p:cNvPr id="930" name="Google Shape;930;p9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90</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modern atomic model, orbitals are _____ and shows where electrons are _____________.</a:t>
            </a:r>
            <a:endParaRPr/>
          </a:p>
        </p:txBody>
      </p:sp>
      <p:sp>
        <p:nvSpPr>
          <p:cNvPr id="936" name="Google Shape;936;p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p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the modern atomic model, orbitals are </a:t>
            </a:r>
            <a:r>
              <a:rPr lang="en-US" u="sng">
                <a:solidFill>
                  <a:srgbClr val="FF0000"/>
                </a:solidFill>
              </a:rPr>
              <a:t>clouds</a:t>
            </a:r>
            <a:r>
              <a:rPr lang="en-US"/>
              <a:t> and show where electrons are </a:t>
            </a:r>
            <a:r>
              <a:rPr lang="en-US" u="sng">
                <a:solidFill>
                  <a:srgbClr val="FF0000"/>
                </a:solidFill>
              </a:rPr>
              <a:t>most likely to be</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r>
              <a:rPr lang="en-US"/>
              <a:t>The modern model is similar to Bohr’s model except it looks at orbitals as clouds. Instead it shows the area where the electron is most likely to be. </a:t>
            </a:r>
            <a:endParaRPr/>
          </a:p>
        </p:txBody>
      </p:sp>
      <p:sp>
        <p:nvSpPr>
          <p:cNvPr id="944" name="Google Shape;944;p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92</a:t>
            </a:fld>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solidFill>
                  <a:srgbClr val="202124"/>
                </a:solidFill>
              </a:rPr>
              <a:t>Why can’t we tell the exact location of electrons in the modern atomic model?</a:t>
            </a:r>
            <a:endParaRPr>
              <a:solidFill>
                <a:srgbClr val="202124"/>
              </a:solidFill>
            </a:endParaRPr>
          </a:p>
          <a:p>
            <a:pPr marL="0" lvl="0" indent="0" algn="l" rtl="0">
              <a:spcBef>
                <a:spcPts val="0"/>
              </a:spcBef>
              <a:spcAft>
                <a:spcPts val="0"/>
              </a:spcAft>
              <a:buNone/>
            </a:pPr>
            <a:endParaRPr>
              <a:solidFill>
                <a:srgbClr val="202124"/>
              </a:solidFill>
            </a:endParaRPr>
          </a:p>
          <a:p>
            <a:pPr marL="0" lvl="0" indent="0" algn="l" rtl="0">
              <a:spcBef>
                <a:spcPts val="0"/>
              </a:spcBef>
              <a:spcAft>
                <a:spcPts val="0"/>
              </a:spcAft>
              <a:buNone/>
            </a:pPr>
            <a:r>
              <a:rPr lang="en-US">
                <a:solidFill>
                  <a:srgbClr val="202124"/>
                </a:solidFill>
              </a:rPr>
              <a:t>[</a:t>
            </a:r>
            <a:r>
              <a:rPr lang="en-US" i="0">
                <a:solidFill>
                  <a:srgbClr val="202124"/>
                </a:solidFill>
              </a:rPr>
              <a:t>The electrons move too fast and too unpredictably for us to know their location.]</a:t>
            </a:r>
            <a:endParaRPr/>
          </a:p>
        </p:txBody>
      </p:sp>
      <p:sp>
        <p:nvSpPr>
          <p:cNvPr id="952" name="Google Shape;952;p9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93</a:t>
            </a:fld>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4" name="Google Shape;964;p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Let’s check-in once more for understanding.</a:t>
            </a:r>
            <a:endParaRPr/>
          </a:p>
        </p:txBody>
      </p:sp>
      <p:sp>
        <p:nvSpPr>
          <p:cNvPr id="965" name="Google Shape;965;p9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94</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0" name="Google Shape;970;p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Dalton’s model states that a</a:t>
            </a:r>
            <a:r>
              <a:rPr lang="en-US" sz="1200"/>
              <a:t>toms cannot be created,</a:t>
            </a:r>
            <a:r>
              <a:rPr lang="en-US"/>
              <a:t> </a:t>
            </a:r>
            <a:r>
              <a:rPr lang="en-US" sz="1200"/>
              <a:t>divided or _______</a:t>
            </a:r>
            <a:r>
              <a:rPr lang="en-US"/>
              <a:t>.</a:t>
            </a:r>
            <a:endParaRPr/>
          </a:p>
        </p:txBody>
      </p:sp>
      <p:sp>
        <p:nvSpPr>
          <p:cNvPr id="971" name="Google Shape;971;p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95</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6"/>
        <p:cNvGrpSpPr/>
        <p:nvPr/>
      </p:nvGrpSpPr>
      <p:grpSpPr>
        <a:xfrm>
          <a:off x="0" y="0"/>
          <a:ext cx="0" cy="0"/>
          <a:chOff x="0" y="0"/>
          <a:chExt cx="0" cy="0"/>
        </a:xfrm>
      </p:grpSpPr>
      <p:sp>
        <p:nvSpPr>
          <p:cNvPr id="977" name="Google Shape;977;gdcdee1f338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8" name="Google Shape;978;gdcdee1f338_0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Dalton’s model states that a</a:t>
            </a:r>
            <a:r>
              <a:rPr lang="en-US" sz="1200"/>
              <a:t>toms cannot be created,</a:t>
            </a:r>
            <a:r>
              <a:rPr lang="en-US"/>
              <a:t> </a:t>
            </a:r>
            <a:r>
              <a:rPr lang="en-US" sz="1200"/>
              <a:t>divided or </a:t>
            </a:r>
            <a:r>
              <a:rPr lang="en-US" u="sng">
                <a:solidFill>
                  <a:srgbClr val="FF0000"/>
                </a:solidFill>
              </a:rPr>
              <a:t>destroyed</a:t>
            </a:r>
            <a:r>
              <a:rPr lang="en-US"/>
              <a:t>.</a:t>
            </a:r>
            <a:endParaRPr sz="1200"/>
          </a:p>
          <a:p>
            <a:pPr marL="0" lvl="0" indent="0" algn="l" rtl="0">
              <a:spcBef>
                <a:spcPts val="0"/>
              </a:spcBef>
              <a:spcAft>
                <a:spcPts val="0"/>
              </a:spcAft>
              <a:buNone/>
            </a:pPr>
            <a:endParaRPr/>
          </a:p>
        </p:txBody>
      </p:sp>
      <p:sp>
        <p:nvSpPr>
          <p:cNvPr id="979" name="Google Shape;979;gdcdee1f338_0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96</a:t>
            </a:fld>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6" name="Google Shape;986;p10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is not part of Dalton’s theory?</a:t>
            </a:r>
            <a:endParaRPr/>
          </a:p>
          <a:p>
            <a:pPr marL="0" lvl="0" indent="0" algn="l" rtl="0">
              <a:spcBef>
                <a:spcPts val="0"/>
              </a:spcBef>
              <a:spcAft>
                <a:spcPts val="0"/>
              </a:spcAft>
              <a:buNone/>
            </a:pPr>
            <a:endParaRPr/>
          </a:p>
        </p:txBody>
      </p:sp>
      <p:sp>
        <p:nvSpPr>
          <p:cNvPr id="987" name="Google Shape;987;p10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97</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dcdee1f338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gdcdee1f33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is not part of Dalton’s theory?</a:t>
            </a:r>
            <a:endParaRPr/>
          </a:p>
          <a:p>
            <a:pPr marL="0" lvl="0" indent="0" algn="l" rtl="0">
              <a:spcBef>
                <a:spcPts val="0"/>
              </a:spcBef>
              <a:spcAft>
                <a:spcPts val="0"/>
              </a:spcAft>
              <a:buNone/>
            </a:pPr>
            <a:endParaRPr/>
          </a:p>
          <a:p>
            <a:pPr marL="0" lvl="0" indent="0" algn="l" rtl="0">
              <a:spcBef>
                <a:spcPts val="0"/>
              </a:spcBef>
              <a:spcAft>
                <a:spcPts val="0"/>
              </a:spcAft>
              <a:buNone/>
            </a:pPr>
            <a:r>
              <a:rPr lang="en-US"/>
              <a:t>[3. chemical reactions destroy matter]</a:t>
            </a:r>
            <a:endParaRPr/>
          </a:p>
        </p:txBody>
      </p:sp>
      <p:sp>
        <p:nvSpPr>
          <p:cNvPr id="996" name="Google Shape;996;gdcdee1f338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98</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4" name="Google Shape;1004;p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Which model has a positive sphere with negative charges?</a:t>
            </a:r>
            <a:endParaRPr/>
          </a:p>
          <a:p>
            <a:pPr marL="0" lvl="0" indent="0" algn="l" rtl="0">
              <a:spcBef>
                <a:spcPts val="0"/>
              </a:spcBef>
              <a:spcAft>
                <a:spcPts val="0"/>
              </a:spcAft>
              <a:buNone/>
            </a:pPr>
            <a:endParaRPr/>
          </a:p>
          <a:p>
            <a:pPr marL="0" lvl="0" indent="0" algn="l" rtl="0">
              <a:spcBef>
                <a:spcPts val="0"/>
              </a:spcBef>
              <a:spcAft>
                <a:spcPts val="0"/>
              </a:spcAft>
              <a:buNone/>
            </a:pPr>
            <a:r>
              <a:rPr lang="en-US"/>
              <a:t>[Thomson’s plum pudding model]</a:t>
            </a:r>
            <a:endParaRPr/>
          </a:p>
        </p:txBody>
      </p:sp>
      <p:sp>
        <p:nvSpPr>
          <p:cNvPr id="1005" name="Google Shape;1005;p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1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1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2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0" name="Google Shape;30;p12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1" name="Google Shape;31;p1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1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1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3"/>
        <p:cNvGrpSpPr/>
        <p:nvPr/>
      </p:nvGrpSpPr>
      <p:grpSpPr>
        <a:xfrm>
          <a:off x="0" y="0"/>
          <a:ext cx="0" cy="0"/>
          <a:chOff x="0" y="0"/>
          <a:chExt cx="0" cy="0"/>
        </a:xfrm>
      </p:grpSpPr>
      <p:sp>
        <p:nvSpPr>
          <p:cNvPr id="44" name="Google Shape;44;p1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6" name="Google Shape;46;p1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25"/>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125"/>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125"/>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125"/>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1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2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2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2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2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9.jpg"/></Relationships>
</file>

<file path=ppt/slides/_rels/slide10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0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2.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47.png"/></Relationships>
</file>

<file path=ppt/slides/_rels/slide10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0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8.jpg"/></Relationships>
</file>

<file path=ppt/slides/_rels/slide10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0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2.jpg"/></Relationships>
</file>

<file path=ppt/slides/_rels/slide10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1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2.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4.xml"/><Relationship Id="rId1" Type="http://schemas.openxmlformats.org/officeDocument/2006/relationships/slideLayout" Target="../slideLayouts/slideLayout4.xml"/><Relationship Id="rId4" Type="http://schemas.openxmlformats.org/officeDocument/2006/relationships/image" Target="../media/image48.jpg"/></Relationships>
</file>

<file path=ppt/slides/_rels/slide1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5.xml"/><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https://phet.colorado.edu/en/simulation/build-an-atom" TargetMode="External"/></Relationships>
</file>

<file path=ppt/slides/_rels/slide1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6.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0.png"/><Relationship Id="rId4" Type="http://schemas.openxmlformats.org/officeDocument/2006/relationships/hyperlink" Target="https://phet.colorado.edu/en/simulation/rutherford-scattering"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18.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5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5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0.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7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1.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7.png"/></Relationships>
</file>

<file path=ppt/slides/_rels/slide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9.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9.jpg"/></Relationships>
</file>

<file path=ppt/slides/_rels/slide9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3.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4.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5.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9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8.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9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9.xml"/><Relationship Id="rId1" Type="http://schemas.openxmlformats.org/officeDocument/2006/relationships/slideLayout" Target="../slideLayouts/slideLayout4.xml"/><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1505008" y="297180"/>
            <a:ext cx="5828913" cy="6262953"/>
            <a:chOff x="814636" y="0"/>
            <a:chExt cx="5828913" cy="6262953"/>
          </a:xfrm>
        </p:grpSpPr>
        <p:sp>
          <p:nvSpPr>
            <p:cNvPr id="90" name="Google Shape;90;p1"/>
            <p:cNvSpPr/>
            <p:nvPr/>
          </p:nvSpPr>
          <p:spPr>
            <a:xfrm rot="10800000">
              <a:off x="1480984" y="68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txBox="1"/>
            <p:nvPr/>
          </p:nvSpPr>
          <p:spPr>
            <a:xfrm>
              <a:off x="1661623" y="68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“Big Idea” Question</a:t>
              </a:r>
              <a:endParaRPr/>
            </a:p>
          </p:txBody>
        </p:sp>
        <p:sp>
          <p:nvSpPr>
            <p:cNvPr id="92" name="Google Shape;92;p1"/>
            <p:cNvSpPr/>
            <p:nvPr/>
          </p:nvSpPr>
          <p:spPr>
            <a:xfrm>
              <a:off x="848401" y="0"/>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rot="10800000">
              <a:off x="1480984" y="938929"/>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txBox="1"/>
            <p:nvPr/>
          </p:nvSpPr>
          <p:spPr>
            <a:xfrm>
              <a:off x="1661623" y="938929"/>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Review Concepts</a:t>
              </a:r>
              <a:endParaRPr/>
            </a:p>
          </p:txBody>
        </p:sp>
        <p:sp>
          <p:nvSpPr>
            <p:cNvPr id="95" name="Google Shape;95;p1"/>
            <p:cNvSpPr/>
            <p:nvPr/>
          </p:nvSpPr>
          <p:spPr>
            <a:xfrm>
              <a:off x="824716" y="938929"/>
              <a:ext cx="722555" cy="722555"/>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
            <p:cNvSpPr/>
            <p:nvPr/>
          </p:nvSpPr>
          <p:spPr>
            <a:xfrm rot="10800000">
              <a:off x="1480984" y="1877172"/>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
            <p:cNvSpPr txBox="1"/>
            <p:nvPr/>
          </p:nvSpPr>
          <p:spPr>
            <a:xfrm>
              <a:off x="1661623" y="1877172"/>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Check-In Questions</a:t>
              </a:r>
              <a:endParaRPr/>
            </a:p>
          </p:txBody>
        </p:sp>
        <p:sp>
          <p:nvSpPr>
            <p:cNvPr id="98" name="Google Shape;98;p1"/>
            <p:cNvSpPr/>
            <p:nvPr/>
          </p:nvSpPr>
          <p:spPr>
            <a:xfrm>
              <a:off x="814643" y="1875958"/>
              <a:ext cx="722555" cy="722555"/>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p:nvPr/>
          </p:nvSpPr>
          <p:spPr>
            <a:xfrm rot="10800000">
              <a:off x="1480984" y="2815415"/>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
            <p:cNvSpPr txBox="1"/>
            <p:nvPr/>
          </p:nvSpPr>
          <p:spPr>
            <a:xfrm>
              <a:off x="1661623" y="2815415"/>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Teacher Demo</a:t>
              </a:r>
              <a:endParaRPr/>
            </a:p>
          </p:txBody>
        </p:sp>
        <p:sp>
          <p:nvSpPr>
            <p:cNvPr id="101" name="Google Shape;101;p1"/>
            <p:cNvSpPr/>
            <p:nvPr/>
          </p:nvSpPr>
          <p:spPr>
            <a:xfrm>
              <a:off x="814636" y="2815415"/>
              <a:ext cx="722555" cy="722555"/>
            </a:xfrm>
            <a:prstGeom prst="ellipse">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
            <p:cNvSpPr/>
            <p:nvPr/>
          </p:nvSpPr>
          <p:spPr>
            <a:xfrm rot="10800000">
              <a:off x="1480984" y="3753659"/>
              <a:ext cx="5162565" cy="1571051"/>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
            <p:cNvSpPr txBox="1"/>
            <p:nvPr/>
          </p:nvSpPr>
          <p:spPr>
            <a:xfrm>
              <a:off x="1873747" y="3753659"/>
              <a:ext cx="4769802" cy="1571051"/>
            </a:xfrm>
            <a:prstGeom prst="rect">
              <a:avLst/>
            </a:prstGeom>
            <a:noFill/>
            <a:ln>
              <a:noFill/>
            </a:ln>
          </p:spPr>
          <p:txBody>
            <a:bodyPr spcFirstLastPara="1" wrap="square" lIns="318625" tIns="106675" rIns="199125" bIns="106675" anchor="t"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Vocabulary</a:t>
              </a:r>
              <a:endParaRPr/>
            </a:p>
            <a:p>
              <a:pPr marL="171450" marR="0" lvl="1" indent="-171450" algn="l" rtl="0">
                <a:lnSpc>
                  <a:spcPct val="90000"/>
                </a:lnSpc>
                <a:spcBef>
                  <a:spcPts val="98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Student-Friendly Definition</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Examples &amp; Non-Examples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Morphological Word Parts</a:t>
              </a:r>
              <a:endParaRPr/>
            </a:p>
          </p:txBody>
        </p:sp>
        <p:sp>
          <p:nvSpPr>
            <p:cNvPr id="104" name="Google Shape;104;p1"/>
            <p:cNvSpPr/>
            <p:nvPr/>
          </p:nvSpPr>
          <p:spPr>
            <a:xfrm>
              <a:off x="822078" y="4170465"/>
              <a:ext cx="722555" cy="722555"/>
            </a:xfrm>
            <a:prstGeom prst="ellipse">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
            <p:cNvSpPr/>
            <p:nvPr/>
          </p:nvSpPr>
          <p:spPr>
            <a:xfrm rot="10800000">
              <a:off x="1480984" y="5540398"/>
              <a:ext cx="5162565" cy="722555"/>
            </a:xfrm>
            <a:prstGeom prst="homePlate">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
            <p:cNvSpPr txBox="1"/>
            <p:nvPr/>
          </p:nvSpPr>
          <p:spPr>
            <a:xfrm>
              <a:off x="1661623" y="5540398"/>
              <a:ext cx="4981926" cy="722555"/>
            </a:xfrm>
            <a:prstGeom prst="rect">
              <a:avLst/>
            </a:prstGeom>
            <a:noFill/>
            <a:ln>
              <a:noFill/>
            </a:ln>
          </p:spPr>
          <p:txBody>
            <a:bodyPr spcFirstLastPara="1" wrap="square" lIns="318625" tIns="106675" rIns="199125" bIns="106675" anchor="ctr" anchorCtr="0">
              <a:noAutofit/>
            </a:bodyPr>
            <a:lstStyle/>
            <a:p>
              <a:pPr marL="0" marR="0" lvl="0" indent="0" algn="ctr" rtl="0">
                <a:lnSpc>
                  <a:spcPct val="90000"/>
                </a:lnSpc>
                <a:spcBef>
                  <a:spcPts val="0"/>
                </a:spcBef>
                <a:spcAft>
                  <a:spcPts val="0"/>
                </a:spcAft>
                <a:buClr>
                  <a:schemeClr val="lt1"/>
                </a:buClr>
                <a:buSzPts val="2800"/>
                <a:buFont typeface="Calibri"/>
                <a:buNone/>
              </a:pPr>
              <a:r>
                <a:rPr lang="en-US" sz="2800" b="0" i="0" u="none" strike="noStrike" cap="none">
                  <a:solidFill>
                    <a:schemeClr val="lt1"/>
                  </a:solidFill>
                  <a:latin typeface="Calibri"/>
                  <a:ea typeface="Calibri"/>
                  <a:cs typeface="Calibri"/>
                  <a:sym typeface="Calibri"/>
                </a:rPr>
                <a:t>Simulation/Activity</a:t>
              </a:r>
              <a:endParaRPr/>
            </a:p>
          </p:txBody>
        </p:sp>
        <p:sp>
          <p:nvSpPr>
            <p:cNvPr id="107" name="Google Shape;107;p1"/>
            <p:cNvSpPr/>
            <p:nvPr/>
          </p:nvSpPr>
          <p:spPr>
            <a:xfrm>
              <a:off x="826125" y="5531381"/>
              <a:ext cx="722555" cy="722555"/>
            </a:xfrm>
            <a:prstGeom prst="ellipse">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8" name="Google Shape;108;p1" descr="Comment Like"/>
          <p:cNvPicPr preferRelativeResize="0"/>
          <p:nvPr/>
        </p:nvPicPr>
        <p:blipFill rotWithShape="1">
          <a:blip r:embed="rId9">
            <a:alphaModFix/>
          </a:blip>
          <a:srcRect/>
          <a:stretch/>
        </p:blipFill>
        <p:spPr>
          <a:xfrm>
            <a:off x="5531643" y="4959793"/>
            <a:ext cx="347619" cy="347619"/>
          </a:xfrm>
          <a:prstGeom prst="rect">
            <a:avLst/>
          </a:prstGeom>
          <a:noFill/>
          <a:ln>
            <a:noFill/>
          </a:ln>
        </p:spPr>
      </p:pic>
      <p:pic>
        <p:nvPicPr>
          <p:cNvPr id="109" name="Google Shape;109;p1" descr="Comment Dislike"/>
          <p:cNvPicPr preferRelativeResize="0"/>
          <p:nvPr/>
        </p:nvPicPr>
        <p:blipFill rotWithShape="1">
          <a:blip r:embed="rId10">
            <a:alphaModFix/>
          </a:blip>
          <a:srcRect/>
          <a:stretch/>
        </p:blipFill>
        <p:spPr>
          <a:xfrm>
            <a:off x="5850764" y="4959793"/>
            <a:ext cx="347619" cy="347619"/>
          </a:xfrm>
          <a:prstGeom prst="rect">
            <a:avLst/>
          </a:prstGeom>
          <a:noFill/>
          <a:ln>
            <a:noFill/>
          </a:ln>
        </p:spPr>
      </p:pic>
      <p:pic>
        <p:nvPicPr>
          <p:cNvPr id="110" name="Google Shape;110;p1" descr="Blog"/>
          <p:cNvPicPr preferRelativeResize="0"/>
          <p:nvPr/>
        </p:nvPicPr>
        <p:blipFill rotWithShape="1">
          <a:blip r:embed="rId11">
            <a:alphaModFix/>
          </a:blip>
          <a:srcRect/>
          <a:stretch/>
        </p:blipFill>
        <p:spPr>
          <a:xfrm>
            <a:off x="5646139" y="4638246"/>
            <a:ext cx="347619" cy="347619"/>
          </a:xfrm>
          <a:prstGeom prst="rect">
            <a:avLst/>
          </a:prstGeom>
          <a:noFill/>
          <a:ln>
            <a:noFill/>
          </a:ln>
        </p:spPr>
      </p:pic>
      <p:pic>
        <p:nvPicPr>
          <p:cNvPr id="111" name="Google Shape;111;p1" descr="Labor"/>
          <p:cNvPicPr preferRelativeResize="0"/>
          <p:nvPr/>
        </p:nvPicPr>
        <p:blipFill rotWithShape="1">
          <a:blip r:embed="rId12">
            <a:alphaModFix/>
          </a:blip>
          <a:srcRect/>
          <a:stretch/>
        </p:blipFill>
        <p:spPr>
          <a:xfrm>
            <a:off x="5531643" y="5249239"/>
            <a:ext cx="302792" cy="302792"/>
          </a:xfrm>
          <a:prstGeom prst="rect">
            <a:avLst/>
          </a:prstGeom>
          <a:noFill/>
          <a:ln>
            <a:noFill/>
          </a:ln>
        </p:spPr>
      </p:pic>
      <p:sp>
        <p:nvSpPr>
          <p:cNvPr id="112" name="Google Shape;112;p1"/>
          <p:cNvSpPr/>
          <p:nvPr/>
        </p:nvSpPr>
        <p:spPr>
          <a:xfrm>
            <a:off x="170822" y="211015"/>
            <a:ext cx="1095270" cy="683288"/>
          </a:xfrm>
          <a:prstGeom prst="cloud">
            <a:avLst/>
          </a:prstGeom>
          <a:gradFill>
            <a:gsLst>
              <a:gs pos="0">
                <a:srgbClr val="FF932B"/>
              </a:gs>
              <a:gs pos="100000">
                <a:srgbClr val="FFB673"/>
              </a:gs>
            </a:gsLst>
            <a:lin ang="16200000" scaled="0"/>
          </a:gradFill>
          <a:ln w="9525" cap="flat" cmpd="sng">
            <a:solidFill>
              <a:srgbClr val="F591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1"/>
          <p:cNvSpPr txBox="1"/>
          <p:nvPr/>
        </p:nvSpPr>
        <p:spPr>
          <a:xfrm>
            <a:off x="366765" y="367993"/>
            <a:ext cx="7033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lt1"/>
                </a:solidFill>
                <a:latin typeface="Calibri"/>
                <a:ea typeface="Calibri"/>
                <a:cs typeface="Calibri"/>
                <a:sym typeface="Calibri"/>
              </a:rPr>
              <a:t>Intro</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9"/>
          <p:cNvSpPr txBox="1">
            <a:spLocks noGrp="1"/>
          </p:cNvSpPr>
          <p:nvPr>
            <p:ph type="title"/>
          </p:nvPr>
        </p:nvSpPr>
        <p:spPr>
          <a:xfrm>
            <a:off x="-1638290" y="69621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Model</a:t>
            </a:r>
            <a:endParaRPr/>
          </a:p>
        </p:txBody>
      </p:sp>
      <p:pic>
        <p:nvPicPr>
          <p:cNvPr id="210" name="Google Shape;210;p9" descr="toy car.jpg"/>
          <p:cNvPicPr preferRelativeResize="0">
            <a:picLocks noGrp="1"/>
          </p:cNvPicPr>
          <p:nvPr>
            <p:ph type="body" idx="1"/>
          </p:nvPr>
        </p:nvPicPr>
        <p:blipFill rotWithShape="1">
          <a:blip r:embed="rId3">
            <a:alphaModFix/>
          </a:blip>
          <a:srcRect t="-34102" b="-34102"/>
          <a:stretch/>
        </p:blipFill>
        <p:spPr>
          <a:xfrm>
            <a:off x="457200" y="1600200"/>
            <a:ext cx="4038600" cy="4525963"/>
          </a:xfrm>
          <a:prstGeom prst="rect">
            <a:avLst/>
          </a:prstGeom>
          <a:noFill/>
          <a:ln w="9525" cap="flat" cmpd="sng">
            <a:solidFill>
              <a:schemeClr val="lt1"/>
            </a:solidFill>
            <a:prstDash val="solid"/>
            <a:round/>
            <a:headEnd type="none" w="sm" len="sm"/>
            <a:tailEnd type="none" w="sm" len="sm"/>
          </a:ln>
        </p:spPr>
      </p:pic>
      <p:pic>
        <p:nvPicPr>
          <p:cNvPr id="211" name="Google Shape;211;p9" descr="bug.jpg"/>
          <p:cNvPicPr preferRelativeResize="0">
            <a:picLocks noGrp="1"/>
          </p:cNvPicPr>
          <p:nvPr>
            <p:ph type="body" idx="2"/>
          </p:nvPr>
        </p:nvPicPr>
        <p:blipFill rotWithShape="1">
          <a:blip r:embed="rId4">
            <a:alphaModFix/>
          </a:blip>
          <a:srcRect t="-32403" b="-32403"/>
          <a:stretch/>
        </p:blipFill>
        <p:spPr>
          <a:xfrm>
            <a:off x="4648200" y="1600200"/>
            <a:ext cx="4038600" cy="4525963"/>
          </a:xfrm>
          <a:prstGeom prst="rect">
            <a:avLst/>
          </a:prstGeom>
          <a:noFill/>
          <a:ln w="9525" cap="flat" cmpd="sng">
            <a:solidFill>
              <a:schemeClr val="lt1"/>
            </a:solidFill>
            <a:prstDash val="solid"/>
            <a:round/>
            <a:headEnd type="none" w="sm" len="sm"/>
            <a:tailEnd type="none" w="sm" len="sm"/>
          </a:ln>
        </p:spPr>
      </p:pic>
      <p:sp>
        <p:nvSpPr>
          <p:cNvPr id="212" name="Google Shape;212;p9"/>
          <p:cNvSpPr txBox="1"/>
          <p:nvPr/>
        </p:nvSpPr>
        <p:spPr>
          <a:xfrm>
            <a:off x="5529697" y="882968"/>
            <a:ext cx="2945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Object</a:t>
            </a:r>
            <a:endParaRPr/>
          </a:p>
        </p:txBody>
      </p:sp>
      <p:sp>
        <p:nvSpPr>
          <p:cNvPr id="213" name="Google Shape;213;p9" descr="Artificial Intelligence"/>
          <p:cNvSpPr/>
          <p:nvPr/>
        </p:nvSpPr>
        <p:spPr>
          <a:xfrm>
            <a:off x="74292" y="55600"/>
            <a:ext cx="735300" cy="735300"/>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104"/>
          <p:cNvSpPr txBox="1"/>
          <p:nvPr/>
        </p:nvSpPr>
        <p:spPr>
          <a:xfrm>
            <a:off x="1106775" y="352050"/>
            <a:ext cx="76695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scientist introduced orbitals? </a:t>
            </a:r>
            <a:endParaRPr/>
          </a:p>
        </p:txBody>
      </p:sp>
      <p:pic>
        <p:nvPicPr>
          <p:cNvPr id="1016" name="Google Shape;1016;p104" descr="rutherford.jpg"/>
          <p:cNvPicPr preferRelativeResize="0"/>
          <p:nvPr/>
        </p:nvPicPr>
        <p:blipFill rotWithShape="1">
          <a:blip r:embed="rId3">
            <a:alphaModFix/>
          </a:blip>
          <a:srcRect l="-40915" r="-40915"/>
          <a:stretch/>
        </p:blipFill>
        <p:spPr>
          <a:xfrm>
            <a:off x="281240" y="1646402"/>
            <a:ext cx="8229600" cy="4525963"/>
          </a:xfrm>
          <a:prstGeom prst="rect">
            <a:avLst/>
          </a:prstGeom>
          <a:noFill/>
          <a:ln>
            <a:noFill/>
          </a:ln>
        </p:spPr>
      </p:pic>
      <p:sp>
        <p:nvSpPr>
          <p:cNvPr id="1017" name="Google Shape;1017;p104" descr="Questions"/>
          <p:cNvSpPr/>
          <p:nvPr/>
        </p:nvSpPr>
        <p:spPr>
          <a:xfrm>
            <a:off x="90352" y="85567"/>
            <a:ext cx="837112" cy="80270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022"/>
        <p:cNvGrpSpPr/>
        <p:nvPr/>
      </p:nvGrpSpPr>
      <p:grpSpPr>
        <a:xfrm>
          <a:off x="0" y="0"/>
          <a:ext cx="0" cy="0"/>
          <a:chOff x="0" y="0"/>
          <a:chExt cx="0" cy="0"/>
        </a:xfrm>
      </p:grpSpPr>
      <p:sp>
        <p:nvSpPr>
          <p:cNvPr id="1023" name="Google Shape;1023;p105"/>
          <p:cNvSpPr txBox="1"/>
          <p:nvPr/>
        </p:nvSpPr>
        <p:spPr>
          <a:xfrm>
            <a:off x="927476" y="399600"/>
            <a:ext cx="78840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experiment did Rutherford use in his development of an atomic model? </a:t>
            </a:r>
            <a:endParaRPr/>
          </a:p>
        </p:txBody>
      </p:sp>
      <p:sp>
        <p:nvSpPr>
          <p:cNvPr id="1024" name="Google Shape;1024;p105" descr="Questions"/>
          <p:cNvSpPr/>
          <p:nvPr/>
        </p:nvSpPr>
        <p:spPr>
          <a:xfrm>
            <a:off x="90352" y="85567"/>
            <a:ext cx="837112" cy="802708"/>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5" name="Google Shape;1025;p105"/>
          <p:cNvPicPr preferRelativeResize="0"/>
          <p:nvPr/>
        </p:nvPicPr>
        <p:blipFill rotWithShape="1">
          <a:blip r:embed="rId4">
            <a:alphaModFix/>
          </a:blip>
          <a:srcRect l="-18187" r="-18186"/>
          <a:stretch/>
        </p:blipFill>
        <p:spPr>
          <a:xfrm>
            <a:off x="457200" y="1600200"/>
            <a:ext cx="8229600" cy="4525963"/>
          </a:xfrm>
          <a:prstGeom prst="rect">
            <a:avLst/>
          </a:prstGeom>
          <a:noFill/>
          <a:ln>
            <a:noFill/>
          </a:ln>
        </p:spPr>
      </p:pic>
      <p:sp>
        <p:nvSpPr>
          <p:cNvPr id="1026" name="Google Shape;1026;p105"/>
          <p:cNvSpPr txBox="1"/>
          <p:nvPr/>
        </p:nvSpPr>
        <p:spPr>
          <a:xfrm>
            <a:off x="3579223" y="2945674"/>
            <a:ext cx="535577" cy="43107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106"/>
          <p:cNvSpPr txBox="1"/>
          <p:nvPr/>
        </p:nvSpPr>
        <p:spPr>
          <a:xfrm>
            <a:off x="1064425" y="397225"/>
            <a:ext cx="76719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is Bohr’s model of the atom different from Rutherford’s? </a:t>
            </a:r>
            <a:endParaRPr/>
          </a:p>
        </p:txBody>
      </p:sp>
      <p:pic>
        <p:nvPicPr>
          <p:cNvPr id="1033" name="Google Shape;1033;p106"/>
          <p:cNvPicPr preferRelativeResize="0"/>
          <p:nvPr/>
        </p:nvPicPr>
        <p:blipFill rotWithShape="1">
          <a:blip r:embed="rId3">
            <a:alphaModFix/>
          </a:blip>
          <a:srcRect/>
          <a:stretch/>
        </p:blipFill>
        <p:spPr>
          <a:xfrm>
            <a:off x="4572000" y="2282774"/>
            <a:ext cx="3259655" cy="3162484"/>
          </a:xfrm>
          <a:prstGeom prst="rect">
            <a:avLst/>
          </a:prstGeom>
          <a:noFill/>
          <a:ln>
            <a:noFill/>
          </a:ln>
        </p:spPr>
      </p:pic>
      <p:pic>
        <p:nvPicPr>
          <p:cNvPr id="1034" name="Google Shape;1034;p106"/>
          <p:cNvPicPr preferRelativeResize="0"/>
          <p:nvPr/>
        </p:nvPicPr>
        <p:blipFill rotWithShape="1">
          <a:blip r:embed="rId4">
            <a:alphaModFix/>
          </a:blip>
          <a:srcRect/>
          <a:stretch/>
        </p:blipFill>
        <p:spPr>
          <a:xfrm>
            <a:off x="422802" y="2025691"/>
            <a:ext cx="4029075" cy="3676650"/>
          </a:xfrm>
          <a:prstGeom prst="rect">
            <a:avLst/>
          </a:prstGeom>
          <a:noFill/>
          <a:ln>
            <a:noFill/>
          </a:ln>
        </p:spPr>
      </p:pic>
      <p:sp>
        <p:nvSpPr>
          <p:cNvPr id="1035" name="Google Shape;1035;p106" descr="Questions"/>
          <p:cNvSpPr/>
          <p:nvPr/>
        </p:nvSpPr>
        <p:spPr>
          <a:xfrm>
            <a:off x="38644" y="85567"/>
            <a:ext cx="837112" cy="802708"/>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107"/>
          <p:cNvSpPr txBox="1"/>
          <p:nvPr/>
        </p:nvSpPr>
        <p:spPr>
          <a:xfrm>
            <a:off x="978606" y="345198"/>
            <a:ext cx="779469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the key characteristic of modern</a:t>
            </a:r>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atomic theory? </a:t>
            </a:r>
            <a:endParaRPr/>
          </a:p>
        </p:txBody>
      </p:sp>
      <p:sp>
        <p:nvSpPr>
          <p:cNvPr id="1042" name="Google Shape;1042;p107" descr="Questions"/>
          <p:cNvSpPr/>
          <p:nvPr/>
        </p:nvSpPr>
        <p:spPr>
          <a:xfrm>
            <a:off x="38644" y="85567"/>
            <a:ext cx="837112" cy="802708"/>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3" name="Google Shape;1043;p107"/>
          <p:cNvPicPr preferRelativeResize="0"/>
          <p:nvPr/>
        </p:nvPicPr>
        <p:blipFill rotWithShape="1">
          <a:blip r:embed="rId4">
            <a:alphaModFix/>
          </a:blip>
          <a:srcRect l="-40915" r="-40915"/>
          <a:stretch/>
        </p:blipFill>
        <p:spPr>
          <a:xfrm>
            <a:off x="866212" y="2202780"/>
            <a:ext cx="7411575" cy="4076081"/>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108"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08"/>
          <p:cNvSpPr txBox="1"/>
          <p:nvPr/>
        </p:nvSpPr>
        <p:spPr>
          <a:xfrm>
            <a:off x="964500" y="556330"/>
            <a:ext cx="7215000" cy="923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rgbClr val="FF0000"/>
                </a:solidFill>
                <a:latin typeface="Calibri"/>
                <a:ea typeface="Calibri"/>
                <a:cs typeface="Calibri"/>
                <a:sym typeface="Calibri"/>
              </a:rPr>
              <a:t>Remember!!!</a:t>
            </a:r>
            <a:endParaRPr sz="540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109"/>
          <p:cNvSpPr txBox="1">
            <a:spLocks noGrp="1"/>
          </p:cNvSpPr>
          <p:nvPr>
            <p:ph type="title"/>
          </p:nvPr>
        </p:nvSpPr>
        <p:spPr>
          <a:xfrm>
            <a:off x="457200" y="8080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u="sng"/>
              <a:t>Dalton’s Model</a:t>
            </a:r>
            <a:r>
              <a:rPr lang="en-US"/>
              <a:t>: A list of observations that defines four characteristics of atoms</a:t>
            </a:r>
            <a:endParaRPr/>
          </a:p>
        </p:txBody>
      </p:sp>
      <p:pic>
        <p:nvPicPr>
          <p:cNvPr id="1057" name="Google Shape;1057;p109"/>
          <p:cNvPicPr preferRelativeResize="0"/>
          <p:nvPr/>
        </p:nvPicPr>
        <p:blipFill rotWithShape="1">
          <a:blip r:embed="rId3">
            <a:alphaModFix/>
          </a:blip>
          <a:srcRect l="-40915" r="-40915"/>
          <a:stretch/>
        </p:blipFill>
        <p:spPr>
          <a:xfrm>
            <a:off x="2462269" y="2244437"/>
            <a:ext cx="8229601" cy="4525963"/>
          </a:xfrm>
          <a:prstGeom prst="rect">
            <a:avLst/>
          </a:prstGeom>
          <a:noFill/>
          <a:ln>
            <a:noFill/>
          </a:ln>
        </p:spPr>
      </p:pic>
      <p:pic>
        <p:nvPicPr>
          <p:cNvPr id="1058" name="Google Shape;1058;p109" descr="dreamstime_xs_26682767.jpg"/>
          <p:cNvPicPr preferRelativeResize="0"/>
          <p:nvPr/>
        </p:nvPicPr>
        <p:blipFill rotWithShape="1">
          <a:blip r:embed="rId4">
            <a:alphaModFix/>
          </a:blip>
          <a:srcRect/>
          <a:stretch/>
        </p:blipFill>
        <p:spPr>
          <a:xfrm>
            <a:off x="634552" y="3197907"/>
            <a:ext cx="3383876" cy="2255917"/>
          </a:xfrm>
          <a:prstGeom prst="rect">
            <a:avLst/>
          </a:prstGeom>
          <a:noFill/>
          <a:ln>
            <a:noFill/>
          </a:ln>
        </p:spPr>
      </p:pic>
      <p:sp>
        <p:nvSpPr>
          <p:cNvPr id="1059" name="Google Shape;1059;p109" descr="Rewind"/>
          <p:cNvSpPr/>
          <p:nvPr/>
        </p:nvSpPr>
        <p:spPr>
          <a:xfrm>
            <a:off x="0" y="0"/>
            <a:ext cx="824630" cy="769441"/>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gdcdee1f338_0_16"/>
          <p:cNvSpPr txBox="1">
            <a:spLocks noGrp="1"/>
          </p:cNvSpPr>
          <p:nvPr>
            <p:ph type="title"/>
          </p:nvPr>
        </p:nvSpPr>
        <p:spPr>
          <a:xfrm>
            <a:off x="457200" y="8080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1. Atoms </a:t>
            </a:r>
            <a:r>
              <a:rPr lang="en-US">
                <a:solidFill>
                  <a:srgbClr val="FF0000"/>
                </a:solidFill>
              </a:rPr>
              <a:t>cannot </a:t>
            </a:r>
            <a:r>
              <a:rPr lang="en-US"/>
              <a:t>be divided, created, or destroyed. </a:t>
            </a:r>
            <a:endParaRPr/>
          </a:p>
        </p:txBody>
      </p:sp>
      <p:pic>
        <p:nvPicPr>
          <p:cNvPr id="1066" name="Google Shape;1066;gdcdee1f338_0_16"/>
          <p:cNvPicPr preferRelativeResize="0">
            <a:picLocks noGrp="1"/>
          </p:cNvPicPr>
          <p:nvPr>
            <p:ph type="body" idx="1"/>
          </p:nvPr>
        </p:nvPicPr>
        <p:blipFill rotWithShape="1">
          <a:blip r:embed="rId3">
            <a:alphaModFix/>
          </a:blip>
          <a:srcRect l="-40909" r="-40909"/>
          <a:stretch/>
        </p:blipFill>
        <p:spPr>
          <a:xfrm>
            <a:off x="457200" y="2133600"/>
            <a:ext cx="8229600" cy="4526100"/>
          </a:xfrm>
          <a:prstGeom prst="rect">
            <a:avLst/>
          </a:prstGeom>
          <a:noFill/>
          <a:ln w="9525" cap="flat" cmpd="sng">
            <a:solidFill>
              <a:schemeClr val="lt1"/>
            </a:solidFill>
            <a:prstDash val="solid"/>
            <a:round/>
            <a:headEnd type="none" w="sm" len="sm"/>
            <a:tailEnd type="none" w="sm" len="sm"/>
          </a:ln>
        </p:spPr>
      </p:pic>
      <p:sp>
        <p:nvSpPr>
          <p:cNvPr id="1067" name="Google Shape;1067;gdcdee1f338_0_16" descr="Rewind"/>
          <p:cNvSpPr/>
          <p:nvPr/>
        </p:nvSpPr>
        <p:spPr>
          <a:xfrm>
            <a:off x="0" y="0"/>
            <a:ext cx="824700" cy="7695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gdcdee1f338_0_23"/>
          <p:cNvSpPr txBox="1">
            <a:spLocks noGrp="1"/>
          </p:cNvSpPr>
          <p:nvPr>
            <p:ph type="title"/>
          </p:nvPr>
        </p:nvSpPr>
        <p:spPr>
          <a:xfrm>
            <a:off x="457200" y="123167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2. Chemical reactions rearrange atoms. </a:t>
            </a:r>
            <a:endParaRPr/>
          </a:p>
        </p:txBody>
      </p:sp>
      <p:pic>
        <p:nvPicPr>
          <p:cNvPr id="1074" name="Google Shape;1074;gdcdee1f338_0_23" descr="How do we know a chemical reaction has taken place? | Chemical reactions |  Siyavula"/>
          <p:cNvPicPr preferRelativeResize="0"/>
          <p:nvPr/>
        </p:nvPicPr>
        <p:blipFill rotWithShape="1">
          <a:blip r:embed="rId3">
            <a:alphaModFix/>
          </a:blip>
          <a:srcRect/>
          <a:stretch/>
        </p:blipFill>
        <p:spPr>
          <a:xfrm>
            <a:off x="952914" y="2947987"/>
            <a:ext cx="7450314" cy="1368425"/>
          </a:xfrm>
          <a:prstGeom prst="rect">
            <a:avLst/>
          </a:prstGeom>
          <a:noFill/>
          <a:ln>
            <a:noFill/>
          </a:ln>
        </p:spPr>
      </p:pic>
      <p:sp>
        <p:nvSpPr>
          <p:cNvPr id="1075" name="Google Shape;1075;gdcdee1f338_0_23" descr="Rewind"/>
          <p:cNvSpPr/>
          <p:nvPr/>
        </p:nvSpPr>
        <p:spPr>
          <a:xfrm>
            <a:off x="0" y="0"/>
            <a:ext cx="824700" cy="7695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gdcdee1f338_0_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3. All atoms of a single element are identical. </a:t>
            </a:r>
            <a:endParaRPr/>
          </a:p>
        </p:txBody>
      </p:sp>
      <p:pic>
        <p:nvPicPr>
          <p:cNvPr id="1082" name="Google Shape;1082;gdcdee1f338_0_30" descr="gold.jpg"/>
          <p:cNvPicPr preferRelativeResize="0">
            <a:picLocks noGrp="1"/>
          </p:cNvPicPr>
          <p:nvPr>
            <p:ph type="body" idx="1"/>
          </p:nvPr>
        </p:nvPicPr>
        <p:blipFill rotWithShape="1">
          <a:blip r:embed="rId3">
            <a:alphaModFix/>
          </a:blip>
          <a:srcRect t="8725" b="8725"/>
          <a:stretch/>
        </p:blipFill>
        <p:spPr>
          <a:xfrm rot="5400000">
            <a:off x="457102" y="2925356"/>
            <a:ext cx="4653600" cy="2559300"/>
          </a:xfrm>
          <a:prstGeom prst="rect">
            <a:avLst/>
          </a:prstGeom>
          <a:noFill/>
          <a:ln>
            <a:noFill/>
          </a:ln>
        </p:spPr>
      </p:pic>
      <p:pic>
        <p:nvPicPr>
          <p:cNvPr id="1083" name="Google Shape;1083;gdcdee1f338_0_30" descr="silver.jpg"/>
          <p:cNvPicPr preferRelativeResize="0"/>
          <p:nvPr/>
        </p:nvPicPr>
        <p:blipFill rotWithShape="1">
          <a:blip r:embed="rId4">
            <a:alphaModFix/>
          </a:blip>
          <a:srcRect/>
          <a:stretch/>
        </p:blipFill>
        <p:spPr>
          <a:xfrm rot="5400000">
            <a:off x="3950097" y="2571611"/>
            <a:ext cx="4696896" cy="3223244"/>
          </a:xfrm>
          <a:prstGeom prst="rect">
            <a:avLst/>
          </a:prstGeom>
          <a:noFill/>
          <a:ln>
            <a:noFill/>
          </a:ln>
        </p:spPr>
      </p:pic>
      <p:sp>
        <p:nvSpPr>
          <p:cNvPr id="1084" name="Google Shape;1084;gdcdee1f338_0_30" descr="Rewind"/>
          <p:cNvSpPr/>
          <p:nvPr/>
        </p:nvSpPr>
        <p:spPr>
          <a:xfrm>
            <a:off x="0" y="0"/>
            <a:ext cx="824700" cy="769500"/>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gdcdee1f338_0_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a:t>4. Atoms combine in specific ratios. </a:t>
            </a:r>
            <a:endParaRPr/>
          </a:p>
        </p:txBody>
      </p:sp>
      <p:pic>
        <p:nvPicPr>
          <p:cNvPr id="1091" name="Google Shape;1091;gdcdee1f338_0_38" descr="chemical equation.jpg"/>
          <p:cNvPicPr preferRelativeResize="0">
            <a:picLocks noGrp="1"/>
          </p:cNvPicPr>
          <p:nvPr>
            <p:ph type="body" idx="1"/>
          </p:nvPr>
        </p:nvPicPr>
        <p:blipFill rotWithShape="1">
          <a:blip r:embed="rId3">
            <a:alphaModFix/>
          </a:blip>
          <a:srcRect l="-6934" r="-6934"/>
          <a:stretch/>
        </p:blipFill>
        <p:spPr>
          <a:xfrm>
            <a:off x="457200" y="1600200"/>
            <a:ext cx="8229600" cy="4526100"/>
          </a:xfrm>
          <a:prstGeom prst="rect">
            <a:avLst/>
          </a:prstGeom>
          <a:noFill/>
          <a:ln w="9525" cap="flat" cmpd="sng">
            <a:solidFill>
              <a:schemeClr val="lt1"/>
            </a:solidFill>
            <a:prstDash val="solid"/>
            <a:round/>
            <a:headEnd type="none" w="sm" len="sm"/>
            <a:tailEnd type="none" w="sm" len="sm"/>
          </a:ln>
        </p:spPr>
      </p:pic>
      <p:sp>
        <p:nvSpPr>
          <p:cNvPr id="1092" name="Google Shape;1092;gdcdee1f338_0_38" descr="Rewind"/>
          <p:cNvSpPr/>
          <p:nvPr/>
        </p:nvSpPr>
        <p:spPr>
          <a:xfrm>
            <a:off x="0" y="0"/>
            <a:ext cx="824700" cy="7695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0" descr="bug.jpg"/>
          <p:cNvPicPr preferRelativeResize="0">
            <a:picLocks noGrp="1"/>
          </p:cNvPicPr>
          <p:nvPr>
            <p:ph type="body" idx="2"/>
          </p:nvPr>
        </p:nvPicPr>
        <p:blipFill rotWithShape="1">
          <a:blip r:embed="rId3">
            <a:alphaModFix/>
          </a:blip>
          <a:srcRect t="-32403" b="-32403"/>
          <a:stretch/>
        </p:blipFill>
        <p:spPr>
          <a:xfrm>
            <a:off x="2628900" y="1324943"/>
            <a:ext cx="4038600" cy="4525963"/>
          </a:xfrm>
          <a:prstGeom prst="rect">
            <a:avLst/>
          </a:prstGeom>
          <a:noFill/>
          <a:ln w="9525" cap="flat" cmpd="sng">
            <a:solidFill>
              <a:schemeClr val="lt1"/>
            </a:solidFill>
            <a:prstDash val="solid"/>
            <a:round/>
            <a:headEnd type="none" w="sm" len="sm"/>
            <a:tailEnd type="none" w="sm" len="sm"/>
          </a:ln>
        </p:spPr>
      </p:pic>
      <p:sp>
        <p:nvSpPr>
          <p:cNvPr id="220" name="Google Shape;220;p10"/>
          <p:cNvSpPr txBox="1"/>
          <p:nvPr/>
        </p:nvSpPr>
        <p:spPr>
          <a:xfrm>
            <a:off x="3482597" y="660561"/>
            <a:ext cx="29451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Object</a:t>
            </a:r>
            <a:endParaRPr/>
          </a:p>
        </p:txBody>
      </p:sp>
      <p:sp>
        <p:nvSpPr>
          <p:cNvPr id="221" name="Google Shape;221;p10" descr="Artificial Intelligence"/>
          <p:cNvSpPr/>
          <p:nvPr/>
        </p:nvSpPr>
        <p:spPr>
          <a:xfrm>
            <a:off x="143792" y="138975"/>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10"/>
          <p:cNvSpPr txBox="1">
            <a:spLocks noGrp="1"/>
          </p:cNvSpPr>
          <p:nvPr>
            <p:ph type="title"/>
          </p:nvPr>
        </p:nvSpPr>
        <p:spPr>
          <a:xfrm>
            <a:off x="877265" y="31467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14285"/>
              <a:buFont typeface="Calibri"/>
              <a:buNone/>
            </a:pPr>
            <a:r>
              <a:rPr lang="en-US" sz="3850" b="1" u="sng"/>
              <a:t>Thomson’s Atomic Model: </a:t>
            </a:r>
            <a:r>
              <a:rPr lang="en-US" sz="3850"/>
              <a:t> a sphere with an evenly distributed positive charge with negative electrons mixed in</a:t>
            </a:r>
            <a:r>
              <a:rPr lang="en-US" sz="3600"/>
              <a:t> </a:t>
            </a:r>
            <a:endParaRPr/>
          </a:p>
        </p:txBody>
      </p:sp>
      <p:sp>
        <p:nvSpPr>
          <p:cNvPr id="1099" name="Google Shape;1099;p110"/>
          <p:cNvSpPr/>
          <p:nvPr/>
        </p:nvSpPr>
        <p:spPr>
          <a:xfrm>
            <a:off x="439635" y="2039504"/>
            <a:ext cx="3715898" cy="3580024"/>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0" name="Google Shape;1100;p110"/>
          <p:cNvSpPr/>
          <p:nvPr/>
        </p:nvSpPr>
        <p:spPr>
          <a:xfrm>
            <a:off x="1859836" y="2274586"/>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1101" name="Google Shape;1101;p110"/>
          <p:cNvSpPr/>
          <p:nvPr/>
        </p:nvSpPr>
        <p:spPr>
          <a:xfrm>
            <a:off x="837988" y="3335598"/>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1102" name="Google Shape;1102;p110"/>
          <p:cNvSpPr/>
          <p:nvPr/>
        </p:nvSpPr>
        <p:spPr>
          <a:xfrm>
            <a:off x="2315417" y="3063068"/>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1103" name="Google Shape;1103;p110"/>
          <p:cNvSpPr/>
          <p:nvPr/>
        </p:nvSpPr>
        <p:spPr>
          <a:xfrm>
            <a:off x="3310461" y="3063068"/>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1104" name="Google Shape;1104;p110"/>
          <p:cNvSpPr/>
          <p:nvPr/>
        </p:nvSpPr>
        <p:spPr>
          <a:xfrm>
            <a:off x="2800773" y="4078996"/>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1105" name="Google Shape;1105;p110"/>
          <p:cNvSpPr/>
          <p:nvPr/>
        </p:nvSpPr>
        <p:spPr>
          <a:xfrm>
            <a:off x="2138098" y="4741561"/>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1106" name="Google Shape;1106;p110"/>
          <p:cNvSpPr/>
          <p:nvPr/>
        </p:nvSpPr>
        <p:spPr>
          <a:xfrm>
            <a:off x="1169326" y="4225369"/>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pic>
        <p:nvPicPr>
          <p:cNvPr id="1107" name="Google Shape;1107;p110" descr="dreamstime_xs_77074578.jpg"/>
          <p:cNvPicPr preferRelativeResize="0"/>
          <p:nvPr/>
        </p:nvPicPr>
        <p:blipFill rotWithShape="1">
          <a:blip r:embed="rId3">
            <a:alphaModFix/>
          </a:blip>
          <a:srcRect l="18390"/>
          <a:stretch/>
        </p:blipFill>
        <p:spPr>
          <a:xfrm>
            <a:off x="4992065" y="2675365"/>
            <a:ext cx="3917252" cy="2944164"/>
          </a:xfrm>
          <a:prstGeom prst="rect">
            <a:avLst/>
          </a:prstGeom>
          <a:noFill/>
          <a:ln>
            <a:noFill/>
          </a:ln>
        </p:spPr>
      </p:pic>
      <p:sp>
        <p:nvSpPr>
          <p:cNvPr id="1108" name="Google Shape;1108;p110"/>
          <p:cNvSpPr/>
          <p:nvPr/>
        </p:nvSpPr>
        <p:spPr>
          <a:xfrm>
            <a:off x="2138098" y="5751098"/>
            <a:ext cx="4722922" cy="982649"/>
          </a:xfrm>
          <a:prstGeom prst="curvedUpArrow">
            <a:avLst>
              <a:gd name="adj1" fmla="val 25000"/>
              <a:gd name="adj2" fmla="val 50000"/>
              <a:gd name="adj3" fmla="val 25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110" descr="Rewind"/>
          <p:cNvSpPr/>
          <p:nvPr/>
        </p:nvSpPr>
        <p:spPr>
          <a:xfrm>
            <a:off x="0" y="0"/>
            <a:ext cx="824630" cy="76944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Google Shape;1115;p111"/>
          <p:cNvSpPr txBox="1">
            <a:spLocks noGrp="1"/>
          </p:cNvSpPr>
          <p:nvPr>
            <p:ph type="title"/>
          </p:nvPr>
        </p:nvSpPr>
        <p:spPr>
          <a:xfrm>
            <a:off x="634075" y="48191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500" b="1" u="sng"/>
              <a:t>Rutherford’s Atomic Model</a:t>
            </a:r>
            <a:r>
              <a:rPr lang="en-US" sz="3500"/>
              <a:t>: atoms consist of a positive center surrounded by electrons in negative space</a:t>
            </a:r>
            <a:endParaRPr sz="3500"/>
          </a:p>
        </p:txBody>
      </p:sp>
      <p:pic>
        <p:nvPicPr>
          <p:cNvPr id="1116" name="Google Shape;1116;p111" descr="rutherford.jpg"/>
          <p:cNvPicPr preferRelativeResize="0">
            <a:picLocks noGrp="1"/>
          </p:cNvPicPr>
          <p:nvPr>
            <p:ph type="body" idx="1"/>
          </p:nvPr>
        </p:nvPicPr>
        <p:blipFill rotWithShape="1">
          <a:blip r:embed="rId3">
            <a:alphaModFix/>
          </a:blip>
          <a:srcRect l="-40915" r="-40915"/>
          <a:stretch/>
        </p:blipFill>
        <p:spPr>
          <a:xfrm>
            <a:off x="581443" y="2138258"/>
            <a:ext cx="8229600" cy="4525963"/>
          </a:xfrm>
          <a:prstGeom prst="rect">
            <a:avLst/>
          </a:prstGeom>
          <a:noFill/>
          <a:ln w="9525" cap="flat" cmpd="sng">
            <a:solidFill>
              <a:schemeClr val="lt1"/>
            </a:solidFill>
            <a:prstDash val="solid"/>
            <a:round/>
            <a:headEnd type="none" w="sm" len="sm"/>
            <a:tailEnd type="none" w="sm" len="sm"/>
          </a:ln>
        </p:spPr>
      </p:pic>
      <p:sp>
        <p:nvSpPr>
          <p:cNvPr id="1117" name="Google Shape;1117;p111"/>
          <p:cNvSpPr/>
          <p:nvPr/>
        </p:nvSpPr>
        <p:spPr>
          <a:xfrm>
            <a:off x="2637506" y="2138258"/>
            <a:ext cx="4197684" cy="4428957"/>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8" name="Google Shape;1118;p111"/>
          <p:cNvSpPr/>
          <p:nvPr/>
        </p:nvSpPr>
        <p:spPr>
          <a:xfrm>
            <a:off x="4224290" y="3893218"/>
            <a:ext cx="952536" cy="994013"/>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9" name="Google Shape;1119;p111"/>
          <p:cNvSpPr/>
          <p:nvPr/>
        </p:nvSpPr>
        <p:spPr>
          <a:xfrm>
            <a:off x="4748875" y="4141721"/>
            <a:ext cx="2622925" cy="579841"/>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111"/>
          <p:cNvSpPr txBox="1"/>
          <p:nvPr/>
        </p:nvSpPr>
        <p:spPr>
          <a:xfrm>
            <a:off x="7543344" y="4252167"/>
            <a:ext cx="16006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Positive Center</a:t>
            </a:r>
            <a:endParaRPr/>
          </a:p>
        </p:txBody>
      </p:sp>
      <p:sp>
        <p:nvSpPr>
          <p:cNvPr id="1121" name="Google Shape;1121;p111" descr="Rewind"/>
          <p:cNvSpPr/>
          <p:nvPr/>
        </p:nvSpPr>
        <p:spPr>
          <a:xfrm>
            <a:off x="0" y="0"/>
            <a:ext cx="824630" cy="76944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27" name="Google Shape;1127;p112"/>
          <p:cNvSpPr txBox="1">
            <a:spLocks noGrp="1"/>
          </p:cNvSpPr>
          <p:nvPr>
            <p:ph type="title"/>
          </p:nvPr>
        </p:nvSpPr>
        <p:spPr>
          <a:xfrm>
            <a:off x="671192" y="380021"/>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500" b="1" u="sng"/>
              <a:t>Bohr’s Atomic Model</a:t>
            </a:r>
            <a:r>
              <a:rPr lang="en-US" sz="3500"/>
              <a:t>: electrons move in orbitals and, when they change orbitals, they gain energy </a:t>
            </a:r>
            <a:endParaRPr sz="3500"/>
          </a:p>
        </p:txBody>
      </p:sp>
      <p:pic>
        <p:nvPicPr>
          <p:cNvPr id="1128" name="Google Shape;1128;p112"/>
          <p:cNvPicPr preferRelativeResize="0"/>
          <p:nvPr/>
        </p:nvPicPr>
        <p:blipFill rotWithShape="1">
          <a:blip r:embed="rId3">
            <a:alphaModFix/>
          </a:blip>
          <a:srcRect/>
          <a:stretch/>
        </p:blipFill>
        <p:spPr>
          <a:xfrm>
            <a:off x="2381466" y="1727160"/>
            <a:ext cx="4809027" cy="5073409"/>
          </a:xfrm>
          <a:prstGeom prst="rect">
            <a:avLst/>
          </a:prstGeom>
          <a:noFill/>
          <a:ln>
            <a:noFill/>
          </a:ln>
        </p:spPr>
      </p:pic>
      <p:cxnSp>
        <p:nvCxnSpPr>
          <p:cNvPr id="1129" name="Google Shape;1129;p112"/>
          <p:cNvCxnSpPr/>
          <p:nvPr/>
        </p:nvCxnSpPr>
        <p:spPr>
          <a:xfrm rot="10800000">
            <a:off x="2824991" y="3328354"/>
            <a:ext cx="374400" cy="26700"/>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cxnSp>
        <p:nvCxnSpPr>
          <p:cNvPr id="1130" name="Google Shape;1130;p112"/>
          <p:cNvCxnSpPr/>
          <p:nvPr/>
        </p:nvCxnSpPr>
        <p:spPr>
          <a:xfrm>
            <a:off x="5685918" y="5854949"/>
            <a:ext cx="307500" cy="294000"/>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sp>
        <p:nvSpPr>
          <p:cNvPr id="1131" name="Google Shape;1131;p112"/>
          <p:cNvSpPr/>
          <p:nvPr/>
        </p:nvSpPr>
        <p:spPr>
          <a:xfrm>
            <a:off x="3886605" y="3084587"/>
            <a:ext cx="1914300" cy="2190000"/>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2" name="Google Shape;1132;p112"/>
          <p:cNvSpPr/>
          <p:nvPr/>
        </p:nvSpPr>
        <p:spPr>
          <a:xfrm>
            <a:off x="4309711" y="3733936"/>
            <a:ext cx="952500" cy="883500"/>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3" name="Google Shape;1133;p112"/>
          <p:cNvSpPr txBox="1"/>
          <p:nvPr/>
        </p:nvSpPr>
        <p:spPr>
          <a:xfrm rot="-3205263">
            <a:off x="5782244" y="5349196"/>
            <a:ext cx="827111" cy="3694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p:txBody>
      </p:sp>
      <p:sp>
        <p:nvSpPr>
          <p:cNvPr id="1134" name="Google Shape;1134;p112"/>
          <p:cNvSpPr/>
          <p:nvPr/>
        </p:nvSpPr>
        <p:spPr>
          <a:xfrm rot="8847425">
            <a:off x="3473089" y="1980659"/>
            <a:ext cx="827057" cy="6462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112" descr="Rewind"/>
          <p:cNvSpPr/>
          <p:nvPr/>
        </p:nvSpPr>
        <p:spPr>
          <a:xfrm>
            <a:off x="0" y="0"/>
            <a:ext cx="824630" cy="76944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113"/>
          <p:cNvSpPr txBox="1">
            <a:spLocks noGrp="1"/>
          </p:cNvSpPr>
          <p:nvPr>
            <p:ph type="title"/>
          </p:nvPr>
        </p:nvSpPr>
        <p:spPr>
          <a:xfrm>
            <a:off x="457200" y="56618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2222"/>
              <a:buFont typeface="Calibri"/>
              <a:buNone/>
            </a:pPr>
            <a:r>
              <a:rPr lang="en-US" b="1" u="sng"/>
              <a:t>Modern Atomic Model</a:t>
            </a:r>
            <a:r>
              <a:rPr lang="en-US"/>
              <a:t>: orbitals are clouds and shows where electrons are most likely to be</a:t>
            </a:r>
            <a:endParaRPr sz="3600"/>
          </a:p>
        </p:txBody>
      </p:sp>
      <p:pic>
        <p:nvPicPr>
          <p:cNvPr id="1142" name="Google Shape;1142;p113"/>
          <p:cNvPicPr preferRelativeResize="0">
            <a:picLocks noGrp="1"/>
          </p:cNvPicPr>
          <p:nvPr>
            <p:ph type="body" idx="1"/>
          </p:nvPr>
        </p:nvPicPr>
        <p:blipFill rotWithShape="1">
          <a:blip r:embed="rId3">
            <a:alphaModFix/>
          </a:blip>
          <a:srcRect l="-40915" r="-40915"/>
          <a:stretch/>
        </p:blipFill>
        <p:spPr>
          <a:xfrm>
            <a:off x="898956" y="2050082"/>
            <a:ext cx="7411575" cy="4076081"/>
          </a:xfrm>
          <a:prstGeom prst="rect">
            <a:avLst/>
          </a:prstGeom>
          <a:noFill/>
          <a:ln w="9525" cap="flat" cmpd="sng">
            <a:solidFill>
              <a:schemeClr val="lt1"/>
            </a:solidFill>
            <a:prstDash val="solid"/>
            <a:round/>
            <a:headEnd type="none" w="sm" len="sm"/>
            <a:tailEnd type="none" w="sm" len="sm"/>
          </a:ln>
        </p:spPr>
      </p:pic>
      <p:sp>
        <p:nvSpPr>
          <p:cNvPr id="1143" name="Google Shape;1143;p113" descr="Rewind"/>
          <p:cNvSpPr/>
          <p:nvPr/>
        </p:nvSpPr>
        <p:spPr>
          <a:xfrm>
            <a:off x="0" y="0"/>
            <a:ext cx="824630" cy="769441"/>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14"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14"/>
          <p:cNvSpPr txBox="1"/>
          <p:nvPr/>
        </p:nvSpPr>
        <p:spPr>
          <a:xfrm>
            <a:off x="722550" y="335925"/>
            <a:ext cx="80937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How are the various atomic models related to what we know as the modern atomic model today?</a:t>
            </a:r>
            <a:endParaRPr/>
          </a:p>
        </p:txBody>
      </p:sp>
      <p:pic>
        <p:nvPicPr>
          <p:cNvPr id="1151" name="Google Shape;1151;p114" descr="Simple Endothermic Reaction Examples"/>
          <p:cNvPicPr preferRelativeResize="0"/>
          <p:nvPr/>
        </p:nvPicPr>
        <p:blipFill rotWithShape="1">
          <a:blip r:embed="rId4">
            <a:alphaModFix/>
          </a:blip>
          <a:srcRect/>
          <a:stretch/>
        </p:blipFill>
        <p:spPr>
          <a:xfrm>
            <a:off x="1853460" y="2228067"/>
            <a:ext cx="5437079" cy="3044764"/>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gd7c902b55d_0_284" descr="Laptop"/>
          <p:cNvSpPr/>
          <p:nvPr/>
        </p:nvSpPr>
        <p:spPr>
          <a:xfrm>
            <a:off x="44367"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gd7c902b55d_0_284"/>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1158" name="Google Shape;1158;gd7c902b55d_0_284"/>
          <p:cNvSpPr txBox="1"/>
          <p:nvPr/>
        </p:nvSpPr>
        <p:spPr>
          <a:xfrm>
            <a:off x="2828090" y="1231529"/>
            <a:ext cx="34878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Build an Atom</a:t>
            </a:r>
            <a:endParaRPr sz="3200">
              <a:solidFill>
                <a:schemeClr val="dk1"/>
              </a:solidFill>
              <a:latin typeface="Calibri"/>
              <a:ea typeface="Calibri"/>
              <a:cs typeface="Calibri"/>
              <a:sym typeface="Calibri"/>
            </a:endParaRPr>
          </a:p>
        </p:txBody>
      </p:sp>
      <p:sp>
        <p:nvSpPr>
          <p:cNvPr id="1159" name="Google Shape;1159;gd7c902b55d_0_284"/>
          <p:cNvSpPr txBox="1"/>
          <p:nvPr/>
        </p:nvSpPr>
        <p:spPr>
          <a:xfrm>
            <a:off x="340423" y="2690250"/>
            <a:ext cx="2775000" cy="2031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a:solidFill>
                  <a:srgbClr val="000000"/>
                </a:solidFill>
                <a:latin typeface="Helvetica Neue"/>
                <a:ea typeface="Helvetica Neue"/>
                <a:cs typeface="Helvetica Neue"/>
                <a:sym typeface="Helvetica Neue"/>
              </a:rPr>
              <a:t>Build an atom out of protons, neutrons, and electrons, and see how the element, charge, and mass change. Then play a game to test your ideas!</a:t>
            </a:r>
            <a:endParaRPr sz="1800" i="1">
              <a:solidFill>
                <a:schemeClr val="dk1"/>
              </a:solidFill>
              <a:latin typeface="Calibri"/>
              <a:ea typeface="Calibri"/>
              <a:cs typeface="Calibri"/>
              <a:sym typeface="Calibri"/>
            </a:endParaRPr>
          </a:p>
        </p:txBody>
      </p:sp>
      <p:pic>
        <p:nvPicPr>
          <p:cNvPr id="1160" name="Google Shape;1160;gd7c902b55d_0_284" descr="Cursor"/>
          <p:cNvPicPr preferRelativeResize="0"/>
          <p:nvPr/>
        </p:nvPicPr>
        <p:blipFill rotWithShape="1">
          <a:blip r:embed="rId5">
            <a:alphaModFix/>
          </a:blip>
          <a:srcRect/>
          <a:stretch/>
        </p:blipFill>
        <p:spPr>
          <a:xfrm rot="4187351">
            <a:off x="2338621" y="1850143"/>
            <a:ext cx="680356" cy="680342"/>
          </a:xfrm>
          <a:prstGeom prst="rect">
            <a:avLst/>
          </a:prstGeom>
          <a:noFill/>
          <a:ln>
            <a:noFill/>
          </a:ln>
        </p:spPr>
      </p:pic>
      <p:pic>
        <p:nvPicPr>
          <p:cNvPr id="1161" name="Google Shape;1161;gd7c902b55d_0_284"/>
          <p:cNvPicPr preferRelativeResize="0"/>
          <p:nvPr/>
        </p:nvPicPr>
        <p:blipFill>
          <a:blip r:embed="rId6">
            <a:alphaModFix/>
          </a:blip>
          <a:stretch>
            <a:fillRect/>
          </a:stretch>
        </p:blipFill>
        <p:spPr>
          <a:xfrm>
            <a:off x="3267823" y="2404264"/>
            <a:ext cx="5620189" cy="3926135"/>
          </a:xfrm>
          <a:prstGeom prst="rect">
            <a:avLst/>
          </a:prstGeom>
          <a:noFill/>
          <a:ln>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gd7c902b55d_0_273" descr="Laptop"/>
          <p:cNvSpPr/>
          <p:nvPr/>
        </p:nvSpPr>
        <p:spPr>
          <a:xfrm>
            <a:off x="44367" y="0"/>
            <a:ext cx="735300" cy="7353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gd7c902b55d_0_273"/>
          <p:cNvSpPr txBox="1"/>
          <p:nvPr/>
        </p:nvSpPr>
        <p:spPr>
          <a:xfrm>
            <a:off x="1768509" y="111160"/>
            <a:ext cx="56070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600">
                <a:solidFill>
                  <a:srgbClr val="FFC000"/>
                </a:solidFill>
                <a:latin typeface="Calibri"/>
                <a:ea typeface="Calibri"/>
                <a:cs typeface="Calibri"/>
                <a:sym typeface="Calibri"/>
              </a:rPr>
              <a:t>Simulation Activity</a:t>
            </a:r>
            <a:endParaRPr/>
          </a:p>
        </p:txBody>
      </p:sp>
      <p:sp>
        <p:nvSpPr>
          <p:cNvPr id="1168" name="Google Shape;1168;gd7c902b55d_0_273"/>
          <p:cNvSpPr txBox="1"/>
          <p:nvPr/>
        </p:nvSpPr>
        <p:spPr>
          <a:xfrm>
            <a:off x="204599" y="2529975"/>
            <a:ext cx="2919000" cy="3417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1">
                <a:solidFill>
                  <a:srgbClr val="000000"/>
                </a:solidFill>
                <a:latin typeface="Helvetica Neue"/>
                <a:ea typeface="Helvetica Neue"/>
                <a:cs typeface="Helvetica Neue"/>
                <a:sym typeface="Helvetica Neue"/>
              </a:rPr>
              <a:t>How did Rutherford figure out the structure of the atom without being able to see it? Simulate the famous experiment in which he disproved the Plum Pudding model of the atom by observing alpha particles bouncing off atoms and determining that they must have a small core.</a:t>
            </a:r>
            <a:endParaRPr sz="1800" i="1">
              <a:solidFill>
                <a:schemeClr val="dk1"/>
              </a:solidFill>
              <a:latin typeface="Calibri"/>
              <a:ea typeface="Calibri"/>
              <a:cs typeface="Calibri"/>
              <a:sym typeface="Calibri"/>
            </a:endParaRPr>
          </a:p>
        </p:txBody>
      </p:sp>
      <p:sp>
        <p:nvSpPr>
          <p:cNvPr id="1169" name="Google Shape;1169;gd7c902b55d_0_273"/>
          <p:cNvSpPr txBox="1"/>
          <p:nvPr/>
        </p:nvSpPr>
        <p:spPr>
          <a:xfrm>
            <a:off x="2323800" y="1242275"/>
            <a:ext cx="44964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Rutherford Scattering</a:t>
            </a:r>
            <a:endParaRPr sz="3600">
              <a:solidFill>
                <a:schemeClr val="dk1"/>
              </a:solidFill>
              <a:latin typeface="Calibri"/>
              <a:ea typeface="Calibri"/>
              <a:cs typeface="Calibri"/>
              <a:sym typeface="Calibri"/>
            </a:endParaRPr>
          </a:p>
        </p:txBody>
      </p:sp>
      <p:pic>
        <p:nvPicPr>
          <p:cNvPr id="1170" name="Google Shape;1170;gd7c902b55d_0_273" descr="Cursor"/>
          <p:cNvPicPr preferRelativeResize="0"/>
          <p:nvPr/>
        </p:nvPicPr>
        <p:blipFill rotWithShape="1">
          <a:blip r:embed="rId5">
            <a:alphaModFix/>
          </a:blip>
          <a:srcRect/>
          <a:stretch/>
        </p:blipFill>
        <p:spPr>
          <a:xfrm rot="4446294">
            <a:off x="2506329" y="1875234"/>
            <a:ext cx="736889" cy="736906"/>
          </a:xfrm>
          <a:prstGeom prst="rect">
            <a:avLst/>
          </a:prstGeom>
          <a:noFill/>
          <a:ln>
            <a:noFill/>
          </a:ln>
        </p:spPr>
      </p:pic>
      <p:pic>
        <p:nvPicPr>
          <p:cNvPr id="1171" name="Google Shape;1171;gd7c902b55d_0_273"/>
          <p:cNvPicPr preferRelativeResize="0"/>
          <p:nvPr/>
        </p:nvPicPr>
        <p:blipFill>
          <a:blip r:embed="rId6">
            <a:alphaModFix/>
          </a:blip>
          <a:stretch>
            <a:fillRect/>
          </a:stretch>
        </p:blipFill>
        <p:spPr>
          <a:xfrm>
            <a:off x="3275999" y="2851349"/>
            <a:ext cx="5715601" cy="3498563"/>
          </a:xfrm>
          <a:prstGeom prst="rect">
            <a:avLst/>
          </a:prstGeom>
          <a:noFill/>
          <a:ln>
            <a:no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pic>
        <p:nvPicPr>
          <p:cNvPr id="1177" name="Google Shape;1177;p116"/>
          <p:cNvPicPr preferRelativeResize="0"/>
          <p:nvPr/>
        </p:nvPicPr>
        <p:blipFill rotWithShape="1">
          <a:blip r:embed="rId3">
            <a:alphaModFix/>
          </a:blip>
          <a:srcRect/>
          <a:stretch/>
        </p:blipFill>
        <p:spPr>
          <a:xfrm>
            <a:off x="0" y="0"/>
            <a:ext cx="9143067" cy="68580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6" name="Google Shape;646;p48" descr="IEP Translation – Communication from OSEP regarding the ..."/>
          <p:cNvPicPr preferRelativeResize="0"/>
          <p:nvPr/>
        </p:nvPicPr>
        <p:blipFill rotWithShape="1">
          <a:blip r:embed="rId3">
            <a:alphaModFix/>
          </a:blip>
          <a:srcRect/>
          <a:stretch/>
        </p:blipFill>
        <p:spPr>
          <a:xfrm>
            <a:off x="1782610" y="905274"/>
            <a:ext cx="5748348" cy="904494"/>
          </a:xfrm>
          <a:prstGeom prst="rect">
            <a:avLst/>
          </a:prstGeom>
          <a:noFill/>
          <a:ln>
            <a:noFill/>
          </a:ln>
        </p:spPr>
      </p:pic>
      <p:pic>
        <p:nvPicPr>
          <p:cNvPr id="647" name="Google Shape;647;p48" descr="United States Department of Education - Wikipedia"/>
          <p:cNvPicPr preferRelativeResize="0"/>
          <p:nvPr/>
        </p:nvPicPr>
        <p:blipFill rotWithShape="1">
          <a:blip r:embed="rId4">
            <a:alphaModFix/>
          </a:blip>
          <a:srcRect/>
          <a:stretch/>
        </p:blipFill>
        <p:spPr>
          <a:xfrm>
            <a:off x="3441843" y="1949759"/>
            <a:ext cx="2164459" cy="2067532"/>
          </a:xfrm>
          <a:prstGeom prst="rect">
            <a:avLst/>
          </a:prstGeom>
          <a:noFill/>
          <a:ln>
            <a:noFill/>
          </a:ln>
        </p:spPr>
      </p:pic>
      <p:pic>
        <p:nvPicPr>
          <p:cNvPr id="648" name="Google Shape;648;p48"/>
          <p:cNvPicPr preferRelativeResize="0"/>
          <p:nvPr/>
        </p:nvPicPr>
        <p:blipFill rotWithShape="1">
          <a:blip r:embed="rId5">
            <a:alphaModFix/>
          </a:blip>
          <a:srcRect/>
          <a:stretch/>
        </p:blipFill>
        <p:spPr>
          <a:xfrm>
            <a:off x="1017141" y="4236393"/>
            <a:ext cx="7555383" cy="1289764"/>
          </a:xfrm>
          <a:prstGeom prst="rect">
            <a:avLst/>
          </a:prstGeom>
          <a:noFill/>
          <a:ln>
            <a:noFill/>
          </a:ln>
        </p:spPr>
      </p:pic>
      <p:sp>
        <p:nvSpPr>
          <p:cNvPr id="649" name="Google Shape;649;p48"/>
          <p:cNvSpPr txBox="1"/>
          <p:nvPr/>
        </p:nvSpPr>
        <p:spPr>
          <a:xfrm>
            <a:off x="634671" y="180283"/>
            <a:ext cx="78747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000000"/>
                </a:solidFill>
                <a:latin typeface="Calibri"/>
                <a:ea typeface="Calibri"/>
                <a:cs typeface="Calibri"/>
                <a:sym typeface="Calibri"/>
              </a:rPr>
              <a:t>This Video Was Created With Resources From:</a:t>
            </a:r>
            <a:endParaRPr/>
          </a:p>
        </p:txBody>
      </p:sp>
      <p:sp>
        <p:nvSpPr>
          <p:cNvPr id="650" name="Google Shape;650;p48"/>
          <p:cNvSpPr txBox="1"/>
          <p:nvPr/>
        </p:nvSpPr>
        <p:spPr>
          <a:xfrm>
            <a:off x="903450" y="5526150"/>
            <a:ext cx="73371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Font typeface="Arial"/>
              <a:buNone/>
            </a:pPr>
            <a:r>
              <a:rPr lang="en-US" sz="1450" b="1">
                <a:solidFill>
                  <a:srgbClr val="000000"/>
                </a:solidFill>
                <a:latin typeface="Calibri"/>
                <a:ea typeface="Calibri"/>
                <a:cs typeface="Calibri"/>
                <a:sym typeface="Calibri"/>
              </a:rPr>
              <a:t>Questions or Comments</a:t>
            </a:r>
            <a:endParaRPr sz="1500">
              <a:solidFill>
                <a:srgbClr val="000000"/>
              </a:solidFill>
            </a:endParaRPr>
          </a:p>
          <a:p>
            <a:pPr marL="0" lvl="0" indent="0" algn="ctr" rtl="0">
              <a:spcBef>
                <a:spcPts val="0"/>
              </a:spcBef>
              <a:spcAft>
                <a:spcPts val="0"/>
              </a:spcAft>
              <a:buClr>
                <a:srgbClr val="000000"/>
              </a:buClr>
              <a:buFont typeface="Arial"/>
              <a:buNone/>
            </a:pPr>
            <a:endParaRPr sz="1450" b="1">
              <a:solidFill>
                <a:srgbClr val="000000"/>
              </a:solidFill>
              <a:latin typeface="Calibri"/>
              <a:ea typeface="Calibri"/>
              <a:cs typeface="Calibri"/>
              <a:sym typeface="Calibri"/>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 Michael Kennedy, Ph.D.          MKennedy@Virginia.edu </a:t>
            </a:r>
            <a:endParaRPr sz="1500">
              <a:solidFill>
                <a:srgbClr val="000000"/>
              </a:solidFill>
            </a:endParaRPr>
          </a:p>
          <a:p>
            <a:pPr marL="0" lvl="0" indent="0" algn="ctr" rtl="0">
              <a:spcBef>
                <a:spcPts val="0"/>
              </a:spcBef>
              <a:spcAft>
                <a:spcPts val="0"/>
              </a:spcAft>
              <a:buClr>
                <a:srgbClr val="000000"/>
              </a:buClr>
              <a:buFont typeface="Arial"/>
              <a:buNone/>
            </a:pPr>
            <a:r>
              <a:rPr lang="en-US" sz="1450">
                <a:solidFill>
                  <a:srgbClr val="000000"/>
                </a:solidFill>
                <a:latin typeface="Calibri"/>
                <a:ea typeface="Calibri"/>
                <a:cs typeface="Calibri"/>
                <a:sym typeface="Calibri"/>
              </a:rPr>
              <a:t>Rachel L Kunemund, Ph.D.	             rk8vm@virginia.edu</a:t>
            </a:r>
            <a:endParaRPr sz="15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1"/>
          <p:cNvSpPr txBox="1"/>
          <p:nvPr/>
        </p:nvSpPr>
        <p:spPr>
          <a:xfrm>
            <a:off x="1196324" y="160020"/>
            <a:ext cx="685423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characteristics of the car? </a:t>
            </a:r>
            <a:endParaRPr/>
          </a:p>
        </p:txBody>
      </p:sp>
      <p:pic>
        <p:nvPicPr>
          <p:cNvPr id="228" name="Google Shape;228;p11" descr="dreamstime_xs_70396708.jpg"/>
          <p:cNvPicPr preferRelativeResize="0"/>
          <p:nvPr/>
        </p:nvPicPr>
        <p:blipFill rotWithShape="1">
          <a:blip r:embed="rId3">
            <a:alphaModFix/>
          </a:blip>
          <a:srcRect/>
          <a:stretch/>
        </p:blipFill>
        <p:spPr>
          <a:xfrm>
            <a:off x="935304" y="806351"/>
            <a:ext cx="7586845" cy="5690134"/>
          </a:xfrm>
          <a:prstGeom prst="rect">
            <a:avLst/>
          </a:prstGeom>
          <a:noFill/>
          <a:ln>
            <a:noFill/>
          </a:ln>
        </p:spPr>
      </p:pic>
      <p:pic>
        <p:nvPicPr>
          <p:cNvPr id="229" name="Google Shape;229;p11" descr="bug.jpg"/>
          <p:cNvPicPr preferRelativeResize="0"/>
          <p:nvPr/>
        </p:nvPicPr>
        <p:blipFill rotWithShape="1">
          <a:blip r:embed="rId4">
            <a:alphaModFix/>
          </a:blip>
          <a:srcRect t="-32403" b="-32403"/>
          <a:stretch/>
        </p:blipFill>
        <p:spPr>
          <a:xfrm>
            <a:off x="5406283" y="1030624"/>
            <a:ext cx="2491014" cy="2791620"/>
          </a:xfrm>
          <a:prstGeom prst="rect">
            <a:avLst/>
          </a:prstGeom>
          <a:noFill/>
          <a:ln>
            <a:noFill/>
          </a:ln>
        </p:spPr>
      </p:pic>
      <p:sp>
        <p:nvSpPr>
          <p:cNvPr id="230" name="Google Shape;230;p11" descr="Artificial Intelligence"/>
          <p:cNvSpPr/>
          <p:nvPr/>
        </p:nvSpPr>
        <p:spPr>
          <a:xfrm>
            <a:off x="102092" y="115538"/>
            <a:ext cx="735300" cy="735300"/>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2"/>
          <p:cNvSpPr txBox="1"/>
          <p:nvPr/>
        </p:nvSpPr>
        <p:spPr>
          <a:xfrm>
            <a:off x="935304" y="160020"/>
            <a:ext cx="7678679" cy="8617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are characteristics of the </a:t>
            </a:r>
            <a:r>
              <a:rPr lang="en-US" sz="5000" b="1">
                <a:solidFill>
                  <a:srgbClr val="FF0000"/>
                </a:solidFill>
                <a:latin typeface="Calibri"/>
                <a:ea typeface="Calibri"/>
                <a:cs typeface="Calibri"/>
                <a:sym typeface="Calibri"/>
              </a:rPr>
              <a:t>atom</a:t>
            </a:r>
            <a:r>
              <a:rPr lang="en-US" sz="3600">
                <a:solidFill>
                  <a:schemeClr val="dk1"/>
                </a:solidFill>
                <a:latin typeface="Calibri"/>
                <a:ea typeface="Calibri"/>
                <a:cs typeface="Calibri"/>
                <a:sym typeface="Calibri"/>
              </a:rPr>
              <a:t>? </a:t>
            </a:r>
            <a:endParaRPr/>
          </a:p>
        </p:txBody>
      </p:sp>
      <p:pic>
        <p:nvPicPr>
          <p:cNvPr id="237" name="Google Shape;237;p12" descr="dreamstime_xs_70396708.jpg"/>
          <p:cNvPicPr preferRelativeResize="0"/>
          <p:nvPr/>
        </p:nvPicPr>
        <p:blipFill rotWithShape="1">
          <a:blip r:embed="rId3">
            <a:alphaModFix/>
          </a:blip>
          <a:srcRect/>
          <a:stretch/>
        </p:blipFill>
        <p:spPr>
          <a:xfrm>
            <a:off x="935304" y="1021793"/>
            <a:ext cx="7586845" cy="5474691"/>
          </a:xfrm>
          <a:prstGeom prst="rect">
            <a:avLst/>
          </a:prstGeom>
          <a:noFill/>
          <a:ln>
            <a:noFill/>
          </a:ln>
        </p:spPr>
      </p:pic>
      <p:pic>
        <p:nvPicPr>
          <p:cNvPr id="238" name="Google Shape;238;p12"/>
          <p:cNvPicPr preferRelativeResize="0"/>
          <p:nvPr/>
        </p:nvPicPr>
        <p:blipFill rotWithShape="1">
          <a:blip r:embed="rId4">
            <a:alphaModFix/>
          </a:blip>
          <a:srcRect l="13938" t="12281" r="15692" b="12281"/>
          <a:stretch/>
        </p:blipFill>
        <p:spPr>
          <a:xfrm>
            <a:off x="5750760" y="1642045"/>
            <a:ext cx="1337878" cy="1434235"/>
          </a:xfrm>
          <a:prstGeom prst="rect">
            <a:avLst/>
          </a:prstGeom>
          <a:noFill/>
          <a:ln>
            <a:noFill/>
          </a:ln>
        </p:spPr>
      </p:pic>
      <p:sp>
        <p:nvSpPr>
          <p:cNvPr id="239" name="Google Shape;239;p12" descr="Artificial Intelligence"/>
          <p:cNvSpPr/>
          <p:nvPr/>
        </p:nvSpPr>
        <p:spPr>
          <a:xfrm>
            <a:off x="129892" y="160025"/>
            <a:ext cx="735300" cy="735300"/>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3" descr="School students using microscope in class"/>
          <p:cNvPicPr preferRelativeResize="0"/>
          <p:nvPr/>
        </p:nvPicPr>
        <p:blipFill rotWithShape="1">
          <a:blip r:embed="rId3">
            <a:alphaModFix/>
          </a:blip>
          <a:srcRect/>
          <a:stretch/>
        </p:blipFill>
        <p:spPr>
          <a:xfrm>
            <a:off x="342900" y="731837"/>
            <a:ext cx="8458200" cy="5637424"/>
          </a:xfrm>
          <a:prstGeom prst="rect">
            <a:avLst/>
          </a:prstGeom>
          <a:noFill/>
          <a:ln>
            <a:noFill/>
          </a:ln>
        </p:spPr>
      </p:pic>
      <p:sp>
        <p:nvSpPr>
          <p:cNvPr id="246" name="Google Shape;246;p13" descr="Artificial Intelligence"/>
          <p:cNvSpPr/>
          <p:nvPr/>
        </p:nvSpPr>
        <p:spPr>
          <a:xfrm>
            <a:off x="74317" y="0"/>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6" descr="Rewind"/>
          <p:cNvSpPr/>
          <p:nvPr/>
        </p:nvSpPr>
        <p:spPr>
          <a:xfrm>
            <a:off x="1828800" y="914400"/>
            <a:ext cx="5486400" cy="465406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7"/>
          <p:cNvSpPr txBox="1"/>
          <p:nvPr/>
        </p:nvSpPr>
        <p:spPr>
          <a:xfrm>
            <a:off x="849550" y="440600"/>
            <a:ext cx="7971600" cy="630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Atom:</a:t>
            </a:r>
            <a:r>
              <a:rPr lang="en-US" sz="3500">
                <a:solidFill>
                  <a:schemeClr val="dk1"/>
                </a:solidFill>
                <a:latin typeface="Calibri"/>
                <a:ea typeface="Calibri"/>
                <a:cs typeface="Calibri"/>
                <a:sym typeface="Calibri"/>
              </a:rPr>
              <a:t> smallest whole unit of matter</a:t>
            </a:r>
            <a:endParaRPr sz="3500"/>
          </a:p>
        </p:txBody>
      </p:sp>
      <p:pic>
        <p:nvPicPr>
          <p:cNvPr id="259" name="Google Shape;259;p17"/>
          <p:cNvPicPr preferRelativeResize="0"/>
          <p:nvPr/>
        </p:nvPicPr>
        <p:blipFill rotWithShape="1">
          <a:blip r:embed="rId3">
            <a:alphaModFix/>
          </a:blip>
          <a:srcRect l="13938" t="12281" r="15692" b="12281"/>
          <a:stretch/>
        </p:blipFill>
        <p:spPr>
          <a:xfrm>
            <a:off x="1991894" y="1472208"/>
            <a:ext cx="4826000" cy="5173579"/>
          </a:xfrm>
          <a:prstGeom prst="rect">
            <a:avLst/>
          </a:prstGeom>
          <a:noFill/>
          <a:ln>
            <a:noFill/>
          </a:ln>
        </p:spPr>
      </p:pic>
      <p:sp>
        <p:nvSpPr>
          <p:cNvPr id="260" name="Google Shape;260;p17"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8"/>
          <p:cNvPicPr preferRelativeResize="0"/>
          <p:nvPr/>
        </p:nvPicPr>
        <p:blipFill rotWithShape="1">
          <a:blip r:embed="rId3">
            <a:alphaModFix/>
          </a:blip>
          <a:srcRect/>
          <a:stretch/>
        </p:blipFill>
        <p:spPr>
          <a:xfrm>
            <a:off x="2138752" y="2114300"/>
            <a:ext cx="4002823" cy="4002823"/>
          </a:xfrm>
          <a:prstGeom prst="rect">
            <a:avLst/>
          </a:prstGeom>
          <a:noFill/>
          <a:ln>
            <a:noFill/>
          </a:ln>
        </p:spPr>
      </p:pic>
      <p:sp>
        <p:nvSpPr>
          <p:cNvPr id="267" name="Google Shape;267;p18"/>
          <p:cNvSpPr/>
          <p:nvPr/>
        </p:nvSpPr>
        <p:spPr>
          <a:xfrm>
            <a:off x="910019" y="361460"/>
            <a:ext cx="7630800" cy="1323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500" b="1" u="sng">
                <a:solidFill>
                  <a:schemeClr val="dk1"/>
                </a:solidFill>
                <a:latin typeface="Calibri"/>
                <a:ea typeface="Calibri"/>
                <a:cs typeface="Calibri"/>
                <a:sym typeface="Calibri"/>
              </a:rPr>
              <a:t>Protons:</a:t>
            </a:r>
            <a:r>
              <a:rPr lang="en-US" sz="3500">
                <a:solidFill>
                  <a:schemeClr val="dk1"/>
                </a:solidFill>
                <a:latin typeface="Calibri"/>
                <a:ea typeface="Calibri"/>
                <a:cs typeface="Calibri"/>
                <a:sym typeface="Calibri"/>
              </a:rPr>
              <a:t> positively charged particles found in the nucleus, the center of the atom</a:t>
            </a:r>
            <a:endParaRPr sz="3500">
              <a:latin typeface="Calibri"/>
              <a:ea typeface="Calibri"/>
              <a:cs typeface="Calibri"/>
              <a:sym typeface="Calibri"/>
            </a:endParaRPr>
          </a:p>
          <a:p>
            <a:pPr marL="0" marR="0" lvl="0" indent="0" algn="ctr" rtl="0">
              <a:spcBef>
                <a:spcPts val="0"/>
              </a:spcBef>
              <a:spcAft>
                <a:spcPts val="0"/>
              </a:spcAft>
              <a:buNone/>
            </a:pPr>
            <a:endParaRPr sz="4000" u="sng">
              <a:solidFill>
                <a:schemeClr val="dk1"/>
              </a:solidFill>
              <a:latin typeface="Calibri"/>
              <a:ea typeface="Calibri"/>
              <a:cs typeface="Calibri"/>
              <a:sym typeface="Calibri"/>
            </a:endParaRPr>
          </a:p>
        </p:txBody>
      </p:sp>
      <p:cxnSp>
        <p:nvCxnSpPr>
          <p:cNvPr id="268" name="Google Shape;268;p18"/>
          <p:cNvCxnSpPr/>
          <p:nvPr/>
        </p:nvCxnSpPr>
        <p:spPr>
          <a:xfrm flipH="1">
            <a:off x="4216390" y="2501951"/>
            <a:ext cx="1727400" cy="1092600"/>
          </a:xfrm>
          <a:prstGeom prst="straightConnector1">
            <a:avLst/>
          </a:prstGeom>
          <a:noFill/>
          <a:ln w="762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269" name="Google Shape;269;p18"/>
          <p:cNvCxnSpPr>
            <a:stCxn id="270" idx="0"/>
          </p:cNvCxnSpPr>
          <p:nvPr/>
        </p:nvCxnSpPr>
        <p:spPr>
          <a:xfrm rot="10800000">
            <a:off x="4871499" y="4596779"/>
            <a:ext cx="1499700" cy="966900"/>
          </a:xfrm>
          <a:prstGeom prst="straightConnector1">
            <a:avLst/>
          </a:prstGeom>
          <a:noFill/>
          <a:ln w="76200" cap="flat" cmpd="sng">
            <a:solidFill>
              <a:srgbClr val="000000"/>
            </a:solidFill>
            <a:prstDash val="solid"/>
            <a:round/>
            <a:headEnd type="none" w="sm" len="sm"/>
            <a:tailEnd type="stealth" w="med" len="med"/>
          </a:ln>
          <a:effectLst>
            <a:outerShdw blurRad="40000" dist="20000" dir="5400000" rotWithShape="0">
              <a:srgbClr val="000000">
                <a:alpha val="37647"/>
              </a:srgbClr>
            </a:outerShdw>
          </a:effectLst>
        </p:spPr>
      </p:cxnSp>
      <p:sp>
        <p:nvSpPr>
          <p:cNvPr id="270" name="Google Shape;270;p18"/>
          <p:cNvSpPr txBox="1"/>
          <p:nvPr/>
        </p:nvSpPr>
        <p:spPr>
          <a:xfrm>
            <a:off x="5708199" y="5563679"/>
            <a:ext cx="13260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chemeClr val="dk1"/>
                </a:solidFill>
                <a:latin typeface="Calibri"/>
                <a:ea typeface="Calibri"/>
                <a:cs typeface="Calibri"/>
                <a:sym typeface="Calibri"/>
              </a:rPr>
              <a:t>Nucleus</a:t>
            </a:r>
            <a:endParaRPr sz="2700">
              <a:solidFill>
                <a:schemeClr val="dk1"/>
              </a:solidFill>
              <a:latin typeface="Calibri"/>
              <a:ea typeface="Calibri"/>
              <a:cs typeface="Calibri"/>
              <a:sym typeface="Calibri"/>
            </a:endParaRPr>
          </a:p>
        </p:txBody>
      </p:sp>
      <p:sp>
        <p:nvSpPr>
          <p:cNvPr id="271" name="Google Shape;271;p18"/>
          <p:cNvSpPr/>
          <p:nvPr/>
        </p:nvSpPr>
        <p:spPr>
          <a:xfrm>
            <a:off x="5924182" y="2478867"/>
            <a:ext cx="476400" cy="497700"/>
          </a:xfrm>
          <a:prstGeom prst="plus">
            <a:avLst>
              <a:gd name="adj" fmla="val 35811"/>
            </a:avLst>
          </a:prstGeom>
          <a:solidFill>
            <a:srgbClr val="FF000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72" name="Google Shape;272;p18"/>
          <p:cNvSpPr txBox="1"/>
          <p:nvPr/>
        </p:nvSpPr>
        <p:spPr>
          <a:xfrm>
            <a:off x="5362188" y="1994120"/>
            <a:ext cx="1163100" cy="507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700" b="1">
                <a:solidFill>
                  <a:srgbClr val="FF0000"/>
                </a:solidFill>
                <a:latin typeface="Calibri"/>
                <a:ea typeface="Calibri"/>
                <a:cs typeface="Calibri"/>
                <a:sym typeface="Calibri"/>
              </a:rPr>
              <a:t>Proton</a:t>
            </a:r>
            <a:endParaRPr sz="2700">
              <a:solidFill>
                <a:srgbClr val="FF0000"/>
              </a:solidFill>
              <a:latin typeface="Calibri"/>
              <a:ea typeface="Calibri"/>
              <a:cs typeface="Calibri"/>
              <a:sym typeface="Calibri"/>
            </a:endParaRPr>
          </a:p>
        </p:txBody>
      </p:sp>
      <p:sp>
        <p:nvSpPr>
          <p:cNvPr id="273" name="Google Shape;273;p18"/>
          <p:cNvSpPr/>
          <p:nvPr/>
        </p:nvSpPr>
        <p:spPr>
          <a:xfrm>
            <a:off x="3289662" y="3272672"/>
            <a:ext cx="1686300" cy="1673100"/>
          </a:xfrm>
          <a:prstGeom prst="ellipse">
            <a:avLst/>
          </a:prstGeom>
          <a:noFill/>
          <a:ln w="2857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274" name="Google Shape;274;p18"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19" descr="diffelementsdiffprotons.jpg"/>
          <p:cNvPicPr preferRelativeResize="0"/>
          <p:nvPr/>
        </p:nvPicPr>
        <p:blipFill rotWithShape="1">
          <a:blip r:embed="rId3">
            <a:alphaModFix/>
          </a:blip>
          <a:srcRect/>
          <a:stretch/>
        </p:blipFill>
        <p:spPr>
          <a:xfrm>
            <a:off x="939530" y="1518630"/>
            <a:ext cx="7265739" cy="5137653"/>
          </a:xfrm>
          <a:prstGeom prst="rect">
            <a:avLst/>
          </a:prstGeom>
          <a:noFill/>
          <a:ln>
            <a:noFill/>
          </a:ln>
        </p:spPr>
      </p:pic>
      <p:sp>
        <p:nvSpPr>
          <p:cNvPr id="281" name="Google Shape;281;p19"/>
          <p:cNvSpPr txBox="1"/>
          <p:nvPr/>
        </p:nvSpPr>
        <p:spPr>
          <a:xfrm>
            <a:off x="2084950" y="266600"/>
            <a:ext cx="4974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a:latin typeface="Calibri"/>
                <a:ea typeface="Calibri"/>
                <a:cs typeface="Calibri"/>
                <a:sym typeface="Calibri"/>
              </a:rPr>
              <a:t> One proton = Hydrogen atom Two protons = Helium atom</a:t>
            </a:r>
            <a:endParaRPr sz="3000">
              <a:latin typeface="Calibri"/>
              <a:ea typeface="Calibri"/>
              <a:cs typeface="Calibri"/>
              <a:sym typeface="Calibri"/>
            </a:endParaRPr>
          </a:p>
        </p:txBody>
      </p:sp>
      <p:sp>
        <p:nvSpPr>
          <p:cNvPr id="282" name="Google Shape;282;p19" descr="Rewind"/>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0" descr="Questions"/>
          <p:cNvSpPr/>
          <p:nvPr/>
        </p:nvSpPr>
        <p:spPr>
          <a:xfrm>
            <a:off x="2286000" y="1113692"/>
            <a:ext cx="4572000" cy="4443046"/>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Dalton’s Atomic Theory</a:t>
            </a:r>
            <a:endParaRPr/>
          </a:p>
        </p:txBody>
      </p:sp>
      <p:pic>
        <p:nvPicPr>
          <p:cNvPr id="120" name="Google Shape;120;p2" descr="dalton.jpg"/>
          <p:cNvPicPr preferRelativeResize="0">
            <a:picLocks noGrp="1"/>
          </p:cNvPicPr>
          <p:nvPr>
            <p:ph type="body" idx="1"/>
          </p:nvPr>
        </p:nvPicPr>
        <p:blipFill rotWithShape="1">
          <a:blip r:embed="rId3">
            <a:alphaModFix/>
          </a:blip>
          <a:srcRect l="-73275" r="-73274"/>
          <a:stretch/>
        </p:blipFill>
        <p:spPr>
          <a:xfrm>
            <a:off x="457200" y="1600200"/>
            <a:ext cx="8229600" cy="4525963"/>
          </a:xfrm>
          <a:prstGeom prst="rect">
            <a:avLst/>
          </a:prstGeom>
          <a:noFill/>
          <a:ln>
            <a:noFill/>
          </a:ln>
        </p:spPr>
      </p:pic>
      <p:pic>
        <p:nvPicPr>
          <p:cNvPr id="121" name="Google Shape;121;p2"/>
          <p:cNvPicPr preferRelativeResize="0"/>
          <p:nvPr/>
        </p:nvPicPr>
        <p:blipFill rotWithShape="1">
          <a:blip r:embed="rId4">
            <a:alphaModFix/>
          </a:blip>
          <a:srcRect/>
          <a:stretch/>
        </p:blipFill>
        <p:spPr>
          <a:xfrm>
            <a:off x="0" y="7937"/>
            <a:ext cx="914400" cy="723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1"/>
          <p:cNvSpPr txBox="1"/>
          <p:nvPr/>
        </p:nvSpPr>
        <p:spPr>
          <a:xfrm>
            <a:off x="2760974" y="160020"/>
            <a:ext cx="34789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What is an atom? </a:t>
            </a:r>
            <a:endParaRPr/>
          </a:p>
        </p:txBody>
      </p:sp>
      <p:sp>
        <p:nvSpPr>
          <p:cNvPr id="295" name="Google Shape;295;p21" descr="Questions"/>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6" name="Google Shape;296;p21"/>
          <p:cNvPicPr preferRelativeResize="0"/>
          <p:nvPr/>
        </p:nvPicPr>
        <p:blipFill rotWithShape="1">
          <a:blip r:embed="rId4">
            <a:alphaModFix/>
          </a:blip>
          <a:srcRect l="13938" t="12281" r="15692" b="12281"/>
          <a:stretch/>
        </p:blipFill>
        <p:spPr>
          <a:xfrm>
            <a:off x="2087467" y="1053108"/>
            <a:ext cx="4826000" cy="51735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p:nvPr/>
        </p:nvSpPr>
        <p:spPr>
          <a:xfrm>
            <a:off x="849549" y="285625"/>
            <a:ext cx="80385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is a proton? And what can the number of protons tell us? </a:t>
            </a:r>
            <a:endParaRPr/>
          </a:p>
        </p:txBody>
      </p:sp>
      <p:pic>
        <p:nvPicPr>
          <p:cNvPr id="303" name="Google Shape;303;p22" descr="What is Atom: (Informaton + Discovery + Facts) - Science4Fun"/>
          <p:cNvPicPr preferRelativeResize="0"/>
          <p:nvPr/>
        </p:nvPicPr>
        <p:blipFill rotWithShape="1">
          <a:blip r:embed="rId3">
            <a:alphaModFix/>
          </a:blip>
          <a:srcRect/>
          <a:stretch/>
        </p:blipFill>
        <p:spPr>
          <a:xfrm>
            <a:off x="2671762" y="1873199"/>
            <a:ext cx="3800475" cy="3886071"/>
          </a:xfrm>
          <a:prstGeom prst="rect">
            <a:avLst/>
          </a:prstGeom>
          <a:noFill/>
          <a:ln>
            <a:noFill/>
          </a:ln>
        </p:spPr>
      </p:pic>
      <p:sp>
        <p:nvSpPr>
          <p:cNvPr id="304" name="Google Shape;304;p22" descr="Questions"/>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3"/>
          <p:cNvSpPr txBox="1"/>
          <p:nvPr/>
        </p:nvSpPr>
        <p:spPr>
          <a:xfrm>
            <a:off x="476327" y="1232964"/>
            <a:ext cx="8369722"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b="1" dirty="0">
                <a:solidFill>
                  <a:schemeClr val="dk1"/>
                </a:solidFill>
                <a:latin typeface="Calibri"/>
                <a:ea typeface="Calibri"/>
                <a:cs typeface="Calibri"/>
                <a:sym typeface="Calibri"/>
              </a:rPr>
              <a:t>Dalton’s Atomic Model</a:t>
            </a:r>
            <a:endParaRPr dirty="0"/>
          </a:p>
        </p:txBody>
      </p:sp>
      <p:sp>
        <p:nvSpPr>
          <p:cNvPr id="311" name="Google Shape;311;p23"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2" name="Google Shape;312;p23"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4"/>
          <p:cNvSpPr txBox="1">
            <a:spLocks noGrp="1"/>
          </p:cNvSpPr>
          <p:nvPr>
            <p:ph type="title"/>
          </p:nvPr>
        </p:nvSpPr>
        <p:spPr>
          <a:xfrm>
            <a:off x="457200" y="100580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u="sng"/>
              <a:t>Dalton’s Model</a:t>
            </a:r>
            <a:r>
              <a:rPr lang="en-US"/>
              <a:t>: a list of observations that defines four characteristics of atoms</a:t>
            </a:r>
            <a:endParaRPr/>
          </a:p>
        </p:txBody>
      </p:sp>
      <p:pic>
        <p:nvPicPr>
          <p:cNvPr id="319" name="Google Shape;319;p24"/>
          <p:cNvPicPr preferRelativeResize="0"/>
          <p:nvPr/>
        </p:nvPicPr>
        <p:blipFill rotWithShape="1">
          <a:blip r:embed="rId3">
            <a:alphaModFix/>
          </a:blip>
          <a:srcRect l="-40915" r="-40915"/>
          <a:stretch/>
        </p:blipFill>
        <p:spPr>
          <a:xfrm>
            <a:off x="3042453" y="2524539"/>
            <a:ext cx="7162701" cy="3939209"/>
          </a:xfrm>
          <a:prstGeom prst="rect">
            <a:avLst/>
          </a:prstGeom>
          <a:noFill/>
          <a:ln>
            <a:noFill/>
          </a:ln>
        </p:spPr>
      </p:pic>
      <p:pic>
        <p:nvPicPr>
          <p:cNvPr id="320" name="Google Shape;320;p24" descr="dreamstime_xs_26682767.jpg"/>
          <p:cNvPicPr preferRelativeResize="0"/>
          <p:nvPr/>
        </p:nvPicPr>
        <p:blipFill rotWithShape="1">
          <a:blip r:embed="rId4">
            <a:alphaModFix/>
          </a:blip>
          <a:srcRect/>
          <a:stretch/>
        </p:blipFill>
        <p:spPr>
          <a:xfrm>
            <a:off x="303248" y="3045507"/>
            <a:ext cx="3383876" cy="2255917"/>
          </a:xfrm>
          <a:prstGeom prst="rect">
            <a:avLst/>
          </a:prstGeom>
          <a:noFill/>
          <a:ln>
            <a:noFill/>
          </a:ln>
        </p:spPr>
      </p:pic>
      <p:sp>
        <p:nvSpPr>
          <p:cNvPr id="321" name="Google Shape;321;p24" descr="Artificial Intelligence"/>
          <p:cNvSpPr/>
          <p:nvPr/>
        </p:nvSpPr>
        <p:spPr>
          <a:xfrm>
            <a:off x="-106358" y="0"/>
            <a:ext cx="735230" cy="735230"/>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322" name="Google Shape;322;p24" descr="Blog"/>
          <p:cNvPicPr preferRelativeResize="0"/>
          <p:nvPr/>
        </p:nvPicPr>
        <p:blipFill rotWithShape="1">
          <a:blip r:embed="rId6">
            <a:alphaModFix/>
          </a:blip>
          <a:srcRect/>
          <a:stretch/>
        </p:blipFill>
        <p:spPr>
          <a:xfrm>
            <a:off x="628872" y="135869"/>
            <a:ext cx="463492" cy="4634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5"/>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329" name="Google Shape;329;p25" descr="Artificial Intelligence"/>
          <p:cNvSpPr/>
          <p:nvPr/>
        </p:nvSpPr>
        <p:spPr>
          <a:xfrm>
            <a:off x="0" y="0"/>
            <a:ext cx="849600" cy="849600"/>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6"/>
          <p:cNvSpPr txBox="1">
            <a:spLocks noGrp="1"/>
          </p:cNvSpPr>
          <p:nvPr>
            <p:ph type="title"/>
          </p:nvPr>
        </p:nvSpPr>
        <p:spPr>
          <a:xfrm>
            <a:off x="457200" y="8080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1. Atoms </a:t>
            </a:r>
            <a:r>
              <a:rPr lang="en-US">
                <a:solidFill>
                  <a:srgbClr val="FF0000"/>
                </a:solidFill>
              </a:rPr>
              <a:t>cannot </a:t>
            </a:r>
            <a:r>
              <a:rPr lang="en-US"/>
              <a:t>be divided, created, or destroyed. </a:t>
            </a:r>
            <a:endParaRPr/>
          </a:p>
        </p:txBody>
      </p:sp>
      <p:pic>
        <p:nvPicPr>
          <p:cNvPr id="336" name="Google Shape;336;p26"/>
          <p:cNvPicPr preferRelativeResize="0">
            <a:picLocks noGrp="1"/>
          </p:cNvPicPr>
          <p:nvPr>
            <p:ph type="body" idx="1"/>
          </p:nvPr>
        </p:nvPicPr>
        <p:blipFill rotWithShape="1">
          <a:blip r:embed="rId3">
            <a:alphaModFix/>
          </a:blip>
          <a:srcRect l="-40915" r="-40915"/>
          <a:stretch/>
        </p:blipFill>
        <p:spPr>
          <a:xfrm>
            <a:off x="457200" y="2133600"/>
            <a:ext cx="8229600" cy="4526100"/>
          </a:xfrm>
          <a:prstGeom prst="rect">
            <a:avLst/>
          </a:prstGeom>
          <a:noFill/>
          <a:ln w="9525" cap="flat" cmpd="sng">
            <a:solidFill>
              <a:schemeClr val="lt1"/>
            </a:solidFill>
            <a:prstDash val="solid"/>
            <a:round/>
            <a:headEnd type="none" w="sm" len="sm"/>
            <a:tailEnd type="none" w="sm" len="sm"/>
          </a:ln>
        </p:spPr>
      </p:pic>
      <p:sp>
        <p:nvSpPr>
          <p:cNvPr id="337" name="Google Shape;337;p26"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7"/>
          <p:cNvSpPr txBox="1">
            <a:spLocks noGrp="1"/>
          </p:cNvSpPr>
          <p:nvPr>
            <p:ph type="title"/>
          </p:nvPr>
        </p:nvSpPr>
        <p:spPr>
          <a:xfrm>
            <a:off x="457200" y="1231675"/>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2. Chemical reactions rearrange atoms. </a:t>
            </a:r>
            <a:endParaRPr/>
          </a:p>
        </p:txBody>
      </p:sp>
      <p:sp>
        <p:nvSpPr>
          <p:cNvPr id="344" name="Google Shape;344;p27" descr="Artificial Intelligence"/>
          <p:cNvSpPr/>
          <p:nvPr/>
        </p:nvSpPr>
        <p:spPr>
          <a:xfrm>
            <a:off x="0" y="0"/>
            <a:ext cx="849542" cy="84954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5" name="Google Shape;345;p27" descr="How do we know a chemical reaction has taken place? | Chemical reactions |  Siyavula"/>
          <p:cNvPicPr preferRelativeResize="0"/>
          <p:nvPr/>
        </p:nvPicPr>
        <p:blipFill rotWithShape="1">
          <a:blip r:embed="rId4">
            <a:alphaModFix/>
          </a:blip>
          <a:srcRect/>
          <a:stretch/>
        </p:blipFill>
        <p:spPr>
          <a:xfrm>
            <a:off x="952914" y="2947987"/>
            <a:ext cx="7450314" cy="1368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3. All atoms of a single element are identical. </a:t>
            </a:r>
            <a:endParaRPr/>
          </a:p>
        </p:txBody>
      </p:sp>
      <p:pic>
        <p:nvPicPr>
          <p:cNvPr id="352" name="Google Shape;352;p28" descr="gold.jpg"/>
          <p:cNvPicPr preferRelativeResize="0">
            <a:picLocks noGrp="1"/>
          </p:cNvPicPr>
          <p:nvPr>
            <p:ph type="body" idx="1"/>
          </p:nvPr>
        </p:nvPicPr>
        <p:blipFill rotWithShape="1">
          <a:blip r:embed="rId3">
            <a:alphaModFix/>
          </a:blip>
          <a:srcRect t="8727" b="8727"/>
          <a:stretch/>
        </p:blipFill>
        <p:spPr>
          <a:xfrm rot="5400000">
            <a:off x="457200" y="2925327"/>
            <a:ext cx="4653473" cy="2559231"/>
          </a:xfrm>
          <a:prstGeom prst="rect">
            <a:avLst/>
          </a:prstGeom>
          <a:noFill/>
          <a:ln>
            <a:noFill/>
          </a:ln>
        </p:spPr>
      </p:pic>
      <p:pic>
        <p:nvPicPr>
          <p:cNvPr id="353" name="Google Shape;353;p28" descr="silver.jpg"/>
          <p:cNvPicPr preferRelativeResize="0"/>
          <p:nvPr/>
        </p:nvPicPr>
        <p:blipFill rotWithShape="1">
          <a:blip r:embed="rId4">
            <a:alphaModFix/>
          </a:blip>
          <a:srcRect/>
          <a:stretch/>
        </p:blipFill>
        <p:spPr>
          <a:xfrm rot="5400000">
            <a:off x="3950097" y="2571610"/>
            <a:ext cx="4696895" cy="3223244"/>
          </a:xfrm>
          <a:prstGeom prst="rect">
            <a:avLst/>
          </a:prstGeom>
          <a:noFill/>
          <a:ln>
            <a:noFill/>
          </a:ln>
        </p:spPr>
      </p:pic>
      <p:sp>
        <p:nvSpPr>
          <p:cNvPr id="354" name="Google Shape;354;p28" descr="Artificial Intelligence"/>
          <p:cNvSpPr/>
          <p:nvPr/>
        </p:nvSpPr>
        <p:spPr>
          <a:xfrm>
            <a:off x="0" y="0"/>
            <a:ext cx="849542" cy="849542"/>
          </a:xfrm>
          <a:prstGeom prst="ellipse">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a:t>4. Atoms combine in specific ratios. </a:t>
            </a:r>
            <a:endParaRPr/>
          </a:p>
        </p:txBody>
      </p:sp>
      <p:pic>
        <p:nvPicPr>
          <p:cNvPr id="361" name="Google Shape;361;p29" descr="chemical equation.jpg"/>
          <p:cNvPicPr preferRelativeResize="0">
            <a:picLocks noGrp="1"/>
          </p:cNvPicPr>
          <p:nvPr>
            <p:ph type="body" idx="1"/>
          </p:nvPr>
        </p:nvPicPr>
        <p:blipFill rotWithShape="1">
          <a:blip r:embed="rId3">
            <a:alphaModFix/>
          </a:blip>
          <a:srcRect l="-6935" r="-6936"/>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362" name="Google Shape;362;p29" descr="Artificial Intelligence"/>
          <p:cNvSpPr/>
          <p:nvPr/>
        </p:nvSpPr>
        <p:spPr>
          <a:xfrm>
            <a:off x="0" y="0"/>
            <a:ext cx="849542" cy="849542"/>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Thomson’s Atomic Model</a:t>
            </a:r>
            <a:endParaRPr/>
          </a:p>
        </p:txBody>
      </p:sp>
      <p:sp>
        <p:nvSpPr>
          <p:cNvPr id="128" name="Google Shape;128;p3"/>
          <p:cNvSpPr/>
          <p:nvPr/>
        </p:nvSpPr>
        <p:spPr>
          <a:xfrm>
            <a:off x="1926601" y="1585195"/>
            <a:ext cx="4417836" cy="4344474"/>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9" name="Google Shape;129;p3"/>
          <p:cNvSpPr/>
          <p:nvPr/>
        </p:nvSpPr>
        <p:spPr>
          <a:xfrm>
            <a:off x="3773569" y="1711623"/>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
          <p:cNvSpPr/>
          <p:nvPr/>
        </p:nvSpPr>
        <p:spPr>
          <a:xfrm>
            <a:off x="4459791" y="2568561"/>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3"/>
          <p:cNvSpPr/>
          <p:nvPr/>
        </p:nvSpPr>
        <p:spPr>
          <a:xfrm>
            <a:off x="5445673" y="2899844"/>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3"/>
          <p:cNvSpPr/>
          <p:nvPr/>
        </p:nvSpPr>
        <p:spPr>
          <a:xfrm>
            <a:off x="2828796" y="2857871"/>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3"/>
          <p:cNvSpPr/>
          <p:nvPr/>
        </p:nvSpPr>
        <p:spPr>
          <a:xfrm>
            <a:off x="3925969" y="3591139"/>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
          <p:cNvSpPr/>
          <p:nvPr/>
        </p:nvSpPr>
        <p:spPr>
          <a:xfrm>
            <a:off x="5274865" y="4061579"/>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3"/>
          <p:cNvSpPr/>
          <p:nvPr/>
        </p:nvSpPr>
        <p:spPr>
          <a:xfrm>
            <a:off x="3160134" y="4724144"/>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3"/>
          <p:cNvSpPr txBox="1"/>
          <p:nvPr/>
        </p:nvSpPr>
        <p:spPr>
          <a:xfrm>
            <a:off x="2586918" y="2374188"/>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37" name="Google Shape;137;p3"/>
          <p:cNvSpPr txBox="1"/>
          <p:nvPr/>
        </p:nvSpPr>
        <p:spPr>
          <a:xfrm>
            <a:off x="4456247" y="1770708"/>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38" name="Google Shape;138;p3"/>
          <p:cNvSpPr txBox="1"/>
          <p:nvPr/>
        </p:nvSpPr>
        <p:spPr>
          <a:xfrm>
            <a:off x="3716419" y="2987991"/>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39" name="Google Shape;139;p3"/>
          <p:cNvSpPr txBox="1"/>
          <p:nvPr/>
        </p:nvSpPr>
        <p:spPr>
          <a:xfrm>
            <a:off x="4941362" y="2857434"/>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40" name="Google Shape;140;p3"/>
          <p:cNvSpPr txBox="1"/>
          <p:nvPr/>
        </p:nvSpPr>
        <p:spPr>
          <a:xfrm>
            <a:off x="3766112" y="4828621"/>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41" name="Google Shape;141;p3"/>
          <p:cNvSpPr txBox="1"/>
          <p:nvPr/>
        </p:nvSpPr>
        <p:spPr>
          <a:xfrm>
            <a:off x="5075497" y="4389407"/>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42" name="Google Shape;142;p3"/>
          <p:cNvSpPr txBox="1"/>
          <p:nvPr/>
        </p:nvSpPr>
        <p:spPr>
          <a:xfrm>
            <a:off x="4612483" y="3868983"/>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43" name="Google Shape;143;p3"/>
          <p:cNvSpPr txBox="1"/>
          <p:nvPr/>
        </p:nvSpPr>
        <p:spPr>
          <a:xfrm>
            <a:off x="2307561" y="3868982"/>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44" name="Google Shape;144;p3"/>
          <p:cNvSpPr txBox="1"/>
          <p:nvPr/>
        </p:nvSpPr>
        <p:spPr>
          <a:xfrm>
            <a:off x="3215568" y="3619398"/>
            <a:ext cx="4191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Calibri"/>
                <a:ea typeface="Calibri"/>
                <a:cs typeface="Calibri"/>
                <a:sym typeface="Calibri"/>
              </a:rPr>
              <a:t>+</a:t>
            </a:r>
            <a:endParaRPr/>
          </a:p>
        </p:txBody>
      </p:sp>
      <p:sp>
        <p:nvSpPr>
          <p:cNvPr id="145" name="Google Shape;145;p3"/>
          <p:cNvSpPr txBox="1"/>
          <p:nvPr/>
        </p:nvSpPr>
        <p:spPr>
          <a:xfrm>
            <a:off x="2948261" y="2570253"/>
            <a:ext cx="4318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rgbClr val="7F7F7F"/>
                </a:solidFill>
                <a:latin typeface="Calibri"/>
                <a:ea typeface="Calibri"/>
                <a:cs typeface="Calibri"/>
                <a:sym typeface="Calibri"/>
              </a:rPr>
              <a:t>-</a:t>
            </a:r>
            <a:endParaRPr/>
          </a:p>
        </p:txBody>
      </p:sp>
      <p:sp>
        <p:nvSpPr>
          <p:cNvPr id="146" name="Google Shape;146;p3"/>
          <p:cNvSpPr txBox="1"/>
          <p:nvPr/>
        </p:nvSpPr>
        <p:spPr>
          <a:xfrm>
            <a:off x="3889006" y="1393551"/>
            <a:ext cx="4318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rgbClr val="7F7F7F"/>
                </a:solidFill>
                <a:latin typeface="Calibri"/>
                <a:ea typeface="Calibri"/>
                <a:cs typeface="Calibri"/>
                <a:sym typeface="Calibri"/>
              </a:rPr>
              <a:t>-</a:t>
            </a:r>
            <a:endParaRPr/>
          </a:p>
        </p:txBody>
      </p:sp>
      <p:sp>
        <p:nvSpPr>
          <p:cNvPr id="147" name="Google Shape;147;p3"/>
          <p:cNvSpPr txBox="1"/>
          <p:nvPr/>
        </p:nvSpPr>
        <p:spPr>
          <a:xfrm>
            <a:off x="4587191" y="2321004"/>
            <a:ext cx="4318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rgbClr val="7F7F7F"/>
                </a:solidFill>
                <a:latin typeface="Calibri"/>
                <a:ea typeface="Calibri"/>
                <a:cs typeface="Calibri"/>
                <a:sym typeface="Calibri"/>
              </a:rPr>
              <a:t>-</a:t>
            </a:r>
            <a:endParaRPr/>
          </a:p>
        </p:txBody>
      </p:sp>
      <p:sp>
        <p:nvSpPr>
          <p:cNvPr id="148" name="Google Shape;148;p3"/>
          <p:cNvSpPr txBox="1"/>
          <p:nvPr/>
        </p:nvSpPr>
        <p:spPr>
          <a:xfrm>
            <a:off x="5569289" y="2635155"/>
            <a:ext cx="4318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rgbClr val="7F7F7F"/>
                </a:solidFill>
                <a:latin typeface="Calibri"/>
                <a:ea typeface="Calibri"/>
                <a:cs typeface="Calibri"/>
                <a:sym typeface="Calibri"/>
              </a:rPr>
              <a:t>-</a:t>
            </a:r>
            <a:endParaRPr/>
          </a:p>
        </p:txBody>
      </p:sp>
      <p:sp>
        <p:nvSpPr>
          <p:cNvPr id="149" name="Google Shape;149;p3"/>
          <p:cNvSpPr txBox="1"/>
          <p:nvPr/>
        </p:nvSpPr>
        <p:spPr>
          <a:xfrm>
            <a:off x="4027991" y="3281796"/>
            <a:ext cx="4318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rgbClr val="7F7F7F"/>
                </a:solidFill>
                <a:latin typeface="Calibri"/>
                <a:ea typeface="Calibri"/>
                <a:cs typeface="Calibri"/>
                <a:sym typeface="Calibri"/>
              </a:rPr>
              <a:t>-</a:t>
            </a:r>
            <a:endParaRPr/>
          </a:p>
        </p:txBody>
      </p:sp>
      <p:sp>
        <p:nvSpPr>
          <p:cNvPr id="150" name="Google Shape;150;p3"/>
          <p:cNvSpPr txBox="1"/>
          <p:nvPr/>
        </p:nvSpPr>
        <p:spPr>
          <a:xfrm>
            <a:off x="5390302" y="3775889"/>
            <a:ext cx="4318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rgbClr val="7F7F7F"/>
                </a:solidFill>
                <a:latin typeface="Calibri"/>
                <a:ea typeface="Calibri"/>
                <a:cs typeface="Calibri"/>
                <a:sym typeface="Calibri"/>
              </a:rPr>
              <a:t>-</a:t>
            </a:r>
            <a:endParaRPr/>
          </a:p>
        </p:txBody>
      </p:sp>
      <p:sp>
        <p:nvSpPr>
          <p:cNvPr id="151" name="Google Shape;151;p3"/>
          <p:cNvSpPr txBox="1"/>
          <p:nvPr/>
        </p:nvSpPr>
        <p:spPr>
          <a:xfrm>
            <a:off x="3283166" y="4447404"/>
            <a:ext cx="43180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rgbClr val="7F7F7F"/>
                </a:solidFill>
                <a:latin typeface="Calibri"/>
                <a:ea typeface="Calibri"/>
                <a:cs typeface="Calibri"/>
                <a:sym typeface="Calibri"/>
              </a:rPr>
              <a:t>-</a:t>
            </a:r>
            <a:endParaRPr/>
          </a:p>
        </p:txBody>
      </p:sp>
      <p:pic>
        <p:nvPicPr>
          <p:cNvPr id="152" name="Google Shape;152;p3"/>
          <p:cNvPicPr preferRelativeResize="0"/>
          <p:nvPr/>
        </p:nvPicPr>
        <p:blipFill rotWithShape="1">
          <a:blip r:embed="rId3">
            <a:alphaModFix/>
          </a:blip>
          <a:srcRect/>
          <a:stretch/>
        </p:blipFill>
        <p:spPr>
          <a:xfrm>
            <a:off x="0" y="7937"/>
            <a:ext cx="914400" cy="7239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1"/>
          <p:cNvSpPr txBox="1"/>
          <p:nvPr/>
        </p:nvSpPr>
        <p:spPr>
          <a:xfrm>
            <a:off x="1025100" y="362475"/>
            <a:ext cx="77544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Atoms cannot be created,</a:t>
            </a:r>
            <a:r>
              <a:rPr lang="en-US"/>
              <a:t> </a:t>
            </a:r>
            <a:r>
              <a:rPr lang="en-US" sz="3600">
                <a:solidFill>
                  <a:schemeClr val="dk1"/>
                </a:solidFill>
                <a:latin typeface="Calibri"/>
                <a:ea typeface="Calibri"/>
                <a:cs typeface="Calibri"/>
                <a:sym typeface="Calibri"/>
              </a:rPr>
              <a:t>divided or _______.</a:t>
            </a:r>
            <a:endParaRPr/>
          </a:p>
        </p:txBody>
      </p:sp>
      <p:sp>
        <p:nvSpPr>
          <p:cNvPr id="375" name="Google Shape;375;p31" descr="Questions"/>
          <p:cNvSpPr/>
          <p:nvPr/>
        </p:nvSpPr>
        <p:spPr>
          <a:xfrm>
            <a:off x="0" y="85567"/>
            <a:ext cx="824048" cy="77872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6" name="Google Shape;376;p31"/>
          <p:cNvPicPr preferRelativeResize="0"/>
          <p:nvPr/>
        </p:nvPicPr>
        <p:blipFill rotWithShape="1">
          <a:blip r:embed="rId4">
            <a:alphaModFix/>
          </a:blip>
          <a:srcRect l="-40915" r="-40915"/>
          <a:stretch/>
        </p:blipFill>
        <p:spPr>
          <a:xfrm>
            <a:off x="457200" y="1600200"/>
            <a:ext cx="8229600" cy="45259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dcbf1eace1_0_9"/>
          <p:cNvSpPr txBox="1"/>
          <p:nvPr/>
        </p:nvSpPr>
        <p:spPr>
          <a:xfrm>
            <a:off x="1025100" y="362475"/>
            <a:ext cx="77544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Atoms cannot be created,</a:t>
            </a:r>
            <a:r>
              <a:rPr lang="en-US"/>
              <a:t> </a:t>
            </a:r>
            <a:r>
              <a:rPr lang="en-US" sz="3600">
                <a:solidFill>
                  <a:schemeClr val="dk1"/>
                </a:solidFill>
                <a:latin typeface="Calibri"/>
                <a:ea typeface="Calibri"/>
                <a:cs typeface="Calibri"/>
                <a:sym typeface="Calibri"/>
              </a:rPr>
              <a:t>divided or </a:t>
            </a:r>
            <a:r>
              <a:rPr lang="en-US" sz="3600" u="sng">
                <a:solidFill>
                  <a:srgbClr val="FF0000"/>
                </a:solidFill>
                <a:latin typeface="Calibri"/>
                <a:ea typeface="Calibri"/>
                <a:cs typeface="Calibri"/>
                <a:sym typeface="Calibri"/>
              </a:rPr>
              <a:t>destroyed</a:t>
            </a:r>
            <a:r>
              <a:rPr lang="en-US" sz="3600">
                <a:solidFill>
                  <a:schemeClr val="dk1"/>
                </a:solidFill>
                <a:latin typeface="Calibri"/>
                <a:ea typeface="Calibri"/>
                <a:cs typeface="Calibri"/>
                <a:sym typeface="Calibri"/>
              </a:rPr>
              <a:t>.</a:t>
            </a:r>
            <a:endParaRPr/>
          </a:p>
        </p:txBody>
      </p:sp>
      <p:sp>
        <p:nvSpPr>
          <p:cNvPr id="383" name="Google Shape;383;gdcbf1eace1_0_9" descr="Questions"/>
          <p:cNvSpPr/>
          <p:nvPr/>
        </p:nvSpPr>
        <p:spPr>
          <a:xfrm>
            <a:off x="0" y="85567"/>
            <a:ext cx="824100" cy="778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4" name="Google Shape;384;gdcbf1eace1_0_9"/>
          <p:cNvPicPr preferRelativeResize="0"/>
          <p:nvPr/>
        </p:nvPicPr>
        <p:blipFill rotWithShape="1">
          <a:blip r:embed="rId4">
            <a:alphaModFix/>
          </a:blip>
          <a:srcRect l="-40909" r="-40909"/>
          <a:stretch/>
        </p:blipFill>
        <p:spPr>
          <a:xfrm>
            <a:off x="457200" y="1600200"/>
            <a:ext cx="8229597" cy="452596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33"/>
          <p:cNvSpPr txBox="1"/>
          <p:nvPr/>
        </p:nvSpPr>
        <p:spPr>
          <a:xfrm>
            <a:off x="952925" y="543150"/>
            <a:ext cx="7784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Chemical reactions _______</a:t>
            </a:r>
            <a:r>
              <a:rPr lang="en-US"/>
              <a:t> </a:t>
            </a:r>
            <a:r>
              <a:rPr lang="en-US" sz="3600">
                <a:solidFill>
                  <a:schemeClr val="dk1"/>
                </a:solidFill>
                <a:latin typeface="Calibri"/>
                <a:ea typeface="Calibri"/>
                <a:cs typeface="Calibri"/>
                <a:sym typeface="Calibri"/>
              </a:rPr>
              <a:t>atoms.</a:t>
            </a:r>
            <a:endParaRPr/>
          </a:p>
        </p:txBody>
      </p:sp>
      <p:sp>
        <p:nvSpPr>
          <p:cNvPr id="391" name="Google Shape;391;p33" descr="Questions"/>
          <p:cNvSpPr/>
          <p:nvPr/>
        </p:nvSpPr>
        <p:spPr>
          <a:xfrm>
            <a:off x="0" y="85567"/>
            <a:ext cx="824048" cy="77872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2" name="Google Shape;392;p33" descr="How do we know a chemical reaction has taken place? | Chemical reactions |  Siyavula"/>
          <p:cNvPicPr preferRelativeResize="0"/>
          <p:nvPr/>
        </p:nvPicPr>
        <p:blipFill rotWithShape="1">
          <a:blip r:embed="rId4">
            <a:alphaModFix/>
          </a:blip>
          <a:srcRect/>
          <a:stretch/>
        </p:blipFill>
        <p:spPr>
          <a:xfrm>
            <a:off x="952914" y="2947987"/>
            <a:ext cx="7450314" cy="13684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dcbf1eace1_0_16"/>
          <p:cNvSpPr txBox="1"/>
          <p:nvPr/>
        </p:nvSpPr>
        <p:spPr>
          <a:xfrm>
            <a:off x="952925" y="543150"/>
            <a:ext cx="7784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Chemical reactions </a:t>
            </a:r>
            <a:r>
              <a:rPr lang="en-US" sz="3600" u="sng">
                <a:solidFill>
                  <a:srgbClr val="FF0000"/>
                </a:solidFill>
                <a:latin typeface="Calibri"/>
                <a:ea typeface="Calibri"/>
                <a:cs typeface="Calibri"/>
                <a:sym typeface="Calibri"/>
              </a:rPr>
              <a:t>rearrange</a:t>
            </a:r>
            <a:r>
              <a:rPr lang="en-US"/>
              <a:t> </a:t>
            </a:r>
            <a:r>
              <a:rPr lang="en-US" sz="3600">
                <a:solidFill>
                  <a:schemeClr val="dk1"/>
                </a:solidFill>
                <a:latin typeface="Calibri"/>
                <a:ea typeface="Calibri"/>
                <a:cs typeface="Calibri"/>
                <a:sym typeface="Calibri"/>
              </a:rPr>
              <a:t>atoms.</a:t>
            </a:r>
            <a:endParaRPr/>
          </a:p>
        </p:txBody>
      </p:sp>
      <p:sp>
        <p:nvSpPr>
          <p:cNvPr id="399" name="Google Shape;399;gdcbf1eace1_0_16" descr="Questions"/>
          <p:cNvSpPr/>
          <p:nvPr/>
        </p:nvSpPr>
        <p:spPr>
          <a:xfrm>
            <a:off x="0" y="85567"/>
            <a:ext cx="824100" cy="778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0" name="Google Shape;400;gdcbf1eace1_0_16" descr="How do we know a chemical reaction has taken place? | Chemical reactions |  Siyavula"/>
          <p:cNvPicPr preferRelativeResize="0"/>
          <p:nvPr/>
        </p:nvPicPr>
        <p:blipFill rotWithShape="1">
          <a:blip r:embed="rId4">
            <a:alphaModFix/>
          </a:blip>
          <a:srcRect/>
          <a:stretch/>
        </p:blipFill>
        <p:spPr>
          <a:xfrm>
            <a:off x="952914" y="2947987"/>
            <a:ext cx="7450314" cy="13684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5"/>
          <p:cNvSpPr txBox="1"/>
          <p:nvPr/>
        </p:nvSpPr>
        <p:spPr>
          <a:xfrm>
            <a:off x="1159499" y="362475"/>
            <a:ext cx="7753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Which is not part of Dalton’s Theory?</a:t>
            </a:r>
            <a:endParaRPr/>
          </a:p>
        </p:txBody>
      </p:sp>
      <p:sp>
        <p:nvSpPr>
          <p:cNvPr id="407" name="Google Shape;407;p35"/>
          <p:cNvSpPr txBox="1"/>
          <p:nvPr/>
        </p:nvSpPr>
        <p:spPr>
          <a:xfrm>
            <a:off x="412024" y="1322902"/>
            <a:ext cx="7400100" cy="3478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Atoms cannot be divided, created, or destroyed.</a:t>
            </a:r>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All atoms of an element are identical. </a:t>
            </a:r>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Chemical reactions destroy matter. </a:t>
            </a:r>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Atoms combine in specific ratios. </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8" name="Google Shape;408;p35" descr="Questions"/>
          <p:cNvSpPr/>
          <p:nvPr/>
        </p:nvSpPr>
        <p:spPr>
          <a:xfrm>
            <a:off x="0" y="85567"/>
            <a:ext cx="824048" cy="77872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9" name="Google Shape;409;p35" descr="dalton.jpg"/>
          <p:cNvPicPr preferRelativeResize="0"/>
          <p:nvPr/>
        </p:nvPicPr>
        <p:blipFill rotWithShape="1">
          <a:blip r:embed="rId4">
            <a:alphaModFix/>
          </a:blip>
          <a:srcRect l="-73275" r="-73274"/>
          <a:stretch/>
        </p:blipFill>
        <p:spPr>
          <a:xfrm>
            <a:off x="4859532" y="3540357"/>
            <a:ext cx="6032500" cy="331764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dcbf1eace1_0_23"/>
          <p:cNvSpPr txBox="1"/>
          <p:nvPr/>
        </p:nvSpPr>
        <p:spPr>
          <a:xfrm>
            <a:off x="1159499" y="362475"/>
            <a:ext cx="77538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Which is not part of Dalton’s Theory?</a:t>
            </a:r>
            <a:endParaRPr/>
          </a:p>
        </p:txBody>
      </p:sp>
      <p:sp>
        <p:nvSpPr>
          <p:cNvPr id="416" name="Google Shape;416;gdcbf1eace1_0_23"/>
          <p:cNvSpPr txBox="1"/>
          <p:nvPr/>
        </p:nvSpPr>
        <p:spPr>
          <a:xfrm>
            <a:off x="412024" y="1322902"/>
            <a:ext cx="7400100" cy="3478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Atoms cannot be divided, created, or destroyed.</a:t>
            </a:r>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All atoms of an element are identical. </a:t>
            </a:r>
            <a:endParaRPr/>
          </a:p>
          <a:p>
            <a:pPr marL="342900" marR="0" lvl="0" indent="-342900" algn="l" rtl="0">
              <a:lnSpc>
                <a:spcPct val="115000"/>
              </a:lnSpc>
              <a:spcBef>
                <a:spcPts val="0"/>
              </a:spcBef>
              <a:spcAft>
                <a:spcPts val="0"/>
              </a:spcAft>
              <a:buClr>
                <a:srgbClr val="FF0000"/>
              </a:buClr>
              <a:buSzPts val="3200"/>
              <a:buFont typeface="Calibri"/>
              <a:buAutoNum type="arabicPeriod"/>
            </a:pPr>
            <a:r>
              <a:rPr lang="en-US" sz="3200">
                <a:solidFill>
                  <a:srgbClr val="FF0000"/>
                </a:solidFill>
                <a:latin typeface="Calibri"/>
                <a:ea typeface="Calibri"/>
                <a:cs typeface="Calibri"/>
                <a:sym typeface="Calibri"/>
              </a:rPr>
              <a:t>Chemical reactions destroy matter. </a:t>
            </a:r>
            <a:endParaRPr>
              <a:solidFill>
                <a:srgbClr val="FF0000"/>
              </a:solidFill>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Atoms combine in specific ratios. </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17" name="Google Shape;417;gdcbf1eace1_0_23" descr="Questions"/>
          <p:cNvSpPr/>
          <p:nvPr/>
        </p:nvSpPr>
        <p:spPr>
          <a:xfrm>
            <a:off x="0" y="85567"/>
            <a:ext cx="824100" cy="778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8" name="Google Shape;418;gdcbf1eace1_0_23" descr="dalton.jpg"/>
          <p:cNvPicPr preferRelativeResize="0"/>
          <p:nvPr/>
        </p:nvPicPr>
        <p:blipFill rotWithShape="1">
          <a:blip r:embed="rId4">
            <a:alphaModFix/>
          </a:blip>
          <a:srcRect l="-73274" r="-73274"/>
          <a:stretch/>
        </p:blipFill>
        <p:spPr>
          <a:xfrm>
            <a:off x="4859532" y="3540357"/>
            <a:ext cx="6032501" cy="3317644"/>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39"/>
          <p:cNvSpPr txBox="1"/>
          <p:nvPr/>
        </p:nvSpPr>
        <p:spPr>
          <a:xfrm>
            <a:off x="596168" y="1088774"/>
            <a:ext cx="7477175"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dk1"/>
                </a:solidFill>
                <a:latin typeface="Calibri"/>
                <a:ea typeface="Calibri"/>
                <a:cs typeface="Calibri"/>
                <a:sym typeface="Calibri"/>
              </a:rPr>
              <a:t>Thomson’s Atomic Model</a:t>
            </a:r>
            <a:endParaRPr/>
          </a:p>
        </p:txBody>
      </p:sp>
      <p:sp>
        <p:nvSpPr>
          <p:cNvPr id="425" name="Google Shape;425;p39"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39"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0"/>
          <p:cNvSpPr txBox="1">
            <a:spLocks noGrp="1"/>
          </p:cNvSpPr>
          <p:nvPr>
            <p:ph type="title"/>
          </p:nvPr>
        </p:nvSpPr>
        <p:spPr>
          <a:xfrm>
            <a:off x="628872" y="871099"/>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3200" b="1" u="sng" dirty="0"/>
              <a:t>Thomson’s Atomic Model: </a:t>
            </a:r>
            <a:r>
              <a:rPr lang="en-US" sz="3200" dirty="0"/>
              <a:t> an atom is a sphere with an evenly distributed positive charge and negative electrons mixed in </a:t>
            </a:r>
            <a:endParaRPr sz="3200" dirty="0"/>
          </a:p>
        </p:txBody>
      </p:sp>
      <p:sp>
        <p:nvSpPr>
          <p:cNvPr id="433" name="Google Shape;433;p40" descr="Artificial Intelligence"/>
          <p:cNvSpPr/>
          <p:nvPr/>
        </p:nvSpPr>
        <p:spPr>
          <a:xfrm>
            <a:off x="0" y="27239"/>
            <a:ext cx="735230" cy="73523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434" name="Google Shape;434;p40" descr="Blog"/>
          <p:cNvPicPr preferRelativeResize="0"/>
          <p:nvPr/>
        </p:nvPicPr>
        <p:blipFill rotWithShape="1">
          <a:blip r:embed="rId4">
            <a:alphaModFix/>
          </a:blip>
          <a:srcRect/>
          <a:stretch/>
        </p:blipFill>
        <p:spPr>
          <a:xfrm>
            <a:off x="628872" y="135869"/>
            <a:ext cx="463492" cy="463492"/>
          </a:xfrm>
          <a:prstGeom prst="rect">
            <a:avLst/>
          </a:prstGeom>
          <a:noFill/>
          <a:ln>
            <a:noFill/>
          </a:ln>
        </p:spPr>
      </p:pic>
      <p:pic>
        <p:nvPicPr>
          <p:cNvPr id="435" name="Google Shape;435;p40"/>
          <p:cNvPicPr preferRelativeResize="0"/>
          <p:nvPr/>
        </p:nvPicPr>
        <p:blipFill rotWithShape="1">
          <a:blip r:embed="rId5">
            <a:alphaModFix/>
          </a:blip>
          <a:srcRect/>
          <a:stretch/>
        </p:blipFill>
        <p:spPr>
          <a:xfrm>
            <a:off x="2230583" y="2712348"/>
            <a:ext cx="4154198" cy="401952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dcbf1eace1_0_31"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dcbf1eace1_0_38"/>
          <p:cNvSpPr txBox="1"/>
          <p:nvPr/>
        </p:nvSpPr>
        <p:spPr>
          <a:xfrm>
            <a:off x="1080675" y="362475"/>
            <a:ext cx="77682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does Thomson’s Atomic Model state?</a:t>
            </a:r>
            <a:endParaRPr/>
          </a:p>
        </p:txBody>
      </p:sp>
      <p:sp>
        <p:nvSpPr>
          <p:cNvPr id="448" name="Google Shape;448;gdcbf1eace1_0_38" descr="Questions"/>
          <p:cNvSpPr/>
          <p:nvPr/>
        </p:nvSpPr>
        <p:spPr>
          <a:xfrm>
            <a:off x="90352" y="85567"/>
            <a:ext cx="837000" cy="802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49" name="Google Shape;449;gdcbf1eace1_0_38"/>
          <p:cNvPicPr preferRelativeResize="0"/>
          <p:nvPr/>
        </p:nvPicPr>
        <p:blipFill rotWithShape="1">
          <a:blip r:embed="rId4">
            <a:alphaModFix/>
          </a:blip>
          <a:srcRect/>
          <a:stretch/>
        </p:blipFill>
        <p:spPr>
          <a:xfrm>
            <a:off x="2494908" y="2003623"/>
            <a:ext cx="4154199" cy="401952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Rutherford Atomic Model</a:t>
            </a:r>
            <a:endParaRPr/>
          </a:p>
        </p:txBody>
      </p:sp>
      <p:pic>
        <p:nvPicPr>
          <p:cNvPr id="159" name="Google Shape;159;p4" descr="rutherford.jpg"/>
          <p:cNvPicPr preferRelativeResize="0">
            <a:picLocks noGrp="1"/>
          </p:cNvPicPr>
          <p:nvPr>
            <p:ph type="body" idx="1"/>
          </p:nvPr>
        </p:nvPicPr>
        <p:blipFill rotWithShape="1">
          <a:blip r:embed="rId3">
            <a:alphaModFix/>
          </a:blip>
          <a:srcRect l="-40915" r="-40915"/>
          <a:stretch/>
        </p:blipFill>
        <p:spPr>
          <a:xfrm>
            <a:off x="457200" y="1600200"/>
            <a:ext cx="8229600" cy="4525963"/>
          </a:xfrm>
          <a:prstGeom prst="rect">
            <a:avLst/>
          </a:prstGeom>
          <a:noFill/>
          <a:ln>
            <a:noFill/>
          </a:ln>
        </p:spPr>
      </p:pic>
      <p:pic>
        <p:nvPicPr>
          <p:cNvPr id="160" name="Google Shape;160;p4"/>
          <p:cNvPicPr preferRelativeResize="0"/>
          <p:nvPr/>
        </p:nvPicPr>
        <p:blipFill rotWithShape="1">
          <a:blip r:embed="rId4">
            <a:alphaModFix/>
          </a:blip>
          <a:srcRect/>
          <a:stretch/>
        </p:blipFill>
        <p:spPr>
          <a:xfrm>
            <a:off x="0" y="7937"/>
            <a:ext cx="914400" cy="723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pic>
        <p:nvPicPr>
          <p:cNvPr id="455" name="Google Shape;455;p41"/>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456" name="Google Shape;456;p41" descr="Artificial Intelligence"/>
          <p:cNvSpPr/>
          <p:nvPr/>
        </p:nvSpPr>
        <p:spPr>
          <a:xfrm>
            <a:off x="0" y="27239"/>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Cathode Ray Tube</a:t>
            </a:r>
            <a:endParaRPr/>
          </a:p>
        </p:txBody>
      </p:sp>
      <p:pic>
        <p:nvPicPr>
          <p:cNvPr id="463" name="Google Shape;463;p42"/>
          <p:cNvPicPr preferRelativeResize="0">
            <a:picLocks noGrp="1"/>
          </p:cNvPicPr>
          <p:nvPr>
            <p:ph type="body" idx="1"/>
          </p:nvPr>
        </p:nvPicPr>
        <p:blipFill rotWithShape="1">
          <a:blip r:embed="rId3">
            <a:alphaModFix/>
          </a:blip>
          <a:srcRect t="-46931" b="-46931"/>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464" name="Google Shape;464;p42"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Cathode</a:t>
            </a:r>
            <a:endParaRPr/>
          </a:p>
        </p:txBody>
      </p:sp>
      <p:pic>
        <p:nvPicPr>
          <p:cNvPr id="471" name="Google Shape;471;p43" descr="battery.jpg"/>
          <p:cNvPicPr preferRelativeResize="0">
            <a:picLocks noGrp="1"/>
          </p:cNvPicPr>
          <p:nvPr>
            <p:ph type="body" idx="1"/>
          </p:nvPr>
        </p:nvPicPr>
        <p:blipFill rotWithShape="1">
          <a:blip r:embed="rId3">
            <a:alphaModFix/>
          </a:blip>
          <a:srcRect l="-64001" r="-64001"/>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472" name="Google Shape;472;p43"/>
          <p:cNvSpPr/>
          <p:nvPr/>
        </p:nvSpPr>
        <p:spPr>
          <a:xfrm>
            <a:off x="2153695" y="4322516"/>
            <a:ext cx="2890001" cy="1803647"/>
          </a:xfrm>
          <a:prstGeom prst="ellipse">
            <a:avLst/>
          </a:prstGeom>
          <a:noFill/>
          <a:ln w="57150"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43"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Cathode Ray Tube</a:t>
            </a:r>
            <a:endParaRPr/>
          </a:p>
        </p:txBody>
      </p:sp>
      <p:pic>
        <p:nvPicPr>
          <p:cNvPr id="480" name="Google Shape;480;p44"/>
          <p:cNvPicPr preferRelativeResize="0">
            <a:picLocks noGrp="1"/>
          </p:cNvPicPr>
          <p:nvPr>
            <p:ph type="body" idx="1"/>
          </p:nvPr>
        </p:nvPicPr>
        <p:blipFill rotWithShape="1">
          <a:blip r:embed="rId3">
            <a:alphaModFix/>
          </a:blip>
          <a:srcRect t="-46931" b="-46931"/>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481" name="Google Shape;481;p44"/>
          <p:cNvSpPr/>
          <p:nvPr/>
        </p:nvSpPr>
        <p:spPr>
          <a:xfrm>
            <a:off x="5080511" y="3644103"/>
            <a:ext cx="3810384" cy="1251511"/>
          </a:xfrm>
          <a:prstGeom prst="ellipse">
            <a:avLst/>
          </a:prstGeom>
          <a:noFill/>
          <a:ln w="762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44"/>
          <p:cNvSpPr/>
          <p:nvPr/>
        </p:nvSpPr>
        <p:spPr>
          <a:xfrm>
            <a:off x="6884461" y="5263705"/>
            <a:ext cx="1362166" cy="1269915"/>
          </a:xfrm>
          <a:prstGeom prst="mathPlus">
            <a:avLst>
              <a:gd name="adj1" fmla="val 2352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44"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Opposites Attract</a:t>
            </a:r>
            <a:endParaRPr/>
          </a:p>
        </p:txBody>
      </p:sp>
      <p:pic>
        <p:nvPicPr>
          <p:cNvPr id="490" name="Google Shape;490;p45" descr="The real reason 'Opposites Attract' – Wondrlust"/>
          <p:cNvPicPr preferRelativeResize="0"/>
          <p:nvPr/>
        </p:nvPicPr>
        <p:blipFill rotWithShape="1">
          <a:blip r:embed="rId3">
            <a:alphaModFix/>
          </a:blip>
          <a:srcRect/>
          <a:stretch/>
        </p:blipFill>
        <p:spPr>
          <a:xfrm>
            <a:off x="2292626" y="1520687"/>
            <a:ext cx="4876800" cy="4876800"/>
          </a:xfrm>
          <a:prstGeom prst="rect">
            <a:avLst/>
          </a:prstGeom>
          <a:noFill/>
          <a:ln>
            <a:noFill/>
          </a:ln>
        </p:spPr>
      </p:pic>
      <p:sp>
        <p:nvSpPr>
          <p:cNvPr id="491" name="Google Shape;491;p45" descr="Artificial Intelligence"/>
          <p:cNvSpPr/>
          <p:nvPr/>
        </p:nvSpPr>
        <p:spPr>
          <a:xfrm>
            <a:off x="0" y="27239"/>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Electrons</a:t>
            </a:r>
            <a:endParaRPr/>
          </a:p>
        </p:txBody>
      </p:sp>
      <p:pic>
        <p:nvPicPr>
          <p:cNvPr id="498" name="Google Shape;498;p46"/>
          <p:cNvPicPr preferRelativeResize="0">
            <a:picLocks noGrp="1"/>
          </p:cNvPicPr>
          <p:nvPr>
            <p:ph type="body" idx="1"/>
          </p:nvPr>
        </p:nvPicPr>
        <p:blipFill rotWithShape="1">
          <a:blip r:embed="rId3">
            <a:alphaModFix/>
          </a:blip>
          <a:srcRect t="-147519" b="-147519"/>
          <a:stretch/>
        </p:blipFill>
        <p:spPr>
          <a:xfrm>
            <a:off x="457200" y="1600200"/>
            <a:ext cx="4038600" cy="4525963"/>
          </a:xfrm>
          <a:prstGeom prst="rect">
            <a:avLst/>
          </a:prstGeom>
          <a:noFill/>
          <a:ln w="9525" cap="flat" cmpd="sng">
            <a:solidFill>
              <a:schemeClr val="lt1"/>
            </a:solidFill>
            <a:prstDash val="solid"/>
            <a:round/>
            <a:headEnd type="none" w="sm" len="sm"/>
            <a:tailEnd type="none" w="sm" len="sm"/>
          </a:ln>
        </p:spPr>
      </p:pic>
      <p:sp>
        <p:nvSpPr>
          <p:cNvPr id="499" name="Google Shape;499;p46"/>
          <p:cNvSpPr/>
          <p:nvPr/>
        </p:nvSpPr>
        <p:spPr>
          <a:xfrm>
            <a:off x="5632740" y="2466211"/>
            <a:ext cx="2558664" cy="2300571"/>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46"/>
          <p:cNvSpPr/>
          <p:nvPr/>
        </p:nvSpPr>
        <p:spPr>
          <a:xfrm>
            <a:off x="6221786" y="3312821"/>
            <a:ext cx="1491019" cy="441710"/>
          </a:xfrm>
          <a:prstGeom prst="mathMinus">
            <a:avLst>
              <a:gd name="adj1" fmla="val 23520"/>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46" descr="Artificial Intelligence"/>
          <p:cNvSpPr/>
          <p:nvPr/>
        </p:nvSpPr>
        <p:spPr>
          <a:xfrm>
            <a:off x="0" y="27239"/>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Overall Neutral Charge </a:t>
            </a:r>
            <a:endParaRPr/>
          </a:p>
        </p:txBody>
      </p:sp>
      <p:sp>
        <p:nvSpPr>
          <p:cNvPr id="508" name="Google Shape;508;p47"/>
          <p:cNvSpPr/>
          <p:nvPr/>
        </p:nvSpPr>
        <p:spPr>
          <a:xfrm>
            <a:off x="1306942" y="2595067"/>
            <a:ext cx="2080065" cy="215328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47"/>
          <p:cNvSpPr/>
          <p:nvPr/>
        </p:nvSpPr>
        <p:spPr>
          <a:xfrm>
            <a:off x="1601466" y="3450855"/>
            <a:ext cx="1491019" cy="441710"/>
          </a:xfrm>
          <a:prstGeom prst="mathMinus">
            <a:avLst>
              <a:gd name="adj1" fmla="val 23520"/>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47"/>
          <p:cNvSpPr/>
          <p:nvPr/>
        </p:nvSpPr>
        <p:spPr>
          <a:xfrm>
            <a:off x="5845241" y="2640562"/>
            <a:ext cx="2207292" cy="2225921"/>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47"/>
          <p:cNvSpPr/>
          <p:nvPr/>
        </p:nvSpPr>
        <p:spPr>
          <a:xfrm>
            <a:off x="6405862" y="3183989"/>
            <a:ext cx="1086051" cy="1141083"/>
          </a:xfrm>
          <a:prstGeom prst="mathPlus">
            <a:avLst>
              <a:gd name="adj1" fmla="val 23520"/>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47" descr="Artificial Intelligence"/>
          <p:cNvSpPr/>
          <p:nvPr/>
        </p:nvSpPr>
        <p:spPr>
          <a:xfrm>
            <a:off x="0" y="27239"/>
            <a:ext cx="735300" cy="7353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8"/>
          <p:cNvSpPr txBox="1">
            <a:spLocks noGrp="1"/>
          </p:cNvSpPr>
          <p:nvPr>
            <p:ph type="title"/>
          </p:nvPr>
        </p:nvSpPr>
        <p:spPr>
          <a:xfrm>
            <a:off x="457200" y="605976"/>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Thomson’s Atomic Model </a:t>
            </a:r>
            <a:br>
              <a:rPr lang="en-US"/>
            </a:br>
            <a:r>
              <a:rPr lang="en-US"/>
              <a:t>= </a:t>
            </a:r>
            <a:br>
              <a:rPr lang="en-US"/>
            </a:br>
            <a:r>
              <a:rPr lang="en-US"/>
              <a:t>Plum Pudding Model</a:t>
            </a:r>
            <a:endParaRPr/>
          </a:p>
        </p:txBody>
      </p:sp>
      <p:sp>
        <p:nvSpPr>
          <p:cNvPr id="519" name="Google Shape;519;p48"/>
          <p:cNvSpPr/>
          <p:nvPr/>
        </p:nvSpPr>
        <p:spPr>
          <a:xfrm>
            <a:off x="2190510" y="2441951"/>
            <a:ext cx="4417836" cy="4344474"/>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48"/>
          <p:cNvSpPr/>
          <p:nvPr/>
        </p:nvSpPr>
        <p:spPr>
          <a:xfrm>
            <a:off x="3773569" y="2553374"/>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48"/>
          <p:cNvSpPr/>
          <p:nvPr/>
        </p:nvSpPr>
        <p:spPr>
          <a:xfrm>
            <a:off x="4459791" y="3410312"/>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48"/>
          <p:cNvSpPr/>
          <p:nvPr/>
        </p:nvSpPr>
        <p:spPr>
          <a:xfrm>
            <a:off x="5445673" y="3741595"/>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48"/>
          <p:cNvSpPr/>
          <p:nvPr/>
        </p:nvSpPr>
        <p:spPr>
          <a:xfrm>
            <a:off x="2828796" y="3699622"/>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48"/>
          <p:cNvSpPr/>
          <p:nvPr/>
        </p:nvSpPr>
        <p:spPr>
          <a:xfrm>
            <a:off x="3925969" y="4432890"/>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48"/>
          <p:cNvSpPr/>
          <p:nvPr/>
        </p:nvSpPr>
        <p:spPr>
          <a:xfrm>
            <a:off x="5274865" y="4903330"/>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6" name="Google Shape;526;p48"/>
          <p:cNvSpPr/>
          <p:nvPr/>
        </p:nvSpPr>
        <p:spPr>
          <a:xfrm>
            <a:off x="3160134" y="5565895"/>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7" name="Google Shape;527;p48" descr="Artificial Intelligence"/>
          <p:cNvSpPr/>
          <p:nvPr/>
        </p:nvSpPr>
        <p:spPr>
          <a:xfrm>
            <a:off x="0" y="27239"/>
            <a:ext cx="735300" cy="73530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9"/>
          <p:cNvSpPr txBox="1">
            <a:spLocks noGrp="1"/>
          </p:cNvSpPr>
          <p:nvPr>
            <p:ph type="title"/>
          </p:nvPr>
        </p:nvSpPr>
        <p:spPr>
          <a:xfrm>
            <a:off x="457200" y="67858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3943"/>
              <a:buFont typeface="Calibri"/>
              <a:buNone/>
            </a:pPr>
            <a:r>
              <a:rPr lang="en-US" sz="3550" b="1" u="sng"/>
              <a:t>Thomson’s Atomic Model: </a:t>
            </a:r>
            <a:r>
              <a:rPr lang="en-US" sz="3550"/>
              <a:t>A sphere with an evenly distributed positive charge with negative electrons mixed in</a:t>
            </a:r>
            <a:r>
              <a:rPr lang="en-US" sz="3600"/>
              <a:t> </a:t>
            </a:r>
            <a:endParaRPr/>
          </a:p>
        </p:txBody>
      </p:sp>
      <p:sp>
        <p:nvSpPr>
          <p:cNvPr id="534" name="Google Shape;534;p49"/>
          <p:cNvSpPr/>
          <p:nvPr/>
        </p:nvSpPr>
        <p:spPr>
          <a:xfrm>
            <a:off x="439635" y="2191904"/>
            <a:ext cx="3715800" cy="3579900"/>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5" name="Google Shape;535;p49"/>
          <p:cNvSpPr/>
          <p:nvPr/>
        </p:nvSpPr>
        <p:spPr>
          <a:xfrm>
            <a:off x="1859836" y="2426986"/>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536" name="Google Shape;536;p49"/>
          <p:cNvSpPr/>
          <p:nvPr/>
        </p:nvSpPr>
        <p:spPr>
          <a:xfrm>
            <a:off x="837988" y="3487998"/>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537" name="Google Shape;537;p49"/>
          <p:cNvSpPr/>
          <p:nvPr/>
        </p:nvSpPr>
        <p:spPr>
          <a:xfrm>
            <a:off x="2315417" y="3215468"/>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538" name="Google Shape;538;p49"/>
          <p:cNvSpPr/>
          <p:nvPr/>
        </p:nvSpPr>
        <p:spPr>
          <a:xfrm>
            <a:off x="3310461" y="3215468"/>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539" name="Google Shape;539;p49"/>
          <p:cNvSpPr/>
          <p:nvPr/>
        </p:nvSpPr>
        <p:spPr>
          <a:xfrm>
            <a:off x="2800773" y="4231396"/>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540" name="Google Shape;540;p49"/>
          <p:cNvSpPr/>
          <p:nvPr/>
        </p:nvSpPr>
        <p:spPr>
          <a:xfrm>
            <a:off x="2138098" y="4893961"/>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sp>
        <p:nvSpPr>
          <p:cNvPr id="541" name="Google Shape;541;p49"/>
          <p:cNvSpPr/>
          <p:nvPr/>
        </p:nvSpPr>
        <p:spPr>
          <a:xfrm>
            <a:off x="1169326" y="4377769"/>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Calibri"/>
                <a:ea typeface="Calibri"/>
                <a:cs typeface="Calibri"/>
                <a:sym typeface="Calibri"/>
              </a:rPr>
              <a:t>-</a:t>
            </a:r>
            <a:endParaRPr sz="4000">
              <a:solidFill>
                <a:schemeClr val="lt1"/>
              </a:solidFill>
              <a:latin typeface="Calibri"/>
              <a:ea typeface="Calibri"/>
              <a:cs typeface="Calibri"/>
              <a:sym typeface="Calibri"/>
            </a:endParaRPr>
          </a:p>
        </p:txBody>
      </p:sp>
      <p:pic>
        <p:nvPicPr>
          <p:cNvPr id="542" name="Google Shape;542;p49" descr="dreamstime_xs_77074578.jpg"/>
          <p:cNvPicPr preferRelativeResize="0"/>
          <p:nvPr/>
        </p:nvPicPr>
        <p:blipFill rotWithShape="1">
          <a:blip r:embed="rId3">
            <a:alphaModFix/>
          </a:blip>
          <a:srcRect l="18390"/>
          <a:stretch/>
        </p:blipFill>
        <p:spPr>
          <a:xfrm>
            <a:off x="4992065" y="2827765"/>
            <a:ext cx="3917252" cy="2944164"/>
          </a:xfrm>
          <a:prstGeom prst="rect">
            <a:avLst/>
          </a:prstGeom>
          <a:noFill/>
          <a:ln>
            <a:noFill/>
          </a:ln>
        </p:spPr>
      </p:pic>
      <p:sp>
        <p:nvSpPr>
          <p:cNvPr id="543" name="Google Shape;543;p49"/>
          <p:cNvSpPr/>
          <p:nvPr/>
        </p:nvSpPr>
        <p:spPr>
          <a:xfrm>
            <a:off x="2138098" y="5903498"/>
            <a:ext cx="4722900" cy="982500"/>
          </a:xfrm>
          <a:prstGeom prst="curvedUpArrow">
            <a:avLst>
              <a:gd name="adj1" fmla="val 25000"/>
              <a:gd name="adj2" fmla="val 50000"/>
              <a:gd name="adj3" fmla="val 25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49" descr="Artificial Intelligence"/>
          <p:cNvSpPr/>
          <p:nvPr/>
        </p:nvSpPr>
        <p:spPr>
          <a:xfrm>
            <a:off x="0" y="27239"/>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0"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Bohr’s Atomic Model</a:t>
            </a:r>
            <a:endParaRPr/>
          </a:p>
        </p:txBody>
      </p:sp>
      <p:pic>
        <p:nvPicPr>
          <p:cNvPr id="167" name="Google Shape;167;p5"/>
          <p:cNvPicPr preferRelativeResize="0"/>
          <p:nvPr/>
        </p:nvPicPr>
        <p:blipFill rotWithShape="1">
          <a:blip r:embed="rId3">
            <a:alphaModFix/>
          </a:blip>
          <a:srcRect/>
          <a:stretch/>
        </p:blipFill>
        <p:spPr>
          <a:xfrm>
            <a:off x="2386129" y="1417638"/>
            <a:ext cx="4809026" cy="5073408"/>
          </a:xfrm>
          <a:prstGeom prst="rect">
            <a:avLst/>
          </a:prstGeom>
          <a:noFill/>
          <a:ln>
            <a:noFill/>
          </a:ln>
        </p:spPr>
      </p:pic>
      <p:sp>
        <p:nvSpPr>
          <p:cNvPr id="168" name="Google Shape;168;p5"/>
          <p:cNvSpPr/>
          <p:nvPr/>
        </p:nvSpPr>
        <p:spPr>
          <a:xfrm>
            <a:off x="3828792" y="2871112"/>
            <a:ext cx="1914395" cy="2190143"/>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5"/>
          <p:cNvSpPr/>
          <p:nvPr/>
        </p:nvSpPr>
        <p:spPr>
          <a:xfrm>
            <a:off x="4362613" y="3515271"/>
            <a:ext cx="865160" cy="809801"/>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0" name="Google Shape;170;p5"/>
          <p:cNvPicPr preferRelativeResize="0"/>
          <p:nvPr/>
        </p:nvPicPr>
        <p:blipFill rotWithShape="1">
          <a:blip r:embed="rId4">
            <a:alphaModFix/>
          </a:blip>
          <a:srcRect/>
          <a:stretch/>
        </p:blipFill>
        <p:spPr>
          <a:xfrm>
            <a:off x="0" y="7937"/>
            <a:ext cx="914400" cy="7239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51"/>
          <p:cNvSpPr txBox="1"/>
          <p:nvPr/>
        </p:nvSpPr>
        <p:spPr>
          <a:xfrm>
            <a:off x="1417216" y="362470"/>
            <a:ext cx="6721687" cy="175432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did Thomson’s experiment </a:t>
            </a:r>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lead him to believe cathodes were </a:t>
            </a:r>
            <a:endParaRPr/>
          </a:p>
          <a:p>
            <a:pPr marL="0" marR="0" lvl="0" indent="0" algn="ctr" rtl="0">
              <a:spcBef>
                <a:spcPts val="0"/>
              </a:spcBef>
              <a:spcAft>
                <a:spcPts val="0"/>
              </a:spcAft>
              <a:buNone/>
            </a:pPr>
            <a:r>
              <a:rPr lang="en-US" sz="3600">
                <a:solidFill>
                  <a:schemeClr val="dk1"/>
                </a:solidFill>
                <a:latin typeface="Calibri"/>
                <a:ea typeface="Calibri"/>
                <a:cs typeface="Calibri"/>
                <a:sym typeface="Calibri"/>
              </a:rPr>
              <a:t>negatively charged? </a:t>
            </a:r>
            <a:endParaRPr/>
          </a:p>
        </p:txBody>
      </p:sp>
      <p:pic>
        <p:nvPicPr>
          <p:cNvPr id="557" name="Google Shape;557;p51"/>
          <p:cNvPicPr preferRelativeResize="0"/>
          <p:nvPr/>
        </p:nvPicPr>
        <p:blipFill rotWithShape="1">
          <a:blip r:embed="rId3">
            <a:alphaModFix/>
          </a:blip>
          <a:srcRect t="-46931" b="-46931"/>
          <a:stretch/>
        </p:blipFill>
        <p:spPr>
          <a:xfrm>
            <a:off x="457200" y="1600200"/>
            <a:ext cx="8229600" cy="4525963"/>
          </a:xfrm>
          <a:prstGeom prst="rect">
            <a:avLst/>
          </a:prstGeom>
          <a:noFill/>
          <a:ln>
            <a:noFill/>
          </a:ln>
        </p:spPr>
      </p:pic>
      <p:sp>
        <p:nvSpPr>
          <p:cNvPr id="558" name="Google Shape;558;p51" descr="Questions"/>
          <p:cNvSpPr/>
          <p:nvPr/>
        </p:nvSpPr>
        <p:spPr>
          <a:xfrm>
            <a:off x="90352" y="85567"/>
            <a:ext cx="837112" cy="80270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52"/>
          <p:cNvSpPr txBox="1"/>
          <p:nvPr/>
        </p:nvSpPr>
        <p:spPr>
          <a:xfrm>
            <a:off x="1164050" y="362475"/>
            <a:ext cx="7573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Why are there both positive</a:t>
            </a:r>
            <a:r>
              <a:rPr lang="en-US"/>
              <a:t> </a:t>
            </a:r>
            <a:r>
              <a:rPr lang="en-US" sz="3600">
                <a:solidFill>
                  <a:schemeClr val="dk1"/>
                </a:solidFill>
                <a:latin typeface="Calibri"/>
                <a:ea typeface="Calibri"/>
                <a:cs typeface="Calibri"/>
                <a:sym typeface="Calibri"/>
              </a:rPr>
              <a:t>and negative charges? </a:t>
            </a:r>
            <a:endParaRPr/>
          </a:p>
        </p:txBody>
      </p:sp>
      <p:pic>
        <p:nvPicPr>
          <p:cNvPr id="565" name="Google Shape;565;p52"/>
          <p:cNvPicPr preferRelativeResize="0"/>
          <p:nvPr/>
        </p:nvPicPr>
        <p:blipFill rotWithShape="1">
          <a:blip r:embed="rId3">
            <a:alphaModFix/>
          </a:blip>
          <a:srcRect/>
          <a:stretch/>
        </p:blipFill>
        <p:spPr>
          <a:xfrm>
            <a:off x="1603605" y="2238375"/>
            <a:ext cx="5901393" cy="2837208"/>
          </a:xfrm>
          <a:prstGeom prst="rect">
            <a:avLst/>
          </a:prstGeom>
          <a:noFill/>
          <a:ln>
            <a:noFill/>
          </a:ln>
        </p:spPr>
      </p:pic>
      <p:sp>
        <p:nvSpPr>
          <p:cNvPr id="566" name="Google Shape;566;p52" descr="Questions"/>
          <p:cNvSpPr/>
          <p:nvPr/>
        </p:nvSpPr>
        <p:spPr>
          <a:xfrm>
            <a:off x="90352" y="85567"/>
            <a:ext cx="837112" cy="80270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53"/>
          <p:cNvSpPr txBox="1">
            <a:spLocks noGrp="1"/>
          </p:cNvSpPr>
          <p:nvPr>
            <p:ph type="title"/>
          </p:nvPr>
        </p:nvSpPr>
        <p:spPr>
          <a:xfrm>
            <a:off x="609600" y="503250"/>
            <a:ext cx="8211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What charge (positive or negative) does the red section have? </a:t>
            </a:r>
            <a:endParaRPr/>
          </a:p>
        </p:txBody>
      </p:sp>
      <p:sp>
        <p:nvSpPr>
          <p:cNvPr id="573" name="Google Shape;573;p53"/>
          <p:cNvSpPr/>
          <p:nvPr/>
        </p:nvSpPr>
        <p:spPr>
          <a:xfrm>
            <a:off x="2190510" y="1828800"/>
            <a:ext cx="4417800" cy="4344600"/>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53"/>
          <p:cNvSpPr/>
          <p:nvPr/>
        </p:nvSpPr>
        <p:spPr>
          <a:xfrm>
            <a:off x="3773569" y="1940223"/>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53"/>
          <p:cNvSpPr/>
          <p:nvPr/>
        </p:nvSpPr>
        <p:spPr>
          <a:xfrm>
            <a:off x="4459791" y="2797161"/>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6" name="Google Shape;576;p53"/>
          <p:cNvSpPr/>
          <p:nvPr/>
        </p:nvSpPr>
        <p:spPr>
          <a:xfrm>
            <a:off x="5445673" y="3128444"/>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7" name="Google Shape;577;p53"/>
          <p:cNvSpPr/>
          <p:nvPr/>
        </p:nvSpPr>
        <p:spPr>
          <a:xfrm>
            <a:off x="2828796" y="3086471"/>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8" name="Google Shape;578;p53"/>
          <p:cNvSpPr/>
          <p:nvPr/>
        </p:nvSpPr>
        <p:spPr>
          <a:xfrm>
            <a:off x="3925969" y="3819739"/>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53"/>
          <p:cNvSpPr/>
          <p:nvPr/>
        </p:nvSpPr>
        <p:spPr>
          <a:xfrm>
            <a:off x="5274865" y="4290179"/>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0" name="Google Shape;580;p53"/>
          <p:cNvSpPr/>
          <p:nvPr/>
        </p:nvSpPr>
        <p:spPr>
          <a:xfrm>
            <a:off x="3160134" y="4952744"/>
            <a:ext cx="662700" cy="662700"/>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53" descr="Questions"/>
          <p:cNvSpPr/>
          <p:nvPr/>
        </p:nvSpPr>
        <p:spPr>
          <a:xfrm>
            <a:off x="90352" y="85567"/>
            <a:ext cx="837112" cy="802708"/>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54"/>
          <p:cNvSpPr txBox="1">
            <a:spLocks noGrp="1"/>
          </p:cNvSpPr>
          <p:nvPr>
            <p:ph type="title"/>
          </p:nvPr>
        </p:nvSpPr>
        <p:spPr>
          <a:xfrm>
            <a:off x="6858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What is another name for Thomson’s model?</a:t>
            </a:r>
            <a:endParaRPr/>
          </a:p>
        </p:txBody>
      </p:sp>
      <p:sp>
        <p:nvSpPr>
          <p:cNvPr id="588" name="Google Shape;588;p54"/>
          <p:cNvSpPr/>
          <p:nvPr/>
        </p:nvSpPr>
        <p:spPr>
          <a:xfrm>
            <a:off x="2190510" y="1600200"/>
            <a:ext cx="4417836" cy="4344474"/>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89" name="Google Shape;589;p54"/>
          <p:cNvSpPr/>
          <p:nvPr/>
        </p:nvSpPr>
        <p:spPr>
          <a:xfrm>
            <a:off x="3773569" y="1711623"/>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0" name="Google Shape;590;p54"/>
          <p:cNvSpPr/>
          <p:nvPr/>
        </p:nvSpPr>
        <p:spPr>
          <a:xfrm>
            <a:off x="4459791" y="2568561"/>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1" name="Google Shape;591;p54"/>
          <p:cNvSpPr/>
          <p:nvPr/>
        </p:nvSpPr>
        <p:spPr>
          <a:xfrm>
            <a:off x="5445673" y="2899844"/>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2" name="Google Shape;592;p54"/>
          <p:cNvSpPr/>
          <p:nvPr/>
        </p:nvSpPr>
        <p:spPr>
          <a:xfrm>
            <a:off x="2828796" y="2857871"/>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3" name="Google Shape;593;p54"/>
          <p:cNvSpPr/>
          <p:nvPr/>
        </p:nvSpPr>
        <p:spPr>
          <a:xfrm>
            <a:off x="3925969" y="3591139"/>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4" name="Google Shape;594;p54"/>
          <p:cNvSpPr/>
          <p:nvPr/>
        </p:nvSpPr>
        <p:spPr>
          <a:xfrm>
            <a:off x="5274865" y="4061579"/>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5" name="Google Shape;595;p54"/>
          <p:cNvSpPr/>
          <p:nvPr/>
        </p:nvSpPr>
        <p:spPr>
          <a:xfrm>
            <a:off x="3160134" y="4724144"/>
            <a:ext cx="662675" cy="662565"/>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96" name="Google Shape;596;p54" descr="Questions"/>
          <p:cNvSpPr/>
          <p:nvPr/>
        </p:nvSpPr>
        <p:spPr>
          <a:xfrm>
            <a:off x="90352" y="85567"/>
            <a:ext cx="837112" cy="802708"/>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57"/>
          <p:cNvSpPr txBox="1"/>
          <p:nvPr/>
        </p:nvSpPr>
        <p:spPr>
          <a:xfrm>
            <a:off x="596168" y="1088774"/>
            <a:ext cx="811631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dk1"/>
                </a:solidFill>
                <a:latin typeface="Calibri"/>
                <a:ea typeface="Calibri"/>
                <a:cs typeface="Calibri"/>
                <a:sym typeface="Calibri"/>
              </a:rPr>
              <a:t>Rutherford’s Atomic Model</a:t>
            </a:r>
            <a:endParaRPr/>
          </a:p>
        </p:txBody>
      </p:sp>
      <p:sp>
        <p:nvSpPr>
          <p:cNvPr id="603" name="Google Shape;603;p57"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04" name="Google Shape;604;p57"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58"/>
          <p:cNvSpPr txBox="1">
            <a:spLocks noGrp="1"/>
          </p:cNvSpPr>
          <p:nvPr>
            <p:ph type="title"/>
          </p:nvPr>
        </p:nvSpPr>
        <p:spPr>
          <a:xfrm>
            <a:off x="872443" y="707991"/>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u="sng" dirty="0"/>
              <a:t>Rutherford’s Atomic Model</a:t>
            </a:r>
            <a:r>
              <a:rPr lang="en-US" dirty="0"/>
              <a:t>: atoms consist of a positive center surrounded by electrons in negative space</a:t>
            </a:r>
            <a:endParaRPr dirty="0"/>
          </a:p>
        </p:txBody>
      </p:sp>
      <p:pic>
        <p:nvPicPr>
          <p:cNvPr id="611" name="Google Shape;611;p58" descr="rutherford.jpg"/>
          <p:cNvPicPr preferRelativeResize="0">
            <a:picLocks noGrp="1"/>
          </p:cNvPicPr>
          <p:nvPr>
            <p:ph type="body" idx="1"/>
          </p:nvPr>
        </p:nvPicPr>
        <p:blipFill rotWithShape="1">
          <a:blip r:embed="rId3">
            <a:alphaModFix/>
          </a:blip>
          <a:srcRect l="-40915" r="-40915"/>
          <a:stretch/>
        </p:blipFill>
        <p:spPr>
          <a:xfrm>
            <a:off x="585758" y="2229492"/>
            <a:ext cx="8229600" cy="4423782"/>
          </a:xfrm>
          <a:prstGeom prst="rect">
            <a:avLst/>
          </a:prstGeom>
          <a:noFill/>
          <a:ln w="9525" cap="flat" cmpd="sng">
            <a:solidFill>
              <a:schemeClr val="lt1"/>
            </a:solidFill>
            <a:prstDash val="solid"/>
            <a:round/>
            <a:headEnd type="none" w="sm" len="sm"/>
            <a:tailEnd type="none" w="sm" len="sm"/>
          </a:ln>
        </p:spPr>
      </p:pic>
      <p:sp>
        <p:nvSpPr>
          <p:cNvPr id="612" name="Google Shape;612;p58"/>
          <p:cNvSpPr/>
          <p:nvPr/>
        </p:nvSpPr>
        <p:spPr>
          <a:xfrm>
            <a:off x="2637506" y="2301411"/>
            <a:ext cx="4197684" cy="4265804"/>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3" name="Google Shape;613;p58"/>
          <p:cNvSpPr/>
          <p:nvPr/>
        </p:nvSpPr>
        <p:spPr>
          <a:xfrm>
            <a:off x="4224290" y="3893218"/>
            <a:ext cx="952536" cy="994013"/>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4" name="Google Shape;614;p58"/>
          <p:cNvSpPr/>
          <p:nvPr/>
        </p:nvSpPr>
        <p:spPr>
          <a:xfrm>
            <a:off x="4748875" y="4141721"/>
            <a:ext cx="2622925" cy="579841"/>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5" name="Google Shape;615;p58"/>
          <p:cNvSpPr txBox="1"/>
          <p:nvPr/>
        </p:nvSpPr>
        <p:spPr>
          <a:xfrm>
            <a:off x="7543344" y="4252167"/>
            <a:ext cx="16006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Positive Center</a:t>
            </a:r>
            <a:endParaRPr/>
          </a:p>
        </p:txBody>
      </p:sp>
      <p:sp>
        <p:nvSpPr>
          <p:cNvPr id="616" name="Google Shape;616;p58"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617" name="Google Shape;617;p58" descr="Blog"/>
          <p:cNvPicPr preferRelativeResize="0"/>
          <p:nvPr/>
        </p:nvPicPr>
        <p:blipFill rotWithShape="1">
          <a:blip r:embed="rId5">
            <a:alphaModFix/>
          </a:blip>
          <a:srcRect/>
          <a:stretch/>
        </p:blipFill>
        <p:spPr>
          <a:xfrm>
            <a:off x="653924" y="135869"/>
            <a:ext cx="463492" cy="46349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gdcbf1eace1_0_52"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dcbf1eace1_0_57"/>
          <p:cNvSpPr txBox="1">
            <a:spLocks noGrp="1"/>
          </p:cNvSpPr>
          <p:nvPr>
            <p:ph type="title"/>
          </p:nvPr>
        </p:nvSpPr>
        <p:spPr>
          <a:xfrm>
            <a:off x="927350" y="441425"/>
            <a:ext cx="78765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What does Rutherford’s Atomic Model state?</a:t>
            </a:r>
            <a:endParaRPr/>
          </a:p>
        </p:txBody>
      </p:sp>
      <p:sp>
        <p:nvSpPr>
          <p:cNvPr id="630" name="Google Shape;630;gdcbf1eace1_0_57" descr="Questions"/>
          <p:cNvSpPr/>
          <p:nvPr/>
        </p:nvSpPr>
        <p:spPr>
          <a:xfrm>
            <a:off x="90352" y="85567"/>
            <a:ext cx="837000" cy="802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1" name="Google Shape;631;gdcbf1eace1_0_57" descr="rutherford.jpg"/>
          <p:cNvPicPr preferRelativeResize="0">
            <a:picLocks noGrp="1"/>
          </p:cNvPicPr>
          <p:nvPr>
            <p:ph type="body" idx="1"/>
          </p:nvPr>
        </p:nvPicPr>
        <p:blipFill rotWithShape="1">
          <a:blip r:embed="rId4">
            <a:alphaModFix/>
          </a:blip>
          <a:srcRect l="-40909" r="-40909"/>
          <a:stretch/>
        </p:blipFill>
        <p:spPr>
          <a:xfrm>
            <a:off x="599292" y="2127242"/>
            <a:ext cx="8229600" cy="4526100"/>
          </a:xfrm>
          <a:prstGeom prst="rect">
            <a:avLst/>
          </a:prstGeom>
          <a:noFill/>
          <a:ln w="9525" cap="flat" cmpd="sng">
            <a:solidFill>
              <a:schemeClr val="lt1"/>
            </a:solidFill>
            <a:prstDash val="solid"/>
            <a:round/>
            <a:headEnd type="none" w="sm" len="sm"/>
            <a:tailEnd type="none" w="sm" len="sm"/>
          </a:ln>
        </p:spPr>
      </p:pic>
      <p:sp>
        <p:nvSpPr>
          <p:cNvPr id="632" name="Google Shape;632;gdcbf1eace1_0_57"/>
          <p:cNvSpPr/>
          <p:nvPr/>
        </p:nvSpPr>
        <p:spPr>
          <a:xfrm>
            <a:off x="2637506" y="2138258"/>
            <a:ext cx="4197600" cy="4428900"/>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3" name="Google Shape;633;gdcbf1eace1_0_57"/>
          <p:cNvSpPr/>
          <p:nvPr/>
        </p:nvSpPr>
        <p:spPr>
          <a:xfrm>
            <a:off x="4748875" y="4141721"/>
            <a:ext cx="2622900" cy="579900"/>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gdcbf1eace1_0_57"/>
          <p:cNvSpPr txBox="1"/>
          <p:nvPr/>
        </p:nvSpPr>
        <p:spPr>
          <a:xfrm>
            <a:off x="7446069" y="4205642"/>
            <a:ext cx="1600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Positive Center</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59"/>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641" name="Google Shape;641;p59" descr="Artificial Intelligence"/>
          <p:cNvSpPr/>
          <p:nvPr/>
        </p:nvSpPr>
        <p:spPr>
          <a:xfrm>
            <a:off x="0" y="27239"/>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Thomson                Rutherford</a:t>
            </a:r>
            <a:endParaRPr/>
          </a:p>
        </p:txBody>
      </p:sp>
      <p:pic>
        <p:nvPicPr>
          <p:cNvPr id="648" name="Google Shape;648;p60" descr="rutherford.jpg"/>
          <p:cNvPicPr preferRelativeResize="0">
            <a:picLocks noGrp="1"/>
          </p:cNvPicPr>
          <p:nvPr>
            <p:ph type="body" idx="1"/>
          </p:nvPr>
        </p:nvPicPr>
        <p:blipFill rotWithShape="1">
          <a:blip r:embed="rId3">
            <a:alphaModFix/>
          </a:blip>
          <a:srcRect l="-40915" r="-40915"/>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cxnSp>
        <p:nvCxnSpPr>
          <p:cNvPr id="649" name="Google Shape;649;p60"/>
          <p:cNvCxnSpPr/>
          <p:nvPr/>
        </p:nvCxnSpPr>
        <p:spPr>
          <a:xfrm>
            <a:off x="3631474" y="875211"/>
            <a:ext cx="1541417" cy="0"/>
          </a:xfrm>
          <a:prstGeom prst="straightConnector1">
            <a:avLst/>
          </a:prstGeom>
          <a:noFill/>
          <a:ln w="57150" cap="flat" cmpd="sng">
            <a:solidFill>
              <a:schemeClr val="accent3"/>
            </a:solidFill>
            <a:prstDash val="solid"/>
            <a:round/>
            <a:headEnd type="none" w="sm" len="sm"/>
            <a:tailEnd type="triangle" w="med" len="med"/>
          </a:ln>
          <a:effectLst>
            <a:outerShdw blurRad="40000" dist="20000" dir="5400000" rotWithShape="0">
              <a:srgbClr val="000000">
                <a:alpha val="37647"/>
              </a:srgbClr>
            </a:outerShdw>
          </a:effectLst>
        </p:spPr>
      </p:cxnSp>
      <p:sp>
        <p:nvSpPr>
          <p:cNvPr id="650" name="Google Shape;650;p60"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Modern Atomic Model</a:t>
            </a:r>
            <a:endParaRPr/>
          </a:p>
        </p:txBody>
      </p:sp>
      <p:pic>
        <p:nvPicPr>
          <p:cNvPr id="177" name="Google Shape;177;p6"/>
          <p:cNvPicPr preferRelativeResize="0">
            <a:picLocks noGrp="1"/>
          </p:cNvPicPr>
          <p:nvPr>
            <p:ph type="body" idx="1"/>
          </p:nvPr>
        </p:nvPicPr>
        <p:blipFill rotWithShape="1">
          <a:blip r:embed="rId3">
            <a:alphaModFix/>
          </a:blip>
          <a:srcRect l="-40915" r="-40915"/>
          <a:stretch/>
        </p:blipFill>
        <p:spPr>
          <a:xfrm>
            <a:off x="457200" y="1600200"/>
            <a:ext cx="8229600" cy="4525963"/>
          </a:xfrm>
          <a:prstGeom prst="rect">
            <a:avLst/>
          </a:prstGeom>
          <a:noFill/>
          <a:ln>
            <a:noFill/>
          </a:ln>
        </p:spPr>
      </p:pic>
      <p:pic>
        <p:nvPicPr>
          <p:cNvPr id="178" name="Google Shape;178;p6"/>
          <p:cNvPicPr preferRelativeResize="0"/>
          <p:nvPr/>
        </p:nvPicPr>
        <p:blipFill rotWithShape="1">
          <a:blip r:embed="rId4">
            <a:alphaModFix/>
          </a:blip>
          <a:srcRect/>
          <a:stretch/>
        </p:blipFill>
        <p:spPr>
          <a:xfrm>
            <a:off x="0" y="7937"/>
            <a:ext cx="914400" cy="7239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Gold Foil Experiment</a:t>
            </a:r>
            <a:endParaRPr/>
          </a:p>
        </p:txBody>
      </p:sp>
      <p:pic>
        <p:nvPicPr>
          <p:cNvPr id="657" name="Google Shape;657;p61"/>
          <p:cNvPicPr preferRelativeResize="0">
            <a:picLocks noGrp="1"/>
          </p:cNvPicPr>
          <p:nvPr>
            <p:ph type="body" idx="1"/>
          </p:nvPr>
        </p:nvPicPr>
        <p:blipFill rotWithShape="1">
          <a:blip r:embed="rId3">
            <a:alphaModFix/>
          </a:blip>
          <a:srcRect l="-18187" r="-18186"/>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658" name="Google Shape;658;p61"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Reflection</a:t>
            </a:r>
            <a:endParaRPr/>
          </a:p>
        </p:txBody>
      </p:sp>
      <p:pic>
        <p:nvPicPr>
          <p:cNvPr id="665" name="Google Shape;665;p62"/>
          <p:cNvPicPr preferRelativeResize="0">
            <a:picLocks noGrp="1"/>
          </p:cNvPicPr>
          <p:nvPr>
            <p:ph type="body" idx="1"/>
          </p:nvPr>
        </p:nvPicPr>
        <p:blipFill rotWithShape="1">
          <a:blip r:embed="rId3">
            <a:alphaModFix/>
          </a:blip>
          <a:srcRect l="-18187" r="-18186"/>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666" name="Google Shape;666;p62"/>
          <p:cNvSpPr/>
          <p:nvPr/>
        </p:nvSpPr>
        <p:spPr>
          <a:xfrm rot="623875">
            <a:off x="2526632" y="3288632"/>
            <a:ext cx="2633579" cy="574842"/>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62"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Dense Space = Reflected by Foil</a:t>
            </a:r>
            <a:endParaRPr/>
          </a:p>
        </p:txBody>
      </p:sp>
      <p:pic>
        <p:nvPicPr>
          <p:cNvPr id="674" name="Google Shape;674;p63"/>
          <p:cNvPicPr preferRelativeResize="0">
            <a:picLocks noGrp="1"/>
          </p:cNvPicPr>
          <p:nvPr>
            <p:ph type="body" idx="1"/>
          </p:nvPr>
        </p:nvPicPr>
        <p:blipFill rotWithShape="1">
          <a:blip r:embed="rId3">
            <a:alphaModFix/>
          </a:blip>
          <a:srcRect l="-18187" r="-18186"/>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675" name="Google Shape;675;p63"/>
          <p:cNvSpPr/>
          <p:nvPr/>
        </p:nvSpPr>
        <p:spPr>
          <a:xfrm rot="623875">
            <a:off x="2526632" y="3288632"/>
            <a:ext cx="2633579" cy="574842"/>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63"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6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Empty Space = Through Foil</a:t>
            </a:r>
            <a:endParaRPr/>
          </a:p>
        </p:txBody>
      </p:sp>
      <p:pic>
        <p:nvPicPr>
          <p:cNvPr id="683" name="Google Shape;683;p64"/>
          <p:cNvPicPr preferRelativeResize="0">
            <a:picLocks noGrp="1"/>
          </p:cNvPicPr>
          <p:nvPr>
            <p:ph type="body" idx="1"/>
          </p:nvPr>
        </p:nvPicPr>
        <p:blipFill rotWithShape="1">
          <a:blip r:embed="rId3">
            <a:alphaModFix/>
          </a:blip>
          <a:srcRect l="-18187" r="-18186"/>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684" name="Google Shape;684;p64"/>
          <p:cNvSpPr/>
          <p:nvPr/>
        </p:nvSpPr>
        <p:spPr>
          <a:xfrm rot="623875">
            <a:off x="4823061" y="2248785"/>
            <a:ext cx="2726326" cy="1487823"/>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5" name="Google Shape;685;p64"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6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Positive central nucleus</a:t>
            </a:r>
            <a:endParaRPr/>
          </a:p>
        </p:txBody>
      </p:sp>
      <p:pic>
        <p:nvPicPr>
          <p:cNvPr id="692" name="Google Shape;692;p65" descr="rutherford.jpg"/>
          <p:cNvPicPr preferRelativeResize="0">
            <a:picLocks noGrp="1"/>
          </p:cNvPicPr>
          <p:nvPr>
            <p:ph type="body" idx="1"/>
          </p:nvPr>
        </p:nvPicPr>
        <p:blipFill rotWithShape="1">
          <a:blip r:embed="rId3">
            <a:alphaModFix/>
          </a:blip>
          <a:srcRect l="-40915" r="-40915"/>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693" name="Google Shape;693;p65"/>
          <p:cNvSpPr/>
          <p:nvPr/>
        </p:nvSpPr>
        <p:spPr>
          <a:xfrm>
            <a:off x="4130841" y="3368843"/>
            <a:ext cx="868947" cy="975895"/>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4" name="Google Shape;694;p65"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Electrons in empty space</a:t>
            </a:r>
            <a:endParaRPr/>
          </a:p>
        </p:txBody>
      </p:sp>
      <p:pic>
        <p:nvPicPr>
          <p:cNvPr id="701" name="Google Shape;701;p66" descr="rutherford.jpg"/>
          <p:cNvPicPr preferRelativeResize="0">
            <a:picLocks noGrp="1"/>
          </p:cNvPicPr>
          <p:nvPr>
            <p:ph type="body" idx="1"/>
          </p:nvPr>
        </p:nvPicPr>
        <p:blipFill rotWithShape="1">
          <a:blip r:embed="rId3">
            <a:alphaModFix/>
          </a:blip>
          <a:srcRect l="-40915" r="-40915"/>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702" name="Google Shape;702;p66"/>
          <p:cNvSpPr/>
          <p:nvPr/>
        </p:nvSpPr>
        <p:spPr>
          <a:xfrm>
            <a:off x="2513263" y="1600200"/>
            <a:ext cx="4197684" cy="4428957"/>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3" name="Google Shape;703;p66"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67"/>
          <p:cNvSpPr txBox="1">
            <a:spLocks noGrp="1"/>
          </p:cNvSpPr>
          <p:nvPr>
            <p:ph type="title"/>
          </p:nvPr>
        </p:nvSpPr>
        <p:spPr>
          <a:xfrm>
            <a:off x="457200" y="60816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b="1" u="sng"/>
              <a:t>Rutherford’s Atomic Model</a:t>
            </a:r>
            <a:r>
              <a:rPr lang="en-US"/>
              <a:t>: atoms consist of a positive center surrounded by electrons in negative space</a:t>
            </a:r>
            <a:endParaRPr/>
          </a:p>
        </p:txBody>
      </p:sp>
      <p:pic>
        <p:nvPicPr>
          <p:cNvPr id="710" name="Google Shape;710;p67" descr="rutherford.jpg"/>
          <p:cNvPicPr preferRelativeResize="0">
            <a:picLocks noGrp="1"/>
          </p:cNvPicPr>
          <p:nvPr>
            <p:ph type="body" idx="1"/>
          </p:nvPr>
        </p:nvPicPr>
        <p:blipFill rotWithShape="1">
          <a:blip r:embed="rId3">
            <a:alphaModFix/>
          </a:blip>
          <a:srcRect l="-40915" r="-40915"/>
          <a:stretch/>
        </p:blipFill>
        <p:spPr>
          <a:xfrm>
            <a:off x="581443" y="2138258"/>
            <a:ext cx="8229600" cy="4525963"/>
          </a:xfrm>
          <a:prstGeom prst="rect">
            <a:avLst/>
          </a:prstGeom>
          <a:noFill/>
          <a:ln w="9525" cap="flat" cmpd="sng">
            <a:solidFill>
              <a:schemeClr val="lt1"/>
            </a:solidFill>
            <a:prstDash val="solid"/>
            <a:round/>
            <a:headEnd type="none" w="sm" len="sm"/>
            <a:tailEnd type="none" w="sm" len="sm"/>
          </a:ln>
        </p:spPr>
      </p:pic>
      <p:sp>
        <p:nvSpPr>
          <p:cNvPr id="711" name="Google Shape;711;p67"/>
          <p:cNvSpPr/>
          <p:nvPr/>
        </p:nvSpPr>
        <p:spPr>
          <a:xfrm>
            <a:off x="2637506" y="2138258"/>
            <a:ext cx="4197684" cy="4428957"/>
          </a:xfrm>
          <a:prstGeom prst="ellipse">
            <a:avLst/>
          </a:prstGeom>
          <a:noFill/>
          <a:ln w="5715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2" name="Google Shape;712;p67"/>
          <p:cNvSpPr/>
          <p:nvPr/>
        </p:nvSpPr>
        <p:spPr>
          <a:xfrm>
            <a:off x="4224290" y="3893218"/>
            <a:ext cx="952536" cy="994013"/>
          </a:xfrm>
          <a:prstGeom prst="ellipse">
            <a:avLst/>
          </a:prstGeom>
          <a:noFill/>
          <a:ln w="381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67"/>
          <p:cNvSpPr/>
          <p:nvPr/>
        </p:nvSpPr>
        <p:spPr>
          <a:xfrm>
            <a:off x="4748875" y="4141721"/>
            <a:ext cx="2622925" cy="579841"/>
          </a:xfrm>
          <a:prstGeom prst="leftArrow">
            <a:avLst>
              <a:gd name="adj1" fmla="val 50000"/>
              <a:gd name="adj2" fmla="val 50000"/>
            </a:avLst>
          </a:prstGeom>
          <a:solidFill>
            <a:srgbClr val="FF000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4" name="Google Shape;714;p67"/>
          <p:cNvSpPr txBox="1"/>
          <p:nvPr/>
        </p:nvSpPr>
        <p:spPr>
          <a:xfrm>
            <a:off x="7543344" y="4252167"/>
            <a:ext cx="16006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Positive Center</a:t>
            </a:r>
            <a:endParaRPr/>
          </a:p>
        </p:txBody>
      </p:sp>
      <p:sp>
        <p:nvSpPr>
          <p:cNvPr id="715" name="Google Shape;715;p67"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Google Shape;721;p68"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p69"/>
          <p:cNvSpPr txBox="1"/>
          <p:nvPr/>
        </p:nvSpPr>
        <p:spPr>
          <a:xfrm>
            <a:off x="1032115" y="685635"/>
            <a:ext cx="723497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Where is the positive charge located? </a:t>
            </a:r>
            <a:endParaRPr/>
          </a:p>
        </p:txBody>
      </p:sp>
      <p:sp>
        <p:nvSpPr>
          <p:cNvPr id="728" name="Google Shape;728;p69" descr="Questions"/>
          <p:cNvSpPr/>
          <p:nvPr/>
        </p:nvSpPr>
        <p:spPr>
          <a:xfrm>
            <a:off x="90352" y="85567"/>
            <a:ext cx="837112" cy="802708"/>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29" name="Google Shape;729;p69"/>
          <p:cNvPicPr preferRelativeResize="0"/>
          <p:nvPr/>
        </p:nvPicPr>
        <p:blipFill rotWithShape="1">
          <a:blip r:embed="rId4">
            <a:alphaModFix/>
          </a:blip>
          <a:srcRect/>
          <a:stretch/>
        </p:blipFill>
        <p:spPr>
          <a:xfrm>
            <a:off x="2411252" y="1658847"/>
            <a:ext cx="4295370" cy="4167324"/>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70"/>
          <p:cNvSpPr txBox="1"/>
          <p:nvPr/>
        </p:nvSpPr>
        <p:spPr>
          <a:xfrm>
            <a:off x="1104450" y="399875"/>
            <a:ext cx="7711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experiment did Rutherford use to come to this model of the atom? </a:t>
            </a:r>
            <a:endParaRPr/>
          </a:p>
        </p:txBody>
      </p:sp>
      <p:sp>
        <p:nvSpPr>
          <p:cNvPr id="736" name="Google Shape;736;p70" descr="Questions"/>
          <p:cNvSpPr/>
          <p:nvPr/>
        </p:nvSpPr>
        <p:spPr>
          <a:xfrm>
            <a:off x="90352" y="85567"/>
            <a:ext cx="837112" cy="802708"/>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37" name="Google Shape;737;p70"/>
          <p:cNvPicPr preferRelativeResize="0"/>
          <p:nvPr/>
        </p:nvPicPr>
        <p:blipFill rotWithShape="1">
          <a:blip r:embed="rId4">
            <a:alphaModFix/>
          </a:blip>
          <a:srcRect l="-18187" r="-18186"/>
          <a:stretch/>
        </p:blipFill>
        <p:spPr>
          <a:xfrm>
            <a:off x="457200" y="1600200"/>
            <a:ext cx="8229600" cy="4525963"/>
          </a:xfrm>
          <a:prstGeom prst="rect">
            <a:avLst/>
          </a:prstGeom>
          <a:noFill/>
          <a:ln>
            <a:noFill/>
          </a:ln>
        </p:spPr>
      </p:pic>
      <p:sp>
        <p:nvSpPr>
          <p:cNvPr id="738" name="Google Shape;738;p70"/>
          <p:cNvSpPr txBox="1"/>
          <p:nvPr/>
        </p:nvSpPr>
        <p:spPr>
          <a:xfrm>
            <a:off x="3579223" y="2945674"/>
            <a:ext cx="535577" cy="43107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4" descr="Lightbulb and gear"/>
          <p:cNvSpPr/>
          <p:nvPr/>
        </p:nvSpPr>
        <p:spPr>
          <a:xfrm>
            <a:off x="0" y="83361"/>
            <a:ext cx="722555" cy="722555"/>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txBox="1"/>
          <p:nvPr/>
        </p:nvSpPr>
        <p:spPr>
          <a:xfrm>
            <a:off x="514105" y="122700"/>
            <a:ext cx="8544000" cy="1477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dk1"/>
                </a:solidFill>
                <a:latin typeface="Calibri"/>
                <a:ea typeface="Calibri"/>
                <a:cs typeface="Calibri"/>
                <a:sym typeface="Calibri"/>
              </a:rPr>
              <a:t>Big Question:</a:t>
            </a:r>
            <a:r>
              <a:rPr lang="en-US" sz="3000">
                <a:solidFill>
                  <a:schemeClr val="dk1"/>
                </a:solidFill>
                <a:latin typeface="Calibri"/>
                <a:ea typeface="Calibri"/>
                <a:cs typeface="Calibri"/>
                <a:sym typeface="Calibri"/>
              </a:rPr>
              <a:t> How are the various atomic models related to what we know as the modern atomic model today?</a:t>
            </a:r>
            <a:endParaRPr/>
          </a:p>
        </p:txBody>
      </p:sp>
      <p:pic>
        <p:nvPicPr>
          <p:cNvPr id="186" name="Google Shape;186;p14"/>
          <p:cNvPicPr preferRelativeResize="0"/>
          <p:nvPr/>
        </p:nvPicPr>
        <p:blipFill rotWithShape="1">
          <a:blip r:embed="rId4">
            <a:alphaModFix/>
          </a:blip>
          <a:srcRect l="-40915" r="-40915"/>
          <a:stretch/>
        </p:blipFill>
        <p:spPr>
          <a:xfrm>
            <a:off x="457200" y="1600200"/>
            <a:ext cx="8229600" cy="452596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71"/>
          <p:cNvSpPr txBox="1"/>
          <p:nvPr/>
        </p:nvSpPr>
        <p:spPr>
          <a:xfrm>
            <a:off x="1005426" y="432125"/>
            <a:ext cx="78777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How did Rutherford determine that the atom is mostly empty space? </a:t>
            </a:r>
            <a:endParaRPr/>
          </a:p>
        </p:txBody>
      </p:sp>
      <p:sp>
        <p:nvSpPr>
          <p:cNvPr id="745" name="Google Shape;745;p71" descr="Questions"/>
          <p:cNvSpPr/>
          <p:nvPr/>
        </p:nvSpPr>
        <p:spPr>
          <a:xfrm>
            <a:off x="90352" y="85567"/>
            <a:ext cx="837112" cy="802708"/>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46" name="Google Shape;746;p71" descr="rutherford.jpg"/>
          <p:cNvPicPr preferRelativeResize="0"/>
          <p:nvPr/>
        </p:nvPicPr>
        <p:blipFill rotWithShape="1">
          <a:blip r:embed="rId4">
            <a:alphaModFix/>
          </a:blip>
          <a:srcRect l="-40915" r="-40915"/>
          <a:stretch/>
        </p:blipFill>
        <p:spPr>
          <a:xfrm>
            <a:off x="457200" y="1981200"/>
            <a:ext cx="8229600" cy="4525964"/>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74"/>
          <p:cNvSpPr txBox="1"/>
          <p:nvPr/>
        </p:nvSpPr>
        <p:spPr>
          <a:xfrm>
            <a:off x="1465918" y="1182174"/>
            <a:ext cx="62121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dk1"/>
                </a:solidFill>
                <a:latin typeface="Calibri"/>
                <a:ea typeface="Calibri"/>
                <a:cs typeface="Calibri"/>
                <a:sym typeface="Calibri"/>
              </a:rPr>
              <a:t>Bohr’s Atomic Model</a:t>
            </a:r>
            <a:endParaRPr/>
          </a:p>
        </p:txBody>
      </p:sp>
      <p:sp>
        <p:nvSpPr>
          <p:cNvPr id="753" name="Google Shape;753;p74"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4" name="Google Shape;754;p74"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75"/>
          <p:cNvSpPr txBox="1">
            <a:spLocks noGrp="1"/>
          </p:cNvSpPr>
          <p:nvPr>
            <p:ph type="title"/>
          </p:nvPr>
        </p:nvSpPr>
        <p:spPr>
          <a:xfrm>
            <a:off x="457200" y="67492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200" b="1" u="sng"/>
              <a:t>Bohr’s Atomic Model</a:t>
            </a:r>
            <a:r>
              <a:rPr lang="en-US" sz="3200"/>
              <a:t>: electrons move in orbitals and, when they change orbitals, they gain energy </a:t>
            </a:r>
            <a:endParaRPr/>
          </a:p>
        </p:txBody>
      </p:sp>
      <p:pic>
        <p:nvPicPr>
          <p:cNvPr id="761" name="Google Shape;761;p75"/>
          <p:cNvPicPr preferRelativeResize="0"/>
          <p:nvPr/>
        </p:nvPicPr>
        <p:blipFill rotWithShape="1">
          <a:blip r:embed="rId3">
            <a:alphaModFix/>
          </a:blip>
          <a:srcRect/>
          <a:stretch/>
        </p:blipFill>
        <p:spPr>
          <a:xfrm>
            <a:off x="2323654" y="1749386"/>
            <a:ext cx="4809026" cy="5073408"/>
          </a:xfrm>
          <a:prstGeom prst="rect">
            <a:avLst/>
          </a:prstGeom>
          <a:noFill/>
          <a:ln>
            <a:noFill/>
          </a:ln>
        </p:spPr>
      </p:pic>
      <p:cxnSp>
        <p:nvCxnSpPr>
          <p:cNvPr id="762" name="Google Shape;762;p75"/>
          <p:cNvCxnSpPr/>
          <p:nvPr/>
        </p:nvCxnSpPr>
        <p:spPr>
          <a:xfrm rot="10800000">
            <a:off x="2721235" y="3429000"/>
            <a:ext cx="374316" cy="26737"/>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cxnSp>
        <p:nvCxnSpPr>
          <p:cNvPr id="763" name="Google Shape;763;p75"/>
          <p:cNvCxnSpPr/>
          <p:nvPr/>
        </p:nvCxnSpPr>
        <p:spPr>
          <a:xfrm>
            <a:off x="5632302" y="5932430"/>
            <a:ext cx="307474" cy="294105"/>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sp>
        <p:nvSpPr>
          <p:cNvPr id="764" name="Google Shape;764;p75"/>
          <p:cNvSpPr/>
          <p:nvPr/>
        </p:nvSpPr>
        <p:spPr>
          <a:xfrm>
            <a:off x="3867447" y="3088373"/>
            <a:ext cx="1914395" cy="2190143"/>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5" name="Google Shape;765;p75"/>
          <p:cNvSpPr/>
          <p:nvPr/>
        </p:nvSpPr>
        <p:spPr>
          <a:xfrm>
            <a:off x="4265151" y="3844306"/>
            <a:ext cx="952537" cy="883567"/>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6" name="Google Shape;766;p75"/>
          <p:cNvSpPr txBox="1"/>
          <p:nvPr/>
        </p:nvSpPr>
        <p:spPr>
          <a:xfrm rot="-3205341">
            <a:off x="5767221" y="5297561"/>
            <a:ext cx="8271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p:txBody>
      </p:sp>
      <p:sp>
        <p:nvSpPr>
          <p:cNvPr id="767" name="Google Shape;767;p75"/>
          <p:cNvSpPr/>
          <p:nvPr/>
        </p:nvSpPr>
        <p:spPr>
          <a:xfrm rot="8847694">
            <a:off x="3415233" y="2045190"/>
            <a:ext cx="8271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8" name="Google Shape;768;p75" descr="Artificial Intelligence"/>
          <p:cNvSpPr/>
          <p:nvPr/>
        </p:nvSpPr>
        <p:spPr>
          <a:xfrm>
            <a:off x="0"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769" name="Google Shape;769;p75" descr="Blog"/>
          <p:cNvPicPr preferRelativeResize="0"/>
          <p:nvPr/>
        </p:nvPicPr>
        <p:blipFill rotWithShape="1">
          <a:blip r:embed="rId5">
            <a:alphaModFix/>
          </a:blip>
          <a:srcRect/>
          <a:stretch/>
        </p:blipFill>
        <p:spPr>
          <a:xfrm>
            <a:off x="653924" y="135869"/>
            <a:ext cx="463492" cy="463492"/>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dcbf1eace1_8_6"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dcbf1eace1_8_11"/>
          <p:cNvSpPr txBox="1"/>
          <p:nvPr/>
        </p:nvSpPr>
        <p:spPr>
          <a:xfrm>
            <a:off x="1005426" y="432125"/>
            <a:ext cx="78777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What does Bohr’s Atomic Model state?</a:t>
            </a:r>
            <a:endParaRPr/>
          </a:p>
        </p:txBody>
      </p:sp>
      <p:sp>
        <p:nvSpPr>
          <p:cNvPr id="782" name="Google Shape;782;gdcbf1eace1_8_11" descr="Questions"/>
          <p:cNvSpPr/>
          <p:nvPr/>
        </p:nvSpPr>
        <p:spPr>
          <a:xfrm>
            <a:off x="90352" y="85567"/>
            <a:ext cx="837000" cy="802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3" name="Google Shape;783;gdcbf1eace1_8_11"/>
          <p:cNvPicPr preferRelativeResize="0"/>
          <p:nvPr/>
        </p:nvPicPr>
        <p:blipFill rotWithShape="1">
          <a:blip r:embed="rId4">
            <a:alphaModFix/>
          </a:blip>
          <a:srcRect/>
          <a:stretch/>
        </p:blipFill>
        <p:spPr>
          <a:xfrm>
            <a:off x="2323654" y="1469186"/>
            <a:ext cx="4809027" cy="5073409"/>
          </a:xfrm>
          <a:prstGeom prst="rect">
            <a:avLst/>
          </a:prstGeom>
          <a:noFill/>
          <a:ln>
            <a:noFill/>
          </a:ln>
        </p:spPr>
      </p:pic>
      <p:cxnSp>
        <p:nvCxnSpPr>
          <p:cNvPr id="784" name="Google Shape;784;gdcbf1eace1_8_11"/>
          <p:cNvCxnSpPr/>
          <p:nvPr/>
        </p:nvCxnSpPr>
        <p:spPr>
          <a:xfrm rot="10800000">
            <a:off x="2721151" y="3148837"/>
            <a:ext cx="374400" cy="26700"/>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50"/>
              </a:srgbClr>
            </a:outerShdw>
          </a:effectLst>
        </p:spPr>
      </p:cxnSp>
      <p:cxnSp>
        <p:nvCxnSpPr>
          <p:cNvPr id="785" name="Google Shape;785;gdcbf1eace1_8_11"/>
          <p:cNvCxnSpPr/>
          <p:nvPr/>
        </p:nvCxnSpPr>
        <p:spPr>
          <a:xfrm>
            <a:off x="5632302" y="5652230"/>
            <a:ext cx="307500" cy="294000"/>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50"/>
              </a:srgbClr>
            </a:outerShdw>
          </a:effectLst>
        </p:spPr>
      </p:cxnSp>
      <p:sp>
        <p:nvSpPr>
          <p:cNvPr id="786" name="Google Shape;786;gdcbf1eace1_8_11"/>
          <p:cNvSpPr/>
          <p:nvPr/>
        </p:nvSpPr>
        <p:spPr>
          <a:xfrm>
            <a:off x="3867447" y="2808173"/>
            <a:ext cx="1914300" cy="2190000"/>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gdcbf1eace1_8_11"/>
          <p:cNvSpPr/>
          <p:nvPr/>
        </p:nvSpPr>
        <p:spPr>
          <a:xfrm>
            <a:off x="4265151" y="3564106"/>
            <a:ext cx="952500" cy="883500"/>
          </a:xfrm>
          <a:prstGeom prst="ellipse">
            <a:avLst/>
          </a:prstGeom>
          <a:gradFill>
            <a:gsLst>
              <a:gs pos="0">
                <a:srgbClr val="D13F3B"/>
              </a:gs>
              <a:gs pos="100000">
                <a:srgbClr val="FF9995"/>
              </a:gs>
            </a:gsLst>
            <a:lin ang="16200038" scaled="0"/>
          </a:gradFill>
          <a:ln w="9525" cap="flat" cmpd="sng">
            <a:solidFill>
              <a:srgbClr val="BD4B48"/>
            </a:solidFill>
            <a:prstDash val="solid"/>
            <a:round/>
            <a:headEnd type="none" w="sm" len="sm"/>
            <a:tailEnd type="none" w="sm" len="sm"/>
          </a:ln>
          <a:effectLst>
            <a:outerShdw blurRad="40000" dist="23000" dir="5400000"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gdcbf1eace1_8_11"/>
          <p:cNvSpPr txBox="1"/>
          <p:nvPr/>
        </p:nvSpPr>
        <p:spPr>
          <a:xfrm rot="-3205263">
            <a:off x="5767284" y="5017349"/>
            <a:ext cx="827111" cy="3694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p:txBody>
      </p:sp>
      <p:sp>
        <p:nvSpPr>
          <p:cNvPr id="789" name="Google Shape;789;gdcbf1eace1_8_11"/>
          <p:cNvSpPr/>
          <p:nvPr/>
        </p:nvSpPr>
        <p:spPr>
          <a:xfrm rot="8847425">
            <a:off x="3415277" y="1765055"/>
            <a:ext cx="827057" cy="6462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pic>
        <p:nvPicPr>
          <p:cNvPr id="795" name="Google Shape;795;p76"/>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796" name="Google Shape;796;p76" descr="Artificial Intelligence"/>
          <p:cNvSpPr/>
          <p:nvPr/>
        </p:nvSpPr>
        <p:spPr>
          <a:xfrm>
            <a:off x="46383" y="0"/>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7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Unique Characteristics</a:t>
            </a:r>
            <a:endParaRPr/>
          </a:p>
        </p:txBody>
      </p:sp>
      <p:pic>
        <p:nvPicPr>
          <p:cNvPr id="803" name="Google Shape;803;p77" descr="fire.jpg"/>
          <p:cNvPicPr preferRelativeResize="0">
            <a:picLocks noGrp="1"/>
          </p:cNvPicPr>
          <p:nvPr>
            <p:ph type="body" idx="1"/>
          </p:nvPr>
        </p:nvPicPr>
        <p:blipFill rotWithShape="1">
          <a:blip r:embed="rId3">
            <a:alphaModFix/>
          </a:blip>
          <a:srcRect l="-10572" r="-10572"/>
          <a:stretch/>
        </p:blipFill>
        <p:spPr>
          <a:xfrm>
            <a:off x="457200" y="1600200"/>
            <a:ext cx="8229600" cy="4525963"/>
          </a:xfrm>
          <a:prstGeom prst="rect">
            <a:avLst/>
          </a:prstGeom>
          <a:noFill/>
          <a:ln w="9525" cap="flat" cmpd="sng">
            <a:solidFill>
              <a:schemeClr val="lt1"/>
            </a:solidFill>
            <a:prstDash val="solid"/>
            <a:round/>
            <a:headEnd type="none" w="sm" len="sm"/>
            <a:tailEnd type="none" w="sm" len="sm"/>
          </a:ln>
        </p:spPr>
      </p:pic>
      <p:sp>
        <p:nvSpPr>
          <p:cNvPr id="804" name="Google Shape;804;p77" descr="Artificial Intelligence"/>
          <p:cNvSpPr/>
          <p:nvPr/>
        </p:nvSpPr>
        <p:spPr>
          <a:xfrm>
            <a:off x="46383" y="0"/>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7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Orbitals = ENERGY LEVELS</a:t>
            </a:r>
            <a:endParaRPr/>
          </a:p>
        </p:txBody>
      </p:sp>
      <p:pic>
        <p:nvPicPr>
          <p:cNvPr id="811" name="Google Shape;811;p78"/>
          <p:cNvPicPr preferRelativeResize="0"/>
          <p:nvPr/>
        </p:nvPicPr>
        <p:blipFill rotWithShape="1">
          <a:blip r:embed="rId3">
            <a:alphaModFix/>
          </a:blip>
          <a:srcRect/>
          <a:stretch/>
        </p:blipFill>
        <p:spPr>
          <a:xfrm>
            <a:off x="457200" y="1417638"/>
            <a:ext cx="4809026" cy="5073408"/>
          </a:xfrm>
          <a:prstGeom prst="rect">
            <a:avLst/>
          </a:prstGeom>
          <a:noFill/>
          <a:ln>
            <a:noFill/>
          </a:ln>
        </p:spPr>
      </p:pic>
      <p:sp>
        <p:nvSpPr>
          <p:cNvPr id="812" name="Google Shape;812;p78"/>
          <p:cNvSpPr/>
          <p:nvPr/>
        </p:nvSpPr>
        <p:spPr>
          <a:xfrm>
            <a:off x="1914397" y="2871112"/>
            <a:ext cx="1914395" cy="2190143"/>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3" name="Google Shape;813;p78"/>
          <p:cNvSpPr/>
          <p:nvPr/>
        </p:nvSpPr>
        <p:spPr>
          <a:xfrm>
            <a:off x="2448218" y="3515271"/>
            <a:ext cx="865160" cy="809801"/>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4" name="Google Shape;814;p78"/>
          <p:cNvSpPr/>
          <p:nvPr/>
        </p:nvSpPr>
        <p:spPr>
          <a:xfrm rot="-2830382">
            <a:off x="4417557" y="1491021"/>
            <a:ext cx="1468493" cy="690286"/>
          </a:xfrm>
          <a:prstGeom prst="leftArrow">
            <a:avLst>
              <a:gd name="adj1" fmla="val 50000"/>
              <a:gd name="adj2" fmla="val 50000"/>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5" name="Google Shape;815;p78" descr="Artificial Intelligence"/>
          <p:cNvSpPr/>
          <p:nvPr/>
        </p:nvSpPr>
        <p:spPr>
          <a:xfrm>
            <a:off x="46383" y="0"/>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7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Orbitals</a:t>
            </a:r>
            <a:endParaRPr/>
          </a:p>
        </p:txBody>
      </p:sp>
      <p:pic>
        <p:nvPicPr>
          <p:cNvPr id="822" name="Google Shape;822;p79"/>
          <p:cNvPicPr preferRelativeResize="0"/>
          <p:nvPr/>
        </p:nvPicPr>
        <p:blipFill rotWithShape="1">
          <a:blip r:embed="rId3">
            <a:alphaModFix/>
          </a:blip>
          <a:srcRect/>
          <a:stretch/>
        </p:blipFill>
        <p:spPr>
          <a:xfrm>
            <a:off x="2386129" y="1417638"/>
            <a:ext cx="4809026" cy="5073408"/>
          </a:xfrm>
          <a:prstGeom prst="rect">
            <a:avLst/>
          </a:prstGeom>
          <a:noFill/>
          <a:ln>
            <a:noFill/>
          </a:ln>
        </p:spPr>
      </p:pic>
      <p:sp>
        <p:nvSpPr>
          <p:cNvPr id="823" name="Google Shape;823;p79"/>
          <p:cNvSpPr/>
          <p:nvPr/>
        </p:nvSpPr>
        <p:spPr>
          <a:xfrm>
            <a:off x="3828792" y="2871112"/>
            <a:ext cx="1914395" cy="2190143"/>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24" name="Google Shape;824;p79"/>
          <p:cNvSpPr/>
          <p:nvPr/>
        </p:nvSpPr>
        <p:spPr>
          <a:xfrm>
            <a:off x="4362613" y="3515271"/>
            <a:ext cx="865160" cy="809801"/>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25" name="Google Shape;825;p79"/>
          <p:cNvCxnSpPr/>
          <p:nvPr/>
        </p:nvCxnSpPr>
        <p:spPr>
          <a:xfrm rot="10800000">
            <a:off x="2767263" y="3114842"/>
            <a:ext cx="374316" cy="26737"/>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cxnSp>
        <p:nvCxnSpPr>
          <p:cNvPr id="826" name="Google Shape;826;p79"/>
          <p:cNvCxnSpPr/>
          <p:nvPr/>
        </p:nvCxnSpPr>
        <p:spPr>
          <a:xfrm>
            <a:off x="5628105" y="5641474"/>
            <a:ext cx="307474" cy="294105"/>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sp>
        <p:nvSpPr>
          <p:cNvPr id="827" name="Google Shape;827;p79" descr="Artificial Intelligence"/>
          <p:cNvSpPr/>
          <p:nvPr/>
        </p:nvSpPr>
        <p:spPr>
          <a:xfrm>
            <a:off x="46383" y="0"/>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833" name="Google Shape;833;p80"/>
          <p:cNvPicPr preferRelativeResize="0"/>
          <p:nvPr/>
        </p:nvPicPr>
        <p:blipFill rotWithShape="1">
          <a:blip r:embed="rId3">
            <a:alphaModFix/>
          </a:blip>
          <a:srcRect/>
          <a:stretch/>
        </p:blipFill>
        <p:spPr>
          <a:xfrm>
            <a:off x="2381476" y="1383467"/>
            <a:ext cx="4809026" cy="5073408"/>
          </a:xfrm>
          <a:prstGeom prst="rect">
            <a:avLst/>
          </a:prstGeom>
          <a:noFill/>
          <a:ln>
            <a:noFill/>
          </a:ln>
        </p:spPr>
      </p:pic>
      <p:sp>
        <p:nvSpPr>
          <p:cNvPr id="834" name="Google Shape;834;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Increase level, gain energy</a:t>
            </a:r>
            <a:endParaRPr/>
          </a:p>
        </p:txBody>
      </p:sp>
      <p:sp>
        <p:nvSpPr>
          <p:cNvPr id="835" name="Google Shape;835;p80"/>
          <p:cNvSpPr/>
          <p:nvPr/>
        </p:nvSpPr>
        <p:spPr>
          <a:xfrm>
            <a:off x="3828792" y="2871112"/>
            <a:ext cx="1914395" cy="2190143"/>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6" name="Google Shape;836;p80"/>
          <p:cNvSpPr/>
          <p:nvPr/>
        </p:nvSpPr>
        <p:spPr>
          <a:xfrm>
            <a:off x="4362613" y="3515271"/>
            <a:ext cx="865160" cy="809801"/>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837" name="Google Shape;837;p80"/>
          <p:cNvCxnSpPr/>
          <p:nvPr/>
        </p:nvCxnSpPr>
        <p:spPr>
          <a:xfrm rot="10800000">
            <a:off x="2767263" y="3114842"/>
            <a:ext cx="374316" cy="26737"/>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cxnSp>
        <p:nvCxnSpPr>
          <p:cNvPr id="838" name="Google Shape;838;p80"/>
          <p:cNvCxnSpPr/>
          <p:nvPr/>
        </p:nvCxnSpPr>
        <p:spPr>
          <a:xfrm>
            <a:off x="5628105" y="5641474"/>
            <a:ext cx="307474" cy="294105"/>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sp>
        <p:nvSpPr>
          <p:cNvPr id="839" name="Google Shape;839;p80" descr="Artificial Intelligence"/>
          <p:cNvSpPr/>
          <p:nvPr/>
        </p:nvSpPr>
        <p:spPr>
          <a:xfrm>
            <a:off x="46383" y="0"/>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Atomic Model Development</a:t>
            </a:r>
            <a:endParaRPr/>
          </a:p>
        </p:txBody>
      </p:sp>
      <p:pic>
        <p:nvPicPr>
          <p:cNvPr id="193" name="Google Shape;193;p7" descr="atomic icons.jpg"/>
          <p:cNvPicPr preferRelativeResize="0">
            <a:picLocks noGrp="1"/>
          </p:cNvPicPr>
          <p:nvPr>
            <p:ph type="body" idx="1"/>
          </p:nvPr>
        </p:nvPicPr>
        <p:blipFill rotWithShape="1">
          <a:blip r:embed="rId3">
            <a:alphaModFix/>
          </a:blip>
          <a:srcRect l="-18187" r="-18186"/>
          <a:stretch/>
        </p:blipFill>
        <p:spPr>
          <a:xfrm>
            <a:off x="457200" y="1600200"/>
            <a:ext cx="8229600" cy="4525963"/>
          </a:xfrm>
          <a:prstGeom prst="rect">
            <a:avLst/>
          </a:prstGeom>
          <a:noFill/>
          <a:ln>
            <a:noFill/>
          </a:ln>
        </p:spPr>
      </p:pic>
      <p:sp>
        <p:nvSpPr>
          <p:cNvPr id="194" name="Google Shape;194;p7" descr="Artificial Intelligence"/>
          <p:cNvSpPr/>
          <p:nvPr/>
        </p:nvSpPr>
        <p:spPr>
          <a:xfrm>
            <a:off x="-8" y="0"/>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8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850"/>
        <p:cNvGrpSpPr/>
        <p:nvPr/>
      </p:nvGrpSpPr>
      <p:grpSpPr>
        <a:xfrm>
          <a:off x="0" y="0"/>
          <a:ext cx="0" cy="0"/>
          <a:chOff x="0" y="0"/>
          <a:chExt cx="0" cy="0"/>
        </a:xfrm>
      </p:grpSpPr>
      <p:sp>
        <p:nvSpPr>
          <p:cNvPr id="851" name="Google Shape;851;p82"/>
          <p:cNvSpPr txBox="1">
            <a:spLocks noGrp="1"/>
          </p:cNvSpPr>
          <p:nvPr>
            <p:ph type="title"/>
          </p:nvPr>
        </p:nvSpPr>
        <p:spPr>
          <a:xfrm>
            <a:off x="457200" y="67492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200" b="1" u="sng"/>
              <a:t>Bohr’s Atomic Model</a:t>
            </a:r>
            <a:r>
              <a:rPr lang="en-US" sz="3200"/>
              <a:t>: electrons move in ______ and, when they change _______, they gain _____ </a:t>
            </a:r>
            <a:endParaRPr/>
          </a:p>
        </p:txBody>
      </p:sp>
      <p:pic>
        <p:nvPicPr>
          <p:cNvPr id="852" name="Google Shape;852;p82"/>
          <p:cNvPicPr preferRelativeResize="0"/>
          <p:nvPr/>
        </p:nvPicPr>
        <p:blipFill rotWithShape="1">
          <a:blip r:embed="rId3">
            <a:alphaModFix/>
          </a:blip>
          <a:srcRect/>
          <a:stretch/>
        </p:blipFill>
        <p:spPr>
          <a:xfrm>
            <a:off x="2323654" y="1749386"/>
            <a:ext cx="4809026" cy="5073408"/>
          </a:xfrm>
          <a:prstGeom prst="rect">
            <a:avLst/>
          </a:prstGeom>
          <a:noFill/>
          <a:ln>
            <a:noFill/>
          </a:ln>
        </p:spPr>
      </p:pic>
      <p:cxnSp>
        <p:nvCxnSpPr>
          <p:cNvPr id="853" name="Google Shape;853;p82"/>
          <p:cNvCxnSpPr/>
          <p:nvPr/>
        </p:nvCxnSpPr>
        <p:spPr>
          <a:xfrm rot="10800000">
            <a:off x="2721235" y="3429000"/>
            <a:ext cx="374316" cy="26737"/>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cxnSp>
        <p:nvCxnSpPr>
          <p:cNvPr id="854" name="Google Shape;854;p82"/>
          <p:cNvCxnSpPr/>
          <p:nvPr/>
        </p:nvCxnSpPr>
        <p:spPr>
          <a:xfrm>
            <a:off x="5632302" y="5932430"/>
            <a:ext cx="307474" cy="294105"/>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sp>
        <p:nvSpPr>
          <p:cNvPr id="855" name="Google Shape;855;p82"/>
          <p:cNvSpPr/>
          <p:nvPr/>
        </p:nvSpPr>
        <p:spPr>
          <a:xfrm>
            <a:off x="3867447" y="3088373"/>
            <a:ext cx="1914395" cy="2190143"/>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6" name="Google Shape;856;p82"/>
          <p:cNvSpPr/>
          <p:nvPr/>
        </p:nvSpPr>
        <p:spPr>
          <a:xfrm>
            <a:off x="4265151" y="3844306"/>
            <a:ext cx="952537" cy="883567"/>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57" name="Google Shape;857;p82"/>
          <p:cNvSpPr txBox="1"/>
          <p:nvPr/>
        </p:nvSpPr>
        <p:spPr>
          <a:xfrm rot="-3205341">
            <a:off x="5767221" y="5297561"/>
            <a:ext cx="8271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p:txBody>
      </p:sp>
      <p:sp>
        <p:nvSpPr>
          <p:cNvPr id="858" name="Google Shape;858;p82"/>
          <p:cNvSpPr/>
          <p:nvPr/>
        </p:nvSpPr>
        <p:spPr>
          <a:xfrm rot="8847694">
            <a:off x="3415233" y="2045190"/>
            <a:ext cx="8271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9" name="Google Shape;859;p82" descr="Questions"/>
          <p:cNvSpPr/>
          <p:nvPr/>
        </p:nvSpPr>
        <p:spPr>
          <a:xfrm>
            <a:off x="90352" y="85567"/>
            <a:ext cx="837112" cy="80270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Google Shape;865;p83"/>
          <p:cNvSpPr txBox="1">
            <a:spLocks noGrp="1"/>
          </p:cNvSpPr>
          <p:nvPr>
            <p:ph type="title"/>
          </p:nvPr>
        </p:nvSpPr>
        <p:spPr>
          <a:xfrm>
            <a:off x="457200" y="674927"/>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3200" b="1" u="sng"/>
              <a:t>Bohr’s Atomic Model</a:t>
            </a:r>
            <a:r>
              <a:rPr lang="en-US" sz="3200"/>
              <a:t>: electrons move in </a:t>
            </a:r>
            <a:r>
              <a:rPr lang="en-US" sz="3200" u="sng">
                <a:solidFill>
                  <a:srgbClr val="FF0000"/>
                </a:solidFill>
              </a:rPr>
              <a:t>orbitals</a:t>
            </a:r>
            <a:r>
              <a:rPr lang="en-US" sz="3200"/>
              <a:t> and, when they change </a:t>
            </a:r>
            <a:r>
              <a:rPr lang="en-US" sz="3200" u="sng">
                <a:solidFill>
                  <a:srgbClr val="FF0000"/>
                </a:solidFill>
              </a:rPr>
              <a:t>orbitals</a:t>
            </a:r>
            <a:r>
              <a:rPr lang="en-US" sz="3200"/>
              <a:t>, they gain </a:t>
            </a:r>
            <a:r>
              <a:rPr lang="en-US" sz="3200" u="sng">
                <a:solidFill>
                  <a:srgbClr val="FF0000"/>
                </a:solidFill>
              </a:rPr>
              <a:t>energy</a:t>
            </a:r>
            <a:r>
              <a:rPr lang="en-US" sz="3200"/>
              <a:t> </a:t>
            </a:r>
            <a:endParaRPr/>
          </a:p>
        </p:txBody>
      </p:sp>
      <p:pic>
        <p:nvPicPr>
          <p:cNvPr id="866" name="Google Shape;866;p83"/>
          <p:cNvPicPr preferRelativeResize="0"/>
          <p:nvPr/>
        </p:nvPicPr>
        <p:blipFill rotWithShape="1">
          <a:blip r:embed="rId3">
            <a:alphaModFix/>
          </a:blip>
          <a:srcRect/>
          <a:stretch/>
        </p:blipFill>
        <p:spPr>
          <a:xfrm>
            <a:off x="2323654" y="1749386"/>
            <a:ext cx="4809026" cy="5073408"/>
          </a:xfrm>
          <a:prstGeom prst="rect">
            <a:avLst/>
          </a:prstGeom>
          <a:noFill/>
          <a:ln>
            <a:noFill/>
          </a:ln>
        </p:spPr>
      </p:pic>
      <p:cxnSp>
        <p:nvCxnSpPr>
          <p:cNvPr id="867" name="Google Shape;867;p83"/>
          <p:cNvCxnSpPr/>
          <p:nvPr/>
        </p:nvCxnSpPr>
        <p:spPr>
          <a:xfrm rot="10800000">
            <a:off x="2721235" y="3429000"/>
            <a:ext cx="374316" cy="26737"/>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cxnSp>
        <p:nvCxnSpPr>
          <p:cNvPr id="868" name="Google Shape;868;p83"/>
          <p:cNvCxnSpPr/>
          <p:nvPr/>
        </p:nvCxnSpPr>
        <p:spPr>
          <a:xfrm>
            <a:off x="5632302" y="5932430"/>
            <a:ext cx="307474" cy="294105"/>
          </a:xfrm>
          <a:prstGeom prst="straightConnector1">
            <a:avLst/>
          </a:prstGeom>
          <a:noFill/>
          <a:ln w="25400" cap="flat" cmpd="sng">
            <a:solidFill>
              <a:schemeClr val="accent2"/>
            </a:solidFill>
            <a:prstDash val="solid"/>
            <a:round/>
            <a:headEnd type="none" w="sm" len="sm"/>
            <a:tailEnd type="stealth" w="med" len="med"/>
          </a:ln>
          <a:effectLst>
            <a:outerShdw blurRad="40000" dist="20000" dir="5400000" rotWithShape="0">
              <a:srgbClr val="000000">
                <a:alpha val="37647"/>
              </a:srgbClr>
            </a:outerShdw>
          </a:effectLst>
        </p:spPr>
      </p:cxnSp>
      <p:sp>
        <p:nvSpPr>
          <p:cNvPr id="869" name="Google Shape;869;p83"/>
          <p:cNvSpPr/>
          <p:nvPr/>
        </p:nvSpPr>
        <p:spPr>
          <a:xfrm>
            <a:off x="3867447" y="3088373"/>
            <a:ext cx="1914395" cy="2190143"/>
          </a:xfrm>
          <a:prstGeom prst="ellipse">
            <a:avLst/>
          </a:prstGeom>
          <a:solidFill>
            <a:srgbClr val="FFFFFF"/>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0" name="Google Shape;870;p83"/>
          <p:cNvSpPr/>
          <p:nvPr/>
        </p:nvSpPr>
        <p:spPr>
          <a:xfrm>
            <a:off x="4265151" y="3844306"/>
            <a:ext cx="952537" cy="883567"/>
          </a:xfrm>
          <a:prstGeom prst="ellipse">
            <a:avLst/>
          </a:prstGeom>
          <a:gradFill>
            <a:gsLst>
              <a:gs pos="0">
                <a:srgbClr val="D13F3B"/>
              </a:gs>
              <a:gs pos="100000">
                <a:srgbClr val="FF9995"/>
              </a:gs>
            </a:gsLst>
            <a:lin ang="16200000" scaled="0"/>
          </a:gradFill>
          <a:ln w="9525" cap="flat" cmpd="sng">
            <a:solidFill>
              <a:srgbClr val="BD4B4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1" name="Google Shape;871;p83"/>
          <p:cNvSpPr txBox="1"/>
          <p:nvPr/>
        </p:nvSpPr>
        <p:spPr>
          <a:xfrm rot="-3205341">
            <a:off x="5767221" y="5297561"/>
            <a:ext cx="82711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p:txBody>
      </p:sp>
      <p:sp>
        <p:nvSpPr>
          <p:cNvPr id="872" name="Google Shape;872;p83"/>
          <p:cNvSpPr/>
          <p:nvPr/>
        </p:nvSpPr>
        <p:spPr>
          <a:xfrm rot="8847694">
            <a:off x="3415233" y="2045190"/>
            <a:ext cx="82711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Energy</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3" name="Google Shape;873;p83" descr="Questions"/>
          <p:cNvSpPr/>
          <p:nvPr/>
        </p:nvSpPr>
        <p:spPr>
          <a:xfrm>
            <a:off x="90352" y="85567"/>
            <a:ext cx="837112" cy="80270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86"/>
          <p:cNvSpPr txBox="1"/>
          <p:nvPr/>
        </p:nvSpPr>
        <p:spPr>
          <a:xfrm>
            <a:off x="596168" y="1088774"/>
            <a:ext cx="670972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a:solidFill>
                  <a:schemeClr val="dk1"/>
                </a:solidFill>
                <a:latin typeface="Calibri"/>
                <a:ea typeface="Calibri"/>
                <a:cs typeface="Calibri"/>
                <a:sym typeface="Calibri"/>
              </a:rPr>
              <a:t>Modern Atomic Model</a:t>
            </a:r>
            <a:endParaRPr/>
          </a:p>
        </p:txBody>
      </p:sp>
      <p:sp>
        <p:nvSpPr>
          <p:cNvPr id="880" name="Google Shape;880;p86" descr="Artificial Intelligence"/>
          <p:cNvSpPr/>
          <p:nvPr/>
        </p:nvSpPr>
        <p:spPr>
          <a:xfrm>
            <a:off x="1432781" y="2468252"/>
            <a:ext cx="3326789" cy="3094892"/>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81" name="Google Shape;881;p86" descr="Blog"/>
          <p:cNvPicPr preferRelativeResize="0"/>
          <p:nvPr/>
        </p:nvPicPr>
        <p:blipFill rotWithShape="1">
          <a:blip r:embed="rId4">
            <a:alphaModFix/>
          </a:blip>
          <a:srcRect/>
          <a:stretch/>
        </p:blipFill>
        <p:spPr>
          <a:xfrm>
            <a:off x="4572000" y="2595544"/>
            <a:ext cx="2840308" cy="284030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87"/>
          <p:cNvSpPr txBox="1">
            <a:spLocks noGrp="1"/>
          </p:cNvSpPr>
          <p:nvPr>
            <p:ph type="title"/>
          </p:nvPr>
        </p:nvSpPr>
        <p:spPr>
          <a:xfrm>
            <a:off x="489943" y="111914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2222"/>
              <a:buFont typeface="Calibri"/>
              <a:buNone/>
            </a:pPr>
            <a:r>
              <a:rPr lang="en-US" b="1" u="sng"/>
              <a:t>Modern Atomic Model</a:t>
            </a:r>
            <a:r>
              <a:rPr lang="en-US"/>
              <a:t>: orbitals are clouds and show where electrons are most likely to be</a:t>
            </a:r>
            <a:endParaRPr sz="3600"/>
          </a:p>
        </p:txBody>
      </p:sp>
      <p:pic>
        <p:nvPicPr>
          <p:cNvPr id="888" name="Google Shape;888;p87"/>
          <p:cNvPicPr preferRelativeResize="0">
            <a:picLocks noGrp="1"/>
          </p:cNvPicPr>
          <p:nvPr>
            <p:ph type="body" idx="1"/>
          </p:nvPr>
        </p:nvPicPr>
        <p:blipFill rotWithShape="1">
          <a:blip r:embed="rId3">
            <a:alphaModFix/>
          </a:blip>
          <a:srcRect l="-40915" r="-40915"/>
          <a:stretch/>
        </p:blipFill>
        <p:spPr>
          <a:xfrm>
            <a:off x="898956" y="2781919"/>
            <a:ext cx="7411575" cy="4076081"/>
          </a:xfrm>
          <a:prstGeom prst="rect">
            <a:avLst/>
          </a:prstGeom>
          <a:noFill/>
          <a:ln w="9525" cap="flat" cmpd="sng">
            <a:solidFill>
              <a:schemeClr val="lt1"/>
            </a:solidFill>
            <a:prstDash val="solid"/>
            <a:round/>
            <a:headEnd type="none" w="sm" len="sm"/>
            <a:tailEnd type="none" w="sm" len="sm"/>
          </a:ln>
        </p:spPr>
      </p:pic>
      <p:sp>
        <p:nvSpPr>
          <p:cNvPr id="889" name="Google Shape;889;p87" descr="Artificial Intelligence"/>
          <p:cNvSpPr/>
          <p:nvPr/>
        </p:nvSpPr>
        <p:spPr>
          <a:xfrm>
            <a:off x="-51808" y="27239"/>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890" name="Google Shape;890;p87" descr="Blog"/>
          <p:cNvPicPr preferRelativeResize="0"/>
          <p:nvPr/>
        </p:nvPicPr>
        <p:blipFill rotWithShape="1">
          <a:blip r:embed="rId5">
            <a:alphaModFix/>
          </a:blip>
          <a:srcRect/>
          <a:stretch/>
        </p:blipFill>
        <p:spPr>
          <a:xfrm>
            <a:off x="653924" y="135869"/>
            <a:ext cx="463492" cy="463492"/>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gdcbf1eace1_8_27" descr="Questions"/>
          <p:cNvSpPr/>
          <p:nvPr/>
        </p:nvSpPr>
        <p:spPr>
          <a:xfrm>
            <a:off x="2286000" y="1113692"/>
            <a:ext cx="4572000" cy="44430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gdcbf1eace1_8_32"/>
          <p:cNvSpPr txBox="1">
            <a:spLocks noGrp="1"/>
          </p:cNvSpPr>
          <p:nvPr>
            <p:ph type="title"/>
          </p:nvPr>
        </p:nvSpPr>
        <p:spPr>
          <a:xfrm>
            <a:off x="927350" y="394725"/>
            <a:ext cx="77595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en-US" sz="3500"/>
              <a:t>What does the Modern Atomic Model state?</a:t>
            </a:r>
            <a:endParaRPr sz="3500"/>
          </a:p>
        </p:txBody>
      </p:sp>
      <p:sp>
        <p:nvSpPr>
          <p:cNvPr id="903" name="Google Shape;903;gdcbf1eace1_8_32" descr="Questions"/>
          <p:cNvSpPr/>
          <p:nvPr/>
        </p:nvSpPr>
        <p:spPr>
          <a:xfrm>
            <a:off x="90352" y="85567"/>
            <a:ext cx="837000" cy="802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04" name="Google Shape;904;gdcbf1eace1_8_32"/>
          <p:cNvPicPr preferRelativeResize="0">
            <a:picLocks noGrp="1"/>
          </p:cNvPicPr>
          <p:nvPr>
            <p:ph type="body" idx="4294967295"/>
          </p:nvPr>
        </p:nvPicPr>
        <p:blipFill rotWithShape="1">
          <a:blip r:embed="rId4">
            <a:alphaModFix/>
          </a:blip>
          <a:srcRect l="-40909" r="-40909"/>
          <a:stretch/>
        </p:blipFill>
        <p:spPr>
          <a:xfrm>
            <a:off x="866256" y="1981394"/>
            <a:ext cx="7411500" cy="4076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pic>
        <p:nvPicPr>
          <p:cNvPr id="910" name="Google Shape;910;p88"/>
          <p:cNvPicPr preferRelativeResize="0"/>
          <p:nvPr/>
        </p:nvPicPr>
        <p:blipFill rotWithShape="1">
          <a:blip r:embed="rId3">
            <a:alphaModFix/>
          </a:blip>
          <a:srcRect/>
          <a:stretch/>
        </p:blipFill>
        <p:spPr>
          <a:xfrm>
            <a:off x="0" y="406400"/>
            <a:ext cx="9144000" cy="6035566"/>
          </a:xfrm>
          <a:prstGeom prst="rect">
            <a:avLst/>
          </a:prstGeom>
          <a:noFill/>
          <a:ln>
            <a:noFill/>
          </a:ln>
        </p:spPr>
      </p:pic>
      <p:sp>
        <p:nvSpPr>
          <p:cNvPr id="911" name="Google Shape;911;p88" descr="Artificial Intelligence"/>
          <p:cNvSpPr/>
          <p:nvPr/>
        </p:nvSpPr>
        <p:spPr>
          <a:xfrm>
            <a:off x="0" y="0"/>
            <a:ext cx="735300" cy="73530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pic>
        <p:nvPicPr>
          <p:cNvPr id="917" name="Google Shape;917;p89"/>
          <p:cNvPicPr preferRelativeResize="0"/>
          <p:nvPr/>
        </p:nvPicPr>
        <p:blipFill rotWithShape="1">
          <a:blip r:embed="rId3">
            <a:alphaModFix/>
          </a:blip>
          <a:srcRect l="-40915" r="-40915"/>
          <a:stretch/>
        </p:blipFill>
        <p:spPr>
          <a:xfrm>
            <a:off x="866212" y="1536215"/>
            <a:ext cx="7411575" cy="4076081"/>
          </a:xfrm>
          <a:prstGeom prst="rect">
            <a:avLst/>
          </a:prstGeom>
          <a:noFill/>
          <a:ln>
            <a:noFill/>
          </a:ln>
        </p:spPr>
      </p:pic>
      <p:sp>
        <p:nvSpPr>
          <p:cNvPr id="918" name="Google Shape;918;p89" descr="Artificial Intelligence"/>
          <p:cNvSpPr/>
          <p:nvPr/>
        </p:nvSpPr>
        <p:spPr>
          <a:xfrm>
            <a:off x="0" y="0"/>
            <a:ext cx="735230" cy="735230"/>
          </a:xfrm>
          <a:prstGeom prst="ellipse">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sp>
        <p:nvSpPr>
          <p:cNvPr id="924" name="Google Shape;924;p90"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925" name="Google Shape;925;p90" descr="Speedy coding and discovery: how fast is fast, and making a difference for  library users? – Cloud Librarian DownUnder"/>
          <p:cNvPicPr preferRelativeResize="0"/>
          <p:nvPr/>
        </p:nvPicPr>
        <p:blipFill rotWithShape="1">
          <a:blip r:embed="rId4">
            <a:alphaModFix/>
          </a:blip>
          <a:srcRect/>
          <a:stretch/>
        </p:blipFill>
        <p:spPr>
          <a:xfrm>
            <a:off x="5137288" y="2894565"/>
            <a:ext cx="2686050" cy="1704975"/>
          </a:xfrm>
          <a:prstGeom prst="rect">
            <a:avLst/>
          </a:prstGeom>
          <a:noFill/>
          <a:ln>
            <a:noFill/>
          </a:ln>
        </p:spPr>
      </p:pic>
      <p:pic>
        <p:nvPicPr>
          <p:cNvPr id="926" name="Google Shape;926;p90"/>
          <p:cNvPicPr preferRelativeResize="0"/>
          <p:nvPr/>
        </p:nvPicPr>
        <p:blipFill rotWithShape="1">
          <a:blip r:embed="rId5">
            <a:alphaModFix/>
          </a:blip>
          <a:srcRect/>
          <a:stretch/>
        </p:blipFill>
        <p:spPr>
          <a:xfrm>
            <a:off x="1764799" y="1875212"/>
            <a:ext cx="2572069" cy="287645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a:t>Model</a:t>
            </a:r>
            <a:endParaRPr/>
          </a:p>
        </p:txBody>
      </p:sp>
      <p:pic>
        <p:nvPicPr>
          <p:cNvPr id="201" name="Google Shape;201;p8" descr="toy car.jpg"/>
          <p:cNvPicPr preferRelativeResize="0">
            <a:picLocks noGrp="1"/>
          </p:cNvPicPr>
          <p:nvPr>
            <p:ph type="body" idx="1"/>
          </p:nvPr>
        </p:nvPicPr>
        <p:blipFill rotWithShape="1">
          <a:blip r:embed="rId3">
            <a:alphaModFix/>
          </a:blip>
          <a:srcRect t="-34102" b="-34102"/>
          <a:stretch/>
        </p:blipFill>
        <p:spPr>
          <a:xfrm>
            <a:off x="457200" y="1600200"/>
            <a:ext cx="4038600" cy="4525963"/>
          </a:xfrm>
          <a:prstGeom prst="rect">
            <a:avLst/>
          </a:prstGeom>
          <a:noFill/>
          <a:ln w="9525" cap="flat" cmpd="sng">
            <a:solidFill>
              <a:schemeClr val="lt1"/>
            </a:solidFill>
            <a:prstDash val="solid"/>
            <a:round/>
            <a:headEnd type="none" w="sm" len="sm"/>
            <a:tailEnd type="none" w="sm" len="sm"/>
          </a:ln>
        </p:spPr>
      </p:pic>
      <p:pic>
        <p:nvPicPr>
          <p:cNvPr id="202" name="Google Shape;202;p8" descr="bug.jpg"/>
          <p:cNvPicPr preferRelativeResize="0">
            <a:picLocks noGrp="1"/>
          </p:cNvPicPr>
          <p:nvPr>
            <p:ph type="body" idx="2"/>
          </p:nvPr>
        </p:nvPicPr>
        <p:blipFill rotWithShape="1">
          <a:blip r:embed="rId4">
            <a:alphaModFix/>
          </a:blip>
          <a:srcRect t="-32403" b="-32403"/>
          <a:stretch/>
        </p:blipFill>
        <p:spPr>
          <a:xfrm>
            <a:off x="4648200" y="1600200"/>
            <a:ext cx="4038600" cy="4525963"/>
          </a:xfrm>
          <a:prstGeom prst="rect">
            <a:avLst/>
          </a:prstGeom>
          <a:noFill/>
          <a:ln w="9525" cap="flat" cmpd="sng">
            <a:solidFill>
              <a:schemeClr val="lt1"/>
            </a:solidFill>
            <a:prstDash val="solid"/>
            <a:round/>
            <a:headEnd type="none" w="sm" len="sm"/>
            <a:tailEnd type="none" w="sm" len="sm"/>
          </a:ln>
        </p:spPr>
      </p:pic>
      <p:sp>
        <p:nvSpPr>
          <p:cNvPr id="203" name="Google Shape;203;p8" descr="Artificial Intelligence"/>
          <p:cNvSpPr/>
          <p:nvPr/>
        </p:nvSpPr>
        <p:spPr>
          <a:xfrm>
            <a:off x="-8" y="83375"/>
            <a:ext cx="735300" cy="735300"/>
          </a:xfrm>
          <a:prstGeom prst="ellipse">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91"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92"/>
          <p:cNvSpPr txBox="1">
            <a:spLocks noGrp="1"/>
          </p:cNvSpPr>
          <p:nvPr>
            <p:ph type="title"/>
          </p:nvPr>
        </p:nvSpPr>
        <p:spPr>
          <a:xfrm>
            <a:off x="489943" y="111914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2222"/>
              <a:buFont typeface="Calibri"/>
              <a:buNone/>
            </a:pPr>
            <a:r>
              <a:rPr lang="en-US"/>
              <a:t>In the modern atomic model, orbitals are _____ and shows where electrons are _____________.</a:t>
            </a:r>
            <a:endParaRPr sz="3600"/>
          </a:p>
        </p:txBody>
      </p:sp>
      <p:pic>
        <p:nvPicPr>
          <p:cNvPr id="939" name="Google Shape;939;p92"/>
          <p:cNvPicPr preferRelativeResize="0">
            <a:picLocks noGrp="1"/>
          </p:cNvPicPr>
          <p:nvPr>
            <p:ph type="body" idx="1"/>
          </p:nvPr>
        </p:nvPicPr>
        <p:blipFill rotWithShape="1">
          <a:blip r:embed="rId3">
            <a:alphaModFix/>
          </a:blip>
          <a:srcRect l="-40915" r="-40915"/>
          <a:stretch/>
        </p:blipFill>
        <p:spPr>
          <a:xfrm>
            <a:off x="898956" y="2781919"/>
            <a:ext cx="7411575" cy="4076081"/>
          </a:xfrm>
          <a:prstGeom prst="rect">
            <a:avLst/>
          </a:prstGeom>
          <a:noFill/>
          <a:ln w="9525" cap="flat" cmpd="sng">
            <a:solidFill>
              <a:schemeClr val="lt1"/>
            </a:solidFill>
            <a:prstDash val="solid"/>
            <a:round/>
            <a:headEnd type="none" w="sm" len="sm"/>
            <a:tailEnd type="none" w="sm" len="sm"/>
          </a:ln>
        </p:spPr>
      </p:pic>
      <p:sp>
        <p:nvSpPr>
          <p:cNvPr id="940" name="Google Shape;940;p92" descr="Questions"/>
          <p:cNvSpPr/>
          <p:nvPr/>
        </p:nvSpPr>
        <p:spPr>
          <a:xfrm>
            <a:off x="90352" y="85567"/>
            <a:ext cx="837112" cy="80270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93"/>
          <p:cNvSpPr txBox="1">
            <a:spLocks noGrp="1"/>
          </p:cNvSpPr>
          <p:nvPr>
            <p:ph type="title"/>
          </p:nvPr>
        </p:nvSpPr>
        <p:spPr>
          <a:xfrm>
            <a:off x="489943" y="1119140"/>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22222"/>
              <a:buFont typeface="Calibri"/>
              <a:buNone/>
            </a:pPr>
            <a:r>
              <a:rPr lang="en-US"/>
              <a:t>In the modern atomic model orbitals are </a:t>
            </a:r>
            <a:r>
              <a:rPr lang="en-US">
                <a:solidFill>
                  <a:srgbClr val="FF0000"/>
                </a:solidFill>
              </a:rPr>
              <a:t>clouds </a:t>
            </a:r>
            <a:r>
              <a:rPr lang="en-US"/>
              <a:t>and show where electrons are </a:t>
            </a:r>
            <a:r>
              <a:rPr lang="en-US">
                <a:solidFill>
                  <a:srgbClr val="FF0000"/>
                </a:solidFill>
              </a:rPr>
              <a:t>most likely to be</a:t>
            </a:r>
            <a:r>
              <a:rPr lang="en-US"/>
              <a:t>.</a:t>
            </a:r>
            <a:endParaRPr sz="3600"/>
          </a:p>
        </p:txBody>
      </p:sp>
      <p:pic>
        <p:nvPicPr>
          <p:cNvPr id="947" name="Google Shape;947;p93"/>
          <p:cNvPicPr preferRelativeResize="0">
            <a:picLocks noGrp="1"/>
          </p:cNvPicPr>
          <p:nvPr>
            <p:ph type="body" idx="1"/>
          </p:nvPr>
        </p:nvPicPr>
        <p:blipFill rotWithShape="1">
          <a:blip r:embed="rId3">
            <a:alphaModFix/>
          </a:blip>
          <a:srcRect l="-40915" r="-40915"/>
          <a:stretch/>
        </p:blipFill>
        <p:spPr>
          <a:xfrm>
            <a:off x="898956" y="2781919"/>
            <a:ext cx="7411575" cy="4076081"/>
          </a:xfrm>
          <a:prstGeom prst="rect">
            <a:avLst/>
          </a:prstGeom>
          <a:noFill/>
          <a:ln w="9525" cap="flat" cmpd="sng">
            <a:solidFill>
              <a:schemeClr val="lt1"/>
            </a:solidFill>
            <a:prstDash val="solid"/>
            <a:round/>
            <a:headEnd type="none" w="sm" len="sm"/>
            <a:tailEnd type="none" w="sm" len="sm"/>
          </a:ln>
        </p:spPr>
      </p:pic>
      <p:sp>
        <p:nvSpPr>
          <p:cNvPr id="948" name="Google Shape;948;p93" descr="Questions"/>
          <p:cNvSpPr/>
          <p:nvPr/>
        </p:nvSpPr>
        <p:spPr>
          <a:xfrm>
            <a:off x="90352" y="85567"/>
            <a:ext cx="837112" cy="802708"/>
          </a:xfrm>
          <a:prstGeom prst="ellipse">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94" descr="Artificial Intelligence"/>
          <p:cNvSpPr/>
          <p:nvPr/>
        </p:nvSpPr>
        <p:spPr>
          <a:xfrm>
            <a:off x="0" y="0"/>
            <a:ext cx="735230" cy="735230"/>
          </a:xfrm>
          <a:prstGeom prst="ellipse">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955" name="Google Shape;955;p94"/>
          <p:cNvPicPr preferRelativeResize="0"/>
          <p:nvPr/>
        </p:nvPicPr>
        <p:blipFill rotWithShape="1">
          <a:blip r:embed="rId4">
            <a:alphaModFix/>
          </a:blip>
          <a:srcRect/>
          <a:stretch/>
        </p:blipFill>
        <p:spPr>
          <a:xfrm>
            <a:off x="3050833" y="2312533"/>
            <a:ext cx="2572069" cy="2876456"/>
          </a:xfrm>
          <a:prstGeom prst="rect">
            <a:avLst/>
          </a:prstGeom>
          <a:noFill/>
          <a:ln>
            <a:noFill/>
          </a:ln>
        </p:spPr>
      </p:pic>
      <p:sp>
        <p:nvSpPr>
          <p:cNvPr id="956" name="Google Shape;956;p94"/>
          <p:cNvSpPr txBox="1"/>
          <p:nvPr/>
        </p:nvSpPr>
        <p:spPr>
          <a:xfrm>
            <a:off x="837600" y="387225"/>
            <a:ext cx="79884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0" i="0">
                <a:solidFill>
                  <a:srgbClr val="202124"/>
                </a:solidFill>
                <a:latin typeface="arial"/>
                <a:ea typeface="arial"/>
                <a:cs typeface="arial"/>
                <a:sym typeface="arial"/>
              </a:rPr>
              <a:t>Why can’t we tell the exact location of electrons in the modern atomic model? </a:t>
            </a:r>
            <a:endParaRPr sz="3600">
              <a:solidFill>
                <a:schemeClr val="dk1"/>
              </a:solidFill>
              <a:latin typeface="Calibri"/>
              <a:ea typeface="Calibri"/>
              <a:cs typeface="Calibri"/>
              <a:sym typeface="Calibri"/>
            </a:endParaRPr>
          </a:p>
        </p:txBody>
      </p:sp>
      <p:pic>
        <p:nvPicPr>
          <p:cNvPr id="957" name="Google Shape;957;p94" descr="Question Mark"/>
          <p:cNvPicPr preferRelativeResize="0"/>
          <p:nvPr/>
        </p:nvPicPr>
        <p:blipFill rotWithShape="1">
          <a:blip r:embed="rId5">
            <a:alphaModFix/>
          </a:blip>
          <a:srcRect/>
          <a:stretch/>
        </p:blipFill>
        <p:spPr>
          <a:xfrm>
            <a:off x="6204858" y="2632166"/>
            <a:ext cx="914400" cy="914400"/>
          </a:xfrm>
          <a:prstGeom prst="rect">
            <a:avLst/>
          </a:prstGeom>
          <a:noFill/>
          <a:ln>
            <a:noFill/>
          </a:ln>
        </p:spPr>
      </p:pic>
      <p:pic>
        <p:nvPicPr>
          <p:cNvPr id="958" name="Google Shape;958;p94" descr="Question Mark"/>
          <p:cNvPicPr preferRelativeResize="0"/>
          <p:nvPr/>
        </p:nvPicPr>
        <p:blipFill rotWithShape="1">
          <a:blip r:embed="rId5">
            <a:alphaModFix/>
          </a:blip>
          <a:srcRect/>
          <a:stretch/>
        </p:blipFill>
        <p:spPr>
          <a:xfrm>
            <a:off x="6814458" y="4342081"/>
            <a:ext cx="914400" cy="914400"/>
          </a:xfrm>
          <a:prstGeom prst="rect">
            <a:avLst/>
          </a:prstGeom>
          <a:noFill/>
          <a:ln>
            <a:noFill/>
          </a:ln>
        </p:spPr>
      </p:pic>
      <p:pic>
        <p:nvPicPr>
          <p:cNvPr id="959" name="Google Shape;959;p94" descr="Question Mark"/>
          <p:cNvPicPr preferRelativeResize="0"/>
          <p:nvPr/>
        </p:nvPicPr>
        <p:blipFill rotWithShape="1">
          <a:blip r:embed="rId5">
            <a:alphaModFix/>
          </a:blip>
          <a:srcRect/>
          <a:stretch/>
        </p:blipFill>
        <p:spPr>
          <a:xfrm>
            <a:off x="1676401" y="5040086"/>
            <a:ext cx="914400" cy="914400"/>
          </a:xfrm>
          <a:prstGeom prst="rect">
            <a:avLst/>
          </a:prstGeom>
          <a:noFill/>
          <a:ln>
            <a:noFill/>
          </a:ln>
        </p:spPr>
      </p:pic>
      <p:pic>
        <p:nvPicPr>
          <p:cNvPr id="960" name="Google Shape;960;p94" descr="Question Mark"/>
          <p:cNvPicPr preferRelativeResize="0"/>
          <p:nvPr/>
        </p:nvPicPr>
        <p:blipFill rotWithShape="1">
          <a:blip r:embed="rId5">
            <a:alphaModFix/>
          </a:blip>
          <a:srcRect/>
          <a:stretch/>
        </p:blipFill>
        <p:spPr>
          <a:xfrm>
            <a:off x="5037909" y="5359968"/>
            <a:ext cx="914400" cy="914400"/>
          </a:xfrm>
          <a:prstGeom prst="rect">
            <a:avLst/>
          </a:prstGeom>
          <a:noFill/>
          <a:ln>
            <a:noFill/>
          </a:ln>
        </p:spPr>
      </p:pic>
      <p:pic>
        <p:nvPicPr>
          <p:cNvPr id="961" name="Google Shape;961;p94" descr="Question Mark"/>
          <p:cNvPicPr preferRelativeResize="0"/>
          <p:nvPr/>
        </p:nvPicPr>
        <p:blipFill rotWithShape="1">
          <a:blip r:embed="rId5">
            <a:alphaModFix/>
          </a:blip>
          <a:srcRect/>
          <a:stretch/>
        </p:blipFill>
        <p:spPr>
          <a:xfrm>
            <a:off x="1676401" y="2836361"/>
            <a:ext cx="914400" cy="914400"/>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97" descr="Questions"/>
          <p:cNvSpPr/>
          <p:nvPr/>
        </p:nvSpPr>
        <p:spPr>
          <a:xfrm>
            <a:off x="1905000" y="609599"/>
            <a:ext cx="5334000" cy="5040923"/>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72"/>
        <p:cNvGrpSpPr/>
        <p:nvPr/>
      </p:nvGrpSpPr>
      <p:grpSpPr>
        <a:xfrm>
          <a:off x="0" y="0"/>
          <a:ext cx="0" cy="0"/>
          <a:chOff x="0" y="0"/>
          <a:chExt cx="0" cy="0"/>
        </a:xfrm>
      </p:grpSpPr>
      <p:sp>
        <p:nvSpPr>
          <p:cNvPr id="973" name="Google Shape;973;p99"/>
          <p:cNvSpPr txBox="1"/>
          <p:nvPr/>
        </p:nvSpPr>
        <p:spPr>
          <a:xfrm>
            <a:off x="824048" y="399871"/>
            <a:ext cx="7819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Dalton’s model states that atoms cannot be created, divided, or _______. </a:t>
            </a:r>
            <a:endParaRPr/>
          </a:p>
        </p:txBody>
      </p:sp>
      <p:sp>
        <p:nvSpPr>
          <p:cNvPr id="974" name="Google Shape;974;p99" descr="Questions"/>
          <p:cNvSpPr/>
          <p:nvPr/>
        </p:nvSpPr>
        <p:spPr>
          <a:xfrm>
            <a:off x="0" y="85567"/>
            <a:ext cx="824048" cy="77872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5" name="Google Shape;975;p99"/>
          <p:cNvPicPr preferRelativeResize="0"/>
          <p:nvPr/>
        </p:nvPicPr>
        <p:blipFill rotWithShape="1">
          <a:blip r:embed="rId4">
            <a:alphaModFix/>
          </a:blip>
          <a:srcRect l="-40915" r="-40915"/>
          <a:stretch/>
        </p:blipFill>
        <p:spPr>
          <a:xfrm>
            <a:off x="457200" y="1600200"/>
            <a:ext cx="8229600" cy="4525963"/>
          </a:xfrm>
          <a:prstGeom prst="rect">
            <a:avLst/>
          </a:prstGeom>
          <a:noFill/>
          <a:ln>
            <a:noFill/>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gdcdee1f338_0_1"/>
          <p:cNvSpPr txBox="1"/>
          <p:nvPr/>
        </p:nvSpPr>
        <p:spPr>
          <a:xfrm>
            <a:off x="824048" y="399871"/>
            <a:ext cx="78198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Dalton’s model states that atoms cannot be created, divided, or </a:t>
            </a:r>
            <a:r>
              <a:rPr lang="en-US" sz="3600" u="sng">
                <a:solidFill>
                  <a:srgbClr val="FF0000"/>
                </a:solidFill>
                <a:latin typeface="Calibri"/>
                <a:ea typeface="Calibri"/>
                <a:cs typeface="Calibri"/>
                <a:sym typeface="Calibri"/>
              </a:rPr>
              <a:t>destroyed</a:t>
            </a:r>
            <a:r>
              <a:rPr lang="en-US" sz="3600">
                <a:solidFill>
                  <a:schemeClr val="dk1"/>
                </a:solidFill>
                <a:latin typeface="Calibri"/>
                <a:ea typeface="Calibri"/>
                <a:cs typeface="Calibri"/>
                <a:sym typeface="Calibri"/>
              </a:rPr>
              <a:t>. </a:t>
            </a:r>
            <a:endParaRPr/>
          </a:p>
        </p:txBody>
      </p:sp>
      <p:sp>
        <p:nvSpPr>
          <p:cNvPr id="982" name="Google Shape;982;gdcdee1f338_0_1" descr="Questions"/>
          <p:cNvSpPr/>
          <p:nvPr/>
        </p:nvSpPr>
        <p:spPr>
          <a:xfrm>
            <a:off x="0" y="85567"/>
            <a:ext cx="824100" cy="778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3" name="Google Shape;983;gdcdee1f338_0_1"/>
          <p:cNvPicPr preferRelativeResize="0"/>
          <p:nvPr/>
        </p:nvPicPr>
        <p:blipFill rotWithShape="1">
          <a:blip r:embed="rId4">
            <a:alphaModFix/>
          </a:blip>
          <a:srcRect l="-40909" r="-40909"/>
          <a:stretch/>
        </p:blipFill>
        <p:spPr>
          <a:xfrm>
            <a:off x="457200" y="1600200"/>
            <a:ext cx="8229597" cy="4525962"/>
          </a:xfrm>
          <a:prstGeom prst="rect">
            <a:avLst/>
          </a:prstGeom>
          <a:noFill/>
          <a:ln>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88"/>
        <p:cNvGrpSpPr/>
        <p:nvPr/>
      </p:nvGrpSpPr>
      <p:grpSpPr>
        <a:xfrm>
          <a:off x="0" y="0"/>
          <a:ext cx="0" cy="0"/>
          <a:chOff x="0" y="0"/>
          <a:chExt cx="0" cy="0"/>
        </a:xfrm>
      </p:grpSpPr>
      <p:sp>
        <p:nvSpPr>
          <p:cNvPr id="989" name="Google Shape;989;p101"/>
          <p:cNvSpPr txBox="1"/>
          <p:nvPr/>
        </p:nvSpPr>
        <p:spPr>
          <a:xfrm>
            <a:off x="1159500" y="362475"/>
            <a:ext cx="7400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Which is not part of Dalton’s Theory?</a:t>
            </a:r>
            <a:endParaRPr/>
          </a:p>
        </p:txBody>
      </p:sp>
      <p:sp>
        <p:nvSpPr>
          <p:cNvPr id="990" name="Google Shape;990;p101"/>
          <p:cNvSpPr txBox="1"/>
          <p:nvPr/>
        </p:nvSpPr>
        <p:spPr>
          <a:xfrm>
            <a:off x="412024" y="1322902"/>
            <a:ext cx="7400100" cy="3478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Atoms cannot be divided, created, or destroyed.</a:t>
            </a:r>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 All atoms of an element are identical. </a:t>
            </a:r>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Chemical reactions destroy matter. </a:t>
            </a:r>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Atoms combine in specific ratios. </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991" name="Google Shape;991;p101" descr="Questions"/>
          <p:cNvSpPr/>
          <p:nvPr/>
        </p:nvSpPr>
        <p:spPr>
          <a:xfrm>
            <a:off x="0" y="85567"/>
            <a:ext cx="824048" cy="77872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2" name="Google Shape;992;p101" descr="dalton.jpg"/>
          <p:cNvPicPr preferRelativeResize="0"/>
          <p:nvPr/>
        </p:nvPicPr>
        <p:blipFill rotWithShape="1">
          <a:blip r:embed="rId4">
            <a:alphaModFix/>
          </a:blip>
          <a:srcRect l="-73275" r="-73274"/>
          <a:stretch/>
        </p:blipFill>
        <p:spPr>
          <a:xfrm>
            <a:off x="4859532" y="3540357"/>
            <a:ext cx="6032500" cy="3317643"/>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gdcdee1f338_0_8"/>
          <p:cNvSpPr txBox="1"/>
          <p:nvPr/>
        </p:nvSpPr>
        <p:spPr>
          <a:xfrm>
            <a:off x="1159500" y="362475"/>
            <a:ext cx="74001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Calibri"/>
                <a:ea typeface="Calibri"/>
                <a:cs typeface="Calibri"/>
                <a:sym typeface="Calibri"/>
              </a:rPr>
              <a:t>Which is not part of Dalton’s Theory?</a:t>
            </a:r>
            <a:endParaRPr/>
          </a:p>
        </p:txBody>
      </p:sp>
      <p:sp>
        <p:nvSpPr>
          <p:cNvPr id="999" name="Google Shape;999;gdcdee1f338_0_8"/>
          <p:cNvSpPr txBox="1"/>
          <p:nvPr/>
        </p:nvSpPr>
        <p:spPr>
          <a:xfrm>
            <a:off x="412024" y="1322902"/>
            <a:ext cx="7400100" cy="34785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Atoms cannot be divided, created, or destroyed.</a:t>
            </a:r>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 All atoms of an element are identical. </a:t>
            </a:r>
            <a:endParaRPr/>
          </a:p>
          <a:p>
            <a:pPr marL="342900" marR="0" lvl="0" indent="-342900" algn="l" rtl="0">
              <a:lnSpc>
                <a:spcPct val="115000"/>
              </a:lnSpc>
              <a:spcBef>
                <a:spcPts val="0"/>
              </a:spcBef>
              <a:spcAft>
                <a:spcPts val="0"/>
              </a:spcAft>
              <a:buClr>
                <a:srgbClr val="FF0000"/>
              </a:buClr>
              <a:buSzPts val="3200"/>
              <a:buFont typeface="Calibri"/>
              <a:buAutoNum type="arabicPeriod"/>
            </a:pPr>
            <a:r>
              <a:rPr lang="en-US" sz="3200">
                <a:solidFill>
                  <a:srgbClr val="FF0000"/>
                </a:solidFill>
                <a:latin typeface="Calibri"/>
                <a:ea typeface="Calibri"/>
                <a:cs typeface="Calibri"/>
                <a:sym typeface="Calibri"/>
              </a:rPr>
              <a:t>Chemical reactions destroy matter. </a:t>
            </a:r>
            <a:endParaRPr>
              <a:solidFill>
                <a:srgbClr val="FF0000"/>
              </a:solidFill>
            </a:endParaRPr>
          </a:p>
          <a:p>
            <a:pPr marL="342900" marR="0" lvl="0" indent="-342900" algn="l" rtl="0">
              <a:lnSpc>
                <a:spcPct val="115000"/>
              </a:lnSpc>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Atoms combine in specific ratios. </a:t>
            </a:r>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a:p>
            <a:pPr marL="342900" marR="0" lvl="0" indent="-22860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00" name="Google Shape;1000;gdcdee1f338_0_8" descr="Questions"/>
          <p:cNvSpPr/>
          <p:nvPr/>
        </p:nvSpPr>
        <p:spPr>
          <a:xfrm>
            <a:off x="0" y="85567"/>
            <a:ext cx="824100" cy="778800"/>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1" name="Google Shape;1001;gdcdee1f338_0_8" descr="dalton.jpg"/>
          <p:cNvPicPr preferRelativeResize="0"/>
          <p:nvPr/>
        </p:nvPicPr>
        <p:blipFill rotWithShape="1">
          <a:blip r:embed="rId4">
            <a:alphaModFix/>
          </a:blip>
          <a:srcRect l="-73274" r="-73274"/>
          <a:stretch/>
        </p:blipFill>
        <p:spPr>
          <a:xfrm>
            <a:off x="4859532" y="3540357"/>
            <a:ext cx="6032501" cy="3317644"/>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103"/>
          <p:cNvSpPr txBox="1"/>
          <p:nvPr/>
        </p:nvSpPr>
        <p:spPr>
          <a:xfrm>
            <a:off x="854850" y="485475"/>
            <a:ext cx="7868100" cy="1200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Calibri"/>
                <a:ea typeface="Calibri"/>
                <a:cs typeface="Calibri"/>
                <a:sym typeface="Calibri"/>
              </a:rPr>
              <a:t>Which model of the atom is a positive sphere</a:t>
            </a:r>
            <a:r>
              <a:rPr lang="en-US"/>
              <a:t> </a:t>
            </a:r>
            <a:r>
              <a:rPr lang="en-US" sz="3600">
                <a:solidFill>
                  <a:schemeClr val="dk1"/>
                </a:solidFill>
                <a:latin typeface="Calibri"/>
                <a:ea typeface="Calibri"/>
                <a:cs typeface="Calibri"/>
                <a:sym typeface="Calibri"/>
              </a:rPr>
              <a:t>with negative charges? </a:t>
            </a:r>
            <a:endParaRPr/>
          </a:p>
        </p:txBody>
      </p:sp>
      <p:sp>
        <p:nvSpPr>
          <p:cNvPr id="1008" name="Google Shape;1008;p103" descr="Questions"/>
          <p:cNvSpPr/>
          <p:nvPr/>
        </p:nvSpPr>
        <p:spPr>
          <a:xfrm>
            <a:off x="0" y="85567"/>
            <a:ext cx="824048" cy="778729"/>
          </a:xfrm>
          <a:prstGeom prst="ellipse">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09" name="Google Shape;1009;p103"/>
          <p:cNvPicPr preferRelativeResize="0"/>
          <p:nvPr/>
        </p:nvPicPr>
        <p:blipFill rotWithShape="1">
          <a:blip r:embed="rId4">
            <a:alphaModFix/>
          </a:blip>
          <a:srcRect/>
          <a:stretch/>
        </p:blipFill>
        <p:spPr>
          <a:xfrm>
            <a:off x="2543821" y="2066925"/>
            <a:ext cx="3790552" cy="3644762"/>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3316</Words>
  <Application>Microsoft Office PowerPoint</Application>
  <PresentationFormat>On-screen Show (4:3)</PresentationFormat>
  <Paragraphs>487</Paragraphs>
  <Slides>118</Slides>
  <Notes>118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118</vt:i4>
      </vt:variant>
    </vt:vector>
  </HeadingPairs>
  <TitlesOfParts>
    <vt:vector size="123" baseType="lpstr">
      <vt:lpstr>arial</vt:lpstr>
      <vt:lpstr>Helvetica Neue</vt:lpstr>
      <vt:lpstr>Calibri</vt:lpstr>
      <vt:lpstr>arial</vt:lpstr>
      <vt:lpstr>Office Theme</vt:lpstr>
      <vt:lpstr>PowerPoint Presentation</vt:lpstr>
      <vt:lpstr>Dalton’s Atomic Theory</vt:lpstr>
      <vt:lpstr>Thomson’s Atomic Model</vt:lpstr>
      <vt:lpstr>Rutherford Atomic Model</vt:lpstr>
      <vt:lpstr>Bohr’s Atomic Model</vt:lpstr>
      <vt:lpstr>Modern Atomic Model</vt:lpstr>
      <vt:lpstr>PowerPoint Presentation</vt:lpstr>
      <vt:lpstr>Atomic Model Development</vt:lpstr>
      <vt:lpstr>Model</vt:lpstr>
      <vt:lpstr>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Dalton’s Model: a list of observations that defines four characteristics of atoms</vt:lpstr>
      <vt:lpstr>PowerPoint Presentation</vt:lpstr>
      <vt:lpstr>1. Atoms cannot be divided, created, or destroyed. </vt:lpstr>
      <vt:lpstr>2. Chemical reactions rearrange atoms. </vt:lpstr>
      <vt:lpstr>3. All atoms of a single element are identical. </vt:lpstr>
      <vt:lpstr>4. Atoms combine in specific ratios.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Thomson’s Atomic Model:  an atom is a sphere with an evenly distributed positive charge and negative electrons mixed in </vt:lpstr>
      <vt:lpstr>PowerPoint Presentation</vt:lpstr>
      <vt:lpstr>PowerPoint Presentation</vt:lpstr>
      <vt:lpstr>PowerPoint Presentation</vt:lpstr>
      <vt:lpstr>Cathode Ray Tube</vt:lpstr>
      <vt:lpstr>Cathode</vt:lpstr>
      <vt:lpstr>Cathode Ray Tube</vt:lpstr>
      <vt:lpstr>Opposites Attract</vt:lpstr>
      <vt:lpstr>Electrons</vt:lpstr>
      <vt:lpstr>Overall Neutral Charge </vt:lpstr>
      <vt:lpstr>Thomson’s Atomic Model  =  Plum Pudding Model</vt:lpstr>
      <vt:lpstr>Thomson’s Atomic Model: A sphere with an evenly distributed positive charge with negative electrons mixed in </vt:lpstr>
      <vt:lpstr>PowerPoint Presentation</vt:lpstr>
      <vt:lpstr>PowerPoint Presentation</vt:lpstr>
      <vt:lpstr>PowerPoint Presentation</vt:lpstr>
      <vt:lpstr>What charge (positive or negative) does the red section have? </vt:lpstr>
      <vt:lpstr>What is another name for Thomson’s model?</vt:lpstr>
      <vt:lpstr>PowerPoint Presentation</vt:lpstr>
      <vt:lpstr>Rutherford’s Atomic Model: atoms consist of a positive center surrounded by electrons in negative space</vt:lpstr>
      <vt:lpstr>PowerPoint Presentation</vt:lpstr>
      <vt:lpstr>What does Rutherford’s Atomic Model state?</vt:lpstr>
      <vt:lpstr>PowerPoint Presentation</vt:lpstr>
      <vt:lpstr>Thomson                Rutherford</vt:lpstr>
      <vt:lpstr>Gold Foil Experiment</vt:lpstr>
      <vt:lpstr>Reflection</vt:lpstr>
      <vt:lpstr>Dense Space = Reflected by Foil</vt:lpstr>
      <vt:lpstr>Empty Space = Through Foil</vt:lpstr>
      <vt:lpstr>Positive central nucleus</vt:lpstr>
      <vt:lpstr>Electrons in empty space</vt:lpstr>
      <vt:lpstr>Rutherford’s Atomic Model: atoms consist of a positive center surrounded by electrons in negative space</vt:lpstr>
      <vt:lpstr>PowerPoint Presentation</vt:lpstr>
      <vt:lpstr>PowerPoint Presentation</vt:lpstr>
      <vt:lpstr>PowerPoint Presentation</vt:lpstr>
      <vt:lpstr>PowerPoint Presentation</vt:lpstr>
      <vt:lpstr>PowerPoint Presentation</vt:lpstr>
      <vt:lpstr>Bohr’s Atomic Model: electrons move in orbitals and, when they change orbitals, they gain energy </vt:lpstr>
      <vt:lpstr>PowerPoint Presentation</vt:lpstr>
      <vt:lpstr>PowerPoint Presentation</vt:lpstr>
      <vt:lpstr>PowerPoint Presentation</vt:lpstr>
      <vt:lpstr>Unique Characteristics</vt:lpstr>
      <vt:lpstr>Orbitals = ENERGY LEVELS</vt:lpstr>
      <vt:lpstr>Orbitals</vt:lpstr>
      <vt:lpstr>Increase level, gain energy</vt:lpstr>
      <vt:lpstr>PowerPoint Presentation</vt:lpstr>
      <vt:lpstr>Bohr’s Atomic Model: electrons move in ______ and, when they change _______, they gain _____ </vt:lpstr>
      <vt:lpstr>Bohr’s Atomic Model: electrons move in orbitals and, when they change orbitals, they gain energy </vt:lpstr>
      <vt:lpstr>PowerPoint Presentation</vt:lpstr>
      <vt:lpstr>Modern Atomic Model: orbitals are clouds and show where electrons are most likely to be</vt:lpstr>
      <vt:lpstr>PowerPoint Presentation</vt:lpstr>
      <vt:lpstr>What does the Modern Atomic Model state?</vt:lpstr>
      <vt:lpstr>PowerPoint Presentation</vt:lpstr>
      <vt:lpstr>PowerPoint Presentation</vt:lpstr>
      <vt:lpstr>PowerPoint Presentation</vt:lpstr>
      <vt:lpstr>PowerPoint Presentation</vt:lpstr>
      <vt:lpstr>In the modern atomic model, orbitals are _____ and shows where electrons are _____________.</vt:lpstr>
      <vt:lpstr>In the modern atomic model orbitals are clouds and show where electrons are most likely to be.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Dalton’s Model: A list of observations that defines four characteristics of atoms</vt:lpstr>
      <vt:lpstr>1. Atoms cannot be divided, created, or destroyed. </vt:lpstr>
      <vt:lpstr>2. Chemical reactions rearrange atoms. </vt:lpstr>
      <vt:lpstr>3. All atoms of a single element are identical. </vt:lpstr>
      <vt:lpstr>4. Atoms combine in specific ratios. </vt:lpstr>
      <vt:lpstr>Thomson’s Atomic Model:  a sphere with an evenly distributed positive charge with negative electrons mixed in </vt:lpstr>
      <vt:lpstr>Rutherford’s Atomic Model: atoms consist of a positive center surrounded by electrons in negative space</vt:lpstr>
      <vt:lpstr>Bohr’s Atomic Model: electrons move in orbitals and, when they change orbitals, they gain energy </vt:lpstr>
      <vt:lpstr>Modern Atomic Model: orbitals are clouds and shows where electrons are most likely to be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Kennedy</dc:creator>
  <cp:lastModifiedBy>Kunemund, Rachel (rk8vm)</cp:lastModifiedBy>
  <cp:revision>1</cp:revision>
  <dcterms:created xsi:type="dcterms:W3CDTF">2017-05-30T16:49:08Z</dcterms:created>
  <dcterms:modified xsi:type="dcterms:W3CDTF">2021-08-03T23:33:49Z</dcterms:modified>
</cp:coreProperties>
</file>