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76"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jKD+EFiE5IZBuW2ywrMafIXow4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90" name="Google Shape;19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atom?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[An atom is the smallest whole unit of matter.]</a:t>
            </a:r>
            <a:endParaRPr sz="1200"/>
          </a:p>
          <a:p>
            <a:pPr marL="0" lvl="0" indent="0" algn="l" rtl="0">
              <a:lnSpc>
                <a:spcPct val="100000"/>
              </a:lnSpc>
              <a:spcBef>
                <a:spcPts val="0"/>
              </a:spcBef>
              <a:spcAft>
                <a:spcPts val="0"/>
              </a:spcAft>
              <a:buSzPts val="1400"/>
              <a:buNone/>
            </a:pPr>
            <a:endParaRPr/>
          </a:p>
        </p:txBody>
      </p:sp>
      <p:sp>
        <p:nvSpPr>
          <p:cNvPr id="196" name="Google Shape;19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are mass and matter related?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[Matter is anything that has mass and takes up space and mass is the amount of matter in an object.]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Incorporating visuals is an important aspect of building conceptual understandings. </a:t>
            </a:r>
            <a:endParaRPr/>
          </a:p>
        </p:txBody>
      </p:sp>
      <p:sp>
        <p:nvSpPr>
          <p:cNvPr id="204" name="Google Shape;20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atomic nucleus</a:t>
            </a:r>
            <a:endParaRPr/>
          </a:p>
        </p:txBody>
      </p:sp>
      <p:sp>
        <p:nvSpPr>
          <p:cNvPr id="217" name="Google Shape;21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atomic nucleus is the center of the atom. </a:t>
            </a:r>
            <a:endParaRPr b="0"/>
          </a:p>
          <a:p>
            <a:pPr marL="0" lvl="0" indent="0" algn="l" rtl="0">
              <a:lnSpc>
                <a:spcPct val="100000"/>
              </a:lnSpc>
              <a:spcBef>
                <a:spcPts val="0"/>
              </a:spcBef>
              <a:spcAft>
                <a:spcPts val="0"/>
              </a:spcAft>
              <a:buSzPts val="1400"/>
              <a:buNone/>
            </a:pPr>
            <a:endParaRPr/>
          </a:p>
        </p:txBody>
      </p:sp>
      <p:sp>
        <p:nvSpPr>
          <p:cNvPr id="225" name="Google Shape;22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36" name="Google Shape;23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atomic nucleus?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[The atomic nucleus is the center of an atom.]</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Concise and clear language is important when building student understanding.</a:t>
            </a:r>
            <a:endParaRPr/>
          </a:p>
          <a:p>
            <a:pPr marL="0" lvl="0" indent="0" algn="l" rtl="0">
              <a:lnSpc>
                <a:spcPct val="100000"/>
              </a:lnSpc>
              <a:spcBef>
                <a:spcPts val="0"/>
              </a:spcBef>
              <a:spcAft>
                <a:spcPts val="0"/>
              </a:spcAft>
              <a:buSzPts val="1400"/>
              <a:buNone/>
            </a:pPr>
            <a:endParaRPr/>
          </a:p>
        </p:txBody>
      </p:sp>
      <p:sp>
        <p:nvSpPr>
          <p:cNvPr id="242" name="Google Shape;24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50" name="Google Shape;25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subatomic particle is a particle smaller than an atom. Protons, neutrons, and electrons are the subatomic particles in an atom. Protons and neutrons are found in the atomic nucleus. </a:t>
            </a:r>
            <a:endParaRPr/>
          </a:p>
        </p:txBody>
      </p:sp>
      <p:sp>
        <p:nvSpPr>
          <p:cNvPr id="257" name="Google Shape;25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66" name="Google Shape;26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the atomic nucleus.</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subatomic particle?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A subatomic particle is a particle smaller than an atom. Protons, neutrons, and electrons are the subatomic particles in an atom. Protons and neutrons are found in the atomic nucleus.]</a:t>
            </a:r>
            <a:endParaRPr/>
          </a:p>
        </p:txBody>
      </p:sp>
      <p:sp>
        <p:nvSpPr>
          <p:cNvPr id="272" name="Google Shape;27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also break down the term subatomic into different word parts to help us remember the meaning.  Let’s take a look!</a:t>
            </a:r>
            <a:endParaRPr/>
          </a:p>
        </p:txBody>
      </p:sp>
      <p:sp>
        <p:nvSpPr>
          <p:cNvPr id="280" name="Google Shape;28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figure out what subatomic means, look at its prefix, sub-. Sub means under or smaller. Any time you see a word that has the prefix sub-, you know it has something to do with being under or smaller.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t>
            </a:r>
            <a:r>
              <a:rPr lang="en-US" sz="1100"/>
              <a:t>The use of morphological word parts is extremely beneficial for students; taking the time to break the word down and define each individual word part for students is extremely important to support understanding.</a:t>
            </a:r>
            <a:endParaRPr/>
          </a:p>
        </p:txBody>
      </p:sp>
      <p:sp>
        <p:nvSpPr>
          <p:cNvPr id="287" name="Google Shape;28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already know what an atom is, the smallest whole unit of matter. </a:t>
            </a:r>
            <a:endParaRPr/>
          </a:p>
        </p:txBody>
      </p:sp>
      <p:sp>
        <p:nvSpPr>
          <p:cNvPr id="299" name="Google Shape;29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suffix –ic means that the word is an adjective, or describing something. </a:t>
            </a:r>
            <a:endParaRPr/>
          </a:p>
        </p:txBody>
      </p:sp>
      <p:sp>
        <p:nvSpPr>
          <p:cNvPr id="309" name="Google Shape;30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subatomic basically means smaller than an atom. </a:t>
            </a:r>
            <a:endParaRPr/>
          </a:p>
        </p:txBody>
      </p:sp>
      <p:sp>
        <p:nvSpPr>
          <p:cNvPr id="321" name="Google Shape;32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37" name="Google Shape;33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can we use the word subatomic to remember the definition of the term?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[Sub means under or smaller. Any time you see a word that has the prefix sub-, you know it has something to do with being under or smaller.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Atom is the smallest whole unit of matter.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400"/>
              <a:buFont typeface="Arial"/>
              <a:buNone/>
            </a:pPr>
            <a:r>
              <a:rPr lang="en-US"/>
              <a:t>The suffix –ic means that the word is an adjective, or describing something.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So subatomic basically means smaller than an atom.]</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200"/>
              <a:buFont typeface="Calibri"/>
              <a:buNone/>
            </a:pPr>
            <a:r>
              <a:rPr lang="en-US"/>
              <a:t>Feedback: </a:t>
            </a:r>
            <a:r>
              <a:rPr lang="en-US" sz="1100"/>
              <a:t>Breaking down the vocabulary term into word parts and defining each part is essential in building student understanding of the word parts.</a:t>
            </a:r>
            <a:endParaRPr/>
          </a:p>
        </p:txBody>
      </p:sp>
      <p:sp>
        <p:nvSpPr>
          <p:cNvPr id="343" name="Google Shape;34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nucleus is made up of protons and neutrons, two subatomic particles. This is because the neutrons keep the protons from repelling each other, and make the nucleus more dense. The atomic nucleus makes up most of an atom’s mass. </a:t>
            </a:r>
            <a:endParaRPr/>
          </a:p>
        </p:txBody>
      </p:sp>
      <p:sp>
        <p:nvSpPr>
          <p:cNvPr id="351" name="Google Shape;35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look at protons first. </a:t>
            </a:r>
            <a:endParaRPr/>
          </a:p>
        </p:txBody>
      </p:sp>
      <p:sp>
        <p:nvSpPr>
          <p:cNvPr id="362" name="Google Shape;36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 help us learn about this, we will be learning about the subatomic particles that make up an atom, which include electrons, protons, and neutrons. </a:t>
            </a:r>
            <a:endParaRPr/>
          </a:p>
        </p:txBody>
      </p:sp>
      <p:sp>
        <p:nvSpPr>
          <p:cNvPr id="128" name="Google Shape;12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proton is a positively charged subatomic particle found in the nucleus of an atom. </a:t>
            </a:r>
            <a:endParaRPr/>
          </a:p>
        </p:txBody>
      </p:sp>
      <p:sp>
        <p:nvSpPr>
          <p:cNvPr id="373" name="Google Shape;373;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84" name="Google Shape;38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proton?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a:t>[A proton is a positively charged subatomic particle found in the nucleus of an atom.]</a:t>
            </a:r>
            <a:endParaRPr/>
          </a:p>
        </p:txBody>
      </p:sp>
      <p:sp>
        <p:nvSpPr>
          <p:cNvPr id="390" name="Google Shape;39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also break down the term proton into different word parts to help us remember the meaning.  Let’s take a look!</a:t>
            </a:r>
            <a:endParaRPr/>
          </a:p>
        </p:txBody>
      </p:sp>
      <p:sp>
        <p:nvSpPr>
          <p:cNvPr id="400" name="Google Shape;40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figure out what proton means, look at its root word, pro-. Pro means positive, or in favor of. Any time you see a word that has the root word pro-, you know it has something to do with being positive or in favor of something. </a:t>
            </a:r>
            <a:endParaRPr/>
          </a:p>
        </p:txBody>
      </p:sp>
      <p:sp>
        <p:nvSpPr>
          <p:cNvPr id="407" name="Google Shape;40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you can remember that a proton has a positive charge. </a:t>
            </a:r>
            <a:endParaRPr/>
          </a:p>
        </p:txBody>
      </p:sp>
      <p:sp>
        <p:nvSpPr>
          <p:cNvPr id="419" name="Google Shape;41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32" name="Google Shape;43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can we use the word proton to help us remember the definition of the term?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[Pro means positive, or in favor of. Any time you see a word that has the root word pro-, you know it has something to do with being positive or in favor of something.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400"/>
              <a:buFont typeface="Arial"/>
              <a:buNone/>
            </a:pPr>
            <a:r>
              <a:rPr lang="en-US"/>
              <a:t>So, you can remember that a proton has a positive charge.]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200"/>
              <a:buFont typeface="Calibri"/>
              <a:buNone/>
            </a:pPr>
            <a:r>
              <a:rPr lang="en-US"/>
              <a:t>Feedback: </a:t>
            </a:r>
            <a:r>
              <a:rPr lang="en-US" sz="1100"/>
              <a:t>Breaking down the vocabulary term into word parts and defining each part is essential in building student understanding of the word parts.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438" name="Google Shape;43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look at neutrons. </a:t>
            </a:r>
            <a:endParaRPr/>
          </a:p>
        </p:txBody>
      </p:sp>
      <p:sp>
        <p:nvSpPr>
          <p:cNvPr id="448" name="Google Shape;44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neutron is a subatomic particle with a neutral charge, found in the nucleus of an atom. </a:t>
            </a:r>
            <a:endParaRPr/>
          </a:p>
        </p:txBody>
      </p:sp>
      <p:sp>
        <p:nvSpPr>
          <p:cNvPr id="459" name="Google Shape;459;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are the basic structural components of a typical atom?</a:t>
            </a:r>
            <a:endParaRPr/>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this lesson, and we’ll revisit it.</a:t>
            </a:r>
            <a:endParaRPr/>
          </a:p>
        </p:txBody>
      </p:sp>
      <p:sp>
        <p:nvSpPr>
          <p:cNvPr id="143" name="Google Shape;14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70" name="Google Shape;470;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neutron?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sz="1200"/>
              <a:t>[</a:t>
            </a:r>
            <a:r>
              <a:rPr lang="en-US"/>
              <a:t>A neutron is a subatomic particle with a neutral charge, found in the nucleus of an atom.]</a:t>
            </a:r>
            <a:endParaRPr/>
          </a:p>
        </p:txBody>
      </p:sp>
      <p:sp>
        <p:nvSpPr>
          <p:cNvPr id="476" name="Google Shape;476;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also break down the term neutron into different word parts to help us remember the meaning.  Let’s take a look!</a:t>
            </a:r>
            <a:endParaRPr/>
          </a:p>
        </p:txBody>
      </p:sp>
      <p:sp>
        <p:nvSpPr>
          <p:cNvPr id="486" name="Google Shape;486;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figure out what neutron means, look at its root word, neu-. Neu means neutral, or neither. Any time you see a word that has the root word neu-, you know it has something to do with being neutral. </a:t>
            </a:r>
            <a:endParaRPr/>
          </a:p>
        </p:txBody>
      </p:sp>
      <p:sp>
        <p:nvSpPr>
          <p:cNvPr id="493" name="Google Shape;493;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you can remember that a neutron has a neutral, or no charge, because it is neither positive nor negative. </a:t>
            </a:r>
            <a:endParaRPr/>
          </a:p>
        </p:txBody>
      </p:sp>
      <p:sp>
        <p:nvSpPr>
          <p:cNvPr id="505" name="Google Shape;505;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518" name="Google Shape;518;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can we use the word neutron to remember the definition of the term?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[Neu means neutral, or neither. Any time you see a word that has the root word neu-, you know it has something to do with being neutral.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400"/>
              <a:buFont typeface="Arial"/>
              <a:buNone/>
            </a:pPr>
            <a:r>
              <a:rPr lang="en-US"/>
              <a:t>So you can remember that a neutron has a neutral, or no charge, because it is neither positive nor negative.]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a:t>
            </a:r>
            <a:r>
              <a:rPr lang="en-US" sz="1100"/>
              <a:t>Breaking down the vocabulary term into word parts and defining each part is essential in building student understanding of the word parts.</a:t>
            </a:r>
            <a:endParaRPr/>
          </a:p>
        </p:txBody>
      </p:sp>
      <p:sp>
        <p:nvSpPr>
          <p:cNvPr id="524" name="Google Shape;52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electron is a negatively charged particle that orbits the nucleus. Like protons and neutrons, it is a subatomic particle, however, electrons are not located in the atomic nucleus like they are. </a:t>
            </a:r>
            <a:endParaRPr/>
          </a:p>
        </p:txBody>
      </p:sp>
      <p:sp>
        <p:nvSpPr>
          <p:cNvPr id="534" name="Google Shape;53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Just like the earth orbits the sun, an electron orbits the center of the atom.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Building connections between new concepts and students’ prior knowledge is an important way to help students build conceptual understanding. </a:t>
            </a:r>
            <a:endParaRPr/>
          </a:p>
        </p:txBody>
      </p:sp>
      <p:sp>
        <p:nvSpPr>
          <p:cNvPr id="545" name="Google Shape;54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552" name="Google Shape;552;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do a quick demonstration that will help get our brains ready to think about the atomic nucleus and subatomic particles, and how they relate to our big question.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simulation can help make scientific concepts visible for students and engage them by physically taking part.</a:t>
            </a:r>
            <a:endParaRPr/>
          </a:p>
        </p:txBody>
      </p:sp>
      <p:sp>
        <p:nvSpPr>
          <p:cNvPr id="151" name="Google Shape;15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electron?</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An electron is a negatively charged particle that orbits the nucleus. Like protons and neutrons, it is a subatomic particle, however, electrons are not located in the atomic nucleus like they are.]</a:t>
            </a:r>
            <a:endParaRPr/>
          </a:p>
        </p:txBody>
      </p:sp>
      <p:sp>
        <p:nvSpPr>
          <p:cNvPr id="558" name="Google Shape;55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an electron and a proton?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[Both electrons and protons are subatomic particles. Electrons are negatively charged and orbit the the atomic nucleus. Protons are positively charged and are located in the atomic nucleus.]</a:t>
            </a:r>
            <a:endParaRPr/>
          </a:p>
        </p:txBody>
      </p:sp>
      <p:sp>
        <p:nvSpPr>
          <p:cNvPr id="568" name="Google Shape;568;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 similarity between protons and neutrons?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[Location in the atom (nucleus) and their similar mass]</a:t>
            </a:r>
            <a:endParaRPr b="0"/>
          </a:p>
        </p:txBody>
      </p:sp>
      <p:sp>
        <p:nvSpPr>
          <p:cNvPr id="580" name="Google Shape;580;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An electron has a __________ charge. </a:t>
            </a:r>
            <a:endParaRPr/>
          </a:p>
          <a:p>
            <a:pPr marL="0" lvl="0" indent="0" algn="l" rtl="0">
              <a:lnSpc>
                <a:spcPct val="100000"/>
              </a:lnSpc>
              <a:spcBef>
                <a:spcPts val="0"/>
              </a:spcBef>
              <a:spcAft>
                <a:spcPts val="0"/>
              </a:spcAft>
              <a:buSzPts val="1400"/>
              <a:buNone/>
            </a:pPr>
            <a:endParaRPr b="0"/>
          </a:p>
        </p:txBody>
      </p:sp>
      <p:sp>
        <p:nvSpPr>
          <p:cNvPr id="592" name="Google Shape;592;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An electron has a __________ charge.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[Negative]</a:t>
            </a:r>
            <a:endParaRPr b="0"/>
          </a:p>
        </p:txBody>
      </p:sp>
      <p:sp>
        <p:nvSpPr>
          <p:cNvPr id="601" name="Google Shape;601;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Where would you find an electron?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[Orbiting the center, or atomic nucleus, of the atom]</a:t>
            </a:r>
            <a:endParaRPr b="0"/>
          </a:p>
        </p:txBody>
      </p:sp>
      <p:sp>
        <p:nvSpPr>
          <p:cNvPr id="610" name="Google Shape;610;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 neutron has a __________ charge. </a:t>
            </a:r>
            <a:endParaRPr/>
          </a:p>
          <a:p>
            <a:pPr marL="0" lvl="0" indent="0" algn="l" rtl="0">
              <a:lnSpc>
                <a:spcPct val="100000"/>
              </a:lnSpc>
              <a:spcBef>
                <a:spcPts val="0"/>
              </a:spcBef>
              <a:spcAft>
                <a:spcPts val="0"/>
              </a:spcAft>
              <a:buSzPts val="1400"/>
              <a:buNone/>
            </a:pPr>
            <a:endParaRPr b="0"/>
          </a:p>
        </p:txBody>
      </p:sp>
      <p:sp>
        <p:nvSpPr>
          <p:cNvPr id="618" name="Google Shape;618;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 neutron has a __________ charge.</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[Neutral]</a:t>
            </a:r>
            <a:endParaRPr/>
          </a:p>
        </p:txBody>
      </p:sp>
      <p:sp>
        <p:nvSpPr>
          <p:cNvPr id="627" name="Google Shape;627;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 proton has a __________ charge. </a:t>
            </a:r>
            <a:endParaRPr/>
          </a:p>
          <a:p>
            <a:pPr marL="0" lvl="0" indent="0" algn="l" rtl="0">
              <a:lnSpc>
                <a:spcPct val="100000"/>
              </a:lnSpc>
              <a:spcBef>
                <a:spcPts val="0"/>
              </a:spcBef>
              <a:spcAft>
                <a:spcPts val="0"/>
              </a:spcAft>
              <a:buSzPts val="1400"/>
              <a:buNone/>
            </a:pPr>
            <a:endParaRPr b="0"/>
          </a:p>
        </p:txBody>
      </p:sp>
      <p:sp>
        <p:nvSpPr>
          <p:cNvPr id="636" name="Google Shape;636;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A proton has a __________ charge.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Positive</a:t>
            </a:r>
            <a:endParaRPr/>
          </a:p>
        </p:txBody>
      </p:sp>
      <p:sp>
        <p:nvSpPr>
          <p:cNvPr id="645" name="Google Shape;645;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60" name="Google Shape;16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 subatomic particle?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[A subatomic particle is a particle that is smaller than an atom. These are protons, neutrons, and electrons.]</a:t>
            </a:r>
            <a:endParaRPr b="0"/>
          </a:p>
        </p:txBody>
      </p:sp>
      <p:sp>
        <p:nvSpPr>
          <p:cNvPr id="654" name="Google Shape;654;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668" name="Google Shape;668;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atomic nucleus is the center of the atom. </a:t>
            </a:r>
            <a:endParaRPr b="0"/>
          </a:p>
          <a:p>
            <a:pPr marL="0" lvl="0" indent="0" algn="l" rtl="0">
              <a:lnSpc>
                <a:spcPct val="100000"/>
              </a:lnSpc>
              <a:spcBef>
                <a:spcPts val="0"/>
              </a:spcBef>
              <a:spcAft>
                <a:spcPts val="0"/>
              </a:spcAft>
              <a:buSzPts val="1400"/>
              <a:buNone/>
            </a:pPr>
            <a:endParaRPr/>
          </a:p>
        </p:txBody>
      </p:sp>
      <p:sp>
        <p:nvSpPr>
          <p:cNvPr id="675" name="Google Shape;675;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subatomic particle is a particle smaller than an atom. Protons, neutrons, and electrons are the subatomic particles in an atom. Protons and neutrons are found in the atomic nucleus. </a:t>
            </a:r>
            <a:endParaRPr/>
          </a:p>
        </p:txBody>
      </p:sp>
      <p:sp>
        <p:nvSpPr>
          <p:cNvPr id="685" name="Google Shape;685;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proton is a positively charged subatomic particle found in the nucleus of an atom. </a:t>
            </a:r>
            <a:endParaRPr/>
          </a:p>
        </p:txBody>
      </p:sp>
      <p:sp>
        <p:nvSpPr>
          <p:cNvPr id="693" name="Google Shape;693;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neutron is a subatomic particle with a neutral charge, found in the nucleus of an atom. </a:t>
            </a:r>
            <a:endParaRPr/>
          </a:p>
        </p:txBody>
      </p:sp>
      <p:sp>
        <p:nvSpPr>
          <p:cNvPr id="703" name="Google Shape;703;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electron is a negatively charged particle that orbits the nucleus. Like protons and neutrons, it is a subatomic particle, however, electrons are not located in the atomic nucleus like they are. </a:t>
            </a:r>
            <a:endParaRPr/>
          </a:p>
        </p:txBody>
      </p:sp>
      <p:sp>
        <p:nvSpPr>
          <p:cNvPr id="713" name="Google Shape;713;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Feedback: Providing a simulation activity is a great way to make science thinking visible. In these simulations, students have the opportunity to build elements based on different particles and see how differing amounts of the particles affects the element. Both simulations are not necessary; students can be differentially assigned a certain simulation based on your assessment of students’ understanding and their needs. </a:t>
            </a:r>
            <a:endParaRPr/>
          </a:p>
        </p:txBody>
      </p:sp>
      <p:sp>
        <p:nvSpPr>
          <p:cNvPr id="723" name="Google Shape;723;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94b954e44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gd94b954e4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chemeClr val="lt1"/>
              </a:highlight>
            </a:endParaRPr>
          </a:p>
        </p:txBody>
      </p:sp>
      <p:sp>
        <p:nvSpPr>
          <p:cNvPr id="734" name="Google Shape;734;gd94b954e44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1"/>
          </a:p>
        </p:txBody>
      </p:sp>
      <p:sp>
        <p:nvSpPr>
          <p:cNvPr id="745" name="Google Shape;745;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Matter is anything that has mass and takes up space. </a:t>
            </a:r>
            <a:endParaRPr/>
          </a:p>
        </p:txBody>
      </p:sp>
      <p:sp>
        <p:nvSpPr>
          <p:cNvPr id="166" name="Google Shape;16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753" name="Google Shape;753;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Mass is the amount of matter in an object. </a:t>
            </a:r>
            <a:endParaRPr/>
          </a:p>
        </p:txBody>
      </p:sp>
      <p:sp>
        <p:nvSpPr>
          <p:cNvPr id="174" name="Google Shape;17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atom is the smallest whole unit of matter. </a:t>
            </a:r>
            <a:endParaRPr/>
          </a:p>
        </p:txBody>
      </p:sp>
      <p:sp>
        <p:nvSpPr>
          <p:cNvPr id="182" name="Google Shape;18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7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7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7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7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7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8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8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hyperlink" Target="https://phet.colorado.edu/en/simulation/build-an-ato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hyperlink" Target="https://www.explorelearning.com/index.cfm?method=cResource.dspDetail&amp;ResourceID=424"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p:nvPr/>
        </p:nvSpPr>
        <p:spPr>
          <a:xfrm>
            <a:off x="2840434" y="203211"/>
            <a:ext cx="346312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atom?</a:t>
            </a:r>
            <a:endParaRPr sz="3600" b="0" i="0" u="none" strike="noStrike" cap="none">
              <a:solidFill>
                <a:schemeClr val="dk1"/>
              </a:solidFill>
              <a:latin typeface="Calibri"/>
              <a:ea typeface="Calibri"/>
              <a:cs typeface="Calibri"/>
              <a:sym typeface="Calibri"/>
            </a:endParaRPr>
          </a:p>
        </p:txBody>
      </p:sp>
      <p:sp>
        <p:nvSpPr>
          <p:cNvPr id="199" name="Google Shape;199;p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0" name="Google Shape;200;p11" descr="tom - Wiktionary"/>
          <p:cNvPicPr preferRelativeResize="0"/>
          <p:nvPr/>
        </p:nvPicPr>
        <p:blipFill rotWithShape="1">
          <a:blip r:embed="rId4">
            <a:alphaModFix/>
          </a:blip>
          <a:srcRect/>
          <a:stretch/>
        </p:blipFill>
        <p:spPr>
          <a:xfrm>
            <a:off x="2665686" y="1844566"/>
            <a:ext cx="3955831" cy="44772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031956" y="526376"/>
            <a:ext cx="716447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are mass and matter related?</a:t>
            </a:r>
            <a:endParaRPr sz="1400" b="0" i="0" u="none" strike="noStrike" cap="none">
              <a:solidFill>
                <a:srgbClr val="000000"/>
              </a:solidFill>
              <a:latin typeface="Arial"/>
              <a:ea typeface="Arial"/>
              <a:cs typeface="Arial"/>
              <a:sym typeface="Arial"/>
            </a:endParaRPr>
          </a:p>
        </p:txBody>
      </p:sp>
      <p:sp>
        <p:nvSpPr>
          <p:cNvPr id="207" name="Google Shape;207;p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2"/>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2"/>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12" descr="states of matter.jpg"/>
          <p:cNvPicPr preferRelativeResize="0"/>
          <p:nvPr/>
        </p:nvPicPr>
        <p:blipFill rotWithShape="1">
          <a:blip r:embed="rId4">
            <a:alphaModFix/>
          </a:blip>
          <a:srcRect l="-12617" r="-12617"/>
          <a:stretch/>
        </p:blipFill>
        <p:spPr>
          <a:xfrm>
            <a:off x="4614193" y="3007020"/>
            <a:ext cx="4319298" cy="2375447"/>
          </a:xfrm>
          <a:prstGeom prst="rect">
            <a:avLst/>
          </a:prstGeom>
          <a:noFill/>
          <a:ln>
            <a:noFill/>
          </a:ln>
        </p:spPr>
      </p:pic>
      <p:pic>
        <p:nvPicPr>
          <p:cNvPr id="211" name="Google Shape;211;p12"/>
          <p:cNvPicPr preferRelativeResize="0"/>
          <p:nvPr/>
        </p:nvPicPr>
        <p:blipFill rotWithShape="1">
          <a:blip r:embed="rId5">
            <a:alphaModFix/>
          </a:blip>
          <a:srcRect/>
          <a:stretch/>
        </p:blipFill>
        <p:spPr>
          <a:xfrm>
            <a:off x="424771" y="3125584"/>
            <a:ext cx="3789619" cy="2610197"/>
          </a:xfrm>
          <a:prstGeom prst="rect">
            <a:avLst/>
          </a:prstGeom>
          <a:noFill/>
          <a:ln>
            <a:noFill/>
          </a:ln>
        </p:spPr>
      </p:pic>
      <p:cxnSp>
        <p:nvCxnSpPr>
          <p:cNvPr id="212" name="Google Shape;212;p12"/>
          <p:cNvCxnSpPr/>
          <p:nvPr/>
        </p:nvCxnSpPr>
        <p:spPr>
          <a:xfrm>
            <a:off x="5629872" y="1052613"/>
            <a:ext cx="322041" cy="595317"/>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213" name="Google Shape;213;p12"/>
          <p:cNvCxnSpPr/>
          <p:nvPr/>
        </p:nvCxnSpPr>
        <p:spPr>
          <a:xfrm flipH="1">
            <a:off x="3208713" y="1052613"/>
            <a:ext cx="212744" cy="595317"/>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p:nvPr/>
        </p:nvSpPr>
        <p:spPr>
          <a:xfrm>
            <a:off x="1787583" y="869904"/>
            <a:ext cx="564834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Atomic Nucleus</a:t>
            </a:r>
            <a:endParaRPr sz="6600" b="1" i="0" u="none" strike="noStrike" cap="none">
              <a:solidFill>
                <a:schemeClr val="dk1"/>
              </a:solidFill>
              <a:latin typeface="Calibri"/>
              <a:ea typeface="Calibri"/>
              <a:cs typeface="Calibri"/>
              <a:sym typeface="Calibri"/>
            </a:endParaRPr>
          </a:p>
        </p:txBody>
      </p:sp>
      <p:sp>
        <p:nvSpPr>
          <p:cNvPr id="220" name="Google Shape;220;p1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1" name="Google Shape;221;p1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ctrTitle"/>
          </p:nvPr>
        </p:nvSpPr>
        <p:spPr>
          <a:xfrm>
            <a:off x="1198722" y="186676"/>
            <a:ext cx="7754359"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Atomic Nucleus</a:t>
            </a:r>
            <a:r>
              <a:rPr lang="en-US" sz="3400" b="1"/>
              <a:t>: </a:t>
            </a:r>
            <a:r>
              <a:rPr lang="en-US" sz="3400"/>
              <a:t>the center of the atom</a:t>
            </a:r>
            <a:endParaRPr sz="3400" b="1"/>
          </a:p>
        </p:txBody>
      </p:sp>
      <p:sp>
        <p:nvSpPr>
          <p:cNvPr id="228" name="Google Shape;228;p1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9" name="Google Shape;229;p14"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30" name="Google Shape;230;p14"/>
          <p:cNvPicPr preferRelativeResize="0"/>
          <p:nvPr/>
        </p:nvPicPr>
        <p:blipFill rotWithShape="1">
          <a:blip r:embed="rId5">
            <a:alphaModFix/>
          </a:blip>
          <a:srcRect/>
          <a:stretch/>
        </p:blipFill>
        <p:spPr>
          <a:xfrm>
            <a:off x="2489595" y="1443018"/>
            <a:ext cx="5227832" cy="5227832"/>
          </a:xfrm>
          <a:prstGeom prst="rect">
            <a:avLst/>
          </a:prstGeom>
          <a:noFill/>
          <a:ln>
            <a:noFill/>
          </a:ln>
        </p:spPr>
      </p:pic>
      <p:sp>
        <p:nvSpPr>
          <p:cNvPr id="231" name="Google Shape;231;p14"/>
          <p:cNvSpPr txBox="1"/>
          <p:nvPr/>
        </p:nvSpPr>
        <p:spPr>
          <a:xfrm>
            <a:off x="7651333" y="5222149"/>
            <a:ext cx="13260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chemeClr val="dk1"/>
                </a:solidFill>
                <a:latin typeface="Calibri"/>
                <a:ea typeface="Calibri"/>
                <a:cs typeface="Calibri"/>
                <a:sym typeface="Calibri"/>
              </a:rPr>
              <a:t>Nucleus</a:t>
            </a:r>
            <a:endParaRPr sz="2700" b="0" i="0" u="none" strike="noStrike" cap="none">
              <a:solidFill>
                <a:schemeClr val="dk1"/>
              </a:solidFill>
              <a:latin typeface="Calibri"/>
              <a:ea typeface="Calibri"/>
              <a:cs typeface="Calibri"/>
              <a:sym typeface="Calibri"/>
            </a:endParaRPr>
          </a:p>
        </p:txBody>
      </p:sp>
      <p:cxnSp>
        <p:nvCxnSpPr>
          <p:cNvPr id="232" name="Google Shape;232;p14"/>
          <p:cNvCxnSpPr/>
          <p:nvPr/>
        </p:nvCxnSpPr>
        <p:spPr>
          <a:xfrm rot="10800000">
            <a:off x="5805402" y="4281279"/>
            <a:ext cx="1845931" cy="1105075"/>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6"/>
          <p:cNvSpPr txBox="1"/>
          <p:nvPr/>
        </p:nvSpPr>
        <p:spPr>
          <a:xfrm>
            <a:off x="1918709" y="424771"/>
            <a:ext cx="530658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atomic nucleus?</a:t>
            </a:r>
            <a:endParaRPr sz="1400" b="0" i="0" u="none" strike="noStrike" cap="none">
              <a:solidFill>
                <a:srgbClr val="000000"/>
              </a:solidFill>
              <a:latin typeface="Arial"/>
              <a:ea typeface="Arial"/>
              <a:cs typeface="Arial"/>
              <a:sym typeface="Arial"/>
            </a:endParaRPr>
          </a:p>
        </p:txBody>
      </p:sp>
      <p:sp>
        <p:nvSpPr>
          <p:cNvPr id="245" name="Google Shape;245;p1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6" name="Google Shape;246;p16"/>
          <p:cNvPicPr preferRelativeResize="0"/>
          <p:nvPr/>
        </p:nvPicPr>
        <p:blipFill rotWithShape="1">
          <a:blip r:embed="rId4">
            <a:alphaModFix/>
          </a:blip>
          <a:srcRect/>
          <a:stretch/>
        </p:blipFill>
        <p:spPr>
          <a:xfrm>
            <a:off x="1797050" y="1547553"/>
            <a:ext cx="5549900" cy="3962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53" name="Google Shape;253;p1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ctrTitle"/>
          </p:nvPr>
        </p:nvSpPr>
        <p:spPr>
          <a:xfrm>
            <a:off x="1198722" y="186676"/>
            <a:ext cx="7754359"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Subatomic Particle</a:t>
            </a:r>
            <a:r>
              <a:rPr lang="en-US" sz="3400" b="1"/>
              <a:t>: </a:t>
            </a:r>
            <a:r>
              <a:rPr lang="en-US" sz="3400"/>
              <a:t>particle smaller than an atom</a:t>
            </a:r>
            <a:endParaRPr sz="3400" b="1"/>
          </a:p>
        </p:txBody>
      </p:sp>
      <p:sp>
        <p:nvSpPr>
          <p:cNvPr id="260" name="Google Shape;260;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1" name="Google Shape;261;p18"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62" name="Google Shape;262;p18"/>
          <p:cNvPicPr preferRelativeResize="0"/>
          <p:nvPr/>
        </p:nvPicPr>
        <p:blipFill rotWithShape="1">
          <a:blip r:embed="rId5">
            <a:alphaModFix/>
          </a:blip>
          <a:srcRect/>
          <a:stretch/>
        </p:blipFill>
        <p:spPr>
          <a:xfrm>
            <a:off x="2489595" y="1443018"/>
            <a:ext cx="5227832" cy="52278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462035" y="257651"/>
            <a:ext cx="7282953" cy="172354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Atomic Nucleus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2" name="Google Shape;122;p2"/>
          <p:cNvPicPr preferRelativeResize="0"/>
          <p:nvPr/>
        </p:nvPicPr>
        <p:blipFill rotWithShape="1">
          <a:blip r:embed="rId3">
            <a:alphaModFix/>
          </a:blip>
          <a:srcRect/>
          <a:stretch/>
        </p:blipFill>
        <p:spPr>
          <a:xfrm>
            <a:off x="2489595" y="1443018"/>
            <a:ext cx="5227832" cy="5227832"/>
          </a:xfrm>
          <a:prstGeom prst="rect">
            <a:avLst/>
          </a:prstGeom>
          <a:noFill/>
          <a:ln>
            <a:noFill/>
          </a:ln>
        </p:spPr>
      </p:pic>
      <p:sp>
        <p:nvSpPr>
          <p:cNvPr id="123" name="Google Shape;123;p2"/>
          <p:cNvSpPr txBox="1"/>
          <p:nvPr/>
        </p:nvSpPr>
        <p:spPr>
          <a:xfrm>
            <a:off x="7651333" y="5222149"/>
            <a:ext cx="13260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chemeClr val="dk1"/>
                </a:solidFill>
                <a:latin typeface="Calibri"/>
                <a:ea typeface="Calibri"/>
                <a:cs typeface="Calibri"/>
                <a:sym typeface="Calibri"/>
              </a:rPr>
              <a:t>Nucleus</a:t>
            </a:r>
            <a:endParaRPr sz="2700" b="0" i="0" u="none" strike="noStrike" cap="none">
              <a:solidFill>
                <a:schemeClr val="dk1"/>
              </a:solidFill>
              <a:latin typeface="Calibri"/>
              <a:ea typeface="Calibri"/>
              <a:cs typeface="Calibri"/>
              <a:sym typeface="Calibri"/>
            </a:endParaRPr>
          </a:p>
        </p:txBody>
      </p:sp>
      <p:cxnSp>
        <p:nvCxnSpPr>
          <p:cNvPr id="124" name="Google Shape;124;p2"/>
          <p:cNvCxnSpPr/>
          <p:nvPr/>
        </p:nvCxnSpPr>
        <p:spPr>
          <a:xfrm rot="10800000">
            <a:off x="5805402" y="4281279"/>
            <a:ext cx="1845931" cy="1105075"/>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0"/>
          <p:cNvSpPr txBox="1"/>
          <p:nvPr/>
        </p:nvSpPr>
        <p:spPr>
          <a:xfrm>
            <a:off x="1028700" y="424771"/>
            <a:ext cx="787037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subatomic particle?</a:t>
            </a:r>
            <a:endParaRPr sz="1400" b="0" i="0" u="none" strike="noStrike" cap="none">
              <a:solidFill>
                <a:srgbClr val="000000"/>
              </a:solidFill>
              <a:latin typeface="Arial"/>
              <a:ea typeface="Arial"/>
              <a:cs typeface="Arial"/>
              <a:sym typeface="Arial"/>
            </a:endParaRPr>
          </a:p>
        </p:txBody>
      </p:sp>
      <p:sp>
        <p:nvSpPr>
          <p:cNvPr id="275" name="Google Shape;275;p2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p20"/>
          <p:cNvPicPr preferRelativeResize="0"/>
          <p:nvPr/>
        </p:nvPicPr>
        <p:blipFill rotWithShape="1">
          <a:blip r:embed="rId4">
            <a:alphaModFix/>
          </a:blip>
          <a:srcRect/>
          <a:stretch/>
        </p:blipFill>
        <p:spPr>
          <a:xfrm>
            <a:off x="1997459" y="1361376"/>
            <a:ext cx="5227832" cy="522783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3" name="Google Shape;283;p21"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2"/>
          <p:cNvSpPr txBox="1"/>
          <p:nvPr/>
        </p:nvSpPr>
        <p:spPr>
          <a:xfrm>
            <a:off x="1077644" y="1412963"/>
            <a:ext cx="389336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Calibri"/>
                <a:ea typeface="Calibri"/>
                <a:cs typeface="Calibri"/>
                <a:sym typeface="Calibri"/>
              </a:rPr>
              <a:t>Subatomic</a:t>
            </a:r>
            <a:endParaRPr sz="6400" b="1" i="0" u="none" strike="noStrike" cap="none">
              <a:solidFill>
                <a:schemeClr val="dk1"/>
              </a:solidFill>
              <a:latin typeface="Calibri"/>
              <a:ea typeface="Calibri"/>
              <a:cs typeface="Calibri"/>
              <a:sym typeface="Calibri"/>
            </a:endParaRPr>
          </a:p>
        </p:txBody>
      </p:sp>
      <p:sp>
        <p:nvSpPr>
          <p:cNvPr id="290" name="Google Shape;290;p2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p22"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292" name="Google Shape;292;p22"/>
          <p:cNvSpPr/>
          <p:nvPr/>
        </p:nvSpPr>
        <p:spPr>
          <a:xfrm>
            <a:off x="1138952" y="1377047"/>
            <a:ext cx="1316436" cy="1282466"/>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93" name="Google Shape;293;p22"/>
          <p:cNvSpPr/>
          <p:nvPr/>
        </p:nvSpPr>
        <p:spPr>
          <a:xfrm>
            <a:off x="1537184" y="2733872"/>
            <a:ext cx="538390" cy="1214905"/>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94" name="Google Shape;294;p22"/>
          <p:cNvSpPr txBox="1"/>
          <p:nvPr/>
        </p:nvSpPr>
        <p:spPr>
          <a:xfrm>
            <a:off x="907793" y="3981804"/>
            <a:ext cx="179717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Under, smaller</a:t>
            </a:r>
            <a:endParaRPr sz="4000" b="0" i="0" u="none" strike="noStrike" cap="none">
              <a:solidFill>
                <a:schemeClr val="dk1"/>
              </a:solidFill>
              <a:latin typeface="Calibri"/>
              <a:ea typeface="Calibri"/>
              <a:cs typeface="Calibri"/>
              <a:sym typeface="Calibri"/>
            </a:endParaRPr>
          </a:p>
        </p:txBody>
      </p:sp>
      <p:pic>
        <p:nvPicPr>
          <p:cNvPr id="295" name="Google Shape;295;p22"/>
          <p:cNvPicPr preferRelativeResize="0"/>
          <p:nvPr/>
        </p:nvPicPr>
        <p:blipFill rotWithShape="1">
          <a:blip r:embed="rId5">
            <a:alphaModFix/>
          </a:blip>
          <a:srcRect/>
          <a:stretch/>
        </p:blipFill>
        <p:spPr>
          <a:xfrm>
            <a:off x="5046463" y="4405745"/>
            <a:ext cx="4097536" cy="245225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3"/>
          <p:cNvSpPr txBox="1"/>
          <p:nvPr/>
        </p:nvSpPr>
        <p:spPr>
          <a:xfrm>
            <a:off x="1077644" y="1412963"/>
            <a:ext cx="389336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Calibri"/>
                <a:ea typeface="Calibri"/>
                <a:cs typeface="Calibri"/>
                <a:sym typeface="Calibri"/>
              </a:rPr>
              <a:t>Subatomic</a:t>
            </a:r>
            <a:endParaRPr sz="6400" b="1" i="0" u="none" strike="noStrike" cap="none">
              <a:solidFill>
                <a:schemeClr val="dk1"/>
              </a:solidFill>
              <a:latin typeface="Calibri"/>
              <a:ea typeface="Calibri"/>
              <a:cs typeface="Calibri"/>
              <a:sym typeface="Calibri"/>
            </a:endParaRPr>
          </a:p>
        </p:txBody>
      </p:sp>
      <p:sp>
        <p:nvSpPr>
          <p:cNvPr id="302" name="Google Shape;302;p2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3" name="Google Shape;303;p23"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304" name="Google Shape;304;p23"/>
          <p:cNvSpPr/>
          <p:nvPr/>
        </p:nvSpPr>
        <p:spPr>
          <a:xfrm>
            <a:off x="2502238" y="1412963"/>
            <a:ext cx="1770503" cy="1282466"/>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305" name="Google Shape;305;p23"/>
          <p:cNvPicPr preferRelativeResize="0"/>
          <p:nvPr/>
        </p:nvPicPr>
        <p:blipFill rotWithShape="1">
          <a:blip r:embed="rId5">
            <a:alphaModFix/>
          </a:blip>
          <a:srcRect/>
          <a:stretch/>
        </p:blipFill>
        <p:spPr>
          <a:xfrm>
            <a:off x="5046463" y="4405745"/>
            <a:ext cx="4097536" cy="24522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4"/>
          <p:cNvSpPr txBox="1"/>
          <p:nvPr/>
        </p:nvSpPr>
        <p:spPr>
          <a:xfrm>
            <a:off x="1077644" y="1412963"/>
            <a:ext cx="389336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Calibri"/>
                <a:ea typeface="Calibri"/>
                <a:cs typeface="Calibri"/>
                <a:sym typeface="Calibri"/>
              </a:rPr>
              <a:t>Subatomic</a:t>
            </a:r>
            <a:endParaRPr sz="6400" b="1" i="0" u="none" strike="noStrike" cap="none">
              <a:solidFill>
                <a:schemeClr val="dk1"/>
              </a:solidFill>
              <a:latin typeface="Calibri"/>
              <a:ea typeface="Calibri"/>
              <a:cs typeface="Calibri"/>
              <a:sym typeface="Calibri"/>
            </a:endParaRPr>
          </a:p>
        </p:txBody>
      </p:sp>
      <p:sp>
        <p:nvSpPr>
          <p:cNvPr id="312" name="Google Shape;312;p2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3" name="Google Shape;313;p24"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314" name="Google Shape;314;p24"/>
          <p:cNvSpPr/>
          <p:nvPr/>
        </p:nvSpPr>
        <p:spPr>
          <a:xfrm>
            <a:off x="4181410" y="1412963"/>
            <a:ext cx="865053" cy="1179842"/>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5" name="Google Shape;315;p24"/>
          <p:cNvSpPr/>
          <p:nvPr/>
        </p:nvSpPr>
        <p:spPr>
          <a:xfrm>
            <a:off x="4344741" y="2766899"/>
            <a:ext cx="538390" cy="1214905"/>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6" name="Google Shape;316;p24"/>
          <p:cNvSpPr txBox="1"/>
          <p:nvPr/>
        </p:nvSpPr>
        <p:spPr>
          <a:xfrm>
            <a:off x="3152717" y="4006750"/>
            <a:ext cx="238404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Describing</a:t>
            </a:r>
            <a:endParaRPr sz="4000" b="0" i="0" u="none" strike="noStrike" cap="none">
              <a:solidFill>
                <a:schemeClr val="dk1"/>
              </a:solidFill>
              <a:latin typeface="Calibri"/>
              <a:ea typeface="Calibri"/>
              <a:cs typeface="Calibri"/>
              <a:sym typeface="Calibri"/>
            </a:endParaRPr>
          </a:p>
        </p:txBody>
      </p:sp>
      <p:pic>
        <p:nvPicPr>
          <p:cNvPr id="317" name="Google Shape;317;p24"/>
          <p:cNvPicPr preferRelativeResize="0"/>
          <p:nvPr/>
        </p:nvPicPr>
        <p:blipFill rotWithShape="1">
          <a:blip r:embed="rId5">
            <a:alphaModFix/>
          </a:blip>
          <a:srcRect/>
          <a:stretch/>
        </p:blipFill>
        <p:spPr>
          <a:xfrm>
            <a:off x="5536763" y="4699175"/>
            <a:ext cx="3607235" cy="21588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p:nvPr/>
        </p:nvSpPr>
        <p:spPr>
          <a:xfrm>
            <a:off x="1077644" y="1412963"/>
            <a:ext cx="389336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Calibri"/>
                <a:ea typeface="Calibri"/>
                <a:cs typeface="Calibri"/>
                <a:sym typeface="Calibri"/>
              </a:rPr>
              <a:t>Subatomic</a:t>
            </a:r>
            <a:endParaRPr sz="1400" b="0" i="0" u="none" strike="noStrike" cap="none">
              <a:solidFill>
                <a:srgbClr val="000000"/>
              </a:solidFill>
              <a:latin typeface="Arial"/>
              <a:ea typeface="Arial"/>
              <a:cs typeface="Arial"/>
              <a:sym typeface="Arial"/>
            </a:endParaRPr>
          </a:p>
        </p:txBody>
      </p:sp>
      <p:sp>
        <p:nvSpPr>
          <p:cNvPr id="324" name="Google Shape;324;p2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5" name="Google Shape;325;p25"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326" name="Google Shape;326;p25"/>
          <p:cNvSpPr/>
          <p:nvPr/>
        </p:nvSpPr>
        <p:spPr>
          <a:xfrm>
            <a:off x="4181410" y="1412963"/>
            <a:ext cx="865053" cy="1179842"/>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7" name="Google Shape;327;p25"/>
          <p:cNvSpPr/>
          <p:nvPr/>
        </p:nvSpPr>
        <p:spPr>
          <a:xfrm>
            <a:off x="4344741" y="2766899"/>
            <a:ext cx="538390" cy="1214905"/>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8" name="Google Shape;328;p25"/>
          <p:cNvSpPr txBox="1"/>
          <p:nvPr/>
        </p:nvSpPr>
        <p:spPr>
          <a:xfrm>
            <a:off x="3421912" y="4066231"/>
            <a:ext cx="238404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Describing</a:t>
            </a:r>
            <a:endParaRPr sz="4000" b="0" i="0" u="none" strike="noStrike" cap="none">
              <a:solidFill>
                <a:schemeClr val="dk1"/>
              </a:solidFill>
              <a:latin typeface="Calibri"/>
              <a:ea typeface="Calibri"/>
              <a:cs typeface="Calibri"/>
              <a:sym typeface="Calibri"/>
            </a:endParaRPr>
          </a:p>
        </p:txBody>
      </p:sp>
      <p:pic>
        <p:nvPicPr>
          <p:cNvPr id="329" name="Google Shape;329;p25"/>
          <p:cNvPicPr preferRelativeResize="0"/>
          <p:nvPr/>
        </p:nvPicPr>
        <p:blipFill rotWithShape="1">
          <a:blip r:embed="rId5">
            <a:alphaModFix/>
          </a:blip>
          <a:srcRect/>
          <a:stretch/>
        </p:blipFill>
        <p:spPr>
          <a:xfrm>
            <a:off x="5536763" y="4699175"/>
            <a:ext cx="3607235" cy="2158823"/>
          </a:xfrm>
          <a:prstGeom prst="rect">
            <a:avLst/>
          </a:prstGeom>
          <a:noFill/>
          <a:ln>
            <a:noFill/>
          </a:ln>
        </p:spPr>
      </p:pic>
      <p:sp>
        <p:nvSpPr>
          <p:cNvPr id="330" name="Google Shape;330;p25"/>
          <p:cNvSpPr/>
          <p:nvPr/>
        </p:nvSpPr>
        <p:spPr>
          <a:xfrm>
            <a:off x="1138952" y="1377047"/>
            <a:ext cx="1316436" cy="1282466"/>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31" name="Google Shape;331;p25"/>
          <p:cNvSpPr/>
          <p:nvPr/>
        </p:nvSpPr>
        <p:spPr>
          <a:xfrm>
            <a:off x="1527975" y="2859631"/>
            <a:ext cx="538390" cy="1214905"/>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32" name="Google Shape;332;p25"/>
          <p:cNvSpPr txBox="1"/>
          <p:nvPr/>
        </p:nvSpPr>
        <p:spPr>
          <a:xfrm>
            <a:off x="907793" y="3981804"/>
            <a:ext cx="179717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Under, smaller</a:t>
            </a:r>
            <a:endParaRPr sz="4000" b="0" i="0" u="none" strike="noStrike" cap="none">
              <a:solidFill>
                <a:schemeClr val="dk1"/>
              </a:solidFill>
              <a:latin typeface="Calibri"/>
              <a:ea typeface="Calibri"/>
              <a:cs typeface="Calibri"/>
              <a:sym typeface="Calibri"/>
            </a:endParaRPr>
          </a:p>
        </p:txBody>
      </p:sp>
      <p:sp>
        <p:nvSpPr>
          <p:cNvPr id="333" name="Google Shape;333;p25"/>
          <p:cNvSpPr txBox="1"/>
          <p:nvPr/>
        </p:nvSpPr>
        <p:spPr>
          <a:xfrm>
            <a:off x="5277516" y="1633119"/>
            <a:ext cx="3767982"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 smaller than an atom</a:t>
            </a:r>
            <a:endParaRPr sz="4000" b="1"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7"/>
          <p:cNvSpPr txBox="1"/>
          <p:nvPr/>
        </p:nvSpPr>
        <p:spPr>
          <a:xfrm>
            <a:off x="1028700" y="424771"/>
            <a:ext cx="787037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can we use the word subatomic to remember the definition of the term?</a:t>
            </a:r>
            <a:endParaRPr sz="1400" b="0" i="0" u="none" strike="noStrike" cap="none">
              <a:solidFill>
                <a:srgbClr val="000000"/>
              </a:solidFill>
              <a:latin typeface="Arial"/>
              <a:ea typeface="Arial"/>
              <a:cs typeface="Arial"/>
              <a:sym typeface="Arial"/>
            </a:endParaRPr>
          </a:p>
        </p:txBody>
      </p:sp>
      <p:sp>
        <p:nvSpPr>
          <p:cNvPr id="346" name="Google Shape;346;p2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7" name="Google Shape;347;p27"/>
          <p:cNvPicPr preferRelativeResize="0"/>
          <p:nvPr/>
        </p:nvPicPr>
        <p:blipFill rotWithShape="1">
          <a:blip r:embed="rId4">
            <a:alphaModFix/>
          </a:blip>
          <a:srcRect/>
          <a:stretch/>
        </p:blipFill>
        <p:spPr>
          <a:xfrm>
            <a:off x="2546525" y="1910442"/>
            <a:ext cx="4678765" cy="46787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8"/>
          <p:cNvSpPr txBox="1"/>
          <p:nvPr/>
        </p:nvSpPr>
        <p:spPr>
          <a:xfrm>
            <a:off x="1573902" y="775481"/>
            <a:ext cx="622381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Calibri"/>
              <a:buNone/>
            </a:pPr>
            <a:r>
              <a:rPr lang="en-US" sz="7200" b="0" i="0" u="none" strike="noStrike" cap="none">
                <a:solidFill>
                  <a:schemeClr val="dk1"/>
                </a:solidFill>
                <a:latin typeface="Calibri"/>
                <a:ea typeface="Calibri"/>
                <a:cs typeface="Calibri"/>
                <a:sym typeface="Calibri"/>
              </a:rPr>
              <a:t>atomic nucleus</a:t>
            </a:r>
            <a:endParaRPr sz="7200" b="0" i="0" u="none" strike="noStrike" cap="none">
              <a:solidFill>
                <a:schemeClr val="dk1"/>
              </a:solidFill>
              <a:latin typeface="Calibri"/>
              <a:ea typeface="Calibri"/>
              <a:cs typeface="Calibri"/>
              <a:sym typeface="Calibri"/>
            </a:endParaRPr>
          </a:p>
        </p:txBody>
      </p:sp>
      <p:cxnSp>
        <p:nvCxnSpPr>
          <p:cNvPr id="355" name="Google Shape;355;p28"/>
          <p:cNvCxnSpPr/>
          <p:nvPr/>
        </p:nvCxnSpPr>
        <p:spPr>
          <a:xfrm flipH="1">
            <a:off x="1958011" y="1975810"/>
            <a:ext cx="1499378" cy="1693551"/>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862"/>
              </a:srgbClr>
            </a:outerShdw>
          </a:effectLst>
        </p:spPr>
      </p:cxnSp>
      <p:cxnSp>
        <p:nvCxnSpPr>
          <p:cNvPr id="356" name="Google Shape;356;p28"/>
          <p:cNvCxnSpPr/>
          <p:nvPr/>
        </p:nvCxnSpPr>
        <p:spPr>
          <a:xfrm>
            <a:off x="5256642" y="1975810"/>
            <a:ext cx="2010931" cy="1693551"/>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862"/>
              </a:srgbClr>
            </a:outerShdw>
          </a:effectLst>
        </p:spPr>
      </p:cxnSp>
      <p:sp>
        <p:nvSpPr>
          <p:cNvPr id="357" name="Google Shape;357;p28"/>
          <p:cNvSpPr txBox="1"/>
          <p:nvPr/>
        </p:nvSpPr>
        <p:spPr>
          <a:xfrm>
            <a:off x="505194" y="3669361"/>
            <a:ext cx="418061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Calibri"/>
              <a:buNone/>
            </a:pPr>
            <a:r>
              <a:rPr lang="en-US" sz="7200" b="0" i="0" u="none" strike="noStrike" cap="none">
                <a:solidFill>
                  <a:schemeClr val="dk1"/>
                </a:solidFill>
                <a:latin typeface="Calibri"/>
                <a:ea typeface="Calibri"/>
                <a:cs typeface="Calibri"/>
                <a:sym typeface="Calibri"/>
              </a:rPr>
              <a:t>protons</a:t>
            </a:r>
            <a:endParaRPr sz="7200" b="0" i="0" u="none" strike="noStrike" cap="none">
              <a:solidFill>
                <a:schemeClr val="dk1"/>
              </a:solidFill>
              <a:latin typeface="Calibri"/>
              <a:ea typeface="Calibri"/>
              <a:cs typeface="Calibri"/>
              <a:sym typeface="Calibri"/>
            </a:endParaRPr>
          </a:p>
        </p:txBody>
      </p:sp>
      <p:sp>
        <p:nvSpPr>
          <p:cNvPr id="358" name="Google Shape;358;p28"/>
          <p:cNvSpPr txBox="1"/>
          <p:nvPr/>
        </p:nvSpPr>
        <p:spPr>
          <a:xfrm>
            <a:off x="5033942" y="3592427"/>
            <a:ext cx="418061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Calibri"/>
              <a:buNone/>
            </a:pPr>
            <a:r>
              <a:rPr lang="en-US" sz="7200" b="0" i="0" u="none" strike="noStrike" cap="none">
                <a:solidFill>
                  <a:schemeClr val="dk1"/>
                </a:solidFill>
                <a:latin typeface="Calibri"/>
                <a:ea typeface="Calibri"/>
                <a:cs typeface="Calibri"/>
                <a:sym typeface="Calibri"/>
              </a:rPr>
              <a:t>neutrons</a:t>
            </a:r>
            <a:endParaRPr sz="72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9"/>
          <p:cNvSpPr txBox="1"/>
          <p:nvPr/>
        </p:nvSpPr>
        <p:spPr>
          <a:xfrm>
            <a:off x="1573902" y="775481"/>
            <a:ext cx="622381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Calibri"/>
              <a:buNone/>
            </a:pPr>
            <a:r>
              <a:rPr lang="en-US" sz="7200" b="0" i="0" u="none" strike="noStrike" cap="none">
                <a:solidFill>
                  <a:schemeClr val="dk1"/>
                </a:solidFill>
                <a:latin typeface="Calibri"/>
                <a:ea typeface="Calibri"/>
                <a:cs typeface="Calibri"/>
                <a:sym typeface="Calibri"/>
              </a:rPr>
              <a:t>atomic nucleus</a:t>
            </a:r>
            <a:endParaRPr sz="7200" b="0" i="0" u="none" strike="noStrike" cap="none">
              <a:solidFill>
                <a:schemeClr val="dk1"/>
              </a:solidFill>
              <a:latin typeface="Calibri"/>
              <a:ea typeface="Calibri"/>
              <a:cs typeface="Calibri"/>
              <a:sym typeface="Calibri"/>
            </a:endParaRPr>
          </a:p>
        </p:txBody>
      </p:sp>
      <p:cxnSp>
        <p:nvCxnSpPr>
          <p:cNvPr id="366" name="Google Shape;366;p29"/>
          <p:cNvCxnSpPr/>
          <p:nvPr/>
        </p:nvCxnSpPr>
        <p:spPr>
          <a:xfrm flipH="1">
            <a:off x="1958011" y="1975810"/>
            <a:ext cx="1499378" cy="1693551"/>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862"/>
              </a:srgbClr>
            </a:outerShdw>
          </a:effectLst>
        </p:spPr>
      </p:cxnSp>
      <p:cxnSp>
        <p:nvCxnSpPr>
          <p:cNvPr id="367" name="Google Shape;367;p29"/>
          <p:cNvCxnSpPr/>
          <p:nvPr/>
        </p:nvCxnSpPr>
        <p:spPr>
          <a:xfrm>
            <a:off x="5256642" y="1975810"/>
            <a:ext cx="2010931" cy="1693551"/>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862"/>
              </a:srgbClr>
            </a:outerShdw>
          </a:effectLst>
        </p:spPr>
      </p:cxnSp>
      <p:sp>
        <p:nvSpPr>
          <p:cNvPr id="368" name="Google Shape;368;p29"/>
          <p:cNvSpPr txBox="1"/>
          <p:nvPr/>
        </p:nvSpPr>
        <p:spPr>
          <a:xfrm>
            <a:off x="505194" y="3669361"/>
            <a:ext cx="418061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7200"/>
              <a:buFont typeface="Calibri"/>
              <a:buNone/>
            </a:pPr>
            <a:r>
              <a:rPr lang="en-US" sz="7200" b="0" i="0" u="none" strike="noStrike" cap="none">
                <a:solidFill>
                  <a:srgbClr val="FF0000"/>
                </a:solidFill>
                <a:latin typeface="Calibri"/>
                <a:ea typeface="Calibri"/>
                <a:cs typeface="Calibri"/>
                <a:sym typeface="Calibri"/>
              </a:rPr>
              <a:t>protons</a:t>
            </a:r>
            <a:endParaRPr sz="7200" b="0" i="0" u="none" strike="noStrike" cap="none">
              <a:solidFill>
                <a:srgbClr val="FF0000"/>
              </a:solidFill>
              <a:latin typeface="Calibri"/>
              <a:ea typeface="Calibri"/>
              <a:cs typeface="Calibri"/>
              <a:sym typeface="Calibri"/>
            </a:endParaRPr>
          </a:p>
        </p:txBody>
      </p:sp>
      <p:sp>
        <p:nvSpPr>
          <p:cNvPr id="369" name="Google Shape;369;p29"/>
          <p:cNvSpPr txBox="1"/>
          <p:nvPr/>
        </p:nvSpPr>
        <p:spPr>
          <a:xfrm>
            <a:off x="5033942" y="3592427"/>
            <a:ext cx="418061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Calibri"/>
              <a:buNone/>
            </a:pPr>
            <a:r>
              <a:rPr lang="en-US" sz="7200" b="0" i="0" u="none" strike="noStrike" cap="none">
                <a:solidFill>
                  <a:schemeClr val="dk1"/>
                </a:solidFill>
                <a:latin typeface="Calibri"/>
                <a:ea typeface="Calibri"/>
                <a:cs typeface="Calibri"/>
                <a:sym typeface="Calibri"/>
              </a:rPr>
              <a:t>neutrons</a:t>
            </a:r>
            <a:endParaRPr sz="7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p:nvPr/>
        </p:nvSpPr>
        <p:spPr>
          <a:xfrm>
            <a:off x="1030778" y="211015"/>
            <a:ext cx="8113222"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Subatomic Particles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3"/>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3"/>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33" name="Google Shape;133;p3"/>
          <p:cNvPicPr preferRelativeResize="0"/>
          <p:nvPr/>
        </p:nvPicPr>
        <p:blipFill rotWithShape="1">
          <a:blip r:embed="rId3">
            <a:alphaModFix/>
          </a:blip>
          <a:srcRect/>
          <a:stretch/>
        </p:blipFill>
        <p:spPr>
          <a:xfrm>
            <a:off x="2424876" y="1320496"/>
            <a:ext cx="5227832" cy="5227832"/>
          </a:xfrm>
          <a:prstGeom prst="rect">
            <a:avLst/>
          </a:prstGeom>
          <a:noFill/>
          <a:ln>
            <a:noFill/>
          </a:ln>
        </p:spPr>
      </p:pic>
      <p:sp>
        <p:nvSpPr>
          <p:cNvPr id="134" name="Google Shape;134;p3"/>
          <p:cNvSpPr txBox="1"/>
          <p:nvPr/>
        </p:nvSpPr>
        <p:spPr>
          <a:xfrm>
            <a:off x="7652369" y="3149027"/>
            <a:ext cx="11632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Proton</a:t>
            </a:r>
            <a:endParaRPr sz="2700" b="0" i="0" u="none" strike="noStrike" cap="none">
              <a:solidFill>
                <a:srgbClr val="FF0000"/>
              </a:solidFill>
              <a:latin typeface="Calibri"/>
              <a:ea typeface="Calibri"/>
              <a:cs typeface="Calibri"/>
              <a:sym typeface="Calibri"/>
            </a:endParaRPr>
          </a:p>
        </p:txBody>
      </p:sp>
      <p:cxnSp>
        <p:nvCxnSpPr>
          <p:cNvPr id="135" name="Google Shape;135;p3"/>
          <p:cNvCxnSpPr/>
          <p:nvPr/>
        </p:nvCxnSpPr>
        <p:spPr>
          <a:xfrm flipH="1">
            <a:off x="5925085" y="3423401"/>
            <a:ext cx="1727284" cy="46691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136" name="Google Shape;136;p3"/>
          <p:cNvSpPr txBox="1"/>
          <p:nvPr/>
        </p:nvSpPr>
        <p:spPr>
          <a:xfrm>
            <a:off x="1732699" y="1661790"/>
            <a:ext cx="138435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Neutron</a:t>
            </a:r>
            <a:endParaRPr sz="2700" b="0" i="0" u="none" strike="noStrike" cap="none">
              <a:solidFill>
                <a:srgbClr val="FF0000"/>
              </a:solidFill>
              <a:latin typeface="Calibri"/>
              <a:ea typeface="Calibri"/>
              <a:cs typeface="Calibri"/>
              <a:sym typeface="Calibri"/>
            </a:endParaRPr>
          </a:p>
        </p:txBody>
      </p:sp>
      <p:cxnSp>
        <p:nvCxnSpPr>
          <p:cNvPr id="137" name="Google Shape;137;p3"/>
          <p:cNvCxnSpPr/>
          <p:nvPr/>
        </p:nvCxnSpPr>
        <p:spPr>
          <a:xfrm>
            <a:off x="3019081" y="2007068"/>
            <a:ext cx="1503043" cy="139587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138" name="Google Shape;138;p3"/>
          <p:cNvSpPr txBox="1"/>
          <p:nvPr/>
        </p:nvSpPr>
        <p:spPr>
          <a:xfrm>
            <a:off x="364376" y="5152552"/>
            <a:ext cx="136832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Electron</a:t>
            </a:r>
            <a:endParaRPr sz="2700" b="0" i="0" u="none" strike="noStrike" cap="none">
              <a:solidFill>
                <a:srgbClr val="FF0000"/>
              </a:solidFill>
              <a:latin typeface="Calibri"/>
              <a:ea typeface="Calibri"/>
              <a:cs typeface="Calibri"/>
              <a:sym typeface="Calibri"/>
            </a:endParaRPr>
          </a:p>
        </p:txBody>
      </p:sp>
      <p:cxnSp>
        <p:nvCxnSpPr>
          <p:cNvPr id="139" name="Google Shape;139;p3"/>
          <p:cNvCxnSpPr/>
          <p:nvPr/>
        </p:nvCxnSpPr>
        <p:spPr>
          <a:xfrm rot="10800000" flipH="1">
            <a:off x="1730258" y="4887884"/>
            <a:ext cx="929815" cy="49902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0"/>
          <p:cNvSpPr txBox="1"/>
          <p:nvPr/>
        </p:nvSpPr>
        <p:spPr>
          <a:xfrm>
            <a:off x="1030778" y="165843"/>
            <a:ext cx="7930342"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sng" strike="noStrike" cap="none">
                <a:solidFill>
                  <a:schemeClr val="dk1"/>
                </a:solidFill>
                <a:latin typeface="Calibri"/>
                <a:ea typeface="Calibri"/>
                <a:cs typeface="Calibri"/>
                <a:sym typeface="Calibri"/>
              </a:rPr>
              <a:t>Proton</a:t>
            </a:r>
            <a:r>
              <a:rPr lang="en-US" sz="3400" b="0" i="0" u="none" strike="noStrike" cap="none">
                <a:solidFill>
                  <a:schemeClr val="dk1"/>
                </a:solidFill>
                <a:latin typeface="Calibri"/>
                <a:ea typeface="Calibri"/>
                <a:cs typeface="Calibri"/>
                <a:sym typeface="Calibri"/>
              </a:rPr>
              <a:t>: positively charged subatomic particle found in the nucleus of an atom</a:t>
            </a:r>
            <a:endParaRPr sz="1400" b="0" i="0" u="none" strike="noStrike" cap="none">
              <a:solidFill>
                <a:srgbClr val="000000"/>
              </a:solidFill>
              <a:latin typeface="Arial"/>
              <a:ea typeface="Arial"/>
              <a:cs typeface="Arial"/>
              <a:sym typeface="Arial"/>
            </a:endParaRPr>
          </a:p>
        </p:txBody>
      </p:sp>
      <p:pic>
        <p:nvPicPr>
          <p:cNvPr id="377" name="Google Shape;377;p30"/>
          <p:cNvPicPr preferRelativeResize="0"/>
          <p:nvPr/>
        </p:nvPicPr>
        <p:blipFill rotWithShape="1">
          <a:blip r:embed="rId4">
            <a:alphaModFix/>
          </a:blip>
          <a:srcRect/>
          <a:stretch/>
        </p:blipFill>
        <p:spPr>
          <a:xfrm>
            <a:off x="2424876" y="1320496"/>
            <a:ext cx="5227832" cy="5227832"/>
          </a:xfrm>
          <a:prstGeom prst="rect">
            <a:avLst/>
          </a:prstGeom>
          <a:noFill/>
          <a:ln>
            <a:noFill/>
          </a:ln>
        </p:spPr>
      </p:pic>
      <p:sp>
        <p:nvSpPr>
          <p:cNvPr id="378" name="Google Shape;378;p30"/>
          <p:cNvSpPr txBox="1"/>
          <p:nvPr/>
        </p:nvSpPr>
        <p:spPr>
          <a:xfrm>
            <a:off x="7652369" y="3149027"/>
            <a:ext cx="11632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Proton</a:t>
            </a:r>
            <a:endParaRPr sz="2700" b="0" i="0" u="none" strike="noStrike" cap="none">
              <a:solidFill>
                <a:srgbClr val="FF0000"/>
              </a:solidFill>
              <a:latin typeface="Calibri"/>
              <a:ea typeface="Calibri"/>
              <a:cs typeface="Calibri"/>
              <a:sym typeface="Calibri"/>
            </a:endParaRPr>
          </a:p>
        </p:txBody>
      </p:sp>
      <p:cxnSp>
        <p:nvCxnSpPr>
          <p:cNvPr id="379" name="Google Shape;379;p30"/>
          <p:cNvCxnSpPr/>
          <p:nvPr/>
        </p:nvCxnSpPr>
        <p:spPr>
          <a:xfrm flipH="1">
            <a:off x="5925085" y="3423401"/>
            <a:ext cx="1727284" cy="46691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pic>
        <p:nvPicPr>
          <p:cNvPr id="380" name="Google Shape;380;p30" descr="Blog"/>
          <p:cNvPicPr preferRelativeResize="0"/>
          <p:nvPr/>
        </p:nvPicPr>
        <p:blipFill rotWithShape="1">
          <a:blip r:embed="rId5">
            <a:alphaModFix/>
          </a:blip>
          <a:srcRect/>
          <a:stretch/>
        </p:blipFill>
        <p:spPr>
          <a:xfrm>
            <a:off x="735230" y="135869"/>
            <a:ext cx="463492" cy="4634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2"/>
          <p:cNvSpPr txBox="1"/>
          <p:nvPr/>
        </p:nvSpPr>
        <p:spPr>
          <a:xfrm>
            <a:off x="1028700" y="424771"/>
            <a:ext cx="787037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proton?</a:t>
            </a:r>
            <a:endParaRPr sz="1400" b="0" i="0" u="none" strike="noStrike" cap="none">
              <a:solidFill>
                <a:srgbClr val="000000"/>
              </a:solidFill>
              <a:latin typeface="Arial"/>
              <a:ea typeface="Arial"/>
              <a:cs typeface="Arial"/>
              <a:sym typeface="Arial"/>
            </a:endParaRPr>
          </a:p>
        </p:txBody>
      </p:sp>
      <p:sp>
        <p:nvSpPr>
          <p:cNvPr id="393" name="Google Shape;393;p3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p32"/>
          <p:cNvPicPr preferRelativeResize="0"/>
          <p:nvPr/>
        </p:nvPicPr>
        <p:blipFill rotWithShape="1">
          <a:blip r:embed="rId4">
            <a:alphaModFix/>
          </a:blip>
          <a:srcRect/>
          <a:stretch/>
        </p:blipFill>
        <p:spPr>
          <a:xfrm>
            <a:off x="1722748" y="1287839"/>
            <a:ext cx="5227832" cy="5227832"/>
          </a:xfrm>
          <a:prstGeom prst="rect">
            <a:avLst/>
          </a:prstGeom>
          <a:noFill/>
          <a:ln>
            <a:noFill/>
          </a:ln>
        </p:spPr>
      </p:pic>
      <p:sp>
        <p:nvSpPr>
          <p:cNvPr id="395" name="Google Shape;395;p32"/>
          <p:cNvSpPr txBox="1"/>
          <p:nvPr/>
        </p:nvSpPr>
        <p:spPr>
          <a:xfrm>
            <a:off x="6950241" y="3116370"/>
            <a:ext cx="11632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Proton</a:t>
            </a:r>
            <a:endParaRPr sz="2700" b="0" i="0" u="none" strike="noStrike" cap="none">
              <a:solidFill>
                <a:srgbClr val="FF0000"/>
              </a:solidFill>
              <a:latin typeface="Calibri"/>
              <a:ea typeface="Calibri"/>
              <a:cs typeface="Calibri"/>
              <a:sym typeface="Calibri"/>
            </a:endParaRPr>
          </a:p>
        </p:txBody>
      </p:sp>
      <p:cxnSp>
        <p:nvCxnSpPr>
          <p:cNvPr id="396" name="Google Shape;396;p32"/>
          <p:cNvCxnSpPr/>
          <p:nvPr/>
        </p:nvCxnSpPr>
        <p:spPr>
          <a:xfrm flipH="1">
            <a:off x="5222957" y="3390744"/>
            <a:ext cx="1727284" cy="46691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3"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 name="Google Shape;403;p33"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4"/>
          <p:cNvSpPr txBox="1"/>
          <p:nvPr/>
        </p:nvSpPr>
        <p:spPr>
          <a:xfrm>
            <a:off x="1077644" y="1412963"/>
            <a:ext cx="313202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Calibri"/>
                <a:ea typeface="Calibri"/>
                <a:cs typeface="Calibri"/>
                <a:sym typeface="Calibri"/>
              </a:rPr>
              <a:t>Proton</a:t>
            </a:r>
            <a:endParaRPr sz="1400" b="0" i="0" u="none" strike="noStrike" cap="none">
              <a:solidFill>
                <a:srgbClr val="000000"/>
              </a:solidFill>
              <a:latin typeface="Arial"/>
              <a:ea typeface="Arial"/>
              <a:cs typeface="Arial"/>
              <a:sym typeface="Arial"/>
            </a:endParaRPr>
          </a:p>
        </p:txBody>
      </p:sp>
      <p:sp>
        <p:nvSpPr>
          <p:cNvPr id="410" name="Google Shape;410;p3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1" name="Google Shape;411;p34"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412" name="Google Shape;412;p34"/>
          <p:cNvSpPr/>
          <p:nvPr/>
        </p:nvSpPr>
        <p:spPr>
          <a:xfrm>
            <a:off x="1327221" y="1412963"/>
            <a:ext cx="1316436" cy="1282466"/>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13" name="Google Shape;413;p34"/>
          <p:cNvSpPr/>
          <p:nvPr/>
        </p:nvSpPr>
        <p:spPr>
          <a:xfrm>
            <a:off x="1716244" y="2726215"/>
            <a:ext cx="538390" cy="1214905"/>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14" name="Google Shape;414;p34"/>
          <p:cNvSpPr txBox="1"/>
          <p:nvPr/>
        </p:nvSpPr>
        <p:spPr>
          <a:xfrm>
            <a:off x="658216" y="3971906"/>
            <a:ext cx="265444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positive, for</a:t>
            </a:r>
            <a:endParaRPr sz="4000" b="0" i="0" u="none" strike="noStrike" cap="none">
              <a:solidFill>
                <a:schemeClr val="dk1"/>
              </a:solidFill>
              <a:latin typeface="Calibri"/>
              <a:ea typeface="Calibri"/>
              <a:cs typeface="Calibri"/>
              <a:sym typeface="Calibri"/>
            </a:endParaRPr>
          </a:p>
        </p:txBody>
      </p:sp>
      <p:pic>
        <p:nvPicPr>
          <p:cNvPr id="415" name="Google Shape;415;p34"/>
          <p:cNvPicPr preferRelativeResize="0"/>
          <p:nvPr/>
        </p:nvPicPr>
        <p:blipFill rotWithShape="1">
          <a:blip r:embed="rId5">
            <a:alphaModFix/>
          </a:blip>
          <a:srcRect/>
          <a:stretch/>
        </p:blipFill>
        <p:spPr>
          <a:xfrm>
            <a:off x="5357037" y="4322618"/>
            <a:ext cx="3794732" cy="253538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5"/>
          <p:cNvSpPr txBox="1"/>
          <p:nvPr/>
        </p:nvSpPr>
        <p:spPr>
          <a:xfrm>
            <a:off x="1077644" y="1412963"/>
            <a:ext cx="313202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0" i="0" u="none" strike="noStrike" cap="none">
                <a:solidFill>
                  <a:schemeClr val="dk1"/>
                </a:solidFill>
                <a:latin typeface="Calibri"/>
                <a:ea typeface="Calibri"/>
                <a:cs typeface="Calibri"/>
                <a:sym typeface="Calibri"/>
              </a:rPr>
              <a:t>Proton</a:t>
            </a:r>
            <a:endParaRPr sz="1400" b="0" i="0" u="none" strike="noStrike" cap="none">
              <a:solidFill>
                <a:srgbClr val="000000"/>
              </a:solidFill>
              <a:latin typeface="Arial"/>
              <a:ea typeface="Arial"/>
              <a:cs typeface="Arial"/>
              <a:sym typeface="Arial"/>
            </a:endParaRPr>
          </a:p>
        </p:txBody>
      </p:sp>
      <p:sp>
        <p:nvSpPr>
          <p:cNvPr id="422" name="Google Shape;422;p3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3" name="Google Shape;423;p35"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424" name="Google Shape;424;p35"/>
          <p:cNvSpPr/>
          <p:nvPr/>
        </p:nvSpPr>
        <p:spPr>
          <a:xfrm>
            <a:off x="1327221" y="1412963"/>
            <a:ext cx="1316436" cy="1282466"/>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25" name="Google Shape;425;p35"/>
          <p:cNvSpPr/>
          <p:nvPr/>
        </p:nvSpPr>
        <p:spPr>
          <a:xfrm>
            <a:off x="1716244" y="2726215"/>
            <a:ext cx="538390" cy="1214905"/>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26" name="Google Shape;426;p35"/>
          <p:cNvSpPr txBox="1"/>
          <p:nvPr/>
        </p:nvSpPr>
        <p:spPr>
          <a:xfrm>
            <a:off x="658216" y="3971906"/>
            <a:ext cx="265444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positive, for</a:t>
            </a:r>
            <a:endParaRPr sz="4000" b="0" i="0" u="none" strike="noStrike" cap="none">
              <a:solidFill>
                <a:schemeClr val="dk1"/>
              </a:solidFill>
              <a:latin typeface="Calibri"/>
              <a:ea typeface="Calibri"/>
              <a:cs typeface="Calibri"/>
              <a:sym typeface="Calibri"/>
            </a:endParaRPr>
          </a:p>
        </p:txBody>
      </p:sp>
      <p:pic>
        <p:nvPicPr>
          <p:cNvPr id="427" name="Google Shape;427;p35"/>
          <p:cNvPicPr preferRelativeResize="0"/>
          <p:nvPr/>
        </p:nvPicPr>
        <p:blipFill rotWithShape="1">
          <a:blip r:embed="rId5">
            <a:alphaModFix/>
          </a:blip>
          <a:srcRect/>
          <a:stretch/>
        </p:blipFill>
        <p:spPr>
          <a:xfrm>
            <a:off x="5357037" y="4322618"/>
            <a:ext cx="3794732" cy="2535381"/>
          </a:xfrm>
          <a:prstGeom prst="rect">
            <a:avLst/>
          </a:prstGeom>
          <a:noFill/>
          <a:ln>
            <a:noFill/>
          </a:ln>
        </p:spPr>
      </p:pic>
      <p:sp>
        <p:nvSpPr>
          <p:cNvPr id="428" name="Google Shape;428;p35"/>
          <p:cNvSpPr txBox="1"/>
          <p:nvPr/>
        </p:nvSpPr>
        <p:spPr>
          <a:xfrm>
            <a:off x="4209671" y="1566851"/>
            <a:ext cx="488171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 positive charge</a:t>
            </a:r>
            <a:endParaRPr sz="40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7"/>
          <p:cNvSpPr txBox="1"/>
          <p:nvPr/>
        </p:nvSpPr>
        <p:spPr>
          <a:xfrm>
            <a:off x="1028700" y="424771"/>
            <a:ext cx="787037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can we use the word proton to help us remember the definition of the term?</a:t>
            </a:r>
            <a:endParaRPr sz="1400" b="0" i="0" u="none" strike="noStrike" cap="none">
              <a:solidFill>
                <a:srgbClr val="000000"/>
              </a:solidFill>
              <a:latin typeface="Arial"/>
              <a:ea typeface="Arial"/>
              <a:cs typeface="Arial"/>
              <a:sym typeface="Arial"/>
            </a:endParaRPr>
          </a:p>
        </p:txBody>
      </p:sp>
      <p:sp>
        <p:nvSpPr>
          <p:cNvPr id="441" name="Google Shape;441;p3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2" name="Google Shape;442;p37"/>
          <p:cNvPicPr preferRelativeResize="0"/>
          <p:nvPr/>
        </p:nvPicPr>
        <p:blipFill rotWithShape="1">
          <a:blip r:embed="rId4">
            <a:alphaModFix/>
          </a:blip>
          <a:srcRect/>
          <a:stretch/>
        </p:blipFill>
        <p:spPr>
          <a:xfrm>
            <a:off x="2269671" y="1625100"/>
            <a:ext cx="4468637" cy="4468637"/>
          </a:xfrm>
          <a:prstGeom prst="rect">
            <a:avLst/>
          </a:prstGeom>
          <a:noFill/>
          <a:ln>
            <a:noFill/>
          </a:ln>
        </p:spPr>
      </p:pic>
      <p:sp>
        <p:nvSpPr>
          <p:cNvPr id="443" name="Google Shape;443;p37"/>
          <p:cNvSpPr txBox="1"/>
          <p:nvPr/>
        </p:nvSpPr>
        <p:spPr>
          <a:xfrm>
            <a:off x="6950241" y="3116370"/>
            <a:ext cx="11632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Proton</a:t>
            </a:r>
            <a:endParaRPr sz="2700" b="0" i="0" u="none" strike="noStrike" cap="none">
              <a:solidFill>
                <a:srgbClr val="FF0000"/>
              </a:solidFill>
              <a:latin typeface="Calibri"/>
              <a:ea typeface="Calibri"/>
              <a:cs typeface="Calibri"/>
              <a:sym typeface="Calibri"/>
            </a:endParaRPr>
          </a:p>
        </p:txBody>
      </p:sp>
      <p:cxnSp>
        <p:nvCxnSpPr>
          <p:cNvPr id="444" name="Google Shape;444;p37"/>
          <p:cNvCxnSpPr/>
          <p:nvPr/>
        </p:nvCxnSpPr>
        <p:spPr>
          <a:xfrm flipH="1">
            <a:off x="5222957" y="3390744"/>
            <a:ext cx="1727284" cy="46691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8"/>
          <p:cNvSpPr txBox="1"/>
          <p:nvPr/>
        </p:nvSpPr>
        <p:spPr>
          <a:xfrm>
            <a:off x="1573902" y="775481"/>
            <a:ext cx="622381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Calibri"/>
              <a:buNone/>
            </a:pPr>
            <a:r>
              <a:rPr lang="en-US" sz="7200" b="0" i="0" u="none" strike="noStrike" cap="none">
                <a:solidFill>
                  <a:schemeClr val="dk1"/>
                </a:solidFill>
                <a:latin typeface="Calibri"/>
                <a:ea typeface="Calibri"/>
                <a:cs typeface="Calibri"/>
                <a:sym typeface="Calibri"/>
              </a:rPr>
              <a:t>atomic nucleus</a:t>
            </a:r>
            <a:endParaRPr sz="7200" b="0" i="0" u="none" strike="noStrike" cap="none">
              <a:solidFill>
                <a:schemeClr val="dk1"/>
              </a:solidFill>
              <a:latin typeface="Calibri"/>
              <a:ea typeface="Calibri"/>
              <a:cs typeface="Calibri"/>
              <a:sym typeface="Calibri"/>
            </a:endParaRPr>
          </a:p>
        </p:txBody>
      </p:sp>
      <p:cxnSp>
        <p:nvCxnSpPr>
          <p:cNvPr id="452" name="Google Shape;452;p38"/>
          <p:cNvCxnSpPr/>
          <p:nvPr/>
        </p:nvCxnSpPr>
        <p:spPr>
          <a:xfrm flipH="1">
            <a:off x="1958011" y="1975810"/>
            <a:ext cx="1499378" cy="1693551"/>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862"/>
              </a:srgbClr>
            </a:outerShdw>
          </a:effectLst>
        </p:spPr>
      </p:cxnSp>
      <p:cxnSp>
        <p:nvCxnSpPr>
          <p:cNvPr id="453" name="Google Shape;453;p38"/>
          <p:cNvCxnSpPr/>
          <p:nvPr/>
        </p:nvCxnSpPr>
        <p:spPr>
          <a:xfrm>
            <a:off x="5256642" y="1975810"/>
            <a:ext cx="2010931" cy="1693551"/>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6862"/>
              </a:srgbClr>
            </a:outerShdw>
          </a:effectLst>
        </p:spPr>
      </p:cxnSp>
      <p:sp>
        <p:nvSpPr>
          <p:cNvPr id="454" name="Google Shape;454;p38"/>
          <p:cNvSpPr txBox="1"/>
          <p:nvPr/>
        </p:nvSpPr>
        <p:spPr>
          <a:xfrm>
            <a:off x="505194" y="3669361"/>
            <a:ext cx="418061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Calibri"/>
              <a:buNone/>
            </a:pPr>
            <a:r>
              <a:rPr lang="en-US" sz="7200" b="0" i="0" u="none" strike="noStrike" cap="none">
                <a:solidFill>
                  <a:schemeClr val="dk1"/>
                </a:solidFill>
                <a:latin typeface="Calibri"/>
                <a:ea typeface="Calibri"/>
                <a:cs typeface="Calibri"/>
                <a:sym typeface="Calibri"/>
              </a:rPr>
              <a:t>protons</a:t>
            </a:r>
            <a:endParaRPr sz="7200" b="0" i="0" u="none" strike="noStrike" cap="none">
              <a:solidFill>
                <a:schemeClr val="dk1"/>
              </a:solidFill>
              <a:latin typeface="Calibri"/>
              <a:ea typeface="Calibri"/>
              <a:cs typeface="Calibri"/>
              <a:sym typeface="Calibri"/>
            </a:endParaRPr>
          </a:p>
        </p:txBody>
      </p:sp>
      <p:sp>
        <p:nvSpPr>
          <p:cNvPr id="455" name="Google Shape;455;p38"/>
          <p:cNvSpPr txBox="1"/>
          <p:nvPr/>
        </p:nvSpPr>
        <p:spPr>
          <a:xfrm>
            <a:off x="5033942" y="3592427"/>
            <a:ext cx="418061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7200"/>
              <a:buFont typeface="Calibri"/>
              <a:buNone/>
            </a:pPr>
            <a:r>
              <a:rPr lang="en-US" sz="7200" b="0" i="0" u="none" strike="noStrike" cap="none">
                <a:solidFill>
                  <a:srgbClr val="FF0000"/>
                </a:solidFill>
                <a:latin typeface="Calibri"/>
                <a:ea typeface="Calibri"/>
                <a:cs typeface="Calibri"/>
                <a:sym typeface="Calibri"/>
              </a:rPr>
              <a:t>neutrons</a:t>
            </a:r>
            <a:endParaRPr sz="7200" b="0" i="0" u="none" strike="noStrike" cap="none">
              <a:solidFill>
                <a:srgbClr val="FF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9"/>
          <p:cNvSpPr txBox="1"/>
          <p:nvPr/>
        </p:nvSpPr>
        <p:spPr>
          <a:xfrm>
            <a:off x="1030778" y="165843"/>
            <a:ext cx="7930342"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sng" strike="noStrike" cap="none">
                <a:solidFill>
                  <a:schemeClr val="dk1"/>
                </a:solidFill>
                <a:latin typeface="Calibri"/>
                <a:ea typeface="Calibri"/>
                <a:cs typeface="Calibri"/>
                <a:sym typeface="Calibri"/>
              </a:rPr>
              <a:t>Neutron</a:t>
            </a:r>
            <a:r>
              <a:rPr lang="en-US" sz="3400" b="0" i="0" u="none" strike="noStrike" cap="none">
                <a:solidFill>
                  <a:schemeClr val="dk1"/>
                </a:solidFill>
                <a:latin typeface="Calibri"/>
                <a:ea typeface="Calibri"/>
                <a:cs typeface="Calibri"/>
                <a:sym typeface="Calibri"/>
              </a:rPr>
              <a:t>: subatomic particle with a neutral charge, found in the nucleus of an atom</a:t>
            </a:r>
            <a:endParaRPr sz="1400" b="0" i="0" u="none" strike="noStrike" cap="none">
              <a:solidFill>
                <a:srgbClr val="000000"/>
              </a:solidFill>
              <a:latin typeface="Arial"/>
              <a:ea typeface="Arial"/>
              <a:cs typeface="Arial"/>
              <a:sym typeface="Arial"/>
            </a:endParaRPr>
          </a:p>
        </p:txBody>
      </p:sp>
      <p:pic>
        <p:nvPicPr>
          <p:cNvPr id="463" name="Google Shape;463;p39"/>
          <p:cNvPicPr preferRelativeResize="0"/>
          <p:nvPr/>
        </p:nvPicPr>
        <p:blipFill rotWithShape="1">
          <a:blip r:embed="rId4">
            <a:alphaModFix/>
          </a:blip>
          <a:srcRect/>
          <a:stretch/>
        </p:blipFill>
        <p:spPr>
          <a:xfrm>
            <a:off x="2424876" y="1320496"/>
            <a:ext cx="5227832" cy="5227832"/>
          </a:xfrm>
          <a:prstGeom prst="rect">
            <a:avLst/>
          </a:prstGeom>
          <a:noFill/>
          <a:ln>
            <a:noFill/>
          </a:ln>
        </p:spPr>
      </p:pic>
      <p:sp>
        <p:nvSpPr>
          <p:cNvPr id="464" name="Google Shape;464;p39"/>
          <p:cNvSpPr txBox="1"/>
          <p:nvPr/>
        </p:nvSpPr>
        <p:spPr>
          <a:xfrm>
            <a:off x="1732699" y="1661790"/>
            <a:ext cx="138435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Neutron</a:t>
            </a:r>
            <a:endParaRPr sz="2700" b="0" i="0" u="none" strike="noStrike" cap="none">
              <a:solidFill>
                <a:srgbClr val="FF0000"/>
              </a:solidFill>
              <a:latin typeface="Calibri"/>
              <a:ea typeface="Calibri"/>
              <a:cs typeface="Calibri"/>
              <a:sym typeface="Calibri"/>
            </a:endParaRPr>
          </a:p>
        </p:txBody>
      </p:sp>
      <p:cxnSp>
        <p:nvCxnSpPr>
          <p:cNvPr id="465" name="Google Shape;465;p39"/>
          <p:cNvCxnSpPr/>
          <p:nvPr/>
        </p:nvCxnSpPr>
        <p:spPr>
          <a:xfrm>
            <a:off x="3019081" y="2007068"/>
            <a:ext cx="1503043" cy="139587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pic>
        <p:nvPicPr>
          <p:cNvPr id="466" name="Google Shape;466;p39" descr="Blog"/>
          <p:cNvPicPr preferRelativeResize="0"/>
          <p:nvPr/>
        </p:nvPicPr>
        <p:blipFill rotWithShape="1">
          <a:blip r:embed="rId5">
            <a:alphaModFix/>
          </a:blip>
          <a:srcRect/>
          <a:stretch/>
        </p:blipFill>
        <p:spPr>
          <a:xfrm>
            <a:off x="735230" y="135869"/>
            <a:ext cx="463492" cy="4634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txBox="1"/>
          <p:nvPr/>
        </p:nvSpPr>
        <p:spPr>
          <a:xfrm>
            <a:off x="514545" y="298084"/>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basic structural components of a typical atom?</a:t>
            </a:r>
            <a:endParaRPr sz="3000" b="0" i="0" u="none" strike="noStrike" cap="none">
              <a:solidFill>
                <a:schemeClr val="dk1"/>
              </a:solidFill>
              <a:latin typeface="Calibri"/>
              <a:ea typeface="Calibri"/>
              <a:cs typeface="Calibri"/>
              <a:sym typeface="Calibri"/>
            </a:endParaRPr>
          </a:p>
        </p:txBody>
      </p:sp>
      <p:pic>
        <p:nvPicPr>
          <p:cNvPr id="147" name="Google Shape;147;p4" descr="tom - Wiktionary"/>
          <p:cNvPicPr preferRelativeResize="0"/>
          <p:nvPr/>
        </p:nvPicPr>
        <p:blipFill rotWithShape="1">
          <a:blip r:embed="rId4">
            <a:alphaModFix/>
          </a:blip>
          <a:srcRect/>
          <a:stretch/>
        </p:blipFill>
        <p:spPr>
          <a:xfrm>
            <a:off x="2665686" y="1844566"/>
            <a:ext cx="3955831" cy="447728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1"/>
          <p:cNvSpPr txBox="1"/>
          <p:nvPr/>
        </p:nvSpPr>
        <p:spPr>
          <a:xfrm>
            <a:off x="1028700" y="424771"/>
            <a:ext cx="787037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neutron?</a:t>
            </a:r>
            <a:endParaRPr sz="1400" b="0" i="0" u="none" strike="noStrike" cap="none">
              <a:solidFill>
                <a:srgbClr val="000000"/>
              </a:solidFill>
              <a:latin typeface="Arial"/>
              <a:ea typeface="Arial"/>
              <a:cs typeface="Arial"/>
              <a:sym typeface="Arial"/>
            </a:endParaRPr>
          </a:p>
        </p:txBody>
      </p:sp>
      <p:sp>
        <p:nvSpPr>
          <p:cNvPr id="479" name="Google Shape;479;p4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0" name="Google Shape;480;p41"/>
          <p:cNvPicPr preferRelativeResize="0"/>
          <p:nvPr/>
        </p:nvPicPr>
        <p:blipFill rotWithShape="1">
          <a:blip r:embed="rId4">
            <a:alphaModFix/>
          </a:blip>
          <a:srcRect/>
          <a:stretch/>
        </p:blipFill>
        <p:spPr>
          <a:xfrm>
            <a:off x="2081976" y="1336825"/>
            <a:ext cx="5227832" cy="5227832"/>
          </a:xfrm>
          <a:prstGeom prst="rect">
            <a:avLst/>
          </a:prstGeom>
          <a:noFill/>
          <a:ln>
            <a:noFill/>
          </a:ln>
        </p:spPr>
      </p:pic>
      <p:sp>
        <p:nvSpPr>
          <p:cNvPr id="481" name="Google Shape;481;p41"/>
          <p:cNvSpPr txBox="1"/>
          <p:nvPr/>
        </p:nvSpPr>
        <p:spPr>
          <a:xfrm>
            <a:off x="1389799" y="1678119"/>
            <a:ext cx="138435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Neutron</a:t>
            </a:r>
            <a:endParaRPr sz="2700" b="0" i="0" u="none" strike="noStrike" cap="none">
              <a:solidFill>
                <a:srgbClr val="FF0000"/>
              </a:solidFill>
              <a:latin typeface="Calibri"/>
              <a:ea typeface="Calibri"/>
              <a:cs typeface="Calibri"/>
              <a:sym typeface="Calibri"/>
            </a:endParaRPr>
          </a:p>
        </p:txBody>
      </p:sp>
      <p:cxnSp>
        <p:nvCxnSpPr>
          <p:cNvPr id="482" name="Google Shape;482;p41"/>
          <p:cNvCxnSpPr/>
          <p:nvPr/>
        </p:nvCxnSpPr>
        <p:spPr>
          <a:xfrm>
            <a:off x="2676181" y="2023397"/>
            <a:ext cx="1503043" cy="139587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2"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9" name="Google Shape;489;p42"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3"/>
          <p:cNvSpPr txBox="1"/>
          <p:nvPr/>
        </p:nvSpPr>
        <p:spPr>
          <a:xfrm>
            <a:off x="1077644" y="1412963"/>
            <a:ext cx="313202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Calibri"/>
                <a:ea typeface="Calibri"/>
                <a:cs typeface="Calibri"/>
                <a:sym typeface="Calibri"/>
              </a:rPr>
              <a:t>Neutron</a:t>
            </a:r>
            <a:endParaRPr sz="1400" b="0" i="0" u="none" strike="noStrike" cap="none">
              <a:solidFill>
                <a:srgbClr val="000000"/>
              </a:solidFill>
              <a:latin typeface="Arial"/>
              <a:ea typeface="Arial"/>
              <a:cs typeface="Arial"/>
              <a:sym typeface="Arial"/>
            </a:endParaRPr>
          </a:p>
        </p:txBody>
      </p:sp>
      <p:sp>
        <p:nvSpPr>
          <p:cNvPr id="496" name="Google Shape;496;p4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7" name="Google Shape;497;p43"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498" name="Google Shape;498;p43"/>
          <p:cNvSpPr/>
          <p:nvPr/>
        </p:nvSpPr>
        <p:spPr>
          <a:xfrm>
            <a:off x="1138952" y="1412963"/>
            <a:ext cx="1504705" cy="1282466"/>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99" name="Google Shape;499;p43"/>
          <p:cNvSpPr/>
          <p:nvPr/>
        </p:nvSpPr>
        <p:spPr>
          <a:xfrm>
            <a:off x="1716244" y="2726215"/>
            <a:ext cx="538390" cy="1214905"/>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00" name="Google Shape;500;p43"/>
          <p:cNvSpPr txBox="1"/>
          <p:nvPr/>
        </p:nvSpPr>
        <p:spPr>
          <a:xfrm>
            <a:off x="332509" y="3971906"/>
            <a:ext cx="355784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Neutral, neither</a:t>
            </a:r>
            <a:endParaRPr sz="4000" b="0" i="0" u="none" strike="noStrike" cap="none">
              <a:solidFill>
                <a:schemeClr val="dk1"/>
              </a:solidFill>
              <a:latin typeface="Calibri"/>
              <a:ea typeface="Calibri"/>
              <a:cs typeface="Calibri"/>
              <a:sym typeface="Calibri"/>
            </a:endParaRPr>
          </a:p>
        </p:txBody>
      </p:sp>
      <p:pic>
        <p:nvPicPr>
          <p:cNvPr id="501" name="Google Shape;501;p43"/>
          <p:cNvPicPr preferRelativeResize="0"/>
          <p:nvPr/>
        </p:nvPicPr>
        <p:blipFill rotWithShape="1">
          <a:blip r:embed="rId5">
            <a:alphaModFix/>
          </a:blip>
          <a:srcRect/>
          <a:stretch/>
        </p:blipFill>
        <p:spPr>
          <a:xfrm>
            <a:off x="5769032" y="4373762"/>
            <a:ext cx="3374967" cy="248423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4"/>
          <p:cNvSpPr txBox="1"/>
          <p:nvPr/>
        </p:nvSpPr>
        <p:spPr>
          <a:xfrm>
            <a:off x="1077644" y="1412963"/>
            <a:ext cx="313202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Calibri"/>
                <a:ea typeface="Calibri"/>
                <a:cs typeface="Calibri"/>
                <a:sym typeface="Calibri"/>
              </a:rPr>
              <a:t>Neutron</a:t>
            </a:r>
            <a:endParaRPr sz="1400" b="0" i="0" u="none" strike="noStrike" cap="none">
              <a:solidFill>
                <a:srgbClr val="000000"/>
              </a:solidFill>
              <a:latin typeface="Arial"/>
              <a:ea typeface="Arial"/>
              <a:cs typeface="Arial"/>
              <a:sym typeface="Arial"/>
            </a:endParaRPr>
          </a:p>
        </p:txBody>
      </p:sp>
      <p:sp>
        <p:nvSpPr>
          <p:cNvPr id="508" name="Google Shape;508;p4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9" name="Google Shape;509;p44"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510" name="Google Shape;510;p44"/>
          <p:cNvSpPr/>
          <p:nvPr/>
        </p:nvSpPr>
        <p:spPr>
          <a:xfrm>
            <a:off x="1138952" y="1412963"/>
            <a:ext cx="1504705" cy="1282466"/>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11" name="Google Shape;511;p44"/>
          <p:cNvSpPr/>
          <p:nvPr/>
        </p:nvSpPr>
        <p:spPr>
          <a:xfrm>
            <a:off x="1716244" y="2726215"/>
            <a:ext cx="538390" cy="1214905"/>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12" name="Google Shape;512;p44"/>
          <p:cNvSpPr txBox="1"/>
          <p:nvPr/>
        </p:nvSpPr>
        <p:spPr>
          <a:xfrm>
            <a:off x="332509" y="3971906"/>
            <a:ext cx="355784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Neutral, neither</a:t>
            </a:r>
            <a:endParaRPr sz="4000" b="0" i="0" u="none" strike="noStrike" cap="none">
              <a:solidFill>
                <a:schemeClr val="dk1"/>
              </a:solidFill>
              <a:latin typeface="Calibri"/>
              <a:ea typeface="Calibri"/>
              <a:cs typeface="Calibri"/>
              <a:sym typeface="Calibri"/>
            </a:endParaRPr>
          </a:p>
        </p:txBody>
      </p:sp>
      <p:pic>
        <p:nvPicPr>
          <p:cNvPr id="513" name="Google Shape;513;p44"/>
          <p:cNvPicPr preferRelativeResize="0"/>
          <p:nvPr/>
        </p:nvPicPr>
        <p:blipFill rotWithShape="1">
          <a:blip r:embed="rId5">
            <a:alphaModFix/>
          </a:blip>
          <a:srcRect/>
          <a:stretch/>
        </p:blipFill>
        <p:spPr>
          <a:xfrm>
            <a:off x="5769032" y="4373762"/>
            <a:ext cx="3374967" cy="2484237"/>
          </a:xfrm>
          <a:prstGeom prst="rect">
            <a:avLst/>
          </a:prstGeom>
          <a:noFill/>
          <a:ln>
            <a:noFill/>
          </a:ln>
        </p:spPr>
      </p:pic>
      <p:sp>
        <p:nvSpPr>
          <p:cNvPr id="514" name="Google Shape;514;p44"/>
          <p:cNvSpPr txBox="1"/>
          <p:nvPr/>
        </p:nvSpPr>
        <p:spPr>
          <a:xfrm>
            <a:off x="4393679" y="1597649"/>
            <a:ext cx="488171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 neutral (no) charge</a:t>
            </a:r>
            <a:endParaRPr sz="4000" b="1"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6"/>
          <p:cNvSpPr txBox="1"/>
          <p:nvPr/>
        </p:nvSpPr>
        <p:spPr>
          <a:xfrm>
            <a:off x="1028700" y="285015"/>
            <a:ext cx="787037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can we use the word neutron to remember the definition of the term?</a:t>
            </a:r>
            <a:endParaRPr sz="1400" b="0" i="0" u="none" strike="noStrike" cap="none">
              <a:solidFill>
                <a:srgbClr val="000000"/>
              </a:solidFill>
              <a:latin typeface="Arial"/>
              <a:ea typeface="Arial"/>
              <a:cs typeface="Arial"/>
              <a:sym typeface="Arial"/>
            </a:endParaRPr>
          </a:p>
        </p:txBody>
      </p:sp>
      <p:sp>
        <p:nvSpPr>
          <p:cNvPr id="527" name="Google Shape;527;p4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8" name="Google Shape;528;p46"/>
          <p:cNvPicPr preferRelativeResize="0"/>
          <p:nvPr/>
        </p:nvPicPr>
        <p:blipFill rotWithShape="1">
          <a:blip r:embed="rId4">
            <a:alphaModFix/>
          </a:blip>
          <a:srcRect/>
          <a:stretch/>
        </p:blipFill>
        <p:spPr>
          <a:xfrm>
            <a:off x="2093023" y="1800401"/>
            <a:ext cx="4535656" cy="4535656"/>
          </a:xfrm>
          <a:prstGeom prst="rect">
            <a:avLst/>
          </a:prstGeom>
          <a:noFill/>
          <a:ln>
            <a:noFill/>
          </a:ln>
        </p:spPr>
      </p:pic>
      <p:sp>
        <p:nvSpPr>
          <p:cNvPr id="529" name="Google Shape;529;p46"/>
          <p:cNvSpPr txBox="1"/>
          <p:nvPr/>
        </p:nvSpPr>
        <p:spPr>
          <a:xfrm>
            <a:off x="1389799" y="1678119"/>
            <a:ext cx="138435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Neutron</a:t>
            </a:r>
            <a:endParaRPr sz="2700" b="0" i="0" u="none" strike="noStrike" cap="none">
              <a:solidFill>
                <a:srgbClr val="FF0000"/>
              </a:solidFill>
              <a:latin typeface="Calibri"/>
              <a:ea typeface="Calibri"/>
              <a:cs typeface="Calibri"/>
              <a:sym typeface="Calibri"/>
            </a:endParaRPr>
          </a:p>
        </p:txBody>
      </p:sp>
      <p:cxnSp>
        <p:nvCxnSpPr>
          <p:cNvPr id="530" name="Google Shape;530;p46"/>
          <p:cNvCxnSpPr/>
          <p:nvPr/>
        </p:nvCxnSpPr>
        <p:spPr>
          <a:xfrm>
            <a:off x="2431252" y="2185950"/>
            <a:ext cx="1503043" cy="139587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7"/>
          <p:cNvSpPr txBox="1"/>
          <p:nvPr/>
        </p:nvSpPr>
        <p:spPr>
          <a:xfrm>
            <a:off x="1030778" y="165843"/>
            <a:ext cx="7930342"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sng" strike="noStrike" cap="none">
                <a:solidFill>
                  <a:schemeClr val="dk1"/>
                </a:solidFill>
                <a:latin typeface="Calibri"/>
                <a:ea typeface="Calibri"/>
                <a:cs typeface="Calibri"/>
                <a:sym typeface="Calibri"/>
              </a:rPr>
              <a:t>Electron</a:t>
            </a:r>
            <a:r>
              <a:rPr lang="en-US" sz="3400" b="0" i="0" u="none" strike="noStrike" cap="none">
                <a:solidFill>
                  <a:schemeClr val="dk1"/>
                </a:solidFill>
                <a:latin typeface="Calibri"/>
                <a:ea typeface="Calibri"/>
                <a:cs typeface="Calibri"/>
                <a:sym typeface="Calibri"/>
              </a:rPr>
              <a:t>: negatively charged particle that orbits the nucleus of an atom</a:t>
            </a:r>
            <a:endParaRPr sz="1400" b="0" i="0" u="none" strike="noStrike" cap="none">
              <a:solidFill>
                <a:srgbClr val="000000"/>
              </a:solidFill>
              <a:latin typeface="Arial"/>
              <a:ea typeface="Arial"/>
              <a:cs typeface="Arial"/>
              <a:sym typeface="Arial"/>
            </a:endParaRPr>
          </a:p>
        </p:txBody>
      </p:sp>
      <p:pic>
        <p:nvPicPr>
          <p:cNvPr id="538" name="Google Shape;538;p47"/>
          <p:cNvPicPr preferRelativeResize="0"/>
          <p:nvPr/>
        </p:nvPicPr>
        <p:blipFill rotWithShape="1">
          <a:blip r:embed="rId4">
            <a:alphaModFix/>
          </a:blip>
          <a:srcRect/>
          <a:stretch/>
        </p:blipFill>
        <p:spPr>
          <a:xfrm>
            <a:off x="2424876" y="1320496"/>
            <a:ext cx="5227832" cy="5227832"/>
          </a:xfrm>
          <a:prstGeom prst="rect">
            <a:avLst/>
          </a:prstGeom>
          <a:noFill/>
          <a:ln>
            <a:noFill/>
          </a:ln>
        </p:spPr>
      </p:pic>
      <p:sp>
        <p:nvSpPr>
          <p:cNvPr id="539" name="Google Shape;539;p47"/>
          <p:cNvSpPr txBox="1"/>
          <p:nvPr/>
        </p:nvSpPr>
        <p:spPr>
          <a:xfrm>
            <a:off x="364376" y="5152552"/>
            <a:ext cx="136832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Electron</a:t>
            </a:r>
            <a:endParaRPr sz="2700" b="0" i="0" u="none" strike="noStrike" cap="none">
              <a:solidFill>
                <a:srgbClr val="FF0000"/>
              </a:solidFill>
              <a:latin typeface="Calibri"/>
              <a:ea typeface="Calibri"/>
              <a:cs typeface="Calibri"/>
              <a:sym typeface="Calibri"/>
            </a:endParaRPr>
          </a:p>
        </p:txBody>
      </p:sp>
      <p:cxnSp>
        <p:nvCxnSpPr>
          <p:cNvPr id="540" name="Google Shape;540;p47"/>
          <p:cNvCxnSpPr/>
          <p:nvPr/>
        </p:nvCxnSpPr>
        <p:spPr>
          <a:xfrm rot="10800000" flipH="1">
            <a:off x="1730258" y="4887884"/>
            <a:ext cx="929815" cy="49902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pic>
        <p:nvPicPr>
          <p:cNvPr id="541" name="Google Shape;541;p47" descr="Blog"/>
          <p:cNvPicPr preferRelativeResize="0"/>
          <p:nvPr/>
        </p:nvPicPr>
        <p:blipFill rotWithShape="1">
          <a:blip r:embed="rId5">
            <a:alphaModFix/>
          </a:blip>
          <a:srcRect/>
          <a:stretch/>
        </p:blipFill>
        <p:spPr>
          <a:xfrm>
            <a:off x="735230" y="135869"/>
            <a:ext cx="463492" cy="46349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8" name="Google Shape;548;p48" descr="orbit.jpg"/>
          <p:cNvPicPr preferRelativeResize="0"/>
          <p:nvPr/>
        </p:nvPicPr>
        <p:blipFill rotWithShape="1">
          <a:blip r:embed="rId4">
            <a:alphaModFix/>
          </a:blip>
          <a:srcRect l="-26960" r="-26960"/>
          <a:stretch/>
        </p:blipFill>
        <p:spPr>
          <a:xfrm>
            <a:off x="457200" y="779463"/>
            <a:ext cx="8229600" cy="5346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p:nvPr/>
        </p:nvSpPr>
        <p:spPr>
          <a:xfrm>
            <a:off x="2301072" y="693336"/>
            <a:ext cx="458261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dirty="0">
                <a:solidFill>
                  <a:srgbClr val="FFC000"/>
                </a:solidFill>
                <a:latin typeface="Calibri"/>
                <a:ea typeface="Calibri"/>
                <a:cs typeface="Calibri"/>
                <a:sym typeface="Calibri"/>
              </a:rPr>
              <a:t>Demonstration</a:t>
            </a:r>
            <a:endParaRPr sz="1400" b="0" i="0" u="none" strike="noStrike" cap="none" dirty="0">
              <a:solidFill>
                <a:srgbClr val="FFC000"/>
              </a:solidFill>
              <a:latin typeface="Calibri"/>
              <a:ea typeface="Calibri"/>
              <a:cs typeface="Calibri"/>
              <a:sym typeface="Calibri"/>
            </a:endParaRPr>
          </a:p>
        </p:txBody>
      </p:sp>
      <p:sp>
        <p:nvSpPr>
          <p:cNvPr id="154" name="Google Shape;154;p5"/>
          <p:cNvSpPr txBox="1"/>
          <p:nvPr/>
        </p:nvSpPr>
        <p:spPr>
          <a:xfrm>
            <a:off x="2384809" y="2020388"/>
            <a:ext cx="4541855"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Visualizing an Atom Activity</a:t>
            </a:r>
            <a:endParaRPr sz="1400" b="0" i="0" u="none" strike="noStrike" cap="none">
              <a:solidFill>
                <a:srgbClr val="000000"/>
              </a:solidFill>
              <a:latin typeface="Arial"/>
              <a:ea typeface="Arial"/>
              <a:cs typeface="Arial"/>
              <a:sym typeface="Arial"/>
            </a:endParaRPr>
          </a:p>
        </p:txBody>
      </p:sp>
      <p:sp>
        <p:nvSpPr>
          <p:cNvPr id="155" name="Google Shape;155;p5"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5"/>
          <p:cNvSpPr txBox="1"/>
          <p:nvPr/>
        </p:nvSpPr>
        <p:spPr>
          <a:xfrm>
            <a:off x="814753" y="2848708"/>
            <a:ext cx="7514400" cy="329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TEACHER DIRECTIONS: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1" u="sng" strike="noStrike" cap="none">
                <a:solidFill>
                  <a:schemeClr val="dk1"/>
                </a:solidFill>
                <a:latin typeface="Calibri"/>
                <a:ea typeface="Calibri"/>
                <a:cs typeface="Calibri"/>
                <a:sym typeface="Calibri"/>
              </a:rPr>
              <a:t>Materials:</a:t>
            </a:r>
            <a:r>
              <a:rPr lang="en-US" sz="1600" b="0" i="0" u="sng" strike="noStrike" cap="none">
                <a:solidFill>
                  <a:schemeClr val="dk1"/>
                </a:solidFill>
                <a:latin typeface="Calibri"/>
                <a:ea typeface="Calibri"/>
                <a:cs typeface="Calibri"/>
                <a:sym typeface="Calibri"/>
              </a:rPr>
              <a:t> </a:t>
            </a:r>
            <a:r>
              <a:rPr lang="en-US" sz="1600" b="0" i="1" u="none" strike="noStrike" cap="none">
                <a:solidFill>
                  <a:schemeClr val="dk1"/>
                </a:solidFill>
                <a:latin typeface="Calibri"/>
                <a:ea typeface="Calibri"/>
                <a:cs typeface="Calibri"/>
                <a:sym typeface="Calibri"/>
              </a:rPr>
              <a:t>rope or hula hoop and your students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sng" strike="noStrike" cap="none">
                <a:solidFill>
                  <a:schemeClr val="dk1"/>
                </a:solidFill>
                <a:latin typeface="Calibri"/>
                <a:ea typeface="Calibri"/>
                <a:cs typeface="Calibri"/>
                <a:sym typeface="Calibri"/>
              </a:rPr>
              <a:t>Activity: </a:t>
            </a:r>
            <a:r>
              <a:rPr lang="en-US" sz="1600" b="0" i="1" u="none" strike="noStrike" cap="none">
                <a:solidFill>
                  <a:schemeClr val="dk1"/>
                </a:solidFill>
                <a:latin typeface="Calibri"/>
                <a:ea typeface="Calibri"/>
                <a:cs typeface="Calibri"/>
                <a:sym typeface="Calibri"/>
              </a:rPr>
              <a:t>In this activity, have a small group of students be protons and neutrons, and a small group of students be electrons. The rope or hula hoop represents the atomic nucleus. Have proton and neutron students stand closely together, mimicking a tight nucleus. Have electron students revolve around the students in the middle. Explain how this represents the structure of the atom.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sng" strike="noStrike" cap="none">
                <a:solidFill>
                  <a:schemeClr val="dk1"/>
                </a:solidFill>
                <a:latin typeface="Calibri"/>
                <a:ea typeface="Calibri"/>
                <a:cs typeface="Calibri"/>
                <a:sym typeface="Calibri"/>
              </a:rPr>
              <a:t>Enduring Understanding: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alibri"/>
              <a:buAutoNum type="arabicPeriod"/>
            </a:pPr>
            <a:r>
              <a:rPr lang="en-US" sz="1600" b="0" i="1" u="none" strike="noStrike" cap="none">
                <a:solidFill>
                  <a:schemeClr val="dk1"/>
                </a:solidFill>
                <a:latin typeface="Calibri"/>
                <a:ea typeface="Calibri"/>
                <a:cs typeface="Calibri"/>
                <a:sym typeface="Calibri"/>
              </a:rPr>
              <a:t>The atomic nucleus is dense.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alibri"/>
              <a:buAutoNum type="arabicPeriod"/>
            </a:pPr>
            <a:r>
              <a:rPr lang="en-US" sz="1600" b="0" i="1" u="none" strike="noStrike" cap="none">
                <a:solidFill>
                  <a:schemeClr val="dk1"/>
                </a:solidFill>
                <a:latin typeface="Calibri"/>
                <a:ea typeface="Calibri"/>
                <a:cs typeface="Calibri"/>
                <a:sym typeface="Calibri"/>
              </a:rPr>
              <a:t>The protons and electrons attract each other.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alibri"/>
              <a:buAutoNum type="arabicPeriod"/>
            </a:pPr>
            <a:r>
              <a:rPr lang="en-US" sz="1600" b="0" i="1" u="none" strike="noStrike" cap="none">
                <a:solidFill>
                  <a:schemeClr val="dk1"/>
                </a:solidFill>
                <a:latin typeface="Calibri"/>
                <a:ea typeface="Calibri"/>
                <a:cs typeface="Calibri"/>
                <a:sym typeface="Calibri"/>
              </a:rPr>
              <a:t>The electrons move in a large space around the nucleus.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sng" strike="noStrike" cap="none">
                <a:solidFill>
                  <a:schemeClr val="dk1"/>
                </a:solidFill>
                <a:latin typeface="Calibri"/>
                <a:ea typeface="Calibri"/>
                <a:cs typeface="Calibri"/>
                <a:sym typeface="Calibri"/>
              </a:rPr>
              <a:t>Note: </a:t>
            </a:r>
            <a:r>
              <a:rPr lang="en-US" sz="1600" b="0" i="1" u="none" strike="noStrike" cap="none">
                <a:solidFill>
                  <a:schemeClr val="dk1"/>
                </a:solidFill>
                <a:latin typeface="Calibri"/>
                <a:ea typeface="Calibri"/>
                <a:cs typeface="Calibri"/>
                <a:sym typeface="Calibri"/>
              </a:rPr>
              <a:t>This is a simple exercise to get students moving and visualizing the atom.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0"/>
          <p:cNvSpPr txBox="1"/>
          <p:nvPr/>
        </p:nvSpPr>
        <p:spPr>
          <a:xfrm>
            <a:off x="1028700" y="285015"/>
            <a:ext cx="787037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electron?</a:t>
            </a:r>
            <a:endParaRPr sz="1400" b="0" i="0" u="none" strike="noStrike" cap="none">
              <a:solidFill>
                <a:srgbClr val="000000"/>
              </a:solidFill>
              <a:latin typeface="Arial"/>
              <a:ea typeface="Arial"/>
              <a:cs typeface="Arial"/>
              <a:sym typeface="Arial"/>
            </a:endParaRPr>
          </a:p>
        </p:txBody>
      </p:sp>
      <p:sp>
        <p:nvSpPr>
          <p:cNvPr id="561" name="Google Shape;561;p5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2" name="Google Shape;562;p50"/>
          <p:cNvPicPr preferRelativeResize="0"/>
          <p:nvPr/>
        </p:nvPicPr>
        <p:blipFill rotWithShape="1">
          <a:blip r:embed="rId4">
            <a:alphaModFix/>
          </a:blip>
          <a:srcRect/>
          <a:stretch/>
        </p:blipFill>
        <p:spPr>
          <a:xfrm>
            <a:off x="2424876" y="1320496"/>
            <a:ext cx="5227832" cy="5227832"/>
          </a:xfrm>
          <a:prstGeom prst="rect">
            <a:avLst/>
          </a:prstGeom>
          <a:noFill/>
          <a:ln>
            <a:noFill/>
          </a:ln>
        </p:spPr>
      </p:pic>
      <p:sp>
        <p:nvSpPr>
          <p:cNvPr id="563" name="Google Shape;563;p50"/>
          <p:cNvSpPr txBox="1"/>
          <p:nvPr/>
        </p:nvSpPr>
        <p:spPr>
          <a:xfrm>
            <a:off x="364376" y="5152552"/>
            <a:ext cx="136832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Electron</a:t>
            </a:r>
            <a:endParaRPr sz="2700" b="0" i="0" u="none" strike="noStrike" cap="none">
              <a:solidFill>
                <a:srgbClr val="FF0000"/>
              </a:solidFill>
              <a:latin typeface="Calibri"/>
              <a:ea typeface="Calibri"/>
              <a:cs typeface="Calibri"/>
              <a:sym typeface="Calibri"/>
            </a:endParaRPr>
          </a:p>
        </p:txBody>
      </p:sp>
      <p:cxnSp>
        <p:nvCxnSpPr>
          <p:cNvPr id="564" name="Google Shape;564;p50"/>
          <p:cNvCxnSpPr/>
          <p:nvPr/>
        </p:nvCxnSpPr>
        <p:spPr>
          <a:xfrm rot="10800000" flipH="1">
            <a:off x="1730258" y="4887884"/>
            <a:ext cx="929815" cy="49902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3"/>
          <p:cNvSpPr txBox="1"/>
          <p:nvPr/>
        </p:nvSpPr>
        <p:spPr>
          <a:xfrm>
            <a:off x="1031956" y="149942"/>
            <a:ext cx="716447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difference between an electron and a proton?</a:t>
            </a:r>
            <a:endParaRPr sz="3600" b="0" i="0" u="none" strike="noStrike" cap="none">
              <a:solidFill>
                <a:schemeClr val="dk1"/>
              </a:solidFill>
              <a:latin typeface="Calibri"/>
              <a:ea typeface="Calibri"/>
              <a:cs typeface="Calibri"/>
              <a:sym typeface="Calibri"/>
            </a:endParaRPr>
          </a:p>
        </p:txBody>
      </p:sp>
      <p:sp>
        <p:nvSpPr>
          <p:cNvPr id="571" name="Google Shape;571;p5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2" name="Google Shape;572;p53"/>
          <p:cNvPicPr preferRelativeResize="0"/>
          <p:nvPr/>
        </p:nvPicPr>
        <p:blipFill rotWithShape="1">
          <a:blip r:embed="rId4">
            <a:alphaModFix/>
          </a:blip>
          <a:srcRect/>
          <a:stretch/>
        </p:blipFill>
        <p:spPr>
          <a:xfrm>
            <a:off x="2424876" y="1320496"/>
            <a:ext cx="5227832" cy="5227832"/>
          </a:xfrm>
          <a:prstGeom prst="rect">
            <a:avLst/>
          </a:prstGeom>
          <a:noFill/>
          <a:ln>
            <a:noFill/>
          </a:ln>
        </p:spPr>
      </p:pic>
      <p:sp>
        <p:nvSpPr>
          <p:cNvPr id="573" name="Google Shape;573;p53"/>
          <p:cNvSpPr txBox="1"/>
          <p:nvPr/>
        </p:nvSpPr>
        <p:spPr>
          <a:xfrm>
            <a:off x="7652369" y="3149027"/>
            <a:ext cx="11632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Proton</a:t>
            </a:r>
            <a:endParaRPr sz="2700" b="0" i="0" u="none" strike="noStrike" cap="none">
              <a:solidFill>
                <a:srgbClr val="FF0000"/>
              </a:solidFill>
              <a:latin typeface="Calibri"/>
              <a:ea typeface="Calibri"/>
              <a:cs typeface="Calibri"/>
              <a:sym typeface="Calibri"/>
            </a:endParaRPr>
          </a:p>
        </p:txBody>
      </p:sp>
      <p:cxnSp>
        <p:nvCxnSpPr>
          <p:cNvPr id="574" name="Google Shape;574;p53"/>
          <p:cNvCxnSpPr/>
          <p:nvPr/>
        </p:nvCxnSpPr>
        <p:spPr>
          <a:xfrm flipH="1">
            <a:off x="5925085" y="3423401"/>
            <a:ext cx="1727284" cy="46691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575" name="Google Shape;575;p53"/>
          <p:cNvSpPr txBox="1"/>
          <p:nvPr/>
        </p:nvSpPr>
        <p:spPr>
          <a:xfrm>
            <a:off x="364376" y="5152552"/>
            <a:ext cx="136832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Electron</a:t>
            </a:r>
            <a:endParaRPr sz="2700" b="0" i="0" u="none" strike="noStrike" cap="none">
              <a:solidFill>
                <a:srgbClr val="FF0000"/>
              </a:solidFill>
              <a:latin typeface="Calibri"/>
              <a:ea typeface="Calibri"/>
              <a:cs typeface="Calibri"/>
              <a:sym typeface="Calibri"/>
            </a:endParaRPr>
          </a:p>
        </p:txBody>
      </p:sp>
      <p:cxnSp>
        <p:nvCxnSpPr>
          <p:cNvPr id="576" name="Google Shape;576;p53"/>
          <p:cNvCxnSpPr/>
          <p:nvPr/>
        </p:nvCxnSpPr>
        <p:spPr>
          <a:xfrm rot="10800000" flipH="1">
            <a:off x="1730258" y="4887884"/>
            <a:ext cx="929815" cy="49902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4"/>
          <p:cNvSpPr txBox="1"/>
          <p:nvPr/>
        </p:nvSpPr>
        <p:spPr>
          <a:xfrm>
            <a:off x="735230" y="221473"/>
            <a:ext cx="814257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similarity between protons and neutrons?</a:t>
            </a:r>
            <a:endParaRPr sz="3600" b="0" i="0" u="none" strike="noStrike" cap="none">
              <a:solidFill>
                <a:schemeClr val="dk1"/>
              </a:solidFill>
              <a:latin typeface="Calibri"/>
              <a:ea typeface="Calibri"/>
              <a:cs typeface="Calibri"/>
              <a:sym typeface="Calibri"/>
            </a:endParaRPr>
          </a:p>
        </p:txBody>
      </p:sp>
      <p:sp>
        <p:nvSpPr>
          <p:cNvPr id="583" name="Google Shape;583;p5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4" name="Google Shape;584;p54"/>
          <p:cNvPicPr preferRelativeResize="0"/>
          <p:nvPr/>
        </p:nvPicPr>
        <p:blipFill rotWithShape="1">
          <a:blip r:embed="rId4">
            <a:alphaModFix/>
          </a:blip>
          <a:srcRect/>
          <a:stretch/>
        </p:blipFill>
        <p:spPr>
          <a:xfrm>
            <a:off x="2424876" y="1320496"/>
            <a:ext cx="5227832" cy="5227832"/>
          </a:xfrm>
          <a:prstGeom prst="rect">
            <a:avLst/>
          </a:prstGeom>
          <a:noFill/>
          <a:ln>
            <a:noFill/>
          </a:ln>
        </p:spPr>
      </p:pic>
      <p:sp>
        <p:nvSpPr>
          <p:cNvPr id="585" name="Google Shape;585;p54"/>
          <p:cNvSpPr txBox="1"/>
          <p:nvPr/>
        </p:nvSpPr>
        <p:spPr>
          <a:xfrm>
            <a:off x="7652369" y="3149027"/>
            <a:ext cx="11632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Proton</a:t>
            </a:r>
            <a:endParaRPr sz="2700" b="0" i="0" u="none" strike="noStrike" cap="none">
              <a:solidFill>
                <a:srgbClr val="FF0000"/>
              </a:solidFill>
              <a:latin typeface="Calibri"/>
              <a:ea typeface="Calibri"/>
              <a:cs typeface="Calibri"/>
              <a:sym typeface="Calibri"/>
            </a:endParaRPr>
          </a:p>
        </p:txBody>
      </p:sp>
      <p:cxnSp>
        <p:nvCxnSpPr>
          <p:cNvPr id="586" name="Google Shape;586;p54"/>
          <p:cNvCxnSpPr/>
          <p:nvPr/>
        </p:nvCxnSpPr>
        <p:spPr>
          <a:xfrm flipH="1">
            <a:off x="5925085" y="3423401"/>
            <a:ext cx="1727284" cy="46691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587" name="Google Shape;587;p54"/>
          <p:cNvSpPr txBox="1"/>
          <p:nvPr/>
        </p:nvSpPr>
        <p:spPr>
          <a:xfrm>
            <a:off x="1732699" y="1661790"/>
            <a:ext cx="138435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Neutron</a:t>
            </a:r>
            <a:endParaRPr sz="2700" b="0" i="0" u="none" strike="noStrike" cap="none">
              <a:solidFill>
                <a:srgbClr val="FF0000"/>
              </a:solidFill>
              <a:latin typeface="Calibri"/>
              <a:ea typeface="Calibri"/>
              <a:cs typeface="Calibri"/>
              <a:sym typeface="Calibri"/>
            </a:endParaRPr>
          </a:p>
        </p:txBody>
      </p:sp>
      <p:cxnSp>
        <p:nvCxnSpPr>
          <p:cNvPr id="588" name="Google Shape;588;p54"/>
          <p:cNvCxnSpPr/>
          <p:nvPr/>
        </p:nvCxnSpPr>
        <p:spPr>
          <a:xfrm>
            <a:off x="3019081" y="2007068"/>
            <a:ext cx="1503043" cy="139587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5"/>
          <p:cNvSpPr txBox="1"/>
          <p:nvPr/>
        </p:nvSpPr>
        <p:spPr>
          <a:xfrm>
            <a:off x="735230" y="735230"/>
            <a:ext cx="814257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An electron has a ________ charge. </a:t>
            </a:r>
            <a:endParaRPr sz="1400" b="0" i="0" u="none" strike="noStrike" cap="none">
              <a:solidFill>
                <a:srgbClr val="000000"/>
              </a:solidFill>
              <a:latin typeface="Arial"/>
              <a:ea typeface="Arial"/>
              <a:cs typeface="Arial"/>
              <a:sym typeface="Arial"/>
            </a:endParaRPr>
          </a:p>
        </p:txBody>
      </p:sp>
      <p:sp>
        <p:nvSpPr>
          <p:cNvPr id="595" name="Google Shape;595;p5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55"/>
          <p:cNvSpPr txBox="1"/>
          <p:nvPr/>
        </p:nvSpPr>
        <p:spPr>
          <a:xfrm>
            <a:off x="735230" y="2155371"/>
            <a:ext cx="4522500" cy="2062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Positive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Neutral</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Negative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a:t>
            </a:r>
            <a:r>
              <a:rPr lang="en-US" sz="3200" b="0" i="0" u="none" strike="noStrike" cap="none">
                <a:solidFill>
                  <a:schemeClr val="dk1"/>
                </a:solidFill>
                <a:latin typeface="Calibri"/>
                <a:ea typeface="Calibri"/>
                <a:cs typeface="Calibri"/>
                <a:sym typeface="Calibri"/>
              </a:rPr>
              <a:t>uper</a:t>
            </a:r>
            <a:endParaRPr sz="1400" b="0" i="0" u="none" strike="noStrike" cap="none">
              <a:solidFill>
                <a:srgbClr val="000000"/>
              </a:solidFill>
              <a:latin typeface="Arial"/>
              <a:ea typeface="Arial"/>
              <a:cs typeface="Arial"/>
              <a:sym typeface="Arial"/>
            </a:endParaRPr>
          </a:p>
        </p:txBody>
      </p:sp>
      <p:pic>
        <p:nvPicPr>
          <p:cNvPr id="597" name="Google Shape;597;p55"/>
          <p:cNvPicPr preferRelativeResize="0"/>
          <p:nvPr/>
        </p:nvPicPr>
        <p:blipFill rotWithShape="1">
          <a:blip r:embed="rId4">
            <a:alphaModFix/>
          </a:blip>
          <a:srcRect/>
          <a:stretch/>
        </p:blipFill>
        <p:spPr>
          <a:xfrm>
            <a:off x="5257800" y="4146892"/>
            <a:ext cx="3886200" cy="271110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6"/>
          <p:cNvSpPr txBox="1"/>
          <p:nvPr/>
        </p:nvSpPr>
        <p:spPr>
          <a:xfrm>
            <a:off x="735230" y="735230"/>
            <a:ext cx="814257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An electron has a ________ charge. </a:t>
            </a:r>
            <a:endParaRPr sz="1400" b="0" i="0" u="none" strike="noStrike" cap="none">
              <a:solidFill>
                <a:srgbClr val="000000"/>
              </a:solidFill>
              <a:latin typeface="Arial"/>
              <a:ea typeface="Arial"/>
              <a:cs typeface="Arial"/>
              <a:sym typeface="Arial"/>
            </a:endParaRPr>
          </a:p>
        </p:txBody>
      </p:sp>
      <p:sp>
        <p:nvSpPr>
          <p:cNvPr id="604" name="Google Shape;604;p5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56"/>
          <p:cNvSpPr txBox="1"/>
          <p:nvPr/>
        </p:nvSpPr>
        <p:spPr>
          <a:xfrm>
            <a:off x="735230" y="2155371"/>
            <a:ext cx="4522500" cy="2062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Positive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Neutral</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Negative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a:t>
            </a:r>
            <a:r>
              <a:rPr lang="en-US" sz="3200" b="0" i="0" u="none" strike="noStrike" cap="none">
                <a:solidFill>
                  <a:schemeClr val="dk1"/>
                </a:solidFill>
                <a:latin typeface="Calibri"/>
                <a:ea typeface="Calibri"/>
                <a:cs typeface="Calibri"/>
                <a:sym typeface="Calibri"/>
              </a:rPr>
              <a:t>uper</a:t>
            </a:r>
            <a:endParaRPr sz="1400" b="0" i="0" u="none" strike="noStrike" cap="none">
              <a:solidFill>
                <a:srgbClr val="000000"/>
              </a:solidFill>
              <a:latin typeface="Arial"/>
              <a:ea typeface="Arial"/>
              <a:cs typeface="Arial"/>
              <a:sym typeface="Arial"/>
            </a:endParaRPr>
          </a:p>
        </p:txBody>
      </p:sp>
      <p:pic>
        <p:nvPicPr>
          <p:cNvPr id="606" name="Google Shape;606;p56"/>
          <p:cNvPicPr preferRelativeResize="0"/>
          <p:nvPr/>
        </p:nvPicPr>
        <p:blipFill rotWithShape="1">
          <a:blip r:embed="rId4">
            <a:alphaModFix/>
          </a:blip>
          <a:srcRect/>
          <a:stretch/>
        </p:blipFill>
        <p:spPr>
          <a:xfrm>
            <a:off x="5257800" y="4146892"/>
            <a:ext cx="3886200" cy="271110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7"/>
          <p:cNvSpPr txBox="1"/>
          <p:nvPr/>
        </p:nvSpPr>
        <p:spPr>
          <a:xfrm>
            <a:off x="735230" y="221473"/>
            <a:ext cx="814257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Where would you find an electron?</a:t>
            </a:r>
            <a:endParaRPr sz="1400" b="0" i="0" u="none" strike="noStrike" cap="none">
              <a:solidFill>
                <a:srgbClr val="000000"/>
              </a:solidFill>
              <a:latin typeface="Arial"/>
              <a:ea typeface="Arial"/>
              <a:cs typeface="Arial"/>
              <a:sym typeface="Arial"/>
            </a:endParaRPr>
          </a:p>
        </p:txBody>
      </p:sp>
      <p:sp>
        <p:nvSpPr>
          <p:cNvPr id="613" name="Google Shape;613;p5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4" name="Google Shape;614;p57"/>
          <p:cNvPicPr preferRelativeResize="0"/>
          <p:nvPr/>
        </p:nvPicPr>
        <p:blipFill rotWithShape="1">
          <a:blip r:embed="rId4">
            <a:alphaModFix/>
          </a:blip>
          <a:srcRect/>
          <a:stretch/>
        </p:blipFill>
        <p:spPr>
          <a:xfrm>
            <a:off x="1866468" y="1812471"/>
            <a:ext cx="5880100" cy="41021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8"/>
          <p:cNvSpPr txBox="1"/>
          <p:nvPr/>
        </p:nvSpPr>
        <p:spPr>
          <a:xfrm>
            <a:off x="735230" y="735230"/>
            <a:ext cx="814257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neutron has a ________ charge. </a:t>
            </a:r>
            <a:endParaRPr sz="1400" b="0" i="0" u="none" strike="noStrike" cap="none">
              <a:solidFill>
                <a:srgbClr val="000000"/>
              </a:solidFill>
              <a:latin typeface="Arial"/>
              <a:ea typeface="Arial"/>
              <a:cs typeface="Arial"/>
              <a:sym typeface="Arial"/>
            </a:endParaRPr>
          </a:p>
        </p:txBody>
      </p:sp>
      <p:sp>
        <p:nvSpPr>
          <p:cNvPr id="621" name="Google Shape;621;p5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8"/>
          <p:cNvSpPr txBox="1"/>
          <p:nvPr/>
        </p:nvSpPr>
        <p:spPr>
          <a:xfrm>
            <a:off x="735230" y="2155371"/>
            <a:ext cx="4522500" cy="2062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Positive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Neutral</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Negative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a:t>
            </a:r>
            <a:r>
              <a:rPr lang="en-US" sz="3200" b="0" i="0" u="none" strike="noStrike" cap="none">
                <a:solidFill>
                  <a:schemeClr val="dk1"/>
                </a:solidFill>
                <a:latin typeface="Calibri"/>
                <a:ea typeface="Calibri"/>
                <a:cs typeface="Calibri"/>
                <a:sym typeface="Calibri"/>
              </a:rPr>
              <a:t>uper</a:t>
            </a:r>
            <a:endParaRPr sz="1400" b="0" i="0" u="none" strike="noStrike" cap="none">
              <a:solidFill>
                <a:srgbClr val="000000"/>
              </a:solidFill>
              <a:latin typeface="Arial"/>
              <a:ea typeface="Arial"/>
              <a:cs typeface="Arial"/>
              <a:sym typeface="Arial"/>
            </a:endParaRPr>
          </a:p>
        </p:txBody>
      </p:sp>
      <p:pic>
        <p:nvPicPr>
          <p:cNvPr id="623" name="Google Shape;623;p58"/>
          <p:cNvPicPr preferRelativeResize="0"/>
          <p:nvPr/>
        </p:nvPicPr>
        <p:blipFill rotWithShape="1">
          <a:blip r:embed="rId4">
            <a:alphaModFix/>
          </a:blip>
          <a:srcRect/>
          <a:stretch/>
        </p:blipFill>
        <p:spPr>
          <a:xfrm>
            <a:off x="5404756" y="3966556"/>
            <a:ext cx="3739243" cy="289144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9"/>
          <p:cNvSpPr txBox="1"/>
          <p:nvPr/>
        </p:nvSpPr>
        <p:spPr>
          <a:xfrm>
            <a:off x="735230" y="735230"/>
            <a:ext cx="814257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neutron has a ________ charge. </a:t>
            </a:r>
            <a:endParaRPr sz="1400" b="0" i="0" u="none" strike="noStrike" cap="none">
              <a:solidFill>
                <a:srgbClr val="000000"/>
              </a:solidFill>
              <a:latin typeface="Arial"/>
              <a:ea typeface="Arial"/>
              <a:cs typeface="Arial"/>
              <a:sym typeface="Arial"/>
            </a:endParaRPr>
          </a:p>
        </p:txBody>
      </p:sp>
      <p:sp>
        <p:nvSpPr>
          <p:cNvPr id="630" name="Google Shape;630;p5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9"/>
          <p:cNvSpPr txBox="1"/>
          <p:nvPr/>
        </p:nvSpPr>
        <p:spPr>
          <a:xfrm>
            <a:off x="735230" y="2155371"/>
            <a:ext cx="4522500" cy="2062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Positive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Neutral</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Negative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a:t>
            </a:r>
            <a:r>
              <a:rPr lang="en-US" sz="3200" b="0" i="0" u="none" strike="noStrike" cap="none">
                <a:solidFill>
                  <a:schemeClr val="dk1"/>
                </a:solidFill>
                <a:latin typeface="Calibri"/>
                <a:ea typeface="Calibri"/>
                <a:cs typeface="Calibri"/>
                <a:sym typeface="Calibri"/>
              </a:rPr>
              <a:t>uper</a:t>
            </a:r>
            <a:endParaRPr sz="1400" b="0" i="0" u="none" strike="noStrike" cap="none">
              <a:solidFill>
                <a:srgbClr val="000000"/>
              </a:solidFill>
              <a:latin typeface="Arial"/>
              <a:ea typeface="Arial"/>
              <a:cs typeface="Arial"/>
              <a:sym typeface="Arial"/>
            </a:endParaRPr>
          </a:p>
        </p:txBody>
      </p:sp>
      <p:pic>
        <p:nvPicPr>
          <p:cNvPr id="632" name="Google Shape;632;p59"/>
          <p:cNvPicPr preferRelativeResize="0"/>
          <p:nvPr/>
        </p:nvPicPr>
        <p:blipFill rotWithShape="1">
          <a:blip r:embed="rId4">
            <a:alphaModFix/>
          </a:blip>
          <a:srcRect/>
          <a:stretch/>
        </p:blipFill>
        <p:spPr>
          <a:xfrm>
            <a:off x="5404756" y="3966556"/>
            <a:ext cx="3739243" cy="289144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0"/>
          <p:cNvSpPr txBox="1"/>
          <p:nvPr/>
        </p:nvSpPr>
        <p:spPr>
          <a:xfrm>
            <a:off x="735230" y="735230"/>
            <a:ext cx="814257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proton has a ________ charge. </a:t>
            </a:r>
            <a:endParaRPr sz="1400" b="0" i="0" u="none" strike="noStrike" cap="none">
              <a:solidFill>
                <a:srgbClr val="000000"/>
              </a:solidFill>
              <a:latin typeface="Arial"/>
              <a:ea typeface="Arial"/>
              <a:cs typeface="Arial"/>
              <a:sym typeface="Arial"/>
            </a:endParaRPr>
          </a:p>
        </p:txBody>
      </p:sp>
      <p:sp>
        <p:nvSpPr>
          <p:cNvPr id="639" name="Google Shape;639;p6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60"/>
          <p:cNvSpPr txBox="1"/>
          <p:nvPr/>
        </p:nvSpPr>
        <p:spPr>
          <a:xfrm>
            <a:off x="735230" y="2155371"/>
            <a:ext cx="4522500" cy="2062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Positive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Neutral</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Negative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a:t>
            </a:r>
            <a:r>
              <a:rPr lang="en-US" sz="3200" b="0" i="0" u="none" strike="noStrike" cap="none">
                <a:solidFill>
                  <a:schemeClr val="dk1"/>
                </a:solidFill>
                <a:latin typeface="Calibri"/>
                <a:ea typeface="Calibri"/>
                <a:cs typeface="Calibri"/>
                <a:sym typeface="Calibri"/>
              </a:rPr>
              <a:t>uper</a:t>
            </a:r>
            <a:endParaRPr sz="1400" b="0" i="0" u="none" strike="noStrike" cap="none">
              <a:solidFill>
                <a:srgbClr val="000000"/>
              </a:solidFill>
              <a:latin typeface="Arial"/>
              <a:ea typeface="Arial"/>
              <a:cs typeface="Arial"/>
              <a:sym typeface="Arial"/>
            </a:endParaRPr>
          </a:p>
        </p:txBody>
      </p:sp>
      <p:pic>
        <p:nvPicPr>
          <p:cNvPr id="641" name="Google Shape;641;p60"/>
          <p:cNvPicPr preferRelativeResize="0"/>
          <p:nvPr/>
        </p:nvPicPr>
        <p:blipFill rotWithShape="1">
          <a:blip r:embed="rId4">
            <a:alphaModFix/>
          </a:blip>
          <a:srcRect/>
          <a:stretch/>
        </p:blipFill>
        <p:spPr>
          <a:xfrm>
            <a:off x="5437414" y="4078060"/>
            <a:ext cx="3706586" cy="277994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1"/>
          <p:cNvSpPr txBox="1"/>
          <p:nvPr/>
        </p:nvSpPr>
        <p:spPr>
          <a:xfrm>
            <a:off x="735230" y="735230"/>
            <a:ext cx="814257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proton has a ________ charge. </a:t>
            </a:r>
            <a:endParaRPr sz="1400" b="0" i="0" u="none" strike="noStrike" cap="none">
              <a:solidFill>
                <a:srgbClr val="000000"/>
              </a:solidFill>
              <a:latin typeface="Arial"/>
              <a:ea typeface="Arial"/>
              <a:cs typeface="Arial"/>
              <a:sym typeface="Arial"/>
            </a:endParaRPr>
          </a:p>
        </p:txBody>
      </p:sp>
      <p:sp>
        <p:nvSpPr>
          <p:cNvPr id="648" name="Google Shape;648;p6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61"/>
          <p:cNvSpPr txBox="1"/>
          <p:nvPr/>
        </p:nvSpPr>
        <p:spPr>
          <a:xfrm>
            <a:off x="735230" y="2155371"/>
            <a:ext cx="4522500" cy="2062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Positive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Neutral</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Negative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a:t>
            </a:r>
            <a:r>
              <a:rPr lang="en-US" sz="3200" b="0" i="0" u="none" strike="noStrike" cap="none">
                <a:solidFill>
                  <a:schemeClr val="dk1"/>
                </a:solidFill>
                <a:latin typeface="Calibri"/>
                <a:ea typeface="Calibri"/>
                <a:cs typeface="Calibri"/>
                <a:sym typeface="Calibri"/>
              </a:rPr>
              <a:t>uper</a:t>
            </a:r>
            <a:endParaRPr sz="1400" b="0" i="0" u="none" strike="noStrike" cap="none">
              <a:solidFill>
                <a:srgbClr val="000000"/>
              </a:solidFill>
              <a:latin typeface="Arial"/>
              <a:ea typeface="Arial"/>
              <a:cs typeface="Arial"/>
              <a:sym typeface="Arial"/>
            </a:endParaRPr>
          </a:p>
        </p:txBody>
      </p:sp>
      <p:pic>
        <p:nvPicPr>
          <p:cNvPr id="650" name="Google Shape;650;p61"/>
          <p:cNvPicPr preferRelativeResize="0"/>
          <p:nvPr/>
        </p:nvPicPr>
        <p:blipFill rotWithShape="1">
          <a:blip r:embed="rId4">
            <a:alphaModFix/>
          </a:blip>
          <a:srcRect/>
          <a:stretch/>
        </p:blipFill>
        <p:spPr>
          <a:xfrm>
            <a:off x="5437414" y="4078060"/>
            <a:ext cx="3706586" cy="27799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2"/>
          <p:cNvSpPr txBox="1"/>
          <p:nvPr/>
        </p:nvSpPr>
        <p:spPr>
          <a:xfrm>
            <a:off x="735230" y="221473"/>
            <a:ext cx="814257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subatomic particle?</a:t>
            </a:r>
            <a:endParaRPr sz="1400" b="0" i="0" u="none" strike="noStrike" cap="none">
              <a:solidFill>
                <a:srgbClr val="000000"/>
              </a:solidFill>
              <a:latin typeface="Arial"/>
              <a:ea typeface="Arial"/>
              <a:cs typeface="Arial"/>
              <a:sym typeface="Arial"/>
            </a:endParaRPr>
          </a:p>
        </p:txBody>
      </p:sp>
      <p:sp>
        <p:nvSpPr>
          <p:cNvPr id="657" name="Google Shape;657;p6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8" name="Google Shape;658;p62"/>
          <p:cNvPicPr preferRelativeResize="0"/>
          <p:nvPr/>
        </p:nvPicPr>
        <p:blipFill rotWithShape="1">
          <a:blip r:embed="rId4">
            <a:alphaModFix/>
          </a:blip>
          <a:srcRect/>
          <a:stretch/>
        </p:blipFill>
        <p:spPr>
          <a:xfrm>
            <a:off x="2424876" y="1320496"/>
            <a:ext cx="5227832" cy="5227832"/>
          </a:xfrm>
          <a:prstGeom prst="rect">
            <a:avLst/>
          </a:prstGeom>
          <a:noFill/>
          <a:ln>
            <a:noFill/>
          </a:ln>
        </p:spPr>
      </p:pic>
      <p:sp>
        <p:nvSpPr>
          <p:cNvPr id="659" name="Google Shape;659;p62"/>
          <p:cNvSpPr txBox="1"/>
          <p:nvPr/>
        </p:nvSpPr>
        <p:spPr>
          <a:xfrm>
            <a:off x="7652369" y="3149027"/>
            <a:ext cx="11632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Proton</a:t>
            </a:r>
            <a:endParaRPr sz="2700" b="0" i="0" u="none" strike="noStrike" cap="none">
              <a:solidFill>
                <a:srgbClr val="FF0000"/>
              </a:solidFill>
              <a:latin typeface="Calibri"/>
              <a:ea typeface="Calibri"/>
              <a:cs typeface="Calibri"/>
              <a:sym typeface="Calibri"/>
            </a:endParaRPr>
          </a:p>
        </p:txBody>
      </p:sp>
      <p:cxnSp>
        <p:nvCxnSpPr>
          <p:cNvPr id="660" name="Google Shape;660;p62"/>
          <p:cNvCxnSpPr/>
          <p:nvPr/>
        </p:nvCxnSpPr>
        <p:spPr>
          <a:xfrm flipH="1">
            <a:off x="5925085" y="3423401"/>
            <a:ext cx="1727284" cy="46691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661" name="Google Shape;661;p62"/>
          <p:cNvSpPr txBox="1"/>
          <p:nvPr/>
        </p:nvSpPr>
        <p:spPr>
          <a:xfrm>
            <a:off x="1732699" y="1661790"/>
            <a:ext cx="138435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Neutron</a:t>
            </a:r>
            <a:endParaRPr sz="2700" b="0" i="0" u="none" strike="noStrike" cap="none">
              <a:solidFill>
                <a:srgbClr val="FF0000"/>
              </a:solidFill>
              <a:latin typeface="Calibri"/>
              <a:ea typeface="Calibri"/>
              <a:cs typeface="Calibri"/>
              <a:sym typeface="Calibri"/>
            </a:endParaRPr>
          </a:p>
        </p:txBody>
      </p:sp>
      <p:cxnSp>
        <p:nvCxnSpPr>
          <p:cNvPr id="662" name="Google Shape;662;p62"/>
          <p:cNvCxnSpPr/>
          <p:nvPr/>
        </p:nvCxnSpPr>
        <p:spPr>
          <a:xfrm>
            <a:off x="3019081" y="2007068"/>
            <a:ext cx="1503043" cy="139587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663" name="Google Shape;663;p62"/>
          <p:cNvSpPr txBox="1"/>
          <p:nvPr/>
        </p:nvSpPr>
        <p:spPr>
          <a:xfrm>
            <a:off x="364376" y="5152552"/>
            <a:ext cx="136832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Electron</a:t>
            </a:r>
            <a:endParaRPr sz="2700" b="0" i="0" u="none" strike="noStrike" cap="none">
              <a:solidFill>
                <a:srgbClr val="FF0000"/>
              </a:solidFill>
              <a:latin typeface="Calibri"/>
              <a:ea typeface="Calibri"/>
              <a:cs typeface="Calibri"/>
              <a:sym typeface="Calibri"/>
            </a:endParaRPr>
          </a:p>
        </p:txBody>
      </p:sp>
      <p:cxnSp>
        <p:nvCxnSpPr>
          <p:cNvPr id="664" name="Google Shape;664;p62"/>
          <p:cNvCxnSpPr/>
          <p:nvPr/>
        </p:nvCxnSpPr>
        <p:spPr>
          <a:xfrm rot="10800000" flipH="1">
            <a:off x="1730258" y="4887884"/>
            <a:ext cx="929815" cy="49902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64"/>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671" name="Google Shape;671;p64"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5"/>
          <p:cNvSpPr txBox="1">
            <a:spLocks noGrp="1"/>
          </p:cNvSpPr>
          <p:nvPr>
            <p:ph type="ctrTitle"/>
          </p:nvPr>
        </p:nvSpPr>
        <p:spPr>
          <a:xfrm>
            <a:off x="1198722" y="186676"/>
            <a:ext cx="7754359"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Atomic Nucleus</a:t>
            </a:r>
            <a:r>
              <a:rPr lang="en-US" sz="3400" b="1"/>
              <a:t>: </a:t>
            </a:r>
            <a:r>
              <a:rPr lang="en-US" sz="3400"/>
              <a:t>the center of the atom</a:t>
            </a:r>
            <a:endParaRPr sz="3400" b="1"/>
          </a:p>
        </p:txBody>
      </p:sp>
      <p:pic>
        <p:nvPicPr>
          <p:cNvPr id="678" name="Google Shape;678;p65"/>
          <p:cNvPicPr preferRelativeResize="0"/>
          <p:nvPr/>
        </p:nvPicPr>
        <p:blipFill rotWithShape="1">
          <a:blip r:embed="rId3">
            <a:alphaModFix/>
          </a:blip>
          <a:srcRect/>
          <a:stretch/>
        </p:blipFill>
        <p:spPr>
          <a:xfrm>
            <a:off x="2489595" y="1443018"/>
            <a:ext cx="5227832" cy="5227832"/>
          </a:xfrm>
          <a:prstGeom prst="rect">
            <a:avLst/>
          </a:prstGeom>
          <a:noFill/>
          <a:ln>
            <a:noFill/>
          </a:ln>
        </p:spPr>
      </p:pic>
      <p:sp>
        <p:nvSpPr>
          <p:cNvPr id="679" name="Google Shape;679;p65"/>
          <p:cNvSpPr txBox="1"/>
          <p:nvPr/>
        </p:nvSpPr>
        <p:spPr>
          <a:xfrm>
            <a:off x="7651333" y="5222149"/>
            <a:ext cx="13260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chemeClr val="dk1"/>
                </a:solidFill>
                <a:latin typeface="Calibri"/>
                <a:ea typeface="Calibri"/>
                <a:cs typeface="Calibri"/>
                <a:sym typeface="Calibri"/>
              </a:rPr>
              <a:t>Nucleus</a:t>
            </a:r>
            <a:endParaRPr sz="2700" b="0" i="0" u="none" strike="noStrike" cap="none">
              <a:solidFill>
                <a:schemeClr val="dk1"/>
              </a:solidFill>
              <a:latin typeface="Calibri"/>
              <a:ea typeface="Calibri"/>
              <a:cs typeface="Calibri"/>
              <a:sym typeface="Calibri"/>
            </a:endParaRPr>
          </a:p>
        </p:txBody>
      </p:sp>
      <p:cxnSp>
        <p:nvCxnSpPr>
          <p:cNvPr id="680" name="Google Shape;680;p65"/>
          <p:cNvCxnSpPr/>
          <p:nvPr/>
        </p:nvCxnSpPr>
        <p:spPr>
          <a:xfrm rot="10800000">
            <a:off x="5805402" y="4281279"/>
            <a:ext cx="1845931" cy="1105075"/>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
        <p:nvSpPr>
          <p:cNvPr id="681" name="Google Shape;681;p65"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6"/>
          <p:cNvSpPr txBox="1">
            <a:spLocks noGrp="1"/>
          </p:cNvSpPr>
          <p:nvPr>
            <p:ph type="ctrTitle"/>
          </p:nvPr>
        </p:nvSpPr>
        <p:spPr>
          <a:xfrm>
            <a:off x="1198722" y="186676"/>
            <a:ext cx="7754359"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Subatomic Particle</a:t>
            </a:r>
            <a:r>
              <a:rPr lang="en-US" sz="3400" b="1"/>
              <a:t>: </a:t>
            </a:r>
            <a:r>
              <a:rPr lang="en-US" sz="3400"/>
              <a:t>particle smaller than an atom</a:t>
            </a:r>
            <a:endParaRPr sz="3400" b="1"/>
          </a:p>
        </p:txBody>
      </p:sp>
      <p:pic>
        <p:nvPicPr>
          <p:cNvPr id="688" name="Google Shape;688;p66"/>
          <p:cNvPicPr preferRelativeResize="0"/>
          <p:nvPr/>
        </p:nvPicPr>
        <p:blipFill rotWithShape="1">
          <a:blip r:embed="rId3">
            <a:alphaModFix/>
          </a:blip>
          <a:srcRect/>
          <a:stretch/>
        </p:blipFill>
        <p:spPr>
          <a:xfrm>
            <a:off x="2489595" y="1443018"/>
            <a:ext cx="5227832" cy="5227832"/>
          </a:xfrm>
          <a:prstGeom prst="rect">
            <a:avLst/>
          </a:prstGeom>
          <a:noFill/>
          <a:ln>
            <a:noFill/>
          </a:ln>
        </p:spPr>
      </p:pic>
      <p:sp>
        <p:nvSpPr>
          <p:cNvPr id="689" name="Google Shape;689;p66"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7"/>
          <p:cNvSpPr txBox="1"/>
          <p:nvPr/>
        </p:nvSpPr>
        <p:spPr>
          <a:xfrm>
            <a:off x="1030778" y="165843"/>
            <a:ext cx="7930342"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sng" strike="noStrike" cap="none">
                <a:solidFill>
                  <a:schemeClr val="dk1"/>
                </a:solidFill>
                <a:latin typeface="Calibri"/>
                <a:ea typeface="Calibri"/>
                <a:cs typeface="Calibri"/>
                <a:sym typeface="Calibri"/>
              </a:rPr>
              <a:t>Proton</a:t>
            </a:r>
            <a:r>
              <a:rPr lang="en-US" sz="3400" b="0" i="0" u="none" strike="noStrike" cap="none">
                <a:solidFill>
                  <a:schemeClr val="dk1"/>
                </a:solidFill>
                <a:latin typeface="Calibri"/>
                <a:ea typeface="Calibri"/>
                <a:cs typeface="Calibri"/>
                <a:sym typeface="Calibri"/>
              </a:rPr>
              <a:t>: positively charged subatomic particle found in the nucleus of an atom</a:t>
            </a:r>
            <a:endParaRPr sz="1400" b="0" i="0" u="none" strike="noStrike" cap="none">
              <a:solidFill>
                <a:srgbClr val="000000"/>
              </a:solidFill>
              <a:latin typeface="Arial"/>
              <a:ea typeface="Arial"/>
              <a:cs typeface="Arial"/>
              <a:sym typeface="Arial"/>
            </a:endParaRPr>
          </a:p>
        </p:txBody>
      </p:sp>
      <p:pic>
        <p:nvPicPr>
          <p:cNvPr id="696" name="Google Shape;696;p67"/>
          <p:cNvPicPr preferRelativeResize="0"/>
          <p:nvPr/>
        </p:nvPicPr>
        <p:blipFill rotWithShape="1">
          <a:blip r:embed="rId3">
            <a:alphaModFix/>
          </a:blip>
          <a:srcRect/>
          <a:stretch/>
        </p:blipFill>
        <p:spPr>
          <a:xfrm>
            <a:off x="2424876" y="1320496"/>
            <a:ext cx="5227832" cy="5227832"/>
          </a:xfrm>
          <a:prstGeom prst="rect">
            <a:avLst/>
          </a:prstGeom>
          <a:noFill/>
          <a:ln>
            <a:noFill/>
          </a:ln>
        </p:spPr>
      </p:pic>
      <p:sp>
        <p:nvSpPr>
          <p:cNvPr id="697" name="Google Shape;697;p67"/>
          <p:cNvSpPr txBox="1"/>
          <p:nvPr/>
        </p:nvSpPr>
        <p:spPr>
          <a:xfrm>
            <a:off x="7652369" y="3149027"/>
            <a:ext cx="116320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Proton</a:t>
            </a:r>
            <a:endParaRPr sz="2700" b="0" i="0" u="none" strike="noStrike" cap="none">
              <a:solidFill>
                <a:srgbClr val="FF0000"/>
              </a:solidFill>
              <a:latin typeface="Calibri"/>
              <a:ea typeface="Calibri"/>
              <a:cs typeface="Calibri"/>
              <a:sym typeface="Calibri"/>
            </a:endParaRPr>
          </a:p>
        </p:txBody>
      </p:sp>
      <p:cxnSp>
        <p:nvCxnSpPr>
          <p:cNvPr id="698" name="Google Shape;698;p67"/>
          <p:cNvCxnSpPr/>
          <p:nvPr/>
        </p:nvCxnSpPr>
        <p:spPr>
          <a:xfrm flipH="1">
            <a:off x="5925085" y="3423401"/>
            <a:ext cx="1727284" cy="46691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699" name="Google Shape;699;p67"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8"/>
          <p:cNvSpPr txBox="1"/>
          <p:nvPr/>
        </p:nvSpPr>
        <p:spPr>
          <a:xfrm>
            <a:off x="1030778" y="165843"/>
            <a:ext cx="7930342"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sng" strike="noStrike" cap="none">
                <a:solidFill>
                  <a:schemeClr val="dk1"/>
                </a:solidFill>
                <a:latin typeface="Calibri"/>
                <a:ea typeface="Calibri"/>
                <a:cs typeface="Calibri"/>
                <a:sym typeface="Calibri"/>
              </a:rPr>
              <a:t>Neutron</a:t>
            </a:r>
            <a:r>
              <a:rPr lang="en-US" sz="3400" b="0" i="0" u="none" strike="noStrike" cap="none">
                <a:solidFill>
                  <a:schemeClr val="dk1"/>
                </a:solidFill>
                <a:latin typeface="Calibri"/>
                <a:ea typeface="Calibri"/>
                <a:cs typeface="Calibri"/>
                <a:sym typeface="Calibri"/>
              </a:rPr>
              <a:t>: subatomic particle with a neutral charge, found in the nucleus of an atom</a:t>
            </a:r>
            <a:endParaRPr sz="1400" b="0" i="0" u="none" strike="noStrike" cap="none">
              <a:solidFill>
                <a:srgbClr val="000000"/>
              </a:solidFill>
              <a:latin typeface="Arial"/>
              <a:ea typeface="Arial"/>
              <a:cs typeface="Arial"/>
              <a:sym typeface="Arial"/>
            </a:endParaRPr>
          </a:p>
        </p:txBody>
      </p:sp>
      <p:pic>
        <p:nvPicPr>
          <p:cNvPr id="706" name="Google Shape;706;p68"/>
          <p:cNvPicPr preferRelativeResize="0"/>
          <p:nvPr/>
        </p:nvPicPr>
        <p:blipFill rotWithShape="1">
          <a:blip r:embed="rId3">
            <a:alphaModFix/>
          </a:blip>
          <a:srcRect/>
          <a:stretch/>
        </p:blipFill>
        <p:spPr>
          <a:xfrm>
            <a:off x="2424876" y="1320496"/>
            <a:ext cx="5227832" cy="5227832"/>
          </a:xfrm>
          <a:prstGeom prst="rect">
            <a:avLst/>
          </a:prstGeom>
          <a:noFill/>
          <a:ln>
            <a:noFill/>
          </a:ln>
        </p:spPr>
      </p:pic>
      <p:sp>
        <p:nvSpPr>
          <p:cNvPr id="707" name="Google Shape;707;p68"/>
          <p:cNvSpPr txBox="1"/>
          <p:nvPr/>
        </p:nvSpPr>
        <p:spPr>
          <a:xfrm>
            <a:off x="1732699" y="1661790"/>
            <a:ext cx="138435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Neutron</a:t>
            </a:r>
            <a:endParaRPr sz="2700" b="0" i="0" u="none" strike="noStrike" cap="none">
              <a:solidFill>
                <a:srgbClr val="FF0000"/>
              </a:solidFill>
              <a:latin typeface="Calibri"/>
              <a:ea typeface="Calibri"/>
              <a:cs typeface="Calibri"/>
              <a:sym typeface="Calibri"/>
            </a:endParaRPr>
          </a:p>
        </p:txBody>
      </p:sp>
      <p:cxnSp>
        <p:nvCxnSpPr>
          <p:cNvPr id="708" name="Google Shape;708;p68"/>
          <p:cNvCxnSpPr/>
          <p:nvPr/>
        </p:nvCxnSpPr>
        <p:spPr>
          <a:xfrm>
            <a:off x="3019081" y="2007068"/>
            <a:ext cx="1503043" cy="139587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709" name="Google Shape;709;p68"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9"/>
          <p:cNvSpPr txBox="1"/>
          <p:nvPr/>
        </p:nvSpPr>
        <p:spPr>
          <a:xfrm>
            <a:off x="1030778" y="165843"/>
            <a:ext cx="7930200" cy="113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sng" strike="noStrike" cap="none">
                <a:solidFill>
                  <a:schemeClr val="dk1"/>
                </a:solidFill>
                <a:latin typeface="Calibri"/>
                <a:ea typeface="Calibri"/>
                <a:cs typeface="Calibri"/>
                <a:sym typeface="Calibri"/>
              </a:rPr>
              <a:t>Electron</a:t>
            </a:r>
            <a:r>
              <a:rPr lang="en-US" sz="3400" b="0" i="0" u="none" strike="noStrike" cap="none">
                <a:solidFill>
                  <a:schemeClr val="dk1"/>
                </a:solidFill>
                <a:latin typeface="Calibri"/>
                <a:ea typeface="Calibri"/>
                <a:cs typeface="Calibri"/>
                <a:sym typeface="Calibri"/>
              </a:rPr>
              <a:t>: negatively charged particle that orbits the nucleus of an atom.</a:t>
            </a:r>
            <a:endParaRPr sz="1400" b="0" i="0" u="none" strike="noStrike" cap="none">
              <a:solidFill>
                <a:srgbClr val="000000"/>
              </a:solidFill>
              <a:latin typeface="Arial"/>
              <a:ea typeface="Arial"/>
              <a:cs typeface="Arial"/>
              <a:sym typeface="Arial"/>
            </a:endParaRPr>
          </a:p>
        </p:txBody>
      </p:sp>
      <p:pic>
        <p:nvPicPr>
          <p:cNvPr id="716" name="Google Shape;716;p69"/>
          <p:cNvPicPr preferRelativeResize="0"/>
          <p:nvPr/>
        </p:nvPicPr>
        <p:blipFill rotWithShape="1">
          <a:blip r:embed="rId3">
            <a:alphaModFix/>
          </a:blip>
          <a:srcRect/>
          <a:stretch/>
        </p:blipFill>
        <p:spPr>
          <a:xfrm>
            <a:off x="2424876" y="1320496"/>
            <a:ext cx="5227832" cy="5227832"/>
          </a:xfrm>
          <a:prstGeom prst="rect">
            <a:avLst/>
          </a:prstGeom>
          <a:noFill/>
          <a:ln>
            <a:noFill/>
          </a:ln>
        </p:spPr>
      </p:pic>
      <p:sp>
        <p:nvSpPr>
          <p:cNvPr id="717" name="Google Shape;717;p69"/>
          <p:cNvSpPr txBox="1"/>
          <p:nvPr/>
        </p:nvSpPr>
        <p:spPr>
          <a:xfrm>
            <a:off x="364376" y="5152552"/>
            <a:ext cx="136832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0000"/>
                </a:solidFill>
                <a:latin typeface="Calibri"/>
                <a:ea typeface="Calibri"/>
                <a:cs typeface="Calibri"/>
                <a:sym typeface="Calibri"/>
              </a:rPr>
              <a:t>Electron</a:t>
            </a:r>
            <a:endParaRPr sz="2700" b="0" i="0" u="none" strike="noStrike" cap="none">
              <a:solidFill>
                <a:srgbClr val="FF0000"/>
              </a:solidFill>
              <a:latin typeface="Calibri"/>
              <a:ea typeface="Calibri"/>
              <a:cs typeface="Calibri"/>
              <a:sym typeface="Calibri"/>
            </a:endParaRPr>
          </a:p>
        </p:txBody>
      </p:sp>
      <p:cxnSp>
        <p:nvCxnSpPr>
          <p:cNvPr id="718" name="Google Shape;718;p69"/>
          <p:cNvCxnSpPr/>
          <p:nvPr/>
        </p:nvCxnSpPr>
        <p:spPr>
          <a:xfrm rot="10800000" flipH="1">
            <a:off x="1730258" y="4887884"/>
            <a:ext cx="929815" cy="49902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719" name="Google Shape;719;p69"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3"/>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726" name="Google Shape;726;p63"/>
          <p:cNvSpPr txBox="1"/>
          <p:nvPr/>
        </p:nvSpPr>
        <p:spPr>
          <a:xfrm>
            <a:off x="2270926" y="900404"/>
            <a:ext cx="4602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Build an Atom</a:t>
            </a:r>
            <a:endParaRPr sz="3600" b="0" i="0" u="none" strike="noStrike" cap="none">
              <a:solidFill>
                <a:schemeClr val="dk1"/>
              </a:solidFill>
              <a:latin typeface="Calibri"/>
              <a:ea typeface="Calibri"/>
              <a:cs typeface="Calibri"/>
              <a:sym typeface="Calibri"/>
            </a:endParaRPr>
          </a:p>
        </p:txBody>
      </p:sp>
      <p:pic>
        <p:nvPicPr>
          <p:cNvPr id="727" name="Google Shape;727;p63"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728" name="Google Shape;728;p63"/>
          <p:cNvSpPr txBox="1"/>
          <p:nvPr/>
        </p:nvSpPr>
        <p:spPr>
          <a:xfrm>
            <a:off x="411982" y="2335979"/>
            <a:ext cx="2552282"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to explore atoms.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In this simulation activity, you’ll get to change the amount of protons, neutrons, and electrons in an atom and see how measures like atomic mass and number are affected. </a:t>
            </a:r>
            <a:endParaRPr sz="1400" b="0" i="0" u="none" strike="noStrike" cap="none">
              <a:solidFill>
                <a:srgbClr val="000000"/>
              </a:solidFill>
              <a:latin typeface="Arial"/>
              <a:ea typeface="Arial"/>
              <a:cs typeface="Arial"/>
              <a:sym typeface="Arial"/>
            </a:endParaRPr>
          </a:p>
        </p:txBody>
      </p:sp>
      <p:sp>
        <p:nvSpPr>
          <p:cNvPr id="729" name="Google Shape;729;p63"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0" name="Google Shape;730;p63"/>
          <p:cNvPicPr preferRelativeResize="0"/>
          <p:nvPr/>
        </p:nvPicPr>
        <p:blipFill>
          <a:blip r:embed="rId6">
            <a:alphaModFix/>
          </a:blip>
          <a:stretch>
            <a:fillRect/>
          </a:stretch>
        </p:blipFill>
        <p:spPr>
          <a:xfrm>
            <a:off x="3256200" y="2202348"/>
            <a:ext cx="5487619" cy="38934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d94b954e44_0_1"/>
          <p:cNvSpPr txBox="1"/>
          <p:nvPr/>
        </p:nvSpPr>
        <p:spPr>
          <a:xfrm>
            <a:off x="1768509" y="111160"/>
            <a:ext cx="5607000" cy="9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737" name="Google Shape;737;gd94b954e44_0_1"/>
          <p:cNvSpPr txBox="1"/>
          <p:nvPr/>
        </p:nvSpPr>
        <p:spPr>
          <a:xfrm>
            <a:off x="2270926" y="900404"/>
            <a:ext cx="4602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Element Builder</a:t>
            </a:r>
            <a:endParaRPr sz="3600" b="0" i="0" u="none" strike="noStrike" cap="none">
              <a:solidFill>
                <a:schemeClr val="dk1"/>
              </a:solidFill>
              <a:latin typeface="Calibri"/>
              <a:ea typeface="Calibri"/>
              <a:cs typeface="Calibri"/>
              <a:sym typeface="Calibri"/>
            </a:endParaRPr>
          </a:p>
        </p:txBody>
      </p:sp>
      <p:pic>
        <p:nvPicPr>
          <p:cNvPr id="738" name="Google Shape;738;gd94b954e44_0_1"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739" name="Google Shape;739;gd94b954e44_0_1"/>
          <p:cNvSpPr txBox="1"/>
          <p:nvPr/>
        </p:nvSpPr>
        <p:spPr>
          <a:xfrm>
            <a:off x="411982" y="2335979"/>
            <a:ext cx="25524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to explore atoms.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In this simulation activity, </a:t>
            </a: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you’ll </a:t>
            </a:r>
            <a:r>
              <a:rPr lang="en-US" sz="1800" i="1">
                <a:solidFill>
                  <a:schemeClr val="dk1"/>
                </a:solidFill>
                <a:latin typeface="Calibri"/>
                <a:ea typeface="Calibri"/>
                <a:cs typeface="Calibri"/>
                <a:sym typeface="Calibri"/>
              </a:rPr>
              <a:t>use protons, neutrons, and electrons to build elements. You’ll see how a change in the number of certain subatomic particles changes elements and their properties.</a:t>
            </a:r>
            <a:endParaRPr sz="1800" i="1">
              <a:solidFill>
                <a:schemeClr val="dk1"/>
              </a:solidFill>
              <a:latin typeface="Calibri"/>
              <a:ea typeface="Calibri"/>
              <a:cs typeface="Calibri"/>
              <a:sym typeface="Calibri"/>
            </a:endParaRPr>
          </a:p>
        </p:txBody>
      </p:sp>
      <p:sp>
        <p:nvSpPr>
          <p:cNvPr id="740" name="Google Shape;740;gd94b954e44_0_1" descr="Laptop"/>
          <p:cNvSpPr/>
          <p:nvPr/>
        </p:nvSpPr>
        <p:spPr>
          <a:xfrm>
            <a:off x="44367" y="0"/>
            <a:ext cx="735300" cy="7353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1" name="Google Shape;741;gd94b954e44_0_1"/>
          <p:cNvPicPr preferRelativeResize="0"/>
          <p:nvPr/>
        </p:nvPicPr>
        <p:blipFill>
          <a:blip r:embed="rId6">
            <a:alphaModFix/>
          </a:blip>
          <a:stretch>
            <a:fillRect/>
          </a:stretch>
        </p:blipFill>
        <p:spPr>
          <a:xfrm>
            <a:off x="3042557" y="2035017"/>
            <a:ext cx="5874818" cy="401891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70"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70"/>
          <p:cNvSpPr txBox="1"/>
          <p:nvPr/>
        </p:nvSpPr>
        <p:spPr>
          <a:xfrm>
            <a:off x="467248" y="444638"/>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basic structural components of an atom?</a:t>
            </a:r>
            <a:endParaRPr sz="3000" b="0" i="0" u="none" strike="noStrike" cap="none">
              <a:solidFill>
                <a:schemeClr val="dk1"/>
              </a:solidFill>
              <a:latin typeface="Calibri"/>
              <a:ea typeface="Calibri"/>
              <a:cs typeface="Calibri"/>
              <a:sym typeface="Calibri"/>
            </a:endParaRPr>
          </a:p>
        </p:txBody>
      </p:sp>
      <p:pic>
        <p:nvPicPr>
          <p:cNvPr id="749" name="Google Shape;749;p70" descr="tom - Wiktionary"/>
          <p:cNvPicPr preferRelativeResize="0"/>
          <p:nvPr/>
        </p:nvPicPr>
        <p:blipFill rotWithShape="1">
          <a:blip r:embed="rId4">
            <a:alphaModFix/>
          </a:blip>
          <a:srcRect/>
          <a:stretch/>
        </p:blipFill>
        <p:spPr>
          <a:xfrm>
            <a:off x="2665686" y="1844566"/>
            <a:ext cx="3955831" cy="44772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p:nvPr/>
        </p:nvSpPr>
        <p:spPr>
          <a:xfrm>
            <a:off x="838381" y="424771"/>
            <a:ext cx="7467231"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Matter</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has mass and takes up space</a:t>
            </a:r>
            <a:endParaRPr sz="3000" b="1" i="0" u="none" strike="noStrike" cap="none">
              <a:solidFill>
                <a:schemeClr val="dk1"/>
              </a:solidFill>
              <a:latin typeface="Calibri"/>
              <a:ea typeface="Calibri"/>
              <a:cs typeface="Calibri"/>
              <a:sym typeface="Calibri"/>
            </a:endParaRPr>
          </a:p>
        </p:txBody>
      </p:sp>
      <p:sp>
        <p:nvSpPr>
          <p:cNvPr id="169" name="Google Shape;169;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p7" descr="states of matter.jpg"/>
          <p:cNvPicPr preferRelativeResize="0"/>
          <p:nvPr/>
        </p:nvPicPr>
        <p:blipFill rotWithShape="1">
          <a:blip r:embed="rId4">
            <a:alphaModFix/>
          </a:blip>
          <a:srcRect l="-12617" r="-12617"/>
          <a:stretch/>
        </p:blipFill>
        <p:spPr>
          <a:xfrm>
            <a:off x="542190" y="1853546"/>
            <a:ext cx="8059615" cy="443247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71"/>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1482764" y="424771"/>
            <a:ext cx="7009380" cy="7390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Mass</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the amount of matter in an object</a:t>
            </a:r>
            <a:endParaRPr sz="2800" b="1" i="0" u="none" strike="noStrike" cap="none">
              <a:solidFill>
                <a:schemeClr val="dk1"/>
              </a:solidFill>
              <a:latin typeface="Calibri"/>
              <a:ea typeface="Calibri"/>
              <a:cs typeface="Calibri"/>
              <a:sym typeface="Calibri"/>
            </a:endParaRPr>
          </a:p>
        </p:txBody>
      </p:sp>
      <p:sp>
        <p:nvSpPr>
          <p:cNvPr id="177" name="Google Shape;177;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8"/>
          <p:cNvPicPr preferRelativeResize="0"/>
          <p:nvPr/>
        </p:nvPicPr>
        <p:blipFill rotWithShape="1">
          <a:blip r:embed="rId4">
            <a:alphaModFix/>
          </a:blip>
          <a:srcRect/>
          <a:stretch/>
        </p:blipFill>
        <p:spPr>
          <a:xfrm>
            <a:off x="2279887" y="1812174"/>
            <a:ext cx="5382707" cy="37074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1432888" y="312749"/>
            <a:ext cx="7009380" cy="6681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Atom</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smallest whole unit of matter</a:t>
            </a:r>
            <a:endParaRPr sz="2800" b="1" i="0" u="none" strike="noStrike" cap="none">
              <a:solidFill>
                <a:srgbClr val="FF0000"/>
              </a:solidFill>
              <a:latin typeface="Calibri"/>
              <a:ea typeface="Calibri"/>
              <a:cs typeface="Calibri"/>
              <a:sym typeface="Calibri"/>
            </a:endParaRPr>
          </a:p>
        </p:txBody>
      </p:sp>
      <p:sp>
        <p:nvSpPr>
          <p:cNvPr id="185" name="Google Shape;185;p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9" descr="tom - Wiktionary"/>
          <p:cNvPicPr preferRelativeResize="0"/>
          <p:nvPr/>
        </p:nvPicPr>
        <p:blipFill rotWithShape="1">
          <a:blip r:embed="rId4">
            <a:alphaModFix/>
          </a:blip>
          <a:srcRect/>
          <a:stretch/>
        </p:blipFill>
        <p:spPr>
          <a:xfrm>
            <a:off x="2665686" y="1545021"/>
            <a:ext cx="3955831" cy="447728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2614</Words>
  <Application>Microsoft Office PowerPoint</Application>
  <PresentationFormat>On-screen Show (4:3)</PresentationFormat>
  <Paragraphs>357</Paragraphs>
  <Slides>71</Slides>
  <Notes>71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71</vt:i4>
      </vt:variant>
    </vt:vector>
  </HeadingPairs>
  <TitlesOfParts>
    <vt:vector size="7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Atomic Nucleus: the center of the atom</vt:lpstr>
      <vt:lpstr>PowerPoint Presentation</vt:lpstr>
      <vt:lpstr>PowerPoint Presentation</vt:lpstr>
      <vt:lpstr>PowerPoint Presentation</vt:lpstr>
      <vt:lpstr>Subatomic Particle: particle smaller than an atom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Atomic Nucleus: the center of the atom</vt:lpstr>
      <vt:lpstr>Subatomic Particle: particle smaller than an atom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2020-08-24T17:02:11Z</dcterms:created>
  <dcterms:modified xsi:type="dcterms:W3CDTF">2021-08-03T18:01:33Z</dcterms:modified>
</cp:coreProperties>
</file>