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37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77" r:id="rId8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92" roundtripDataSignature="AMtx7mhDfGbFF7gb/HW0RO2o8V5EGm/KU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972" autoAdjust="0"/>
  </p:normalViewPr>
  <p:slideViewPr>
    <p:cSldViewPr snapToGrid="0">
      <p:cViewPr varScale="1">
        <p:scale>
          <a:sx n="54" d="100"/>
          <a:sy n="54" d="100"/>
        </p:scale>
        <p:origin x="1640" y="4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customschemas.google.com/relationships/presentationmetadata" Target="meta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Today we are going to do a little bit of review about the characteristics of living things. As I flip through the images, I want you all to tell be which items are living or nonliving and why you would categorize them in the way that you chose.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a:t>
            </a:r>
            <a:r>
              <a:rPr lang="en-US" sz="1100"/>
              <a:t>There are several characteristics of living things that students may come across as they work through this topic. Through this demonstration, you provide examples and non-examples for each characteristic.</a:t>
            </a:r>
            <a:endParaRPr/>
          </a:p>
        </p:txBody>
      </p:sp>
      <p:sp>
        <p:nvSpPr>
          <p:cNvPr id="190" name="Google Shape;190;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biotic factors.</a:t>
            </a:r>
            <a:endParaRPr/>
          </a:p>
          <a:p>
            <a:pPr marL="0" lvl="0" indent="0" algn="l" rtl="0">
              <a:spcBef>
                <a:spcPts val="0"/>
              </a:spcBef>
              <a:spcAft>
                <a:spcPts val="0"/>
              </a:spcAft>
              <a:buNone/>
            </a:pPr>
            <a:endParaRPr/>
          </a:p>
          <a:p>
            <a:pPr marL="0" lvl="0" indent="0" algn="l" rtl="0">
              <a:spcBef>
                <a:spcPts val="0"/>
              </a:spcBef>
              <a:spcAft>
                <a:spcPts val="0"/>
              </a:spcAft>
              <a:buNone/>
            </a:pPr>
            <a:r>
              <a:rPr lang="en-US" sz="1100"/>
              <a:t>Feedback: Slides such as this are important for their use of cues with students. By telling students what is coming either with images or words, it helps them know what to expect. </a:t>
            </a:r>
            <a:endParaRPr/>
          </a:p>
        </p:txBody>
      </p:sp>
      <p:sp>
        <p:nvSpPr>
          <p:cNvPr id="201" name="Google Shape;20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Biotic factors are the living things that influence or affect an ecosystem. Don</a:t>
            </a:r>
            <a:r>
              <a:rPr lang="en-US"/>
              <a:t>’t forget that living things include anything made of cells - including plants, animals, fungi, bacteria, and protists. </a:t>
            </a:r>
            <a:r>
              <a:rPr lang="en-US" b="0"/>
              <a:t>We will learn more about ecosystems later in the unit. </a:t>
            </a:r>
            <a:endParaRPr b="0"/>
          </a:p>
          <a:p>
            <a:pPr marL="0" lvl="0" indent="0" algn="l" rtl="0">
              <a:spcBef>
                <a:spcPts val="0"/>
              </a:spcBef>
              <a:spcAft>
                <a:spcPts val="0"/>
              </a:spcAft>
              <a:buNone/>
            </a:pPr>
            <a:endParaRPr/>
          </a:p>
        </p:txBody>
      </p:sp>
      <p:sp>
        <p:nvSpPr>
          <p:cNvPr id="209" name="Google Shape;20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21" name="Google Shape;221;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biotic factor?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Biotic factors are the living things that influence or affect an ecosystem.]</a:t>
            </a:r>
            <a:endParaRPr b="0"/>
          </a:p>
        </p:txBody>
      </p:sp>
      <p:sp>
        <p:nvSpPr>
          <p:cNvPr id="227" name="Google Shape;227;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biotic factors</a:t>
            </a:r>
            <a:r>
              <a:rPr lang="en-US"/>
              <a:t>.  </a:t>
            </a:r>
            <a:endParaRPr/>
          </a:p>
        </p:txBody>
      </p:sp>
      <p:sp>
        <p:nvSpPr>
          <p:cNvPr id="238" name="Google Shape;23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tree a biotic factor? </a:t>
            </a:r>
            <a:endParaRPr/>
          </a:p>
          <a:p>
            <a:pPr marL="0" lvl="0" indent="0" algn="l" rtl="0">
              <a:spcBef>
                <a:spcPts val="0"/>
              </a:spcBef>
              <a:spcAft>
                <a:spcPts val="0"/>
              </a:spcAft>
              <a:buNone/>
            </a:pPr>
            <a:endParaRPr/>
          </a:p>
          <a:p>
            <a:pPr marL="0" lvl="0" indent="0" algn="l" rtl="0">
              <a:spcBef>
                <a:spcPts val="0"/>
              </a:spcBef>
              <a:spcAft>
                <a:spcPts val="0"/>
              </a:spcAft>
              <a:buNone/>
            </a:pPr>
            <a:r>
              <a:rPr lang="en-US"/>
              <a:t>[Yes – this tree is an example of a biotic factor. This is because trees are plants, which are living things.]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to explicitly explain</a:t>
            </a:r>
            <a:r>
              <a:rPr lang="en-US" i="1"/>
              <a:t> why</a:t>
            </a:r>
            <a:r>
              <a:rPr lang="en-US"/>
              <a:t> an example is an example. </a:t>
            </a:r>
            <a:endParaRPr/>
          </a:p>
        </p:txBody>
      </p:sp>
      <p:sp>
        <p:nvSpPr>
          <p:cNvPr id="245" name="Google Shape;24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3" name="Google Shape;25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woman a biotic factor?</a:t>
            </a:r>
            <a:endParaRPr/>
          </a:p>
          <a:p>
            <a:pPr marL="0" lvl="0" indent="0" algn="l" rtl="0">
              <a:spcBef>
                <a:spcPts val="0"/>
              </a:spcBef>
              <a:spcAft>
                <a:spcPts val="0"/>
              </a:spcAft>
              <a:buNone/>
            </a:pPr>
            <a:endParaRPr/>
          </a:p>
          <a:p>
            <a:pPr marL="0" lvl="0" indent="0" algn="l" rtl="0">
              <a:spcBef>
                <a:spcPts val="0"/>
              </a:spcBef>
              <a:spcAft>
                <a:spcPts val="0"/>
              </a:spcAft>
              <a:buNone/>
            </a:pPr>
            <a:r>
              <a:rPr lang="en-US"/>
              <a:t>[Yes – this woman is an example of a biotic factor. This is because humans are living things.]</a:t>
            </a:r>
            <a:endParaRPr/>
          </a:p>
        </p:txBody>
      </p:sp>
      <p:sp>
        <p:nvSpPr>
          <p:cNvPr id="254" name="Google Shape;25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Is this deer a biotic factor?</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[Yes – this deer is an example of a biotic factor. ]</a:t>
            </a:r>
            <a:endParaRPr dirty="0"/>
          </a:p>
        </p:txBody>
      </p:sp>
      <p:sp>
        <p:nvSpPr>
          <p:cNvPr id="263" name="Google Shape;26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biotic factors</a:t>
            </a:r>
            <a:r>
              <a:rPr lang="en-US"/>
              <a:t>.  </a:t>
            </a:r>
            <a:endParaRPr/>
          </a:p>
        </p:txBody>
      </p:sp>
      <p:sp>
        <p:nvSpPr>
          <p:cNvPr id="272" name="Google Shape;27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biotic factors.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water a biotic factor?</a:t>
            </a:r>
            <a:endParaRPr/>
          </a:p>
          <a:p>
            <a:pPr marL="0" lvl="0" indent="0" algn="l" rtl="0">
              <a:spcBef>
                <a:spcPts val="0"/>
              </a:spcBef>
              <a:spcAft>
                <a:spcPts val="0"/>
              </a:spcAft>
              <a:buNone/>
            </a:pPr>
            <a:endParaRPr/>
          </a:p>
          <a:p>
            <a:pPr marL="0" lvl="0" indent="0" algn="l" rtl="0">
              <a:spcBef>
                <a:spcPts val="0"/>
              </a:spcBef>
              <a:spcAft>
                <a:spcPts val="0"/>
              </a:spcAft>
              <a:buNone/>
            </a:pPr>
            <a:r>
              <a:rPr lang="en-US"/>
              <a:t>[No – water is not an example of a biotic factor. It has no cells and is not a living thing.]</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Similarly, it is important to explicitly tell students or discuss with students </a:t>
            </a:r>
            <a:r>
              <a:rPr lang="en-US" i="1"/>
              <a:t>why</a:t>
            </a:r>
            <a:r>
              <a:rPr lang="en-US"/>
              <a:t> a non example is a non example. </a:t>
            </a:r>
            <a:endParaRPr/>
          </a:p>
        </p:txBody>
      </p:sp>
      <p:sp>
        <p:nvSpPr>
          <p:cNvPr id="279" name="Google Shape;27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soil a biotic factor? </a:t>
            </a:r>
            <a:endParaRPr/>
          </a:p>
          <a:p>
            <a:pPr marL="0" lvl="0" indent="0" algn="l" rtl="0">
              <a:spcBef>
                <a:spcPts val="0"/>
              </a:spcBef>
              <a:spcAft>
                <a:spcPts val="0"/>
              </a:spcAft>
              <a:buNone/>
            </a:pPr>
            <a:endParaRPr/>
          </a:p>
          <a:p>
            <a:pPr marL="0" lvl="0" indent="0" algn="l" rtl="0">
              <a:spcBef>
                <a:spcPts val="0"/>
              </a:spcBef>
              <a:spcAft>
                <a:spcPts val="0"/>
              </a:spcAft>
              <a:buNone/>
            </a:pPr>
            <a:r>
              <a:rPr lang="en-US"/>
              <a:t>[No – soil is not an example of biotic factors. It is not living.] </a:t>
            </a:r>
            <a:endParaRPr/>
          </a:p>
        </p:txBody>
      </p:sp>
      <p:sp>
        <p:nvSpPr>
          <p:cNvPr id="288" name="Google Shape;28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97" name="Google Shape;297;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examples of biotic factors? </a:t>
            </a:r>
            <a:endParaRPr sz="1200"/>
          </a:p>
          <a:p>
            <a:pPr marL="0" lvl="0" indent="0" algn="l" rtl="0">
              <a:spcBef>
                <a:spcPts val="0"/>
              </a:spcBef>
              <a:spcAft>
                <a:spcPts val="0"/>
              </a:spcAft>
              <a:buNone/>
            </a:pPr>
            <a:endParaRPr b="0"/>
          </a:p>
        </p:txBody>
      </p:sp>
      <p:sp>
        <p:nvSpPr>
          <p:cNvPr id="303" name="Google Shape;303;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non-examples of biotic factors? </a:t>
            </a:r>
            <a:endParaRPr sz="1200"/>
          </a:p>
          <a:p>
            <a:pPr marL="0" lvl="0" indent="0" algn="l" rtl="0">
              <a:spcBef>
                <a:spcPts val="0"/>
              </a:spcBef>
              <a:spcAft>
                <a:spcPts val="0"/>
              </a:spcAft>
              <a:buNone/>
            </a:pPr>
            <a:endParaRPr b="0"/>
          </a:p>
        </p:txBody>
      </p:sp>
      <p:sp>
        <p:nvSpPr>
          <p:cNvPr id="311" name="Google Shape;311;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break down the term biotic into different word parts to help us remember the meaning. Let’s take a look!</a:t>
            </a:r>
            <a:endParaRPr/>
          </a:p>
        </p:txBody>
      </p:sp>
      <p:sp>
        <p:nvSpPr>
          <p:cNvPr id="320" name="Google Shape;320;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 name="Google Shape;326;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biotic can be broken into two parts.  The root word, bio, and the suffix, -ic.</a:t>
            </a:r>
            <a:endParaRPr/>
          </a:p>
          <a:p>
            <a:pPr marL="0" lvl="0" indent="0" algn="l" rtl="0">
              <a:spcBef>
                <a:spcPts val="0"/>
              </a:spcBef>
              <a:spcAft>
                <a:spcPts val="0"/>
              </a:spcAft>
              <a:buNone/>
            </a:pPr>
            <a:endParaRPr/>
          </a:p>
        </p:txBody>
      </p:sp>
      <p:sp>
        <p:nvSpPr>
          <p:cNvPr id="327" name="Google Shape;327;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Google Shape;33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root word, bio, means “life.”</a:t>
            </a:r>
            <a:endParaRPr/>
          </a:p>
        </p:txBody>
      </p:sp>
      <p:sp>
        <p:nvSpPr>
          <p:cNvPr id="339" name="Google Shape;33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root word, bio, means “life.”</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sz="1100"/>
              <a:t>Feedback: When breaking words down into morphological parts, the use of clear language is essential.</a:t>
            </a:r>
            <a:endParaRPr/>
          </a:p>
        </p:txBody>
      </p:sp>
      <p:sp>
        <p:nvSpPr>
          <p:cNvPr id="351" name="Google Shape;351;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the suffix –ic to the root word bio, it describes things that are living.</a:t>
            </a:r>
            <a:endParaRPr/>
          </a:p>
        </p:txBody>
      </p:sp>
      <p:sp>
        <p:nvSpPr>
          <p:cNvPr id="363" name="Google Shape;363;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is the difference between biotic and abiotic factors?</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Asking students to make predictions about the differences between these factors is a great way to activate and elicit student ideas and prior knowledge. This type of activity is evidence of the teacher planning for students’ engagement with science ideas.</a:t>
            </a:r>
            <a:endParaRPr/>
          </a:p>
        </p:txBody>
      </p:sp>
      <p:sp>
        <p:nvSpPr>
          <p:cNvPr id="129" name="Google Shape;129;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So, when we use the term biotic factors, we are talking about living things. </a:t>
            </a:r>
            <a:endParaRPr/>
          </a:p>
        </p:txBody>
      </p:sp>
      <p:sp>
        <p:nvSpPr>
          <p:cNvPr id="374" name="Google Shape;37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85" name="Google Shape;385;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use the word parts of biotic to help us remember the definition of the term?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[The root word, bio, means “life.” The root word, bio, means “life.” So, when you add the suffix –ic to the root word bio, it describes things that are living.]</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a:t>
            </a:r>
            <a:r>
              <a:rPr lang="en-US" sz="1100"/>
              <a:t>Reuniting the word parts is a crucial step in helping students understand the whole picture when reviewing morphological word parts.</a:t>
            </a:r>
            <a:endParaRPr/>
          </a:p>
        </p:txBody>
      </p:sp>
      <p:sp>
        <p:nvSpPr>
          <p:cNvPr id="391" name="Google Shape;391;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a:t>
            </a:r>
            <a:r>
              <a:rPr lang="en-US"/>
              <a:t>g.</a:t>
            </a:r>
            <a:endParaRPr/>
          </a:p>
        </p:txBody>
      </p:sp>
      <p:sp>
        <p:nvSpPr>
          <p:cNvPr id="402" name="Google Shape;40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biotic factor?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Biotic factors are the living things that influence or affect an ecosystem.]</a:t>
            </a:r>
            <a:endParaRPr b="0"/>
          </a:p>
        </p:txBody>
      </p:sp>
      <p:sp>
        <p:nvSpPr>
          <p:cNvPr id="408" name="Google Shape;408;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three examples of biotic factors. </a:t>
            </a:r>
            <a:endParaRPr sz="1200"/>
          </a:p>
          <a:p>
            <a:pPr marL="0" lvl="0" indent="0" algn="l" rtl="0">
              <a:spcBef>
                <a:spcPts val="0"/>
              </a:spcBef>
              <a:spcAft>
                <a:spcPts val="0"/>
              </a:spcAft>
              <a:buNone/>
            </a:pPr>
            <a:endParaRPr b="0"/>
          </a:p>
        </p:txBody>
      </p:sp>
      <p:sp>
        <p:nvSpPr>
          <p:cNvPr id="419" name="Google Shape;419;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27" name="Google Shape;427;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Biotic factors are the living things that influence or affect an ecosystem. And, we will learn more about ecosystems later in the unit. </a:t>
            </a:r>
            <a:endParaRPr b="0"/>
          </a:p>
          <a:p>
            <a:pPr marL="0" lvl="0" indent="0" algn="l" rtl="0">
              <a:spcBef>
                <a:spcPts val="0"/>
              </a:spcBef>
              <a:spcAft>
                <a:spcPts val="0"/>
              </a:spcAft>
              <a:buNone/>
            </a:pPr>
            <a:endParaRPr/>
          </a:p>
        </p:txBody>
      </p:sp>
      <p:sp>
        <p:nvSpPr>
          <p:cNvPr id="434" name="Google Shape;434;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storm severity, ocean temperature, ocean pH).</a:t>
            </a:r>
            <a:endParaRPr/>
          </a:p>
        </p:txBody>
      </p:sp>
      <p:sp>
        <p:nvSpPr>
          <p:cNvPr id="445" name="Google Shape;445;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biotic factors, let’s reflect once more on our big question. Was there anything that we predicted earlier that was correct or incorrect? Do you have any new hypotheses to share? </a:t>
            </a:r>
            <a:endParaRPr b="1"/>
          </a:p>
        </p:txBody>
      </p:sp>
      <p:sp>
        <p:nvSpPr>
          <p:cNvPr id="456" name="Google Shape;456;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146" name="Google Shape;14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473" name="Google Shape;473;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88" name="Google Shape;488;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we’re going to learn about abiotic factors.</a:t>
            </a:r>
            <a:endParaRPr/>
          </a:p>
        </p:txBody>
      </p:sp>
      <p:sp>
        <p:nvSpPr>
          <p:cNvPr id="518" name="Google Shape;518;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let’s think about our “big question”: </a:t>
            </a:r>
            <a:r>
              <a:rPr lang="en-US" b="1"/>
              <a:t>What is the difference between biotic and abiotic factors? </a:t>
            </a:r>
            <a:r>
              <a:rPr lang="en-US" b="0"/>
              <a:t>We recently learned about biotic factors, so what predictions do you have to share about the the difference between biotic and abiotic factors? [Pause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a:p>
        </p:txBody>
      </p:sp>
      <p:sp>
        <p:nvSpPr>
          <p:cNvPr id="530" name="Google Shape;530;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547" name="Google Shape;547;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2" name="Google Shape;55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environment is the surroundings of a person, animal, plant or thing. An environment includes many factors, including temperature, moisture, soil, and the presence of other organisms.</a:t>
            </a:r>
            <a:endParaRPr/>
          </a:p>
        </p:txBody>
      </p:sp>
      <p:sp>
        <p:nvSpPr>
          <p:cNvPr id="553" name="Google Shape;55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dff06581bc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0" name="Google Shape;560;gdff06581bc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Living things are things that are made of cells, can grow, and can reproduce</a:t>
            </a:r>
            <a:endParaRPr/>
          </a:p>
        </p:txBody>
      </p:sp>
      <p:sp>
        <p:nvSpPr>
          <p:cNvPr id="561" name="Google Shape;561;gdff06581bc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Non-living things do not grow or reproduce and do not need food.</a:t>
            </a:r>
            <a:endParaRPr/>
          </a:p>
        </p:txBody>
      </p:sp>
      <p:sp>
        <p:nvSpPr>
          <p:cNvPr id="569" name="Google Shape;56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6" name="Google Shape;576;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Biotic factors are the living things that influence or affect an ecosystem. We will learn more about ecosystems later in the unit. </a:t>
            </a:r>
            <a:endParaRPr b="0"/>
          </a:p>
          <a:p>
            <a:pPr marL="0" lvl="0" indent="0" algn="l" rtl="0">
              <a:spcBef>
                <a:spcPts val="0"/>
              </a:spcBef>
              <a:spcAft>
                <a:spcPts val="0"/>
              </a:spcAft>
              <a:buNone/>
            </a:pPr>
            <a:endParaRPr/>
          </a:p>
        </p:txBody>
      </p:sp>
      <p:sp>
        <p:nvSpPr>
          <p:cNvPr id="577" name="Google Shape;577;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environment is the surroundings of a person, animal, plant or thing. An environment includes many factors, including temperature, moisture, soil, and the presence of other organisms.</a:t>
            </a:r>
            <a:endParaRPr/>
          </a:p>
        </p:txBody>
      </p:sp>
      <p:sp>
        <p:nvSpPr>
          <p:cNvPr id="152" name="Google Shape;15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588" name="Google Shape;58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living and nonliving?</a:t>
            </a:r>
            <a:endParaRPr/>
          </a:p>
          <a:p>
            <a:pPr marL="0" lvl="0" indent="0" algn="l" rtl="0">
              <a:spcBef>
                <a:spcPts val="0"/>
              </a:spcBef>
              <a:spcAft>
                <a:spcPts val="0"/>
              </a:spcAft>
              <a:buNone/>
            </a:pPr>
            <a:endParaRPr/>
          </a:p>
          <a:p>
            <a:pPr marL="0" lvl="0" indent="0" algn="l" rtl="0">
              <a:spcBef>
                <a:spcPts val="0"/>
              </a:spcBef>
              <a:spcAft>
                <a:spcPts val="0"/>
              </a:spcAft>
              <a:buNone/>
            </a:pPr>
            <a:r>
              <a:rPr lang="en-US"/>
              <a:t>[Living things are things that can grow and reproduce. Non-living things do not grow or reproduce. Living things need food and nonliving things do not.]</a:t>
            </a:r>
            <a:endParaRPr/>
          </a:p>
          <a:p>
            <a:pPr marL="0" lvl="0" indent="0" algn="l" rtl="0">
              <a:spcBef>
                <a:spcPts val="0"/>
              </a:spcBef>
              <a:spcAft>
                <a:spcPts val="0"/>
              </a:spcAft>
              <a:buNone/>
            </a:pPr>
            <a:endParaRPr/>
          </a:p>
        </p:txBody>
      </p:sp>
      <p:sp>
        <p:nvSpPr>
          <p:cNvPr id="594" name="Google Shape;594;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4"/>
        <p:cNvGrpSpPr/>
        <p:nvPr/>
      </p:nvGrpSpPr>
      <p:grpSpPr>
        <a:xfrm>
          <a:off x="0" y="0"/>
          <a:ext cx="0" cy="0"/>
          <a:chOff x="0" y="0"/>
          <a:chExt cx="0" cy="0"/>
        </a:xfrm>
      </p:grpSpPr>
      <p:sp>
        <p:nvSpPr>
          <p:cNvPr id="605" name="Google Shape;605;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6" name="Google Shape;606;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biotic factors?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b="0"/>
              <a:t>Biotic factors are the living things, plants that influence or affect an ecosystem.]</a:t>
            </a:r>
            <a:endParaRPr b="0"/>
          </a:p>
          <a:p>
            <a:pPr marL="0" lvl="0" indent="0" algn="l" rtl="0">
              <a:spcBef>
                <a:spcPts val="0"/>
              </a:spcBef>
              <a:spcAft>
                <a:spcPts val="0"/>
              </a:spcAft>
              <a:buNone/>
            </a:pPr>
            <a:endParaRPr b="0"/>
          </a:p>
        </p:txBody>
      </p:sp>
      <p:sp>
        <p:nvSpPr>
          <p:cNvPr id="607" name="Google Shape;607;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7" name="Google Shape;61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is water NOT an example of a biotic factor?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[Water is not a biotic factor because it is not a living thing - it is not made of cells, it does not grow and </a:t>
            </a:r>
            <a:r>
              <a:rPr lang="en-US"/>
              <a:t>does not reproduce</a:t>
            </a:r>
            <a:r>
              <a:rPr lang="en-US" sz="1200"/>
              <a:t>.]</a:t>
            </a:r>
            <a:endParaRPr sz="1200"/>
          </a:p>
          <a:p>
            <a:pPr marL="0" lvl="0" indent="0" algn="l" rtl="0">
              <a:spcBef>
                <a:spcPts val="0"/>
              </a:spcBef>
              <a:spcAft>
                <a:spcPts val="0"/>
              </a:spcAft>
              <a:buNone/>
            </a:pPr>
            <a:endParaRPr b="0"/>
          </a:p>
        </p:txBody>
      </p:sp>
      <p:sp>
        <p:nvSpPr>
          <p:cNvPr id="618" name="Google Shape;61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abiotic factors.</a:t>
            </a:r>
            <a:endParaRPr/>
          </a:p>
        </p:txBody>
      </p:sp>
      <p:sp>
        <p:nvSpPr>
          <p:cNvPr id="626" name="Google Shape;626;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Abiotic factors are the non-living things that influence or affect an ecosystem. A</a:t>
            </a:r>
            <a:r>
              <a:rPr lang="en-US"/>
              <a:t>biotic factors include things such as sunlight, temperature, soil, and water. Though not living, these factors play an important role in determining what organisms can live in a certain environment. </a:t>
            </a:r>
            <a:r>
              <a:rPr lang="en-US" b="0"/>
              <a:t>Remember, we will learn more about ecosystems later in the unit. </a:t>
            </a:r>
            <a:endParaRPr/>
          </a:p>
        </p:txBody>
      </p:sp>
      <p:sp>
        <p:nvSpPr>
          <p:cNvPr id="634" name="Google Shape;634;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646" name="Google Shape;64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abiotic factors?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Abiotic factors are the non-living things that influence or affect an ecosystem.]</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652" name="Google Shape;65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a:t>
            </a:r>
            <a:r>
              <a:rPr lang="en-US" b="1"/>
              <a:t> </a:t>
            </a:r>
            <a:r>
              <a:rPr lang="en-US"/>
              <a:t>of </a:t>
            </a:r>
            <a:r>
              <a:rPr lang="en-US" b="1"/>
              <a:t>abiotic factors</a:t>
            </a:r>
            <a:r>
              <a:rPr lang="en-US" b="0"/>
              <a:t>.  </a:t>
            </a:r>
            <a:endParaRPr b="0"/>
          </a:p>
        </p:txBody>
      </p:sp>
      <p:sp>
        <p:nvSpPr>
          <p:cNvPr id="663" name="Google Shape;663;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sunlight an abiotic factor? </a:t>
            </a:r>
            <a:endParaRPr/>
          </a:p>
          <a:p>
            <a:pPr marL="0" lvl="0" indent="0" algn="l" rtl="0">
              <a:spcBef>
                <a:spcPts val="0"/>
              </a:spcBef>
              <a:spcAft>
                <a:spcPts val="0"/>
              </a:spcAft>
              <a:buNone/>
            </a:pPr>
            <a:endParaRPr/>
          </a:p>
          <a:p>
            <a:pPr marL="0" lvl="0" indent="0" algn="l" rtl="0">
              <a:spcBef>
                <a:spcPts val="0"/>
              </a:spcBef>
              <a:spcAft>
                <a:spcPts val="0"/>
              </a:spcAft>
              <a:buNone/>
            </a:pPr>
            <a:r>
              <a:rPr lang="en-US"/>
              <a:t>[Yes – sunlight is an example of an abiotic factor. Sunlight is nonliving.]</a:t>
            </a:r>
            <a:endParaRPr/>
          </a:p>
        </p:txBody>
      </p:sp>
      <p:sp>
        <p:nvSpPr>
          <p:cNvPr id="670" name="Google Shape;67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Living things are things that are made of cells, can grow, and can reproduce.</a:t>
            </a:r>
            <a:endParaRPr/>
          </a:p>
        </p:txBody>
      </p:sp>
      <p:sp>
        <p:nvSpPr>
          <p:cNvPr id="160" name="Google Shape;16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8" name="Google Shape;678;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rain an abiotic factor?</a:t>
            </a:r>
            <a:endParaRPr/>
          </a:p>
          <a:p>
            <a:pPr marL="0" lvl="0" indent="0" algn="l" rtl="0">
              <a:spcBef>
                <a:spcPts val="0"/>
              </a:spcBef>
              <a:spcAft>
                <a:spcPts val="0"/>
              </a:spcAft>
              <a:buNone/>
            </a:pPr>
            <a:endParaRPr/>
          </a:p>
          <a:p>
            <a:pPr marL="0" lvl="0" indent="0" algn="l" rtl="0">
              <a:spcBef>
                <a:spcPts val="0"/>
              </a:spcBef>
              <a:spcAft>
                <a:spcPts val="0"/>
              </a:spcAft>
              <a:buNone/>
            </a:pPr>
            <a:r>
              <a:rPr lang="en-US"/>
              <a:t>[Yes – rain is an example of an abiotic factor. Rain is non-living.]</a:t>
            </a:r>
            <a:endParaRPr/>
          </a:p>
        </p:txBody>
      </p:sp>
      <p:sp>
        <p:nvSpPr>
          <p:cNvPr id="679" name="Google Shape;679;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7" name="Google Shape;687;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rock an abiotic factor?</a:t>
            </a:r>
            <a:endParaRPr/>
          </a:p>
          <a:p>
            <a:pPr marL="0" lvl="0" indent="0" algn="l" rtl="0">
              <a:spcBef>
                <a:spcPts val="0"/>
              </a:spcBef>
              <a:spcAft>
                <a:spcPts val="0"/>
              </a:spcAft>
              <a:buNone/>
            </a:pPr>
            <a:endParaRPr/>
          </a:p>
          <a:p>
            <a:pPr marL="0" lvl="0" indent="0" algn="l" rtl="0">
              <a:spcBef>
                <a:spcPts val="0"/>
              </a:spcBef>
              <a:spcAft>
                <a:spcPts val="0"/>
              </a:spcAft>
              <a:buNone/>
            </a:pPr>
            <a:r>
              <a:rPr lang="en-US"/>
              <a:t>[Yes – this rock is an example of an abiotic factor. Rocks are non-living things.]</a:t>
            </a:r>
            <a:endParaRPr/>
          </a:p>
        </p:txBody>
      </p:sp>
      <p:sp>
        <p:nvSpPr>
          <p:cNvPr id="688" name="Google Shape;688;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Google Shape;69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6" name="Google Shape;69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abiotic factors</a:t>
            </a:r>
            <a:r>
              <a:rPr lang="en-US" b="0"/>
              <a:t>. </a:t>
            </a:r>
            <a:endParaRPr b="0"/>
          </a:p>
          <a:p>
            <a:pPr marL="0" lvl="0" indent="0" algn="l" rtl="0">
              <a:spcBef>
                <a:spcPts val="0"/>
              </a:spcBef>
              <a:spcAft>
                <a:spcPts val="0"/>
              </a:spcAft>
              <a:buNone/>
            </a:pPr>
            <a:endParaRPr/>
          </a:p>
        </p:txBody>
      </p:sp>
      <p:sp>
        <p:nvSpPr>
          <p:cNvPr id="697" name="Google Shape;69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3" name="Google Shape;703;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Is this flower an abiotic factor? </a:t>
            </a:r>
            <a:endParaRPr/>
          </a:p>
          <a:p>
            <a:pPr marL="0" lvl="0" indent="0" algn="l" rtl="0">
              <a:spcBef>
                <a:spcPts val="0"/>
              </a:spcBef>
              <a:spcAft>
                <a:spcPts val="0"/>
              </a:spcAft>
              <a:buNone/>
            </a:pPr>
            <a:endParaRPr/>
          </a:p>
          <a:p>
            <a:pPr marL="0" lvl="0" indent="0" algn="l" rtl="0">
              <a:spcBef>
                <a:spcPts val="0"/>
              </a:spcBef>
              <a:spcAft>
                <a:spcPts val="0"/>
              </a:spcAft>
              <a:buNone/>
            </a:pPr>
            <a:r>
              <a:rPr lang="en-US"/>
              <a:t>[No – a flower is not an example of an abiotic factor. Flowers are living things, they are biotic factors.]</a:t>
            </a:r>
            <a:endParaRPr/>
          </a:p>
        </p:txBody>
      </p:sp>
      <p:sp>
        <p:nvSpPr>
          <p:cNvPr id="704" name="Google Shape;704;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2" name="Google Shape;712;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Is this bear an abiotic factor?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[No – this bear is not an example of an abiotic factor. Bears are living things, they are biotic factors.]</a:t>
            </a:r>
            <a:endParaRPr/>
          </a:p>
        </p:txBody>
      </p:sp>
      <p:sp>
        <p:nvSpPr>
          <p:cNvPr id="713" name="Google Shape;713;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1" name="Google Shape;721;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22" name="Google Shape;722;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7" name="Google Shape;72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examples of abiotic factors? </a:t>
            </a:r>
            <a:endParaRPr b="0"/>
          </a:p>
        </p:txBody>
      </p:sp>
      <p:sp>
        <p:nvSpPr>
          <p:cNvPr id="728" name="Google Shape;72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5" name="Google Shape;735;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non-examples of abiotic factors? </a:t>
            </a:r>
            <a:endParaRPr sz="1200"/>
          </a:p>
          <a:p>
            <a:pPr marL="0" lvl="0" indent="0" algn="l" rtl="0">
              <a:spcBef>
                <a:spcPts val="0"/>
              </a:spcBef>
              <a:spcAft>
                <a:spcPts val="0"/>
              </a:spcAft>
              <a:buNone/>
            </a:pPr>
            <a:endParaRPr b="0"/>
          </a:p>
        </p:txBody>
      </p:sp>
      <p:sp>
        <p:nvSpPr>
          <p:cNvPr id="736" name="Google Shape;736;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4" name="Google Shape;744;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break down the term abiotic into different word parts to help us remember the meaning. Let’s take a look!</a:t>
            </a:r>
            <a:endParaRPr/>
          </a:p>
        </p:txBody>
      </p:sp>
      <p:sp>
        <p:nvSpPr>
          <p:cNvPr id="745" name="Google Shape;745;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1" name="Google Shape;75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abiotic can be broken into three parts. The prefix a, root word, bio, and the suffix, -ic.</a:t>
            </a:r>
            <a:endParaRPr/>
          </a:p>
        </p:txBody>
      </p:sp>
      <p:sp>
        <p:nvSpPr>
          <p:cNvPr id="752" name="Google Shape;75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68" name="Google Shape;16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prefix, -a, means not or opposite.</a:t>
            </a:r>
            <a:endParaRPr/>
          </a:p>
        </p:txBody>
      </p:sp>
      <p:sp>
        <p:nvSpPr>
          <p:cNvPr id="766" name="Google Shape;766;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7" name="Google Shape;777;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the root, bio, means life. </a:t>
            </a:r>
            <a:endParaRPr/>
          </a:p>
        </p:txBody>
      </p:sp>
      <p:sp>
        <p:nvSpPr>
          <p:cNvPr id="778" name="Google Shape;778;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Google Shape;789;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suffix, -ic, indicates an adjective, or describing word. </a:t>
            </a:r>
            <a:endParaRPr/>
          </a:p>
        </p:txBody>
      </p:sp>
      <p:sp>
        <p:nvSpPr>
          <p:cNvPr id="790" name="Google Shape;790;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1" name="Google Shape;801;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when you add the prefix a and the suffix –ic to the root word bio, it describes things that are not living. </a:t>
            </a:r>
            <a:endParaRPr/>
          </a:p>
        </p:txBody>
      </p:sp>
      <p:sp>
        <p:nvSpPr>
          <p:cNvPr id="802" name="Google Shape;802;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3" name="Google Shape;813;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14" name="Google Shape;814;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can we use the word parts of abiotic to help us remember the definition of the term?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[The prefix, -a, means not or opposite. Remember, the root, bio, means life. The suffix, -ic, indicates an adjective, or describing word. So, when you add the prefix a and the suffix –ic to the root word bio, it describes things that are not living.]</a:t>
            </a:r>
            <a:endParaRPr sz="1200"/>
          </a:p>
          <a:p>
            <a:pPr marL="0" lvl="0" indent="0" algn="l" rtl="0">
              <a:spcBef>
                <a:spcPts val="0"/>
              </a:spcBef>
              <a:spcAft>
                <a:spcPts val="0"/>
              </a:spcAft>
              <a:buNone/>
            </a:pPr>
            <a:endParaRPr b="0"/>
          </a:p>
        </p:txBody>
      </p:sp>
      <p:sp>
        <p:nvSpPr>
          <p:cNvPr id="820" name="Google Shape;820;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gdff06581bc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gdff06581bc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You can use the living things review presentation to once again refer back to the characteristics of living things.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If you choose to utilize this demo a second time, it may be beneficial to include questions that extend student understanding in relation to biotic and abiotic factors. e.i. How does this item affect the ecosystem that it inhabits?</a:t>
            </a:r>
            <a:endParaRPr/>
          </a:p>
        </p:txBody>
      </p:sp>
      <p:sp>
        <p:nvSpPr>
          <p:cNvPr id="831" name="Google Shape;831;gdff06581bc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42" name="Google Shape;842;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abiotic factors?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Abiotic factors are the non-living things that influence or affect an ecosystem.]</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848" name="Google Shape;848;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6"/>
        <p:cNvGrpSpPr/>
        <p:nvPr/>
      </p:nvGrpSpPr>
      <p:grpSpPr>
        <a:xfrm>
          <a:off x="0" y="0"/>
          <a:ext cx="0" cy="0"/>
          <a:chOff x="0" y="0"/>
          <a:chExt cx="0" cy="0"/>
        </a:xfrm>
      </p:grpSpPr>
      <p:sp>
        <p:nvSpPr>
          <p:cNvPr id="857" name="Google Shape;857;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8" name="Google Shape;858;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Is moss an abiotic factor or a biotic factor? </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[Moss is a biotic factor - it is a living thing.]</a:t>
            </a:r>
            <a:endParaRPr sz="1200"/>
          </a:p>
          <a:p>
            <a:pPr marL="0" lvl="0" indent="0" algn="l" rtl="0">
              <a:spcBef>
                <a:spcPts val="0"/>
              </a:spcBef>
              <a:spcAft>
                <a:spcPts val="0"/>
              </a:spcAft>
              <a:buNone/>
            </a:pPr>
            <a:endParaRPr b="0"/>
          </a:p>
        </p:txBody>
      </p:sp>
      <p:sp>
        <p:nvSpPr>
          <p:cNvPr id="859" name="Google Shape;859;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3" name="Google Shape;173;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environment?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[An environment is the surroundings of a person, animal, plant or thing.]</a:t>
            </a:r>
            <a:endParaRPr/>
          </a:p>
          <a:p>
            <a:pPr marL="0" lvl="0" indent="0" algn="l" rtl="0">
              <a:spcBef>
                <a:spcPts val="0"/>
              </a:spcBef>
              <a:spcAft>
                <a:spcPts val="0"/>
              </a:spcAft>
              <a:buNone/>
            </a:pPr>
            <a:endParaRPr/>
          </a:p>
        </p:txBody>
      </p:sp>
      <p:sp>
        <p:nvSpPr>
          <p:cNvPr id="174" name="Google Shape;174;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4"/>
        <p:cNvGrpSpPr/>
        <p:nvPr/>
      </p:nvGrpSpPr>
      <p:grpSpPr>
        <a:xfrm>
          <a:off x="0" y="0"/>
          <a:ext cx="0" cy="0"/>
          <a:chOff x="0" y="0"/>
          <a:chExt cx="0" cy="0"/>
        </a:xfrm>
      </p:grpSpPr>
      <p:sp>
        <p:nvSpPr>
          <p:cNvPr id="865" name="Google Shape;865;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6" name="Google Shape;866;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three examples of abiotic factors. </a:t>
            </a:r>
            <a:endParaRPr sz="1200"/>
          </a:p>
          <a:p>
            <a:pPr marL="0" lvl="0" indent="0" algn="l" rtl="0">
              <a:spcBef>
                <a:spcPts val="0"/>
              </a:spcBef>
              <a:spcAft>
                <a:spcPts val="0"/>
              </a:spcAft>
              <a:buNone/>
            </a:pPr>
            <a:endParaRPr b="0"/>
          </a:p>
        </p:txBody>
      </p:sp>
      <p:sp>
        <p:nvSpPr>
          <p:cNvPr id="867" name="Google Shape;867;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875" name="Google Shape;875;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Abiotic factors are the non-living things that influence or affect an ecosystem. </a:t>
            </a:r>
            <a:endParaRPr/>
          </a:p>
        </p:txBody>
      </p:sp>
      <p:sp>
        <p:nvSpPr>
          <p:cNvPr id="882" name="Google Shape;882;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2" name="Google Shape;89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storm severity, ocean temperature, ocean pH).</a:t>
            </a:r>
            <a:endParaRPr/>
          </a:p>
        </p:txBody>
      </p:sp>
      <p:sp>
        <p:nvSpPr>
          <p:cNvPr id="893" name="Google Shape;89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1"/>
        <p:cNvGrpSpPr/>
        <p:nvPr/>
      </p:nvGrpSpPr>
      <p:grpSpPr>
        <a:xfrm>
          <a:off x="0" y="0"/>
          <a:ext cx="0" cy="0"/>
          <a:chOff x="0" y="0"/>
          <a:chExt cx="0" cy="0"/>
        </a:xfrm>
      </p:grpSpPr>
      <p:sp>
        <p:nvSpPr>
          <p:cNvPr id="902" name="Google Shape;902;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3" name="Google Shape;903;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abiotic factors, let’s reflect once more on our big question.  Was there anything that we predicted earlier that was correct or incorrect? Do you have any new hypotheses to share?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904" name="Google Shape;904;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0" name="Google Shape;920;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921" name="Google Shape;921;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1" name="Google Shape;181;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a living thing? </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[Living things are things that are made of cells, can grow, and can reproduce.]</a:t>
            </a:r>
            <a:endParaRPr/>
          </a:p>
        </p:txBody>
      </p:sp>
      <p:sp>
        <p:nvSpPr>
          <p:cNvPr id="182" name="Google Shape;182;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8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8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9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9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9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9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9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9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9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91"/>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91"/>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9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92"/>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92"/>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9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9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9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9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9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9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9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9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9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9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9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9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9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9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9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9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9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8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docs.google.com/presentation/d/1j-lCZUdkNTliEWSJ3kC3O0M6If88S4__qOBSzJQqNoU/cop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27.png"/><Relationship Id="rId7"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png"/><Relationship Id="rId7"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1.png"/><Relationship Id="rId9" Type="http://schemas.openxmlformats.org/officeDocument/2006/relationships/image" Target="../media/image17.jp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1059"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png"/><Relationship Id="rId7"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1.png"/><Relationship Id="rId9" Type="http://schemas.openxmlformats.org/officeDocument/2006/relationships/image" Target="../media/image17.jp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4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png"/><Relationship Id="rId7" Type="http://schemas.openxmlformats.org/officeDocument/2006/relationships/image" Target="../media/image14.jp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1.png"/><Relationship Id="rId9" Type="http://schemas.openxmlformats.org/officeDocument/2006/relationships/image" Target="../media/image17.jpg"/></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4.jp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7.png"/><Relationship Id="rId7" Type="http://schemas.openxmlformats.org/officeDocument/2006/relationships/image" Target="../media/image18.jp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7.png"/></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46.jp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hyperlink" Target="https://docs.google.com/presentation/d/1j-lCZUdkNTliEWSJ3kC3O0M6If88S4__qOBSzJQqNoU/copy"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9.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8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8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83.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1056"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36.png"/><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5.png"/><Relationship Id="rId7" Type="http://schemas.openxmlformats.org/officeDocument/2006/relationships/image" Target="../media/image14.jp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9.png"/><Relationship Id="rId5" Type="http://schemas.openxmlformats.org/officeDocument/2006/relationships/image" Target="../media/image13.jpg"/><Relationship Id="rId10" Type="http://schemas.openxmlformats.org/officeDocument/2006/relationships/image" Target="../media/image18.jpg"/><Relationship Id="rId4" Type="http://schemas.openxmlformats.org/officeDocument/2006/relationships/image" Target="../media/image11.png"/><Relationship Id="rId9" Type="http://schemas.openxmlformats.org/officeDocument/2006/relationships/image" Target="../media/image17.jpg"/></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p:nvPr/>
        </p:nvSpPr>
        <p:spPr>
          <a:xfrm>
            <a:off x="2301072" y="693336"/>
            <a:ext cx="484974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193" name="Google Shape;193;p32"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2"/>
          <p:cNvSpPr txBox="1"/>
          <p:nvPr/>
        </p:nvSpPr>
        <p:spPr>
          <a:xfrm>
            <a:off x="1366050" y="1962625"/>
            <a:ext cx="64119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chemeClr val="hlink"/>
                </a:solidFill>
                <a:latin typeface="Calibri"/>
                <a:ea typeface="Calibri"/>
                <a:cs typeface="Calibri"/>
                <a:sym typeface="Calibri"/>
                <a:hlinkClick r:id="rId4"/>
              </a:rPr>
              <a:t>Living Things Review Presentation</a:t>
            </a:r>
            <a:endParaRPr sz="2400" b="1">
              <a:latin typeface="Calibri"/>
              <a:ea typeface="Calibri"/>
              <a:cs typeface="Calibri"/>
              <a:sym typeface="Calibri"/>
            </a:endParaRPr>
          </a:p>
          <a:p>
            <a:pPr marL="0" lvl="0" indent="0" algn="ctr" rtl="0">
              <a:spcBef>
                <a:spcPts val="0"/>
              </a:spcBef>
              <a:spcAft>
                <a:spcPts val="0"/>
              </a:spcAft>
              <a:buNone/>
            </a:pPr>
            <a:endParaRPr sz="2400" b="1">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Use the presentation linked above to ask students which items are living versus nonliving. As each item is discussed, consider reviewing the characteristics of life. How do the included items meet the requirements or fail to meet the requirements? </a:t>
            </a:r>
            <a:endParaRPr sz="1800">
              <a:latin typeface="Calibri"/>
              <a:ea typeface="Calibri"/>
              <a:cs typeface="Calibri"/>
              <a:sym typeface="Calibri"/>
            </a:endParaRPr>
          </a:p>
        </p:txBody>
      </p:sp>
      <p:pic>
        <p:nvPicPr>
          <p:cNvPr id="195" name="Google Shape;195;p32"/>
          <p:cNvPicPr preferRelativeResize="0"/>
          <p:nvPr/>
        </p:nvPicPr>
        <p:blipFill rotWithShape="1">
          <a:blip r:embed="rId5">
            <a:alphaModFix/>
          </a:blip>
          <a:srcRect l="921"/>
          <a:stretch/>
        </p:blipFill>
        <p:spPr>
          <a:xfrm>
            <a:off x="0" y="4695100"/>
            <a:ext cx="2784200" cy="2107699"/>
          </a:xfrm>
          <a:prstGeom prst="rect">
            <a:avLst/>
          </a:prstGeom>
          <a:noFill/>
          <a:ln>
            <a:noFill/>
          </a:ln>
        </p:spPr>
      </p:pic>
      <p:pic>
        <p:nvPicPr>
          <p:cNvPr id="196" name="Google Shape;196;p32"/>
          <p:cNvPicPr preferRelativeResize="0"/>
          <p:nvPr/>
        </p:nvPicPr>
        <p:blipFill>
          <a:blip r:embed="rId6">
            <a:alphaModFix/>
          </a:blip>
          <a:stretch>
            <a:fillRect/>
          </a:stretch>
        </p:blipFill>
        <p:spPr>
          <a:xfrm>
            <a:off x="2810144" y="4695200"/>
            <a:ext cx="3771081" cy="2107600"/>
          </a:xfrm>
          <a:prstGeom prst="rect">
            <a:avLst/>
          </a:prstGeom>
          <a:noFill/>
          <a:ln>
            <a:noFill/>
          </a:ln>
        </p:spPr>
      </p:pic>
      <p:pic>
        <p:nvPicPr>
          <p:cNvPr id="197" name="Google Shape;197;p32"/>
          <p:cNvPicPr preferRelativeResize="0"/>
          <p:nvPr/>
        </p:nvPicPr>
        <p:blipFill rotWithShape="1">
          <a:blip r:embed="rId7">
            <a:alphaModFix/>
          </a:blip>
          <a:srcRect l="13247" r="17863"/>
          <a:stretch/>
        </p:blipFill>
        <p:spPr>
          <a:xfrm>
            <a:off x="6607175" y="4695200"/>
            <a:ext cx="2536826" cy="21076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0"/>
          <p:cNvSpPr txBox="1"/>
          <p:nvPr/>
        </p:nvSpPr>
        <p:spPr>
          <a:xfrm>
            <a:off x="2133127" y="869904"/>
            <a:ext cx="487774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Biotic Factors</a:t>
            </a:r>
            <a:endParaRPr sz="6600" b="1">
              <a:solidFill>
                <a:schemeClr val="dk1"/>
              </a:solidFill>
              <a:latin typeface="Calibri"/>
              <a:ea typeface="Calibri"/>
              <a:cs typeface="Calibri"/>
              <a:sym typeface="Calibri"/>
            </a:endParaRPr>
          </a:p>
        </p:txBody>
      </p:sp>
      <p:sp>
        <p:nvSpPr>
          <p:cNvPr id="204" name="Google Shape;204;p1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1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1"/>
          <p:cNvSpPr txBox="1">
            <a:spLocks noGrp="1"/>
          </p:cNvSpPr>
          <p:nvPr>
            <p:ph type="ctrTitle"/>
          </p:nvPr>
        </p:nvSpPr>
        <p:spPr>
          <a:xfrm>
            <a:off x="401935" y="427701"/>
            <a:ext cx="855114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Biotic Factors</a:t>
            </a:r>
            <a:r>
              <a:rPr lang="en-US" sz="3400" b="1"/>
              <a:t>: </a:t>
            </a:r>
            <a:r>
              <a:rPr lang="en-US" sz="3400"/>
              <a:t>living things that influence or affect an ecosystem</a:t>
            </a:r>
            <a:endParaRPr sz="3400" b="1"/>
          </a:p>
        </p:txBody>
      </p:sp>
      <p:sp>
        <p:nvSpPr>
          <p:cNvPr id="212" name="Google Shape;212;p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3" name="Google Shape;213;p11"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14" name="Google Shape;214;p11" descr="What are Plants"/>
          <p:cNvPicPr preferRelativeResize="0"/>
          <p:nvPr/>
        </p:nvPicPr>
        <p:blipFill rotWithShape="1">
          <a:blip r:embed="rId5">
            <a:alphaModFix/>
          </a:blip>
          <a:srcRect/>
          <a:stretch/>
        </p:blipFill>
        <p:spPr>
          <a:xfrm>
            <a:off x="280479" y="2199162"/>
            <a:ext cx="2641847" cy="1788327"/>
          </a:xfrm>
          <a:prstGeom prst="rect">
            <a:avLst/>
          </a:prstGeom>
          <a:noFill/>
          <a:ln>
            <a:noFill/>
          </a:ln>
        </p:spPr>
      </p:pic>
      <p:pic>
        <p:nvPicPr>
          <p:cNvPr id="215" name="Google Shape;215;p11" descr="The 50 Cutest Native Animals in Every State"/>
          <p:cNvPicPr preferRelativeResize="0"/>
          <p:nvPr/>
        </p:nvPicPr>
        <p:blipFill rotWithShape="1">
          <a:blip r:embed="rId6">
            <a:alphaModFix/>
          </a:blip>
          <a:srcRect/>
          <a:stretch/>
        </p:blipFill>
        <p:spPr>
          <a:xfrm>
            <a:off x="1930152" y="3836922"/>
            <a:ext cx="2641847" cy="2641847"/>
          </a:xfrm>
          <a:prstGeom prst="rect">
            <a:avLst/>
          </a:prstGeom>
          <a:noFill/>
          <a:ln>
            <a:noFill/>
          </a:ln>
        </p:spPr>
      </p:pic>
      <p:pic>
        <p:nvPicPr>
          <p:cNvPr id="216" name="Google Shape;216;p11" descr="Exploring Fungi - Kids Discover"/>
          <p:cNvPicPr preferRelativeResize="0"/>
          <p:nvPr/>
        </p:nvPicPr>
        <p:blipFill rotWithShape="1">
          <a:blip r:embed="rId7">
            <a:alphaModFix/>
          </a:blip>
          <a:srcRect/>
          <a:stretch/>
        </p:blipFill>
        <p:spPr>
          <a:xfrm>
            <a:off x="4199136" y="2199162"/>
            <a:ext cx="2828279" cy="1878154"/>
          </a:xfrm>
          <a:prstGeom prst="rect">
            <a:avLst/>
          </a:prstGeom>
          <a:noFill/>
          <a:ln>
            <a:noFill/>
          </a:ln>
        </p:spPr>
      </p:pic>
      <p:pic>
        <p:nvPicPr>
          <p:cNvPr id="217" name="Google Shape;217;p11" descr="Bacteria | What is microbiology? | Microbiology Society"/>
          <p:cNvPicPr preferRelativeResize="0"/>
          <p:nvPr/>
        </p:nvPicPr>
        <p:blipFill rotWithShape="1">
          <a:blip r:embed="rId8">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1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13"/>
          <p:cNvSpPr txBox="1"/>
          <p:nvPr/>
        </p:nvSpPr>
        <p:spPr>
          <a:xfrm>
            <a:off x="2588825" y="651272"/>
            <a:ext cx="44956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biotic factor?</a:t>
            </a:r>
            <a:endParaRPr/>
          </a:p>
        </p:txBody>
      </p:sp>
      <p:sp>
        <p:nvSpPr>
          <p:cNvPr id="230" name="Google Shape;230;p1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31" name="Google Shape;231;p13" descr="What are Plants"/>
          <p:cNvPicPr preferRelativeResize="0"/>
          <p:nvPr/>
        </p:nvPicPr>
        <p:blipFill rotWithShape="1">
          <a:blip r:embed="rId4">
            <a:alphaModFix/>
          </a:blip>
          <a:srcRect/>
          <a:stretch/>
        </p:blipFill>
        <p:spPr>
          <a:xfrm>
            <a:off x="280479" y="2199162"/>
            <a:ext cx="2641847" cy="1788327"/>
          </a:xfrm>
          <a:prstGeom prst="rect">
            <a:avLst/>
          </a:prstGeom>
          <a:noFill/>
          <a:ln>
            <a:noFill/>
          </a:ln>
        </p:spPr>
      </p:pic>
      <p:pic>
        <p:nvPicPr>
          <p:cNvPr id="232" name="Google Shape;232;p13" descr="The 50 Cutest Native Animals in Every State"/>
          <p:cNvPicPr preferRelativeResize="0"/>
          <p:nvPr/>
        </p:nvPicPr>
        <p:blipFill rotWithShape="1">
          <a:blip r:embed="rId5">
            <a:alphaModFix/>
          </a:blip>
          <a:srcRect/>
          <a:stretch/>
        </p:blipFill>
        <p:spPr>
          <a:xfrm>
            <a:off x="1930152" y="3836922"/>
            <a:ext cx="2641847" cy="2641847"/>
          </a:xfrm>
          <a:prstGeom prst="rect">
            <a:avLst/>
          </a:prstGeom>
          <a:noFill/>
          <a:ln>
            <a:noFill/>
          </a:ln>
        </p:spPr>
      </p:pic>
      <p:pic>
        <p:nvPicPr>
          <p:cNvPr id="233" name="Google Shape;233;p13" descr="Exploring Fungi - Kids Discover"/>
          <p:cNvPicPr preferRelativeResize="0"/>
          <p:nvPr/>
        </p:nvPicPr>
        <p:blipFill rotWithShape="1">
          <a:blip r:embed="rId6">
            <a:alphaModFix/>
          </a:blip>
          <a:srcRect/>
          <a:stretch/>
        </p:blipFill>
        <p:spPr>
          <a:xfrm>
            <a:off x="4199136" y="2199162"/>
            <a:ext cx="2828279" cy="1878154"/>
          </a:xfrm>
          <a:prstGeom prst="rect">
            <a:avLst/>
          </a:prstGeom>
          <a:noFill/>
          <a:ln>
            <a:noFill/>
          </a:ln>
        </p:spPr>
      </p:pic>
      <p:pic>
        <p:nvPicPr>
          <p:cNvPr id="234" name="Google Shape;234;p13" descr="Bacteria | What is microbiology? | Microbiology Society"/>
          <p:cNvPicPr preferRelativeResize="0"/>
          <p:nvPr/>
        </p:nvPicPr>
        <p:blipFill rotWithShape="1">
          <a:blip r:embed="rId7">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14"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 name="Google Shape;241;p14"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5"/>
          <p:cNvSpPr/>
          <p:nvPr/>
        </p:nvSpPr>
        <p:spPr>
          <a:xfrm>
            <a:off x="2251116" y="840835"/>
            <a:ext cx="503721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Is this tree a biotic factor?</a:t>
            </a:r>
            <a:endParaRPr/>
          </a:p>
        </p:txBody>
      </p:sp>
      <p:sp>
        <p:nvSpPr>
          <p:cNvPr id="248" name="Google Shape;248;p1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9" name="Google Shape;249;p15"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50" name="Google Shape;250;p15"/>
          <p:cNvPicPr preferRelativeResize="0"/>
          <p:nvPr/>
        </p:nvPicPr>
        <p:blipFill rotWithShape="1">
          <a:blip r:embed="rId5">
            <a:alphaModFix/>
          </a:blip>
          <a:srcRect/>
          <a:stretch/>
        </p:blipFill>
        <p:spPr>
          <a:xfrm>
            <a:off x="1751578" y="1608746"/>
            <a:ext cx="5775929" cy="52492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6"/>
          <p:cNvSpPr txBox="1"/>
          <p:nvPr/>
        </p:nvSpPr>
        <p:spPr>
          <a:xfrm>
            <a:off x="1909187" y="452176"/>
            <a:ext cx="584688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Is this woman a biotic factor?</a:t>
            </a:r>
            <a:endParaRPr sz="3600">
              <a:solidFill>
                <a:schemeClr val="dk1"/>
              </a:solidFill>
              <a:latin typeface="Calibri"/>
              <a:ea typeface="Calibri"/>
              <a:cs typeface="Calibri"/>
              <a:sym typeface="Calibri"/>
            </a:endParaRPr>
          </a:p>
        </p:txBody>
      </p:sp>
      <p:sp>
        <p:nvSpPr>
          <p:cNvPr id="257" name="Google Shape;257;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8" name="Google Shape;258;p16"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259" name="Google Shape;259;p16" descr="dreamstime_xs_28752283.jpg"/>
          <p:cNvPicPr preferRelativeResize="0"/>
          <p:nvPr/>
        </p:nvPicPr>
        <p:blipFill rotWithShape="1">
          <a:blip r:embed="rId5">
            <a:alphaModFix/>
          </a:blip>
          <a:srcRect/>
          <a:stretch/>
        </p:blipFill>
        <p:spPr>
          <a:xfrm>
            <a:off x="2890157" y="1338941"/>
            <a:ext cx="3566886" cy="535032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7"/>
          <p:cNvSpPr txBox="1"/>
          <p:nvPr/>
        </p:nvSpPr>
        <p:spPr>
          <a:xfrm>
            <a:off x="1020758" y="717328"/>
            <a:ext cx="752658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this deer a biotic factor?</a:t>
            </a:r>
            <a:endParaRPr/>
          </a:p>
        </p:txBody>
      </p:sp>
      <p:sp>
        <p:nvSpPr>
          <p:cNvPr id="266" name="Google Shape;266;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1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1026" name="Picture 2" descr="Board weighs Little Rock deer hunt amid concern">
            <a:extLst>
              <a:ext uri="{FF2B5EF4-FFF2-40B4-BE49-F238E27FC236}">
                <a16:creationId xmlns:a16="http://schemas.microsoft.com/office/drawing/2014/main" id="{D37708C8-D1A2-4BC2-9A64-9AB79A3E8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0335" y="1363659"/>
            <a:ext cx="6183330" cy="5286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1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5" name="Google Shape;275;p1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462035" y="258744"/>
            <a:ext cx="6689271"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Biotic Factors</a:t>
            </a:r>
            <a:endParaRPr sz="8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123" name="Google Shape;123;p2"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124" name="Google Shape;124;p2"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125" name="Google Shape;125;p2"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9"/>
          <p:cNvSpPr txBox="1"/>
          <p:nvPr/>
        </p:nvSpPr>
        <p:spPr>
          <a:xfrm>
            <a:off x="2090057" y="495606"/>
            <a:ext cx="49638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water a biotic factor?</a:t>
            </a:r>
            <a:endParaRPr/>
          </a:p>
        </p:txBody>
      </p:sp>
      <p:sp>
        <p:nvSpPr>
          <p:cNvPr id="282" name="Google Shape;282;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 name="Google Shape;283;p19"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84" name="Google Shape;284;p19" descr="ater wires' may play bigger role in cellular function"/>
          <p:cNvPicPr preferRelativeResize="0"/>
          <p:nvPr/>
        </p:nvPicPr>
        <p:blipFill rotWithShape="1">
          <a:blip r:embed="rId5">
            <a:alphaModFix/>
          </a:blip>
          <a:srcRect/>
          <a:stretch/>
        </p:blipFill>
        <p:spPr>
          <a:xfrm>
            <a:off x="1187903" y="1534886"/>
            <a:ext cx="6768193" cy="451212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20"/>
          <p:cNvSpPr txBox="1"/>
          <p:nvPr/>
        </p:nvSpPr>
        <p:spPr>
          <a:xfrm>
            <a:off x="2260879" y="495606"/>
            <a:ext cx="462224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Is soil a biotic factor?</a:t>
            </a:r>
            <a:endParaRPr/>
          </a:p>
        </p:txBody>
      </p:sp>
      <p:sp>
        <p:nvSpPr>
          <p:cNvPr id="291" name="Google Shape;291;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2" name="Google Shape;292;p2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293" name="Google Shape;293;p20" descr="irt on White Background"/>
          <p:cNvPicPr preferRelativeResize="0"/>
          <p:nvPr/>
        </p:nvPicPr>
        <p:blipFill rotWithShape="1">
          <a:blip r:embed="rId5">
            <a:alphaModFix/>
          </a:blip>
          <a:srcRect/>
          <a:stretch/>
        </p:blipFill>
        <p:spPr>
          <a:xfrm>
            <a:off x="523875" y="2024743"/>
            <a:ext cx="8096249" cy="36086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2"/>
          <p:cNvSpPr txBox="1"/>
          <p:nvPr/>
        </p:nvSpPr>
        <p:spPr>
          <a:xfrm>
            <a:off x="735230" y="319074"/>
            <a:ext cx="81801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examples of biotic factors?</a:t>
            </a:r>
            <a:endParaRPr/>
          </a:p>
        </p:txBody>
      </p:sp>
      <p:pic>
        <p:nvPicPr>
          <p:cNvPr id="306" name="Google Shape;306;p22"/>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07" name="Google Shape;307;p2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3"/>
          <p:cNvSpPr txBox="1"/>
          <p:nvPr/>
        </p:nvSpPr>
        <p:spPr>
          <a:xfrm>
            <a:off x="735230" y="319074"/>
            <a:ext cx="818017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non-examples of biotic factors?</a:t>
            </a:r>
            <a:endParaRPr/>
          </a:p>
        </p:txBody>
      </p:sp>
      <p:pic>
        <p:nvPicPr>
          <p:cNvPr id="314" name="Google Shape;314;p23"/>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15" name="Google Shape;315;p23"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3"/>
          <p:cNvSpPr txBox="1"/>
          <p:nvPr/>
        </p:nvSpPr>
        <p:spPr>
          <a:xfrm>
            <a:off x="1518557" y="2449286"/>
            <a:ext cx="1289957"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NON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24"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3" name="Google Shape;323;p24"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25"/>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Bio         -ic</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330" name="Google Shape;330;p25"/>
          <p:cNvCxnSpPr/>
          <p:nvPr/>
        </p:nvCxnSpPr>
        <p:spPr>
          <a:xfrm flipH="1">
            <a:off x="3426488" y="2277842"/>
            <a:ext cx="522514"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31" name="Google Shape;331;p25"/>
          <p:cNvCxnSpPr/>
          <p:nvPr/>
        </p:nvCxnSpPr>
        <p:spPr>
          <a:xfrm>
            <a:off x="5328138" y="2277842"/>
            <a:ext cx="566476" cy="1083951"/>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332" name="Google Shape;332;p25"/>
          <p:cNvSpPr txBox="1"/>
          <p:nvPr/>
        </p:nvSpPr>
        <p:spPr>
          <a:xfrm>
            <a:off x="2723103" y="4310743"/>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a:p>
        </p:txBody>
      </p:sp>
      <p:sp>
        <p:nvSpPr>
          <p:cNvPr id="333" name="Google Shape;333;p25"/>
          <p:cNvSpPr txBox="1"/>
          <p:nvPr/>
        </p:nvSpPr>
        <p:spPr>
          <a:xfrm>
            <a:off x="5770683" y="4310743"/>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(suffix)</a:t>
            </a:r>
            <a:endParaRPr/>
          </a:p>
        </p:txBody>
      </p:sp>
      <p:sp>
        <p:nvSpPr>
          <p:cNvPr id="334" name="Google Shape;334;p2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5" name="Google Shape;335;p25"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Biotic  </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Bio           -ic</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342" name="Google Shape;342;p26"/>
          <p:cNvCxnSpPr/>
          <p:nvPr/>
        </p:nvCxnSpPr>
        <p:spPr>
          <a:xfrm flipH="1">
            <a:off x="3687745" y="2302329"/>
            <a:ext cx="671984" cy="99225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343" name="Google Shape;343;p26"/>
          <p:cNvCxnSpPr/>
          <p:nvPr/>
        </p:nvCxnSpPr>
        <p:spPr>
          <a:xfrm>
            <a:off x="3356149" y="4387951"/>
            <a:ext cx="854110" cy="922574"/>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344" name="Google Shape;344;p26"/>
          <p:cNvSpPr/>
          <p:nvPr/>
        </p:nvSpPr>
        <p:spPr>
          <a:xfrm>
            <a:off x="2514600" y="3304000"/>
            <a:ext cx="1845129" cy="108395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5" name="Google Shape;345;p26"/>
          <p:cNvSpPr txBox="1"/>
          <p:nvPr/>
        </p:nvSpPr>
        <p:spPr>
          <a:xfrm>
            <a:off x="3500595" y="5319936"/>
            <a:ext cx="1718268"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life</a:t>
            </a:r>
            <a:endParaRPr sz="3600">
              <a:solidFill>
                <a:schemeClr val="dk1"/>
              </a:solidFill>
              <a:latin typeface="Calibri"/>
              <a:ea typeface="Calibri"/>
              <a:cs typeface="Calibri"/>
              <a:sym typeface="Calibri"/>
            </a:endParaRPr>
          </a:p>
        </p:txBody>
      </p:sp>
      <p:sp>
        <p:nvSpPr>
          <p:cNvPr id="346" name="Google Shape;346;p2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7" name="Google Shape;347;p26"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27"/>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Bio               -ic</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354" name="Google Shape;354;p27"/>
          <p:cNvCxnSpPr/>
          <p:nvPr/>
        </p:nvCxnSpPr>
        <p:spPr>
          <a:xfrm>
            <a:off x="5372100" y="2253343"/>
            <a:ext cx="1018652" cy="1175657"/>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355" name="Google Shape;355;p27"/>
          <p:cNvSpPr txBox="1"/>
          <p:nvPr/>
        </p:nvSpPr>
        <p:spPr>
          <a:xfrm>
            <a:off x="590340" y="5006305"/>
            <a:ext cx="7963317"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Indicates an adjective, or describing word</a:t>
            </a:r>
            <a:endParaRPr/>
          </a:p>
        </p:txBody>
      </p:sp>
      <p:cxnSp>
        <p:nvCxnSpPr>
          <p:cNvPr id="356" name="Google Shape;356;p27"/>
          <p:cNvCxnSpPr/>
          <p:nvPr/>
        </p:nvCxnSpPr>
        <p:spPr>
          <a:xfrm flipH="1">
            <a:off x="6069204" y="4190163"/>
            <a:ext cx="477297" cy="753626"/>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357" name="Google Shape;357;p27"/>
          <p:cNvSpPr/>
          <p:nvPr/>
        </p:nvSpPr>
        <p:spPr>
          <a:xfrm>
            <a:off x="5566787" y="3491802"/>
            <a:ext cx="1959428" cy="698361"/>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8" name="Google Shape;358;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9" name="Google Shape;359;p27"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28"/>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Biotic        -ic</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Biotic</a:t>
            </a:r>
            <a:endParaRPr/>
          </a:p>
        </p:txBody>
      </p:sp>
      <p:sp>
        <p:nvSpPr>
          <p:cNvPr id="366" name="Google Shape;366;p28"/>
          <p:cNvSpPr txBox="1"/>
          <p:nvPr/>
        </p:nvSpPr>
        <p:spPr>
          <a:xfrm>
            <a:off x="1604910" y="4932823"/>
            <a:ext cx="5843744"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Describes things that are living</a:t>
            </a:r>
            <a:endParaRPr/>
          </a:p>
        </p:txBody>
      </p:sp>
      <p:sp>
        <p:nvSpPr>
          <p:cNvPr id="367" name="Google Shape;367;p28"/>
          <p:cNvSpPr/>
          <p:nvPr/>
        </p:nvSpPr>
        <p:spPr>
          <a:xfrm>
            <a:off x="4712677" y="1391534"/>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8" name="Google Shape;368;p28"/>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9" name="Google Shape;369;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28"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txBox="1"/>
          <p:nvPr/>
        </p:nvSpPr>
        <p:spPr>
          <a:xfrm>
            <a:off x="609138" y="444638"/>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biotic and abiotic factors?</a:t>
            </a:r>
            <a:endParaRPr sz="3000">
              <a:solidFill>
                <a:schemeClr val="dk1"/>
              </a:solidFill>
              <a:latin typeface="Calibri"/>
              <a:ea typeface="Calibri"/>
              <a:cs typeface="Calibri"/>
              <a:sym typeface="Calibri"/>
            </a:endParaRPr>
          </a:p>
        </p:txBody>
      </p:sp>
      <p:pic>
        <p:nvPicPr>
          <p:cNvPr id="133" name="Google Shape;133;p3"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134" name="Google Shape;134;p3"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135" name="Google Shape;135;p3"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136" name="Google Shape;136;p3"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137" name="Google Shape;137;p3"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138" name="Google Shape;138;p3"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139" name="Google Shape;139;p3"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140" name="Google Shape;140;p3"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141" name="Google Shape;141;p3"/>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42" name="Google Shape;142;p3"/>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9"/>
          <p:cNvSpPr txBox="1">
            <a:spLocks noGrp="1"/>
          </p:cNvSpPr>
          <p:nvPr>
            <p:ph type="ctrTitle"/>
          </p:nvPr>
        </p:nvSpPr>
        <p:spPr>
          <a:xfrm>
            <a:off x="484831" y="352739"/>
            <a:ext cx="8239650"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000"/>
              <a:buFont typeface="Calibri"/>
              <a:buNone/>
            </a:pPr>
            <a:r>
              <a:rPr lang="en-US" sz="3000"/>
              <a:t>So, when we use the term </a:t>
            </a:r>
            <a:r>
              <a:rPr lang="en-US" sz="3000" b="1">
                <a:solidFill>
                  <a:srgbClr val="FF0000"/>
                </a:solidFill>
              </a:rPr>
              <a:t>biotic factors</a:t>
            </a:r>
            <a:r>
              <a:rPr lang="en-US" sz="3000"/>
              <a:t>, we are talking about </a:t>
            </a:r>
            <a:r>
              <a:rPr lang="en-US" sz="3000" b="1"/>
              <a:t>living things</a:t>
            </a:r>
            <a:r>
              <a:rPr lang="en-US" sz="3000"/>
              <a:t>.</a:t>
            </a:r>
            <a:endParaRPr/>
          </a:p>
        </p:txBody>
      </p:sp>
      <p:sp>
        <p:nvSpPr>
          <p:cNvPr id="377" name="Google Shape;377;p2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8" name="Google Shape;378;p29" descr="Labor"/>
          <p:cNvPicPr preferRelativeResize="0"/>
          <p:nvPr/>
        </p:nvPicPr>
        <p:blipFill rotWithShape="1">
          <a:blip r:embed="rId4">
            <a:alphaModFix/>
          </a:blip>
          <a:srcRect/>
          <a:stretch/>
        </p:blipFill>
        <p:spPr>
          <a:xfrm>
            <a:off x="735230" y="165754"/>
            <a:ext cx="403722" cy="403722"/>
          </a:xfrm>
          <a:prstGeom prst="rect">
            <a:avLst/>
          </a:prstGeom>
          <a:noFill/>
          <a:ln>
            <a:noFill/>
          </a:ln>
        </p:spPr>
      </p:pic>
      <p:pic>
        <p:nvPicPr>
          <p:cNvPr id="379" name="Google Shape;379;p29"/>
          <p:cNvPicPr preferRelativeResize="0"/>
          <p:nvPr/>
        </p:nvPicPr>
        <p:blipFill rotWithShape="1">
          <a:blip r:embed="rId5">
            <a:alphaModFix/>
          </a:blip>
          <a:srcRect/>
          <a:stretch/>
        </p:blipFill>
        <p:spPr>
          <a:xfrm>
            <a:off x="220658" y="2449286"/>
            <a:ext cx="3449639" cy="3135085"/>
          </a:xfrm>
          <a:prstGeom prst="rect">
            <a:avLst/>
          </a:prstGeom>
          <a:noFill/>
          <a:ln>
            <a:noFill/>
          </a:ln>
        </p:spPr>
      </p:pic>
      <p:pic>
        <p:nvPicPr>
          <p:cNvPr id="380" name="Google Shape;380;p29" descr="dreamstime_xs_28752283.jpg"/>
          <p:cNvPicPr preferRelativeResize="0"/>
          <p:nvPr/>
        </p:nvPicPr>
        <p:blipFill rotWithShape="1">
          <a:blip r:embed="rId6">
            <a:alphaModFix/>
          </a:blip>
          <a:srcRect/>
          <a:stretch/>
        </p:blipFill>
        <p:spPr>
          <a:xfrm>
            <a:off x="3670297" y="2351313"/>
            <a:ext cx="2220686" cy="3331029"/>
          </a:xfrm>
          <a:prstGeom prst="rect">
            <a:avLst/>
          </a:prstGeom>
          <a:noFill/>
          <a:ln>
            <a:noFill/>
          </a:ln>
        </p:spPr>
      </p:pic>
      <p:pic>
        <p:nvPicPr>
          <p:cNvPr id="381" name="Google Shape;381;p29"/>
          <p:cNvPicPr preferRelativeResize="0"/>
          <p:nvPr/>
        </p:nvPicPr>
        <p:blipFill>
          <a:blip r:embed="rId7">
            <a:alphaModFix/>
          </a:blip>
          <a:stretch>
            <a:fillRect/>
          </a:stretch>
        </p:blipFill>
        <p:spPr>
          <a:xfrm>
            <a:off x="5890975" y="3210918"/>
            <a:ext cx="2833501" cy="205430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30"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31"/>
          <p:cNvSpPr txBox="1"/>
          <p:nvPr/>
        </p:nvSpPr>
        <p:spPr>
          <a:xfrm>
            <a:off x="996043" y="0"/>
            <a:ext cx="7867478"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can we use the word parts of biotic to help us remember the definition of the term?</a:t>
            </a:r>
            <a:endParaRPr/>
          </a:p>
        </p:txBody>
      </p:sp>
      <p:sp>
        <p:nvSpPr>
          <p:cNvPr id="394" name="Google Shape;394;p3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 name="Google Shape;395;p31" descr="What are Plants"/>
          <p:cNvPicPr preferRelativeResize="0"/>
          <p:nvPr/>
        </p:nvPicPr>
        <p:blipFill rotWithShape="1">
          <a:blip r:embed="rId4">
            <a:alphaModFix/>
          </a:blip>
          <a:srcRect/>
          <a:stretch/>
        </p:blipFill>
        <p:spPr>
          <a:xfrm>
            <a:off x="280479" y="2199162"/>
            <a:ext cx="2641847" cy="1788327"/>
          </a:xfrm>
          <a:prstGeom prst="rect">
            <a:avLst/>
          </a:prstGeom>
          <a:noFill/>
          <a:ln>
            <a:noFill/>
          </a:ln>
        </p:spPr>
      </p:pic>
      <p:pic>
        <p:nvPicPr>
          <p:cNvPr id="396" name="Google Shape;396;p31" descr="The 50 Cutest Native Animals in Every State"/>
          <p:cNvPicPr preferRelativeResize="0"/>
          <p:nvPr/>
        </p:nvPicPr>
        <p:blipFill rotWithShape="1">
          <a:blip r:embed="rId5">
            <a:alphaModFix/>
          </a:blip>
          <a:srcRect/>
          <a:stretch/>
        </p:blipFill>
        <p:spPr>
          <a:xfrm>
            <a:off x="1930152" y="3836922"/>
            <a:ext cx="2641847" cy="2641847"/>
          </a:xfrm>
          <a:prstGeom prst="rect">
            <a:avLst/>
          </a:prstGeom>
          <a:noFill/>
          <a:ln>
            <a:noFill/>
          </a:ln>
        </p:spPr>
      </p:pic>
      <p:pic>
        <p:nvPicPr>
          <p:cNvPr id="397" name="Google Shape;397;p31" descr="Exploring Fungi - Kids Discover"/>
          <p:cNvPicPr preferRelativeResize="0"/>
          <p:nvPr/>
        </p:nvPicPr>
        <p:blipFill rotWithShape="1">
          <a:blip r:embed="rId6">
            <a:alphaModFix/>
          </a:blip>
          <a:srcRect/>
          <a:stretch/>
        </p:blipFill>
        <p:spPr>
          <a:xfrm>
            <a:off x="4199136" y="2199162"/>
            <a:ext cx="2828279" cy="1878154"/>
          </a:xfrm>
          <a:prstGeom prst="rect">
            <a:avLst/>
          </a:prstGeom>
          <a:noFill/>
          <a:ln>
            <a:noFill/>
          </a:ln>
        </p:spPr>
      </p:pic>
      <p:pic>
        <p:nvPicPr>
          <p:cNvPr id="398" name="Google Shape;398;p31" descr="Bacteria | What is microbiology? | Microbiology Society"/>
          <p:cNvPicPr preferRelativeResize="0"/>
          <p:nvPr/>
        </p:nvPicPr>
        <p:blipFill rotWithShape="1">
          <a:blip r:embed="rId7">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4"/>
          <p:cNvSpPr txBox="1"/>
          <p:nvPr/>
        </p:nvSpPr>
        <p:spPr>
          <a:xfrm>
            <a:off x="2588825" y="651272"/>
            <a:ext cx="449565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biotic factor?</a:t>
            </a:r>
            <a:endParaRPr/>
          </a:p>
        </p:txBody>
      </p:sp>
      <p:sp>
        <p:nvSpPr>
          <p:cNvPr id="411" name="Google Shape;411;p3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 name="Google Shape;412;p34" descr="What are Plants"/>
          <p:cNvPicPr preferRelativeResize="0"/>
          <p:nvPr/>
        </p:nvPicPr>
        <p:blipFill rotWithShape="1">
          <a:blip r:embed="rId4">
            <a:alphaModFix/>
          </a:blip>
          <a:srcRect/>
          <a:stretch/>
        </p:blipFill>
        <p:spPr>
          <a:xfrm>
            <a:off x="280479" y="2199162"/>
            <a:ext cx="2641847" cy="1788327"/>
          </a:xfrm>
          <a:prstGeom prst="rect">
            <a:avLst/>
          </a:prstGeom>
          <a:noFill/>
          <a:ln>
            <a:noFill/>
          </a:ln>
        </p:spPr>
      </p:pic>
      <p:pic>
        <p:nvPicPr>
          <p:cNvPr id="413" name="Google Shape;413;p34" descr="The 50 Cutest Native Animals in Every State"/>
          <p:cNvPicPr preferRelativeResize="0"/>
          <p:nvPr/>
        </p:nvPicPr>
        <p:blipFill rotWithShape="1">
          <a:blip r:embed="rId5">
            <a:alphaModFix/>
          </a:blip>
          <a:srcRect/>
          <a:stretch/>
        </p:blipFill>
        <p:spPr>
          <a:xfrm>
            <a:off x="1930152" y="3836922"/>
            <a:ext cx="2641847" cy="2641847"/>
          </a:xfrm>
          <a:prstGeom prst="rect">
            <a:avLst/>
          </a:prstGeom>
          <a:noFill/>
          <a:ln>
            <a:noFill/>
          </a:ln>
        </p:spPr>
      </p:pic>
      <p:pic>
        <p:nvPicPr>
          <p:cNvPr id="414" name="Google Shape;414;p34" descr="Exploring Fungi - Kids Discover"/>
          <p:cNvPicPr preferRelativeResize="0"/>
          <p:nvPr/>
        </p:nvPicPr>
        <p:blipFill rotWithShape="1">
          <a:blip r:embed="rId6">
            <a:alphaModFix/>
          </a:blip>
          <a:srcRect/>
          <a:stretch/>
        </p:blipFill>
        <p:spPr>
          <a:xfrm>
            <a:off x="4199136" y="2199162"/>
            <a:ext cx="2828279" cy="1878154"/>
          </a:xfrm>
          <a:prstGeom prst="rect">
            <a:avLst/>
          </a:prstGeom>
          <a:noFill/>
          <a:ln>
            <a:noFill/>
          </a:ln>
        </p:spPr>
      </p:pic>
      <p:pic>
        <p:nvPicPr>
          <p:cNvPr id="415" name="Google Shape;415;p34" descr="Bacteria | What is microbiology? | Microbiology Society"/>
          <p:cNvPicPr preferRelativeResize="0"/>
          <p:nvPr/>
        </p:nvPicPr>
        <p:blipFill rotWithShape="1">
          <a:blip r:embed="rId7">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5"/>
          <p:cNvSpPr txBox="1"/>
          <p:nvPr/>
        </p:nvSpPr>
        <p:spPr>
          <a:xfrm>
            <a:off x="1493785" y="766741"/>
            <a:ext cx="615643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List 3 examples of biotic factors.</a:t>
            </a:r>
            <a:endParaRPr/>
          </a:p>
        </p:txBody>
      </p:sp>
      <p:pic>
        <p:nvPicPr>
          <p:cNvPr id="422" name="Google Shape;422;p35"/>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423" name="Google Shape;423;p35"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30" name="Google Shape;430;p3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38"/>
          <p:cNvSpPr txBox="1">
            <a:spLocks noGrp="1"/>
          </p:cNvSpPr>
          <p:nvPr>
            <p:ph type="ctrTitle"/>
          </p:nvPr>
        </p:nvSpPr>
        <p:spPr>
          <a:xfrm>
            <a:off x="401935" y="427701"/>
            <a:ext cx="855114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Biotic Factors</a:t>
            </a:r>
            <a:r>
              <a:rPr lang="en-US" sz="3400" b="1"/>
              <a:t>: </a:t>
            </a:r>
            <a:r>
              <a:rPr lang="en-US" sz="3400"/>
              <a:t>living things, plants or animals, that influence or affect an ecosystem</a:t>
            </a:r>
            <a:endParaRPr sz="3400" b="1"/>
          </a:p>
        </p:txBody>
      </p:sp>
      <p:pic>
        <p:nvPicPr>
          <p:cNvPr id="437" name="Google Shape;437;p38"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438" name="Google Shape;438;p38"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439" name="Google Shape;439;p38"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440" name="Google Shape;440;p38"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
        <p:nvSpPr>
          <p:cNvPr id="441" name="Google Shape;441;p38" descr="Rewind"/>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36"/>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48" name="Google Shape;448;p36"/>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Biotic Factors</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449" name="Google Shape;449;p36"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450" name="Google Shape;450;p36"/>
          <p:cNvSpPr txBox="1"/>
          <p:nvPr/>
        </p:nvSpPr>
        <p:spPr>
          <a:xfrm>
            <a:off x="411982" y="2230734"/>
            <a:ext cx="2552282" cy="31393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the different biotic factors in the coral reef.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you’ll learn about the characteristics of the biotic factors and how they are involved in the environment. </a:t>
            </a:r>
            <a:endParaRPr/>
          </a:p>
        </p:txBody>
      </p:sp>
      <p:sp>
        <p:nvSpPr>
          <p:cNvPr id="451" name="Google Shape;451;p36"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2" name="Google Shape;452;p36"/>
          <p:cNvPicPr preferRelativeResize="0"/>
          <p:nvPr/>
        </p:nvPicPr>
        <p:blipFill rotWithShape="1">
          <a:blip r:embed="rId6">
            <a:alphaModFix/>
          </a:blip>
          <a:srcRect/>
          <a:stretch/>
        </p:blipFill>
        <p:spPr>
          <a:xfrm>
            <a:off x="3187007" y="2230734"/>
            <a:ext cx="5956993" cy="405814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9"/>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biotic and abiotic factors?</a:t>
            </a:r>
            <a:endParaRPr/>
          </a:p>
        </p:txBody>
      </p:sp>
      <p:pic>
        <p:nvPicPr>
          <p:cNvPr id="460" name="Google Shape;460;p39"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461" name="Google Shape;461;p39"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462" name="Google Shape;462;p39"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463" name="Google Shape;463;p39"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464" name="Google Shape;464;p39"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465" name="Google Shape;465;p39"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466" name="Google Shape;466;p39"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467" name="Google Shape;467;p39"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468" name="Google Shape;468;p3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9" name="Google Shape;469;p3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pic>
        <p:nvPicPr>
          <p:cNvPr id="475" name="Google Shape;475;p4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grpSp>
        <p:nvGrpSpPr>
          <p:cNvPr id="490" name="Google Shape;490;p42"/>
          <p:cNvGrpSpPr/>
          <p:nvPr/>
        </p:nvGrpSpPr>
        <p:grpSpPr>
          <a:xfrm>
            <a:off x="1505008" y="297180"/>
            <a:ext cx="5828913" cy="6262953"/>
            <a:chOff x="814636" y="0"/>
            <a:chExt cx="5828913" cy="6262953"/>
          </a:xfrm>
        </p:grpSpPr>
        <p:sp>
          <p:nvSpPr>
            <p:cNvPr id="491" name="Google Shape;491;p4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493" name="Google Shape;493;p4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4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4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496" name="Google Shape;496;p4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4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499" name="Google Shape;499;p4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4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4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502" name="Google Shape;502;p4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4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4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05" name="Google Shape;505;p4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4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4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508" name="Google Shape;508;p4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09" name="Google Shape;509;p4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10" name="Google Shape;510;p4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11" name="Google Shape;511;p4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12" name="Google Shape;512;p4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13" name="Google Shape;513;p4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4" name="Google Shape;514;p4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3"/>
          <p:cNvSpPr txBox="1"/>
          <p:nvPr/>
        </p:nvSpPr>
        <p:spPr>
          <a:xfrm>
            <a:off x="1266092" y="211015"/>
            <a:ext cx="7347857"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Abiotic Factors</a:t>
            </a:r>
            <a:endParaRPr sz="8800">
              <a:solidFill>
                <a:schemeClr val="dk1"/>
              </a:solidFill>
              <a:latin typeface="Calibri"/>
              <a:ea typeface="Calibri"/>
              <a:cs typeface="Calibri"/>
              <a:sym typeface="Calibri"/>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521" name="Google Shape;521;p4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2" name="Google Shape;522;p4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523" name="Google Shape;523;p43" descr="10 Easy Soil Tests - How to Test Your Garden Soil"/>
          <p:cNvPicPr preferRelativeResize="0"/>
          <p:nvPr/>
        </p:nvPicPr>
        <p:blipFill rotWithShape="1">
          <a:blip r:embed="rId3">
            <a:alphaModFix/>
          </a:blip>
          <a:srcRect/>
          <a:stretch/>
        </p:blipFill>
        <p:spPr>
          <a:xfrm>
            <a:off x="488271" y="4660777"/>
            <a:ext cx="4132144" cy="2066072"/>
          </a:xfrm>
          <a:prstGeom prst="rect">
            <a:avLst/>
          </a:prstGeom>
          <a:noFill/>
          <a:ln>
            <a:noFill/>
          </a:ln>
        </p:spPr>
      </p:pic>
      <p:pic>
        <p:nvPicPr>
          <p:cNvPr id="524" name="Google Shape;524;p43" descr="Australian Water Utility | Digital Utility of the Future | Accenture"/>
          <p:cNvPicPr preferRelativeResize="0"/>
          <p:nvPr/>
        </p:nvPicPr>
        <p:blipFill rotWithShape="1">
          <a:blip r:embed="rId4">
            <a:alphaModFix/>
          </a:blip>
          <a:srcRect/>
          <a:stretch/>
        </p:blipFill>
        <p:spPr>
          <a:xfrm>
            <a:off x="4678535" y="4545161"/>
            <a:ext cx="3977196" cy="2237173"/>
          </a:xfrm>
          <a:prstGeom prst="rect">
            <a:avLst/>
          </a:prstGeom>
          <a:noFill/>
          <a:ln>
            <a:noFill/>
          </a:ln>
        </p:spPr>
      </p:pic>
      <p:pic>
        <p:nvPicPr>
          <p:cNvPr id="525" name="Google Shape;525;p43" descr="Does variation in the sun's output affect climate? | Royal ..."/>
          <p:cNvPicPr preferRelativeResize="0"/>
          <p:nvPr/>
        </p:nvPicPr>
        <p:blipFill rotWithShape="1">
          <a:blip r:embed="rId5">
            <a:alphaModFix/>
          </a:blip>
          <a:srcRect/>
          <a:stretch/>
        </p:blipFill>
        <p:spPr>
          <a:xfrm>
            <a:off x="488271" y="1948307"/>
            <a:ext cx="3453414" cy="2590061"/>
          </a:xfrm>
          <a:prstGeom prst="rect">
            <a:avLst/>
          </a:prstGeom>
          <a:noFill/>
          <a:ln>
            <a:noFill/>
          </a:ln>
        </p:spPr>
      </p:pic>
      <p:pic>
        <p:nvPicPr>
          <p:cNvPr id="526" name="Google Shape;526;p43" descr="Cuba Sets All-Time Hottest Temperature Record - WeatherNation"/>
          <p:cNvPicPr preferRelativeResize="0"/>
          <p:nvPr/>
        </p:nvPicPr>
        <p:blipFill rotWithShape="1">
          <a:blip r:embed="rId6">
            <a:alphaModFix/>
          </a:blip>
          <a:srcRect/>
          <a:stretch/>
        </p:blipFill>
        <p:spPr>
          <a:xfrm>
            <a:off x="4349225" y="2080260"/>
            <a:ext cx="4306504" cy="24036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44"/>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biotic and abiotic factors?</a:t>
            </a:r>
            <a:endParaRPr/>
          </a:p>
        </p:txBody>
      </p:sp>
      <p:pic>
        <p:nvPicPr>
          <p:cNvPr id="534" name="Google Shape;534;p44"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535" name="Google Shape;535;p44"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536" name="Google Shape;536;p44"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537" name="Google Shape;537;p44"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538" name="Google Shape;538;p44"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539" name="Google Shape;539;p44"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540" name="Google Shape;540;p44"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541" name="Google Shape;541;p44"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542" name="Google Shape;542;p44"/>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3" name="Google Shape;543;p44"/>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46"/>
          <p:cNvSpPr txBox="1"/>
          <p:nvPr/>
        </p:nvSpPr>
        <p:spPr>
          <a:xfrm>
            <a:off x="849542"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Environment</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the surroundings of a person, animal, plant or thing</a:t>
            </a:r>
            <a:endParaRPr sz="3000" b="1">
              <a:solidFill>
                <a:schemeClr val="dk1"/>
              </a:solidFill>
              <a:latin typeface="Calibri"/>
              <a:ea typeface="Calibri"/>
              <a:cs typeface="Calibri"/>
              <a:sym typeface="Calibri"/>
            </a:endParaRPr>
          </a:p>
        </p:txBody>
      </p:sp>
      <p:sp>
        <p:nvSpPr>
          <p:cNvPr id="556" name="Google Shape;556;p4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57" name="Google Shape;557;p46"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dff06581bc_0_4"/>
          <p:cNvSpPr txBox="1"/>
          <p:nvPr/>
        </p:nvSpPr>
        <p:spPr>
          <a:xfrm>
            <a:off x="1368760" y="408899"/>
            <a:ext cx="70095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Living Things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things that are made of cells, can grow, and can reproduce </a:t>
            </a:r>
            <a:endParaRPr sz="2800" b="1">
              <a:solidFill>
                <a:schemeClr val="dk1"/>
              </a:solidFill>
              <a:latin typeface="Calibri"/>
              <a:ea typeface="Calibri"/>
              <a:cs typeface="Calibri"/>
              <a:sym typeface="Calibri"/>
            </a:endParaRPr>
          </a:p>
        </p:txBody>
      </p:sp>
      <p:sp>
        <p:nvSpPr>
          <p:cNvPr id="564" name="Google Shape;564;gdff06581bc_0_4" descr="Rewind"/>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5" name="Google Shape;565;gdff06581bc_0_4" descr="What are Plants"/>
          <p:cNvPicPr preferRelativeResize="0"/>
          <p:nvPr/>
        </p:nvPicPr>
        <p:blipFill rotWithShape="1">
          <a:blip r:embed="rId4">
            <a:alphaModFix/>
          </a:blip>
          <a:srcRect/>
          <a:stretch/>
        </p:blipFill>
        <p:spPr>
          <a:xfrm>
            <a:off x="1684736" y="1954233"/>
            <a:ext cx="5744764" cy="38887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48"/>
          <p:cNvSpPr txBox="1"/>
          <p:nvPr/>
        </p:nvSpPr>
        <p:spPr>
          <a:xfrm>
            <a:off x="1368760" y="408899"/>
            <a:ext cx="7009380"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Non-Living Things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do not grow or reproduce and do not need food</a:t>
            </a:r>
            <a:endParaRPr sz="2800" b="1">
              <a:solidFill>
                <a:schemeClr val="dk1"/>
              </a:solidFill>
              <a:latin typeface="Calibri"/>
              <a:ea typeface="Calibri"/>
              <a:cs typeface="Calibri"/>
              <a:sym typeface="Calibri"/>
            </a:endParaRPr>
          </a:p>
        </p:txBody>
      </p:sp>
      <p:sp>
        <p:nvSpPr>
          <p:cNvPr id="572" name="Google Shape;572;p4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73" name="Google Shape;573;p48" descr="cientists Say: Hey, Hikers, Stop Stacking Rocks! | HowStuffWorks"/>
          <p:cNvPicPr preferRelativeResize="0"/>
          <p:nvPr/>
        </p:nvPicPr>
        <p:blipFill rotWithShape="1">
          <a:blip r:embed="rId4">
            <a:alphaModFix/>
          </a:blip>
          <a:srcRect/>
          <a:stretch/>
        </p:blipFill>
        <p:spPr>
          <a:xfrm>
            <a:off x="1208315" y="1964986"/>
            <a:ext cx="6890657" cy="387599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49"/>
          <p:cNvSpPr txBox="1">
            <a:spLocks noGrp="1"/>
          </p:cNvSpPr>
          <p:nvPr>
            <p:ph type="ctrTitle"/>
          </p:nvPr>
        </p:nvSpPr>
        <p:spPr>
          <a:xfrm>
            <a:off x="401935" y="427701"/>
            <a:ext cx="8551146"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Biotic Factors</a:t>
            </a:r>
            <a:r>
              <a:rPr lang="en-US" sz="3400" b="1"/>
              <a:t>: </a:t>
            </a:r>
            <a:r>
              <a:rPr lang="en-US" sz="3400"/>
              <a:t>living thing that influence or affect an ecosystem</a:t>
            </a:r>
            <a:endParaRPr sz="3400" b="1"/>
          </a:p>
        </p:txBody>
      </p:sp>
      <p:pic>
        <p:nvPicPr>
          <p:cNvPr id="580" name="Google Shape;580;p49"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581" name="Google Shape;581;p49"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582" name="Google Shape;582;p49"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583" name="Google Shape;583;p49"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
        <p:nvSpPr>
          <p:cNvPr id="584" name="Google Shape;584;p49" descr="Rewind"/>
          <p:cNvSpPr/>
          <p:nvPr/>
        </p:nvSpPr>
        <p:spPr>
          <a:xfrm>
            <a:off x="0" y="0"/>
            <a:ext cx="735230" cy="735230"/>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5"/>
          <p:cNvSpPr txBox="1"/>
          <p:nvPr/>
        </p:nvSpPr>
        <p:spPr>
          <a:xfrm>
            <a:off x="849542"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Environment</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the surroundings of a person, animal, plant or thing</a:t>
            </a:r>
            <a:endParaRPr sz="3000" b="1">
              <a:solidFill>
                <a:schemeClr val="dk1"/>
              </a:solidFill>
              <a:latin typeface="Calibri"/>
              <a:ea typeface="Calibri"/>
              <a:cs typeface="Calibri"/>
              <a:sym typeface="Calibri"/>
            </a:endParaRPr>
          </a:p>
        </p:txBody>
      </p:sp>
      <p:sp>
        <p:nvSpPr>
          <p:cNvPr id="155" name="Google Shape;155;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6" name="Google Shape;156;p5"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0"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51"/>
          <p:cNvSpPr txBox="1"/>
          <p:nvPr/>
        </p:nvSpPr>
        <p:spPr>
          <a:xfrm>
            <a:off x="989763" y="216922"/>
            <a:ext cx="71644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living and nonliving?</a:t>
            </a:r>
            <a:endParaRPr/>
          </a:p>
        </p:txBody>
      </p:sp>
      <p:sp>
        <p:nvSpPr>
          <p:cNvPr id="597" name="Google Shape;597;p51"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1"/>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9" name="Google Shape;599;p51"/>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00" name="Google Shape;600;p51"/>
          <p:cNvCxnSpPr/>
          <p:nvPr/>
        </p:nvCxnSpPr>
        <p:spPr>
          <a:xfrm flipH="1">
            <a:off x="3700908" y="1306106"/>
            <a:ext cx="341644" cy="413595"/>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01" name="Google Shape;601;p51"/>
          <p:cNvCxnSpPr/>
          <p:nvPr/>
        </p:nvCxnSpPr>
        <p:spPr>
          <a:xfrm>
            <a:off x="7436984" y="817086"/>
            <a:ext cx="0" cy="863300"/>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pic>
        <p:nvPicPr>
          <p:cNvPr id="602" name="Google Shape;602;p51" descr="What are Plants"/>
          <p:cNvPicPr preferRelativeResize="0"/>
          <p:nvPr/>
        </p:nvPicPr>
        <p:blipFill rotWithShape="1">
          <a:blip r:embed="rId4">
            <a:alphaModFix/>
          </a:blip>
          <a:srcRect/>
          <a:stretch/>
        </p:blipFill>
        <p:spPr>
          <a:xfrm>
            <a:off x="4740810" y="2955472"/>
            <a:ext cx="4076617" cy="2759556"/>
          </a:xfrm>
          <a:prstGeom prst="rect">
            <a:avLst/>
          </a:prstGeom>
          <a:noFill/>
          <a:ln>
            <a:noFill/>
          </a:ln>
        </p:spPr>
      </p:pic>
      <p:pic>
        <p:nvPicPr>
          <p:cNvPr id="603" name="Google Shape;603;p51" descr="cientists Say: Hey, Hikers, Stop Stacking Rocks! | HowStuffWorks"/>
          <p:cNvPicPr preferRelativeResize="0"/>
          <p:nvPr/>
        </p:nvPicPr>
        <p:blipFill rotWithShape="1">
          <a:blip r:embed="rId5">
            <a:alphaModFix/>
          </a:blip>
          <a:srcRect/>
          <a:stretch/>
        </p:blipFill>
        <p:spPr>
          <a:xfrm>
            <a:off x="254642" y="3118758"/>
            <a:ext cx="4012981" cy="225730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2"/>
          <p:cNvSpPr txBox="1"/>
          <p:nvPr/>
        </p:nvSpPr>
        <p:spPr>
          <a:xfrm>
            <a:off x="2241329" y="602286"/>
            <a:ext cx="466134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biotic factors?</a:t>
            </a:r>
            <a:endParaRPr sz="3600">
              <a:solidFill>
                <a:schemeClr val="dk1"/>
              </a:solidFill>
              <a:latin typeface="Calibri"/>
              <a:ea typeface="Calibri"/>
              <a:cs typeface="Calibri"/>
              <a:sym typeface="Calibri"/>
            </a:endParaRPr>
          </a:p>
        </p:txBody>
      </p:sp>
      <p:sp>
        <p:nvSpPr>
          <p:cNvPr id="610" name="Google Shape;610;p52"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11" name="Google Shape;611;p52" descr="What are Plants"/>
          <p:cNvPicPr preferRelativeResize="0"/>
          <p:nvPr/>
        </p:nvPicPr>
        <p:blipFill rotWithShape="1">
          <a:blip r:embed="rId4">
            <a:alphaModFix/>
          </a:blip>
          <a:srcRect/>
          <a:stretch/>
        </p:blipFill>
        <p:spPr>
          <a:xfrm>
            <a:off x="280479" y="2199162"/>
            <a:ext cx="2641847" cy="1788327"/>
          </a:xfrm>
          <a:prstGeom prst="rect">
            <a:avLst/>
          </a:prstGeom>
          <a:noFill/>
          <a:ln>
            <a:noFill/>
          </a:ln>
        </p:spPr>
      </p:pic>
      <p:pic>
        <p:nvPicPr>
          <p:cNvPr id="612" name="Google Shape;612;p52" descr="The 50 Cutest Native Animals in Every State"/>
          <p:cNvPicPr preferRelativeResize="0"/>
          <p:nvPr/>
        </p:nvPicPr>
        <p:blipFill rotWithShape="1">
          <a:blip r:embed="rId5">
            <a:alphaModFix/>
          </a:blip>
          <a:srcRect/>
          <a:stretch/>
        </p:blipFill>
        <p:spPr>
          <a:xfrm>
            <a:off x="1930152" y="3836922"/>
            <a:ext cx="2641847" cy="2641847"/>
          </a:xfrm>
          <a:prstGeom prst="rect">
            <a:avLst/>
          </a:prstGeom>
          <a:noFill/>
          <a:ln>
            <a:noFill/>
          </a:ln>
        </p:spPr>
      </p:pic>
      <p:pic>
        <p:nvPicPr>
          <p:cNvPr id="613" name="Google Shape;613;p52" descr="Exploring Fungi - Kids Discover"/>
          <p:cNvPicPr preferRelativeResize="0"/>
          <p:nvPr/>
        </p:nvPicPr>
        <p:blipFill rotWithShape="1">
          <a:blip r:embed="rId6">
            <a:alphaModFix/>
          </a:blip>
          <a:srcRect/>
          <a:stretch/>
        </p:blipFill>
        <p:spPr>
          <a:xfrm>
            <a:off x="4199136" y="2199162"/>
            <a:ext cx="2828279" cy="1878154"/>
          </a:xfrm>
          <a:prstGeom prst="rect">
            <a:avLst/>
          </a:prstGeom>
          <a:noFill/>
          <a:ln>
            <a:noFill/>
          </a:ln>
        </p:spPr>
      </p:pic>
      <p:pic>
        <p:nvPicPr>
          <p:cNvPr id="614" name="Google Shape;614;p52" descr="Bacteria | What is microbiology? | Microbiology Society"/>
          <p:cNvPicPr preferRelativeResize="0"/>
          <p:nvPr/>
        </p:nvPicPr>
        <p:blipFill rotWithShape="1">
          <a:blip r:embed="rId7">
            <a:alphaModFix/>
          </a:blip>
          <a:srcRect l="18217" r="11686"/>
          <a:stretch/>
        </p:blipFill>
        <p:spPr>
          <a:xfrm>
            <a:off x="6315076" y="3945964"/>
            <a:ext cx="2548445" cy="2423762"/>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53"/>
          <p:cNvSpPr txBox="1"/>
          <p:nvPr/>
        </p:nvSpPr>
        <p:spPr>
          <a:xfrm>
            <a:off x="511024" y="273625"/>
            <a:ext cx="8423100" cy="12006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water NOT an example of a biotic factor?</a:t>
            </a:r>
            <a:endParaRPr/>
          </a:p>
        </p:txBody>
      </p:sp>
      <p:sp>
        <p:nvSpPr>
          <p:cNvPr id="621" name="Google Shape;621;p5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22" name="Google Shape;622;p53" descr="ater wires' may play bigger role in cellular function"/>
          <p:cNvPicPr preferRelativeResize="0"/>
          <p:nvPr/>
        </p:nvPicPr>
        <p:blipFill rotWithShape="1">
          <a:blip r:embed="rId4">
            <a:alphaModFix/>
          </a:blip>
          <a:srcRect/>
          <a:stretch/>
        </p:blipFill>
        <p:spPr>
          <a:xfrm>
            <a:off x="1187902" y="1796144"/>
            <a:ext cx="6768193" cy="451212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4"/>
          <p:cNvSpPr txBox="1"/>
          <p:nvPr/>
        </p:nvSpPr>
        <p:spPr>
          <a:xfrm>
            <a:off x="1887066" y="1000533"/>
            <a:ext cx="536986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Abiotic Factors</a:t>
            </a:r>
            <a:endParaRPr sz="6600" b="1">
              <a:solidFill>
                <a:schemeClr val="dk1"/>
              </a:solidFill>
              <a:latin typeface="Calibri"/>
              <a:ea typeface="Calibri"/>
              <a:cs typeface="Calibri"/>
              <a:sym typeface="Calibri"/>
            </a:endParaRPr>
          </a:p>
        </p:txBody>
      </p:sp>
      <p:sp>
        <p:nvSpPr>
          <p:cNvPr id="629" name="Google Shape;629;p54"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0" name="Google Shape;630;p54"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5"/>
          <p:cNvSpPr txBox="1">
            <a:spLocks noGrp="1"/>
          </p:cNvSpPr>
          <p:nvPr>
            <p:ph type="ctrTitle"/>
          </p:nvPr>
        </p:nvSpPr>
        <p:spPr>
          <a:xfrm>
            <a:off x="256233" y="608573"/>
            <a:ext cx="8631534"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Abiotic Factors</a:t>
            </a:r>
            <a:r>
              <a:rPr lang="en-US" sz="3400" b="1"/>
              <a:t>: </a:t>
            </a:r>
            <a:r>
              <a:rPr lang="en-US" sz="3400"/>
              <a:t>non-living things that influence or affect an ecosystem</a:t>
            </a:r>
            <a:endParaRPr sz="3400" b="1"/>
          </a:p>
        </p:txBody>
      </p:sp>
      <p:sp>
        <p:nvSpPr>
          <p:cNvPr id="637" name="Google Shape;637;p5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p55"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639" name="Google Shape;639;p55" descr="10 Easy Soil Tests - How to Test Your Garden Soil"/>
          <p:cNvPicPr preferRelativeResize="0"/>
          <p:nvPr/>
        </p:nvPicPr>
        <p:blipFill rotWithShape="1">
          <a:blip r:embed="rId5">
            <a:alphaModFix/>
          </a:blip>
          <a:srcRect/>
          <a:stretch/>
        </p:blipFill>
        <p:spPr>
          <a:xfrm>
            <a:off x="488271" y="4660777"/>
            <a:ext cx="4132144" cy="2066072"/>
          </a:xfrm>
          <a:prstGeom prst="rect">
            <a:avLst/>
          </a:prstGeom>
          <a:noFill/>
          <a:ln>
            <a:noFill/>
          </a:ln>
        </p:spPr>
      </p:pic>
      <p:pic>
        <p:nvPicPr>
          <p:cNvPr id="640" name="Google Shape;640;p55" descr="Australian Water Utility | Digital Utility of the Future | Accenture"/>
          <p:cNvPicPr preferRelativeResize="0"/>
          <p:nvPr/>
        </p:nvPicPr>
        <p:blipFill rotWithShape="1">
          <a:blip r:embed="rId6">
            <a:alphaModFix/>
          </a:blip>
          <a:srcRect/>
          <a:stretch/>
        </p:blipFill>
        <p:spPr>
          <a:xfrm>
            <a:off x="4678535" y="4545161"/>
            <a:ext cx="3977196" cy="2237173"/>
          </a:xfrm>
          <a:prstGeom prst="rect">
            <a:avLst/>
          </a:prstGeom>
          <a:noFill/>
          <a:ln>
            <a:noFill/>
          </a:ln>
        </p:spPr>
      </p:pic>
      <p:pic>
        <p:nvPicPr>
          <p:cNvPr id="641" name="Google Shape;641;p55" descr="Does variation in the sun's output affect climate? | Royal ..."/>
          <p:cNvPicPr preferRelativeResize="0"/>
          <p:nvPr/>
        </p:nvPicPr>
        <p:blipFill rotWithShape="1">
          <a:blip r:embed="rId7">
            <a:alphaModFix/>
          </a:blip>
          <a:srcRect/>
          <a:stretch/>
        </p:blipFill>
        <p:spPr>
          <a:xfrm>
            <a:off x="488271" y="1948307"/>
            <a:ext cx="3453414" cy="2590061"/>
          </a:xfrm>
          <a:prstGeom prst="rect">
            <a:avLst/>
          </a:prstGeom>
          <a:noFill/>
          <a:ln>
            <a:noFill/>
          </a:ln>
        </p:spPr>
      </p:pic>
      <p:pic>
        <p:nvPicPr>
          <p:cNvPr id="642" name="Google Shape;642;p55" descr="Cuba Sets All-Time Hottest Temperature Record - WeatherNation"/>
          <p:cNvPicPr preferRelativeResize="0"/>
          <p:nvPr/>
        </p:nvPicPr>
        <p:blipFill rotWithShape="1">
          <a:blip r:embed="rId8">
            <a:alphaModFix/>
          </a:blip>
          <a:srcRect/>
          <a:stretch/>
        </p:blipFill>
        <p:spPr>
          <a:xfrm>
            <a:off x="4349225" y="2080260"/>
            <a:ext cx="4306504" cy="240363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5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57"/>
          <p:cNvSpPr txBox="1"/>
          <p:nvPr/>
        </p:nvSpPr>
        <p:spPr>
          <a:xfrm>
            <a:off x="2293063" y="849542"/>
            <a:ext cx="488255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abiotic factors?</a:t>
            </a:r>
            <a:endParaRPr sz="3600">
              <a:solidFill>
                <a:schemeClr val="dk1"/>
              </a:solidFill>
              <a:latin typeface="Calibri"/>
              <a:ea typeface="Calibri"/>
              <a:cs typeface="Calibri"/>
              <a:sym typeface="Calibri"/>
            </a:endParaRPr>
          </a:p>
        </p:txBody>
      </p:sp>
      <p:sp>
        <p:nvSpPr>
          <p:cNvPr id="655" name="Google Shape;655;p5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56" name="Google Shape;656;p57" descr="10 Easy Soil Tests - How to Test Your Garden Soil"/>
          <p:cNvPicPr preferRelativeResize="0"/>
          <p:nvPr/>
        </p:nvPicPr>
        <p:blipFill rotWithShape="1">
          <a:blip r:embed="rId4">
            <a:alphaModFix/>
          </a:blip>
          <a:srcRect/>
          <a:stretch/>
        </p:blipFill>
        <p:spPr>
          <a:xfrm>
            <a:off x="488271" y="4660777"/>
            <a:ext cx="4132144" cy="2066072"/>
          </a:xfrm>
          <a:prstGeom prst="rect">
            <a:avLst/>
          </a:prstGeom>
          <a:noFill/>
          <a:ln>
            <a:noFill/>
          </a:ln>
        </p:spPr>
      </p:pic>
      <p:pic>
        <p:nvPicPr>
          <p:cNvPr id="657" name="Google Shape;657;p57" descr="Australian Water Utility | Digital Utility of the Future | Accenture"/>
          <p:cNvPicPr preferRelativeResize="0"/>
          <p:nvPr/>
        </p:nvPicPr>
        <p:blipFill rotWithShape="1">
          <a:blip r:embed="rId5">
            <a:alphaModFix/>
          </a:blip>
          <a:srcRect/>
          <a:stretch/>
        </p:blipFill>
        <p:spPr>
          <a:xfrm>
            <a:off x="4678535" y="4545161"/>
            <a:ext cx="3977196" cy="2237173"/>
          </a:xfrm>
          <a:prstGeom prst="rect">
            <a:avLst/>
          </a:prstGeom>
          <a:noFill/>
          <a:ln>
            <a:noFill/>
          </a:ln>
        </p:spPr>
      </p:pic>
      <p:pic>
        <p:nvPicPr>
          <p:cNvPr id="658" name="Google Shape;658;p57" descr="Does variation in the sun's output affect climate? | Royal ..."/>
          <p:cNvPicPr preferRelativeResize="0"/>
          <p:nvPr/>
        </p:nvPicPr>
        <p:blipFill rotWithShape="1">
          <a:blip r:embed="rId6">
            <a:alphaModFix/>
          </a:blip>
          <a:srcRect/>
          <a:stretch/>
        </p:blipFill>
        <p:spPr>
          <a:xfrm>
            <a:off x="488271" y="1948307"/>
            <a:ext cx="3453414" cy="2590061"/>
          </a:xfrm>
          <a:prstGeom prst="rect">
            <a:avLst/>
          </a:prstGeom>
          <a:noFill/>
          <a:ln>
            <a:noFill/>
          </a:ln>
        </p:spPr>
      </p:pic>
      <p:pic>
        <p:nvPicPr>
          <p:cNvPr id="659" name="Google Shape;659;p57" descr="Cuba Sets All-Time Hottest Temperature Record - WeatherNation"/>
          <p:cNvPicPr preferRelativeResize="0"/>
          <p:nvPr/>
        </p:nvPicPr>
        <p:blipFill rotWithShape="1">
          <a:blip r:embed="rId7">
            <a:alphaModFix/>
          </a:blip>
          <a:srcRect/>
          <a:stretch/>
        </p:blipFill>
        <p:spPr>
          <a:xfrm>
            <a:off x="4349225" y="2080260"/>
            <a:ext cx="4306504" cy="240363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5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6" name="Google Shape;666;p58"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59"/>
          <p:cNvSpPr txBox="1"/>
          <p:nvPr/>
        </p:nvSpPr>
        <p:spPr>
          <a:xfrm>
            <a:off x="2341266" y="582804"/>
            <a:ext cx="460214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Is sunlight an abiotic factor?</a:t>
            </a:r>
            <a:endParaRPr/>
          </a:p>
        </p:txBody>
      </p:sp>
      <p:sp>
        <p:nvSpPr>
          <p:cNvPr id="673" name="Google Shape;673;p5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74" name="Google Shape;674;p59"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75" name="Google Shape;675;p59"/>
          <p:cNvPicPr preferRelativeResize="0"/>
          <p:nvPr/>
        </p:nvPicPr>
        <p:blipFill rotWithShape="1">
          <a:blip r:embed="rId5">
            <a:alphaModFix/>
          </a:blip>
          <a:srcRect/>
          <a:stretch/>
        </p:blipFill>
        <p:spPr>
          <a:xfrm>
            <a:off x="601710" y="1730829"/>
            <a:ext cx="8081255" cy="41746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6"/>
          <p:cNvSpPr txBox="1"/>
          <p:nvPr/>
        </p:nvSpPr>
        <p:spPr>
          <a:xfrm>
            <a:off x="1368760" y="408899"/>
            <a:ext cx="7009380"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Living Things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things that are made of cells, can grow, and can reproduce </a:t>
            </a:r>
            <a:endParaRPr sz="2800" b="1">
              <a:solidFill>
                <a:schemeClr val="dk1"/>
              </a:solidFill>
              <a:latin typeface="Calibri"/>
              <a:ea typeface="Calibri"/>
              <a:cs typeface="Calibri"/>
              <a:sym typeface="Calibri"/>
            </a:endParaRPr>
          </a:p>
        </p:txBody>
      </p:sp>
      <p:sp>
        <p:nvSpPr>
          <p:cNvPr id="163" name="Google Shape;163;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 name="Google Shape;164;p6" descr="What are Plants"/>
          <p:cNvPicPr preferRelativeResize="0"/>
          <p:nvPr/>
        </p:nvPicPr>
        <p:blipFill rotWithShape="1">
          <a:blip r:embed="rId4">
            <a:alphaModFix/>
          </a:blip>
          <a:srcRect/>
          <a:stretch/>
        </p:blipFill>
        <p:spPr>
          <a:xfrm>
            <a:off x="1684736" y="1954233"/>
            <a:ext cx="5744764" cy="38887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60"/>
          <p:cNvSpPr txBox="1"/>
          <p:nvPr/>
        </p:nvSpPr>
        <p:spPr>
          <a:xfrm>
            <a:off x="2606291" y="748601"/>
            <a:ext cx="416001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Is rain an abiotic factor?</a:t>
            </a:r>
            <a:endParaRPr sz="3000">
              <a:solidFill>
                <a:schemeClr val="dk1"/>
              </a:solidFill>
              <a:latin typeface="Calibri"/>
              <a:ea typeface="Calibri"/>
              <a:cs typeface="Calibri"/>
              <a:sym typeface="Calibri"/>
            </a:endParaRPr>
          </a:p>
        </p:txBody>
      </p:sp>
      <p:sp>
        <p:nvSpPr>
          <p:cNvPr id="682" name="Google Shape;682;p6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3" name="Google Shape;683;p60"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84" name="Google Shape;684;p60" descr="ain or Shine – Bluestem Amphitheater"/>
          <p:cNvPicPr preferRelativeResize="0"/>
          <p:nvPr/>
        </p:nvPicPr>
        <p:blipFill rotWithShape="1">
          <a:blip r:embed="rId5">
            <a:alphaModFix/>
          </a:blip>
          <a:srcRect/>
          <a:stretch/>
        </p:blipFill>
        <p:spPr>
          <a:xfrm>
            <a:off x="921658" y="1812473"/>
            <a:ext cx="7300683" cy="4106634"/>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61"/>
          <p:cNvSpPr txBox="1"/>
          <p:nvPr/>
        </p:nvSpPr>
        <p:spPr>
          <a:xfrm>
            <a:off x="2302329" y="743578"/>
            <a:ext cx="465364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Is this rock an abiotic factor?</a:t>
            </a:r>
            <a:endParaRPr sz="3000">
              <a:solidFill>
                <a:schemeClr val="dk1"/>
              </a:solidFill>
              <a:latin typeface="Calibri"/>
              <a:ea typeface="Calibri"/>
              <a:cs typeface="Calibri"/>
              <a:sym typeface="Calibri"/>
            </a:endParaRPr>
          </a:p>
        </p:txBody>
      </p:sp>
      <p:sp>
        <p:nvSpPr>
          <p:cNvPr id="691" name="Google Shape;691;p6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92" name="Google Shape;692;p6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93" name="Google Shape;693;p61" descr="dreamstime_rock.jpg"/>
          <p:cNvPicPr preferRelativeResize="0"/>
          <p:nvPr/>
        </p:nvPicPr>
        <p:blipFill rotWithShape="1">
          <a:blip r:embed="rId5">
            <a:alphaModFix/>
          </a:blip>
          <a:srcRect/>
          <a:stretch/>
        </p:blipFill>
        <p:spPr>
          <a:xfrm>
            <a:off x="2735294" y="2034909"/>
            <a:ext cx="3787711" cy="40640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0" name="Google Shape;700;p62"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05"/>
        <p:cNvGrpSpPr/>
        <p:nvPr/>
      </p:nvGrpSpPr>
      <p:grpSpPr>
        <a:xfrm>
          <a:off x="0" y="0"/>
          <a:ext cx="0" cy="0"/>
          <a:chOff x="0" y="0"/>
          <a:chExt cx="0" cy="0"/>
        </a:xfrm>
      </p:grpSpPr>
      <p:sp>
        <p:nvSpPr>
          <p:cNvPr id="706" name="Google Shape;706;p63"/>
          <p:cNvSpPr txBox="1"/>
          <p:nvPr/>
        </p:nvSpPr>
        <p:spPr>
          <a:xfrm>
            <a:off x="2106386" y="743578"/>
            <a:ext cx="504552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Is this flower an abiotic factor?</a:t>
            </a:r>
            <a:endParaRPr sz="3000">
              <a:solidFill>
                <a:schemeClr val="dk1"/>
              </a:solidFill>
              <a:latin typeface="Calibri"/>
              <a:ea typeface="Calibri"/>
              <a:cs typeface="Calibri"/>
              <a:sym typeface="Calibri"/>
            </a:endParaRPr>
          </a:p>
        </p:txBody>
      </p:sp>
      <p:sp>
        <p:nvSpPr>
          <p:cNvPr id="707" name="Google Shape;707;p6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8" name="Google Shape;708;p63"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709" name="Google Shape;709;p63" descr="lowers - Discover the most beautiful flower spots in the Netherlands -"/>
          <p:cNvPicPr preferRelativeResize="0"/>
          <p:nvPr/>
        </p:nvPicPr>
        <p:blipFill rotWithShape="1">
          <a:blip r:embed="rId5">
            <a:alphaModFix/>
          </a:blip>
          <a:srcRect/>
          <a:stretch/>
        </p:blipFill>
        <p:spPr>
          <a:xfrm>
            <a:off x="1270793" y="1813655"/>
            <a:ext cx="6716714" cy="3876927"/>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4"/>
          <p:cNvSpPr txBox="1"/>
          <p:nvPr/>
        </p:nvSpPr>
        <p:spPr>
          <a:xfrm>
            <a:off x="2095080" y="492369"/>
            <a:ext cx="4953838"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chemeClr val="dk1"/>
                </a:solidFill>
                <a:latin typeface="Calibri"/>
                <a:ea typeface="Calibri"/>
                <a:cs typeface="Calibri"/>
                <a:sym typeface="Calibri"/>
              </a:rPr>
              <a:t>Is this bear an abiotic factor?</a:t>
            </a:r>
            <a:endParaRPr/>
          </a:p>
        </p:txBody>
      </p:sp>
      <p:sp>
        <p:nvSpPr>
          <p:cNvPr id="716" name="Google Shape;716;p6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7" name="Google Shape;717;p64"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718" name="Google Shape;718;p64" descr="ear - Wikipedia"/>
          <p:cNvPicPr preferRelativeResize="0"/>
          <p:nvPr/>
        </p:nvPicPr>
        <p:blipFill rotWithShape="1">
          <a:blip r:embed="rId5">
            <a:alphaModFix/>
          </a:blip>
          <a:srcRect/>
          <a:stretch/>
        </p:blipFill>
        <p:spPr>
          <a:xfrm>
            <a:off x="969194" y="1403438"/>
            <a:ext cx="7205610" cy="480374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6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sp>
        <p:nvSpPr>
          <p:cNvPr id="730" name="Google Shape;730;p66"/>
          <p:cNvSpPr txBox="1"/>
          <p:nvPr/>
        </p:nvSpPr>
        <p:spPr>
          <a:xfrm>
            <a:off x="849543" y="236324"/>
            <a:ext cx="80332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examples of abiotic factors?</a:t>
            </a:r>
            <a:endParaRPr/>
          </a:p>
        </p:txBody>
      </p:sp>
      <p:sp>
        <p:nvSpPr>
          <p:cNvPr id="731" name="Google Shape;731;p66"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2" name="Google Shape;732;p66"/>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67"/>
          <p:cNvSpPr txBox="1"/>
          <p:nvPr/>
        </p:nvSpPr>
        <p:spPr>
          <a:xfrm>
            <a:off x="849543" y="236324"/>
            <a:ext cx="803320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non-examples of abiotic factors?</a:t>
            </a:r>
            <a:endParaRPr/>
          </a:p>
        </p:txBody>
      </p:sp>
      <p:sp>
        <p:nvSpPr>
          <p:cNvPr id="739" name="Google Shape;739;p6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0" name="Google Shape;740;p67"/>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741" name="Google Shape;741;p67"/>
          <p:cNvSpPr txBox="1"/>
          <p:nvPr/>
        </p:nvSpPr>
        <p:spPr>
          <a:xfrm>
            <a:off x="1387929" y="2367643"/>
            <a:ext cx="1387928" cy="8001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NON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68"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8" name="Google Shape;748;p68"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3"/>
        <p:cNvGrpSpPr/>
        <p:nvPr/>
      </p:nvGrpSpPr>
      <p:grpSpPr>
        <a:xfrm>
          <a:off x="0" y="0"/>
          <a:ext cx="0" cy="0"/>
          <a:chOff x="0" y="0"/>
          <a:chExt cx="0" cy="0"/>
        </a:xfrm>
      </p:grpSpPr>
      <p:sp>
        <p:nvSpPr>
          <p:cNvPr id="754" name="Google Shape;754;p69"/>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Abiotic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A   bio  -ic </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755" name="Google Shape;755;p69"/>
          <p:cNvCxnSpPr/>
          <p:nvPr/>
        </p:nvCxnSpPr>
        <p:spPr>
          <a:xfrm>
            <a:off x="4571999" y="2210637"/>
            <a:ext cx="0" cy="92444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756" name="Google Shape;756;p69"/>
          <p:cNvCxnSpPr/>
          <p:nvPr/>
        </p:nvCxnSpPr>
        <p:spPr>
          <a:xfrm>
            <a:off x="5458767" y="2210637"/>
            <a:ext cx="435847" cy="92444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57" name="Google Shape;757;p69"/>
          <p:cNvSpPr txBox="1"/>
          <p:nvPr/>
        </p:nvSpPr>
        <p:spPr>
          <a:xfrm>
            <a:off x="3991078" y="4273172"/>
            <a:ext cx="158764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(root word)</a:t>
            </a:r>
            <a:endParaRPr/>
          </a:p>
        </p:txBody>
      </p:sp>
      <p:sp>
        <p:nvSpPr>
          <p:cNvPr id="758" name="Google Shape;758;p69"/>
          <p:cNvSpPr txBox="1"/>
          <p:nvPr/>
        </p:nvSpPr>
        <p:spPr>
          <a:xfrm>
            <a:off x="5676690" y="4273172"/>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(suffix)</a:t>
            </a:r>
            <a:endParaRPr/>
          </a:p>
        </p:txBody>
      </p:sp>
      <p:sp>
        <p:nvSpPr>
          <p:cNvPr id="759" name="Google Shape;759;p6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0" name="Google Shape;760;p69"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cxnSp>
        <p:nvCxnSpPr>
          <p:cNvPr id="761" name="Google Shape;761;p69"/>
          <p:cNvCxnSpPr/>
          <p:nvPr/>
        </p:nvCxnSpPr>
        <p:spPr>
          <a:xfrm flipH="1">
            <a:off x="3294602" y="2210637"/>
            <a:ext cx="501161" cy="924449"/>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62" name="Google Shape;762;p69"/>
          <p:cNvSpPr txBox="1"/>
          <p:nvPr/>
        </p:nvSpPr>
        <p:spPr>
          <a:xfrm>
            <a:off x="2863359" y="4284587"/>
            <a:ext cx="862485"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(prefix)</a:t>
            </a:r>
            <a:endParaRPr sz="18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70"/>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Abiotic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A   bio  -ic </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769" name="Google Shape;769;p70"/>
          <p:cNvCxnSpPr/>
          <p:nvPr/>
        </p:nvCxnSpPr>
        <p:spPr>
          <a:xfrm>
            <a:off x="3266969" y="4095945"/>
            <a:ext cx="501161" cy="80641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70" name="Google Shape;770;p7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71" name="Google Shape;771;p70"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cxnSp>
        <p:nvCxnSpPr>
          <p:cNvPr id="772" name="Google Shape;772;p70"/>
          <p:cNvCxnSpPr>
            <a:endCxn id="773" idx="0"/>
          </p:cNvCxnSpPr>
          <p:nvPr/>
        </p:nvCxnSpPr>
        <p:spPr>
          <a:xfrm flipH="1">
            <a:off x="3239336" y="2210529"/>
            <a:ext cx="556500" cy="1234800"/>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73" name="Google Shape;773;p70"/>
          <p:cNvSpPr/>
          <p:nvPr/>
        </p:nvSpPr>
        <p:spPr>
          <a:xfrm>
            <a:off x="2547256" y="3445329"/>
            <a:ext cx="1384159" cy="650616"/>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74" name="Google Shape;774;p70"/>
          <p:cNvSpPr txBox="1"/>
          <p:nvPr/>
        </p:nvSpPr>
        <p:spPr>
          <a:xfrm>
            <a:off x="2547256" y="4965675"/>
            <a:ext cx="3657601"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Not or opposite</a:t>
            </a:r>
            <a:endParaRPr sz="3600">
              <a:solidFill>
                <a:schemeClr val="dk1"/>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1"/>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Abiotic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A   bio  -ic </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781" name="Google Shape;781;p71"/>
          <p:cNvCxnSpPr/>
          <p:nvPr/>
        </p:nvCxnSpPr>
        <p:spPr>
          <a:xfrm>
            <a:off x="4525526" y="4144698"/>
            <a:ext cx="23236" cy="820977"/>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82" name="Google Shape;782;p7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3" name="Google Shape;783;p71"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cxnSp>
        <p:nvCxnSpPr>
          <p:cNvPr id="784" name="Google Shape;784;p71"/>
          <p:cNvCxnSpPr/>
          <p:nvPr/>
        </p:nvCxnSpPr>
        <p:spPr>
          <a:xfrm>
            <a:off x="4525526" y="2145596"/>
            <a:ext cx="46473" cy="1148992"/>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85" name="Google Shape;785;p71"/>
          <p:cNvSpPr/>
          <p:nvPr/>
        </p:nvSpPr>
        <p:spPr>
          <a:xfrm>
            <a:off x="3768131" y="3294588"/>
            <a:ext cx="1495948" cy="83554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86" name="Google Shape;786;p71"/>
          <p:cNvSpPr txBox="1"/>
          <p:nvPr/>
        </p:nvSpPr>
        <p:spPr>
          <a:xfrm>
            <a:off x="2743198" y="4982031"/>
            <a:ext cx="3657601" cy="646331"/>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Life </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72"/>
          <p:cNvSpPr txBox="1"/>
          <p:nvPr/>
        </p:nvSpPr>
        <p:spPr>
          <a:xfrm>
            <a:off x="1971988" y="1278652"/>
            <a:ext cx="5200023" cy="40318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Abiotic</a:t>
            </a:r>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l" rtl="0">
              <a:spcBef>
                <a:spcPts val="0"/>
              </a:spcBef>
              <a:spcAft>
                <a:spcPts val="0"/>
              </a:spcAft>
              <a:buNone/>
            </a:pPr>
            <a:r>
              <a:rPr lang="en-US" sz="6400" b="1">
                <a:solidFill>
                  <a:schemeClr val="dk1"/>
                </a:solidFill>
                <a:latin typeface="Calibri"/>
                <a:ea typeface="Calibri"/>
                <a:cs typeface="Calibri"/>
                <a:sym typeface="Calibri"/>
              </a:rPr>
              <a:t>     A   bio  -ic </a:t>
            </a:r>
            <a:endParaRPr/>
          </a:p>
          <a:p>
            <a:pPr marL="0" marR="0" lvl="0" indent="0" algn="l" rtl="0">
              <a:spcBef>
                <a:spcPts val="0"/>
              </a:spcBef>
              <a:spcAft>
                <a:spcPts val="0"/>
              </a:spcAft>
              <a:buNone/>
            </a:pPr>
            <a:endParaRPr sz="6400">
              <a:solidFill>
                <a:schemeClr val="dk1"/>
              </a:solidFill>
              <a:latin typeface="Calibri"/>
              <a:ea typeface="Calibri"/>
              <a:cs typeface="Calibri"/>
              <a:sym typeface="Calibri"/>
            </a:endParaRPr>
          </a:p>
        </p:txBody>
      </p:sp>
      <p:cxnSp>
        <p:nvCxnSpPr>
          <p:cNvPr id="793" name="Google Shape;793;p72"/>
          <p:cNvCxnSpPr/>
          <p:nvPr/>
        </p:nvCxnSpPr>
        <p:spPr>
          <a:xfrm flipH="1">
            <a:off x="5406013" y="4192933"/>
            <a:ext cx="499903" cy="789098"/>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94" name="Google Shape;794;p7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95" name="Google Shape;795;p72"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cxnSp>
        <p:nvCxnSpPr>
          <p:cNvPr id="796" name="Google Shape;796;p72"/>
          <p:cNvCxnSpPr/>
          <p:nvPr/>
        </p:nvCxnSpPr>
        <p:spPr>
          <a:xfrm>
            <a:off x="5097026" y="2145596"/>
            <a:ext cx="617974" cy="1148992"/>
          </a:xfrm>
          <a:prstGeom prst="straightConnector1">
            <a:avLst/>
          </a:prstGeom>
          <a:noFill/>
          <a:ln w="38100" cap="flat" cmpd="sng">
            <a:solidFill>
              <a:srgbClr val="FF0000"/>
            </a:solidFill>
            <a:prstDash val="solid"/>
            <a:round/>
            <a:headEnd type="none" w="sm" len="sm"/>
            <a:tailEnd type="triangle" w="med" len="med"/>
          </a:ln>
          <a:effectLst>
            <a:outerShdw blurRad="40000" dist="20000" dir="5400000" rotWithShape="0">
              <a:srgbClr val="000000">
                <a:alpha val="37647"/>
              </a:srgbClr>
            </a:outerShdw>
          </a:effectLst>
        </p:spPr>
      </p:cxnSp>
      <p:sp>
        <p:nvSpPr>
          <p:cNvPr id="797" name="Google Shape;797;p72"/>
          <p:cNvSpPr/>
          <p:nvPr/>
        </p:nvSpPr>
        <p:spPr>
          <a:xfrm>
            <a:off x="5197509" y="3325989"/>
            <a:ext cx="1495948" cy="835543"/>
          </a:xfrm>
          <a:prstGeom prst="ellipse">
            <a:avLst/>
          </a:prstGeom>
          <a:noFill/>
          <a:ln w="381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98" name="Google Shape;798;p72"/>
          <p:cNvSpPr txBox="1"/>
          <p:nvPr/>
        </p:nvSpPr>
        <p:spPr>
          <a:xfrm>
            <a:off x="590340" y="5006305"/>
            <a:ext cx="7963317"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Indicates an adjective, or describing word</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p73"/>
          <p:cNvSpPr txBox="1"/>
          <p:nvPr/>
        </p:nvSpPr>
        <p:spPr>
          <a:xfrm>
            <a:off x="1165608" y="1188217"/>
            <a:ext cx="6581671" cy="30469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400" b="1">
                <a:solidFill>
                  <a:schemeClr val="dk1"/>
                </a:solidFill>
                <a:latin typeface="Calibri"/>
                <a:ea typeface="Calibri"/>
                <a:cs typeface="Calibri"/>
                <a:sym typeface="Calibri"/>
              </a:rPr>
              <a:t>A       bio      -ic</a:t>
            </a:r>
            <a:endParaRPr sz="6400" b="1">
              <a:solidFill>
                <a:schemeClr val="dk1"/>
              </a:solidFill>
              <a:latin typeface="Calibri"/>
              <a:ea typeface="Calibri"/>
              <a:cs typeface="Calibri"/>
              <a:sym typeface="Calibri"/>
            </a:endParaRPr>
          </a:p>
          <a:p>
            <a:pPr marL="0" marR="0" lvl="0" indent="0" algn="l" rtl="0">
              <a:spcBef>
                <a:spcPts val="0"/>
              </a:spcBef>
              <a:spcAft>
                <a:spcPts val="0"/>
              </a:spcAft>
              <a:buNone/>
            </a:pPr>
            <a:endParaRPr sz="64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6400" b="1">
                <a:solidFill>
                  <a:schemeClr val="dk1"/>
                </a:solidFill>
                <a:latin typeface="Calibri"/>
                <a:ea typeface="Calibri"/>
                <a:cs typeface="Calibri"/>
                <a:sym typeface="Calibri"/>
              </a:rPr>
              <a:t>Abiotic</a:t>
            </a:r>
            <a:endParaRPr/>
          </a:p>
        </p:txBody>
      </p:sp>
      <p:sp>
        <p:nvSpPr>
          <p:cNvPr id="805" name="Google Shape;805;p73"/>
          <p:cNvSpPr txBox="1"/>
          <p:nvPr/>
        </p:nvSpPr>
        <p:spPr>
          <a:xfrm>
            <a:off x="1566287" y="4940190"/>
            <a:ext cx="5668526" cy="52322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Describes things that are not living</a:t>
            </a:r>
            <a:endParaRPr/>
          </a:p>
        </p:txBody>
      </p:sp>
      <p:sp>
        <p:nvSpPr>
          <p:cNvPr id="806" name="Google Shape;806;p73"/>
          <p:cNvSpPr/>
          <p:nvPr/>
        </p:nvSpPr>
        <p:spPr>
          <a:xfrm>
            <a:off x="5147268" y="1407861"/>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7" name="Google Shape;807;p73"/>
          <p:cNvSpPr/>
          <p:nvPr/>
        </p:nvSpPr>
        <p:spPr>
          <a:xfrm>
            <a:off x="4340888" y="4059534"/>
            <a:ext cx="371789" cy="880656"/>
          </a:xfrm>
          <a:prstGeom prst="downArrow">
            <a:avLst>
              <a:gd name="adj1" fmla="val 50000"/>
              <a:gd name="adj2" fmla="val 5000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08" name="Google Shape;808;p7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9" name="Google Shape;809;p73" descr="Labor"/>
          <p:cNvPicPr preferRelativeResize="0"/>
          <p:nvPr/>
        </p:nvPicPr>
        <p:blipFill rotWithShape="1">
          <a:blip r:embed="rId4">
            <a:alphaModFix/>
          </a:blip>
          <a:srcRect/>
          <a:stretch/>
        </p:blipFill>
        <p:spPr>
          <a:xfrm>
            <a:off x="849542" y="192988"/>
            <a:ext cx="466792" cy="466792"/>
          </a:xfrm>
          <a:prstGeom prst="rect">
            <a:avLst/>
          </a:prstGeom>
          <a:noFill/>
          <a:ln>
            <a:noFill/>
          </a:ln>
        </p:spPr>
      </p:pic>
      <p:sp>
        <p:nvSpPr>
          <p:cNvPr id="810" name="Google Shape;810;p73"/>
          <p:cNvSpPr/>
          <p:nvPr/>
        </p:nvSpPr>
        <p:spPr>
          <a:xfrm>
            <a:off x="2878852" y="1407860"/>
            <a:ext cx="663191" cy="723481"/>
          </a:xfrm>
          <a:prstGeom prst="mathPlus">
            <a:avLst>
              <a:gd name="adj1" fmla="val 23520"/>
            </a:avLst>
          </a:prstGeom>
          <a:solidFill>
            <a:srgbClr val="FF0000"/>
          </a:solidFill>
          <a:ln w="9525"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7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sp>
        <p:nvSpPr>
          <p:cNvPr id="822" name="Google Shape;822;p75"/>
          <p:cNvSpPr txBox="1"/>
          <p:nvPr/>
        </p:nvSpPr>
        <p:spPr>
          <a:xfrm>
            <a:off x="849542" y="33650"/>
            <a:ext cx="7821385"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can we use the word parts of abiotic to help us remember the definition of the term? </a:t>
            </a:r>
            <a:endParaRPr/>
          </a:p>
        </p:txBody>
      </p:sp>
      <p:sp>
        <p:nvSpPr>
          <p:cNvPr id="823" name="Google Shape;823;p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24" name="Google Shape;824;p75" descr="10 Easy Soil Tests - How to Test Your Garden Soil"/>
          <p:cNvPicPr preferRelativeResize="0"/>
          <p:nvPr/>
        </p:nvPicPr>
        <p:blipFill rotWithShape="1">
          <a:blip r:embed="rId4">
            <a:alphaModFix/>
          </a:blip>
          <a:srcRect/>
          <a:stretch/>
        </p:blipFill>
        <p:spPr>
          <a:xfrm>
            <a:off x="488271" y="4660777"/>
            <a:ext cx="4132144" cy="2066072"/>
          </a:xfrm>
          <a:prstGeom prst="rect">
            <a:avLst/>
          </a:prstGeom>
          <a:noFill/>
          <a:ln>
            <a:noFill/>
          </a:ln>
        </p:spPr>
      </p:pic>
      <p:pic>
        <p:nvPicPr>
          <p:cNvPr id="825" name="Google Shape;825;p75" descr="Australian Water Utility | Digital Utility of the Future | Accenture"/>
          <p:cNvPicPr preferRelativeResize="0"/>
          <p:nvPr/>
        </p:nvPicPr>
        <p:blipFill rotWithShape="1">
          <a:blip r:embed="rId5">
            <a:alphaModFix/>
          </a:blip>
          <a:srcRect/>
          <a:stretch/>
        </p:blipFill>
        <p:spPr>
          <a:xfrm>
            <a:off x="4678535" y="4545161"/>
            <a:ext cx="3977196" cy="2237173"/>
          </a:xfrm>
          <a:prstGeom prst="rect">
            <a:avLst/>
          </a:prstGeom>
          <a:noFill/>
          <a:ln>
            <a:noFill/>
          </a:ln>
        </p:spPr>
      </p:pic>
      <p:pic>
        <p:nvPicPr>
          <p:cNvPr id="826" name="Google Shape;826;p75" descr="Does variation in the sun's output affect climate? | Royal ..."/>
          <p:cNvPicPr preferRelativeResize="0"/>
          <p:nvPr/>
        </p:nvPicPr>
        <p:blipFill rotWithShape="1">
          <a:blip r:embed="rId6">
            <a:alphaModFix/>
          </a:blip>
          <a:srcRect/>
          <a:stretch/>
        </p:blipFill>
        <p:spPr>
          <a:xfrm>
            <a:off x="488271" y="1948307"/>
            <a:ext cx="3453414" cy="2590061"/>
          </a:xfrm>
          <a:prstGeom prst="rect">
            <a:avLst/>
          </a:prstGeom>
          <a:noFill/>
          <a:ln>
            <a:noFill/>
          </a:ln>
        </p:spPr>
      </p:pic>
      <p:pic>
        <p:nvPicPr>
          <p:cNvPr id="827" name="Google Shape;827;p75" descr="Cuba Sets All-Time Hottest Temperature Record - WeatherNation"/>
          <p:cNvPicPr preferRelativeResize="0"/>
          <p:nvPr/>
        </p:nvPicPr>
        <p:blipFill rotWithShape="1">
          <a:blip r:embed="rId7">
            <a:alphaModFix/>
          </a:blip>
          <a:srcRect/>
          <a:stretch/>
        </p:blipFill>
        <p:spPr>
          <a:xfrm>
            <a:off x="4349225" y="2080260"/>
            <a:ext cx="4306504" cy="240363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gdff06581bc_0_11"/>
          <p:cNvSpPr txBox="1"/>
          <p:nvPr/>
        </p:nvSpPr>
        <p:spPr>
          <a:xfrm>
            <a:off x="2301071" y="693336"/>
            <a:ext cx="4788497" cy="954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834" name="Google Shape;834;gdff06581bc_0_11" descr="Classroom"/>
          <p:cNvSpPr/>
          <p:nvPr/>
        </p:nvSpPr>
        <p:spPr>
          <a:xfrm>
            <a:off x="124754" y="87073"/>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dff06581bc_0_11"/>
          <p:cNvSpPr txBox="1"/>
          <p:nvPr/>
        </p:nvSpPr>
        <p:spPr>
          <a:xfrm>
            <a:off x="1366050" y="1962625"/>
            <a:ext cx="64119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400" b="1" u="sng">
                <a:solidFill>
                  <a:schemeClr val="hlink"/>
                </a:solidFill>
                <a:latin typeface="Calibri"/>
                <a:ea typeface="Calibri"/>
                <a:cs typeface="Calibri"/>
                <a:sym typeface="Calibri"/>
                <a:hlinkClick r:id="rId4"/>
              </a:rPr>
              <a:t>Living Things Review Presentation</a:t>
            </a:r>
            <a:endParaRPr sz="2400" b="1">
              <a:latin typeface="Calibri"/>
              <a:ea typeface="Calibri"/>
              <a:cs typeface="Calibri"/>
              <a:sym typeface="Calibri"/>
            </a:endParaRPr>
          </a:p>
          <a:p>
            <a:pPr marL="0" lvl="0" indent="0" algn="ctr" rtl="0">
              <a:spcBef>
                <a:spcPts val="0"/>
              </a:spcBef>
              <a:spcAft>
                <a:spcPts val="0"/>
              </a:spcAft>
              <a:buNone/>
            </a:pPr>
            <a:endParaRPr sz="2400" b="1">
              <a:latin typeface="Calibri"/>
              <a:ea typeface="Calibri"/>
              <a:cs typeface="Calibri"/>
              <a:sym typeface="Calibri"/>
            </a:endParaRPr>
          </a:p>
          <a:p>
            <a:pPr marL="0" lvl="0" indent="0" algn="ctr" rtl="0">
              <a:spcBef>
                <a:spcPts val="0"/>
              </a:spcBef>
              <a:spcAft>
                <a:spcPts val="0"/>
              </a:spcAft>
              <a:buNone/>
            </a:pPr>
            <a:r>
              <a:rPr lang="en-US" sz="1800">
                <a:latin typeface="Calibri"/>
                <a:ea typeface="Calibri"/>
                <a:cs typeface="Calibri"/>
                <a:sym typeface="Calibri"/>
              </a:rPr>
              <a:t>Use the presentation linked above to ask students which items are living versus nonliving. As each item is discussed, consider reviewing the characteristics of life. How do the included items meet the requirements or fail to meet the requirements? </a:t>
            </a:r>
            <a:endParaRPr sz="1800">
              <a:latin typeface="Calibri"/>
              <a:ea typeface="Calibri"/>
              <a:cs typeface="Calibri"/>
              <a:sym typeface="Calibri"/>
            </a:endParaRPr>
          </a:p>
        </p:txBody>
      </p:sp>
      <p:pic>
        <p:nvPicPr>
          <p:cNvPr id="836" name="Google Shape;836;gdff06581bc_0_11"/>
          <p:cNvPicPr preferRelativeResize="0"/>
          <p:nvPr/>
        </p:nvPicPr>
        <p:blipFill rotWithShape="1">
          <a:blip r:embed="rId5">
            <a:alphaModFix/>
          </a:blip>
          <a:srcRect l="921"/>
          <a:stretch/>
        </p:blipFill>
        <p:spPr>
          <a:xfrm>
            <a:off x="0" y="4695100"/>
            <a:ext cx="2784200" cy="2107699"/>
          </a:xfrm>
          <a:prstGeom prst="rect">
            <a:avLst/>
          </a:prstGeom>
          <a:noFill/>
          <a:ln>
            <a:noFill/>
          </a:ln>
        </p:spPr>
      </p:pic>
      <p:pic>
        <p:nvPicPr>
          <p:cNvPr id="837" name="Google Shape;837;gdff06581bc_0_11"/>
          <p:cNvPicPr preferRelativeResize="0"/>
          <p:nvPr/>
        </p:nvPicPr>
        <p:blipFill>
          <a:blip r:embed="rId6">
            <a:alphaModFix/>
          </a:blip>
          <a:stretch>
            <a:fillRect/>
          </a:stretch>
        </p:blipFill>
        <p:spPr>
          <a:xfrm>
            <a:off x="2810144" y="4695200"/>
            <a:ext cx="3771081" cy="2107600"/>
          </a:xfrm>
          <a:prstGeom prst="rect">
            <a:avLst/>
          </a:prstGeom>
          <a:noFill/>
          <a:ln>
            <a:noFill/>
          </a:ln>
        </p:spPr>
      </p:pic>
      <p:pic>
        <p:nvPicPr>
          <p:cNvPr id="838" name="Google Shape;838;gdff06581bc_0_11"/>
          <p:cNvPicPr preferRelativeResize="0"/>
          <p:nvPr/>
        </p:nvPicPr>
        <p:blipFill rotWithShape="1">
          <a:blip r:embed="rId7">
            <a:alphaModFix/>
          </a:blip>
          <a:srcRect l="13247" r="17863"/>
          <a:stretch/>
        </p:blipFill>
        <p:spPr>
          <a:xfrm>
            <a:off x="6607175" y="4695200"/>
            <a:ext cx="2536826" cy="21076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p7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78"/>
          <p:cNvSpPr txBox="1"/>
          <p:nvPr/>
        </p:nvSpPr>
        <p:spPr>
          <a:xfrm>
            <a:off x="2293063" y="849542"/>
            <a:ext cx="488255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abiotic factors?</a:t>
            </a:r>
            <a:endParaRPr sz="3600">
              <a:solidFill>
                <a:schemeClr val="dk1"/>
              </a:solidFill>
              <a:latin typeface="Calibri"/>
              <a:ea typeface="Calibri"/>
              <a:cs typeface="Calibri"/>
              <a:sym typeface="Calibri"/>
            </a:endParaRPr>
          </a:p>
        </p:txBody>
      </p:sp>
      <p:sp>
        <p:nvSpPr>
          <p:cNvPr id="851" name="Google Shape;851;p7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2" name="Google Shape;852;p78" descr="10 Easy Soil Tests - How to Test Your Garden Soil"/>
          <p:cNvPicPr preferRelativeResize="0"/>
          <p:nvPr/>
        </p:nvPicPr>
        <p:blipFill rotWithShape="1">
          <a:blip r:embed="rId4">
            <a:alphaModFix/>
          </a:blip>
          <a:srcRect/>
          <a:stretch/>
        </p:blipFill>
        <p:spPr>
          <a:xfrm>
            <a:off x="488271" y="4660777"/>
            <a:ext cx="4132144" cy="2066072"/>
          </a:xfrm>
          <a:prstGeom prst="rect">
            <a:avLst/>
          </a:prstGeom>
          <a:noFill/>
          <a:ln>
            <a:noFill/>
          </a:ln>
        </p:spPr>
      </p:pic>
      <p:pic>
        <p:nvPicPr>
          <p:cNvPr id="853" name="Google Shape;853;p78" descr="Australian Water Utility | Digital Utility of the Future | Accenture"/>
          <p:cNvPicPr preferRelativeResize="0"/>
          <p:nvPr/>
        </p:nvPicPr>
        <p:blipFill rotWithShape="1">
          <a:blip r:embed="rId5">
            <a:alphaModFix/>
          </a:blip>
          <a:srcRect/>
          <a:stretch/>
        </p:blipFill>
        <p:spPr>
          <a:xfrm>
            <a:off x="4678535" y="4545161"/>
            <a:ext cx="3977196" cy="2237173"/>
          </a:xfrm>
          <a:prstGeom prst="rect">
            <a:avLst/>
          </a:prstGeom>
          <a:noFill/>
          <a:ln>
            <a:noFill/>
          </a:ln>
        </p:spPr>
      </p:pic>
      <p:pic>
        <p:nvPicPr>
          <p:cNvPr id="854" name="Google Shape;854;p78" descr="Does variation in the sun's output affect climate? | Royal ..."/>
          <p:cNvPicPr preferRelativeResize="0"/>
          <p:nvPr/>
        </p:nvPicPr>
        <p:blipFill rotWithShape="1">
          <a:blip r:embed="rId6">
            <a:alphaModFix/>
          </a:blip>
          <a:srcRect/>
          <a:stretch/>
        </p:blipFill>
        <p:spPr>
          <a:xfrm>
            <a:off x="488271" y="1948307"/>
            <a:ext cx="3453414" cy="2590061"/>
          </a:xfrm>
          <a:prstGeom prst="rect">
            <a:avLst/>
          </a:prstGeom>
          <a:noFill/>
          <a:ln>
            <a:noFill/>
          </a:ln>
        </p:spPr>
      </p:pic>
      <p:pic>
        <p:nvPicPr>
          <p:cNvPr id="855" name="Google Shape;855;p78" descr="Cuba Sets All-Time Hottest Temperature Record - WeatherNation"/>
          <p:cNvPicPr preferRelativeResize="0"/>
          <p:nvPr/>
        </p:nvPicPr>
        <p:blipFill rotWithShape="1">
          <a:blip r:embed="rId7">
            <a:alphaModFix/>
          </a:blip>
          <a:srcRect/>
          <a:stretch/>
        </p:blipFill>
        <p:spPr>
          <a:xfrm>
            <a:off x="4349225" y="2080260"/>
            <a:ext cx="4306504" cy="240363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79"/>
          <p:cNvSpPr txBox="1"/>
          <p:nvPr/>
        </p:nvSpPr>
        <p:spPr>
          <a:xfrm>
            <a:off x="734785" y="541765"/>
            <a:ext cx="7772400" cy="61555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400">
                <a:solidFill>
                  <a:schemeClr val="dk1"/>
                </a:solidFill>
                <a:latin typeface="Calibri"/>
                <a:ea typeface="Calibri"/>
                <a:cs typeface="Calibri"/>
                <a:sym typeface="Calibri"/>
              </a:rPr>
              <a:t>Is moss an abiotic factor or a biotic factor?</a:t>
            </a:r>
            <a:endParaRPr sz="3400">
              <a:solidFill>
                <a:schemeClr val="dk1"/>
              </a:solidFill>
              <a:latin typeface="Calibri"/>
              <a:ea typeface="Calibri"/>
              <a:cs typeface="Calibri"/>
              <a:sym typeface="Calibri"/>
            </a:endParaRPr>
          </a:p>
        </p:txBody>
      </p:sp>
      <p:sp>
        <p:nvSpPr>
          <p:cNvPr id="862" name="Google Shape;862;p7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3" name="Google Shape;863;p79" descr="ips &amp; Information about Moss - Gardening Know How"/>
          <p:cNvPicPr preferRelativeResize="0"/>
          <p:nvPr/>
        </p:nvPicPr>
        <p:blipFill rotWithShape="1">
          <a:blip r:embed="rId4">
            <a:alphaModFix/>
          </a:blip>
          <a:srcRect/>
          <a:stretch/>
        </p:blipFill>
        <p:spPr>
          <a:xfrm>
            <a:off x="1425375" y="1699083"/>
            <a:ext cx="6391220" cy="425016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8"/>
          <p:cNvSpPr txBox="1"/>
          <p:nvPr/>
        </p:nvSpPr>
        <p:spPr>
          <a:xfrm>
            <a:off x="2184610" y="424771"/>
            <a:ext cx="489044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environment?</a:t>
            </a:r>
            <a:endParaRPr/>
          </a:p>
        </p:txBody>
      </p:sp>
      <p:sp>
        <p:nvSpPr>
          <p:cNvPr id="177" name="Google Shape;177;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8" name="Google Shape;178;p8" descr="nvironment and climate change | European Institute for Gender Equalit"/>
          <p:cNvPicPr preferRelativeResize="0"/>
          <p:nvPr/>
        </p:nvPicPr>
        <p:blipFill rotWithShape="1">
          <a:blip r:embed="rId4">
            <a:alphaModFix/>
          </a:blip>
          <a:srcRect/>
          <a:stretch/>
        </p:blipFill>
        <p:spPr>
          <a:xfrm>
            <a:off x="1444261" y="1567700"/>
            <a:ext cx="6697707" cy="472560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80"/>
          <p:cNvSpPr txBox="1"/>
          <p:nvPr/>
        </p:nvSpPr>
        <p:spPr>
          <a:xfrm>
            <a:off x="1448494" y="849542"/>
            <a:ext cx="63776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List 3 examples of abiotic factors.</a:t>
            </a:r>
            <a:endParaRPr sz="3600">
              <a:solidFill>
                <a:schemeClr val="dk1"/>
              </a:solidFill>
              <a:latin typeface="Calibri"/>
              <a:ea typeface="Calibri"/>
              <a:cs typeface="Calibri"/>
              <a:sym typeface="Calibri"/>
            </a:endParaRPr>
          </a:p>
        </p:txBody>
      </p:sp>
      <p:sp>
        <p:nvSpPr>
          <p:cNvPr id="870" name="Google Shape;870;p8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1" name="Google Shape;871;p80"/>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878" name="Google Shape;878;p8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p83"/>
          <p:cNvSpPr txBox="1">
            <a:spLocks noGrp="1"/>
          </p:cNvSpPr>
          <p:nvPr>
            <p:ph type="ctrTitle"/>
          </p:nvPr>
        </p:nvSpPr>
        <p:spPr>
          <a:xfrm>
            <a:off x="256233" y="608573"/>
            <a:ext cx="8631534"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Abiotic Factors</a:t>
            </a:r>
            <a:r>
              <a:rPr lang="en-US" sz="3400" b="1"/>
              <a:t>: </a:t>
            </a:r>
            <a:r>
              <a:rPr lang="en-US" sz="3400"/>
              <a:t>non-living things that influence or affect an ecosystem</a:t>
            </a:r>
            <a:endParaRPr sz="3400" b="1"/>
          </a:p>
        </p:txBody>
      </p:sp>
      <p:pic>
        <p:nvPicPr>
          <p:cNvPr id="885" name="Google Shape;885;p83" descr="10 Easy Soil Tests - How to Test Your Garden Soil"/>
          <p:cNvPicPr preferRelativeResize="0"/>
          <p:nvPr/>
        </p:nvPicPr>
        <p:blipFill rotWithShape="1">
          <a:blip r:embed="rId3">
            <a:alphaModFix/>
          </a:blip>
          <a:srcRect/>
          <a:stretch/>
        </p:blipFill>
        <p:spPr>
          <a:xfrm>
            <a:off x="488271" y="4660777"/>
            <a:ext cx="4132144" cy="2066072"/>
          </a:xfrm>
          <a:prstGeom prst="rect">
            <a:avLst/>
          </a:prstGeom>
          <a:noFill/>
          <a:ln>
            <a:noFill/>
          </a:ln>
        </p:spPr>
      </p:pic>
      <p:pic>
        <p:nvPicPr>
          <p:cNvPr id="886" name="Google Shape;886;p83" descr="Australian Water Utility | Digital Utility of the Future | Accenture"/>
          <p:cNvPicPr preferRelativeResize="0"/>
          <p:nvPr/>
        </p:nvPicPr>
        <p:blipFill rotWithShape="1">
          <a:blip r:embed="rId4">
            <a:alphaModFix/>
          </a:blip>
          <a:srcRect/>
          <a:stretch/>
        </p:blipFill>
        <p:spPr>
          <a:xfrm>
            <a:off x="4678535" y="4545161"/>
            <a:ext cx="3977196" cy="2237173"/>
          </a:xfrm>
          <a:prstGeom prst="rect">
            <a:avLst/>
          </a:prstGeom>
          <a:noFill/>
          <a:ln>
            <a:noFill/>
          </a:ln>
        </p:spPr>
      </p:pic>
      <p:pic>
        <p:nvPicPr>
          <p:cNvPr id="887" name="Google Shape;887;p83" descr="Does variation in the sun's output affect climate? | Royal ..."/>
          <p:cNvPicPr preferRelativeResize="0"/>
          <p:nvPr/>
        </p:nvPicPr>
        <p:blipFill rotWithShape="1">
          <a:blip r:embed="rId5">
            <a:alphaModFix/>
          </a:blip>
          <a:srcRect/>
          <a:stretch/>
        </p:blipFill>
        <p:spPr>
          <a:xfrm>
            <a:off x="488271" y="1948307"/>
            <a:ext cx="3453414" cy="2590061"/>
          </a:xfrm>
          <a:prstGeom prst="rect">
            <a:avLst/>
          </a:prstGeom>
          <a:noFill/>
          <a:ln>
            <a:noFill/>
          </a:ln>
        </p:spPr>
      </p:pic>
      <p:pic>
        <p:nvPicPr>
          <p:cNvPr id="888" name="Google Shape;888;p83" descr="Cuba Sets All-Time Hottest Temperature Record - WeatherNation"/>
          <p:cNvPicPr preferRelativeResize="0"/>
          <p:nvPr/>
        </p:nvPicPr>
        <p:blipFill rotWithShape="1">
          <a:blip r:embed="rId6">
            <a:alphaModFix/>
          </a:blip>
          <a:srcRect/>
          <a:stretch/>
        </p:blipFill>
        <p:spPr>
          <a:xfrm>
            <a:off x="4349225" y="2080260"/>
            <a:ext cx="4306504" cy="2403630"/>
          </a:xfrm>
          <a:prstGeom prst="rect">
            <a:avLst/>
          </a:prstGeom>
          <a:noFill/>
          <a:ln>
            <a:noFill/>
          </a:ln>
        </p:spPr>
      </p:pic>
      <p:sp>
        <p:nvSpPr>
          <p:cNvPr id="889" name="Google Shape;889;p83"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94"/>
        <p:cNvGrpSpPr/>
        <p:nvPr/>
      </p:nvGrpSpPr>
      <p:grpSpPr>
        <a:xfrm>
          <a:off x="0" y="0"/>
          <a:ext cx="0" cy="0"/>
          <a:chOff x="0" y="0"/>
          <a:chExt cx="0" cy="0"/>
        </a:xfrm>
      </p:grpSpPr>
      <p:sp>
        <p:nvSpPr>
          <p:cNvPr id="895" name="Google Shape;895;p8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896" name="Google Shape;896;p81"/>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Abiotic Factors</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897" name="Google Shape;897;p8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898" name="Google Shape;898;p81"/>
          <p:cNvSpPr txBox="1"/>
          <p:nvPr/>
        </p:nvSpPr>
        <p:spPr>
          <a:xfrm>
            <a:off x="411982" y="2230734"/>
            <a:ext cx="255228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the different abiotic factors in the coral reef.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p:txBody>
      </p:sp>
      <p:sp>
        <p:nvSpPr>
          <p:cNvPr id="899" name="Google Shape;899;p81" descr="Laptop"/>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0" name="Google Shape;900;p81"/>
          <p:cNvPicPr preferRelativeResize="0"/>
          <p:nvPr/>
        </p:nvPicPr>
        <p:blipFill rotWithShape="1">
          <a:blip r:embed="rId6">
            <a:alphaModFix/>
          </a:blip>
          <a:srcRect/>
          <a:stretch/>
        </p:blipFill>
        <p:spPr>
          <a:xfrm>
            <a:off x="3117959" y="2244503"/>
            <a:ext cx="5905171" cy="39565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8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84"/>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difference between biotic and abiotic factors?</a:t>
            </a:r>
            <a:endParaRPr/>
          </a:p>
        </p:txBody>
      </p:sp>
      <p:pic>
        <p:nvPicPr>
          <p:cNvPr id="908" name="Google Shape;908;p84"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909" name="Google Shape;909;p84"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910" name="Google Shape;910;p84"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911" name="Google Shape;911;p84"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912" name="Google Shape;912;p84"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913" name="Google Shape;913;p84"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914" name="Google Shape;914;p84"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915" name="Google Shape;915;p84"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916" name="Google Shape;916;p84"/>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17" name="Google Shape;917;p84"/>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pic>
        <p:nvPicPr>
          <p:cNvPr id="923" name="Google Shape;923;p85"/>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9"/>
          <p:cNvSpPr txBox="1"/>
          <p:nvPr/>
        </p:nvSpPr>
        <p:spPr>
          <a:xfrm>
            <a:off x="1137669" y="424771"/>
            <a:ext cx="716447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a living thing?</a:t>
            </a:r>
            <a:endParaRPr/>
          </a:p>
        </p:txBody>
      </p:sp>
      <p:sp>
        <p:nvSpPr>
          <p:cNvPr id="185" name="Google Shape;185;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6" name="Google Shape;186;p9" descr="What are Plants"/>
          <p:cNvPicPr preferRelativeResize="0"/>
          <p:nvPr/>
        </p:nvPicPr>
        <p:blipFill rotWithShape="1">
          <a:blip r:embed="rId4">
            <a:alphaModFix/>
          </a:blip>
          <a:srcRect/>
          <a:stretch/>
        </p:blipFill>
        <p:spPr>
          <a:xfrm>
            <a:off x="1537779" y="1469573"/>
            <a:ext cx="6364254" cy="430811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3196</Words>
  <Application>Microsoft Office PowerPoint</Application>
  <PresentationFormat>On-screen Show (4:3)</PresentationFormat>
  <Paragraphs>375</Paragraphs>
  <Slides>86</Slides>
  <Notes>86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86</vt:i4>
      </vt:variant>
    </vt:vector>
  </HeadingPairs>
  <TitlesOfParts>
    <vt:vector size="89"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Biotic Factors: living things that influence or affect an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when we use the term biotic factors, we are talking about living things.</vt:lpstr>
      <vt:lpstr>PowerPoint Presentation</vt:lpstr>
      <vt:lpstr>PowerPoint Presentation</vt:lpstr>
      <vt:lpstr>PowerPoint Presentation</vt:lpstr>
      <vt:lpstr>PowerPoint Presentation</vt:lpstr>
      <vt:lpstr>PowerPoint Presentation</vt:lpstr>
      <vt:lpstr>PowerPoint Presentation</vt:lpstr>
      <vt:lpstr>Biotic Factors: living things, plants or animals, that influence or affect an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Biotic Factors: living thing that influence or affect an ecosystem</vt:lpstr>
      <vt:lpstr>PowerPoint Presentation</vt:lpstr>
      <vt:lpstr>PowerPoint Presentation</vt:lpstr>
      <vt:lpstr>PowerPoint Presentation</vt:lpstr>
      <vt:lpstr>PowerPoint Presentation</vt:lpstr>
      <vt:lpstr>PowerPoint Presentation</vt:lpstr>
      <vt:lpstr>Abiotic Factors: non-living things that influence or affect an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Abiotic Factors: non-living things that influence or affect an ecosystem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2020-08-31T14:30:37Z</dcterms:created>
  <dcterms:modified xsi:type="dcterms:W3CDTF">2021-08-03T19:45:33Z</dcterms:modified>
</cp:coreProperties>
</file>