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86"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87"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7" roundtripDataSignature="AMtx7mi8hxrGL+oPt2mWTCSBzosGHNcQ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e0d254505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e0d254505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ge0d254505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e0d2545052_0_1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e0d2545052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298" name="Google Shape;298;ge0d2545052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b6e5da7a33_0_5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gb6e5da7a33_0_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1255" name="Google Shape;1255;gb6e5da7a33_0_5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b6e5da7a33_0_5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b6e5da7a33_0_5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261" name="Google Shape;1261;gb6e5da7a33_0_5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b6e5da7a33_0_5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gb6e5da7a33_0_5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a:t>
            </a:r>
            <a:endParaRPr/>
          </a:p>
          <a:p>
            <a:pPr marL="0" lvl="0" indent="0" algn="l" rtl="0">
              <a:spcBef>
                <a:spcPts val="0"/>
              </a:spcBef>
              <a:spcAft>
                <a:spcPts val="0"/>
              </a:spcAft>
              <a:buNone/>
            </a:pPr>
            <a:endParaRPr/>
          </a:p>
        </p:txBody>
      </p:sp>
      <p:sp>
        <p:nvSpPr>
          <p:cNvPr id="1270" name="Google Shape;1270;gb6e5da7a33_0_5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b6e5da7a33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gb6e5da7a33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 membrane?</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membrane surrounds and protects the cell and controls what enters and leaves the cell.]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1279" name="Google Shape;1279;gb6e5da7a33_0_5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b6e5da7a33_0_5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gb6e5da7a33_0_5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cytosol?</a:t>
            </a:r>
            <a:endParaRPr/>
          </a:p>
          <a:p>
            <a:pPr marL="0" lvl="0" indent="0" algn="l" rtl="0">
              <a:spcBef>
                <a:spcPts val="0"/>
              </a:spcBef>
              <a:spcAft>
                <a:spcPts val="0"/>
              </a:spcAft>
              <a:buNone/>
            </a:pPr>
            <a:endParaRPr/>
          </a:p>
          <a:p>
            <a:pPr marL="0" lvl="0" indent="0" algn="l" rtl="0">
              <a:spcBef>
                <a:spcPts val="0"/>
              </a:spcBef>
              <a:spcAft>
                <a:spcPts val="0"/>
              </a:spcAft>
              <a:buNone/>
            </a:pPr>
            <a:r>
              <a:rPr lang="en-US"/>
              <a:t>[Cytosol is the gel-like fluid that fills up a cell and protects the organelles in it.]</a:t>
            </a:r>
            <a:endParaRPr/>
          </a:p>
        </p:txBody>
      </p:sp>
      <p:sp>
        <p:nvSpPr>
          <p:cNvPr id="1288" name="Google Shape;1288;gb6e5da7a33_0_5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e0d2545052_0_7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ge0d2545052_0_7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nucleus.</a:t>
            </a:r>
            <a:endParaRPr/>
          </a:p>
        </p:txBody>
      </p:sp>
      <p:sp>
        <p:nvSpPr>
          <p:cNvPr id="1297" name="Google Shape;1297;ge0d2545052_0_7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4" name="Google Shape;130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nucleus is the control center of the cell. It controls all the processes of all the cell parts, and it stores some of the genetic material, or DNA, of the cell.</a:t>
            </a:r>
            <a:endParaRPr/>
          </a:p>
        </p:txBody>
      </p:sp>
      <p:sp>
        <p:nvSpPr>
          <p:cNvPr id="1305" name="Google Shape;130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b6e5da7a33_0_5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gb6e5da7a33_0_5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1315" name="Google Shape;1315;gb6e5da7a33_0_5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b6e5da7a33_0_5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gb6e5da7a33_0_5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nucleus of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[The nucleus is the control center of the cell. It controls all the processes of all the cell parts, and it stores some of the genetic material, or DNA, of the cell.]</a:t>
            </a:r>
            <a:endParaRPr/>
          </a:p>
          <a:p>
            <a:pPr marL="0" lvl="0" indent="0" algn="l" rtl="0">
              <a:spcBef>
                <a:spcPts val="0"/>
              </a:spcBef>
              <a:spcAft>
                <a:spcPts val="0"/>
              </a:spcAft>
              <a:buNone/>
            </a:pPr>
            <a:endParaRPr/>
          </a:p>
        </p:txBody>
      </p:sp>
      <p:sp>
        <p:nvSpPr>
          <p:cNvPr id="1321" name="Google Shape;1321;gb6e5da7a33_0_5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9" name="Google Shape;1329;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&lt;this slide may or may not be needed&gt; </a:t>
            </a:r>
            <a:endParaRPr/>
          </a:p>
        </p:txBody>
      </p:sp>
      <p:sp>
        <p:nvSpPr>
          <p:cNvPr id="1330" name="Google Shape;1330;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4" name="Google Shape;30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plural of the word “nucleus” is ”nuclei.”</a:t>
            </a:r>
            <a:endParaRPr/>
          </a:p>
        </p:txBody>
      </p:sp>
      <p:sp>
        <p:nvSpPr>
          <p:cNvPr id="1337" name="Google Shape;133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all cells have nuclei. Cells that do not have nuclei, like bacteria cells, are called prokaryotes. Cells that do have nuclei, like plant cells and animal cells, are called eukaryotes.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48" name="Google Shape;1348;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e0d2545052_0_7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ge0d2545052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1376" name="Google Shape;1376;ge0d2545052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1" name="Google Shape;1381;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nucleus?</a:t>
            </a:r>
            <a:endParaRPr/>
          </a:p>
          <a:p>
            <a:pPr marL="0" lvl="0" indent="0" algn="l" rtl="0">
              <a:spcBef>
                <a:spcPts val="0"/>
              </a:spcBef>
              <a:spcAft>
                <a:spcPts val="0"/>
              </a:spcAft>
              <a:buNone/>
            </a:pPr>
            <a:endParaRPr b="0"/>
          </a:p>
        </p:txBody>
      </p:sp>
      <p:sp>
        <p:nvSpPr>
          <p:cNvPr id="1382" name="Google Shape;1382;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b6e5da7a33_0_6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gb6e5da7a33_0_6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nucleus?</a:t>
            </a:r>
            <a:endParaRPr b="0"/>
          </a:p>
          <a:p>
            <a:pPr marL="0" lvl="0" indent="0" algn="l" rtl="0">
              <a:spcBef>
                <a:spcPts val="0"/>
              </a:spcBef>
              <a:spcAft>
                <a:spcPts val="0"/>
              </a:spcAft>
              <a:buNone/>
            </a:pPr>
            <a:endParaRPr/>
          </a:p>
          <a:p>
            <a:pPr marL="0" lvl="0" indent="0" algn="l" rtl="0">
              <a:spcBef>
                <a:spcPts val="0"/>
              </a:spcBef>
              <a:spcAft>
                <a:spcPts val="0"/>
              </a:spcAft>
              <a:buNone/>
            </a:pPr>
            <a:r>
              <a:rPr lang="en-US"/>
              <a:t>[The nucleus is the control center of the cell.]</a:t>
            </a:r>
            <a:endParaRPr/>
          </a:p>
          <a:p>
            <a:pPr marL="0" lvl="0" indent="0" algn="l" rtl="0">
              <a:spcBef>
                <a:spcPts val="0"/>
              </a:spcBef>
              <a:spcAft>
                <a:spcPts val="0"/>
              </a:spcAft>
              <a:buNone/>
            </a:pPr>
            <a:endParaRPr b="0"/>
          </a:p>
        </p:txBody>
      </p:sp>
      <p:sp>
        <p:nvSpPr>
          <p:cNvPr id="1391" name="Google Shape;1391;gb6e5da7a33_0_6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e0d2545052_0_7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9" name="Google Shape;1399;ge0d2545052_0_7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nuclei</a:t>
            </a:r>
            <a:r>
              <a:rPr lang="en-US"/>
              <a:t>.  </a:t>
            </a:r>
            <a:endParaRPr/>
          </a:p>
        </p:txBody>
      </p:sp>
      <p:sp>
        <p:nvSpPr>
          <p:cNvPr id="1400" name="Google Shape;1400;ge0d2545052_0_7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Animal cells have a nucleus…</a:t>
            </a:r>
            <a:endParaRPr/>
          </a:p>
          <a:p>
            <a:pPr marL="0" lvl="0" indent="0" algn="l" rtl="0">
              <a:spcBef>
                <a:spcPts val="0"/>
              </a:spcBef>
              <a:spcAft>
                <a:spcPts val="0"/>
              </a:spcAft>
              <a:buNone/>
            </a:pPr>
            <a:endParaRPr/>
          </a:p>
        </p:txBody>
      </p:sp>
      <p:sp>
        <p:nvSpPr>
          <p:cNvPr id="1407" name="Google Shape;140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plant cells have a nucleus.</a:t>
            </a:r>
            <a:endParaRPr/>
          </a:p>
          <a:p>
            <a:pPr marL="0" lvl="0" indent="0" algn="l" rtl="0">
              <a:spcBef>
                <a:spcPts val="0"/>
              </a:spcBef>
              <a:spcAft>
                <a:spcPts val="0"/>
              </a:spcAft>
              <a:buNone/>
            </a:pPr>
            <a:endParaRPr/>
          </a:p>
        </p:txBody>
      </p:sp>
      <p:sp>
        <p:nvSpPr>
          <p:cNvPr id="1418" name="Google Shape;141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e0d2545052_0_7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ge0d2545052_0_7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at a non-example of a</a:t>
            </a:r>
            <a:r>
              <a:rPr lang="en-US" b="1"/>
              <a:t> nucleus</a:t>
            </a:r>
            <a:r>
              <a:rPr lang="en-US"/>
              <a:t>.  </a:t>
            </a:r>
            <a:endParaRPr/>
          </a:p>
        </p:txBody>
      </p:sp>
      <p:sp>
        <p:nvSpPr>
          <p:cNvPr id="1430" name="Google Shape;1430;ge0d2545052_0_7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6" name="Google Shape;143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Bacteria cells DO NOT have a nucleus. They are called prokaryotes.</a:t>
            </a:r>
            <a:endParaRPr/>
          </a:p>
        </p:txBody>
      </p:sp>
      <p:sp>
        <p:nvSpPr>
          <p:cNvPr id="1437" name="Google Shape;1437;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a:t>
            </a:r>
            <a:endParaRPr/>
          </a:p>
          <a:p>
            <a:pPr marL="0" lvl="0" indent="0" algn="l" rtl="0">
              <a:spcBef>
                <a:spcPts val="0"/>
              </a:spcBef>
              <a:spcAft>
                <a:spcPts val="0"/>
              </a:spcAft>
              <a:buNone/>
            </a:pPr>
            <a:endParaRPr/>
          </a:p>
        </p:txBody>
      </p:sp>
      <p:sp>
        <p:nvSpPr>
          <p:cNvPr id="313" name="Google Shape;31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e0d2545052_0_8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6" name="Google Shape;1446;ge0d2545052_0_8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1447" name="Google Shape;1447;ge0d2545052_0_8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b6e5da7a33_0_6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gb6e5da7a33_0_6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Bacteria cells do not have nuclei.</a:t>
            </a:r>
            <a:endParaRPr/>
          </a:p>
          <a:p>
            <a:pPr marL="0" lvl="0" indent="0" algn="l" rtl="0">
              <a:spcBef>
                <a:spcPts val="0"/>
              </a:spcBef>
              <a:spcAft>
                <a:spcPts val="0"/>
              </a:spcAft>
              <a:buNone/>
            </a:pPr>
            <a:endParaRPr/>
          </a:p>
        </p:txBody>
      </p:sp>
      <p:sp>
        <p:nvSpPr>
          <p:cNvPr id="1453" name="Google Shape;1453;gb6e5da7a33_0_6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b6e5da7a33_0_6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gb6e5da7a33_0_6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Bacteria cells do not have nuclei.</a:t>
            </a:r>
            <a:endParaRPr/>
          </a:p>
          <a:p>
            <a:pPr marL="0" lvl="0" indent="0" algn="l" rtl="0">
              <a:spcBef>
                <a:spcPts val="0"/>
              </a:spcBef>
              <a:spcAft>
                <a:spcPts val="0"/>
              </a:spcAft>
              <a:buNone/>
            </a:pPr>
            <a:endParaRPr/>
          </a:p>
          <a:p>
            <a:pPr marL="0" lvl="0" indent="0" algn="l" rtl="0">
              <a:spcBef>
                <a:spcPts val="0"/>
              </a:spcBef>
              <a:spcAft>
                <a:spcPts val="0"/>
              </a:spcAft>
              <a:buNone/>
            </a:pPr>
            <a:r>
              <a:rPr lang="en-US"/>
              <a:t>[True - Bacteria cells do not and animal and plant cells do.]</a:t>
            </a:r>
            <a:endParaRPr/>
          </a:p>
          <a:p>
            <a:pPr marL="0" lvl="0" indent="0" algn="l" rtl="0">
              <a:spcBef>
                <a:spcPts val="0"/>
              </a:spcBef>
              <a:spcAft>
                <a:spcPts val="0"/>
              </a:spcAft>
              <a:buNone/>
            </a:pPr>
            <a:endParaRPr/>
          </a:p>
        </p:txBody>
      </p:sp>
      <p:sp>
        <p:nvSpPr>
          <p:cNvPr id="1461" name="Google Shape;1461;gb6e5da7a33_0_6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b6e5da7a33_0_6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gb6e5da7a33_0_6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nucleus of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[The nucleus is the control center of the cell. It controls all the processes of all the cell parts, and it stores some of the genetic material, or DNA, of the cell.]</a:t>
            </a:r>
            <a:endParaRPr/>
          </a:p>
          <a:p>
            <a:pPr marL="0" lvl="0" indent="0" algn="l" rtl="0">
              <a:spcBef>
                <a:spcPts val="0"/>
              </a:spcBef>
              <a:spcAft>
                <a:spcPts val="0"/>
              </a:spcAft>
              <a:buNone/>
            </a:pPr>
            <a:endParaRPr/>
          </a:p>
        </p:txBody>
      </p:sp>
      <p:sp>
        <p:nvSpPr>
          <p:cNvPr id="1469" name="Google Shape;1469;gb6e5da7a33_0_6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e0d2545052_0_8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ge0d2545052_0_8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478" name="Google Shape;1478;ge0d2545052_0_8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b6e5da7a33_0_6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4" name="Google Shape;1484;gb6e5da7a33_0_6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nucleus is the control center of the cell. It controls all the processes of all the cell parts, and it stores some of the genetic material, or DNA, of the cell.</a:t>
            </a:r>
            <a:endParaRPr/>
          </a:p>
        </p:txBody>
      </p:sp>
      <p:sp>
        <p:nvSpPr>
          <p:cNvPr id="1485" name="Google Shape;1485;gb6e5da7a33_0_6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b6e5da7a33_0_6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gb6e5da7a33_0_6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all cells have nuclei. Cells that do not have nuclei, like bacteria cells, are called prokaryotes. Cells that do have nuclei, like plant cells and animal cells, are called eukaryotes.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94" name="Google Shape;1494;gb6e5da7a33_0_6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e0d2545052_0_10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1" name="Google Shape;1521;ge0d2545052_0_10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simulation activity allows students to explore animal, plant, and bacteria cells. This resource can be used as a means for knowledge reinforcement or extension. Students can compare and contrast cell parts among the different models included. </a:t>
            </a:r>
            <a:endParaRPr/>
          </a:p>
        </p:txBody>
      </p:sp>
      <p:sp>
        <p:nvSpPr>
          <p:cNvPr id="1522" name="Google Shape;1522;ge0d2545052_0_10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e1985e35aa_0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ge1985e35aa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more about cell organelles, let’s reflect once more on our big question.  Was there anything that we predicted earlier that was correct or incorrect? Do you have any new thoughts to share? </a:t>
            </a:r>
            <a:endParaRPr b="1"/>
          </a:p>
        </p:txBody>
      </p:sp>
      <p:sp>
        <p:nvSpPr>
          <p:cNvPr id="1533" name="Google Shape;1533;ge1985e35aa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543" name="Google Shape;154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e0d2545052_0_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e0d2545052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cell membrane.</a:t>
            </a:r>
            <a:endParaRPr/>
          </a:p>
        </p:txBody>
      </p:sp>
      <p:sp>
        <p:nvSpPr>
          <p:cNvPr id="322" name="Google Shape;322;ge0d2545052_0_2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e0d2545052_0_9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8" name="Google Shape;1548;ge0d2545052_0_9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membrane is the part of the cell that surrounds and protects the cell.  It controls what enters and leaves the cell. </a:t>
            </a:r>
            <a:endParaRPr/>
          </a:p>
        </p:txBody>
      </p:sp>
      <p:sp>
        <p:nvSpPr>
          <p:cNvPr id="330" name="Google Shape;33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1112b4174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e1112b4174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340" name="Google Shape;340;ge1112b4174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1112b417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e1112b417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 membrane?</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membrane surrounds and protects the cell and controls what enters and leaves the cell.]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46" name="Google Shape;346;ge1112b4174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355" name="Google Shape;35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e2a2274dc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e2a2274dc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membrane is semi-permeable. Semi-permeable means that something is partially porous, or has some holes and gaps.  Because of this, small particles can pass through the cell membrane, just like water can pass through a sponge.</a:t>
            </a:r>
            <a:endParaRPr/>
          </a:p>
        </p:txBody>
      </p:sp>
      <p:sp>
        <p:nvSpPr>
          <p:cNvPr id="362" name="Google Shape;362;ge2a2274dc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the cell membrane as the gatekeeper of the cell because it controls what enters and leaves the cell. Some substances are allowed to pass through the semipermeable membrane while others are not. </a:t>
            </a:r>
            <a:endParaRPr/>
          </a:p>
        </p:txBody>
      </p:sp>
      <p:sp>
        <p:nvSpPr>
          <p:cNvPr id="374" name="Google Shape;37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we are going to learn about the cell membrane.  </a:t>
            </a:r>
            <a:endParaRPr/>
          </a:p>
          <a:p>
            <a:pPr marL="0" lvl="0" indent="0" algn="l" rtl="0">
              <a:spcBef>
                <a:spcPts val="0"/>
              </a:spcBef>
              <a:spcAft>
                <a:spcPts val="0"/>
              </a:spcAft>
              <a:buNone/>
            </a:pPr>
            <a:endParaRPr/>
          </a:p>
        </p:txBody>
      </p:sp>
      <p:sp>
        <p:nvSpPr>
          <p:cNvPr id="192" name="Google Shape;19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we were to zoom in on the cell membrane we would see this. </a:t>
            </a:r>
            <a:endParaRPr/>
          </a:p>
        </p:txBody>
      </p:sp>
      <p:sp>
        <p:nvSpPr>
          <p:cNvPr id="382" name="Google Shape;38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membrane is actually a double layer and is made up macromolecules. A macromolecule is a very large molecule. If you look at this image, you can see an outer layer and and an inner layer. </a:t>
            </a:r>
            <a:endParaRPr/>
          </a:p>
        </p:txBody>
      </p:sp>
      <p:sp>
        <p:nvSpPr>
          <p:cNvPr id="393" name="Google Shape;39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protein channels are now circled in red in this image. For now, all you need to know is that protein channels allow things to exit and enter the cell. We will discuss the importance of the cell membrane structure in more detail later.  </a:t>
            </a:r>
            <a:endParaRPr/>
          </a:p>
        </p:txBody>
      </p:sp>
      <p:sp>
        <p:nvSpPr>
          <p:cNvPr id="405" name="Google Shape;40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e0d2545052_0_12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e0d2545052_0_1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415" name="Google Shape;415;ge0d2545052_0_1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0d2545052_0_1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e0d2545052_0_12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type of cells have a cell membrane?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1" name="Google Shape;421;ge0d2545052_0_12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e1112b4174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e1112b4174_2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type of cells have a cell membrane?</a:t>
            </a:r>
            <a:endParaRPr/>
          </a:p>
          <a:p>
            <a:pPr marL="0" lvl="0" indent="0" algn="l" rtl="0">
              <a:spcBef>
                <a:spcPts val="0"/>
              </a:spcBef>
              <a:spcAft>
                <a:spcPts val="0"/>
              </a:spcAft>
              <a:buNone/>
            </a:pPr>
            <a:endParaRPr/>
          </a:p>
          <a:p>
            <a:pPr marL="0" lvl="0" indent="0" algn="l" rtl="0">
              <a:spcBef>
                <a:spcPts val="0"/>
              </a:spcBef>
              <a:spcAft>
                <a:spcPts val="0"/>
              </a:spcAft>
              <a:buNone/>
            </a:pPr>
            <a:r>
              <a:rPr lang="en-US"/>
              <a:t>[All of these]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0" name="Google Shape;430;ge1112b4174_2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e0d2545052_0_12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e0d2545052_0_12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the cell membrane like a gatekeeper?</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[The cell membrane is like a gatekeeper of the cell because it controls what enters and leaves the cell.]</a:t>
            </a:r>
            <a:endParaRPr/>
          </a:p>
        </p:txBody>
      </p:sp>
      <p:sp>
        <p:nvSpPr>
          <p:cNvPr id="439" name="Google Shape;439;ge0d2545052_0_12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0d2545052_0_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e0d2545052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cell membranes</a:t>
            </a:r>
            <a:r>
              <a:rPr lang="en-US"/>
              <a:t>.  </a:t>
            </a:r>
            <a:endParaRPr/>
          </a:p>
        </p:txBody>
      </p:sp>
      <p:sp>
        <p:nvSpPr>
          <p:cNvPr id="447" name="Google Shape;447;ge0d2545052_0_3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Bacteria, animal, and plant cells all have a cell membrane.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4" name="Google Shape;45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Bacteria cells have cell membranes. </a:t>
            </a:r>
            <a:endParaRPr/>
          </a:p>
        </p:txBody>
      </p:sp>
      <p:sp>
        <p:nvSpPr>
          <p:cNvPr id="483" name="Google Shape;48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1985e35a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e1985e35a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the common organelles found in your cells help you function?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201" name="Google Shape;201;ge1985e35a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Animal Cells have cell membranes </a:t>
            </a:r>
            <a:endParaRPr/>
          </a:p>
          <a:p>
            <a:pPr marL="0" lvl="0" indent="0" algn="l" rtl="0">
              <a:spcBef>
                <a:spcPts val="0"/>
              </a:spcBef>
              <a:spcAft>
                <a:spcPts val="0"/>
              </a:spcAft>
              <a:buNone/>
            </a:pPr>
            <a:endParaRPr/>
          </a:p>
        </p:txBody>
      </p:sp>
      <p:sp>
        <p:nvSpPr>
          <p:cNvPr id="494" name="Google Shape;49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plant cells have cell membranes. </a:t>
            </a:r>
            <a:endParaRPr/>
          </a:p>
          <a:p>
            <a:pPr marL="0" lvl="0" indent="0" algn="l" rtl="0">
              <a:spcBef>
                <a:spcPts val="0"/>
              </a:spcBef>
              <a:spcAft>
                <a:spcPts val="0"/>
              </a:spcAft>
              <a:buNone/>
            </a:pPr>
            <a:endParaRPr/>
          </a:p>
        </p:txBody>
      </p:sp>
      <p:sp>
        <p:nvSpPr>
          <p:cNvPr id="505" name="Google Shape;505;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0d2545052_0_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e0d2545052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look at a non-example of </a:t>
            </a:r>
            <a:r>
              <a:rPr lang="en-US" b="1"/>
              <a:t>cell membranes</a:t>
            </a:r>
            <a:r>
              <a:rPr lang="en-US"/>
              <a:t>.  </a:t>
            </a:r>
            <a:endParaRPr/>
          </a:p>
        </p:txBody>
      </p:sp>
      <p:sp>
        <p:nvSpPr>
          <p:cNvPr id="517" name="Google Shape;517;ge0d2545052_0_4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Plant cells and bacteria cells have a cell wall in addition to the cell membrane. They are similar and they do similar jobs, but they are NOT the same. </a:t>
            </a:r>
            <a:endParaRPr/>
          </a:p>
        </p:txBody>
      </p:sp>
      <p:sp>
        <p:nvSpPr>
          <p:cNvPr id="524" name="Google Shape;524;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Here you can see the difference between the cell membrane and the cell wall. The cell membrane is the inner layer that surrounds and protects the cell and the cell wall is the outer layer, which provides structural support.</a:t>
            </a:r>
            <a:endParaRPr/>
          </a:p>
        </p:txBody>
      </p:sp>
      <p:sp>
        <p:nvSpPr>
          <p:cNvPr id="534" name="Google Shape;53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b6e5da7a3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b6e5da7a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546" name="Google Shape;546;gb6e5da7a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b6e5da7a33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b6e5da7a3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Only plant cells have cell membranes.</a:t>
            </a:r>
            <a:endParaRPr/>
          </a:p>
        </p:txBody>
      </p:sp>
      <p:sp>
        <p:nvSpPr>
          <p:cNvPr id="552" name="Google Shape;552;gb6e5da7a33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b6e5da7a3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b6e5da7a3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Only plant cells have cell membranes.</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Plant, animal, and bacteria cells have cell membranes.]</a:t>
            </a:r>
            <a:endParaRPr/>
          </a:p>
        </p:txBody>
      </p:sp>
      <p:sp>
        <p:nvSpPr>
          <p:cNvPr id="561" name="Google Shape;561;gb6e5da7a33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b6e5da7a33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b6e5da7a3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 cell membrane and a cell wall?</a:t>
            </a:r>
            <a:endParaRPr/>
          </a:p>
          <a:p>
            <a:pPr marL="0" lvl="0" indent="0" algn="l" rtl="0">
              <a:spcBef>
                <a:spcPts val="0"/>
              </a:spcBef>
              <a:spcAft>
                <a:spcPts val="0"/>
              </a:spcAft>
              <a:buNone/>
            </a:pPr>
            <a:endParaRPr/>
          </a:p>
          <a:p>
            <a:pPr marL="0" lvl="0" indent="0" algn="l" rtl="0">
              <a:spcBef>
                <a:spcPts val="0"/>
              </a:spcBef>
              <a:spcAft>
                <a:spcPts val="0"/>
              </a:spcAft>
              <a:buNone/>
            </a:pPr>
            <a:r>
              <a:rPr lang="en-US"/>
              <a:t>[The cell membrane is the inner layer that surrounds and protects the cell and the cell wall is the outer layer, which provides structural support.]</a:t>
            </a:r>
            <a:endParaRPr/>
          </a:p>
        </p:txBody>
      </p:sp>
      <p:sp>
        <p:nvSpPr>
          <p:cNvPr id="570" name="Google Shape;570;gb6e5da7a33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b6e5da7a33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b6e5da7a33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 membrane?</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membrane surrounds and protects the cell and controls what enters and leaves the cell.]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582" name="Google Shape;582;gb6e5da7a33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0d2545052_0_10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e0d2545052_0_10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Have students recall the characteristics of life and make predictions about how tiny cells are able to carry out all the necessary functions to support life.</a:t>
            </a:r>
            <a:endParaRPr/>
          </a:p>
        </p:txBody>
      </p:sp>
      <p:sp>
        <p:nvSpPr>
          <p:cNvPr id="211" name="Google Shape;211;ge0d2545052_0_10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b6e5da7a33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b6e5da7a33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the cell membrane like a gatekeeper?</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[The cell membrane is like a gatekeeper of the cell because it controls what enters and leaves the cell.]</a:t>
            </a:r>
            <a:endParaRPr/>
          </a:p>
        </p:txBody>
      </p:sp>
      <p:sp>
        <p:nvSpPr>
          <p:cNvPr id="591" name="Google Shape;591;gb6e5da7a33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b6e5da7a33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b6e5da7a33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599" name="Google Shape;599;gb6e5da7a33_0_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b6e5da7a33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b6e5da7a33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membrane is the part of the cell that surrounds and protects the cell.  It controls what enters and leaves the cell. </a:t>
            </a:r>
            <a:endParaRPr/>
          </a:p>
        </p:txBody>
      </p:sp>
      <p:sp>
        <p:nvSpPr>
          <p:cNvPr id="606" name="Google Shape;606;gb6e5da7a33_0_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b6e5da7a33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b6e5da7a33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the cell membrane as the gatekeeper of the cell because it controls what enters and leaves the cell. </a:t>
            </a:r>
            <a:endParaRPr/>
          </a:p>
        </p:txBody>
      </p:sp>
      <p:sp>
        <p:nvSpPr>
          <p:cNvPr id="615" name="Google Shape;615;gb6e5da7a33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b6e5da7a33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b6e5da7a33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simulation activity allows students to explore animal, plant, and bacteria cells. This resource can be used as a means for knowledge reinforcement or extension. Students can compare and contrast cell parts among the different models included. </a:t>
            </a:r>
            <a:endParaRPr/>
          </a:p>
        </p:txBody>
      </p:sp>
      <p:sp>
        <p:nvSpPr>
          <p:cNvPr id="623" name="Google Shape;623;gb6e5da7a33_0_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b6e5da7a33_0_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b6e5da7a33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more about </a:t>
            </a:r>
            <a:r>
              <a:rPr lang="en-US"/>
              <a:t>our term</a:t>
            </a:r>
            <a:r>
              <a:rPr lang="en-US" b="0"/>
              <a:t>, let’s reflect once more on our big question.  Was there anything that we predicted earlier that was correct or incorrect? Do you have any new thoughts to share? </a:t>
            </a:r>
            <a:endParaRPr b="1"/>
          </a:p>
        </p:txBody>
      </p:sp>
      <p:sp>
        <p:nvSpPr>
          <p:cNvPr id="634" name="Google Shape;634;gb6e5da7a33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b6e5da7a33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b6e5da7a33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644" name="Google Shape;644;gb6e5da7a33_0_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b6e5da7a33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b6e5da7a33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659" name="Google Shape;659;gb6e5da7a33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b6e5da7a33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b6e5da7a33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we are going to learn about cytosol.  </a:t>
            </a:r>
            <a:endParaRPr/>
          </a:p>
          <a:p>
            <a:pPr marL="0" lvl="0" indent="0" algn="l" rtl="0">
              <a:spcBef>
                <a:spcPts val="0"/>
              </a:spcBef>
              <a:spcAft>
                <a:spcPts val="0"/>
              </a:spcAft>
              <a:buNone/>
            </a:pPr>
            <a:endParaRPr/>
          </a:p>
        </p:txBody>
      </p:sp>
      <p:sp>
        <p:nvSpPr>
          <p:cNvPr id="689" name="Google Shape;689;gb6e5da7a33_0_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0d2545052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e0d2545052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221" name="Google Shape;221;ge0d2545052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b6e5da7a33_0_1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b6e5da7a33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the common organelles found in your cells help you function?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699" name="Google Shape;699;gb6e5da7a33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6e5da7a33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b6e5da7a33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709" name="Google Shape;709;gb6e5da7a33_0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b6e5da7a33_0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b6e5da7a33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cell is the smallest unit of life. All living things are made up of cells.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15" name="Google Shape;715;gb6e5da7a33_0_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6e5da7a33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b6e5da7a33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different types of cells, but we will focus primarily on three: animal cells, plant cells, and bacteria cells.</a:t>
            </a:r>
            <a:endParaRPr/>
          </a:p>
        </p:txBody>
      </p:sp>
      <p:sp>
        <p:nvSpPr>
          <p:cNvPr id="724" name="Google Shape;724;gb6e5da7a33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b6e5da7a33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b6e5da7a33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Last class, we focused on organelles that are different in animal and plant cells. </a:t>
            </a:r>
            <a:endParaRPr/>
          </a:p>
        </p:txBody>
      </p:sp>
      <p:sp>
        <p:nvSpPr>
          <p:cNvPr id="737" name="Google Shape;737;gb6e5da7a33_0_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b6e5da7a33_0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b6e5da7a33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 are going to focus on organelles that are found in both animal and plant cells. We are going to look at the different roles these organelles have. Some organelles may be found in plant and animal cells but are absent in bacteria. </a:t>
            </a:r>
            <a:endParaRPr/>
          </a:p>
        </p:txBody>
      </p:sp>
      <p:sp>
        <p:nvSpPr>
          <p:cNvPr id="760" name="Google Shape;760;gb6e5da7a33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b6e5da7a33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gb6e5da7a33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membrane is the part of the cell that surrounds and protects the cell.  It controls what enters and leaves the cell. </a:t>
            </a:r>
            <a:endParaRPr/>
          </a:p>
        </p:txBody>
      </p:sp>
      <p:sp>
        <p:nvSpPr>
          <p:cNvPr id="786" name="Google Shape;786;gb6e5da7a33_0_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b6e5da7a33_0_2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b6e5da7a33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795" name="Google Shape;795;gb6e5da7a33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b6e5da7a33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gb6e5da7a33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01" name="Google Shape;801;gb6e5da7a33_0_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b6e5da7a33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b6e5da7a33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a:t>
            </a:r>
            <a:endParaRPr/>
          </a:p>
          <a:p>
            <a:pPr marL="0" lvl="0" indent="0" algn="l" rtl="0">
              <a:spcBef>
                <a:spcPts val="0"/>
              </a:spcBef>
              <a:spcAft>
                <a:spcPts val="0"/>
              </a:spcAft>
              <a:buNone/>
            </a:pPr>
            <a:endParaRPr/>
          </a:p>
        </p:txBody>
      </p:sp>
      <p:sp>
        <p:nvSpPr>
          <p:cNvPr id="810" name="Google Shape;810;gb6e5da7a33_0_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cell is the smallest unit of life. All living things are made up of cells.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27" name="Google Shape;22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b6e5da7a33_0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b6e5da7a33_0_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 membrane?</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membrane surrounds and protects the cell and controls what enters and leaves the cell.]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19" name="Google Shape;819;gb6e5da7a33_0_2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e0d2545052_0_6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e0d2545052_0_6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cytosol.</a:t>
            </a:r>
            <a:endParaRPr/>
          </a:p>
        </p:txBody>
      </p:sp>
      <p:sp>
        <p:nvSpPr>
          <p:cNvPr id="828" name="Google Shape;828;ge0d2545052_0_6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Cytosol is the gel-like fluid that fills up a cell and protects the organelles in it. </a:t>
            </a:r>
            <a:endParaRPr/>
          </a:p>
        </p:txBody>
      </p:sp>
      <p:sp>
        <p:nvSpPr>
          <p:cNvPr id="836" name="Google Shape;83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b6e5da7a33_0_2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b6e5da7a33_0_2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846" name="Google Shape;846;gb6e5da7a33_0_2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b6e5da7a33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b6e5da7a33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cytosol?</a:t>
            </a:r>
            <a:endParaRPr/>
          </a:p>
          <a:p>
            <a:pPr marL="0" lvl="0" indent="0" algn="l" rtl="0">
              <a:spcBef>
                <a:spcPts val="0"/>
              </a:spcBef>
              <a:spcAft>
                <a:spcPts val="0"/>
              </a:spcAft>
              <a:buNone/>
            </a:pPr>
            <a:endParaRPr/>
          </a:p>
          <a:p>
            <a:pPr marL="0" lvl="0" indent="0" algn="l" rtl="0">
              <a:spcBef>
                <a:spcPts val="0"/>
              </a:spcBef>
              <a:spcAft>
                <a:spcPts val="0"/>
              </a:spcAft>
              <a:buNone/>
            </a:pPr>
            <a:r>
              <a:rPr lang="en-US"/>
              <a:t>[Cytosol is the gel-like fluid that fills up a cell and protects the organelles in it.]</a:t>
            </a:r>
            <a:endParaRPr/>
          </a:p>
        </p:txBody>
      </p:sp>
      <p:sp>
        <p:nvSpPr>
          <p:cNvPr id="852" name="Google Shape;852;gb6e5da7a33_0_2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e0d2545052_0_6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e0d2545052_0_6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61" name="Google Shape;861;ge0d2545052_0_6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the cytosol like gelatin or jelly because it is not totally liquid and has enough structure to hold and protect all the organelles in the cell.</a:t>
            </a:r>
            <a:endParaRPr/>
          </a:p>
        </p:txBody>
      </p:sp>
      <p:sp>
        <p:nvSpPr>
          <p:cNvPr id="868" name="Google Shape;86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0d2545052_0_6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0d2545052_0_6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You may also here the term “cytoplasm”. The cytoplasm consists of all cell components inside the cell membrane, including the cytosol and the organelles that are suspended in the cytosol. </a:t>
            </a:r>
            <a:endParaRPr/>
          </a:p>
        </p:txBody>
      </p:sp>
      <p:sp>
        <p:nvSpPr>
          <p:cNvPr id="876" name="Google Shape;876;ge0d2545052_0_6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organelles besides the cell wall and cell membrane are found in the cytoplasm. </a:t>
            </a:r>
            <a:endParaRPr/>
          </a:p>
        </p:txBody>
      </p:sp>
      <p:sp>
        <p:nvSpPr>
          <p:cNvPr id="883" name="Google Shape;88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e0d2545052_0_6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ge0d2545052_0_6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908" name="Google Shape;908;ge0d2545052_0_6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different types of cells, but we will focus primarily on three: animal cells, plant cells, and bacteria cells.</a:t>
            </a:r>
            <a:endParaRPr/>
          </a:p>
        </p:txBody>
      </p:sp>
      <p:sp>
        <p:nvSpPr>
          <p:cNvPr id="236" name="Google Shape;23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cyto</a:t>
            </a:r>
            <a:r>
              <a:rPr lang="en-US"/>
              <a:t>sol</a:t>
            </a:r>
            <a:r>
              <a:rPr lang="en-US" b="0"/>
              <a:t>?</a:t>
            </a:r>
            <a:endParaRPr/>
          </a:p>
          <a:p>
            <a:pPr marL="0" lvl="0" indent="0" algn="l" rtl="0">
              <a:spcBef>
                <a:spcPts val="0"/>
              </a:spcBef>
              <a:spcAft>
                <a:spcPts val="0"/>
              </a:spcAft>
              <a:buNone/>
            </a:pPr>
            <a:endParaRPr b="0"/>
          </a:p>
          <a:p>
            <a:pPr marL="0" lvl="0" indent="0" algn="l" rtl="0">
              <a:spcBef>
                <a:spcPts val="0"/>
              </a:spcBef>
              <a:spcAft>
                <a:spcPts val="0"/>
              </a:spcAft>
              <a:buNone/>
            </a:pPr>
            <a:endParaRPr b="0"/>
          </a:p>
        </p:txBody>
      </p:sp>
      <p:sp>
        <p:nvSpPr>
          <p:cNvPr id="914" name="Google Shape;91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b6e5da7a33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b6e5da7a33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cyto</a:t>
            </a:r>
            <a:r>
              <a:rPr lang="en-US"/>
              <a:t>sol</a:t>
            </a:r>
            <a:r>
              <a:rPr lang="en-US" b="0"/>
              <a:t>?</a:t>
            </a:r>
            <a:endParaRPr b="0"/>
          </a:p>
          <a:p>
            <a:pPr marL="0" lvl="0" indent="0" algn="l" rtl="0">
              <a:spcBef>
                <a:spcPts val="0"/>
              </a:spcBef>
              <a:spcAft>
                <a:spcPts val="0"/>
              </a:spcAft>
              <a:buNone/>
            </a:pPr>
            <a:endParaRPr/>
          </a:p>
          <a:p>
            <a:pPr marL="0" lvl="0" indent="0" algn="l" rtl="0">
              <a:spcBef>
                <a:spcPts val="0"/>
              </a:spcBef>
              <a:spcAft>
                <a:spcPts val="0"/>
              </a:spcAft>
              <a:buNone/>
            </a:pPr>
            <a:r>
              <a:rPr lang="en-US"/>
              <a:t>[Cytosol is the gel-like fluid that fills up a cell and protects the organelles in it.]</a:t>
            </a:r>
            <a:endParaRPr/>
          </a:p>
          <a:p>
            <a:pPr marL="0" lvl="0" indent="0" algn="l" rtl="0">
              <a:spcBef>
                <a:spcPts val="0"/>
              </a:spcBef>
              <a:spcAft>
                <a:spcPts val="0"/>
              </a:spcAft>
              <a:buNone/>
            </a:pPr>
            <a:endParaRPr b="0"/>
          </a:p>
          <a:p>
            <a:pPr marL="0" lvl="0" indent="0" algn="l" rtl="0">
              <a:spcBef>
                <a:spcPts val="0"/>
              </a:spcBef>
              <a:spcAft>
                <a:spcPts val="0"/>
              </a:spcAft>
              <a:buNone/>
            </a:pPr>
            <a:endParaRPr b="0"/>
          </a:p>
        </p:txBody>
      </p:sp>
      <p:sp>
        <p:nvSpPr>
          <p:cNvPr id="923" name="Google Shape;923;gb6e5da7a33_0_2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e0d2545052_0_6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ge0d2545052_0_6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cytoplasm?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32" name="Google Shape;932;ge0d2545052_0_6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b6e5da7a33_0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gb6e5da7a33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cytoplasm?</a:t>
            </a:r>
            <a:endParaRPr/>
          </a:p>
          <a:p>
            <a:pPr marL="0" lvl="0" indent="0" algn="l" rtl="0">
              <a:spcBef>
                <a:spcPts val="0"/>
              </a:spcBef>
              <a:spcAft>
                <a:spcPts val="0"/>
              </a:spcAft>
              <a:buNone/>
            </a:pPr>
            <a:endParaRPr/>
          </a:p>
          <a:p>
            <a:pPr marL="0" lvl="0" indent="0" algn="l" rtl="0">
              <a:spcBef>
                <a:spcPts val="0"/>
              </a:spcBef>
              <a:spcAft>
                <a:spcPts val="0"/>
              </a:spcAft>
              <a:buNone/>
            </a:pPr>
            <a:r>
              <a:rPr lang="en-US"/>
              <a:t>[Cytoplasm contains all the components that make up the space inside the cell membrane.]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41" name="Google Shape;941;gb6e5da7a33_0_3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e0d2545052_0_6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ge0d2545052_0_6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cytosol</a:t>
            </a:r>
            <a:r>
              <a:rPr lang="en-US"/>
              <a:t>.  </a:t>
            </a:r>
            <a:endParaRPr/>
          </a:p>
        </p:txBody>
      </p:sp>
      <p:sp>
        <p:nvSpPr>
          <p:cNvPr id="950" name="Google Shape;950;ge0d2545052_0_6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Bacteria, animal, and plant cells all contain cytosol and the cytoplasm.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57" name="Google Shape;95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Bacteria cells have cytosol and cytoplasm…</a:t>
            </a:r>
            <a:endParaRPr/>
          </a:p>
        </p:txBody>
      </p:sp>
      <p:sp>
        <p:nvSpPr>
          <p:cNvPr id="986" name="Google Shape;986;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Animal cells have cytosol and cytoplasm…</a:t>
            </a:r>
            <a:endParaRPr/>
          </a:p>
          <a:p>
            <a:pPr marL="0" lvl="0" indent="0" algn="l" rtl="0">
              <a:spcBef>
                <a:spcPts val="0"/>
              </a:spcBef>
              <a:spcAft>
                <a:spcPts val="0"/>
              </a:spcAft>
              <a:buNone/>
            </a:pPr>
            <a:endParaRPr/>
          </a:p>
        </p:txBody>
      </p:sp>
      <p:sp>
        <p:nvSpPr>
          <p:cNvPr id="997" name="Google Shape;997;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plant cells have cytosol and cytoplasm.</a:t>
            </a:r>
            <a:endParaRPr/>
          </a:p>
          <a:p>
            <a:pPr marL="0" lvl="0" indent="0" algn="l" rtl="0">
              <a:spcBef>
                <a:spcPts val="0"/>
              </a:spcBef>
              <a:spcAft>
                <a:spcPts val="0"/>
              </a:spcAft>
              <a:buNone/>
            </a:pPr>
            <a:endParaRPr/>
          </a:p>
        </p:txBody>
      </p:sp>
      <p:sp>
        <p:nvSpPr>
          <p:cNvPr id="1008" name="Google Shape;100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b6e5da7a33_0_3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gb6e5da7a33_0_3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a:t>
            </a:r>
            <a:r>
              <a:rPr lang="en-US"/>
              <a:t>and check for understanding.</a:t>
            </a:r>
            <a:endParaRPr b="0"/>
          </a:p>
        </p:txBody>
      </p:sp>
      <p:sp>
        <p:nvSpPr>
          <p:cNvPr id="1020" name="Google Shape;1020;gb6e5da7a33_0_3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Last class, we focused on organelles that are different in animal and plant cells. </a:t>
            </a:r>
            <a:endParaRPr/>
          </a:p>
        </p:txBody>
      </p:sp>
      <p:sp>
        <p:nvSpPr>
          <p:cNvPr id="249" name="Google Shape;24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b6e5da7a33_0_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b6e5da7a33_0_3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Plant, animal, and bacteria cells all contain both cytosol and cytoplasm. </a:t>
            </a:r>
            <a:endParaRPr/>
          </a:p>
        </p:txBody>
      </p:sp>
      <p:sp>
        <p:nvSpPr>
          <p:cNvPr id="1026" name="Google Shape;1026;gb6e5da7a33_0_3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b6e5da7a33_0_3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b6e5da7a33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Plant, animal, and bacteria cells all contain both cytosol and cytoplasm. </a:t>
            </a:r>
            <a:endParaRPr/>
          </a:p>
        </p:txBody>
      </p:sp>
      <p:sp>
        <p:nvSpPr>
          <p:cNvPr id="1034" name="Google Shape;1034;gb6e5da7a33_0_3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b6e5da7a33_0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b6e5da7a33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cytosol?</a:t>
            </a:r>
            <a:endParaRPr/>
          </a:p>
          <a:p>
            <a:pPr marL="0" lvl="0" indent="0" algn="l" rtl="0">
              <a:spcBef>
                <a:spcPts val="0"/>
              </a:spcBef>
              <a:spcAft>
                <a:spcPts val="0"/>
              </a:spcAft>
              <a:buNone/>
            </a:pPr>
            <a:endParaRPr/>
          </a:p>
          <a:p>
            <a:pPr marL="0" lvl="0" indent="0" algn="l" rtl="0">
              <a:spcBef>
                <a:spcPts val="0"/>
              </a:spcBef>
              <a:spcAft>
                <a:spcPts val="0"/>
              </a:spcAft>
              <a:buNone/>
            </a:pPr>
            <a:r>
              <a:rPr lang="en-US"/>
              <a:t>[Cytosol is the gel-like fluid that fills up a cell and protects the organelles in it.]</a:t>
            </a:r>
            <a:endParaRPr/>
          </a:p>
        </p:txBody>
      </p:sp>
      <p:sp>
        <p:nvSpPr>
          <p:cNvPr id="1042" name="Google Shape;1042;gb6e5da7a33_0_3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b6e5da7a33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gb6e5da7a33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051" name="Google Shape;1051;gb6e5da7a33_0_3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b6e5da7a33_0_3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b6e5da7a33_0_3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Cytosol is the gel-like fluid that fills up a cell and protects the organelles in it. </a:t>
            </a:r>
            <a:endParaRPr/>
          </a:p>
        </p:txBody>
      </p:sp>
      <p:sp>
        <p:nvSpPr>
          <p:cNvPr id="1058" name="Google Shape;1058;gb6e5da7a33_0_3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b6e5da7a33_0_4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b6e5da7a33_0_4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You may also here the term “cytoplasm”. The cytoplasm consists of all cell components inside the cell membrane, including the cytosol and the organelles that are suspended in the cytosol. </a:t>
            </a:r>
            <a:endParaRPr/>
          </a:p>
        </p:txBody>
      </p:sp>
      <p:sp>
        <p:nvSpPr>
          <p:cNvPr id="1067" name="Google Shape;1067;gb6e5da7a33_0_4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b6e5da7a33_0_3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gb6e5da7a33_0_3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simulation activity allows students to explore animal, plant, and bacteria cells. This resource can be used as a means for knowledge reinforcement or extension. Students can compare and contrast cell parts among the different models included. </a:t>
            </a:r>
            <a:endParaRPr/>
          </a:p>
        </p:txBody>
      </p:sp>
      <p:sp>
        <p:nvSpPr>
          <p:cNvPr id="1074" name="Google Shape;1074;gb6e5da7a33_0_3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b6e5da7a33_0_3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gb6e5da7a33_0_3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more about </a:t>
            </a:r>
            <a:r>
              <a:rPr lang="en-US"/>
              <a:t>our term</a:t>
            </a:r>
            <a:r>
              <a:rPr lang="en-US" b="0"/>
              <a:t>, let’s reflect once more on our big question.  Was there anything that we predicted earlier that was correct or incorrect? Do you have any new thoughts to share? </a:t>
            </a:r>
            <a:endParaRPr b="1"/>
          </a:p>
        </p:txBody>
      </p:sp>
      <p:sp>
        <p:nvSpPr>
          <p:cNvPr id="1085" name="Google Shape;1085;gb6e5da7a33_0_3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b6e5da7a33_0_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gb6e5da7a33_0_3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95" name="Google Shape;1095;gb6e5da7a33_0_3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 are going to focus on organelles that are found in both animal and plant cells. We are going to look at the different roles these organelles have. Some organelles may be found in plant and animal cells but are absent in bacteria. </a:t>
            </a:r>
            <a:endParaRPr/>
          </a:p>
        </p:txBody>
      </p:sp>
      <p:sp>
        <p:nvSpPr>
          <p:cNvPr id="272" name="Google Shape;27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b6e5da7a33_0_4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gb6e5da7a33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110" name="Google Shape;1110;gb6e5da7a33_0_4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b6e5da7a33_0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gb6e5da7a33_0_4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we are going to learn about the nucleus.  </a:t>
            </a:r>
            <a:endParaRPr/>
          </a:p>
          <a:p>
            <a:pPr marL="0" lvl="0" indent="0" algn="l" rtl="0">
              <a:spcBef>
                <a:spcPts val="0"/>
              </a:spcBef>
              <a:spcAft>
                <a:spcPts val="0"/>
              </a:spcAft>
              <a:buNone/>
            </a:pPr>
            <a:endParaRPr/>
          </a:p>
        </p:txBody>
      </p:sp>
      <p:sp>
        <p:nvSpPr>
          <p:cNvPr id="1140" name="Google Shape;1140;gb6e5da7a33_0_4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6e5da7a33_0_4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gb6e5da7a33_0_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do the common organelles found in your cells help you function?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150" name="Google Shape;1150;gb6e5da7a33_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b6e5da7a33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gb6e5da7a33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160" name="Google Shape;1160;gb6e5da7a33_0_4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b6e5da7a33_0_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gb6e5da7a33_0_4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cell is the smallest unit of life. All living things are made up of cells.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166" name="Google Shape;1166;gb6e5da7a33_0_4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b6e5da7a33_0_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gb6e5da7a33_0_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different types of cells, but we will focus primarily on three: animal cells, plant cells, and bacteria cells.</a:t>
            </a:r>
            <a:endParaRPr/>
          </a:p>
        </p:txBody>
      </p:sp>
      <p:sp>
        <p:nvSpPr>
          <p:cNvPr id="1175" name="Google Shape;1175;gb6e5da7a33_0_4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b6e5da7a33_0_4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gb6e5da7a33_0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Last class, we focused on organelles that are different in animal and plant cells. </a:t>
            </a:r>
            <a:endParaRPr/>
          </a:p>
        </p:txBody>
      </p:sp>
      <p:sp>
        <p:nvSpPr>
          <p:cNvPr id="1188" name="Google Shape;1188;gb6e5da7a33_0_4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b6e5da7a33_0_5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b6e5da7a33_0_5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 are going to focus on organelles that are found in both animal and plant cells. We are going to look at the different roles these organelles have. Some organelles may be found in plant and animal cells but are absent in bacteria. </a:t>
            </a:r>
            <a:endParaRPr/>
          </a:p>
        </p:txBody>
      </p:sp>
      <p:sp>
        <p:nvSpPr>
          <p:cNvPr id="1211" name="Google Shape;1211;gb6e5da7a33_0_5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b6e5da7a33_0_5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gb6e5da7a33_0_5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membrane is the part of the cell that surrounds and protects the cell.  It controls what enters and leaves the cell. </a:t>
            </a:r>
            <a:endParaRPr/>
          </a:p>
        </p:txBody>
      </p:sp>
      <p:sp>
        <p:nvSpPr>
          <p:cNvPr id="1237" name="Google Shape;1237;gb6e5da7a33_0_5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b6e5da7a33_0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5" name="Google Shape;1245;gb6e5da7a33_0_5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Cytosol is the gel-like fluid that fills up a cell and protects the organelles in it. </a:t>
            </a:r>
            <a:endParaRPr/>
          </a:p>
        </p:txBody>
      </p:sp>
      <p:sp>
        <p:nvSpPr>
          <p:cNvPr id="1246" name="Google Shape;1246;gb6e5da7a33_0_5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e1aa2dd23e_0_9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ge1aa2dd23e_0_9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93" name="Google Shape;93;ge1aa2dd23e_0_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ge1aa2dd23e_0_9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ge1aa2dd23e_0_9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e1aa2dd23e_0_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e1aa2dd23e_0_10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9" name="Google Shape;99;ge1aa2dd23e_0_10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e1aa2dd23e_0_1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ge1aa2dd23e_0_10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ge1aa2dd23e_0_10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ge1aa2dd23e_0_10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ge1aa2dd23e_0_1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e1aa2dd23e_0_111"/>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e1aa2dd23e_0_11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e1aa2dd23e_0_1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e1aa2dd23e_0_1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ge1aa2dd23e_0_1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e1aa2dd23e_0_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e1aa2dd23e_0_11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15" name="Google Shape;115;ge1aa2dd23e_0_11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16" name="Google Shape;116;ge1aa2dd23e_0_1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ge1aa2dd23e_0_1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ge1aa2dd23e_0_1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e1aa2dd23e_0_1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ge1aa2dd23e_0_124"/>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80"/>
              </a:spcBef>
              <a:spcAft>
                <a:spcPts val="0"/>
              </a:spcAft>
              <a:buClr>
                <a:schemeClr val="dk1"/>
              </a:buClr>
              <a:buSzPts val="2400"/>
              <a:buNone/>
              <a:defRPr sz="2400" b="1"/>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22" name="Google Shape;122;ge1aa2dd23e_0_124"/>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23" name="Google Shape;123;ge1aa2dd23e_0_124"/>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80"/>
              </a:spcBef>
              <a:spcAft>
                <a:spcPts val="0"/>
              </a:spcAft>
              <a:buClr>
                <a:schemeClr val="dk1"/>
              </a:buClr>
              <a:buSzPts val="2400"/>
              <a:buNone/>
              <a:defRPr sz="2400" b="1"/>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24" name="Google Shape;124;ge1aa2dd23e_0_124"/>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25" name="Google Shape;125;ge1aa2dd23e_0_1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e1aa2dd23e_0_1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e1aa2dd23e_0_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e1aa2dd23e_0_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ge1aa2dd23e_0_1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ge1aa2dd23e_0_1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e1aa2dd23e_0_1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e1aa2dd23e_0_13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ge1aa2dd23e_0_138"/>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Clr>
                <a:schemeClr val="dk1"/>
              </a:buClr>
              <a:buSzPts val="3200"/>
              <a:buChar char="•"/>
              <a:defRPr sz="3200"/>
            </a:lvl1pPr>
            <a:lvl2pPr marL="914400" lvl="1" indent="-406400" algn="l" rtl="0">
              <a:lnSpc>
                <a:spcPct val="100000"/>
              </a:lnSpc>
              <a:spcBef>
                <a:spcPts val="560"/>
              </a:spcBef>
              <a:spcAft>
                <a:spcPts val="0"/>
              </a:spcAft>
              <a:buClr>
                <a:schemeClr val="dk1"/>
              </a:buClr>
              <a:buSzPts val="2800"/>
              <a:buChar char="–"/>
              <a:defRPr sz="2800"/>
            </a:lvl2pPr>
            <a:lvl3pPr marL="1371600" lvl="2" indent="-381000" algn="l" rtl="0">
              <a:lnSpc>
                <a:spcPct val="100000"/>
              </a:lnSpc>
              <a:spcBef>
                <a:spcPts val="480"/>
              </a:spcBef>
              <a:spcAft>
                <a:spcPts val="0"/>
              </a:spcAft>
              <a:buClr>
                <a:schemeClr val="dk1"/>
              </a:buClr>
              <a:buSzPts val="2400"/>
              <a:buChar char="•"/>
              <a:defRPr sz="2400"/>
            </a:lvl3pPr>
            <a:lvl4pPr marL="1828800" lvl="3" indent="-355600" algn="l" rtl="0">
              <a:lnSpc>
                <a:spcPct val="100000"/>
              </a:lnSpc>
              <a:spcBef>
                <a:spcPts val="400"/>
              </a:spcBef>
              <a:spcAft>
                <a:spcPts val="0"/>
              </a:spcAft>
              <a:buClr>
                <a:schemeClr val="dk1"/>
              </a:buClr>
              <a:buSzPts val="2000"/>
              <a:buChar char="–"/>
              <a:defRPr sz="2000"/>
            </a:lvl4pPr>
            <a:lvl5pPr marL="2286000" lvl="4" indent="-355600" algn="l" rtl="0">
              <a:lnSpc>
                <a:spcPct val="100000"/>
              </a:lnSpc>
              <a:spcBef>
                <a:spcPts val="400"/>
              </a:spcBef>
              <a:spcAft>
                <a:spcPts val="0"/>
              </a:spcAft>
              <a:buClr>
                <a:schemeClr val="dk1"/>
              </a:buClr>
              <a:buSzPts val="2000"/>
              <a:buChar char="»"/>
              <a:defRPr sz="20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36" name="Google Shape;136;ge1aa2dd23e_0_138"/>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37" name="Google Shape;137;ge1aa2dd23e_0_1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e1aa2dd23e_0_1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e1aa2dd23e_0_1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7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e1aa2dd23e_0_145"/>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e1aa2dd23e_0_14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e1aa2dd23e_0_145"/>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44" name="Google Shape;144;ge1aa2dd23e_0_14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e1aa2dd23e_0_14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ge1aa2dd23e_0_1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e1aa2dd23e_0_1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ge1aa2dd23e_0_152"/>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50" name="Google Shape;150;ge1aa2dd23e_0_15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e1aa2dd23e_0_15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e1aa2dd23e_0_1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e1aa2dd23e_0_158"/>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ge1aa2dd23e_0_15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56" name="Google Shape;156;ge1aa2dd23e_0_15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e1aa2dd23e_0_15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e1aa2dd23e_0_1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 name="Google Shape;34;p7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5" name="Google Shape;35;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7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8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8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e1aa2dd23e_0_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e1aa2dd23e_0_8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e1aa2dd23e_0_8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e1aa2dd23e_0_8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e1aa2dd23e_0_8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39.jpg"/></Relationships>
</file>

<file path=ppt/slides/_rels/slide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8.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38.jpg"/></Relationships>
</file>

<file path=ppt/slides/_rels/slide10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1.jpg"/></Relationships>
</file>

<file path=ppt/slides/_rels/slide1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7.jpg"/><Relationship Id="rId4" Type="http://schemas.openxmlformats.org/officeDocument/2006/relationships/image" Target="../media/image20.jpg"/></Relationships>
</file>

<file path=ppt/slides/_rels/slide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1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3.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38.jpg"/></Relationships>
</file>

<file path=ppt/slides/_rels/slide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9.jpg"/></Relationships>
</file>

<file path=ppt/slides/_rels/slide1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7.jpg"/><Relationship Id="rId4" Type="http://schemas.openxmlformats.org/officeDocument/2006/relationships/image" Target="../media/image20.jpg"/></Relationships>
</file>

<file path=ppt/slides/_rels/slide127.xml.rels><?xml version="1.0" encoding="UTF-8" standalone="yes"?>
<Relationships xmlns="http://schemas.openxmlformats.org/package/2006/relationships"><Relationship Id="rId3" Type="http://schemas.openxmlformats.org/officeDocument/2006/relationships/hyperlink" Target="https://www.cellsalive.com/cells/cell_model_js.htm" TargetMode="External"/><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8.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7.jp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hyperlink" Target="https://www.cellsalive.com/cells/cell_model_js.htm"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jp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jpg"/></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6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7.jpg"/><Relationship Id="rId4" Type="http://schemas.openxmlformats.org/officeDocument/2006/relationships/image" Target="../media/image20.jpg"/></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6.xml.rels><?xml version="1.0" encoding="UTF-8" standalone="yes"?>
<Relationships xmlns="http://schemas.openxmlformats.org/package/2006/relationships"><Relationship Id="rId3" Type="http://schemas.openxmlformats.org/officeDocument/2006/relationships/hyperlink" Target="https://www.cellsalive.com/cells/cell_model_js.htm"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jpg"/></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ge0d2545052_0_0"/>
          <p:cNvGrpSpPr/>
          <p:nvPr/>
        </p:nvGrpSpPr>
        <p:grpSpPr>
          <a:xfrm>
            <a:off x="1613911" y="297175"/>
            <a:ext cx="5720011" cy="6263103"/>
            <a:chOff x="923539" y="-5"/>
            <a:chExt cx="5720011" cy="6263103"/>
          </a:xfrm>
        </p:grpSpPr>
        <p:sp>
          <p:nvSpPr>
            <p:cNvPr id="165" name="Google Shape;165;ge0d2545052_0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ge0d2545052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167" name="Google Shape;167;ge0d2545052_0_0"/>
            <p:cNvSpPr/>
            <p:nvPr/>
          </p:nvSpPr>
          <p:spPr>
            <a:xfrm>
              <a:off x="957251" y="-5"/>
              <a:ext cx="6138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e0d2545052_0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ge0d2545052_0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170" name="Google Shape;170;ge0d2545052_0_0"/>
            <p:cNvSpPr/>
            <p:nvPr/>
          </p:nvSpPr>
          <p:spPr>
            <a:xfrm>
              <a:off x="933625" y="938920"/>
              <a:ext cx="6138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ge0d2545052_0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ge0d2545052_0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173" name="Google Shape;173;ge0d2545052_0_0"/>
            <p:cNvSpPr/>
            <p:nvPr/>
          </p:nvSpPr>
          <p:spPr>
            <a:xfrm>
              <a:off x="923539" y="1875970"/>
              <a:ext cx="6138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ge0d2545052_0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ge0d2545052_0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76" name="Google Shape;176;ge0d2545052_0_0"/>
            <p:cNvSpPr/>
            <p:nvPr/>
          </p:nvSpPr>
          <p:spPr>
            <a:xfrm>
              <a:off x="923539" y="2815420"/>
              <a:ext cx="6138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e0d2545052_0_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ge0d2545052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79" name="Google Shape;179;ge0d2545052_0_0"/>
            <p:cNvSpPr/>
            <p:nvPr/>
          </p:nvSpPr>
          <p:spPr>
            <a:xfrm>
              <a:off x="930982" y="4170470"/>
              <a:ext cx="6138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ge0d2545052_0_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ge0d2545052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82" name="Google Shape;182;ge0d2545052_0_0"/>
            <p:cNvSpPr/>
            <p:nvPr/>
          </p:nvSpPr>
          <p:spPr>
            <a:xfrm>
              <a:off x="935032" y="5531370"/>
              <a:ext cx="6138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 name="Google Shape;183;ge0d2545052_0_0" descr="Comment Like"/>
          <p:cNvPicPr preferRelativeResize="0"/>
          <p:nvPr/>
        </p:nvPicPr>
        <p:blipFill rotWithShape="1">
          <a:blip r:embed="rId9">
            <a:alphaModFix/>
          </a:blip>
          <a:srcRect/>
          <a:stretch/>
        </p:blipFill>
        <p:spPr>
          <a:xfrm>
            <a:off x="5531643" y="4959793"/>
            <a:ext cx="260714" cy="260714"/>
          </a:xfrm>
          <a:prstGeom prst="rect">
            <a:avLst/>
          </a:prstGeom>
          <a:noFill/>
          <a:ln>
            <a:noFill/>
          </a:ln>
        </p:spPr>
      </p:pic>
      <p:pic>
        <p:nvPicPr>
          <p:cNvPr id="184" name="Google Shape;184;ge0d2545052_0_0" descr="Comment Dislike"/>
          <p:cNvPicPr preferRelativeResize="0"/>
          <p:nvPr/>
        </p:nvPicPr>
        <p:blipFill rotWithShape="1">
          <a:blip r:embed="rId10">
            <a:alphaModFix/>
          </a:blip>
          <a:srcRect/>
          <a:stretch/>
        </p:blipFill>
        <p:spPr>
          <a:xfrm>
            <a:off x="5850764" y="4959793"/>
            <a:ext cx="260714" cy="260714"/>
          </a:xfrm>
          <a:prstGeom prst="rect">
            <a:avLst/>
          </a:prstGeom>
          <a:noFill/>
          <a:ln>
            <a:noFill/>
          </a:ln>
        </p:spPr>
      </p:pic>
      <p:pic>
        <p:nvPicPr>
          <p:cNvPr id="185" name="Google Shape;185;ge0d2545052_0_0" descr="Blog"/>
          <p:cNvPicPr preferRelativeResize="0"/>
          <p:nvPr/>
        </p:nvPicPr>
        <p:blipFill rotWithShape="1">
          <a:blip r:embed="rId11">
            <a:alphaModFix/>
          </a:blip>
          <a:srcRect/>
          <a:stretch/>
        </p:blipFill>
        <p:spPr>
          <a:xfrm>
            <a:off x="5646139" y="4638246"/>
            <a:ext cx="260714" cy="260714"/>
          </a:xfrm>
          <a:prstGeom prst="rect">
            <a:avLst/>
          </a:prstGeom>
          <a:noFill/>
          <a:ln>
            <a:noFill/>
          </a:ln>
        </p:spPr>
      </p:pic>
      <p:pic>
        <p:nvPicPr>
          <p:cNvPr id="186" name="Google Shape;186;ge0d2545052_0_0" descr="Labor"/>
          <p:cNvPicPr preferRelativeResize="0"/>
          <p:nvPr/>
        </p:nvPicPr>
        <p:blipFill rotWithShape="1">
          <a:blip r:embed="rId12">
            <a:alphaModFix/>
          </a:blip>
          <a:srcRect/>
          <a:stretch/>
        </p:blipFill>
        <p:spPr>
          <a:xfrm>
            <a:off x="5531643" y="5249239"/>
            <a:ext cx="227094" cy="227094"/>
          </a:xfrm>
          <a:prstGeom prst="rect">
            <a:avLst/>
          </a:prstGeom>
          <a:noFill/>
          <a:ln>
            <a:noFill/>
          </a:ln>
        </p:spPr>
      </p:pic>
      <p:sp>
        <p:nvSpPr>
          <p:cNvPr id="187" name="Google Shape;187;ge0d2545052_0_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ge0d2545052_0_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e0d2545052_0_188"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gb6e5da7a33_0_539"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b6e5da7a33_0_544"/>
          <p:cNvSpPr txBox="1"/>
          <p:nvPr/>
        </p:nvSpPr>
        <p:spPr>
          <a:xfrm>
            <a:off x="3132824" y="257001"/>
            <a:ext cx="2878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chemeClr val="dk1"/>
                </a:solidFill>
                <a:latin typeface="Calibri"/>
                <a:ea typeface="Calibri"/>
                <a:cs typeface="Calibri"/>
                <a:sym typeface="Calibri"/>
              </a:rPr>
              <a:t>What is a cell?</a:t>
            </a:r>
            <a:endParaRPr sz="3600">
              <a:solidFill>
                <a:schemeClr val="dk1"/>
              </a:solidFill>
              <a:latin typeface="Calibri"/>
              <a:ea typeface="Calibri"/>
              <a:cs typeface="Calibri"/>
              <a:sym typeface="Calibri"/>
            </a:endParaRPr>
          </a:p>
        </p:txBody>
      </p:sp>
      <p:sp>
        <p:nvSpPr>
          <p:cNvPr id="1264" name="Google Shape;1264;gb6e5da7a33_0_544"/>
          <p:cNvSpPr txBox="1"/>
          <p:nvPr/>
        </p:nvSpPr>
        <p:spPr>
          <a:xfrm>
            <a:off x="434714" y="1369966"/>
            <a:ext cx="5456400" cy="338640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An instrument for observing very small objects or organisms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 structure that protects the cell nucleus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The basic unit of life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65" name="Google Shape;1265;gb6e5da7a33_0_544" descr="Animal Cell.jpg"/>
          <p:cNvPicPr preferRelativeResize="0"/>
          <p:nvPr/>
        </p:nvPicPr>
        <p:blipFill rotWithShape="1">
          <a:blip r:embed="rId3">
            <a:alphaModFix/>
          </a:blip>
          <a:srcRect l="-26192" r="-26177"/>
          <a:stretch/>
        </p:blipFill>
        <p:spPr>
          <a:xfrm>
            <a:off x="4213427" y="3757977"/>
            <a:ext cx="4930578" cy="2711628"/>
          </a:xfrm>
          <a:prstGeom prst="rect">
            <a:avLst/>
          </a:prstGeom>
          <a:noFill/>
          <a:ln>
            <a:noFill/>
          </a:ln>
        </p:spPr>
      </p:pic>
      <p:sp>
        <p:nvSpPr>
          <p:cNvPr id="1266" name="Google Shape;1266;gb6e5da7a33_0_544"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gb6e5da7a33_0_552"/>
          <p:cNvSpPr txBox="1"/>
          <p:nvPr/>
        </p:nvSpPr>
        <p:spPr>
          <a:xfrm>
            <a:off x="3132824" y="257001"/>
            <a:ext cx="2878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cell?</a:t>
            </a:r>
            <a:endParaRPr sz="3600">
              <a:solidFill>
                <a:schemeClr val="dk1"/>
              </a:solidFill>
              <a:latin typeface="Calibri"/>
              <a:ea typeface="Calibri"/>
              <a:cs typeface="Calibri"/>
              <a:sym typeface="Calibri"/>
            </a:endParaRPr>
          </a:p>
        </p:txBody>
      </p:sp>
      <p:sp>
        <p:nvSpPr>
          <p:cNvPr id="1273" name="Google Shape;1273;gb6e5da7a33_0_552"/>
          <p:cNvSpPr txBox="1"/>
          <p:nvPr/>
        </p:nvSpPr>
        <p:spPr>
          <a:xfrm>
            <a:off x="434714" y="1369966"/>
            <a:ext cx="5456400" cy="338640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An instrument for observing very small objects or organisms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 structure that protects the cell nucleus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rgbClr val="FF0000"/>
              </a:buClr>
              <a:buSzPts val="2800"/>
              <a:buFont typeface="Calibri"/>
              <a:buAutoNum type="alphaUcPeriod"/>
            </a:pPr>
            <a:r>
              <a:rPr lang="en-US" sz="2800">
                <a:solidFill>
                  <a:srgbClr val="FF0000"/>
                </a:solidFill>
                <a:latin typeface="Calibri"/>
                <a:ea typeface="Calibri"/>
                <a:cs typeface="Calibri"/>
                <a:sym typeface="Calibri"/>
              </a:rPr>
              <a:t>The basic unit of life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74" name="Google Shape;1274;gb6e5da7a33_0_552" descr="Animal Cell.jpg"/>
          <p:cNvPicPr preferRelativeResize="0"/>
          <p:nvPr/>
        </p:nvPicPr>
        <p:blipFill rotWithShape="1">
          <a:blip r:embed="rId3">
            <a:alphaModFix/>
          </a:blip>
          <a:srcRect l="-26192" r="-26177"/>
          <a:stretch/>
        </p:blipFill>
        <p:spPr>
          <a:xfrm>
            <a:off x="4213427" y="3757977"/>
            <a:ext cx="4930578" cy="2711628"/>
          </a:xfrm>
          <a:prstGeom prst="rect">
            <a:avLst/>
          </a:prstGeom>
          <a:noFill/>
          <a:ln>
            <a:noFill/>
          </a:ln>
        </p:spPr>
      </p:pic>
      <p:sp>
        <p:nvSpPr>
          <p:cNvPr id="1275" name="Google Shape;1275;gb6e5da7a33_0_552"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gb6e5da7a33_0_560"/>
          <p:cNvSpPr txBox="1"/>
          <p:nvPr/>
        </p:nvSpPr>
        <p:spPr>
          <a:xfrm>
            <a:off x="959825" y="257000"/>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cell membrane?</a:t>
            </a:r>
            <a:endParaRPr sz="3600">
              <a:solidFill>
                <a:schemeClr val="dk1"/>
              </a:solidFill>
              <a:latin typeface="Calibri"/>
              <a:ea typeface="Calibri"/>
              <a:cs typeface="Calibri"/>
              <a:sym typeface="Calibri"/>
            </a:endParaRPr>
          </a:p>
        </p:txBody>
      </p:sp>
      <p:sp>
        <p:nvSpPr>
          <p:cNvPr id="1282" name="Google Shape;1282;gb6e5da7a33_0_560"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3" name="Google Shape;1283;gb6e5da7a33_0_560" descr="Animal Cell.jpg"/>
          <p:cNvPicPr preferRelativeResize="0">
            <a:picLocks noGrp="1"/>
          </p:cNvPicPr>
          <p:nvPr>
            <p:ph type="body" idx="4294967295"/>
          </p:nvPr>
        </p:nvPicPr>
        <p:blipFill rotWithShape="1">
          <a:blip r:embed="rId4">
            <a:alphaModFix/>
          </a:blip>
          <a:srcRect l="-26192" r="-26177"/>
          <a:stretch/>
        </p:blipFill>
        <p:spPr>
          <a:xfrm>
            <a:off x="1141054" y="2229522"/>
            <a:ext cx="6861900" cy="3773700"/>
          </a:xfrm>
          <a:prstGeom prst="rect">
            <a:avLst/>
          </a:prstGeom>
          <a:noFill/>
          <a:ln w="9525" cap="flat" cmpd="sng">
            <a:solidFill>
              <a:schemeClr val="lt1"/>
            </a:solidFill>
            <a:prstDash val="solid"/>
            <a:round/>
            <a:headEnd type="none" w="sm" len="sm"/>
            <a:tailEnd type="none" w="sm" len="sm"/>
          </a:ln>
        </p:spPr>
      </p:pic>
      <p:cxnSp>
        <p:nvCxnSpPr>
          <p:cNvPr id="1284" name="Google Shape;1284;gb6e5da7a33_0_560"/>
          <p:cNvCxnSpPr/>
          <p:nvPr/>
        </p:nvCxnSpPr>
        <p:spPr>
          <a:xfrm rot="10800000" flipH="1">
            <a:off x="2765750" y="1686600"/>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gb6e5da7a33_0_570"/>
          <p:cNvSpPr txBox="1"/>
          <p:nvPr/>
        </p:nvSpPr>
        <p:spPr>
          <a:xfrm>
            <a:off x="608850" y="271025"/>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cytosol?</a:t>
            </a:r>
            <a:endParaRPr sz="3600">
              <a:solidFill>
                <a:schemeClr val="dk1"/>
              </a:solidFill>
              <a:latin typeface="Calibri"/>
              <a:ea typeface="Calibri"/>
              <a:cs typeface="Calibri"/>
              <a:sym typeface="Calibri"/>
            </a:endParaRPr>
          </a:p>
        </p:txBody>
      </p:sp>
      <p:sp>
        <p:nvSpPr>
          <p:cNvPr id="1291" name="Google Shape;1291;gb6e5da7a33_0_570"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2" name="Google Shape;1292;gb6e5da7a33_0_570"/>
          <p:cNvPicPr preferRelativeResize="0"/>
          <p:nvPr/>
        </p:nvPicPr>
        <p:blipFill rotWithShape="1">
          <a:blip r:embed="rId4">
            <a:alphaModFix/>
          </a:blip>
          <a:srcRect/>
          <a:stretch/>
        </p:blipFill>
        <p:spPr>
          <a:xfrm>
            <a:off x="1195713" y="2052552"/>
            <a:ext cx="4817173" cy="3579726"/>
          </a:xfrm>
          <a:prstGeom prst="rect">
            <a:avLst/>
          </a:prstGeom>
          <a:noFill/>
          <a:ln>
            <a:noFill/>
          </a:ln>
        </p:spPr>
      </p:pic>
      <p:sp>
        <p:nvSpPr>
          <p:cNvPr id="1293" name="Google Shape;1293;gb6e5da7a33_0_570"/>
          <p:cNvSpPr/>
          <p:nvPr/>
        </p:nvSpPr>
        <p:spPr>
          <a:xfrm>
            <a:off x="5340680" y="4106292"/>
            <a:ext cx="2607600" cy="897600"/>
          </a:xfrm>
          <a:prstGeom prst="leftArrow">
            <a:avLst>
              <a:gd name="adj1" fmla="val 50000"/>
              <a:gd name="adj2" fmla="val 50000"/>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ge0d2545052_0_706"/>
          <p:cNvSpPr txBox="1"/>
          <p:nvPr/>
        </p:nvSpPr>
        <p:spPr>
          <a:xfrm>
            <a:off x="1336975" y="1360050"/>
            <a:ext cx="65904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Nucleus</a:t>
            </a:r>
            <a:endParaRPr sz="6600" b="1">
              <a:solidFill>
                <a:schemeClr val="dk1"/>
              </a:solidFill>
              <a:latin typeface="Calibri"/>
              <a:ea typeface="Calibri"/>
              <a:cs typeface="Calibri"/>
              <a:sym typeface="Calibri"/>
            </a:endParaRPr>
          </a:p>
        </p:txBody>
      </p:sp>
      <p:sp>
        <p:nvSpPr>
          <p:cNvPr id="1300" name="Google Shape;1300;ge0d2545052_0_706" descr="Artificial Intelligence"/>
          <p:cNvSpPr/>
          <p:nvPr/>
        </p:nvSpPr>
        <p:spPr>
          <a:xfrm>
            <a:off x="1717299" y="2468250"/>
            <a:ext cx="30420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1" name="Google Shape;1301;ge0d2545052_0_706" descr="Blog"/>
          <p:cNvPicPr preferRelativeResize="0"/>
          <p:nvPr/>
        </p:nvPicPr>
        <p:blipFill rotWithShape="1">
          <a:blip r:embed="rId4">
            <a:alphaModFix/>
          </a:blip>
          <a:srcRect/>
          <a:stretch/>
        </p:blipFill>
        <p:spPr>
          <a:xfrm>
            <a:off x="4572000" y="2595500"/>
            <a:ext cx="2286000" cy="28403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48"/>
          <p:cNvSpPr txBox="1"/>
          <p:nvPr/>
        </p:nvSpPr>
        <p:spPr>
          <a:xfrm>
            <a:off x="1427225" y="229875"/>
            <a:ext cx="72522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Nucleus</a:t>
            </a:r>
            <a:r>
              <a:rPr lang="en-US" sz="4000">
                <a:solidFill>
                  <a:schemeClr val="dk1"/>
                </a:solidFill>
                <a:latin typeface="Calibri"/>
                <a:ea typeface="Calibri"/>
                <a:cs typeface="Calibri"/>
                <a:sym typeface="Calibri"/>
              </a:rPr>
              <a:t>: the control center of a cell</a:t>
            </a:r>
            <a:endParaRPr sz="4000">
              <a:solidFill>
                <a:schemeClr val="dk1"/>
              </a:solidFill>
              <a:latin typeface="Calibri"/>
              <a:ea typeface="Calibri"/>
              <a:cs typeface="Calibri"/>
              <a:sym typeface="Calibri"/>
            </a:endParaRPr>
          </a:p>
        </p:txBody>
      </p:sp>
      <p:pic>
        <p:nvPicPr>
          <p:cNvPr id="1308" name="Google Shape;1308;p48"/>
          <p:cNvPicPr preferRelativeResize="0"/>
          <p:nvPr/>
        </p:nvPicPr>
        <p:blipFill rotWithShape="1">
          <a:blip r:embed="rId3">
            <a:alphaModFix/>
          </a:blip>
          <a:srcRect/>
          <a:stretch/>
        </p:blipFill>
        <p:spPr>
          <a:xfrm>
            <a:off x="497047" y="1781878"/>
            <a:ext cx="4757627" cy="3162799"/>
          </a:xfrm>
          <a:prstGeom prst="rect">
            <a:avLst/>
          </a:prstGeom>
          <a:noFill/>
          <a:ln>
            <a:noFill/>
          </a:ln>
        </p:spPr>
      </p:pic>
      <p:pic>
        <p:nvPicPr>
          <p:cNvPr id="1309" name="Google Shape;1309;p48"/>
          <p:cNvPicPr preferRelativeResize="0"/>
          <p:nvPr/>
        </p:nvPicPr>
        <p:blipFill rotWithShape="1">
          <a:blip r:embed="rId4">
            <a:alphaModFix/>
          </a:blip>
          <a:srcRect/>
          <a:stretch/>
        </p:blipFill>
        <p:spPr>
          <a:xfrm>
            <a:off x="4539575" y="3304725"/>
            <a:ext cx="4107375" cy="3080524"/>
          </a:xfrm>
          <a:prstGeom prst="rect">
            <a:avLst/>
          </a:prstGeom>
          <a:noFill/>
          <a:ln>
            <a:noFill/>
          </a:ln>
        </p:spPr>
      </p:pic>
      <p:sp>
        <p:nvSpPr>
          <p:cNvPr id="1310" name="Google Shape;1310;p48" descr="Artificial Intelligence"/>
          <p:cNvSpPr/>
          <p:nvPr/>
        </p:nvSpPr>
        <p:spPr>
          <a:xfrm>
            <a:off x="0" y="0"/>
            <a:ext cx="804900" cy="7578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1" name="Google Shape;1311;p48" descr="Blog"/>
          <p:cNvPicPr preferRelativeResize="0"/>
          <p:nvPr/>
        </p:nvPicPr>
        <p:blipFill rotWithShape="1">
          <a:blip r:embed="rId6">
            <a:alphaModFix/>
          </a:blip>
          <a:srcRect/>
          <a:stretch/>
        </p:blipFill>
        <p:spPr>
          <a:xfrm>
            <a:off x="755476" y="31154"/>
            <a:ext cx="604974" cy="69538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gb6e5da7a33_0_586"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gb6e5da7a33_0_591"/>
          <p:cNvSpPr txBox="1"/>
          <p:nvPr/>
        </p:nvSpPr>
        <p:spPr>
          <a:xfrm>
            <a:off x="608850" y="313100"/>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nucleus of a cell?</a:t>
            </a:r>
            <a:endParaRPr sz="3600">
              <a:solidFill>
                <a:schemeClr val="dk1"/>
              </a:solidFill>
              <a:latin typeface="Calibri"/>
              <a:ea typeface="Calibri"/>
              <a:cs typeface="Calibri"/>
              <a:sym typeface="Calibri"/>
            </a:endParaRPr>
          </a:p>
        </p:txBody>
      </p:sp>
      <p:sp>
        <p:nvSpPr>
          <p:cNvPr id="1324" name="Google Shape;1324;gb6e5da7a33_0_591"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5" name="Google Shape;1325;gb6e5da7a33_0_591"/>
          <p:cNvPicPr preferRelativeResize="0"/>
          <p:nvPr/>
        </p:nvPicPr>
        <p:blipFill rotWithShape="1">
          <a:blip r:embed="rId4">
            <a:alphaModFix/>
          </a:blip>
          <a:srcRect/>
          <a:stretch/>
        </p:blipFill>
        <p:spPr>
          <a:xfrm>
            <a:off x="497047" y="1515428"/>
            <a:ext cx="4757627" cy="3162799"/>
          </a:xfrm>
          <a:prstGeom prst="rect">
            <a:avLst/>
          </a:prstGeom>
          <a:noFill/>
          <a:ln>
            <a:noFill/>
          </a:ln>
        </p:spPr>
      </p:pic>
      <p:pic>
        <p:nvPicPr>
          <p:cNvPr id="1326" name="Google Shape;1326;gb6e5da7a33_0_591"/>
          <p:cNvPicPr preferRelativeResize="0"/>
          <p:nvPr/>
        </p:nvPicPr>
        <p:blipFill rotWithShape="1">
          <a:blip r:embed="rId5">
            <a:alphaModFix/>
          </a:blip>
          <a:srcRect/>
          <a:stretch/>
        </p:blipFill>
        <p:spPr>
          <a:xfrm>
            <a:off x="4539575" y="3038275"/>
            <a:ext cx="4107375" cy="308052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pic>
        <p:nvPicPr>
          <p:cNvPr id="1332" name="Google Shape;1332;p5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333" name="Google Shape;1333;p50" descr="Artificial Intelligence"/>
          <p:cNvSpPr/>
          <p:nvPr/>
        </p:nvSpPr>
        <p:spPr>
          <a:xfrm>
            <a:off x="0" y="0"/>
            <a:ext cx="804900" cy="7578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0"/>
          <p:cNvSpPr txBox="1"/>
          <p:nvPr/>
        </p:nvSpPr>
        <p:spPr>
          <a:xfrm>
            <a:off x="3132824" y="257001"/>
            <a:ext cx="287835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chemeClr val="dk1"/>
                </a:solidFill>
                <a:latin typeface="Calibri"/>
                <a:ea typeface="Calibri"/>
                <a:cs typeface="Calibri"/>
                <a:sym typeface="Calibri"/>
              </a:rPr>
              <a:t>What is a cell?</a:t>
            </a:r>
            <a:endParaRPr sz="3600">
              <a:solidFill>
                <a:schemeClr val="dk1"/>
              </a:solidFill>
              <a:latin typeface="Calibri"/>
              <a:ea typeface="Calibri"/>
              <a:cs typeface="Calibri"/>
              <a:sym typeface="Calibri"/>
            </a:endParaRPr>
          </a:p>
        </p:txBody>
      </p:sp>
      <p:sp>
        <p:nvSpPr>
          <p:cNvPr id="307" name="Google Shape;307;p10"/>
          <p:cNvSpPr txBox="1"/>
          <p:nvPr/>
        </p:nvSpPr>
        <p:spPr>
          <a:xfrm>
            <a:off x="434714" y="1369966"/>
            <a:ext cx="5456420" cy="3385542"/>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An instrument for observing very small objects or organisms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 structure that protects the cell nucleus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The basic unit of life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8" name="Google Shape;308;p10" descr="Animal Cell.jpg"/>
          <p:cNvPicPr preferRelativeResize="0"/>
          <p:nvPr/>
        </p:nvPicPr>
        <p:blipFill rotWithShape="1">
          <a:blip r:embed="rId3">
            <a:alphaModFix/>
          </a:blip>
          <a:srcRect l="-26192" r="-26177"/>
          <a:stretch/>
        </p:blipFill>
        <p:spPr>
          <a:xfrm>
            <a:off x="4213427" y="3757977"/>
            <a:ext cx="4930578" cy="2711628"/>
          </a:xfrm>
          <a:prstGeom prst="rect">
            <a:avLst/>
          </a:prstGeom>
          <a:noFill/>
          <a:ln>
            <a:noFill/>
          </a:ln>
        </p:spPr>
      </p:pic>
      <p:sp>
        <p:nvSpPr>
          <p:cNvPr id="309" name="Google Shape;309;p10"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pic>
        <p:nvPicPr>
          <p:cNvPr id="1339" name="Google Shape;1339;p49"/>
          <p:cNvPicPr preferRelativeResize="0"/>
          <p:nvPr/>
        </p:nvPicPr>
        <p:blipFill rotWithShape="1">
          <a:blip r:embed="rId3">
            <a:alphaModFix/>
          </a:blip>
          <a:srcRect/>
          <a:stretch/>
        </p:blipFill>
        <p:spPr>
          <a:xfrm>
            <a:off x="665018" y="1982955"/>
            <a:ext cx="2724912" cy="2825496"/>
          </a:xfrm>
          <a:prstGeom prst="rect">
            <a:avLst/>
          </a:prstGeom>
          <a:noFill/>
          <a:ln>
            <a:noFill/>
          </a:ln>
        </p:spPr>
      </p:pic>
      <p:sp>
        <p:nvSpPr>
          <p:cNvPr id="1340" name="Google Shape;1340;p49"/>
          <p:cNvSpPr/>
          <p:nvPr/>
        </p:nvSpPr>
        <p:spPr>
          <a:xfrm>
            <a:off x="3158836" y="2082246"/>
            <a:ext cx="221673" cy="346363"/>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1" name="Google Shape;1341;p49"/>
          <p:cNvPicPr preferRelativeResize="0"/>
          <p:nvPr/>
        </p:nvPicPr>
        <p:blipFill rotWithShape="1">
          <a:blip r:embed="rId4">
            <a:alphaModFix/>
          </a:blip>
          <a:srcRect/>
          <a:stretch/>
        </p:blipFill>
        <p:spPr>
          <a:xfrm>
            <a:off x="4572000" y="1982955"/>
            <a:ext cx="4338135" cy="2892090"/>
          </a:xfrm>
          <a:prstGeom prst="rect">
            <a:avLst/>
          </a:prstGeom>
          <a:noFill/>
          <a:ln>
            <a:noFill/>
          </a:ln>
        </p:spPr>
      </p:pic>
      <p:sp>
        <p:nvSpPr>
          <p:cNvPr id="1342" name="Google Shape;1342;p49"/>
          <p:cNvSpPr txBox="1"/>
          <p:nvPr/>
        </p:nvSpPr>
        <p:spPr>
          <a:xfrm>
            <a:off x="665018" y="1275069"/>
            <a:ext cx="25908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nucleus</a:t>
            </a:r>
            <a:endParaRPr sz="4000">
              <a:solidFill>
                <a:schemeClr val="dk1"/>
              </a:solidFill>
              <a:latin typeface="Calibri"/>
              <a:ea typeface="Calibri"/>
              <a:cs typeface="Calibri"/>
              <a:sym typeface="Calibri"/>
            </a:endParaRPr>
          </a:p>
        </p:txBody>
      </p:sp>
      <p:sp>
        <p:nvSpPr>
          <p:cNvPr id="1343" name="Google Shape;1343;p49"/>
          <p:cNvSpPr txBox="1"/>
          <p:nvPr/>
        </p:nvSpPr>
        <p:spPr>
          <a:xfrm>
            <a:off x="5445667" y="1275069"/>
            <a:ext cx="25908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nuclei</a:t>
            </a:r>
            <a:endParaRPr sz="4000">
              <a:solidFill>
                <a:schemeClr val="dk1"/>
              </a:solidFill>
              <a:latin typeface="Calibri"/>
              <a:ea typeface="Calibri"/>
              <a:cs typeface="Calibri"/>
              <a:sym typeface="Calibri"/>
            </a:endParaRPr>
          </a:p>
        </p:txBody>
      </p:sp>
      <p:sp>
        <p:nvSpPr>
          <p:cNvPr id="1344" name="Google Shape;1344;p49" descr="Artificial Intelligence"/>
          <p:cNvSpPr/>
          <p:nvPr/>
        </p:nvSpPr>
        <p:spPr>
          <a:xfrm>
            <a:off x="0" y="0"/>
            <a:ext cx="804900" cy="7578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Types of Cells</a:t>
            </a:r>
            <a:endParaRPr/>
          </a:p>
        </p:txBody>
      </p:sp>
      <p:grpSp>
        <p:nvGrpSpPr>
          <p:cNvPr id="1351" name="Google Shape;1351;p51"/>
          <p:cNvGrpSpPr/>
          <p:nvPr/>
        </p:nvGrpSpPr>
        <p:grpSpPr>
          <a:xfrm>
            <a:off x="1392818" y="1603950"/>
            <a:ext cx="6914608" cy="3285807"/>
            <a:chOff x="1269799" y="3750"/>
            <a:chExt cx="6914608" cy="3285807"/>
          </a:xfrm>
        </p:grpSpPr>
        <p:sp>
          <p:nvSpPr>
            <p:cNvPr id="1352" name="Google Shape;1352;p51"/>
            <p:cNvSpPr/>
            <p:nvPr/>
          </p:nvSpPr>
          <p:spPr>
            <a:xfrm>
              <a:off x="5801390" y="1928341"/>
              <a:ext cx="833883" cy="943484"/>
            </a:xfrm>
            <a:custGeom>
              <a:avLst/>
              <a:gdLst/>
              <a:ahLst/>
              <a:cxnLst/>
              <a:rect l="l" t="t" r="r" b="b"/>
              <a:pathLst>
                <a:path w="120000" h="120000" extrusionOk="0">
                  <a:moveTo>
                    <a:pt x="0" y="0"/>
                  </a:moveTo>
                  <a:lnTo>
                    <a:pt x="0" y="120000"/>
                  </a:lnTo>
                  <a:lnTo>
                    <a:pt x="120000" y="120000"/>
                  </a:lnTo>
                </a:path>
              </a:pathLst>
            </a:custGeom>
            <a:noFill/>
            <a:ln w="25400" cap="flat" cmpd="sng">
              <a:solidFill>
                <a:srgbClr val="4674AA"/>
              </a:solidFill>
              <a:prstDash val="solid"/>
              <a:round/>
              <a:headEnd type="none" w="sm" len="sm"/>
              <a:tailEnd type="none" w="sm" len="sm"/>
            </a:ln>
          </p:spPr>
        </p:sp>
        <p:sp>
          <p:nvSpPr>
            <p:cNvPr id="1353" name="Google Shape;1353;p51"/>
            <p:cNvSpPr/>
            <p:nvPr/>
          </p:nvSpPr>
          <p:spPr>
            <a:xfrm>
              <a:off x="5427398" y="1928341"/>
              <a:ext cx="373992" cy="946567"/>
            </a:xfrm>
            <a:custGeom>
              <a:avLst/>
              <a:gdLst/>
              <a:ahLst/>
              <a:cxnLst/>
              <a:rect l="l" t="t" r="r" b="b"/>
              <a:pathLst>
                <a:path w="120000" h="120000" extrusionOk="0">
                  <a:moveTo>
                    <a:pt x="120000" y="0"/>
                  </a:moveTo>
                  <a:lnTo>
                    <a:pt x="120000" y="120000"/>
                  </a:lnTo>
                  <a:lnTo>
                    <a:pt x="0" y="120000"/>
                  </a:lnTo>
                </a:path>
              </a:pathLst>
            </a:custGeom>
            <a:noFill/>
            <a:ln w="25400" cap="flat" cmpd="sng">
              <a:solidFill>
                <a:srgbClr val="4674AA"/>
              </a:solidFill>
              <a:prstDash val="solid"/>
              <a:round/>
              <a:headEnd type="none" w="sm" len="sm"/>
              <a:tailEnd type="none" w="sm" len="sm"/>
            </a:ln>
          </p:spPr>
        </p:sp>
        <p:sp>
          <p:nvSpPr>
            <p:cNvPr id="1354" name="Google Shape;1354;p51"/>
            <p:cNvSpPr/>
            <p:nvPr/>
          </p:nvSpPr>
          <p:spPr>
            <a:xfrm>
              <a:off x="4515267" y="778317"/>
              <a:ext cx="1905776" cy="375456"/>
            </a:xfrm>
            <a:custGeom>
              <a:avLst/>
              <a:gdLst/>
              <a:ahLst/>
              <a:cxnLst/>
              <a:rect l="l" t="t" r="r" b="b"/>
              <a:pathLst>
                <a:path w="120000" h="120000" extrusionOk="0">
                  <a:moveTo>
                    <a:pt x="0" y="0"/>
                  </a:moveTo>
                  <a:lnTo>
                    <a:pt x="0" y="68012"/>
                  </a:lnTo>
                  <a:lnTo>
                    <a:pt x="120000" y="68012"/>
                  </a:lnTo>
                  <a:lnTo>
                    <a:pt x="120000" y="120000"/>
                  </a:lnTo>
                </a:path>
              </a:pathLst>
            </a:custGeom>
            <a:noFill/>
            <a:ln w="25400" cap="flat" cmpd="sng">
              <a:solidFill>
                <a:srgbClr val="3B6495"/>
              </a:solidFill>
              <a:prstDash val="solid"/>
              <a:round/>
              <a:headEnd type="none" w="sm" len="sm"/>
              <a:tailEnd type="none" w="sm" len="sm"/>
            </a:ln>
          </p:spPr>
        </p:sp>
        <p:sp>
          <p:nvSpPr>
            <p:cNvPr id="1355" name="Google Shape;1355;p51"/>
            <p:cNvSpPr/>
            <p:nvPr/>
          </p:nvSpPr>
          <p:spPr>
            <a:xfrm>
              <a:off x="1269799" y="1945056"/>
              <a:ext cx="786882" cy="1027091"/>
            </a:xfrm>
            <a:custGeom>
              <a:avLst/>
              <a:gdLst/>
              <a:ahLst/>
              <a:cxnLst/>
              <a:rect l="l" t="t" r="r" b="b"/>
              <a:pathLst>
                <a:path w="120000" h="120000" extrusionOk="0">
                  <a:moveTo>
                    <a:pt x="120000" y="0"/>
                  </a:moveTo>
                  <a:lnTo>
                    <a:pt x="0" y="120000"/>
                  </a:lnTo>
                </a:path>
              </a:pathLst>
            </a:custGeom>
            <a:noFill/>
            <a:ln w="25400" cap="flat" cmpd="sng">
              <a:solidFill>
                <a:srgbClr val="4674AA"/>
              </a:solidFill>
              <a:prstDash val="solid"/>
              <a:round/>
              <a:headEnd type="none" w="sm" len="sm"/>
              <a:tailEnd type="none" w="sm" len="sm"/>
            </a:ln>
          </p:spPr>
        </p:sp>
        <p:sp>
          <p:nvSpPr>
            <p:cNvPr id="1356" name="Google Shape;1356;p51"/>
            <p:cNvSpPr/>
            <p:nvPr/>
          </p:nvSpPr>
          <p:spPr>
            <a:xfrm>
              <a:off x="2676336" y="778317"/>
              <a:ext cx="1838931" cy="392171"/>
            </a:xfrm>
            <a:custGeom>
              <a:avLst/>
              <a:gdLst/>
              <a:ahLst/>
              <a:cxnLst/>
              <a:rect l="l" t="t" r="r" b="b"/>
              <a:pathLst>
                <a:path w="120000" h="120000" extrusionOk="0">
                  <a:moveTo>
                    <a:pt x="120000" y="0"/>
                  </a:moveTo>
                  <a:lnTo>
                    <a:pt x="120000" y="70228"/>
                  </a:lnTo>
                  <a:lnTo>
                    <a:pt x="0" y="70228"/>
                  </a:lnTo>
                  <a:lnTo>
                    <a:pt x="0" y="120000"/>
                  </a:lnTo>
                </a:path>
              </a:pathLst>
            </a:custGeom>
            <a:noFill/>
            <a:ln w="25400" cap="flat" cmpd="sng">
              <a:solidFill>
                <a:srgbClr val="3B6495"/>
              </a:solidFill>
              <a:prstDash val="solid"/>
              <a:round/>
              <a:headEnd type="none" w="sm" len="sm"/>
              <a:tailEnd type="none" w="sm" len="sm"/>
            </a:ln>
          </p:spPr>
        </p:sp>
        <p:sp>
          <p:nvSpPr>
            <p:cNvPr id="1357" name="Google Shape;1357;p51"/>
            <p:cNvSpPr/>
            <p:nvPr/>
          </p:nvSpPr>
          <p:spPr>
            <a:xfrm>
              <a:off x="3740700" y="3750"/>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1"/>
            <p:cNvSpPr txBox="1"/>
            <p:nvPr/>
          </p:nvSpPr>
          <p:spPr>
            <a:xfrm>
              <a:off x="3740700" y="3750"/>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Types of Cells </a:t>
              </a:r>
              <a:endParaRPr sz="1900">
                <a:solidFill>
                  <a:schemeClr val="lt1"/>
                </a:solidFill>
                <a:latin typeface="Calibri"/>
                <a:ea typeface="Calibri"/>
                <a:cs typeface="Calibri"/>
                <a:sym typeface="Calibri"/>
              </a:endParaRPr>
            </a:p>
          </p:txBody>
        </p:sp>
        <p:sp>
          <p:nvSpPr>
            <p:cNvPr id="1359" name="Google Shape;1359;p51"/>
            <p:cNvSpPr/>
            <p:nvPr/>
          </p:nvSpPr>
          <p:spPr>
            <a:xfrm>
              <a:off x="1901769" y="1170488"/>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1"/>
            <p:cNvSpPr txBox="1"/>
            <p:nvPr/>
          </p:nvSpPr>
          <p:spPr>
            <a:xfrm>
              <a:off x="1901769" y="1170488"/>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Prokaryotes</a:t>
              </a:r>
              <a:endParaRPr sz="1900">
                <a:solidFill>
                  <a:schemeClr val="lt1"/>
                </a:solidFill>
                <a:latin typeface="Calibri"/>
                <a:ea typeface="Calibri"/>
                <a:cs typeface="Calibri"/>
                <a:sym typeface="Calibri"/>
              </a:endParaRPr>
            </a:p>
          </p:txBody>
        </p:sp>
        <p:sp>
          <p:nvSpPr>
            <p:cNvPr id="1361" name="Google Shape;1361;p51"/>
            <p:cNvSpPr/>
            <p:nvPr/>
          </p:nvSpPr>
          <p:spPr>
            <a:xfrm>
              <a:off x="1269799" y="2654738"/>
              <a:ext cx="1982396" cy="63481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1"/>
            <p:cNvSpPr txBox="1"/>
            <p:nvPr/>
          </p:nvSpPr>
          <p:spPr>
            <a:xfrm>
              <a:off x="1269799" y="2654738"/>
              <a:ext cx="1982396" cy="634819"/>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Bacteria (made of bacteria cells)</a:t>
              </a:r>
              <a:endParaRPr sz="1900">
                <a:solidFill>
                  <a:schemeClr val="lt1"/>
                </a:solidFill>
                <a:latin typeface="Calibri"/>
                <a:ea typeface="Calibri"/>
                <a:cs typeface="Calibri"/>
                <a:sym typeface="Calibri"/>
              </a:endParaRPr>
            </a:p>
          </p:txBody>
        </p:sp>
        <p:sp>
          <p:nvSpPr>
            <p:cNvPr id="1363" name="Google Shape;1363;p51"/>
            <p:cNvSpPr/>
            <p:nvPr/>
          </p:nvSpPr>
          <p:spPr>
            <a:xfrm>
              <a:off x="5646476" y="1153773"/>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1"/>
            <p:cNvSpPr txBox="1"/>
            <p:nvPr/>
          </p:nvSpPr>
          <p:spPr>
            <a:xfrm>
              <a:off x="5646476" y="1153773"/>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Eukaryotes</a:t>
              </a:r>
              <a:endParaRPr sz="1900">
                <a:solidFill>
                  <a:schemeClr val="lt1"/>
                </a:solidFill>
                <a:latin typeface="Calibri"/>
                <a:ea typeface="Calibri"/>
                <a:cs typeface="Calibri"/>
                <a:sym typeface="Calibri"/>
              </a:endParaRPr>
            </a:p>
          </p:txBody>
        </p:sp>
        <p:sp>
          <p:nvSpPr>
            <p:cNvPr id="1365" name="Google Shape;1365;p51"/>
            <p:cNvSpPr/>
            <p:nvPr/>
          </p:nvSpPr>
          <p:spPr>
            <a:xfrm>
              <a:off x="3878263" y="2487625"/>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1"/>
            <p:cNvSpPr txBox="1"/>
            <p:nvPr/>
          </p:nvSpPr>
          <p:spPr>
            <a:xfrm>
              <a:off x="3878263" y="2487625"/>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Animals (made of animal cells) </a:t>
              </a:r>
              <a:endParaRPr sz="1900">
                <a:solidFill>
                  <a:schemeClr val="lt1"/>
                </a:solidFill>
                <a:latin typeface="Calibri"/>
                <a:ea typeface="Calibri"/>
                <a:cs typeface="Calibri"/>
                <a:sym typeface="Calibri"/>
              </a:endParaRPr>
            </a:p>
          </p:txBody>
        </p:sp>
        <p:sp>
          <p:nvSpPr>
            <p:cNvPr id="1367" name="Google Shape;1367;p51"/>
            <p:cNvSpPr/>
            <p:nvPr/>
          </p:nvSpPr>
          <p:spPr>
            <a:xfrm>
              <a:off x="6635273" y="2484542"/>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1"/>
            <p:cNvSpPr txBox="1"/>
            <p:nvPr/>
          </p:nvSpPr>
          <p:spPr>
            <a:xfrm>
              <a:off x="6635273" y="2484542"/>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Plants (made of plant cells) </a:t>
              </a:r>
              <a:endParaRPr sz="1900">
                <a:solidFill>
                  <a:schemeClr val="lt1"/>
                </a:solidFill>
                <a:latin typeface="Calibri"/>
                <a:ea typeface="Calibri"/>
                <a:cs typeface="Calibri"/>
                <a:sym typeface="Calibri"/>
              </a:endParaRPr>
            </a:p>
          </p:txBody>
        </p:sp>
      </p:grpSp>
      <p:pic>
        <p:nvPicPr>
          <p:cNvPr id="1369" name="Google Shape;1369;p51" descr="Animal Cell.jpg"/>
          <p:cNvPicPr preferRelativeResize="0"/>
          <p:nvPr/>
        </p:nvPicPr>
        <p:blipFill rotWithShape="1">
          <a:blip r:embed="rId3">
            <a:alphaModFix/>
          </a:blip>
          <a:srcRect l="-26185" r="-26185"/>
          <a:stretch/>
        </p:blipFill>
        <p:spPr>
          <a:xfrm>
            <a:off x="3456079" y="5019542"/>
            <a:ext cx="3038672" cy="1671153"/>
          </a:xfrm>
          <a:prstGeom prst="rect">
            <a:avLst/>
          </a:prstGeom>
          <a:noFill/>
          <a:ln>
            <a:noFill/>
          </a:ln>
        </p:spPr>
      </p:pic>
      <p:pic>
        <p:nvPicPr>
          <p:cNvPr id="1370" name="Google Shape;1370;p51" descr="Plant Cell.jpg"/>
          <p:cNvPicPr preferRelativeResize="0"/>
          <p:nvPr/>
        </p:nvPicPr>
        <p:blipFill rotWithShape="1">
          <a:blip r:embed="rId4">
            <a:alphaModFix/>
          </a:blip>
          <a:srcRect l="-29648" r="-29647"/>
          <a:stretch/>
        </p:blipFill>
        <p:spPr>
          <a:xfrm>
            <a:off x="6244724" y="5019542"/>
            <a:ext cx="2745352" cy="1509838"/>
          </a:xfrm>
          <a:prstGeom prst="rect">
            <a:avLst/>
          </a:prstGeom>
          <a:noFill/>
          <a:ln>
            <a:noFill/>
          </a:ln>
        </p:spPr>
      </p:pic>
      <p:pic>
        <p:nvPicPr>
          <p:cNvPr id="1371" name="Google Shape;1371;p51" descr="Bacteria Cell.jpg"/>
          <p:cNvPicPr preferRelativeResize="0"/>
          <p:nvPr/>
        </p:nvPicPr>
        <p:blipFill rotWithShape="1">
          <a:blip r:embed="rId5">
            <a:alphaModFix/>
          </a:blip>
          <a:srcRect/>
          <a:stretch/>
        </p:blipFill>
        <p:spPr>
          <a:xfrm>
            <a:off x="818596" y="4994878"/>
            <a:ext cx="2991057" cy="1733428"/>
          </a:xfrm>
          <a:prstGeom prst="rect">
            <a:avLst/>
          </a:prstGeom>
          <a:noFill/>
          <a:ln>
            <a:noFill/>
          </a:ln>
        </p:spPr>
      </p:pic>
      <p:sp>
        <p:nvSpPr>
          <p:cNvPr id="1372" name="Google Shape;1372;p51" descr="Artificial Intelligence"/>
          <p:cNvSpPr/>
          <p:nvPr/>
        </p:nvSpPr>
        <p:spPr>
          <a:xfrm>
            <a:off x="0" y="0"/>
            <a:ext cx="804900" cy="7578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ge0d2545052_0_720"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53"/>
          <p:cNvSpPr txBox="1"/>
          <p:nvPr/>
        </p:nvSpPr>
        <p:spPr>
          <a:xfrm>
            <a:off x="2654680" y="177377"/>
            <a:ext cx="40838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nucleus?</a:t>
            </a:r>
            <a:endParaRPr sz="3600">
              <a:solidFill>
                <a:schemeClr val="dk1"/>
              </a:solidFill>
              <a:latin typeface="Calibri"/>
              <a:ea typeface="Calibri"/>
              <a:cs typeface="Calibri"/>
              <a:sym typeface="Calibri"/>
            </a:endParaRPr>
          </a:p>
        </p:txBody>
      </p:sp>
      <p:sp>
        <p:nvSpPr>
          <p:cNvPr id="1385" name="Google Shape;1385;p53"/>
          <p:cNvSpPr txBox="1"/>
          <p:nvPr/>
        </p:nvSpPr>
        <p:spPr>
          <a:xfrm>
            <a:off x="314794" y="1139252"/>
            <a:ext cx="5096700" cy="4179000"/>
          </a:xfrm>
          <a:prstGeom prst="rect">
            <a:avLst/>
          </a:prstGeom>
          <a:noFill/>
          <a:ln>
            <a:noFill/>
          </a:ln>
        </p:spPr>
        <p:txBody>
          <a:bodyPr spcFirstLastPara="1" wrap="square" lIns="91425" tIns="45700" rIns="91425" bIns="45700" anchor="t" anchorCtr="0">
            <a:spAutoFit/>
          </a:bodyPr>
          <a:lstStyle/>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protective wall of a plant cell</a:t>
            </a:r>
            <a:endParaRPr sz="3000">
              <a:solidFill>
                <a:schemeClr val="dk1"/>
              </a:solidFill>
              <a:latin typeface="Calibri"/>
              <a:ea typeface="Calibri"/>
              <a:cs typeface="Calibri"/>
              <a:sym typeface="Calibri"/>
            </a:endParaRPr>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gel-like fluid that fills up the cell</a:t>
            </a:r>
            <a:endParaRPr sz="3000">
              <a:solidFill>
                <a:schemeClr val="dk1"/>
              </a:solidFill>
              <a:latin typeface="Calibri"/>
              <a:ea typeface="Calibri"/>
              <a:cs typeface="Calibri"/>
              <a:sym typeface="Calibri"/>
            </a:endParaRPr>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different parts of the cell that have different jobs</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control center of the cell</a:t>
            </a:r>
            <a:endParaRPr sz="30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386" name="Google Shape;1386;p53"/>
          <p:cNvPicPr preferRelativeResize="0"/>
          <p:nvPr/>
        </p:nvPicPr>
        <p:blipFill rotWithShape="1">
          <a:blip r:embed="rId3">
            <a:alphaModFix/>
          </a:blip>
          <a:srcRect/>
          <a:stretch/>
        </p:blipFill>
        <p:spPr>
          <a:xfrm>
            <a:off x="5676650" y="4262925"/>
            <a:ext cx="3185050" cy="2388776"/>
          </a:xfrm>
          <a:prstGeom prst="rect">
            <a:avLst/>
          </a:prstGeom>
          <a:noFill/>
          <a:ln>
            <a:noFill/>
          </a:ln>
        </p:spPr>
      </p:pic>
      <p:sp>
        <p:nvSpPr>
          <p:cNvPr id="1387" name="Google Shape;1387;p53"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gb6e5da7a33_0_603"/>
          <p:cNvSpPr txBox="1"/>
          <p:nvPr/>
        </p:nvSpPr>
        <p:spPr>
          <a:xfrm>
            <a:off x="2654680" y="177377"/>
            <a:ext cx="40839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nucleus?</a:t>
            </a:r>
            <a:endParaRPr sz="3600">
              <a:solidFill>
                <a:schemeClr val="dk1"/>
              </a:solidFill>
              <a:latin typeface="Calibri"/>
              <a:ea typeface="Calibri"/>
              <a:cs typeface="Calibri"/>
              <a:sym typeface="Calibri"/>
            </a:endParaRPr>
          </a:p>
        </p:txBody>
      </p:sp>
      <p:sp>
        <p:nvSpPr>
          <p:cNvPr id="1394" name="Google Shape;1394;gb6e5da7a33_0_603"/>
          <p:cNvSpPr txBox="1"/>
          <p:nvPr/>
        </p:nvSpPr>
        <p:spPr>
          <a:xfrm>
            <a:off x="314794" y="1139252"/>
            <a:ext cx="5096700" cy="4179000"/>
          </a:xfrm>
          <a:prstGeom prst="rect">
            <a:avLst/>
          </a:prstGeom>
          <a:noFill/>
          <a:ln>
            <a:noFill/>
          </a:ln>
        </p:spPr>
        <p:txBody>
          <a:bodyPr spcFirstLastPara="1" wrap="square" lIns="91425" tIns="45700" rIns="91425" bIns="45700" anchor="t" anchorCtr="0">
            <a:spAutoFit/>
          </a:bodyPr>
          <a:lstStyle/>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protective wall of a plant cell</a:t>
            </a:r>
            <a:endParaRPr sz="3000">
              <a:solidFill>
                <a:schemeClr val="dk1"/>
              </a:solidFill>
              <a:latin typeface="Calibri"/>
              <a:ea typeface="Calibri"/>
              <a:cs typeface="Calibri"/>
              <a:sym typeface="Calibri"/>
            </a:endParaRPr>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gel-like fluid that fills up the cell</a:t>
            </a:r>
            <a:endParaRPr sz="3000">
              <a:solidFill>
                <a:schemeClr val="dk1"/>
              </a:solidFill>
              <a:latin typeface="Calibri"/>
              <a:ea typeface="Calibri"/>
              <a:cs typeface="Calibri"/>
              <a:sym typeface="Calibri"/>
            </a:endParaRPr>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different parts of the cell that have different jobs</a:t>
            </a:r>
            <a:endParaRPr sz="3000"/>
          </a:p>
          <a:p>
            <a:pPr marL="285750" marR="0" lvl="0" indent="-323850" algn="l" rtl="0">
              <a:lnSpc>
                <a:spcPct val="115000"/>
              </a:lnSpc>
              <a:spcBef>
                <a:spcPts val="0"/>
              </a:spcBef>
              <a:spcAft>
                <a:spcPts val="0"/>
              </a:spcAft>
              <a:buClr>
                <a:srgbClr val="FF0000"/>
              </a:buClr>
              <a:buSzPts val="3000"/>
              <a:buFont typeface="Arial"/>
              <a:buAutoNum type="alphaUcPeriod"/>
            </a:pPr>
            <a:r>
              <a:rPr lang="en-US" sz="3000">
                <a:solidFill>
                  <a:srgbClr val="FF0000"/>
                </a:solidFill>
                <a:latin typeface="Calibri"/>
                <a:ea typeface="Calibri"/>
                <a:cs typeface="Calibri"/>
                <a:sym typeface="Calibri"/>
              </a:rPr>
              <a:t>The control center of the cell</a:t>
            </a:r>
            <a:endParaRPr sz="3000">
              <a:solidFill>
                <a:srgbClr val="FF0000"/>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395" name="Google Shape;1395;gb6e5da7a33_0_603"/>
          <p:cNvPicPr preferRelativeResize="0"/>
          <p:nvPr/>
        </p:nvPicPr>
        <p:blipFill rotWithShape="1">
          <a:blip r:embed="rId3">
            <a:alphaModFix/>
          </a:blip>
          <a:srcRect/>
          <a:stretch/>
        </p:blipFill>
        <p:spPr>
          <a:xfrm>
            <a:off x="5676650" y="4262925"/>
            <a:ext cx="3185050" cy="2388776"/>
          </a:xfrm>
          <a:prstGeom prst="rect">
            <a:avLst/>
          </a:prstGeom>
          <a:noFill/>
          <a:ln>
            <a:noFill/>
          </a:ln>
        </p:spPr>
      </p:pic>
      <p:sp>
        <p:nvSpPr>
          <p:cNvPr id="1396" name="Google Shape;1396;gb6e5da7a33_0_603"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ge0d2545052_0_727" descr="Artificial Intelligence"/>
          <p:cNvSpPr/>
          <p:nvPr/>
        </p:nvSpPr>
        <p:spPr>
          <a:xfrm>
            <a:off x="1714500" y="1172300"/>
            <a:ext cx="3534300" cy="360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3" name="Google Shape;1403;ge0d2545052_0_727" descr="Comment Like"/>
          <p:cNvPicPr preferRelativeResize="0"/>
          <p:nvPr/>
        </p:nvPicPr>
        <p:blipFill rotWithShape="1">
          <a:blip r:embed="rId4">
            <a:alphaModFix/>
          </a:blip>
          <a:srcRect/>
          <a:stretch/>
        </p:blipFill>
        <p:spPr>
          <a:xfrm>
            <a:off x="4572000" y="2036490"/>
            <a:ext cx="2350039" cy="2350039"/>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pic>
        <p:nvPicPr>
          <p:cNvPr id="1409" name="Google Shape;1409;p56" descr="Animal Cell.jpg"/>
          <p:cNvPicPr preferRelativeResize="0"/>
          <p:nvPr/>
        </p:nvPicPr>
        <p:blipFill rotWithShape="1">
          <a:blip r:embed="rId3">
            <a:alphaModFix/>
          </a:blip>
          <a:srcRect l="-26185" r="-26185"/>
          <a:stretch/>
        </p:blipFill>
        <p:spPr>
          <a:xfrm>
            <a:off x="1117864" y="3145758"/>
            <a:ext cx="5130864" cy="2821778"/>
          </a:xfrm>
          <a:prstGeom prst="rect">
            <a:avLst/>
          </a:prstGeom>
          <a:noFill/>
          <a:ln>
            <a:noFill/>
          </a:ln>
        </p:spPr>
      </p:pic>
      <p:cxnSp>
        <p:nvCxnSpPr>
          <p:cNvPr id="1410" name="Google Shape;1410;p56"/>
          <p:cNvCxnSpPr/>
          <p:nvPr/>
        </p:nvCxnSpPr>
        <p:spPr>
          <a:xfrm rot="10800000" flipH="1">
            <a:off x="3756055" y="3145758"/>
            <a:ext cx="2492673" cy="1007735"/>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1411" name="Google Shape;1411;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Animal Cell </a:t>
            </a:r>
            <a:endParaRPr/>
          </a:p>
        </p:txBody>
      </p:sp>
      <p:sp>
        <p:nvSpPr>
          <p:cNvPr id="1412" name="Google Shape;1412;p56"/>
          <p:cNvSpPr txBox="1"/>
          <p:nvPr/>
        </p:nvSpPr>
        <p:spPr>
          <a:xfrm>
            <a:off x="3086339" y="2259328"/>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nucleus</a:t>
            </a:r>
            <a:endParaRPr sz="4400">
              <a:solidFill>
                <a:schemeClr val="dk1"/>
              </a:solidFill>
              <a:latin typeface="Calibri"/>
              <a:ea typeface="Calibri"/>
              <a:cs typeface="Calibri"/>
              <a:sym typeface="Calibri"/>
            </a:endParaRPr>
          </a:p>
        </p:txBody>
      </p:sp>
      <p:sp>
        <p:nvSpPr>
          <p:cNvPr id="1413" name="Google Shape;1413;p56" descr="Artificial Intelligence"/>
          <p:cNvSpPr/>
          <p:nvPr/>
        </p:nvSpPr>
        <p:spPr>
          <a:xfrm>
            <a:off x="-1" y="0"/>
            <a:ext cx="885600" cy="906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4" name="Google Shape;1414;p56" descr="Comment Like"/>
          <p:cNvPicPr preferRelativeResize="0"/>
          <p:nvPr/>
        </p:nvPicPr>
        <p:blipFill rotWithShape="1">
          <a:blip r:embed="rId5">
            <a:alphaModFix/>
          </a:blip>
          <a:srcRect/>
          <a:stretch/>
        </p:blipFill>
        <p:spPr>
          <a:xfrm>
            <a:off x="729398" y="121849"/>
            <a:ext cx="728394" cy="662296"/>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Plant Cell </a:t>
            </a:r>
            <a:endParaRPr/>
          </a:p>
        </p:txBody>
      </p:sp>
      <p:sp>
        <p:nvSpPr>
          <p:cNvPr id="1421" name="Google Shape;1421;p57"/>
          <p:cNvSpPr/>
          <p:nvPr/>
        </p:nvSpPr>
        <p:spPr>
          <a:xfrm>
            <a:off x="1203048" y="1236654"/>
            <a:ext cx="3241546" cy="18098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22" name="Google Shape;1422;p57" descr="Plant Cell.jpg"/>
          <p:cNvPicPr preferRelativeResize="0">
            <a:picLocks noGrp="1"/>
          </p:cNvPicPr>
          <p:nvPr>
            <p:ph type="body" idx="1"/>
          </p:nvPr>
        </p:nvPicPr>
        <p:blipFill rotWithShape="1">
          <a:blip r:embed="rId3">
            <a:alphaModFix/>
          </a:blip>
          <a:srcRect l="-29648" r="-29647"/>
          <a:stretch/>
        </p:blipFill>
        <p:spPr>
          <a:xfrm>
            <a:off x="0" y="2202813"/>
            <a:ext cx="7395376" cy="4067172"/>
          </a:xfrm>
          <a:prstGeom prst="rect">
            <a:avLst/>
          </a:prstGeom>
          <a:noFill/>
          <a:ln w="9525" cap="flat" cmpd="sng">
            <a:solidFill>
              <a:schemeClr val="lt1"/>
            </a:solidFill>
            <a:prstDash val="solid"/>
            <a:round/>
            <a:headEnd type="none" w="sm" len="sm"/>
            <a:tailEnd type="none" w="sm" len="sm"/>
          </a:ln>
        </p:spPr>
      </p:pic>
      <p:cxnSp>
        <p:nvCxnSpPr>
          <p:cNvPr id="1423" name="Google Shape;1423;p57"/>
          <p:cNvCxnSpPr/>
          <p:nvPr/>
        </p:nvCxnSpPr>
        <p:spPr>
          <a:xfrm rot="10800000">
            <a:off x="5244618" y="2803787"/>
            <a:ext cx="1460982" cy="1432612"/>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1424" name="Google Shape;1424;p57"/>
          <p:cNvSpPr txBox="1"/>
          <p:nvPr/>
        </p:nvSpPr>
        <p:spPr>
          <a:xfrm>
            <a:off x="3545288" y="3950943"/>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nucleus</a:t>
            </a:r>
            <a:endParaRPr sz="4400">
              <a:solidFill>
                <a:schemeClr val="dk1"/>
              </a:solidFill>
              <a:latin typeface="Calibri"/>
              <a:ea typeface="Calibri"/>
              <a:cs typeface="Calibri"/>
              <a:sym typeface="Calibri"/>
            </a:endParaRPr>
          </a:p>
        </p:txBody>
      </p:sp>
      <p:sp>
        <p:nvSpPr>
          <p:cNvPr id="1425" name="Google Shape;1425;p57" descr="Artificial Intelligence"/>
          <p:cNvSpPr/>
          <p:nvPr/>
        </p:nvSpPr>
        <p:spPr>
          <a:xfrm>
            <a:off x="-1" y="0"/>
            <a:ext cx="885600" cy="906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6" name="Google Shape;1426;p57" descr="Comment Like"/>
          <p:cNvPicPr preferRelativeResize="0"/>
          <p:nvPr/>
        </p:nvPicPr>
        <p:blipFill rotWithShape="1">
          <a:blip r:embed="rId5">
            <a:alphaModFix/>
          </a:blip>
          <a:srcRect/>
          <a:stretch/>
        </p:blipFill>
        <p:spPr>
          <a:xfrm>
            <a:off x="729398" y="121849"/>
            <a:ext cx="728394" cy="662296"/>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ge0d2545052_0_741" descr="Artificial Intelligence"/>
          <p:cNvSpPr/>
          <p:nvPr/>
        </p:nvSpPr>
        <p:spPr>
          <a:xfrm>
            <a:off x="1839950" y="1172300"/>
            <a:ext cx="3408900" cy="3522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3" name="Google Shape;1433;ge0d2545052_0_741" descr="Comment Dislike"/>
          <p:cNvPicPr preferRelativeResize="0"/>
          <p:nvPr/>
        </p:nvPicPr>
        <p:blipFill rotWithShape="1">
          <a:blip r:embed="rId4">
            <a:alphaModFix/>
          </a:blip>
          <a:srcRect/>
          <a:stretch/>
        </p:blipFill>
        <p:spPr>
          <a:xfrm>
            <a:off x="4572000" y="1755137"/>
            <a:ext cx="2510794" cy="251079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59"/>
          <p:cNvSpPr txBox="1">
            <a:spLocks noGrp="1"/>
          </p:cNvSpPr>
          <p:nvPr>
            <p:ph type="title"/>
          </p:nvPr>
        </p:nvSpPr>
        <p:spPr>
          <a:xfrm>
            <a:off x="524125" y="679513"/>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Bacteria Cell </a:t>
            </a:r>
            <a:endParaRPr/>
          </a:p>
        </p:txBody>
      </p:sp>
      <p:pic>
        <p:nvPicPr>
          <p:cNvPr id="1440" name="Google Shape;1440;p59" descr="bacteria.tiff"/>
          <p:cNvPicPr preferRelativeResize="0"/>
          <p:nvPr/>
        </p:nvPicPr>
        <p:blipFill rotWithShape="1">
          <a:blip r:embed="rId3">
            <a:alphaModFix/>
          </a:blip>
          <a:srcRect/>
          <a:stretch/>
        </p:blipFill>
        <p:spPr>
          <a:xfrm>
            <a:off x="1605183" y="3280465"/>
            <a:ext cx="5676900" cy="2070100"/>
          </a:xfrm>
          <a:prstGeom prst="rect">
            <a:avLst/>
          </a:prstGeom>
          <a:noFill/>
          <a:ln>
            <a:noFill/>
          </a:ln>
        </p:spPr>
      </p:pic>
      <p:sp>
        <p:nvSpPr>
          <p:cNvPr id="1441" name="Google Shape;1441;p59"/>
          <p:cNvSpPr txBox="1"/>
          <p:nvPr/>
        </p:nvSpPr>
        <p:spPr>
          <a:xfrm>
            <a:off x="2836922" y="1822535"/>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FF0000"/>
              </a:buClr>
              <a:buSzPts val="4400"/>
              <a:buFont typeface="Calibri"/>
              <a:buNone/>
            </a:pPr>
            <a:r>
              <a:rPr lang="en-US" sz="4400">
                <a:solidFill>
                  <a:srgbClr val="FF0000"/>
                </a:solidFill>
                <a:latin typeface="Calibri"/>
                <a:ea typeface="Calibri"/>
                <a:cs typeface="Calibri"/>
                <a:sym typeface="Calibri"/>
              </a:rPr>
              <a:t>????</a:t>
            </a:r>
            <a:endParaRPr sz="4400">
              <a:solidFill>
                <a:srgbClr val="FF0000"/>
              </a:solidFill>
              <a:latin typeface="Calibri"/>
              <a:ea typeface="Calibri"/>
              <a:cs typeface="Calibri"/>
              <a:sym typeface="Calibri"/>
            </a:endParaRPr>
          </a:p>
        </p:txBody>
      </p:sp>
      <p:sp>
        <p:nvSpPr>
          <p:cNvPr id="1442" name="Google Shape;1442;p59" descr="Artificial Intelligence"/>
          <p:cNvSpPr/>
          <p:nvPr/>
        </p:nvSpPr>
        <p:spPr>
          <a:xfrm>
            <a:off x="0" y="0"/>
            <a:ext cx="846600" cy="8142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3" name="Google Shape;1443;p59" descr="Comment Dislike"/>
          <p:cNvPicPr preferRelativeResize="0"/>
          <p:nvPr/>
        </p:nvPicPr>
        <p:blipFill rotWithShape="1">
          <a:blip r:embed="rId5">
            <a:alphaModFix/>
          </a:blip>
          <a:srcRect/>
          <a:stretch/>
        </p:blipFill>
        <p:spPr>
          <a:xfrm>
            <a:off x="670092" y="134687"/>
            <a:ext cx="623458" cy="5802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1"/>
          <p:cNvSpPr txBox="1"/>
          <p:nvPr/>
        </p:nvSpPr>
        <p:spPr>
          <a:xfrm>
            <a:off x="3132824" y="257001"/>
            <a:ext cx="287835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cell?</a:t>
            </a:r>
            <a:endParaRPr sz="3600">
              <a:solidFill>
                <a:schemeClr val="dk1"/>
              </a:solidFill>
              <a:latin typeface="Calibri"/>
              <a:ea typeface="Calibri"/>
              <a:cs typeface="Calibri"/>
              <a:sym typeface="Calibri"/>
            </a:endParaRPr>
          </a:p>
        </p:txBody>
      </p:sp>
      <p:sp>
        <p:nvSpPr>
          <p:cNvPr id="316" name="Google Shape;316;p11"/>
          <p:cNvSpPr txBox="1"/>
          <p:nvPr/>
        </p:nvSpPr>
        <p:spPr>
          <a:xfrm>
            <a:off x="434714" y="1369966"/>
            <a:ext cx="5456420" cy="3385542"/>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An instrument for observing very small objects or organisms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 structure that protects the cell nucleus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rgbClr val="FF0000"/>
              </a:buClr>
              <a:buSzPts val="2800"/>
              <a:buFont typeface="Calibri"/>
              <a:buAutoNum type="alphaUcPeriod"/>
            </a:pPr>
            <a:r>
              <a:rPr lang="en-US" sz="2800">
                <a:solidFill>
                  <a:srgbClr val="FF0000"/>
                </a:solidFill>
                <a:latin typeface="Calibri"/>
                <a:ea typeface="Calibri"/>
                <a:cs typeface="Calibri"/>
                <a:sym typeface="Calibri"/>
              </a:rPr>
              <a:t>The basic unit of life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7" name="Google Shape;317;p11" descr="Animal Cell.jpg"/>
          <p:cNvPicPr preferRelativeResize="0"/>
          <p:nvPr/>
        </p:nvPicPr>
        <p:blipFill rotWithShape="1">
          <a:blip r:embed="rId3">
            <a:alphaModFix/>
          </a:blip>
          <a:srcRect l="-26192" r="-26177"/>
          <a:stretch/>
        </p:blipFill>
        <p:spPr>
          <a:xfrm>
            <a:off x="4213427" y="3757977"/>
            <a:ext cx="4930578" cy="2711628"/>
          </a:xfrm>
          <a:prstGeom prst="rect">
            <a:avLst/>
          </a:prstGeom>
          <a:noFill/>
          <a:ln>
            <a:noFill/>
          </a:ln>
        </p:spPr>
      </p:pic>
      <p:sp>
        <p:nvSpPr>
          <p:cNvPr id="318" name="Google Shape;318;p11"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ge0d2545052_0_824"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gb6e5da7a33_0_611"/>
          <p:cNvSpPr txBox="1"/>
          <p:nvPr/>
        </p:nvSpPr>
        <p:spPr>
          <a:xfrm>
            <a:off x="608850" y="313100"/>
            <a:ext cx="792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 Bacteria cells do not have nuclei. </a:t>
            </a:r>
            <a:endParaRPr sz="3600">
              <a:solidFill>
                <a:schemeClr val="dk1"/>
              </a:solidFill>
              <a:latin typeface="Calibri"/>
              <a:ea typeface="Calibri"/>
              <a:cs typeface="Calibri"/>
              <a:sym typeface="Calibri"/>
            </a:endParaRPr>
          </a:p>
        </p:txBody>
      </p:sp>
      <p:sp>
        <p:nvSpPr>
          <p:cNvPr id="1456" name="Google Shape;1456;gb6e5da7a33_0_611"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7" name="Google Shape;1457;gb6e5da7a33_0_611" descr="bacteria.tiff"/>
          <p:cNvPicPr preferRelativeResize="0"/>
          <p:nvPr/>
        </p:nvPicPr>
        <p:blipFill rotWithShape="1">
          <a:blip r:embed="rId4">
            <a:alphaModFix/>
          </a:blip>
          <a:srcRect/>
          <a:stretch/>
        </p:blipFill>
        <p:spPr>
          <a:xfrm>
            <a:off x="1193498" y="2578052"/>
            <a:ext cx="6757000" cy="24639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gb6e5da7a33_0_628"/>
          <p:cNvSpPr txBox="1"/>
          <p:nvPr/>
        </p:nvSpPr>
        <p:spPr>
          <a:xfrm>
            <a:off x="608850" y="313100"/>
            <a:ext cx="792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FF0000"/>
                </a:solidFill>
                <a:latin typeface="Calibri"/>
                <a:ea typeface="Calibri"/>
                <a:cs typeface="Calibri"/>
                <a:sym typeface="Calibri"/>
              </a:rPr>
              <a:t>True</a:t>
            </a:r>
            <a:r>
              <a:rPr lang="en-US" sz="3600">
                <a:solidFill>
                  <a:schemeClr val="dk1"/>
                </a:solidFill>
                <a:latin typeface="Calibri"/>
                <a:ea typeface="Calibri"/>
                <a:cs typeface="Calibri"/>
                <a:sym typeface="Calibri"/>
              </a:rPr>
              <a:t>/False: Bacteria cells do not have nuclei. </a:t>
            </a:r>
            <a:endParaRPr sz="3600">
              <a:solidFill>
                <a:schemeClr val="dk1"/>
              </a:solidFill>
              <a:latin typeface="Calibri"/>
              <a:ea typeface="Calibri"/>
              <a:cs typeface="Calibri"/>
              <a:sym typeface="Calibri"/>
            </a:endParaRPr>
          </a:p>
        </p:txBody>
      </p:sp>
      <p:sp>
        <p:nvSpPr>
          <p:cNvPr id="1464" name="Google Shape;1464;gb6e5da7a33_0_628"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5" name="Google Shape;1465;gb6e5da7a33_0_628" descr="bacteria.tiff"/>
          <p:cNvPicPr preferRelativeResize="0"/>
          <p:nvPr/>
        </p:nvPicPr>
        <p:blipFill rotWithShape="1">
          <a:blip r:embed="rId4">
            <a:alphaModFix/>
          </a:blip>
          <a:srcRect/>
          <a:stretch/>
        </p:blipFill>
        <p:spPr>
          <a:xfrm>
            <a:off x="1193498" y="2578052"/>
            <a:ext cx="6757000" cy="246397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gb6e5da7a33_0_619"/>
          <p:cNvSpPr txBox="1"/>
          <p:nvPr/>
        </p:nvSpPr>
        <p:spPr>
          <a:xfrm>
            <a:off x="608850" y="313100"/>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nucleus of a cell?</a:t>
            </a:r>
            <a:endParaRPr sz="3600">
              <a:solidFill>
                <a:schemeClr val="dk1"/>
              </a:solidFill>
              <a:latin typeface="Calibri"/>
              <a:ea typeface="Calibri"/>
              <a:cs typeface="Calibri"/>
              <a:sym typeface="Calibri"/>
            </a:endParaRPr>
          </a:p>
        </p:txBody>
      </p:sp>
      <p:sp>
        <p:nvSpPr>
          <p:cNvPr id="1472" name="Google Shape;1472;gb6e5da7a33_0_619"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3" name="Google Shape;1473;gb6e5da7a33_0_619"/>
          <p:cNvPicPr preferRelativeResize="0"/>
          <p:nvPr/>
        </p:nvPicPr>
        <p:blipFill rotWithShape="1">
          <a:blip r:embed="rId4">
            <a:alphaModFix/>
          </a:blip>
          <a:srcRect/>
          <a:stretch/>
        </p:blipFill>
        <p:spPr>
          <a:xfrm>
            <a:off x="497047" y="1515428"/>
            <a:ext cx="4757627" cy="3162799"/>
          </a:xfrm>
          <a:prstGeom prst="rect">
            <a:avLst/>
          </a:prstGeom>
          <a:noFill/>
          <a:ln>
            <a:noFill/>
          </a:ln>
        </p:spPr>
      </p:pic>
      <p:pic>
        <p:nvPicPr>
          <p:cNvPr id="1474" name="Google Shape;1474;gb6e5da7a33_0_619"/>
          <p:cNvPicPr preferRelativeResize="0"/>
          <p:nvPr/>
        </p:nvPicPr>
        <p:blipFill rotWithShape="1">
          <a:blip r:embed="rId5">
            <a:alphaModFix/>
          </a:blip>
          <a:srcRect/>
          <a:stretch/>
        </p:blipFill>
        <p:spPr>
          <a:xfrm>
            <a:off x="4539575" y="3038275"/>
            <a:ext cx="4107375" cy="3080524"/>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e0d2545052_0_842"/>
          <p:cNvSpPr txBox="1"/>
          <p:nvPr/>
        </p:nvSpPr>
        <p:spPr>
          <a:xfrm>
            <a:off x="2585360" y="639731"/>
            <a:ext cx="397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481" name="Google Shape;1481;ge0d2545052_0_842" descr="Rewind"/>
          <p:cNvSpPr/>
          <p:nvPr/>
        </p:nvSpPr>
        <p:spPr>
          <a:xfrm>
            <a:off x="2376225" y="1563125"/>
            <a:ext cx="41823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gb6e5da7a33_0_635"/>
          <p:cNvSpPr txBox="1"/>
          <p:nvPr/>
        </p:nvSpPr>
        <p:spPr>
          <a:xfrm>
            <a:off x="1025700" y="229875"/>
            <a:ext cx="76536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Nucleus</a:t>
            </a:r>
            <a:r>
              <a:rPr lang="en-US" sz="4000">
                <a:solidFill>
                  <a:schemeClr val="dk1"/>
                </a:solidFill>
                <a:latin typeface="Calibri"/>
                <a:ea typeface="Calibri"/>
                <a:cs typeface="Calibri"/>
                <a:sym typeface="Calibri"/>
              </a:rPr>
              <a:t>: the control center of a cell</a:t>
            </a:r>
            <a:endParaRPr sz="4000">
              <a:solidFill>
                <a:schemeClr val="dk1"/>
              </a:solidFill>
              <a:latin typeface="Calibri"/>
              <a:ea typeface="Calibri"/>
              <a:cs typeface="Calibri"/>
              <a:sym typeface="Calibri"/>
            </a:endParaRPr>
          </a:p>
        </p:txBody>
      </p:sp>
      <p:pic>
        <p:nvPicPr>
          <p:cNvPr id="1488" name="Google Shape;1488;gb6e5da7a33_0_635"/>
          <p:cNvPicPr preferRelativeResize="0"/>
          <p:nvPr/>
        </p:nvPicPr>
        <p:blipFill rotWithShape="1">
          <a:blip r:embed="rId3">
            <a:alphaModFix/>
          </a:blip>
          <a:srcRect/>
          <a:stretch/>
        </p:blipFill>
        <p:spPr>
          <a:xfrm>
            <a:off x="497047" y="1781878"/>
            <a:ext cx="4757627" cy="3162799"/>
          </a:xfrm>
          <a:prstGeom prst="rect">
            <a:avLst/>
          </a:prstGeom>
          <a:noFill/>
          <a:ln>
            <a:noFill/>
          </a:ln>
        </p:spPr>
      </p:pic>
      <p:pic>
        <p:nvPicPr>
          <p:cNvPr id="1489" name="Google Shape;1489;gb6e5da7a33_0_635"/>
          <p:cNvPicPr preferRelativeResize="0"/>
          <p:nvPr/>
        </p:nvPicPr>
        <p:blipFill rotWithShape="1">
          <a:blip r:embed="rId4">
            <a:alphaModFix/>
          </a:blip>
          <a:srcRect/>
          <a:stretch/>
        </p:blipFill>
        <p:spPr>
          <a:xfrm>
            <a:off x="4539575" y="3304725"/>
            <a:ext cx="4107375" cy="3080524"/>
          </a:xfrm>
          <a:prstGeom prst="rect">
            <a:avLst/>
          </a:prstGeom>
          <a:noFill/>
          <a:ln>
            <a:noFill/>
          </a:ln>
        </p:spPr>
      </p:pic>
      <p:sp>
        <p:nvSpPr>
          <p:cNvPr id="1490" name="Google Shape;1490;gb6e5da7a33_0_635" descr="Rewind"/>
          <p:cNvSpPr/>
          <p:nvPr/>
        </p:nvSpPr>
        <p:spPr>
          <a:xfrm>
            <a:off x="0" y="0"/>
            <a:ext cx="1025700" cy="9744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gb6e5da7a33_0_6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Types of Cells</a:t>
            </a:r>
            <a:endParaRPr/>
          </a:p>
        </p:txBody>
      </p:sp>
      <p:grpSp>
        <p:nvGrpSpPr>
          <p:cNvPr id="1497" name="Google Shape;1497;gb6e5da7a33_0_644"/>
          <p:cNvGrpSpPr/>
          <p:nvPr/>
        </p:nvGrpSpPr>
        <p:grpSpPr>
          <a:xfrm>
            <a:off x="1392818" y="1603950"/>
            <a:ext cx="6914674" cy="3285788"/>
            <a:chOff x="1269799" y="3750"/>
            <a:chExt cx="6914674" cy="3285788"/>
          </a:xfrm>
        </p:grpSpPr>
        <p:sp>
          <p:nvSpPr>
            <p:cNvPr id="1498" name="Google Shape;1498;gb6e5da7a33_0_644"/>
            <p:cNvSpPr/>
            <p:nvPr/>
          </p:nvSpPr>
          <p:spPr>
            <a:xfrm>
              <a:off x="5801390" y="1928341"/>
              <a:ext cx="834000" cy="943500"/>
            </a:xfrm>
            <a:custGeom>
              <a:avLst/>
              <a:gdLst/>
              <a:ahLst/>
              <a:cxnLst/>
              <a:rect l="l" t="t" r="r" b="b"/>
              <a:pathLst>
                <a:path w="120000" h="120000" extrusionOk="0">
                  <a:moveTo>
                    <a:pt x="0" y="0"/>
                  </a:moveTo>
                  <a:lnTo>
                    <a:pt x="0" y="120000"/>
                  </a:lnTo>
                  <a:lnTo>
                    <a:pt x="120000" y="120000"/>
                  </a:lnTo>
                </a:path>
              </a:pathLst>
            </a:custGeom>
            <a:noFill/>
            <a:ln w="25400" cap="flat" cmpd="sng">
              <a:solidFill>
                <a:srgbClr val="4674AA"/>
              </a:solidFill>
              <a:prstDash val="solid"/>
              <a:round/>
              <a:headEnd type="none" w="sm" len="sm"/>
              <a:tailEnd type="none" w="sm" len="sm"/>
            </a:ln>
          </p:spPr>
        </p:sp>
        <p:sp>
          <p:nvSpPr>
            <p:cNvPr id="1499" name="Google Shape;1499;gb6e5da7a33_0_644"/>
            <p:cNvSpPr/>
            <p:nvPr/>
          </p:nvSpPr>
          <p:spPr>
            <a:xfrm>
              <a:off x="5427398" y="1928341"/>
              <a:ext cx="374100" cy="946500"/>
            </a:xfrm>
            <a:custGeom>
              <a:avLst/>
              <a:gdLst/>
              <a:ahLst/>
              <a:cxnLst/>
              <a:rect l="l" t="t" r="r" b="b"/>
              <a:pathLst>
                <a:path w="120000" h="120000" extrusionOk="0">
                  <a:moveTo>
                    <a:pt x="120000" y="0"/>
                  </a:moveTo>
                  <a:lnTo>
                    <a:pt x="120000" y="120000"/>
                  </a:lnTo>
                  <a:lnTo>
                    <a:pt x="0" y="120000"/>
                  </a:lnTo>
                </a:path>
              </a:pathLst>
            </a:custGeom>
            <a:noFill/>
            <a:ln w="25400" cap="flat" cmpd="sng">
              <a:solidFill>
                <a:srgbClr val="4674AA"/>
              </a:solidFill>
              <a:prstDash val="solid"/>
              <a:round/>
              <a:headEnd type="none" w="sm" len="sm"/>
              <a:tailEnd type="none" w="sm" len="sm"/>
            </a:ln>
          </p:spPr>
        </p:sp>
        <p:sp>
          <p:nvSpPr>
            <p:cNvPr id="1500" name="Google Shape;1500;gb6e5da7a33_0_644"/>
            <p:cNvSpPr/>
            <p:nvPr/>
          </p:nvSpPr>
          <p:spPr>
            <a:xfrm>
              <a:off x="4515267" y="778317"/>
              <a:ext cx="1905900" cy="375600"/>
            </a:xfrm>
            <a:custGeom>
              <a:avLst/>
              <a:gdLst/>
              <a:ahLst/>
              <a:cxnLst/>
              <a:rect l="l" t="t" r="r" b="b"/>
              <a:pathLst>
                <a:path w="120000" h="120000" extrusionOk="0">
                  <a:moveTo>
                    <a:pt x="0" y="0"/>
                  </a:moveTo>
                  <a:lnTo>
                    <a:pt x="0" y="68012"/>
                  </a:lnTo>
                  <a:lnTo>
                    <a:pt x="120000" y="68012"/>
                  </a:lnTo>
                  <a:lnTo>
                    <a:pt x="120000" y="120000"/>
                  </a:lnTo>
                </a:path>
              </a:pathLst>
            </a:custGeom>
            <a:noFill/>
            <a:ln w="25400" cap="flat" cmpd="sng">
              <a:solidFill>
                <a:srgbClr val="3B6495"/>
              </a:solidFill>
              <a:prstDash val="solid"/>
              <a:round/>
              <a:headEnd type="none" w="sm" len="sm"/>
              <a:tailEnd type="none" w="sm" len="sm"/>
            </a:ln>
          </p:spPr>
        </p:sp>
        <p:sp>
          <p:nvSpPr>
            <p:cNvPr id="1501" name="Google Shape;1501;gb6e5da7a33_0_644"/>
            <p:cNvSpPr/>
            <p:nvPr/>
          </p:nvSpPr>
          <p:spPr>
            <a:xfrm>
              <a:off x="1269799" y="1945056"/>
              <a:ext cx="786900" cy="1027200"/>
            </a:xfrm>
            <a:custGeom>
              <a:avLst/>
              <a:gdLst/>
              <a:ahLst/>
              <a:cxnLst/>
              <a:rect l="l" t="t" r="r" b="b"/>
              <a:pathLst>
                <a:path w="120000" h="120000" extrusionOk="0">
                  <a:moveTo>
                    <a:pt x="120000" y="0"/>
                  </a:moveTo>
                  <a:lnTo>
                    <a:pt x="0" y="120000"/>
                  </a:lnTo>
                </a:path>
              </a:pathLst>
            </a:custGeom>
            <a:noFill/>
            <a:ln w="25400" cap="flat" cmpd="sng">
              <a:solidFill>
                <a:srgbClr val="4674AA"/>
              </a:solidFill>
              <a:prstDash val="solid"/>
              <a:round/>
              <a:headEnd type="none" w="sm" len="sm"/>
              <a:tailEnd type="none" w="sm" len="sm"/>
            </a:ln>
          </p:spPr>
        </p:sp>
        <p:sp>
          <p:nvSpPr>
            <p:cNvPr id="1502" name="Google Shape;1502;gb6e5da7a33_0_644"/>
            <p:cNvSpPr/>
            <p:nvPr/>
          </p:nvSpPr>
          <p:spPr>
            <a:xfrm>
              <a:off x="2676336" y="778317"/>
              <a:ext cx="1839000" cy="392100"/>
            </a:xfrm>
            <a:custGeom>
              <a:avLst/>
              <a:gdLst/>
              <a:ahLst/>
              <a:cxnLst/>
              <a:rect l="l" t="t" r="r" b="b"/>
              <a:pathLst>
                <a:path w="120000" h="120000" extrusionOk="0">
                  <a:moveTo>
                    <a:pt x="120000" y="0"/>
                  </a:moveTo>
                  <a:lnTo>
                    <a:pt x="120000" y="70228"/>
                  </a:lnTo>
                  <a:lnTo>
                    <a:pt x="0" y="70228"/>
                  </a:lnTo>
                  <a:lnTo>
                    <a:pt x="0" y="120000"/>
                  </a:lnTo>
                </a:path>
              </a:pathLst>
            </a:custGeom>
            <a:noFill/>
            <a:ln w="25400" cap="flat" cmpd="sng">
              <a:solidFill>
                <a:srgbClr val="3B6495"/>
              </a:solidFill>
              <a:prstDash val="solid"/>
              <a:round/>
              <a:headEnd type="none" w="sm" len="sm"/>
              <a:tailEnd type="none" w="sm" len="sm"/>
            </a:ln>
          </p:spPr>
        </p:sp>
        <p:sp>
          <p:nvSpPr>
            <p:cNvPr id="1503" name="Google Shape;1503;gb6e5da7a33_0_644"/>
            <p:cNvSpPr/>
            <p:nvPr/>
          </p:nvSpPr>
          <p:spPr>
            <a:xfrm>
              <a:off x="3740700" y="3750"/>
              <a:ext cx="1549200" cy="7746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gb6e5da7a33_0_644"/>
            <p:cNvSpPr txBox="1"/>
            <p:nvPr/>
          </p:nvSpPr>
          <p:spPr>
            <a:xfrm>
              <a:off x="3740700" y="3750"/>
              <a:ext cx="1549200" cy="77460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Types of Cells </a:t>
              </a:r>
              <a:endParaRPr sz="1900">
                <a:solidFill>
                  <a:schemeClr val="lt1"/>
                </a:solidFill>
                <a:latin typeface="Calibri"/>
                <a:ea typeface="Calibri"/>
                <a:cs typeface="Calibri"/>
                <a:sym typeface="Calibri"/>
              </a:endParaRPr>
            </a:p>
          </p:txBody>
        </p:sp>
        <p:sp>
          <p:nvSpPr>
            <p:cNvPr id="1505" name="Google Shape;1505;gb6e5da7a33_0_644"/>
            <p:cNvSpPr/>
            <p:nvPr/>
          </p:nvSpPr>
          <p:spPr>
            <a:xfrm>
              <a:off x="1901769" y="1170488"/>
              <a:ext cx="1549200" cy="7746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gb6e5da7a33_0_644"/>
            <p:cNvSpPr txBox="1"/>
            <p:nvPr/>
          </p:nvSpPr>
          <p:spPr>
            <a:xfrm>
              <a:off x="1901769" y="1170488"/>
              <a:ext cx="1549200" cy="77460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Prokaryotes</a:t>
              </a:r>
              <a:endParaRPr sz="1900">
                <a:solidFill>
                  <a:schemeClr val="lt1"/>
                </a:solidFill>
                <a:latin typeface="Calibri"/>
                <a:ea typeface="Calibri"/>
                <a:cs typeface="Calibri"/>
                <a:sym typeface="Calibri"/>
              </a:endParaRPr>
            </a:p>
          </p:txBody>
        </p:sp>
        <p:sp>
          <p:nvSpPr>
            <p:cNvPr id="1507" name="Google Shape;1507;gb6e5da7a33_0_644"/>
            <p:cNvSpPr/>
            <p:nvPr/>
          </p:nvSpPr>
          <p:spPr>
            <a:xfrm>
              <a:off x="1269799" y="2654738"/>
              <a:ext cx="1982400" cy="634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gb6e5da7a33_0_644"/>
            <p:cNvSpPr txBox="1"/>
            <p:nvPr/>
          </p:nvSpPr>
          <p:spPr>
            <a:xfrm>
              <a:off x="1269799" y="2654738"/>
              <a:ext cx="1982400" cy="63480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Bacteria (made of bacteria cells)</a:t>
              </a:r>
              <a:endParaRPr sz="1900">
                <a:solidFill>
                  <a:schemeClr val="lt1"/>
                </a:solidFill>
                <a:latin typeface="Calibri"/>
                <a:ea typeface="Calibri"/>
                <a:cs typeface="Calibri"/>
                <a:sym typeface="Calibri"/>
              </a:endParaRPr>
            </a:p>
          </p:txBody>
        </p:sp>
        <p:sp>
          <p:nvSpPr>
            <p:cNvPr id="1509" name="Google Shape;1509;gb6e5da7a33_0_644"/>
            <p:cNvSpPr/>
            <p:nvPr/>
          </p:nvSpPr>
          <p:spPr>
            <a:xfrm>
              <a:off x="5646476" y="1153773"/>
              <a:ext cx="1549200" cy="7746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gb6e5da7a33_0_644"/>
            <p:cNvSpPr txBox="1"/>
            <p:nvPr/>
          </p:nvSpPr>
          <p:spPr>
            <a:xfrm>
              <a:off x="5646476" y="1153773"/>
              <a:ext cx="1549200" cy="77460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Eukaryotes</a:t>
              </a:r>
              <a:endParaRPr sz="1900">
                <a:solidFill>
                  <a:schemeClr val="lt1"/>
                </a:solidFill>
                <a:latin typeface="Calibri"/>
                <a:ea typeface="Calibri"/>
                <a:cs typeface="Calibri"/>
                <a:sym typeface="Calibri"/>
              </a:endParaRPr>
            </a:p>
          </p:txBody>
        </p:sp>
        <p:sp>
          <p:nvSpPr>
            <p:cNvPr id="1511" name="Google Shape;1511;gb6e5da7a33_0_644"/>
            <p:cNvSpPr/>
            <p:nvPr/>
          </p:nvSpPr>
          <p:spPr>
            <a:xfrm>
              <a:off x="3878263" y="2487625"/>
              <a:ext cx="1549200" cy="7746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gb6e5da7a33_0_644"/>
            <p:cNvSpPr txBox="1"/>
            <p:nvPr/>
          </p:nvSpPr>
          <p:spPr>
            <a:xfrm>
              <a:off x="3878263" y="2487625"/>
              <a:ext cx="1549200" cy="77460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Animals (made of animal cells) </a:t>
              </a:r>
              <a:endParaRPr sz="1900">
                <a:solidFill>
                  <a:schemeClr val="lt1"/>
                </a:solidFill>
                <a:latin typeface="Calibri"/>
                <a:ea typeface="Calibri"/>
                <a:cs typeface="Calibri"/>
                <a:sym typeface="Calibri"/>
              </a:endParaRPr>
            </a:p>
          </p:txBody>
        </p:sp>
        <p:sp>
          <p:nvSpPr>
            <p:cNvPr id="1513" name="Google Shape;1513;gb6e5da7a33_0_644"/>
            <p:cNvSpPr/>
            <p:nvPr/>
          </p:nvSpPr>
          <p:spPr>
            <a:xfrm>
              <a:off x="6635273" y="2484542"/>
              <a:ext cx="1549200" cy="7746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gb6e5da7a33_0_644"/>
            <p:cNvSpPr txBox="1"/>
            <p:nvPr/>
          </p:nvSpPr>
          <p:spPr>
            <a:xfrm>
              <a:off x="6635273" y="2484542"/>
              <a:ext cx="1549200" cy="774600"/>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Plants (made of plant cells) </a:t>
              </a:r>
              <a:endParaRPr sz="1900">
                <a:solidFill>
                  <a:schemeClr val="lt1"/>
                </a:solidFill>
                <a:latin typeface="Calibri"/>
                <a:ea typeface="Calibri"/>
                <a:cs typeface="Calibri"/>
                <a:sym typeface="Calibri"/>
              </a:endParaRPr>
            </a:p>
          </p:txBody>
        </p:sp>
      </p:grpSp>
      <p:pic>
        <p:nvPicPr>
          <p:cNvPr id="1515" name="Google Shape;1515;gb6e5da7a33_0_644" descr="Animal Cell.jpg"/>
          <p:cNvPicPr preferRelativeResize="0"/>
          <p:nvPr/>
        </p:nvPicPr>
        <p:blipFill rotWithShape="1">
          <a:blip r:embed="rId3">
            <a:alphaModFix/>
          </a:blip>
          <a:srcRect l="-26192" r="-26177"/>
          <a:stretch/>
        </p:blipFill>
        <p:spPr>
          <a:xfrm>
            <a:off x="3456079" y="5019542"/>
            <a:ext cx="3038672" cy="1671151"/>
          </a:xfrm>
          <a:prstGeom prst="rect">
            <a:avLst/>
          </a:prstGeom>
          <a:noFill/>
          <a:ln>
            <a:noFill/>
          </a:ln>
        </p:spPr>
      </p:pic>
      <p:pic>
        <p:nvPicPr>
          <p:cNvPr id="1516" name="Google Shape;1516;gb6e5da7a33_0_644" descr="Plant Cell.jpg"/>
          <p:cNvPicPr preferRelativeResize="0"/>
          <p:nvPr/>
        </p:nvPicPr>
        <p:blipFill rotWithShape="1">
          <a:blip r:embed="rId4">
            <a:alphaModFix/>
          </a:blip>
          <a:srcRect l="-29643" r="-29643"/>
          <a:stretch/>
        </p:blipFill>
        <p:spPr>
          <a:xfrm>
            <a:off x="6244724" y="5019542"/>
            <a:ext cx="2745355" cy="1509840"/>
          </a:xfrm>
          <a:prstGeom prst="rect">
            <a:avLst/>
          </a:prstGeom>
          <a:noFill/>
          <a:ln>
            <a:noFill/>
          </a:ln>
        </p:spPr>
      </p:pic>
      <p:pic>
        <p:nvPicPr>
          <p:cNvPr id="1517" name="Google Shape;1517;gb6e5da7a33_0_644" descr="Bacteria Cell.jpg"/>
          <p:cNvPicPr preferRelativeResize="0"/>
          <p:nvPr/>
        </p:nvPicPr>
        <p:blipFill rotWithShape="1">
          <a:blip r:embed="rId5">
            <a:alphaModFix/>
          </a:blip>
          <a:srcRect/>
          <a:stretch/>
        </p:blipFill>
        <p:spPr>
          <a:xfrm>
            <a:off x="818596" y="4994878"/>
            <a:ext cx="2991058" cy="1733428"/>
          </a:xfrm>
          <a:prstGeom prst="rect">
            <a:avLst/>
          </a:prstGeom>
          <a:noFill/>
          <a:ln>
            <a:noFill/>
          </a:ln>
        </p:spPr>
      </p:pic>
      <p:sp>
        <p:nvSpPr>
          <p:cNvPr id="1518" name="Google Shape;1518;gb6e5da7a33_0_644" descr="Rewind"/>
          <p:cNvSpPr/>
          <p:nvPr/>
        </p:nvSpPr>
        <p:spPr>
          <a:xfrm>
            <a:off x="0" y="0"/>
            <a:ext cx="1025700" cy="9744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ge0d2545052_0_1089"/>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525" name="Google Shape;1525;ge0d2545052_0_1089"/>
          <p:cNvSpPr txBox="1"/>
          <p:nvPr/>
        </p:nvSpPr>
        <p:spPr>
          <a:xfrm>
            <a:off x="1618244" y="974109"/>
            <a:ext cx="5706300" cy="141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hlink"/>
                </a:solidFill>
                <a:latin typeface="Calibri"/>
                <a:ea typeface="Calibri"/>
                <a:cs typeface="Calibri"/>
                <a:sym typeface="Calibri"/>
                <a:hlinkClick r:id="rId3"/>
              </a:rPr>
              <a:t>Animal, Plant, and Bacteria Cell Parts</a:t>
            </a:r>
            <a:endParaRPr sz="3600" u="sng">
              <a:solidFill>
                <a:schemeClr val="dk1"/>
              </a:solidFill>
              <a:latin typeface="Calibri"/>
              <a:ea typeface="Calibri"/>
              <a:cs typeface="Calibri"/>
              <a:sym typeface="Calibri"/>
            </a:endParaRPr>
          </a:p>
          <a:p>
            <a:pPr marL="0" marR="0" lvl="0" indent="0" algn="ctr" rtl="0">
              <a:spcBef>
                <a:spcPts val="0"/>
              </a:spcBef>
              <a:spcAft>
                <a:spcPts val="0"/>
              </a:spcAft>
              <a:buNone/>
            </a:pPr>
            <a:endParaRPr/>
          </a:p>
        </p:txBody>
      </p:sp>
      <p:pic>
        <p:nvPicPr>
          <p:cNvPr id="1526" name="Google Shape;1526;ge0d2545052_0_1089" descr="Cursor"/>
          <p:cNvPicPr preferRelativeResize="0"/>
          <p:nvPr/>
        </p:nvPicPr>
        <p:blipFill rotWithShape="1">
          <a:blip r:embed="rId4">
            <a:alphaModFix/>
          </a:blip>
          <a:srcRect/>
          <a:stretch/>
        </p:blipFill>
        <p:spPr>
          <a:xfrm rot="5400000">
            <a:off x="2989506" y="1484441"/>
            <a:ext cx="685800" cy="685800"/>
          </a:xfrm>
          <a:prstGeom prst="rect">
            <a:avLst/>
          </a:prstGeom>
          <a:noFill/>
          <a:ln>
            <a:noFill/>
          </a:ln>
        </p:spPr>
      </p:pic>
      <p:sp>
        <p:nvSpPr>
          <p:cNvPr id="1527" name="Google Shape;1527;ge0d2545052_0_1089"/>
          <p:cNvSpPr txBox="1"/>
          <p:nvPr/>
        </p:nvSpPr>
        <p:spPr>
          <a:xfrm>
            <a:off x="1035987" y="2341956"/>
            <a:ext cx="25524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for a simulation to deepen your understanding of cell parts</a:t>
            </a:r>
            <a:endParaRPr/>
          </a:p>
        </p:txBody>
      </p:sp>
      <p:sp>
        <p:nvSpPr>
          <p:cNvPr id="1528" name="Google Shape;1528;ge0d2545052_0_1089" descr="Laptop"/>
          <p:cNvSpPr/>
          <p:nvPr/>
        </p:nvSpPr>
        <p:spPr>
          <a:xfrm>
            <a:off x="44364" y="0"/>
            <a:ext cx="5661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9" name="Google Shape;1529;ge0d2545052_0_1089"/>
          <p:cNvPicPr preferRelativeResize="0"/>
          <p:nvPr/>
        </p:nvPicPr>
        <p:blipFill>
          <a:blip r:embed="rId6">
            <a:alphaModFix/>
          </a:blip>
          <a:stretch>
            <a:fillRect/>
          </a:stretch>
        </p:blipFill>
        <p:spPr>
          <a:xfrm>
            <a:off x="3740787" y="2542509"/>
            <a:ext cx="4691051" cy="4163091"/>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ge1985e35aa_0_84"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ge1985e35aa_0_84"/>
          <p:cNvSpPr txBox="1"/>
          <p:nvPr/>
        </p:nvSpPr>
        <p:spPr>
          <a:xfrm>
            <a:off x="548383" y="328862"/>
            <a:ext cx="842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the common organelles found in your cells help you function?</a:t>
            </a:r>
            <a:endParaRPr/>
          </a:p>
        </p:txBody>
      </p:sp>
      <p:pic>
        <p:nvPicPr>
          <p:cNvPr id="1537" name="Google Shape;1537;ge1985e35aa_0_84"/>
          <p:cNvPicPr preferRelativeResize="0"/>
          <p:nvPr/>
        </p:nvPicPr>
        <p:blipFill rotWithShape="1">
          <a:blip r:embed="rId4">
            <a:alphaModFix/>
          </a:blip>
          <a:srcRect/>
          <a:stretch/>
        </p:blipFill>
        <p:spPr>
          <a:xfrm>
            <a:off x="321628" y="1827111"/>
            <a:ext cx="3692766" cy="2977173"/>
          </a:xfrm>
          <a:prstGeom prst="rect">
            <a:avLst/>
          </a:prstGeom>
          <a:noFill/>
          <a:ln>
            <a:noFill/>
          </a:ln>
        </p:spPr>
      </p:pic>
      <p:pic>
        <p:nvPicPr>
          <p:cNvPr id="1538" name="Google Shape;1538;ge1985e35aa_0_84" descr="A picture containing drawing&#10;&#10;Description automatically generated"/>
          <p:cNvPicPr preferRelativeResize="0"/>
          <p:nvPr/>
        </p:nvPicPr>
        <p:blipFill rotWithShape="1">
          <a:blip r:embed="rId5">
            <a:alphaModFix/>
          </a:blip>
          <a:srcRect/>
          <a:stretch/>
        </p:blipFill>
        <p:spPr>
          <a:xfrm>
            <a:off x="4460732" y="2039700"/>
            <a:ext cx="4509094" cy="2778599"/>
          </a:xfrm>
          <a:prstGeom prst="rect">
            <a:avLst/>
          </a:prstGeom>
          <a:noFill/>
          <a:ln>
            <a:noFill/>
          </a:ln>
        </p:spPr>
      </p:pic>
      <p:pic>
        <p:nvPicPr>
          <p:cNvPr id="1539" name="Google Shape;1539;ge1985e35aa_0_84"/>
          <p:cNvPicPr preferRelativeResize="0"/>
          <p:nvPr/>
        </p:nvPicPr>
        <p:blipFill rotWithShape="1">
          <a:blip r:embed="rId6">
            <a:alphaModFix/>
          </a:blip>
          <a:srcRect/>
          <a:stretch/>
        </p:blipFill>
        <p:spPr>
          <a:xfrm>
            <a:off x="3418552" y="4317535"/>
            <a:ext cx="1657843" cy="2486964"/>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pic>
        <p:nvPicPr>
          <p:cNvPr id="1545" name="Google Shape;1545;p7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e0d2545052_0_271"/>
          <p:cNvSpPr txBox="1"/>
          <p:nvPr/>
        </p:nvSpPr>
        <p:spPr>
          <a:xfrm>
            <a:off x="1276800" y="900650"/>
            <a:ext cx="65904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Cell Membrane</a:t>
            </a:r>
            <a:endParaRPr sz="6600" b="1">
              <a:solidFill>
                <a:schemeClr val="dk1"/>
              </a:solidFill>
              <a:latin typeface="Calibri"/>
              <a:ea typeface="Calibri"/>
              <a:cs typeface="Calibri"/>
              <a:sym typeface="Calibri"/>
            </a:endParaRPr>
          </a:p>
        </p:txBody>
      </p:sp>
      <p:sp>
        <p:nvSpPr>
          <p:cNvPr id="325" name="Google Shape;325;ge0d2545052_0_271" descr="Artificial Intelligence"/>
          <p:cNvSpPr/>
          <p:nvPr/>
        </p:nvSpPr>
        <p:spPr>
          <a:xfrm>
            <a:off x="1795374" y="1881600"/>
            <a:ext cx="30420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 name="Google Shape;326;ge0d2545052_0_271" descr="Blog"/>
          <p:cNvPicPr preferRelativeResize="0"/>
          <p:nvPr/>
        </p:nvPicPr>
        <p:blipFill rotWithShape="1">
          <a:blip r:embed="rId4">
            <a:alphaModFix/>
          </a:blip>
          <a:srcRect/>
          <a:stretch/>
        </p:blipFill>
        <p:spPr>
          <a:xfrm>
            <a:off x="4650075" y="2008850"/>
            <a:ext cx="2286000" cy="28403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pic>
        <p:nvPicPr>
          <p:cNvPr id="1550" name="Google Shape;1550;ge0d2545052_0_923" descr="IEP Translation – Communication from OSEP regarding the ..."/>
          <p:cNvPicPr preferRelativeResize="0"/>
          <p:nvPr/>
        </p:nvPicPr>
        <p:blipFill rotWithShape="1">
          <a:blip r:embed="rId3">
            <a:alphaModFix/>
          </a:blip>
          <a:srcRect/>
          <a:stretch/>
        </p:blipFill>
        <p:spPr>
          <a:xfrm>
            <a:off x="2079516" y="960975"/>
            <a:ext cx="4984968" cy="904500"/>
          </a:xfrm>
          <a:prstGeom prst="rect">
            <a:avLst/>
          </a:prstGeom>
          <a:noFill/>
          <a:ln>
            <a:noFill/>
          </a:ln>
        </p:spPr>
      </p:pic>
      <p:pic>
        <p:nvPicPr>
          <p:cNvPr id="1551" name="Google Shape;1551;ge0d2545052_0_923" descr="United States Department of Education - Wikipedia"/>
          <p:cNvPicPr preferRelativeResize="0"/>
          <p:nvPr/>
        </p:nvPicPr>
        <p:blipFill rotWithShape="1">
          <a:blip r:embed="rId4">
            <a:alphaModFix/>
          </a:blip>
          <a:srcRect/>
          <a:stretch/>
        </p:blipFill>
        <p:spPr>
          <a:xfrm>
            <a:off x="3468025" y="1949675"/>
            <a:ext cx="2129875" cy="2006925"/>
          </a:xfrm>
          <a:prstGeom prst="rect">
            <a:avLst/>
          </a:prstGeom>
          <a:noFill/>
          <a:ln>
            <a:noFill/>
          </a:ln>
        </p:spPr>
      </p:pic>
      <p:pic>
        <p:nvPicPr>
          <p:cNvPr id="1552" name="Google Shape;1552;ge0d2545052_0_923"/>
          <p:cNvPicPr preferRelativeResize="0"/>
          <p:nvPr/>
        </p:nvPicPr>
        <p:blipFill rotWithShape="1">
          <a:blip r:embed="rId5">
            <a:alphaModFix/>
          </a:blip>
          <a:srcRect/>
          <a:stretch/>
        </p:blipFill>
        <p:spPr>
          <a:xfrm>
            <a:off x="1311684" y="4040800"/>
            <a:ext cx="6520744" cy="1289750"/>
          </a:xfrm>
          <a:prstGeom prst="rect">
            <a:avLst/>
          </a:prstGeom>
          <a:noFill/>
          <a:ln>
            <a:noFill/>
          </a:ln>
        </p:spPr>
      </p:pic>
      <p:sp>
        <p:nvSpPr>
          <p:cNvPr id="1553" name="Google Shape;1553;ge0d2545052_0_923"/>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554" name="Google Shape;1554;ge0d2545052_0_923"/>
          <p:cNvSpPr txBox="1"/>
          <p:nvPr/>
        </p:nvSpPr>
        <p:spPr>
          <a:xfrm>
            <a:off x="903553" y="53305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315900" y="313150"/>
            <a:ext cx="7626000" cy="167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Cell Membrane</a:t>
            </a:r>
            <a:r>
              <a:rPr lang="en-US" sz="3600"/>
              <a:t>: surrounds &amp; protects the cell and controls what enters &amp; leaves the cell</a:t>
            </a:r>
            <a:endParaRPr sz="3600"/>
          </a:p>
        </p:txBody>
      </p:sp>
      <p:pic>
        <p:nvPicPr>
          <p:cNvPr id="333" name="Google Shape;333;p14" descr="Animal Cell.jpg"/>
          <p:cNvPicPr preferRelativeResize="0">
            <a:picLocks noGrp="1"/>
          </p:cNvPicPr>
          <p:nvPr>
            <p:ph type="body" idx="1"/>
          </p:nvPr>
        </p:nvPicPr>
        <p:blipFill rotWithShape="1">
          <a:blip r:embed="rId3">
            <a:alphaModFix/>
          </a:blip>
          <a:srcRect l="-26185" r="-26185"/>
          <a:stretch/>
        </p:blipFill>
        <p:spPr>
          <a:xfrm>
            <a:off x="1141029" y="2611997"/>
            <a:ext cx="6861900" cy="3773700"/>
          </a:xfrm>
          <a:prstGeom prst="rect">
            <a:avLst/>
          </a:prstGeom>
          <a:noFill/>
          <a:ln w="9525" cap="flat" cmpd="sng">
            <a:solidFill>
              <a:schemeClr val="lt1"/>
            </a:solidFill>
            <a:prstDash val="solid"/>
            <a:round/>
            <a:headEnd type="none" w="sm" len="sm"/>
            <a:tailEnd type="none" w="sm" len="sm"/>
          </a:ln>
        </p:spPr>
      </p:pic>
      <p:cxnSp>
        <p:nvCxnSpPr>
          <p:cNvPr id="334" name="Google Shape;334;p14"/>
          <p:cNvCxnSpPr/>
          <p:nvPr/>
        </p:nvCxnSpPr>
        <p:spPr>
          <a:xfrm rot="10800000" flipH="1">
            <a:off x="2765725" y="2069075"/>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335" name="Google Shape;335;p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 name="Google Shape;336;p1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e1112b4174_0_2"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e1112b4174_0_7"/>
          <p:cNvSpPr txBox="1"/>
          <p:nvPr/>
        </p:nvSpPr>
        <p:spPr>
          <a:xfrm>
            <a:off x="959825" y="257000"/>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cell membrane?</a:t>
            </a:r>
            <a:endParaRPr sz="3600">
              <a:solidFill>
                <a:schemeClr val="dk1"/>
              </a:solidFill>
              <a:latin typeface="Calibri"/>
              <a:ea typeface="Calibri"/>
              <a:cs typeface="Calibri"/>
              <a:sym typeface="Calibri"/>
            </a:endParaRPr>
          </a:p>
        </p:txBody>
      </p:sp>
      <p:sp>
        <p:nvSpPr>
          <p:cNvPr id="349" name="Google Shape;349;ge1112b4174_0_7"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0" name="Google Shape;350;ge1112b4174_0_7" descr="Animal Cell.jpg"/>
          <p:cNvPicPr preferRelativeResize="0">
            <a:picLocks noGrp="1"/>
          </p:cNvPicPr>
          <p:nvPr>
            <p:ph type="body" idx="4294967295"/>
          </p:nvPr>
        </p:nvPicPr>
        <p:blipFill rotWithShape="1">
          <a:blip r:embed="rId4">
            <a:alphaModFix/>
          </a:blip>
          <a:srcRect l="-26192" r="-26177"/>
          <a:stretch/>
        </p:blipFill>
        <p:spPr>
          <a:xfrm>
            <a:off x="1141054" y="2229522"/>
            <a:ext cx="6861900" cy="37737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16"/>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58" name="Google Shape;358;p1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e2a2274dc0_0_0"/>
          <p:cNvSpPr txBox="1">
            <a:spLocks noGrp="1"/>
          </p:cNvSpPr>
          <p:nvPr>
            <p:ph type="title"/>
          </p:nvPr>
        </p:nvSpPr>
        <p:spPr>
          <a:xfrm>
            <a:off x="457200" y="172192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600"/>
              <a:buFont typeface="Calibri"/>
              <a:buNone/>
            </a:pPr>
            <a:r>
              <a:rPr lang="en-US" sz="6600"/>
              <a:t>semi-permeable </a:t>
            </a:r>
            <a:endParaRPr/>
          </a:p>
        </p:txBody>
      </p:sp>
      <p:sp>
        <p:nvSpPr>
          <p:cNvPr id="365" name="Google Shape;365;ge2a2274dc0_0_0"/>
          <p:cNvSpPr/>
          <p:nvPr/>
        </p:nvSpPr>
        <p:spPr>
          <a:xfrm>
            <a:off x="1929501" y="2736590"/>
            <a:ext cx="634800" cy="1554300"/>
          </a:xfrm>
          <a:prstGeom prst="down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ge2a2274dc0_0_0"/>
          <p:cNvSpPr txBox="1"/>
          <p:nvPr/>
        </p:nvSpPr>
        <p:spPr>
          <a:xfrm>
            <a:off x="288757" y="4290764"/>
            <a:ext cx="36096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somewhat, partially</a:t>
            </a:r>
            <a:endParaRPr/>
          </a:p>
        </p:txBody>
      </p:sp>
      <p:sp>
        <p:nvSpPr>
          <p:cNvPr id="367" name="Google Shape;367;ge2a2274dc0_0_0"/>
          <p:cNvSpPr/>
          <p:nvPr/>
        </p:nvSpPr>
        <p:spPr>
          <a:xfrm rot="-1202179">
            <a:off x="5245722" y="2736577"/>
            <a:ext cx="634822" cy="1554068"/>
          </a:xfrm>
          <a:prstGeom prst="down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ge2a2274dc0_0_0"/>
          <p:cNvSpPr txBox="1"/>
          <p:nvPr/>
        </p:nvSpPr>
        <p:spPr>
          <a:xfrm>
            <a:off x="4467725" y="4290764"/>
            <a:ext cx="36096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porous</a:t>
            </a:r>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(has holes or gaps)</a:t>
            </a:r>
            <a:endParaRPr/>
          </a:p>
        </p:txBody>
      </p:sp>
      <p:pic>
        <p:nvPicPr>
          <p:cNvPr id="369" name="Google Shape;369;ge2a2274dc0_0_0"/>
          <p:cNvPicPr preferRelativeResize="0"/>
          <p:nvPr/>
        </p:nvPicPr>
        <p:blipFill rotWithShape="1">
          <a:blip r:embed="rId3">
            <a:alphaModFix/>
          </a:blip>
          <a:srcRect/>
          <a:stretch/>
        </p:blipFill>
        <p:spPr>
          <a:xfrm>
            <a:off x="6930190" y="5415139"/>
            <a:ext cx="1929500" cy="1352206"/>
          </a:xfrm>
          <a:prstGeom prst="rect">
            <a:avLst/>
          </a:prstGeom>
          <a:noFill/>
          <a:ln>
            <a:noFill/>
          </a:ln>
        </p:spPr>
      </p:pic>
      <p:sp>
        <p:nvSpPr>
          <p:cNvPr id="370" name="Google Shape;370;ge2a2274dc0_0_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5"/>
          <p:cNvSpPr txBox="1">
            <a:spLocks noGrp="1"/>
          </p:cNvSpPr>
          <p:nvPr>
            <p:ph type="title"/>
          </p:nvPr>
        </p:nvSpPr>
        <p:spPr>
          <a:xfrm>
            <a:off x="457200" y="464213"/>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Membrane</a:t>
            </a:r>
            <a:endParaRPr/>
          </a:p>
        </p:txBody>
      </p:sp>
      <p:pic>
        <p:nvPicPr>
          <p:cNvPr id="377" name="Google Shape;377;p15" descr="Gate.jpg"/>
          <p:cNvPicPr preferRelativeResize="0"/>
          <p:nvPr/>
        </p:nvPicPr>
        <p:blipFill rotWithShape="1">
          <a:blip r:embed="rId3">
            <a:alphaModFix/>
          </a:blip>
          <a:srcRect/>
          <a:stretch/>
        </p:blipFill>
        <p:spPr>
          <a:xfrm>
            <a:off x="0" y="1671063"/>
            <a:ext cx="9055100" cy="4975412"/>
          </a:xfrm>
          <a:prstGeom prst="rect">
            <a:avLst/>
          </a:prstGeom>
          <a:noFill/>
          <a:ln>
            <a:noFill/>
          </a:ln>
        </p:spPr>
      </p:pic>
      <p:sp>
        <p:nvSpPr>
          <p:cNvPr id="378" name="Google Shape;378;p1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a:spLocks noGrp="1"/>
          </p:cNvSpPr>
          <p:nvPr>
            <p:ph type="ctrTitle"/>
          </p:nvPr>
        </p:nvSpPr>
        <p:spPr>
          <a:xfrm>
            <a:off x="685800" y="526117"/>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Membrane</a:t>
            </a:r>
            <a:endParaRPr/>
          </a:p>
        </p:txBody>
      </p:sp>
      <p:pic>
        <p:nvPicPr>
          <p:cNvPr id="195" name="Google Shape;195;p2" descr="Gate.jpg"/>
          <p:cNvPicPr preferRelativeResize="0"/>
          <p:nvPr/>
        </p:nvPicPr>
        <p:blipFill rotWithShape="1">
          <a:blip r:embed="rId3">
            <a:alphaModFix/>
          </a:blip>
          <a:srcRect/>
          <a:stretch/>
        </p:blipFill>
        <p:spPr>
          <a:xfrm>
            <a:off x="0" y="1671063"/>
            <a:ext cx="9055100" cy="4975412"/>
          </a:xfrm>
          <a:prstGeom prst="rect">
            <a:avLst/>
          </a:prstGeom>
          <a:noFill/>
          <a:ln>
            <a:noFill/>
          </a:ln>
        </p:spPr>
      </p:pic>
      <p:sp>
        <p:nvSpPr>
          <p:cNvPr id="196" name="Google Shape;196;p2"/>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7" name="Google Shape;197;p2"/>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7"/>
          <p:cNvSpPr txBox="1">
            <a:spLocks noGrp="1"/>
          </p:cNvSpPr>
          <p:nvPr>
            <p:ph type="title"/>
          </p:nvPr>
        </p:nvSpPr>
        <p:spPr>
          <a:xfrm>
            <a:off x="457200" y="28578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Membrane </a:t>
            </a:r>
            <a:endParaRPr/>
          </a:p>
        </p:txBody>
      </p:sp>
      <p:pic>
        <p:nvPicPr>
          <p:cNvPr id="385" name="Google Shape;385;p17" descr="Animal Cell.jpg"/>
          <p:cNvPicPr preferRelativeResize="0"/>
          <p:nvPr/>
        </p:nvPicPr>
        <p:blipFill rotWithShape="1">
          <a:blip r:embed="rId3">
            <a:alphaModFix/>
          </a:blip>
          <a:srcRect l="-26185" r="-26185"/>
          <a:stretch/>
        </p:blipFill>
        <p:spPr>
          <a:xfrm>
            <a:off x="0" y="3021273"/>
            <a:ext cx="4566445" cy="2511369"/>
          </a:xfrm>
          <a:prstGeom prst="rect">
            <a:avLst/>
          </a:prstGeom>
          <a:noFill/>
          <a:ln>
            <a:noFill/>
          </a:ln>
        </p:spPr>
      </p:pic>
      <p:cxnSp>
        <p:nvCxnSpPr>
          <p:cNvPr id="386" name="Google Shape;386;p17"/>
          <p:cNvCxnSpPr/>
          <p:nvPr/>
        </p:nvCxnSpPr>
        <p:spPr>
          <a:xfrm rot="10800000" flipH="1">
            <a:off x="2070416" y="1616476"/>
            <a:ext cx="3201454" cy="1404798"/>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87" name="Google Shape;387;p17"/>
          <p:cNvCxnSpPr/>
          <p:nvPr/>
        </p:nvCxnSpPr>
        <p:spPr>
          <a:xfrm>
            <a:off x="2070416" y="3021275"/>
            <a:ext cx="3201454" cy="75772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pic>
        <p:nvPicPr>
          <p:cNvPr id="388" name="Google Shape;388;p17" descr="Lipid Bilayer.jpg"/>
          <p:cNvPicPr preferRelativeResize="0"/>
          <p:nvPr/>
        </p:nvPicPr>
        <p:blipFill rotWithShape="1">
          <a:blip r:embed="rId4">
            <a:alphaModFix/>
          </a:blip>
          <a:srcRect/>
          <a:stretch/>
        </p:blipFill>
        <p:spPr>
          <a:xfrm>
            <a:off x="5271870" y="1616476"/>
            <a:ext cx="2883359" cy="2162519"/>
          </a:xfrm>
          <a:prstGeom prst="rect">
            <a:avLst/>
          </a:prstGeom>
          <a:noFill/>
          <a:ln>
            <a:noFill/>
          </a:ln>
        </p:spPr>
      </p:pic>
      <p:sp>
        <p:nvSpPr>
          <p:cNvPr id="389" name="Google Shape;389;p17" descr="Artificial Intelligence"/>
          <p:cNvSpPr/>
          <p:nvPr/>
        </p:nvSpPr>
        <p:spPr>
          <a:xfrm>
            <a:off x="0" y="0"/>
            <a:ext cx="804900" cy="7578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8"/>
          <p:cNvSpPr txBox="1">
            <a:spLocks noGrp="1"/>
          </p:cNvSpPr>
          <p:nvPr>
            <p:ph type="title"/>
          </p:nvPr>
        </p:nvSpPr>
        <p:spPr>
          <a:xfrm>
            <a:off x="601269" y="7212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Two Types of Macromolecules</a:t>
            </a:r>
            <a:endParaRPr/>
          </a:p>
        </p:txBody>
      </p:sp>
      <p:pic>
        <p:nvPicPr>
          <p:cNvPr id="396" name="Google Shape;396;p18" descr="Lipid Bilayer.jpg"/>
          <p:cNvPicPr preferRelativeResize="0"/>
          <p:nvPr/>
        </p:nvPicPr>
        <p:blipFill rotWithShape="1">
          <a:blip r:embed="rId3">
            <a:alphaModFix/>
          </a:blip>
          <a:srcRect/>
          <a:stretch/>
        </p:blipFill>
        <p:spPr>
          <a:xfrm>
            <a:off x="2646915" y="1975184"/>
            <a:ext cx="5858644" cy="4393983"/>
          </a:xfrm>
          <a:prstGeom prst="rect">
            <a:avLst/>
          </a:prstGeom>
          <a:noFill/>
          <a:ln>
            <a:noFill/>
          </a:ln>
        </p:spPr>
      </p:pic>
      <p:cxnSp>
        <p:nvCxnSpPr>
          <p:cNvPr id="397" name="Google Shape;397;p18"/>
          <p:cNvCxnSpPr/>
          <p:nvPr/>
        </p:nvCxnSpPr>
        <p:spPr>
          <a:xfrm rot="10800000" flipH="1">
            <a:off x="1832121" y="3792174"/>
            <a:ext cx="814800" cy="816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98" name="Google Shape;398;p18"/>
          <p:cNvCxnSpPr/>
          <p:nvPr/>
        </p:nvCxnSpPr>
        <p:spPr>
          <a:xfrm rot="10800000" flipH="1">
            <a:off x="1983063" y="4022903"/>
            <a:ext cx="795300" cy="4758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399" name="Google Shape;399;p18"/>
          <p:cNvSpPr txBox="1"/>
          <p:nvPr/>
        </p:nvSpPr>
        <p:spPr>
          <a:xfrm>
            <a:off x="313122" y="3561309"/>
            <a:ext cx="1616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outer layer</a:t>
            </a:r>
            <a:endParaRPr sz="2400" b="1">
              <a:solidFill>
                <a:schemeClr val="dk1"/>
              </a:solidFill>
              <a:latin typeface="Calibri"/>
              <a:ea typeface="Calibri"/>
              <a:cs typeface="Calibri"/>
              <a:sym typeface="Calibri"/>
            </a:endParaRPr>
          </a:p>
        </p:txBody>
      </p:sp>
      <p:sp>
        <p:nvSpPr>
          <p:cNvPr id="400" name="Google Shape;400;p18"/>
          <p:cNvSpPr txBox="1"/>
          <p:nvPr/>
        </p:nvSpPr>
        <p:spPr>
          <a:xfrm>
            <a:off x="471518" y="4335438"/>
            <a:ext cx="1561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inner layer</a:t>
            </a:r>
            <a:endParaRPr sz="2400" b="1">
              <a:solidFill>
                <a:schemeClr val="dk1"/>
              </a:solidFill>
              <a:latin typeface="Calibri"/>
              <a:ea typeface="Calibri"/>
              <a:cs typeface="Calibri"/>
              <a:sym typeface="Calibri"/>
            </a:endParaRPr>
          </a:p>
        </p:txBody>
      </p:sp>
      <p:sp>
        <p:nvSpPr>
          <p:cNvPr id="401" name="Google Shape;401;p18" descr="Artificial Intelligence"/>
          <p:cNvSpPr/>
          <p:nvPr/>
        </p:nvSpPr>
        <p:spPr>
          <a:xfrm>
            <a:off x="0" y="0"/>
            <a:ext cx="752100" cy="7212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Protein Channels</a:t>
            </a:r>
            <a:endParaRPr/>
          </a:p>
        </p:txBody>
      </p:sp>
      <p:pic>
        <p:nvPicPr>
          <p:cNvPr id="408" name="Google Shape;408;p19" descr="Lipid Bilayer.jpg"/>
          <p:cNvPicPr preferRelativeResize="0">
            <a:picLocks noGrp="1"/>
          </p:cNvPicPr>
          <p:nvPr>
            <p:ph type="body" idx="1"/>
          </p:nvPr>
        </p:nvPicPr>
        <p:blipFill rotWithShape="1">
          <a:blip r:embed="rId3">
            <a:alphaModFix/>
          </a:blip>
          <a:srcRect t="13335" b="13336"/>
          <a:stretch/>
        </p:blipFill>
        <p:spPr>
          <a:xfrm>
            <a:off x="457200" y="1600200"/>
            <a:ext cx="8229600" cy="4525963"/>
          </a:xfrm>
          <a:prstGeom prst="rect">
            <a:avLst/>
          </a:prstGeom>
          <a:noFill/>
          <a:ln>
            <a:noFill/>
          </a:ln>
        </p:spPr>
      </p:pic>
      <p:sp>
        <p:nvSpPr>
          <p:cNvPr id="409" name="Google Shape;409;p19"/>
          <p:cNvSpPr/>
          <p:nvPr/>
        </p:nvSpPr>
        <p:spPr>
          <a:xfrm rot="10800000" flipH="1">
            <a:off x="1291772" y="2386226"/>
            <a:ext cx="1045029" cy="1654966"/>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19"/>
          <p:cNvSpPr/>
          <p:nvPr/>
        </p:nvSpPr>
        <p:spPr>
          <a:xfrm rot="10800000" flipH="1">
            <a:off x="6289274" y="2647796"/>
            <a:ext cx="838800" cy="78120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1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e0d2545052_0_1273"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e0d2545052_0_12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type of cells have a cell membrane? </a:t>
            </a:r>
            <a:endParaRPr/>
          </a:p>
        </p:txBody>
      </p:sp>
      <p:sp>
        <p:nvSpPr>
          <p:cNvPr id="424" name="Google Shape;424;ge0d2545052_0_1278"/>
          <p:cNvSpPr txBox="1"/>
          <p:nvPr/>
        </p:nvSpPr>
        <p:spPr>
          <a:xfrm>
            <a:off x="329783" y="1763427"/>
            <a:ext cx="5456400" cy="23520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Plant cells</a:t>
            </a:r>
            <a:endParaRPr/>
          </a:p>
          <a:p>
            <a:pPr marL="457200" marR="0" lvl="0" indent="-45720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Animal cells</a:t>
            </a:r>
            <a:endParaRPr/>
          </a:p>
          <a:p>
            <a:pPr marL="457200" marR="0" lvl="0" indent="-45720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Bacteria cells</a:t>
            </a:r>
            <a:endParaRPr/>
          </a:p>
          <a:p>
            <a:pPr marL="457200" marR="0" lvl="0" indent="-45720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of these</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ge0d2545052_0_1278"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6" name="Google Shape;426;ge0d2545052_0_1278" descr="Lipid Bilayer.jpg"/>
          <p:cNvPicPr preferRelativeResize="0"/>
          <p:nvPr/>
        </p:nvPicPr>
        <p:blipFill rotWithShape="1">
          <a:blip r:embed="rId4">
            <a:alphaModFix/>
          </a:blip>
          <a:srcRect/>
          <a:stretch/>
        </p:blipFill>
        <p:spPr>
          <a:xfrm>
            <a:off x="4517028" y="3356498"/>
            <a:ext cx="4169778" cy="3127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e1112b4174_2_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type of cells have a cell membrane? </a:t>
            </a:r>
            <a:endParaRPr/>
          </a:p>
        </p:txBody>
      </p:sp>
      <p:sp>
        <p:nvSpPr>
          <p:cNvPr id="433" name="Google Shape;433;ge1112b4174_2_5"/>
          <p:cNvSpPr txBox="1"/>
          <p:nvPr/>
        </p:nvSpPr>
        <p:spPr>
          <a:xfrm>
            <a:off x="329783" y="1763427"/>
            <a:ext cx="5456400" cy="23520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Plant cells</a:t>
            </a:r>
            <a:endParaRPr/>
          </a:p>
          <a:p>
            <a:pPr marL="457200" marR="0" lvl="0" indent="-45720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Animal cells</a:t>
            </a:r>
            <a:endParaRPr/>
          </a:p>
          <a:p>
            <a:pPr marL="457200" marR="0" lvl="0" indent="-45720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Bacteria cells</a:t>
            </a:r>
            <a:endParaRPr/>
          </a:p>
          <a:p>
            <a:pPr marL="457200" marR="0" lvl="0" indent="-457200" algn="l" rtl="0">
              <a:lnSpc>
                <a:spcPct val="115000"/>
              </a:lnSpc>
              <a:spcBef>
                <a:spcPts val="0"/>
              </a:spcBef>
              <a:spcAft>
                <a:spcPts val="0"/>
              </a:spcAft>
              <a:buClr>
                <a:srgbClr val="FF0000"/>
              </a:buClr>
              <a:buSzPts val="2800"/>
              <a:buFont typeface="Arial"/>
              <a:buAutoNum type="alphaUcPeriod"/>
            </a:pPr>
            <a:r>
              <a:rPr lang="en-US" sz="2800">
                <a:solidFill>
                  <a:srgbClr val="FF0000"/>
                </a:solidFill>
                <a:latin typeface="Calibri"/>
                <a:ea typeface="Calibri"/>
                <a:cs typeface="Calibri"/>
                <a:sym typeface="Calibri"/>
              </a:rPr>
              <a:t>All of these</a:t>
            </a:r>
            <a:endParaRPr sz="2800">
              <a:solidFill>
                <a:srgbClr val="FF0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ge1112b4174_2_5"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ge1112b4174_2_5" descr="Lipid Bilayer.jpg"/>
          <p:cNvPicPr preferRelativeResize="0"/>
          <p:nvPr/>
        </p:nvPicPr>
        <p:blipFill rotWithShape="1">
          <a:blip r:embed="rId4">
            <a:alphaModFix/>
          </a:blip>
          <a:srcRect/>
          <a:stretch/>
        </p:blipFill>
        <p:spPr>
          <a:xfrm>
            <a:off x="4517028" y="3356498"/>
            <a:ext cx="4169778" cy="3127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e0d2545052_0_1294"/>
          <p:cNvSpPr txBox="1">
            <a:spLocks noGrp="1"/>
          </p:cNvSpPr>
          <p:nvPr>
            <p:ph type="title"/>
          </p:nvPr>
        </p:nvSpPr>
        <p:spPr>
          <a:xfrm>
            <a:off x="829200" y="336850"/>
            <a:ext cx="78984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is the cell membrane like a gatekeeper? </a:t>
            </a:r>
            <a:endParaRPr/>
          </a:p>
        </p:txBody>
      </p:sp>
      <p:pic>
        <p:nvPicPr>
          <p:cNvPr id="442" name="Google Shape;442;ge0d2545052_0_1294" descr="Gate.jpg"/>
          <p:cNvPicPr preferRelativeResize="0"/>
          <p:nvPr/>
        </p:nvPicPr>
        <p:blipFill rotWithShape="1">
          <a:blip r:embed="rId3">
            <a:alphaModFix/>
          </a:blip>
          <a:srcRect/>
          <a:stretch/>
        </p:blipFill>
        <p:spPr>
          <a:xfrm>
            <a:off x="1404772" y="2921625"/>
            <a:ext cx="6334453" cy="3480526"/>
          </a:xfrm>
          <a:prstGeom prst="rect">
            <a:avLst/>
          </a:prstGeom>
          <a:noFill/>
          <a:ln>
            <a:noFill/>
          </a:ln>
        </p:spPr>
      </p:pic>
      <p:sp>
        <p:nvSpPr>
          <p:cNvPr id="443" name="Google Shape;443;ge0d2545052_0_1294"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e0d2545052_0_362" descr="Artificial Intelligence"/>
          <p:cNvSpPr/>
          <p:nvPr/>
        </p:nvSpPr>
        <p:spPr>
          <a:xfrm>
            <a:off x="1714500" y="1172300"/>
            <a:ext cx="3534300" cy="360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50;ge0d2545052_0_362" descr="Comment Like"/>
          <p:cNvPicPr preferRelativeResize="0"/>
          <p:nvPr/>
        </p:nvPicPr>
        <p:blipFill rotWithShape="1">
          <a:blip r:embed="rId4">
            <a:alphaModFix/>
          </a:blip>
          <a:srcRect/>
          <a:stretch/>
        </p:blipFill>
        <p:spPr>
          <a:xfrm>
            <a:off x="4572000" y="2036490"/>
            <a:ext cx="2350039" cy="235003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Types of Cells</a:t>
            </a:r>
            <a:endParaRPr/>
          </a:p>
        </p:txBody>
      </p:sp>
      <p:grpSp>
        <p:nvGrpSpPr>
          <p:cNvPr id="457" name="Google Shape;457;p21"/>
          <p:cNvGrpSpPr/>
          <p:nvPr/>
        </p:nvGrpSpPr>
        <p:grpSpPr>
          <a:xfrm>
            <a:off x="1392818" y="1603950"/>
            <a:ext cx="6914608" cy="3285807"/>
            <a:chOff x="1269799" y="3750"/>
            <a:chExt cx="6914608" cy="3285807"/>
          </a:xfrm>
        </p:grpSpPr>
        <p:sp>
          <p:nvSpPr>
            <p:cNvPr id="458" name="Google Shape;458;p21"/>
            <p:cNvSpPr/>
            <p:nvPr/>
          </p:nvSpPr>
          <p:spPr>
            <a:xfrm>
              <a:off x="5801390" y="1928341"/>
              <a:ext cx="833883" cy="943484"/>
            </a:xfrm>
            <a:custGeom>
              <a:avLst/>
              <a:gdLst/>
              <a:ahLst/>
              <a:cxnLst/>
              <a:rect l="l" t="t" r="r" b="b"/>
              <a:pathLst>
                <a:path w="120000" h="120000" extrusionOk="0">
                  <a:moveTo>
                    <a:pt x="0" y="0"/>
                  </a:moveTo>
                  <a:lnTo>
                    <a:pt x="0" y="120000"/>
                  </a:lnTo>
                  <a:lnTo>
                    <a:pt x="120000" y="120000"/>
                  </a:lnTo>
                </a:path>
              </a:pathLst>
            </a:custGeom>
            <a:noFill/>
            <a:ln w="25400" cap="flat" cmpd="sng">
              <a:solidFill>
                <a:srgbClr val="4674AA"/>
              </a:solidFill>
              <a:prstDash val="solid"/>
              <a:round/>
              <a:headEnd type="none" w="sm" len="sm"/>
              <a:tailEnd type="none" w="sm" len="sm"/>
            </a:ln>
          </p:spPr>
        </p:sp>
        <p:sp>
          <p:nvSpPr>
            <p:cNvPr id="459" name="Google Shape;459;p21"/>
            <p:cNvSpPr/>
            <p:nvPr/>
          </p:nvSpPr>
          <p:spPr>
            <a:xfrm>
              <a:off x="5427398" y="1928341"/>
              <a:ext cx="373992" cy="946567"/>
            </a:xfrm>
            <a:custGeom>
              <a:avLst/>
              <a:gdLst/>
              <a:ahLst/>
              <a:cxnLst/>
              <a:rect l="l" t="t" r="r" b="b"/>
              <a:pathLst>
                <a:path w="120000" h="120000" extrusionOk="0">
                  <a:moveTo>
                    <a:pt x="120000" y="0"/>
                  </a:moveTo>
                  <a:lnTo>
                    <a:pt x="120000" y="120000"/>
                  </a:lnTo>
                  <a:lnTo>
                    <a:pt x="0" y="120000"/>
                  </a:lnTo>
                </a:path>
              </a:pathLst>
            </a:custGeom>
            <a:noFill/>
            <a:ln w="25400" cap="flat" cmpd="sng">
              <a:solidFill>
                <a:srgbClr val="4674AA"/>
              </a:solidFill>
              <a:prstDash val="solid"/>
              <a:round/>
              <a:headEnd type="none" w="sm" len="sm"/>
              <a:tailEnd type="none" w="sm" len="sm"/>
            </a:ln>
          </p:spPr>
        </p:sp>
        <p:sp>
          <p:nvSpPr>
            <p:cNvPr id="460" name="Google Shape;460;p21"/>
            <p:cNvSpPr/>
            <p:nvPr/>
          </p:nvSpPr>
          <p:spPr>
            <a:xfrm>
              <a:off x="4515267" y="778317"/>
              <a:ext cx="1905776" cy="375456"/>
            </a:xfrm>
            <a:custGeom>
              <a:avLst/>
              <a:gdLst/>
              <a:ahLst/>
              <a:cxnLst/>
              <a:rect l="l" t="t" r="r" b="b"/>
              <a:pathLst>
                <a:path w="120000" h="120000" extrusionOk="0">
                  <a:moveTo>
                    <a:pt x="0" y="0"/>
                  </a:moveTo>
                  <a:lnTo>
                    <a:pt x="0" y="68012"/>
                  </a:lnTo>
                  <a:lnTo>
                    <a:pt x="120000" y="68012"/>
                  </a:lnTo>
                  <a:lnTo>
                    <a:pt x="120000" y="120000"/>
                  </a:lnTo>
                </a:path>
              </a:pathLst>
            </a:custGeom>
            <a:noFill/>
            <a:ln w="25400" cap="flat" cmpd="sng">
              <a:solidFill>
                <a:srgbClr val="3B6495"/>
              </a:solidFill>
              <a:prstDash val="solid"/>
              <a:round/>
              <a:headEnd type="none" w="sm" len="sm"/>
              <a:tailEnd type="none" w="sm" len="sm"/>
            </a:ln>
          </p:spPr>
        </p:sp>
        <p:sp>
          <p:nvSpPr>
            <p:cNvPr id="461" name="Google Shape;461;p21"/>
            <p:cNvSpPr/>
            <p:nvPr/>
          </p:nvSpPr>
          <p:spPr>
            <a:xfrm>
              <a:off x="1269799" y="1945056"/>
              <a:ext cx="786882" cy="1027091"/>
            </a:xfrm>
            <a:custGeom>
              <a:avLst/>
              <a:gdLst/>
              <a:ahLst/>
              <a:cxnLst/>
              <a:rect l="l" t="t" r="r" b="b"/>
              <a:pathLst>
                <a:path w="120000" h="120000" extrusionOk="0">
                  <a:moveTo>
                    <a:pt x="120000" y="0"/>
                  </a:moveTo>
                  <a:lnTo>
                    <a:pt x="0" y="120000"/>
                  </a:lnTo>
                </a:path>
              </a:pathLst>
            </a:custGeom>
            <a:noFill/>
            <a:ln w="25400" cap="flat" cmpd="sng">
              <a:solidFill>
                <a:srgbClr val="4674AA"/>
              </a:solidFill>
              <a:prstDash val="solid"/>
              <a:round/>
              <a:headEnd type="none" w="sm" len="sm"/>
              <a:tailEnd type="none" w="sm" len="sm"/>
            </a:ln>
          </p:spPr>
        </p:sp>
        <p:sp>
          <p:nvSpPr>
            <p:cNvPr id="462" name="Google Shape;462;p21"/>
            <p:cNvSpPr/>
            <p:nvPr/>
          </p:nvSpPr>
          <p:spPr>
            <a:xfrm>
              <a:off x="2676336" y="778317"/>
              <a:ext cx="1838931" cy="392171"/>
            </a:xfrm>
            <a:custGeom>
              <a:avLst/>
              <a:gdLst/>
              <a:ahLst/>
              <a:cxnLst/>
              <a:rect l="l" t="t" r="r" b="b"/>
              <a:pathLst>
                <a:path w="120000" h="120000" extrusionOk="0">
                  <a:moveTo>
                    <a:pt x="120000" y="0"/>
                  </a:moveTo>
                  <a:lnTo>
                    <a:pt x="120000" y="70228"/>
                  </a:lnTo>
                  <a:lnTo>
                    <a:pt x="0" y="70228"/>
                  </a:lnTo>
                  <a:lnTo>
                    <a:pt x="0" y="120000"/>
                  </a:lnTo>
                </a:path>
              </a:pathLst>
            </a:custGeom>
            <a:noFill/>
            <a:ln w="25400" cap="flat" cmpd="sng">
              <a:solidFill>
                <a:srgbClr val="3B6495"/>
              </a:solidFill>
              <a:prstDash val="solid"/>
              <a:round/>
              <a:headEnd type="none" w="sm" len="sm"/>
              <a:tailEnd type="none" w="sm" len="sm"/>
            </a:ln>
          </p:spPr>
        </p:sp>
        <p:sp>
          <p:nvSpPr>
            <p:cNvPr id="463" name="Google Shape;463;p21"/>
            <p:cNvSpPr/>
            <p:nvPr/>
          </p:nvSpPr>
          <p:spPr>
            <a:xfrm>
              <a:off x="3740700" y="3750"/>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1"/>
            <p:cNvSpPr txBox="1"/>
            <p:nvPr/>
          </p:nvSpPr>
          <p:spPr>
            <a:xfrm>
              <a:off x="3740700" y="3750"/>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Types of Cells </a:t>
              </a:r>
              <a:endParaRPr sz="1900">
                <a:solidFill>
                  <a:schemeClr val="lt1"/>
                </a:solidFill>
                <a:latin typeface="Calibri"/>
                <a:ea typeface="Calibri"/>
                <a:cs typeface="Calibri"/>
                <a:sym typeface="Calibri"/>
              </a:endParaRPr>
            </a:p>
          </p:txBody>
        </p:sp>
        <p:sp>
          <p:nvSpPr>
            <p:cNvPr id="465" name="Google Shape;465;p21"/>
            <p:cNvSpPr/>
            <p:nvPr/>
          </p:nvSpPr>
          <p:spPr>
            <a:xfrm>
              <a:off x="1901769" y="1170488"/>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1"/>
            <p:cNvSpPr txBox="1"/>
            <p:nvPr/>
          </p:nvSpPr>
          <p:spPr>
            <a:xfrm>
              <a:off x="1901769" y="1170488"/>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Prokaryotes</a:t>
              </a:r>
              <a:endParaRPr sz="1900">
                <a:solidFill>
                  <a:schemeClr val="lt1"/>
                </a:solidFill>
                <a:latin typeface="Calibri"/>
                <a:ea typeface="Calibri"/>
                <a:cs typeface="Calibri"/>
                <a:sym typeface="Calibri"/>
              </a:endParaRPr>
            </a:p>
          </p:txBody>
        </p:sp>
        <p:sp>
          <p:nvSpPr>
            <p:cNvPr id="467" name="Google Shape;467;p21"/>
            <p:cNvSpPr/>
            <p:nvPr/>
          </p:nvSpPr>
          <p:spPr>
            <a:xfrm>
              <a:off x="1269799" y="2654738"/>
              <a:ext cx="1982396" cy="63481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1"/>
            <p:cNvSpPr txBox="1"/>
            <p:nvPr/>
          </p:nvSpPr>
          <p:spPr>
            <a:xfrm>
              <a:off x="1269799" y="2654738"/>
              <a:ext cx="1982396" cy="634819"/>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Bacteria (made of bacteria cells)</a:t>
              </a:r>
              <a:endParaRPr sz="1900">
                <a:solidFill>
                  <a:schemeClr val="lt1"/>
                </a:solidFill>
                <a:latin typeface="Calibri"/>
                <a:ea typeface="Calibri"/>
                <a:cs typeface="Calibri"/>
                <a:sym typeface="Calibri"/>
              </a:endParaRPr>
            </a:p>
          </p:txBody>
        </p:sp>
        <p:sp>
          <p:nvSpPr>
            <p:cNvPr id="469" name="Google Shape;469;p21"/>
            <p:cNvSpPr/>
            <p:nvPr/>
          </p:nvSpPr>
          <p:spPr>
            <a:xfrm>
              <a:off x="5646476" y="1153773"/>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1"/>
            <p:cNvSpPr txBox="1"/>
            <p:nvPr/>
          </p:nvSpPr>
          <p:spPr>
            <a:xfrm>
              <a:off x="5646476" y="1153773"/>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Eukaryotes</a:t>
              </a:r>
              <a:endParaRPr sz="1900">
                <a:solidFill>
                  <a:schemeClr val="lt1"/>
                </a:solidFill>
                <a:latin typeface="Calibri"/>
                <a:ea typeface="Calibri"/>
                <a:cs typeface="Calibri"/>
                <a:sym typeface="Calibri"/>
              </a:endParaRPr>
            </a:p>
          </p:txBody>
        </p:sp>
        <p:sp>
          <p:nvSpPr>
            <p:cNvPr id="471" name="Google Shape;471;p21"/>
            <p:cNvSpPr/>
            <p:nvPr/>
          </p:nvSpPr>
          <p:spPr>
            <a:xfrm>
              <a:off x="3878263" y="2487625"/>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txBox="1"/>
            <p:nvPr/>
          </p:nvSpPr>
          <p:spPr>
            <a:xfrm>
              <a:off x="3878263" y="2487625"/>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Animals (made of animal cells) </a:t>
              </a:r>
              <a:endParaRPr sz="1900">
                <a:solidFill>
                  <a:schemeClr val="lt1"/>
                </a:solidFill>
                <a:latin typeface="Calibri"/>
                <a:ea typeface="Calibri"/>
                <a:cs typeface="Calibri"/>
                <a:sym typeface="Calibri"/>
              </a:endParaRPr>
            </a:p>
          </p:txBody>
        </p:sp>
        <p:sp>
          <p:nvSpPr>
            <p:cNvPr id="473" name="Google Shape;473;p21"/>
            <p:cNvSpPr/>
            <p:nvPr/>
          </p:nvSpPr>
          <p:spPr>
            <a:xfrm>
              <a:off x="6635273" y="2484542"/>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1"/>
            <p:cNvSpPr txBox="1"/>
            <p:nvPr/>
          </p:nvSpPr>
          <p:spPr>
            <a:xfrm>
              <a:off x="6635273" y="2484542"/>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Plants (made of plant cells) </a:t>
              </a:r>
              <a:endParaRPr sz="1900">
                <a:solidFill>
                  <a:schemeClr val="lt1"/>
                </a:solidFill>
                <a:latin typeface="Calibri"/>
                <a:ea typeface="Calibri"/>
                <a:cs typeface="Calibri"/>
                <a:sym typeface="Calibri"/>
              </a:endParaRPr>
            </a:p>
          </p:txBody>
        </p:sp>
      </p:grpSp>
      <p:pic>
        <p:nvPicPr>
          <p:cNvPr id="475" name="Google Shape;475;p21" descr="Animal Cell.jpg"/>
          <p:cNvPicPr preferRelativeResize="0"/>
          <p:nvPr/>
        </p:nvPicPr>
        <p:blipFill rotWithShape="1">
          <a:blip r:embed="rId3">
            <a:alphaModFix/>
          </a:blip>
          <a:srcRect l="-26185" r="-26185"/>
          <a:stretch/>
        </p:blipFill>
        <p:spPr>
          <a:xfrm>
            <a:off x="3456079" y="5019542"/>
            <a:ext cx="3038672" cy="1671153"/>
          </a:xfrm>
          <a:prstGeom prst="rect">
            <a:avLst/>
          </a:prstGeom>
          <a:noFill/>
          <a:ln>
            <a:noFill/>
          </a:ln>
        </p:spPr>
      </p:pic>
      <p:pic>
        <p:nvPicPr>
          <p:cNvPr id="476" name="Google Shape;476;p21" descr="Plant Cell.jpg"/>
          <p:cNvPicPr preferRelativeResize="0"/>
          <p:nvPr/>
        </p:nvPicPr>
        <p:blipFill rotWithShape="1">
          <a:blip r:embed="rId4">
            <a:alphaModFix/>
          </a:blip>
          <a:srcRect l="-29648" r="-29647"/>
          <a:stretch/>
        </p:blipFill>
        <p:spPr>
          <a:xfrm>
            <a:off x="6244724" y="5019542"/>
            <a:ext cx="2745352" cy="1509838"/>
          </a:xfrm>
          <a:prstGeom prst="rect">
            <a:avLst/>
          </a:prstGeom>
          <a:noFill/>
          <a:ln>
            <a:noFill/>
          </a:ln>
        </p:spPr>
      </p:pic>
      <p:pic>
        <p:nvPicPr>
          <p:cNvPr id="477" name="Google Shape;477;p21" descr="Bacteria Cell.jpg"/>
          <p:cNvPicPr preferRelativeResize="0"/>
          <p:nvPr/>
        </p:nvPicPr>
        <p:blipFill rotWithShape="1">
          <a:blip r:embed="rId5">
            <a:alphaModFix/>
          </a:blip>
          <a:srcRect/>
          <a:stretch/>
        </p:blipFill>
        <p:spPr>
          <a:xfrm>
            <a:off x="818596" y="4994878"/>
            <a:ext cx="2991057" cy="1733428"/>
          </a:xfrm>
          <a:prstGeom prst="rect">
            <a:avLst/>
          </a:prstGeom>
          <a:noFill/>
          <a:ln>
            <a:noFill/>
          </a:ln>
        </p:spPr>
      </p:pic>
      <p:sp>
        <p:nvSpPr>
          <p:cNvPr id="478" name="Google Shape;478;p21" descr="Artificial Intelligence"/>
          <p:cNvSpPr/>
          <p:nvPr/>
        </p:nvSpPr>
        <p:spPr>
          <a:xfrm>
            <a:off x="-1" y="0"/>
            <a:ext cx="885600" cy="9060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9" name="Google Shape;479;p21" descr="Comment Like"/>
          <p:cNvPicPr preferRelativeResize="0"/>
          <p:nvPr/>
        </p:nvPicPr>
        <p:blipFill rotWithShape="1">
          <a:blip r:embed="rId7">
            <a:alphaModFix/>
          </a:blip>
          <a:srcRect/>
          <a:stretch/>
        </p:blipFill>
        <p:spPr>
          <a:xfrm>
            <a:off x="729398" y="121849"/>
            <a:ext cx="728394" cy="6622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Bacteria Cell </a:t>
            </a:r>
            <a:endParaRPr/>
          </a:p>
        </p:txBody>
      </p:sp>
      <p:pic>
        <p:nvPicPr>
          <p:cNvPr id="486" name="Google Shape;486;p22" descr="bacteria.tiff"/>
          <p:cNvPicPr preferRelativeResize="0"/>
          <p:nvPr/>
        </p:nvPicPr>
        <p:blipFill rotWithShape="1">
          <a:blip r:embed="rId3">
            <a:alphaModFix/>
          </a:blip>
          <a:srcRect/>
          <a:stretch/>
        </p:blipFill>
        <p:spPr>
          <a:xfrm>
            <a:off x="1605183" y="3280465"/>
            <a:ext cx="5676900" cy="2070100"/>
          </a:xfrm>
          <a:prstGeom prst="rect">
            <a:avLst/>
          </a:prstGeom>
          <a:noFill/>
          <a:ln>
            <a:noFill/>
          </a:ln>
        </p:spPr>
      </p:pic>
      <p:cxnSp>
        <p:nvCxnSpPr>
          <p:cNvPr id="487" name="Google Shape;487;p22"/>
          <p:cNvCxnSpPr/>
          <p:nvPr/>
        </p:nvCxnSpPr>
        <p:spPr>
          <a:xfrm rot="10800000" flipH="1">
            <a:off x="6064606" y="2309253"/>
            <a:ext cx="1217477" cy="1240626"/>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488" name="Google Shape;488;p22"/>
          <p:cNvSpPr txBox="1"/>
          <p:nvPr/>
        </p:nvSpPr>
        <p:spPr>
          <a:xfrm>
            <a:off x="2328922" y="1674208"/>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Cell Membrane</a:t>
            </a:r>
            <a:endParaRPr sz="4400">
              <a:solidFill>
                <a:schemeClr val="dk1"/>
              </a:solidFill>
              <a:latin typeface="Calibri"/>
              <a:ea typeface="Calibri"/>
              <a:cs typeface="Calibri"/>
              <a:sym typeface="Calibri"/>
            </a:endParaRPr>
          </a:p>
        </p:txBody>
      </p:sp>
      <p:sp>
        <p:nvSpPr>
          <p:cNvPr id="489" name="Google Shape;489;p22" descr="Artificial Intelligence"/>
          <p:cNvSpPr/>
          <p:nvPr/>
        </p:nvSpPr>
        <p:spPr>
          <a:xfrm>
            <a:off x="0" y="0"/>
            <a:ext cx="802800" cy="836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0" name="Google Shape;490;p22" descr="Comment Like"/>
          <p:cNvPicPr preferRelativeResize="0"/>
          <p:nvPr/>
        </p:nvPicPr>
        <p:blipFill rotWithShape="1">
          <a:blip r:embed="rId5">
            <a:alphaModFix/>
          </a:blip>
          <a:srcRect/>
          <a:stretch/>
        </p:blipFill>
        <p:spPr>
          <a:xfrm>
            <a:off x="617898" y="174099"/>
            <a:ext cx="728394" cy="6622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e1985e35aa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e1985e35aa_0_0"/>
          <p:cNvSpPr txBox="1"/>
          <p:nvPr/>
        </p:nvSpPr>
        <p:spPr>
          <a:xfrm>
            <a:off x="548383" y="328862"/>
            <a:ext cx="842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the common organelles found in your cells help you function?</a:t>
            </a:r>
            <a:endParaRPr/>
          </a:p>
        </p:txBody>
      </p:sp>
      <p:pic>
        <p:nvPicPr>
          <p:cNvPr id="205" name="Google Shape;205;ge1985e35aa_0_0"/>
          <p:cNvPicPr preferRelativeResize="0"/>
          <p:nvPr/>
        </p:nvPicPr>
        <p:blipFill rotWithShape="1">
          <a:blip r:embed="rId4">
            <a:alphaModFix/>
          </a:blip>
          <a:srcRect/>
          <a:stretch/>
        </p:blipFill>
        <p:spPr>
          <a:xfrm>
            <a:off x="321628" y="1827111"/>
            <a:ext cx="3692766" cy="2977173"/>
          </a:xfrm>
          <a:prstGeom prst="rect">
            <a:avLst/>
          </a:prstGeom>
          <a:noFill/>
          <a:ln>
            <a:noFill/>
          </a:ln>
        </p:spPr>
      </p:pic>
      <p:pic>
        <p:nvPicPr>
          <p:cNvPr id="206" name="Google Shape;206;ge1985e35aa_0_0" descr="A picture containing drawing&#10;&#10;Description automatically generated"/>
          <p:cNvPicPr preferRelativeResize="0"/>
          <p:nvPr/>
        </p:nvPicPr>
        <p:blipFill rotWithShape="1">
          <a:blip r:embed="rId5">
            <a:alphaModFix/>
          </a:blip>
          <a:srcRect/>
          <a:stretch/>
        </p:blipFill>
        <p:spPr>
          <a:xfrm>
            <a:off x="4460732" y="2039700"/>
            <a:ext cx="4509094" cy="2778599"/>
          </a:xfrm>
          <a:prstGeom prst="rect">
            <a:avLst/>
          </a:prstGeom>
          <a:noFill/>
          <a:ln>
            <a:noFill/>
          </a:ln>
        </p:spPr>
      </p:pic>
      <p:pic>
        <p:nvPicPr>
          <p:cNvPr id="207" name="Google Shape;207;ge1985e35aa_0_0"/>
          <p:cNvPicPr preferRelativeResize="0"/>
          <p:nvPr/>
        </p:nvPicPr>
        <p:blipFill rotWithShape="1">
          <a:blip r:embed="rId6">
            <a:alphaModFix/>
          </a:blip>
          <a:srcRect/>
          <a:stretch/>
        </p:blipFill>
        <p:spPr>
          <a:xfrm>
            <a:off x="3418552" y="4317535"/>
            <a:ext cx="1657843" cy="248696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23" descr="Animal Cell.jpg"/>
          <p:cNvPicPr preferRelativeResize="0"/>
          <p:nvPr/>
        </p:nvPicPr>
        <p:blipFill rotWithShape="1">
          <a:blip r:embed="rId3">
            <a:alphaModFix/>
          </a:blip>
          <a:srcRect l="-26185" r="-26185"/>
          <a:stretch/>
        </p:blipFill>
        <p:spPr>
          <a:xfrm>
            <a:off x="1117864" y="3145758"/>
            <a:ext cx="5130864" cy="2821778"/>
          </a:xfrm>
          <a:prstGeom prst="rect">
            <a:avLst/>
          </a:prstGeom>
          <a:noFill/>
          <a:ln>
            <a:noFill/>
          </a:ln>
        </p:spPr>
      </p:pic>
      <p:cxnSp>
        <p:nvCxnSpPr>
          <p:cNvPr id="497" name="Google Shape;497;p23"/>
          <p:cNvCxnSpPr/>
          <p:nvPr/>
        </p:nvCxnSpPr>
        <p:spPr>
          <a:xfrm rot="10800000" flipH="1">
            <a:off x="3514212" y="2328497"/>
            <a:ext cx="2492673" cy="1007735"/>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498" name="Google Shape;498;p23"/>
          <p:cNvSpPr txBox="1">
            <a:spLocks noGrp="1"/>
          </p:cNvSpPr>
          <p:nvPr>
            <p:ph type="title"/>
          </p:nvPr>
        </p:nvSpPr>
        <p:spPr>
          <a:xfrm>
            <a:off x="457200" y="299063"/>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Animal Cell </a:t>
            </a:r>
            <a:endParaRPr/>
          </a:p>
        </p:txBody>
      </p:sp>
      <p:sp>
        <p:nvSpPr>
          <p:cNvPr id="499" name="Google Shape;499;p23"/>
          <p:cNvSpPr txBox="1"/>
          <p:nvPr/>
        </p:nvSpPr>
        <p:spPr>
          <a:xfrm>
            <a:off x="2790692" y="1442067"/>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Cell Membrane</a:t>
            </a:r>
            <a:endParaRPr sz="4400">
              <a:solidFill>
                <a:schemeClr val="dk1"/>
              </a:solidFill>
              <a:latin typeface="Calibri"/>
              <a:ea typeface="Calibri"/>
              <a:cs typeface="Calibri"/>
              <a:sym typeface="Calibri"/>
            </a:endParaRPr>
          </a:p>
        </p:txBody>
      </p:sp>
      <p:sp>
        <p:nvSpPr>
          <p:cNvPr id="500" name="Google Shape;500;p23" descr="Artificial Intelligence"/>
          <p:cNvSpPr/>
          <p:nvPr/>
        </p:nvSpPr>
        <p:spPr>
          <a:xfrm>
            <a:off x="-1" y="0"/>
            <a:ext cx="885600" cy="906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1" name="Google Shape;501;p23" descr="Comment Like"/>
          <p:cNvPicPr preferRelativeResize="0"/>
          <p:nvPr/>
        </p:nvPicPr>
        <p:blipFill rotWithShape="1">
          <a:blip r:embed="rId5">
            <a:alphaModFix/>
          </a:blip>
          <a:srcRect/>
          <a:stretch/>
        </p:blipFill>
        <p:spPr>
          <a:xfrm>
            <a:off x="729398" y="121849"/>
            <a:ext cx="728394" cy="66229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Plant Cell </a:t>
            </a:r>
            <a:endParaRPr/>
          </a:p>
        </p:txBody>
      </p:sp>
      <p:sp>
        <p:nvSpPr>
          <p:cNvPr id="508" name="Google Shape;508;p24"/>
          <p:cNvSpPr/>
          <p:nvPr/>
        </p:nvSpPr>
        <p:spPr>
          <a:xfrm>
            <a:off x="1203048" y="1236654"/>
            <a:ext cx="3241546" cy="18098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9" name="Google Shape;509;p24" descr="Plant Cell.jpg"/>
          <p:cNvPicPr preferRelativeResize="0">
            <a:picLocks noGrp="1"/>
          </p:cNvPicPr>
          <p:nvPr>
            <p:ph type="body" idx="1"/>
          </p:nvPr>
        </p:nvPicPr>
        <p:blipFill rotWithShape="1">
          <a:blip r:embed="rId3">
            <a:alphaModFix/>
          </a:blip>
          <a:srcRect l="-29648" r="-29647"/>
          <a:stretch/>
        </p:blipFill>
        <p:spPr>
          <a:xfrm>
            <a:off x="0" y="2202813"/>
            <a:ext cx="7395376" cy="4067172"/>
          </a:xfrm>
          <a:prstGeom prst="rect">
            <a:avLst/>
          </a:prstGeom>
          <a:noFill/>
          <a:ln w="9525" cap="flat" cmpd="sng">
            <a:solidFill>
              <a:schemeClr val="lt1"/>
            </a:solidFill>
            <a:prstDash val="solid"/>
            <a:round/>
            <a:headEnd type="none" w="sm" len="sm"/>
            <a:tailEnd type="none" w="sm" len="sm"/>
          </a:ln>
        </p:spPr>
      </p:pic>
      <p:cxnSp>
        <p:nvCxnSpPr>
          <p:cNvPr id="510" name="Google Shape;510;p24"/>
          <p:cNvCxnSpPr/>
          <p:nvPr/>
        </p:nvCxnSpPr>
        <p:spPr>
          <a:xfrm rot="10800000" flipH="1">
            <a:off x="5483515" y="2202813"/>
            <a:ext cx="1558471" cy="1692685"/>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511" name="Google Shape;511;p24"/>
          <p:cNvSpPr txBox="1"/>
          <p:nvPr/>
        </p:nvSpPr>
        <p:spPr>
          <a:xfrm>
            <a:off x="2944615" y="1313629"/>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Cell Membrane</a:t>
            </a:r>
            <a:endParaRPr sz="4400">
              <a:solidFill>
                <a:schemeClr val="dk1"/>
              </a:solidFill>
              <a:latin typeface="Calibri"/>
              <a:ea typeface="Calibri"/>
              <a:cs typeface="Calibri"/>
              <a:sym typeface="Calibri"/>
            </a:endParaRPr>
          </a:p>
        </p:txBody>
      </p:sp>
      <p:sp>
        <p:nvSpPr>
          <p:cNvPr id="512" name="Google Shape;512;p24" descr="Artificial Intelligence"/>
          <p:cNvSpPr/>
          <p:nvPr/>
        </p:nvSpPr>
        <p:spPr>
          <a:xfrm>
            <a:off x="-1" y="0"/>
            <a:ext cx="885600" cy="906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3" name="Google Shape;513;p24" descr="Comment Like"/>
          <p:cNvPicPr preferRelativeResize="0"/>
          <p:nvPr/>
        </p:nvPicPr>
        <p:blipFill rotWithShape="1">
          <a:blip r:embed="rId5">
            <a:alphaModFix/>
          </a:blip>
          <a:srcRect/>
          <a:stretch/>
        </p:blipFill>
        <p:spPr>
          <a:xfrm>
            <a:off x="729398" y="121849"/>
            <a:ext cx="728394" cy="66229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e0d2545052_0_451" descr="Artificial Intelligence"/>
          <p:cNvSpPr/>
          <p:nvPr/>
        </p:nvSpPr>
        <p:spPr>
          <a:xfrm>
            <a:off x="1839950" y="1172300"/>
            <a:ext cx="3408900" cy="3310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0" name="Google Shape;520;ge0d2545052_0_451" descr="Comment Dislike"/>
          <p:cNvPicPr preferRelativeResize="0"/>
          <p:nvPr/>
        </p:nvPicPr>
        <p:blipFill rotWithShape="1">
          <a:blip r:embed="rId4">
            <a:alphaModFix/>
          </a:blip>
          <a:srcRect/>
          <a:stretch/>
        </p:blipFill>
        <p:spPr>
          <a:xfrm>
            <a:off x="4572000" y="1755137"/>
            <a:ext cx="2510794" cy="25107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Wall</a:t>
            </a:r>
            <a:endParaRPr/>
          </a:p>
        </p:txBody>
      </p:sp>
      <p:pic>
        <p:nvPicPr>
          <p:cNvPr id="527" name="Google Shape;527;p26" descr="Plant Cell.jpg"/>
          <p:cNvPicPr preferRelativeResize="0">
            <a:picLocks noGrp="1"/>
          </p:cNvPicPr>
          <p:nvPr>
            <p:ph type="body" idx="1"/>
          </p:nvPr>
        </p:nvPicPr>
        <p:blipFill rotWithShape="1">
          <a:blip r:embed="rId3">
            <a:alphaModFix/>
          </a:blip>
          <a:srcRect l="-29648" r="-29647"/>
          <a:stretch/>
        </p:blipFill>
        <p:spPr>
          <a:xfrm>
            <a:off x="495445" y="2106594"/>
            <a:ext cx="7395376" cy="4067172"/>
          </a:xfrm>
          <a:prstGeom prst="rect">
            <a:avLst/>
          </a:prstGeom>
          <a:noFill/>
          <a:ln w="9525" cap="flat" cmpd="sng">
            <a:solidFill>
              <a:schemeClr val="lt1"/>
            </a:solidFill>
            <a:prstDash val="solid"/>
            <a:round/>
            <a:headEnd type="none" w="sm" len="sm"/>
            <a:tailEnd type="none" w="sm" len="sm"/>
          </a:ln>
        </p:spPr>
      </p:pic>
      <p:cxnSp>
        <p:nvCxnSpPr>
          <p:cNvPr id="528" name="Google Shape;528;p26"/>
          <p:cNvCxnSpPr/>
          <p:nvPr/>
        </p:nvCxnSpPr>
        <p:spPr>
          <a:xfrm rot="10800000">
            <a:off x="5521995" y="1077651"/>
            <a:ext cx="942779" cy="2520935"/>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529" name="Google Shape;529;p26" descr="Artificial Intelligence"/>
          <p:cNvSpPr/>
          <p:nvPr/>
        </p:nvSpPr>
        <p:spPr>
          <a:xfrm>
            <a:off x="0" y="0"/>
            <a:ext cx="927900" cy="9342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0" name="Google Shape;530;p26" descr="Comment Dislike"/>
          <p:cNvPicPr preferRelativeResize="0"/>
          <p:nvPr/>
        </p:nvPicPr>
        <p:blipFill rotWithShape="1">
          <a:blip r:embed="rId5">
            <a:alphaModFix/>
          </a:blip>
          <a:srcRect/>
          <a:stretch/>
        </p:blipFill>
        <p:spPr>
          <a:xfrm>
            <a:off x="743793" y="164490"/>
            <a:ext cx="683556" cy="7086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27" descr="Plant Cell.jpg"/>
          <p:cNvPicPr preferRelativeResize="0">
            <a:picLocks noGrp="1"/>
          </p:cNvPicPr>
          <p:nvPr>
            <p:ph type="body" idx="1"/>
          </p:nvPr>
        </p:nvPicPr>
        <p:blipFill rotWithShape="1">
          <a:blip r:embed="rId3">
            <a:alphaModFix/>
          </a:blip>
          <a:srcRect l="-29648" r="-29647"/>
          <a:stretch/>
        </p:blipFill>
        <p:spPr>
          <a:xfrm>
            <a:off x="495445" y="2106594"/>
            <a:ext cx="7395376" cy="4067172"/>
          </a:xfrm>
          <a:prstGeom prst="rect">
            <a:avLst/>
          </a:prstGeom>
          <a:noFill/>
          <a:ln w="9525" cap="flat" cmpd="sng">
            <a:solidFill>
              <a:schemeClr val="lt1"/>
            </a:solidFill>
            <a:prstDash val="solid"/>
            <a:round/>
            <a:headEnd type="none" w="sm" len="sm"/>
            <a:tailEnd type="none" w="sm" len="sm"/>
          </a:ln>
        </p:spPr>
      </p:pic>
      <p:cxnSp>
        <p:nvCxnSpPr>
          <p:cNvPr id="537" name="Google Shape;537;p27"/>
          <p:cNvCxnSpPr/>
          <p:nvPr/>
        </p:nvCxnSpPr>
        <p:spPr>
          <a:xfrm rot="10800000">
            <a:off x="5521995" y="1077651"/>
            <a:ext cx="942779" cy="2520935"/>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538" name="Google Shape;538;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Wall</a:t>
            </a:r>
            <a:endParaRPr/>
          </a:p>
        </p:txBody>
      </p:sp>
      <p:cxnSp>
        <p:nvCxnSpPr>
          <p:cNvPr id="539" name="Google Shape;539;p27"/>
          <p:cNvCxnSpPr/>
          <p:nvPr/>
        </p:nvCxnSpPr>
        <p:spPr>
          <a:xfrm rot="10800000">
            <a:off x="1934502" y="2202813"/>
            <a:ext cx="532927" cy="1164501"/>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540" name="Google Shape;540;p27"/>
          <p:cNvSpPr txBox="1"/>
          <p:nvPr/>
        </p:nvSpPr>
        <p:spPr>
          <a:xfrm>
            <a:off x="-627960" y="1528500"/>
            <a:ext cx="5124924"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Cell Membrane</a:t>
            </a:r>
            <a:endParaRPr sz="4400">
              <a:solidFill>
                <a:schemeClr val="dk1"/>
              </a:solidFill>
              <a:latin typeface="Calibri"/>
              <a:ea typeface="Calibri"/>
              <a:cs typeface="Calibri"/>
              <a:sym typeface="Calibri"/>
            </a:endParaRPr>
          </a:p>
        </p:txBody>
      </p:sp>
      <p:sp>
        <p:nvSpPr>
          <p:cNvPr id="541" name="Google Shape;541;p27" descr="Artificial Intelligence"/>
          <p:cNvSpPr/>
          <p:nvPr/>
        </p:nvSpPr>
        <p:spPr>
          <a:xfrm>
            <a:off x="0" y="0"/>
            <a:ext cx="927900" cy="9342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2" name="Google Shape;542;p27" descr="Comment Dislike"/>
          <p:cNvPicPr preferRelativeResize="0"/>
          <p:nvPr/>
        </p:nvPicPr>
        <p:blipFill rotWithShape="1">
          <a:blip r:embed="rId5">
            <a:alphaModFix/>
          </a:blip>
          <a:srcRect/>
          <a:stretch/>
        </p:blipFill>
        <p:spPr>
          <a:xfrm>
            <a:off x="743793" y="164490"/>
            <a:ext cx="683556" cy="70860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b6e5da7a33_0_0"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b6e5da7a33_0_5"/>
          <p:cNvSpPr txBox="1"/>
          <p:nvPr/>
        </p:nvSpPr>
        <p:spPr>
          <a:xfrm>
            <a:off x="959825" y="257000"/>
            <a:ext cx="792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 Only plant cells have cell membranes. </a:t>
            </a:r>
            <a:endParaRPr sz="3600">
              <a:solidFill>
                <a:schemeClr val="dk1"/>
              </a:solidFill>
              <a:latin typeface="Calibri"/>
              <a:ea typeface="Calibri"/>
              <a:cs typeface="Calibri"/>
              <a:sym typeface="Calibri"/>
            </a:endParaRPr>
          </a:p>
        </p:txBody>
      </p:sp>
      <p:sp>
        <p:nvSpPr>
          <p:cNvPr id="555" name="Google Shape;555;gb6e5da7a33_0_5"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6" name="Google Shape;556;gb6e5da7a33_0_5" descr="Animal Cell.jpg"/>
          <p:cNvPicPr preferRelativeResize="0">
            <a:picLocks noGrp="1"/>
          </p:cNvPicPr>
          <p:nvPr>
            <p:ph type="body" idx="4294967295"/>
          </p:nvPr>
        </p:nvPicPr>
        <p:blipFill rotWithShape="1">
          <a:blip r:embed="rId4">
            <a:alphaModFix/>
          </a:blip>
          <a:srcRect l="-26192" r="-26177"/>
          <a:stretch/>
        </p:blipFill>
        <p:spPr>
          <a:xfrm>
            <a:off x="1141054" y="2229522"/>
            <a:ext cx="6861900" cy="3773700"/>
          </a:xfrm>
          <a:prstGeom prst="rect">
            <a:avLst/>
          </a:prstGeom>
          <a:noFill/>
          <a:ln w="9525" cap="flat" cmpd="sng">
            <a:solidFill>
              <a:schemeClr val="lt1"/>
            </a:solidFill>
            <a:prstDash val="solid"/>
            <a:round/>
            <a:headEnd type="none" w="sm" len="sm"/>
            <a:tailEnd type="none" w="sm" len="sm"/>
          </a:ln>
        </p:spPr>
      </p:pic>
      <p:cxnSp>
        <p:nvCxnSpPr>
          <p:cNvPr id="557" name="Google Shape;557;gb6e5da7a33_0_5"/>
          <p:cNvCxnSpPr/>
          <p:nvPr/>
        </p:nvCxnSpPr>
        <p:spPr>
          <a:xfrm rot="10800000" flipH="1">
            <a:off x="2765750" y="1686600"/>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b6e5da7a33_0_13"/>
          <p:cNvSpPr txBox="1"/>
          <p:nvPr/>
        </p:nvSpPr>
        <p:spPr>
          <a:xfrm>
            <a:off x="959825" y="257000"/>
            <a:ext cx="792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Only plant cells have cell membranes. </a:t>
            </a:r>
            <a:endParaRPr sz="3600">
              <a:solidFill>
                <a:schemeClr val="dk1"/>
              </a:solidFill>
              <a:latin typeface="Calibri"/>
              <a:ea typeface="Calibri"/>
              <a:cs typeface="Calibri"/>
              <a:sym typeface="Calibri"/>
            </a:endParaRPr>
          </a:p>
        </p:txBody>
      </p:sp>
      <p:sp>
        <p:nvSpPr>
          <p:cNvPr id="564" name="Google Shape;564;gb6e5da7a33_0_13"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5" name="Google Shape;565;gb6e5da7a33_0_13" descr="Animal Cell.jpg"/>
          <p:cNvPicPr preferRelativeResize="0">
            <a:picLocks noGrp="1"/>
          </p:cNvPicPr>
          <p:nvPr>
            <p:ph type="body" idx="4294967295"/>
          </p:nvPr>
        </p:nvPicPr>
        <p:blipFill rotWithShape="1">
          <a:blip r:embed="rId4">
            <a:alphaModFix/>
          </a:blip>
          <a:srcRect l="-26192" r="-26177"/>
          <a:stretch/>
        </p:blipFill>
        <p:spPr>
          <a:xfrm>
            <a:off x="1141054" y="2229522"/>
            <a:ext cx="6861900" cy="3773700"/>
          </a:xfrm>
          <a:prstGeom prst="rect">
            <a:avLst/>
          </a:prstGeom>
          <a:noFill/>
          <a:ln w="9525" cap="flat" cmpd="sng">
            <a:solidFill>
              <a:schemeClr val="lt1"/>
            </a:solidFill>
            <a:prstDash val="solid"/>
            <a:round/>
            <a:headEnd type="none" w="sm" len="sm"/>
            <a:tailEnd type="none" w="sm" len="sm"/>
          </a:ln>
        </p:spPr>
      </p:pic>
      <p:cxnSp>
        <p:nvCxnSpPr>
          <p:cNvPr id="566" name="Google Shape;566;gb6e5da7a33_0_13"/>
          <p:cNvCxnSpPr/>
          <p:nvPr/>
        </p:nvCxnSpPr>
        <p:spPr>
          <a:xfrm rot="10800000" flipH="1">
            <a:off x="2765750" y="1686600"/>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b6e5da7a33_0_21"/>
          <p:cNvSpPr txBox="1"/>
          <p:nvPr/>
        </p:nvSpPr>
        <p:spPr>
          <a:xfrm>
            <a:off x="959825" y="257000"/>
            <a:ext cx="7926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a cell membrane and a cell wall?</a:t>
            </a:r>
            <a:endParaRPr sz="3600">
              <a:solidFill>
                <a:schemeClr val="dk1"/>
              </a:solidFill>
              <a:latin typeface="Calibri"/>
              <a:ea typeface="Calibri"/>
              <a:cs typeface="Calibri"/>
              <a:sym typeface="Calibri"/>
            </a:endParaRPr>
          </a:p>
        </p:txBody>
      </p:sp>
      <p:sp>
        <p:nvSpPr>
          <p:cNvPr id="573" name="Google Shape;573;gb6e5da7a33_0_21"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4" name="Google Shape;574;gb6e5da7a33_0_21" descr="Plant Cell.jpg"/>
          <p:cNvPicPr preferRelativeResize="0">
            <a:picLocks noGrp="1"/>
          </p:cNvPicPr>
          <p:nvPr>
            <p:ph type="body" idx="4294967295"/>
          </p:nvPr>
        </p:nvPicPr>
        <p:blipFill rotWithShape="1">
          <a:blip r:embed="rId4">
            <a:alphaModFix/>
          </a:blip>
          <a:srcRect l="-29643" r="-29643"/>
          <a:stretch/>
        </p:blipFill>
        <p:spPr>
          <a:xfrm>
            <a:off x="1590814" y="3006337"/>
            <a:ext cx="6238500" cy="3251400"/>
          </a:xfrm>
          <a:prstGeom prst="rect">
            <a:avLst/>
          </a:prstGeom>
          <a:noFill/>
          <a:ln w="9525" cap="flat" cmpd="sng">
            <a:solidFill>
              <a:schemeClr val="lt1"/>
            </a:solidFill>
            <a:prstDash val="solid"/>
            <a:round/>
            <a:headEnd type="none" w="sm" len="sm"/>
            <a:tailEnd type="none" w="sm" len="sm"/>
          </a:ln>
        </p:spPr>
      </p:pic>
      <p:cxnSp>
        <p:nvCxnSpPr>
          <p:cNvPr id="575" name="Google Shape;575;gb6e5da7a33_0_21"/>
          <p:cNvCxnSpPr/>
          <p:nvPr/>
        </p:nvCxnSpPr>
        <p:spPr>
          <a:xfrm rot="10800000">
            <a:off x="5831028" y="2183735"/>
            <a:ext cx="795300" cy="20154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576" name="Google Shape;576;gb6e5da7a33_0_21"/>
          <p:cNvSpPr txBox="1">
            <a:spLocks noGrp="1"/>
          </p:cNvSpPr>
          <p:nvPr>
            <p:ph type="title" idx="4294967295"/>
          </p:nvPr>
        </p:nvSpPr>
        <p:spPr>
          <a:xfrm>
            <a:off x="1558552" y="1541749"/>
            <a:ext cx="6942300" cy="9138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Wall</a:t>
            </a:r>
            <a:endParaRPr/>
          </a:p>
        </p:txBody>
      </p:sp>
      <p:cxnSp>
        <p:nvCxnSpPr>
          <p:cNvPr id="577" name="Google Shape;577;gb6e5da7a33_0_21"/>
          <p:cNvCxnSpPr/>
          <p:nvPr/>
        </p:nvCxnSpPr>
        <p:spPr>
          <a:xfrm rot="10800000">
            <a:off x="2804910" y="3083041"/>
            <a:ext cx="449400" cy="9312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578" name="Google Shape;578;gb6e5da7a33_0_21"/>
          <p:cNvSpPr txBox="1"/>
          <p:nvPr/>
        </p:nvSpPr>
        <p:spPr>
          <a:xfrm>
            <a:off x="643150" y="2544170"/>
            <a:ext cx="4323300" cy="708600"/>
          </a:xfrm>
          <a:prstGeom prst="rect">
            <a:avLst/>
          </a:prstGeom>
          <a:noFill/>
          <a:ln>
            <a:noFill/>
          </a:ln>
        </p:spPr>
        <p:txBody>
          <a:bodyPr spcFirstLastPara="1" wrap="square" lIns="91425" tIns="45700" rIns="91425" bIns="45700" anchor="ctr" anchorCtr="0">
            <a:normAutofit lnSpcReduction="10000"/>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Cell Membrane</a:t>
            </a:r>
            <a:endParaRPr sz="44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b6e5da7a33_0_34"/>
          <p:cNvSpPr txBox="1"/>
          <p:nvPr/>
        </p:nvSpPr>
        <p:spPr>
          <a:xfrm>
            <a:off x="959825" y="257000"/>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cell membrane?</a:t>
            </a:r>
            <a:endParaRPr sz="3600">
              <a:solidFill>
                <a:schemeClr val="dk1"/>
              </a:solidFill>
              <a:latin typeface="Calibri"/>
              <a:ea typeface="Calibri"/>
              <a:cs typeface="Calibri"/>
              <a:sym typeface="Calibri"/>
            </a:endParaRPr>
          </a:p>
        </p:txBody>
      </p:sp>
      <p:sp>
        <p:nvSpPr>
          <p:cNvPr id="585" name="Google Shape;585;gb6e5da7a33_0_34"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6" name="Google Shape;586;gb6e5da7a33_0_34" descr="Animal Cell.jpg"/>
          <p:cNvPicPr preferRelativeResize="0">
            <a:picLocks noGrp="1"/>
          </p:cNvPicPr>
          <p:nvPr>
            <p:ph type="body" idx="4294967295"/>
          </p:nvPr>
        </p:nvPicPr>
        <p:blipFill rotWithShape="1">
          <a:blip r:embed="rId4">
            <a:alphaModFix/>
          </a:blip>
          <a:srcRect l="-26192" r="-26177"/>
          <a:stretch/>
        </p:blipFill>
        <p:spPr>
          <a:xfrm>
            <a:off x="1141054" y="2229522"/>
            <a:ext cx="6861900" cy="3773700"/>
          </a:xfrm>
          <a:prstGeom prst="rect">
            <a:avLst/>
          </a:prstGeom>
          <a:noFill/>
          <a:ln w="9525" cap="flat" cmpd="sng">
            <a:solidFill>
              <a:schemeClr val="lt1"/>
            </a:solidFill>
            <a:prstDash val="solid"/>
            <a:round/>
            <a:headEnd type="none" w="sm" len="sm"/>
            <a:tailEnd type="none" w="sm" len="sm"/>
          </a:ln>
        </p:spPr>
      </p:pic>
      <p:cxnSp>
        <p:nvCxnSpPr>
          <p:cNvPr id="587" name="Google Shape;587;gb6e5da7a33_0_34"/>
          <p:cNvCxnSpPr/>
          <p:nvPr/>
        </p:nvCxnSpPr>
        <p:spPr>
          <a:xfrm rot="10800000" flipH="1">
            <a:off x="2765750" y="1686600"/>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e0d2545052_0_1006"/>
          <p:cNvSpPr txBox="1"/>
          <p:nvPr/>
        </p:nvSpPr>
        <p:spPr>
          <a:xfrm>
            <a:off x="2300959" y="548361"/>
            <a:ext cx="5075885"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214" name="Google Shape;214;ge0d2545052_0_1006" descr="Classroom"/>
          <p:cNvSpPr/>
          <p:nvPr/>
        </p:nvSpPr>
        <p:spPr>
          <a:xfrm>
            <a:off x="0" y="0"/>
            <a:ext cx="719400" cy="72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ge0d2545052_0_1006"/>
          <p:cNvSpPr txBox="1"/>
          <p:nvPr/>
        </p:nvSpPr>
        <p:spPr>
          <a:xfrm>
            <a:off x="1366000" y="1293550"/>
            <a:ext cx="6411900" cy="278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latin typeface="Calibri"/>
                <a:ea typeface="Calibri"/>
                <a:cs typeface="Calibri"/>
                <a:sym typeface="Calibri"/>
              </a:rPr>
              <a:t>Recalling the Characteristics of Life</a:t>
            </a:r>
            <a:endParaRPr sz="2800">
              <a:latin typeface="Calibri"/>
              <a:ea typeface="Calibri"/>
              <a:cs typeface="Calibri"/>
              <a:sym typeface="Calibri"/>
            </a:endParaRPr>
          </a:p>
          <a:p>
            <a:pPr marL="0" lvl="0" indent="0" algn="ctr" rtl="0">
              <a:spcBef>
                <a:spcPts val="0"/>
              </a:spcBef>
              <a:spcAft>
                <a:spcPts val="0"/>
              </a:spcAft>
              <a:buNone/>
            </a:pPr>
            <a:endParaRPr sz="1500">
              <a:latin typeface="Calibri"/>
              <a:ea typeface="Calibri"/>
              <a:cs typeface="Calibri"/>
              <a:sym typeface="Calibri"/>
            </a:endParaRPr>
          </a:p>
          <a:p>
            <a:pPr marL="0" lvl="0" indent="0" algn="ctr" rtl="0">
              <a:spcBef>
                <a:spcPts val="0"/>
              </a:spcBef>
              <a:spcAft>
                <a:spcPts val="0"/>
              </a:spcAft>
              <a:buNone/>
            </a:pPr>
            <a:r>
              <a:rPr lang="en-US" sz="1800">
                <a:latin typeface="Calibri"/>
                <a:ea typeface="Calibri"/>
                <a:cs typeface="Calibri"/>
                <a:sym typeface="Calibri"/>
              </a:rPr>
              <a:t>In order to get students thinking about the complexity of cells, it may be helpful to remind them that as the smallest unit of life, cells have the ability to carry out all processes necessary to support life. Drawing a comparison between and organism and a cell, challenge your students to consider the complex processes that cells need to achieve to qualify as life. If the organism carries out the process one way, how does the tiny cell do it?</a:t>
            </a:r>
            <a:endParaRPr sz="1800">
              <a:latin typeface="Calibri"/>
              <a:ea typeface="Calibri"/>
              <a:cs typeface="Calibri"/>
              <a:sym typeface="Calibri"/>
            </a:endParaRPr>
          </a:p>
        </p:txBody>
      </p:sp>
      <p:pic>
        <p:nvPicPr>
          <p:cNvPr id="216" name="Google Shape;216;ge0d2545052_0_1006"/>
          <p:cNvPicPr preferRelativeResize="0"/>
          <p:nvPr/>
        </p:nvPicPr>
        <p:blipFill>
          <a:blip r:embed="rId4">
            <a:alphaModFix/>
          </a:blip>
          <a:stretch>
            <a:fillRect/>
          </a:stretch>
        </p:blipFill>
        <p:spPr>
          <a:xfrm>
            <a:off x="152400" y="4255925"/>
            <a:ext cx="4357010" cy="2449675"/>
          </a:xfrm>
          <a:prstGeom prst="rect">
            <a:avLst/>
          </a:prstGeom>
          <a:noFill/>
          <a:ln>
            <a:noFill/>
          </a:ln>
        </p:spPr>
      </p:pic>
      <p:pic>
        <p:nvPicPr>
          <p:cNvPr id="217" name="Google Shape;217;ge0d2545052_0_1006"/>
          <p:cNvPicPr preferRelativeResize="0"/>
          <p:nvPr/>
        </p:nvPicPr>
        <p:blipFill>
          <a:blip r:embed="rId5">
            <a:alphaModFix/>
          </a:blip>
          <a:stretch>
            <a:fillRect/>
          </a:stretch>
        </p:blipFill>
        <p:spPr>
          <a:xfrm>
            <a:off x="4661810" y="4255925"/>
            <a:ext cx="4329790" cy="24336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b6e5da7a33_0_42"/>
          <p:cNvSpPr txBox="1">
            <a:spLocks noGrp="1"/>
          </p:cNvSpPr>
          <p:nvPr>
            <p:ph type="title"/>
          </p:nvPr>
        </p:nvSpPr>
        <p:spPr>
          <a:xfrm>
            <a:off x="829200" y="336850"/>
            <a:ext cx="78984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is the cell membrane like a gatekeeper? </a:t>
            </a:r>
            <a:endParaRPr/>
          </a:p>
        </p:txBody>
      </p:sp>
      <p:pic>
        <p:nvPicPr>
          <p:cNvPr id="594" name="Google Shape;594;gb6e5da7a33_0_42" descr="Gate.jpg"/>
          <p:cNvPicPr preferRelativeResize="0"/>
          <p:nvPr/>
        </p:nvPicPr>
        <p:blipFill rotWithShape="1">
          <a:blip r:embed="rId3">
            <a:alphaModFix/>
          </a:blip>
          <a:srcRect/>
          <a:stretch/>
        </p:blipFill>
        <p:spPr>
          <a:xfrm>
            <a:off x="1404772" y="2921625"/>
            <a:ext cx="6334453" cy="3480526"/>
          </a:xfrm>
          <a:prstGeom prst="rect">
            <a:avLst/>
          </a:prstGeom>
          <a:noFill/>
          <a:ln>
            <a:noFill/>
          </a:ln>
        </p:spPr>
      </p:pic>
      <p:sp>
        <p:nvSpPr>
          <p:cNvPr id="595" name="Google Shape;595;gb6e5da7a33_0_42"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b6e5da7a33_0_231"/>
          <p:cNvSpPr txBox="1"/>
          <p:nvPr/>
        </p:nvSpPr>
        <p:spPr>
          <a:xfrm>
            <a:off x="2585360" y="639731"/>
            <a:ext cx="397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602" name="Google Shape;602;gb6e5da7a33_0_231" descr="Rewind"/>
          <p:cNvSpPr/>
          <p:nvPr/>
        </p:nvSpPr>
        <p:spPr>
          <a:xfrm>
            <a:off x="2376225" y="1563125"/>
            <a:ext cx="41823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b6e5da7a33_0_237"/>
          <p:cNvSpPr txBox="1">
            <a:spLocks noGrp="1"/>
          </p:cNvSpPr>
          <p:nvPr>
            <p:ph type="title"/>
          </p:nvPr>
        </p:nvSpPr>
        <p:spPr>
          <a:xfrm>
            <a:off x="880250" y="313150"/>
            <a:ext cx="8061600" cy="167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Cell Membrane</a:t>
            </a:r>
            <a:r>
              <a:rPr lang="en-US" sz="3600"/>
              <a:t>: surrounds &amp; protects the cell and controls what enters &amp; leaves the cell</a:t>
            </a:r>
            <a:endParaRPr sz="3600"/>
          </a:p>
        </p:txBody>
      </p:sp>
      <p:pic>
        <p:nvPicPr>
          <p:cNvPr id="609" name="Google Shape;609;gb6e5da7a33_0_237" descr="Animal Cell.jpg"/>
          <p:cNvPicPr preferRelativeResize="0">
            <a:picLocks noGrp="1"/>
          </p:cNvPicPr>
          <p:nvPr>
            <p:ph type="body" idx="1"/>
          </p:nvPr>
        </p:nvPicPr>
        <p:blipFill rotWithShape="1">
          <a:blip r:embed="rId3">
            <a:alphaModFix/>
          </a:blip>
          <a:srcRect l="-26192" r="-26177"/>
          <a:stretch/>
        </p:blipFill>
        <p:spPr>
          <a:xfrm>
            <a:off x="1141029" y="2611997"/>
            <a:ext cx="6861900" cy="3773700"/>
          </a:xfrm>
          <a:prstGeom prst="rect">
            <a:avLst/>
          </a:prstGeom>
          <a:noFill/>
          <a:ln w="9525" cap="flat" cmpd="sng">
            <a:solidFill>
              <a:schemeClr val="lt1"/>
            </a:solidFill>
            <a:prstDash val="solid"/>
            <a:round/>
            <a:headEnd type="none" w="sm" len="sm"/>
            <a:tailEnd type="none" w="sm" len="sm"/>
          </a:ln>
        </p:spPr>
      </p:pic>
      <p:cxnSp>
        <p:nvCxnSpPr>
          <p:cNvPr id="610" name="Google Shape;610;gb6e5da7a33_0_237"/>
          <p:cNvCxnSpPr/>
          <p:nvPr/>
        </p:nvCxnSpPr>
        <p:spPr>
          <a:xfrm rot="10800000" flipH="1">
            <a:off x="2765725" y="2069075"/>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611" name="Google Shape;611;gb6e5da7a33_0_237" descr="Rewind"/>
          <p:cNvSpPr/>
          <p:nvPr/>
        </p:nvSpPr>
        <p:spPr>
          <a:xfrm>
            <a:off x="0" y="0"/>
            <a:ext cx="1025700" cy="974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b6e5da7a33_0_246"/>
          <p:cNvSpPr txBox="1">
            <a:spLocks noGrp="1"/>
          </p:cNvSpPr>
          <p:nvPr>
            <p:ph type="title"/>
          </p:nvPr>
        </p:nvSpPr>
        <p:spPr>
          <a:xfrm>
            <a:off x="457200" y="464213"/>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Membrane</a:t>
            </a:r>
            <a:endParaRPr/>
          </a:p>
        </p:txBody>
      </p:sp>
      <p:pic>
        <p:nvPicPr>
          <p:cNvPr id="618" name="Google Shape;618;gb6e5da7a33_0_246" descr="Gate.jpg"/>
          <p:cNvPicPr preferRelativeResize="0"/>
          <p:nvPr/>
        </p:nvPicPr>
        <p:blipFill rotWithShape="1">
          <a:blip r:embed="rId3">
            <a:alphaModFix/>
          </a:blip>
          <a:srcRect/>
          <a:stretch/>
        </p:blipFill>
        <p:spPr>
          <a:xfrm>
            <a:off x="0" y="1671063"/>
            <a:ext cx="9055104" cy="4975411"/>
          </a:xfrm>
          <a:prstGeom prst="rect">
            <a:avLst/>
          </a:prstGeom>
          <a:noFill/>
          <a:ln>
            <a:noFill/>
          </a:ln>
        </p:spPr>
      </p:pic>
      <p:sp>
        <p:nvSpPr>
          <p:cNvPr id="619" name="Google Shape;619;gb6e5da7a33_0_246" descr="Rewind"/>
          <p:cNvSpPr/>
          <p:nvPr/>
        </p:nvSpPr>
        <p:spPr>
          <a:xfrm>
            <a:off x="0" y="0"/>
            <a:ext cx="1025700" cy="974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b6e5da7a33_0_255"/>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626" name="Google Shape;626;gb6e5da7a33_0_255"/>
          <p:cNvSpPr txBox="1"/>
          <p:nvPr/>
        </p:nvSpPr>
        <p:spPr>
          <a:xfrm>
            <a:off x="1618244" y="974109"/>
            <a:ext cx="5706300" cy="141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hlink"/>
                </a:solidFill>
                <a:latin typeface="Calibri"/>
                <a:ea typeface="Calibri"/>
                <a:cs typeface="Calibri"/>
                <a:sym typeface="Calibri"/>
                <a:hlinkClick r:id="rId3"/>
              </a:rPr>
              <a:t>Animal, Plant, and Bacteria Cell Parts</a:t>
            </a:r>
            <a:endParaRPr sz="3600" u="sng">
              <a:solidFill>
                <a:schemeClr val="dk1"/>
              </a:solidFill>
              <a:latin typeface="Calibri"/>
              <a:ea typeface="Calibri"/>
              <a:cs typeface="Calibri"/>
              <a:sym typeface="Calibri"/>
            </a:endParaRPr>
          </a:p>
          <a:p>
            <a:pPr marL="0" marR="0" lvl="0" indent="0" algn="ctr" rtl="0">
              <a:spcBef>
                <a:spcPts val="0"/>
              </a:spcBef>
              <a:spcAft>
                <a:spcPts val="0"/>
              </a:spcAft>
              <a:buNone/>
            </a:pPr>
            <a:endParaRPr/>
          </a:p>
        </p:txBody>
      </p:sp>
      <p:pic>
        <p:nvPicPr>
          <p:cNvPr id="627" name="Google Shape;627;gb6e5da7a33_0_255" descr="Cursor"/>
          <p:cNvPicPr preferRelativeResize="0"/>
          <p:nvPr/>
        </p:nvPicPr>
        <p:blipFill rotWithShape="1">
          <a:blip r:embed="rId4">
            <a:alphaModFix/>
          </a:blip>
          <a:srcRect/>
          <a:stretch/>
        </p:blipFill>
        <p:spPr>
          <a:xfrm rot="5400000">
            <a:off x="2989506" y="1484441"/>
            <a:ext cx="685800" cy="685800"/>
          </a:xfrm>
          <a:prstGeom prst="rect">
            <a:avLst/>
          </a:prstGeom>
          <a:noFill/>
          <a:ln>
            <a:noFill/>
          </a:ln>
        </p:spPr>
      </p:pic>
      <p:sp>
        <p:nvSpPr>
          <p:cNvPr id="628" name="Google Shape;628;gb6e5da7a33_0_255"/>
          <p:cNvSpPr txBox="1"/>
          <p:nvPr/>
        </p:nvSpPr>
        <p:spPr>
          <a:xfrm>
            <a:off x="1035987" y="2341956"/>
            <a:ext cx="25524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for a simulation to deepen your understanding of cell parts</a:t>
            </a:r>
            <a:endParaRPr/>
          </a:p>
        </p:txBody>
      </p:sp>
      <p:sp>
        <p:nvSpPr>
          <p:cNvPr id="629" name="Google Shape;629;gb6e5da7a33_0_255" descr="Laptop"/>
          <p:cNvSpPr/>
          <p:nvPr/>
        </p:nvSpPr>
        <p:spPr>
          <a:xfrm>
            <a:off x="44364" y="0"/>
            <a:ext cx="5661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0" name="Google Shape;630;gb6e5da7a33_0_255"/>
          <p:cNvPicPr preferRelativeResize="0"/>
          <p:nvPr/>
        </p:nvPicPr>
        <p:blipFill>
          <a:blip r:embed="rId6">
            <a:alphaModFix/>
          </a:blip>
          <a:stretch>
            <a:fillRect/>
          </a:stretch>
        </p:blipFill>
        <p:spPr>
          <a:xfrm>
            <a:off x="3740787" y="2542509"/>
            <a:ext cx="4691051" cy="416309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b6e5da7a33_0_5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gb6e5da7a33_0_57"/>
          <p:cNvSpPr txBox="1"/>
          <p:nvPr/>
        </p:nvSpPr>
        <p:spPr>
          <a:xfrm>
            <a:off x="548383" y="328862"/>
            <a:ext cx="842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the common organelles found in your cells help you function?</a:t>
            </a:r>
            <a:endParaRPr/>
          </a:p>
        </p:txBody>
      </p:sp>
      <p:pic>
        <p:nvPicPr>
          <p:cNvPr id="638" name="Google Shape;638;gb6e5da7a33_0_57"/>
          <p:cNvPicPr preferRelativeResize="0"/>
          <p:nvPr/>
        </p:nvPicPr>
        <p:blipFill rotWithShape="1">
          <a:blip r:embed="rId4">
            <a:alphaModFix/>
          </a:blip>
          <a:srcRect/>
          <a:stretch/>
        </p:blipFill>
        <p:spPr>
          <a:xfrm>
            <a:off x="321628" y="1827111"/>
            <a:ext cx="3692766" cy="2977173"/>
          </a:xfrm>
          <a:prstGeom prst="rect">
            <a:avLst/>
          </a:prstGeom>
          <a:noFill/>
          <a:ln>
            <a:noFill/>
          </a:ln>
        </p:spPr>
      </p:pic>
      <p:pic>
        <p:nvPicPr>
          <p:cNvPr id="639" name="Google Shape;639;gb6e5da7a33_0_57" descr="A picture containing drawing&#10;&#10;Description automatically generated"/>
          <p:cNvPicPr preferRelativeResize="0"/>
          <p:nvPr/>
        </p:nvPicPr>
        <p:blipFill rotWithShape="1">
          <a:blip r:embed="rId5">
            <a:alphaModFix/>
          </a:blip>
          <a:srcRect/>
          <a:stretch/>
        </p:blipFill>
        <p:spPr>
          <a:xfrm>
            <a:off x="4460732" y="2039700"/>
            <a:ext cx="4509094" cy="2778599"/>
          </a:xfrm>
          <a:prstGeom prst="rect">
            <a:avLst/>
          </a:prstGeom>
          <a:noFill/>
          <a:ln>
            <a:noFill/>
          </a:ln>
        </p:spPr>
      </p:pic>
      <p:pic>
        <p:nvPicPr>
          <p:cNvPr id="640" name="Google Shape;640;gb6e5da7a33_0_57"/>
          <p:cNvPicPr preferRelativeResize="0"/>
          <p:nvPr/>
        </p:nvPicPr>
        <p:blipFill rotWithShape="1">
          <a:blip r:embed="rId6">
            <a:alphaModFix/>
          </a:blip>
          <a:srcRect/>
          <a:stretch/>
        </p:blipFill>
        <p:spPr>
          <a:xfrm>
            <a:off x="3418552" y="4317535"/>
            <a:ext cx="1657843" cy="248696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gb6e5da7a33_0_66"/>
          <p:cNvPicPr preferRelativeResize="0"/>
          <p:nvPr/>
        </p:nvPicPr>
        <p:blipFill rotWithShape="1">
          <a:blip r:embed="rId3">
            <a:alphaModFix/>
          </a:blip>
          <a:srcRect/>
          <a:stretch/>
        </p:blipFill>
        <p:spPr>
          <a:xfrm>
            <a:off x="0" y="0"/>
            <a:ext cx="9143071" cy="68580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grpSp>
        <p:nvGrpSpPr>
          <p:cNvPr id="661" name="Google Shape;661;gb6e5da7a33_0_84"/>
          <p:cNvGrpSpPr/>
          <p:nvPr/>
        </p:nvGrpSpPr>
        <p:grpSpPr>
          <a:xfrm>
            <a:off x="1613911" y="297175"/>
            <a:ext cx="5720011" cy="6263103"/>
            <a:chOff x="923539" y="-5"/>
            <a:chExt cx="5720011" cy="6263103"/>
          </a:xfrm>
        </p:grpSpPr>
        <p:sp>
          <p:nvSpPr>
            <p:cNvPr id="662" name="Google Shape;662;gb6e5da7a33_0_84"/>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gb6e5da7a33_0_84"/>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664" name="Google Shape;664;gb6e5da7a33_0_84"/>
            <p:cNvSpPr/>
            <p:nvPr/>
          </p:nvSpPr>
          <p:spPr>
            <a:xfrm>
              <a:off x="957251" y="-5"/>
              <a:ext cx="6138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gb6e5da7a33_0_84"/>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gb6e5da7a33_0_84"/>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667" name="Google Shape;667;gb6e5da7a33_0_84"/>
            <p:cNvSpPr/>
            <p:nvPr/>
          </p:nvSpPr>
          <p:spPr>
            <a:xfrm>
              <a:off x="933625" y="938920"/>
              <a:ext cx="6138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gb6e5da7a33_0_84"/>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gb6e5da7a33_0_84"/>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670" name="Google Shape;670;gb6e5da7a33_0_84"/>
            <p:cNvSpPr/>
            <p:nvPr/>
          </p:nvSpPr>
          <p:spPr>
            <a:xfrm>
              <a:off x="923539" y="1875970"/>
              <a:ext cx="6138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gb6e5da7a33_0_84"/>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gb6e5da7a33_0_84"/>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673" name="Google Shape;673;gb6e5da7a33_0_84"/>
            <p:cNvSpPr/>
            <p:nvPr/>
          </p:nvSpPr>
          <p:spPr>
            <a:xfrm>
              <a:off x="923539" y="2815420"/>
              <a:ext cx="6138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gb6e5da7a33_0_84"/>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gb6e5da7a33_0_84"/>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676" name="Google Shape;676;gb6e5da7a33_0_84"/>
            <p:cNvSpPr/>
            <p:nvPr/>
          </p:nvSpPr>
          <p:spPr>
            <a:xfrm>
              <a:off x="930982" y="4170470"/>
              <a:ext cx="6138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gb6e5da7a33_0_84"/>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gb6e5da7a33_0_84"/>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679" name="Google Shape;679;gb6e5da7a33_0_84"/>
            <p:cNvSpPr/>
            <p:nvPr/>
          </p:nvSpPr>
          <p:spPr>
            <a:xfrm>
              <a:off x="935032" y="5531370"/>
              <a:ext cx="6138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0" name="Google Shape;680;gb6e5da7a33_0_84" descr="Comment Like"/>
          <p:cNvPicPr preferRelativeResize="0"/>
          <p:nvPr/>
        </p:nvPicPr>
        <p:blipFill rotWithShape="1">
          <a:blip r:embed="rId9">
            <a:alphaModFix/>
          </a:blip>
          <a:srcRect/>
          <a:stretch/>
        </p:blipFill>
        <p:spPr>
          <a:xfrm>
            <a:off x="5531643" y="4959793"/>
            <a:ext cx="260714" cy="260714"/>
          </a:xfrm>
          <a:prstGeom prst="rect">
            <a:avLst/>
          </a:prstGeom>
          <a:noFill/>
          <a:ln>
            <a:noFill/>
          </a:ln>
        </p:spPr>
      </p:pic>
      <p:pic>
        <p:nvPicPr>
          <p:cNvPr id="681" name="Google Shape;681;gb6e5da7a33_0_84" descr="Comment Dislike"/>
          <p:cNvPicPr preferRelativeResize="0"/>
          <p:nvPr/>
        </p:nvPicPr>
        <p:blipFill rotWithShape="1">
          <a:blip r:embed="rId10">
            <a:alphaModFix/>
          </a:blip>
          <a:srcRect/>
          <a:stretch/>
        </p:blipFill>
        <p:spPr>
          <a:xfrm>
            <a:off x="5850764" y="4959793"/>
            <a:ext cx="260714" cy="260714"/>
          </a:xfrm>
          <a:prstGeom prst="rect">
            <a:avLst/>
          </a:prstGeom>
          <a:noFill/>
          <a:ln>
            <a:noFill/>
          </a:ln>
        </p:spPr>
      </p:pic>
      <p:pic>
        <p:nvPicPr>
          <p:cNvPr id="682" name="Google Shape;682;gb6e5da7a33_0_84" descr="Blog"/>
          <p:cNvPicPr preferRelativeResize="0"/>
          <p:nvPr/>
        </p:nvPicPr>
        <p:blipFill rotWithShape="1">
          <a:blip r:embed="rId11">
            <a:alphaModFix/>
          </a:blip>
          <a:srcRect/>
          <a:stretch/>
        </p:blipFill>
        <p:spPr>
          <a:xfrm>
            <a:off x="5646139" y="4638246"/>
            <a:ext cx="260714" cy="260714"/>
          </a:xfrm>
          <a:prstGeom prst="rect">
            <a:avLst/>
          </a:prstGeom>
          <a:noFill/>
          <a:ln>
            <a:noFill/>
          </a:ln>
        </p:spPr>
      </p:pic>
      <p:pic>
        <p:nvPicPr>
          <p:cNvPr id="683" name="Google Shape;683;gb6e5da7a33_0_84" descr="Labor"/>
          <p:cNvPicPr preferRelativeResize="0"/>
          <p:nvPr/>
        </p:nvPicPr>
        <p:blipFill rotWithShape="1">
          <a:blip r:embed="rId12">
            <a:alphaModFix/>
          </a:blip>
          <a:srcRect/>
          <a:stretch/>
        </p:blipFill>
        <p:spPr>
          <a:xfrm>
            <a:off x="5531643" y="5249239"/>
            <a:ext cx="227094" cy="227094"/>
          </a:xfrm>
          <a:prstGeom prst="rect">
            <a:avLst/>
          </a:prstGeom>
          <a:noFill/>
          <a:ln>
            <a:noFill/>
          </a:ln>
        </p:spPr>
      </p:pic>
      <p:sp>
        <p:nvSpPr>
          <p:cNvPr id="684" name="Google Shape;684;gb6e5da7a33_0_84"/>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5" name="Google Shape;685;gb6e5da7a33_0_84"/>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b6e5da7a33_0_113"/>
          <p:cNvSpPr txBox="1">
            <a:spLocks noGrp="1"/>
          </p:cNvSpPr>
          <p:nvPr>
            <p:ph type="ctrTitle"/>
          </p:nvPr>
        </p:nvSpPr>
        <p:spPr>
          <a:xfrm>
            <a:off x="685800" y="343792"/>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Cytosol</a:t>
            </a:r>
            <a:endParaRPr/>
          </a:p>
        </p:txBody>
      </p:sp>
      <p:pic>
        <p:nvPicPr>
          <p:cNvPr id="692" name="Google Shape;692;gb6e5da7a33_0_113"/>
          <p:cNvPicPr preferRelativeResize="0"/>
          <p:nvPr/>
        </p:nvPicPr>
        <p:blipFill rotWithShape="1">
          <a:blip r:embed="rId3">
            <a:alphaModFix/>
          </a:blip>
          <a:srcRect/>
          <a:stretch/>
        </p:blipFill>
        <p:spPr>
          <a:xfrm>
            <a:off x="1195713" y="1639139"/>
            <a:ext cx="4817173" cy="3579726"/>
          </a:xfrm>
          <a:prstGeom prst="rect">
            <a:avLst/>
          </a:prstGeom>
          <a:noFill/>
          <a:ln>
            <a:noFill/>
          </a:ln>
        </p:spPr>
      </p:pic>
      <p:sp>
        <p:nvSpPr>
          <p:cNvPr id="693" name="Google Shape;693;gb6e5da7a33_0_113"/>
          <p:cNvSpPr/>
          <p:nvPr/>
        </p:nvSpPr>
        <p:spPr>
          <a:xfrm>
            <a:off x="5340680" y="3692880"/>
            <a:ext cx="2607600" cy="897600"/>
          </a:xfrm>
          <a:prstGeom prst="leftArrow">
            <a:avLst>
              <a:gd name="adj1" fmla="val 50000"/>
              <a:gd name="adj2" fmla="val 50000"/>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4" name="Google Shape;694;gb6e5da7a33_0_113"/>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95" name="Google Shape;695;gb6e5da7a33_0_113"/>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e0d2545052_0_104" descr="Rewind"/>
          <p:cNvSpPr/>
          <p:nvPr/>
        </p:nvSpPr>
        <p:spPr>
          <a:xfrm>
            <a:off x="2308350" y="970150"/>
            <a:ext cx="45273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b6e5da7a33_0_11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gb6e5da7a33_0_119"/>
          <p:cNvSpPr txBox="1"/>
          <p:nvPr/>
        </p:nvSpPr>
        <p:spPr>
          <a:xfrm>
            <a:off x="548383" y="328862"/>
            <a:ext cx="842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the common organelles found in your cells help you function?</a:t>
            </a:r>
            <a:endParaRPr/>
          </a:p>
        </p:txBody>
      </p:sp>
      <p:pic>
        <p:nvPicPr>
          <p:cNvPr id="703" name="Google Shape;703;gb6e5da7a33_0_119"/>
          <p:cNvPicPr preferRelativeResize="0"/>
          <p:nvPr/>
        </p:nvPicPr>
        <p:blipFill rotWithShape="1">
          <a:blip r:embed="rId4">
            <a:alphaModFix/>
          </a:blip>
          <a:srcRect/>
          <a:stretch/>
        </p:blipFill>
        <p:spPr>
          <a:xfrm>
            <a:off x="321628" y="1827111"/>
            <a:ext cx="3692766" cy="2977173"/>
          </a:xfrm>
          <a:prstGeom prst="rect">
            <a:avLst/>
          </a:prstGeom>
          <a:noFill/>
          <a:ln>
            <a:noFill/>
          </a:ln>
        </p:spPr>
      </p:pic>
      <p:pic>
        <p:nvPicPr>
          <p:cNvPr id="704" name="Google Shape;704;gb6e5da7a33_0_119" descr="A picture containing drawing&#10;&#10;Description automatically generated"/>
          <p:cNvPicPr preferRelativeResize="0"/>
          <p:nvPr/>
        </p:nvPicPr>
        <p:blipFill rotWithShape="1">
          <a:blip r:embed="rId5">
            <a:alphaModFix/>
          </a:blip>
          <a:srcRect/>
          <a:stretch/>
        </p:blipFill>
        <p:spPr>
          <a:xfrm>
            <a:off x="4460732" y="2039700"/>
            <a:ext cx="4509094" cy="2778599"/>
          </a:xfrm>
          <a:prstGeom prst="rect">
            <a:avLst/>
          </a:prstGeom>
          <a:noFill/>
          <a:ln>
            <a:noFill/>
          </a:ln>
        </p:spPr>
      </p:pic>
      <p:pic>
        <p:nvPicPr>
          <p:cNvPr id="705" name="Google Shape;705;gb6e5da7a33_0_119"/>
          <p:cNvPicPr preferRelativeResize="0"/>
          <p:nvPr/>
        </p:nvPicPr>
        <p:blipFill rotWithShape="1">
          <a:blip r:embed="rId6">
            <a:alphaModFix/>
          </a:blip>
          <a:srcRect/>
          <a:stretch/>
        </p:blipFill>
        <p:spPr>
          <a:xfrm>
            <a:off x="3418552" y="4317535"/>
            <a:ext cx="1657843" cy="24869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b6e5da7a33_0_128" descr="Rewind"/>
          <p:cNvSpPr/>
          <p:nvPr/>
        </p:nvSpPr>
        <p:spPr>
          <a:xfrm>
            <a:off x="2308350" y="970150"/>
            <a:ext cx="45273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gb6e5da7a33_0_133" descr="Plant Cell.jpg"/>
          <p:cNvPicPr preferRelativeResize="0">
            <a:picLocks noGrp="1"/>
          </p:cNvPicPr>
          <p:nvPr>
            <p:ph type="body" idx="1"/>
          </p:nvPr>
        </p:nvPicPr>
        <p:blipFill rotWithShape="1">
          <a:blip r:embed="rId3">
            <a:alphaModFix/>
          </a:blip>
          <a:srcRect l="-29643" r="-29643"/>
          <a:stretch/>
        </p:blipFill>
        <p:spPr>
          <a:xfrm>
            <a:off x="3937902" y="2032048"/>
            <a:ext cx="5079900" cy="2793900"/>
          </a:xfrm>
          <a:prstGeom prst="rect">
            <a:avLst/>
          </a:prstGeom>
          <a:noFill/>
          <a:ln w="9525" cap="flat" cmpd="sng">
            <a:solidFill>
              <a:schemeClr val="lt1"/>
            </a:solidFill>
            <a:prstDash val="solid"/>
            <a:round/>
            <a:headEnd type="none" w="sm" len="sm"/>
            <a:tailEnd type="none" w="sm" len="sm"/>
          </a:ln>
        </p:spPr>
      </p:pic>
      <p:pic>
        <p:nvPicPr>
          <p:cNvPr id="718" name="Google Shape;718;gb6e5da7a33_0_133" descr="Animal Cell.jpg"/>
          <p:cNvPicPr preferRelativeResize="0"/>
          <p:nvPr/>
        </p:nvPicPr>
        <p:blipFill rotWithShape="1">
          <a:blip r:embed="rId4">
            <a:alphaModFix/>
          </a:blip>
          <a:srcRect l="-26192" r="-26177"/>
          <a:stretch/>
        </p:blipFill>
        <p:spPr>
          <a:xfrm>
            <a:off x="168527" y="2243127"/>
            <a:ext cx="4312597" cy="2371752"/>
          </a:xfrm>
          <a:prstGeom prst="rect">
            <a:avLst/>
          </a:prstGeom>
          <a:noFill/>
          <a:ln>
            <a:noFill/>
          </a:ln>
        </p:spPr>
      </p:pic>
      <p:sp>
        <p:nvSpPr>
          <p:cNvPr id="719" name="Google Shape;719;gb6e5da7a33_0_133"/>
          <p:cNvSpPr txBox="1">
            <a:spLocks noGrp="1"/>
          </p:cNvSpPr>
          <p:nvPr>
            <p:ph type="title"/>
          </p:nvPr>
        </p:nvSpPr>
        <p:spPr>
          <a:xfrm>
            <a:off x="577331" y="16278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Cell</a:t>
            </a:r>
            <a:r>
              <a:rPr lang="en-US" b="1"/>
              <a:t>: </a:t>
            </a:r>
            <a:r>
              <a:rPr lang="en-US"/>
              <a:t>the basic unit of life</a:t>
            </a:r>
            <a:endParaRPr/>
          </a:p>
        </p:txBody>
      </p:sp>
      <p:sp>
        <p:nvSpPr>
          <p:cNvPr id="720" name="Google Shape;720;gb6e5da7a33_0_133" descr="Rewind"/>
          <p:cNvSpPr/>
          <p:nvPr/>
        </p:nvSpPr>
        <p:spPr>
          <a:xfrm>
            <a:off x="0" y="0"/>
            <a:ext cx="1025700" cy="9744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b6e5da7a33_0_141"/>
          <p:cNvSpPr txBox="1"/>
          <p:nvPr/>
        </p:nvSpPr>
        <p:spPr>
          <a:xfrm>
            <a:off x="2653145" y="651164"/>
            <a:ext cx="38376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Cell</a:t>
            </a:r>
            <a:endParaRPr sz="5400" b="0" i="0" u="none" strike="noStrike" cap="none">
              <a:solidFill>
                <a:schemeClr val="dk1"/>
              </a:solidFill>
              <a:latin typeface="Calibri"/>
              <a:ea typeface="Calibri"/>
              <a:cs typeface="Calibri"/>
              <a:sym typeface="Calibri"/>
            </a:endParaRPr>
          </a:p>
        </p:txBody>
      </p:sp>
      <p:sp>
        <p:nvSpPr>
          <p:cNvPr id="727" name="Google Shape;727;gb6e5da7a33_0_141"/>
          <p:cNvSpPr txBox="1"/>
          <p:nvPr/>
        </p:nvSpPr>
        <p:spPr>
          <a:xfrm>
            <a:off x="3260763" y="3431954"/>
            <a:ext cx="25188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plant cell</a:t>
            </a:r>
            <a:endParaRPr sz="5400" b="0" i="0" u="none" strike="noStrike" cap="none">
              <a:solidFill>
                <a:schemeClr val="dk1"/>
              </a:solidFill>
              <a:latin typeface="Calibri"/>
              <a:ea typeface="Calibri"/>
              <a:cs typeface="Calibri"/>
              <a:sym typeface="Calibri"/>
            </a:endParaRPr>
          </a:p>
        </p:txBody>
      </p:sp>
      <p:sp>
        <p:nvSpPr>
          <p:cNvPr id="728" name="Google Shape;728;gb6e5da7a33_0_141"/>
          <p:cNvSpPr txBox="1"/>
          <p:nvPr/>
        </p:nvSpPr>
        <p:spPr>
          <a:xfrm>
            <a:off x="-33663" y="2420472"/>
            <a:ext cx="27267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animal cell</a:t>
            </a:r>
            <a:endParaRPr sz="5400" b="0" i="0" u="none" strike="noStrike" cap="none">
              <a:solidFill>
                <a:schemeClr val="dk1"/>
              </a:solidFill>
              <a:latin typeface="Calibri"/>
              <a:ea typeface="Calibri"/>
              <a:cs typeface="Calibri"/>
              <a:sym typeface="Calibri"/>
            </a:endParaRPr>
          </a:p>
        </p:txBody>
      </p:sp>
      <p:sp>
        <p:nvSpPr>
          <p:cNvPr id="729" name="Google Shape;729;gb6e5da7a33_0_141"/>
          <p:cNvSpPr/>
          <p:nvPr/>
        </p:nvSpPr>
        <p:spPr>
          <a:xfrm rot="2855317">
            <a:off x="3092161" y="1164297"/>
            <a:ext cx="554230" cy="2187638"/>
          </a:xfrm>
          <a:prstGeom prst="downArrow">
            <a:avLst>
              <a:gd name="adj1" fmla="val 50000"/>
              <a:gd name="adj2" fmla="val 61625"/>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0" name="Google Shape;730;gb6e5da7a33_0_141"/>
          <p:cNvSpPr/>
          <p:nvPr/>
        </p:nvSpPr>
        <p:spPr>
          <a:xfrm>
            <a:off x="4294909" y="1559831"/>
            <a:ext cx="554100" cy="1869300"/>
          </a:xfrm>
          <a:prstGeom prst="downArrow">
            <a:avLst>
              <a:gd name="adj1" fmla="val 50000"/>
              <a:gd name="adj2" fmla="val 59166"/>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1" name="Google Shape;731;gb6e5da7a33_0_141"/>
          <p:cNvSpPr txBox="1"/>
          <p:nvPr/>
        </p:nvSpPr>
        <p:spPr>
          <a:xfrm>
            <a:off x="6256670" y="2420472"/>
            <a:ext cx="27267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bacteria cell</a:t>
            </a:r>
            <a:endParaRPr sz="5400" b="0" i="0" u="none" strike="noStrike" cap="none">
              <a:solidFill>
                <a:schemeClr val="dk1"/>
              </a:solidFill>
              <a:latin typeface="Calibri"/>
              <a:ea typeface="Calibri"/>
              <a:cs typeface="Calibri"/>
              <a:sym typeface="Calibri"/>
            </a:endParaRPr>
          </a:p>
        </p:txBody>
      </p:sp>
      <p:sp>
        <p:nvSpPr>
          <p:cNvPr id="732" name="Google Shape;732;gb6e5da7a33_0_141"/>
          <p:cNvSpPr/>
          <p:nvPr/>
        </p:nvSpPr>
        <p:spPr>
          <a:xfrm rot="-2574974">
            <a:off x="5392911" y="1283334"/>
            <a:ext cx="554243" cy="1903876"/>
          </a:xfrm>
          <a:prstGeom prst="downArrow">
            <a:avLst>
              <a:gd name="adj1" fmla="val 50000"/>
              <a:gd name="adj2" fmla="val 61625"/>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3" name="Google Shape;733;gb6e5da7a33_0_141"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b6e5da7a33_0_153"/>
          <p:cNvSpPr txBox="1"/>
          <p:nvPr/>
        </p:nvSpPr>
        <p:spPr>
          <a:xfrm>
            <a:off x="3155576" y="2367171"/>
            <a:ext cx="3101700" cy="212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chemeClr val="dk1"/>
                </a:solidFill>
                <a:latin typeface="Calibri"/>
                <a:ea typeface="Calibri"/>
                <a:cs typeface="Calibri"/>
                <a:sym typeface="Calibri"/>
              </a:rPr>
              <a:t>parts of a cell</a:t>
            </a:r>
            <a:endParaRPr sz="6600" b="0" i="0" u="none" strike="noStrike" cap="none">
              <a:solidFill>
                <a:schemeClr val="dk1"/>
              </a:solidFill>
              <a:latin typeface="Calibri"/>
              <a:ea typeface="Calibri"/>
              <a:cs typeface="Calibri"/>
              <a:sym typeface="Calibri"/>
            </a:endParaRPr>
          </a:p>
        </p:txBody>
      </p:sp>
      <p:sp>
        <p:nvSpPr>
          <p:cNvPr id="740" name="Google Shape;740;gb6e5da7a33_0_153"/>
          <p:cNvSpPr txBox="1"/>
          <p:nvPr/>
        </p:nvSpPr>
        <p:spPr>
          <a:xfrm>
            <a:off x="3155576" y="412376"/>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cell wall</a:t>
            </a:r>
            <a:endParaRPr sz="4400" b="0" i="0" u="none" strike="noStrike" cap="none">
              <a:solidFill>
                <a:schemeClr val="dk1"/>
              </a:solidFill>
              <a:latin typeface="Calibri"/>
              <a:ea typeface="Calibri"/>
              <a:cs typeface="Calibri"/>
              <a:sym typeface="Calibri"/>
            </a:endParaRPr>
          </a:p>
        </p:txBody>
      </p:sp>
      <p:sp>
        <p:nvSpPr>
          <p:cNvPr id="741" name="Google Shape;741;gb6e5da7a33_0_153"/>
          <p:cNvSpPr txBox="1"/>
          <p:nvPr/>
        </p:nvSpPr>
        <p:spPr>
          <a:xfrm>
            <a:off x="5898777" y="1646761"/>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nucleus</a:t>
            </a:r>
            <a:endParaRPr sz="4400" b="0" i="0" u="none" strike="noStrike" cap="none">
              <a:solidFill>
                <a:schemeClr val="dk1"/>
              </a:solidFill>
              <a:latin typeface="Calibri"/>
              <a:ea typeface="Calibri"/>
              <a:cs typeface="Calibri"/>
              <a:sym typeface="Calibri"/>
            </a:endParaRPr>
          </a:p>
        </p:txBody>
      </p:sp>
      <p:sp>
        <p:nvSpPr>
          <p:cNvPr id="742" name="Google Shape;742;gb6e5da7a33_0_153"/>
          <p:cNvSpPr txBox="1"/>
          <p:nvPr/>
        </p:nvSpPr>
        <p:spPr>
          <a:xfrm>
            <a:off x="6257364" y="4106108"/>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membrane</a:t>
            </a:r>
            <a:endParaRPr sz="4400" b="0" i="0" u="none" strike="noStrike" cap="none">
              <a:solidFill>
                <a:schemeClr val="dk1"/>
              </a:solidFill>
              <a:latin typeface="Calibri"/>
              <a:ea typeface="Calibri"/>
              <a:cs typeface="Calibri"/>
              <a:sym typeface="Calibri"/>
            </a:endParaRPr>
          </a:p>
        </p:txBody>
      </p:sp>
      <p:sp>
        <p:nvSpPr>
          <p:cNvPr id="743" name="Google Shape;743;gb6e5da7a33_0_153"/>
          <p:cNvSpPr txBox="1"/>
          <p:nvPr/>
        </p:nvSpPr>
        <p:spPr>
          <a:xfrm>
            <a:off x="3657599" y="5295427"/>
            <a:ext cx="31017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endoplasmic reticulum</a:t>
            </a:r>
            <a:endParaRPr sz="4400" b="0" i="0" u="none" strike="noStrike" cap="none">
              <a:solidFill>
                <a:schemeClr val="dk1"/>
              </a:solidFill>
              <a:latin typeface="Calibri"/>
              <a:ea typeface="Calibri"/>
              <a:cs typeface="Calibri"/>
              <a:sym typeface="Calibri"/>
            </a:endParaRPr>
          </a:p>
        </p:txBody>
      </p:sp>
      <p:sp>
        <p:nvSpPr>
          <p:cNvPr id="744" name="Google Shape;744;gb6e5da7a33_0_153"/>
          <p:cNvSpPr txBox="1"/>
          <p:nvPr/>
        </p:nvSpPr>
        <p:spPr>
          <a:xfrm>
            <a:off x="242047" y="4698786"/>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cytoplasm</a:t>
            </a:r>
            <a:endParaRPr sz="4400" b="0" i="0" u="none" strike="noStrike" cap="none">
              <a:solidFill>
                <a:schemeClr val="dk1"/>
              </a:solidFill>
              <a:latin typeface="Calibri"/>
              <a:ea typeface="Calibri"/>
              <a:cs typeface="Calibri"/>
              <a:sym typeface="Calibri"/>
            </a:endParaRPr>
          </a:p>
        </p:txBody>
      </p:sp>
      <p:sp>
        <p:nvSpPr>
          <p:cNvPr id="745" name="Google Shape;745;gb6e5da7a33_0_153"/>
          <p:cNvSpPr txBox="1"/>
          <p:nvPr/>
        </p:nvSpPr>
        <p:spPr>
          <a:xfrm>
            <a:off x="242047" y="1177852"/>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chloroplast</a:t>
            </a:r>
            <a:endParaRPr sz="4400" b="0" i="0" u="none" strike="noStrike" cap="none">
              <a:solidFill>
                <a:schemeClr val="dk1"/>
              </a:solidFill>
              <a:latin typeface="Calibri"/>
              <a:ea typeface="Calibri"/>
              <a:cs typeface="Calibri"/>
              <a:sym typeface="Calibri"/>
            </a:endParaRPr>
          </a:p>
        </p:txBody>
      </p:sp>
      <p:sp>
        <p:nvSpPr>
          <p:cNvPr id="746" name="Google Shape;746;gb6e5da7a33_0_153"/>
          <p:cNvSpPr txBox="1"/>
          <p:nvPr/>
        </p:nvSpPr>
        <p:spPr>
          <a:xfrm>
            <a:off x="-546848" y="3044279"/>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vacuole</a:t>
            </a:r>
            <a:endParaRPr sz="4400" b="0" i="0" u="none" strike="noStrike" cap="none">
              <a:solidFill>
                <a:schemeClr val="dk1"/>
              </a:solidFill>
              <a:latin typeface="Calibri"/>
              <a:ea typeface="Calibri"/>
              <a:cs typeface="Calibri"/>
              <a:sym typeface="Calibri"/>
            </a:endParaRPr>
          </a:p>
        </p:txBody>
      </p:sp>
      <p:cxnSp>
        <p:nvCxnSpPr>
          <p:cNvPr id="747" name="Google Shape;747;gb6e5da7a33_0_153"/>
          <p:cNvCxnSpPr/>
          <p:nvPr/>
        </p:nvCxnSpPr>
        <p:spPr>
          <a:xfrm rot="10800000">
            <a:off x="4598894" y="1181871"/>
            <a:ext cx="0" cy="11853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48" name="Google Shape;748;gb6e5da7a33_0_153"/>
          <p:cNvCxnSpPr/>
          <p:nvPr/>
        </p:nvCxnSpPr>
        <p:spPr>
          <a:xfrm rot="10800000" flipH="1">
            <a:off x="6167716" y="2367247"/>
            <a:ext cx="878400" cy="5139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49" name="Google Shape;749;gb6e5da7a33_0_153"/>
          <p:cNvCxnSpPr/>
          <p:nvPr/>
        </p:nvCxnSpPr>
        <p:spPr>
          <a:xfrm>
            <a:off x="5701553" y="4106108"/>
            <a:ext cx="753000" cy="3846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50" name="Google Shape;750;gb6e5da7a33_0_153"/>
          <p:cNvCxnSpPr/>
          <p:nvPr/>
        </p:nvCxnSpPr>
        <p:spPr>
          <a:xfrm>
            <a:off x="4598894" y="4386850"/>
            <a:ext cx="0" cy="9774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51" name="Google Shape;751;gb6e5da7a33_0_153"/>
          <p:cNvCxnSpPr/>
          <p:nvPr/>
        </p:nvCxnSpPr>
        <p:spPr>
          <a:xfrm flipH="1">
            <a:off x="2689342" y="3787100"/>
            <a:ext cx="932400" cy="10884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52" name="Google Shape;752;gb6e5da7a33_0_153"/>
          <p:cNvCxnSpPr>
            <a:stCxn id="739" idx="1"/>
          </p:cNvCxnSpPr>
          <p:nvPr/>
        </p:nvCxnSpPr>
        <p:spPr>
          <a:xfrm rot="10800000">
            <a:off x="1999076" y="3429171"/>
            <a:ext cx="1156500"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53" name="Google Shape;753;gb6e5da7a33_0_153"/>
          <p:cNvCxnSpPr/>
          <p:nvPr/>
        </p:nvCxnSpPr>
        <p:spPr>
          <a:xfrm rot="10800000">
            <a:off x="2868599" y="1818746"/>
            <a:ext cx="789000" cy="7830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sp>
        <p:nvSpPr>
          <p:cNvPr id="754" name="Google Shape;754;gb6e5da7a33_0_153"/>
          <p:cNvSpPr/>
          <p:nvPr/>
        </p:nvSpPr>
        <p:spPr>
          <a:xfrm>
            <a:off x="242047" y="846582"/>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5" name="Google Shape;755;gb6e5da7a33_0_153"/>
          <p:cNvSpPr/>
          <p:nvPr/>
        </p:nvSpPr>
        <p:spPr>
          <a:xfrm>
            <a:off x="3065928" y="170681"/>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6" name="Google Shape;756;gb6e5da7a33_0_153"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b6e5da7a33_0_175"/>
          <p:cNvSpPr txBox="1"/>
          <p:nvPr/>
        </p:nvSpPr>
        <p:spPr>
          <a:xfrm>
            <a:off x="3155576" y="2367171"/>
            <a:ext cx="3101700" cy="212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chemeClr val="dk1"/>
                </a:solidFill>
                <a:latin typeface="Calibri"/>
                <a:ea typeface="Calibri"/>
                <a:cs typeface="Calibri"/>
                <a:sym typeface="Calibri"/>
              </a:rPr>
              <a:t>parts of a cell</a:t>
            </a:r>
            <a:endParaRPr sz="6600" b="0" i="0" u="none" strike="noStrike" cap="none">
              <a:solidFill>
                <a:schemeClr val="dk1"/>
              </a:solidFill>
              <a:latin typeface="Calibri"/>
              <a:ea typeface="Calibri"/>
              <a:cs typeface="Calibri"/>
              <a:sym typeface="Calibri"/>
            </a:endParaRPr>
          </a:p>
        </p:txBody>
      </p:sp>
      <p:sp>
        <p:nvSpPr>
          <p:cNvPr id="763" name="Google Shape;763;gb6e5da7a33_0_175"/>
          <p:cNvSpPr txBox="1"/>
          <p:nvPr/>
        </p:nvSpPr>
        <p:spPr>
          <a:xfrm>
            <a:off x="3155576" y="412376"/>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cell wall</a:t>
            </a:r>
            <a:endParaRPr sz="4400" b="0" i="0" u="none" strike="noStrike" cap="none">
              <a:solidFill>
                <a:schemeClr val="dk1"/>
              </a:solidFill>
              <a:latin typeface="Calibri"/>
              <a:ea typeface="Calibri"/>
              <a:cs typeface="Calibri"/>
              <a:sym typeface="Calibri"/>
            </a:endParaRPr>
          </a:p>
        </p:txBody>
      </p:sp>
      <p:sp>
        <p:nvSpPr>
          <p:cNvPr id="764" name="Google Shape;764;gb6e5da7a33_0_175"/>
          <p:cNvSpPr txBox="1"/>
          <p:nvPr/>
        </p:nvSpPr>
        <p:spPr>
          <a:xfrm>
            <a:off x="5898777" y="1646761"/>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nucleus</a:t>
            </a:r>
            <a:endParaRPr sz="4400" b="0" i="0" u="none" strike="noStrike" cap="none">
              <a:solidFill>
                <a:schemeClr val="dk1"/>
              </a:solidFill>
              <a:latin typeface="Calibri"/>
              <a:ea typeface="Calibri"/>
              <a:cs typeface="Calibri"/>
              <a:sym typeface="Calibri"/>
            </a:endParaRPr>
          </a:p>
        </p:txBody>
      </p:sp>
      <p:sp>
        <p:nvSpPr>
          <p:cNvPr id="765" name="Google Shape;765;gb6e5da7a33_0_175"/>
          <p:cNvSpPr txBox="1"/>
          <p:nvPr/>
        </p:nvSpPr>
        <p:spPr>
          <a:xfrm>
            <a:off x="6257364" y="4106108"/>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membrane</a:t>
            </a:r>
            <a:endParaRPr sz="4400" b="0" i="0" u="none" strike="noStrike" cap="none">
              <a:solidFill>
                <a:schemeClr val="dk1"/>
              </a:solidFill>
              <a:latin typeface="Calibri"/>
              <a:ea typeface="Calibri"/>
              <a:cs typeface="Calibri"/>
              <a:sym typeface="Calibri"/>
            </a:endParaRPr>
          </a:p>
        </p:txBody>
      </p:sp>
      <p:sp>
        <p:nvSpPr>
          <p:cNvPr id="766" name="Google Shape;766;gb6e5da7a33_0_175"/>
          <p:cNvSpPr txBox="1"/>
          <p:nvPr/>
        </p:nvSpPr>
        <p:spPr>
          <a:xfrm>
            <a:off x="3657599" y="5295427"/>
            <a:ext cx="31017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endoplasmic reticulum</a:t>
            </a:r>
            <a:endParaRPr sz="4400" b="0" i="0" u="none" strike="noStrike" cap="none">
              <a:solidFill>
                <a:schemeClr val="dk1"/>
              </a:solidFill>
              <a:latin typeface="Calibri"/>
              <a:ea typeface="Calibri"/>
              <a:cs typeface="Calibri"/>
              <a:sym typeface="Calibri"/>
            </a:endParaRPr>
          </a:p>
        </p:txBody>
      </p:sp>
      <p:sp>
        <p:nvSpPr>
          <p:cNvPr id="767" name="Google Shape;767;gb6e5da7a33_0_175"/>
          <p:cNvSpPr txBox="1"/>
          <p:nvPr/>
        </p:nvSpPr>
        <p:spPr>
          <a:xfrm>
            <a:off x="242047" y="4698786"/>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cytoplasm</a:t>
            </a:r>
            <a:endParaRPr sz="4400" b="0" i="0" u="none" strike="noStrike" cap="none">
              <a:solidFill>
                <a:schemeClr val="dk1"/>
              </a:solidFill>
              <a:latin typeface="Calibri"/>
              <a:ea typeface="Calibri"/>
              <a:cs typeface="Calibri"/>
              <a:sym typeface="Calibri"/>
            </a:endParaRPr>
          </a:p>
        </p:txBody>
      </p:sp>
      <p:sp>
        <p:nvSpPr>
          <p:cNvPr id="768" name="Google Shape;768;gb6e5da7a33_0_175"/>
          <p:cNvSpPr txBox="1"/>
          <p:nvPr/>
        </p:nvSpPr>
        <p:spPr>
          <a:xfrm>
            <a:off x="242047" y="1177852"/>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chloroplast</a:t>
            </a:r>
            <a:endParaRPr sz="4400" b="0" i="0" u="none" strike="noStrike" cap="none">
              <a:solidFill>
                <a:schemeClr val="dk1"/>
              </a:solidFill>
              <a:latin typeface="Calibri"/>
              <a:ea typeface="Calibri"/>
              <a:cs typeface="Calibri"/>
              <a:sym typeface="Calibri"/>
            </a:endParaRPr>
          </a:p>
        </p:txBody>
      </p:sp>
      <p:sp>
        <p:nvSpPr>
          <p:cNvPr id="769" name="Google Shape;769;gb6e5da7a33_0_175"/>
          <p:cNvSpPr txBox="1"/>
          <p:nvPr/>
        </p:nvSpPr>
        <p:spPr>
          <a:xfrm>
            <a:off x="-546848" y="3044279"/>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vacuole</a:t>
            </a:r>
            <a:endParaRPr sz="4400" b="0" i="0" u="none" strike="noStrike" cap="none">
              <a:solidFill>
                <a:schemeClr val="dk1"/>
              </a:solidFill>
              <a:latin typeface="Calibri"/>
              <a:ea typeface="Calibri"/>
              <a:cs typeface="Calibri"/>
              <a:sym typeface="Calibri"/>
            </a:endParaRPr>
          </a:p>
        </p:txBody>
      </p:sp>
      <p:cxnSp>
        <p:nvCxnSpPr>
          <p:cNvPr id="770" name="Google Shape;770;gb6e5da7a33_0_175"/>
          <p:cNvCxnSpPr/>
          <p:nvPr/>
        </p:nvCxnSpPr>
        <p:spPr>
          <a:xfrm rot="10800000">
            <a:off x="4598894" y="1181871"/>
            <a:ext cx="0" cy="11853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71" name="Google Shape;771;gb6e5da7a33_0_175"/>
          <p:cNvCxnSpPr/>
          <p:nvPr/>
        </p:nvCxnSpPr>
        <p:spPr>
          <a:xfrm rot="10800000" flipH="1">
            <a:off x="6167716" y="2367247"/>
            <a:ext cx="878400" cy="5139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72" name="Google Shape;772;gb6e5da7a33_0_175"/>
          <p:cNvCxnSpPr/>
          <p:nvPr/>
        </p:nvCxnSpPr>
        <p:spPr>
          <a:xfrm>
            <a:off x="5701553" y="4106108"/>
            <a:ext cx="753000" cy="3846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73" name="Google Shape;773;gb6e5da7a33_0_175"/>
          <p:cNvCxnSpPr/>
          <p:nvPr/>
        </p:nvCxnSpPr>
        <p:spPr>
          <a:xfrm>
            <a:off x="4598894" y="4386850"/>
            <a:ext cx="0" cy="9774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74" name="Google Shape;774;gb6e5da7a33_0_175"/>
          <p:cNvCxnSpPr/>
          <p:nvPr/>
        </p:nvCxnSpPr>
        <p:spPr>
          <a:xfrm flipH="1">
            <a:off x="2689342" y="3787100"/>
            <a:ext cx="932400" cy="10884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75" name="Google Shape;775;gb6e5da7a33_0_175"/>
          <p:cNvCxnSpPr>
            <a:stCxn id="762" idx="1"/>
          </p:cNvCxnSpPr>
          <p:nvPr/>
        </p:nvCxnSpPr>
        <p:spPr>
          <a:xfrm rot="10800000">
            <a:off x="1999076" y="3429171"/>
            <a:ext cx="1156500"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776" name="Google Shape;776;gb6e5da7a33_0_175"/>
          <p:cNvCxnSpPr/>
          <p:nvPr/>
        </p:nvCxnSpPr>
        <p:spPr>
          <a:xfrm rot="10800000">
            <a:off x="2868599" y="1818746"/>
            <a:ext cx="789000" cy="7830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sp>
        <p:nvSpPr>
          <p:cNvPr id="777" name="Google Shape;777;gb6e5da7a33_0_175"/>
          <p:cNvSpPr/>
          <p:nvPr/>
        </p:nvSpPr>
        <p:spPr>
          <a:xfrm>
            <a:off x="-35860" y="2754307"/>
            <a:ext cx="21798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8" name="Google Shape;778;gb6e5da7a33_0_175"/>
          <p:cNvSpPr/>
          <p:nvPr/>
        </p:nvSpPr>
        <p:spPr>
          <a:xfrm>
            <a:off x="6042212" y="1402506"/>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9" name="Google Shape;779;gb6e5da7a33_0_175"/>
          <p:cNvSpPr/>
          <p:nvPr/>
        </p:nvSpPr>
        <p:spPr>
          <a:xfrm>
            <a:off x="6042212" y="3928258"/>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0" name="Google Shape;780;gb6e5da7a33_0_175"/>
          <p:cNvSpPr/>
          <p:nvPr/>
        </p:nvSpPr>
        <p:spPr>
          <a:xfrm>
            <a:off x="3441162" y="5280059"/>
            <a:ext cx="3755100" cy="14757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1" name="Google Shape;781;gb6e5da7a33_0_175"/>
          <p:cNvSpPr/>
          <p:nvPr/>
        </p:nvSpPr>
        <p:spPr>
          <a:xfrm>
            <a:off x="242047" y="4604158"/>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2" name="Google Shape;782;gb6e5da7a33_0_175"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b6e5da7a33_0_273"/>
          <p:cNvSpPr txBox="1">
            <a:spLocks noGrp="1"/>
          </p:cNvSpPr>
          <p:nvPr>
            <p:ph type="title"/>
          </p:nvPr>
        </p:nvSpPr>
        <p:spPr>
          <a:xfrm>
            <a:off x="880250" y="313150"/>
            <a:ext cx="8061600" cy="167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Cell Membrane</a:t>
            </a:r>
            <a:r>
              <a:rPr lang="en-US" sz="3600"/>
              <a:t>: surrounds &amp; protects the cell and controls what enters &amp; leaves the cell</a:t>
            </a:r>
            <a:endParaRPr sz="3600"/>
          </a:p>
        </p:txBody>
      </p:sp>
      <p:pic>
        <p:nvPicPr>
          <p:cNvPr id="789" name="Google Shape;789;gb6e5da7a33_0_273" descr="Animal Cell.jpg"/>
          <p:cNvPicPr preferRelativeResize="0">
            <a:picLocks noGrp="1"/>
          </p:cNvPicPr>
          <p:nvPr>
            <p:ph type="body" idx="1"/>
          </p:nvPr>
        </p:nvPicPr>
        <p:blipFill rotWithShape="1">
          <a:blip r:embed="rId3">
            <a:alphaModFix/>
          </a:blip>
          <a:srcRect l="-26192" r="-26177"/>
          <a:stretch/>
        </p:blipFill>
        <p:spPr>
          <a:xfrm>
            <a:off x="1141029" y="2611997"/>
            <a:ext cx="6861900" cy="3773700"/>
          </a:xfrm>
          <a:prstGeom prst="rect">
            <a:avLst/>
          </a:prstGeom>
          <a:noFill/>
          <a:ln w="9525" cap="flat" cmpd="sng">
            <a:solidFill>
              <a:schemeClr val="lt1"/>
            </a:solidFill>
            <a:prstDash val="solid"/>
            <a:round/>
            <a:headEnd type="none" w="sm" len="sm"/>
            <a:tailEnd type="none" w="sm" len="sm"/>
          </a:ln>
        </p:spPr>
      </p:pic>
      <p:cxnSp>
        <p:nvCxnSpPr>
          <p:cNvPr id="790" name="Google Shape;790;gb6e5da7a33_0_273"/>
          <p:cNvCxnSpPr/>
          <p:nvPr/>
        </p:nvCxnSpPr>
        <p:spPr>
          <a:xfrm rot="10800000" flipH="1">
            <a:off x="2765725" y="2069075"/>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791" name="Google Shape;791;gb6e5da7a33_0_273" descr="Rewind"/>
          <p:cNvSpPr/>
          <p:nvPr/>
        </p:nvSpPr>
        <p:spPr>
          <a:xfrm>
            <a:off x="0" y="0"/>
            <a:ext cx="1025700" cy="974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b6e5da7a33_0_200"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b6e5da7a33_0_205"/>
          <p:cNvSpPr txBox="1"/>
          <p:nvPr/>
        </p:nvSpPr>
        <p:spPr>
          <a:xfrm>
            <a:off x="3132824" y="257001"/>
            <a:ext cx="2878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chemeClr val="dk1"/>
                </a:solidFill>
                <a:latin typeface="Calibri"/>
                <a:ea typeface="Calibri"/>
                <a:cs typeface="Calibri"/>
                <a:sym typeface="Calibri"/>
              </a:rPr>
              <a:t>What is a cell?</a:t>
            </a:r>
            <a:endParaRPr sz="3600">
              <a:solidFill>
                <a:schemeClr val="dk1"/>
              </a:solidFill>
              <a:latin typeface="Calibri"/>
              <a:ea typeface="Calibri"/>
              <a:cs typeface="Calibri"/>
              <a:sym typeface="Calibri"/>
            </a:endParaRPr>
          </a:p>
        </p:txBody>
      </p:sp>
      <p:sp>
        <p:nvSpPr>
          <p:cNvPr id="804" name="Google Shape;804;gb6e5da7a33_0_205"/>
          <p:cNvSpPr txBox="1"/>
          <p:nvPr/>
        </p:nvSpPr>
        <p:spPr>
          <a:xfrm>
            <a:off x="434714" y="1369966"/>
            <a:ext cx="5456400" cy="338640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An instrument for observing very small objects or organisms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 structure that protects the cell nucleus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The basic unit of life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05" name="Google Shape;805;gb6e5da7a33_0_205" descr="Animal Cell.jpg"/>
          <p:cNvPicPr preferRelativeResize="0"/>
          <p:nvPr/>
        </p:nvPicPr>
        <p:blipFill rotWithShape="1">
          <a:blip r:embed="rId3">
            <a:alphaModFix/>
          </a:blip>
          <a:srcRect l="-26192" r="-26177"/>
          <a:stretch/>
        </p:blipFill>
        <p:spPr>
          <a:xfrm>
            <a:off x="4213427" y="3757977"/>
            <a:ext cx="4930578" cy="2711628"/>
          </a:xfrm>
          <a:prstGeom prst="rect">
            <a:avLst/>
          </a:prstGeom>
          <a:noFill/>
          <a:ln>
            <a:noFill/>
          </a:ln>
        </p:spPr>
      </p:pic>
      <p:sp>
        <p:nvSpPr>
          <p:cNvPr id="806" name="Google Shape;806;gb6e5da7a33_0_205"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b6e5da7a33_0_213"/>
          <p:cNvSpPr txBox="1"/>
          <p:nvPr/>
        </p:nvSpPr>
        <p:spPr>
          <a:xfrm>
            <a:off x="3132824" y="257001"/>
            <a:ext cx="2878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cell?</a:t>
            </a:r>
            <a:endParaRPr sz="3600">
              <a:solidFill>
                <a:schemeClr val="dk1"/>
              </a:solidFill>
              <a:latin typeface="Calibri"/>
              <a:ea typeface="Calibri"/>
              <a:cs typeface="Calibri"/>
              <a:sym typeface="Calibri"/>
            </a:endParaRPr>
          </a:p>
        </p:txBody>
      </p:sp>
      <p:sp>
        <p:nvSpPr>
          <p:cNvPr id="813" name="Google Shape;813;gb6e5da7a33_0_213"/>
          <p:cNvSpPr txBox="1"/>
          <p:nvPr/>
        </p:nvSpPr>
        <p:spPr>
          <a:xfrm>
            <a:off x="434714" y="1369966"/>
            <a:ext cx="5456400" cy="338640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An instrument for observing very small objects or organisms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2800"/>
              <a:buFont typeface="Calibri"/>
              <a:buAutoNum type="alphaUcPeriod"/>
            </a:pPr>
            <a:r>
              <a:rPr lang="en-US" sz="2800">
                <a:solidFill>
                  <a:schemeClr val="dk1"/>
                </a:solidFill>
                <a:latin typeface="Calibri"/>
                <a:ea typeface="Calibri"/>
                <a:cs typeface="Calibri"/>
                <a:sym typeface="Calibri"/>
              </a:rPr>
              <a:t>A structure that protects the cell nucleus</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514350" marR="0" lvl="0" indent="-514350" algn="l" rtl="0">
              <a:spcBef>
                <a:spcPts val="0"/>
              </a:spcBef>
              <a:spcAft>
                <a:spcPts val="0"/>
              </a:spcAft>
              <a:buClr>
                <a:srgbClr val="FF0000"/>
              </a:buClr>
              <a:buSzPts val="2800"/>
              <a:buFont typeface="Calibri"/>
              <a:buAutoNum type="alphaUcPeriod"/>
            </a:pPr>
            <a:r>
              <a:rPr lang="en-US" sz="2800">
                <a:solidFill>
                  <a:srgbClr val="FF0000"/>
                </a:solidFill>
                <a:latin typeface="Calibri"/>
                <a:ea typeface="Calibri"/>
                <a:cs typeface="Calibri"/>
                <a:sym typeface="Calibri"/>
              </a:rPr>
              <a:t>The basic unit of life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14" name="Google Shape;814;gb6e5da7a33_0_213" descr="Animal Cell.jpg"/>
          <p:cNvPicPr preferRelativeResize="0"/>
          <p:nvPr/>
        </p:nvPicPr>
        <p:blipFill rotWithShape="1">
          <a:blip r:embed="rId3">
            <a:alphaModFix/>
          </a:blip>
          <a:srcRect l="-26192" r="-26177"/>
          <a:stretch/>
        </p:blipFill>
        <p:spPr>
          <a:xfrm>
            <a:off x="4213427" y="3757977"/>
            <a:ext cx="4930578" cy="2711628"/>
          </a:xfrm>
          <a:prstGeom prst="rect">
            <a:avLst/>
          </a:prstGeom>
          <a:noFill/>
          <a:ln>
            <a:noFill/>
          </a:ln>
        </p:spPr>
      </p:pic>
      <p:sp>
        <p:nvSpPr>
          <p:cNvPr id="815" name="Google Shape;815;gb6e5da7a33_0_213"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5" descr="Plant Cell.jpg"/>
          <p:cNvPicPr preferRelativeResize="0">
            <a:picLocks noGrp="1"/>
          </p:cNvPicPr>
          <p:nvPr>
            <p:ph type="body" idx="1"/>
          </p:nvPr>
        </p:nvPicPr>
        <p:blipFill rotWithShape="1">
          <a:blip r:embed="rId3">
            <a:alphaModFix/>
          </a:blip>
          <a:srcRect l="-29648" r="-29647"/>
          <a:stretch/>
        </p:blipFill>
        <p:spPr>
          <a:xfrm>
            <a:off x="3937902" y="2032048"/>
            <a:ext cx="5079900" cy="2793900"/>
          </a:xfrm>
          <a:prstGeom prst="rect">
            <a:avLst/>
          </a:prstGeom>
          <a:noFill/>
          <a:ln w="9525" cap="flat" cmpd="sng">
            <a:solidFill>
              <a:schemeClr val="lt1"/>
            </a:solidFill>
            <a:prstDash val="solid"/>
            <a:round/>
            <a:headEnd type="none" w="sm" len="sm"/>
            <a:tailEnd type="none" w="sm" len="sm"/>
          </a:ln>
        </p:spPr>
      </p:pic>
      <p:pic>
        <p:nvPicPr>
          <p:cNvPr id="230" name="Google Shape;230;p5" descr="Animal Cell.jpg"/>
          <p:cNvPicPr preferRelativeResize="0"/>
          <p:nvPr/>
        </p:nvPicPr>
        <p:blipFill rotWithShape="1">
          <a:blip r:embed="rId4">
            <a:alphaModFix/>
          </a:blip>
          <a:srcRect l="-26185" r="-26185"/>
          <a:stretch/>
        </p:blipFill>
        <p:spPr>
          <a:xfrm>
            <a:off x="168527" y="2243127"/>
            <a:ext cx="4312597" cy="2371752"/>
          </a:xfrm>
          <a:prstGeom prst="rect">
            <a:avLst/>
          </a:prstGeom>
          <a:noFill/>
          <a:ln>
            <a:noFill/>
          </a:ln>
        </p:spPr>
      </p:pic>
      <p:sp>
        <p:nvSpPr>
          <p:cNvPr id="231" name="Google Shape;231;p5"/>
          <p:cNvSpPr txBox="1">
            <a:spLocks noGrp="1"/>
          </p:cNvSpPr>
          <p:nvPr>
            <p:ph type="title"/>
          </p:nvPr>
        </p:nvSpPr>
        <p:spPr>
          <a:xfrm>
            <a:off x="577331" y="16278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Cell</a:t>
            </a:r>
            <a:r>
              <a:rPr lang="en-US" b="1"/>
              <a:t>: </a:t>
            </a:r>
            <a:r>
              <a:rPr lang="en-US"/>
              <a:t>the basic unit of life</a:t>
            </a:r>
            <a:endParaRPr/>
          </a:p>
        </p:txBody>
      </p:sp>
      <p:sp>
        <p:nvSpPr>
          <p:cNvPr id="232" name="Google Shape;232;p5" descr="Rewind"/>
          <p:cNvSpPr/>
          <p:nvPr/>
        </p:nvSpPr>
        <p:spPr>
          <a:xfrm>
            <a:off x="0" y="0"/>
            <a:ext cx="1025700" cy="9744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b6e5da7a33_0_265"/>
          <p:cNvSpPr txBox="1"/>
          <p:nvPr/>
        </p:nvSpPr>
        <p:spPr>
          <a:xfrm>
            <a:off x="959825" y="257000"/>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cell membrane?</a:t>
            </a:r>
            <a:endParaRPr sz="3600">
              <a:solidFill>
                <a:schemeClr val="dk1"/>
              </a:solidFill>
              <a:latin typeface="Calibri"/>
              <a:ea typeface="Calibri"/>
              <a:cs typeface="Calibri"/>
              <a:sym typeface="Calibri"/>
            </a:endParaRPr>
          </a:p>
        </p:txBody>
      </p:sp>
      <p:sp>
        <p:nvSpPr>
          <p:cNvPr id="822" name="Google Shape;822;gb6e5da7a33_0_265"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3" name="Google Shape;823;gb6e5da7a33_0_265" descr="Animal Cell.jpg"/>
          <p:cNvPicPr preferRelativeResize="0">
            <a:picLocks noGrp="1"/>
          </p:cNvPicPr>
          <p:nvPr>
            <p:ph type="body" idx="4294967295"/>
          </p:nvPr>
        </p:nvPicPr>
        <p:blipFill rotWithShape="1">
          <a:blip r:embed="rId4">
            <a:alphaModFix/>
          </a:blip>
          <a:srcRect l="-26192" r="-26177"/>
          <a:stretch/>
        </p:blipFill>
        <p:spPr>
          <a:xfrm>
            <a:off x="1141054" y="2229522"/>
            <a:ext cx="6861900" cy="3773700"/>
          </a:xfrm>
          <a:prstGeom prst="rect">
            <a:avLst/>
          </a:prstGeom>
          <a:noFill/>
          <a:ln w="9525" cap="flat" cmpd="sng">
            <a:solidFill>
              <a:schemeClr val="lt1"/>
            </a:solidFill>
            <a:prstDash val="solid"/>
            <a:round/>
            <a:headEnd type="none" w="sm" len="sm"/>
            <a:tailEnd type="none" w="sm" len="sm"/>
          </a:ln>
        </p:spPr>
      </p:pic>
      <p:cxnSp>
        <p:nvCxnSpPr>
          <p:cNvPr id="824" name="Google Shape;824;gb6e5da7a33_0_265"/>
          <p:cNvCxnSpPr/>
          <p:nvPr/>
        </p:nvCxnSpPr>
        <p:spPr>
          <a:xfrm rot="10800000" flipH="1">
            <a:off x="2765750" y="1686600"/>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e0d2545052_0_632"/>
          <p:cNvSpPr txBox="1"/>
          <p:nvPr/>
        </p:nvSpPr>
        <p:spPr>
          <a:xfrm>
            <a:off x="1276800" y="1487300"/>
            <a:ext cx="65904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Cytosol</a:t>
            </a:r>
            <a:endParaRPr sz="6600" b="1">
              <a:solidFill>
                <a:schemeClr val="dk1"/>
              </a:solidFill>
              <a:latin typeface="Calibri"/>
              <a:ea typeface="Calibri"/>
              <a:cs typeface="Calibri"/>
              <a:sym typeface="Calibri"/>
            </a:endParaRPr>
          </a:p>
        </p:txBody>
      </p:sp>
      <p:sp>
        <p:nvSpPr>
          <p:cNvPr id="831" name="Google Shape;831;ge0d2545052_0_632" descr="Artificial Intelligence"/>
          <p:cNvSpPr/>
          <p:nvPr/>
        </p:nvSpPr>
        <p:spPr>
          <a:xfrm>
            <a:off x="1717299" y="2468250"/>
            <a:ext cx="30420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2" name="Google Shape;832;ge0d2545052_0_632" descr="Blog"/>
          <p:cNvPicPr preferRelativeResize="0"/>
          <p:nvPr/>
        </p:nvPicPr>
        <p:blipFill rotWithShape="1">
          <a:blip r:embed="rId4">
            <a:alphaModFix/>
          </a:blip>
          <a:srcRect/>
          <a:stretch/>
        </p:blipFill>
        <p:spPr>
          <a:xfrm>
            <a:off x="4572000" y="2595500"/>
            <a:ext cx="2286000" cy="28403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4"/>
          <p:cNvSpPr txBox="1"/>
          <p:nvPr/>
        </p:nvSpPr>
        <p:spPr>
          <a:xfrm>
            <a:off x="1240425" y="357125"/>
            <a:ext cx="75498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Cytosol</a:t>
            </a:r>
            <a:r>
              <a:rPr lang="en-US" sz="4000">
                <a:solidFill>
                  <a:schemeClr val="dk1"/>
                </a:solidFill>
                <a:latin typeface="Calibri"/>
                <a:ea typeface="Calibri"/>
                <a:cs typeface="Calibri"/>
                <a:sym typeface="Calibri"/>
              </a:rPr>
              <a:t>: the gel-like fluid that fills up a cell and protects the organelles in it</a:t>
            </a:r>
            <a:endParaRPr sz="4000">
              <a:solidFill>
                <a:schemeClr val="dk1"/>
              </a:solidFill>
              <a:latin typeface="Calibri"/>
              <a:ea typeface="Calibri"/>
              <a:cs typeface="Calibri"/>
              <a:sym typeface="Calibri"/>
            </a:endParaRPr>
          </a:p>
        </p:txBody>
      </p:sp>
      <p:pic>
        <p:nvPicPr>
          <p:cNvPr id="839" name="Google Shape;839;p34"/>
          <p:cNvPicPr preferRelativeResize="0"/>
          <p:nvPr/>
        </p:nvPicPr>
        <p:blipFill rotWithShape="1">
          <a:blip r:embed="rId3">
            <a:alphaModFix/>
          </a:blip>
          <a:srcRect/>
          <a:stretch/>
        </p:blipFill>
        <p:spPr>
          <a:xfrm>
            <a:off x="1195650" y="2501327"/>
            <a:ext cx="4817173" cy="3579726"/>
          </a:xfrm>
          <a:prstGeom prst="rect">
            <a:avLst/>
          </a:prstGeom>
          <a:noFill/>
          <a:ln>
            <a:noFill/>
          </a:ln>
        </p:spPr>
      </p:pic>
      <p:sp>
        <p:nvSpPr>
          <p:cNvPr id="840" name="Google Shape;840;p34"/>
          <p:cNvSpPr/>
          <p:nvPr/>
        </p:nvSpPr>
        <p:spPr>
          <a:xfrm>
            <a:off x="5340617" y="4555067"/>
            <a:ext cx="2607600" cy="897600"/>
          </a:xfrm>
          <a:prstGeom prst="leftArrow">
            <a:avLst>
              <a:gd name="adj1" fmla="val 50000"/>
              <a:gd name="adj2" fmla="val 50000"/>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1" name="Google Shape;841;p34" descr="Artificial Intelligence"/>
          <p:cNvSpPr/>
          <p:nvPr/>
        </p:nvSpPr>
        <p:spPr>
          <a:xfrm>
            <a:off x="0" y="0"/>
            <a:ext cx="753600" cy="6801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2" name="Google Shape;842;p34" descr="Blog"/>
          <p:cNvPicPr preferRelativeResize="0"/>
          <p:nvPr/>
        </p:nvPicPr>
        <p:blipFill rotWithShape="1">
          <a:blip r:embed="rId5">
            <a:alphaModFix/>
          </a:blip>
          <a:srcRect/>
          <a:stretch/>
        </p:blipFill>
        <p:spPr>
          <a:xfrm>
            <a:off x="675523" y="19178"/>
            <a:ext cx="564908" cy="6417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b6e5da7a33_0_281"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b6e5da7a33_0_286"/>
          <p:cNvSpPr txBox="1"/>
          <p:nvPr/>
        </p:nvSpPr>
        <p:spPr>
          <a:xfrm>
            <a:off x="608850" y="271025"/>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cytosol?</a:t>
            </a:r>
            <a:endParaRPr sz="3600">
              <a:solidFill>
                <a:schemeClr val="dk1"/>
              </a:solidFill>
              <a:latin typeface="Calibri"/>
              <a:ea typeface="Calibri"/>
              <a:cs typeface="Calibri"/>
              <a:sym typeface="Calibri"/>
            </a:endParaRPr>
          </a:p>
        </p:txBody>
      </p:sp>
      <p:sp>
        <p:nvSpPr>
          <p:cNvPr id="855" name="Google Shape;855;gb6e5da7a33_0_286"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6" name="Google Shape;856;gb6e5da7a33_0_286"/>
          <p:cNvPicPr preferRelativeResize="0"/>
          <p:nvPr/>
        </p:nvPicPr>
        <p:blipFill rotWithShape="1">
          <a:blip r:embed="rId4">
            <a:alphaModFix/>
          </a:blip>
          <a:srcRect/>
          <a:stretch/>
        </p:blipFill>
        <p:spPr>
          <a:xfrm>
            <a:off x="1195713" y="2052552"/>
            <a:ext cx="4817173" cy="3579726"/>
          </a:xfrm>
          <a:prstGeom prst="rect">
            <a:avLst/>
          </a:prstGeom>
          <a:noFill/>
          <a:ln>
            <a:noFill/>
          </a:ln>
        </p:spPr>
      </p:pic>
      <p:sp>
        <p:nvSpPr>
          <p:cNvPr id="857" name="Google Shape;857;gb6e5da7a33_0_286"/>
          <p:cNvSpPr/>
          <p:nvPr/>
        </p:nvSpPr>
        <p:spPr>
          <a:xfrm>
            <a:off x="5340680" y="4106292"/>
            <a:ext cx="2607600" cy="897600"/>
          </a:xfrm>
          <a:prstGeom prst="leftArrow">
            <a:avLst>
              <a:gd name="adj1" fmla="val 50000"/>
              <a:gd name="adj2" fmla="val 50000"/>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ge0d2545052_0_641"/>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864" name="Google Shape;864;ge0d2545052_0_641" descr="Artificial Intelligence"/>
          <p:cNvSpPr/>
          <p:nvPr/>
        </p:nvSpPr>
        <p:spPr>
          <a:xfrm>
            <a:off x="0" y="0"/>
            <a:ext cx="804900" cy="7578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Cytosol</a:t>
            </a:r>
            <a:endParaRPr/>
          </a:p>
        </p:txBody>
      </p:sp>
      <p:pic>
        <p:nvPicPr>
          <p:cNvPr id="871" name="Google Shape;871;p35"/>
          <p:cNvPicPr preferRelativeResize="0"/>
          <p:nvPr/>
        </p:nvPicPr>
        <p:blipFill rotWithShape="1">
          <a:blip r:embed="rId3">
            <a:alphaModFix/>
          </a:blip>
          <a:srcRect/>
          <a:stretch/>
        </p:blipFill>
        <p:spPr>
          <a:xfrm>
            <a:off x="1333500" y="1270000"/>
            <a:ext cx="6455664" cy="4312920"/>
          </a:xfrm>
          <a:prstGeom prst="rect">
            <a:avLst/>
          </a:prstGeom>
          <a:noFill/>
          <a:ln>
            <a:noFill/>
          </a:ln>
        </p:spPr>
      </p:pic>
      <p:sp>
        <p:nvSpPr>
          <p:cNvPr id="872" name="Google Shape;872;p35" descr="Artificial Intelligence"/>
          <p:cNvSpPr/>
          <p:nvPr/>
        </p:nvSpPr>
        <p:spPr>
          <a:xfrm>
            <a:off x="0" y="0"/>
            <a:ext cx="753600" cy="6801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e0d2545052_0_646" descr="Artificial Intelligence"/>
          <p:cNvSpPr/>
          <p:nvPr/>
        </p:nvSpPr>
        <p:spPr>
          <a:xfrm>
            <a:off x="0" y="0"/>
            <a:ext cx="753600" cy="6801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9" name="Google Shape;879;ge0d2545052_0_646" descr="Animal Cell.jpg"/>
          <p:cNvPicPr preferRelativeResize="0"/>
          <p:nvPr/>
        </p:nvPicPr>
        <p:blipFill rotWithShape="1">
          <a:blip r:embed="rId4">
            <a:alphaModFix/>
          </a:blip>
          <a:srcRect l="-26192" r="-26177"/>
          <a:stretch/>
        </p:blipFill>
        <p:spPr>
          <a:xfrm>
            <a:off x="702447" y="1300897"/>
            <a:ext cx="7739104" cy="425619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4"/>
          <p:cNvSpPr txBox="1"/>
          <p:nvPr/>
        </p:nvSpPr>
        <p:spPr>
          <a:xfrm>
            <a:off x="3155576" y="2367171"/>
            <a:ext cx="3101788"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Calibri"/>
                <a:ea typeface="Calibri"/>
                <a:cs typeface="Calibri"/>
                <a:sym typeface="Calibri"/>
              </a:rPr>
              <a:t>parts of a cell</a:t>
            </a:r>
            <a:endParaRPr sz="6600">
              <a:solidFill>
                <a:schemeClr val="dk1"/>
              </a:solidFill>
              <a:latin typeface="Calibri"/>
              <a:ea typeface="Calibri"/>
              <a:cs typeface="Calibri"/>
              <a:sym typeface="Calibri"/>
            </a:endParaRPr>
          </a:p>
        </p:txBody>
      </p:sp>
      <p:sp>
        <p:nvSpPr>
          <p:cNvPr id="886" name="Google Shape;886;p44"/>
          <p:cNvSpPr txBox="1"/>
          <p:nvPr/>
        </p:nvSpPr>
        <p:spPr>
          <a:xfrm>
            <a:off x="3155576" y="41237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Cell wall</a:t>
            </a:r>
            <a:endParaRPr sz="4400">
              <a:solidFill>
                <a:schemeClr val="dk1"/>
              </a:solidFill>
              <a:latin typeface="Calibri"/>
              <a:ea typeface="Calibri"/>
              <a:cs typeface="Calibri"/>
              <a:sym typeface="Calibri"/>
            </a:endParaRPr>
          </a:p>
        </p:txBody>
      </p:sp>
      <p:sp>
        <p:nvSpPr>
          <p:cNvPr id="887" name="Google Shape;887;p44"/>
          <p:cNvSpPr txBox="1"/>
          <p:nvPr/>
        </p:nvSpPr>
        <p:spPr>
          <a:xfrm>
            <a:off x="5898777" y="1646761"/>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Calibri"/>
                <a:ea typeface="Calibri"/>
                <a:cs typeface="Calibri"/>
                <a:sym typeface="Calibri"/>
              </a:rPr>
              <a:t>nucleus</a:t>
            </a:r>
            <a:endParaRPr sz="4400">
              <a:solidFill>
                <a:srgbClr val="FF0000"/>
              </a:solidFill>
              <a:latin typeface="Calibri"/>
              <a:ea typeface="Calibri"/>
              <a:cs typeface="Calibri"/>
              <a:sym typeface="Calibri"/>
            </a:endParaRPr>
          </a:p>
        </p:txBody>
      </p:sp>
      <p:sp>
        <p:nvSpPr>
          <p:cNvPr id="888" name="Google Shape;888;p44"/>
          <p:cNvSpPr txBox="1"/>
          <p:nvPr/>
        </p:nvSpPr>
        <p:spPr>
          <a:xfrm>
            <a:off x="6167716" y="4583229"/>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membrane</a:t>
            </a:r>
            <a:endParaRPr sz="4400">
              <a:solidFill>
                <a:schemeClr val="dk1"/>
              </a:solidFill>
              <a:latin typeface="Calibri"/>
              <a:ea typeface="Calibri"/>
              <a:cs typeface="Calibri"/>
              <a:sym typeface="Calibri"/>
            </a:endParaRPr>
          </a:p>
        </p:txBody>
      </p:sp>
      <p:sp>
        <p:nvSpPr>
          <p:cNvPr id="889" name="Google Shape;889;p44"/>
          <p:cNvSpPr txBox="1"/>
          <p:nvPr/>
        </p:nvSpPr>
        <p:spPr>
          <a:xfrm>
            <a:off x="3657599" y="5295427"/>
            <a:ext cx="310178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Calibri"/>
                <a:ea typeface="Calibri"/>
                <a:cs typeface="Calibri"/>
                <a:sym typeface="Calibri"/>
              </a:rPr>
              <a:t>endoplasmic reticulum</a:t>
            </a:r>
            <a:endParaRPr sz="4400">
              <a:solidFill>
                <a:srgbClr val="FF0000"/>
              </a:solidFill>
              <a:latin typeface="Calibri"/>
              <a:ea typeface="Calibri"/>
              <a:cs typeface="Calibri"/>
              <a:sym typeface="Calibri"/>
            </a:endParaRPr>
          </a:p>
        </p:txBody>
      </p:sp>
      <p:sp>
        <p:nvSpPr>
          <p:cNvPr id="890" name="Google Shape;890;p44"/>
          <p:cNvSpPr txBox="1"/>
          <p:nvPr/>
        </p:nvSpPr>
        <p:spPr>
          <a:xfrm>
            <a:off x="242047" y="469878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cytoplasm</a:t>
            </a:r>
            <a:endParaRPr sz="4400">
              <a:solidFill>
                <a:schemeClr val="dk1"/>
              </a:solidFill>
              <a:latin typeface="Calibri"/>
              <a:ea typeface="Calibri"/>
              <a:cs typeface="Calibri"/>
              <a:sym typeface="Calibri"/>
            </a:endParaRPr>
          </a:p>
        </p:txBody>
      </p:sp>
      <p:sp>
        <p:nvSpPr>
          <p:cNvPr id="891" name="Google Shape;891;p44"/>
          <p:cNvSpPr txBox="1"/>
          <p:nvPr/>
        </p:nvSpPr>
        <p:spPr>
          <a:xfrm>
            <a:off x="519954" y="1059770"/>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Calibri"/>
                <a:ea typeface="Calibri"/>
                <a:cs typeface="Calibri"/>
                <a:sym typeface="Calibri"/>
              </a:rPr>
              <a:t>chloroplast</a:t>
            </a:r>
            <a:endParaRPr sz="4400">
              <a:solidFill>
                <a:srgbClr val="FF0000"/>
              </a:solidFill>
              <a:latin typeface="Calibri"/>
              <a:ea typeface="Calibri"/>
              <a:cs typeface="Calibri"/>
              <a:sym typeface="Calibri"/>
            </a:endParaRPr>
          </a:p>
        </p:txBody>
      </p:sp>
      <p:sp>
        <p:nvSpPr>
          <p:cNvPr id="892" name="Google Shape;892;p44"/>
          <p:cNvSpPr txBox="1"/>
          <p:nvPr/>
        </p:nvSpPr>
        <p:spPr>
          <a:xfrm>
            <a:off x="-569261" y="3402379"/>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Calibri"/>
                <a:ea typeface="Calibri"/>
                <a:cs typeface="Calibri"/>
                <a:sym typeface="Calibri"/>
              </a:rPr>
              <a:t>vacuole</a:t>
            </a:r>
            <a:endParaRPr sz="4400">
              <a:solidFill>
                <a:srgbClr val="FF0000"/>
              </a:solidFill>
              <a:latin typeface="Calibri"/>
              <a:ea typeface="Calibri"/>
              <a:cs typeface="Calibri"/>
              <a:sym typeface="Calibri"/>
            </a:endParaRPr>
          </a:p>
        </p:txBody>
      </p:sp>
      <p:cxnSp>
        <p:nvCxnSpPr>
          <p:cNvPr id="893" name="Google Shape;893;p44"/>
          <p:cNvCxnSpPr/>
          <p:nvPr/>
        </p:nvCxnSpPr>
        <p:spPr>
          <a:xfrm rot="10800000">
            <a:off x="4598894" y="1181817"/>
            <a:ext cx="0" cy="1185354"/>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894" name="Google Shape;894;p44"/>
          <p:cNvCxnSpPr/>
          <p:nvPr/>
        </p:nvCxnSpPr>
        <p:spPr>
          <a:xfrm rot="10800000" flipH="1">
            <a:off x="6167716" y="2367171"/>
            <a:ext cx="878543" cy="513976"/>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895" name="Google Shape;895;p44"/>
          <p:cNvCxnSpPr/>
          <p:nvPr/>
        </p:nvCxnSpPr>
        <p:spPr>
          <a:xfrm>
            <a:off x="5522259" y="4298468"/>
            <a:ext cx="753035" cy="38472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896" name="Google Shape;896;p44"/>
          <p:cNvCxnSpPr/>
          <p:nvPr/>
        </p:nvCxnSpPr>
        <p:spPr>
          <a:xfrm>
            <a:off x="4598894" y="4386850"/>
            <a:ext cx="0" cy="97739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897" name="Google Shape;897;p44"/>
          <p:cNvCxnSpPr/>
          <p:nvPr/>
        </p:nvCxnSpPr>
        <p:spPr>
          <a:xfrm flipH="1">
            <a:off x="2689413" y="3787100"/>
            <a:ext cx="932329" cy="1088449"/>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898" name="Google Shape;898;p44"/>
          <p:cNvCxnSpPr/>
          <p:nvPr/>
        </p:nvCxnSpPr>
        <p:spPr>
          <a:xfrm rot="10800000">
            <a:off x="1976717" y="3787099"/>
            <a:ext cx="1156446" cy="1"/>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899" name="Google Shape;899;p44"/>
          <p:cNvCxnSpPr/>
          <p:nvPr/>
        </p:nvCxnSpPr>
        <p:spPr>
          <a:xfrm rot="10800000">
            <a:off x="2868706" y="1818678"/>
            <a:ext cx="788893" cy="78306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900" name="Google Shape;900;p44"/>
          <p:cNvCxnSpPr/>
          <p:nvPr/>
        </p:nvCxnSpPr>
        <p:spPr>
          <a:xfrm>
            <a:off x="5921314" y="3594740"/>
            <a:ext cx="838073"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901" name="Google Shape;901;p44"/>
          <p:cNvSpPr txBox="1"/>
          <p:nvPr/>
        </p:nvSpPr>
        <p:spPr>
          <a:xfrm>
            <a:off x="6257364" y="2869529"/>
            <a:ext cx="310178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Calibri"/>
                <a:ea typeface="Calibri"/>
                <a:cs typeface="Calibri"/>
                <a:sym typeface="Calibri"/>
              </a:rPr>
              <a:t>Golgi apparatus</a:t>
            </a:r>
            <a:endParaRPr sz="4400">
              <a:solidFill>
                <a:srgbClr val="FF0000"/>
              </a:solidFill>
              <a:latin typeface="Calibri"/>
              <a:ea typeface="Calibri"/>
              <a:cs typeface="Calibri"/>
              <a:sym typeface="Calibri"/>
            </a:endParaRPr>
          </a:p>
        </p:txBody>
      </p:sp>
      <p:cxnSp>
        <p:nvCxnSpPr>
          <p:cNvPr id="902" name="Google Shape;902;p44"/>
          <p:cNvCxnSpPr/>
          <p:nvPr/>
        </p:nvCxnSpPr>
        <p:spPr>
          <a:xfrm rot="10800000">
            <a:off x="1999130" y="2904140"/>
            <a:ext cx="1156446" cy="15132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903" name="Google Shape;903;p44"/>
          <p:cNvSpPr txBox="1"/>
          <p:nvPr/>
        </p:nvSpPr>
        <p:spPr>
          <a:xfrm>
            <a:off x="-224116" y="2144674"/>
            <a:ext cx="3567951"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Calibri"/>
                <a:ea typeface="Calibri"/>
                <a:cs typeface="Calibri"/>
                <a:sym typeface="Calibri"/>
              </a:rPr>
              <a:t>mitochondria</a:t>
            </a:r>
            <a:endParaRPr sz="4400">
              <a:solidFill>
                <a:srgbClr val="FF0000"/>
              </a:solidFill>
              <a:latin typeface="Calibri"/>
              <a:ea typeface="Calibri"/>
              <a:cs typeface="Calibri"/>
              <a:sym typeface="Calibri"/>
            </a:endParaRPr>
          </a:p>
        </p:txBody>
      </p:sp>
      <p:sp>
        <p:nvSpPr>
          <p:cNvPr id="904" name="Google Shape;904;p44" descr="Artificial Intelligence"/>
          <p:cNvSpPr/>
          <p:nvPr/>
        </p:nvSpPr>
        <p:spPr>
          <a:xfrm>
            <a:off x="0" y="0"/>
            <a:ext cx="753600" cy="6801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e0d2545052_0_655"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6"/>
          <p:cNvSpPr txBox="1"/>
          <p:nvPr/>
        </p:nvSpPr>
        <p:spPr>
          <a:xfrm>
            <a:off x="2653145" y="651164"/>
            <a:ext cx="383770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Cell</a:t>
            </a:r>
            <a:endParaRPr sz="5400" b="0" i="0" u="none" strike="noStrike" cap="none">
              <a:solidFill>
                <a:schemeClr val="dk1"/>
              </a:solidFill>
              <a:latin typeface="Calibri"/>
              <a:ea typeface="Calibri"/>
              <a:cs typeface="Calibri"/>
              <a:sym typeface="Calibri"/>
            </a:endParaRPr>
          </a:p>
        </p:txBody>
      </p:sp>
      <p:sp>
        <p:nvSpPr>
          <p:cNvPr id="239" name="Google Shape;239;p6"/>
          <p:cNvSpPr txBox="1"/>
          <p:nvPr/>
        </p:nvSpPr>
        <p:spPr>
          <a:xfrm>
            <a:off x="3260763" y="3431954"/>
            <a:ext cx="251879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plant cell</a:t>
            </a:r>
            <a:endParaRPr sz="5400" b="0" i="0" u="none" strike="noStrike" cap="none">
              <a:solidFill>
                <a:schemeClr val="dk1"/>
              </a:solidFill>
              <a:latin typeface="Calibri"/>
              <a:ea typeface="Calibri"/>
              <a:cs typeface="Calibri"/>
              <a:sym typeface="Calibri"/>
            </a:endParaRPr>
          </a:p>
        </p:txBody>
      </p:sp>
      <p:sp>
        <p:nvSpPr>
          <p:cNvPr id="240" name="Google Shape;240;p6"/>
          <p:cNvSpPr txBox="1"/>
          <p:nvPr/>
        </p:nvSpPr>
        <p:spPr>
          <a:xfrm>
            <a:off x="-33663" y="2420472"/>
            <a:ext cx="2726678"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animal cell</a:t>
            </a:r>
            <a:endParaRPr sz="5400" b="0" i="0" u="none" strike="noStrike" cap="none">
              <a:solidFill>
                <a:schemeClr val="dk1"/>
              </a:solidFill>
              <a:latin typeface="Calibri"/>
              <a:ea typeface="Calibri"/>
              <a:cs typeface="Calibri"/>
              <a:sym typeface="Calibri"/>
            </a:endParaRPr>
          </a:p>
        </p:txBody>
      </p:sp>
      <p:sp>
        <p:nvSpPr>
          <p:cNvPr id="241" name="Google Shape;241;p6"/>
          <p:cNvSpPr/>
          <p:nvPr/>
        </p:nvSpPr>
        <p:spPr>
          <a:xfrm rot="2855986">
            <a:off x="3092092" y="1164310"/>
            <a:ext cx="554181" cy="2187784"/>
          </a:xfrm>
          <a:prstGeom prst="downArrow">
            <a:avLst>
              <a:gd name="adj1" fmla="val 50000"/>
              <a:gd name="adj2" fmla="val 61625"/>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2" name="Google Shape;242;p6"/>
          <p:cNvSpPr/>
          <p:nvPr/>
        </p:nvSpPr>
        <p:spPr>
          <a:xfrm>
            <a:off x="4294909" y="1559831"/>
            <a:ext cx="554181" cy="1869169"/>
          </a:xfrm>
          <a:prstGeom prst="downArrow">
            <a:avLst>
              <a:gd name="adj1" fmla="val 50000"/>
              <a:gd name="adj2" fmla="val 59166"/>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3" name="Google Shape;243;p6"/>
          <p:cNvSpPr txBox="1"/>
          <p:nvPr/>
        </p:nvSpPr>
        <p:spPr>
          <a:xfrm>
            <a:off x="6256670" y="2420472"/>
            <a:ext cx="2726678"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bacteria cell</a:t>
            </a:r>
            <a:endParaRPr sz="5400" b="0" i="0" u="none" strike="noStrike" cap="none">
              <a:solidFill>
                <a:schemeClr val="dk1"/>
              </a:solidFill>
              <a:latin typeface="Calibri"/>
              <a:ea typeface="Calibri"/>
              <a:cs typeface="Calibri"/>
              <a:sym typeface="Calibri"/>
            </a:endParaRPr>
          </a:p>
        </p:txBody>
      </p:sp>
      <p:sp>
        <p:nvSpPr>
          <p:cNvPr id="244" name="Google Shape;244;p6"/>
          <p:cNvSpPr/>
          <p:nvPr/>
        </p:nvSpPr>
        <p:spPr>
          <a:xfrm rot="-2574477">
            <a:off x="5392881" y="1283437"/>
            <a:ext cx="554181" cy="1903828"/>
          </a:xfrm>
          <a:prstGeom prst="downArrow">
            <a:avLst>
              <a:gd name="adj1" fmla="val 50000"/>
              <a:gd name="adj2" fmla="val 61625"/>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6"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7"/>
          <p:cNvSpPr txBox="1"/>
          <p:nvPr/>
        </p:nvSpPr>
        <p:spPr>
          <a:xfrm>
            <a:off x="964400" y="177375"/>
            <a:ext cx="7980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cytosol?</a:t>
            </a:r>
            <a:endParaRPr sz="3600">
              <a:solidFill>
                <a:schemeClr val="dk1"/>
              </a:solidFill>
              <a:latin typeface="Calibri"/>
              <a:ea typeface="Calibri"/>
              <a:cs typeface="Calibri"/>
              <a:sym typeface="Calibri"/>
            </a:endParaRPr>
          </a:p>
        </p:txBody>
      </p:sp>
      <p:sp>
        <p:nvSpPr>
          <p:cNvPr id="917" name="Google Shape;917;p37"/>
          <p:cNvSpPr txBox="1"/>
          <p:nvPr/>
        </p:nvSpPr>
        <p:spPr>
          <a:xfrm>
            <a:off x="314794" y="1139252"/>
            <a:ext cx="5096700" cy="4710000"/>
          </a:xfrm>
          <a:prstGeom prst="rect">
            <a:avLst/>
          </a:prstGeom>
          <a:noFill/>
          <a:ln>
            <a:noFill/>
          </a:ln>
        </p:spPr>
        <p:txBody>
          <a:bodyPr spcFirstLastPara="1" wrap="square" lIns="91425" tIns="45700" rIns="91425" bIns="45700" anchor="t" anchorCtr="0">
            <a:spAutoFit/>
          </a:bodyPr>
          <a:lstStyle/>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control center of the cell</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gel-like fluid that fills up a cell and protects the organelles in it</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different parts of the cell that have different jobs</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outer protective layer of the cell</a:t>
            </a:r>
            <a:endParaRPr sz="3000"/>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918" name="Google Shape;918;p37"/>
          <p:cNvPicPr preferRelativeResize="0"/>
          <p:nvPr/>
        </p:nvPicPr>
        <p:blipFill rotWithShape="1">
          <a:blip r:embed="rId3">
            <a:alphaModFix/>
          </a:blip>
          <a:srcRect/>
          <a:stretch/>
        </p:blipFill>
        <p:spPr>
          <a:xfrm>
            <a:off x="5269950" y="3963450"/>
            <a:ext cx="3609175" cy="2675175"/>
          </a:xfrm>
          <a:prstGeom prst="rect">
            <a:avLst/>
          </a:prstGeom>
          <a:noFill/>
          <a:ln>
            <a:noFill/>
          </a:ln>
        </p:spPr>
      </p:pic>
      <p:sp>
        <p:nvSpPr>
          <p:cNvPr id="919" name="Google Shape;919;p37"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b6e5da7a33_0_297"/>
          <p:cNvSpPr txBox="1"/>
          <p:nvPr/>
        </p:nvSpPr>
        <p:spPr>
          <a:xfrm>
            <a:off x="1020500" y="177375"/>
            <a:ext cx="7858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cytosol?</a:t>
            </a:r>
            <a:endParaRPr sz="3600">
              <a:solidFill>
                <a:schemeClr val="dk1"/>
              </a:solidFill>
              <a:latin typeface="Calibri"/>
              <a:ea typeface="Calibri"/>
              <a:cs typeface="Calibri"/>
              <a:sym typeface="Calibri"/>
            </a:endParaRPr>
          </a:p>
        </p:txBody>
      </p:sp>
      <p:sp>
        <p:nvSpPr>
          <p:cNvPr id="926" name="Google Shape;926;gb6e5da7a33_0_297"/>
          <p:cNvSpPr txBox="1"/>
          <p:nvPr/>
        </p:nvSpPr>
        <p:spPr>
          <a:xfrm>
            <a:off x="314794" y="1139252"/>
            <a:ext cx="5096700" cy="4710000"/>
          </a:xfrm>
          <a:prstGeom prst="rect">
            <a:avLst/>
          </a:prstGeom>
          <a:noFill/>
          <a:ln>
            <a:noFill/>
          </a:ln>
        </p:spPr>
        <p:txBody>
          <a:bodyPr spcFirstLastPara="1" wrap="square" lIns="91425" tIns="45700" rIns="91425" bIns="45700" anchor="t" anchorCtr="0">
            <a:spAutoFit/>
          </a:bodyPr>
          <a:lstStyle/>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control center of the cell</a:t>
            </a:r>
            <a:endParaRPr sz="3000"/>
          </a:p>
          <a:p>
            <a:pPr marL="285750" marR="0" lvl="0" indent="-323850" algn="l" rtl="0">
              <a:lnSpc>
                <a:spcPct val="115000"/>
              </a:lnSpc>
              <a:spcBef>
                <a:spcPts val="0"/>
              </a:spcBef>
              <a:spcAft>
                <a:spcPts val="0"/>
              </a:spcAft>
              <a:buClr>
                <a:srgbClr val="FF0000"/>
              </a:buClr>
              <a:buSzPts val="3000"/>
              <a:buFont typeface="Arial"/>
              <a:buAutoNum type="alphaUcPeriod"/>
            </a:pPr>
            <a:r>
              <a:rPr lang="en-US" sz="3000">
                <a:solidFill>
                  <a:srgbClr val="FF0000"/>
                </a:solidFill>
                <a:latin typeface="Calibri"/>
                <a:ea typeface="Calibri"/>
                <a:cs typeface="Calibri"/>
                <a:sym typeface="Calibri"/>
              </a:rPr>
              <a:t>The gel-like fluid that fills up a cell and protects the organelles in it</a:t>
            </a:r>
            <a:endParaRPr sz="3000">
              <a:solidFill>
                <a:srgbClr val="FF0000"/>
              </a:solidFill>
            </a:endParaRPr>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different parts of the cell that have different jobs</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outer protective layer of the cell</a:t>
            </a:r>
            <a:endParaRPr sz="3000"/>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927" name="Google Shape;927;gb6e5da7a33_0_297"/>
          <p:cNvPicPr preferRelativeResize="0"/>
          <p:nvPr/>
        </p:nvPicPr>
        <p:blipFill rotWithShape="1">
          <a:blip r:embed="rId3">
            <a:alphaModFix/>
          </a:blip>
          <a:srcRect/>
          <a:stretch/>
        </p:blipFill>
        <p:spPr>
          <a:xfrm>
            <a:off x="5269950" y="3963450"/>
            <a:ext cx="3609175" cy="2675175"/>
          </a:xfrm>
          <a:prstGeom prst="rect">
            <a:avLst/>
          </a:prstGeom>
          <a:noFill/>
          <a:ln>
            <a:noFill/>
          </a:ln>
        </p:spPr>
      </p:pic>
      <p:sp>
        <p:nvSpPr>
          <p:cNvPr id="928" name="Google Shape;928;gb6e5da7a33_0_297"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ge0d2545052_0_671"/>
          <p:cNvSpPr txBox="1"/>
          <p:nvPr/>
        </p:nvSpPr>
        <p:spPr>
          <a:xfrm>
            <a:off x="2185650" y="177375"/>
            <a:ext cx="4638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cytoplasm?</a:t>
            </a:r>
            <a:endParaRPr sz="3600">
              <a:solidFill>
                <a:schemeClr val="dk1"/>
              </a:solidFill>
              <a:latin typeface="Calibri"/>
              <a:ea typeface="Calibri"/>
              <a:cs typeface="Calibri"/>
              <a:sym typeface="Calibri"/>
            </a:endParaRPr>
          </a:p>
        </p:txBody>
      </p:sp>
      <p:sp>
        <p:nvSpPr>
          <p:cNvPr id="935" name="Google Shape;935;ge0d2545052_0_671"/>
          <p:cNvSpPr txBox="1"/>
          <p:nvPr/>
        </p:nvSpPr>
        <p:spPr>
          <a:xfrm>
            <a:off x="314794" y="1139252"/>
            <a:ext cx="5096700" cy="5241000"/>
          </a:xfrm>
          <a:prstGeom prst="rect">
            <a:avLst/>
          </a:prstGeom>
          <a:noFill/>
          <a:ln>
            <a:noFill/>
          </a:ln>
        </p:spPr>
        <p:txBody>
          <a:bodyPr spcFirstLastPara="1" wrap="square" lIns="91425" tIns="45700" rIns="91425" bIns="45700" anchor="t" anchorCtr="0">
            <a:spAutoFit/>
          </a:bodyPr>
          <a:lstStyle/>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control center of the cell</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gel-like fluid that fills up a cell and protects the organelles in it</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outer protective layer of the cell</a:t>
            </a:r>
            <a:endParaRPr sz="3000">
              <a:solidFill>
                <a:schemeClr val="dk1"/>
              </a:solidFill>
              <a:latin typeface="Calibri"/>
              <a:ea typeface="Calibri"/>
              <a:cs typeface="Calibri"/>
              <a:sym typeface="Calibri"/>
            </a:endParaRPr>
          </a:p>
          <a:p>
            <a:pPr marL="285750" marR="0" lvl="0" indent="-323850" algn="l" rtl="0">
              <a:lnSpc>
                <a:spcPct val="115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All components that make up the space inside the cell membrane</a:t>
            </a:r>
            <a:endParaRPr sz="30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936" name="Google Shape;936;ge0d2545052_0_671"/>
          <p:cNvPicPr preferRelativeResize="0"/>
          <p:nvPr/>
        </p:nvPicPr>
        <p:blipFill rotWithShape="1">
          <a:blip r:embed="rId3">
            <a:alphaModFix/>
          </a:blip>
          <a:srcRect/>
          <a:stretch/>
        </p:blipFill>
        <p:spPr>
          <a:xfrm>
            <a:off x="5411499" y="4006175"/>
            <a:ext cx="3454902" cy="2560823"/>
          </a:xfrm>
          <a:prstGeom prst="rect">
            <a:avLst/>
          </a:prstGeom>
          <a:noFill/>
          <a:ln>
            <a:noFill/>
          </a:ln>
        </p:spPr>
      </p:pic>
      <p:sp>
        <p:nvSpPr>
          <p:cNvPr id="937" name="Google Shape;937;ge0d2545052_0_671"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b6e5da7a33_0_305"/>
          <p:cNvSpPr txBox="1"/>
          <p:nvPr/>
        </p:nvSpPr>
        <p:spPr>
          <a:xfrm>
            <a:off x="2185650" y="177375"/>
            <a:ext cx="4638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cytoplasm?</a:t>
            </a:r>
            <a:endParaRPr sz="3600">
              <a:solidFill>
                <a:schemeClr val="dk1"/>
              </a:solidFill>
              <a:latin typeface="Calibri"/>
              <a:ea typeface="Calibri"/>
              <a:cs typeface="Calibri"/>
              <a:sym typeface="Calibri"/>
            </a:endParaRPr>
          </a:p>
        </p:txBody>
      </p:sp>
      <p:sp>
        <p:nvSpPr>
          <p:cNvPr id="944" name="Google Shape;944;gb6e5da7a33_0_305"/>
          <p:cNvSpPr txBox="1"/>
          <p:nvPr/>
        </p:nvSpPr>
        <p:spPr>
          <a:xfrm>
            <a:off x="314794" y="1139252"/>
            <a:ext cx="5096700" cy="5241000"/>
          </a:xfrm>
          <a:prstGeom prst="rect">
            <a:avLst/>
          </a:prstGeom>
          <a:noFill/>
          <a:ln>
            <a:noFill/>
          </a:ln>
        </p:spPr>
        <p:txBody>
          <a:bodyPr spcFirstLastPara="1" wrap="square" lIns="91425" tIns="45700" rIns="91425" bIns="45700" anchor="t" anchorCtr="0">
            <a:spAutoFit/>
          </a:bodyPr>
          <a:lstStyle/>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control center of the cell</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gel-like fluid that fills up a cell and protects the organelles in it</a:t>
            </a:r>
            <a:endParaRPr sz="3000"/>
          </a:p>
          <a:p>
            <a:pPr marL="285750" marR="0" lvl="0" indent="-323850" algn="l" rtl="0">
              <a:lnSpc>
                <a:spcPct val="115000"/>
              </a:lnSpc>
              <a:spcBef>
                <a:spcPts val="0"/>
              </a:spcBef>
              <a:spcAft>
                <a:spcPts val="0"/>
              </a:spcAft>
              <a:buClr>
                <a:schemeClr val="dk1"/>
              </a:buClr>
              <a:buSzPts val="3000"/>
              <a:buFont typeface="Arial"/>
              <a:buAutoNum type="alphaUcPeriod"/>
            </a:pPr>
            <a:r>
              <a:rPr lang="en-US" sz="3000">
                <a:solidFill>
                  <a:schemeClr val="dk1"/>
                </a:solidFill>
                <a:latin typeface="Calibri"/>
                <a:ea typeface="Calibri"/>
                <a:cs typeface="Calibri"/>
                <a:sym typeface="Calibri"/>
              </a:rPr>
              <a:t>The outer protective layer of the cell</a:t>
            </a:r>
            <a:endParaRPr sz="3000">
              <a:solidFill>
                <a:schemeClr val="dk1"/>
              </a:solidFill>
              <a:latin typeface="Calibri"/>
              <a:ea typeface="Calibri"/>
              <a:cs typeface="Calibri"/>
              <a:sym typeface="Calibri"/>
            </a:endParaRPr>
          </a:p>
          <a:p>
            <a:pPr marL="285750" marR="0" lvl="0" indent="-323850" algn="l" rtl="0">
              <a:lnSpc>
                <a:spcPct val="115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All components that make up the space inside the cell membrane</a:t>
            </a:r>
            <a:endParaRPr sz="3000">
              <a:solidFill>
                <a:srgbClr val="FF0000"/>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945" name="Google Shape;945;gb6e5da7a33_0_305"/>
          <p:cNvPicPr preferRelativeResize="0"/>
          <p:nvPr/>
        </p:nvPicPr>
        <p:blipFill rotWithShape="1">
          <a:blip r:embed="rId3">
            <a:alphaModFix/>
          </a:blip>
          <a:srcRect/>
          <a:stretch/>
        </p:blipFill>
        <p:spPr>
          <a:xfrm>
            <a:off x="5411499" y="4006175"/>
            <a:ext cx="3454902" cy="2560823"/>
          </a:xfrm>
          <a:prstGeom prst="rect">
            <a:avLst/>
          </a:prstGeom>
          <a:noFill/>
          <a:ln>
            <a:noFill/>
          </a:ln>
        </p:spPr>
      </p:pic>
      <p:sp>
        <p:nvSpPr>
          <p:cNvPr id="946" name="Google Shape;946;gb6e5da7a33_0_305" descr="Questions"/>
          <p:cNvSpPr/>
          <p:nvPr/>
        </p:nvSpPr>
        <p:spPr>
          <a:xfrm>
            <a:off x="0" y="0"/>
            <a:ext cx="829200" cy="822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e0d2545052_0_689" descr="Artificial Intelligence"/>
          <p:cNvSpPr/>
          <p:nvPr/>
        </p:nvSpPr>
        <p:spPr>
          <a:xfrm>
            <a:off x="1714500" y="1172300"/>
            <a:ext cx="3534300" cy="360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3" name="Google Shape;953;ge0d2545052_0_689" descr="Comment Like"/>
          <p:cNvPicPr preferRelativeResize="0"/>
          <p:nvPr/>
        </p:nvPicPr>
        <p:blipFill rotWithShape="1">
          <a:blip r:embed="rId4">
            <a:alphaModFix/>
          </a:blip>
          <a:srcRect/>
          <a:stretch/>
        </p:blipFill>
        <p:spPr>
          <a:xfrm>
            <a:off x="4572000" y="2036490"/>
            <a:ext cx="2350039" cy="235003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Types of Cells</a:t>
            </a:r>
            <a:endParaRPr/>
          </a:p>
        </p:txBody>
      </p:sp>
      <p:grpSp>
        <p:nvGrpSpPr>
          <p:cNvPr id="960" name="Google Shape;960;p40"/>
          <p:cNvGrpSpPr/>
          <p:nvPr/>
        </p:nvGrpSpPr>
        <p:grpSpPr>
          <a:xfrm>
            <a:off x="1392818" y="1603950"/>
            <a:ext cx="6914608" cy="3285807"/>
            <a:chOff x="1269799" y="3750"/>
            <a:chExt cx="6914608" cy="3285807"/>
          </a:xfrm>
        </p:grpSpPr>
        <p:sp>
          <p:nvSpPr>
            <p:cNvPr id="961" name="Google Shape;961;p40"/>
            <p:cNvSpPr/>
            <p:nvPr/>
          </p:nvSpPr>
          <p:spPr>
            <a:xfrm>
              <a:off x="5801390" y="1928341"/>
              <a:ext cx="833883" cy="943484"/>
            </a:xfrm>
            <a:custGeom>
              <a:avLst/>
              <a:gdLst/>
              <a:ahLst/>
              <a:cxnLst/>
              <a:rect l="l" t="t" r="r" b="b"/>
              <a:pathLst>
                <a:path w="120000" h="120000" extrusionOk="0">
                  <a:moveTo>
                    <a:pt x="0" y="0"/>
                  </a:moveTo>
                  <a:lnTo>
                    <a:pt x="0" y="120000"/>
                  </a:lnTo>
                  <a:lnTo>
                    <a:pt x="120000" y="120000"/>
                  </a:lnTo>
                </a:path>
              </a:pathLst>
            </a:custGeom>
            <a:noFill/>
            <a:ln w="25400" cap="flat" cmpd="sng">
              <a:solidFill>
                <a:srgbClr val="4674AA"/>
              </a:solidFill>
              <a:prstDash val="solid"/>
              <a:round/>
              <a:headEnd type="none" w="sm" len="sm"/>
              <a:tailEnd type="none" w="sm" len="sm"/>
            </a:ln>
          </p:spPr>
        </p:sp>
        <p:sp>
          <p:nvSpPr>
            <p:cNvPr id="962" name="Google Shape;962;p40"/>
            <p:cNvSpPr/>
            <p:nvPr/>
          </p:nvSpPr>
          <p:spPr>
            <a:xfrm>
              <a:off x="5427398" y="1928341"/>
              <a:ext cx="373992" cy="946567"/>
            </a:xfrm>
            <a:custGeom>
              <a:avLst/>
              <a:gdLst/>
              <a:ahLst/>
              <a:cxnLst/>
              <a:rect l="l" t="t" r="r" b="b"/>
              <a:pathLst>
                <a:path w="120000" h="120000" extrusionOk="0">
                  <a:moveTo>
                    <a:pt x="120000" y="0"/>
                  </a:moveTo>
                  <a:lnTo>
                    <a:pt x="120000" y="120000"/>
                  </a:lnTo>
                  <a:lnTo>
                    <a:pt x="0" y="120000"/>
                  </a:lnTo>
                </a:path>
              </a:pathLst>
            </a:custGeom>
            <a:noFill/>
            <a:ln w="25400" cap="flat" cmpd="sng">
              <a:solidFill>
                <a:srgbClr val="4674AA"/>
              </a:solidFill>
              <a:prstDash val="solid"/>
              <a:round/>
              <a:headEnd type="none" w="sm" len="sm"/>
              <a:tailEnd type="none" w="sm" len="sm"/>
            </a:ln>
          </p:spPr>
        </p:sp>
        <p:sp>
          <p:nvSpPr>
            <p:cNvPr id="963" name="Google Shape;963;p40"/>
            <p:cNvSpPr/>
            <p:nvPr/>
          </p:nvSpPr>
          <p:spPr>
            <a:xfrm>
              <a:off x="4515267" y="778317"/>
              <a:ext cx="1905776" cy="375456"/>
            </a:xfrm>
            <a:custGeom>
              <a:avLst/>
              <a:gdLst/>
              <a:ahLst/>
              <a:cxnLst/>
              <a:rect l="l" t="t" r="r" b="b"/>
              <a:pathLst>
                <a:path w="120000" h="120000" extrusionOk="0">
                  <a:moveTo>
                    <a:pt x="0" y="0"/>
                  </a:moveTo>
                  <a:lnTo>
                    <a:pt x="0" y="68012"/>
                  </a:lnTo>
                  <a:lnTo>
                    <a:pt x="120000" y="68012"/>
                  </a:lnTo>
                  <a:lnTo>
                    <a:pt x="120000" y="120000"/>
                  </a:lnTo>
                </a:path>
              </a:pathLst>
            </a:custGeom>
            <a:noFill/>
            <a:ln w="25400" cap="flat" cmpd="sng">
              <a:solidFill>
                <a:srgbClr val="3B6495"/>
              </a:solidFill>
              <a:prstDash val="solid"/>
              <a:round/>
              <a:headEnd type="none" w="sm" len="sm"/>
              <a:tailEnd type="none" w="sm" len="sm"/>
            </a:ln>
          </p:spPr>
        </p:sp>
        <p:sp>
          <p:nvSpPr>
            <p:cNvPr id="964" name="Google Shape;964;p40"/>
            <p:cNvSpPr/>
            <p:nvPr/>
          </p:nvSpPr>
          <p:spPr>
            <a:xfrm>
              <a:off x="1269799" y="1945056"/>
              <a:ext cx="786882" cy="1027091"/>
            </a:xfrm>
            <a:custGeom>
              <a:avLst/>
              <a:gdLst/>
              <a:ahLst/>
              <a:cxnLst/>
              <a:rect l="l" t="t" r="r" b="b"/>
              <a:pathLst>
                <a:path w="120000" h="120000" extrusionOk="0">
                  <a:moveTo>
                    <a:pt x="120000" y="0"/>
                  </a:moveTo>
                  <a:lnTo>
                    <a:pt x="0" y="120000"/>
                  </a:lnTo>
                </a:path>
              </a:pathLst>
            </a:custGeom>
            <a:noFill/>
            <a:ln w="25400" cap="flat" cmpd="sng">
              <a:solidFill>
                <a:srgbClr val="4674AA"/>
              </a:solidFill>
              <a:prstDash val="solid"/>
              <a:round/>
              <a:headEnd type="none" w="sm" len="sm"/>
              <a:tailEnd type="none" w="sm" len="sm"/>
            </a:ln>
          </p:spPr>
        </p:sp>
        <p:sp>
          <p:nvSpPr>
            <p:cNvPr id="965" name="Google Shape;965;p40"/>
            <p:cNvSpPr/>
            <p:nvPr/>
          </p:nvSpPr>
          <p:spPr>
            <a:xfrm>
              <a:off x="2676336" y="778317"/>
              <a:ext cx="1838931" cy="392171"/>
            </a:xfrm>
            <a:custGeom>
              <a:avLst/>
              <a:gdLst/>
              <a:ahLst/>
              <a:cxnLst/>
              <a:rect l="l" t="t" r="r" b="b"/>
              <a:pathLst>
                <a:path w="120000" h="120000" extrusionOk="0">
                  <a:moveTo>
                    <a:pt x="120000" y="0"/>
                  </a:moveTo>
                  <a:lnTo>
                    <a:pt x="120000" y="70228"/>
                  </a:lnTo>
                  <a:lnTo>
                    <a:pt x="0" y="70228"/>
                  </a:lnTo>
                  <a:lnTo>
                    <a:pt x="0" y="120000"/>
                  </a:lnTo>
                </a:path>
              </a:pathLst>
            </a:custGeom>
            <a:noFill/>
            <a:ln w="25400" cap="flat" cmpd="sng">
              <a:solidFill>
                <a:srgbClr val="3B6495"/>
              </a:solidFill>
              <a:prstDash val="solid"/>
              <a:round/>
              <a:headEnd type="none" w="sm" len="sm"/>
              <a:tailEnd type="none" w="sm" len="sm"/>
            </a:ln>
          </p:spPr>
        </p:sp>
        <p:sp>
          <p:nvSpPr>
            <p:cNvPr id="966" name="Google Shape;966;p40"/>
            <p:cNvSpPr/>
            <p:nvPr/>
          </p:nvSpPr>
          <p:spPr>
            <a:xfrm>
              <a:off x="3740700" y="3750"/>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0"/>
            <p:cNvSpPr txBox="1"/>
            <p:nvPr/>
          </p:nvSpPr>
          <p:spPr>
            <a:xfrm>
              <a:off x="3740700" y="3750"/>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Types of Cells </a:t>
              </a:r>
              <a:endParaRPr sz="1900">
                <a:solidFill>
                  <a:schemeClr val="lt1"/>
                </a:solidFill>
                <a:latin typeface="Calibri"/>
                <a:ea typeface="Calibri"/>
                <a:cs typeface="Calibri"/>
                <a:sym typeface="Calibri"/>
              </a:endParaRPr>
            </a:p>
          </p:txBody>
        </p:sp>
        <p:sp>
          <p:nvSpPr>
            <p:cNvPr id="968" name="Google Shape;968;p40"/>
            <p:cNvSpPr/>
            <p:nvPr/>
          </p:nvSpPr>
          <p:spPr>
            <a:xfrm>
              <a:off x="1901769" y="1170488"/>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0"/>
            <p:cNvSpPr txBox="1"/>
            <p:nvPr/>
          </p:nvSpPr>
          <p:spPr>
            <a:xfrm>
              <a:off x="1901769" y="1170488"/>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Prokaryotes</a:t>
              </a:r>
              <a:endParaRPr sz="1900">
                <a:solidFill>
                  <a:schemeClr val="lt1"/>
                </a:solidFill>
                <a:latin typeface="Calibri"/>
                <a:ea typeface="Calibri"/>
                <a:cs typeface="Calibri"/>
                <a:sym typeface="Calibri"/>
              </a:endParaRPr>
            </a:p>
          </p:txBody>
        </p:sp>
        <p:sp>
          <p:nvSpPr>
            <p:cNvPr id="970" name="Google Shape;970;p40"/>
            <p:cNvSpPr/>
            <p:nvPr/>
          </p:nvSpPr>
          <p:spPr>
            <a:xfrm>
              <a:off x="1269799" y="2654738"/>
              <a:ext cx="1982396" cy="634819"/>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0"/>
            <p:cNvSpPr txBox="1"/>
            <p:nvPr/>
          </p:nvSpPr>
          <p:spPr>
            <a:xfrm>
              <a:off x="1269799" y="2654738"/>
              <a:ext cx="1982396" cy="634819"/>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Bacteria (made of bacteria cells)</a:t>
              </a:r>
              <a:endParaRPr sz="1900">
                <a:solidFill>
                  <a:schemeClr val="lt1"/>
                </a:solidFill>
                <a:latin typeface="Calibri"/>
                <a:ea typeface="Calibri"/>
                <a:cs typeface="Calibri"/>
                <a:sym typeface="Calibri"/>
              </a:endParaRPr>
            </a:p>
          </p:txBody>
        </p:sp>
        <p:sp>
          <p:nvSpPr>
            <p:cNvPr id="972" name="Google Shape;972;p40"/>
            <p:cNvSpPr/>
            <p:nvPr/>
          </p:nvSpPr>
          <p:spPr>
            <a:xfrm>
              <a:off x="5646476" y="1153773"/>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0"/>
            <p:cNvSpPr txBox="1"/>
            <p:nvPr/>
          </p:nvSpPr>
          <p:spPr>
            <a:xfrm>
              <a:off x="5646476" y="1153773"/>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Eukaryotes</a:t>
              </a:r>
              <a:endParaRPr sz="1900">
                <a:solidFill>
                  <a:schemeClr val="lt1"/>
                </a:solidFill>
                <a:latin typeface="Calibri"/>
                <a:ea typeface="Calibri"/>
                <a:cs typeface="Calibri"/>
                <a:sym typeface="Calibri"/>
              </a:endParaRPr>
            </a:p>
          </p:txBody>
        </p:sp>
        <p:sp>
          <p:nvSpPr>
            <p:cNvPr id="974" name="Google Shape;974;p40"/>
            <p:cNvSpPr/>
            <p:nvPr/>
          </p:nvSpPr>
          <p:spPr>
            <a:xfrm>
              <a:off x="3878263" y="2487625"/>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0"/>
            <p:cNvSpPr txBox="1"/>
            <p:nvPr/>
          </p:nvSpPr>
          <p:spPr>
            <a:xfrm>
              <a:off x="3878263" y="2487625"/>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Animals (made of animal cells) </a:t>
              </a:r>
              <a:endParaRPr sz="1900">
                <a:solidFill>
                  <a:schemeClr val="lt1"/>
                </a:solidFill>
                <a:latin typeface="Calibri"/>
                <a:ea typeface="Calibri"/>
                <a:cs typeface="Calibri"/>
                <a:sym typeface="Calibri"/>
              </a:endParaRPr>
            </a:p>
          </p:txBody>
        </p:sp>
        <p:sp>
          <p:nvSpPr>
            <p:cNvPr id="976" name="Google Shape;976;p40"/>
            <p:cNvSpPr/>
            <p:nvPr/>
          </p:nvSpPr>
          <p:spPr>
            <a:xfrm>
              <a:off x="6635273" y="2484542"/>
              <a:ext cx="1549134" cy="774567"/>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0"/>
            <p:cNvSpPr txBox="1"/>
            <p:nvPr/>
          </p:nvSpPr>
          <p:spPr>
            <a:xfrm>
              <a:off x="6635273" y="2484542"/>
              <a:ext cx="1549134" cy="774567"/>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r>
                <a:rPr lang="en-US" sz="1900">
                  <a:solidFill>
                    <a:schemeClr val="lt1"/>
                  </a:solidFill>
                  <a:latin typeface="Calibri"/>
                  <a:ea typeface="Calibri"/>
                  <a:cs typeface="Calibri"/>
                  <a:sym typeface="Calibri"/>
                </a:rPr>
                <a:t>Plants (made of plant cells) </a:t>
              </a:r>
              <a:endParaRPr sz="1900">
                <a:solidFill>
                  <a:schemeClr val="lt1"/>
                </a:solidFill>
                <a:latin typeface="Calibri"/>
                <a:ea typeface="Calibri"/>
                <a:cs typeface="Calibri"/>
                <a:sym typeface="Calibri"/>
              </a:endParaRPr>
            </a:p>
          </p:txBody>
        </p:sp>
      </p:grpSp>
      <p:pic>
        <p:nvPicPr>
          <p:cNvPr id="978" name="Google Shape;978;p40" descr="Animal Cell.jpg"/>
          <p:cNvPicPr preferRelativeResize="0"/>
          <p:nvPr/>
        </p:nvPicPr>
        <p:blipFill rotWithShape="1">
          <a:blip r:embed="rId3">
            <a:alphaModFix/>
          </a:blip>
          <a:srcRect l="-26185" r="-26185"/>
          <a:stretch/>
        </p:blipFill>
        <p:spPr>
          <a:xfrm>
            <a:off x="3456079" y="5019542"/>
            <a:ext cx="3038672" cy="1671153"/>
          </a:xfrm>
          <a:prstGeom prst="rect">
            <a:avLst/>
          </a:prstGeom>
          <a:noFill/>
          <a:ln>
            <a:noFill/>
          </a:ln>
        </p:spPr>
      </p:pic>
      <p:pic>
        <p:nvPicPr>
          <p:cNvPr id="979" name="Google Shape;979;p40" descr="Plant Cell.jpg"/>
          <p:cNvPicPr preferRelativeResize="0"/>
          <p:nvPr/>
        </p:nvPicPr>
        <p:blipFill rotWithShape="1">
          <a:blip r:embed="rId4">
            <a:alphaModFix/>
          </a:blip>
          <a:srcRect l="-29648" r="-29647"/>
          <a:stretch/>
        </p:blipFill>
        <p:spPr>
          <a:xfrm>
            <a:off x="6244724" y="5019542"/>
            <a:ext cx="2745352" cy="1509838"/>
          </a:xfrm>
          <a:prstGeom prst="rect">
            <a:avLst/>
          </a:prstGeom>
          <a:noFill/>
          <a:ln>
            <a:noFill/>
          </a:ln>
        </p:spPr>
      </p:pic>
      <p:pic>
        <p:nvPicPr>
          <p:cNvPr id="980" name="Google Shape;980;p40" descr="Bacteria Cell.jpg"/>
          <p:cNvPicPr preferRelativeResize="0"/>
          <p:nvPr/>
        </p:nvPicPr>
        <p:blipFill rotWithShape="1">
          <a:blip r:embed="rId5">
            <a:alphaModFix/>
          </a:blip>
          <a:srcRect/>
          <a:stretch/>
        </p:blipFill>
        <p:spPr>
          <a:xfrm>
            <a:off x="818596" y="4994878"/>
            <a:ext cx="2991057" cy="1733428"/>
          </a:xfrm>
          <a:prstGeom prst="rect">
            <a:avLst/>
          </a:prstGeom>
          <a:noFill/>
          <a:ln>
            <a:noFill/>
          </a:ln>
        </p:spPr>
      </p:pic>
      <p:sp>
        <p:nvSpPr>
          <p:cNvPr id="981" name="Google Shape;981;p40" descr="Artificial Intelligence"/>
          <p:cNvSpPr/>
          <p:nvPr/>
        </p:nvSpPr>
        <p:spPr>
          <a:xfrm>
            <a:off x="0" y="0"/>
            <a:ext cx="802800" cy="8364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2" name="Google Shape;982;p40" descr="Comment Like"/>
          <p:cNvPicPr preferRelativeResize="0"/>
          <p:nvPr/>
        </p:nvPicPr>
        <p:blipFill rotWithShape="1">
          <a:blip r:embed="rId7">
            <a:alphaModFix/>
          </a:blip>
          <a:srcRect/>
          <a:stretch/>
        </p:blipFill>
        <p:spPr>
          <a:xfrm>
            <a:off x="617898" y="174099"/>
            <a:ext cx="728394" cy="66229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Bacteria Cell </a:t>
            </a:r>
            <a:endParaRPr/>
          </a:p>
        </p:txBody>
      </p:sp>
      <p:pic>
        <p:nvPicPr>
          <p:cNvPr id="989" name="Google Shape;989;p41" descr="bacteria.tiff"/>
          <p:cNvPicPr preferRelativeResize="0"/>
          <p:nvPr/>
        </p:nvPicPr>
        <p:blipFill rotWithShape="1">
          <a:blip r:embed="rId3">
            <a:alphaModFix/>
          </a:blip>
          <a:srcRect/>
          <a:stretch/>
        </p:blipFill>
        <p:spPr>
          <a:xfrm>
            <a:off x="1605183" y="3280465"/>
            <a:ext cx="5676900" cy="2070100"/>
          </a:xfrm>
          <a:prstGeom prst="rect">
            <a:avLst/>
          </a:prstGeom>
          <a:noFill/>
          <a:ln>
            <a:noFill/>
          </a:ln>
        </p:spPr>
      </p:pic>
      <p:cxnSp>
        <p:nvCxnSpPr>
          <p:cNvPr id="990" name="Google Shape;990;p41"/>
          <p:cNvCxnSpPr/>
          <p:nvPr/>
        </p:nvCxnSpPr>
        <p:spPr>
          <a:xfrm rot="10800000" flipH="1">
            <a:off x="5759806" y="2560638"/>
            <a:ext cx="1217477" cy="1240626"/>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991" name="Google Shape;991;p41"/>
          <p:cNvSpPr txBox="1"/>
          <p:nvPr/>
        </p:nvSpPr>
        <p:spPr>
          <a:xfrm>
            <a:off x="2836922" y="1822535"/>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cytosol</a:t>
            </a:r>
            <a:endParaRPr sz="4400">
              <a:solidFill>
                <a:schemeClr val="dk1"/>
              </a:solidFill>
              <a:latin typeface="Calibri"/>
              <a:ea typeface="Calibri"/>
              <a:cs typeface="Calibri"/>
              <a:sym typeface="Calibri"/>
            </a:endParaRPr>
          </a:p>
        </p:txBody>
      </p:sp>
      <p:sp>
        <p:nvSpPr>
          <p:cNvPr id="992" name="Google Shape;992;p41" descr="Artificial Intelligence"/>
          <p:cNvSpPr/>
          <p:nvPr/>
        </p:nvSpPr>
        <p:spPr>
          <a:xfrm>
            <a:off x="0" y="0"/>
            <a:ext cx="802800" cy="836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3" name="Google Shape;993;p41" descr="Comment Like"/>
          <p:cNvPicPr preferRelativeResize="0"/>
          <p:nvPr/>
        </p:nvPicPr>
        <p:blipFill rotWithShape="1">
          <a:blip r:embed="rId5">
            <a:alphaModFix/>
          </a:blip>
          <a:srcRect/>
          <a:stretch/>
        </p:blipFill>
        <p:spPr>
          <a:xfrm>
            <a:off x="617898" y="174099"/>
            <a:ext cx="728394" cy="66229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p42" descr="Animal Cell.jpg"/>
          <p:cNvPicPr preferRelativeResize="0"/>
          <p:nvPr/>
        </p:nvPicPr>
        <p:blipFill rotWithShape="1">
          <a:blip r:embed="rId3">
            <a:alphaModFix/>
          </a:blip>
          <a:srcRect l="-26185" r="-26185"/>
          <a:stretch/>
        </p:blipFill>
        <p:spPr>
          <a:xfrm>
            <a:off x="1117864" y="3145758"/>
            <a:ext cx="5130864" cy="2821778"/>
          </a:xfrm>
          <a:prstGeom prst="rect">
            <a:avLst/>
          </a:prstGeom>
          <a:noFill/>
          <a:ln>
            <a:noFill/>
          </a:ln>
        </p:spPr>
      </p:pic>
      <p:cxnSp>
        <p:nvCxnSpPr>
          <p:cNvPr id="1000" name="Google Shape;1000;p42"/>
          <p:cNvCxnSpPr/>
          <p:nvPr/>
        </p:nvCxnSpPr>
        <p:spPr>
          <a:xfrm rot="10800000" flipH="1">
            <a:off x="4572000" y="3733964"/>
            <a:ext cx="2492673" cy="1007735"/>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1001" name="Google Shape;1001;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Animal Cell </a:t>
            </a:r>
            <a:endParaRPr/>
          </a:p>
        </p:txBody>
      </p:sp>
      <p:sp>
        <p:nvSpPr>
          <p:cNvPr id="1002" name="Google Shape;1002;p42"/>
          <p:cNvSpPr txBox="1"/>
          <p:nvPr/>
        </p:nvSpPr>
        <p:spPr>
          <a:xfrm>
            <a:off x="3598957" y="2996646"/>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cytosol</a:t>
            </a:r>
            <a:endParaRPr sz="4400">
              <a:solidFill>
                <a:schemeClr val="dk1"/>
              </a:solidFill>
              <a:latin typeface="Calibri"/>
              <a:ea typeface="Calibri"/>
              <a:cs typeface="Calibri"/>
              <a:sym typeface="Calibri"/>
            </a:endParaRPr>
          </a:p>
        </p:txBody>
      </p:sp>
      <p:sp>
        <p:nvSpPr>
          <p:cNvPr id="1003" name="Google Shape;1003;p42" descr="Artificial Intelligence"/>
          <p:cNvSpPr/>
          <p:nvPr/>
        </p:nvSpPr>
        <p:spPr>
          <a:xfrm>
            <a:off x="0" y="0"/>
            <a:ext cx="802800" cy="836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4" name="Google Shape;1004;p42" descr="Comment Like"/>
          <p:cNvPicPr preferRelativeResize="0"/>
          <p:nvPr/>
        </p:nvPicPr>
        <p:blipFill rotWithShape="1">
          <a:blip r:embed="rId5">
            <a:alphaModFix/>
          </a:blip>
          <a:srcRect/>
          <a:stretch/>
        </p:blipFill>
        <p:spPr>
          <a:xfrm>
            <a:off x="617898" y="174099"/>
            <a:ext cx="728394" cy="66229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Plant Cell </a:t>
            </a:r>
            <a:endParaRPr/>
          </a:p>
        </p:txBody>
      </p:sp>
      <p:sp>
        <p:nvSpPr>
          <p:cNvPr id="1011" name="Google Shape;1011;p43"/>
          <p:cNvSpPr/>
          <p:nvPr/>
        </p:nvSpPr>
        <p:spPr>
          <a:xfrm>
            <a:off x="1203048" y="1236654"/>
            <a:ext cx="3241546" cy="18098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2" name="Google Shape;1012;p43" descr="Plant Cell.jpg"/>
          <p:cNvPicPr preferRelativeResize="0">
            <a:picLocks noGrp="1"/>
          </p:cNvPicPr>
          <p:nvPr>
            <p:ph type="body" idx="1"/>
          </p:nvPr>
        </p:nvPicPr>
        <p:blipFill rotWithShape="1">
          <a:blip r:embed="rId3">
            <a:alphaModFix/>
          </a:blip>
          <a:srcRect l="-29648" r="-29647"/>
          <a:stretch/>
        </p:blipFill>
        <p:spPr>
          <a:xfrm>
            <a:off x="0" y="2202813"/>
            <a:ext cx="7395376" cy="4067172"/>
          </a:xfrm>
          <a:prstGeom prst="rect">
            <a:avLst/>
          </a:prstGeom>
          <a:noFill/>
          <a:ln>
            <a:noFill/>
          </a:ln>
        </p:spPr>
      </p:pic>
      <p:cxnSp>
        <p:nvCxnSpPr>
          <p:cNvPr id="1013" name="Google Shape;1013;p43"/>
          <p:cNvCxnSpPr/>
          <p:nvPr/>
        </p:nvCxnSpPr>
        <p:spPr>
          <a:xfrm rot="10800000">
            <a:off x="1608667" y="2675467"/>
            <a:ext cx="234182" cy="1294253"/>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
        <p:nvSpPr>
          <p:cNvPr id="1014" name="Google Shape;1014;p43"/>
          <p:cNvSpPr txBox="1"/>
          <p:nvPr/>
        </p:nvSpPr>
        <p:spPr>
          <a:xfrm>
            <a:off x="-2355518" y="2014338"/>
            <a:ext cx="7471368" cy="88643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cytosol</a:t>
            </a:r>
            <a:endParaRPr sz="4400">
              <a:solidFill>
                <a:schemeClr val="dk1"/>
              </a:solidFill>
              <a:latin typeface="Calibri"/>
              <a:ea typeface="Calibri"/>
              <a:cs typeface="Calibri"/>
              <a:sym typeface="Calibri"/>
            </a:endParaRPr>
          </a:p>
        </p:txBody>
      </p:sp>
      <p:sp>
        <p:nvSpPr>
          <p:cNvPr id="1015" name="Google Shape;1015;p43" descr="Artificial Intelligence"/>
          <p:cNvSpPr/>
          <p:nvPr/>
        </p:nvSpPr>
        <p:spPr>
          <a:xfrm>
            <a:off x="0" y="0"/>
            <a:ext cx="802800" cy="836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6" name="Google Shape;1016;p43" descr="Comment Like"/>
          <p:cNvPicPr preferRelativeResize="0"/>
          <p:nvPr/>
        </p:nvPicPr>
        <p:blipFill rotWithShape="1">
          <a:blip r:embed="rId5">
            <a:alphaModFix/>
          </a:blip>
          <a:srcRect/>
          <a:stretch/>
        </p:blipFill>
        <p:spPr>
          <a:xfrm>
            <a:off x="617898" y="174099"/>
            <a:ext cx="728394" cy="66229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gb6e5da7a33_0_313" descr="Questions"/>
          <p:cNvSpPr/>
          <p:nvPr/>
        </p:nvSpPr>
        <p:spPr>
          <a:xfrm>
            <a:off x="2337600" y="1207500"/>
            <a:ext cx="44688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7"/>
          <p:cNvSpPr txBox="1"/>
          <p:nvPr/>
        </p:nvSpPr>
        <p:spPr>
          <a:xfrm>
            <a:off x="3155576" y="2367171"/>
            <a:ext cx="3101788"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chemeClr val="dk1"/>
                </a:solidFill>
                <a:latin typeface="Calibri"/>
                <a:ea typeface="Calibri"/>
                <a:cs typeface="Calibri"/>
                <a:sym typeface="Calibri"/>
              </a:rPr>
              <a:t>parts of a cell</a:t>
            </a:r>
            <a:endParaRPr sz="6600" b="0" i="0" u="none" strike="noStrike" cap="none">
              <a:solidFill>
                <a:schemeClr val="dk1"/>
              </a:solidFill>
              <a:latin typeface="Calibri"/>
              <a:ea typeface="Calibri"/>
              <a:cs typeface="Calibri"/>
              <a:sym typeface="Calibri"/>
            </a:endParaRPr>
          </a:p>
        </p:txBody>
      </p:sp>
      <p:sp>
        <p:nvSpPr>
          <p:cNvPr id="252" name="Google Shape;252;p7"/>
          <p:cNvSpPr txBox="1"/>
          <p:nvPr/>
        </p:nvSpPr>
        <p:spPr>
          <a:xfrm>
            <a:off x="3155576" y="41237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cell wall</a:t>
            </a:r>
            <a:endParaRPr sz="4400" b="0" i="0" u="none" strike="noStrike" cap="none">
              <a:solidFill>
                <a:schemeClr val="dk1"/>
              </a:solidFill>
              <a:latin typeface="Calibri"/>
              <a:ea typeface="Calibri"/>
              <a:cs typeface="Calibri"/>
              <a:sym typeface="Calibri"/>
            </a:endParaRPr>
          </a:p>
        </p:txBody>
      </p:sp>
      <p:sp>
        <p:nvSpPr>
          <p:cNvPr id="253" name="Google Shape;253;p7"/>
          <p:cNvSpPr txBox="1"/>
          <p:nvPr/>
        </p:nvSpPr>
        <p:spPr>
          <a:xfrm>
            <a:off x="5898777" y="1646761"/>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nucleus</a:t>
            </a:r>
            <a:endParaRPr sz="4400" b="0" i="0" u="none" strike="noStrike" cap="none">
              <a:solidFill>
                <a:schemeClr val="dk1"/>
              </a:solidFill>
              <a:latin typeface="Calibri"/>
              <a:ea typeface="Calibri"/>
              <a:cs typeface="Calibri"/>
              <a:sym typeface="Calibri"/>
            </a:endParaRPr>
          </a:p>
        </p:txBody>
      </p:sp>
      <p:sp>
        <p:nvSpPr>
          <p:cNvPr id="254" name="Google Shape;254;p7"/>
          <p:cNvSpPr txBox="1"/>
          <p:nvPr/>
        </p:nvSpPr>
        <p:spPr>
          <a:xfrm>
            <a:off x="6257364" y="4106108"/>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membrane</a:t>
            </a:r>
            <a:endParaRPr sz="4400" b="0" i="0" u="none" strike="noStrike" cap="none">
              <a:solidFill>
                <a:schemeClr val="dk1"/>
              </a:solidFill>
              <a:latin typeface="Calibri"/>
              <a:ea typeface="Calibri"/>
              <a:cs typeface="Calibri"/>
              <a:sym typeface="Calibri"/>
            </a:endParaRPr>
          </a:p>
        </p:txBody>
      </p:sp>
      <p:sp>
        <p:nvSpPr>
          <p:cNvPr id="255" name="Google Shape;255;p7"/>
          <p:cNvSpPr txBox="1"/>
          <p:nvPr/>
        </p:nvSpPr>
        <p:spPr>
          <a:xfrm>
            <a:off x="3657599" y="5295427"/>
            <a:ext cx="310178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endoplasmic reticulum</a:t>
            </a:r>
            <a:endParaRPr sz="4400" b="0" i="0" u="none" strike="noStrike" cap="none">
              <a:solidFill>
                <a:schemeClr val="dk1"/>
              </a:solidFill>
              <a:latin typeface="Calibri"/>
              <a:ea typeface="Calibri"/>
              <a:cs typeface="Calibri"/>
              <a:sym typeface="Calibri"/>
            </a:endParaRPr>
          </a:p>
        </p:txBody>
      </p:sp>
      <p:sp>
        <p:nvSpPr>
          <p:cNvPr id="256" name="Google Shape;256;p7"/>
          <p:cNvSpPr txBox="1"/>
          <p:nvPr/>
        </p:nvSpPr>
        <p:spPr>
          <a:xfrm>
            <a:off x="242047" y="469878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cytoplasm</a:t>
            </a:r>
            <a:endParaRPr sz="4400" b="0" i="0" u="none" strike="noStrike" cap="none">
              <a:solidFill>
                <a:schemeClr val="dk1"/>
              </a:solidFill>
              <a:latin typeface="Calibri"/>
              <a:ea typeface="Calibri"/>
              <a:cs typeface="Calibri"/>
              <a:sym typeface="Calibri"/>
            </a:endParaRPr>
          </a:p>
        </p:txBody>
      </p:sp>
      <p:sp>
        <p:nvSpPr>
          <p:cNvPr id="257" name="Google Shape;257;p7"/>
          <p:cNvSpPr txBox="1"/>
          <p:nvPr/>
        </p:nvSpPr>
        <p:spPr>
          <a:xfrm>
            <a:off x="242047" y="1177852"/>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chloroplast</a:t>
            </a:r>
            <a:endParaRPr sz="4400" b="0" i="0" u="none" strike="noStrike" cap="none">
              <a:solidFill>
                <a:schemeClr val="dk1"/>
              </a:solidFill>
              <a:latin typeface="Calibri"/>
              <a:ea typeface="Calibri"/>
              <a:cs typeface="Calibri"/>
              <a:sym typeface="Calibri"/>
            </a:endParaRPr>
          </a:p>
        </p:txBody>
      </p:sp>
      <p:sp>
        <p:nvSpPr>
          <p:cNvPr id="258" name="Google Shape;258;p7"/>
          <p:cNvSpPr txBox="1"/>
          <p:nvPr/>
        </p:nvSpPr>
        <p:spPr>
          <a:xfrm>
            <a:off x="-546848" y="3044279"/>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vacuole</a:t>
            </a:r>
            <a:endParaRPr sz="4400" b="0" i="0" u="none" strike="noStrike" cap="none">
              <a:solidFill>
                <a:schemeClr val="dk1"/>
              </a:solidFill>
              <a:latin typeface="Calibri"/>
              <a:ea typeface="Calibri"/>
              <a:cs typeface="Calibri"/>
              <a:sym typeface="Calibri"/>
            </a:endParaRPr>
          </a:p>
        </p:txBody>
      </p:sp>
      <p:cxnSp>
        <p:nvCxnSpPr>
          <p:cNvPr id="259" name="Google Shape;259;p7"/>
          <p:cNvCxnSpPr/>
          <p:nvPr/>
        </p:nvCxnSpPr>
        <p:spPr>
          <a:xfrm rot="10800000">
            <a:off x="4598894" y="1181817"/>
            <a:ext cx="0" cy="1185354"/>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60" name="Google Shape;260;p7"/>
          <p:cNvCxnSpPr/>
          <p:nvPr/>
        </p:nvCxnSpPr>
        <p:spPr>
          <a:xfrm rot="10800000" flipH="1">
            <a:off x="6167716" y="2367171"/>
            <a:ext cx="878543" cy="513976"/>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61" name="Google Shape;261;p7"/>
          <p:cNvCxnSpPr/>
          <p:nvPr/>
        </p:nvCxnSpPr>
        <p:spPr>
          <a:xfrm>
            <a:off x="5701553" y="4106108"/>
            <a:ext cx="753035" cy="38472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62" name="Google Shape;262;p7"/>
          <p:cNvCxnSpPr/>
          <p:nvPr/>
        </p:nvCxnSpPr>
        <p:spPr>
          <a:xfrm>
            <a:off x="4598894" y="4386850"/>
            <a:ext cx="0" cy="97739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63" name="Google Shape;263;p7"/>
          <p:cNvCxnSpPr/>
          <p:nvPr/>
        </p:nvCxnSpPr>
        <p:spPr>
          <a:xfrm flipH="1">
            <a:off x="2689413" y="3787100"/>
            <a:ext cx="932329" cy="1088449"/>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64" name="Google Shape;264;p7"/>
          <p:cNvCxnSpPr>
            <a:stCxn id="251" idx="1"/>
          </p:cNvCxnSpPr>
          <p:nvPr/>
        </p:nvCxnSpPr>
        <p:spPr>
          <a:xfrm rot="10800000">
            <a:off x="1999076" y="3429000"/>
            <a:ext cx="1156500"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65" name="Google Shape;265;p7"/>
          <p:cNvCxnSpPr/>
          <p:nvPr/>
        </p:nvCxnSpPr>
        <p:spPr>
          <a:xfrm rot="10800000">
            <a:off x="2868706" y="1818678"/>
            <a:ext cx="788893" cy="78306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266" name="Google Shape;266;p7"/>
          <p:cNvSpPr/>
          <p:nvPr/>
        </p:nvSpPr>
        <p:spPr>
          <a:xfrm>
            <a:off x="242047" y="846582"/>
            <a:ext cx="3101788" cy="1351801"/>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7" name="Google Shape;267;p7"/>
          <p:cNvSpPr/>
          <p:nvPr/>
        </p:nvSpPr>
        <p:spPr>
          <a:xfrm>
            <a:off x="3065928" y="170681"/>
            <a:ext cx="3101788" cy="1351801"/>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8" name="Google Shape;268;p7"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gb6e5da7a33_0_318"/>
          <p:cNvSpPr txBox="1"/>
          <p:nvPr/>
        </p:nvSpPr>
        <p:spPr>
          <a:xfrm>
            <a:off x="608850" y="271025"/>
            <a:ext cx="827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 Plant, animal, and bacteria cells all contain both cytosol and cytoplasm.</a:t>
            </a:r>
            <a:endParaRPr sz="3600">
              <a:solidFill>
                <a:schemeClr val="dk1"/>
              </a:solidFill>
              <a:latin typeface="Calibri"/>
              <a:ea typeface="Calibri"/>
              <a:cs typeface="Calibri"/>
              <a:sym typeface="Calibri"/>
            </a:endParaRPr>
          </a:p>
        </p:txBody>
      </p:sp>
      <p:sp>
        <p:nvSpPr>
          <p:cNvPr id="1029" name="Google Shape;1029;gb6e5da7a33_0_318"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0" name="Google Shape;1030;gb6e5da7a33_0_318" descr="Animal Cell.jpg"/>
          <p:cNvPicPr preferRelativeResize="0"/>
          <p:nvPr/>
        </p:nvPicPr>
        <p:blipFill rotWithShape="1">
          <a:blip r:embed="rId4">
            <a:alphaModFix/>
          </a:blip>
          <a:srcRect l="-26192" r="-26177"/>
          <a:stretch/>
        </p:blipFill>
        <p:spPr>
          <a:xfrm>
            <a:off x="702447" y="1988122"/>
            <a:ext cx="7739104" cy="425619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b6e5da7a33_0_335"/>
          <p:cNvSpPr txBox="1"/>
          <p:nvPr/>
        </p:nvSpPr>
        <p:spPr>
          <a:xfrm>
            <a:off x="608850" y="271025"/>
            <a:ext cx="827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FF0000"/>
                </a:solidFill>
                <a:latin typeface="Calibri"/>
                <a:ea typeface="Calibri"/>
                <a:cs typeface="Calibri"/>
                <a:sym typeface="Calibri"/>
              </a:rPr>
              <a:t>True</a:t>
            </a:r>
            <a:r>
              <a:rPr lang="en-US" sz="3600">
                <a:solidFill>
                  <a:schemeClr val="dk1"/>
                </a:solidFill>
                <a:latin typeface="Calibri"/>
                <a:ea typeface="Calibri"/>
                <a:cs typeface="Calibri"/>
                <a:sym typeface="Calibri"/>
              </a:rPr>
              <a:t>/False: Plant, animal, and bacteria cells all contain both cytosol and cytoplasm.</a:t>
            </a:r>
            <a:endParaRPr sz="3600">
              <a:solidFill>
                <a:schemeClr val="dk1"/>
              </a:solidFill>
              <a:latin typeface="Calibri"/>
              <a:ea typeface="Calibri"/>
              <a:cs typeface="Calibri"/>
              <a:sym typeface="Calibri"/>
            </a:endParaRPr>
          </a:p>
        </p:txBody>
      </p:sp>
      <p:sp>
        <p:nvSpPr>
          <p:cNvPr id="1037" name="Google Shape;1037;gb6e5da7a33_0_335"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8" name="Google Shape;1038;gb6e5da7a33_0_335" descr="Animal Cell.jpg"/>
          <p:cNvPicPr preferRelativeResize="0"/>
          <p:nvPr/>
        </p:nvPicPr>
        <p:blipFill rotWithShape="1">
          <a:blip r:embed="rId4">
            <a:alphaModFix/>
          </a:blip>
          <a:srcRect l="-26192" r="-26177"/>
          <a:stretch/>
        </p:blipFill>
        <p:spPr>
          <a:xfrm>
            <a:off x="702447" y="1988122"/>
            <a:ext cx="7739104" cy="425619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b6e5da7a33_0_326"/>
          <p:cNvSpPr txBox="1"/>
          <p:nvPr/>
        </p:nvSpPr>
        <p:spPr>
          <a:xfrm>
            <a:off x="608850" y="271025"/>
            <a:ext cx="792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cytosol?</a:t>
            </a:r>
            <a:endParaRPr sz="3600">
              <a:solidFill>
                <a:schemeClr val="dk1"/>
              </a:solidFill>
              <a:latin typeface="Calibri"/>
              <a:ea typeface="Calibri"/>
              <a:cs typeface="Calibri"/>
              <a:sym typeface="Calibri"/>
            </a:endParaRPr>
          </a:p>
        </p:txBody>
      </p:sp>
      <p:sp>
        <p:nvSpPr>
          <p:cNvPr id="1045" name="Google Shape;1045;gb6e5da7a33_0_326" descr="Questions"/>
          <p:cNvSpPr/>
          <p:nvPr/>
        </p:nvSpPr>
        <p:spPr>
          <a:xfrm>
            <a:off x="0" y="0"/>
            <a:ext cx="829200" cy="822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6" name="Google Shape;1046;gb6e5da7a33_0_326"/>
          <p:cNvPicPr preferRelativeResize="0"/>
          <p:nvPr/>
        </p:nvPicPr>
        <p:blipFill rotWithShape="1">
          <a:blip r:embed="rId4">
            <a:alphaModFix/>
          </a:blip>
          <a:srcRect/>
          <a:stretch/>
        </p:blipFill>
        <p:spPr>
          <a:xfrm>
            <a:off x="1195713" y="2052552"/>
            <a:ext cx="4817173" cy="3579726"/>
          </a:xfrm>
          <a:prstGeom prst="rect">
            <a:avLst/>
          </a:prstGeom>
          <a:noFill/>
          <a:ln>
            <a:noFill/>
          </a:ln>
        </p:spPr>
      </p:pic>
      <p:sp>
        <p:nvSpPr>
          <p:cNvPr id="1047" name="Google Shape;1047;gb6e5da7a33_0_326"/>
          <p:cNvSpPr/>
          <p:nvPr/>
        </p:nvSpPr>
        <p:spPr>
          <a:xfrm>
            <a:off x="5340680" y="4106292"/>
            <a:ext cx="2607600" cy="897600"/>
          </a:xfrm>
          <a:prstGeom prst="leftArrow">
            <a:avLst>
              <a:gd name="adj1" fmla="val 50000"/>
              <a:gd name="adj2" fmla="val 50000"/>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b6e5da7a33_0_342"/>
          <p:cNvSpPr txBox="1"/>
          <p:nvPr/>
        </p:nvSpPr>
        <p:spPr>
          <a:xfrm>
            <a:off x="2585360" y="639731"/>
            <a:ext cx="3973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54" name="Google Shape;1054;gb6e5da7a33_0_342" descr="Rewind"/>
          <p:cNvSpPr/>
          <p:nvPr/>
        </p:nvSpPr>
        <p:spPr>
          <a:xfrm>
            <a:off x="2376225" y="1563125"/>
            <a:ext cx="41823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gb6e5da7a33_0_395"/>
          <p:cNvSpPr txBox="1"/>
          <p:nvPr/>
        </p:nvSpPr>
        <p:spPr>
          <a:xfrm>
            <a:off x="1240425" y="357125"/>
            <a:ext cx="75498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Cytosol</a:t>
            </a:r>
            <a:r>
              <a:rPr lang="en-US" sz="4000">
                <a:solidFill>
                  <a:schemeClr val="dk1"/>
                </a:solidFill>
                <a:latin typeface="Calibri"/>
                <a:ea typeface="Calibri"/>
                <a:cs typeface="Calibri"/>
                <a:sym typeface="Calibri"/>
              </a:rPr>
              <a:t>: the gel-like fluid that fills up a cell and protects the organelles in it</a:t>
            </a:r>
            <a:endParaRPr sz="4000">
              <a:solidFill>
                <a:schemeClr val="dk1"/>
              </a:solidFill>
              <a:latin typeface="Calibri"/>
              <a:ea typeface="Calibri"/>
              <a:cs typeface="Calibri"/>
              <a:sym typeface="Calibri"/>
            </a:endParaRPr>
          </a:p>
        </p:txBody>
      </p:sp>
      <p:pic>
        <p:nvPicPr>
          <p:cNvPr id="1061" name="Google Shape;1061;gb6e5da7a33_0_395"/>
          <p:cNvPicPr preferRelativeResize="0"/>
          <p:nvPr/>
        </p:nvPicPr>
        <p:blipFill rotWithShape="1">
          <a:blip r:embed="rId3">
            <a:alphaModFix/>
          </a:blip>
          <a:srcRect/>
          <a:stretch/>
        </p:blipFill>
        <p:spPr>
          <a:xfrm>
            <a:off x="1195650" y="2501327"/>
            <a:ext cx="4817173" cy="3579726"/>
          </a:xfrm>
          <a:prstGeom prst="rect">
            <a:avLst/>
          </a:prstGeom>
          <a:noFill/>
          <a:ln>
            <a:noFill/>
          </a:ln>
        </p:spPr>
      </p:pic>
      <p:sp>
        <p:nvSpPr>
          <p:cNvPr id="1062" name="Google Shape;1062;gb6e5da7a33_0_395"/>
          <p:cNvSpPr/>
          <p:nvPr/>
        </p:nvSpPr>
        <p:spPr>
          <a:xfrm>
            <a:off x="5340617" y="4555067"/>
            <a:ext cx="2607600" cy="897600"/>
          </a:xfrm>
          <a:prstGeom prst="leftArrow">
            <a:avLst>
              <a:gd name="adj1" fmla="val 50000"/>
              <a:gd name="adj2" fmla="val 50000"/>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3" name="Google Shape;1063;gb6e5da7a33_0_395" descr="Rewind"/>
          <p:cNvSpPr/>
          <p:nvPr/>
        </p:nvSpPr>
        <p:spPr>
          <a:xfrm>
            <a:off x="0" y="0"/>
            <a:ext cx="1025700" cy="974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69" name="Google Shape;1069;gb6e5da7a33_0_404" descr="Animal Cell.jpg"/>
          <p:cNvPicPr preferRelativeResize="0"/>
          <p:nvPr/>
        </p:nvPicPr>
        <p:blipFill rotWithShape="1">
          <a:blip r:embed="rId3">
            <a:alphaModFix/>
          </a:blip>
          <a:srcRect l="-26192" r="-26177"/>
          <a:stretch/>
        </p:blipFill>
        <p:spPr>
          <a:xfrm>
            <a:off x="702447" y="1300897"/>
            <a:ext cx="7739104" cy="4256198"/>
          </a:xfrm>
          <a:prstGeom prst="rect">
            <a:avLst/>
          </a:prstGeom>
          <a:noFill/>
          <a:ln>
            <a:noFill/>
          </a:ln>
        </p:spPr>
      </p:pic>
      <p:sp>
        <p:nvSpPr>
          <p:cNvPr id="1070" name="Google Shape;1070;gb6e5da7a33_0_404" descr="Rewind"/>
          <p:cNvSpPr/>
          <p:nvPr/>
        </p:nvSpPr>
        <p:spPr>
          <a:xfrm>
            <a:off x="0" y="0"/>
            <a:ext cx="1025700" cy="974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gb6e5da7a33_0_363"/>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077" name="Google Shape;1077;gb6e5da7a33_0_363"/>
          <p:cNvSpPr txBox="1"/>
          <p:nvPr/>
        </p:nvSpPr>
        <p:spPr>
          <a:xfrm>
            <a:off x="1618244" y="974109"/>
            <a:ext cx="5706300" cy="1416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hlink"/>
                </a:solidFill>
                <a:latin typeface="Calibri"/>
                <a:ea typeface="Calibri"/>
                <a:cs typeface="Calibri"/>
                <a:sym typeface="Calibri"/>
                <a:hlinkClick r:id="rId3"/>
              </a:rPr>
              <a:t>Animal, Plant, and Bacteria Cell Parts</a:t>
            </a:r>
            <a:endParaRPr sz="3600" u="sng">
              <a:solidFill>
                <a:schemeClr val="dk1"/>
              </a:solidFill>
              <a:latin typeface="Calibri"/>
              <a:ea typeface="Calibri"/>
              <a:cs typeface="Calibri"/>
              <a:sym typeface="Calibri"/>
            </a:endParaRPr>
          </a:p>
          <a:p>
            <a:pPr marL="0" marR="0" lvl="0" indent="0" algn="ctr" rtl="0">
              <a:spcBef>
                <a:spcPts val="0"/>
              </a:spcBef>
              <a:spcAft>
                <a:spcPts val="0"/>
              </a:spcAft>
              <a:buNone/>
            </a:pPr>
            <a:endParaRPr/>
          </a:p>
        </p:txBody>
      </p:sp>
      <p:pic>
        <p:nvPicPr>
          <p:cNvPr id="1078" name="Google Shape;1078;gb6e5da7a33_0_363" descr="Cursor"/>
          <p:cNvPicPr preferRelativeResize="0"/>
          <p:nvPr/>
        </p:nvPicPr>
        <p:blipFill rotWithShape="1">
          <a:blip r:embed="rId4">
            <a:alphaModFix/>
          </a:blip>
          <a:srcRect/>
          <a:stretch/>
        </p:blipFill>
        <p:spPr>
          <a:xfrm rot="5400000">
            <a:off x="2989506" y="1484441"/>
            <a:ext cx="685800" cy="685800"/>
          </a:xfrm>
          <a:prstGeom prst="rect">
            <a:avLst/>
          </a:prstGeom>
          <a:noFill/>
          <a:ln>
            <a:noFill/>
          </a:ln>
        </p:spPr>
      </p:pic>
      <p:sp>
        <p:nvSpPr>
          <p:cNvPr id="1079" name="Google Shape;1079;gb6e5da7a33_0_363"/>
          <p:cNvSpPr txBox="1"/>
          <p:nvPr/>
        </p:nvSpPr>
        <p:spPr>
          <a:xfrm>
            <a:off x="1035987" y="2341956"/>
            <a:ext cx="25524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for a simulation to deepen your understanding of cell parts</a:t>
            </a:r>
            <a:endParaRPr/>
          </a:p>
        </p:txBody>
      </p:sp>
      <p:sp>
        <p:nvSpPr>
          <p:cNvPr id="1080" name="Google Shape;1080;gb6e5da7a33_0_363" descr="Laptop"/>
          <p:cNvSpPr/>
          <p:nvPr/>
        </p:nvSpPr>
        <p:spPr>
          <a:xfrm>
            <a:off x="44364" y="0"/>
            <a:ext cx="5661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1" name="Google Shape;1081;gb6e5da7a33_0_363"/>
          <p:cNvPicPr preferRelativeResize="0"/>
          <p:nvPr/>
        </p:nvPicPr>
        <p:blipFill>
          <a:blip r:embed="rId6">
            <a:alphaModFix/>
          </a:blip>
          <a:stretch>
            <a:fillRect/>
          </a:stretch>
        </p:blipFill>
        <p:spPr>
          <a:xfrm>
            <a:off x="3740787" y="2542509"/>
            <a:ext cx="4691051" cy="416309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gb6e5da7a33_0_373"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gb6e5da7a33_0_373"/>
          <p:cNvSpPr txBox="1"/>
          <p:nvPr/>
        </p:nvSpPr>
        <p:spPr>
          <a:xfrm>
            <a:off x="548383" y="328862"/>
            <a:ext cx="842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the common organelles found in your cells help you function?</a:t>
            </a:r>
            <a:endParaRPr/>
          </a:p>
        </p:txBody>
      </p:sp>
      <p:pic>
        <p:nvPicPr>
          <p:cNvPr id="1089" name="Google Shape;1089;gb6e5da7a33_0_373"/>
          <p:cNvPicPr preferRelativeResize="0"/>
          <p:nvPr/>
        </p:nvPicPr>
        <p:blipFill rotWithShape="1">
          <a:blip r:embed="rId4">
            <a:alphaModFix/>
          </a:blip>
          <a:srcRect/>
          <a:stretch/>
        </p:blipFill>
        <p:spPr>
          <a:xfrm>
            <a:off x="321628" y="1827111"/>
            <a:ext cx="3692766" cy="2977173"/>
          </a:xfrm>
          <a:prstGeom prst="rect">
            <a:avLst/>
          </a:prstGeom>
          <a:noFill/>
          <a:ln>
            <a:noFill/>
          </a:ln>
        </p:spPr>
      </p:pic>
      <p:pic>
        <p:nvPicPr>
          <p:cNvPr id="1090" name="Google Shape;1090;gb6e5da7a33_0_373" descr="A picture containing drawing&#10;&#10;Description automatically generated"/>
          <p:cNvPicPr preferRelativeResize="0"/>
          <p:nvPr/>
        </p:nvPicPr>
        <p:blipFill rotWithShape="1">
          <a:blip r:embed="rId5">
            <a:alphaModFix/>
          </a:blip>
          <a:srcRect/>
          <a:stretch/>
        </p:blipFill>
        <p:spPr>
          <a:xfrm>
            <a:off x="4460732" y="2039700"/>
            <a:ext cx="4509094" cy="2778599"/>
          </a:xfrm>
          <a:prstGeom prst="rect">
            <a:avLst/>
          </a:prstGeom>
          <a:noFill/>
          <a:ln>
            <a:noFill/>
          </a:ln>
        </p:spPr>
      </p:pic>
      <p:pic>
        <p:nvPicPr>
          <p:cNvPr id="1091" name="Google Shape;1091;gb6e5da7a33_0_373"/>
          <p:cNvPicPr preferRelativeResize="0"/>
          <p:nvPr/>
        </p:nvPicPr>
        <p:blipFill rotWithShape="1">
          <a:blip r:embed="rId6">
            <a:alphaModFix/>
          </a:blip>
          <a:srcRect/>
          <a:stretch/>
        </p:blipFill>
        <p:spPr>
          <a:xfrm>
            <a:off x="3418552" y="4317535"/>
            <a:ext cx="1657843" cy="248696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gb6e5da7a33_0_382"/>
          <p:cNvPicPr preferRelativeResize="0"/>
          <p:nvPr/>
        </p:nvPicPr>
        <p:blipFill rotWithShape="1">
          <a:blip r:embed="rId3">
            <a:alphaModFix/>
          </a:blip>
          <a:srcRect/>
          <a:stretch/>
        </p:blipFill>
        <p:spPr>
          <a:xfrm>
            <a:off x="0" y="0"/>
            <a:ext cx="9143071" cy="68580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8"/>
          <p:cNvSpPr txBox="1"/>
          <p:nvPr/>
        </p:nvSpPr>
        <p:spPr>
          <a:xfrm>
            <a:off x="3155576" y="2367171"/>
            <a:ext cx="3101788"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chemeClr val="dk1"/>
                </a:solidFill>
                <a:latin typeface="Calibri"/>
                <a:ea typeface="Calibri"/>
                <a:cs typeface="Calibri"/>
                <a:sym typeface="Calibri"/>
              </a:rPr>
              <a:t>parts of a cell</a:t>
            </a:r>
            <a:endParaRPr sz="6600" b="0" i="0" u="none" strike="noStrike" cap="none">
              <a:solidFill>
                <a:schemeClr val="dk1"/>
              </a:solidFill>
              <a:latin typeface="Calibri"/>
              <a:ea typeface="Calibri"/>
              <a:cs typeface="Calibri"/>
              <a:sym typeface="Calibri"/>
            </a:endParaRPr>
          </a:p>
        </p:txBody>
      </p:sp>
      <p:sp>
        <p:nvSpPr>
          <p:cNvPr id="275" name="Google Shape;275;p8"/>
          <p:cNvSpPr txBox="1"/>
          <p:nvPr/>
        </p:nvSpPr>
        <p:spPr>
          <a:xfrm>
            <a:off x="3155576" y="41237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cell wall</a:t>
            </a:r>
            <a:endParaRPr sz="4400" b="0" i="0" u="none" strike="noStrike" cap="none">
              <a:solidFill>
                <a:schemeClr val="dk1"/>
              </a:solidFill>
              <a:latin typeface="Calibri"/>
              <a:ea typeface="Calibri"/>
              <a:cs typeface="Calibri"/>
              <a:sym typeface="Calibri"/>
            </a:endParaRPr>
          </a:p>
        </p:txBody>
      </p:sp>
      <p:sp>
        <p:nvSpPr>
          <p:cNvPr id="276" name="Google Shape;276;p8"/>
          <p:cNvSpPr txBox="1"/>
          <p:nvPr/>
        </p:nvSpPr>
        <p:spPr>
          <a:xfrm>
            <a:off x="5898777" y="1646761"/>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nucleus</a:t>
            </a:r>
            <a:endParaRPr sz="4400" b="0" i="0" u="none" strike="noStrike" cap="none">
              <a:solidFill>
                <a:schemeClr val="dk1"/>
              </a:solidFill>
              <a:latin typeface="Calibri"/>
              <a:ea typeface="Calibri"/>
              <a:cs typeface="Calibri"/>
              <a:sym typeface="Calibri"/>
            </a:endParaRPr>
          </a:p>
        </p:txBody>
      </p:sp>
      <p:sp>
        <p:nvSpPr>
          <p:cNvPr id="277" name="Google Shape;277;p8"/>
          <p:cNvSpPr txBox="1"/>
          <p:nvPr/>
        </p:nvSpPr>
        <p:spPr>
          <a:xfrm>
            <a:off x="6257364" y="4106108"/>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membrane</a:t>
            </a:r>
            <a:endParaRPr sz="4400" b="0" i="0" u="none" strike="noStrike" cap="none">
              <a:solidFill>
                <a:schemeClr val="dk1"/>
              </a:solidFill>
              <a:latin typeface="Calibri"/>
              <a:ea typeface="Calibri"/>
              <a:cs typeface="Calibri"/>
              <a:sym typeface="Calibri"/>
            </a:endParaRPr>
          </a:p>
        </p:txBody>
      </p:sp>
      <p:sp>
        <p:nvSpPr>
          <p:cNvPr id="278" name="Google Shape;278;p8"/>
          <p:cNvSpPr txBox="1"/>
          <p:nvPr/>
        </p:nvSpPr>
        <p:spPr>
          <a:xfrm>
            <a:off x="3657599" y="5295427"/>
            <a:ext cx="310178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endoplasmic reticulum</a:t>
            </a:r>
            <a:endParaRPr sz="4400" b="0" i="0" u="none" strike="noStrike" cap="none">
              <a:solidFill>
                <a:schemeClr val="dk1"/>
              </a:solidFill>
              <a:latin typeface="Calibri"/>
              <a:ea typeface="Calibri"/>
              <a:cs typeface="Calibri"/>
              <a:sym typeface="Calibri"/>
            </a:endParaRPr>
          </a:p>
        </p:txBody>
      </p:sp>
      <p:sp>
        <p:nvSpPr>
          <p:cNvPr id="279" name="Google Shape;279;p8"/>
          <p:cNvSpPr txBox="1"/>
          <p:nvPr/>
        </p:nvSpPr>
        <p:spPr>
          <a:xfrm>
            <a:off x="242047" y="469878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cytoplasm</a:t>
            </a:r>
            <a:endParaRPr sz="4400" b="0" i="0" u="none" strike="noStrike" cap="none">
              <a:solidFill>
                <a:schemeClr val="dk1"/>
              </a:solidFill>
              <a:latin typeface="Calibri"/>
              <a:ea typeface="Calibri"/>
              <a:cs typeface="Calibri"/>
              <a:sym typeface="Calibri"/>
            </a:endParaRPr>
          </a:p>
        </p:txBody>
      </p:sp>
      <p:sp>
        <p:nvSpPr>
          <p:cNvPr id="280" name="Google Shape;280;p8"/>
          <p:cNvSpPr txBox="1"/>
          <p:nvPr/>
        </p:nvSpPr>
        <p:spPr>
          <a:xfrm>
            <a:off x="242047" y="1177852"/>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chloroplast</a:t>
            </a:r>
            <a:endParaRPr sz="4400" b="0" i="0" u="none" strike="noStrike" cap="none">
              <a:solidFill>
                <a:schemeClr val="dk1"/>
              </a:solidFill>
              <a:latin typeface="Calibri"/>
              <a:ea typeface="Calibri"/>
              <a:cs typeface="Calibri"/>
              <a:sym typeface="Calibri"/>
            </a:endParaRPr>
          </a:p>
        </p:txBody>
      </p:sp>
      <p:sp>
        <p:nvSpPr>
          <p:cNvPr id="281" name="Google Shape;281;p8"/>
          <p:cNvSpPr txBox="1"/>
          <p:nvPr/>
        </p:nvSpPr>
        <p:spPr>
          <a:xfrm>
            <a:off x="-546848" y="3044279"/>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vacuole</a:t>
            </a:r>
            <a:endParaRPr sz="4400" b="0" i="0" u="none" strike="noStrike" cap="none">
              <a:solidFill>
                <a:schemeClr val="dk1"/>
              </a:solidFill>
              <a:latin typeface="Calibri"/>
              <a:ea typeface="Calibri"/>
              <a:cs typeface="Calibri"/>
              <a:sym typeface="Calibri"/>
            </a:endParaRPr>
          </a:p>
        </p:txBody>
      </p:sp>
      <p:cxnSp>
        <p:nvCxnSpPr>
          <p:cNvPr id="282" name="Google Shape;282;p8"/>
          <p:cNvCxnSpPr/>
          <p:nvPr/>
        </p:nvCxnSpPr>
        <p:spPr>
          <a:xfrm rot="10800000">
            <a:off x="4598894" y="1181817"/>
            <a:ext cx="0" cy="1185354"/>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83" name="Google Shape;283;p8"/>
          <p:cNvCxnSpPr/>
          <p:nvPr/>
        </p:nvCxnSpPr>
        <p:spPr>
          <a:xfrm rot="10800000" flipH="1">
            <a:off x="6167716" y="2367171"/>
            <a:ext cx="878543" cy="513976"/>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84" name="Google Shape;284;p8"/>
          <p:cNvCxnSpPr/>
          <p:nvPr/>
        </p:nvCxnSpPr>
        <p:spPr>
          <a:xfrm>
            <a:off x="5701553" y="4106108"/>
            <a:ext cx="753035" cy="38472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85" name="Google Shape;285;p8"/>
          <p:cNvCxnSpPr/>
          <p:nvPr/>
        </p:nvCxnSpPr>
        <p:spPr>
          <a:xfrm>
            <a:off x="4598894" y="4386850"/>
            <a:ext cx="0" cy="97739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86" name="Google Shape;286;p8"/>
          <p:cNvCxnSpPr/>
          <p:nvPr/>
        </p:nvCxnSpPr>
        <p:spPr>
          <a:xfrm flipH="1">
            <a:off x="2689413" y="3787100"/>
            <a:ext cx="932329" cy="1088449"/>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87" name="Google Shape;287;p8"/>
          <p:cNvCxnSpPr>
            <a:stCxn id="274" idx="1"/>
          </p:cNvCxnSpPr>
          <p:nvPr/>
        </p:nvCxnSpPr>
        <p:spPr>
          <a:xfrm rot="10800000">
            <a:off x="1999076" y="3429000"/>
            <a:ext cx="1156500"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88" name="Google Shape;288;p8"/>
          <p:cNvCxnSpPr/>
          <p:nvPr/>
        </p:nvCxnSpPr>
        <p:spPr>
          <a:xfrm rot="10800000">
            <a:off x="2868706" y="1818678"/>
            <a:ext cx="788893" cy="78306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289" name="Google Shape;289;p8"/>
          <p:cNvSpPr/>
          <p:nvPr/>
        </p:nvSpPr>
        <p:spPr>
          <a:xfrm>
            <a:off x="-35860" y="2754307"/>
            <a:ext cx="2179758" cy="1351801"/>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0" name="Google Shape;290;p8"/>
          <p:cNvSpPr/>
          <p:nvPr/>
        </p:nvSpPr>
        <p:spPr>
          <a:xfrm>
            <a:off x="6042212" y="1402506"/>
            <a:ext cx="3101788" cy="1351801"/>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1" name="Google Shape;291;p8"/>
          <p:cNvSpPr/>
          <p:nvPr/>
        </p:nvSpPr>
        <p:spPr>
          <a:xfrm>
            <a:off x="6042212" y="3928258"/>
            <a:ext cx="3101788" cy="1351801"/>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2" name="Google Shape;292;p8"/>
          <p:cNvSpPr/>
          <p:nvPr/>
        </p:nvSpPr>
        <p:spPr>
          <a:xfrm>
            <a:off x="3441162" y="5280059"/>
            <a:ext cx="3755236" cy="1475609"/>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8"/>
          <p:cNvSpPr/>
          <p:nvPr/>
        </p:nvSpPr>
        <p:spPr>
          <a:xfrm>
            <a:off x="242047" y="4604158"/>
            <a:ext cx="3101788" cy="1351801"/>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4" name="Google Shape;294;p8"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grpSp>
        <p:nvGrpSpPr>
          <p:cNvPr id="1112" name="Google Shape;1112;gb6e5da7a33_0_412"/>
          <p:cNvGrpSpPr/>
          <p:nvPr/>
        </p:nvGrpSpPr>
        <p:grpSpPr>
          <a:xfrm>
            <a:off x="1613911" y="297175"/>
            <a:ext cx="5720011" cy="6263103"/>
            <a:chOff x="923539" y="-5"/>
            <a:chExt cx="5720011" cy="6263103"/>
          </a:xfrm>
        </p:grpSpPr>
        <p:sp>
          <p:nvSpPr>
            <p:cNvPr id="1113" name="Google Shape;1113;gb6e5da7a33_0_412"/>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gb6e5da7a33_0_412"/>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1115" name="Google Shape;1115;gb6e5da7a33_0_412"/>
            <p:cNvSpPr/>
            <p:nvPr/>
          </p:nvSpPr>
          <p:spPr>
            <a:xfrm>
              <a:off x="957251" y="-5"/>
              <a:ext cx="6138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gb6e5da7a33_0_412"/>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gb6e5da7a33_0_412"/>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1118" name="Google Shape;1118;gb6e5da7a33_0_412"/>
            <p:cNvSpPr/>
            <p:nvPr/>
          </p:nvSpPr>
          <p:spPr>
            <a:xfrm>
              <a:off x="933625" y="938920"/>
              <a:ext cx="6138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gb6e5da7a33_0_412"/>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gb6e5da7a33_0_412"/>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1121" name="Google Shape;1121;gb6e5da7a33_0_412"/>
            <p:cNvSpPr/>
            <p:nvPr/>
          </p:nvSpPr>
          <p:spPr>
            <a:xfrm>
              <a:off x="923539" y="1875970"/>
              <a:ext cx="6138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gb6e5da7a33_0_412"/>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gb6e5da7a33_0_412"/>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124" name="Google Shape;1124;gb6e5da7a33_0_412"/>
            <p:cNvSpPr/>
            <p:nvPr/>
          </p:nvSpPr>
          <p:spPr>
            <a:xfrm>
              <a:off x="923539" y="2815420"/>
              <a:ext cx="6138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gb6e5da7a33_0_412"/>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gb6e5da7a33_0_412"/>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127" name="Google Shape;1127;gb6e5da7a33_0_412"/>
            <p:cNvSpPr/>
            <p:nvPr/>
          </p:nvSpPr>
          <p:spPr>
            <a:xfrm>
              <a:off x="930982" y="4170470"/>
              <a:ext cx="6138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gb6e5da7a33_0_412"/>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gb6e5da7a33_0_412"/>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130" name="Google Shape;1130;gb6e5da7a33_0_412"/>
            <p:cNvSpPr/>
            <p:nvPr/>
          </p:nvSpPr>
          <p:spPr>
            <a:xfrm>
              <a:off x="935032" y="5531370"/>
              <a:ext cx="6138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31" name="Google Shape;1131;gb6e5da7a33_0_412" descr="Comment Like"/>
          <p:cNvPicPr preferRelativeResize="0"/>
          <p:nvPr/>
        </p:nvPicPr>
        <p:blipFill rotWithShape="1">
          <a:blip r:embed="rId9">
            <a:alphaModFix/>
          </a:blip>
          <a:srcRect/>
          <a:stretch/>
        </p:blipFill>
        <p:spPr>
          <a:xfrm>
            <a:off x="5531643" y="4959793"/>
            <a:ext cx="260714" cy="260714"/>
          </a:xfrm>
          <a:prstGeom prst="rect">
            <a:avLst/>
          </a:prstGeom>
          <a:noFill/>
          <a:ln>
            <a:noFill/>
          </a:ln>
        </p:spPr>
      </p:pic>
      <p:pic>
        <p:nvPicPr>
          <p:cNvPr id="1132" name="Google Shape;1132;gb6e5da7a33_0_412" descr="Comment Dislike"/>
          <p:cNvPicPr preferRelativeResize="0"/>
          <p:nvPr/>
        </p:nvPicPr>
        <p:blipFill rotWithShape="1">
          <a:blip r:embed="rId10">
            <a:alphaModFix/>
          </a:blip>
          <a:srcRect/>
          <a:stretch/>
        </p:blipFill>
        <p:spPr>
          <a:xfrm>
            <a:off x="5850764" y="4959793"/>
            <a:ext cx="260714" cy="260714"/>
          </a:xfrm>
          <a:prstGeom prst="rect">
            <a:avLst/>
          </a:prstGeom>
          <a:noFill/>
          <a:ln>
            <a:noFill/>
          </a:ln>
        </p:spPr>
      </p:pic>
      <p:pic>
        <p:nvPicPr>
          <p:cNvPr id="1133" name="Google Shape;1133;gb6e5da7a33_0_412" descr="Blog"/>
          <p:cNvPicPr preferRelativeResize="0"/>
          <p:nvPr/>
        </p:nvPicPr>
        <p:blipFill rotWithShape="1">
          <a:blip r:embed="rId11">
            <a:alphaModFix/>
          </a:blip>
          <a:srcRect/>
          <a:stretch/>
        </p:blipFill>
        <p:spPr>
          <a:xfrm>
            <a:off x="5646139" y="4638246"/>
            <a:ext cx="260714" cy="260714"/>
          </a:xfrm>
          <a:prstGeom prst="rect">
            <a:avLst/>
          </a:prstGeom>
          <a:noFill/>
          <a:ln>
            <a:noFill/>
          </a:ln>
        </p:spPr>
      </p:pic>
      <p:pic>
        <p:nvPicPr>
          <p:cNvPr id="1134" name="Google Shape;1134;gb6e5da7a33_0_412" descr="Labor"/>
          <p:cNvPicPr preferRelativeResize="0"/>
          <p:nvPr/>
        </p:nvPicPr>
        <p:blipFill rotWithShape="1">
          <a:blip r:embed="rId12">
            <a:alphaModFix/>
          </a:blip>
          <a:srcRect/>
          <a:stretch/>
        </p:blipFill>
        <p:spPr>
          <a:xfrm>
            <a:off x="5531643" y="5249239"/>
            <a:ext cx="227094" cy="227094"/>
          </a:xfrm>
          <a:prstGeom prst="rect">
            <a:avLst/>
          </a:prstGeom>
          <a:noFill/>
          <a:ln>
            <a:noFill/>
          </a:ln>
        </p:spPr>
      </p:pic>
      <p:sp>
        <p:nvSpPr>
          <p:cNvPr id="1135" name="Google Shape;1135;gb6e5da7a33_0_412"/>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36" name="Google Shape;1136;gb6e5da7a33_0_412"/>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gb6e5da7a33_0_441"/>
          <p:cNvSpPr txBox="1">
            <a:spLocks noGrp="1"/>
          </p:cNvSpPr>
          <p:nvPr>
            <p:ph type="ctrTitle"/>
          </p:nvPr>
        </p:nvSpPr>
        <p:spPr>
          <a:xfrm>
            <a:off x="685800" y="343792"/>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Nucleus</a:t>
            </a:r>
            <a:endParaRPr/>
          </a:p>
        </p:txBody>
      </p:sp>
      <p:sp>
        <p:nvSpPr>
          <p:cNvPr id="1143" name="Google Shape;1143;gb6e5da7a33_0_441"/>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44" name="Google Shape;1144;gb6e5da7a33_0_441"/>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a:p>
        </p:txBody>
      </p:sp>
      <p:pic>
        <p:nvPicPr>
          <p:cNvPr id="1145" name="Google Shape;1145;gb6e5da7a33_0_441"/>
          <p:cNvPicPr preferRelativeResize="0"/>
          <p:nvPr/>
        </p:nvPicPr>
        <p:blipFill rotWithShape="1">
          <a:blip r:embed="rId3">
            <a:alphaModFix/>
          </a:blip>
          <a:srcRect/>
          <a:stretch/>
        </p:blipFill>
        <p:spPr>
          <a:xfrm>
            <a:off x="497047" y="1813803"/>
            <a:ext cx="4757627" cy="3162799"/>
          </a:xfrm>
          <a:prstGeom prst="rect">
            <a:avLst/>
          </a:prstGeom>
          <a:noFill/>
          <a:ln>
            <a:noFill/>
          </a:ln>
        </p:spPr>
      </p:pic>
      <p:pic>
        <p:nvPicPr>
          <p:cNvPr id="1146" name="Google Shape;1146;gb6e5da7a33_0_441"/>
          <p:cNvPicPr preferRelativeResize="0"/>
          <p:nvPr/>
        </p:nvPicPr>
        <p:blipFill rotWithShape="1">
          <a:blip r:embed="rId4">
            <a:alphaModFix/>
          </a:blip>
          <a:srcRect/>
          <a:stretch/>
        </p:blipFill>
        <p:spPr>
          <a:xfrm>
            <a:off x="4539575" y="3336650"/>
            <a:ext cx="4107375" cy="308052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gb6e5da7a33_0_45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gb6e5da7a33_0_450"/>
          <p:cNvSpPr txBox="1"/>
          <p:nvPr/>
        </p:nvSpPr>
        <p:spPr>
          <a:xfrm>
            <a:off x="548383" y="328862"/>
            <a:ext cx="842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do the common organelles found in your cells help you function?</a:t>
            </a:r>
            <a:endParaRPr/>
          </a:p>
        </p:txBody>
      </p:sp>
      <p:pic>
        <p:nvPicPr>
          <p:cNvPr id="1154" name="Google Shape;1154;gb6e5da7a33_0_450"/>
          <p:cNvPicPr preferRelativeResize="0"/>
          <p:nvPr/>
        </p:nvPicPr>
        <p:blipFill rotWithShape="1">
          <a:blip r:embed="rId4">
            <a:alphaModFix/>
          </a:blip>
          <a:srcRect/>
          <a:stretch/>
        </p:blipFill>
        <p:spPr>
          <a:xfrm>
            <a:off x="321628" y="1827111"/>
            <a:ext cx="3692766" cy="2977173"/>
          </a:xfrm>
          <a:prstGeom prst="rect">
            <a:avLst/>
          </a:prstGeom>
          <a:noFill/>
          <a:ln>
            <a:noFill/>
          </a:ln>
        </p:spPr>
      </p:pic>
      <p:pic>
        <p:nvPicPr>
          <p:cNvPr id="1155" name="Google Shape;1155;gb6e5da7a33_0_450" descr="A picture containing drawing&#10;&#10;Description automatically generated"/>
          <p:cNvPicPr preferRelativeResize="0"/>
          <p:nvPr/>
        </p:nvPicPr>
        <p:blipFill rotWithShape="1">
          <a:blip r:embed="rId5">
            <a:alphaModFix/>
          </a:blip>
          <a:srcRect/>
          <a:stretch/>
        </p:blipFill>
        <p:spPr>
          <a:xfrm>
            <a:off x="4460732" y="2039700"/>
            <a:ext cx="4509094" cy="2778599"/>
          </a:xfrm>
          <a:prstGeom prst="rect">
            <a:avLst/>
          </a:prstGeom>
          <a:noFill/>
          <a:ln>
            <a:noFill/>
          </a:ln>
        </p:spPr>
      </p:pic>
      <p:pic>
        <p:nvPicPr>
          <p:cNvPr id="1156" name="Google Shape;1156;gb6e5da7a33_0_450"/>
          <p:cNvPicPr preferRelativeResize="0"/>
          <p:nvPr/>
        </p:nvPicPr>
        <p:blipFill rotWithShape="1">
          <a:blip r:embed="rId6">
            <a:alphaModFix/>
          </a:blip>
          <a:srcRect/>
          <a:stretch/>
        </p:blipFill>
        <p:spPr>
          <a:xfrm>
            <a:off x="3418552" y="4317535"/>
            <a:ext cx="1657843" cy="248696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gb6e5da7a33_0_459" descr="Rewind"/>
          <p:cNvSpPr/>
          <p:nvPr/>
        </p:nvSpPr>
        <p:spPr>
          <a:xfrm>
            <a:off x="2308350" y="970150"/>
            <a:ext cx="45273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1168" name="Google Shape;1168;gb6e5da7a33_0_464" descr="Plant Cell.jpg"/>
          <p:cNvPicPr preferRelativeResize="0">
            <a:picLocks noGrp="1"/>
          </p:cNvPicPr>
          <p:nvPr>
            <p:ph type="body" idx="1"/>
          </p:nvPr>
        </p:nvPicPr>
        <p:blipFill rotWithShape="1">
          <a:blip r:embed="rId3">
            <a:alphaModFix/>
          </a:blip>
          <a:srcRect l="-29643" r="-29643"/>
          <a:stretch/>
        </p:blipFill>
        <p:spPr>
          <a:xfrm>
            <a:off x="3937902" y="2032048"/>
            <a:ext cx="5079900" cy="2793900"/>
          </a:xfrm>
          <a:prstGeom prst="rect">
            <a:avLst/>
          </a:prstGeom>
          <a:noFill/>
          <a:ln w="9525" cap="flat" cmpd="sng">
            <a:solidFill>
              <a:schemeClr val="lt1"/>
            </a:solidFill>
            <a:prstDash val="solid"/>
            <a:round/>
            <a:headEnd type="none" w="sm" len="sm"/>
            <a:tailEnd type="none" w="sm" len="sm"/>
          </a:ln>
        </p:spPr>
      </p:pic>
      <p:pic>
        <p:nvPicPr>
          <p:cNvPr id="1169" name="Google Shape;1169;gb6e5da7a33_0_464" descr="Animal Cell.jpg"/>
          <p:cNvPicPr preferRelativeResize="0"/>
          <p:nvPr/>
        </p:nvPicPr>
        <p:blipFill rotWithShape="1">
          <a:blip r:embed="rId4">
            <a:alphaModFix/>
          </a:blip>
          <a:srcRect l="-26192" r="-26177"/>
          <a:stretch/>
        </p:blipFill>
        <p:spPr>
          <a:xfrm>
            <a:off x="168527" y="2243127"/>
            <a:ext cx="4312597" cy="2371752"/>
          </a:xfrm>
          <a:prstGeom prst="rect">
            <a:avLst/>
          </a:prstGeom>
          <a:noFill/>
          <a:ln>
            <a:noFill/>
          </a:ln>
        </p:spPr>
      </p:pic>
      <p:sp>
        <p:nvSpPr>
          <p:cNvPr id="1170" name="Google Shape;1170;gb6e5da7a33_0_464"/>
          <p:cNvSpPr txBox="1">
            <a:spLocks noGrp="1"/>
          </p:cNvSpPr>
          <p:nvPr>
            <p:ph type="title"/>
          </p:nvPr>
        </p:nvSpPr>
        <p:spPr>
          <a:xfrm>
            <a:off x="577331" y="16278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Cell</a:t>
            </a:r>
            <a:r>
              <a:rPr lang="en-US" b="1"/>
              <a:t>: </a:t>
            </a:r>
            <a:r>
              <a:rPr lang="en-US"/>
              <a:t>the basic unit of life</a:t>
            </a:r>
            <a:endParaRPr/>
          </a:p>
        </p:txBody>
      </p:sp>
      <p:sp>
        <p:nvSpPr>
          <p:cNvPr id="1171" name="Google Shape;1171;gb6e5da7a33_0_464" descr="Rewind"/>
          <p:cNvSpPr/>
          <p:nvPr/>
        </p:nvSpPr>
        <p:spPr>
          <a:xfrm>
            <a:off x="0" y="0"/>
            <a:ext cx="1025700" cy="9744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gb6e5da7a33_0_472"/>
          <p:cNvSpPr txBox="1"/>
          <p:nvPr/>
        </p:nvSpPr>
        <p:spPr>
          <a:xfrm>
            <a:off x="2653145" y="651164"/>
            <a:ext cx="38376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Cell</a:t>
            </a:r>
            <a:endParaRPr sz="5400" b="0" i="0" u="none" strike="noStrike" cap="none">
              <a:solidFill>
                <a:schemeClr val="dk1"/>
              </a:solidFill>
              <a:latin typeface="Calibri"/>
              <a:ea typeface="Calibri"/>
              <a:cs typeface="Calibri"/>
              <a:sym typeface="Calibri"/>
            </a:endParaRPr>
          </a:p>
        </p:txBody>
      </p:sp>
      <p:sp>
        <p:nvSpPr>
          <p:cNvPr id="1178" name="Google Shape;1178;gb6e5da7a33_0_472"/>
          <p:cNvSpPr txBox="1"/>
          <p:nvPr/>
        </p:nvSpPr>
        <p:spPr>
          <a:xfrm>
            <a:off x="3260763" y="3431954"/>
            <a:ext cx="25188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plant cell</a:t>
            </a:r>
            <a:endParaRPr sz="5400" b="0" i="0" u="none" strike="noStrike" cap="none">
              <a:solidFill>
                <a:schemeClr val="dk1"/>
              </a:solidFill>
              <a:latin typeface="Calibri"/>
              <a:ea typeface="Calibri"/>
              <a:cs typeface="Calibri"/>
              <a:sym typeface="Calibri"/>
            </a:endParaRPr>
          </a:p>
        </p:txBody>
      </p:sp>
      <p:sp>
        <p:nvSpPr>
          <p:cNvPr id="1179" name="Google Shape;1179;gb6e5da7a33_0_472"/>
          <p:cNvSpPr txBox="1"/>
          <p:nvPr/>
        </p:nvSpPr>
        <p:spPr>
          <a:xfrm>
            <a:off x="-33663" y="2420472"/>
            <a:ext cx="27267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animal cell</a:t>
            </a:r>
            <a:endParaRPr sz="5400" b="0" i="0" u="none" strike="noStrike" cap="none">
              <a:solidFill>
                <a:schemeClr val="dk1"/>
              </a:solidFill>
              <a:latin typeface="Calibri"/>
              <a:ea typeface="Calibri"/>
              <a:cs typeface="Calibri"/>
              <a:sym typeface="Calibri"/>
            </a:endParaRPr>
          </a:p>
        </p:txBody>
      </p:sp>
      <p:sp>
        <p:nvSpPr>
          <p:cNvPr id="1180" name="Google Shape;1180;gb6e5da7a33_0_472"/>
          <p:cNvSpPr/>
          <p:nvPr/>
        </p:nvSpPr>
        <p:spPr>
          <a:xfrm rot="2855317">
            <a:off x="3092161" y="1164297"/>
            <a:ext cx="554230" cy="2187638"/>
          </a:xfrm>
          <a:prstGeom prst="downArrow">
            <a:avLst>
              <a:gd name="adj1" fmla="val 50000"/>
              <a:gd name="adj2" fmla="val 61625"/>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1" name="Google Shape;1181;gb6e5da7a33_0_472"/>
          <p:cNvSpPr/>
          <p:nvPr/>
        </p:nvSpPr>
        <p:spPr>
          <a:xfrm>
            <a:off x="4294909" y="1559831"/>
            <a:ext cx="554100" cy="1869300"/>
          </a:xfrm>
          <a:prstGeom prst="downArrow">
            <a:avLst>
              <a:gd name="adj1" fmla="val 50000"/>
              <a:gd name="adj2" fmla="val 59166"/>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2" name="Google Shape;1182;gb6e5da7a33_0_472"/>
          <p:cNvSpPr txBox="1"/>
          <p:nvPr/>
        </p:nvSpPr>
        <p:spPr>
          <a:xfrm>
            <a:off x="6256670" y="2420472"/>
            <a:ext cx="27267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bacteria cell</a:t>
            </a:r>
            <a:endParaRPr sz="5400" b="0" i="0" u="none" strike="noStrike" cap="none">
              <a:solidFill>
                <a:schemeClr val="dk1"/>
              </a:solidFill>
              <a:latin typeface="Calibri"/>
              <a:ea typeface="Calibri"/>
              <a:cs typeface="Calibri"/>
              <a:sym typeface="Calibri"/>
            </a:endParaRPr>
          </a:p>
        </p:txBody>
      </p:sp>
      <p:sp>
        <p:nvSpPr>
          <p:cNvPr id="1183" name="Google Shape;1183;gb6e5da7a33_0_472"/>
          <p:cNvSpPr/>
          <p:nvPr/>
        </p:nvSpPr>
        <p:spPr>
          <a:xfrm rot="-2574974">
            <a:off x="5392911" y="1283334"/>
            <a:ext cx="554243" cy="1903876"/>
          </a:xfrm>
          <a:prstGeom prst="downArrow">
            <a:avLst>
              <a:gd name="adj1" fmla="val 50000"/>
              <a:gd name="adj2" fmla="val 61625"/>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4" name="Google Shape;1184;gb6e5da7a33_0_472"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gb6e5da7a33_0_484"/>
          <p:cNvSpPr txBox="1"/>
          <p:nvPr/>
        </p:nvSpPr>
        <p:spPr>
          <a:xfrm>
            <a:off x="3155576" y="2367171"/>
            <a:ext cx="3101700" cy="212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chemeClr val="dk1"/>
                </a:solidFill>
                <a:latin typeface="Calibri"/>
                <a:ea typeface="Calibri"/>
                <a:cs typeface="Calibri"/>
                <a:sym typeface="Calibri"/>
              </a:rPr>
              <a:t>parts of a cell</a:t>
            </a:r>
            <a:endParaRPr sz="6600" b="0" i="0" u="none" strike="noStrike" cap="none">
              <a:solidFill>
                <a:schemeClr val="dk1"/>
              </a:solidFill>
              <a:latin typeface="Calibri"/>
              <a:ea typeface="Calibri"/>
              <a:cs typeface="Calibri"/>
              <a:sym typeface="Calibri"/>
            </a:endParaRPr>
          </a:p>
        </p:txBody>
      </p:sp>
      <p:sp>
        <p:nvSpPr>
          <p:cNvPr id="1191" name="Google Shape;1191;gb6e5da7a33_0_484"/>
          <p:cNvSpPr txBox="1"/>
          <p:nvPr/>
        </p:nvSpPr>
        <p:spPr>
          <a:xfrm>
            <a:off x="3155576" y="412376"/>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cell wall</a:t>
            </a:r>
            <a:endParaRPr sz="4400" b="0" i="0" u="none" strike="noStrike" cap="none">
              <a:solidFill>
                <a:schemeClr val="dk1"/>
              </a:solidFill>
              <a:latin typeface="Calibri"/>
              <a:ea typeface="Calibri"/>
              <a:cs typeface="Calibri"/>
              <a:sym typeface="Calibri"/>
            </a:endParaRPr>
          </a:p>
        </p:txBody>
      </p:sp>
      <p:sp>
        <p:nvSpPr>
          <p:cNvPr id="1192" name="Google Shape;1192;gb6e5da7a33_0_484"/>
          <p:cNvSpPr txBox="1"/>
          <p:nvPr/>
        </p:nvSpPr>
        <p:spPr>
          <a:xfrm>
            <a:off x="5898777" y="1646761"/>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nucleus</a:t>
            </a:r>
            <a:endParaRPr sz="4400" b="0" i="0" u="none" strike="noStrike" cap="none">
              <a:solidFill>
                <a:schemeClr val="dk1"/>
              </a:solidFill>
              <a:latin typeface="Calibri"/>
              <a:ea typeface="Calibri"/>
              <a:cs typeface="Calibri"/>
              <a:sym typeface="Calibri"/>
            </a:endParaRPr>
          </a:p>
        </p:txBody>
      </p:sp>
      <p:sp>
        <p:nvSpPr>
          <p:cNvPr id="1193" name="Google Shape;1193;gb6e5da7a33_0_484"/>
          <p:cNvSpPr txBox="1"/>
          <p:nvPr/>
        </p:nvSpPr>
        <p:spPr>
          <a:xfrm>
            <a:off x="6257364" y="4106108"/>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membrane</a:t>
            </a:r>
            <a:endParaRPr sz="4400" b="0" i="0" u="none" strike="noStrike" cap="none">
              <a:solidFill>
                <a:schemeClr val="dk1"/>
              </a:solidFill>
              <a:latin typeface="Calibri"/>
              <a:ea typeface="Calibri"/>
              <a:cs typeface="Calibri"/>
              <a:sym typeface="Calibri"/>
            </a:endParaRPr>
          </a:p>
        </p:txBody>
      </p:sp>
      <p:sp>
        <p:nvSpPr>
          <p:cNvPr id="1194" name="Google Shape;1194;gb6e5da7a33_0_484"/>
          <p:cNvSpPr txBox="1"/>
          <p:nvPr/>
        </p:nvSpPr>
        <p:spPr>
          <a:xfrm>
            <a:off x="3657599" y="5295427"/>
            <a:ext cx="31017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endoplasmic reticulum</a:t>
            </a:r>
            <a:endParaRPr sz="4400" b="0" i="0" u="none" strike="noStrike" cap="none">
              <a:solidFill>
                <a:schemeClr val="dk1"/>
              </a:solidFill>
              <a:latin typeface="Calibri"/>
              <a:ea typeface="Calibri"/>
              <a:cs typeface="Calibri"/>
              <a:sym typeface="Calibri"/>
            </a:endParaRPr>
          </a:p>
        </p:txBody>
      </p:sp>
      <p:sp>
        <p:nvSpPr>
          <p:cNvPr id="1195" name="Google Shape;1195;gb6e5da7a33_0_484"/>
          <p:cNvSpPr txBox="1"/>
          <p:nvPr/>
        </p:nvSpPr>
        <p:spPr>
          <a:xfrm>
            <a:off x="242047" y="4698786"/>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cytoplasm</a:t>
            </a:r>
            <a:endParaRPr sz="4400" b="0" i="0" u="none" strike="noStrike" cap="none">
              <a:solidFill>
                <a:schemeClr val="dk1"/>
              </a:solidFill>
              <a:latin typeface="Calibri"/>
              <a:ea typeface="Calibri"/>
              <a:cs typeface="Calibri"/>
              <a:sym typeface="Calibri"/>
            </a:endParaRPr>
          </a:p>
        </p:txBody>
      </p:sp>
      <p:sp>
        <p:nvSpPr>
          <p:cNvPr id="1196" name="Google Shape;1196;gb6e5da7a33_0_484"/>
          <p:cNvSpPr txBox="1"/>
          <p:nvPr/>
        </p:nvSpPr>
        <p:spPr>
          <a:xfrm>
            <a:off x="242047" y="1177852"/>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chloroplast</a:t>
            </a:r>
            <a:endParaRPr sz="4400" b="0" i="0" u="none" strike="noStrike" cap="none">
              <a:solidFill>
                <a:schemeClr val="dk1"/>
              </a:solidFill>
              <a:latin typeface="Calibri"/>
              <a:ea typeface="Calibri"/>
              <a:cs typeface="Calibri"/>
              <a:sym typeface="Calibri"/>
            </a:endParaRPr>
          </a:p>
        </p:txBody>
      </p:sp>
      <p:sp>
        <p:nvSpPr>
          <p:cNvPr id="1197" name="Google Shape;1197;gb6e5da7a33_0_484"/>
          <p:cNvSpPr txBox="1"/>
          <p:nvPr/>
        </p:nvSpPr>
        <p:spPr>
          <a:xfrm>
            <a:off x="-546848" y="3044279"/>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vacuole</a:t>
            </a:r>
            <a:endParaRPr sz="4400" b="0" i="0" u="none" strike="noStrike" cap="none">
              <a:solidFill>
                <a:schemeClr val="dk1"/>
              </a:solidFill>
              <a:latin typeface="Calibri"/>
              <a:ea typeface="Calibri"/>
              <a:cs typeface="Calibri"/>
              <a:sym typeface="Calibri"/>
            </a:endParaRPr>
          </a:p>
        </p:txBody>
      </p:sp>
      <p:cxnSp>
        <p:nvCxnSpPr>
          <p:cNvPr id="1198" name="Google Shape;1198;gb6e5da7a33_0_484"/>
          <p:cNvCxnSpPr/>
          <p:nvPr/>
        </p:nvCxnSpPr>
        <p:spPr>
          <a:xfrm rot="10800000">
            <a:off x="4598894" y="1181871"/>
            <a:ext cx="0" cy="11853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199" name="Google Shape;1199;gb6e5da7a33_0_484"/>
          <p:cNvCxnSpPr/>
          <p:nvPr/>
        </p:nvCxnSpPr>
        <p:spPr>
          <a:xfrm rot="10800000" flipH="1">
            <a:off x="6167716" y="2367247"/>
            <a:ext cx="878400" cy="5139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00" name="Google Shape;1200;gb6e5da7a33_0_484"/>
          <p:cNvCxnSpPr/>
          <p:nvPr/>
        </p:nvCxnSpPr>
        <p:spPr>
          <a:xfrm>
            <a:off x="5701553" y="4106108"/>
            <a:ext cx="753000" cy="3846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01" name="Google Shape;1201;gb6e5da7a33_0_484"/>
          <p:cNvCxnSpPr/>
          <p:nvPr/>
        </p:nvCxnSpPr>
        <p:spPr>
          <a:xfrm>
            <a:off x="4598894" y="4386850"/>
            <a:ext cx="0" cy="9774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02" name="Google Shape;1202;gb6e5da7a33_0_484"/>
          <p:cNvCxnSpPr/>
          <p:nvPr/>
        </p:nvCxnSpPr>
        <p:spPr>
          <a:xfrm flipH="1">
            <a:off x="2689342" y="3787100"/>
            <a:ext cx="932400" cy="10884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03" name="Google Shape;1203;gb6e5da7a33_0_484"/>
          <p:cNvCxnSpPr>
            <a:stCxn id="1190" idx="1"/>
          </p:cNvCxnSpPr>
          <p:nvPr/>
        </p:nvCxnSpPr>
        <p:spPr>
          <a:xfrm rot="10800000">
            <a:off x="1999076" y="3429171"/>
            <a:ext cx="1156500"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04" name="Google Shape;1204;gb6e5da7a33_0_484"/>
          <p:cNvCxnSpPr/>
          <p:nvPr/>
        </p:nvCxnSpPr>
        <p:spPr>
          <a:xfrm rot="10800000">
            <a:off x="2868599" y="1818746"/>
            <a:ext cx="789000" cy="7830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sp>
        <p:nvSpPr>
          <p:cNvPr id="1205" name="Google Shape;1205;gb6e5da7a33_0_484"/>
          <p:cNvSpPr/>
          <p:nvPr/>
        </p:nvSpPr>
        <p:spPr>
          <a:xfrm>
            <a:off x="242047" y="846582"/>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6" name="Google Shape;1206;gb6e5da7a33_0_484"/>
          <p:cNvSpPr/>
          <p:nvPr/>
        </p:nvSpPr>
        <p:spPr>
          <a:xfrm>
            <a:off x="3065928" y="170681"/>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7" name="Google Shape;1207;gb6e5da7a33_0_484"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gb6e5da7a33_0_506"/>
          <p:cNvSpPr txBox="1"/>
          <p:nvPr/>
        </p:nvSpPr>
        <p:spPr>
          <a:xfrm>
            <a:off x="3155576" y="2367171"/>
            <a:ext cx="3101700" cy="212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chemeClr val="dk1"/>
                </a:solidFill>
                <a:latin typeface="Calibri"/>
                <a:ea typeface="Calibri"/>
                <a:cs typeface="Calibri"/>
                <a:sym typeface="Calibri"/>
              </a:rPr>
              <a:t>parts of a cell</a:t>
            </a:r>
            <a:endParaRPr sz="6600" b="0" i="0" u="none" strike="noStrike" cap="none">
              <a:solidFill>
                <a:schemeClr val="dk1"/>
              </a:solidFill>
              <a:latin typeface="Calibri"/>
              <a:ea typeface="Calibri"/>
              <a:cs typeface="Calibri"/>
              <a:sym typeface="Calibri"/>
            </a:endParaRPr>
          </a:p>
        </p:txBody>
      </p:sp>
      <p:sp>
        <p:nvSpPr>
          <p:cNvPr id="1214" name="Google Shape;1214;gb6e5da7a33_0_506"/>
          <p:cNvSpPr txBox="1"/>
          <p:nvPr/>
        </p:nvSpPr>
        <p:spPr>
          <a:xfrm>
            <a:off x="3155576" y="412376"/>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cell wall</a:t>
            </a:r>
            <a:endParaRPr sz="4400" b="0" i="0" u="none" strike="noStrike" cap="none">
              <a:solidFill>
                <a:schemeClr val="dk1"/>
              </a:solidFill>
              <a:latin typeface="Calibri"/>
              <a:ea typeface="Calibri"/>
              <a:cs typeface="Calibri"/>
              <a:sym typeface="Calibri"/>
            </a:endParaRPr>
          </a:p>
        </p:txBody>
      </p:sp>
      <p:sp>
        <p:nvSpPr>
          <p:cNvPr id="1215" name="Google Shape;1215;gb6e5da7a33_0_506"/>
          <p:cNvSpPr txBox="1"/>
          <p:nvPr/>
        </p:nvSpPr>
        <p:spPr>
          <a:xfrm>
            <a:off x="5898777" y="1646761"/>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nucleus</a:t>
            </a:r>
            <a:endParaRPr sz="4400" b="0" i="0" u="none" strike="noStrike" cap="none">
              <a:solidFill>
                <a:schemeClr val="dk1"/>
              </a:solidFill>
              <a:latin typeface="Calibri"/>
              <a:ea typeface="Calibri"/>
              <a:cs typeface="Calibri"/>
              <a:sym typeface="Calibri"/>
            </a:endParaRPr>
          </a:p>
        </p:txBody>
      </p:sp>
      <p:sp>
        <p:nvSpPr>
          <p:cNvPr id="1216" name="Google Shape;1216;gb6e5da7a33_0_506"/>
          <p:cNvSpPr txBox="1"/>
          <p:nvPr/>
        </p:nvSpPr>
        <p:spPr>
          <a:xfrm>
            <a:off x="6257364" y="4106108"/>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membrane</a:t>
            </a:r>
            <a:endParaRPr sz="4400" b="0" i="0" u="none" strike="noStrike" cap="none">
              <a:solidFill>
                <a:schemeClr val="dk1"/>
              </a:solidFill>
              <a:latin typeface="Calibri"/>
              <a:ea typeface="Calibri"/>
              <a:cs typeface="Calibri"/>
              <a:sym typeface="Calibri"/>
            </a:endParaRPr>
          </a:p>
        </p:txBody>
      </p:sp>
      <p:sp>
        <p:nvSpPr>
          <p:cNvPr id="1217" name="Google Shape;1217;gb6e5da7a33_0_506"/>
          <p:cNvSpPr txBox="1"/>
          <p:nvPr/>
        </p:nvSpPr>
        <p:spPr>
          <a:xfrm>
            <a:off x="3657599" y="5295427"/>
            <a:ext cx="31017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endoplasmic reticulum</a:t>
            </a:r>
            <a:endParaRPr sz="4400" b="0" i="0" u="none" strike="noStrike" cap="none">
              <a:solidFill>
                <a:schemeClr val="dk1"/>
              </a:solidFill>
              <a:latin typeface="Calibri"/>
              <a:ea typeface="Calibri"/>
              <a:cs typeface="Calibri"/>
              <a:sym typeface="Calibri"/>
            </a:endParaRPr>
          </a:p>
        </p:txBody>
      </p:sp>
      <p:sp>
        <p:nvSpPr>
          <p:cNvPr id="1218" name="Google Shape;1218;gb6e5da7a33_0_506"/>
          <p:cNvSpPr txBox="1"/>
          <p:nvPr/>
        </p:nvSpPr>
        <p:spPr>
          <a:xfrm>
            <a:off x="242047" y="4698786"/>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cytoplasm</a:t>
            </a:r>
            <a:endParaRPr sz="4400" b="0" i="0" u="none" strike="noStrike" cap="none">
              <a:solidFill>
                <a:schemeClr val="dk1"/>
              </a:solidFill>
              <a:latin typeface="Calibri"/>
              <a:ea typeface="Calibri"/>
              <a:cs typeface="Calibri"/>
              <a:sym typeface="Calibri"/>
            </a:endParaRPr>
          </a:p>
        </p:txBody>
      </p:sp>
      <p:sp>
        <p:nvSpPr>
          <p:cNvPr id="1219" name="Google Shape;1219;gb6e5da7a33_0_506"/>
          <p:cNvSpPr txBox="1"/>
          <p:nvPr/>
        </p:nvSpPr>
        <p:spPr>
          <a:xfrm>
            <a:off x="242047" y="1177852"/>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chloroplast</a:t>
            </a:r>
            <a:endParaRPr sz="4400" b="0" i="0" u="none" strike="noStrike" cap="none">
              <a:solidFill>
                <a:schemeClr val="dk1"/>
              </a:solidFill>
              <a:latin typeface="Calibri"/>
              <a:ea typeface="Calibri"/>
              <a:cs typeface="Calibri"/>
              <a:sym typeface="Calibri"/>
            </a:endParaRPr>
          </a:p>
        </p:txBody>
      </p:sp>
      <p:sp>
        <p:nvSpPr>
          <p:cNvPr id="1220" name="Google Shape;1220;gb6e5da7a33_0_506"/>
          <p:cNvSpPr txBox="1"/>
          <p:nvPr/>
        </p:nvSpPr>
        <p:spPr>
          <a:xfrm>
            <a:off x="-546848" y="3044279"/>
            <a:ext cx="31017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vacuole</a:t>
            </a:r>
            <a:endParaRPr sz="4400" b="0" i="0" u="none" strike="noStrike" cap="none">
              <a:solidFill>
                <a:schemeClr val="dk1"/>
              </a:solidFill>
              <a:latin typeface="Calibri"/>
              <a:ea typeface="Calibri"/>
              <a:cs typeface="Calibri"/>
              <a:sym typeface="Calibri"/>
            </a:endParaRPr>
          </a:p>
        </p:txBody>
      </p:sp>
      <p:cxnSp>
        <p:nvCxnSpPr>
          <p:cNvPr id="1221" name="Google Shape;1221;gb6e5da7a33_0_506"/>
          <p:cNvCxnSpPr/>
          <p:nvPr/>
        </p:nvCxnSpPr>
        <p:spPr>
          <a:xfrm rot="10800000">
            <a:off x="4598894" y="1181871"/>
            <a:ext cx="0" cy="11853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22" name="Google Shape;1222;gb6e5da7a33_0_506"/>
          <p:cNvCxnSpPr/>
          <p:nvPr/>
        </p:nvCxnSpPr>
        <p:spPr>
          <a:xfrm rot="10800000" flipH="1">
            <a:off x="6167716" y="2367247"/>
            <a:ext cx="878400" cy="5139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23" name="Google Shape;1223;gb6e5da7a33_0_506"/>
          <p:cNvCxnSpPr/>
          <p:nvPr/>
        </p:nvCxnSpPr>
        <p:spPr>
          <a:xfrm>
            <a:off x="5701553" y="4106108"/>
            <a:ext cx="753000" cy="3846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24" name="Google Shape;1224;gb6e5da7a33_0_506"/>
          <p:cNvCxnSpPr/>
          <p:nvPr/>
        </p:nvCxnSpPr>
        <p:spPr>
          <a:xfrm>
            <a:off x="4598894" y="4386850"/>
            <a:ext cx="0" cy="9774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25" name="Google Shape;1225;gb6e5da7a33_0_506"/>
          <p:cNvCxnSpPr/>
          <p:nvPr/>
        </p:nvCxnSpPr>
        <p:spPr>
          <a:xfrm flipH="1">
            <a:off x="2689342" y="3787100"/>
            <a:ext cx="932400" cy="10884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26" name="Google Shape;1226;gb6e5da7a33_0_506"/>
          <p:cNvCxnSpPr>
            <a:stCxn id="1213" idx="1"/>
          </p:cNvCxnSpPr>
          <p:nvPr/>
        </p:nvCxnSpPr>
        <p:spPr>
          <a:xfrm rot="10800000">
            <a:off x="1999076" y="3429171"/>
            <a:ext cx="1156500"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227" name="Google Shape;1227;gb6e5da7a33_0_506"/>
          <p:cNvCxnSpPr/>
          <p:nvPr/>
        </p:nvCxnSpPr>
        <p:spPr>
          <a:xfrm rot="10800000">
            <a:off x="2868599" y="1818746"/>
            <a:ext cx="789000" cy="7830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0"/>
              </a:srgbClr>
            </a:outerShdw>
          </a:effectLst>
        </p:spPr>
      </p:cxnSp>
      <p:sp>
        <p:nvSpPr>
          <p:cNvPr id="1228" name="Google Shape;1228;gb6e5da7a33_0_506"/>
          <p:cNvSpPr/>
          <p:nvPr/>
        </p:nvSpPr>
        <p:spPr>
          <a:xfrm>
            <a:off x="-35860" y="2754307"/>
            <a:ext cx="21798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29" name="Google Shape;1229;gb6e5da7a33_0_506"/>
          <p:cNvSpPr/>
          <p:nvPr/>
        </p:nvSpPr>
        <p:spPr>
          <a:xfrm>
            <a:off x="6042212" y="1402506"/>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0" name="Google Shape;1230;gb6e5da7a33_0_506"/>
          <p:cNvSpPr/>
          <p:nvPr/>
        </p:nvSpPr>
        <p:spPr>
          <a:xfrm>
            <a:off x="6042212" y="3928258"/>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1" name="Google Shape;1231;gb6e5da7a33_0_506"/>
          <p:cNvSpPr/>
          <p:nvPr/>
        </p:nvSpPr>
        <p:spPr>
          <a:xfrm>
            <a:off x="3441162" y="5280059"/>
            <a:ext cx="3755100" cy="14757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2" name="Google Shape;1232;gb6e5da7a33_0_506"/>
          <p:cNvSpPr/>
          <p:nvPr/>
        </p:nvSpPr>
        <p:spPr>
          <a:xfrm>
            <a:off x="242047" y="4604158"/>
            <a:ext cx="3101700" cy="1351800"/>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3" name="Google Shape;1233;gb6e5da7a33_0_506" descr="Rewind"/>
          <p:cNvSpPr/>
          <p:nvPr/>
        </p:nvSpPr>
        <p:spPr>
          <a:xfrm>
            <a:off x="0" y="0"/>
            <a:ext cx="1025700" cy="974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gb6e5da7a33_0_531"/>
          <p:cNvSpPr txBox="1">
            <a:spLocks noGrp="1"/>
          </p:cNvSpPr>
          <p:nvPr>
            <p:ph type="title"/>
          </p:nvPr>
        </p:nvSpPr>
        <p:spPr>
          <a:xfrm>
            <a:off x="880250" y="313150"/>
            <a:ext cx="8061600" cy="167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Cell Membrane</a:t>
            </a:r>
            <a:r>
              <a:rPr lang="en-US" sz="3600"/>
              <a:t>: surrounds &amp; protects the cell and controls what enters &amp; leaves the cell</a:t>
            </a:r>
            <a:endParaRPr sz="3600"/>
          </a:p>
        </p:txBody>
      </p:sp>
      <p:pic>
        <p:nvPicPr>
          <p:cNvPr id="1240" name="Google Shape;1240;gb6e5da7a33_0_531" descr="Animal Cell.jpg"/>
          <p:cNvPicPr preferRelativeResize="0">
            <a:picLocks noGrp="1"/>
          </p:cNvPicPr>
          <p:nvPr>
            <p:ph type="body" idx="1"/>
          </p:nvPr>
        </p:nvPicPr>
        <p:blipFill rotWithShape="1">
          <a:blip r:embed="rId3">
            <a:alphaModFix/>
          </a:blip>
          <a:srcRect l="-26192" r="-26177"/>
          <a:stretch/>
        </p:blipFill>
        <p:spPr>
          <a:xfrm>
            <a:off x="1141029" y="2611997"/>
            <a:ext cx="6861900" cy="3773700"/>
          </a:xfrm>
          <a:prstGeom prst="rect">
            <a:avLst/>
          </a:prstGeom>
          <a:noFill/>
          <a:ln w="9525" cap="flat" cmpd="sng">
            <a:solidFill>
              <a:schemeClr val="lt1"/>
            </a:solidFill>
            <a:prstDash val="solid"/>
            <a:round/>
            <a:headEnd type="none" w="sm" len="sm"/>
            <a:tailEnd type="none" w="sm" len="sm"/>
          </a:ln>
        </p:spPr>
      </p:pic>
      <p:cxnSp>
        <p:nvCxnSpPr>
          <p:cNvPr id="1241" name="Google Shape;1241;gb6e5da7a33_0_531"/>
          <p:cNvCxnSpPr/>
          <p:nvPr/>
        </p:nvCxnSpPr>
        <p:spPr>
          <a:xfrm rot="10800000" flipH="1">
            <a:off x="2765725" y="2069075"/>
            <a:ext cx="646500" cy="14667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1242" name="Google Shape;1242;gb6e5da7a33_0_531" descr="Rewind"/>
          <p:cNvSpPr/>
          <p:nvPr/>
        </p:nvSpPr>
        <p:spPr>
          <a:xfrm>
            <a:off x="0" y="0"/>
            <a:ext cx="1025700" cy="974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gb6e5da7a33_0_578"/>
          <p:cNvSpPr txBox="1"/>
          <p:nvPr/>
        </p:nvSpPr>
        <p:spPr>
          <a:xfrm>
            <a:off x="1240425" y="357125"/>
            <a:ext cx="75498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Cytosol</a:t>
            </a:r>
            <a:r>
              <a:rPr lang="en-US" sz="4000">
                <a:solidFill>
                  <a:schemeClr val="dk1"/>
                </a:solidFill>
                <a:latin typeface="Calibri"/>
                <a:ea typeface="Calibri"/>
                <a:cs typeface="Calibri"/>
                <a:sym typeface="Calibri"/>
              </a:rPr>
              <a:t>: the gel-like fluid that fills up a cell and protects the organelles in it</a:t>
            </a:r>
            <a:endParaRPr sz="4000">
              <a:solidFill>
                <a:schemeClr val="dk1"/>
              </a:solidFill>
              <a:latin typeface="Calibri"/>
              <a:ea typeface="Calibri"/>
              <a:cs typeface="Calibri"/>
              <a:sym typeface="Calibri"/>
            </a:endParaRPr>
          </a:p>
        </p:txBody>
      </p:sp>
      <p:pic>
        <p:nvPicPr>
          <p:cNvPr id="1249" name="Google Shape;1249;gb6e5da7a33_0_578"/>
          <p:cNvPicPr preferRelativeResize="0"/>
          <p:nvPr/>
        </p:nvPicPr>
        <p:blipFill rotWithShape="1">
          <a:blip r:embed="rId3">
            <a:alphaModFix/>
          </a:blip>
          <a:srcRect/>
          <a:stretch/>
        </p:blipFill>
        <p:spPr>
          <a:xfrm>
            <a:off x="1195650" y="2501327"/>
            <a:ext cx="4817173" cy="3579726"/>
          </a:xfrm>
          <a:prstGeom prst="rect">
            <a:avLst/>
          </a:prstGeom>
          <a:noFill/>
          <a:ln>
            <a:noFill/>
          </a:ln>
        </p:spPr>
      </p:pic>
      <p:sp>
        <p:nvSpPr>
          <p:cNvPr id="1250" name="Google Shape;1250;gb6e5da7a33_0_578"/>
          <p:cNvSpPr/>
          <p:nvPr/>
        </p:nvSpPr>
        <p:spPr>
          <a:xfrm>
            <a:off x="5340617" y="4555067"/>
            <a:ext cx="2607600" cy="897600"/>
          </a:xfrm>
          <a:prstGeom prst="leftArrow">
            <a:avLst>
              <a:gd name="adj1" fmla="val 50000"/>
              <a:gd name="adj2" fmla="val 50000"/>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1" name="Google Shape;1251;gb6e5da7a33_0_578" descr="Rewind"/>
          <p:cNvSpPr/>
          <p:nvPr/>
        </p:nvSpPr>
        <p:spPr>
          <a:xfrm>
            <a:off x="0" y="0"/>
            <a:ext cx="1025700" cy="974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4501</Words>
  <Application>Microsoft Office PowerPoint</Application>
  <PresentationFormat>On-screen Show (4:3)</PresentationFormat>
  <Paragraphs>629</Paragraphs>
  <Slides>130</Slides>
  <Notes>130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130</vt:i4>
      </vt:variant>
    </vt:vector>
  </HeadingPairs>
  <TitlesOfParts>
    <vt:vector size="134" baseType="lpstr">
      <vt:lpstr>Arial</vt:lpstr>
      <vt:lpstr>Calibri</vt:lpstr>
      <vt:lpstr>Office Theme</vt:lpstr>
      <vt:lpstr>Office Theme</vt:lpstr>
      <vt:lpstr>PowerPoint Presentation</vt:lpstr>
      <vt:lpstr>Cell Membrane</vt:lpstr>
      <vt:lpstr>PowerPoint Presentation</vt:lpstr>
      <vt:lpstr>PowerPoint Presentation</vt:lpstr>
      <vt:lpstr>PowerPoint Presentation</vt:lpstr>
      <vt:lpstr>Cell: the basic unit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Membrane: surrounds &amp; protects the cell and controls what enters &amp; leaves the cell</vt:lpstr>
      <vt:lpstr>PowerPoint Presentation</vt:lpstr>
      <vt:lpstr>PowerPoint Presentation</vt:lpstr>
      <vt:lpstr>PowerPoint Presentation</vt:lpstr>
      <vt:lpstr>semi-permeable </vt:lpstr>
      <vt:lpstr>Cell Membrane</vt:lpstr>
      <vt:lpstr>Cell Membrane </vt:lpstr>
      <vt:lpstr>Two Types of Macromolecules</vt:lpstr>
      <vt:lpstr>Protein Channels</vt:lpstr>
      <vt:lpstr>PowerPoint Presentation</vt:lpstr>
      <vt:lpstr>Which type of cells have a cell membrane? </vt:lpstr>
      <vt:lpstr>Which type of cells have a cell membrane? </vt:lpstr>
      <vt:lpstr>Why is the cell membrane like a gatekeeper? </vt:lpstr>
      <vt:lpstr>PowerPoint Presentation</vt:lpstr>
      <vt:lpstr>Types of Cells</vt:lpstr>
      <vt:lpstr>Bacteria Cell </vt:lpstr>
      <vt:lpstr>Animal Cell </vt:lpstr>
      <vt:lpstr>Plant Cell </vt:lpstr>
      <vt:lpstr>PowerPoint Presentation</vt:lpstr>
      <vt:lpstr>Cell Wall</vt:lpstr>
      <vt:lpstr>Cell Wall</vt:lpstr>
      <vt:lpstr>PowerPoint Presentation</vt:lpstr>
      <vt:lpstr>PowerPoint Presentation</vt:lpstr>
      <vt:lpstr>PowerPoint Presentation</vt:lpstr>
      <vt:lpstr>Cell Wall</vt:lpstr>
      <vt:lpstr>PowerPoint Presentation</vt:lpstr>
      <vt:lpstr>Why is the cell membrane like a gatekeeper? </vt:lpstr>
      <vt:lpstr>PowerPoint Presentation</vt:lpstr>
      <vt:lpstr>Cell Membrane: surrounds &amp; protects the cell and controls what enters &amp; leaves the cell</vt:lpstr>
      <vt:lpstr>Cell Membrane</vt:lpstr>
      <vt:lpstr>PowerPoint Presentation</vt:lpstr>
      <vt:lpstr>PowerPoint Presentation</vt:lpstr>
      <vt:lpstr>PowerPoint Presentation</vt:lpstr>
      <vt:lpstr>PowerPoint Presentation</vt:lpstr>
      <vt:lpstr>PowerPoint Presentation</vt:lpstr>
      <vt:lpstr>Cytosol</vt:lpstr>
      <vt:lpstr>PowerPoint Presentation</vt:lpstr>
      <vt:lpstr>PowerPoint Presentation</vt:lpstr>
      <vt:lpstr>Cell: the basic unit of life</vt:lpstr>
      <vt:lpstr>PowerPoint Presentation</vt:lpstr>
      <vt:lpstr>PowerPoint Presentation</vt:lpstr>
      <vt:lpstr>PowerPoint Presentation</vt:lpstr>
      <vt:lpstr>Cell Membrane: surrounds &amp; protects the cell and controls what enters &amp; leaves the 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Cytosol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Cells</vt:lpstr>
      <vt:lpstr>Bacteria Cell </vt:lpstr>
      <vt:lpstr>Animal Cell </vt:lpstr>
      <vt:lpstr>Plant Cell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Nucleus</vt:lpstr>
      <vt:lpstr>PowerPoint Presentation</vt:lpstr>
      <vt:lpstr>PowerPoint Presentation</vt:lpstr>
      <vt:lpstr>Cell: the basic unit of life</vt:lpstr>
      <vt:lpstr>PowerPoint Presentation</vt:lpstr>
      <vt:lpstr>PowerPoint Presentation</vt:lpstr>
      <vt:lpstr>PowerPoint Presentation</vt:lpstr>
      <vt:lpstr>Cell Membrane: surrounds &amp; protects the cell and controls what enters &amp; leaves the 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Cells</vt:lpstr>
      <vt:lpstr>PowerPoint Presentation</vt:lpstr>
      <vt:lpstr>PowerPoint Presentation</vt:lpstr>
      <vt:lpstr>PowerPoint Presentation</vt:lpstr>
      <vt:lpstr>PowerPoint Presentation</vt:lpstr>
      <vt:lpstr>Animal Cell </vt:lpstr>
      <vt:lpstr>Plant Cell </vt:lpstr>
      <vt:lpstr>PowerPoint Presentation</vt:lpstr>
      <vt:lpstr>Bacteria Cell </vt:lpstr>
      <vt:lpstr>PowerPoint Presentation</vt:lpstr>
      <vt:lpstr>PowerPoint Presentation</vt:lpstr>
      <vt:lpstr>PowerPoint Presentation</vt:lpstr>
      <vt:lpstr>PowerPoint Presentation</vt:lpstr>
      <vt:lpstr>PowerPoint Presentation</vt:lpstr>
      <vt:lpstr>PowerPoint Presentation</vt:lpstr>
      <vt:lpstr>Types of Cells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2017-05-16T16:51:59Z</dcterms:created>
  <dcterms:modified xsi:type="dcterms:W3CDTF">2021-08-03T18:48:01Z</dcterms:modified>
</cp:coreProperties>
</file>