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397"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98"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9" r:id="rId1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7" roundtripDataSignature="AMtx7mj9/H+EzCa2WZKfOr4nnYtoyha4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 cell and an organelle?</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A cell is the basic unit of life, but organelles are smaller parts within the cell with their own job. The organell</a:t>
            </a:r>
            <a:r>
              <a:rPr lang="en-US"/>
              <a:t>es each play a role in the survival and function of the cell.]</a:t>
            </a:r>
            <a:endParaRPr/>
          </a:p>
        </p:txBody>
      </p:sp>
      <p:sp>
        <p:nvSpPr>
          <p:cNvPr id="183" name="Google Shape;18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dcc8fac9fb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gdcc8fac9fb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tissue, and how it relates to our big question.</a:t>
            </a:r>
            <a:endParaRPr/>
          </a:p>
        </p:txBody>
      </p:sp>
      <p:sp>
        <p:nvSpPr>
          <p:cNvPr id="954" name="Google Shape;954;gdcc8fac9fb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962" name="Google Shape;962;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a:t>
            </a:r>
            <a:r>
              <a:rPr lang="en-US" sz="1200">
                <a:solidFill>
                  <a:schemeClr val="dk1"/>
                </a:solidFill>
                <a:latin typeface="Calibri"/>
                <a:ea typeface="Calibri"/>
                <a:cs typeface="Calibri"/>
                <a:sym typeface="Calibri"/>
              </a:rPr>
              <a:t> cell is the basic unit of life. In living things one cell or many cells are responsible for carrying out all of the processes an organism needs to do in order to stay alive. </a:t>
            </a:r>
            <a:endParaRPr/>
          </a:p>
          <a:p>
            <a:pPr marL="0" lvl="0" indent="0" algn="l" rtl="0">
              <a:spcBef>
                <a:spcPts val="0"/>
              </a:spcBef>
              <a:spcAft>
                <a:spcPts val="0"/>
              </a:spcAft>
              <a:buNone/>
            </a:pPr>
            <a:endParaRPr/>
          </a:p>
        </p:txBody>
      </p:sp>
      <p:sp>
        <p:nvSpPr>
          <p:cNvPr id="968" name="Google Shape;968;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a:t>
            </a:r>
            <a:r>
              <a:rPr lang="en-US" sz="1200"/>
              <a:t>rganelles are the smaller parts within the cell with their own job.</a:t>
            </a:r>
            <a:r>
              <a:rPr lang="en-US"/>
              <a:t> Organelles are not alive by themselves, but they play an important role in keeping the cell alive. </a:t>
            </a:r>
            <a:endParaRPr sz="1200"/>
          </a:p>
        </p:txBody>
      </p:sp>
      <p:sp>
        <p:nvSpPr>
          <p:cNvPr id="977" name="Google Shape;977;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tissue is a group of similar cells that work together and have a specific function together.</a:t>
            </a:r>
            <a:endParaRPr/>
          </a:p>
        </p:txBody>
      </p:sp>
      <p:sp>
        <p:nvSpPr>
          <p:cNvPr id="988" name="Google Shape;988;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organ is a group of different tissues that work together and have a specific function together.</a:t>
            </a:r>
            <a:endParaRPr/>
          </a:p>
        </p:txBody>
      </p:sp>
      <p:sp>
        <p:nvSpPr>
          <p:cNvPr id="996" name="Google Shape;996;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004" name="Google Shape;1004;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[Cells are the basic unit of life.]</a:t>
            </a:r>
            <a:endParaRPr/>
          </a:p>
        </p:txBody>
      </p:sp>
      <p:sp>
        <p:nvSpPr>
          <p:cNvPr id="1010" name="Google Shape;1010;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 cell and an organelle?</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A cell is the basic unit of life, but organelles are smaller parts within the cell with their own job]</a:t>
            </a:r>
            <a:endParaRPr/>
          </a:p>
        </p:txBody>
      </p:sp>
      <p:sp>
        <p:nvSpPr>
          <p:cNvPr id="1019" name="Google Shape;1019;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among cells, tissue, and organs?</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 in an organism. Cells are important to tissue because a group of similar cells with similar functions work together to form tissue. So without those cells, you couldn’t have tissue. Finally, a group of different tissues that work together and have a specific function together make up organs. So, without one (cell, tissue, organ) you couldn’t have the other.]</a:t>
            </a:r>
            <a:endParaRPr/>
          </a:p>
        </p:txBody>
      </p:sp>
      <p:sp>
        <p:nvSpPr>
          <p:cNvPr id="1027" name="Google Shape;1027;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tissue.</a:t>
            </a:r>
            <a:endParaRPr/>
          </a:p>
        </p:txBody>
      </p:sp>
      <p:sp>
        <p:nvSpPr>
          <p:cNvPr id="191" name="Google Shape;19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organ system.</a:t>
            </a:r>
            <a:endParaRPr/>
          </a:p>
        </p:txBody>
      </p:sp>
      <p:sp>
        <p:nvSpPr>
          <p:cNvPr id="1039" name="Google Shape;1039;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organ system is a group of two or more organs that work together for a specific function. </a:t>
            </a:r>
            <a:endParaRPr/>
          </a:p>
        </p:txBody>
      </p:sp>
      <p:sp>
        <p:nvSpPr>
          <p:cNvPr id="1047" name="Google Shape;1047;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b69e82fa98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gb69e82fa98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056" name="Google Shape;1056;gb69e82fa98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b69e82fa98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b69e82fa98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organ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[An organ system is a group of 2 or more organs that work together for a specific function.]</a:t>
            </a:r>
            <a:endParaRPr/>
          </a:p>
        </p:txBody>
      </p:sp>
      <p:sp>
        <p:nvSpPr>
          <p:cNvPr id="1062" name="Google Shape;1062;gb69e82fa98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070" name="Google Shape;107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11 organ systems in the human body. We will learn about these systems later.</a:t>
            </a:r>
            <a:endParaRPr/>
          </a:p>
        </p:txBody>
      </p:sp>
      <p:sp>
        <p:nvSpPr>
          <p:cNvPr id="1077" name="Google Shape;1077;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Plants have only 2 organ systems: The shoot system and the root system. Notice that the root system is below ground while the shoot system is above ground. </a:t>
            </a:r>
            <a:endParaRPr/>
          </a:p>
        </p:txBody>
      </p:sp>
      <p:sp>
        <p:nvSpPr>
          <p:cNvPr id="1085" name="Google Shape;1085;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095" name="Google Shape;1095;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many organ systems are in the human body?</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11 organ systems in the human body.]</a:t>
            </a:r>
            <a:endParaRPr/>
          </a:p>
        </p:txBody>
      </p:sp>
      <p:sp>
        <p:nvSpPr>
          <p:cNvPr id="1101" name="Google Shape;1101;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two organ systems found in plants?</a:t>
            </a:r>
            <a:endParaRPr/>
          </a:p>
          <a:p>
            <a:pPr marL="0" lvl="0" indent="0" algn="l" rtl="0">
              <a:spcBef>
                <a:spcPts val="0"/>
              </a:spcBef>
              <a:spcAft>
                <a:spcPts val="0"/>
              </a:spcAft>
              <a:buNone/>
            </a:pPr>
            <a:endParaRPr/>
          </a:p>
          <a:p>
            <a:pPr marL="0" lvl="0" indent="0" algn="l" rtl="0">
              <a:spcBef>
                <a:spcPts val="0"/>
              </a:spcBef>
              <a:spcAft>
                <a:spcPts val="0"/>
              </a:spcAft>
              <a:buNone/>
            </a:pPr>
            <a:r>
              <a:rPr lang="en-US"/>
              <a:t>[Plants have only 2 organ systems: The shoot system and the root system.]</a:t>
            </a:r>
            <a:endParaRPr/>
          </a:p>
        </p:txBody>
      </p:sp>
      <p:sp>
        <p:nvSpPr>
          <p:cNvPr id="1109" name="Google Shape;1109;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tissue is a group of similar cells that work together and have a specific function together.</a:t>
            </a:r>
            <a:endParaRPr/>
          </a:p>
        </p:txBody>
      </p:sp>
      <p:sp>
        <p:nvSpPr>
          <p:cNvPr id="201" name="Google Shape;201;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organ systems</a:t>
            </a:r>
            <a:r>
              <a:rPr lang="en-US"/>
              <a:t>.  </a:t>
            </a:r>
            <a:endParaRPr/>
          </a:p>
        </p:txBody>
      </p:sp>
      <p:sp>
        <p:nvSpPr>
          <p:cNvPr id="1117" name="Google Shape;1117;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Respiratory System allows you to breathe in oxygen and expel carbon dioxide.  </a:t>
            </a:r>
            <a:endParaRPr/>
          </a:p>
        </p:txBody>
      </p:sp>
      <p:sp>
        <p:nvSpPr>
          <p:cNvPr id="1124" name="Google Shape;1124;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organs in the respiratory system include your lungs, throat, and nose. </a:t>
            </a:r>
            <a:endParaRPr/>
          </a:p>
        </p:txBody>
      </p:sp>
      <p:sp>
        <p:nvSpPr>
          <p:cNvPr id="1132" name="Google Shape;1132;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organ systems</a:t>
            </a:r>
            <a:r>
              <a:rPr lang="en-US"/>
              <a:t>.  </a:t>
            </a:r>
            <a:endParaRPr/>
          </a:p>
        </p:txBody>
      </p:sp>
      <p:sp>
        <p:nvSpPr>
          <p:cNvPr id="1140" name="Google Shape;1140;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Lungs are not an organ system. They are an organ found in the respiratory system. </a:t>
            </a:r>
            <a:endParaRPr/>
          </a:p>
        </p:txBody>
      </p:sp>
      <p:sp>
        <p:nvSpPr>
          <p:cNvPr id="1147" name="Google Shape;1147;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Tissues are not an organ system. They are a collection of similar cells - not different organs. </a:t>
            </a:r>
            <a:endParaRPr/>
          </a:p>
        </p:txBody>
      </p:sp>
      <p:sp>
        <p:nvSpPr>
          <p:cNvPr id="1156" name="Google Shape;1156;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165" name="Google Shape;1165;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organ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[An organ system is a group of 2 or more organs that work together for a specific function.]</a:t>
            </a:r>
            <a:endParaRPr/>
          </a:p>
        </p:txBody>
      </p:sp>
      <p:sp>
        <p:nvSpPr>
          <p:cNvPr id="1171" name="Google Shape;1171;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name of the organ system shown below?</a:t>
            </a:r>
            <a:endParaRPr/>
          </a:p>
          <a:p>
            <a:pPr marL="0" lvl="0" indent="0" algn="l" rtl="0">
              <a:spcBef>
                <a:spcPts val="0"/>
              </a:spcBef>
              <a:spcAft>
                <a:spcPts val="0"/>
              </a:spcAft>
              <a:buNone/>
            </a:pPr>
            <a:endParaRPr/>
          </a:p>
          <a:p>
            <a:pPr marL="0" lvl="0" indent="0" algn="l" rtl="0">
              <a:spcBef>
                <a:spcPts val="0"/>
              </a:spcBef>
              <a:spcAft>
                <a:spcPts val="0"/>
              </a:spcAft>
              <a:buNone/>
            </a:pPr>
            <a:r>
              <a:rPr lang="en-US"/>
              <a:t>[Respiratory systems that allow you to breathe oxygen and expel carbon dioxide.]  </a:t>
            </a:r>
            <a:endParaRPr/>
          </a:p>
        </p:txBody>
      </p:sp>
      <p:sp>
        <p:nvSpPr>
          <p:cNvPr id="1179" name="Google Shape;1179;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organs are included in the respiratory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[Lungs, throat, and nose]</a:t>
            </a:r>
            <a:endParaRPr/>
          </a:p>
        </p:txBody>
      </p:sp>
      <p:sp>
        <p:nvSpPr>
          <p:cNvPr id="1187" name="Google Shape;1187;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10" name="Google Shape;21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would a single organ (like lungs) not be considered an organ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[Lungs are not an organ system. They are an organ. In order to be an organ system, there has to be a group of 2 or more organs working together to perform a specific function, but here there is only one organ. Lungs, however, are an organ found in the respiratory system.]</a:t>
            </a:r>
            <a:endParaRPr/>
          </a:p>
        </p:txBody>
      </p:sp>
      <p:sp>
        <p:nvSpPr>
          <p:cNvPr id="1195" name="Google Shape;1195;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Are tissues organ systems? Why or why not?</a:t>
            </a:r>
            <a:endParaRPr/>
          </a:p>
          <a:p>
            <a:pPr marL="0" lvl="0" indent="0" algn="l" rtl="0">
              <a:spcBef>
                <a:spcPts val="0"/>
              </a:spcBef>
              <a:spcAft>
                <a:spcPts val="0"/>
              </a:spcAft>
              <a:buNone/>
            </a:pPr>
            <a:endParaRPr/>
          </a:p>
          <a:p>
            <a:pPr marL="0" lvl="0" indent="0" algn="l" rtl="0">
              <a:spcBef>
                <a:spcPts val="0"/>
              </a:spcBef>
              <a:spcAft>
                <a:spcPts val="0"/>
              </a:spcAft>
              <a:buNone/>
            </a:pPr>
            <a:r>
              <a:rPr lang="en-US"/>
              <a:t>[Tissues are not organ systems. They are a collection of same cells not different organs.]</a:t>
            </a:r>
            <a:endParaRPr/>
          </a:p>
        </p:txBody>
      </p:sp>
      <p:sp>
        <p:nvSpPr>
          <p:cNvPr id="1204" name="Google Shape;1204;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you could break down the term (not all terms can be broken down). It may be helpful to return to the origin of the word “organ” in expanding on the meaning of “organ system”. </a:t>
            </a:r>
            <a:endParaRPr/>
          </a:p>
        </p:txBody>
      </p:sp>
      <p:sp>
        <p:nvSpPr>
          <p:cNvPr id="1213" name="Google Shape;1213;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220" name="Google Shape;1220;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organ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[An organ system is a group of 2 or more organs that work together for a specific function.]</a:t>
            </a:r>
            <a:endParaRPr/>
          </a:p>
        </p:txBody>
      </p:sp>
      <p:sp>
        <p:nvSpPr>
          <p:cNvPr id="1226" name="Google Shape;1226;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two plant organ systems called?</a:t>
            </a:r>
            <a:endParaRPr/>
          </a:p>
          <a:p>
            <a:pPr marL="0" lvl="0" indent="0" algn="l" rtl="0">
              <a:spcBef>
                <a:spcPts val="0"/>
              </a:spcBef>
              <a:spcAft>
                <a:spcPts val="0"/>
              </a:spcAft>
              <a:buNone/>
            </a:pPr>
            <a:endParaRPr/>
          </a:p>
          <a:p>
            <a:pPr marL="0" lvl="0" indent="0" algn="l" rtl="0">
              <a:spcBef>
                <a:spcPts val="0"/>
              </a:spcBef>
              <a:spcAft>
                <a:spcPts val="0"/>
              </a:spcAft>
              <a:buNone/>
            </a:pPr>
            <a:r>
              <a:rPr lang="en-US"/>
              <a:t>[Plants have only 2 organ systems: The shoot system and the root system.]</a:t>
            </a:r>
            <a:endParaRPr/>
          </a:p>
        </p:txBody>
      </p:sp>
      <p:sp>
        <p:nvSpPr>
          <p:cNvPr id="1234" name="Google Shape;1234;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cells, tissue, organs, and organ systems?</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 in an organism. Cells are important to tissue because a group of similar cells with similar functions work together to form tissue. So without those cells, you couldn’t have tissue. A group of different tissues that work together and have a specific function together make up organs. Finally, organs that perform different functions but work together for a specific purpose are called organ systems.]</a:t>
            </a:r>
            <a:endParaRPr/>
          </a:p>
        </p:txBody>
      </p:sp>
      <p:sp>
        <p:nvSpPr>
          <p:cNvPr id="1242" name="Google Shape;1242;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256" name="Google Shape;1256;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Organ systems are groups of two or more organs that work together for a specific function. </a:t>
            </a:r>
            <a:endParaRPr/>
          </a:p>
        </p:txBody>
      </p:sp>
      <p:sp>
        <p:nvSpPr>
          <p:cNvPr id="1263" name="Google Shape;1263;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dcc8fac9fb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gdcc8fac9fb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If you chose to utilize the Human Body Question at the end of a previous presentation, you may have students go back and decide whether they agree or disagree with their initial response. Alternatively, if this activity was not utilized previously you can have students respond to the question for the first time. </a:t>
            </a:r>
            <a:endParaRPr/>
          </a:p>
        </p:txBody>
      </p:sp>
      <p:sp>
        <p:nvSpPr>
          <p:cNvPr id="1271" name="Google Shape;1271;gdcc8fac9fb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tissues?</a:t>
            </a:r>
            <a:endParaRPr/>
          </a:p>
          <a:p>
            <a:pPr marL="0" lvl="0" indent="0" algn="l" rtl="0">
              <a:spcBef>
                <a:spcPts val="0"/>
              </a:spcBef>
              <a:spcAft>
                <a:spcPts val="0"/>
              </a:spcAft>
              <a:buNone/>
            </a:pPr>
            <a:endParaRPr/>
          </a:p>
          <a:p>
            <a:pPr marL="0" lvl="0" indent="0" algn="l" rtl="0">
              <a:spcBef>
                <a:spcPts val="0"/>
              </a:spcBef>
              <a:spcAft>
                <a:spcPts val="0"/>
              </a:spcAft>
              <a:buNone/>
            </a:pPr>
            <a:r>
              <a:rPr lang="en-US"/>
              <a:t>[Tissues are a group of similar cells that work together and have a specific function together.]</a:t>
            </a:r>
            <a:endParaRPr/>
          </a:p>
        </p:txBody>
      </p:sp>
      <p:sp>
        <p:nvSpPr>
          <p:cNvPr id="216" name="Google Shape;21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1" name="Google Shape;1281;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282" name="Google Shape;1282;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tissues</a:t>
            </a:r>
            <a:r>
              <a:rPr lang="en-US"/>
              <a:t>.  </a:t>
            </a:r>
            <a:endParaRPr/>
          </a:p>
        </p:txBody>
      </p:sp>
      <p:sp>
        <p:nvSpPr>
          <p:cNvPr id="224" name="Google Shape;22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are three examples of some types of tissue found in humans. Cells in the heart work together to form cardiac muscle tissue that keeps your heart pumping.</a:t>
            </a:r>
            <a:endParaRPr/>
          </a:p>
        </p:txBody>
      </p:sp>
      <p:sp>
        <p:nvSpPr>
          <p:cNvPr id="231" name="Google Shape;23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Cells in your muscles work together to form skeletal muscle tissue that you use to move your arms, legs, and other parts of your body.</a:t>
            </a:r>
            <a:endParaRPr/>
          </a:p>
        </p:txBody>
      </p:sp>
      <p:sp>
        <p:nvSpPr>
          <p:cNvPr id="241" name="Google Shape;24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Finally, cells in your other organs, such as the stomach and intestines shown in the picture, work together to help your body process food, energy, and waste.</a:t>
            </a:r>
            <a:endParaRPr/>
          </a:p>
        </p:txBody>
      </p:sp>
      <p:sp>
        <p:nvSpPr>
          <p:cNvPr id="251" name="Google Shape;25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Vascular tissue is another example of tissue made a group of cells. Vascular tissue is found only in plants. With that said, humans do have tissues that perform similar functions. In this picture, the red lines are the vascular tissue.</a:t>
            </a:r>
            <a:endParaRPr/>
          </a:p>
        </p:txBody>
      </p:sp>
      <p:sp>
        <p:nvSpPr>
          <p:cNvPr id="261" name="Google Shape;26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tissue.</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69" name="Google Shape;26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tissue is found in the heart?</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Cells in the heart work together to form cardiac muscle tissue that keeps your heart pumping.</a:t>
            </a:r>
            <a:r>
              <a:rPr lang="en-US"/>
              <a:t>]</a:t>
            </a:r>
            <a:br>
              <a:rPr lang="en-US"/>
            </a:br>
            <a:endParaRPr/>
          </a:p>
        </p:txBody>
      </p:sp>
      <p:sp>
        <p:nvSpPr>
          <p:cNvPr id="275" name="Google Shape;27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 we know that skeletal muscle tissue is tissue?</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Cells in your muscles work together to form skeletal muscle tissue that you use to move your arms, legs, and other parts of your body. The cells are both working together AND performing a specific function → moving arms, legs, and other parts of the body</a:t>
            </a:r>
            <a:r>
              <a:rPr lang="en-US"/>
              <a:t>.]</a:t>
            </a:r>
            <a:endParaRPr/>
          </a:p>
        </p:txBody>
      </p:sp>
      <p:sp>
        <p:nvSpPr>
          <p:cNvPr id="283" name="Google Shape;28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function of smooth muscle tissue?</a:t>
            </a:r>
            <a:endParaRPr/>
          </a:p>
          <a:p>
            <a:pPr marL="0" lvl="0" indent="0" algn="l" rtl="0">
              <a:spcBef>
                <a:spcPts val="0"/>
              </a:spcBef>
              <a:spcAft>
                <a:spcPts val="0"/>
              </a:spcAft>
              <a:buNone/>
            </a:pPr>
            <a:endParaRPr/>
          </a:p>
          <a:p>
            <a:pPr marL="0" lvl="0" indent="0" algn="l" rtl="0">
              <a:spcBef>
                <a:spcPts val="0"/>
              </a:spcBef>
              <a:spcAft>
                <a:spcPts val="0"/>
              </a:spcAft>
              <a:buNone/>
            </a:pPr>
            <a:r>
              <a:rPr lang="en-US"/>
              <a:t>[C</a:t>
            </a:r>
            <a:r>
              <a:rPr lang="en-US" sz="1200" b="0" i="0" u="none" strike="noStrike">
                <a:solidFill>
                  <a:schemeClr val="dk1"/>
                </a:solidFill>
                <a:latin typeface="Calibri"/>
                <a:ea typeface="Calibri"/>
                <a:cs typeface="Calibri"/>
                <a:sym typeface="Calibri"/>
              </a:rPr>
              <a:t>ells in your other organs, such as the stomach and intestines shown in the picture, work together to help your body process food, energy, and waste.</a:t>
            </a:r>
            <a:r>
              <a:rPr lang="en-US"/>
              <a:t>]</a:t>
            </a:r>
            <a:endParaRPr/>
          </a:p>
        </p:txBody>
      </p:sp>
      <p:sp>
        <p:nvSpPr>
          <p:cNvPr id="291" name="Google Shape;291;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Plants do not have tissue. </a:t>
            </a:r>
            <a:endParaRPr/>
          </a:p>
          <a:p>
            <a:pPr marL="0" lvl="0" indent="0" algn="l" rtl="0">
              <a:spcBef>
                <a:spcPts val="0"/>
              </a:spcBef>
              <a:spcAft>
                <a:spcPts val="0"/>
              </a:spcAft>
              <a:buNone/>
            </a:pPr>
            <a:br>
              <a:rPr lang="en-US"/>
            </a:br>
            <a:br>
              <a:rPr lang="en-US"/>
            </a:b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a:br>
            <a:br>
              <a:rPr lang="en-US"/>
            </a:br>
            <a:br>
              <a:rPr lang="en-US"/>
            </a:br>
            <a:br>
              <a:rPr lang="en-US"/>
            </a:br>
            <a:endParaRPr/>
          </a:p>
        </p:txBody>
      </p:sp>
      <p:sp>
        <p:nvSpPr>
          <p:cNvPr id="299" name="Google Shape;29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b69e82fa9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b69e82fa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Plants do not have tissue.</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False</a:t>
            </a:r>
            <a:r>
              <a:rPr lang="en-US"/>
              <a:t> -</a:t>
            </a:r>
            <a:r>
              <a:rPr lang="en-US" sz="1200" b="0" i="0" u="none" strike="noStrike">
                <a:solidFill>
                  <a:schemeClr val="dk1"/>
                </a:solidFill>
                <a:latin typeface="Calibri"/>
                <a:ea typeface="Calibri"/>
                <a:cs typeface="Calibri"/>
                <a:sym typeface="Calibri"/>
              </a:rPr>
              <a:t> Vascular tissue is another example of tissue made of a group of cells. Vascular tissue is found only in plants.</a:t>
            </a:r>
            <a:r>
              <a:rPr lang="en-US"/>
              <a:t>]</a:t>
            </a:r>
            <a:br>
              <a:rPr lang="en-US"/>
            </a:br>
            <a:endParaRPr/>
          </a:p>
        </p:txBody>
      </p:sp>
      <p:sp>
        <p:nvSpPr>
          <p:cNvPr id="307" name="Google Shape;307;gb69e82fa9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tissues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sz="1100"/>
              <a:t>Feedback: Non-examples often need some explanation to make it clear to students the difference.</a:t>
            </a:r>
            <a:endParaRPr/>
          </a:p>
        </p:txBody>
      </p:sp>
      <p:sp>
        <p:nvSpPr>
          <p:cNvPr id="315" name="Google Shape;31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are probably familiar with tissue paper that we use every day. </a:t>
            </a:r>
            <a:endParaRPr/>
          </a:p>
        </p:txBody>
      </p:sp>
      <p:sp>
        <p:nvSpPr>
          <p:cNvPr id="322" name="Google Shape;32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this is not the same as the tissues in your body or in a plant. Cells are not found in tissue paper, so that would not be the type of tissue we are talking about here. </a:t>
            </a:r>
            <a:endParaRPr/>
          </a:p>
        </p:txBody>
      </p:sp>
      <p:sp>
        <p:nvSpPr>
          <p:cNvPr id="332" name="Google Shape;33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43" name="Google Shape;343;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relationships exist between cells, tissues, organs, and organ systems?</a:t>
            </a:r>
            <a:endParaRPr b="0"/>
          </a:p>
          <a:p>
            <a:pPr marL="0" lvl="0" indent="0" algn="l" rtl="0">
              <a:spcBef>
                <a:spcPts val="0"/>
              </a:spcBef>
              <a:spcAft>
                <a:spcPts val="0"/>
              </a:spcAft>
              <a:buNone/>
            </a:pPr>
            <a:r>
              <a:rPr lang="en-US"/>
              <a:t>You may already have knowledge about one of these levels of organization that could assist you in making guesses about these relationships.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Asking students to make predictions about what relationships exist is a great way to activate and elicit student ideas and prior knowledge. This type of activity is evidence of the teacher planning for students’ engagement with science ideas.</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why tissue paper is not the same as tissue found in plants and animals.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Cells are not found in tissue paper, so that would not be the type of tissue we are talking about here.</a:t>
            </a:r>
            <a:r>
              <a:rPr lang="en-US"/>
              <a:t>]</a:t>
            </a:r>
            <a:endParaRPr/>
          </a:p>
        </p:txBody>
      </p:sp>
      <p:sp>
        <p:nvSpPr>
          <p:cNvPr id="349" name="Google Shape;34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“Tissue” cannot be broken down, but you might present the origin of the word in order to increase understanding.  </a:t>
            </a:r>
            <a:endParaRPr/>
          </a:p>
        </p:txBody>
      </p:sp>
      <p:sp>
        <p:nvSpPr>
          <p:cNvPr id="358" name="Google Shape;358;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dcc8fac9fb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dcc8fac9fb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word “tissue” comes from an old French word, “tissu”, which refers to woven fabric.</a:t>
            </a:r>
            <a:endParaRPr/>
          </a:p>
          <a:p>
            <a:pPr marL="0" lvl="0" indent="0" algn="l" rtl="0">
              <a:spcBef>
                <a:spcPts val="0"/>
              </a:spcBef>
              <a:spcAft>
                <a:spcPts val="0"/>
              </a:spcAft>
              <a:buNone/>
            </a:pPr>
            <a:endParaRPr/>
          </a:p>
          <a:p>
            <a:pPr marL="0" lvl="0" indent="0" algn="l" rtl="0">
              <a:spcBef>
                <a:spcPts val="0"/>
              </a:spcBef>
              <a:spcAft>
                <a:spcPts val="0"/>
              </a:spcAft>
              <a:buNone/>
            </a:pPr>
            <a:r>
              <a:rPr lang="en-US"/>
              <a:t>Just like many fibers in a fabric give the material its function, the many cells in living tissue work together to perform a function.</a:t>
            </a:r>
            <a:endParaRPr/>
          </a:p>
        </p:txBody>
      </p:sp>
      <p:sp>
        <p:nvSpPr>
          <p:cNvPr id="365" name="Google Shape;365;gdcc8fac9fb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72" name="Google Shape;37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tissue?</a:t>
            </a:r>
            <a:endParaRPr/>
          </a:p>
          <a:p>
            <a:pPr marL="0" lvl="0" indent="0" algn="l" rtl="0">
              <a:spcBef>
                <a:spcPts val="0"/>
              </a:spcBef>
              <a:spcAft>
                <a:spcPts val="0"/>
              </a:spcAft>
              <a:buNone/>
            </a:pPr>
            <a:endParaRPr/>
          </a:p>
          <a:p>
            <a:pPr marL="0" lvl="0" indent="0" algn="l" rtl="0">
              <a:spcBef>
                <a:spcPts val="0"/>
              </a:spcBef>
              <a:spcAft>
                <a:spcPts val="0"/>
              </a:spcAft>
              <a:buNone/>
            </a:pPr>
            <a:r>
              <a:rPr lang="en-US"/>
              <a:t>[A tissue is a group of similar cells that work together and have a specific function together.]</a:t>
            </a:r>
            <a:endParaRPr/>
          </a:p>
        </p:txBody>
      </p:sp>
      <p:sp>
        <p:nvSpPr>
          <p:cNvPr id="378" name="Google Shape;37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cells and tissue?</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 in an organism, cells are important to tissue because a group of similar cells with similar functions work together to form tissue. So without those cells, you couldn’t have tissue.]</a:t>
            </a:r>
            <a:endParaRPr/>
          </a:p>
        </p:txBody>
      </p:sp>
      <p:sp>
        <p:nvSpPr>
          <p:cNvPr id="386" name="Google Shape;38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395" name="Google Shape;39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tissue is a group of similar cells that work together and have a specific function together.</a:t>
            </a:r>
            <a:endParaRPr/>
          </a:p>
        </p:txBody>
      </p:sp>
      <p:sp>
        <p:nvSpPr>
          <p:cNvPr id="402" name="Google Shape;402;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Feedback: Asking open-ended questions during or after reinforcement activities  is a great way to gauge student understanding by requiring deeper thought than a rote opportunity to respond.</a:t>
            </a:r>
            <a:endParaRPr/>
          </a:p>
        </p:txBody>
      </p:sp>
      <p:sp>
        <p:nvSpPr>
          <p:cNvPr id="410" name="Google Shape;41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421" name="Google Shape;42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tissue,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Providing an exploration activity is a great way to make science thinking visible. </a:t>
            </a:r>
            <a:endParaRPr/>
          </a:p>
        </p:txBody>
      </p:sp>
      <p:sp>
        <p:nvSpPr>
          <p:cNvPr id="134" name="Google Shape;13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429" name="Google Shape;429;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44" name="Google Shape;44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organs.</a:t>
            </a:r>
            <a:endParaRPr/>
          </a:p>
        </p:txBody>
      </p:sp>
      <p:sp>
        <p:nvSpPr>
          <p:cNvPr id="474" name="Google Shape;47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relationships exist between cells, tissues, organs, and organ systems?</a:t>
            </a:r>
            <a:endParaRPr b="1"/>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What did we learn yesterday? What did we already know and what did we learn? </a:t>
            </a:r>
            <a:endParaRPr/>
          </a:p>
          <a:p>
            <a:pPr marL="0" lvl="0" indent="0" algn="l" rtl="0">
              <a:spcBef>
                <a:spcPts val="0"/>
              </a:spcBef>
              <a:spcAft>
                <a:spcPts val="0"/>
              </a:spcAft>
              <a:buNone/>
            </a:pPr>
            <a:r>
              <a:rPr lang="en-US"/>
              <a:t>[Pause and illicit predictions from students.]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SzPts val="1400"/>
              <a:buNone/>
            </a:pPr>
            <a:r>
              <a:rPr lang="en-US"/>
              <a:t>I love all these thoughtful scientific hypotheses!  Be sure to keep this question and your predictions in mind as we move through this lesson, and we’ll revisit it.</a:t>
            </a:r>
            <a:endParaRPr/>
          </a:p>
        </p:txBody>
      </p:sp>
      <p:sp>
        <p:nvSpPr>
          <p:cNvPr id="483" name="Google Shape;48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organs, and how they relate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demonstration offers lots of opportunities for differentiation for students with different individual needs. Some of these are listed in the slide above. </a:t>
            </a:r>
            <a:endParaRPr/>
          </a:p>
        </p:txBody>
      </p:sp>
      <p:sp>
        <p:nvSpPr>
          <p:cNvPr id="491" name="Google Shape;491;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00" name="Google Shape;50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According to the video, what are all plants and animals made up of?</a:t>
            </a:r>
            <a:endParaRPr/>
          </a:p>
          <a:p>
            <a:pPr marL="0" lvl="0" indent="0" algn="l" rtl="0">
              <a:spcBef>
                <a:spcPts val="0"/>
              </a:spcBef>
              <a:spcAft>
                <a:spcPts val="0"/>
              </a:spcAft>
              <a:buNone/>
            </a:pPr>
            <a:endParaRPr/>
          </a:p>
          <a:p>
            <a:pPr marL="0" lvl="0" indent="0" algn="l" rtl="0">
              <a:spcBef>
                <a:spcPts val="0"/>
              </a:spcBef>
              <a:spcAft>
                <a:spcPts val="0"/>
              </a:spcAft>
              <a:buNone/>
            </a:pPr>
            <a:r>
              <a:rPr lang="en-US"/>
              <a:t>[Different types of cells]</a:t>
            </a:r>
            <a:endParaRPr/>
          </a:p>
        </p:txBody>
      </p:sp>
      <p:sp>
        <p:nvSpPr>
          <p:cNvPr id="506" name="Google Shape;50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All of our inside parts (shown below) are made up of cells.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4" name="Google Shape;51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b69e82fa9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b69e82fa98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All of our inside parts (shown below) are made up of cells.</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522" name="Google Shape;522;gb69e82fa98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42" name="Google Shape;14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model below, what are those inside parts called?</a:t>
            </a:r>
            <a:endParaRPr/>
          </a:p>
          <a:p>
            <a:pPr marL="0" lvl="0" indent="0" algn="l" rtl="0">
              <a:spcBef>
                <a:spcPts val="0"/>
              </a:spcBef>
              <a:spcAft>
                <a:spcPts val="0"/>
              </a:spcAft>
              <a:buNone/>
            </a:pPr>
            <a:endParaRPr/>
          </a:p>
          <a:p>
            <a:pPr marL="0" lvl="0" indent="0" algn="l" rtl="0">
              <a:spcBef>
                <a:spcPts val="0"/>
              </a:spcBef>
              <a:spcAft>
                <a:spcPts val="0"/>
              </a:spcAft>
              <a:buNone/>
            </a:pPr>
            <a:r>
              <a:rPr lang="en-US"/>
              <a:t>[Organs]</a:t>
            </a:r>
            <a:endParaRPr/>
          </a:p>
        </p:txBody>
      </p:sp>
      <p:sp>
        <p:nvSpPr>
          <p:cNvPr id="530" name="Google Shape;530;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are organs important?</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They each have a different function that help us to survive. The lungs for example bring in oxygen that we need to breathe</a:t>
            </a:r>
            <a:r>
              <a:rPr lang="en-US"/>
              <a:t>.]</a:t>
            </a:r>
            <a:endParaRPr/>
          </a:p>
        </p:txBody>
      </p:sp>
      <p:sp>
        <p:nvSpPr>
          <p:cNvPr id="538" name="Google Shape;538;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Name an organ and describe why it is important.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Lungs → air to breath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Stomach → digest food so we can get important nutrients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Heart → pump blood, etc.</a:t>
            </a:r>
            <a:r>
              <a:rPr lang="en-US"/>
              <a:t>]</a:t>
            </a:r>
            <a:endParaRPr/>
          </a:p>
        </p:txBody>
      </p:sp>
      <p:sp>
        <p:nvSpPr>
          <p:cNvPr id="546" name="Google Shape;546;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554" name="Google Shape;554;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a:t>
            </a:r>
            <a:r>
              <a:rPr lang="en-US" sz="1200">
                <a:solidFill>
                  <a:schemeClr val="dk1"/>
                </a:solidFill>
                <a:latin typeface="Calibri"/>
                <a:ea typeface="Calibri"/>
                <a:cs typeface="Calibri"/>
                <a:sym typeface="Calibri"/>
              </a:rPr>
              <a:t> cell is the basic unit of life. In living things one cell or many cells are responsible for carrying out all of the processes an organism needs to do in order to stay alive. </a:t>
            </a:r>
            <a:endParaRPr/>
          </a:p>
          <a:p>
            <a:pPr marL="0" lvl="0" indent="0" algn="l" rtl="0">
              <a:spcBef>
                <a:spcPts val="0"/>
              </a:spcBef>
              <a:spcAft>
                <a:spcPts val="0"/>
              </a:spcAft>
              <a:buNone/>
            </a:pPr>
            <a:endParaRPr/>
          </a:p>
        </p:txBody>
      </p:sp>
      <p:sp>
        <p:nvSpPr>
          <p:cNvPr id="560" name="Google Shape;56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a:t>
            </a:r>
            <a:r>
              <a:rPr lang="en-US" sz="1200"/>
              <a:t>rganelles are the smaller parts within the cell with their own job. </a:t>
            </a:r>
            <a:endParaRPr sz="1200"/>
          </a:p>
        </p:txBody>
      </p:sp>
      <p:sp>
        <p:nvSpPr>
          <p:cNvPr id="569" name="Google Shape;569;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tissue is a group of similar cells that work together and have a specific function together.</a:t>
            </a:r>
            <a:endParaRPr/>
          </a:p>
        </p:txBody>
      </p:sp>
      <p:sp>
        <p:nvSpPr>
          <p:cNvPr id="580" name="Google Shape;58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588" name="Google Shape;588;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[Basic unit of life]</a:t>
            </a:r>
            <a:endParaRPr/>
          </a:p>
        </p:txBody>
      </p:sp>
      <p:sp>
        <p:nvSpPr>
          <p:cNvPr id="594" name="Google Shape;594;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 cell and an organelle?</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A cell is the basic unit of life, but organelles are smaller parts within the cell with their own job.]</a:t>
            </a:r>
            <a:endParaRPr/>
          </a:p>
        </p:txBody>
      </p:sp>
      <p:sp>
        <p:nvSpPr>
          <p:cNvPr id="603" name="Google Shape;60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a:t>
            </a:r>
            <a:r>
              <a:rPr lang="en-US" sz="1200">
                <a:solidFill>
                  <a:schemeClr val="dk1"/>
                </a:solidFill>
                <a:latin typeface="Calibri"/>
                <a:ea typeface="Calibri"/>
                <a:cs typeface="Calibri"/>
                <a:sym typeface="Calibri"/>
              </a:rPr>
              <a:t> cell is the basic unit of life. In living things one cell or many cells are responsible for carrying out all of the processes an organism needs to do in order to stay alive. </a:t>
            </a:r>
            <a:endParaRPr/>
          </a:p>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cells and tissue?</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 in an organism, cells are important to tissue because a group of similar cells with similar functions work together to form tissue. So without those cells, you couldn’t have tissue.]</a:t>
            </a:r>
            <a:endParaRPr/>
          </a:p>
        </p:txBody>
      </p:sp>
      <p:sp>
        <p:nvSpPr>
          <p:cNvPr id="611" name="Google Shape;611;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organ.</a:t>
            </a:r>
            <a:endParaRPr/>
          </a:p>
        </p:txBody>
      </p:sp>
      <p:sp>
        <p:nvSpPr>
          <p:cNvPr id="620" name="Google Shape;62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organ is a group of different tissues that work together and have a specific function together.</a:t>
            </a:r>
            <a:endParaRPr/>
          </a:p>
        </p:txBody>
      </p:sp>
      <p:sp>
        <p:nvSpPr>
          <p:cNvPr id="628" name="Google Shape;628;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37" name="Google Shape;63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an organ?</a:t>
            </a:r>
            <a:endParaRPr/>
          </a:p>
          <a:p>
            <a:pPr marL="0" lvl="0" indent="0" algn="l" rtl="0">
              <a:spcBef>
                <a:spcPts val="0"/>
              </a:spcBef>
              <a:spcAft>
                <a:spcPts val="0"/>
              </a:spcAft>
              <a:buNone/>
            </a:pPr>
            <a:endParaRPr/>
          </a:p>
          <a:p>
            <a:pPr marL="0" lvl="0" indent="0" algn="l" rtl="0">
              <a:spcBef>
                <a:spcPts val="0"/>
              </a:spcBef>
              <a:spcAft>
                <a:spcPts val="0"/>
              </a:spcAft>
              <a:buNone/>
            </a:pPr>
            <a:r>
              <a:rPr lang="en-US"/>
              <a:t>[An organ is a group of different tissues that work together and have a specific function together.]</a:t>
            </a:r>
            <a:endParaRPr/>
          </a:p>
        </p:txBody>
      </p:sp>
      <p:sp>
        <p:nvSpPr>
          <p:cNvPr id="642" name="Google Shape;64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an organ and a tissue?</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An organ is a group of different tissues that work together and have a specific function together but a tissue is a group of similar cells that work together and have a specific function together.</a:t>
            </a:r>
            <a:r>
              <a:rPr lang="en-US"/>
              <a:t>]</a:t>
            </a:r>
            <a:endParaRPr/>
          </a:p>
        </p:txBody>
      </p:sp>
      <p:sp>
        <p:nvSpPr>
          <p:cNvPr id="650" name="Google Shape;650;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a:t>
            </a:r>
            <a:r>
              <a:rPr lang="en-US" b="1"/>
              <a:t> </a:t>
            </a:r>
            <a:r>
              <a:rPr lang="en-US"/>
              <a:t>of </a:t>
            </a:r>
            <a:r>
              <a:rPr lang="en-US" b="1"/>
              <a:t>organs</a:t>
            </a:r>
            <a:r>
              <a:rPr lang="en-US" b="0"/>
              <a:t>.  </a:t>
            </a:r>
            <a:endParaRPr b="0"/>
          </a:p>
        </p:txBody>
      </p:sp>
      <p:sp>
        <p:nvSpPr>
          <p:cNvPr id="661" name="Google Shape;66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Skin is the largest organ, covering our entire body. </a:t>
            </a:r>
            <a:endParaRPr/>
          </a:p>
        </p:txBody>
      </p:sp>
      <p:sp>
        <p:nvSpPr>
          <p:cNvPr id="668" name="Google Shape;668;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Your heart is an example of an organ. Tissues in the heart work together, doing their different jobs, to keep your heart pumping.</a:t>
            </a:r>
            <a:endParaRPr/>
          </a:p>
        </p:txBody>
      </p:sp>
      <p:sp>
        <p:nvSpPr>
          <p:cNvPr id="676" name="Google Shape;676;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example is your lungs. Lungs are a collection of tissues that allow you to breathe. </a:t>
            </a:r>
            <a:endParaRPr/>
          </a:p>
        </p:txBody>
      </p:sp>
      <p:sp>
        <p:nvSpPr>
          <p:cNvPr id="684" name="Google Shape;684;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a:t>
            </a:r>
            <a:r>
              <a:rPr lang="en-US" sz="1200"/>
              <a:t>rganelles are the smaller parts within the cell with their own job. </a:t>
            </a:r>
            <a:endParaRPr sz="1200"/>
          </a:p>
        </p:txBody>
      </p:sp>
      <p:sp>
        <p:nvSpPr>
          <p:cNvPr id="157" name="Google Shape;15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Plants also have organs. Some of the organs in a plant are the root, stem, and leaf. The reproductive parts of a plant are also organs. </a:t>
            </a:r>
            <a:endParaRPr/>
          </a:p>
        </p:txBody>
      </p:sp>
      <p:sp>
        <p:nvSpPr>
          <p:cNvPr id="692" name="Google Shape;69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00" name="Google Shape;700;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our largest organ?</a:t>
            </a:r>
            <a:endParaRPr/>
          </a:p>
          <a:p>
            <a:pPr marL="0" lvl="0" indent="0" algn="l" rtl="0">
              <a:spcBef>
                <a:spcPts val="0"/>
              </a:spcBef>
              <a:spcAft>
                <a:spcPts val="0"/>
              </a:spcAft>
              <a:buNone/>
            </a:pPr>
            <a:endParaRPr/>
          </a:p>
          <a:p>
            <a:pPr marL="0" lvl="0" indent="0" algn="l" rtl="0">
              <a:spcBef>
                <a:spcPts val="0"/>
              </a:spcBef>
              <a:spcAft>
                <a:spcPts val="0"/>
              </a:spcAft>
              <a:buNone/>
            </a:pPr>
            <a:r>
              <a:rPr lang="en-US"/>
              <a:t>[Skin is the largest organ.]</a:t>
            </a:r>
            <a:endParaRPr/>
          </a:p>
        </p:txBody>
      </p:sp>
      <p:sp>
        <p:nvSpPr>
          <p:cNvPr id="706" name="Google Shape;70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is our heart an organ?</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Your heart is an example of an organ because it is made up of tissues that work together and has a specific function. The specific function of tissue in the heart is to work together to  keep your heart pumping.</a:t>
            </a:r>
            <a:r>
              <a:rPr lang="en-US"/>
              <a:t>]</a:t>
            </a:r>
            <a:endParaRPr/>
          </a:p>
        </p:txBody>
      </p:sp>
      <p:sp>
        <p:nvSpPr>
          <p:cNvPr id="714" name="Google Shape;714;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are lungs an important organ?</a:t>
            </a:r>
            <a:endParaRPr/>
          </a:p>
          <a:p>
            <a:pPr marL="0" lvl="0" indent="0" algn="l" rtl="0">
              <a:spcBef>
                <a:spcPts val="0"/>
              </a:spcBef>
              <a:spcAft>
                <a:spcPts val="0"/>
              </a:spcAft>
              <a:buNone/>
            </a:pPr>
            <a:endParaRPr/>
          </a:p>
          <a:p>
            <a:pPr marL="0" lvl="0" indent="0" algn="l" rtl="0">
              <a:spcBef>
                <a:spcPts val="0"/>
              </a:spcBef>
              <a:spcAft>
                <a:spcPts val="0"/>
              </a:spcAft>
              <a:buNone/>
            </a:pPr>
            <a:r>
              <a:rPr lang="en-US"/>
              <a:t>[Lungs are a collection of tissues that </a:t>
            </a:r>
            <a:r>
              <a:rPr lang="en-US" b="1"/>
              <a:t>allow you to breathe.</a:t>
            </a:r>
            <a:r>
              <a:rPr lang="en-US"/>
              <a:t>]</a:t>
            </a:r>
            <a:endParaRPr/>
          </a:p>
        </p:txBody>
      </p:sp>
      <p:sp>
        <p:nvSpPr>
          <p:cNvPr id="722" name="Google Shape;72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 plants have organs? If yes, name an organ a plant has. </a:t>
            </a:r>
            <a:endParaRPr/>
          </a:p>
          <a:p>
            <a:pPr marL="0" lvl="0" indent="0" algn="l" rtl="0">
              <a:spcBef>
                <a:spcPts val="0"/>
              </a:spcBef>
              <a:spcAft>
                <a:spcPts val="0"/>
              </a:spcAft>
              <a:buNone/>
            </a:pPr>
            <a:endParaRPr/>
          </a:p>
          <a:p>
            <a:pPr marL="0" lvl="0" indent="0" algn="l" rtl="0">
              <a:spcBef>
                <a:spcPts val="0"/>
              </a:spcBef>
              <a:spcAft>
                <a:spcPts val="0"/>
              </a:spcAft>
              <a:buNone/>
            </a:pPr>
            <a:r>
              <a:rPr lang="en-US"/>
              <a:t>[Plants also have organs. Some of the organs in a plant are the root, stem, and leaf. The reproductive parts of a plant are also organs.]</a:t>
            </a:r>
            <a:endParaRPr/>
          </a:p>
        </p:txBody>
      </p:sp>
      <p:sp>
        <p:nvSpPr>
          <p:cNvPr id="730" name="Google Shape;730;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organs</a:t>
            </a:r>
            <a:r>
              <a:rPr lang="en-US" b="0"/>
              <a:t>. </a:t>
            </a:r>
            <a:endParaRPr b="0"/>
          </a:p>
          <a:p>
            <a:pPr marL="0" lvl="0" indent="0" algn="l" rtl="0">
              <a:spcBef>
                <a:spcPts val="0"/>
              </a:spcBef>
              <a:spcAft>
                <a:spcPts val="0"/>
              </a:spcAft>
              <a:buNone/>
            </a:pPr>
            <a:endParaRPr/>
          </a:p>
        </p:txBody>
      </p:sp>
      <p:sp>
        <p:nvSpPr>
          <p:cNvPr id="738" name="Google Shape;738;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may be familiar with this musical instrument, which is also called an organ. </a:t>
            </a:r>
            <a:endParaRPr/>
          </a:p>
        </p:txBody>
      </p:sp>
      <p:sp>
        <p:nvSpPr>
          <p:cNvPr id="745" name="Google Shape;745;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this is not the same as the organs in your body. </a:t>
            </a:r>
            <a:endParaRPr/>
          </a:p>
        </p:txBody>
      </p:sp>
      <p:sp>
        <p:nvSpPr>
          <p:cNvPr id="753" name="Google Shape;753;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tissue is not an organ because it is a group of similar cells that work together and have a specific function together. </a:t>
            </a:r>
            <a:r>
              <a:rPr lang="en-US" u="sng"/>
              <a:t>Organs are made of tissues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clearly explain why a non example is not an example.</a:t>
            </a:r>
            <a:endParaRPr/>
          </a:p>
        </p:txBody>
      </p:sp>
      <p:sp>
        <p:nvSpPr>
          <p:cNvPr id="762" name="Google Shape;762;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68" name="Google Shape;16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71" name="Google Shape;771;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the type of organ we have learned about today? Explain your answer.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You may be familiar with this musical instrument, which is also called an organ, but this is NOT the same as organs in our body. Remember, organs in our body are made of tissue, but this is a musical instrument and not what we are learning about today.</a:t>
            </a:r>
            <a:r>
              <a:rPr lang="en-US"/>
              <a:t>]</a:t>
            </a:r>
            <a:endParaRPr/>
          </a:p>
        </p:txBody>
      </p:sp>
      <p:sp>
        <p:nvSpPr>
          <p:cNvPr id="777" name="Google Shape;77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tissue NOT an organ?</a:t>
            </a:r>
            <a:endParaRPr/>
          </a:p>
          <a:p>
            <a:pPr marL="0" lvl="0" indent="0" algn="l" rtl="0">
              <a:spcBef>
                <a:spcPts val="0"/>
              </a:spcBef>
              <a:spcAft>
                <a:spcPts val="0"/>
              </a:spcAft>
              <a:buNone/>
            </a:pPr>
            <a:endParaRPr/>
          </a:p>
          <a:p>
            <a:pPr marL="0" lvl="0" indent="0" algn="l" rtl="0">
              <a:spcBef>
                <a:spcPts val="0"/>
              </a:spcBef>
              <a:spcAft>
                <a:spcPts val="0"/>
              </a:spcAft>
              <a:buNone/>
            </a:pPr>
            <a:r>
              <a:rPr lang="en-US"/>
              <a:t>[A tissue is not an organ because it is a group of similar cells that work together and have a specific function together. Organs are made of tissues.]</a:t>
            </a:r>
            <a:endParaRPr/>
          </a:p>
        </p:txBody>
      </p:sp>
      <p:sp>
        <p:nvSpPr>
          <p:cNvPr id="785" name="Google Shape;785;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“Organ” cannot be broken down, but you might present the origin of the word in order to increase understanding.  </a:t>
            </a:r>
            <a:endParaRPr/>
          </a:p>
        </p:txBody>
      </p:sp>
      <p:sp>
        <p:nvSpPr>
          <p:cNvPr id="794" name="Google Shape;794;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dcc8fac9fb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dcc8fac9fb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word “organ” came from an old Greek word, “organon”, which was used to refer to a tool for making or doing something.</a:t>
            </a:r>
            <a:endParaRPr/>
          </a:p>
          <a:p>
            <a:pPr marL="0" lvl="0" indent="0" algn="l" rtl="0">
              <a:spcBef>
                <a:spcPts val="0"/>
              </a:spcBef>
              <a:spcAft>
                <a:spcPts val="0"/>
              </a:spcAft>
              <a:buNone/>
            </a:pPr>
            <a:endParaRPr/>
          </a:p>
          <a:p>
            <a:pPr marL="0" lvl="0" indent="0" algn="l" rtl="0">
              <a:spcBef>
                <a:spcPts val="0"/>
              </a:spcBef>
              <a:spcAft>
                <a:spcPts val="0"/>
              </a:spcAft>
              <a:buNone/>
            </a:pPr>
            <a:r>
              <a:rPr lang="en-US"/>
              <a:t>We can think of each of the organs in our bodies as tools that have a specific purpose in keeping the machine (our bodies) going. </a:t>
            </a:r>
            <a:endParaRPr/>
          </a:p>
        </p:txBody>
      </p:sp>
      <p:sp>
        <p:nvSpPr>
          <p:cNvPr id="801" name="Google Shape;801;gdcc8fac9fb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08" name="Google Shape;808;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organ?</a:t>
            </a:r>
            <a:endParaRPr/>
          </a:p>
          <a:p>
            <a:pPr marL="0" lvl="0" indent="0" algn="l" rtl="0">
              <a:spcBef>
                <a:spcPts val="0"/>
              </a:spcBef>
              <a:spcAft>
                <a:spcPts val="0"/>
              </a:spcAft>
              <a:buNone/>
            </a:pPr>
            <a:endParaRPr/>
          </a:p>
          <a:p>
            <a:pPr marL="0" lvl="0" indent="0" algn="l" rtl="0">
              <a:spcBef>
                <a:spcPts val="0"/>
              </a:spcBef>
              <a:spcAft>
                <a:spcPts val="0"/>
              </a:spcAft>
              <a:buNone/>
            </a:pPr>
            <a:r>
              <a:rPr lang="en-US"/>
              <a:t>[An organ is a </a:t>
            </a:r>
            <a:r>
              <a:rPr lang="en-US" u="sng"/>
              <a:t>group of different tissues</a:t>
            </a:r>
            <a:r>
              <a:rPr lang="en-US"/>
              <a:t> that work together and have a specific function together.]</a:t>
            </a:r>
            <a:endParaRPr/>
          </a:p>
        </p:txBody>
      </p:sp>
      <p:sp>
        <p:nvSpPr>
          <p:cNvPr id="814" name="Google Shape;814;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Plants have organs.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22" name="Google Shape;82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b69e82fa98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b69e82fa98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Plants have organs.</a:t>
            </a:r>
            <a:endParaRPr/>
          </a:p>
          <a:p>
            <a:pPr marL="0" lvl="0" indent="0" algn="l" rtl="0">
              <a:spcBef>
                <a:spcPts val="0"/>
              </a:spcBef>
              <a:spcAft>
                <a:spcPts val="0"/>
              </a:spcAft>
              <a:buNone/>
            </a:pPr>
            <a:endParaRPr/>
          </a:p>
          <a:p>
            <a:pPr marL="0" lvl="0" indent="0" algn="l" rtl="0">
              <a:spcBef>
                <a:spcPts val="0"/>
              </a:spcBef>
              <a:spcAft>
                <a:spcPts val="0"/>
              </a:spcAft>
              <a:buNone/>
            </a:pPr>
            <a:r>
              <a:rPr lang="en-US"/>
              <a:t>[True - Plants also have organs!]</a:t>
            </a:r>
            <a:endParaRPr/>
          </a:p>
        </p:txBody>
      </p:sp>
      <p:sp>
        <p:nvSpPr>
          <p:cNvPr id="830" name="Google Shape;830;gb69e82fa98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Can you think of organs that we have not talked about? – Stomach, skin, brain, liver, kidney, etc. </a:t>
            </a:r>
            <a:endParaRPr/>
          </a:p>
        </p:txBody>
      </p:sp>
      <p:sp>
        <p:nvSpPr>
          <p:cNvPr id="838" name="Google Shape;838;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[Cells are the basic unit of life.]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use clear, concise language when reviewing concepts. </a:t>
            </a:r>
            <a:endParaRPr/>
          </a:p>
        </p:txBody>
      </p:sp>
      <p:sp>
        <p:nvSpPr>
          <p:cNvPr id="174" name="Google Shape;17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among cells, tissue, and organs?</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 in an organism. Cells are important to tissue because a group of similar cells with similar functions work together to form tissue. So without those cells, you couldn’t have tissue. Finally, a group of different tissues that work together and have a specific function together make up organs. So, without one (cell, tissue, organ) you couldn’t have the other.]</a:t>
            </a:r>
            <a:endParaRPr/>
          </a:p>
        </p:txBody>
      </p:sp>
      <p:sp>
        <p:nvSpPr>
          <p:cNvPr id="846" name="Google Shape;846;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858" name="Google Shape;858;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organ is a group of different tissues that work together and have a specific function together.</a:t>
            </a:r>
            <a:endParaRPr/>
          </a:p>
        </p:txBody>
      </p:sp>
      <p:sp>
        <p:nvSpPr>
          <p:cNvPr id="865" name="Google Shape;865;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dcc8fac9fb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dcc8fac9fb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If you chose to utilize the Human Body Question at the end of the tissues presentation, you may have students go back and decide whether they agree or disagree with their initial response. Alternatively, if this activity was not utilized previously you can have students respond to the question for the first time. </a:t>
            </a:r>
            <a:endParaRPr/>
          </a:p>
        </p:txBody>
      </p:sp>
      <p:sp>
        <p:nvSpPr>
          <p:cNvPr id="873" name="Google Shape;873;gdcc8fac9fb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884" name="Google Shape;884;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892" name="Google Shape;892;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907" name="Google Shape;907;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the organ system.</a:t>
            </a:r>
            <a:endParaRPr/>
          </a:p>
        </p:txBody>
      </p:sp>
      <p:sp>
        <p:nvSpPr>
          <p:cNvPr id="937" name="Google Shape;937;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relationships exist between cells, tissues, organs, and organ systems?</a:t>
            </a:r>
            <a:endParaRPr b="0"/>
          </a:p>
          <a:p>
            <a:pPr marL="0" lvl="0" indent="0" algn="l" rtl="0">
              <a:spcBef>
                <a:spcPts val="0"/>
              </a:spcBef>
              <a:spcAft>
                <a:spcPts val="0"/>
              </a:spcAft>
              <a:buNone/>
            </a:pPr>
            <a:endParaRPr b="0"/>
          </a:p>
          <a:p>
            <a:pPr marL="0" lvl="0" indent="0" algn="l" rtl="0">
              <a:spcBef>
                <a:spcPts val="0"/>
              </a:spcBef>
              <a:spcAft>
                <a:spcPts val="0"/>
              </a:spcAft>
              <a:buNone/>
            </a:pPr>
            <a:r>
              <a:rPr lang="en-US" b="0"/>
              <a:t>What did we learn yesterday? What did we already know and what did we learn to help us answer our question? </a:t>
            </a:r>
            <a:endParaRPr/>
          </a:p>
        </p:txBody>
      </p:sp>
      <p:sp>
        <p:nvSpPr>
          <p:cNvPr id="946" name="Google Shape;946;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4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4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4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4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s://docs.google.com/presentation/d/1DA2wh3DNYUN_gXQi95Siy3OtYdr2TobKwdSAeSyXn7I/copy"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g"/></Relationships>
</file>

<file path=ppt/slides/_rels/slide10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jpg"/></Relationships>
</file>

<file path=ppt/slides/_rels/slide10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jpg"/></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0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2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4.png"/></Relationships>
</file>

<file path=ppt/slides/_rels/slide1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4.png"/></Relationships>
</file>

<file path=ppt/slides/_rels/slide1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52.png"/></Relationships>
</file>

<file path=ppt/slides/_rels/slide1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52.png"/></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52.png"/></Relationships>
</file>

<file path=ppt/slides/_rels/slide1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2.png"/></Relationships>
</file>

<file path=ppt/slides/_rels/slide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55.jp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22.png"/><Relationship Id="rId4" Type="http://schemas.openxmlformats.org/officeDocument/2006/relationships/image" Target="../media/image11.jpg"/></Relationships>
</file>

<file path=ppt/slides/_rels/slide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hyperlink" Target="https://betterlesson.com/lesson/632404/cells-to-tissues-to-organs" TargetMode="External"/><Relationship Id="rId5" Type="http://schemas.openxmlformats.org/officeDocument/2006/relationships/image" Target="../media/image35.png"/><Relationship Id="rId4" Type="http://schemas.openxmlformats.org/officeDocument/2006/relationships/hyperlink" Target="https://docs.google.com/document/d/1ulZcD5pIxQR7llxGExM0bNFZD5JgRsiBEb73zDBfs6s/cop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betterlesson.com/lesson/632404/cells-to-tissues-to-organs" TargetMode="External"/><Relationship Id="rId5" Type="http://schemas.openxmlformats.org/officeDocument/2006/relationships/image" Target="../media/image35.png"/><Relationship Id="rId4" Type="http://schemas.openxmlformats.org/officeDocument/2006/relationships/hyperlink" Target="https://docs.google.com/document/d/1ulZcD5pIxQR7llxGExM0bNFZD5JgRsiBEb73zDBfs6s/cop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cs.google.com/presentation/d/1ZG0uPPus6nL7Vpu6OzEG1mcIdw5Rx8ThUxvm4Eg5lEI/cop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youtube.com/watch?time_continue=150&amp;v=A_eq4Ks0HTE&amp;feature=emb_logo"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g"/></Relationships>
</file>

<file path=ppt/slides/_rels/slide5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jpg"/></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jp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jp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jpg"/></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jpg"/></Relationships>
</file>

<file path=ppt/slides/_rels/slide9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22.png"/><Relationship Id="rId4" Type="http://schemas.openxmlformats.org/officeDocument/2006/relationships/image" Target="../media/image11.jpg"/></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betterlesson.com/lesson/632404/cells-to-tissues-to-organs" TargetMode="External"/><Relationship Id="rId5" Type="http://schemas.openxmlformats.org/officeDocument/2006/relationships/image" Target="../media/image35.png"/><Relationship Id="rId4" Type="http://schemas.openxmlformats.org/officeDocument/2006/relationships/hyperlink" Target="https://docs.google.com/document/d/1ulZcD5pIxQR7llxGExM0bNFZD5JgRsiBEb73zDBfs6s/copy"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9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Reinforcement 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0"/>
          <p:cNvSpPr txBox="1"/>
          <p:nvPr/>
        </p:nvSpPr>
        <p:spPr>
          <a:xfrm>
            <a:off x="1060550" y="202425"/>
            <a:ext cx="7590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difference between a cell and an organelle?</a:t>
            </a:r>
            <a:endParaRPr/>
          </a:p>
        </p:txBody>
      </p:sp>
      <p:sp>
        <p:nvSpPr>
          <p:cNvPr id="186" name="Google Shape;186;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 name="Google Shape;187;p10"/>
          <p:cNvPicPr preferRelativeResize="0"/>
          <p:nvPr/>
        </p:nvPicPr>
        <p:blipFill rotWithShape="1">
          <a:blip r:embed="rId4">
            <a:alphaModFix/>
          </a:blip>
          <a:srcRect/>
          <a:stretch/>
        </p:blipFill>
        <p:spPr>
          <a:xfrm>
            <a:off x="2523597" y="2236762"/>
            <a:ext cx="4875469" cy="3763108"/>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gdcc8fac9fb_0_44"/>
          <p:cNvSpPr txBox="1"/>
          <p:nvPr/>
        </p:nvSpPr>
        <p:spPr>
          <a:xfrm>
            <a:off x="2301072" y="693336"/>
            <a:ext cx="4644258" cy="9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957" name="Google Shape;957;gdcc8fac9fb_0_44"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gdcc8fac9fb_0_44"/>
          <p:cNvSpPr txBox="1"/>
          <p:nvPr/>
        </p:nvSpPr>
        <p:spPr>
          <a:xfrm>
            <a:off x="1197123" y="2291024"/>
            <a:ext cx="6749700" cy="187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hlink"/>
                </a:solidFill>
                <a:latin typeface="Calibri"/>
                <a:ea typeface="Calibri"/>
                <a:cs typeface="Calibri"/>
                <a:sym typeface="Calibri"/>
                <a:hlinkClick r:id="rId4"/>
              </a:rPr>
              <a:t>Organ System</a:t>
            </a:r>
            <a:r>
              <a:rPr lang="en-US" sz="2000" b="1" u="sng">
                <a:solidFill>
                  <a:schemeClr val="hlink"/>
                </a:solidFill>
                <a:latin typeface="Calibri"/>
                <a:ea typeface="Calibri"/>
                <a:cs typeface="Calibri"/>
                <a:sym typeface="Calibri"/>
                <a:hlinkClick r:id="rId4"/>
              </a:rPr>
              <a:t> Types Exploration</a:t>
            </a:r>
            <a:endParaRPr sz="1800" u="sng"/>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If wanting to include some sort of demonstration (you may not feel it’s necessary for this term), you can access a copy of the presentation linked above. The presentation includes images of various organ systems in humans. Prompt students to consider what organ systems are made up of and how they relate to the survival/functioning of the organism.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97"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98" descr="Plant Cell.jpg"/>
          <p:cNvPicPr preferRelativeResize="0">
            <a:picLocks noGrp="1"/>
          </p:cNvPicPr>
          <p:nvPr>
            <p:ph type="body" idx="1"/>
          </p:nvPr>
        </p:nvPicPr>
        <p:blipFill rotWithShape="1">
          <a:blip r:embed="rId3">
            <a:alphaModFix/>
          </a:blip>
          <a:srcRect l="-10392" r="-17911" b="3241"/>
          <a:stretch/>
        </p:blipFill>
        <p:spPr>
          <a:xfrm>
            <a:off x="4503550" y="2583613"/>
            <a:ext cx="4457400" cy="3935400"/>
          </a:xfrm>
          <a:prstGeom prst="rect">
            <a:avLst/>
          </a:prstGeom>
          <a:noFill/>
          <a:ln w="9525" cap="flat" cmpd="sng">
            <a:solidFill>
              <a:schemeClr val="lt1"/>
            </a:solidFill>
            <a:prstDash val="solid"/>
            <a:round/>
            <a:headEnd type="none" w="sm" len="sm"/>
            <a:tailEnd type="none" w="sm" len="sm"/>
          </a:ln>
        </p:spPr>
      </p:pic>
      <p:pic>
        <p:nvPicPr>
          <p:cNvPr id="971" name="Google Shape;971;p98" descr="Animal Cell.jpg"/>
          <p:cNvPicPr preferRelativeResize="0"/>
          <p:nvPr/>
        </p:nvPicPr>
        <p:blipFill rotWithShape="1">
          <a:blip r:embed="rId4">
            <a:alphaModFix/>
          </a:blip>
          <a:srcRect l="-26185" r="-26185"/>
          <a:stretch/>
        </p:blipFill>
        <p:spPr>
          <a:xfrm>
            <a:off x="-858129" y="2640429"/>
            <a:ext cx="6110328" cy="4067172"/>
          </a:xfrm>
          <a:prstGeom prst="rect">
            <a:avLst/>
          </a:prstGeom>
          <a:noFill/>
          <a:ln>
            <a:noFill/>
          </a:ln>
        </p:spPr>
      </p:pic>
      <p:sp>
        <p:nvSpPr>
          <p:cNvPr id="972" name="Google Shape;972;p98"/>
          <p:cNvSpPr txBox="1">
            <a:spLocks noGrp="1"/>
          </p:cNvSpPr>
          <p:nvPr>
            <p:ph type="title"/>
          </p:nvPr>
        </p:nvSpPr>
        <p:spPr>
          <a:xfrm>
            <a:off x="682283" y="-29345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br>
              <a:rPr lang="en-US" u="sng"/>
            </a:br>
            <a:r>
              <a:rPr lang="en-US" b="1" u="sng"/>
              <a:t>Cell</a:t>
            </a:r>
            <a:r>
              <a:rPr lang="en-US"/>
              <a:t>: basic unit of life</a:t>
            </a:r>
            <a:endParaRPr/>
          </a:p>
        </p:txBody>
      </p:sp>
      <p:sp>
        <p:nvSpPr>
          <p:cNvPr id="973" name="Google Shape;973;p98"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9"/>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980" name="Google Shape;980;p99"/>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981" name="Google Shape;981;p99"/>
          <p:cNvSpPr/>
          <p:nvPr/>
        </p:nvSpPr>
        <p:spPr>
          <a:xfrm>
            <a:off x="849550" y="420400"/>
            <a:ext cx="79884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Organelles</a:t>
            </a:r>
            <a:r>
              <a:rPr lang="en-US" sz="4000" u="sng">
                <a:solidFill>
                  <a:schemeClr val="dk1"/>
                </a:solidFill>
                <a:latin typeface="Calibri"/>
                <a:ea typeface="Calibri"/>
                <a:cs typeface="Calibri"/>
                <a:sym typeface="Calibri"/>
              </a:rPr>
              <a:t>:</a:t>
            </a:r>
            <a:r>
              <a:rPr lang="en-US" sz="4000">
                <a:solidFill>
                  <a:schemeClr val="dk1"/>
                </a:solidFill>
                <a:latin typeface="Calibri"/>
                <a:ea typeface="Calibri"/>
                <a:cs typeface="Calibri"/>
                <a:sym typeface="Calibri"/>
              </a:rPr>
              <a:t> smaller parts within the cell with their own job</a:t>
            </a:r>
            <a:endParaRPr/>
          </a:p>
        </p:txBody>
      </p:sp>
      <p:pic>
        <p:nvPicPr>
          <p:cNvPr id="982" name="Google Shape;982;p99"/>
          <p:cNvPicPr preferRelativeResize="0"/>
          <p:nvPr/>
        </p:nvPicPr>
        <p:blipFill rotWithShape="1">
          <a:blip r:embed="rId3">
            <a:alphaModFix/>
          </a:blip>
          <a:srcRect/>
          <a:stretch/>
        </p:blipFill>
        <p:spPr>
          <a:xfrm>
            <a:off x="404494" y="2927312"/>
            <a:ext cx="4875469" cy="3930688"/>
          </a:xfrm>
          <a:prstGeom prst="rect">
            <a:avLst/>
          </a:prstGeom>
          <a:noFill/>
          <a:ln>
            <a:noFill/>
          </a:ln>
        </p:spPr>
      </p:pic>
      <p:pic>
        <p:nvPicPr>
          <p:cNvPr id="983" name="Google Shape;983;p99"/>
          <p:cNvPicPr preferRelativeResize="0"/>
          <p:nvPr/>
        </p:nvPicPr>
        <p:blipFill rotWithShape="1">
          <a:blip r:embed="rId4">
            <a:alphaModFix/>
          </a:blip>
          <a:srcRect/>
          <a:stretch/>
        </p:blipFill>
        <p:spPr>
          <a:xfrm>
            <a:off x="5638800" y="2286000"/>
            <a:ext cx="2893161" cy="4340087"/>
          </a:xfrm>
          <a:prstGeom prst="rect">
            <a:avLst/>
          </a:prstGeom>
          <a:noFill/>
          <a:ln>
            <a:noFill/>
          </a:ln>
        </p:spPr>
      </p:pic>
      <p:sp>
        <p:nvSpPr>
          <p:cNvPr id="984" name="Google Shape;984;p99"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p100"/>
          <p:cNvPicPr preferRelativeResize="0"/>
          <p:nvPr/>
        </p:nvPicPr>
        <p:blipFill rotWithShape="1">
          <a:blip r:embed="rId3">
            <a:alphaModFix/>
          </a:blip>
          <a:srcRect/>
          <a:stretch/>
        </p:blipFill>
        <p:spPr>
          <a:xfrm rot="5400000">
            <a:off x="2179320" y="905256"/>
            <a:ext cx="4937760" cy="6327648"/>
          </a:xfrm>
          <a:prstGeom prst="rect">
            <a:avLst/>
          </a:prstGeom>
          <a:noFill/>
          <a:ln>
            <a:noFill/>
          </a:ln>
        </p:spPr>
      </p:pic>
      <p:sp>
        <p:nvSpPr>
          <p:cNvPr id="991" name="Google Shape;991;p100"/>
          <p:cNvSpPr txBox="1"/>
          <p:nvPr/>
        </p:nvSpPr>
        <p:spPr>
          <a:xfrm>
            <a:off x="152400" y="152400"/>
            <a:ext cx="8991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Tissue</a:t>
            </a:r>
            <a:r>
              <a:rPr lang="en-US" sz="3600">
                <a:solidFill>
                  <a:schemeClr val="dk1"/>
                </a:solidFill>
                <a:latin typeface="Calibri"/>
                <a:ea typeface="Calibri"/>
                <a:cs typeface="Calibri"/>
                <a:sym typeface="Calibri"/>
              </a:rPr>
              <a:t>: group of similar cells that work together and have a specific function together</a:t>
            </a:r>
            <a:endParaRPr/>
          </a:p>
        </p:txBody>
      </p:sp>
      <p:sp>
        <p:nvSpPr>
          <p:cNvPr id="992" name="Google Shape;992;p10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101"/>
          <p:cNvPicPr preferRelativeResize="0"/>
          <p:nvPr/>
        </p:nvPicPr>
        <p:blipFill rotWithShape="1">
          <a:blip r:embed="rId3">
            <a:alphaModFix/>
          </a:blip>
          <a:srcRect/>
          <a:stretch/>
        </p:blipFill>
        <p:spPr>
          <a:xfrm>
            <a:off x="1417320" y="2133600"/>
            <a:ext cx="6461760" cy="4292628"/>
          </a:xfrm>
          <a:prstGeom prst="rect">
            <a:avLst/>
          </a:prstGeom>
          <a:noFill/>
          <a:ln>
            <a:noFill/>
          </a:ln>
        </p:spPr>
      </p:pic>
      <p:sp>
        <p:nvSpPr>
          <p:cNvPr id="999" name="Google Shape;999;p101"/>
          <p:cNvSpPr txBox="1"/>
          <p:nvPr/>
        </p:nvSpPr>
        <p:spPr>
          <a:xfrm>
            <a:off x="152400" y="661775"/>
            <a:ext cx="8991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Organ</a:t>
            </a:r>
            <a:r>
              <a:rPr lang="en-US" sz="3600">
                <a:solidFill>
                  <a:schemeClr val="dk1"/>
                </a:solidFill>
                <a:latin typeface="Calibri"/>
                <a:ea typeface="Calibri"/>
                <a:cs typeface="Calibri"/>
                <a:sym typeface="Calibri"/>
              </a:rPr>
              <a:t>: group of different tissues that work together and have a specific function together</a:t>
            </a:r>
            <a:endParaRPr/>
          </a:p>
        </p:txBody>
      </p:sp>
      <p:sp>
        <p:nvSpPr>
          <p:cNvPr id="1000" name="Google Shape;1000;p10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0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03"/>
          <p:cNvSpPr txBox="1"/>
          <p:nvPr/>
        </p:nvSpPr>
        <p:spPr>
          <a:xfrm>
            <a:off x="2554095" y="150399"/>
            <a:ext cx="423064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What is a cell?</a:t>
            </a:r>
            <a:endParaRPr/>
          </a:p>
        </p:txBody>
      </p:sp>
      <p:pic>
        <p:nvPicPr>
          <p:cNvPr id="1013" name="Google Shape;1013;p103" descr="Plant Cell.jpg"/>
          <p:cNvPicPr preferRelativeResize="0"/>
          <p:nvPr/>
        </p:nvPicPr>
        <p:blipFill rotWithShape="1">
          <a:blip r:embed="rId3">
            <a:alphaModFix/>
          </a:blip>
          <a:srcRect l="-29648" r="-29647"/>
          <a:stretch/>
        </p:blipFill>
        <p:spPr>
          <a:xfrm>
            <a:off x="4017517" y="2640429"/>
            <a:ext cx="5534446" cy="4067172"/>
          </a:xfrm>
          <a:prstGeom prst="rect">
            <a:avLst/>
          </a:prstGeom>
          <a:noFill/>
          <a:ln>
            <a:noFill/>
          </a:ln>
        </p:spPr>
      </p:pic>
      <p:pic>
        <p:nvPicPr>
          <p:cNvPr id="1014" name="Google Shape;1014;p103" descr="Animal Cell.jpg"/>
          <p:cNvPicPr preferRelativeResize="0"/>
          <p:nvPr/>
        </p:nvPicPr>
        <p:blipFill rotWithShape="1">
          <a:blip r:embed="rId4">
            <a:alphaModFix/>
          </a:blip>
          <a:srcRect l="-26185" r="-26185"/>
          <a:stretch/>
        </p:blipFill>
        <p:spPr>
          <a:xfrm>
            <a:off x="-858129" y="2640429"/>
            <a:ext cx="6110328" cy="4067172"/>
          </a:xfrm>
          <a:prstGeom prst="rect">
            <a:avLst/>
          </a:prstGeom>
          <a:noFill/>
          <a:ln>
            <a:noFill/>
          </a:ln>
        </p:spPr>
      </p:pic>
      <p:sp>
        <p:nvSpPr>
          <p:cNvPr id="1015" name="Google Shape;1015;p103"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04"/>
          <p:cNvSpPr txBox="1"/>
          <p:nvPr/>
        </p:nvSpPr>
        <p:spPr>
          <a:xfrm>
            <a:off x="1060550" y="202425"/>
            <a:ext cx="78282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difference between a cell and an organelle?</a:t>
            </a:r>
            <a:endParaRPr/>
          </a:p>
        </p:txBody>
      </p:sp>
      <p:sp>
        <p:nvSpPr>
          <p:cNvPr id="1022" name="Google Shape;1022;p10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3" name="Google Shape;1023;p104"/>
          <p:cNvPicPr preferRelativeResize="0"/>
          <p:nvPr/>
        </p:nvPicPr>
        <p:blipFill rotWithShape="1">
          <a:blip r:embed="rId4">
            <a:alphaModFix/>
          </a:blip>
          <a:srcRect/>
          <a:stretch/>
        </p:blipFill>
        <p:spPr>
          <a:xfrm>
            <a:off x="2523597" y="2236762"/>
            <a:ext cx="4875469" cy="3763108"/>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Google Shape;1029;p105" descr="Animal Cell.jpg"/>
          <p:cNvPicPr preferRelativeResize="0"/>
          <p:nvPr/>
        </p:nvPicPr>
        <p:blipFill rotWithShape="1">
          <a:blip r:embed="rId3">
            <a:alphaModFix/>
          </a:blip>
          <a:srcRect l="-26185" r="-26185"/>
          <a:stretch/>
        </p:blipFill>
        <p:spPr>
          <a:xfrm>
            <a:off x="-590843" y="3854547"/>
            <a:ext cx="4712677" cy="2853053"/>
          </a:xfrm>
          <a:prstGeom prst="rect">
            <a:avLst/>
          </a:prstGeom>
          <a:noFill/>
          <a:ln>
            <a:noFill/>
          </a:ln>
        </p:spPr>
      </p:pic>
      <p:sp>
        <p:nvSpPr>
          <p:cNvPr id="1030" name="Google Shape;1030;p105"/>
          <p:cNvSpPr txBox="1"/>
          <p:nvPr/>
        </p:nvSpPr>
        <p:spPr>
          <a:xfrm>
            <a:off x="1041100" y="256400"/>
            <a:ext cx="78057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the relationship among cells, tissue, and organs?</a:t>
            </a:r>
            <a:endParaRPr/>
          </a:p>
        </p:txBody>
      </p:sp>
      <p:pic>
        <p:nvPicPr>
          <p:cNvPr id="1031" name="Google Shape;1031;p105"/>
          <p:cNvPicPr preferRelativeResize="0"/>
          <p:nvPr/>
        </p:nvPicPr>
        <p:blipFill rotWithShape="1">
          <a:blip r:embed="rId4">
            <a:alphaModFix/>
          </a:blip>
          <a:srcRect/>
          <a:stretch/>
        </p:blipFill>
        <p:spPr>
          <a:xfrm rot="5400000">
            <a:off x="3264010" y="936996"/>
            <a:ext cx="1957611" cy="4030160"/>
          </a:xfrm>
          <a:prstGeom prst="rect">
            <a:avLst/>
          </a:prstGeom>
          <a:noFill/>
          <a:ln>
            <a:noFill/>
          </a:ln>
        </p:spPr>
      </p:pic>
      <p:sp>
        <p:nvSpPr>
          <p:cNvPr id="1032" name="Google Shape;1032;p105"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3" name="Google Shape;1033;p105"/>
          <p:cNvPicPr preferRelativeResize="0"/>
          <p:nvPr/>
        </p:nvPicPr>
        <p:blipFill rotWithShape="1">
          <a:blip r:embed="rId6">
            <a:alphaModFix/>
          </a:blip>
          <a:srcRect/>
          <a:stretch/>
        </p:blipFill>
        <p:spPr>
          <a:xfrm>
            <a:off x="4363799" y="4159165"/>
            <a:ext cx="4217494" cy="2571681"/>
          </a:xfrm>
          <a:prstGeom prst="rect">
            <a:avLst/>
          </a:prstGeom>
          <a:noFill/>
          <a:ln>
            <a:noFill/>
          </a:ln>
        </p:spPr>
      </p:pic>
      <p:sp>
        <p:nvSpPr>
          <p:cNvPr id="1034" name="Google Shape;1034;p105"/>
          <p:cNvSpPr/>
          <p:nvPr/>
        </p:nvSpPr>
        <p:spPr>
          <a:xfrm rot="-7997252">
            <a:off x="2199921" y="3752440"/>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5" name="Google Shape;1035;p105"/>
          <p:cNvSpPr/>
          <p:nvPr/>
        </p:nvSpPr>
        <p:spPr>
          <a:xfrm rot="-1759627">
            <a:off x="4276005" y="3849285"/>
            <a:ext cx="371789" cy="726814"/>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1"/>
          <p:cNvSpPr txBox="1"/>
          <p:nvPr/>
        </p:nvSpPr>
        <p:spPr>
          <a:xfrm>
            <a:off x="2886634" y="901725"/>
            <a:ext cx="236795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Tissue</a:t>
            </a:r>
            <a:endParaRPr/>
          </a:p>
        </p:txBody>
      </p:sp>
      <p:sp>
        <p:nvSpPr>
          <p:cNvPr id="194" name="Google Shape;194;p1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5" name="Google Shape;195;p1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196" name="Google Shape;196;p11"/>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97" name="Google Shape;197;p11"/>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06"/>
          <p:cNvSpPr txBox="1"/>
          <p:nvPr/>
        </p:nvSpPr>
        <p:spPr>
          <a:xfrm>
            <a:off x="2218373" y="1232964"/>
            <a:ext cx="647356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a:ea typeface="Calibri"/>
                <a:cs typeface="Calibri"/>
                <a:sym typeface="Calibri"/>
              </a:rPr>
              <a:t>Organ System</a:t>
            </a:r>
            <a:endParaRPr dirty="0"/>
          </a:p>
        </p:txBody>
      </p:sp>
      <p:sp>
        <p:nvSpPr>
          <p:cNvPr id="1042" name="Google Shape;1042;p10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3" name="Google Shape;1043;p10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07"/>
          <p:cNvSpPr txBox="1">
            <a:spLocks noGrp="1"/>
          </p:cNvSpPr>
          <p:nvPr>
            <p:ph type="title"/>
          </p:nvPr>
        </p:nvSpPr>
        <p:spPr>
          <a:xfrm>
            <a:off x="457200" y="599361"/>
            <a:ext cx="8229600" cy="163707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Organ System</a:t>
            </a:r>
            <a:r>
              <a:rPr lang="en-US"/>
              <a:t>: a group of 2 or more organs that work together for a specific function  </a:t>
            </a:r>
            <a:endParaRPr/>
          </a:p>
        </p:txBody>
      </p:sp>
      <p:pic>
        <p:nvPicPr>
          <p:cNvPr id="1050" name="Google Shape;1050;p107" descr="repiratory systems.jpg"/>
          <p:cNvPicPr preferRelativeResize="0">
            <a:picLocks noGrp="1"/>
          </p:cNvPicPr>
          <p:nvPr>
            <p:ph type="body" idx="1"/>
          </p:nvPr>
        </p:nvPicPr>
        <p:blipFill rotWithShape="1">
          <a:blip r:embed="rId3">
            <a:alphaModFix/>
          </a:blip>
          <a:srcRect l="-39211" r="-39210"/>
          <a:stretch/>
        </p:blipFill>
        <p:spPr>
          <a:xfrm>
            <a:off x="457200" y="2409510"/>
            <a:ext cx="8229600" cy="4325700"/>
          </a:xfrm>
          <a:prstGeom prst="rect">
            <a:avLst/>
          </a:prstGeom>
          <a:noFill/>
          <a:ln w="9525" cap="flat" cmpd="sng">
            <a:solidFill>
              <a:schemeClr val="lt1"/>
            </a:solidFill>
            <a:prstDash val="solid"/>
            <a:round/>
            <a:headEnd type="none" w="sm" len="sm"/>
            <a:tailEnd type="none" w="sm" len="sm"/>
          </a:ln>
        </p:spPr>
      </p:pic>
      <p:sp>
        <p:nvSpPr>
          <p:cNvPr id="1051" name="Google Shape;1051;p10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2" name="Google Shape;1052;p107"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gb69e82fa98_0_3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b69e82fa98_0_38"/>
          <p:cNvSpPr txBox="1"/>
          <p:nvPr/>
        </p:nvSpPr>
        <p:spPr>
          <a:xfrm>
            <a:off x="1047238" y="412475"/>
            <a:ext cx="7828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an organ system?</a:t>
            </a:r>
            <a:endParaRPr/>
          </a:p>
        </p:txBody>
      </p:sp>
      <p:sp>
        <p:nvSpPr>
          <p:cNvPr id="1065" name="Google Shape;1065;gb69e82fa98_0_3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6" name="Google Shape;1066;gb69e82fa98_0_38" descr="repiratory systems.jpg"/>
          <p:cNvPicPr preferRelativeResize="0">
            <a:picLocks noGrp="1"/>
          </p:cNvPicPr>
          <p:nvPr>
            <p:ph type="body" idx="4294967295"/>
          </p:nvPr>
        </p:nvPicPr>
        <p:blipFill rotWithShape="1">
          <a:blip r:embed="rId4">
            <a:alphaModFix/>
          </a:blip>
          <a:srcRect l="-39214" r="-39197"/>
          <a:stretch/>
        </p:blipFill>
        <p:spPr>
          <a:xfrm>
            <a:off x="457200" y="1838885"/>
            <a:ext cx="8229600" cy="43257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2" name="Google Shape;1072;p108"/>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073" name="Google Shape;1073;p10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09"/>
          <p:cNvSpPr txBox="1">
            <a:spLocks noGrp="1"/>
          </p:cNvSpPr>
          <p:nvPr>
            <p:ph type="title"/>
          </p:nvPr>
        </p:nvSpPr>
        <p:spPr>
          <a:xfrm>
            <a:off x="457200" y="34731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There are 11 organ systems in the human body.</a:t>
            </a:r>
            <a:endParaRPr/>
          </a:p>
        </p:txBody>
      </p:sp>
      <p:pic>
        <p:nvPicPr>
          <p:cNvPr id="1080" name="Google Shape;1080;p109" descr="human.jpg"/>
          <p:cNvPicPr preferRelativeResize="0">
            <a:picLocks noGrp="1"/>
          </p:cNvPicPr>
          <p:nvPr>
            <p:ph type="body" idx="1"/>
          </p:nvPr>
        </p:nvPicPr>
        <p:blipFill rotWithShape="1">
          <a:blip r:embed="rId3">
            <a:alphaModFix/>
          </a:blip>
          <a:srcRect l="-831" r="1337"/>
          <a:stretch/>
        </p:blipFill>
        <p:spPr>
          <a:xfrm>
            <a:off x="2662084" y="1801003"/>
            <a:ext cx="3819900" cy="4845000"/>
          </a:xfrm>
          <a:prstGeom prst="rect">
            <a:avLst/>
          </a:prstGeom>
          <a:noFill/>
          <a:ln w="9525" cap="flat" cmpd="sng">
            <a:solidFill>
              <a:schemeClr val="lt1"/>
            </a:solidFill>
            <a:prstDash val="solid"/>
            <a:round/>
            <a:headEnd type="none" w="sm" len="sm"/>
            <a:tailEnd type="none" w="sm" len="sm"/>
          </a:ln>
        </p:spPr>
      </p:pic>
      <p:sp>
        <p:nvSpPr>
          <p:cNvPr id="1081" name="Google Shape;1081;p10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10"/>
          <p:cNvSpPr txBox="1">
            <a:spLocks noGrp="1"/>
          </p:cNvSpPr>
          <p:nvPr>
            <p:ph type="title"/>
          </p:nvPr>
        </p:nvSpPr>
        <p:spPr>
          <a:xfrm>
            <a:off x="457200" y="599361"/>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Plants have 2 organ systems</a:t>
            </a:r>
            <a:endParaRPr/>
          </a:p>
        </p:txBody>
      </p:sp>
      <p:sp>
        <p:nvSpPr>
          <p:cNvPr id="1088" name="Google Shape;1088;p11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9" name="Google Shape;1089;p110"/>
          <p:cNvPicPr preferRelativeResize="0"/>
          <p:nvPr/>
        </p:nvPicPr>
        <p:blipFill rotWithShape="1">
          <a:blip r:embed="rId4">
            <a:alphaModFix/>
          </a:blip>
          <a:srcRect/>
          <a:stretch/>
        </p:blipFill>
        <p:spPr>
          <a:xfrm>
            <a:off x="886265" y="2067951"/>
            <a:ext cx="6386732" cy="4654180"/>
          </a:xfrm>
          <a:prstGeom prst="rect">
            <a:avLst/>
          </a:prstGeom>
          <a:noFill/>
          <a:ln>
            <a:noFill/>
          </a:ln>
        </p:spPr>
      </p:pic>
      <p:sp>
        <p:nvSpPr>
          <p:cNvPr id="1090" name="Google Shape;1090;p110"/>
          <p:cNvSpPr/>
          <p:nvPr/>
        </p:nvSpPr>
        <p:spPr>
          <a:xfrm>
            <a:off x="886265" y="3252651"/>
            <a:ext cx="1959428" cy="698361"/>
          </a:xfrm>
          <a:prstGeom prst="ellipse">
            <a:avLst/>
          </a:prstGeom>
          <a:noFill/>
          <a:ln w="793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1" name="Google Shape;1091;p110"/>
          <p:cNvSpPr/>
          <p:nvPr/>
        </p:nvSpPr>
        <p:spPr>
          <a:xfrm>
            <a:off x="735230" y="5560278"/>
            <a:ext cx="1959428" cy="698361"/>
          </a:xfrm>
          <a:prstGeom prst="ellipse">
            <a:avLst/>
          </a:prstGeom>
          <a:noFill/>
          <a:ln w="793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1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13"/>
          <p:cNvSpPr txBox="1">
            <a:spLocks noGrp="1"/>
          </p:cNvSpPr>
          <p:nvPr>
            <p:ph type="title"/>
          </p:nvPr>
        </p:nvSpPr>
        <p:spPr>
          <a:xfrm>
            <a:off x="840997"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How many organ systems are in the human body?</a:t>
            </a:r>
            <a:endParaRPr/>
          </a:p>
        </p:txBody>
      </p:sp>
      <p:pic>
        <p:nvPicPr>
          <p:cNvPr id="1104" name="Google Shape;1104;p113" descr="human.jpg"/>
          <p:cNvPicPr preferRelativeResize="0">
            <a:picLocks noGrp="1"/>
          </p:cNvPicPr>
          <p:nvPr>
            <p:ph type="body" idx="1"/>
          </p:nvPr>
        </p:nvPicPr>
        <p:blipFill rotWithShape="1">
          <a:blip r:embed="rId3">
            <a:alphaModFix/>
          </a:blip>
          <a:srcRect l="-831" r="1337"/>
          <a:stretch/>
        </p:blipFill>
        <p:spPr>
          <a:xfrm>
            <a:off x="2662084" y="1871003"/>
            <a:ext cx="3819832" cy="4845096"/>
          </a:xfrm>
          <a:prstGeom prst="rect">
            <a:avLst/>
          </a:prstGeom>
          <a:noFill/>
          <a:ln w="9525" cap="flat" cmpd="sng">
            <a:solidFill>
              <a:schemeClr val="lt1"/>
            </a:solidFill>
            <a:prstDash val="solid"/>
            <a:round/>
            <a:headEnd type="none" w="sm" len="sm"/>
            <a:tailEnd type="none" w="sm" len="sm"/>
          </a:ln>
        </p:spPr>
      </p:pic>
      <p:sp>
        <p:nvSpPr>
          <p:cNvPr id="1105" name="Google Shape;1105;p1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14"/>
          <p:cNvSpPr txBox="1">
            <a:spLocks noGrp="1"/>
          </p:cNvSpPr>
          <p:nvPr>
            <p:ph type="title"/>
          </p:nvPr>
        </p:nvSpPr>
        <p:spPr>
          <a:xfrm>
            <a:off x="631369" y="72998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are the two organ systems found in plants?</a:t>
            </a:r>
            <a:endParaRPr/>
          </a:p>
        </p:txBody>
      </p:sp>
      <p:sp>
        <p:nvSpPr>
          <p:cNvPr id="1112" name="Google Shape;1112;p1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3" name="Google Shape;1113;p114"/>
          <p:cNvPicPr preferRelativeResize="0"/>
          <p:nvPr/>
        </p:nvPicPr>
        <p:blipFill rotWithShape="1">
          <a:blip r:embed="rId4">
            <a:alphaModFix/>
          </a:blip>
          <a:srcRect l="25887"/>
          <a:stretch/>
        </p:blipFill>
        <p:spPr>
          <a:xfrm>
            <a:off x="2502750" y="2067950"/>
            <a:ext cx="4733525" cy="4654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2"/>
          <p:cNvPicPr preferRelativeResize="0"/>
          <p:nvPr/>
        </p:nvPicPr>
        <p:blipFill rotWithShape="1">
          <a:blip r:embed="rId3">
            <a:alphaModFix/>
          </a:blip>
          <a:srcRect/>
          <a:stretch/>
        </p:blipFill>
        <p:spPr>
          <a:xfrm rot="5400000">
            <a:off x="2179320" y="905256"/>
            <a:ext cx="4937760" cy="6327648"/>
          </a:xfrm>
          <a:prstGeom prst="rect">
            <a:avLst/>
          </a:prstGeom>
          <a:noFill/>
          <a:ln>
            <a:noFill/>
          </a:ln>
        </p:spPr>
      </p:pic>
      <p:sp>
        <p:nvSpPr>
          <p:cNvPr id="204" name="Google Shape;204;p12"/>
          <p:cNvSpPr txBox="1"/>
          <p:nvPr/>
        </p:nvSpPr>
        <p:spPr>
          <a:xfrm>
            <a:off x="424771" y="424770"/>
            <a:ext cx="8991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Tissue</a:t>
            </a:r>
            <a:r>
              <a:rPr lang="en-US" sz="3600">
                <a:solidFill>
                  <a:schemeClr val="dk1"/>
                </a:solidFill>
                <a:latin typeface="Calibri"/>
                <a:ea typeface="Calibri"/>
                <a:cs typeface="Calibri"/>
                <a:sym typeface="Calibri"/>
              </a:rPr>
              <a:t>: group of similar cells that work together and have a specific function together.</a:t>
            </a:r>
            <a:endParaRPr/>
          </a:p>
        </p:txBody>
      </p:sp>
      <p:sp>
        <p:nvSpPr>
          <p:cNvPr id="205" name="Google Shape;205;p1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 name="Google Shape;206;p12"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1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0" name="Google Shape;1120;p11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p116" descr="repiratory systems.jpg"/>
          <p:cNvPicPr preferRelativeResize="0">
            <a:picLocks noGrp="1"/>
          </p:cNvPicPr>
          <p:nvPr>
            <p:ph type="body" idx="1"/>
          </p:nvPr>
        </p:nvPicPr>
        <p:blipFill rotWithShape="1">
          <a:blip r:embed="rId3">
            <a:alphaModFix/>
          </a:blip>
          <a:srcRect l="-39211" r="-39210"/>
          <a:stretch/>
        </p:blipFill>
        <p:spPr>
          <a:xfrm>
            <a:off x="-423508" y="619432"/>
            <a:ext cx="9990900" cy="6032100"/>
          </a:xfrm>
          <a:prstGeom prst="rect">
            <a:avLst/>
          </a:prstGeom>
          <a:noFill/>
          <a:ln w="9525" cap="flat" cmpd="sng">
            <a:solidFill>
              <a:schemeClr val="lt1"/>
            </a:solidFill>
            <a:prstDash val="solid"/>
            <a:round/>
            <a:headEnd type="none" w="sm" len="sm"/>
            <a:tailEnd type="none" w="sm" len="sm"/>
          </a:ln>
        </p:spPr>
      </p:pic>
      <p:sp>
        <p:nvSpPr>
          <p:cNvPr id="1127" name="Google Shape;1127;p11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8" name="Google Shape;1128;p11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1134" name="Google Shape;1134;p117" descr="repiratory systems.jpg"/>
          <p:cNvPicPr preferRelativeResize="0">
            <a:picLocks noGrp="1"/>
          </p:cNvPicPr>
          <p:nvPr>
            <p:ph type="body" idx="1"/>
          </p:nvPr>
        </p:nvPicPr>
        <p:blipFill rotWithShape="1">
          <a:blip r:embed="rId3">
            <a:alphaModFix/>
          </a:blip>
          <a:srcRect l="-39211" r="-39210"/>
          <a:stretch/>
        </p:blipFill>
        <p:spPr>
          <a:xfrm>
            <a:off x="-423508" y="619432"/>
            <a:ext cx="9991016" cy="6032091"/>
          </a:xfrm>
          <a:prstGeom prst="rect">
            <a:avLst/>
          </a:prstGeom>
          <a:noFill/>
          <a:ln>
            <a:noFill/>
          </a:ln>
        </p:spPr>
      </p:pic>
      <p:sp>
        <p:nvSpPr>
          <p:cNvPr id="1135" name="Google Shape;1135;p1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6" name="Google Shape;1136;p11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2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3" name="Google Shape;1143;p12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Google Shape;1149;p122" descr="lung.jpg"/>
          <p:cNvPicPr preferRelativeResize="0">
            <a:picLocks noGrp="1"/>
          </p:cNvPicPr>
          <p:nvPr>
            <p:ph type="body" idx="1"/>
          </p:nvPr>
        </p:nvPicPr>
        <p:blipFill rotWithShape="1">
          <a:blip r:embed="rId3">
            <a:alphaModFix/>
          </a:blip>
          <a:srcRect l="-34892" r="-34892"/>
          <a:stretch/>
        </p:blipFill>
        <p:spPr>
          <a:xfrm>
            <a:off x="457200" y="1600200"/>
            <a:ext cx="8229600" cy="4525963"/>
          </a:xfrm>
          <a:prstGeom prst="rect">
            <a:avLst/>
          </a:prstGeom>
          <a:noFill/>
          <a:ln>
            <a:noFill/>
          </a:ln>
        </p:spPr>
      </p:pic>
      <p:pic>
        <p:nvPicPr>
          <p:cNvPr id="1150" name="Google Shape;1150;p122"/>
          <p:cNvPicPr preferRelativeResize="0"/>
          <p:nvPr/>
        </p:nvPicPr>
        <p:blipFill rotWithShape="1">
          <a:blip r:embed="rId4">
            <a:alphaModFix/>
          </a:blip>
          <a:srcRect/>
          <a:stretch/>
        </p:blipFill>
        <p:spPr>
          <a:xfrm>
            <a:off x="1356852" y="426321"/>
            <a:ext cx="5958348" cy="5958348"/>
          </a:xfrm>
          <a:prstGeom prst="rect">
            <a:avLst/>
          </a:prstGeom>
          <a:noFill/>
          <a:ln>
            <a:noFill/>
          </a:ln>
        </p:spPr>
      </p:pic>
      <p:sp>
        <p:nvSpPr>
          <p:cNvPr id="1151" name="Google Shape;1151;p122"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2" name="Google Shape;1152;p122" descr="Comment Dislike"/>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123"/>
          <p:cNvPicPr preferRelativeResize="0"/>
          <p:nvPr/>
        </p:nvPicPr>
        <p:blipFill rotWithShape="1">
          <a:blip r:embed="rId3">
            <a:alphaModFix/>
          </a:blip>
          <a:srcRect/>
          <a:stretch/>
        </p:blipFill>
        <p:spPr>
          <a:xfrm rot="5400000">
            <a:off x="2179320" y="103787"/>
            <a:ext cx="4937760" cy="6327648"/>
          </a:xfrm>
          <a:prstGeom prst="rect">
            <a:avLst/>
          </a:prstGeom>
          <a:noFill/>
          <a:ln>
            <a:noFill/>
          </a:ln>
        </p:spPr>
      </p:pic>
      <p:pic>
        <p:nvPicPr>
          <p:cNvPr id="1159" name="Google Shape;1159;p123"/>
          <p:cNvPicPr preferRelativeResize="0"/>
          <p:nvPr/>
        </p:nvPicPr>
        <p:blipFill rotWithShape="1">
          <a:blip r:embed="rId4">
            <a:alphaModFix/>
          </a:blip>
          <a:srcRect/>
          <a:stretch/>
        </p:blipFill>
        <p:spPr>
          <a:xfrm>
            <a:off x="1669026" y="396824"/>
            <a:ext cx="5958348" cy="5958348"/>
          </a:xfrm>
          <a:prstGeom prst="rect">
            <a:avLst/>
          </a:prstGeom>
          <a:noFill/>
          <a:ln>
            <a:noFill/>
          </a:ln>
        </p:spPr>
      </p:pic>
      <p:sp>
        <p:nvSpPr>
          <p:cNvPr id="1160" name="Google Shape;1160;p123"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1" name="Google Shape;1161;p123" descr="Comment Dislike"/>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1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12"/>
          <p:cNvSpPr txBox="1">
            <a:spLocks noGrp="1"/>
          </p:cNvSpPr>
          <p:nvPr>
            <p:ph type="title"/>
          </p:nvPr>
        </p:nvSpPr>
        <p:spPr>
          <a:xfrm>
            <a:off x="583250" y="403311"/>
            <a:ext cx="8229600" cy="1637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an organ system?</a:t>
            </a:r>
            <a:endParaRPr/>
          </a:p>
        </p:txBody>
      </p:sp>
      <p:pic>
        <p:nvPicPr>
          <p:cNvPr id="1174" name="Google Shape;1174;p112" descr="repiratory systems.jpg"/>
          <p:cNvPicPr preferRelativeResize="0">
            <a:picLocks noGrp="1"/>
          </p:cNvPicPr>
          <p:nvPr>
            <p:ph type="body" idx="1"/>
          </p:nvPr>
        </p:nvPicPr>
        <p:blipFill rotWithShape="1">
          <a:blip r:embed="rId3">
            <a:alphaModFix/>
          </a:blip>
          <a:srcRect l="-39211" r="-39210"/>
          <a:stretch/>
        </p:blipFill>
        <p:spPr>
          <a:xfrm>
            <a:off x="457200" y="2358014"/>
            <a:ext cx="8229600" cy="4325815"/>
          </a:xfrm>
          <a:prstGeom prst="rect">
            <a:avLst/>
          </a:prstGeom>
          <a:noFill/>
          <a:ln w="9525" cap="flat" cmpd="sng">
            <a:solidFill>
              <a:schemeClr val="lt1"/>
            </a:solidFill>
            <a:prstDash val="solid"/>
            <a:round/>
            <a:headEnd type="none" w="sm" len="sm"/>
            <a:tailEnd type="none" w="sm" len="sm"/>
          </a:ln>
        </p:spPr>
      </p:pic>
      <p:sp>
        <p:nvSpPr>
          <p:cNvPr id="1175" name="Google Shape;1175;p11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Google Shape;1181;p119" descr="repiratory systems.jpg"/>
          <p:cNvPicPr preferRelativeResize="0">
            <a:picLocks noGrp="1"/>
          </p:cNvPicPr>
          <p:nvPr>
            <p:ph type="body" idx="1"/>
          </p:nvPr>
        </p:nvPicPr>
        <p:blipFill rotWithShape="1">
          <a:blip r:embed="rId3">
            <a:alphaModFix/>
          </a:blip>
          <a:srcRect l="-39211" r="-39210"/>
          <a:stretch/>
        </p:blipFill>
        <p:spPr>
          <a:xfrm>
            <a:off x="-423500" y="1950675"/>
            <a:ext cx="9990900" cy="4701000"/>
          </a:xfrm>
          <a:prstGeom prst="rect">
            <a:avLst/>
          </a:prstGeom>
          <a:noFill/>
          <a:ln w="9525" cap="flat" cmpd="sng">
            <a:solidFill>
              <a:schemeClr val="lt1"/>
            </a:solidFill>
            <a:prstDash val="solid"/>
            <a:round/>
            <a:headEnd type="none" w="sm" len="sm"/>
            <a:tailEnd type="none" w="sm" len="sm"/>
          </a:ln>
        </p:spPr>
      </p:pic>
      <p:sp>
        <p:nvSpPr>
          <p:cNvPr id="1182" name="Google Shape;1182;p1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9"/>
          <p:cNvSpPr txBox="1">
            <a:spLocks noGrp="1"/>
          </p:cNvSpPr>
          <p:nvPr>
            <p:ph type="title"/>
          </p:nvPr>
        </p:nvSpPr>
        <p:spPr>
          <a:xfrm>
            <a:off x="631369" y="72998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is the name of the organ system shown below?</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p120" descr="repiratory systems.jpg"/>
          <p:cNvPicPr preferRelativeResize="0">
            <a:picLocks noGrp="1"/>
          </p:cNvPicPr>
          <p:nvPr>
            <p:ph type="body" idx="1"/>
          </p:nvPr>
        </p:nvPicPr>
        <p:blipFill rotWithShape="1">
          <a:blip r:embed="rId3">
            <a:alphaModFix/>
          </a:blip>
          <a:srcRect l="-39211" r="-39210"/>
          <a:stretch/>
        </p:blipFill>
        <p:spPr>
          <a:xfrm>
            <a:off x="-423508" y="2162629"/>
            <a:ext cx="9991016" cy="4488894"/>
          </a:xfrm>
          <a:prstGeom prst="rect">
            <a:avLst/>
          </a:prstGeom>
          <a:noFill/>
          <a:ln w="9525" cap="flat" cmpd="sng">
            <a:solidFill>
              <a:schemeClr val="lt1"/>
            </a:solidFill>
            <a:prstDash val="solid"/>
            <a:round/>
            <a:headEnd type="none" w="sm" len="sm"/>
            <a:tailEnd type="none" w="sm" len="sm"/>
          </a:ln>
        </p:spPr>
      </p:pic>
      <p:sp>
        <p:nvSpPr>
          <p:cNvPr id="1190" name="Google Shape;1190;p12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20"/>
          <p:cNvSpPr txBox="1">
            <a:spLocks noGrp="1"/>
          </p:cNvSpPr>
          <p:nvPr>
            <p:ph type="title"/>
          </p:nvPr>
        </p:nvSpPr>
        <p:spPr>
          <a:xfrm>
            <a:off x="631369" y="72998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organs are included in the respiratory system?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pic>
        <p:nvPicPr>
          <p:cNvPr id="1197" name="Google Shape;1197;p125" descr="lung.jpg"/>
          <p:cNvPicPr preferRelativeResize="0">
            <a:picLocks noGrp="1"/>
          </p:cNvPicPr>
          <p:nvPr>
            <p:ph type="body" idx="1"/>
          </p:nvPr>
        </p:nvPicPr>
        <p:blipFill rotWithShape="1">
          <a:blip r:embed="rId3">
            <a:alphaModFix/>
          </a:blip>
          <a:srcRect l="-34892" r="-34892"/>
          <a:stretch/>
        </p:blipFill>
        <p:spPr>
          <a:xfrm>
            <a:off x="221226" y="2204807"/>
            <a:ext cx="8229600" cy="4525963"/>
          </a:xfrm>
          <a:prstGeom prst="rect">
            <a:avLst/>
          </a:prstGeom>
          <a:noFill/>
          <a:ln>
            <a:noFill/>
          </a:ln>
        </p:spPr>
      </p:pic>
      <p:pic>
        <p:nvPicPr>
          <p:cNvPr id="1198" name="Google Shape;1198;p125"/>
          <p:cNvPicPr preferRelativeResize="0"/>
          <p:nvPr/>
        </p:nvPicPr>
        <p:blipFill rotWithShape="1">
          <a:blip r:embed="rId4">
            <a:alphaModFix/>
          </a:blip>
          <a:srcRect/>
          <a:stretch/>
        </p:blipFill>
        <p:spPr>
          <a:xfrm>
            <a:off x="1356852" y="2583543"/>
            <a:ext cx="5958348" cy="3801126"/>
          </a:xfrm>
          <a:prstGeom prst="rect">
            <a:avLst/>
          </a:prstGeom>
          <a:noFill/>
          <a:ln>
            <a:noFill/>
          </a:ln>
        </p:spPr>
      </p:pic>
      <p:sp>
        <p:nvSpPr>
          <p:cNvPr id="1199" name="Google Shape;1199;p125"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25"/>
          <p:cNvSpPr txBox="1">
            <a:spLocks noGrp="1"/>
          </p:cNvSpPr>
          <p:nvPr>
            <p:ph type="title"/>
          </p:nvPr>
        </p:nvSpPr>
        <p:spPr>
          <a:xfrm>
            <a:off x="631369" y="72998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would a single organ (like lungs) not be considered an organ system?</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1206" name="Google Shape;1206;p126"/>
          <p:cNvPicPr preferRelativeResize="0"/>
          <p:nvPr/>
        </p:nvPicPr>
        <p:blipFill rotWithShape="1">
          <a:blip r:embed="rId3">
            <a:alphaModFix/>
          </a:blip>
          <a:srcRect/>
          <a:stretch/>
        </p:blipFill>
        <p:spPr>
          <a:xfrm rot="5400000">
            <a:off x="2211570" y="760837"/>
            <a:ext cx="4937760" cy="6327648"/>
          </a:xfrm>
          <a:prstGeom prst="rect">
            <a:avLst/>
          </a:prstGeom>
          <a:noFill/>
          <a:ln>
            <a:noFill/>
          </a:ln>
        </p:spPr>
      </p:pic>
      <p:pic>
        <p:nvPicPr>
          <p:cNvPr id="1207" name="Google Shape;1207;p126"/>
          <p:cNvPicPr preferRelativeResize="0"/>
          <p:nvPr/>
        </p:nvPicPr>
        <p:blipFill rotWithShape="1">
          <a:blip r:embed="rId4">
            <a:alphaModFix/>
          </a:blip>
          <a:srcRect/>
          <a:stretch/>
        </p:blipFill>
        <p:spPr>
          <a:xfrm>
            <a:off x="1516626" y="1237624"/>
            <a:ext cx="5958348" cy="5467977"/>
          </a:xfrm>
          <a:prstGeom prst="rect">
            <a:avLst/>
          </a:prstGeom>
          <a:noFill/>
          <a:ln>
            <a:noFill/>
          </a:ln>
        </p:spPr>
      </p:pic>
      <p:sp>
        <p:nvSpPr>
          <p:cNvPr id="1208" name="Google Shape;1208;p126"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26"/>
          <p:cNvSpPr txBox="1"/>
          <p:nvPr/>
        </p:nvSpPr>
        <p:spPr>
          <a:xfrm>
            <a:off x="732968" y="178445"/>
            <a:ext cx="8229600" cy="11430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Are tissues organ systems? Why or why not?</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27"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6" name="Google Shape;1216;p127"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2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29"/>
          <p:cNvSpPr txBox="1"/>
          <p:nvPr/>
        </p:nvSpPr>
        <p:spPr>
          <a:xfrm>
            <a:off x="1556591" y="176340"/>
            <a:ext cx="603081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What is an organ system?</a:t>
            </a:r>
            <a:endParaRPr/>
          </a:p>
        </p:txBody>
      </p:sp>
      <p:pic>
        <p:nvPicPr>
          <p:cNvPr id="1229" name="Google Shape;1229;p129" descr="repiratory systems.jpg"/>
          <p:cNvPicPr preferRelativeResize="0"/>
          <p:nvPr/>
        </p:nvPicPr>
        <p:blipFill rotWithShape="1">
          <a:blip r:embed="rId3">
            <a:alphaModFix/>
          </a:blip>
          <a:srcRect l="-39211" r="-39210"/>
          <a:stretch/>
        </p:blipFill>
        <p:spPr>
          <a:xfrm>
            <a:off x="457200" y="1613670"/>
            <a:ext cx="8229600" cy="4325815"/>
          </a:xfrm>
          <a:prstGeom prst="rect">
            <a:avLst/>
          </a:prstGeom>
          <a:noFill/>
          <a:ln>
            <a:noFill/>
          </a:ln>
        </p:spPr>
      </p:pic>
      <p:sp>
        <p:nvSpPr>
          <p:cNvPr id="1230" name="Google Shape;1230;p129"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30"/>
          <p:cNvSpPr txBox="1">
            <a:spLocks noGrp="1"/>
          </p:cNvSpPr>
          <p:nvPr>
            <p:ph type="title"/>
          </p:nvPr>
        </p:nvSpPr>
        <p:spPr>
          <a:xfrm>
            <a:off x="457200" y="59936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are the two plant organ systems called?</a:t>
            </a:r>
            <a:endParaRPr/>
          </a:p>
        </p:txBody>
      </p:sp>
      <p:pic>
        <p:nvPicPr>
          <p:cNvPr id="1237" name="Google Shape;1237;p130"/>
          <p:cNvPicPr preferRelativeResize="0"/>
          <p:nvPr/>
        </p:nvPicPr>
        <p:blipFill rotWithShape="1">
          <a:blip r:embed="rId3">
            <a:alphaModFix/>
          </a:blip>
          <a:srcRect l="25727"/>
          <a:stretch/>
        </p:blipFill>
        <p:spPr>
          <a:xfrm>
            <a:off x="2527275" y="2067950"/>
            <a:ext cx="4745725" cy="4654175"/>
          </a:xfrm>
          <a:prstGeom prst="rect">
            <a:avLst/>
          </a:prstGeom>
          <a:noFill/>
          <a:ln>
            <a:noFill/>
          </a:ln>
        </p:spPr>
      </p:pic>
      <p:sp>
        <p:nvSpPr>
          <p:cNvPr id="1238" name="Google Shape;1238;p130"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131" descr="Animal Cell.jpg"/>
          <p:cNvPicPr preferRelativeResize="0"/>
          <p:nvPr/>
        </p:nvPicPr>
        <p:blipFill rotWithShape="1">
          <a:blip r:embed="rId3">
            <a:alphaModFix/>
          </a:blip>
          <a:srcRect l="-26185" r="-26185"/>
          <a:stretch/>
        </p:blipFill>
        <p:spPr>
          <a:xfrm>
            <a:off x="-837027" y="4515144"/>
            <a:ext cx="4495046" cy="2215702"/>
          </a:xfrm>
          <a:prstGeom prst="rect">
            <a:avLst/>
          </a:prstGeom>
          <a:noFill/>
          <a:ln>
            <a:noFill/>
          </a:ln>
        </p:spPr>
      </p:pic>
      <p:sp>
        <p:nvSpPr>
          <p:cNvPr id="1245" name="Google Shape;1245;p131"/>
          <p:cNvSpPr txBox="1"/>
          <p:nvPr/>
        </p:nvSpPr>
        <p:spPr>
          <a:xfrm>
            <a:off x="849543" y="298436"/>
            <a:ext cx="829445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What is the relationship between cells, tissue, organs, and organ systems??</a:t>
            </a:r>
            <a:endParaRPr/>
          </a:p>
        </p:txBody>
      </p:sp>
      <p:pic>
        <p:nvPicPr>
          <p:cNvPr id="1246" name="Google Shape;1246;p131"/>
          <p:cNvPicPr preferRelativeResize="0"/>
          <p:nvPr/>
        </p:nvPicPr>
        <p:blipFill rotWithShape="1">
          <a:blip r:embed="rId4">
            <a:alphaModFix/>
          </a:blip>
          <a:srcRect/>
          <a:stretch/>
        </p:blipFill>
        <p:spPr>
          <a:xfrm rot="5400000">
            <a:off x="1562230" y="1444928"/>
            <a:ext cx="1957611" cy="2908379"/>
          </a:xfrm>
          <a:prstGeom prst="rect">
            <a:avLst/>
          </a:prstGeom>
          <a:noFill/>
          <a:ln>
            <a:noFill/>
          </a:ln>
        </p:spPr>
      </p:pic>
      <p:sp>
        <p:nvSpPr>
          <p:cNvPr id="1247" name="Google Shape;1247;p131"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8" name="Google Shape;1248;p131"/>
          <p:cNvPicPr preferRelativeResize="0"/>
          <p:nvPr/>
        </p:nvPicPr>
        <p:blipFill rotWithShape="1">
          <a:blip r:embed="rId6">
            <a:alphaModFix/>
          </a:blip>
          <a:srcRect/>
          <a:stretch/>
        </p:blipFill>
        <p:spPr>
          <a:xfrm>
            <a:off x="4160428" y="4652550"/>
            <a:ext cx="3629464" cy="2176185"/>
          </a:xfrm>
          <a:prstGeom prst="rect">
            <a:avLst/>
          </a:prstGeom>
          <a:noFill/>
          <a:ln>
            <a:noFill/>
          </a:ln>
        </p:spPr>
      </p:pic>
      <p:pic>
        <p:nvPicPr>
          <p:cNvPr id="1249" name="Google Shape;1249;p131" descr="repiratory systems.jpg"/>
          <p:cNvPicPr preferRelativeResize="0"/>
          <p:nvPr/>
        </p:nvPicPr>
        <p:blipFill rotWithShape="1">
          <a:blip r:embed="rId7">
            <a:alphaModFix/>
          </a:blip>
          <a:srcRect l="-39211" r="-39210"/>
          <a:stretch/>
        </p:blipFill>
        <p:spPr>
          <a:xfrm>
            <a:off x="3995225" y="1864013"/>
            <a:ext cx="5846794" cy="2313591"/>
          </a:xfrm>
          <a:prstGeom prst="rect">
            <a:avLst/>
          </a:prstGeom>
          <a:noFill/>
          <a:ln>
            <a:noFill/>
          </a:ln>
        </p:spPr>
      </p:pic>
      <p:sp>
        <p:nvSpPr>
          <p:cNvPr id="1250" name="Google Shape;1250;p131"/>
          <p:cNvSpPr/>
          <p:nvPr/>
        </p:nvSpPr>
        <p:spPr>
          <a:xfrm rot="-7997252">
            <a:off x="1894604" y="3885135"/>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1" name="Google Shape;1251;p131"/>
          <p:cNvSpPr/>
          <p:nvPr/>
        </p:nvSpPr>
        <p:spPr>
          <a:xfrm rot="-1759627">
            <a:off x="4008363" y="3793575"/>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2" name="Google Shape;1252;p131"/>
          <p:cNvSpPr/>
          <p:nvPr/>
        </p:nvSpPr>
        <p:spPr>
          <a:xfrm rot="-9004580">
            <a:off x="7183556" y="4151348"/>
            <a:ext cx="371789" cy="721604"/>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3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259" name="Google Shape;1259;p13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33"/>
          <p:cNvSpPr txBox="1">
            <a:spLocks noGrp="1"/>
          </p:cNvSpPr>
          <p:nvPr>
            <p:ph type="title"/>
          </p:nvPr>
        </p:nvSpPr>
        <p:spPr>
          <a:xfrm>
            <a:off x="457200" y="132733"/>
            <a:ext cx="8229600" cy="163707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Organ System</a:t>
            </a:r>
            <a:r>
              <a:rPr lang="en-US"/>
              <a:t>: a group of 2 or more organs that work together for a specific function.  </a:t>
            </a:r>
            <a:endParaRPr/>
          </a:p>
        </p:txBody>
      </p:sp>
      <p:pic>
        <p:nvPicPr>
          <p:cNvPr id="1266" name="Google Shape;1266;p133" descr="repiratory systems.jpg"/>
          <p:cNvPicPr preferRelativeResize="0">
            <a:picLocks noGrp="1"/>
          </p:cNvPicPr>
          <p:nvPr>
            <p:ph type="body" idx="1"/>
          </p:nvPr>
        </p:nvPicPr>
        <p:blipFill rotWithShape="1">
          <a:blip r:embed="rId3">
            <a:alphaModFix/>
          </a:blip>
          <a:srcRect l="-39211" r="-39210"/>
          <a:stretch/>
        </p:blipFill>
        <p:spPr>
          <a:xfrm>
            <a:off x="457200" y="1964970"/>
            <a:ext cx="8229600" cy="4525963"/>
          </a:xfrm>
          <a:prstGeom prst="rect">
            <a:avLst/>
          </a:prstGeom>
          <a:noFill/>
          <a:ln w="9525" cap="flat" cmpd="sng">
            <a:solidFill>
              <a:schemeClr val="lt1"/>
            </a:solidFill>
            <a:prstDash val="solid"/>
            <a:round/>
            <a:headEnd type="none" w="sm" len="sm"/>
            <a:tailEnd type="none" w="sm" len="sm"/>
          </a:ln>
        </p:spPr>
      </p:pic>
      <p:sp>
        <p:nvSpPr>
          <p:cNvPr id="1267" name="Google Shape;1267;p13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gdcc8fac9fb_0_51"/>
          <p:cNvSpPr txBox="1"/>
          <p:nvPr/>
        </p:nvSpPr>
        <p:spPr>
          <a:xfrm>
            <a:off x="1280300" y="111150"/>
            <a:ext cx="71364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Reinforcement Activity</a:t>
            </a:r>
            <a:endParaRPr/>
          </a:p>
        </p:txBody>
      </p:sp>
      <p:sp>
        <p:nvSpPr>
          <p:cNvPr id="1274" name="Google Shape;1274;gdcc8fac9fb_0_51"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gdcc8fac9fb_0_51"/>
          <p:cNvSpPr txBox="1"/>
          <p:nvPr/>
        </p:nvSpPr>
        <p:spPr>
          <a:xfrm>
            <a:off x="76200" y="1065450"/>
            <a:ext cx="8991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hlink"/>
                </a:solidFill>
                <a:latin typeface="Calibri"/>
                <a:ea typeface="Calibri"/>
                <a:cs typeface="Calibri"/>
                <a:sym typeface="Calibri"/>
                <a:hlinkClick r:id="rId4"/>
              </a:rPr>
              <a:t>The Human Body Question</a:t>
            </a:r>
            <a:endParaRPr/>
          </a:p>
        </p:txBody>
      </p:sp>
      <p:pic>
        <p:nvPicPr>
          <p:cNvPr id="1276" name="Google Shape;1276;gdcc8fac9fb_0_51"/>
          <p:cNvPicPr preferRelativeResize="0"/>
          <p:nvPr/>
        </p:nvPicPr>
        <p:blipFill>
          <a:blip r:embed="rId5">
            <a:alphaModFix/>
          </a:blip>
          <a:stretch>
            <a:fillRect/>
          </a:stretch>
        </p:blipFill>
        <p:spPr>
          <a:xfrm>
            <a:off x="4062001" y="2600875"/>
            <a:ext cx="4745077" cy="3503574"/>
          </a:xfrm>
          <a:prstGeom prst="rect">
            <a:avLst/>
          </a:prstGeom>
          <a:noFill/>
          <a:ln w="9525" cap="flat" cmpd="sng">
            <a:solidFill>
              <a:schemeClr val="dk2"/>
            </a:solidFill>
            <a:prstDash val="solid"/>
            <a:round/>
            <a:headEnd type="none" w="sm" len="sm"/>
            <a:tailEnd type="none" w="sm" len="sm"/>
          </a:ln>
        </p:spPr>
      </p:pic>
      <p:sp>
        <p:nvSpPr>
          <p:cNvPr id="1277" name="Google Shape;1277;gdcc8fac9fb_0_51"/>
          <p:cNvSpPr txBox="1"/>
          <p:nvPr/>
        </p:nvSpPr>
        <p:spPr>
          <a:xfrm>
            <a:off x="624956" y="2410250"/>
            <a:ext cx="26262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 copy of the Human Body probing question. Allow students to respond to this question at the end of the tissues lesson and then make revisions following subsequent lessons.</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For more on this activity, follow this link to </a:t>
            </a:r>
            <a:r>
              <a:rPr lang="en-US" sz="1800" i="1" u="sng">
                <a:solidFill>
                  <a:schemeClr val="hlink"/>
                </a:solidFill>
                <a:latin typeface="Calibri"/>
                <a:ea typeface="Calibri"/>
                <a:cs typeface="Calibri"/>
                <a:sym typeface="Calibri"/>
                <a:hlinkClick r:id="rId6"/>
              </a:rPr>
              <a:t>BetterLesson</a:t>
            </a:r>
            <a:r>
              <a:rPr lang="en-US" sz="1800" i="1">
                <a:solidFill>
                  <a:schemeClr val="dk1"/>
                </a:solidFill>
                <a:latin typeface="Calibri"/>
                <a:ea typeface="Calibri"/>
                <a:cs typeface="Calibri"/>
                <a:sym typeface="Calibri"/>
              </a:rPr>
              <a:t>.</a:t>
            </a:r>
            <a:endParaRPr sz="1800" i="1">
              <a:solidFill>
                <a:schemeClr val="dk1"/>
              </a:solidFill>
              <a:latin typeface="Calibri"/>
              <a:ea typeface="Calibri"/>
              <a:cs typeface="Calibri"/>
              <a:sym typeface="Calibri"/>
            </a:endParaRPr>
          </a:p>
        </p:txBody>
      </p:sp>
      <p:pic>
        <p:nvPicPr>
          <p:cNvPr id="1278" name="Google Shape;1278;gdcc8fac9fb_0_51"/>
          <p:cNvPicPr preferRelativeResize="0"/>
          <p:nvPr/>
        </p:nvPicPr>
        <p:blipFill>
          <a:blip r:embed="rId7">
            <a:alphaModFix/>
          </a:blip>
          <a:stretch>
            <a:fillRect/>
          </a:stretch>
        </p:blipFill>
        <p:spPr>
          <a:xfrm rot="2447731">
            <a:off x="1732808" y="1689762"/>
            <a:ext cx="516511" cy="7731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9" name="Google Shape;219;p14"/>
          <p:cNvPicPr preferRelativeResize="0"/>
          <p:nvPr/>
        </p:nvPicPr>
        <p:blipFill rotWithShape="1">
          <a:blip r:embed="rId4">
            <a:alphaModFix/>
          </a:blip>
          <a:srcRect/>
          <a:stretch/>
        </p:blipFill>
        <p:spPr>
          <a:xfrm rot="5400000">
            <a:off x="2257450" y="561506"/>
            <a:ext cx="4937759" cy="6327647"/>
          </a:xfrm>
          <a:prstGeom prst="rect">
            <a:avLst/>
          </a:prstGeom>
          <a:noFill/>
          <a:ln>
            <a:noFill/>
          </a:ln>
        </p:spPr>
      </p:pic>
      <p:sp>
        <p:nvSpPr>
          <p:cNvPr id="220" name="Google Shape;220;p14"/>
          <p:cNvSpPr txBox="1"/>
          <p:nvPr/>
        </p:nvSpPr>
        <p:spPr>
          <a:xfrm>
            <a:off x="424771" y="402324"/>
            <a:ext cx="8603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tissues?</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Google Shape;1284;p13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1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7"/>
          <p:cNvPicPr preferRelativeResize="0"/>
          <p:nvPr/>
        </p:nvPicPr>
        <p:blipFill rotWithShape="1">
          <a:blip r:embed="rId3">
            <a:alphaModFix/>
          </a:blip>
          <a:srcRect/>
          <a:stretch/>
        </p:blipFill>
        <p:spPr>
          <a:xfrm>
            <a:off x="762000" y="685800"/>
            <a:ext cx="7294000" cy="5469588"/>
          </a:xfrm>
          <a:prstGeom prst="rect">
            <a:avLst/>
          </a:prstGeom>
          <a:noFill/>
          <a:ln>
            <a:noFill/>
          </a:ln>
        </p:spPr>
      </p:pic>
      <p:sp>
        <p:nvSpPr>
          <p:cNvPr id="234" name="Google Shape;234;p17"/>
          <p:cNvSpPr txBox="1"/>
          <p:nvPr/>
        </p:nvSpPr>
        <p:spPr>
          <a:xfrm>
            <a:off x="1524000" y="228600"/>
            <a:ext cx="1371600"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libri"/>
                <a:ea typeface="Calibri"/>
                <a:cs typeface="Calibri"/>
                <a:sym typeface="Calibri"/>
              </a:rPr>
              <a:t>Heart</a:t>
            </a:r>
            <a:endParaRPr/>
          </a:p>
        </p:txBody>
      </p:sp>
      <p:sp>
        <p:nvSpPr>
          <p:cNvPr id="235" name="Google Shape;235;p17"/>
          <p:cNvSpPr txBox="1"/>
          <p:nvPr/>
        </p:nvSpPr>
        <p:spPr>
          <a:xfrm>
            <a:off x="31423" y="6019800"/>
            <a:ext cx="3851387"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libri"/>
                <a:ea typeface="Calibri"/>
                <a:cs typeface="Calibri"/>
                <a:sym typeface="Calibri"/>
              </a:rPr>
              <a:t>Cardiac muscle tissue </a:t>
            </a:r>
            <a:endParaRPr/>
          </a:p>
        </p:txBody>
      </p:sp>
      <p:sp>
        <p:nvSpPr>
          <p:cNvPr id="236" name="Google Shape;236;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1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8"/>
          <p:cNvPicPr preferRelativeResize="0"/>
          <p:nvPr/>
        </p:nvPicPr>
        <p:blipFill rotWithShape="1">
          <a:blip r:embed="rId3">
            <a:alphaModFix/>
          </a:blip>
          <a:srcRect/>
          <a:stretch/>
        </p:blipFill>
        <p:spPr>
          <a:xfrm>
            <a:off x="762000" y="685800"/>
            <a:ext cx="7294000" cy="5469588"/>
          </a:xfrm>
          <a:prstGeom prst="rect">
            <a:avLst/>
          </a:prstGeom>
          <a:noFill/>
          <a:ln>
            <a:noFill/>
          </a:ln>
        </p:spPr>
      </p:pic>
      <p:sp>
        <p:nvSpPr>
          <p:cNvPr id="244" name="Google Shape;244;p18"/>
          <p:cNvSpPr txBox="1"/>
          <p:nvPr/>
        </p:nvSpPr>
        <p:spPr>
          <a:xfrm>
            <a:off x="3733800" y="228600"/>
            <a:ext cx="1676400"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libri"/>
                <a:ea typeface="Calibri"/>
                <a:cs typeface="Calibri"/>
                <a:sym typeface="Calibri"/>
              </a:rPr>
              <a:t>Muscles</a:t>
            </a:r>
            <a:endParaRPr/>
          </a:p>
        </p:txBody>
      </p:sp>
      <p:sp>
        <p:nvSpPr>
          <p:cNvPr id="245" name="Google Shape;245;p18"/>
          <p:cNvSpPr txBox="1"/>
          <p:nvPr/>
        </p:nvSpPr>
        <p:spPr>
          <a:xfrm>
            <a:off x="2438400" y="6019800"/>
            <a:ext cx="3851387"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libri"/>
                <a:ea typeface="Calibri"/>
                <a:cs typeface="Calibri"/>
                <a:sym typeface="Calibri"/>
              </a:rPr>
              <a:t>Skeletal muscle tissue </a:t>
            </a:r>
            <a:endParaRPr/>
          </a:p>
        </p:txBody>
      </p:sp>
      <p:sp>
        <p:nvSpPr>
          <p:cNvPr id="246" name="Google Shape;246;p1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 name="Google Shape;247;p1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19"/>
          <p:cNvPicPr preferRelativeResize="0"/>
          <p:nvPr/>
        </p:nvPicPr>
        <p:blipFill rotWithShape="1">
          <a:blip r:embed="rId3">
            <a:alphaModFix/>
          </a:blip>
          <a:srcRect/>
          <a:stretch/>
        </p:blipFill>
        <p:spPr>
          <a:xfrm>
            <a:off x="762000" y="685800"/>
            <a:ext cx="7294000" cy="5469588"/>
          </a:xfrm>
          <a:prstGeom prst="rect">
            <a:avLst/>
          </a:prstGeom>
          <a:noFill/>
          <a:ln>
            <a:noFill/>
          </a:ln>
        </p:spPr>
      </p:pic>
      <p:sp>
        <p:nvSpPr>
          <p:cNvPr id="254" name="Google Shape;254;p19"/>
          <p:cNvSpPr txBox="1"/>
          <p:nvPr/>
        </p:nvSpPr>
        <p:spPr>
          <a:xfrm>
            <a:off x="4953000" y="6019800"/>
            <a:ext cx="3851387"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libri"/>
                <a:ea typeface="Calibri"/>
                <a:cs typeface="Calibri"/>
                <a:sym typeface="Calibri"/>
              </a:rPr>
              <a:t>Smooth muscle tissue </a:t>
            </a:r>
            <a:endParaRPr/>
          </a:p>
        </p:txBody>
      </p:sp>
      <p:sp>
        <p:nvSpPr>
          <p:cNvPr id="255" name="Google Shape;255;p19"/>
          <p:cNvSpPr txBox="1"/>
          <p:nvPr/>
        </p:nvSpPr>
        <p:spPr>
          <a:xfrm>
            <a:off x="6096000" y="228600"/>
            <a:ext cx="1371600"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libri"/>
                <a:ea typeface="Calibri"/>
                <a:cs typeface="Calibri"/>
                <a:sym typeface="Calibri"/>
              </a:rPr>
              <a:t>Organs</a:t>
            </a:r>
            <a:endParaRPr/>
          </a:p>
        </p:txBody>
      </p:sp>
      <p:sp>
        <p:nvSpPr>
          <p:cNvPr id="256" name="Google Shape;256;p1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1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0"/>
          <p:cNvPicPr preferRelativeResize="0"/>
          <p:nvPr/>
        </p:nvPicPr>
        <p:blipFill rotWithShape="1">
          <a:blip r:embed="rId3">
            <a:alphaModFix/>
          </a:blip>
          <a:srcRect/>
          <a:stretch/>
        </p:blipFill>
        <p:spPr>
          <a:xfrm rot="5400000">
            <a:off x="1761976" y="-15732"/>
            <a:ext cx="5620047" cy="8127416"/>
          </a:xfrm>
          <a:prstGeom prst="rect">
            <a:avLst/>
          </a:prstGeom>
          <a:noFill/>
          <a:ln>
            <a:noFill/>
          </a:ln>
        </p:spPr>
      </p:pic>
      <p:sp>
        <p:nvSpPr>
          <p:cNvPr id="264" name="Google Shape;264;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5" name="Google Shape;265;p2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752600" y="257651"/>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Tissue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2" name="Google Shape;122;p2"/>
          <p:cNvPicPr preferRelativeResize="0"/>
          <p:nvPr/>
        </p:nvPicPr>
        <p:blipFill rotWithShape="1">
          <a:blip r:embed="rId3">
            <a:alphaModFix/>
          </a:blip>
          <a:srcRect/>
          <a:stretch/>
        </p:blipFill>
        <p:spPr>
          <a:xfrm rot="5400000">
            <a:off x="2179320" y="905256"/>
            <a:ext cx="4937760" cy="63276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2"/>
          <p:cNvSpPr txBox="1"/>
          <p:nvPr/>
        </p:nvSpPr>
        <p:spPr>
          <a:xfrm>
            <a:off x="1009200" y="424771"/>
            <a:ext cx="8468629"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kind of tissue is found in the heart?</a:t>
            </a:r>
            <a:endParaRPr/>
          </a:p>
          <a:p>
            <a:pPr marL="0" marR="0" lvl="0" indent="0" algn="l" rtl="0">
              <a:spcBef>
                <a:spcPts val="0"/>
              </a:spcBef>
              <a:spcAft>
                <a:spcPts val="0"/>
              </a:spcAft>
              <a:buNone/>
            </a:pPr>
            <a:br>
              <a:rPr lang="en-US" sz="3600">
                <a:solidFill>
                  <a:schemeClr val="dk1"/>
                </a:solidFill>
                <a:latin typeface="Calibri"/>
                <a:ea typeface="Calibri"/>
                <a:cs typeface="Calibri"/>
                <a:sym typeface="Calibri"/>
              </a:rPr>
            </a:br>
            <a:br>
              <a:rPr lang="en-US" sz="3600">
                <a:solidFill>
                  <a:schemeClr val="dk1"/>
                </a:solidFill>
                <a:latin typeface="Calibri"/>
                <a:ea typeface="Calibri"/>
                <a:cs typeface="Calibri"/>
                <a:sym typeface="Calibri"/>
              </a:rPr>
            </a:br>
            <a:endParaRPr sz="3600">
              <a:solidFill>
                <a:schemeClr val="dk1"/>
              </a:solidFill>
              <a:latin typeface="Calibri"/>
              <a:ea typeface="Calibri"/>
              <a:cs typeface="Calibri"/>
              <a:sym typeface="Calibri"/>
            </a:endParaRPr>
          </a:p>
        </p:txBody>
      </p:sp>
      <p:pic>
        <p:nvPicPr>
          <p:cNvPr id="279" name="Google Shape;279;p22"/>
          <p:cNvPicPr preferRelativeResize="0"/>
          <p:nvPr/>
        </p:nvPicPr>
        <p:blipFill rotWithShape="1">
          <a:blip r:embed="rId4">
            <a:alphaModFix/>
          </a:blip>
          <a:srcRect r="65873" b="10669"/>
          <a:stretch/>
        </p:blipFill>
        <p:spPr>
          <a:xfrm>
            <a:off x="2670628" y="1422400"/>
            <a:ext cx="3120571" cy="501082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txBox="1"/>
          <p:nvPr/>
        </p:nvSpPr>
        <p:spPr>
          <a:xfrm>
            <a:off x="1009200" y="424773"/>
            <a:ext cx="75978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do we know that skeletal muscle tissue is tissue?</a:t>
            </a:r>
            <a:endParaRPr/>
          </a:p>
          <a:p>
            <a:pPr marL="0" marR="0" lvl="0" indent="0" algn="ctr" rtl="0">
              <a:spcBef>
                <a:spcPts val="0"/>
              </a:spcBef>
              <a:spcAft>
                <a:spcPts val="0"/>
              </a:spcAft>
              <a:buNone/>
            </a:pPr>
            <a:br>
              <a:rPr lang="en-US" sz="3600">
                <a:solidFill>
                  <a:schemeClr val="dk1"/>
                </a:solidFill>
                <a:latin typeface="Calibri"/>
                <a:ea typeface="Calibri"/>
                <a:cs typeface="Calibri"/>
                <a:sym typeface="Calibri"/>
              </a:rPr>
            </a:br>
            <a:br>
              <a:rPr lang="en-US" sz="3600">
                <a:solidFill>
                  <a:schemeClr val="dk1"/>
                </a:solidFill>
                <a:latin typeface="Calibri"/>
                <a:ea typeface="Calibri"/>
                <a:cs typeface="Calibri"/>
                <a:sym typeface="Calibri"/>
              </a:rPr>
            </a:br>
            <a:endParaRPr sz="3600">
              <a:solidFill>
                <a:schemeClr val="dk1"/>
              </a:solidFill>
              <a:latin typeface="Calibri"/>
              <a:ea typeface="Calibri"/>
              <a:cs typeface="Calibri"/>
              <a:sym typeface="Calibri"/>
            </a:endParaRPr>
          </a:p>
        </p:txBody>
      </p:sp>
      <p:pic>
        <p:nvPicPr>
          <p:cNvPr id="287" name="Google Shape;287;p23"/>
          <p:cNvPicPr preferRelativeResize="0"/>
          <p:nvPr/>
        </p:nvPicPr>
        <p:blipFill rotWithShape="1">
          <a:blip r:embed="rId4">
            <a:alphaModFix/>
          </a:blip>
          <a:srcRect l="33969" r="33333" b="1156"/>
          <a:stretch/>
        </p:blipFill>
        <p:spPr>
          <a:xfrm>
            <a:off x="2569029" y="1683657"/>
            <a:ext cx="2989943" cy="49348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4"/>
          <p:cNvSpPr txBox="1"/>
          <p:nvPr/>
        </p:nvSpPr>
        <p:spPr>
          <a:xfrm>
            <a:off x="1052325" y="270975"/>
            <a:ext cx="77667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function of smooth muscle tissue?</a:t>
            </a:r>
            <a:endParaRPr/>
          </a:p>
          <a:p>
            <a:pPr marL="0" marR="0" lvl="0" indent="0" algn="ctr" rtl="0">
              <a:spcBef>
                <a:spcPts val="0"/>
              </a:spcBef>
              <a:spcAft>
                <a:spcPts val="0"/>
              </a:spcAft>
              <a:buNone/>
            </a:pPr>
            <a:br>
              <a:rPr lang="en-US" sz="3600">
                <a:solidFill>
                  <a:schemeClr val="dk1"/>
                </a:solidFill>
                <a:latin typeface="Calibri"/>
                <a:ea typeface="Calibri"/>
                <a:cs typeface="Calibri"/>
                <a:sym typeface="Calibri"/>
              </a:rPr>
            </a:br>
            <a:br>
              <a:rPr lang="en-US" sz="3600">
                <a:solidFill>
                  <a:schemeClr val="dk1"/>
                </a:solidFill>
                <a:latin typeface="Calibri"/>
                <a:ea typeface="Calibri"/>
                <a:cs typeface="Calibri"/>
                <a:sym typeface="Calibri"/>
              </a:rPr>
            </a:br>
            <a:endParaRPr sz="3600">
              <a:solidFill>
                <a:schemeClr val="dk1"/>
              </a:solidFill>
              <a:latin typeface="Calibri"/>
              <a:ea typeface="Calibri"/>
              <a:cs typeface="Calibri"/>
              <a:sym typeface="Calibri"/>
            </a:endParaRPr>
          </a:p>
        </p:txBody>
      </p:sp>
      <p:pic>
        <p:nvPicPr>
          <p:cNvPr id="295" name="Google Shape;295;p24"/>
          <p:cNvPicPr preferRelativeResize="0"/>
          <p:nvPr/>
        </p:nvPicPr>
        <p:blipFill rotWithShape="1">
          <a:blip r:embed="rId4">
            <a:alphaModFix/>
          </a:blip>
          <a:srcRect l="66349" t="3097" r="-476" b="10478"/>
          <a:stretch/>
        </p:blipFill>
        <p:spPr>
          <a:xfrm>
            <a:off x="3011714" y="1436914"/>
            <a:ext cx="3120571" cy="484777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txBox="1"/>
          <p:nvPr/>
        </p:nvSpPr>
        <p:spPr>
          <a:xfrm>
            <a:off x="968450" y="215050"/>
            <a:ext cx="77949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 Plants do not have tissue.</a:t>
            </a:r>
            <a:endParaRPr/>
          </a:p>
          <a:p>
            <a:pPr marL="0" marR="0" lvl="0" indent="0" algn="ctr" rtl="0">
              <a:spcBef>
                <a:spcPts val="0"/>
              </a:spcBef>
              <a:spcAft>
                <a:spcPts val="0"/>
              </a:spcAft>
              <a:buNone/>
            </a:pPr>
            <a:br>
              <a:rPr lang="en-US" sz="3600">
                <a:solidFill>
                  <a:schemeClr val="dk1"/>
                </a:solidFill>
                <a:latin typeface="Calibri"/>
                <a:ea typeface="Calibri"/>
                <a:cs typeface="Calibri"/>
                <a:sym typeface="Calibri"/>
              </a:rPr>
            </a:br>
            <a:br>
              <a:rPr lang="en-US" sz="3600">
                <a:solidFill>
                  <a:schemeClr val="dk1"/>
                </a:solidFill>
                <a:latin typeface="Calibri"/>
                <a:ea typeface="Calibri"/>
                <a:cs typeface="Calibri"/>
                <a:sym typeface="Calibri"/>
              </a:rPr>
            </a:br>
            <a:endParaRPr sz="3600">
              <a:solidFill>
                <a:schemeClr val="dk1"/>
              </a:solidFill>
              <a:latin typeface="Calibri"/>
              <a:ea typeface="Calibri"/>
              <a:cs typeface="Calibri"/>
              <a:sym typeface="Calibri"/>
            </a:endParaRPr>
          </a:p>
        </p:txBody>
      </p:sp>
      <p:pic>
        <p:nvPicPr>
          <p:cNvPr id="303" name="Google Shape;303;p25"/>
          <p:cNvPicPr preferRelativeResize="0"/>
          <p:nvPr/>
        </p:nvPicPr>
        <p:blipFill rotWithShape="1">
          <a:blip r:embed="rId4">
            <a:alphaModFix/>
          </a:blip>
          <a:srcRect/>
          <a:stretch/>
        </p:blipFill>
        <p:spPr>
          <a:xfrm rot="5400000">
            <a:off x="1761976" y="-15732"/>
            <a:ext cx="5620047" cy="81274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b69e82fa98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gb69e82fa98_0_0"/>
          <p:cNvSpPr txBox="1"/>
          <p:nvPr/>
        </p:nvSpPr>
        <p:spPr>
          <a:xfrm>
            <a:off x="968450" y="215050"/>
            <a:ext cx="77949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Plants do not have tissue.</a:t>
            </a:r>
            <a:endParaRPr/>
          </a:p>
          <a:p>
            <a:pPr marL="0" marR="0" lvl="0" indent="0" algn="ctr" rtl="0">
              <a:spcBef>
                <a:spcPts val="0"/>
              </a:spcBef>
              <a:spcAft>
                <a:spcPts val="0"/>
              </a:spcAft>
              <a:buNone/>
            </a:pPr>
            <a:br>
              <a:rPr lang="en-US" sz="3600">
                <a:solidFill>
                  <a:schemeClr val="dk1"/>
                </a:solidFill>
                <a:latin typeface="Calibri"/>
                <a:ea typeface="Calibri"/>
                <a:cs typeface="Calibri"/>
                <a:sym typeface="Calibri"/>
              </a:rPr>
            </a:br>
            <a:br>
              <a:rPr lang="en-US" sz="3600">
                <a:solidFill>
                  <a:schemeClr val="dk1"/>
                </a:solidFill>
                <a:latin typeface="Calibri"/>
                <a:ea typeface="Calibri"/>
                <a:cs typeface="Calibri"/>
                <a:sym typeface="Calibri"/>
              </a:rPr>
            </a:br>
            <a:endParaRPr sz="3600">
              <a:solidFill>
                <a:schemeClr val="dk1"/>
              </a:solidFill>
              <a:latin typeface="Calibri"/>
              <a:ea typeface="Calibri"/>
              <a:cs typeface="Calibri"/>
              <a:sym typeface="Calibri"/>
            </a:endParaRPr>
          </a:p>
        </p:txBody>
      </p:sp>
      <p:pic>
        <p:nvPicPr>
          <p:cNvPr id="311" name="Google Shape;311;gb69e82fa98_0_0"/>
          <p:cNvPicPr preferRelativeResize="0"/>
          <p:nvPr/>
        </p:nvPicPr>
        <p:blipFill rotWithShape="1">
          <a:blip r:embed="rId4">
            <a:alphaModFix/>
          </a:blip>
          <a:srcRect/>
          <a:stretch/>
        </p:blipFill>
        <p:spPr>
          <a:xfrm rot="5400000">
            <a:off x="1761975" y="-15732"/>
            <a:ext cx="5620047" cy="812741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8" name="Google Shape;318;p26"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7"/>
          <p:cNvPicPr preferRelativeResize="0"/>
          <p:nvPr/>
        </p:nvPicPr>
        <p:blipFill rotWithShape="1">
          <a:blip r:embed="rId3">
            <a:alphaModFix/>
          </a:blip>
          <a:srcRect/>
          <a:stretch/>
        </p:blipFill>
        <p:spPr>
          <a:xfrm>
            <a:off x="228600" y="863598"/>
            <a:ext cx="3317391" cy="4346957"/>
          </a:xfrm>
          <a:prstGeom prst="rect">
            <a:avLst/>
          </a:prstGeom>
          <a:noFill/>
          <a:ln>
            <a:noFill/>
          </a:ln>
        </p:spPr>
      </p:pic>
      <p:pic>
        <p:nvPicPr>
          <p:cNvPr id="325" name="Google Shape;325;p27"/>
          <p:cNvPicPr preferRelativeResize="0"/>
          <p:nvPr/>
        </p:nvPicPr>
        <p:blipFill rotWithShape="1">
          <a:blip r:embed="rId4">
            <a:alphaModFix/>
          </a:blip>
          <a:srcRect/>
          <a:stretch/>
        </p:blipFill>
        <p:spPr>
          <a:xfrm>
            <a:off x="3733800" y="3124200"/>
            <a:ext cx="5181600" cy="3454400"/>
          </a:xfrm>
          <a:prstGeom prst="rect">
            <a:avLst/>
          </a:prstGeom>
          <a:noFill/>
          <a:ln>
            <a:noFill/>
          </a:ln>
        </p:spPr>
      </p:pic>
      <p:sp>
        <p:nvSpPr>
          <p:cNvPr id="326" name="Google Shape;326;p27"/>
          <p:cNvSpPr txBox="1"/>
          <p:nvPr/>
        </p:nvSpPr>
        <p:spPr>
          <a:xfrm>
            <a:off x="4267200" y="1066800"/>
            <a:ext cx="40386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Tissue Paper</a:t>
            </a:r>
            <a:endParaRPr/>
          </a:p>
        </p:txBody>
      </p:sp>
      <p:sp>
        <p:nvSpPr>
          <p:cNvPr id="327" name="Google Shape;327;p27"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8" name="Google Shape;328;p27" descr="Comment Dislike"/>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8"/>
          <p:cNvPicPr preferRelativeResize="0"/>
          <p:nvPr/>
        </p:nvPicPr>
        <p:blipFill rotWithShape="1">
          <a:blip r:embed="rId3">
            <a:alphaModFix/>
          </a:blip>
          <a:srcRect/>
          <a:stretch/>
        </p:blipFill>
        <p:spPr>
          <a:xfrm>
            <a:off x="228600" y="1066800"/>
            <a:ext cx="3317391" cy="4143756"/>
          </a:xfrm>
          <a:prstGeom prst="rect">
            <a:avLst/>
          </a:prstGeom>
          <a:noFill/>
          <a:ln>
            <a:noFill/>
          </a:ln>
        </p:spPr>
      </p:pic>
      <p:pic>
        <p:nvPicPr>
          <p:cNvPr id="335" name="Google Shape;335;p28"/>
          <p:cNvPicPr preferRelativeResize="0"/>
          <p:nvPr/>
        </p:nvPicPr>
        <p:blipFill rotWithShape="1">
          <a:blip r:embed="rId4">
            <a:alphaModFix/>
          </a:blip>
          <a:srcRect/>
          <a:stretch/>
        </p:blipFill>
        <p:spPr>
          <a:xfrm>
            <a:off x="3733800" y="3124200"/>
            <a:ext cx="5181600" cy="3454400"/>
          </a:xfrm>
          <a:prstGeom prst="rect">
            <a:avLst/>
          </a:prstGeom>
          <a:noFill/>
          <a:ln>
            <a:noFill/>
          </a:ln>
        </p:spPr>
      </p:pic>
      <p:sp>
        <p:nvSpPr>
          <p:cNvPr id="336" name="Google Shape;336;p28"/>
          <p:cNvSpPr txBox="1"/>
          <p:nvPr/>
        </p:nvSpPr>
        <p:spPr>
          <a:xfrm>
            <a:off x="4267200" y="1066800"/>
            <a:ext cx="40386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Tissue Paper</a:t>
            </a:r>
            <a:endParaRPr sz="5400">
              <a:solidFill>
                <a:srgbClr val="FF0000"/>
              </a:solidFill>
              <a:latin typeface="Calibri"/>
              <a:ea typeface="Calibri"/>
              <a:cs typeface="Calibri"/>
              <a:sym typeface="Calibri"/>
            </a:endParaRPr>
          </a:p>
        </p:txBody>
      </p:sp>
      <p:sp>
        <p:nvSpPr>
          <p:cNvPr id="337" name="Google Shape;337;p28"/>
          <p:cNvSpPr/>
          <p:nvPr/>
        </p:nvSpPr>
        <p:spPr>
          <a:xfrm>
            <a:off x="4798944" y="457200"/>
            <a:ext cx="2516256" cy="2362200"/>
          </a:xfrm>
          <a:prstGeom prst="noSmoking">
            <a:avLst>
              <a:gd name="adj" fmla="val 11952"/>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28"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p28" descr="Comment Dislike"/>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3"/>
          <p:cNvPicPr preferRelativeResize="0"/>
          <p:nvPr/>
        </p:nvPicPr>
        <p:blipFill rotWithShape="1">
          <a:blip r:embed="rId3">
            <a:alphaModFix/>
          </a:blip>
          <a:srcRect/>
          <a:stretch/>
        </p:blipFill>
        <p:spPr>
          <a:xfrm>
            <a:off x="9833" y="1680796"/>
            <a:ext cx="9124334" cy="4999703"/>
          </a:xfrm>
          <a:prstGeom prst="rect">
            <a:avLst/>
          </a:prstGeom>
          <a:noFill/>
          <a:ln>
            <a:noFill/>
          </a:ln>
        </p:spPr>
      </p:pic>
      <p:sp>
        <p:nvSpPr>
          <p:cNvPr id="129" name="Google Shape;129;p3" descr="Lightbulb and gea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relationships exist between cells, tissues, organs, and organ systems?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0"/>
          <p:cNvPicPr preferRelativeResize="0"/>
          <p:nvPr/>
        </p:nvPicPr>
        <p:blipFill rotWithShape="1">
          <a:blip r:embed="rId3">
            <a:alphaModFix/>
          </a:blip>
          <a:srcRect/>
          <a:stretch/>
        </p:blipFill>
        <p:spPr>
          <a:xfrm>
            <a:off x="214085" y="2431144"/>
            <a:ext cx="3317391" cy="4143756"/>
          </a:xfrm>
          <a:prstGeom prst="rect">
            <a:avLst/>
          </a:prstGeom>
          <a:noFill/>
          <a:ln>
            <a:noFill/>
          </a:ln>
        </p:spPr>
      </p:pic>
      <p:pic>
        <p:nvPicPr>
          <p:cNvPr id="352" name="Google Shape;352;p30"/>
          <p:cNvPicPr preferRelativeResize="0"/>
          <p:nvPr/>
        </p:nvPicPr>
        <p:blipFill rotWithShape="1">
          <a:blip r:embed="rId4">
            <a:alphaModFix/>
          </a:blip>
          <a:srcRect/>
          <a:stretch/>
        </p:blipFill>
        <p:spPr>
          <a:xfrm>
            <a:off x="3748315" y="3283858"/>
            <a:ext cx="5181600" cy="3454400"/>
          </a:xfrm>
          <a:prstGeom prst="rect">
            <a:avLst/>
          </a:prstGeom>
          <a:noFill/>
          <a:ln>
            <a:noFill/>
          </a:ln>
        </p:spPr>
      </p:pic>
      <p:sp>
        <p:nvSpPr>
          <p:cNvPr id="353" name="Google Shape;353;p30"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txBox="1"/>
          <p:nvPr/>
        </p:nvSpPr>
        <p:spPr>
          <a:xfrm>
            <a:off x="940500" y="298950"/>
            <a:ext cx="78228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Explain why tissue paper is not the same as tissue found in plants and animals. </a:t>
            </a:r>
            <a:endParaRPr/>
          </a:p>
          <a:p>
            <a:pPr marL="0" marR="0" lvl="0" indent="0" algn="ctr" rtl="0">
              <a:spcBef>
                <a:spcPts val="0"/>
              </a:spcBef>
              <a:spcAft>
                <a:spcPts val="0"/>
              </a:spcAft>
              <a:buNone/>
            </a:pPr>
            <a:br>
              <a:rPr lang="en-US" sz="3600">
                <a:solidFill>
                  <a:schemeClr val="dk1"/>
                </a:solidFill>
                <a:latin typeface="Calibri"/>
                <a:ea typeface="Calibri"/>
                <a:cs typeface="Calibri"/>
                <a:sym typeface="Calibri"/>
              </a:rPr>
            </a:br>
            <a:br>
              <a:rPr lang="en-US" sz="3600">
                <a:solidFill>
                  <a:schemeClr val="dk1"/>
                </a:solidFill>
                <a:latin typeface="Calibri"/>
                <a:ea typeface="Calibri"/>
                <a:cs typeface="Calibri"/>
                <a:sym typeface="Calibri"/>
              </a:rPr>
            </a:br>
            <a:endParaRPr sz="36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1"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Google Shape;361;p31"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dcc8fac9fb_0_12"/>
          <p:cNvSpPr txBox="1"/>
          <p:nvPr/>
        </p:nvSpPr>
        <p:spPr>
          <a:xfrm>
            <a:off x="337650" y="324571"/>
            <a:ext cx="8468700" cy="43396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The word “tissue” comes from an old French word, “</a:t>
            </a:r>
            <a:r>
              <a:rPr lang="en-US" sz="2800" dirty="0" err="1">
                <a:solidFill>
                  <a:schemeClr val="dk1"/>
                </a:solidFill>
                <a:latin typeface="Calibri"/>
                <a:ea typeface="Calibri"/>
                <a:cs typeface="Calibri"/>
                <a:sym typeface="Calibri"/>
              </a:rPr>
              <a:t>tissu</a:t>
            </a:r>
            <a:r>
              <a:rPr lang="en-US" sz="2800" dirty="0">
                <a:solidFill>
                  <a:schemeClr val="dk1"/>
                </a:solidFill>
                <a:latin typeface="Calibri"/>
                <a:ea typeface="Calibri"/>
                <a:cs typeface="Calibri"/>
                <a:sym typeface="Calibri"/>
              </a:rPr>
              <a:t>”, which refers to a woven fabric. </a:t>
            </a:r>
            <a:endParaRPr sz="2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Just like many fibers in a fabric give the material its function, the many cells in living tissue work together to perform a function. </a:t>
            </a: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br>
              <a:rPr lang="en-US" sz="3600" dirty="0">
                <a:solidFill>
                  <a:schemeClr val="dk1"/>
                </a:solidFill>
                <a:latin typeface="Calibri"/>
                <a:ea typeface="Calibri"/>
                <a:cs typeface="Calibri"/>
                <a:sym typeface="Calibri"/>
              </a:rPr>
            </a:br>
            <a:br>
              <a:rPr lang="en-US" sz="3600" dirty="0">
                <a:solidFill>
                  <a:schemeClr val="dk1"/>
                </a:solidFill>
                <a:latin typeface="Calibri"/>
                <a:ea typeface="Calibri"/>
                <a:cs typeface="Calibri"/>
                <a:sym typeface="Calibri"/>
              </a:rPr>
            </a:br>
            <a:endParaRPr sz="3600" dirty="0">
              <a:solidFill>
                <a:schemeClr val="dk1"/>
              </a:solidFill>
              <a:latin typeface="Calibri"/>
              <a:ea typeface="Calibri"/>
              <a:cs typeface="Calibri"/>
              <a:sym typeface="Calibri"/>
            </a:endParaRPr>
          </a:p>
        </p:txBody>
      </p:sp>
      <p:pic>
        <p:nvPicPr>
          <p:cNvPr id="368" name="Google Shape;368;gdcc8fac9fb_0_12"/>
          <p:cNvPicPr preferRelativeResize="0"/>
          <p:nvPr/>
        </p:nvPicPr>
        <p:blipFill>
          <a:blip r:embed="rId3">
            <a:alphaModFix/>
          </a:blip>
          <a:stretch>
            <a:fillRect/>
          </a:stretch>
        </p:blipFill>
        <p:spPr>
          <a:xfrm>
            <a:off x="2117024" y="3429000"/>
            <a:ext cx="4909952" cy="2761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3"/>
          <p:cNvSpPr txBox="1"/>
          <p:nvPr/>
        </p:nvSpPr>
        <p:spPr>
          <a:xfrm>
            <a:off x="2376174" y="400061"/>
            <a:ext cx="439165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What is a tissue?</a:t>
            </a:r>
            <a:endParaRPr/>
          </a:p>
        </p:txBody>
      </p:sp>
      <p:pic>
        <p:nvPicPr>
          <p:cNvPr id="381" name="Google Shape;381;p33"/>
          <p:cNvPicPr preferRelativeResize="0"/>
          <p:nvPr/>
        </p:nvPicPr>
        <p:blipFill rotWithShape="1">
          <a:blip r:embed="rId3">
            <a:alphaModFix/>
          </a:blip>
          <a:srcRect/>
          <a:stretch/>
        </p:blipFill>
        <p:spPr>
          <a:xfrm rot="5400000">
            <a:off x="2179320" y="905256"/>
            <a:ext cx="4937760" cy="6327648"/>
          </a:xfrm>
          <a:prstGeom prst="rect">
            <a:avLst/>
          </a:prstGeom>
          <a:noFill/>
          <a:ln>
            <a:noFill/>
          </a:ln>
        </p:spPr>
      </p:pic>
      <p:sp>
        <p:nvSpPr>
          <p:cNvPr id="382" name="Google Shape;382;p3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4"/>
          <p:cNvSpPr txBox="1"/>
          <p:nvPr/>
        </p:nvSpPr>
        <p:spPr>
          <a:xfrm>
            <a:off x="999975" y="298425"/>
            <a:ext cx="78555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the relationship between cells and tissue?</a:t>
            </a:r>
            <a:endParaRPr/>
          </a:p>
        </p:txBody>
      </p:sp>
      <p:pic>
        <p:nvPicPr>
          <p:cNvPr id="389" name="Google Shape;389;p34"/>
          <p:cNvPicPr preferRelativeResize="0"/>
          <p:nvPr/>
        </p:nvPicPr>
        <p:blipFill rotWithShape="1">
          <a:blip r:embed="rId3">
            <a:alphaModFix/>
          </a:blip>
          <a:srcRect/>
          <a:stretch/>
        </p:blipFill>
        <p:spPr>
          <a:xfrm rot="5400000">
            <a:off x="4914783" y="2390513"/>
            <a:ext cx="3597812" cy="4283378"/>
          </a:xfrm>
          <a:prstGeom prst="rect">
            <a:avLst/>
          </a:prstGeom>
          <a:noFill/>
          <a:ln>
            <a:noFill/>
          </a:ln>
        </p:spPr>
      </p:pic>
      <p:pic>
        <p:nvPicPr>
          <p:cNvPr id="390" name="Google Shape;390;p34" descr="Animal Cell.jpg"/>
          <p:cNvPicPr preferRelativeResize="0"/>
          <p:nvPr/>
        </p:nvPicPr>
        <p:blipFill rotWithShape="1">
          <a:blip r:embed="rId4">
            <a:alphaModFix/>
          </a:blip>
          <a:srcRect l="-26185" r="-26185"/>
          <a:stretch/>
        </p:blipFill>
        <p:spPr>
          <a:xfrm>
            <a:off x="-858129" y="2640429"/>
            <a:ext cx="6110328" cy="4067172"/>
          </a:xfrm>
          <a:prstGeom prst="rect">
            <a:avLst/>
          </a:prstGeom>
          <a:noFill/>
          <a:ln>
            <a:noFill/>
          </a:ln>
        </p:spPr>
      </p:pic>
      <p:sp>
        <p:nvSpPr>
          <p:cNvPr id="391" name="Google Shape;391;p34"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398" name="Google Shape;398;p3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36"/>
          <p:cNvPicPr preferRelativeResize="0"/>
          <p:nvPr/>
        </p:nvPicPr>
        <p:blipFill rotWithShape="1">
          <a:blip r:embed="rId3">
            <a:alphaModFix/>
          </a:blip>
          <a:srcRect/>
          <a:stretch/>
        </p:blipFill>
        <p:spPr>
          <a:xfrm rot="5400000">
            <a:off x="2179320" y="905256"/>
            <a:ext cx="4937760" cy="6327648"/>
          </a:xfrm>
          <a:prstGeom prst="rect">
            <a:avLst/>
          </a:prstGeom>
          <a:noFill/>
          <a:ln>
            <a:noFill/>
          </a:ln>
        </p:spPr>
      </p:pic>
      <p:sp>
        <p:nvSpPr>
          <p:cNvPr id="405" name="Google Shape;405;p36"/>
          <p:cNvSpPr txBox="1"/>
          <p:nvPr/>
        </p:nvSpPr>
        <p:spPr>
          <a:xfrm>
            <a:off x="152400" y="152400"/>
            <a:ext cx="8991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Tissue</a:t>
            </a:r>
            <a:r>
              <a:rPr lang="en-US" sz="3600">
                <a:solidFill>
                  <a:schemeClr val="dk1"/>
                </a:solidFill>
                <a:latin typeface="Calibri"/>
                <a:ea typeface="Calibri"/>
                <a:cs typeface="Calibri"/>
                <a:sym typeface="Calibri"/>
              </a:rPr>
              <a:t>: group of similar cells that work together and have a specific function together.</a:t>
            </a:r>
            <a:endParaRPr/>
          </a:p>
        </p:txBody>
      </p:sp>
      <p:sp>
        <p:nvSpPr>
          <p:cNvPr id="406" name="Google Shape;406;p3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7"/>
          <p:cNvSpPr txBox="1"/>
          <p:nvPr/>
        </p:nvSpPr>
        <p:spPr>
          <a:xfrm>
            <a:off x="1280300" y="111150"/>
            <a:ext cx="71364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Reinforcement Activity</a:t>
            </a:r>
            <a:endParaRPr/>
          </a:p>
        </p:txBody>
      </p:sp>
      <p:sp>
        <p:nvSpPr>
          <p:cNvPr id="413" name="Google Shape;413;p37"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7"/>
          <p:cNvSpPr txBox="1"/>
          <p:nvPr/>
        </p:nvSpPr>
        <p:spPr>
          <a:xfrm>
            <a:off x="76200" y="1065450"/>
            <a:ext cx="8991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hlink"/>
                </a:solidFill>
                <a:latin typeface="Calibri"/>
                <a:ea typeface="Calibri"/>
                <a:cs typeface="Calibri"/>
                <a:sym typeface="Calibri"/>
                <a:hlinkClick r:id="rId4"/>
              </a:rPr>
              <a:t>The Human Body Question</a:t>
            </a:r>
            <a:endParaRPr/>
          </a:p>
        </p:txBody>
      </p:sp>
      <p:pic>
        <p:nvPicPr>
          <p:cNvPr id="415" name="Google Shape;415;p37"/>
          <p:cNvPicPr preferRelativeResize="0"/>
          <p:nvPr/>
        </p:nvPicPr>
        <p:blipFill>
          <a:blip r:embed="rId5">
            <a:alphaModFix/>
          </a:blip>
          <a:stretch>
            <a:fillRect/>
          </a:stretch>
        </p:blipFill>
        <p:spPr>
          <a:xfrm>
            <a:off x="4062001" y="2600875"/>
            <a:ext cx="4745077" cy="3503574"/>
          </a:xfrm>
          <a:prstGeom prst="rect">
            <a:avLst/>
          </a:prstGeom>
          <a:noFill/>
          <a:ln w="9525" cap="flat" cmpd="sng">
            <a:solidFill>
              <a:schemeClr val="dk2"/>
            </a:solidFill>
            <a:prstDash val="solid"/>
            <a:round/>
            <a:headEnd type="none" w="sm" len="sm"/>
            <a:tailEnd type="none" w="sm" len="sm"/>
          </a:ln>
        </p:spPr>
      </p:pic>
      <p:sp>
        <p:nvSpPr>
          <p:cNvPr id="416" name="Google Shape;416;p37"/>
          <p:cNvSpPr txBox="1"/>
          <p:nvPr/>
        </p:nvSpPr>
        <p:spPr>
          <a:xfrm>
            <a:off x="624956" y="2410250"/>
            <a:ext cx="26262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 copy of the Human Body probing question. Allow students to respond to this question at the end of the tissues lesson and then make revisions following subsequent lessons.</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For more on this activity, follow this link to </a:t>
            </a:r>
            <a:r>
              <a:rPr lang="en-US" sz="1800" i="1" u="sng">
                <a:solidFill>
                  <a:schemeClr val="hlink"/>
                </a:solidFill>
                <a:latin typeface="Calibri"/>
                <a:ea typeface="Calibri"/>
                <a:cs typeface="Calibri"/>
                <a:sym typeface="Calibri"/>
                <a:hlinkClick r:id="rId6"/>
              </a:rPr>
              <a:t>BetterLesson</a:t>
            </a:r>
            <a:r>
              <a:rPr lang="en-US" sz="1800" i="1">
                <a:solidFill>
                  <a:schemeClr val="dk1"/>
                </a:solidFill>
                <a:latin typeface="Calibri"/>
                <a:ea typeface="Calibri"/>
                <a:cs typeface="Calibri"/>
                <a:sym typeface="Calibri"/>
              </a:rPr>
              <a:t>.</a:t>
            </a:r>
            <a:endParaRPr sz="1800" i="1">
              <a:solidFill>
                <a:schemeClr val="dk1"/>
              </a:solidFill>
              <a:latin typeface="Calibri"/>
              <a:ea typeface="Calibri"/>
              <a:cs typeface="Calibri"/>
              <a:sym typeface="Calibri"/>
            </a:endParaRPr>
          </a:p>
        </p:txBody>
      </p:sp>
      <p:pic>
        <p:nvPicPr>
          <p:cNvPr id="417" name="Google Shape;417;p37"/>
          <p:cNvPicPr preferRelativeResize="0"/>
          <p:nvPr/>
        </p:nvPicPr>
        <p:blipFill>
          <a:blip r:embed="rId7">
            <a:alphaModFix/>
          </a:blip>
          <a:stretch>
            <a:fillRect/>
          </a:stretch>
        </p:blipFill>
        <p:spPr>
          <a:xfrm rot="2447731">
            <a:off x="1732808" y="1689762"/>
            <a:ext cx="516511" cy="7731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relationships exist between cells, tissues, organs, and organ systems?</a:t>
            </a:r>
            <a:endParaRPr/>
          </a:p>
        </p:txBody>
      </p:sp>
      <p:pic>
        <p:nvPicPr>
          <p:cNvPr id="425" name="Google Shape;425;p38"/>
          <p:cNvPicPr preferRelativeResize="0"/>
          <p:nvPr/>
        </p:nvPicPr>
        <p:blipFill rotWithShape="1">
          <a:blip r:embed="rId4">
            <a:alphaModFix/>
          </a:blip>
          <a:srcRect/>
          <a:stretch/>
        </p:blipFill>
        <p:spPr>
          <a:xfrm>
            <a:off x="9833" y="1680796"/>
            <a:ext cx="9124334" cy="49997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p:nvPr/>
        </p:nvSpPr>
        <p:spPr>
          <a:xfrm>
            <a:off x="2301072" y="683062"/>
            <a:ext cx="46545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Demonstration</a:t>
            </a:r>
            <a:endParaRPr/>
          </a:p>
        </p:txBody>
      </p:sp>
      <p:sp>
        <p:nvSpPr>
          <p:cNvPr id="137" name="Google Shape;137;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p:nvPr/>
        </p:nvSpPr>
        <p:spPr>
          <a:xfrm>
            <a:off x="1197123" y="2291024"/>
            <a:ext cx="6749700" cy="187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hlink"/>
                </a:solidFill>
                <a:latin typeface="Calibri"/>
                <a:ea typeface="Calibri"/>
                <a:cs typeface="Calibri"/>
                <a:sym typeface="Calibri"/>
                <a:hlinkClick r:id="rId4"/>
              </a:rPr>
              <a:t>Tissue Types Exploration</a:t>
            </a:r>
            <a:endParaRPr sz="1800"/>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If wanting to include some sort of demonstration (you may not feel it’s necessary for this term), you can access a copy of the presentation linked above. The presentation includes images of various human tissues. Prompt students to consider what tissues might be made of and how different types of tissue contribute to the functioning of our bodies.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3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pSp>
        <p:nvGrpSpPr>
          <p:cNvPr id="446" name="Google Shape;446;p41"/>
          <p:cNvGrpSpPr/>
          <p:nvPr/>
        </p:nvGrpSpPr>
        <p:grpSpPr>
          <a:xfrm>
            <a:off x="1505008" y="297180"/>
            <a:ext cx="5828913" cy="6262953"/>
            <a:chOff x="814636" y="0"/>
            <a:chExt cx="5828913" cy="6262953"/>
          </a:xfrm>
        </p:grpSpPr>
        <p:sp>
          <p:nvSpPr>
            <p:cNvPr id="447" name="Google Shape;447;p4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449" name="Google Shape;449;p4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452" name="Google Shape;452;p4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455" name="Google Shape;455;p4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458" name="Google Shape;458;p4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461" name="Google Shape;461;p4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Reinforcement Activity</a:t>
              </a:r>
              <a:endParaRPr/>
            </a:p>
          </p:txBody>
        </p:sp>
        <p:sp>
          <p:nvSpPr>
            <p:cNvPr id="464" name="Google Shape;464;p4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5" name="Google Shape;465;p4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466" name="Google Shape;466;p4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467" name="Google Shape;467;p4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468" name="Google Shape;468;p4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469" name="Google Shape;469;p4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4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p:nvPr/>
        </p:nvSpPr>
        <p:spPr>
          <a:xfrm>
            <a:off x="1752600" y="257651"/>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Organ</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4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4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479" name="Google Shape;479;p42"/>
          <p:cNvPicPr preferRelativeResize="0"/>
          <p:nvPr/>
        </p:nvPicPr>
        <p:blipFill rotWithShape="1">
          <a:blip r:embed="rId3">
            <a:alphaModFix/>
          </a:blip>
          <a:srcRect/>
          <a:stretch/>
        </p:blipFill>
        <p:spPr>
          <a:xfrm>
            <a:off x="1417320" y="2133600"/>
            <a:ext cx="6461760" cy="429262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43"/>
          <p:cNvPicPr preferRelativeResize="0"/>
          <p:nvPr/>
        </p:nvPicPr>
        <p:blipFill rotWithShape="1">
          <a:blip r:embed="rId3">
            <a:alphaModFix/>
          </a:blip>
          <a:srcRect/>
          <a:stretch/>
        </p:blipFill>
        <p:spPr>
          <a:xfrm>
            <a:off x="9833" y="1680796"/>
            <a:ext cx="9124334" cy="4999703"/>
          </a:xfrm>
          <a:prstGeom prst="rect">
            <a:avLst/>
          </a:prstGeom>
          <a:noFill/>
          <a:ln>
            <a:noFill/>
          </a:ln>
        </p:spPr>
      </p:pic>
      <p:sp>
        <p:nvSpPr>
          <p:cNvPr id="486" name="Google Shape;486;p43" descr="Lightbulb and gea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3"/>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relationships exist between cells, tissues, organs, and organ systems?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4"/>
          <p:cNvSpPr txBox="1"/>
          <p:nvPr/>
        </p:nvSpPr>
        <p:spPr>
          <a:xfrm>
            <a:off x="2301072" y="693336"/>
            <a:ext cx="460316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494" name="Google Shape;494;p4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4"/>
          <p:cNvSpPr txBox="1"/>
          <p:nvPr/>
        </p:nvSpPr>
        <p:spPr>
          <a:xfrm>
            <a:off x="2039318" y="1647443"/>
            <a:ext cx="506536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Cells, Tissues, and Organs </a:t>
            </a:r>
            <a:endParaRPr sz="3600">
              <a:solidFill>
                <a:schemeClr val="dk1"/>
              </a:solidFill>
              <a:latin typeface="Calibri"/>
              <a:ea typeface="Calibri"/>
              <a:cs typeface="Calibri"/>
              <a:sym typeface="Calibri"/>
            </a:endParaRPr>
          </a:p>
        </p:txBody>
      </p:sp>
      <p:sp>
        <p:nvSpPr>
          <p:cNvPr id="496" name="Google Shape;496;p44"/>
          <p:cNvSpPr txBox="1"/>
          <p:nvPr/>
        </p:nvSpPr>
        <p:spPr>
          <a:xfrm>
            <a:off x="814753" y="2848708"/>
            <a:ext cx="7514492"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i="1" u="sng">
                <a:solidFill>
                  <a:schemeClr val="dk1"/>
                </a:solidFill>
                <a:latin typeface="Calibri"/>
                <a:ea typeface="Calibri"/>
                <a:cs typeface="Calibri"/>
                <a:sym typeface="Calibri"/>
              </a:rPr>
              <a:t>Before viewing</a:t>
            </a:r>
            <a:r>
              <a:rPr lang="en-US" sz="1600" i="1">
                <a:solidFill>
                  <a:schemeClr val="dk1"/>
                </a:solidFill>
                <a:latin typeface="Calibri"/>
                <a:ea typeface="Calibri"/>
                <a:cs typeface="Calibri"/>
                <a:sym typeface="Calibri"/>
              </a:rPr>
              <a:t>, ask students to recall information about what they have already learned about cells and tissues. </a:t>
            </a:r>
            <a:r>
              <a:rPr lang="en-US" sz="1600" i="1" u="sng">
                <a:solidFill>
                  <a:schemeClr val="dk1"/>
                </a:solidFill>
                <a:latin typeface="Calibri"/>
                <a:ea typeface="Calibri"/>
                <a:cs typeface="Calibri"/>
                <a:sym typeface="Calibri"/>
              </a:rPr>
              <a:t>After viewing</a:t>
            </a:r>
            <a:r>
              <a:rPr lang="en-US" sz="1600" i="1">
                <a:solidFill>
                  <a:schemeClr val="dk1"/>
                </a:solidFill>
                <a:latin typeface="Calibri"/>
                <a:ea typeface="Calibri"/>
                <a:cs typeface="Calibri"/>
                <a:sym typeface="Calibri"/>
              </a:rPr>
              <a:t>, ask students to share any observations they made about the different organs.  Tell students that they they will be learning more about organs today. </a:t>
            </a:r>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You may also choose to do this experiment live for students (on video meeting platform or face-to-face).  You can set up the materials if you have access to a model of the organs in the body.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46"/>
          <p:cNvPicPr preferRelativeResize="0"/>
          <p:nvPr/>
        </p:nvPicPr>
        <p:blipFill rotWithShape="1">
          <a:blip r:embed="rId3">
            <a:alphaModFix/>
          </a:blip>
          <a:srcRect l="17778" t="29874" r="52222" b="36855"/>
          <a:stretch/>
        </p:blipFill>
        <p:spPr>
          <a:xfrm>
            <a:off x="1335314" y="2423885"/>
            <a:ext cx="6270171" cy="3744686"/>
          </a:xfrm>
          <a:prstGeom prst="rect">
            <a:avLst/>
          </a:prstGeom>
          <a:noFill/>
          <a:ln>
            <a:noFill/>
          </a:ln>
        </p:spPr>
      </p:pic>
      <p:sp>
        <p:nvSpPr>
          <p:cNvPr id="509" name="Google Shape;509;p46"/>
          <p:cNvSpPr txBox="1"/>
          <p:nvPr/>
        </p:nvSpPr>
        <p:spPr>
          <a:xfrm>
            <a:off x="467248" y="665133"/>
            <a:ext cx="82095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According to the video, what are all plants and animals made up of?</a:t>
            </a:r>
            <a:endParaRPr sz="3500"/>
          </a:p>
        </p:txBody>
      </p:sp>
      <p:sp>
        <p:nvSpPr>
          <p:cNvPr id="510" name="Google Shape;510;p4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7"/>
          <p:cNvSpPr txBox="1"/>
          <p:nvPr/>
        </p:nvSpPr>
        <p:spPr>
          <a:xfrm>
            <a:off x="732898" y="483358"/>
            <a:ext cx="82095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True/False: All of our inside parts (shown below) are made up of cells.</a:t>
            </a:r>
            <a:endParaRPr sz="3500"/>
          </a:p>
        </p:txBody>
      </p:sp>
      <p:sp>
        <p:nvSpPr>
          <p:cNvPr id="517" name="Google Shape;517;p4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8" name="Google Shape;518;p47"/>
          <p:cNvPicPr preferRelativeResize="0"/>
          <p:nvPr/>
        </p:nvPicPr>
        <p:blipFill rotWithShape="1">
          <a:blip r:embed="rId4">
            <a:alphaModFix/>
          </a:blip>
          <a:srcRect l="6350" t="19410" r="73966" b="32540"/>
          <a:stretch/>
        </p:blipFill>
        <p:spPr>
          <a:xfrm>
            <a:off x="2278742" y="2540431"/>
            <a:ext cx="4586515" cy="375877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b69e82fa98_0_12"/>
          <p:cNvSpPr txBox="1"/>
          <p:nvPr/>
        </p:nvSpPr>
        <p:spPr>
          <a:xfrm>
            <a:off x="732898" y="483358"/>
            <a:ext cx="82095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FF0000"/>
                </a:solidFill>
                <a:latin typeface="Calibri"/>
                <a:ea typeface="Calibri"/>
                <a:cs typeface="Calibri"/>
                <a:sym typeface="Calibri"/>
              </a:rPr>
              <a:t>True</a:t>
            </a:r>
            <a:r>
              <a:rPr lang="en-US" sz="3500">
                <a:solidFill>
                  <a:schemeClr val="dk1"/>
                </a:solidFill>
                <a:latin typeface="Calibri"/>
                <a:ea typeface="Calibri"/>
                <a:cs typeface="Calibri"/>
                <a:sym typeface="Calibri"/>
              </a:rPr>
              <a:t>/False: All of our inside parts (shown below) are made up of cells.</a:t>
            </a:r>
            <a:endParaRPr sz="3500"/>
          </a:p>
        </p:txBody>
      </p:sp>
      <p:sp>
        <p:nvSpPr>
          <p:cNvPr id="525" name="Google Shape;525;gb69e82fa98_0_1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6" name="Google Shape;526;gb69e82fa98_0_12"/>
          <p:cNvPicPr preferRelativeResize="0"/>
          <p:nvPr/>
        </p:nvPicPr>
        <p:blipFill rotWithShape="1">
          <a:blip r:embed="rId4">
            <a:alphaModFix/>
          </a:blip>
          <a:srcRect l="6349" t="19411" r="73967" b="32538"/>
          <a:stretch/>
        </p:blipFill>
        <p:spPr>
          <a:xfrm>
            <a:off x="2278742" y="2540431"/>
            <a:ext cx="4586516" cy="37587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8"/>
          <p:cNvSpPr txBox="1"/>
          <p:nvPr/>
        </p:nvSpPr>
        <p:spPr>
          <a:xfrm>
            <a:off x="662998" y="539308"/>
            <a:ext cx="82095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In the model below, what are those inside parts called?</a:t>
            </a:r>
            <a:endParaRPr sz="3500"/>
          </a:p>
        </p:txBody>
      </p:sp>
      <p:sp>
        <p:nvSpPr>
          <p:cNvPr id="533" name="Google Shape;533;p4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4" name="Google Shape;534;p48"/>
          <p:cNvPicPr preferRelativeResize="0"/>
          <p:nvPr/>
        </p:nvPicPr>
        <p:blipFill rotWithShape="1">
          <a:blip r:embed="rId4">
            <a:alphaModFix/>
          </a:blip>
          <a:srcRect l="6350" t="19410" r="73966" b="32540"/>
          <a:stretch/>
        </p:blipFill>
        <p:spPr>
          <a:xfrm>
            <a:off x="2278742" y="2540431"/>
            <a:ext cx="4586515" cy="375877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9"/>
          <p:cNvSpPr txBox="1"/>
          <p:nvPr/>
        </p:nvSpPr>
        <p:spPr>
          <a:xfrm>
            <a:off x="621048" y="581258"/>
            <a:ext cx="82095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Why are organs important?</a:t>
            </a:r>
            <a:endParaRPr sz="3500"/>
          </a:p>
        </p:txBody>
      </p:sp>
      <p:sp>
        <p:nvSpPr>
          <p:cNvPr id="541" name="Google Shape;541;p4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2" name="Google Shape;542;p49"/>
          <p:cNvPicPr preferRelativeResize="0"/>
          <p:nvPr/>
        </p:nvPicPr>
        <p:blipFill rotWithShape="1">
          <a:blip r:embed="rId4">
            <a:alphaModFix/>
          </a:blip>
          <a:srcRect l="6350" t="19410" r="73966" b="32540"/>
          <a:stretch/>
        </p:blipFill>
        <p:spPr>
          <a:xfrm>
            <a:off x="2278742" y="1967181"/>
            <a:ext cx="4586516" cy="375877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0"/>
          <p:cNvSpPr txBox="1"/>
          <p:nvPr/>
        </p:nvSpPr>
        <p:spPr>
          <a:xfrm>
            <a:off x="662998" y="525308"/>
            <a:ext cx="82095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Name an organ and describe why it is important.</a:t>
            </a:r>
            <a:endParaRPr sz="3500"/>
          </a:p>
        </p:txBody>
      </p:sp>
      <p:sp>
        <p:nvSpPr>
          <p:cNvPr id="549" name="Google Shape;549;p5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p50"/>
          <p:cNvPicPr preferRelativeResize="0"/>
          <p:nvPr/>
        </p:nvPicPr>
        <p:blipFill rotWithShape="1">
          <a:blip r:embed="rId4">
            <a:alphaModFix/>
          </a:blip>
          <a:srcRect l="6350" t="19410" r="73966" b="32540"/>
          <a:stretch/>
        </p:blipFill>
        <p:spPr>
          <a:xfrm>
            <a:off x="2278742" y="2079031"/>
            <a:ext cx="4586516" cy="375877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1"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52" descr="Plant Cell.jpg"/>
          <p:cNvPicPr preferRelativeResize="0">
            <a:picLocks noGrp="1"/>
          </p:cNvPicPr>
          <p:nvPr>
            <p:ph type="body" idx="1"/>
          </p:nvPr>
        </p:nvPicPr>
        <p:blipFill rotWithShape="1">
          <a:blip r:embed="rId3">
            <a:alphaModFix/>
          </a:blip>
          <a:srcRect l="-29648" r="-29647"/>
          <a:stretch/>
        </p:blipFill>
        <p:spPr>
          <a:xfrm>
            <a:off x="4017517" y="2640429"/>
            <a:ext cx="5534446" cy="4067172"/>
          </a:xfrm>
          <a:prstGeom prst="rect">
            <a:avLst/>
          </a:prstGeom>
          <a:noFill/>
          <a:ln w="9525" cap="flat" cmpd="sng">
            <a:solidFill>
              <a:schemeClr val="lt1"/>
            </a:solidFill>
            <a:prstDash val="solid"/>
            <a:round/>
            <a:headEnd type="none" w="sm" len="sm"/>
            <a:tailEnd type="none" w="sm" len="sm"/>
          </a:ln>
        </p:spPr>
      </p:pic>
      <p:pic>
        <p:nvPicPr>
          <p:cNvPr id="563" name="Google Shape;563;p52" descr="Animal Cell.jpg"/>
          <p:cNvPicPr preferRelativeResize="0"/>
          <p:nvPr/>
        </p:nvPicPr>
        <p:blipFill rotWithShape="1">
          <a:blip r:embed="rId4">
            <a:alphaModFix/>
          </a:blip>
          <a:srcRect l="-26185" r="-26185"/>
          <a:stretch/>
        </p:blipFill>
        <p:spPr>
          <a:xfrm>
            <a:off x="-858129" y="2640429"/>
            <a:ext cx="6110328" cy="4067172"/>
          </a:xfrm>
          <a:prstGeom prst="rect">
            <a:avLst/>
          </a:prstGeom>
          <a:noFill/>
          <a:ln>
            <a:noFill/>
          </a:ln>
        </p:spPr>
      </p:pic>
      <p:sp>
        <p:nvSpPr>
          <p:cNvPr id="564" name="Google Shape;564;p52"/>
          <p:cNvSpPr txBox="1">
            <a:spLocks noGrp="1"/>
          </p:cNvSpPr>
          <p:nvPr>
            <p:ph type="title"/>
          </p:nvPr>
        </p:nvSpPr>
        <p:spPr>
          <a:xfrm>
            <a:off x="682283" y="-29345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br>
              <a:rPr lang="en-US" u="sng"/>
            </a:br>
            <a:r>
              <a:rPr lang="en-US" b="1" u="sng"/>
              <a:t>Cell</a:t>
            </a:r>
            <a:r>
              <a:rPr lang="en-US"/>
              <a:t>: basic unit of life</a:t>
            </a:r>
            <a:endParaRPr/>
          </a:p>
        </p:txBody>
      </p:sp>
      <p:sp>
        <p:nvSpPr>
          <p:cNvPr id="565" name="Google Shape;565;p52"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3"/>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572" name="Google Shape;572;p53"/>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573" name="Google Shape;573;p53"/>
          <p:cNvSpPr/>
          <p:nvPr/>
        </p:nvSpPr>
        <p:spPr>
          <a:xfrm>
            <a:off x="804650" y="522750"/>
            <a:ext cx="80334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Organelles</a:t>
            </a:r>
            <a:r>
              <a:rPr lang="en-US" sz="4000" u="sng">
                <a:solidFill>
                  <a:schemeClr val="dk1"/>
                </a:solidFill>
                <a:latin typeface="Calibri"/>
                <a:ea typeface="Calibri"/>
                <a:cs typeface="Calibri"/>
                <a:sym typeface="Calibri"/>
              </a:rPr>
              <a:t>:</a:t>
            </a:r>
            <a:r>
              <a:rPr lang="en-US" sz="4000">
                <a:solidFill>
                  <a:schemeClr val="dk1"/>
                </a:solidFill>
                <a:latin typeface="Calibri"/>
                <a:ea typeface="Calibri"/>
                <a:cs typeface="Calibri"/>
                <a:sym typeface="Calibri"/>
              </a:rPr>
              <a:t> smaller parts within the cell with their own job</a:t>
            </a:r>
            <a:endParaRPr/>
          </a:p>
        </p:txBody>
      </p:sp>
      <p:pic>
        <p:nvPicPr>
          <p:cNvPr id="574" name="Google Shape;574;p53"/>
          <p:cNvPicPr preferRelativeResize="0"/>
          <p:nvPr/>
        </p:nvPicPr>
        <p:blipFill rotWithShape="1">
          <a:blip r:embed="rId3">
            <a:alphaModFix/>
          </a:blip>
          <a:srcRect/>
          <a:stretch/>
        </p:blipFill>
        <p:spPr>
          <a:xfrm>
            <a:off x="404494" y="2927312"/>
            <a:ext cx="4875469" cy="3930688"/>
          </a:xfrm>
          <a:prstGeom prst="rect">
            <a:avLst/>
          </a:prstGeom>
          <a:noFill/>
          <a:ln>
            <a:noFill/>
          </a:ln>
        </p:spPr>
      </p:pic>
      <p:pic>
        <p:nvPicPr>
          <p:cNvPr id="575" name="Google Shape;575;p53"/>
          <p:cNvPicPr preferRelativeResize="0"/>
          <p:nvPr/>
        </p:nvPicPr>
        <p:blipFill rotWithShape="1">
          <a:blip r:embed="rId4">
            <a:alphaModFix/>
          </a:blip>
          <a:srcRect/>
          <a:stretch/>
        </p:blipFill>
        <p:spPr>
          <a:xfrm>
            <a:off x="5638800" y="2286000"/>
            <a:ext cx="2893161" cy="4340087"/>
          </a:xfrm>
          <a:prstGeom prst="rect">
            <a:avLst/>
          </a:prstGeom>
          <a:noFill/>
          <a:ln>
            <a:noFill/>
          </a:ln>
        </p:spPr>
      </p:pic>
      <p:sp>
        <p:nvSpPr>
          <p:cNvPr id="576" name="Google Shape;576;p53"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54"/>
          <p:cNvPicPr preferRelativeResize="0"/>
          <p:nvPr/>
        </p:nvPicPr>
        <p:blipFill rotWithShape="1">
          <a:blip r:embed="rId3">
            <a:alphaModFix/>
          </a:blip>
          <a:srcRect/>
          <a:stretch/>
        </p:blipFill>
        <p:spPr>
          <a:xfrm rot="5400000">
            <a:off x="2179320" y="905256"/>
            <a:ext cx="4937760" cy="6327648"/>
          </a:xfrm>
          <a:prstGeom prst="rect">
            <a:avLst/>
          </a:prstGeom>
          <a:noFill/>
          <a:ln>
            <a:noFill/>
          </a:ln>
        </p:spPr>
      </p:pic>
      <p:sp>
        <p:nvSpPr>
          <p:cNvPr id="583" name="Google Shape;583;p54"/>
          <p:cNvSpPr txBox="1"/>
          <p:nvPr/>
        </p:nvSpPr>
        <p:spPr>
          <a:xfrm>
            <a:off x="152400" y="152400"/>
            <a:ext cx="8991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Tissue</a:t>
            </a:r>
            <a:r>
              <a:rPr lang="en-US" sz="3600">
                <a:solidFill>
                  <a:schemeClr val="dk1"/>
                </a:solidFill>
                <a:latin typeface="Calibri"/>
                <a:ea typeface="Calibri"/>
                <a:cs typeface="Calibri"/>
                <a:sym typeface="Calibri"/>
              </a:rPr>
              <a:t>: group of similar cells that work together and have a specific function together.</a:t>
            </a:r>
            <a:endParaRPr/>
          </a:p>
        </p:txBody>
      </p:sp>
      <p:sp>
        <p:nvSpPr>
          <p:cNvPr id="584" name="Google Shape;584;p5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6"/>
          <p:cNvSpPr txBox="1"/>
          <p:nvPr/>
        </p:nvSpPr>
        <p:spPr>
          <a:xfrm>
            <a:off x="2554095" y="150399"/>
            <a:ext cx="423064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What is a cell?</a:t>
            </a:r>
            <a:endParaRPr/>
          </a:p>
        </p:txBody>
      </p:sp>
      <p:pic>
        <p:nvPicPr>
          <p:cNvPr id="597" name="Google Shape;597;p56" descr="Plant Cell.jpg"/>
          <p:cNvPicPr preferRelativeResize="0"/>
          <p:nvPr/>
        </p:nvPicPr>
        <p:blipFill rotWithShape="1">
          <a:blip r:embed="rId3">
            <a:alphaModFix/>
          </a:blip>
          <a:srcRect l="-29648" r="-29647"/>
          <a:stretch/>
        </p:blipFill>
        <p:spPr>
          <a:xfrm>
            <a:off x="4017517" y="2640429"/>
            <a:ext cx="5534446" cy="4067172"/>
          </a:xfrm>
          <a:prstGeom prst="rect">
            <a:avLst/>
          </a:prstGeom>
          <a:noFill/>
          <a:ln>
            <a:noFill/>
          </a:ln>
        </p:spPr>
      </p:pic>
      <p:pic>
        <p:nvPicPr>
          <p:cNvPr id="598" name="Google Shape;598;p56" descr="Animal Cell.jpg"/>
          <p:cNvPicPr preferRelativeResize="0"/>
          <p:nvPr/>
        </p:nvPicPr>
        <p:blipFill rotWithShape="1">
          <a:blip r:embed="rId4">
            <a:alphaModFix/>
          </a:blip>
          <a:srcRect l="-26185" r="-26185"/>
          <a:stretch/>
        </p:blipFill>
        <p:spPr>
          <a:xfrm>
            <a:off x="-858129" y="2640429"/>
            <a:ext cx="6110328" cy="4067172"/>
          </a:xfrm>
          <a:prstGeom prst="rect">
            <a:avLst/>
          </a:prstGeom>
          <a:noFill/>
          <a:ln>
            <a:noFill/>
          </a:ln>
        </p:spPr>
      </p:pic>
      <p:sp>
        <p:nvSpPr>
          <p:cNvPr id="599" name="Google Shape;599;p56"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7"/>
          <p:cNvSpPr txBox="1"/>
          <p:nvPr/>
        </p:nvSpPr>
        <p:spPr>
          <a:xfrm>
            <a:off x="1060550" y="202425"/>
            <a:ext cx="77727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difference between a cell and an organelle?</a:t>
            </a:r>
            <a:endParaRPr/>
          </a:p>
        </p:txBody>
      </p:sp>
      <p:sp>
        <p:nvSpPr>
          <p:cNvPr id="606" name="Google Shape;606;p5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7" name="Google Shape;607;p57"/>
          <p:cNvPicPr preferRelativeResize="0"/>
          <p:nvPr/>
        </p:nvPicPr>
        <p:blipFill rotWithShape="1">
          <a:blip r:embed="rId4">
            <a:alphaModFix/>
          </a:blip>
          <a:srcRect/>
          <a:stretch/>
        </p:blipFill>
        <p:spPr>
          <a:xfrm>
            <a:off x="2523597" y="2236762"/>
            <a:ext cx="4875469" cy="37631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6" descr="Animal Cell.jpg"/>
          <p:cNvPicPr preferRelativeResize="0"/>
          <p:nvPr/>
        </p:nvPicPr>
        <p:blipFill rotWithShape="1">
          <a:blip r:embed="rId3">
            <a:alphaModFix/>
          </a:blip>
          <a:srcRect l="-26185" r="-26185"/>
          <a:stretch/>
        </p:blipFill>
        <p:spPr>
          <a:xfrm>
            <a:off x="-858129" y="2640429"/>
            <a:ext cx="6110328" cy="4067172"/>
          </a:xfrm>
          <a:prstGeom prst="rect">
            <a:avLst/>
          </a:prstGeom>
          <a:noFill/>
          <a:ln>
            <a:noFill/>
          </a:ln>
        </p:spPr>
      </p:pic>
      <p:sp>
        <p:nvSpPr>
          <p:cNvPr id="151" name="Google Shape;151;p6"/>
          <p:cNvSpPr txBox="1">
            <a:spLocks noGrp="1"/>
          </p:cNvSpPr>
          <p:nvPr>
            <p:ph type="title"/>
          </p:nvPr>
        </p:nvSpPr>
        <p:spPr>
          <a:xfrm>
            <a:off x="682283" y="-29345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br>
              <a:rPr lang="en-US" u="sng"/>
            </a:br>
            <a:r>
              <a:rPr lang="en-US" b="1" u="sng"/>
              <a:t>Cell</a:t>
            </a:r>
            <a:r>
              <a:rPr lang="en-US"/>
              <a:t>: basic unit of life</a:t>
            </a:r>
            <a:endParaRPr/>
          </a:p>
        </p:txBody>
      </p:sp>
      <p:sp>
        <p:nvSpPr>
          <p:cNvPr id="152" name="Google Shape;152;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 name="Google Shape;153;p6" descr="Plant Cell.jpg"/>
          <p:cNvPicPr preferRelativeResize="0"/>
          <p:nvPr/>
        </p:nvPicPr>
        <p:blipFill rotWithShape="1">
          <a:blip r:embed="rId5">
            <a:alphaModFix/>
          </a:blip>
          <a:srcRect l="-29643" r="-29643"/>
          <a:stretch/>
        </p:blipFill>
        <p:spPr>
          <a:xfrm>
            <a:off x="4017517" y="2640429"/>
            <a:ext cx="5534445" cy="40671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58"/>
          <p:cNvSpPr txBox="1"/>
          <p:nvPr/>
        </p:nvSpPr>
        <p:spPr>
          <a:xfrm>
            <a:off x="999975" y="312425"/>
            <a:ext cx="77913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the relationship between cells and tissue?</a:t>
            </a:r>
            <a:endParaRPr/>
          </a:p>
        </p:txBody>
      </p:sp>
      <p:pic>
        <p:nvPicPr>
          <p:cNvPr id="614" name="Google Shape;614;p58"/>
          <p:cNvPicPr preferRelativeResize="0"/>
          <p:nvPr/>
        </p:nvPicPr>
        <p:blipFill rotWithShape="1">
          <a:blip r:embed="rId3">
            <a:alphaModFix/>
          </a:blip>
          <a:srcRect/>
          <a:stretch/>
        </p:blipFill>
        <p:spPr>
          <a:xfrm rot="5400000">
            <a:off x="4914783" y="2390513"/>
            <a:ext cx="3597812" cy="4283378"/>
          </a:xfrm>
          <a:prstGeom prst="rect">
            <a:avLst/>
          </a:prstGeom>
          <a:noFill/>
          <a:ln>
            <a:noFill/>
          </a:ln>
        </p:spPr>
      </p:pic>
      <p:pic>
        <p:nvPicPr>
          <p:cNvPr id="615" name="Google Shape;615;p58" descr="Animal Cell.jpg"/>
          <p:cNvPicPr preferRelativeResize="0"/>
          <p:nvPr/>
        </p:nvPicPr>
        <p:blipFill rotWithShape="1">
          <a:blip r:embed="rId4">
            <a:alphaModFix/>
          </a:blip>
          <a:srcRect l="-26185" r="-26185"/>
          <a:stretch/>
        </p:blipFill>
        <p:spPr>
          <a:xfrm>
            <a:off x="-858129" y="2640429"/>
            <a:ext cx="6110328" cy="4067172"/>
          </a:xfrm>
          <a:prstGeom prst="rect">
            <a:avLst/>
          </a:prstGeom>
          <a:noFill/>
          <a:ln>
            <a:noFill/>
          </a:ln>
        </p:spPr>
      </p:pic>
      <p:sp>
        <p:nvSpPr>
          <p:cNvPr id="616" name="Google Shape;616;p58"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9"/>
          <p:cNvSpPr txBox="1"/>
          <p:nvPr/>
        </p:nvSpPr>
        <p:spPr>
          <a:xfrm>
            <a:off x="3418671" y="869904"/>
            <a:ext cx="246842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Organ</a:t>
            </a:r>
            <a:endParaRPr/>
          </a:p>
        </p:txBody>
      </p:sp>
      <p:sp>
        <p:nvSpPr>
          <p:cNvPr id="623" name="Google Shape;623;p5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 name="Google Shape;624;p5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60"/>
          <p:cNvPicPr preferRelativeResize="0"/>
          <p:nvPr/>
        </p:nvPicPr>
        <p:blipFill rotWithShape="1">
          <a:blip r:embed="rId3">
            <a:alphaModFix/>
          </a:blip>
          <a:srcRect/>
          <a:stretch/>
        </p:blipFill>
        <p:spPr>
          <a:xfrm>
            <a:off x="1417320" y="2133600"/>
            <a:ext cx="6461760" cy="4292628"/>
          </a:xfrm>
          <a:prstGeom prst="rect">
            <a:avLst/>
          </a:prstGeom>
          <a:noFill/>
          <a:ln>
            <a:noFill/>
          </a:ln>
        </p:spPr>
      </p:pic>
      <p:sp>
        <p:nvSpPr>
          <p:cNvPr id="631" name="Google Shape;631;p60"/>
          <p:cNvSpPr txBox="1"/>
          <p:nvPr/>
        </p:nvSpPr>
        <p:spPr>
          <a:xfrm>
            <a:off x="152400" y="661775"/>
            <a:ext cx="8991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Organ</a:t>
            </a:r>
            <a:r>
              <a:rPr lang="en-US" sz="3600">
                <a:solidFill>
                  <a:schemeClr val="dk1"/>
                </a:solidFill>
                <a:latin typeface="Calibri"/>
                <a:ea typeface="Calibri"/>
                <a:cs typeface="Calibri"/>
                <a:sym typeface="Calibri"/>
              </a:rPr>
              <a:t>: group of different tissues that work together and have a specific function together</a:t>
            </a:r>
            <a:endParaRPr/>
          </a:p>
        </p:txBody>
      </p:sp>
      <p:sp>
        <p:nvSpPr>
          <p:cNvPr id="632" name="Google Shape;632;p6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3" name="Google Shape;633;p60"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2"/>
          <p:cNvSpPr txBox="1"/>
          <p:nvPr/>
        </p:nvSpPr>
        <p:spPr>
          <a:xfrm>
            <a:off x="152400" y="661775"/>
            <a:ext cx="8991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an organ?</a:t>
            </a:r>
            <a:endParaRPr/>
          </a:p>
        </p:txBody>
      </p:sp>
      <p:pic>
        <p:nvPicPr>
          <p:cNvPr id="646" name="Google Shape;646;p62"/>
          <p:cNvPicPr preferRelativeResize="0"/>
          <p:nvPr/>
        </p:nvPicPr>
        <p:blipFill rotWithShape="1">
          <a:blip r:embed="rId4">
            <a:alphaModFix/>
          </a:blip>
          <a:srcRect/>
          <a:stretch/>
        </p:blipFill>
        <p:spPr>
          <a:xfrm>
            <a:off x="986970" y="1814285"/>
            <a:ext cx="7445829" cy="466611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6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3"/>
          <p:cNvSpPr txBox="1"/>
          <p:nvPr/>
        </p:nvSpPr>
        <p:spPr>
          <a:xfrm>
            <a:off x="765650" y="403050"/>
            <a:ext cx="810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an organ and a tissue?</a:t>
            </a:r>
            <a:endParaRPr/>
          </a:p>
        </p:txBody>
      </p:sp>
      <p:pic>
        <p:nvPicPr>
          <p:cNvPr id="654" name="Google Shape;654;p63"/>
          <p:cNvPicPr preferRelativeResize="0"/>
          <p:nvPr/>
        </p:nvPicPr>
        <p:blipFill rotWithShape="1">
          <a:blip r:embed="rId4">
            <a:alphaModFix/>
          </a:blip>
          <a:srcRect/>
          <a:stretch/>
        </p:blipFill>
        <p:spPr>
          <a:xfrm>
            <a:off x="353563" y="2492625"/>
            <a:ext cx="4041936" cy="3104685"/>
          </a:xfrm>
          <a:prstGeom prst="rect">
            <a:avLst/>
          </a:prstGeom>
          <a:noFill/>
          <a:ln>
            <a:noFill/>
          </a:ln>
        </p:spPr>
      </p:pic>
      <p:pic>
        <p:nvPicPr>
          <p:cNvPr id="655" name="Google Shape;655;p63"/>
          <p:cNvPicPr preferRelativeResize="0"/>
          <p:nvPr/>
        </p:nvPicPr>
        <p:blipFill rotWithShape="1">
          <a:blip r:embed="rId5">
            <a:alphaModFix/>
          </a:blip>
          <a:srcRect/>
          <a:stretch/>
        </p:blipFill>
        <p:spPr>
          <a:xfrm>
            <a:off x="4761851" y="2492625"/>
            <a:ext cx="4041935" cy="3104687"/>
          </a:xfrm>
          <a:prstGeom prst="rect">
            <a:avLst/>
          </a:prstGeom>
          <a:noFill/>
          <a:ln>
            <a:noFill/>
          </a:ln>
        </p:spPr>
      </p:pic>
      <p:pic>
        <p:nvPicPr>
          <p:cNvPr id="656" name="Google Shape;656;p63"/>
          <p:cNvPicPr preferRelativeResize="0"/>
          <p:nvPr/>
        </p:nvPicPr>
        <p:blipFill>
          <a:blip r:embed="rId6">
            <a:alphaModFix/>
          </a:blip>
          <a:stretch>
            <a:fillRect/>
          </a:stretch>
        </p:blipFill>
        <p:spPr>
          <a:xfrm>
            <a:off x="205863" y="1603650"/>
            <a:ext cx="4337350" cy="4882616"/>
          </a:xfrm>
          <a:prstGeom prst="rect">
            <a:avLst/>
          </a:prstGeom>
          <a:noFill/>
          <a:ln>
            <a:noFill/>
          </a:ln>
        </p:spPr>
      </p:pic>
      <p:pic>
        <p:nvPicPr>
          <p:cNvPr id="657" name="Google Shape;657;p63"/>
          <p:cNvPicPr preferRelativeResize="0"/>
          <p:nvPr/>
        </p:nvPicPr>
        <p:blipFill>
          <a:blip r:embed="rId6">
            <a:alphaModFix/>
          </a:blip>
          <a:stretch>
            <a:fillRect/>
          </a:stretch>
        </p:blipFill>
        <p:spPr>
          <a:xfrm>
            <a:off x="4614138" y="1603650"/>
            <a:ext cx="4337350" cy="488261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4" name="Google Shape;664;p6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65"/>
          <p:cNvPicPr preferRelativeResize="0"/>
          <p:nvPr/>
        </p:nvPicPr>
        <p:blipFill rotWithShape="1">
          <a:blip r:embed="rId3">
            <a:alphaModFix/>
          </a:blip>
          <a:srcRect/>
          <a:stretch/>
        </p:blipFill>
        <p:spPr>
          <a:xfrm>
            <a:off x="1111348" y="1631852"/>
            <a:ext cx="6921304" cy="4220308"/>
          </a:xfrm>
          <a:prstGeom prst="rect">
            <a:avLst/>
          </a:prstGeom>
          <a:noFill/>
          <a:ln>
            <a:noFill/>
          </a:ln>
        </p:spPr>
      </p:pic>
      <p:sp>
        <p:nvSpPr>
          <p:cNvPr id="671" name="Google Shape;671;p6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2" name="Google Shape;672;p65"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66"/>
          <p:cNvPicPr preferRelativeResize="0"/>
          <p:nvPr/>
        </p:nvPicPr>
        <p:blipFill rotWithShape="1">
          <a:blip r:embed="rId3">
            <a:alphaModFix/>
          </a:blip>
          <a:srcRect/>
          <a:stretch/>
        </p:blipFill>
        <p:spPr>
          <a:xfrm>
            <a:off x="2180385" y="685800"/>
            <a:ext cx="4457229" cy="5469588"/>
          </a:xfrm>
          <a:prstGeom prst="rect">
            <a:avLst/>
          </a:prstGeom>
          <a:noFill/>
          <a:ln>
            <a:noFill/>
          </a:ln>
        </p:spPr>
      </p:pic>
      <p:sp>
        <p:nvSpPr>
          <p:cNvPr id="679" name="Google Shape;679;p6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0" name="Google Shape;680;p66"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67" descr="lung.jpg"/>
          <p:cNvPicPr preferRelativeResize="0">
            <a:picLocks noGrp="1"/>
          </p:cNvPicPr>
          <p:nvPr>
            <p:ph type="body" idx="1"/>
          </p:nvPr>
        </p:nvPicPr>
        <p:blipFill rotWithShape="1">
          <a:blip r:embed="rId3">
            <a:alphaModFix/>
          </a:blip>
          <a:srcRect l="-34892" r="-34892"/>
          <a:stretch/>
        </p:blipFill>
        <p:spPr>
          <a:xfrm>
            <a:off x="457200" y="1600200"/>
            <a:ext cx="8229600" cy="4525963"/>
          </a:xfrm>
          <a:prstGeom prst="rect">
            <a:avLst/>
          </a:prstGeom>
          <a:noFill/>
          <a:ln>
            <a:noFill/>
          </a:ln>
        </p:spPr>
      </p:pic>
      <p:sp>
        <p:nvSpPr>
          <p:cNvPr id="687" name="Google Shape;687;p6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8" name="Google Shape;688;p67"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60" name="Google Shape;160;p7"/>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161" name="Google Shape;161;p7"/>
          <p:cNvSpPr/>
          <p:nvPr/>
        </p:nvSpPr>
        <p:spPr>
          <a:xfrm>
            <a:off x="919525" y="480800"/>
            <a:ext cx="79044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Organelles</a:t>
            </a:r>
            <a:r>
              <a:rPr lang="en-US" sz="4000" u="sng">
                <a:solidFill>
                  <a:schemeClr val="dk1"/>
                </a:solidFill>
                <a:latin typeface="Calibri"/>
                <a:ea typeface="Calibri"/>
                <a:cs typeface="Calibri"/>
                <a:sym typeface="Calibri"/>
              </a:rPr>
              <a:t>:</a:t>
            </a:r>
            <a:r>
              <a:rPr lang="en-US" sz="4000">
                <a:solidFill>
                  <a:schemeClr val="dk1"/>
                </a:solidFill>
                <a:latin typeface="Calibri"/>
                <a:ea typeface="Calibri"/>
                <a:cs typeface="Calibri"/>
                <a:sym typeface="Calibri"/>
              </a:rPr>
              <a:t> smaller parts within the cell with their own job</a:t>
            </a:r>
            <a:endParaRPr/>
          </a:p>
        </p:txBody>
      </p:sp>
      <p:pic>
        <p:nvPicPr>
          <p:cNvPr id="162" name="Google Shape;162;p7"/>
          <p:cNvPicPr preferRelativeResize="0"/>
          <p:nvPr/>
        </p:nvPicPr>
        <p:blipFill rotWithShape="1">
          <a:blip r:embed="rId3">
            <a:alphaModFix/>
          </a:blip>
          <a:srcRect/>
          <a:stretch/>
        </p:blipFill>
        <p:spPr>
          <a:xfrm>
            <a:off x="426744" y="2749187"/>
            <a:ext cx="4875470" cy="3930688"/>
          </a:xfrm>
          <a:prstGeom prst="rect">
            <a:avLst/>
          </a:prstGeom>
          <a:noFill/>
          <a:ln>
            <a:noFill/>
          </a:ln>
        </p:spPr>
      </p:pic>
      <p:pic>
        <p:nvPicPr>
          <p:cNvPr id="163" name="Google Shape;163;p7"/>
          <p:cNvPicPr preferRelativeResize="0"/>
          <p:nvPr/>
        </p:nvPicPr>
        <p:blipFill rotWithShape="1">
          <a:blip r:embed="rId4">
            <a:alphaModFix/>
          </a:blip>
          <a:srcRect/>
          <a:stretch/>
        </p:blipFill>
        <p:spPr>
          <a:xfrm>
            <a:off x="5638800" y="2286000"/>
            <a:ext cx="2893161" cy="4340087"/>
          </a:xfrm>
          <a:prstGeom prst="rect">
            <a:avLst/>
          </a:prstGeom>
          <a:noFill/>
          <a:ln>
            <a:noFill/>
          </a:ln>
        </p:spPr>
      </p:pic>
      <p:sp>
        <p:nvSpPr>
          <p:cNvPr id="164" name="Google Shape;164;p7"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5" name="Google Shape;695;p68"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96" name="Google Shape;696;p68"/>
          <p:cNvPicPr preferRelativeResize="0"/>
          <p:nvPr/>
        </p:nvPicPr>
        <p:blipFill>
          <a:blip r:embed="rId5">
            <a:alphaModFix/>
          </a:blip>
          <a:stretch>
            <a:fillRect/>
          </a:stretch>
        </p:blipFill>
        <p:spPr>
          <a:xfrm>
            <a:off x="2174663" y="737503"/>
            <a:ext cx="4794650" cy="5382999"/>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70"/>
          <p:cNvPicPr preferRelativeResize="0"/>
          <p:nvPr/>
        </p:nvPicPr>
        <p:blipFill rotWithShape="1">
          <a:blip r:embed="rId3">
            <a:alphaModFix/>
          </a:blip>
          <a:srcRect/>
          <a:stretch/>
        </p:blipFill>
        <p:spPr>
          <a:xfrm>
            <a:off x="1111348" y="1631852"/>
            <a:ext cx="6921304" cy="4220308"/>
          </a:xfrm>
          <a:prstGeom prst="rect">
            <a:avLst/>
          </a:prstGeom>
          <a:noFill/>
          <a:ln>
            <a:noFill/>
          </a:ln>
        </p:spPr>
      </p:pic>
      <p:sp>
        <p:nvSpPr>
          <p:cNvPr id="709" name="Google Shape;709;p7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0"/>
          <p:cNvSpPr txBox="1"/>
          <p:nvPr/>
        </p:nvSpPr>
        <p:spPr>
          <a:xfrm>
            <a:off x="152400" y="415030"/>
            <a:ext cx="8991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our largest organ?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71"/>
          <p:cNvPicPr preferRelativeResize="0"/>
          <p:nvPr/>
        </p:nvPicPr>
        <p:blipFill rotWithShape="1">
          <a:blip r:embed="rId3">
            <a:alphaModFix/>
          </a:blip>
          <a:srcRect/>
          <a:stretch/>
        </p:blipFill>
        <p:spPr>
          <a:xfrm>
            <a:off x="2180385" y="685800"/>
            <a:ext cx="4457229" cy="5469588"/>
          </a:xfrm>
          <a:prstGeom prst="rect">
            <a:avLst/>
          </a:prstGeom>
          <a:noFill/>
          <a:ln>
            <a:noFill/>
          </a:ln>
        </p:spPr>
      </p:pic>
      <p:sp>
        <p:nvSpPr>
          <p:cNvPr id="717" name="Google Shape;717;p7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1"/>
          <p:cNvSpPr txBox="1"/>
          <p:nvPr/>
        </p:nvSpPr>
        <p:spPr>
          <a:xfrm>
            <a:off x="152400" y="415030"/>
            <a:ext cx="8991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is our heart an organ?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p72" descr="lung.jpg"/>
          <p:cNvPicPr preferRelativeResize="0">
            <a:picLocks noGrp="1"/>
          </p:cNvPicPr>
          <p:nvPr>
            <p:ph type="body" idx="1"/>
          </p:nvPr>
        </p:nvPicPr>
        <p:blipFill rotWithShape="1">
          <a:blip r:embed="rId3">
            <a:alphaModFix/>
          </a:blip>
          <a:srcRect l="-34892" r="-3489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725" name="Google Shape;725;p7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2"/>
          <p:cNvSpPr txBox="1"/>
          <p:nvPr/>
        </p:nvSpPr>
        <p:spPr>
          <a:xfrm>
            <a:off x="152400" y="415030"/>
            <a:ext cx="8991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are lungs an important organ?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7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3"/>
          <p:cNvSpPr txBox="1"/>
          <p:nvPr/>
        </p:nvSpPr>
        <p:spPr>
          <a:xfrm>
            <a:off x="849542" y="415030"/>
            <a:ext cx="829445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Do plants have organs? If yes, name an organ a plant has.</a:t>
            </a:r>
            <a:endParaRPr/>
          </a:p>
        </p:txBody>
      </p:sp>
      <p:pic>
        <p:nvPicPr>
          <p:cNvPr id="734" name="Google Shape;734;p73"/>
          <p:cNvPicPr preferRelativeResize="0"/>
          <p:nvPr/>
        </p:nvPicPr>
        <p:blipFill rotWithShape="1">
          <a:blip r:embed="rId4">
            <a:alphaModFix/>
          </a:blip>
          <a:srcRect r="19335"/>
          <a:stretch/>
        </p:blipFill>
        <p:spPr>
          <a:xfrm>
            <a:off x="2839975" y="1615350"/>
            <a:ext cx="3464051" cy="4821451"/>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7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1" name="Google Shape;741;p7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75" descr="Pipe Organ.png"/>
          <p:cNvPicPr preferRelativeResize="0"/>
          <p:nvPr/>
        </p:nvPicPr>
        <p:blipFill rotWithShape="1">
          <a:blip r:embed="rId3">
            <a:alphaModFix/>
          </a:blip>
          <a:srcRect/>
          <a:stretch/>
        </p:blipFill>
        <p:spPr>
          <a:xfrm>
            <a:off x="1447800" y="152400"/>
            <a:ext cx="5867400" cy="6506190"/>
          </a:xfrm>
          <a:prstGeom prst="rect">
            <a:avLst/>
          </a:prstGeom>
          <a:noFill/>
          <a:ln>
            <a:noFill/>
          </a:ln>
        </p:spPr>
      </p:pic>
      <p:sp>
        <p:nvSpPr>
          <p:cNvPr id="748" name="Google Shape;748;p7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9" name="Google Shape;749;p75"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76" descr="Pipe Organ.png"/>
          <p:cNvPicPr preferRelativeResize="0"/>
          <p:nvPr/>
        </p:nvPicPr>
        <p:blipFill rotWithShape="1">
          <a:blip r:embed="rId3">
            <a:alphaModFix/>
          </a:blip>
          <a:srcRect/>
          <a:stretch/>
        </p:blipFill>
        <p:spPr>
          <a:xfrm>
            <a:off x="1447800" y="152400"/>
            <a:ext cx="5867400" cy="6506190"/>
          </a:xfrm>
          <a:prstGeom prst="rect">
            <a:avLst/>
          </a:prstGeom>
          <a:noFill/>
          <a:ln>
            <a:noFill/>
          </a:ln>
        </p:spPr>
      </p:pic>
      <p:pic>
        <p:nvPicPr>
          <p:cNvPr id="756" name="Google Shape;756;p76"/>
          <p:cNvPicPr preferRelativeResize="0"/>
          <p:nvPr/>
        </p:nvPicPr>
        <p:blipFill rotWithShape="1">
          <a:blip r:embed="rId4">
            <a:alphaModFix/>
          </a:blip>
          <a:srcRect/>
          <a:stretch/>
        </p:blipFill>
        <p:spPr>
          <a:xfrm>
            <a:off x="1356852" y="426321"/>
            <a:ext cx="5958348" cy="5958348"/>
          </a:xfrm>
          <a:prstGeom prst="rect">
            <a:avLst/>
          </a:prstGeom>
          <a:noFill/>
          <a:ln>
            <a:noFill/>
          </a:ln>
        </p:spPr>
      </p:pic>
      <p:sp>
        <p:nvSpPr>
          <p:cNvPr id="757" name="Google Shape;757;p76"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p76" descr="Comment Dislike"/>
          <p:cNvPicPr preferRelativeResize="0"/>
          <p:nvPr/>
        </p:nvPicPr>
        <p:blipFill rotWithShape="1">
          <a:blip r:embed="rId6">
            <a:alphaModFix/>
          </a:blip>
          <a:srcRect/>
          <a:stretch/>
        </p:blipFill>
        <p:spPr>
          <a:xfrm>
            <a:off x="847692" y="147772"/>
            <a:ext cx="553998" cy="55399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77"/>
          <p:cNvPicPr preferRelativeResize="0"/>
          <p:nvPr/>
        </p:nvPicPr>
        <p:blipFill rotWithShape="1">
          <a:blip r:embed="rId3">
            <a:alphaModFix/>
          </a:blip>
          <a:srcRect/>
          <a:stretch/>
        </p:blipFill>
        <p:spPr>
          <a:xfrm rot="5400000">
            <a:off x="2179320" y="103787"/>
            <a:ext cx="4937760" cy="6327648"/>
          </a:xfrm>
          <a:prstGeom prst="rect">
            <a:avLst/>
          </a:prstGeom>
          <a:noFill/>
          <a:ln>
            <a:noFill/>
          </a:ln>
        </p:spPr>
      </p:pic>
      <p:pic>
        <p:nvPicPr>
          <p:cNvPr id="765" name="Google Shape;765;p77"/>
          <p:cNvPicPr preferRelativeResize="0"/>
          <p:nvPr/>
        </p:nvPicPr>
        <p:blipFill rotWithShape="1">
          <a:blip r:embed="rId4">
            <a:alphaModFix/>
          </a:blip>
          <a:srcRect/>
          <a:stretch/>
        </p:blipFill>
        <p:spPr>
          <a:xfrm>
            <a:off x="1669026" y="288437"/>
            <a:ext cx="5958348" cy="5958348"/>
          </a:xfrm>
          <a:prstGeom prst="rect">
            <a:avLst/>
          </a:prstGeom>
          <a:noFill/>
          <a:ln>
            <a:noFill/>
          </a:ln>
        </p:spPr>
      </p:pic>
      <p:sp>
        <p:nvSpPr>
          <p:cNvPr id="766" name="Google Shape;766;p77"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7" name="Google Shape;767;p77" descr="Comment Dislike"/>
          <p:cNvPicPr preferRelativeResize="0"/>
          <p:nvPr/>
        </p:nvPicPr>
        <p:blipFill rotWithShape="1">
          <a:blip r:embed="rId6">
            <a:alphaModFix/>
          </a:blip>
          <a:srcRect/>
          <a:stretch/>
        </p:blipFill>
        <p:spPr>
          <a:xfrm>
            <a:off x="847692" y="147772"/>
            <a:ext cx="553998" cy="5539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79" descr="Pipe Organ.png"/>
          <p:cNvPicPr preferRelativeResize="0"/>
          <p:nvPr/>
        </p:nvPicPr>
        <p:blipFill rotWithShape="1">
          <a:blip r:embed="rId3">
            <a:alphaModFix/>
          </a:blip>
          <a:srcRect/>
          <a:stretch/>
        </p:blipFill>
        <p:spPr>
          <a:xfrm>
            <a:off x="1447800" y="2017486"/>
            <a:ext cx="5867400" cy="4641104"/>
          </a:xfrm>
          <a:prstGeom prst="rect">
            <a:avLst/>
          </a:prstGeom>
          <a:noFill/>
          <a:ln>
            <a:noFill/>
          </a:ln>
        </p:spPr>
      </p:pic>
      <p:sp>
        <p:nvSpPr>
          <p:cNvPr id="780" name="Google Shape;780;p7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9"/>
          <p:cNvSpPr txBox="1"/>
          <p:nvPr/>
        </p:nvSpPr>
        <p:spPr>
          <a:xfrm>
            <a:off x="849550" y="415025"/>
            <a:ext cx="8011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Is the the type of organ we have learned about today? Explain your answer.</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80"/>
          <p:cNvPicPr preferRelativeResize="0"/>
          <p:nvPr/>
        </p:nvPicPr>
        <p:blipFill rotWithShape="1">
          <a:blip r:embed="rId3">
            <a:alphaModFix/>
          </a:blip>
          <a:srcRect/>
          <a:stretch/>
        </p:blipFill>
        <p:spPr>
          <a:xfrm rot="5400000">
            <a:off x="2211570" y="888483"/>
            <a:ext cx="4937760" cy="6327648"/>
          </a:xfrm>
          <a:prstGeom prst="rect">
            <a:avLst/>
          </a:prstGeom>
          <a:noFill/>
          <a:ln>
            <a:noFill/>
          </a:ln>
        </p:spPr>
      </p:pic>
      <p:pic>
        <p:nvPicPr>
          <p:cNvPr id="788" name="Google Shape;788;p80"/>
          <p:cNvPicPr preferRelativeResize="0"/>
          <p:nvPr/>
        </p:nvPicPr>
        <p:blipFill rotWithShape="1">
          <a:blip r:embed="rId4">
            <a:alphaModFix/>
          </a:blip>
          <a:srcRect/>
          <a:stretch/>
        </p:blipFill>
        <p:spPr>
          <a:xfrm>
            <a:off x="1902125" y="1497138"/>
            <a:ext cx="5691974" cy="5110324"/>
          </a:xfrm>
          <a:prstGeom prst="rect">
            <a:avLst/>
          </a:prstGeom>
          <a:noFill/>
          <a:ln>
            <a:noFill/>
          </a:ln>
        </p:spPr>
      </p:pic>
      <p:sp>
        <p:nvSpPr>
          <p:cNvPr id="789" name="Google Shape;789;p80"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0"/>
          <p:cNvSpPr txBox="1"/>
          <p:nvPr/>
        </p:nvSpPr>
        <p:spPr>
          <a:xfrm>
            <a:off x="849542" y="415030"/>
            <a:ext cx="829445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tissue NOT an organ?</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81"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7" name="Google Shape;797;p81"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dcc8fac9fb_0_25"/>
          <p:cNvSpPr txBox="1"/>
          <p:nvPr/>
        </p:nvSpPr>
        <p:spPr>
          <a:xfrm>
            <a:off x="337650" y="324571"/>
            <a:ext cx="8468700" cy="5633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The word “organ” came from an old Greek word, “organon”, which was used to refer to a tool for making or doing something. </a:t>
            </a:r>
            <a:endParaRPr sz="3600">
              <a:solidFill>
                <a:schemeClr val="dk1"/>
              </a:solidFill>
              <a:latin typeface="Calibri"/>
              <a:ea typeface="Calibri"/>
              <a:cs typeface="Calibri"/>
              <a:sym typeface="Calibri"/>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We can think of each of the organs in our bodies as tools that have a specific purpose in keeping the machine (our bodies) going. </a:t>
            </a:r>
            <a:endParaRPr sz="3600">
              <a:solidFill>
                <a:schemeClr val="dk1"/>
              </a:solidFill>
              <a:latin typeface="Calibri"/>
              <a:ea typeface="Calibri"/>
              <a:cs typeface="Calibri"/>
              <a:sym typeface="Calibri"/>
            </a:endParaRPr>
          </a:p>
          <a:p>
            <a:pPr marL="0" marR="0" lvl="0" indent="0" algn="l" rtl="0">
              <a:spcBef>
                <a:spcPts val="0"/>
              </a:spcBef>
              <a:spcAft>
                <a:spcPts val="0"/>
              </a:spcAft>
              <a:buNone/>
            </a:pPr>
            <a:br>
              <a:rPr lang="en-US" sz="3600">
                <a:solidFill>
                  <a:schemeClr val="dk1"/>
                </a:solidFill>
                <a:latin typeface="Calibri"/>
                <a:ea typeface="Calibri"/>
                <a:cs typeface="Calibri"/>
                <a:sym typeface="Calibri"/>
              </a:rPr>
            </a:br>
            <a:br>
              <a:rPr lang="en-US" sz="3600">
                <a:solidFill>
                  <a:schemeClr val="dk1"/>
                </a:solidFill>
                <a:latin typeface="Calibri"/>
                <a:ea typeface="Calibri"/>
                <a:cs typeface="Calibri"/>
                <a:sym typeface="Calibri"/>
              </a:rPr>
            </a:br>
            <a:endParaRPr sz="3600">
              <a:solidFill>
                <a:schemeClr val="dk1"/>
              </a:solidFill>
              <a:latin typeface="Calibri"/>
              <a:ea typeface="Calibri"/>
              <a:cs typeface="Calibri"/>
              <a:sym typeface="Calibri"/>
            </a:endParaRPr>
          </a:p>
        </p:txBody>
      </p:sp>
      <p:pic>
        <p:nvPicPr>
          <p:cNvPr id="804" name="Google Shape;804;gdcc8fac9fb_0_25"/>
          <p:cNvPicPr preferRelativeResize="0"/>
          <p:nvPr/>
        </p:nvPicPr>
        <p:blipFill>
          <a:blip r:embed="rId3">
            <a:alphaModFix/>
          </a:blip>
          <a:stretch>
            <a:fillRect/>
          </a:stretch>
        </p:blipFill>
        <p:spPr>
          <a:xfrm>
            <a:off x="2475287" y="4365700"/>
            <a:ext cx="4193424" cy="22900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8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3"/>
          <p:cNvSpPr txBox="1"/>
          <p:nvPr/>
        </p:nvSpPr>
        <p:spPr>
          <a:xfrm>
            <a:off x="2195868" y="234824"/>
            <a:ext cx="524547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What is an organ?</a:t>
            </a:r>
            <a:endParaRPr/>
          </a:p>
        </p:txBody>
      </p:sp>
      <p:pic>
        <p:nvPicPr>
          <p:cNvPr id="817" name="Google Shape;817;p83"/>
          <p:cNvPicPr preferRelativeResize="0"/>
          <p:nvPr/>
        </p:nvPicPr>
        <p:blipFill rotWithShape="1">
          <a:blip r:embed="rId3">
            <a:alphaModFix/>
          </a:blip>
          <a:srcRect/>
          <a:stretch/>
        </p:blipFill>
        <p:spPr>
          <a:xfrm>
            <a:off x="1417320" y="2133600"/>
            <a:ext cx="6461760" cy="4292628"/>
          </a:xfrm>
          <a:prstGeom prst="rect">
            <a:avLst/>
          </a:prstGeom>
          <a:noFill/>
          <a:ln>
            <a:noFill/>
          </a:ln>
        </p:spPr>
      </p:pic>
      <p:sp>
        <p:nvSpPr>
          <p:cNvPr id="818" name="Google Shape;818;p8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84"/>
          <p:cNvSpPr txBox="1"/>
          <p:nvPr/>
        </p:nvSpPr>
        <p:spPr>
          <a:xfrm>
            <a:off x="302605" y="736657"/>
            <a:ext cx="88413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True/False: Plants have organs.</a:t>
            </a:r>
            <a:endParaRPr sz="3500"/>
          </a:p>
        </p:txBody>
      </p:sp>
      <p:sp>
        <p:nvSpPr>
          <p:cNvPr id="825" name="Google Shape;825;p8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6" name="Google Shape;826;p84"/>
          <p:cNvPicPr preferRelativeResize="0"/>
          <p:nvPr/>
        </p:nvPicPr>
        <p:blipFill>
          <a:blip r:embed="rId4">
            <a:alphaModFix/>
          </a:blip>
          <a:stretch>
            <a:fillRect/>
          </a:stretch>
        </p:blipFill>
        <p:spPr>
          <a:xfrm>
            <a:off x="2529188" y="1659975"/>
            <a:ext cx="4085623" cy="4586949"/>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b69e82fa98_0_21"/>
          <p:cNvSpPr txBox="1"/>
          <p:nvPr/>
        </p:nvSpPr>
        <p:spPr>
          <a:xfrm>
            <a:off x="302605" y="736657"/>
            <a:ext cx="88413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FF0000"/>
                </a:solidFill>
                <a:latin typeface="Calibri"/>
                <a:ea typeface="Calibri"/>
                <a:cs typeface="Calibri"/>
                <a:sym typeface="Calibri"/>
              </a:rPr>
              <a:t>True</a:t>
            </a:r>
            <a:r>
              <a:rPr lang="en-US" sz="3500">
                <a:solidFill>
                  <a:schemeClr val="dk1"/>
                </a:solidFill>
                <a:latin typeface="Calibri"/>
                <a:ea typeface="Calibri"/>
                <a:cs typeface="Calibri"/>
                <a:sym typeface="Calibri"/>
              </a:rPr>
              <a:t>/False: Plants have organs.</a:t>
            </a:r>
            <a:endParaRPr sz="3500"/>
          </a:p>
        </p:txBody>
      </p:sp>
      <p:sp>
        <p:nvSpPr>
          <p:cNvPr id="833" name="Google Shape;833;gb69e82fa98_0_2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4" name="Google Shape;834;gb69e82fa98_0_21"/>
          <p:cNvPicPr preferRelativeResize="0"/>
          <p:nvPr/>
        </p:nvPicPr>
        <p:blipFill>
          <a:blip r:embed="rId4">
            <a:alphaModFix/>
          </a:blip>
          <a:stretch>
            <a:fillRect/>
          </a:stretch>
        </p:blipFill>
        <p:spPr>
          <a:xfrm>
            <a:off x="2529188" y="1659975"/>
            <a:ext cx="4085623" cy="4586949"/>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5"/>
          <p:cNvSpPr txBox="1"/>
          <p:nvPr/>
        </p:nvSpPr>
        <p:spPr>
          <a:xfrm>
            <a:off x="1111866" y="849542"/>
            <a:ext cx="69202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Give your own example of an organ.</a:t>
            </a:r>
            <a:endParaRPr/>
          </a:p>
        </p:txBody>
      </p:sp>
      <p:sp>
        <p:nvSpPr>
          <p:cNvPr id="841" name="Google Shape;841;p8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2" name="Google Shape;842;p85"/>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p:nvPr/>
        </p:nvSpPr>
        <p:spPr>
          <a:xfrm>
            <a:off x="2554095" y="150399"/>
            <a:ext cx="423064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What is a cell?</a:t>
            </a:r>
            <a:endParaRPr/>
          </a:p>
        </p:txBody>
      </p:sp>
      <p:pic>
        <p:nvPicPr>
          <p:cNvPr id="177" name="Google Shape;177;p9" descr="Plant Cell.jpg"/>
          <p:cNvPicPr preferRelativeResize="0"/>
          <p:nvPr/>
        </p:nvPicPr>
        <p:blipFill rotWithShape="1">
          <a:blip r:embed="rId3">
            <a:alphaModFix/>
          </a:blip>
          <a:srcRect l="-29648" r="-29647"/>
          <a:stretch/>
        </p:blipFill>
        <p:spPr>
          <a:xfrm>
            <a:off x="4017517" y="2640429"/>
            <a:ext cx="5534446" cy="4067172"/>
          </a:xfrm>
          <a:prstGeom prst="rect">
            <a:avLst/>
          </a:prstGeom>
          <a:noFill/>
          <a:ln>
            <a:noFill/>
          </a:ln>
        </p:spPr>
      </p:pic>
      <p:pic>
        <p:nvPicPr>
          <p:cNvPr id="178" name="Google Shape;178;p9" descr="Animal Cell.jpg"/>
          <p:cNvPicPr preferRelativeResize="0"/>
          <p:nvPr/>
        </p:nvPicPr>
        <p:blipFill rotWithShape="1">
          <a:blip r:embed="rId4">
            <a:alphaModFix/>
          </a:blip>
          <a:srcRect l="-26185" r="-26185"/>
          <a:stretch/>
        </p:blipFill>
        <p:spPr>
          <a:xfrm>
            <a:off x="-858129" y="2640429"/>
            <a:ext cx="6110328" cy="4067172"/>
          </a:xfrm>
          <a:prstGeom prst="rect">
            <a:avLst/>
          </a:prstGeom>
          <a:noFill/>
          <a:ln>
            <a:noFill/>
          </a:ln>
        </p:spPr>
      </p:pic>
      <p:sp>
        <p:nvSpPr>
          <p:cNvPr id="179" name="Google Shape;179;p9"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86" descr="Animal Cell.jpg"/>
          <p:cNvPicPr preferRelativeResize="0"/>
          <p:nvPr/>
        </p:nvPicPr>
        <p:blipFill rotWithShape="1">
          <a:blip r:embed="rId3">
            <a:alphaModFix/>
          </a:blip>
          <a:srcRect l="-26185" r="-26185"/>
          <a:stretch/>
        </p:blipFill>
        <p:spPr>
          <a:xfrm>
            <a:off x="-590843" y="3854547"/>
            <a:ext cx="4712677" cy="2853053"/>
          </a:xfrm>
          <a:prstGeom prst="rect">
            <a:avLst/>
          </a:prstGeom>
          <a:noFill/>
          <a:ln>
            <a:noFill/>
          </a:ln>
        </p:spPr>
      </p:pic>
      <p:sp>
        <p:nvSpPr>
          <p:cNvPr id="849" name="Google Shape;849;p86"/>
          <p:cNvSpPr txBox="1"/>
          <p:nvPr/>
        </p:nvSpPr>
        <p:spPr>
          <a:xfrm>
            <a:off x="1061050" y="410425"/>
            <a:ext cx="77016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is the relationship among cells, tissue, and organs?</a:t>
            </a:r>
            <a:endParaRPr sz="3500"/>
          </a:p>
        </p:txBody>
      </p:sp>
      <p:pic>
        <p:nvPicPr>
          <p:cNvPr id="850" name="Google Shape;850;p86"/>
          <p:cNvPicPr preferRelativeResize="0"/>
          <p:nvPr/>
        </p:nvPicPr>
        <p:blipFill rotWithShape="1">
          <a:blip r:embed="rId4">
            <a:alphaModFix/>
          </a:blip>
          <a:srcRect/>
          <a:stretch/>
        </p:blipFill>
        <p:spPr>
          <a:xfrm rot="5400000">
            <a:off x="3264010" y="936996"/>
            <a:ext cx="1957611" cy="4030160"/>
          </a:xfrm>
          <a:prstGeom prst="rect">
            <a:avLst/>
          </a:prstGeom>
          <a:noFill/>
          <a:ln>
            <a:noFill/>
          </a:ln>
        </p:spPr>
      </p:pic>
      <p:sp>
        <p:nvSpPr>
          <p:cNvPr id="851" name="Google Shape;851;p86"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2" name="Google Shape;852;p86"/>
          <p:cNvPicPr preferRelativeResize="0"/>
          <p:nvPr/>
        </p:nvPicPr>
        <p:blipFill rotWithShape="1">
          <a:blip r:embed="rId6">
            <a:alphaModFix/>
          </a:blip>
          <a:srcRect/>
          <a:stretch/>
        </p:blipFill>
        <p:spPr>
          <a:xfrm>
            <a:off x="4363799" y="4159165"/>
            <a:ext cx="4217494" cy="2571681"/>
          </a:xfrm>
          <a:prstGeom prst="rect">
            <a:avLst/>
          </a:prstGeom>
          <a:noFill/>
          <a:ln>
            <a:noFill/>
          </a:ln>
        </p:spPr>
      </p:pic>
      <p:sp>
        <p:nvSpPr>
          <p:cNvPr id="853" name="Google Shape;853;p86"/>
          <p:cNvSpPr/>
          <p:nvPr/>
        </p:nvSpPr>
        <p:spPr>
          <a:xfrm rot="-7997252">
            <a:off x="2199921" y="3752440"/>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4" name="Google Shape;854;p86"/>
          <p:cNvSpPr/>
          <p:nvPr/>
        </p:nvSpPr>
        <p:spPr>
          <a:xfrm rot="-1759627">
            <a:off x="4276005" y="3849285"/>
            <a:ext cx="371789" cy="726814"/>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861" name="Google Shape;861;p8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p88"/>
          <p:cNvPicPr preferRelativeResize="0"/>
          <p:nvPr/>
        </p:nvPicPr>
        <p:blipFill rotWithShape="1">
          <a:blip r:embed="rId3">
            <a:alphaModFix/>
          </a:blip>
          <a:srcRect/>
          <a:stretch/>
        </p:blipFill>
        <p:spPr>
          <a:xfrm>
            <a:off x="1417320" y="2133600"/>
            <a:ext cx="6461760" cy="4292628"/>
          </a:xfrm>
          <a:prstGeom prst="rect">
            <a:avLst/>
          </a:prstGeom>
          <a:noFill/>
          <a:ln>
            <a:noFill/>
          </a:ln>
        </p:spPr>
      </p:pic>
      <p:sp>
        <p:nvSpPr>
          <p:cNvPr id="868" name="Google Shape;868;p88"/>
          <p:cNvSpPr txBox="1"/>
          <p:nvPr/>
        </p:nvSpPr>
        <p:spPr>
          <a:xfrm>
            <a:off x="152400" y="661775"/>
            <a:ext cx="8991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Organ</a:t>
            </a:r>
            <a:r>
              <a:rPr lang="en-US" sz="3600">
                <a:solidFill>
                  <a:schemeClr val="dk1"/>
                </a:solidFill>
                <a:latin typeface="Calibri"/>
                <a:ea typeface="Calibri"/>
                <a:cs typeface="Calibri"/>
                <a:sym typeface="Calibri"/>
              </a:rPr>
              <a:t>: group of different tissues that work together and have a specific function together</a:t>
            </a:r>
            <a:endParaRPr/>
          </a:p>
        </p:txBody>
      </p:sp>
      <p:sp>
        <p:nvSpPr>
          <p:cNvPr id="869" name="Google Shape;869;p8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dcc8fac9fb_0_34"/>
          <p:cNvSpPr txBox="1"/>
          <p:nvPr/>
        </p:nvSpPr>
        <p:spPr>
          <a:xfrm>
            <a:off x="1280300" y="111150"/>
            <a:ext cx="71364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Reinforcement Activity</a:t>
            </a:r>
            <a:endParaRPr/>
          </a:p>
        </p:txBody>
      </p:sp>
      <p:sp>
        <p:nvSpPr>
          <p:cNvPr id="876" name="Google Shape;876;gdcc8fac9fb_0_34"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gdcc8fac9fb_0_34"/>
          <p:cNvSpPr txBox="1"/>
          <p:nvPr/>
        </p:nvSpPr>
        <p:spPr>
          <a:xfrm>
            <a:off x="76200" y="1065450"/>
            <a:ext cx="8991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hlink"/>
                </a:solidFill>
                <a:latin typeface="Calibri"/>
                <a:ea typeface="Calibri"/>
                <a:cs typeface="Calibri"/>
                <a:sym typeface="Calibri"/>
                <a:hlinkClick r:id="rId4"/>
              </a:rPr>
              <a:t>The Human Body Question</a:t>
            </a:r>
            <a:endParaRPr/>
          </a:p>
        </p:txBody>
      </p:sp>
      <p:pic>
        <p:nvPicPr>
          <p:cNvPr id="878" name="Google Shape;878;gdcc8fac9fb_0_34"/>
          <p:cNvPicPr preferRelativeResize="0"/>
          <p:nvPr/>
        </p:nvPicPr>
        <p:blipFill>
          <a:blip r:embed="rId5">
            <a:alphaModFix/>
          </a:blip>
          <a:stretch>
            <a:fillRect/>
          </a:stretch>
        </p:blipFill>
        <p:spPr>
          <a:xfrm>
            <a:off x="4062001" y="2600875"/>
            <a:ext cx="4745077" cy="3503574"/>
          </a:xfrm>
          <a:prstGeom prst="rect">
            <a:avLst/>
          </a:prstGeom>
          <a:noFill/>
          <a:ln w="9525" cap="flat" cmpd="sng">
            <a:solidFill>
              <a:schemeClr val="dk2"/>
            </a:solidFill>
            <a:prstDash val="solid"/>
            <a:round/>
            <a:headEnd type="none" w="sm" len="sm"/>
            <a:tailEnd type="none" w="sm" len="sm"/>
          </a:ln>
        </p:spPr>
      </p:pic>
      <p:sp>
        <p:nvSpPr>
          <p:cNvPr id="879" name="Google Shape;879;gdcc8fac9fb_0_34"/>
          <p:cNvSpPr txBox="1"/>
          <p:nvPr/>
        </p:nvSpPr>
        <p:spPr>
          <a:xfrm>
            <a:off x="624956" y="2410250"/>
            <a:ext cx="26262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 copy of the Human Body probing question. Allow students to respond to this question at the end of the tissues lesson and then make revisions following subsequent lessons.</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For more on this activity, follow this link to </a:t>
            </a:r>
            <a:r>
              <a:rPr lang="en-US" sz="1800" i="1" u="sng">
                <a:solidFill>
                  <a:schemeClr val="hlink"/>
                </a:solidFill>
                <a:latin typeface="Calibri"/>
                <a:ea typeface="Calibri"/>
                <a:cs typeface="Calibri"/>
                <a:sym typeface="Calibri"/>
                <a:hlinkClick r:id="rId6"/>
              </a:rPr>
              <a:t>BetterLesson</a:t>
            </a:r>
            <a:r>
              <a:rPr lang="en-US" sz="1800" i="1">
                <a:solidFill>
                  <a:schemeClr val="dk1"/>
                </a:solidFill>
                <a:latin typeface="Calibri"/>
                <a:ea typeface="Calibri"/>
                <a:cs typeface="Calibri"/>
                <a:sym typeface="Calibri"/>
              </a:rPr>
              <a:t>.</a:t>
            </a:r>
            <a:endParaRPr sz="1800" i="1">
              <a:solidFill>
                <a:schemeClr val="dk1"/>
              </a:solidFill>
              <a:latin typeface="Calibri"/>
              <a:ea typeface="Calibri"/>
              <a:cs typeface="Calibri"/>
              <a:sym typeface="Calibri"/>
            </a:endParaRPr>
          </a:p>
        </p:txBody>
      </p:sp>
      <p:pic>
        <p:nvPicPr>
          <p:cNvPr id="880" name="Google Shape;880;gdcc8fac9fb_0_34"/>
          <p:cNvPicPr preferRelativeResize="0"/>
          <p:nvPr/>
        </p:nvPicPr>
        <p:blipFill>
          <a:blip r:embed="rId7">
            <a:alphaModFix/>
          </a:blip>
          <a:stretch>
            <a:fillRect/>
          </a:stretch>
        </p:blipFill>
        <p:spPr>
          <a:xfrm rot="2447731">
            <a:off x="1732808" y="1689762"/>
            <a:ext cx="516511" cy="77315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9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0"/>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relationships exist between cells, tissues, organs, and organ systems?</a:t>
            </a:r>
            <a:endParaRPr/>
          </a:p>
        </p:txBody>
      </p:sp>
      <p:pic>
        <p:nvPicPr>
          <p:cNvPr id="888" name="Google Shape;888;p90"/>
          <p:cNvPicPr preferRelativeResize="0"/>
          <p:nvPr/>
        </p:nvPicPr>
        <p:blipFill rotWithShape="1">
          <a:blip r:embed="rId4">
            <a:alphaModFix/>
          </a:blip>
          <a:srcRect/>
          <a:stretch/>
        </p:blipFill>
        <p:spPr>
          <a:xfrm>
            <a:off x="9833" y="1680796"/>
            <a:ext cx="9124334" cy="499970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p9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grpSp>
        <p:nvGrpSpPr>
          <p:cNvPr id="909" name="Google Shape;909;p93"/>
          <p:cNvGrpSpPr/>
          <p:nvPr/>
        </p:nvGrpSpPr>
        <p:grpSpPr>
          <a:xfrm>
            <a:off x="1505008" y="297180"/>
            <a:ext cx="5828913" cy="6262953"/>
            <a:chOff x="814636" y="0"/>
            <a:chExt cx="5828913" cy="6262953"/>
          </a:xfrm>
        </p:grpSpPr>
        <p:sp>
          <p:nvSpPr>
            <p:cNvPr id="910" name="Google Shape;910;p93"/>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3"/>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912" name="Google Shape;912;p93"/>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3"/>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3"/>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915" name="Google Shape;915;p93"/>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3"/>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3"/>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918" name="Google Shape;918;p93"/>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3"/>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3"/>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921" name="Google Shape;921;p93"/>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3"/>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3"/>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924" name="Google Shape;924;p93"/>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3"/>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3"/>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927" name="Google Shape;927;p93"/>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8" name="Google Shape;928;p93"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929" name="Google Shape;929;p93"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930" name="Google Shape;930;p93"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931" name="Google Shape;931;p93"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932" name="Google Shape;932;p9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9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94"/>
          <p:cNvSpPr txBox="1"/>
          <p:nvPr/>
        </p:nvSpPr>
        <p:spPr>
          <a:xfrm>
            <a:off x="1462035" y="241421"/>
            <a:ext cx="7024635"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Organ System</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40" name="Google Shape;940;p9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1" name="Google Shape;941;p9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942" name="Google Shape;942;p94" descr="repiratory systems.jpg"/>
          <p:cNvPicPr preferRelativeResize="0"/>
          <p:nvPr/>
        </p:nvPicPr>
        <p:blipFill rotWithShape="1">
          <a:blip r:embed="rId3">
            <a:alphaModFix/>
          </a:blip>
          <a:srcRect l="-39211" r="-39210"/>
          <a:stretch/>
        </p:blipFill>
        <p:spPr>
          <a:xfrm>
            <a:off x="457200" y="1964970"/>
            <a:ext cx="8229600" cy="4525963"/>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95"/>
          <p:cNvPicPr preferRelativeResize="0"/>
          <p:nvPr/>
        </p:nvPicPr>
        <p:blipFill rotWithShape="1">
          <a:blip r:embed="rId3">
            <a:alphaModFix/>
          </a:blip>
          <a:srcRect/>
          <a:stretch/>
        </p:blipFill>
        <p:spPr>
          <a:xfrm>
            <a:off x="9833" y="1680796"/>
            <a:ext cx="9124334" cy="4999703"/>
          </a:xfrm>
          <a:prstGeom prst="rect">
            <a:avLst/>
          </a:prstGeom>
          <a:noFill/>
          <a:ln>
            <a:noFill/>
          </a:ln>
        </p:spPr>
      </p:pic>
      <p:sp>
        <p:nvSpPr>
          <p:cNvPr id="949" name="Google Shape;949;p95" descr="Lightbulb and gea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5"/>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relationships exist between cells, tissues, organs, and organ systems?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5486</Words>
  <Application>Microsoft Office PowerPoint</Application>
  <PresentationFormat>On-screen Show (4:3)</PresentationFormat>
  <Paragraphs>576</Paragraphs>
  <Slides>141</Slides>
  <Notes>141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141</vt:i4>
      </vt:variant>
    </vt:vector>
  </HeadingPairs>
  <TitlesOfParts>
    <vt:vector size="14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 Cell: basic unit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Cell: basic unit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Cell: basic unit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 System: a group of 2 or more organs that work together for a specific function  </vt:lpstr>
      <vt:lpstr>PowerPoint Presentation</vt:lpstr>
      <vt:lpstr>PowerPoint Presentation</vt:lpstr>
      <vt:lpstr>PowerPoint Presentation</vt:lpstr>
      <vt:lpstr>There are 11 organ systems in the human body.</vt:lpstr>
      <vt:lpstr>Plants have 2 organ systems</vt:lpstr>
      <vt:lpstr>PowerPoint Presentation</vt:lpstr>
      <vt:lpstr>How many organ systems are in the human body?</vt:lpstr>
      <vt:lpstr>What are the two organ systems found in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organ system?</vt:lpstr>
      <vt:lpstr>What is the name of the organ system shown below?</vt:lpstr>
      <vt:lpstr>What organs are included in the respiratory system?</vt:lpstr>
      <vt:lpstr>Why would a single organ (like lungs) not be considered an organ system?</vt:lpstr>
      <vt:lpstr>PowerPoint Presentation</vt:lpstr>
      <vt:lpstr>PowerPoint Presentation</vt:lpstr>
      <vt:lpstr>PowerPoint Presentation</vt:lpstr>
      <vt:lpstr>PowerPoint Presentation</vt:lpstr>
      <vt:lpstr>What are the two plant organ systems called?</vt:lpstr>
      <vt:lpstr>PowerPoint Presentation</vt:lpstr>
      <vt:lpstr>PowerPoint Presentation</vt:lpstr>
      <vt:lpstr>Organ System: a group of 2 or more organs that work together for a specific function.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2017-05-18T17:33:18Z</dcterms:created>
  <dcterms:modified xsi:type="dcterms:W3CDTF">2021-08-03T19:56:41Z</dcterms:modified>
</cp:coreProperties>
</file>