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9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596"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597" r:id="rId91"/>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96" roundtripDataSignature="AMtx7mixXZCQWxU1h505hkUM+0Zs4EF1H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1400" y="5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latin typeface="Calibri"/>
              <a:ea typeface="Calibri"/>
              <a:cs typeface="Calibri"/>
              <a:sym typeface="Calibri"/>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Explicit cues used at the beginning of each step makes it easy for students to follow along and be prepared to engage in the next part of the lesson.</a:t>
            </a:r>
            <a:endParaRPr/>
          </a:p>
        </p:txBody>
      </p:sp>
      <p:sp>
        <p:nvSpPr>
          <p:cNvPr id="87" name="Google Shape;8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e11435e9ab_0_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ge11435e9ab_0_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physical property is a characteristic of matter that can be observed without the substance changing into a new substance.</a:t>
            </a:r>
            <a:endParaRPr/>
          </a:p>
        </p:txBody>
      </p:sp>
      <p:sp>
        <p:nvSpPr>
          <p:cNvPr id="190" name="Google Shape;190;ge11435e9ab_0_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e11435e9ab_0_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ge11435e9ab_0_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Density is the mass per unit of volume of a substance. This will always remain constant - or the same - for a compound or element. </a:t>
            </a:r>
            <a:endParaRPr/>
          </a:p>
        </p:txBody>
      </p:sp>
      <p:sp>
        <p:nvSpPr>
          <p:cNvPr id="198" name="Google Shape;198;ge11435e9ab_0_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e11435e9ab_0_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ge11435e9ab_0_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physical change is one that does not change the identity of a substance. </a:t>
            </a:r>
            <a:endParaRPr/>
          </a:p>
        </p:txBody>
      </p:sp>
      <p:sp>
        <p:nvSpPr>
          <p:cNvPr id="206" name="Google Shape;206;ge11435e9ab_0_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216" name="Google Shape;216;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is the relationship between matter and atoms?</a:t>
            </a:r>
            <a:endParaRPr sz="1200"/>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sz="1200"/>
              <a:t>[</a:t>
            </a:r>
            <a:r>
              <a:rPr lang="en-US"/>
              <a:t>Matter has mass and takes up space, and atoms are the smallest whole unit of matter.]</a:t>
            </a:r>
            <a:endParaRPr sz="1200"/>
          </a:p>
          <a:p>
            <a:pPr marL="0" lvl="0" indent="0" algn="l" rtl="0">
              <a:lnSpc>
                <a:spcPct val="100000"/>
              </a:lnSpc>
              <a:spcBef>
                <a:spcPts val="0"/>
              </a:spcBef>
              <a:spcAft>
                <a:spcPts val="0"/>
              </a:spcAft>
              <a:buSzPts val="1400"/>
              <a:buNone/>
            </a:pPr>
            <a:endParaRPr/>
          </a:p>
        </p:txBody>
      </p:sp>
      <p:sp>
        <p:nvSpPr>
          <p:cNvPr id="222" name="Google Shape;222;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 name="Google Shape;232;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a property?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[Properties are observed characteristics. They are used to describe what you see. Properties can be defined by their physical or chemical traits.]</a:t>
            </a:r>
            <a:endParaRPr/>
          </a:p>
        </p:txBody>
      </p:sp>
      <p:sp>
        <p:nvSpPr>
          <p:cNvPr id="233" name="Google Shape;233;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e11435e9ab_0_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 name="Google Shape;240;ge11435e9ab_0_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are some examples of physical properties?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Remember to make adjustments to your lesson and content if you see some students not demonstrating understanding, this can help them make connections and prevent frustration.</a:t>
            </a:r>
            <a:endParaRPr/>
          </a:p>
        </p:txBody>
      </p:sp>
      <p:sp>
        <p:nvSpPr>
          <p:cNvPr id="241" name="Google Shape;241;ge11435e9ab_0_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e11435e9ab_0_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 name="Google Shape;248;ge11435e9ab_0_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density?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[Density is the mass per unit of volume of a substance. This will always remain constant - or the same - for a compound or element.]</a:t>
            </a:r>
            <a:endParaRPr/>
          </a:p>
        </p:txBody>
      </p:sp>
      <p:sp>
        <p:nvSpPr>
          <p:cNvPr id="249" name="Google Shape;249;ge11435e9ab_0_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e11435e9ab_0_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6" name="Google Shape;256;ge11435e9ab_0_9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Why is density a physical property?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[It is constant for a given compound or element.]</a:t>
            </a:r>
            <a:endParaRPr/>
          </a:p>
        </p:txBody>
      </p:sp>
      <p:sp>
        <p:nvSpPr>
          <p:cNvPr id="257" name="Google Shape;257;ge11435e9ab_0_9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e11435e9ab_0_1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 name="Google Shape;264;ge11435e9ab_0_10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_____________________ happens when a substance is changed but does not form a new substance.</a:t>
            </a:r>
            <a:endParaRPr/>
          </a:p>
        </p:txBody>
      </p:sp>
      <p:sp>
        <p:nvSpPr>
          <p:cNvPr id="265" name="Google Shape;265;ge11435e9ab_0_10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a:t>Today we will learn about chemical properties.</a:t>
            </a:r>
            <a:endParaRPr/>
          </a:p>
        </p:txBody>
      </p:sp>
      <p:sp>
        <p:nvSpPr>
          <p:cNvPr id="117" name="Google Shape;117;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e11435e9ab_0_1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Google Shape;274;ge11435e9ab_0_1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a:t>
            </a:r>
            <a:r>
              <a:rPr lang="en-US" u="sng">
                <a:solidFill>
                  <a:srgbClr val="FF0000"/>
                </a:solidFill>
              </a:rPr>
              <a:t>physical change</a:t>
            </a:r>
            <a:r>
              <a:rPr lang="en-US"/>
              <a:t> happens when a substance is changed but does not form a new substance.</a:t>
            </a:r>
            <a:endParaRPr/>
          </a:p>
        </p:txBody>
      </p:sp>
      <p:sp>
        <p:nvSpPr>
          <p:cNvPr id="275" name="Google Shape;275;ge11435e9ab_0_1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that we’ve reviewed, let’s define our new term, chemical property.</a:t>
            </a:r>
            <a:endParaRPr/>
          </a:p>
        </p:txBody>
      </p:sp>
      <p:sp>
        <p:nvSpPr>
          <p:cNvPr id="285" name="Google Shape;285;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 name="Google Shape;292;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Chemical properties are characteristic that can only be observed during or after a reaction. They result in the formation of a new substance.</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Feedback: Longer more formal definitions are tricky so it is even more important to use clear language when providing the new definition.</a:t>
            </a:r>
            <a:endParaRPr/>
          </a:p>
          <a:p>
            <a:pPr marL="0" lvl="0" indent="0" algn="l" rtl="0">
              <a:lnSpc>
                <a:spcPct val="100000"/>
              </a:lnSpc>
              <a:spcBef>
                <a:spcPts val="0"/>
              </a:spcBef>
              <a:spcAft>
                <a:spcPts val="0"/>
              </a:spcAft>
              <a:buSzPts val="1400"/>
              <a:buNone/>
            </a:pPr>
            <a:endParaRPr/>
          </a:p>
        </p:txBody>
      </p:sp>
      <p:sp>
        <p:nvSpPr>
          <p:cNvPr id="293" name="Google Shape;293;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302" name="Google Shape;302;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are chemical properties?</a:t>
            </a:r>
            <a:endParaRPr sz="1200"/>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sz="1200"/>
              <a:t>[</a:t>
            </a:r>
            <a:r>
              <a:rPr lang="en-US"/>
              <a:t>Chemical properties are characteristics that can only be observed during or after a reaction. They result in the formation of a new substance.]</a:t>
            </a:r>
            <a:endParaRPr sz="1200"/>
          </a:p>
          <a:p>
            <a:pPr marL="0" lvl="0" indent="0" algn="l" rtl="0">
              <a:lnSpc>
                <a:spcPct val="100000"/>
              </a:lnSpc>
              <a:spcBef>
                <a:spcPts val="0"/>
              </a:spcBef>
              <a:spcAft>
                <a:spcPts val="0"/>
              </a:spcAft>
              <a:buSzPts val="1400"/>
              <a:buNone/>
            </a:pPr>
            <a:endParaRPr b="0"/>
          </a:p>
        </p:txBody>
      </p:sp>
      <p:sp>
        <p:nvSpPr>
          <p:cNvPr id="308" name="Google Shape;308;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 is the basic definition, but there is a bit more you need to know. </a:t>
            </a:r>
            <a:endParaRPr/>
          </a:p>
        </p:txBody>
      </p:sp>
      <p:sp>
        <p:nvSpPr>
          <p:cNvPr id="316" name="Google Shape;316;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db932abdbc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gdb932abdbc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Molecules interact with one another and can create new substances. This is called a chemical reaction - when one or more substances change into one or more different substances.</a:t>
            </a:r>
            <a:endParaRPr/>
          </a:p>
        </p:txBody>
      </p:sp>
      <p:sp>
        <p:nvSpPr>
          <p:cNvPr id="323" name="Google Shape;323;gdb932abdbc_0_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Chemical properties can only be seen during or after a chemical reaction. They are not immediately seen like color or shape or able to be measured like density. </a:t>
            </a:r>
            <a:endParaRPr/>
          </a:p>
        </p:txBody>
      </p:sp>
      <p:sp>
        <p:nvSpPr>
          <p:cNvPr id="332" name="Google Shape;332;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e11435e9ab_0_1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ge11435e9ab_0_1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340" name="Google Shape;340;ge11435e9ab_0_1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e11435e9ab_0_1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5" name="Google Shape;345;ge11435e9ab_0_1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When can we see chemical properties?</a:t>
            </a:r>
            <a:endParaRPr sz="1200"/>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sz="1200"/>
              <a:t>[Chemical properties can only be seen du</a:t>
            </a:r>
            <a:r>
              <a:rPr lang="en-US"/>
              <a:t>ring or after a chemical reaction. They are not immediately seen like color or shape or able to be measured like density.]</a:t>
            </a:r>
            <a:endParaRPr sz="1200"/>
          </a:p>
          <a:p>
            <a:pPr marL="0" lvl="0" indent="0" algn="l" rtl="0">
              <a:lnSpc>
                <a:spcPct val="100000"/>
              </a:lnSpc>
              <a:spcBef>
                <a:spcPts val="0"/>
              </a:spcBef>
              <a:spcAft>
                <a:spcPts val="0"/>
              </a:spcAft>
              <a:buSzPts val="1400"/>
              <a:buNone/>
            </a:pPr>
            <a:endParaRPr b="0"/>
          </a:p>
        </p:txBody>
      </p:sp>
      <p:sp>
        <p:nvSpPr>
          <p:cNvPr id="346" name="Google Shape;346;ge11435e9ab_0_1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Our “big question” is: </a:t>
            </a:r>
            <a:r>
              <a:rPr lang="en-US" b="1"/>
              <a:t>What are the similarities and differences between physical and chemical properties and changes, and what do they tell us about a substance?</a:t>
            </a:r>
            <a:endParaRPr b="0"/>
          </a:p>
          <a:p>
            <a:pPr marL="0" lvl="0" indent="0" algn="l" rtl="0">
              <a:lnSpc>
                <a:spcPct val="100000"/>
              </a:lnSpc>
              <a:spcBef>
                <a:spcPts val="0"/>
              </a:spcBef>
              <a:spcAft>
                <a:spcPts val="0"/>
              </a:spcAft>
              <a:buSzPts val="1400"/>
              <a:buNone/>
            </a:pPr>
            <a:r>
              <a:rPr lang="en-US" b="0"/>
              <a:t>[Pause and illicit predictions from students.]</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I love all these thoughtful scientific hypotheses!  Be sure to keep this question and your predictions in mind as we move through this lesson, and we’ll revisit it.</a:t>
            </a:r>
            <a:endParaRPr b="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Providing students with the opportunity to make predictions about what will happen allows them to think critically about the content.</a:t>
            </a:r>
            <a:endParaRPr/>
          </a:p>
        </p:txBody>
      </p:sp>
      <p:sp>
        <p:nvSpPr>
          <p:cNvPr id="126" name="Google Shape;126;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4" name="Google Shape;354;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some examples of </a:t>
            </a:r>
            <a:r>
              <a:rPr lang="en-US" b="1"/>
              <a:t>chemical properties</a:t>
            </a:r>
            <a:r>
              <a:rPr lang="en-US"/>
              <a:t>.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Remember to use explicit language when providing explanations of examples, it will help to simplify things for students.</a:t>
            </a:r>
            <a:endParaRPr/>
          </a:p>
        </p:txBody>
      </p:sp>
      <p:sp>
        <p:nvSpPr>
          <p:cNvPr id="355" name="Google Shape;355;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1" name="Google Shape;361;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Flammability is an example of a chemical property. it describes how likely something is to react with something and catch on fire. You cannot know if a substance is likely to catch fire by measuring something or looking at it. It is something you have to test to observe, so it is a chemical property. </a:t>
            </a:r>
            <a:endParaRPr/>
          </a:p>
        </p:txBody>
      </p:sp>
      <p:sp>
        <p:nvSpPr>
          <p:cNvPr id="362" name="Google Shape;362;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9" name="Google Shape;369;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Combustion is another example of a chemical property. It describes how likely a substance is to react with oxygen. You can only observe a substance’s combustion by observing how it reacts with oxygen, so combustion is a chemical property. </a:t>
            </a:r>
            <a:endParaRPr/>
          </a:p>
        </p:txBody>
      </p:sp>
      <p:sp>
        <p:nvSpPr>
          <p:cNvPr id="370" name="Google Shape;370;p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e11435e9ab_0_1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 name="Google Shape;377;ge11435e9ab_0_1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Toxicity, or the ability of a substance to damage an organism, is a chemical property. To measure toxicity one would have to observe how a substance reacts with an organism to see if it has harmful effects. Since this can only be observed after a chemical reaction, toxicity is a chemical property. </a:t>
            </a:r>
            <a:endParaRPr/>
          </a:p>
        </p:txBody>
      </p:sp>
      <p:sp>
        <p:nvSpPr>
          <p:cNvPr id="378" name="Google Shape;378;ge11435e9ab_0_1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e11435e9ab_0_1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5" name="Google Shape;385;ge11435e9ab_0_1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non-some examples of </a:t>
            </a:r>
            <a:r>
              <a:rPr lang="en-US" b="1"/>
              <a:t>chemical properties</a:t>
            </a:r>
            <a:r>
              <a:rPr lang="en-US"/>
              <a:t>.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Non-examples often need some explanation to make it clear to students the difference. Using clear and simple language can help with this.</a:t>
            </a:r>
            <a:endParaRPr/>
          </a:p>
        </p:txBody>
      </p:sp>
      <p:sp>
        <p:nvSpPr>
          <p:cNvPr id="386" name="Google Shape;386;ge11435e9ab_0_1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e11435e9ab_0_1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2" name="Google Shape;392;ge11435e9ab_0_1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ability of salt to dissolve in water is not a chemical property because the salt is not reacting with the water. The salt does not change during this process. </a:t>
            </a:r>
            <a:endParaRPr/>
          </a:p>
        </p:txBody>
      </p:sp>
      <p:sp>
        <p:nvSpPr>
          <p:cNvPr id="393" name="Google Shape;393;ge11435e9ab_0_1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e11435e9ab_0_1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ge11435e9ab_0_1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Boiling point, or the temperature at which a substance boils, is not a chemical property. A substance boiling is not a chemical reaction as steam molecules and liquid molecules are the same - they do not change. </a:t>
            </a:r>
            <a:endParaRPr/>
          </a:p>
        </p:txBody>
      </p:sp>
      <p:sp>
        <p:nvSpPr>
          <p:cNvPr id="402" name="Google Shape;402;ge11435e9ab_0_1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9" name="Google Shape;409;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410" name="Google Shape;410;p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5" name="Google Shape;415;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are some examples of </a:t>
            </a:r>
            <a:r>
              <a:rPr lang="en-US"/>
              <a:t>chemical properties?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Having students generate their own examples is an engaged practice that also highlights connections between the content and student experiences.</a:t>
            </a:r>
            <a:endParaRPr/>
          </a:p>
        </p:txBody>
      </p:sp>
      <p:sp>
        <p:nvSpPr>
          <p:cNvPr id="416" name="Google Shape;416;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e11435e9ab_0_1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3" name="Google Shape;423;ge11435e9ab_0_19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are chemical properties?</a:t>
            </a:r>
            <a:endParaRPr sz="1200"/>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sz="1200"/>
              <a:t>[</a:t>
            </a:r>
            <a:r>
              <a:rPr lang="en-US"/>
              <a:t>Chemical properties are characteristics that can only be observed during or after a reaction. They result in the formation of a new substance.]</a:t>
            </a:r>
            <a:endParaRPr sz="1200"/>
          </a:p>
          <a:p>
            <a:pPr marL="0" lvl="0" indent="0" algn="l" rtl="0">
              <a:lnSpc>
                <a:spcPct val="100000"/>
              </a:lnSpc>
              <a:spcBef>
                <a:spcPts val="0"/>
              </a:spcBef>
              <a:spcAft>
                <a:spcPts val="0"/>
              </a:spcAft>
              <a:buSzPts val="1400"/>
              <a:buNone/>
            </a:pPr>
            <a:endParaRPr b="0"/>
          </a:p>
        </p:txBody>
      </p:sp>
      <p:sp>
        <p:nvSpPr>
          <p:cNvPr id="424" name="Google Shape;424;ge11435e9ab_0_19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e11435e9ab_0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ge11435e9ab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Let’s do a quick demonstration that will help get our brains ready to think about chemical properties, and how they relate to our big question.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It is important to give some background information or a related natural phenomena related to the topic of the activity/demonstration. This helps students make connections.</a:t>
            </a:r>
            <a:endParaRPr/>
          </a:p>
        </p:txBody>
      </p:sp>
      <p:sp>
        <p:nvSpPr>
          <p:cNvPr id="142" name="Google Shape;142;ge11435e9ab_0_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e11435e9ab_0_2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1" name="Google Shape;431;ge11435e9ab_0_2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is the difference between chemical properties and physical properties?</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[Chemical properties are characteristics that can only be observed during or after a reaction. A new substance is formed. If a property is a physical property, no new substance has been formed.]</a:t>
            </a: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SzPts val="1400"/>
              <a:buNone/>
            </a:pPr>
            <a:endParaRPr b="0"/>
          </a:p>
        </p:txBody>
      </p:sp>
      <p:sp>
        <p:nvSpPr>
          <p:cNvPr id="432" name="Google Shape;432;ge11435e9ab_0_20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2" name="Google Shape;442;p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443" name="Google Shape;443;p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e11435e9ab_0_2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9" name="Google Shape;449;ge11435e9ab_0_2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Chemical properties are characteristic that can only be observed during or after a reaction. They result in the formation of a new substance.</a:t>
            </a:r>
            <a:endParaRPr b="0"/>
          </a:p>
          <a:p>
            <a:pPr marL="0" lvl="0" indent="0" algn="l" rtl="0">
              <a:lnSpc>
                <a:spcPct val="100000"/>
              </a:lnSpc>
              <a:spcBef>
                <a:spcPts val="0"/>
              </a:spcBef>
              <a:spcAft>
                <a:spcPts val="0"/>
              </a:spcAft>
              <a:buSzPts val="1400"/>
              <a:buNone/>
            </a:pPr>
            <a:endParaRPr/>
          </a:p>
        </p:txBody>
      </p:sp>
      <p:sp>
        <p:nvSpPr>
          <p:cNvPr id="450" name="Google Shape;450;ge11435e9ab_0_2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e11435e9ab_0_2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7" name="Google Shape;457;ge11435e9ab_0_2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b="1"/>
              <a:t>Explicit cue to revisit the big question at the end of the lesson: </a:t>
            </a:r>
            <a:r>
              <a:rPr lang="en-US"/>
              <a:t>Okay everyone. Now that we’ve learned the term, let’s reflect once more on our big question.  Was there anything that we predicted earlier that was correct or incorrect? Do you have any new hypotheses to share? </a:t>
            </a:r>
            <a:endParaRPr b="1"/>
          </a:p>
          <a:p>
            <a:pPr marL="0" lvl="0" indent="0" algn="l" rtl="0">
              <a:lnSpc>
                <a:spcPct val="100000"/>
              </a:lnSpc>
              <a:spcBef>
                <a:spcPts val="0"/>
              </a:spcBef>
              <a:spcAft>
                <a:spcPts val="0"/>
              </a:spcAft>
              <a:buSzPts val="1400"/>
              <a:buNone/>
            </a:pPr>
            <a:endParaRPr/>
          </a:p>
        </p:txBody>
      </p:sp>
      <p:sp>
        <p:nvSpPr>
          <p:cNvPr id="458" name="Google Shape;458;ge11435e9ab_0_2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3" name="Google Shape;473;p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Thanks for watching, and please continue watching CAPs available from this website!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Remember, it is important that students have an opportunity to ask questions at the end of the lesson so that they can clarify their own understanding, some students may need a clear cue that it is their turn to ask questions.</a:t>
            </a:r>
            <a:endParaRPr/>
          </a:p>
        </p:txBody>
      </p:sp>
      <p:sp>
        <p:nvSpPr>
          <p:cNvPr id="474" name="Google Shape;474;p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e11435e9ab_0_2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8" name="Google Shape;488;ge11435e9ab_0_2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489" name="Google Shape;489;ge11435e9ab_0_2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46</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e11435e9ab_0_2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8" name="Google Shape;518;ge11435e9ab_0_2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Today we will learn about chemical change.</a:t>
            </a:r>
            <a:endParaRPr/>
          </a:p>
        </p:txBody>
      </p:sp>
      <p:sp>
        <p:nvSpPr>
          <p:cNvPr id="519" name="Google Shape;519;ge11435e9ab_0_2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e11435e9ab_0_2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7" name="Google Shape;527;ge11435e9ab_0_2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Our “big question” is: </a:t>
            </a:r>
            <a:r>
              <a:rPr lang="en-US" b="1"/>
              <a:t>What are the similarities and differences between physical and chemical properties and changes, and what do they tell us about a substance?</a:t>
            </a:r>
            <a:endParaRPr b="0"/>
          </a:p>
          <a:p>
            <a:pPr marL="0" lvl="0" indent="0" algn="l" rtl="0">
              <a:lnSpc>
                <a:spcPct val="100000"/>
              </a:lnSpc>
              <a:spcBef>
                <a:spcPts val="0"/>
              </a:spcBef>
              <a:spcAft>
                <a:spcPts val="0"/>
              </a:spcAft>
              <a:buSzPts val="1400"/>
              <a:buNone/>
            </a:pPr>
            <a:r>
              <a:rPr lang="en-US" b="0"/>
              <a:t>[Pause and illicit predictions from students.]</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I love all these thoughtful scientific hypotheses!  Be sure to keep this question and your predictions in mind as we move through this lesson, and we’ll revisit it.</a:t>
            </a:r>
            <a:endParaRPr/>
          </a:p>
        </p:txBody>
      </p:sp>
      <p:sp>
        <p:nvSpPr>
          <p:cNvPr id="528" name="Google Shape;528;ge11435e9ab_0_2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48</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e11435e9ab_0_2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3" name="Google Shape;543;ge11435e9ab_0_2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Let’s do a quick demonstration that will help get our brains ready to think about chemical change, and how they relate to our big question.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Remember to continiously check for understanding throughout the demonstration to make sure that students are following along and understand the content.</a:t>
            </a:r>
            <a:endParaRPr/>
          </a:p>
        </p:txBody>
      </p:sp>
      <p:sp>
        <p:nvSpPr>
          <p:cNvPr id="544" name="Google Shape;544;ge11435e9ab_0_28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49</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e11435e9ab_0_2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2" name="Google Shape;552;ge11435e9ab_0_2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Before we move on to our new vocabulary term, let’s review some other words &amp; concepts that you already learned and make sure you are firm in your understanding. </a:t>
            </a:r>
            <a:endParaRPr/>
          </a:p>
        </p:txBody>
      </p:sp>
      <p:sp>
        <p:nvSpPr>
          <p:cNvPr id="553" name="Google Shape;553;ge11435e9ab_0_2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50</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Before we move on to our new vocabulary term, let’s review some other words &amp; concepts that you already learned and make sure you are firm in your understanding. </a:t>
            </a:r>
            <a:endParaRPr/>
          </a:p>
        </p:txBody>
      </p:sp>
      <p:sp>
        <p:nvSpPr>
          <p:cNvPr id="151" name="Google Shape;151;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e11435e9ab_0_3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8" name="Google Shape;558;ge11435e9ab_0_3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Matter is anything that has mass and takes up space. </a:t>
            </a:r>
            <a:endParaRPr/>
          </a:p>
        </p:txBody>
      </p:sp>
      <p:sp>
        <p:nvSpPr>
          <p:cNvPr id="559" name="Google Shape;559;ge11435e9ab_0_30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51</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e11435e9ab_0_3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6" name="Google Shape;566;ge11435e9ab_0_3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All matter is made up of atoms. Atoms are the smallest whole unit of matter.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Referring to prior topics that are relevant and on topic helps students make connections to the new content they will be learning and tie it to prior knowledge.</a:t>
            </a:r>
            <a:endParaRPr/>
          </a:p>
        </p:txBody>
      </p:sp>
      <p:sp>
        <p:nvSpPr>
          <p:cNvPr id="567" name="Google Shape;567;ge11435e9ab_0_3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52</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e11435e9ab_0_3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4" name="Google Shape;574;ge11435e9ab_0_3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All substances have unique properties because of the atoms they are made of.</a:t>
            </a:r>
            <a:endParaRPr/>
          </a:p>
        </p:txBody>
      </p:sp>
      <p:sp>
        <p:nvSpPr>
          <p:cNvPr id="575" name="Google Shape;575;ge11435e9ab_0_3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53</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e11435e9ab_0_3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1" name="Google Shape;581;ge11435e9ab_0_3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Properties are observed characteristics. Properties can either be defined by their physical or chemical properties. They are used to describe what you see.</a:t>
            </a:r>
            <a:endParaRPr/>
          </a:p>
        </p:txBody>
      </p:sp>
      <p:sp>
        <p:nvSpPr>
          <p:cNvPr id="582" name="Google Shape;582;ge11435e9ab_0_3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54</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e11435e9ab_0_3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1" name="Google Shape;591;ge11435e9ab_0_3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physical property is a characteristic of matter that can be observed without the substance changing into a new substance.</a:t>
            </a:r>
            <a:endParaRPr/>
          </a:p>
        </p:txBody>
      </p:sp>
      <p:sp>
        <p:nvSpPr>
          <p:cNvPr id="592" name="Google Shape;592;ge11435e9ab_0_3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55</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11435e9ab_0_3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9" name="Google Shape;599;ge11435e9ab_0_3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Density is the mass per unit of volume of a substance. This will always remain constant - or the same - for a compound or element. </a:t>
            </a:r>
            <a:endParaRPr/>
          </a:p>
        </p:txBody>
      </p:sp>
      <p:sp>
        <p:nvSpPr>
          <p:cNvPr id="600" name="Google Shape;600;ge11435e9ab_0_3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56</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e11435e9ab_0_3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7" name="Google Shape;607;ge11435e9ab_0_3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physical change is one that does not change the identity of a substance. </a:t>
            </a:r>
            <a:endParaRPr/>
          </a:p>
        </p:txBody>
      </p:sp>
      <p:sp>
        <p:nvSpPr>
          <p:cNvPr id="608" name="Google Shape;608;ge11435e9ab_0_3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57</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e11435e9ab_0_4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e11435e9ab_0_4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Chemical properties are characteristic that can only be observed during or after a reaction. They result in the formation of a new substance.</a:t>
            </a:r>
            <a:endParaRPr b="0"/>
          </a:p>
          <a:p>
            <a:pPr marL="0" lvl="0" indent="0" algn="l" rtl="0">
              <a:lnSpc>
                <a:spcPct val="100000"/>
              </a:lnSpc>
              <a:spcBef>
                <a:spcPts val="0"/>
              </a:spcBef>
              <a:spcAft>
                <a:spcPts val="0"/>
              </a:spcAft>
              <a:buSzPts val="1400"/>
              <a:buNone/>
            </a:pPr>
            <a:endParaRPr/>
          </a:p>
        </p:txBody>
      </p:sp>
      <p:sp>
        <p:nvSpPr>
          <p:cNvPr id="618" name="Google Shape;618;ge11435e9ab_0_4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58</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e11435e9ab_0_3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5" name="Google Shape;625;ge11435e9ab_0_3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Even during a review, it is important that students are held accountable by being given the opportunity to participate. This may take some encouragement on your part but I know you can get them to do it!</a:t>
            </a:r>
            <a:endParaRPr/>
          </a:p>
        </p:txBody>
      </p:sp>
      <p:sp>
        <p:nvSpPr>
          <p:cNvPr id="626" name="Google Shape;626;ge11435e9ab_0_3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59</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e11435e9ab_0_3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1" name="Google Shape;631;ge11435e9ab_0_3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is the relationship between matter and atoms?</a:t>
            </a:r>
            <a:endParaRPr sz="1200"/>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sz="1200"/>
              <a:t>[</a:t>
            </a:r>
            <a:r>
              <a:rPr lang="en-US"/>
              <a:t>Matter has mass and takes up space, and atoms are the smallest whole unit of matter.]</a:t>
            </a:r>
            <a:endParaRPr sz="1200"/>
          </a:p>
          <a:p>
            <a:pPr marL="0" lvl="0" indent="0" algn="l" rtl="0">
              <a:lnSpc>
                <a:spcPct val="100000"/>
              </a:lnSpc>
              <a:spcBef>
                <a:spcPts val="0"/>
              </a:spcBef>
              <a:spcAft>
                <a:spcPts val="0"/>
              </a:spcAft>
              <a:buSzPts val="1400"/>
              <a:buNone/>
            </a:pPr>
            <a:endParaRPr/>
          </a:p>
        </p:txBody>
      </p:sp>
      <p:sp>
        <p:nvSpPr>
          <p:cNvPr id="632" name="Google Shape;632;ge11435e9ab_0_3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60</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Matter is anything that has mass and takes up space. </a:t>
            </a:r>
            <a:endParaRPr/>
          </a:p>
        </p:txBody>
      </p:sp>
      <p:sp>
        <p:nvSpPr>
          <p:cNvPr id="157" name="Google Shape;157;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e11435e9ab_0_3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2" name="Google Shape;642;ge11435e9ab_0_3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a property?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[Properties are observed characteristics. They are used to describe what you see. Properties can be defined by their physical or chemical traits.]</a:t>
            </a:r>
            <a:endParaRPr/>
          </a:p>
        </p:txBody>
      </p:sp>
      <p:sp>
        <p:nvSpPr>
          <p:cNvPr id="643" name="Google Shape;643;ge11435e9ab_0_3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61</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e11435e9ab_0_3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0" name="Google Shape;650;ge11435e9ab_0_3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are some examples of physical properties?</a:t>
            </a:r>
            <a:endParaRPr/>
          </a:p>
        </p:txBody>
      </p:sp>
      <p:sp>
        <p:nvSpPr>
          <p:cNvPr id="651" name="Google Shape;651;ge11435e9ab_0_37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62</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ge11435e9ab_0_3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8" name="Google Shape;658;ge11435e9ab_0_3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density?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[Density is the mass per unit of volume of a substance. This will always remain constant - or the same - for a compound or element.]</a:t>
            </a:r>
            <a:endParaRPr/>
          </a:p>
        </p:txBody>
      </p:sp>
      <p:sp>
        <p:nvSpPr>
          <p:cNvPr id="659" name="Google Shape;659;ge11435e9ab_0_38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63</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e11435e9ab_0_3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6" name="Google Shape;666;ge11435e9ab_0_3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Why is density a physical property?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[It is constant for a given compound or element.]</a:t>
            </a:r>
            <a:endParaRPr/>
          </a:p>
        </p:txBody>
      </p:sp>
      <p:sp>
        <p:nvSpPr>
          <p:cNvPr id="667" name="Google Shape;667;ge11435e9ab_0_3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64</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ge11435e9ab_0_3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4" name="Google Shape;674;ge11435e9ab_0_3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_____________________ happens when a substance is changed but does not form a new substance.</a:t>
            </a:r>
            <a:endParaRPr/>
          </a:p>
        </p:txBody>
      </p:sp>
      <p:sp>
        <p:nvSpPr>
          <p:cNvPr id="675" name="Google Shape;675;ge11435e9ab_0_3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65</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ge11435e9ab_0_4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4" name="Google Shape;684;ge11435e9ab_0_4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a:t>
            </a:r>
            <a:r>
              <a:rPr lang="en-US" u="sng">
                <a:solidFill>
                  <a:srgbClr val="FF0000"/>
                </a:solidFill>
              </a:rPr>
              <a:t>physical change</a:t>
            </a:r>
            <a:r>
              <a:rPr lang="en-US"/>
              <a:t> happens when a substance is changed but does not form a new substance.</a:t>
            </a:r>
            <a:endParaRPr/>
          </a:p>
        </p:txBody>
      </p:sp>
      <p:sp>
        <p:nvSpPr>
          <p:cNvPr id="685" name="Google Shape;685;ge11435e9ab_0_4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66</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e11435e9ab_0_4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4" name="Google Shape;694;ge11435e9ab_0_4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are chemical properties?</a:t>
            </a:r>
            <a:endParaRPr sz="1200"/>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sz="1200"/>
              <a:t>[</a:t>
            </a:r>
            <a:r>
              <a:rPr lang="en-US"/>
              <a:t>Chemical properties are characteristics that can only be observed during or after a reaction. They result in the formation of a new substance.]</a:t>
            </a:r>
            <a:endParaRPr sz="1200"/>
          </a:p>
          <a:p>
            <a:pPr marL="0" lvl="0" indent="0" algn="l" rtl="0">
              <a:lnSpc>
                <a:spcPct val="100000"/>
              </a:lnSpc>
              <a:spcBef>
                <a:spcPts val="0"/>
              </a:spcBef>
              <a:spcAft>
                <a:spcPts val="0"/>
              </a:spcAft>
              <a:buSzPts val="1400"/>
              <a:buNone/>
            </a:pPr>
            <a:endParaRPr b="0"/>
          </a:p>
        </p:txBody>
      </p:sp>
      <p:sp>
        <p:nvSpPr>
          <p:cNvPr id="695" name="Google Shape;695;ge11435e9ab_0_4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67</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ge11435e9ab_0_4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2" name="Google Shape;702;ge11435e9ab_0_4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that we’ve reviewed, let’s define our new term, chemical change.</a:t>
            </a:r>
            <a:endParaRPr/>
          </a:p>
        </p:txBody>
      </p:sp>
      <p:sp>
        <p:nvSpPr>
          <p:cNvPr id="703" name="Google Shape;703;ge11435e9ab_0_4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68</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ge11435e9ab_0_4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0" name="Google Shape;710;ge11435e9ab_0_4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 chemical change rearranges the atoms in the original substance to make a new substance.</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Feedback: Using clear language can take make formal more complicated definitions a little easier for students to understand.</a:t>
            </a:r>
            <a:endParaRPr/>
          </a:p>
          <a:p>
            <a:pPr marL="0" lvl="0" indent="0" algn="l" rtl="0">
              <a:lnSpc>
                <a:spcPct val="100000"/>
              </a:lnSpc>
              <a:spcBef>
                <a:spcPts val="0"/>
              </a:spcBef>
              <a:spcAft>
                <a:spcPts val="0"/>
              </a:spcAft>
              <a:buSzPts val="1400"/>
              <a:buNone/>
            </a:pPr>
            <a:endParaRPr/>
          </a:p>
        </p:txBody>
      </p:sp>
      <p:sp>
        <p:nvSpPr>
          <p:cNvPr id="711" name="Google Shape;711;ge11435e9ab_0_4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69</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ge11435e9ab_0_4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9" name="Google Shape;719;ge11435e9ab_0_4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720" name="Google Shape;720;ge11435e9ab_0_4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70</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All matter is made up of atoms. Atoms are the smallest whole unit of matter.</a:t>
            </a:r>
            <a:endParaRPr/>
          </a:p>
        </p:txBody>
      </p:sp>
      <p:sp>
        <p:nvSpPr>
          <p:cNvPr id="165" name="Google Shape;165;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ge11435e9ab_0_4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5" name="Google Shape;725;ge11435e9ab_0_4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is a chemical change?</a:t>
            </a:r>
            <a:endParaRPr sz="1200"/>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sz="1200"/>
              <a:t>[</a:t>
            </a:r>
            <a:r>
              <a:rPr lang="en-US"/>
              <a:t>A chemical change rearranges the atoms in the original substance to make a new substance.]</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Feedback: Providing feedback is tricky but crucial. Remember to give students with feedback on their response because it helps students know what answers you are actually looking for.</a:t>
            </a:r>
            <a:endParaRPr/>
          </a:p>
          <a:p>
            <a:pPr marL="0" lvl="0" indent="0" algn="l" rtl="0">
              <a:lnSpc>
                <a:spcPct val="100000"/>
              </a:lnSpc>
              <a:spcBef>
                <a:spcPts val="0"/>
              </a:spcBef>
              <a:spcAft>
                <a:spcPts val="0"/>
              </a:spcAft>
              <a:buSzPts val="1400"/>
              <a:buNone/>
            </a:pPr>
            <a:endParaRPr b="0"/>
          </a:p>
        </p:txBody>
      </p:sp>
      <p:sp>
        <p:nvSpPr>
          <p:cNvPr id="726" name="Google Shape;726;ge11435e9ab_0_4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71</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e11435e9ab_0_4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3" name="Google Shape;733;ge11435e9ab_0_4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 is the basic definition, but there is a bit more you need to know. </a:t>
            </a:r>
            <a:endParaRPr/>
          </a:p>
        </p:txBody>
      </p:sp>
      <p:sp>
        <p:nvSpPr>
          <p:cNvPr id="734" name="Google Shape;734;ge11435e9ab_0_4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72</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ge11435e9ab_0_4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0" name="Google Shape;740;ge11435e9ab_0_4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With all chemical changes a chemical reaction occurs. The original substances called reactants are changed to make something new called the products. </a:t>
            </a:r>
            <a:endParaRPr/>
          </a:p>
        </p:txBody>
      </p:sp>
      <p:sp>
        <p:nvSpPr>
          <p:cNvPr id="741" name="Google Shape;741;ge11435e9ab_0_4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73</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e11435e9ab_0_4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8" name="Google Shape;748;ge11435e9ab_0_4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some examples of </a:t>
            </a:r>
            <a:r>
              <a:rPr lang="en-US" b="1"/>
              <a:t>chemical changes</a:t>
            </a:r>
            <a:r>
              <a:rPr lang="en-US"/>
              <a:t>.  </a:t>
            </a:r>
            <a:endParaRPr/>
          </a:p>
        </p:txBody>
      </p:sp>
      <p:sp>
        <p:nvSpPr>
          <p:cNvPr id="749" name="Google Shape;749;ge11435e9ab_0_4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74</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e11435e9ab_0_4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5" name="Google Shape;755;ge11435e9ab_0_4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One example of a chemical change is a nail rusting. The oxygen atoms in the air react with iron atoms on the nail to create rust wish is a new substance that has its own identity. </a:t>
            </a:r>
            <a:endParaRPr/>
          </a:p>
        </p:txBody>
      </p:sp>
      <p:sp>
        <p:nvSpPr>
          <p:cNvPr id="756" name="Google Shape;756;ge11435e9ab_0_4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75</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e11435e9ab_0_4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2" name="Google Shape;772;ge11435e9ab_0_4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Imagine you have several bananas. When you buy them they are ripe, but eventually they ripen to the point of becoming brown. The chemical makeup of the bananas has changed over time and this has made new molecules. Because of this, this particular banana can never be a banana again. This is an example of a chemical change. The banana did not keep its identity.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It's great practice to introduce an example of the term WITH images to go along with it, this is a great way to help students make connections.</a:t>
            </a:r>
            <a:endParaRPr/>
          </a:p>
        </p:txBody>
      </p:sp>
      <p:sp>
        <p:nvSpPr>
          <p:cNvPr id="773" name="Google Shape;773;ge11435e9ab_0_48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76</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ge11435e9ab_0_5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2" name="Google Shape;782;ge11435e9ab_0_50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non-some examples of </a:t>
            </a:r>
            <a:r>
              <a:rPr lang="en-US" b="1"/>
              <a:t>chemical changes</a:t>
            </a:r>
            <a:r>
              <a:rPr lang="en-US"/>
              <a:t>.  </a:t>
            </a:r>
            <a:endParaRPr/>
          </a:p>
        </p:txBody>
      </p:sp>
      <p:sp>
        <p:nvSpPr>
          <p:cNvPr id="783" name="Google Shape;783;ge11435e9ab_0_50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77</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ge11435e9ab_0_5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9" name="Google Shape;789;ge11435e9ab_0_5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Shredding wood in a wood chipper is not an example of a chemical change. The wood keeps its identity, it just changes its shape. This is a physical change. </a:t>
            </a:r>
            <a:endParaRPr/>
          </a:p>
        </p:txBody>
      </p:sp>
      <p:sp>
        <p:nvSpPr>
          <p:cNvPr id="790" name="Google Shape;790;ge11435e9ab_0_5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78</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ge11435e9ab_0_5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1" name="Google Shape;801;ge11435e9ab_0_5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802" name="Google Shape;802;ge11435e9ab_0_5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79</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e11435e9ab_0_5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7" name="Google Shape;807;ge11435e9ab_0_5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are some examples of chemical changes?</a:t>
            </a:r>
            <a:endParaRPr sz="1200"/>
          </a:p>
          <a:p>
            <a:pPr marL="0" lvl="0" indent="0" algn="l" rtl="0">
              <a:lnSpc>
                <a:spcPct val="100000"/>
              </a:lnSpc>
              <a:spcBef>
                <a:spcPts val="0"/>
              </a:spcBef>
              <a:spcAft>
                <a:spcPts val="0"/>
              </a:spcAft>
              <a:buSzPts val="1400"/>
              <a:buNone/>
            </a:pPr>
            <a:endParaRPr b="0"/>
          </a:p>
        </p:txBody>
      </p:sp>
      <p:sp>
        <p:nvSpPr>
          <p:cNvPr id="808" name="Google Shape;808;ge11435e9ab_0_5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80</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e11435e9ab_0_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ge11435e9ab_0_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All substances have unique properties because of the atoms they are made of.</a:t>
            </a:r>
            <a:endParaRPr/>
          </a:p>
        </p:txBody>
      </p:sp>
      <p:sp>
        <p:nvSpPr>
          <p:cNvPr id="173" name="Google Shape;173;ge11435e9ab_0_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ge11435e9ab_0_5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5" name="Google Shape;815;ge11435e9ab_0_5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happens in a chemical change?</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[A chemical change rearranges the atoms in the original substance to make a new substance.]</a:t>
            </a:r>
            <a:endParaRPr/>
          </a:p>
          <a:p>
            <a:pPr marL="0" lvl="0" indent="0" algn="l" rtl="0">
              <a:lnSpc>
                <a:spcPct val="100000"/>
              </a:lnSpc>
              <a:spcBef>
                <a:spcPts val="0"/>
              </a:spcBef>
              <a:spcAft>
                <a:spcPts val="0"/>
              </a:spcAft>
              <a:buSzPts val="1400"/>
              <a:buNone/>
            </a:pPr>
            <a:endParaRPr b="0"/>
          </a:p>
        </p:txBody>
      </p:sp>
      <p:sp>
        <p:nvSpPr>
          <p:cNvPr id="816" name="Google Shape;816;ge11435e9ab_0_5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81</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ge11435e9ab_0_5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3" name="Google Shape;823;ge11435e9ab_0_5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must occur in ALL chemical changes?</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[Chemical reactions]</a:t>
            </a:r>
            <a:endParaRPr/>
          </a:p>
          <a:p>
            <a:pPr marL="0" lvl="0" indent="0" algn="l" rtl="0">
              <a:lnSpc>
                <a:spcPct val="100000"/>
              </a:lnSpc>
              <a:spcBef>
                <a:spcPts val="0"/>
              </a:spcBef>
              <a:spcAft>
                <a:spcPts val="0"/>
              </a:spcAft>
              <a:buSzPts val="1400"/>
              <a:buNone/>
            </a:pPr>
            <a:endParaRPr b="0"/>
          </a:p>
        </p:txBody>
      </p:sp>
      <p:sp>
        <p:nvSpPr>
          <p:cNvPr id="824" name="Google Shape;824;ge11435e9ab_0_5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82</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Google Shape;830;ge11435e9ab_0_5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1" name="Google Shape;831;ge11435e9ab_0_5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are the original and new substances called in a chemical reaction?</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[The original substances called </a:t>
            </a:r>
            <a:r>
              <a:rPr lang="en-US" b="1"/>
              <a:t>reactants</a:t>
            </a:r>
            <a:r>
              <a:rPr lang="en-US"/>
              <a:t> are changed to make something new called </a:t>
            </a:r>
            <a:r>
              <a:rPr lang="en-US" b="1"/>
              <a:t>products</a:t>
            </a:r>
            <a:r>
              <a:rPr lang="en-US"/>
              <a:t>.]</a:t>
            </a:r>
            <a:endParaRPr/>
          </a:p>
          <a:p>
            <a:pPr marL="0" lvl="0" indent="0" algn="l" rtl="0">
              <a:lnSpc>
                <a:spcPct val="100000"/>
              </a:lnSpc>
              <a:spcBef>
                <a:spcPts val="0"/>
              </a:spcBef>
              <a:spcAft>
                <a:spcPts val="0"/>
              </a:spcAft>
              <a:buSzPts val="1400"/>
              <a:buNone/>
            </a:pPr>
            <a:endParaRPr b="0"/>
          </a:p>
        </p:txBody>
      </p:sp>
      <p:sp>
        <p:nvSpPr>
          <p:cNvPr id="832" name="Google Shape;832;ge11435e9ab_0_5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83</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ge11435e9ab_0_5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9" name="Google Shape;839;ge11435e9ab_0_5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is the relationship between a chemical property and a chemical change?</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[Chemical properties are something that can be observed about a substance during or after a chemical reaction.]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Making connections between the new content and past terms/content is important for helping students understand the bigger picture.</a:t>
            </a:r>
            <a:endParaRPr/>
          </a:p>
        </p:txBody>
      </p:sp>
      <p:sp>
        <p:nvSpPr>
          <p:cNvPr id="840" name="Google Shape;840;ge11435e9ab_0_5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84</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ge11435e9ab_0_5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7" name="Google Shape;847;ge11435e9ab_0_5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848" name="Google Shape;848;ge11435e9ab_0_57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85</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ge11435e9ab_0_6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4" name="Google Shape;854;ge11435e9ab_0_6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 chemical change rearranges the atoms in the original substance to make a new substance.</a:t>
            </a:r>
            <a:endParaRPr b="0"/>
          </a:p>
          <a:p>
            <a:pPr marL="0" lvl="0" indent="0" algn="l" rtl="0">
              <a:lnSpc>
                <a:spcPct val="100000"/>
              </a:lnSpc>
              <a:spcBef>
                <a:spcPts val="0"/>
              </a:spcBef>
              <a:spcAft>
                <a:spcPts val="0"/>
              </a:spcAft>
              <a:buSzPts val="1400"/>
              <a:buNone/>
            </a:pPr>
            <a:endParaRPr/>
          </a:p>
        </p:txBody>
      </p:sp>
      <p:sp>
        <p:nvSpPr>
          <p:cNvPr id="855" name="Google Shape;855;ge11435e9ab_0_6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86</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ge11435e9ab_0_6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2" name="Google Shape;862;ge11435e9ab_0_6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Feedback: Providing a rationale during this activity helps students make connections and promotes understanding of the content.</a:t>
            </a:r>
            <a:endParaRPr/>
          </a:p>
        </p:txBody>
      </p:sp>
      <p:sp>
        <p:nvSpPr>
          <p:cNvPr id="863" name="Google Shape;863;ge11435e9ab_0_6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87</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Google Shape;872;ge11435e9ab_0_5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3" name="Google Shape;873;ge11435e9ab_0_5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en-US" b="1"/>
              <a:t>Explicit cue to revisit the big question at the end of the lesson: </a:t>
            </a:r>
            <a:r>
              <a:rPr lang="en-US"/>
              <a:t>Okay everyone. Now that we’ve learned the term, let’s reflect once more on our big question.  Was there anything that we predicted earlier that was correct or incorrect? Do you have any new hypotheses to share? </a:t>
            </a:r>
            <a:endParaRPr b="1"/>
          </a:p>
          <a:p>
            <a:pPr marL="0" lvl="0" indent="0" algn="l" rtl="0">
              <a:lnSpc>
                <a:spcPct val="100000"/>
              </a:lnSpc>
              <a:spcBef>
                <a:spcPts val="0"/>
              </a:spcBef>
              <a:spcAft>
                <a:spcPts val="0"/>
              </a:spcAft>
              <a:buSzPts val="1400"/>
              <a:buNone/>
            </a:pPr>
            <a:endParaRPr/>
          </a:p>
        </p:txBody>
      </p:sp>
      <p:sp>
        <p:nvSpPr>
          <p:cNvPr id="874" name="Google Shape;874;ge11435e9ab_0_58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88</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ge11435e9ab_0_6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9" name="Google Shape;889;ge11435e9ab_0_6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Thanks for watching, and please continue watching CAPs available from this website!</a:t>
            </a:r>
            <a:endParaRPr/>
          </a:p>
        </p:txBody>
      </p:sp>
      <p:sp>
        <p:nvSpPr>
          <p:cNvPr id="890" name="Google Shape;890;ge11435e9ab_0_60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e11435e9ab_0_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Google Shape;179;ge11435e9ab_0_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Properties are observed characteristics. Properties can either be defined by their physical or chemical properties. They are used to describe what you see.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It's really important to make sure that you're providing students with frequent opportunities to respond as you're activating prior knowledge – it will save so you so much time if you confirm understanding before asking them to try something independently.</a:t>
            </a:r>
            <a:endParaRPr/>
          </a:p>
        </p:txBody>
      </p:sp>
      <p:sp>
        <p:nvSpPr>
          <p:cNvPr id="180" name="Google Shape;180;ge11435e9ab_0_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5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5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8" name="Google Shape;18;p5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5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5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6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62"/>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6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6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6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63"/>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63"/>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6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6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6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5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5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5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5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5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8" name="Google Shape;28;p5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5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5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5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5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4" name="Google Shape;34;p5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5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5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5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57"/>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0" name="Google Shape;40;p57"/>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1" name="Google Shape;41;p5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5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5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5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5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7" name="Google Shape;47;p58"/>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8" name="Google Shape;48;p58"/>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9" name="Google Shape;49;p58"/>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0" name="Google Shape;50;p5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5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5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5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5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5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5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60"/>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60"/>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p60"/>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p6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6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6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6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61"/>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6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6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6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6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5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5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5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5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3.gif"/></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3.gif"/></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3.gif"/></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31.jpg"/><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35.jpg"/><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www.youtube.com/watch?v=I3-hGx6PEMM"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1.png"/><Relationship Id="rId4" Type="http://schemas.openxmlformats.org/officeDocument/2006/relationships/image" Target="../media/image25.png"/></Relationships>
</file>

<file path=ppt/slides/_rels/slide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4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1.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1.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hyperlink" Target="https://www.youtube.com/watch?v=I3-hGx6PEM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5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5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5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23.gif"/></Relationships>
</file>

<file path=ppt/slides/_rels/slide5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5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6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5.png"/></Relationships>
</file>

<file path=ppt/slides/_rels/slide6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6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6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23.gif"/></Relationships>
</file>

<file path=ppt/slides/_rels/slide6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23.gif"/></Relationships>
</file>

<file path=ppt/slides/_rels/slide6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6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6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8.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7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7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2.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7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7.png"/></Relationships>
</file>

<file path=ppt/slides/_rels/slide7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7.png"/></Relationships>
</file>

<file path=ppt/slides/_rels/slide7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47.jpg"/><Relationship Id="rId5" Type="http://schemas.openxmlformats.org/officeDocument/2006/relationships/image" Target="../media/image46.png"/><Relationship Id="rId4" Type="http://schemas.openxmlformats.org/officeDocument/2006/relationships/image" Target="../media/image32.png"/></Relationships>
</file>

<file path=ppt/slides/_rels/slide7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8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8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8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8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8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5.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8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6.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hyperlink" Target="http://www.glencoe.com/sites/common_assets/science/virtual_labs/E03/E03.html" TargetMode="External"/></Relationships>
</file>

<file path=ppt/slides/_rels/slide8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1.png"/><Relationship Id="rId2" Type="http://schemas.openxmlformats.org/officeDocument/2006/relationships/notesSlide" Target="../notesSlides/notesSlide87.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9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pSp>
        <p:nvGrpSpPr>
          <p:cNvPr id="89" name="Google Shape;89;p1"/>
          <p:cNvGrpSpPr/>
          <p:nvPr/>
        </p:nvGrpSpPr>
        <p:grpSpPr>
          <a:xfrm>
            <a:off x="1505008" y="297180"/>
            <a:ext cx="5828913" cy="6262953"/>
            <a:chOff x="814636" y="0"/>
            <a:chExt cx="5828913" cy="6262953"/>
          </a:xfrm>
        </p:grpSpPr>
        <p:sp>
          <p:nvSpPr>
            <p:cNvPr id="90" name="Google Shape;90;p1"/>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1"/>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sz="1400" b="0" i="0" u="none" strike="noStrike" cap="none">
                <a:solidFill>
                  <a:srgbClr val="000000"/>
                </a:solidFill>
                <a:latin typeface="Arial"/>
                <a:ea typeface="Arial"/>
                <a:cs typeface="Arial"/>
                <a:sym typeface="Arial"/>
              </a:endParaRPr>
            </a:p>
          </p:txBody>
        </p:sp>
        <p:sp>
          <p:nvSpPr>
            <p:cNvPr id="92" name="Google Shape;92;p1"/>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Google Shape;93;p1"/>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p1"/>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sz="1400" b="0" i="0" u="none" strike="noStrike" cap="none">
                <a:solidFill>
                  <a:srgbClr val="000000"/>
                </a:solidFill>
                <a:latin typeface="Arial"/>
                <a:ea typeface="Arial"/>
                <a:cs typeface="Arial"/>
                <a:sym typeface="Arial"/>
              </a:endParaRPr>
            </a:p>
          </p:txBody>
        </p:sp>
        <p:sp>
          <p:nvSpPr>
            <p:cNvPr id="95" name="Google Shape;95;p1"/>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1"/>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1"/>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sz="1400" b="0" i="0" u="none" strike="noStrike" cap="none">
                <a:solidFill>
                  <a:srgbClr val="000000"/>
                </a:solidFill>
                <a:latin typeface="Arial"/>
                <a:ea typeface="Arial"/>
                <a:cs typeface="Arial"/>
                <a:sym typeface="Arial"/>
              </a:endParaRPr>
            </a:p>
          </p:txBody>
        </p:sp>
        <p:sp>
          <p:nvSpPr>
            <p:cNvPr id="98" name="Google Shape;98;p1"/>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1"/>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Demo</a:t>
              </a:r>
              <a:endParaRPr sz="1400" b="0" i="0" u="none" strike="noStrike" cap="none">
                <a:solidFill>
                  <a:srgbClr val="000000"/>
                </a:solidFill>
                <a:latin typeface="Arial"/>
                <a:ea typeface="Arial"/>
                <a:cs typeface="Arial"/>
                <a:sym typeface="Arial"/>
              </a:endParaRPr>
            </a:p>
          </p:txBody>
        </p:sp>
        <p:sp>
          <p:nvSpPr>
            <p:cNvPr id="101" name="Google Shape;101;p1"/>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
            <p:cNvSpPr/>
            <p:nvPr/>
          </p:nvSpPr>
          <p:spPr>
            <a:xfrm rot="10800000">
              <a:off x="1480984" y="3753659"/>
              <a:ext cx="5162565" cy="1571051"/>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1"/>
            <p:cNvSpPr txBox="1"/>
            <p:nvPr/>
          </p:nvSpPr>
          <p:spPr>
            <a:xfrm>
              <a:off x="1873747" y="3753659"/>
              <a:ext cx="4769802" cy="1571051"/>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sz="1400" b="0" i="0" u="none" strike="noStrike" cap="none">
                <a:solidFill>
                  <a:srgbClr val="000000"/>
                </a:solidFill>
                <a:latin typeface="Arial"/>
                <a:ea typeface="Arial"/>
                <a:cs typeface="Arial"/>
                <a:sym typeface="Arial"/>
              </a:endParaRPr>
            </a:p>
          </p:txBody>
        </p:sp>
        <p:sp>
          <p:nvSpPr>
            <p:cNvPr id="104" name="Google Shape;104;p1"/>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
            <p:cNvSpPr/>
            <p:nvPr/>
          </p:nvSpPr>
          <p:spPr>
            <a:xfrm rot="10800000">
              <a:off x="1480984" y="5540398"/>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1"/>
            <p:cNvSpPr txBox="1"/>
            <p:nvPr/>
          </p:nvSpPr>
          <p:spPr>
            <a:xfrm>
              <a:off x="1661623" y="5540398"/>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sz="1400" b="0" i="0" u="none" strike="noStrike" cap="none">
                <a:solidFill>
                  <a:srgbClr val="000000"/>
                </a:solidFill>
                <a:latin typeface="Arial"/>
                <a:ea typeface="Arial"/>
                <a:cs typeface="Arial"/>
                <a:sym typeface="Arial"/>
              </a:endParaRPr>
            </a:p>
          </p:txBody>
        </p:sp>
        <p:sp>
          <p:nvSpPr>
            <p:cNvPr id="107" name="Google Shape;107;p1"/>
            <p:cNvSpPr/>
            <p:nvPr/>
          </p:nvSpPr>
          <p:spPr>
            <a:xfrm>
              <a:off x="826125" y="5531381"/>
              <a:ext cx="722555" cy="722555"/>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08" name="Google Shape;108;p1"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109" name="Google Shape;109;p1"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110" name="Google Shape;110;p1"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111" name="Google Shape;111;p1"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112" name="Google Shape;112;p1"/>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3" name="Google Shape;113;p1"/>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ge11435e9ab_0_49"/>
          <p:cNvSpPr txBox="1"/>
          <p:nvPr/>
        </p:nvSpPr>
        <p:spPr>
          <a:xfrm>
            <a:off x="849600" y="385982"/>
            <a:ext cx="8013900" cy="1784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C0C0C"/>
              </a:buClr>
              <a:buSzPts val="2800"/>
              <a:buFont typeface="Arial"/>
              <a:buNone/>
            </a:pPr>
            <a:r>
              <a:rPr lang="en-US" sz="3500" b="1" u="sng">
                <a:solidFill>
                  <a:srgbClr val="0C0C0C"/>
                </a:solidFill>
                <a:latin typeface="Calibri"/>
                <a:ea typeface="Calibri"/>
                <a:cs typeface="Calibri"/>
                <a:sym typeface="Calibri"/>
              </a:rPr>
              <a:t>Physical Property</a:t>
            </a:r>
            <a:r>
              <a:rPr lang="en-US" sz="3500" b="1" i="0" u="none" strike="noStrike" cap="none">
                <a:solidFill>
                  <a:srgbClr val="0C0C0C"/>
                </a:solidFill>
                <a:latin typeface="Calibri"/>
                <a:ea typeface="Calibri"/>
                <a:cs typeface="Calibri"/>
                <a:sym typeface="Calibri"/>
              </a:rPr>
              <a:t>: </a:t>
            </a:r>
            <a:r>
              <a:rPr lang="en-US" sz="3500">
                <a:solidFill>
                  <a:srgbClr val="0C0C0C"/>
                </a:solidFill>
                <a:latin typeface="Calibri"/>
                <a:ea typeface="Calibri"/>
                <a:cs typeface="Calibri"/>
                <a:sym typeface="Calibri"/>
              </a:rPr>
              <a:t>a characteristic of matter that can be observed without the substance changing into a new substance</a:t>
            </a:r>
            <a:endParaRPr sz="3500" b="1" i="0" u="none" strike="noStrike" cap="none">
              <a:solidFill>
                <a:schemeClr val="dk1"/>
              </a:solidFill>
              <a:latin typeface="Calibri"/>
              <a:ea typeface="Calibri"/>
              <a:cs typeface="Calibri"/>
              <a:sym typeface="Calibri"/>
            </a:endParaRPr>
          </a:p>
        </p:txBody>
      </p:sp>
      <p:sp>
        <p:nvSpPr>
          <p:cNvPr id="193" name="Google Shape;193;ge11435e9ab_0_49"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4" name="Google Shape;194;ge11435e9ab_0_49"/>
          <p:cNvPicPr preferRelativeResize="0"/>
          <p:nvPr/>
        </p:nvPicPr>
        <p:blipFill rotWithShape="1">
          <a:blip r:embed="rId4">
            <a:alphaModFix/>
          </a:blip>
          <a:srcRect/>
          <a:stretch/>
        </p:blipFill>
        <p:spPr>
          <a:xfrm>
            <a:off x="412002" y="2327287"/>
            <a:ext cx="8320000" cy="412351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ge11435e9ab_0_59"/>
          <p:cNvSpPr txBox="1"/>
          <p:nvPr/>
        </p:nvSpPr>
        <p:spPr>
          <a:xfrm>
            <a:off x="720800" y="498653"/>
            <a:ext cx="8013900" cy="1044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C0C0C"/>
              </a:buClr>
              <a:buSzPts val="2800"/>
              <a:buFont typeface="Arial"/>
              <a:buNone/>
            </a:pPr>
            <a:r>
              <a:rPr lang="en-US" sz="3500" b="1" u="sng">
                <a:solidFill>
                  <a:srgbClr val="0C0C0C"/>
                </a:solidFill>
                <a:latin typeface="Calibri"/>
                <a:ea typeface="Calibri"/>
                <a:cs typeface="Calibri"/>
                <a:sym typeface="Calibri"/>
              </a:rPr>
              <a:t>Density</a:t>
            </a:r>
            <a:r>
              <a:rPr lang="en-US" sz="3500" b="1" i="0" u="none" strike="noStrike" cap="none">
                <a:solidFill>
                  <a:srgbClr val="0C0C0C"/>
                </a:solidFill>
                <a:latin typeface="Calibri"/>
                <a:ea typeface="Calibri"/>
                <a:cs typeface="Calibri"/>
                <a:sym typeface="Calibri"/>
              </a:rPr>
              <a:t>: </a:t>
            </a:r>
            <a:r>
              <a:rPr lang="en-US" sz="3500">
                <a:solidFill>
                  <a:srgbClr val="0C0C0C"/>
                </a:solidFill>
                <a:latin typeface="Calibri"/>
                <a:ea typeface="Calibri"/>
                <a:cs typeface="Calibri"/>
                <a:sym typeface="Calibri"/>
              </a:rPr>
              <a:t>mass per unit of volume</a:t>
            </a:r>
            <a:endParaRPr sz="3500" b="1" i="0" u="none" strike="noStrike" cap="none">
              <a:solidFill>
                <a:schemeClr val="dk1"/>
              </a:solidFill>
              <a:latin typeface="Calibri"/>
              <a:ea typeface="Calibri"/>
              <a:cs typeface="Calibri"/>
              <a:sym typeface="Calibri"/>
            </a:endParaRPr>
          </a:p>
        </p:txBody>
      </p:sp>
      <p:sp>
        <p:nvSpPr>
          <p:cNvPr id="201" name="Google Shape;201;ge11435e9ab_0_59"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2" name="Google Shape;202;ge11435e9ab_0_59" descr="http://www.cyberphysics.co.uk/graphics/diagrams/forces/density.gif"/>
          <p:cNvPicPr preferRelativeResize="0"/>
          <p:nvPr/>
        </p:nvPicPr>
        <p:blipFill rotWithShape="1">
          <a:blip r:embed="rId4">
            <a:alphaModFix/>
          </a:blip>
          <a:srcRect/>
          <a:stretch/>
        </p:blipFill>
        <p:spPr>
          <a:xfrm>
            <a:off x="1665679" y="2170671"/>
            <a:ext cx="5812650" cy="36890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ge11435e9ab_0_67"/>
          <p:cNvSpPr txBox="1"/>
          <p:nvPr/>
        </p:nvSpPr>
        <p:spPr>
          <a:xfrm>
            <a:off x="720800" y="498653"/>
            <a:ext cx="8013900" cy="1044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C0C0C"/>
              </a:buClr>
              <a:buSzPts val="2800"/>
              <a:buFont typeface="Arial"/>
              <a:buNone/>
            </a:pPr>
            <a:r>
              <a:rPr lang="en-US" sz="3500" b="1" u="sng">
                <a:solidFill>
                  <a:srgbClr val="0C0C0C"/>
                </a:solidFill>
                <a:latin typeface="Calibri"/>
                <a:ea typeface="Calibri"/>
                <a:cs typeface="Calibri"/>
                <a:sym typeface="Calibri"/>
              </a:rPr>
              <a:t>Physical Change</a:t>
            </a:r>
            <a:r>
              <a:rPr lang="en-US" sz="3500" b="1" i="0" u="none" strike="noStrike" cap="none">
                <a:solidFill>
                  <a:srgbClr val="0C0C0C"/>
                </a:solidFill>
                <a:latin typeface="Calibri"/>
                <a:ea typeface="Calibri"/>
                <a:cs typeface="Calibri"/>
                <a:sym typeface="Calibri"/>
              </a:rPr>
              <a:t>: </a:t>
            </a:r>
            <a:r>
              <a:rPr lang="en-US" sz="3500">
                <a:solidFill>
                  <a:srgbClr val="0C0C0C"/>
                </a:solidFill>
                <a:latin typeface="Calibri"/>
                <a:ea typeface="Calibri"/>
                <a:cs typeface="Calibri"/>
                <a:sym typeface="Calibri"/>
              </a:rPr>
              <a:t>a substance is changed but does not form a new substance</a:t>
            </a:r>
            <a:endParaRPr sz="3500" b="1" i="0" u="none" strike="noStrike" cap="none">
              <a:solidFill>
                <a:schemeClr val="dk1"/>
              </a:solidFill>
              <a:latin typeface="Calibri"/>
              <a:ea typeface="Calibri"/>
              <a:cs typeface="Calibri"/>
              <a:sym typeface="Calibri"/>
            </a:endParaRPr>
          </a:p>
        </p:txBody>
      </p:sp>
      <p:sp>
        <p:nvSpPr>
          <p:cNvPr id="209" name="Google Shape;209;ge11435e9ab_0_67"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0" name="Google Shape;210;ge11435e9ab_0_67"/>
          <p:cNvPicPr preferRelativeResize="0"/>
          <p:nvPr/>
        </p:nvPicPr>
        <p:blipFill rotWithShape="1">
          <a:blip r:embed="rId4">
            <a:alphaModFix/>
          </a:blip>
          <a:srcRect/>
          <a:stretch/>
        </p:blipFill>
        <p:spPr>
          <a:xfrm>
            <a:off x="1758088" y="1886459"/>
            <a:ext cx="5627818" cy="4502256"/>
          </a:xfrm>
          <a:prstGeom prst="rect">
            <a:avLst/>
          </a:prstGeom>
          <a:noFill/>
          <a:ln>
            <a:noFill/>
          </a:ln>
        </p:spPr>
      </p:pic>
      <p:pic>
        <p:nvPicPr>
          <p:cNvPr id="211" name="Google Shape;211;ge11435e9ab_0_67"/>
          <p:cNvPicPr preferRelativeResize="0"/>
          <p:nvPr/>
        </p:nvPicPr>
        <p:blipFill rotWithShape="1">
          <a:blip r:embed="rId5">
            <a:alphaModFix/>
          </a:blip>
          <a:srcRect/>
          <a:stretch/>
        </p:blipFill>
        <p:spPr>
          <a:xfrm>
            <a:off x="2629582" y="3766963"/>
            <a:ext cx="1663700" cy="1193800"/>
          </a:xfrm>
          <a:prstGeom prst="rect">
            <a:avLst/>
          </a:prstGeom>
          <a:noFill/>
          <a:ln>
            <a:noFill/>
          </a:ln>
        </p:spPr>
      </p:pic>
      <p:sp>
        <p:nvSpPr>
          <p:cNvPr id="212" name="Google Shape;212;ge11435e9ab_0_67"/>
          <p:cNvSpPr txBox="1"/>
          <p:nvPr/>
        </p:nvSpPr>
        <p:spPr>
          <a:xfrm>
            <a:off x="4803000" y="3689739"/>
            <a:ext cx="1577100" cy="1108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600" b="1">
                <a:solidFill>
                  <a:srgbClr val="FFFFFF"/>
                </a:solidFill>
                <a:latin typeface="Calibri"/>
                <a:ea typeface="Calibri"/>
                <a:cs typeface="Calibri"/>
                <a:sym typeface="Calibri"/>
              </a:rPr>
              <a:t>H</a:t>
            </a:r>
            <a:r>
              <a:rPr lang="en-US" sz="6600" b="1" baseline="-25000">
                <a:solidFill>
                  <a:srgbClr val="FFFFFF"/>
                </a:solidFill>
                <a:latin typeface="Calibri"/>
                <a:ea typeface="Calibri"/>
                <a:cs typeface="Calibri"/>
                <a:sym typeface="Calibri"/>
              </a:rPr>
              <a:t>2</a:t>
            </a:r>
            <a:r>
              <a:rPr lang="en-US" sz="6600" b="1">
                <a:solidFill>
                  <a:srgbClr val="FFFFFF"/>
                </a:solidFill>
                <a:latin typeface="Calibri"/>
                <a:ea typeface="Calibri"/>
                <a:cs typeface="Calibri"/>
                <a:sym typeface="Calibri"/>
              </a:rPr>
              <a:t>O</a:t>
            </a:r>
            <a:endParaRPr sz="6600">
              <a:solidFill>
                <a:srgbClr val="000000"/>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7"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8"/>
          <p:cNvSpPr txBox="1"/>
          <p:nvPr/>
        </p:nvSpPr>
        <p:spPr>
          <a:xfrm>
            <a:off x="978251" y="283700"/>
            <a:ext cx="79044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What is the relationship between matter and atoms?</a:t>
            </a:r>
            <a:endParaRPr sz="3600" b="0" i="0" u="none" strike="noStrike" cap="none">
              <a:solidFill>
                <a:schemeClr val="dk1"/>
              </a:solidFill>
              <a:latin typeface="Calibri"/>
              <a:ea typeface="Calibri"/>
              <a:cs typeface="Calibri"/>
              <a:sym typeface="Calibri"/>
            </a:endParaRPr>
          </a:p>
        </p:txBody>
      </p:sp>
      <p:sp>
        <p:nvSpPr>
          <p:cNvPr id="225" name="Google Shape;225;p8"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6" name="Google Shape;226;p8"/>
          <p:cNvPicPr preferRelativeResize="0"/>
          <p:nvPr/>
        </p:nvPicPr>
        <p:blipFill>
          <a:blip r:embed="rId4">
            <a:alphaModFix/>
          </a:blip>
          <a:stretch>
            <a:fillRect/>
          </a:stretch>
        </p:blipFill>
        <p:spPr>
          <a:xfrm>
            <a:off x="152400" y="1636700"/>
            <a:ext cx="4419600" cy="4975206"/>
          </a:xfrm>
          <a:prstGeom prst="rect">
            <a:avLst/>
          </a:prstGeom>
          <a:noFill/>
          <a:ln>
            <a:noFill/>
          </a:ln>
        </p:spPr>
      </p:pic>
      <p:pic>
        <p:nvPicPr>
          <p:cNvPr id="227" name="Google Shape;227;p8"/>
          <p:cNvPicPr preferRelativeResize="0"/>
          <p:nvPr/>
        </p:nvPicPr>
        <p:blipFill>
          <a:blip r:embed="rId4">
            <a:alphaModFix/>
          </a:blip>
          <a:stretch>
            <a:fillRect/>
          </a:stretch>
        </p:blipFill>
        <p:spPr>
          <a:xfrm>
            <a:off x="4572000" y="1636700"/>
            <a:ext cx="4419600" cy="4975206"/>
          </a:xfrm>
          <a:prstGeom prst="rect">
            <a:avLst/>
          </a:prstGeom>
          <a:noFill/>
          <a:ln>
            <a:noFill/>
          </a:ln>
        </p:spPr>
      </p:pic>
      <p:pic>
        <p:nvPicPr>
          <p:cNvPr id="228" name="Google Shape;228;p8"/>
          <p:cNvPicPr preferRelativeResize="0"/>
          <p:nvPr/>
        </p:nvPicPr>
        <p:blipFill rotWithShape="1">
          <a:blip r:embed="rId5">
            <a:alphaModFix/>
          </a:blip>
          <a:srcRect/>
          <a:stretch/>
        </p:blipFill>
        <p:spPr>
          <a:xfrm>
            <a:off x="268588" y="2684737"/>
            <a:ext cx="4187223" cy="2879124"/>
          </a:xfrm>
          <a:prstGeom prst="rect">
            <a:avLst/>
          </a:prstGeom>
          <a:noFill/>
          <a:ln>
            <a:noFill/>
          </a:ln>
        </p:spPr>
      </p:pic>
      <p:pic>
        <p:nvPicPr>
          <p:cNvPr id="229" name="Google Shape;229;p8"/>
          <p:cNvPicPr preferRelativeResize="0"/>
          <p:nvPr/>
        </p:nvPicPr>
        <p:blipFill rotWithShape="1">
          <a:blip r:embed="rId6">
            <a:alphaModFix/>
          </a:blip>
          <a:srcRect l="13939" t="12281" r="15692" b="12281"/>
          <a:stretch/>
        </p:blipFill>
        <p:spPr>
          <a:xfrm>
            <a:off x="5325723" y="2445490"/>
            <a:ext cx="2912164" cy="33576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9"/>
          <p:cNvSpPr txBox="1"/>
          <p:nvPr/>
        </p:nvSpPr>
        <p:spPr>
          <a:xfrm>
            <a:off x="989762" y="216922"/>
            <a:ext cx="78249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What is a property?</a:t>
            </a:r>
            <a:endParaRPr sz="1400" b="0" i="0" u="none" strike="noStrike" cap="none">
              <a:solidFill>
                <a:srgbClr val="000000"/>
              </a:solidFill>
              <a:latin typeface="Arial"/>
              <a:ea typeface="Arial"/>
              <a:cs typeface="Arial"/>
              <a:sym typeface="Arial"/>
            </a:endParaRPr>
          </a:p>
        </p:txBody>
      </p:sp>
      <p:sp>
        <p:nvSpPr>
          <p:cNvPr id="236" name="Google Shape;236;p9"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7" name="Google Shape;237;p9"/>
          <p:cNvPicPr preferRelativeResize="0"/>
          <p:nvPr/>
        </p:nvPicPr>
        <p:blipFill rotWithShape="1">
          <a:blip r:embed="rId4">
            <a:alphaModFix/>
          </a:blip>
          <a:srcRect l="-41034" r="-41015"/>
          <a:stretch/>
        </p:blipFill>
        <p:spPr>
          <a:xfrm>
            <a:off x="457200" y="1568001"/>
            <a:ext cx="8229598" cy="452596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ge11435e9ab_0_82"/>
          <p:cNvSpPr txBox="1"/>
          <p:nvPr/>
        </p:nvSpPr>
        <p:spPr>
          <a:xfrm>
            <a:off x="989762" y="216922"/>
            <a:ext cx="78249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What are some examples of physical properties?</a:t>
            </a:r>
            <a:endParaRPr sz="1400" b="0" i="0" u="none" strike="noStrike" cap="none">
              <a:solidFill>
                <a:srgbClr val="000000"/>
              </a:solidFill>
              <a:latin typeface="Arial"/>
              <a:ea typeface="Arial"/>
              <a:cs typeface="Arial"/>
              <a:sym typeface="Arial"/>
            </a:endParaRPr>
          </a:p>
        </p:txBody>
      </p:sp>
      <p:sp>
        <p:nvSpPr>
          <p:cNvPr id="244" name="Google Shape;244;ge11435e9ab_0_82"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5" name="Google Shape;245;ge11435e9ab_0_82"/>
          <p:cNvPicPr preferRelativeResize="0"/>
          <p:nvPr/>
        </p:nvPicPr>
        <p:blipFill>
          <a:blip r:embed="rId4">
            <a:alphaModFix/>
          </a:blip>
          <a:stretch>
            <a:fillRect/>
          </a:stretch>
        </p:blipFill>
        <p:spPr>
          <a:xfrm>
            <a:off x="1100350" y="1666501"/>
            <a:ext cx="6943301" cy="45599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ge11435e9ab_0_90"/>
          <p:cNvSpPr txBox="1"/>
          <p:nvPr/>
        </p:nvSpPr>
        <p:spPr>
          <a:xfrm>
            <a:off x="989762" y="216922"/>
            <a:ext cx="78249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What is density?</a:t>
            </a:r>
            <a:endParaRPr sz="1400" b="0" i="0" u="none" strike="noStrike" cap="none">
              <a:solidFill>
                <a:srgbClr val="000000"/>
              </a:solidFill>
              <a:latin typeface="Arial"/>
              <a:ea typeface="Arial"/>
              <a:cs typeface="Arial"/>
              <a:sym typeface="Arial"/>
            </a:endParaRPr>
          </a:p>
        </p:txBody>
      </p:sp>
      <p:sp>
        <p:nvSpPr>
          <p:cNvPr id="252" name="Google Shape;252;ge11435e9ab_0_90"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3" name="Google Shape;253;ge11435e9ab_0_90" descr="http://www.cyberphysics.co.uk/graphics/diagrams/forces/density.gif"/>
          <p:cNvPicPr preferRelativeResize="0"/>
          <p:nvPr/>
        </p:nvPicPr>
        <p:blipFill rotWithShape="1">
          <a:blip r:embed="rId4">
            <a:alphaModFix/>
          </a:blip>
          <a:srcRect/>
          <a:stretch/>
        </p:blipFill>
        <p:spPr>
          <a:xfrm>
            <a:off x="1158582" y="1787419"/>
            <a:ext cx="6826850" cy="43327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ge11435e9ab_0_98"/>
          <p:cNvSpPr txBox="1"/>
          <p:nvPr/>
        </p:nvSpPr>
        <p:spPr>
          <a:xfrm>
            <a:off x="989762" y="216922"/>
            <a:ext cx="78249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Why is density a physical property?</a:t>
            </a:r>
            <a:endParaRPr sz="1400" b="0" i="0" u="none" strike="noStrike" cap="none">
              <a:solidFill>
                <a:srgbClr val="000000"/>
              </a:solidFill>
              <a:latin typeface="Arial"/>
              <a:ea typeface="Arial"/>
              <a:cs typeface="Arial"/>
              <a:sym typeface="Arial"/>
            </a:endParaRPr>
          </a:p>
        </p:txBody>
      </p:sp>
      <p:sp>
        <p:nvSpPr>
          <p:cNvPr id="260" name="Google Shape;260;ge11435e9ab_0_98"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61" name="Google Shape;261;ge11435e9ab_0_98" descr="http://www.cyberphysics.co.uk/graphics/diagrams/forces/density.gif"/>
          <p:cNvPicPr preferRelativeResize="0"/>
          <p:nvPr/>
        </p:nvPicPr>
        <p:blipFill rotWithShape="1">
          <a:blip r:embed="rId4">
            <a:alphaModFix/>
          </a:blip>
          <a:srcRect/>
          <a:stretch/>
        </p:blipFill>
        <p:spPr>
          <a:xfrm>
            <a:off x="1158582" y="1787419"/>
            <a:ext cx="6826850" cy="43327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ge11435e9ab_0_105"/>
          <p:cNvSpPr txBox="1"/>
          <p:nvPr/>
        </p:nvSpPr>
        <p:spPr>
          <a:xfrm>
            <a:off x="989762" y="216922"/>
            <a:ext cx="7824900" cy="1754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A _______________ happens when a substance is changed but does not form a new substance. </a:t>
            </a:r>
            <a:endParaRPr sz="1400" b="0" i="0" u="none" strike="noStrike" cap="none">
              <a:solidFill>
                <a:srgbClr val="000000"/>
              </a:solidFill>
              <a:latin typeface="Arial"/>
              <a:ea typeface="Arial"/>
              <a:cs typeface="Arial"/>
              <a:sym typeface="Arial"/>
            </a:endParaRPr>
          </a:p>
        </p:txBody>
      </p:sp>
      <p:sp>
        <p:nvSpPr>
          <p:cNvPr id="268" name="Google Shape;268;ge11435e9ab_0_105"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69" name="Google Shape;269;ge11435e9ab_0_105"/>
          <p:cNvPicPr preferRelativeResize="0"/>
          <p:nvPr/>
        </p:nvPicPr>
        <p:blipFill rotWithShape="1">
          <a:blip r:embed="rId4">
            <a:alphaModFix/>
          </a:blip>
          <a:srcRect/>
          <a:stretch/>
        </p:blipFill>
        <p:spPr>
          <a:xfrm>
            <a:off x="1758088" y="2111834"/>
            <a:ext cx="5627818" cy="4502256"/>
          </a:xfrm>
          <a:prstGeom prst="rect">
            <a:avLst/>
          </a:prstGeom>
          <a:noFill/>
          <a:ln>
            <a:noFill/>
          </a:ln>
        </p:spPr>
      </p:pic>
      <p:pic>
        <p:nvPicPr>
          <p:cNvPr id="270" name="Google Shape;270;ge11435e9ab_0_105"/>
          <p:cNvPicPr preferRelativeResize="0"/>
          <p:nvPr/>
        </p:nvPicPr>
        <p:blipFill rotWithShape="1">
          <a:blip r:embed="rId5">
            <a:alphaModFix/>
          </a:blip>
          <a:srcRect/>
          <a:stretch/>
        </p:blipFill>
        <p:spPr>
          <a:xfrm>
            <a:off x="2629582" y="3992338"/>
            <a:ext cx="1663700" cy="1193800"/>
          </a:xfrm>
          <a:prstGeom prst="rect">
            <a:avLst/>
          </a:prstGeom>
          <a:noFill/>
          <a:ln>
            <a:noFill/>
          </a:ln>
        </p:spPr>
      </p:pic>
      <p:sp>
        <p:nvSpPr>
          <p:cNvPr id="271" name="Google Shape;271;ge11435e9ab_0_105"/>
          <p:cNvSpPr txBox="1"/>
          <p:nvPr/>
        </p:nvSpPr>
        <p:spPr>
          <a:xfrm>
            <a:off x="4803000" y="3915114"/>
            <a:ext cx="1577100" cy="1108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600" b="1">
                <a:solidFill>
                  <a:srgbClr val="FFFFFF"/>
                </a:solidFill>
                <a:latin typeface="Calibri"/>
                <a:ea typeface="Calibri"/>
                <a:cs typeface="Calibri"/>
                <a:sym typeface="Calibri"/>
              </a:rPr>
              <a:t>H</a:t>
            </a:r>
            <a:r>
              <a:rPr lang="en-US" sz="6600" b="1" baseline="-25000">
                <a:solidFill>
                  <a:srgbClr val="FFFFFF"/>
                </a:solidFill>
                <a:latin typeface="Calibri"/>
                <a:ea typeface="Calibri"/>
                <a:cs typeface="Calibri"/>
                <a:sym typeface="Calibri"/>
              </a:rPr>
              <a:t>2</a:t>
            </a:r>
            <a:r>
              <a:rPr lang="en-US" sz="6600" b="1">
                <a:solidFill>
                  <a:srgbClr val="FFFFFF"/>
                </a:solidFill>
                <a:latin typeface="Calibri"/>
                <a:ea typeface="Calibri"/>
                <a:cs typeface="Calibri"/>
                <a:sym typeface="Calibri"/>
              </a:rPr>
              <a:t>O</a:t>
            </a:r>
            <a:endParaRPr sz="6600">
              <a:solidFill>
                <a:srgbClr val="000000"/>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
          <p:cNvSpPr txBox="1"/>
          <p:nvPr/>
        </p:nvSpPr>
        <p:spPr>
          <a:xfrm>
            <a:off x="1119550" y="257650"/>
            <a:ext cx="7718100" cy="1585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200"/>
              <a:buFont typeface="Arial"/>
              <a:buNone/>
            </a:pPr>
            <a:r>
              <a:rPr lang="en-US" sz="7900">
                <a:solidFill>
                  <a:schemeClr val="dk1"/>
                </a:solidFill>
                <a:latin typeface="Calibri"/>
                <a:ea typeface="Calibri"/>
                <a:cs typeface="Calibri"/>
                <a:sym typeface="Calibri"/>
              </a:rPr>
              <a:t>Chemical Property</a:t>
            </a:r>
            <a:endParaRPr sz="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0" name="Google Shape;120;p2"/>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1" name="Google Shape;121;p2"/>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pic>
        <p:nvPicPr>
          <p:cNvPr id="122" name="Google Shape;122;p2"/>
          <p:cNvPicPr preferRelativeResize="0"/>
          <p:nvPr/>
        </p:nvPicPr>
        <p:blipFill rotWithShape="1">
          <a:blip r:embed="rId3">
            <a:alphaModFix/>
          </a:blip>
          <a:srcRect/>
          <a:stretch/>
        </p:blipFill>
        <p:spPr>
          <a:xfrm>
            <a:off x="1728788" y="1993350"/>
            <a:ext cx="5686425" cy="42824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ge11435e9ab_0_115"/>
          <p:cNvSpPr txBox="1"/>
          <p:nvPr/>
        </p:nvSpPr>
        <p:spPr>
          <a:xfrm>
            <a:off x="989762" y="216922"/>
            <a:ext cx="7824900" cy="1754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A </a:t>
            </a:r>
            <a:r>
              <a:rPr lang="en-US" sz="3600" u="sng">
                <a:solidFill>
                  <a:srgbClr val="FF0000"/>
                </a:solidFill>
                <a:latin typeface="Calibri"/>
                <a:ea typeface="Calibri"/>
                <a:cs typeface="Calibri"/>
                <a:sym typeface="Calibri"/>
              </a:rPr>
              <a:t>physical change</a:t>
            </a:r>
            <a:r>
              <a:rPr lang="en-US" sz="3600">
                <a:solidFill>
                  <a:schemeClr val="dk1"/>
                </a:solidFill>
                <a:latin typeface="Calibri"/>
                <a:ea typeface="Calibri"/>
                <a:cs typeface="Calibri"/>
                <a:sym typeface="Calibri"/>
              </a:rPr>
              <a:t> happens when a substance is changed but does not form a new substance. </a:t>
            </a:r>
            <a:endParaRPr sz="1400" b="0" i="0" u="none" strike="noStrike" cap="none">
              <a:solidFill>
                <a:srgbClr val="000000"/>
              </a:solidFill>
              <a:latin typeface="Arial"/>
              <a:ea typeface="Arial"/>
              <a:cs typeface="Arial"/>
              <a:sym typeface="Arial"/>
            </a:endParaRPr>
          </a:p>
        </p:txBody>
      </p:sp>
      <p:sp>
        <p:nvSpPr>
          <p:cNvPr id="278" name="Google Shape;278;ge11435e9ab_0_115"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79" name="Google Shape;279;ge11435e9ab_0_115"/>
          <p:cNvPicPr preferRelativeResize="0"/>
          <p:nvPr/>
        </p:nvPicPr>
        <p:blipFill rotWithShape="1">
          <a:blip r:embed="rId4">
            <a:alphaModFix/>
          </a:blip>
          <a:srcRect/>
          <a:stretch/>
        </p:blipFill>
        <p:spPr>
          <a:xfrm>
            <a:off x="1758088" y="2111834"/>
            <a:ext cx="5627818" cy="4502256"/>
          </a:xfrm>
          <a:prstGeom prst="rect">
            <a:avLst/>
          </a:prstGeom>
          <a:noFill/>
          <a:ln>
            <a:noFill/>
          </a:ln>
        </p:spPr>
      </p:pic>
      <p:pic>
        <p:nvPicPr>
          <p:cNvPr id="280" name="Google Shape;280;ge11435e9ab_0_115"/>
          <p:cNvPicPr preferRelativeResize="0"/>
          <p:nvPr/>
        </p:nvPicPr>
        <p:blipFill rotWithShape="1">
          <a:blip r:embed="rId5">
            <a:alphaModFix/>
          </a:blip>
          <a:srcRect/>
          <a:stretch/>
        </p:blipFill>
        <p:spPr>
          <a:xfrm>
            <a:off x="2629582" y="3992338"/>
            <a:ext cx="1663700" cy="1193800"/>
          </a:xfrm>
          <a:prstGeom prst="rect">
            <a:avLst/>
          </a:prstGeom>
          <a:noFill/>
          <a:ln>
            <a:noFill/>
          </a:ln>
        </p:spPr>
      </p:pic>
      <p:sp>
        <p:nvSpPr>
          <p:cNvPr id="281" name="Google Shape;281;ge11435e9ab_0_115"/>
          <p:cNvSpPr txBox="1"/>
          <p:nvPr/>
        </p:nvSpPr>
        <p:spPr>
          <a:xfrm>
            <a:off x="4803000" y="3915114"/>
            <a:ext cx="1577100" cy="1108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600" b="1">
                <a:solidFill>
                  <a:srgbClr val="FFFFFF"/>
                </a:solidFill>
                <a:latin typeface="Calibri"/>
                <a:ea typeface="Calibri"/>
                <a:cs typeface="Calibri"/>
                <a:sym typeface="Calibri"/>
              </a:rPr>
              <a:t>H</a:t>
            </a:r>
            <a:r>
              <a:rPr lang="en-US" sz="6600" b="1" baseline="-25000">
                <a:solidFill>
                  <a:srgbClr val="FFFFFF"/>
                </a:solidFill>
                <a:latin typeface="Calibri"/>
                <a:ea typeface="Calibri"/>
                <a:cs typeface="Calibri"/>
                <a:sym typeface="Calibri"/>
              </a:rPr>
              <a:t>2</a:t>
            </a:r>
            <a:r>
              <a:rPr lang="en-US" sz="6600" b="1">
                <a:solidFill>
                  <a:srgbClr val="FFFFFF"/>
                </a:solidFill>
                <a:latin typeface="Calibri"/>
                <a:ea typeface="Calibri"/>
                <a:cs typeface="Calibri"/>
                <a:sym typeface="Calibri"/>
              </a:rPr>
              <a:t>O</a:t>
            </a:r>
            <a:endParaRPr sz="6600">
              <a:solidFill>
                <a:srgbClr val="000000"/>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10"/>
          <p:cNvSpPr txBox="1"/>
          <p:nvPr/>
        </p:nvSpPr>
        <p:spPr>
          <a:xfrm>
            <a:off x="72450" y="1487350"/>
            <a:ext cx="8999100" cy="1108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600" b="1">
                <a:solidFill>
                  <a:schemeClr val="dk1"/>
                </a:solidFill>
                <a:latin typeface="Calibri"/>
                <a:ea typeface="Calibri"/>
                <a:cs typeface="Calibri"/>
                <a:sym typeface="Calibri"/>
              </a:rPr>
              <a:t>Chemical Property</a:t>
            </a:r>
            <a:endParaRPr sz="6600" b="1" i="0" u="none" strike="noStrike" cap="none">
              <a:solidFill>
                <a:schemeClr val="dk1"/>
              </a:solidFill>
              <a:latin typeface="Calibri"/>
              <a:ea typeface="Calibri"/>
              <a:cs typeface="Calibri"/>
              <a:sym typeface="Calibri"/>
            </a:endParaRPr>
          </a:p>
        </p:txBody>
      </p:sp>
      <p:sp>
        <p:nvSpPr>
          <p:cNvPr id="288" name="Google Shape;288;p10"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89" name="Google Shape;289;p10"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11"/>
          <p:cNvSpPr txBox="1">
            <a:spLocks noGrp="1"/>
          </p:cNvSpPr>
          <p:nvPr>
            <p:ph type="ctrTitle"/>
          </p:nvPr>
        </p:nvSpPr>
        <p:spPr>
          <a:xfrm>
            <a:off x="1315453" y="135869"/>
            <a:ext cx="7637628" cy="188236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400"/>
              <a:buFont typeface="Calibri"/>
              <a:buNone/>
            </a:pPr>
            <a:r>
              <a:rPr lang="en-US" sz="3400" b="1" u="sng"/>
              <a:t>Chemical Property</a:t>
            </a:r>
            <a:r>
              <a:rPr lang="en-US" sz="3400" b="1"/>
              <a:t>: </a:t>
            </a:r>
            <a:r>
              <a:rPr lang="en-US" sz="3400"/>
              <a:t>characteristic of a substance that can only be observed during or after a reaction</a:t>
            </a:r>
            <a:endParaRPr sz="3400" b="1"/>
          </a:p>
        </p:txBody>
      </p:sp>
      <p:sp>
        <p:nvSpPr>
          <p:cNvPr id="296" name="Google Shape;296;p11"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97" name="Google Shape;297;p11" descr="Blog"/>
          <p:cNvPicPr preferRelativeResize="0"/>
          <p:nvPr/>
        </p:nvPicPr>
        <p:blipFill rotWithShape="1">
          <a:blip r:embed="rId4">
            <a:alphaModFix/>
          </a:blip>
          <a:srcRect/>
          <a:stretch/>
        </p:blipFill>
        <p:spPr>
          <a:xfrm>
            <a:off x="735230" y="135869"/>
            <a:ext cx="463492" cy="463492"/>
          </a:xfrm>
          <a:prstGeom prst="rect">
            <a:avLst/>
          </a:prstGeom>
          <a:noFill/>
          <a:ln>
            <a:noFill/>
          </a:ln>
        </p:spPr>
      </p:pic>
      <p:pic>
        <p:nvPicPr>
          <p:cNvPr id="298" name="Google Shape;298;p11"/>
          <p:cNvPicPr preferRelativeResize="0"/>
          <p:nvPr/>
        </p:nvPicPr>
        <p:blipFill rotWithShape="1">
          <a:blip r:embed="rId5">
            <a:alphaModFix/>
          </a:blip>
          <a:srcRect/>
          <a:stretch/>
        </p:blipFill>
        <p:spPr>
          <a:xfrm>
            <a:off x="2750014" y="2508526"/>
            <a:ext cx="3643952" cy="366328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12"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13"/>
          <p:cNvSpPr txBox="1"/>
          <p:nvPr/>
        </p:nvSpPr>
        <p:spPr>
          <a:xfrm>
            <a:off x="866274" y="234177"/>
            <a:ext cx="80370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What are chemical properties?</a:t>
            </a:r>
            <a:endParaRPr sz="1400" b="0" i="0" u="none" strike="noStrike" cap="none">
              <a:solidFill>
                <a:srgbClr val="000000"/>
              </a:solidFill>
              <a:latin typeface="Arial"/>
              <a:ea typeface="Arial"/>
              <a:cs typeface="Arial"/>
              <a:sym typeface="Arial"/>
            </a:endParaRPr>
          </a:p>
        </p:txBody>
      </p:sp>
      <p:sp>
        <p:nvSpPr>
          <p:cNvPr id="311" name="Google Shape;311;p13"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12" name="Google Shape;312;p13"/>
          <p:cNvPicPr preferRelativeResize="0"/>
          <p:nvPr/>
        </p:nvPicPr>
        <p:blipFill rotWithShape="1">
          <a:blip r:embed="rId4">
            <a:alphaModFix/>
          </a:blip>
          <a:srcRect/>
          <a:stretch/>
        </p:blipFill>
        <p:spPr>
          <a:xfrm>
            <a:off x="2381789" y="1671548"/>
            <a:ext cx="4380425" cy="44036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14"/>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319" name="Google Shape;319;p14"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gdb932abdbc_0_6"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 name="Google Shape;326;gdb932abdbc_0_6"/>
          <p:cNvSpPr txBox="1"/>
          <p:nvPr/>
        </p:nvSpPr>
        <p:spPr>
          <a:xfrm>
            <a:off x="382267" y="2720997"/>
            <a:ext cx="3368400" cy="708000"/>
          </a:xfrm>
          <a:prstGeom prst="rect">
            <a:avLst/>
          </a:prstGeom>
          <a:gradFill>
            <a:gsLst>
              <a:gs pos="0">
                <a:srgbClr val="B0CAE9"/>
              </a:gs>
              <a:gs pos="50000">
                <a:srgbClr val="A1C1E4"/>
              </a:gs>
              <a:gs pos="100000">
                <a:srgbClr val="90B8E4"/>
              </a:gs>
            </a:gsLst>
            <a:lin ang="5400012" scaled="0"/>
          </a:gradFill>
          <a:ln w="9525" cap="flat" cmpd="sng">
            <a:solidFill>
              <a:srgbClr val="5B9BD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rgbClr val="000000"/>
                </a:solidFill>
                <a:latin typeface="Calibri"/>
                <a:ea typeface="Calibri"/>
                <a:cs typeface="Calibri"/>
                <a:sym typeface="Calibri"/>
              </a:rPr>
              <a:t>Old Substances  </a:t>
            </a:r>
            <a:endParaRPr/>
          </a:p>
        </p:txBody>
      </p:sp>
      <p:sp>
        <p:nvSpPr>
          <p:cNvPr id="327" name="Google Shape;327;gdb932abdbc_0_6"/>
          <p:cNvSpPr txBox="1"/>
          <p:nvPr/>
        </p:nvSpPr>
        <p:spPr>
          <a:xfrm>
            <a:off x="5200713" y="2720997"/>
            <a:ext cx="3561000" cy="708000"/>
          </a:xfrm>
          <a:prstGeom prst="rect">
            <a:avLst/>
          </a:prstGeom>
          <a:gradFill>
            <a:gsLst>
              <a:gs pos="0">
                <a:srgbClr val="D1D1D1"/>
              </a:gs>
              <a:gs pos="50000">
                <a:srgbClr val="C7C7C7"/>
              </a:gs>
              <a:gs pos="100000">
                <a:srgbClr val="C0C0C0"/>
              </a:gs>
            </a:gsLst>
            <a:lin ang="5400012" scaled="0"/>
          </a:gradFill>
          <a:ln w="9525" cap="flat" cmpd="sng">
            <a:solidFill>
              <a:srgbClr val="A5A5A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rgbClr val="000000"/>
                </a:solidFill>
                <a:latin typeface="Calibri"/>
                <a:ea typeface="Calibri"/>
                <a:cs typeface="Calibri"/>
                <a:sym typeface="Calibri"/>
              </a:rPr>
              <a:t>New Substances  </a:t>
            </a:r>
            <a:endParaRPr/>
          </a:p>
        </p:txBody>
      </p:sp>
      <p:cxnSp>
        <p:nvCxnSpPr>
          <p:cNvPr id="328" name="Google Shape;328;gdb932abdbc_0_6"/>
          <p:cNvCxnSpPr/>
          <p:nvPr/>
        </p:nvCxnSpPr>
        <p:spPr>
          <a:xfrm>
            <a:off x="3861640" y="3066141"/>
            <a:ext cx="1145400" cy="13800"/>
          </a:xfrm>
          <a:prstGeom prst="straightConnector1">
            <a:avLst/>
          </a:prstGeom>
          <a:noFill/>
          <a:ln w="19050" cap="flat" cmpd="sng">
            <a:solidFill>
              <a:srgbClr val="FFC000"/>
            </a:solidFill>
            <a:prstDash val="solid"/>
            <a:miter lim="800000"/>
            <a:headEnd type="none" w="sm" len="sm"/>
            <a:tailEnd type="stealth" w="med" len="med"/>
          </a:ln>
        </p:spPr>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15"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35" name="Google Shape;335;p15"/>
          <p:cNvPicPr preferRelativeResize="0"/>
          <p:nvPr/>
        </p:nvPicPr>
        <p:blipFill rotWithShape="1">
          <a:blip r:embed="rId4">
            <a:alphaModFix/>
          </a:blip>
          <a:srcRect/>
          <a:stretch/>
        </p:blipFill>
        <p:spPr>
          <a:xfrm>
            <a:off x="967641" y="818917"/>
            <a:ext cx="7238026" cy="5046888"/>
          </a:xfrm>
          <a:prstGeom prst="rect">
            <a:avLst/>
          </a:prstGeom>
          <a:noFill/>
          <a:ln>
            <a:noFill/>
          </a:ln>
        </p:spPr>
      </p:pic>
      <p:sp>
        <p:nvSpPr>
          <p:cNvPr id="336" name="Google Shape;336;p15"/>
          <p:cNvSpPr/>
          <p:nvPr/>
        </p:nvSpPr>
        <p:spPr>
          <a:xfrm>
            <a:off x="778050" y="282288"/>
            <a:ext cx="7587900" cy="6575700"/>
          </a:xfrm>
          <a:prstGeom prst="noSmoking">
            <a:avLst>
              <a:gd name="adj" fmla="val 8498"/>
            </a:avLst>
          </a:prstGeom>
          <a:solidFill>
            <a:srgbClr val="FF0000"/>
          </a:solidFill>
          <a:ln w="9525" cap="flat" cmpd="sng">
            <a:solidFill>
              <a:srgbClr val="5B9BD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0000"/>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ge11435e9ab_0_143"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ge11435e9ab_0_148"/>
          <p:cNvSpPr txBox="1"/>
          <p:nvPr/>
        </p:nvSpPr>
        <p:spPr>
          <a:xfrm>
            <a:off x="866274" y="234177"/>
            <a:ext cx="80370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When can we see chemical properties?</a:t>
            </a:r>
            <a:endParaRPr sz="1400" b="0" i="0" u="none" strike="noStrike" cap="none">
              <a:solidFill>
                <a:srgbClr val="000000"/>
              </a:solidFill>
              <a:latin typeface="Arial"/>
              <a:ea typeface="Arial"/>
              <a:cs typeface="Arial"/>
              <a:sym typeface="Arial"/>
            </a:endParaRPr>
          </a:p>
        </p:txBody>
      </p:sp>
      <p:sp>
        <p:nvSpPr>
          <p:cNvPr id="349" name="Google Shape;349;ge11435e9ab_0_148"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50" name="Google Shape;350;ge11435e9ab_0_148"/>
          <p:cNvPicPr preferRelativeResize="0"/>
          <p:nvPr/>
        </p:nvPicPr>
        <p:blipFill rotWithShape="1">
          <a:blip r:embed="rId4">
            <a:alphaModFix/>
          </a:blip>
          <a:srcRect/>
          <a:stretch/>
        </p:blipFill>
        <p:spPr>
          <a:xfrm>
            <a:off x="1865704" y="1885863"/>
            <a:ext cx="5434648" cy="3832368"/>
          </a:xfrm>
          <a:prstGeom prst="rect">
            <a:avLst/>
          </a:prstGeom>
          <a:noFill/>
          <a:ln>
            <a:noFill/>
          </a:ln>
        </p:spPr>
      </p:pic>
      <p:sp>
        <p:nvSpPr>
          <p:cNvPr id="351" name="Google Shape;351;ge11435e9ab_0_148"/>
          <p:cNvSpPr/>
          <p:nvPr/>
        </p:nvSpPr>
        <p:spPr>
          <a:xfrm>
            <a:off x="1723350" y="1478372"/>
            <a:ext cx="5697300" cy="4993200"/>
          </a:xfrm>
          <a:prstGeom prst="noSmoking">
            <a:avLst>
              <a:gd name="adj" fmla="val 8498"/>
            </a:avLst>
          </a:prstGeom>
          <a:solidFill>
            <a:srgbClr val="FF0000"/>
          </a:solidFill>
          <a:ln w="9525" cap="flat" cmpd="sng">
            <a:solidFill>
              <a:srgbClr val="5B9BD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0000"/>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3"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 name="Google Shape;129;p3"/>
          <p:cNvSpPr txBox="1"/>
          <p:nvPr/>
        </p:nvSpPr>
        <p:spPr>
          <a:xfrm>
            <a:off x="509380" y="296807"/>
            <a:ext cx="8209500" cy="193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 </a:t>
            </a:r>
            <a:r>
              <a:rPr lang="en-US" sz="3000" b="0" i="0" u="none" strike="noStrike" cap="none">
                <a:solidFill>
                  <a:schemeClr val="dk1"/>
                </a:solidFill>
                <a:latin typeface="Calibri"/>
                <a:ea typeface="Calibri"/>
                <a:cs typeface="Calibri"/>
                <a:sym typeface="Calibri"/>
              </a:rPr>
              <a:t>What are the </a:t>
            </a:r>
            <a:r>
              <a:rPr lang="en-US" sz="3000">
                <a:solidFill>
                  <a:schemeClr val="dk1"/>
                </a:solidFill>
                <a:latin typeface="Calibri"/>
                <a:ea typeface="Calibri"/>
                <a:cs typeface="Calibri"/>
                <a:sym typeface="Calibri"/>
              </a:rPr>
              <a:t>similarities and differences between physical and chemical properties and changes, and what do they tell us about a substance?</a:t>
            </a:r>
            <a:endParaRPr sz="3000" b="0" i="0" u="none" strike="noStrike" cap="none">
              <a:solidFill>
                <a:schemeClr val="dk1"/>
              </a:solidFill>
              <a:latin typeface="Calibri"/>
              <a:ea typeface="Calibri"/>
              <a:cs typeface="Calibri"/>
              <a:sym typeface="Calibri"/>
            </a:endParaRPr>
          </a:p>
        </p:txBody>
      </p:sp>
      <p:grpSp>
        <p:nvGrpSpPr>
          <p:cNvPr id="130" name="Google Shape;130;p3"/>
          <p:cNvGrpSpPr/>
          <p:nvPr/>
        </p:nvGrpSpPr>
        <p:grpSpPr>
          <a:xfrm>
            <a:off x="5266908" y="2434010"/>
            <a:ext cx="3877259" cy="2122814"/>
            <a:chOff x="1580442" y="1934759"/>
            <a:chExt cx="5567574" cy="4502256"/>
          </a:xfrm>
        </p:grpSpPr>
        <p:pic>
          <p:nvPicPr>
            <p:cNvPr id="131" name="Google Shape;131;p3"/>
            <p:cNvPicPr preferRelativeResize="0"/>
            <p:nvPr/>
          </p:nvPicPr>
          <p:blipFill rotWithShape="1">
            <a:blip r:embed="rId4">
              <a:alphaModFix/>
            </a:blip>
            <a:srcRect/>
            <a:stretch/>
          </p:blipFill>
          <p:spPr>
            <a:xfrm>
              <a:off x="1580442" y="1934759"/>
              <a:ext cx="5567574" cy="4502256"/>
            </a:xfrm>
            <a:prstGeom prst="rect">
              <a:avLst/>
            </a:prstGeom>
            <a:noFill/>
            <a:ln>
              <a:noFill/>
            </a:ln>
          </p:spPr>
        </p:pic>
        <p:pic>
          <p:nvPicPr>
            <p:cNvPr id="132" name="Google Shape;132;p3"/>
            <p:cNvPicPr preferRelativeResize="0"/>
            <p:nvPr/>
          </p:nvPicPr>
          <p:blipFill rotWithShape="1">
            <a:blip r:embed="rId5">
              <a:alphaModFix/>
            </a:blip>
            <a:srcRect/>
            <a:stretch/>
          </p:blipFill>
          <p:spPr>
            <a:xfrm>
              <a:off x="2391694" y="3815263"/>
              <a:ext cx="1663700" cy="1193800"/>
            </a:xfrm>
            <a:prstGeom prst="rect">
              <a:avLst/>
            </a:prstGeom>
            <a:noFill/>
            <a:ln>
              <a:noFill/>
            </a:ln>
          </p:spPr>
        </p:pic>
        <p:sp>
          <p:nvSpPr>
            <p:cNvPr id="133" name="Google Shape;133;p3"/>
            <p:cNvSpPr txBox="1"/>
            <p:nvPr/>
          </p:nvSpPr>
          <p:spPr>
            <a:xfrm>
              <a:off x="4565111" y="3738040"/>
              <a:ext cx="1598100" cy="1632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a:solidFill>
                    <a:srgbClr val="FFFFFF"/>
                  </a:solidFill>
                  <a:latin typeface="Calibri"/>
                  <a:ea typeface="Calibri"/>
                  <a:cs typeface="Calibri"/>
                  <a:sym typeface="Calibri"/>
                </a:rPr>
                <a:t>H</a:t>
              </a:r>
              <a:r>
                <a:rPr lang="en-US" sz="4400" b="1" baseline="-25000">
                  <a:solidFill>
                    <a:srgbClr val="FFFFFF"/>
                  </a:solidFill>
                  <a:latin typeface="Calibri"/>
                  <a:ea typeface="Calibri"/>
                  <a:cs typeface="Calibri"/>
                  <a:sym typeface="Calibri"/>
                </a:rPr>
                <a:t>2</a:t>
              </a:r>
              <a:r>
                <a:rPr lang="en-US" sz="4400" b="1">
                  <a:solidFill>
                    <a:srgbClr val="FFFFFF"/>
                  </a:solidFill>
                  <a:latin typeface="Calibri"/>
                  <a:ea typeface="Calibri"/>
                  <a:cs typeface="Calibri"/>
                  <a:sym typeface="Calibri"/>
                </a:rPr>
                <a:t>O</a:t>
              </a:r>
              <a:endParaRPr sz="4400">
                <a:solidFill>
                  <a:srgbClr val="000000"/>
                </a:solidFill>
                <a:latin typeface="Calibri"/>
                <a:ea typeface="Calibri"/>
                <a:cs typeface="Calibri"/>
                <a:sym typeface="Calibri"/>
              </a:endParaRPr>
            </a:p>
          </p:txBody>
        </p:sp>
      </p:grpSp>
      <p:pic>
        <p:nvPicPr>
          <p:cNvPr id="134" name="Google Shape;134;p3"/>
          <p:cNvPicPr preferRelativeResize="0"/>
          <p:nvPr/>
        </p:nvPicPr>
        <p:blipFill rotWithShape="1">
          <a:blip r:embed="rId6">
            <a:alphaModFix/>
          </a:blip>
          <a:srcRect/>
          <a:stretch/>
        </p:blipFill>
        <p:spPr>
          <a:xfrm>
            <a:off x="140326" y="2666682"/>
            <a:ext cx="2381472" cy="1548684"/>
          </a:xfrm>
          <a:prstGeom prst="rect">
            <a:avLst/>
          </a:prstGeom>
          <a:noFill/>
          <a:ln>
            <a:noFill/>
          </a:ln>
        </p:spPr>
      </p:pic>
      <p:pic>
        <p:nvPicPr>
          <p:cNvPr id="135" name="Google Shape;135;p3"/>
          <p:cNvPicPr preferRelativeResize="0"/>
          <p:nvPr/>
        </p:nvPicPr>
        <p:blipFill rotWithShape="1">
          <a:blip r:embed="rId7">
            <a:alphaModFix/>
          </a:blip>
          <a:srcRect/>
          <a:stretch/>
        </p:blipFill>
        <p:spPr>
          <a:xfrm>
            <a:off x="203428" y="4645742"/>
            <a:ext cx="2583843" cy="2212258"/>
          </a:xfrm>
          <a:prstGeom prst="rect">
            <a:avLst/>
          </a:prstGeom>
          <a:noFill/>
          <a:ln>
            <a:noFill/>
          </a:ln>
        </p:spPr>
      </p:pic>
      <p:pic>
        <p:nvPicPr>
          <p:cNvPr id="136" name="Google Shape;136;p3"/>
          <p:cNvPicPr preferRelativeResize="0"/>
          <p:nvPr/>
        </p:nvPicPr>
        <p:blipFill rotWithShape="1">
          <a:blip r:embed="rId8">
            <a:alphaModFix/>
          </a:blip>
          <a:srcRect t="24755"/>
          <a:stretch/>
        </p:blipFill>
        <p:spPr>
          <a:xfrm>
            <a:off x="5642690" y="4399945"/>
            <a:ext cx="3405044" cy="2122744"/>
          </a:xfrm>
          <a:prstGeom prst="rect">
            <a:avLst/>
          </a:prstGeom>
          <a:noFill/>
          <a:ln>
            <a:noFill/>
          </a:ln>
        </p:spPr>
      </p:pic>
      <p:sp>
        <p:nvSpPr>
          <p:cNvPr id="137" name="Google Shape;137;p3"/>
          <p:cNvSpPr txBox="1"/>
          <p:nvPr/>
        </p:nvSpPr>
        <p:spPr>
          <a:xfrm>
            <a:off x="2174298" y="2992227"/>
            <a:ext cx="3405000" cy="1108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Calibri"/>
                <a:ea typeface="Calibri"/>
                <a:cs typeface="Calibri"/>
                <a:sym typeface="Calibri"/>
              </a:rPr>
              <a:t>Physical Property vs Physical Change</a:t>
            </a:r>
            <a:endParaRPr/>
          </a:p>
          <a:p>
            <a:pPr marL="0" marR="0" lvl="0" indent="0" algn="ctr" rtl="0">
              <a:spcBef>
                <a:spcPts val="0"/>
              </a:spcBef>
              <a:spcAft>
                <a:spcPts val="0"/>
              </a:spcAft>
              <a:buNone/>
            </a:pPr>
            <a:endParaRPr sz="1800">
              <a:solidFill>
                <a:srgbClr val="000000"/>
              </a:solidFill>
              <a:latin typeface="Calibri"/>
              <a:ea typeface="Calibri"/>
              <a:cs typeface="Calibri"/>
              <a:sym typeface="Calibri"/>
            </a:endParaRPr>
          </a:p>
        </p:txBody>
      </p:sp>
      <p:sp>
        <p:nvSpPr>
          <p:cNvPr id="138" name="Google Shape;138;p3"/>
          <p:cNvSpPr txBox="1"/>
          <p:nvPr/>
        </p:nvSpPr>
        <p:spPr>
          <a:xfrm>
            <a:off x="2521798" y="4907318"/>
            <a:ext cx="2934900" cy="1108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Calibri"/>
                <a:ea typeface="Calibri"/>
                <a:cs typeface="Calibri"/>
                <a:sym typeface="Calibri"/>
              </a:rPr>
              <a:t>Chemical Property vs Chemical Change</a:t>
            </a:r>
            <a:endParaRPr/>
          </a:p>
          <a:p>
            <a:pPr marL="0" marR="0" lvl="0" indent="0" algn="ctr"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26"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58" name="Google Shape;358;p26"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27"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65" name="Google Shape;365;p27" descr="Comment Like"/>
          <p:cNvPicPr preferRelativeResize="0"/>
          <p:nvPr/>
        </p:nvPicPr>
        <p:blipFill rotWithShape="1">
          <a:blip r:embed="rId4">
            <a:alphaModFix/>
          </a:blip>
          <a:srcRect/>
          <a:stretch/>
        </p:blipFill>
        <p:spPr>
          <a:xfrm>
            <a:off x="735230" y="146272"/>
            <a:ext cx="571056" cy="571056"/>
          </a:xfrm>
          <a:prstGeom prst="rect">
            <a:avLst/>
          </a:prstGeom>
          <a:noFill/>
          <a:ln>
            <a:noFill/>
          </a:ln>
        </p:spPr>
      </p:pic>
      <p:pic>
        <p:nvPicPr>
          <p:cNvPr id="366" name="Google Shape;366;p27"/>
          <p:cNvPicPr preferRelativeResize="0"/>
          <p:nvPr/>
        </p:nvPicPr>
        <p:blipFill rotWithShape="1">
          <a:blip r:embed="rId5">
            <a:alphaModFix/>
          </a:blip>
          <a:srcRect/>
          <a:stretch/>
        </p:blipFill>
        <p:spPr>
          <a:xfrm>
            <a:off x="885825" y="717313"/>
            <a:ext cx="7372348" cy="56864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28"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73" name="Google Shape;373;p28" descr="Comment Like"/>
          <p:cNvPicPr preferRelativeResize="0"/>
          <p:nvPr/>
        </p:nvPicPr>
        <p:blipFill rotWithShape="1">
          <a:blip r:embed="rId4">
            <a:alphaModFix/>
          </a:blip>
          <a:srcRect/>
          <a:stretch/>
        </p:blipFill>
        <p:spPr>
          <a:xfrm>
            <a:off x="735230" y="146272"/>
            <a:ext cx="571056" cy="571056"/>
          </a:xfrm>
          <a:prstGeom prst="rect">
            <a:avLst/>
          </a:prstGeom>
          <a:noFill/>
          <a:ln>
            <a:noFill/>
          </a:ln>
        </p:spPr>
      </p:pic>
      <p:pic>
        <p:nvPicPr>
          <p:cNvPr id="374" name="Google Shape;374;p28"/>
          <p:cNvPicPr preferRelativeResize="0"/>
          <p:nvPr/>
        </p:nvPicPr>
        <p:blipFill rotWithShape="1">
          <a:blip r:embed="rId5">
            <a:alphaModFix/>
          </a:blip>
          <a:srcRect/>
          <a:stretch/>
        </p:blipFill>
        <p:spPr>
          <a:xfrm>
            <a:off x="1064413" y="1174988"/>
            <a:ext cx="7015161" cy="48577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ge11435e9ab_0_159"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81" name="Google Shape;381;ge11435e9ab_0_159" descr="Comment Like"/>
          <p:cNvPicPr preferRelativeResize="0"/>
          <p:nvPr/>
        </p:nvPicPr>
        <p:blipFill rotWithShape="1">
          <a:blip r:embed="rId4">
            <a:alphaModFix/>
          </a:blip>
          <a:srcRect/>
          <a:stretch/>
        </p:blipFill>
        <p:spPr>
          <a:xfrm>
            <a:off x="735230" y="146272"/>
            <a:ext cx="571056" cy="571056"/>
          </a:xfrm>
          <a:prstGeom prst="rect">
            <a:avLst/>
          </a:prstGeom>
          <a:noFill/>
          <a:ln>
            <a:noFill/>
          </a:ln>
        </p:spPr>
      </p:pic>
      <p:pic>
        <p:nvPicPr>
          <p:cNvPr id="382" name="Google Shape;382;ge11435e9ab_0_159" descr="toxic.jpg"/>
          <p:cNvPicPr preferRelativeResize="0"/>
          <p:nvPr/>
        </p:nvPicPr>
        <p:blipFill rotWithShape="1">
          <a:blip r:embed="rId5">
            <a:alphaModFix/>
          </a:blip>
          <a:srcRect/>
          <a:stretch/>
        </p:blipFill>
        <p:spPr>
          <a:xfrm>
            <a:off x="1733258" y="717328"/>
            <a:ext cx="5677482" cy="5677482"/>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ge11435e9ab_0_167"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89" name="Google Shape;389;ge11435e9ab_0_167" descr="Comment Dislike"/>
          <p:cNvPicPr preferRelativeResize="0"/>
          <p:nvPr/>
        </p:nvPicPr>
        <p:blipFill rotWithShape="1">
          <a:blip r:embed="rId4">
            <a:alphaModFix/>
          </a:blip>
          <a:srcRect/>
          <a:stretch/>
        </p:blipFill>
        <p:spPr>
          <a:xfrm>
            <a:off x="4572001" y="1755126"/>
            <a:ext cx="3347724" cy="334772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ge11435e9ab_0_174"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96" name="Google Shape;396;ge11435e9ab_0_174" descr="Comment Dislike"/>
          <p:cNvPicPr preferRelativeResize="0"/>
          <p:nvPr/>
        </p:nvPicPr>
        <p:blipFill rotWithShape="1">
          <a:blip r:embed="rId4">
            <a:alphaModFix/>
          </a:blip>
          <a:srcRect/>
          <a:stretch/>
        </p:blipFill>
        <p:spPr>
          <a:xfrm>
            <a:off x="654806" y="94861"/>
            <a:ext cx="545579" cy="545579"/>
          </a:xfrm>
          <a:prstGeom prst="rect">
            <a:avLst/>
          </a:prstGeom>
          <a:noFill/>
          <a:ln>
            <a:noFill/>
          </a:ln>
        </p:spPr>
      </p:pic>
      <p:pic>
        <p:nvPicPr>
          <p:cNvPr id="397" name="Google Shape;397;ge11435e9ab_0_174"/>
          <p:cNvPicPr preferRelativeResize="0"/>
          <p:nvPr/>
        </p:nvPicPr>
        <p:blipFill rotWithShape="1">
          <a:blip r:embed="rId5">
            <a:alphaModFix/>
          </a:blip>
          <a:srcRect l="8800" t="20075" b="15208"/>
          <a:stretch/>
        </p:blipFill>
        <p:spPr>
          <a:xfrm>
            <a:off x="4079204" y="1523736"/>
            <a:ext cx="4153885" cy="4438316"/>
          </a:xfrm>
          <a:prstGeom prst="rect">
            <a:avLst/>
          </a:prstGeom>
          <a:noFill/>
          <a:ln>
            <a:noFill/>
          </a:ln>
        </p:spPr>
      </p:pic>
      <p:pic>
        <p:nvPicPr>
          <p:cNvPr id="398" name="Google Shape;398;ge11435e9ab_0_174"/>
          <p:cNvPicPr preferRelativeResize="0"/>
          <p:nvPr/>
        </p:nvPicPr>
        <p:blipFill rotWithShape="1">
          <a:blip r:embed="rId6">
            <a:alphaModFix/>
          </a:blip>
          <a:srcRect l="16356" t="49512" r="18163"/>
          <a:stretch/>
        </p:blipFill>
        <p:spPr>
          <a:xfrm>
            <a:off x="910888" y="1216262"/>
            <a:ext cx="2994526" cy="474578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ge11435e9ab_0_184"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05" name="Google Shape;405;ge11435e9ab_0_184" descr="Comment Dislike"/>
          <p:cNvPicPr preferRelativeResize="0"/>
          <p:nvPr/>
        </p:nvPicPr>
        <p:blipFill rotWithShape="1">
          <a:blip r:embed="rId4">
            <a:alphaModFix/>
          </a:blip>
          <a:srcRect/>
          <a:stretch/>
        </p:blipFill>
        <p:spPr>
          <a:xfrm>
            <a:off x="654806" y="94861"/>
            <a:ext cx="545579" cy="545579"/>
          </a:xfrm>
          <a:prstGeom prst="rect">
            <a:avLst/>
          </a:prstGeom>
          <a:noFill/>
          <a:ln>
            <a:noFill/>
          </a:ln>
        </p:spPr>
      </p:pic>
      <p:pic>
        <p:nvPicPr>
          <p:cNvPr id="406" name="Google Shape;406;ge11435e9ab_0_184" descr="boiling.jpg"/>
          <p:cNvPicPr preferRelativeResize="0"/>
          <p:nvPr/>
        </p:nvPicPr>
        <p:blipFill rotWithShape="1">
          <a:blip r:embed="rId5">
            <a:alphaModFix/>
          </a:blip>
          <a:srcRect/>
          <a:stretch/>
        </p:blipFill>
        <p:spPr>
          <a:xfrm>
            <a:off x="997853" y="1286527"/>
            <a:ext cx="7148285" cy="4734658"/>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29"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30"/>
          <p:cNvSpPr txBox="1"/>
          <p:nvPr/>
        </p:nvSpPr>
        <p:spPr>
          <a:xfrm>
            <a:off x="994611" y="88899"/>
            <a:ext cx="78768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are some examples of </a:t>
            </a:r>
            <a:r>
              <a:rPr lang="en-US" sz="3600">
                <a:solidFill>
                  <a:schemeClr val="dk1"/>
                </a:solidFill>
                <a:latin typeface="Calibri"/>
                <a:ea typeface="Calibri"/>
                <a:cs typeface="Calibri"/>
                <a:sym typeface="Calibri"/>
              </a:rPr>
              <a:t>chemical properties</a:t>
            </a:r>
            <a:r>
              <a:rPr lang="en-US" sz="36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pic>
        <p:nvPicPr>
          <p:cNvPr id="419" name="Google Shape;419;p30"/>
          <p:cNvPicPr preferRelativeResize="0"/>
          <p:nvPr/>
        </p:nvPicPr>
        <p:blipFill rotWithShape="1">
          <a:blip r:embed="rId3">
            <a:alphaModFix/>
          </a:blip>
          <a:srcRect/>
          <a:stretch/>
        </p:blipFill>
        <p:spPr>
          <a:xfrm>
            <a:off x="1202306" y="1599054"/>
            <a:ext cx="6410848" cy="4199894"/>
          </a:xfrm>
          <a:prstGeom prst="rect">
            <a:avLst/>
          </a:prstGeom>
          <a:noFill/>
          <a:ln>
            <a:noFill/>
          </a:ln>
        </p:spPr>
      </p:pic>
      <p:sp>
        <p:nvSpPr>
          <p:cNvPr id="420" name="Google Shape;420;p30" descr="Questions"/>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ge11435e9ab_0_193"/>
          <p:cNvSpPr txBox="1"/>
          <p:nvPr/>
        </p:nvSpPr>
        <p:spPr>
          <a:xfrm>
            <a:off x="866274" y="234177"/>
            <a:ext cx="80370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What are chemical properties?</a:t>
            </a:r>
            <a:endParaRPr sz="1400" b="0" i="0" u="none" strike="noStrike" cap="none">
              <a:solidFill>
                <a:srgbClr val="000000"/>
              </a:solidFill>
              <a:latin typeface="Arial"/>
              <a:ea typeface="Arial"/>
              <a:cs typeface="Arial"/>
              <a:sym typeface="Arial"/>
            </a:endParaRPr>
          </a:p>
        </p:txBody>
      </p:sp>
      <p:sp>
        <p:nvSpPr>
          <p:cNvPr id="427" name="Google Shape;427;ge11435e9ab_0_193"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28" name="Google Shape;428;ge11435e9ab_0_193"/>
          <p:cNvPicPr preferRelativeResize="0"/>
          <p:nvPr/>
        </p:nvPicPr>
        <p:blipFill rotWithShape="1">
          <a:blip r:embed="rId4">
            <a:alphaModFix/>
          </a:blip>
          <a:srcRect/>
          <a:stretch/>
        </p:blipFill>
        <p:spPr>
          <a:xfrm>
            <a:off x="2381789" y="1671548"/>
            <a:ext cx="4380425" cy="44036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ge11435e9ab_0_10" descr="Classroom"/>
          <p:cNvSpPr/>
          <p:nvPr/>
        </p:nvSpPr>
        <p:spPr>
          <a:xfrm>
            <a:off x="71079" y="87073"/>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ge11435e9ab_0_10"/>
          <p:cNvSpPr txBox="1"/>
          <p:nvPr/>
        </p:nvSpPr>
        <p:spPr>
          <a:xfrm>
            <a:off x="2167534" y="363553"/>
            <a:ext cx="5127118" cy="954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600" dirty="0">
                <a:solidFill>
                  <a:srgbClr val="FFC000"/>
                </a:solidFill>
                <a:latin typeface="Calibri"/>
                <a:ea typeface="Calibri"/>
                <a:cs typeface="Calibri"/>
                <a:sym typeface="Calibri"/>
              </a:rPr>
              <a:t>Demonstration</a:t>
            </a:r>
            <a:endParaRPr dirty="0"/>
          </a:p>
        </p:txBody>
      </p:sp>
      <p:sp>
        <p:nvSpPr>
          <p:cNvPr id="146" name="Google Shape;146;ge11435e9ab_0_10"/>
          <p:cNvSpPr txBox="1"/>
          <p:nvPr/>
        </p:nvSpPr>
        <p:spPr>
          <a:xfrm>
            <a:off x="1197148" y="2274925"/>
            <a:ext cx="6749700" cy="3294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dirty="0">
                <a:solidFill>
                  <a:srgbClr val="000000"/>
                </a:solidFill>
                <a:latin typeface="Calibri"/>
                <a:ea typeface="Calibri"/>
                <a:cs typeface="Calibri"/>
                <a:sym typeface="Calibri"/>
              </a:rPr>
              <a:t>TEACHER DIRECTIONS</a:t>
            </a:r>
            <a:endParaRPr dirty="0"/>
          </a:p>
          <a:p>
            <a:pPr marL="0" marR="0" lvl="0" indent="0" algn="l" rtl="0">
              <a:spcBef>
                <a:spcPts val="0"/>
              </a:spcBef>
              <a:spcAft>
                <a:spcPts val="0"/>
              </a:spcAft>
              <a:buNone/>
            </a:pPr>
            <a:r>
              <a:rPr lang="en-US" sz="1600" b="1" i="1" u="sng" dirty="0">
                <a:solidFill>
                  <a:srgbClr val="000000"/>
                </a:solidFill>
                <a:latin typeface="Calibri"/>
                <a:ea typeface="Calibri"/>
                <a:cs typeface="Calibri"/>
                <a:sym typeface="Calibri"/>
              </a:rPr>
              <a:t>Before</a:t>
            </a:r>
            <a:r>
              <a:rPr lang="en-US" sz="1600" i="1" dirty="0">
                <a:solidFill>
                  <a:srgbClr val="000000"/>
                </a:solidFill>
                <a:latin typeface="Calibri"/>
                <a:ea typeface="Calibri"/>
                <a:cs typeface="Calibri"/>
                <a:sym typeface="Calibri"/>
              </a:rPr>
              <a:t>: Ask students what they have learned about physical properties. Ask students what they think a chemical property will be. How do they think it is the same/different from a physical property. </a:t>
            </a:r>
            <a:endParaRPr dirty="0"/>
          </a:p>
          <a:p>
            <a:pPr marL="0" marR="0" lvl="0" indent="0" algn="l" rtl="0">
              <a:spcBef>
                <a:spcPts val="0"/>
              </a:spcBef>
              <a:spcAft>
                <a:spcPts val="0"/>
              </a:spcAft>
              <a:buNone/>
            </a:pPr>
            <a:r>
              <a:rPr lang="en-US" sz="1600" b="1" i="1" u="sng" dirty="0">
                <a:solidFill>
                  <a:srgbClr val="000000"/>
                </a:solidFill>
                <a:latin typeface="Calibri"/>
                <a:ea typeface="Calibri"/>
                <a:cs typeface="Calibri"/>
                <a:sym typeface="Calibri"/>
              </a:rPr>
              <a:t>During</a:t>
            </a:r>
            <a:r>
              <a:rPr lang="en-US" sz="1600" i="1" dirty="0">
                <a:solidFill>
                  <a:srgbClr val="000000"/>
                </a:solidFill>
                <a:latin typeface="Calibri"/>
                <a:ea typeface="Calibri"/>
                <a:cs typeface="Calibri"/>
                <a:sym typeface="Calibri"/>
              </a:rPr>
              <a:t>: This demonstration can be done in the classroom or  virtually. When demonstrating ask the student questions during to keep them engaged (i.e. what do you notice, do you see any physical changes, what did you notice during/after it foamed?). </a:t>
            </a:r>
            <a:endParaRPr dirty="0"/>
          </a:p>
          <a:p>
            <a:pPr marL="0" marR="0" lvl="0" indent="0" algn="l" rtl="0">
              <a:spcBef>
                <a:spcPts val="0"/>
              </a:spcBef>
              <a:spcAft>
                <a:spcPts val="0"/>
              </a:spcAft>
              <a:buNone/>
            </a:pPr>
            <a:r>
              <a:rPr lang="en-US" sz="1600" b="1" i="1" u="sng" dirty="0">
                <a:solidFill>
                  <a:srgbClr val="000000"/>
                </a:solidFill>
                <a:latin typeface="Calibri"/>
                <a:ea typeface="Calibri"/>
                <a:cs typeface="Calibri"/>
                <a:sym typeface="Calibri"/>
              </a:rPr>
              <a:t>After</a:t>
            </a:r>
            <a:r>
              <a:rPr lang="en-US" sz="1600" i="1" dirty="0">
                <a:solidFill>
                  <a:srgbClr val="000000"/>
                </a:solidFill>
                <a:latin typeface="Calibri"/>
                <a:ea typeface="Calibri"/>
                <a:cs typeface="Calibri"/>
                <a:sym typeface="Calibri"/>
              </a:rPr>
              <a:t>: Tell students that when all of the substances were put together to make “elephant toothpaste” all of those substance changed. The chemical property are the things we noticed during/after the elephant toothpaste foamed  (turned into a new substance). Tell students they will learn more about chemical properties in this lesson. </a:t>
            </a:r>
            <a:endParaRPr dirty="0"/>
          </a:p>
        </p:txBody>
      </p:sp>
      <p:sp>
        <p:nvSpPr>
          <p:cNvPr id="147" name="Google Shape;147;ge11435e9ab_0_10"/>
          <p:cNvSpPr txBox="1"/>
          <p:nvPr/>
        </p:nvSpPr>
        <p:spPr>
          <a:xfrm>
            <a:off x="2812039" y="1503889"/>
            <a:ext cx="4297677"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u="sng" dirty="0">
                <a:solidFill>
                  <a:srgbClr val="000000"/>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Elephant Toothpaste</a:t>
            </a:r>
            <a:endParaRPr sz="3200" dirty="0">
              <a:solidFill>
                <a:srgbClr val="000000"/>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ge11435e9ab_0_200"/>
          <p:cNvSpPr txBox="1"/>
          <p:nvPr/>
        </p:nvSpPr>
        <p:spPr>
          <a:xfrm>
            <a:off x="866274" y="234177"/>
            <a:ext cx="80370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What is the difference between chemical properties and physical properties?</a:t>
            </a:r>
            <a:endParaRPr sz="1400" b="0" i="0" u="none" strike="noStrike" cap="none">
              <a:solidFill>
                <a:srgbClr val="000000"/>
              </a:solidFill>
              <a:latin typeface="Arial"/>
              <a:ea typeface="Arial"/>
              <a:cs typeface="Arial"/>
              <a:sym typeface="Arial"/>
            </a:endParaRPr>
          </a:p>
        </p:txBody>
      </p:sp>
      <p:sp>
        <p:nvSpPr>
          <p:cNvPr id="435" name="Google Shape;435;ge11435e9ab_0_200"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36" name="Google Shape;436;ge11435e9ab_0_200"/>
          <p:cNvPicPr preferRelativeResize="0"/>
          <p:nvPr/>
        </p:nvPicPr>
        <p:blipFill>
          <a:blip r:embed="rId4">
            <a:alphaModFix/>
          </a:blip>
          <a:stretch>
            <a:fillRect/>
          </a:stretch>
        </p:blipFill>
        <p:spPr>
          <a:xfrm>
            <a:off x="152400" y="1587174"/>
            <a:ext cx="4419600" cy="4975206"/>
          </a:xfrm>
          <a:prstGeom prst="rect">
            <a:avLst/>
          </a:prstGeom>
          <a:noFill/>
          <a:ln>
            <a:noFill/>
          </a:ln>
        </p:spPr>
      </p:pic>
      <p:pic>
        <p:nvPicPr>
          <p:cNvPr id="437" name="Google Shape;437;ge11435e9ab_0_200"/>
          <p:cNvPicPr preferRelativeResize="0"/>
          <p:nvPr/>
        </p:nvPicPr>
        <p:blipFill>
          <a:blip r:embed="rId4">
            <a:alphaModFix/>
          </a:blip>
          <a:stretch>
            <a:fillRect/>
          </a:stretch>
        </p:blipFill>
        <p:spPr>
          <a:xfrm>
            <a:off x="4644675" y="1587174"/>
            <a:ext cx="4419600" cy="4975206"/>
          </a:xfrm>
          <a:prstGeom prst="rect">
            <a:avLst/>
          </a:prstGeom>
          <a:noFill/>
          <a:ln>
            <a:noFill/>
          </a:ln>
        </p:spPr>
      </p:pic>
      <p:pic>
        <p:nvPicPr>
          <p:cNvPr id="438" name="Google Shape;438;ge11435e9ab_0_200"/>
          <p:cNvPicPr preferRelativeResize="0"/>
          <p:nvPr/>
        </p:nvPicPr>
        <p:blipFill rotWithShape="1">
          <a:blip r:embed="rId5">
            <a:alphaModFix/>
          </a:blip>
          <a:srcRect/>
          <a:stretch/>
        </p:blipFill>
        <p:spPr>
          <a:xfrm>
            <a:off x="540215" y="2243135"/>
            <a:ext cx="3643952" cy="3663283"/>
          </a:xfrm>
          <a:prstGeom prst="rect">
            <a:avLst/>
          </a:prstGeom>
          <a:noFill/>
          <a:ln>
            <a:noFill/>
          </a:ln>
        </p:spPr>
      </p:pic>
      <p:pic>
        <p:nvPicPr>
          <p:cNvPr id="439" name="Google Shape;439;ge11435e9ab_0_200"/>
          <p:cNvPicPr preferRelativeResize="0"/>
          <p:nvPr/>
        </p:nvPicPr>
        <p:blipFill rotWithShape="1">
          <a:blip r:embed="rId6">
            <a:alphaModFix/>
          </a:blip>
          <a:srcRect/>
          <a:stretch/>
        </p:blipFill>
        <p:spPr>
          <a:xfrm>
            <a:off x="4979173" y="2346264"/>
            <a:ext cx="3750600" cy="3457026"/>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42"/>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446" name="Google Shape;446;p42"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ge11435e9ab_0_211"/>
          <p:cNvSpPr txBox="1">
            <a:spLocks noGrp="1"/>
          </p:cNvSpPr>
          <p:nvPr>
            <p:ph type="ctrTitle"/>
          </p:nvPr>
        </p:nvSpPr>
        <p:spPr>
          <a:xfrm>
            <a:off x="735300" y="135875"/>
            <a:ext cx="8217900" cy="18825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400"/>
              <a:buFont typeface="Calibri"/>
              <a:buNone/>
            </a:pPr>
            <a:r>
              <a:rPr lang="en-US" sz="3400" b="1" u="sng"/>
              <a:t>Chemical Property</a:t>
            </a:r>
            <a:r>
              <a:rPr lang="en-US" sz="3400" b="1"/>
              <a:t>: </a:t>
            </a:r>
            <a:r>
              <a:rPr lang="en-US" sz="3400"/>
              <a:t>characteristic of a substance that can only be observed during or after a reaction</a:t>
            </a:r>
            <a:endParaRPr sz="3400" b="1"/>
          </a:p>
        </p:txBody>
      </p:sp>
      <p:pic>
        <p:nvPicPr>
          <p:cNvPr id="453" name="Google Shape;453;ge11435e9ab_0_211"/>
          <p:cNvPicPr preferRelativeResize="0"/>
          <p:nvPr/>
        </p:nvPicPr>
        <p:blipFill rotWithShape="1">
          <a:blip r:embed="rId3">
            <a:alphaModFix/>
          </a:blip>
          <a:srcRect/>
          <a:stretch/>
        </p:blipFill>
        <p:spPr>
          <a:xfrm>
            <a:off x="2750014" y="2508526"/>
            <a:ext cx="3643952" cy="3663283"/>
          </a:xfrm>
          <a:prstGeom prst="rect">
            <a:avLst/>
          </a:prstGeom>
          <a:noFill/>
          <a:ln>
            <a:noFill/>
          </a:ln>
        </p:spPr>
      </p:pic>
      <p:sp>
        <p:nvSpPr>
          <p:cNvPr id="454" name="Google Shape;454;ge11435e9ab_0_211" descr="Rewind"/>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ge11435e9ab_0_220" descr="Lightbulb and gea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 name="Google Shape;461;ge11435e9ab_0_220"/>
          <p:cNvSpPr txBox="1"/>
          <p:nvPr/>
        </p:nvSpPr>
        <p:spPr>
          <a:xfrm>
            <a:off x="509380" y="296807"/>
            <a:ext cx="8209500" cy="193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 </a:t>
            </a:r>
            <a:r>
              <a:rPr lang="en-US" sz="3000" b="0" i="0" u="none" strike="noStrike" cap="none">
                <a:solidFill>
                  <a:schemeClr val="dk1"/>
                </a:solidFill>
                <a:latin typeface="Calibri"/>
                <a:ea typeface="Calibri"/>
                <a:cs typeface="Calibri"/>
                <a:sym typeface="Calibri"/>
              </a:rPr>
              <a:t>What are the </a:t>
            </a:r>
            <a:r>
              <a:rPr lang="en-US" sz="3000">
                <a:solidFill>
                  <a:schemeClr val="dk1"/>
                </a:solidFill>
                <a:latin typeface="Calibri"/>
                <a:ea typeface="Calibri"/>
                <a:cs typeface="Calibri"/>
                <a:sym typeface="Calibri"/>
              </a:rPr>
              <a:t>similarities and differences between physical and chemical properties and changes, and what do they tell us about a substance?</a:t>
            </a:r>
            <a:endParaRPr sz="3000" b="0" i="0" u="none" strike="noStrike" cap="none">
              <a:solidFill>
                <a:schemeClr val="dk1"/>
              </a:solidFill>
              <a:latin typeface="Calibri"/>
              <a:ea typeface="Calibri"/>
              <a:cs typeface="Calibri"/>
              <a:sym typeface="Calibri"/>
            </a:endParaRPr>
          </a:p>
        </p:txBody>
      </p:sp>
      <p:grpSp>
        <p:nvGrpSpPr>
          <p:cNvPr id="462" name="Google Shape;462;ge11435e9ab_0_220"/>
          <p:cNvGrpSpPr/>
          <p:nvPr/>
        </p:nvGrpSpPr>
        <p:grpSpPr>
          <a:xfrm>
            <a:off x="5266908" y="2434010"/>
            <a:ext cx="3877259" cy="2122814"/>
            <a:chOff x="1580442" y="1934759"/>
            <a:chExt cx="5567574" cy="4502256"/>
          </a:xfrm>
        </p:grpSpPr>
        <p:pic>
          <p:nvPicPr>
            <p:cNvPr id="463" name="Google Shape;463;ge11435e9ab_0_220"/>
            <p:cNvPicPr preferRelativeResize="0"/>
            <p:nvPr/>
          </p:nvPicPr>
          <p:blipFill rotWithShape="1">
            <a:blip r:embed="rId4">
              <a:alphaModFix/>
            </a:blip>
            <a:srcRect/>
            <a:stretch/>
          </p:blipFill>
          <p:spPr>
            <a:xfrm>
              <a:off x="1580442" y="1934759"/>
              <a:ext cx="5567574" cy="4502256"/>
            </a:xfrm>
            <a:prstGeom prst="rect">
              <a:avLst/>
            </a:prstGeom>
            <a:noFill/>
            <a:ln>
              <a:noFill/>
            </a:ln>
          </p:spPr>
        </p:pic>
        <p:pic>
          <p:nvPicPr>
            <p:cNvPr id="464" name="Google Shape;464;ge11435e9ab_0_220"/>
            <p:cNvPicPr preferRelativeResize="0"/>
            <p:nvPr/>
          </p:nvPicPr>
          <p:blipFill rotWithShape="1">
            <a:blip r:embed="rId5">
              <a:alphaModFix/>
            </a:blip>
            <a:srcRect/>
            <a:stretch/>
          </p:blipFill>
          <p:spPr>
            <a:xfrm>
              <a:off x="2391694" y="3815263"/>
              <a:ext cx="1663700" cy="1193800"/>
            </a:xfrm>
            <a:prstGeom prst="rect">
              <a:avLst/>
            </a:prstGeom>
            <a:noFill/>
            <a:ln>
              <a:noFill/>
            </a:ln>
          </p:spPr>
        </p:pic>
        <p:sp>
          <p:nvSpPr>
            <p:cNvPr id="465" name="Google Shape;465;ge11435e9ab_0_220"/>
            <p:cNvSpPr txBox="1"/>
            <p:nvPr/>
          </p:nvSpPr>
          <p:spPr>
            <a:xfrm>
              <a:off x="4565111" y="3738040"/>
              <a:ext cx="1598100" cy="1632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a:solidFill>
                    <a:srgbClr val="FFFFFF"/>
                  </a:solidFill>
                  <a:latin typeface="Calibri"/>
                  <a:ea typeface="Calibri"/>
                  <a:cs typeface="Calibri"/>
                  <a:sym typeface="Calibri"/>
                </a:rPr>
                <a:t>H</a:t>
              </a:r>
              <a:r>
                <a:rPr lang="en-US" sz="4400" b="1" baseline="-25000">
                  <a:solidFill>
                    <a:srgbClr val="FFFFFF"/>
                  </a:solidFill>
                  <a:latin typeface="Calibri"/>
                  <a:ea typeface="Calibri"/>
                  <a:cs typeface="Calibri"/>
                  <a:sym typeface="Calibri"/>
                </a:rPr>
                <a:t>2</a:t>
              </a:r>
              <a:r>
                <a:rPr lang="en-US" sz="4400" b="1">
                  <a:solidFill>
                    <a:srgbClr val="FFFFFF"/>
                  </a:solidFill>
                  <a:latin typeface="Calibri"/>
                  <a:ea typeface="Calibri"/>
                  <a:cs typeface="Calibri"/>
                  <a:sym typeface="Calibri"/>
                </a:rPr>
                <a:t>O</a:t>
              </a:r>
              <a:endParaRPr sz="4400">
                <a:solidFill>
                  <a:srgbClr val="000000"/>
                </a:solidFill>
                <a:latin typeface="Calibri"/>
                <a:ea typeface="Calibri"/>
                <a:cs typeface="Calibri"/>
                <a:sym typeface="Calibri"/>
              </a:endParaRPr>
            </a:p>
          </p:txBody>
        </p:sp>
      </p:grpSp>
      <p:pic>
        <p:nvPicPr>
          <p:cNvPr id="466" name="Google Shape;466;ge11435e9ab_0_220"/>
          <p:cNvPicPr preferRelativeResize="0"/>
          <p:nvPr/>
        </p:nvPicPr>
        <p:blipFill rotWithShape="1">
          <a:blip r:embed="rId6">
            <a:alphaModFix/>
          </a:blip>
          <a:srcRect/>
          <a:stretch/>
        </p:blipFill>
        <p:spPr>
          <a:xfrm>
            <a:off x="-175" y="2721008"/>
            <a:ext cx="2381472" cy="1548684"/>
          </a:xfrm>
          <a:prstGeom prst="rect">
            <a:avLst/>
          </a:prstGeom>
          <a:noFill/>
          <a:ln>
            <a:noFill/>
          </a:ln>
        </p:spPr>
      </p:pic>
      <p:pic>
        <p:nvPicPr>
          <p:cNvPr id="467" name="Google Shape;467;ge11435e9ab_0_220"/>
          <p:cNvPicPr preferRelativeResize="0"/>
          <p:nvPr/>
        </p:nvPicPr>
        <p:blipFill rotWithShape="1">
          <a:blip r:embed="rId7">
            <a:alphaModFix/>
          </a:blip>
          <a:srcRect/>
          <a:stretch/>
        </p:blipFill>
        <p:spPr>
          <a:xfrm>
            <a:off x="203428" y="4645742"/>
            <a:ext cx="2583843" cy="2212258"/>
          </a:xfrm>
          <a:prstGeom prst="rect">
            <a:avLst/>
          </a:prstGeom>
          <a:noFill/>
          <a:ln>
            <a:noFill/>
          </a:ln>
        </p:spPr>
      </p:pic>
      <p:pic>
        <p:nvPicPr>
          <p:cNvPr id="468" name="Google Shape;468;ge11435e9ab_0_220"/>
          <p:cNvPicPr preferRelativeResize="0"/>
          <p:nvPr/>
        </p:nvPicPr>
        <p:blipFill rotWithShape="1">
          <a:blip r:embed="rId8">
            <a:alphaModFix/>
          </a:blip>
          <a:srcRect t="24755"/>
          <a:stretch/>
        </p:blipFill>
        <p:spPr>
          <a:xfrm>
            <a:off x="5642690" y="4399945"/>
            <a:ext cx="3405044" cy="2122744"/>
          </a:xfrm>
          <a:prstGeom prst="rect">
            <a:avLst/>
          </a:prstGeom>
          <a:noFill/>
          <a:ln>
            <a:noFill/>
          </a:ln>
        </p:spPr>
      </p:pic>
      <p:sp>
        <p:nvSpPr>
          <p:cNvPr id="469" name="Google Shape;469;ge11435e9ab_0_220"/>
          <p:cNvSpPr txBox="1"/>
          <p:nvPr/>
        </p:nvSpPr>
        <p:spPr>
          <a:xfrm>
            <a:off x="2174298" y="2992227"/>
            <a:ext cx="3405000" cy="1108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Calibri"/>
                <a:ea typeface="Calibri"/>
                <a:cs typeface="Calibri"/>
                <a:sym typeface="Calibri"/>
              </a:rPr>
              <a:t>Physical Property vs Physical Change</a:t>
            </a:r>
            <a:endParaRPr/>
          </a:p>
          <a:p>
            <a:pPr marL="0" marR="0" lvl="0" indent="0" algn="ctr" rtl="0">
              <a:spcBef>
                <a:spcPts val="0"/>
              </a:spcBef>
              <a:spcAft>
                <a:spcPts val="0"/>
              </a:spcAft>
              <a:buNone/>
            </a:pPr>
            <a:endParaRPr sz="1800">
              <a:solidFill>
                <a:srgbClr val="000000"/>
              </a:solidFill>
              <a:latin typeface="Calibri"/>
              <a:ea typeface="Calibri"/>
              <a:cs typeface="Calibri"/>
              <a:sym typeface="Calibri"/>
            </a:endParaRPr>
          </a:p>
        </p:txBody>
      </p:sp>
      <p:sp>
        <p:nvSpPr>
          <p:cNvPr id="470" name="Google Shape;470;ge11435e9ab_0_220"/>
          <p:cNvSpPr txBox="1"/>
          <p:nvPr/>
        </p:nvSpPr>
        <p:spPr>
          <a:xfrm>
            <a:off x="2521798" y="4907318"/>
            <a:ext cx="2934900" cy="1108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Calibri"/>
                <a:ea typeface="Calibri"/>
                <a:cs typeface="Calibri"/>
                <a:sym typeface="Calibri"/>
              </a:rPr>
              <a:t>Chemical Property vs Chemical Change</a:t>
            </a:r>
            <a:endParaRPr/>
          </a:p>
          <a:p>
            <a:pPr marL="0" marR="0" lvl="0" indent="0" algn="ctr"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pic>
        <p:nvPicPr>
          <p:cNvPr id="476" name="Google Shape;476;p50"/>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58900" y="1007400"/>
            <a:ext cx="5981766" cy="507831"/>
          </a:xfrm>
          <a:prstGeom prst="rect">
            <a:avLst/>
          </a:prstGeom>
          <a:noFill/>
        </p:spPr>
        <p:txBody>
          <a:bodyPr wrap="none" rtlCol="0">
            <a:spAutoFit/>
          </a:bodyPr>
          <a:lstStyle/>
          <a:p>
            <a:r>
              <a:rPr lang="en-US" sz="2700" dirty="0"/>
              <a:t>This Video Created With Resources From:</a:t>
            </a:r>
          </a:p>
        </p:txBody>
      </p:sp>
      <p:sp>
        <p:nvSpPr>
          <p:cNvPr id="4" name="TextBox 3"/>
          <p:cNvSpPr txBox="1"/>
          <p:nvPr/>
        </p:nvSpPr>
        <p:spPr>
          <a:xfrm>
            <a:off x="588172" y="4919326"/>
            <a:ext cx="8115299" cy="1200329"/>
          </a:xfrm>
          <a:prstGeom prst="rect">
            <a:avLst/>
          </a:prstGeom>
          <a:noFill/>
        </p:spPr>
        <p:txBody>
          <a:bodyPr wrap="square" rtlCol="0">
            <a:spAutoFit/>
          </a:bodyPr>
          <a:lstStyle/>
          <a:p>
            <a:pPr algn="ctr"/>
            <a:r>
              <a:rPr lang="en-US" b="1" dirty="0"/>
              <a:t>Questions or Comments</a:t>
            </a:r>
          </a:p>
          <a:p>
            <a:pPr algn="ctr"/>
            <a:endParaRPr lang="en-US" b="1" dirty="0"/>
          </a:p>
          <a:p>
            <a:pPr algn="ctr"/>
            <a:r>
              <a:rPr lang="en-US" dirty="0"/>
              <a:t> Michael Kennedy, Ph.D.          MKennedy@Virginia.edu </a:t>
            </a:r>
          </a:p>
          <a:p>
            <a:pPr algn="ctr"/>
            <a:r>
              <a:rPr lang="en-US" dirty="0"/>
              <a:t>Rachel L Kunemund, Ph.D.	rk8vm@virginia.edu</a:t>
            </a:r>
          </a:p>
        </p:txBody>
      </p:sp>
      <p:pic>
        <p:nvPicPr>
          <p:cNvPr id="1026" name="Picture 2" descr="IEP Translation – Communication from OSEP regarding the ...">
            <a:extLst>
              <a:ext uri="{FF2B5EF4-FFF2-40B4-BE49-F238E27FC236}">
                <a16:creationId xmlns:a16="http://schemas.microsoft.com/office/drawing/2014/main" id="{DD7666DC-F396-456E-B4E8-F6B72C7060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1048" y="1572482"/>
            <a:ext cx="3821907" cy="6715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BF361E70-3964-488B-B599-B49F39A6C9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0950" y="3515977"/>
            <a:ext cx="6342100" cy="11373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nited States Department of Education - Wikipedia">
            <a:extLst>
              <a:ext uri="{FF2B5EF4-FFF2-40B4-BE49-F238E27FC236}">
                <a16:creationId xmlns:a16="http://schemas.microsoft.com/office/drawing/2014/main" id="{54C82D93-5DCA-45DD-ABA4-ACE77579C8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4902" y="2349776"/>
            <a:ext cx="1194199" cy="1194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66365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grpSp>
        <p:nvGrpSpPr>
          <p:cNvPr id="491" name="Google Shape;491;ge11435e9ab_0_235"/>
          <p:cNvGrpSpPr/>
          <p:nvPr/>
        </p:nvGrpSpPr>
        <p:grpSpPr>
          <a:xfrm>
            <a:off x="1505008" y="297180"/>
            <a:ext cx="5828913" cy="6263098"/>
            <a:chOff x="814636" y="0"/>
            <a:chExt cx="5828913" cy="6263098"/>
          </a:xfrm>
        </p:grpSpPr>
        <p:sp>
          <p:nvSpPr>
            <p:cNvPr id="492" name="Google Shape;492;ge11435e9ab_0_235"/>
            <p:cNvSpPr/>
            <p:nvPr/>
          </p:nvSpPr>
          <p:spPr>
            <a:xfrm rot="10800000">
              <a:off x="1480849" y="540"/>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 name="Google Shape;493;ge11435e9ab_0_235"/>
            <p:cNvSpPr txBox="1"/>
            <p:nvPr/>
          </p:nvSpPr>
          <p:spPr>
            <a:xfrm>
              <a:off x="1661623" y="685"/>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sz="1400" b="0" i="0" u="none" strike="noStrike" cap="none">
                <a:solidFill>
                  <a:srgbClr val="000000"/>
                </a:solidFill>
                <a:latin typeface="Arial"/>
                <a:ea typeface="Arial"/>
                <a:cs typeface="Arial"/>
                <a:sym typeface="Arial"/>
              </a:endParaRPr>
            </a:p>
          </p:txBody>
        </p:sp>
        <p:sp>
          <p:nvSpPr>
            <p:cNvPr id="494" name="Google Shape;494;ge11435e9ab_0_235"/>
            <p:cNvSpPr/>
            <p:nvPr/>
          </p:nvSpPr>
          <p:spPr>
            <a:xfrm>
              <a:off x="848401" y="0"/>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 name="Google Shape;495;ge11435e9ab_0_235"/>
            <p:cNvSpPr/>
            <p:nvPr/>
          </p:nvSpPr>
          <p:spPr>
            <a:xfrm rot="10800000">
              <a:off x="1480849" y="938784"/>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6" name="Google Shape;496;ge11435e9ab_0_235"/>
            <p:cNvSpPr txBox="1"/>
            <p:nvPr/>
          </p:nvSpPr>
          <p:spPr>
            <a:xfrm>
              <a:off x="1661623" y="938929"/>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sz="1400" b="0" i="0" u="none" strike="noStrike" cap="none">
                <a:solidFill>
                  <a:srgbClr val="000000"/>
                </a:solidFill>
                <a:latin typeface="Arial"/>
                <a:ea typeface="Arial"/>
                <a:cs typeface="Arial"/>
                <a:sym typeface="Arial"/>
              </a:endParaRPr>
            </a:p>
          </p:txBody>
        </p:sp>
        <p:sp>
          <p:nvSpPr>
            <p:cNvPr id="497" name="Google Shape;497;ge11435e9ab_0_235"/>
            <p:cNvSpPr/>
            <p:nvPr/>
          </p:nvSpPr>
          <p:spPr>
            <a:xfrm>
              <a:off x="824716" y="938929"/>
              <a:ext cx="722700" cy="7227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 name="Google Shape;498;ge11435e9ab_0_235"/>
            <p:cNvSpPr/>
            <p:nvPr/>
          </p:nvSpPr>
          <p:spPr>
            <a:xfrm rot="10800000">
              <a:off x="1480849" y="1877027"/>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 name="Google Shape;499;ge11435e9ab_0_235"/>
            <p:cNvSpPr txBox="1"/>
            <p:nvPr/>
          </p:nvSpPr>
          <p:spPr>
            <a:xfrm>
              <a:off x="1661623" y="1877172"/>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sz="1400" b="0" i="0" u="none" strike="noStrike" cap="none">
                <a:solidFill>
                  <a:srgbClr val="000000"/>
                </a:solidFill>
                <a:latin typeface="Arial"/>
                <a:ea typeface="Arial"/>
                <a:cs typeface="Arial"/>
                <a:sym typeface="Arial"/>
              </a:endParaRPr>
            </a:p>
          </p:txBody>
        </p:sp>
        <p:sp>
          <p:nvSpPr>
            <p:cNvPr id="500" name="Google Shape;500;ge11435e9ab_0_235"/>
            <p:cNvSpPr/>
            <p:nvPr/>
          </p:nvSpPr>
          <p:spPr>
            <a:xfrm>
              <a:off x="814643" y="1875958"/>
              <a:ext cx="722700" cy="7227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 name="Google Shape;501;ge11435e9ab_0_235"/>
            <p:cNvSpPr/>
            <p:nvPr/>
          </p:nvSpPr>
          <p:spPr>
            <a:xfrm rot="10800000">
              <a:off x="1480849" y="2815270"/>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 name="Google Shape;502;ge11435e9ab_0_235"/>
            <p:cNvSpPr txBox="1"/>
            <p:nvPr/>
          </p:nvSpPr>
          <p:spPr>
            <a:xfrm>
              <a:off x="1661623" y="2815415"/>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Demo</a:t>
              </a:r>
              <a:endParaRPr sz="1400" b="0" i="0" u="none" strike="noStrike" cap="none">
                <a:solidFill>
                  <a:srgbClr val="000000"/>
                </a:solidFill>
                <a:latin typeface="Arial"/>
                <a:ea typeface="Arial"/>
                <a:cs typeface="Arial"/>
                <a:sym typeface="Arial"/>
              </a:endParaRPr>
            </a:p>
          </p:txBody>
        </p:sp>
        <p:sp>
          <p:nvSpPr>
            <p:cNvPr id="503" name="Google Shape;503;ge11435e9ab_0_235"/>
            <p:cNvSpPr/>
            <p:nvPr/>
          </p:nvSpPr>
          <p:spPr>
            <a:xfrm>
              <a:off x="814636" y="2815415"/>
              <a:ext cx="722700" cy="722700"/>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 name="Google Shape;504;ge11435e9ab_0_235"/>
            <p:cNvSpPr/>
            <p:nvPr/>
          </p:nvSpPr>
          <p:spPr>
            <a:xfrm rot="10800000">
              <a:off x="1480849" y="3753610"/>
              <a:ext cx="5162700" cy="15711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 name="Google Shape;505;ge11435e9ab_0_235"/>
            <p:cNvSpPr txBox="1"/>
            <p:nvPr/>
          </p:nvSpPr>
          <p:spPr>
            <a:xfrm>
              <a:off x="1873747" y="3753659"/>
              <a:ext cx="4769700" cy="1571100"/>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sz="1400" b="0" i="0" u="none" strike="noStrike" cap="none">
                <a:solidFill>
                  <a:srgbClr val="000000"/>
                </a:solidFill>
                <a:latin typeface="Arial"/>
                <a:ea typeface="Arial"/>
                <a:cs typeface="Arial"/>
                <a:sym typeface="Arial"/>
              </a:endParaRPr>
            </a:p>
          </p:txBody>
        </p:sp>
        <p:sp>
          <p:nvSpPr>
            <p:cNvPr id="506" name="Google Shape;506;ge11435e9ab_0_235"/>
            <p:cNvSpPr/>
            <p:nvPr/>
          </p:nvSpPr>
          <p:spPr>
            <a:xfrm>
              <a:off x="822078" y="4170465"/>
              <a:ext cx="722700" cy="722700"/>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7" name="Google Shape;507;ge11435e9ab_0_235"/>
            <p:cNvSpPr/>
            <p:nvPr/>
          </p:nvSpPr>
          <p:spPr>
            <a:xfrm rot="10800000">
              <a:off x="1480849" y="5540253"/>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8" name="Google Shape;508;ge11435e9ab_0_235"/>
            <p:cNvSpPr txBox="1"/>
            <p:nvPr/>
          </p:nvSpPr>
          <p:spPr>
            <a:xfrm>
              <a:off x="1661623" y="5540398"/>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sz="1400" b="0" i="0" u="none" strike="noStrike" cap="none">
                <a:solidFill>
                  <a:srgbClr val="000000"/>
                </a:solidFill>
                <a:latin typeface="Arial"/>
                <a:ea typeface="Arial"/>
                <a:cs typeface="Arial"/>
                <a:sym typeface="Arial"/>
              </a:endParaRPr>
            </a:p>
          </p:txBody>
        </p:sp>
        <p:sp>
          <p:nvSpPr>
            <p:cNvPr id="509" name="Google Shape;509;ge11435e9ab_0_235"/>
            <p:cNvSpPr/>
            <p:nvPr/>
          </p:nvSpPr>
          <p:spPr>
            <a:xfrm>
              <a:off x="826125" y="5531381"/>
              <a:ext cx="722700" cy="722700"/>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510" name="Google Shape;510;ge11435e9ab_0_235"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511" name="Google Shape;511;ge11435e9ab_0_235"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512" name="Google Shape;512;ge11435e9ab_0_235"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513" name="Google Shape;513;ge11435e9ab_0_235"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514" name="Google Shape;514;ge11435e9ab_0_235"/>
          <p:cNvSpPr/>
          <p:nvPr/>
        </p:nvSpPr>
        <p:spPr>
          <a:xfrm>
            <a:off x="170822" y="211015"/>
            <a:ext cx="1095228" cy="683316"/>
          </a:xfrm>
          <a:prstGeom prst="cloud">
            <a:avLst/>
          </a:prstGeom>
          <a:gradFill>
            <a:gsLst>
              <a:gs pos="0">
                <a:srgbClr val="FF932B"/>
              </a:gs>
              <a:gs pos="100000">
                <a:srgbClr val="FFB673"/>
              </a:gs>
            </a:gsLst>
            <a:lin ang="16200038" scaled="0"/>
          </a:gradFill>
          <a:ln w="9525" cap="flat" cmpd="sng">
            <a:solidFill>
              <a:srgbClr val="F5913F"/>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15" name="Google Shape;515;ge11435e9ab_0_235"/>
          <p:cNvSpPr txBox="1"/>
          <p:nvPr/>
        </p:nvSpPr>
        <p:spPr>
          <a:xfrm>
            <a:off x="366765" y="367993"/>
            <a:ext cx="7035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ge11435e9ab_0_264"/>
          <p:cNvSpPr txBox="1"/>
          <p:nvPr/>
        </p:nvSpPr>
        <p:spPr>
          <a:xfrm>
            <a:off x="1119550" y="257650"/>
            <a:ext cx="7718100" cy="1585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200"/>
              <a:buFont typeface="Arial"/>
              <a:buNone/>
            </a:pPr>
            <a:r>
              <a:rPr lang="en-US" sz="7900">
                <a:solidFill>
                  <a:schemeClr val="dk1"/>
                </a:solidFill>
                <a:latin typeface="Calibri"/>
                <a:ea typeface="Calibri"/>
                <a:cs typeface="Calibri"/>
                <a:sym typeface="Calibri"/>
              </a:rPr>
              <a:t>Chemical Change</a:t>
            </a:r>
            <a:endParaRPr sz="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2" name="Google Shape;522;ge11435e9ab_0_264"/>
          <p:cNvSpPr/>
          <p:nvPr/>
        </p:nvSpPr>
        <p:spPr>
          <a:xfrm>
            <a:off x="170822" y="211015"/>
            <a:ext cx="1095228" cy="683316"/>
          </a:xfrm>
          <a:prstGeom prst="cloud">
            <a:avLst/>
          </a:prstGeom>
          <a:gradFill>
            <a:gsLst>
              <a:gs pos="0">
                <a:srgbClr val="FF932B"/>
              </a:gs>
              <a:gs pos="100000">
                <a:srgbClr val="FFB673"/>
              </a:gs>
            </a:gsLst>
            <a:lin ang="16200038" scaled="0"/>
          </a:gradFill>
          <a:ln w="9525" cap="flat" cmpd="sng">
            <a:solidFill>
              <a:srgbClr val="F5913F"/>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23" name="Google Shape;523;ge11435e9ab_0_264"/>
          <p:cNvSpPr txBox="1"/>
          <p:nvPr/>
        </p:nvSpPr>
        <p:spPr>
          <a:xfrm>
            <a:off x="366765" y="367993"/>
            <a:ext cx="7035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pic>
        <p:nvPicPr>
          <p:cNvPr id="524" name="Google Shape;524;ge11435e9ab_0_264"/>
          <p:cNvPicPr preferRelativeResize="0"/>
          <p:nvPr/>
        </p:nvPicPr>
        <p:blipFill rotWithShape="1">
          <a:blip r:embed="rId3">
            <a:alphaModFix/>
          </a:blip>
          <a:srcRect t="24755"/>
          <a:stretch/>
        </p:blipFill>
        <p:spPr>
          <a:xfrm>
            <a:off x="1728777" y="2037043"/>
            <a:ext cx="5686425" cy="4192131"/>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ge11435e9ab_0_272" descr="Lightbulb and gea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1" name="Google Shape;531;ge11435e9ab_0_272"/>
          <p:cNvSpPr txBox="1"/>
          <p:nvPr/>
        </p:nvSpPr>
        <p:spPr>
          <a:xfrm>
            <a:off x="509380" y="296807"/>
            <a:ext cx="8209500" cy="193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 </a:t>
            </a:r>
            <a:r>
              <a:rPr lang="en-US" sz="3000" b="0" i="0" u="none" strike="noStrike" cap="none">
                <a:solidFill>
                  <a:schemeClr val="dk1"/>
                </a:solidFill>
                <a:latin typeface="Calibri"/>
                <a:ea typeface="Calibri"/>
                <a:cs typeface="Calibri"/>
                <a:sym typeface="Calibri"/>
              </a:rPr>
              <a:t>What are the </a:t>
            </a:r>
            <a:r>
              <a:rPr lang="en-US" sz="3000">
                <a:solidFill>
                  <a:schemeClr val="dk1"/>
                </a:solidFill>
                <a:latin typeface="Calibri"/>
                <a:ea typeface="Calibri"/>
                <a:cs typeface="Calibri"/>
                <a:sym typeface="Calibri"/>
              </a:rPr>
              <a:t>similarities and differences between physical and chemical properties and changes, and what do they tell us about a substance?</a:t>
            </a:r>
            <a:endParaRPr sz="3000" b="0" i="0" u="none" strike="noStrike" cap="none">
              <a:solidFill>
                <a:schemeClr val="dk1"/>
              </a:solidFill>
              <a:latin typeface="Calibri"/>
              <a:ea typeface="Calibri"/>
              <a:cs typeface="Calibri"/>
              <a:sym typeface="Calibri"/>
            </a:endParaRPr>
          </a:p>
        </p:txBody>
      </p:sp>
      <p:grpSp>
        <p:nvGrpSpPr>
          <p:cNvPr id="532" name="Google Shape;532;ge11435e9ab_0_272"/>
          <p:cNvGrpSpPr/>
          <p:nvPr/>
        </p:nvGrpSpPr>
        <p:grpSpPr>
          <a:xfrm>
            <a:off x="5266908" y="2434010"/>
            <a:ext cx="3877259" cy="2122814"/>
            <a:chOff x="1580442" y="1934759"/>
            <a:chExt cx="5567574" cy="4502256"/>
          </a:xfrm>
        </p:grpSpPr>
        <p:pic>
          <p:nvPicPr>
            <p:cNvPr id="533" name="Google Shape;533;ge11435e9ab_0_272"/>
            <p:cNvPicPr preferRelativeResize="0"/>
            <p:nvPr/>
          </p:nvPicPr>
          <p:blipFill rotWithShape="1">
            <a:blip r:embed="rId4">
              <a:alphaModFix/>
            </a:blip>
            <a:srcRect/>
            <a:stretch/>
          </p:blipFill>
          <p:spPr>
            <a:xfrm>
              <a:off x="1580442" y="1934759"/>
              <a:ext cx="5567574" cy="4502256"/>
            </a:xfrm>
            <a:prstGeom prst="rect">
              <a:avLst/>
            </a:prstGeom>
            <a:noFill/>
            <a:ln>
              <a:noFill/>
            </a:ln>
          </p:spPr>
        </p:pic>
        <p:pic>
          <p:nvPicPr>
            <p:cNvPr id="534" name="Google Shape;534;ge11435e9ab_0_272"/>
            <p:cNvPicPr preferRelativeResize="0"/>
            <p:nvPr/>
          </p:nvPicPr>
          <p:blipFill rotWithShape="1">
            <a:blip r:embed="rId5">
              <a:alphaModFix/>
            </a:blip>
            <a:srcRect/>
            <a:stretch/>
          </p:blipFill>
          <p:spPr>
            <a:xfrm>
              <a:off x="2391694" y="3815263"/>
              <a:ext cx="1663700" cy="1193800"/>
            </a:xfrm>
            <a:prstGeom prst="rect">
              <a:avLst/>
            </a:prstGeom>
            <a:noFill/>
            <a:ln>
              <a:noFill/>
            </a:ln>
          </p:spPr>
        </p:pic>
        <p:sp>
          <p:nvSpPr>
            <p:cNvPr id="535" name="Google Shape;535;ge11435e9ab_0_272"/>
            <p:cNvSpPr txBox="1"/>
            <p:nvPr/>
          </p:nvSpPr>
          <p:spPr>
            <a:xfrm>
              <a:off x="4565111" y="3738040"/>
              <a:ext cx="1598100" cy="1632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a:solidFill>
                    <a:srgbClr val="FFFFFF"/>
                  </a:solidFill>
                  <a:latin typeface="Calibri"/>
                  <a:ea typeface="Calibri"/>
                  <a:cs typeface="Calibri"/>
                  <a:sym typeface="Calibri"/>
                </a:rPr>
                <a:t>H</a:t>
              </a:r>
              <a:r>
                <a:rPr lang="en-US" sz="4400" b="1" baseline="-25000">
                  <a:solidFill>
                    <a:srgbClr val="FFFFFF"/>
                  </a:solidFill>
                  <a:latin typeface="Calibri"/>
                  <a:ea typeface="Calibri"/>
                  <a:cs typeface="Calibri"/>
                  <a:sym typeface="Calibri"/>
                </a:rPr>
                <a:t>2</a:t>
              </a:r>
              <a:r>
                <a:rPr lang="en-US" sz="4400" b="1">
                  <a:solidFill>
                    <a:srgbClr val="FFFFFF"/>
                  </a:solidFill>
                  <a:latin typeface="Calibri"/>
                  <a:ea typeface="Calibri"/>
                  <a:cs typeface="Calibri"/>
                  <a:sym typeface="Calibri"/>
                </a:rPr>
                <a:t>O</a:t>
              </a:r>
              <a:endParaRPr sz="4400">
                <a:solidFill>
                  <a:srgbClr val="000000"/>
                </a:solidFill>
                <a:latin typeface="Calibri"/>
                <a:ea typeface="Calibri"/>
                <a:cs typeface="Calibri"/>
                <a:sym typeface="Calibri"/>
              </a:endParaRPr>
            </a:p>
          </p:txBody>
        </p:sp>
      </p:grpSp>
      <p:pic>
        <p:nvPicPr>
          <p:cNvPr id="536" name="Google Shape;536;ge11435e9ab_0_272"/>
          <p:cNvPicPr preferRelativeResize="0"/>
          <p:nvPr/>
        </p:nvPicPr>
        <p:blipFill rotWithShape="1">
          <a:blip r:embed="rId6">
            <a:alphaModFix/>
          </a:blip>
          <a:srcRect/>
          <a:stretch/>
        </p:blipFill>
        <p:spPr>
          <a:xfrm>
            <a:off x="-175" y="2721008"/>
            <a:ext cx="2381472" cy="1548684"/>
          </a:xfrm>
          <a:prstGeom prst="rect">
            <a:avLst/>
          </a:prstGeom>
          <a:noFill/>
          <a:ln>
            <a:noFill/>
          </a:ln>
        </p:spPr>
      </p:pic>
      <p:pic>
        <p:nvPicPr>
          <p:cNvPr id="537" name="Google Shape;537;ge11435e9ab_0_272"/>
          <p:cNvPicPr preferRelativeResize="0"/>
          <p:nvPr/>
        </p:nvPicPr>
        <p:blipFill rotWithShape="1">
          <a:blip r:embed="rId7">
            <a:alphaModFix/>
          </a:blip>
          <a:srcRect/>
          <a:stretch/>
        </p:blipFill>
        <p:spPr>
          <a:xfrm>
            <a:off x="203428" y="4645742"/>
            <a:ext cx="2583843" cy="2212258"/>
          </a:xfrm>
          <a:prstGeom prst="rect">
            <a:avLst/>
          </a:prstGeom>
          <a:noFill/>
          <a:ln>
            <a:noFill/>
          </a:ln>
        </p:spPr>
      </p:pic>
      <p:pic>
        <p:nvPicPr>
          <p:cNvPr id="538" name="Google Shape;538;ge11435e9ab_0_272"/>
          <p:cNvPicPr preferRelativeResize="0"/>
          <p:nvPr/>
        </p:nvPicPr>
        <p:blipFill rotWithShape="1">
          <a:blip r:embed="rId8">
            <a:alphaModFix/>
          </a:blip>
          <a:srcRect t="24755"/>
          <a:stretch/>
        </p:blipFill>
        <p:spPr>
          <a:xfrm>
            <a:off x="5642690" y="4399945"/>
            <a:ext cx="3405044" cy="2122744"/>
          </a:xfrm>
          <a:prstGeom prst="rect">
            <a:avLst/>
          </a:prstGeom>
          <a:noFill/>
          <a:ln>
            <a:noFill/>
          </a:ln>
        </p:spPr>
      </p:pic>
      <p:sp>
        <p:nvSpPr>
          <p:cNvPr id="539" name="Google Shape;539;ge11435e9ab_0_272"/>
          <p:cNvSpPr txBox="1"/>
          <p:nvPr/>
        </p:nvSpPr>
        <p:spPr>
          <a:xfrm>
            <a:off x="2174298" y="2992227"/>
            <a:ext cx="3405000" cy="1108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Calibri"/>
                <a:ea typeface="Calibri"/>
                <a:cs typeface="Calibri"/>
                <a:sym typeface="Calibri"/>
              </a:rPr>
              <a:t>Physical Property vs Physical Change</a:t>
            </a:r>
            <a:endParaRPr/>
          </a:p>
          <a:p>
            <a:pPr marL="0" marR="0" lvl="0" indent="0" algn="ctr" rtl="0">
              <a:spcBef>
                <a:spcPts val="0"/>
              </a:spcBef>
              <a:spcAft>
                <a:spcPts val="0"/>
              </a:spcAft>
              <a:buNone/>
            </a:pPr>
            <a:endParaRPr sz="1800">
              <a:solidFill>
                <a:srgbClr val="000000"/>
              </a:solidFill>
              <a:latin typeface="Calibri"/>
              <a:ea typeface="Calibri"/>
              <a:cs typeface="Calibri"/>
              <a:sym typeface="Calibri"/>
            </a:endParaRPr>
          </a:p>
        </p:txBody>
      </p:sp>
      <p:sp>
        <p:nvSpPr>
          <p:cNvPr id="540" name="Google Shape;540;ge11435e9ab_0_272"/>
          <p:cNvSpPr txBox="1"/>
          <p:nvPr/>
        </p:nvSpPr>
        <p:spPr>
          <a:xfrm>
            <a:off x="2521798" y="4907318"/>
            <a:ext cx="2934900" cy="1108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Calibri"/>
                <a:ea typeface="Calibri"/>
                <a:cs typeface="Calibri"/>
                <a:sym typeface="Calibri"/>
              </a:rPr>
              <a:t>Chemical Property vs Chemical Change</a:t>
            </a:r>
            <a:endParaRPr/>
          </a:p>
          <a:p>
            <a:pPr marL="0" marR="0" lvl="0" indent="0" algn="ctr"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ge11435e9ab_0_288" descr="Classroom"/>
          <p:cNvSpPr/>
          <p:nvPr/>
        </p:nvSpPr>
        <p:spPr>
          <a:xfrm>
            <a:off x="71079" y="87073"/>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ge11435e9ab_0_288"/>
          <p:cNvSpPr txBox="1"/>
          <p:nvPr/>
        </p:nvSpPr>
        <p:spPr>
          <a:xfrm>
            <a:off x="2245453" y="654796"/>
            <a:ext cx="4746974" cy="954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600" dirty="0">
                <a:solidFill>
                  <a:srgbClr val="FFC000"/>
                </a:solidFill>
                <a:latin typeface="Calibri"/>
                <a:ea typeface="Calibri"/>
                <a:cs typeface="Calibri"/>
                <a:sym typeface="Calibri"/>
              </a:rPr>
              <a:t>Demonstration</a:t>
            </a:r>
            <a:endParaRPr dirty="0"/>
          </a:p>
        </p:txBody>
      </p:sp>
      <p:sp>
        <p:nvSpPr>
          <p:cNvPr id="548" name="Google Shape;548;ge11435e9ab_0_288"/>
          <p:cNvSpPr txBox="1"/>
          <p:nvPr/>
        </p:nvSpPr>
        <p:spPr>
          <a:xfrm>
            <a:off x="1197148" y="2950300"/>
            <a:ext cx="6749700" cy="2555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rgbClr val="000000"/>
                </a:solidFill>
                <a:latin typeface="Calibri"/>
                <a:ea typeface="Calibri"/>
                <a:cs typeface="Calibri"/>
                <a:sym typeface="Calibri"/>
              </a:rPr>
              <a:t>TEACHER DIRECTIONS</a:t>
            </a:r>
            <a:endParaRPr/>
          </a:p>
          <a:p>
            <a:pPr marL="0" marR="0" lvl="0" indent="0" algn="l" rtl="0">
              <a:spcBef>
                <a:spcPts val="0"/>
              </a:spcBef>
              <a:spcAft>
                <a:spcPts val="0"/>
              </a:spcAft>
              <a:buNone/>
            </a:pPr>
            <a:r>
              <a:rPr lang="en-US" sz="1600" b="1" i="1" u="sng">
                <a:solidFill>
                  <a:srgbClr val="000000"/>
                </a:solidFill>
                <a:latin typeface="Calibri"/>
                <a:ea typeface="Calibri"/>
                <a:cs typeface="Calibri"/>
                <a:sym typeface="Calibri"/>
              </a:rPr>
              <a:t>Before</a:t>
            </a:r>
            <a:r>
              <a:rPr lang="en-US" sz="1600" i="1">
                <a:solidFill>
                  <a:srgbClr val="000000"/>
                </a:solidFill>
                <a:latin typeface="Calibri"/>
                <a:ea typeface="Calibri"/>
                <a:cs typeface="Calibri"/>
                <a:sym typeface="Calibri"/>
              </a:rPr>
              <a:t>: Remind students that they have already seen this demonstration to talk about chemical properties. </a:t>
            </a:r>
            <a:endParaRPr/>
          </a:p>
          <a:p>
            <a:pPr marL="0" marR="0" lvl="0" indent="0" algn="l" rtl="0">
              <a:spcBef>
                <a:spcPts val="0"/>
              </a:spcBef>
              <a:spcAft>
                <a:spcPts val="0"/>
              </a:spcAft>
              <a:buNone/>
            </a:pPr>
            <a:r>
              <a:rPr lang="en-US" sz="1600" b="1" i="1" u="sng">
                <a:solidFill>
                  <a:srgbClr val="000000"/>
                </a:solidFill>
                <a:latin typeface="Calibri"/>
                <a:ea typeface="Calibri"/>
                <a:cs typeface="Calibri"/>
                <a:sym typeface="Calibri"/>
              </a:rPr>
              <a:t>During</a:t>
            </a:r>
            <a:r>
              <a:rPr lang="en-US" sz="1600" i="1">
                <a:solidFill>
                  <a:srgbClr val="000000"/>
                </a:solidFill>
                <a:latin typeface="Calibri"/>
                <a:ea typeface="Calibri"/>
                <a:cs typeface="Calibri"/>
                <a:sym typeface="Calibri"/>
              </a:rPr>
              <a:t>: This demonstration can be done in the classroom or  virtually. When demonstrating ask the student questions during to keep them engaged (i.e. what do you notice, do you see any physical changes, when do you think the chemical change happened). </a:t>
            </a:r>
            <a:endParaRPr/>
          </a:p>
          <a:p>
            <a:pPr marL="0" marR="0" lvl="0" indent="0" algn="l" rtl="0">
              <a:spcBef>
                <a:spcPts val="0"/>
              </a:spcBef>
              <a:spcAft>
                <a:spcPts val="0"/>
              </a:spcAft>
              <a:buNone/>
            </a:pPr>
            <a:r>
              <a:rPr lang="en-US" sz="1600" b="1" i="1" u="sng">
                <a:solidFill>
                  <a:srgbClr val="000000"/>
                </a:solidFill>
                <a:latin typeface="Calibri"/>
                <a:ea typeface="Calibri"/>
                <a:cs typeface="Calibri"/>
                <a:sym typeface="Calibri"/>
              </a:rPr>
              <a:t>After</a:t>
            </a:r>
            <a:r>
              <a:rPr lang="en-US" sz="1600" i="1">
                <a:solidFill>
                  <a:srgbClr val="000000"/>
                </a:solidFill>
                <a:latin typeface="Calibri"/>
                <a:ea typeface="Calibri"/>
                <a:cs typeface="Calibri"/>
                <a:sym typeface="Calibri"/>
              </a:rPr>
              <a:t>: Tell students that when the “elephants toothpaste” foamed and changed, that’s when we could see the chemical change. Tell students that in today’s lesson they will learn more about chemical change. </a:t>
            </a:r>
            <a:endParaRPr/>
          </a:p>
        </p:txBody>
      </p:sp>
      <p:sp>
        <p:nvSpPr>
          <p:cNvPr id="549" name="Google Shape;549;ge11435e9ab_0_288"/>
          <p:cNvSpPr txBox="1"/>
          <p:nvPr/>
        </p:nvSpPr>
        <p:spPr>
          <a:xfrm>
            <a:off x="2470101" y="1783756"/>
            <a:ext cx="4297677"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u="sng" dirty="0">
                <a:solidFill>
                  <a:srgbClr val="000000"/>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Elephant Toothpaste</a:t>
            </a:r>
            <a:endParaRPr sz="3200" dirty="0">
              <a:solidFill>
                <a:srgbClr val="000000"/>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4"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ge11435e9ab_0_299" descr="Rewind"/>
          <p:cNvSpPr/>
          <p:nvPr/>
        </p:nvSpPr>
        <p:spPr>
          <a:xfrm>
            <a:off x="1828800" y="914400"/>
            <a:ext cx="5486400" cy="4654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ge11435e9ab_0_304"/>
          <p:cNvSpPr txBox="1"/>
          <p:nvPr/>
        </p:nvSpPr>
        <p:spPr>
          <a:xfrm>
            <a:off x="849550" y="384002"/>
            <a:ext cx="8064900" cy="849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C0C0C"/>
              </a:buClr>
              <a:buSzPts val="3000"/>
              <a:buFont typeface="Arial"/>
              <a:buNone/>
            </a:pPr>
            <a:r>
              <a:rPr lang="en-US" sz="3500" b="1" u="sng">
                <a:solidFill>
                  <a:srgbClr val="0C0C0C"/>
                </a:solidFill>
                <a:latin typeface="Calibri"/>
                <a:ea typeface="Calibri"/>
                <a:cs typeface="Calibri"/>
                <a:sym typeface="Calibri"/>
              </a:rPr>
              <a:t>Matter</a:t>
            </a:r>
            <a:r>
              <a:rPr lang="en-US" sz="3500" b="1" i="0" u="none" strike="noStrike" cap="none">
                <a:solidFill>
                  <a:srgbClr val="0C0C0C"/>
                </a:solidFill>
                <a:latin typeface="Calibri"/>
                <a:ea typeface="Calibri"/>
                <a:cs typeface="Calibri"/>
                <a:sym typeface="Calibri"/>
              </a:rPr>
              <a:t>: </a:t>
            </a:r>
            <a:r>
              <a:rPr lang="en-US" sz="3500">
                <a:solidFill>
                  <a:srgbClr val="0C0C0C"/>
                </a:solidFill>
                <a:latin typeface="Calibri"/>
                <a:ea typeface="Calibri"/>
                <a:cs typeface="Calibri"/>
                <a:sym typeface="Calibri"/>
              </a:rPr>
              <a:t>has mass and takes up space</a:t>
            </a:r>
            <a:endParaRPr sz="3500" b="1" i="0" u="none" strike="noStrike" cap="none">
              <a:solidFill>
                <a:schemeClr val="dk1"/>
              </a:solidFill>
              <a:latin typeface="Calibri"/>
              <a:ea typeface="Calibri"/>
              <a:cs typeface="Calibri"/>
              <a:sym typeface="Calibri"/>
            </a:endParaRPr>
          </a:p>
        </p:txBody>
      </p:sp>
      <p:sp>
        <p:nvSpPr>
          <p:cNvPr id="562" name="Google Shape;562;ge11435e9ab_0_304"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63" name="Google Shape;563;ge11435e9ab_0_304"/>
          <p:cNvPicPr preferRelativeResize="0"/>
          <p:nvPr/>
        </p:nvPicPr>
        <p:blipFill rotWithShape="1">
          <a:blip r:embed="rId4">
            <a:alphaModFix/>
          </a:blip>
          <a:srcRect/>
          <a:stretch/>
        </p:blipFill>
        <p:spPr>
          <a:xfrm>
            <a:off x="1344039" y="1434149"/>
            <a:ext cx="6455922" cy="4439076"/>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ge11435e9ab_0_311"/>
          <p:cNvSpPr txBox="1"/>
          <p:nvPr/>
        </p:nvSpPr>
        <p:spPr>
          <a:xfrm>
            <a:off x="849542" y="546945"/>
            <a:ext cx="8013900" cy="737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C0C0C"/>
              </a:buClr>
              <a:buSzPts val="2800"/>
              <a:buFont typeface="Arial"/>
              <a:buNone/>
            </a:pPr>
            <a:r>
              <a:rPr lang="en-US" sz="3500" b="1" u="sng">
                <a:solidFill>
                  <a:srgbClr val="0C0C0C"/>
                </a:solidFill>
                <a:latin typeface="Calibri"/>
                <a:ea typeface="Calibri"/>
                <a:cs typeface="Calibri"/>
                <a:sym typeface="Calibri"/>
              </a:rPr>
              <a:t>Atom</a:t>
            </a:r>
            <a:r>
              <a:rPr lang="en-US" sz="3500" b="1" i="0" u="none" strike="noStrike" cap="none">
                <a:solidFill>
                  <a:srgbClr val="0C0C0C"/>
                </a:solidFill>
                <a:latin typeface="Calibri"/>
                <a:ea typeface="Calibri"/>
                <a:cs typeface="Calibri"/>
                <a:sym typeface="Calibri"/>
              </a:rPr>
              <a:t>: </a:t>
            </a:r>
            <a:r>
              <a:rPr lang="en-US" sz="3500">
                <a:solidFill>
                  <a:srgbClr val="0C0C0C"/>
                </a:solidFill>
                <a:latin typeface="Calibri"/>
                <a:ea typeface="Calibri"/>
                <a:cs typeface="Calibri"/>
                <a:sym typeface="Calibri"/>
              </a:rPr>
              <a:t>smallest whole unit of matter</a:t>
            </a:r>
            <a:endParaRPr sz="3500" b="1" i="0" u="none" strike="noStrike" cap="none">
              <a:solidFill>
                <a:schemeClr val="dk1"/>
              </a:solidFill>
              <a:latin typeface="Calibri"/>
              <a:ea typeface="Calibri"/>
              <a:cs typeface="Calibri"/>
              <a:sym typeface="Calibri"/>
            </a:endParaRPr>
          </a:p>
        </p:txBody>
      </p:sp>
      <p:sp>
        <p:nvSpPr>
          <p:cNvPr id="570" name="Google Shape;570;ge11435e9ab_0_311"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71" name="Google Shape;571;ge11435e9ab_0_311"/>
          <p:cNvPicPr preferRelativeResize="0"/>
          <p:nvPr/>
        </p:nvPicPr>
        <p:blipFill rotWithShape="1">
          <a:blip r:embed="rId4">
            <a:alphaModFix/>
          </a:blip>
          <a:srcRect l="13939" t="12281" r="15692" b="12281"/>
          <a:stretch/>
        </p:blipFill>
        <p:spPr>
          <a:xfrm>
            <a:off x="2485073" y="1691425"/>
            <a:ext cx="4173857" cy="4474466"/>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ge11435e9ab_0_318"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78" name="Google Shape;578;ge11435e9ab_0_318"/>
          <p:cNvPicPr preferRelativeResize="0"/>
          <p:nvPr/>
        </p:nvPicPr>
        <p:blipFill rotWithShape="1">
          <a:blip r:embed="rId4">
            <a:alphaModFix/>
          </a:blip>
          <a:srcRect/>
          <a:stretch/>
        </p:blipFill>
        <p:spPr>
          <a:xfrm>
            <a:off x="1337336" y="0"/>
            <a:ext cx="6469333" cy="6858001"/>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ge11435e9ab_0_324"/>
          <p:cNvSpPr txBox="1"/>
          <p:nvPr/>
        </p:nvSpPr>
        <p:spPr>
          <a:xfrm>
            <a:off x="849542" y="546945"/>
            <a:ext cx="8013900" cy="737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C0C0C"/>
              </a:buClr>
              <a:buSzPts val="2800"/>
              <a:buFont typeface="Arial"/>
              <a:buNone/>
            </a:pPr>
            <a:r>
              <a:rPr lang="en-US" sz="3500" b="1" u="sng">
                <a:solidFill>
                  <a:srgbClr val="0C0C0C"/>
                </a:solidFill>
                <a:latin typeface="Calibri"/>
                <a:ea typeface="Calibri"/>
                <a:cs typeface="Calibri"/>
                <a:sym typeface="Calibri"/>
              </a:rPr>
              <a:t>Property</a:t>
            </a:r>
            <a:r>
              <a:rPr lang="en-US" sz="3500" b="1" i="0" u="none" strike="noStrike" cap="none">
                <a:solidFill>
                  <a:srgbClr val="0C0C0C"/>
                </a:solidFill>
                <a:latin typeface="Calibri"/>
                <a:ea typeface="Calibri"/>
                <a:cs typeface="Calibri"/>
                <a:sym typeface="Calibri"/>
              </a:rPr>
              <a:t>: </a:t>
            </a:r>
            <a:r>
              <a:rPr lang="en-US" sz="3500">
                <a:solidFill>
                  <a:srgbClr val="0C0C0C"/>
                </a:solidFill>
                <a:latin typeface="Calibri"/>
                <a:ea typeface="Calibri"/>
                <a:cs typeface="Calibri"/>
                <a:sym typeface="Calibri"/>
              </a:rPr>
              <a:t>observed characteristics</a:t>
            </a:r>
            <a:endParaRPr sz="3500" b="1" i="0" u="none" strike="noStrike" cap="none">
              <a:solidFill>
                <a:schemeClr val="dk1"/>
              </a:solidFill>
              <a:latin typeface="Calibri"/>
              <a:ea typeface="Calibri"/>
              <a:cs typeface="Calibri"/>
              <a:sym typeface="Calibri"/>
            </a:endParaRPr>
          </a:p>
        </p:txBody>
      </p:sp>
      <p:sp>
        <p:nvSpPr>
          <p:cNvPr id="585" name="Google Shape;585;ge11435e9ab_0_324"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86" name="Google Shape;586;ge11435e9ab_0_324"/>
          <p:cNvPicPr preferRelativeResize="0"/>
          <p:nvPr/>
        </p:nvPicPr>
        <p:blipFill rotWithShape="1">
          <a:blip r:embed="rId4">
            <a:alphaModFix/>
          </a:blip>
          <a:srcRect l="-41034" r="-41015"/>
          <a:stretch/>
        </p:blipFill>
        <p:spPr>
          <a:xfrm>
            <a:off x="-401300" y="1873925"/>
            <a:ext cx="10515600" cy="4351200"/>
          </a:xfrm>
          <a:prstGeom prst="rect">
            <a:avLst/>
          </a:prstGeom>
          <a:noFill/>
          <a:ln>
            <a:noFill/>
          </a:ln>
        </p:spPr>
      </p:pic>
      <p:sp>
        <p:nvSpPr>
          <p:cNvPr id="587" name="Google Shape;587;ge11435e9ab_0_324"/>
          <p:cNvSpPr txBox="1"/>
          <p:nvPr/>
        </p:nvSpPr>
        <p:spPr>
          <a:xfrm>
            <a:off x="3147230" y="2709216"/>
            <a:ext cx="1069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0000"/>
                </a:solidFill>
                <a:latin typeface="Calibri"/>
                <a:ea typeface="Calibri"/>
                <a:cs typeface="Calibri"/>
                <a:sym typeface="Calibri"/>
              </a:rPr>
              <a:t>chemical</a:t>
            </a:r>
            <a:endParaRPr/>
          </a:p>
        </p:txBody>
      </p:sp>
      <p:sp>
        <p:nvSpPr>
          <p:cNvPr id="588" name="Google Shape;588;ge11435e9ab_0_324"/>
          <p:cNvSpPr txBox="1"/>
          <p:nvPr/>
        </p:nvSpPr>
        <p:spPr>
          <a:xfrm>
            <a:off x="5346421" y="2709216"/>
            <a:ext cx="1069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0000"/>
                </a:solidFill>
                <a:latin typeface="Calibri"/>
                <a:ea typeface="Calibri"/>
                <a:cs typeface="Calibri"/>
                <a:sym typeface="Calibri"/>
              </a:rPr>
              <a:t>physical</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ge11435e9ab_0_333"/>
          <p:cNvSpPr txBox="1"/>
          <p:nvPr/>
        </p:nvSpPr>
        <p:spPr>
          <a:xfrm>
            <a:off x="849600" y="385982"/>
            <a:ext cx="8013900" cy="1784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C0C0C"/>
              </a:buClr>
              <a:buSzPts val="2800"/>
              <a:buFont typeface="Arial"/>
              <a:buNone/>
            </a:pPr>
            <a:r>
              <a:rPr lang="en-US" sz="3500" b="1" u="sng">
                <a:solidFill>
                  <a:srgbClr val="0C0C0C"/>
                </a:solidFill>
                <a:latin typeface="Calibri"/>
                <a:ea typeface="Calibri"/>
                <a:cs typeface="Calibri"/>
                <a:sym typeface="Calibri"/>
              </a:rPr>
              <a:t>Physical Property</a:t>
            </a:r>
            <a:r>
              <a:rPr lang="en-US" sz="3500" b="1" i="0" u="none" strike="noStrike" cap="none">
                <a:solidFill>
                  <a:srgbClr val="0C0C0C"/>
                </a:solidFill>
                <a:latin typeface="Calibri"/>
                <a:ea typeface="Calibri"/>
                <a:cs typeface="Calibri"/>
                <a:sym typeface="Calibri"/>
              </a:rPr>
              <a:t>: </a:t>
            </a:r>
            <a:r>
              <a:rPr lang="en-US" sz="3500">
                <a:solidFill>
                  <a:srgbClr val="0C0C0C"/>
                </a:solidFill>
                <a:latin typeface="Calibri"/>
                <a:ea typeface="Calibri"/>
                <a:cs typeface="Calibri"/>
                <a:sym typeface="Calibri"/>
              </a:rPr>
              <a:t>a characteristic of matter that can be observed without the substance changing into a new substance</a:t>
            </a:r>
            <a:endParaRPr sz="3500" b="1" i="0" u="none" strike="noStrike" cap="none">
              <a:solidFill>
                <a:schemeClr val="dk1"/>
              </a:solidFill>
              <a:latin typeface="Calibri"/>
              <a:ea typeface="Calibri"/>
              <a:cs typeface="Calibri"/>
              <a:sym typeface="Calibri"/>
            </a:endParaRPr>
          </a:p>
        </p:txBody>
      </p:sp>
      <p:sp>
        <p:nvSpPr>
          <p:cNvPr id="595" name="Google Shape;595;ge11435e9ab_0_333"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96" name="Google Shape;596;ge11435e9ab_0_333"/>
          <p:cNvPicPr preferRelativeResize="0"/>
          <p:nvPr/>
        </p:nvPicPr>
        <p:blipFill rotWithShape="1">
          <a:blip r:embed="rId4">
            <a:alphaModFix/>
          </a:blip>
          <a:srcRect/>
          <a:stretch/>
        </p:blipFill>
        <p:spPr>
          <a:xfrm>
            <a:off x="412002" y="2327287"/>
            <a:ext cx="8320000" cy="4123514"/>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ge11435e9ab_0_340"/>
          <p:cNvSpPr txBox="1"/>
          <p:nvPr/>
        </p:nvSpPr>
        <p:spPr>
          <a:xfrm>
            <a:off x="720800" y="498653"/>
            <a:ext cx="8013900" cy="1044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C0C0C"/>
              </a:buClr>
              <a:buSzPts val="2800"/>
              <a:buFont typeface="Arial"/>
              <a:buNone/>
            </a:pPr>
            <a:r>
              <a:rPr lang="en-US" sz="3500" b="1" u="sng">
                <a:solidFill>
                  <a:srgbClr val="0C0C0C"/>
                </a:solidFill>
                <a:latin typeface="Calibri"/>
                <a:ea typeface="Calibri"/>
                <a:cs typeface="Calibri"/>
                <a:sym typeface="Calibri"/>
              </a:rPr>
              <a:t>Density</a:t>
            </a:r>
            <a:r>
              <a:rPr lang="en-US" sz="3500" b="1" i="0" u="none" strike="noStrike" cap="none">
                <a:solidFill>
                  <a:srgbClr val="0C0C0C"/>
                </a:solidFill>
                <a:latin typeface="Calibri"/>
                <a:ea typeface="Calibri"/>
                <a:cs typeface="Calibri"/>
                <a:sym typeface="Calibri"/>
              </a:rPr>
              <a:t>: </a:t>
            </a:r>
            <a:r>
              <a:rPr lang="en-US" sz="3500">
                <a:solidFill>
                  <a:srgbClr val="0C0C0C"/>
                </a:solidFill>
                <a:latin typeface="Calibri"/>
                <a:ea typeface="Calibri"/>
                <a:cs typeface="Calibri"/>
                <a:sym typeface="Calibri"/>
              </a:rPr>
              <a:t>mass per unit of volume</a:t>
            </a:r>
            <a:endParaRPr sz="3500" b="1" i="0" u="none" strike="noStrike" cap="none">
              <a:solidFill>
                <a:schemeClr val="dk1"/>
              </a:solidFill>
              <a:latin typeface="Calibri"/>
              <a:ea typeface="Calibri"/>
              <a:cs typeface="Calibri"/>
              <a:sym typeface="Calibri"/>
            </a:endParaRPr>
          </a:p>
        </p:txBody>
      </p:sp>
      <p:sp>
        <p:nvSpPr>
          <p:cNvPr id="603" name="Google Shape;603;ge11435e9ab_0_340"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04" name="Google Shape;604;ge11435e9ab_0_340" descr="http://www.cyberphysics.co.uk/graphics/diagrams/forces/density.gif"/>
          <p:cNvPicPr preferRelativeResize="0"/>
          <p:nvPr/>
        </p:nvPicPr>
        <p:blipFill rotWithShape="1">
          <a:blip r:embed="rId4">
            <a:alphaModFix/>
          </a:blip>
          <a:srcRect/>
          <a:stretch/>
        </p:blipFill>
        <p:spPr>
          <a:xfrm>
            <a:off x="1665679" y="2170671"/>
            <a:ext cx="5812650" cy="368907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ge11435e9ab_0_347"/>
          <p:cNvSpPr txBox="1"/>
          <p:nvPr/>
        </p:nvSpPr>
        <p:spPr>
          <a:xfrm>
            <a:off x="720800" y="498653"/>
            <a:ext cx="8013900" cy="1044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C0C0C"/>
              </a:buClr>
              <a:buSzPts val="2800"/>
              <a:buFont typeface="Arial"/>
              <a:buNone/>
            </a:pPr>
            <a:r>
              <a:rPr lang="en-US" sz="3500" b="1" u="sng">
                <a:solidFill>
                  <a:srgbClr val="0C0C0C"/>
                </a:solidFill>
                <a:latin typeface="Calibri"/>
                <a:ea typeface="Calibri"/>
                <a:cs typeface="Calibri"/>
                <a:sym typeface="Calibri"/>
              </a:rPr>
              <a:t>Physical Change</a:t>
            </a:r>
            <a:r>
              <a:rPr lang="en-US" sz="3500" b="1" i="0" u="none" strike="noStrike" cap="none">
                <a:solidFill>
                  <a:srgbClr val="0C0C0C"/>
                </a:solidFill>
                <a:latin typeface="Calibri"/>
                <a:ea typeface="Calibri"/>
                <a:cs typeface="Calibri"/>
                <a:sym typeface="Calibri"/>
              </a:rPr>
              <a:t>: </a:t>
            </a:r>
            <a:r>
              <a:rPr lang="en-US" sz="3500">
                <a:solidFill>
                  <a:srgbClr val="0C0C0C"/>
                </a:solidFill>
                <a:latin typeface="Calibri"/>
                <a:ea typeface="Calibri"/>
                <a:cs typeface="Calibri"/>
                <a:sym typeface="Calibri"/>
              </a:rPr>
              <a:t>a substance is changed but does not form a new substance</a:t>
            </a:r>
            <a:endParaRPr sz="3500" b="1" i="0" u="none" strike="noStrike" cap="none">
              <a:solidFill>
                <a:schemeClr val="dk1"/>
              </a:solidFill>
              <a:latin typeface="Calibri"/>
              <a:ea typeface="Calibri"/>
              <a:cs typeface="Calibri"/>
              <a:sym typeface="Calibri"/>
            </a:endParaRPr>
          </a:p>
        </p:txBody>
      </p:sp>
      <p:sp>
        <p:nvSpPr>
          <p:cNvPr id="611" name="Google Shape;611;ge11435e9ab_0_347"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12" name="Google Shape;612;ge11435e9ab_0_347"/>
          <p:cNvPicPr preferRelativeResize="0"/>
          <p:nvPr/>
        </p:nvPicPr>
        <p:blipFill rotWithShape="1">
          <a:blip r:embed="rId4">
            <a:alphaModFix/>
          </a:blip>
          <a:srcRect/>
          <a:stretch/>
        </p:blipFill>
        <p:spPr>
          <a:xfrm>
            <a:off x="1758088" y="1886459"/>
            <a:ext cx="5627818" cy="4502256"/>
          </a:xfrm>
          <a:prstGeom prst="rect">
            <a:avLst/>
          </a:prstGeom>
          <a:noFill/>
          <a:ln>
            <a:noFill/>
          </a:ln>
        </p:spPr>
      </p:pic>
      <p:pic>
        <p:nvPicPr>
          <p:cNvPr id="613" name="Google Shape;613;ge11435e9ab_0_347"/>
          <p:cNvPicPr preferRelativeResize="0"/>
          <p:nvPr/>
        </p:nvPicPr>
        <p:blipFill rotWithShape="1">
          <a:blip r:embed="rId5">
            <a:alphaModFix/>
          </a:blip>
          <a:srcRect/>
          <a:stretch/>
        </p:blipFill>
        <p:spPr>
          <a:xfrm>
            <a:off x="2629582" y="3766963"/>
            <a:ext cx="1663700" cy="1193800"/>
          </a:xfrm>
          <a:prstGeom prst="rect">
            <a:avLst/>
          </a:prstGeom>
          <a:noFill/>
          <a:ln>
            <a:noFill/>
          </a:ln>
        </p:spPr>
      </p:pic>
      <p:sp>
        <p:nvSpPr>
          <p:cNvPr id="614" name="Google Shape;614;ge11435e9ab_0_347"/>
          <p:cNvSpPr txBox="1"/>
          <p:nvPr/>
        </p:nvSpPr>
        <p:spPr>
          <a:xfrm>
            <a:off x="4803000" y="3689739"/>
            <a:ext cx="1577100" cy="1108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600" b="1">
                <a:solidFill>
                  <a:srgbClr val="FFFFFF"/>
                </a:solidFill>
                <a:latin typeface="Calibri"/>
                <a:ea typeface="Calibri"/>
                <a:cs typeface="Calibri"/>
                <a:sym typeface="Calibri"/>
              </a:rPr>
              <a:t>H</a:t>
            </a:r>
            <a:r>
              <a:rPr lang="en-US" sz="6600" b="1" baseline="-25000">
                <a:solidFill>
                  <a:srgbClr val="FFFFFF"/>
                </a:solidFill>
                <a:latin typeface="Calibri"/>
                <a:ea typeface="Calibri"/>
                <a:cs typeface="Calibri"/>
                <a:sym typeface="Calibri"/>
              </a:rPr>
              <a:t>2</a:t>
            </a:r>
            <a:r>
              <a:rPr lang="en-US" sz="6600" b="1">
                <a:solidFill>
                  <a:srgbClr val="FFFFFF"/>
                </a:solidFill>
                <a:latin typeface="Calibri"/>
                <a:ea typeface="Calibri"/>
                <a:cs typeface="Calibri"/>
                <a:sym typeface="Calibri"/>
              </a:rPr>
              <a:t>O</a:t>
            </a:r>
            <a:endParaRPr sz="6600">
              <a:solidFill>
                <a:srgbClr val="000000"/>
              </a:solidFill>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e11435e9ab_0_424"/>
          <p:cNvSpPr txBox="1">
            <a:spLocks noGrp="1"/>
          </p:cNvSpPr>
          <p:nvPr>
            <p:ph type="ctrTitle"/>
          </p:nvPr>
        </p:nvSpPr>
        <p:spPr>
          <a:xfrm>
            <a:off x="735300" y="135875"/>
            <a:ext cx="8217900" cy="18825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400"/>
              <a:buFont typeface="Calibri"/>
              <a:buNone/>
            </a:pPr>
            <a:r>
              <a:rPr lang="en-US" sz="3400" b="1" u="sng"/>
              <a:t>Chemical Property</a:t>
            </a:r>
            <a:r>
              <a:rPr lang="en-US" sz="3400" b="1"/>
              <a:t>: </a:t>
            </a:r>
            <a:r>
              <a:rPr lang="en-US" sz="3400"/>
              <a:t>characteristic of a substance that can only be observed during or after a reaction</a:t>
            </a:r>
            <a:endParaRPr sz="3400" b="1"/>
          </a:p>
        </p:txBody>
      </p:sp>
      <p:pic>
        <p:nvPicPr>
          <p:cNvPr id="621" name="Google Shape;621;ge11435e9ab_0_424"/>
          <p:cNvPicPr preferRelativeResize="0"/>
          <p:nvPr/>
        </p:nvPicPr>
        <p:blipFill rotWithShape="1">
          <a:blip r:embed="rId3">
            <a:alphaModFix/>
          </a:blip>
          <a:srcRect/>
          <a:stretch/>
        </p:blipFill>
        <p:spPr>
          <a:xfrm>
            <a:off x="2750014" y="2508526"/>
            <a:ext cx="3643952" cy="3663283"/>
          </a:xfrm>
          <a:prstGeom prst="rect">
            <a:avLst/>
          </a:prstGeom>
          <a:noFill/>
          <a:ln>
            <a:noFill/>
          </a:ln>
        </p:spPr>
      </p:pic>
      <p:sp>
        <p:nvSpPr>
          <p:cNvPr id="622" name="Google Shape;622;ge11435e9ab_0_424" descr="Rewind"/>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ge11435e9ab_0_356"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5"/>
          <p:cNvSpPr txBox="1"/>
          <p:nvPr/>
        </p:nvSpPr>
        <p:spPr>
          <a:xfrm>
            <a:off x="849550" y="384002"/>
            <a:ext cx="8064900" cy="849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C0C0C"/>
              </a:buClr>
              <a:buSzPts val="3000"/>
              <a:buFont typeface="Arial"/>
              <a:buNone/>
            </a:pPr>
            <a:r>
              <a:rPr lang="en-US" sz="3500" b="1" u="sng">
                <a:solidFill>
                  <a:srgbClr val="0C0C0C"/>
                </a:solidFill>
                <a:latin typeface="Calibri"/>
                <a:ea typeface="Calibri"/>
                <a:cs typeface="Calibri"/>
                <a:sym typeface="Calibri"/>
              </a:rPr>
              <a:t>Matter</a:t>
            </a:r>
            <a:r>
              <a:rPr lang="en-US" sz="3500" b="1" i="0" u="none" strike="noStrike" cap="none">
                <a:solidFill>
                  <a:srgbClr val="0C0C0C"/>
                </a:solidFill>
                <a:latin typeface="Calibri"/>
                <a:ea typeface="Calibri"/>
                <a:cs typeface="Calibri"/>
                <a:sym typeface="Calibri"/>
              </a:rPr>
              <a:t>: </a:t>
            </a:r>
            <a:r>
              <a:rPr lang="en-US" sz="3500">
                <a:solidFill>
                  <a:srgbClr val="0C0C0C"/>
                </a:solidFill>
                <a:latin typeface="Calibri"/>
                <a:ea typeface="Calibri"/>
                <a:cs typeface="Calibri"/>
                <a:sym typeface="Calibri"/>
              </a:rPr>
              <a:t>has mass and takes up space</a:t>
            </a:r>
            <a:endParaRPr sz="3500" b="1" i="0" u="none" strike="noStrike" cap="none">
              <a:solidFill>
                <a:schemeClr val="dk1"/>
              </a:solidFill>
              <a:latin typeface="Calibri"/>
              <a:ea typeface="Calibri"/>
              <a:cs typeface="Calibri"/>
              <a:sym typeface="Calibri"/>
            </a:endParaRPr>
          </a:p>
        </p:txBody>
      </p:sp>
      <p:sp>
        <p:nvSpPr>
          <p:cNvPr id="160" name="Google Shape;160;p5"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1" name="Google Shape;161;p5"/>
          <p:cNvPicPr preferRelativeResize="0"/>
          <p:nvPr/>
        </p:nvPicPr>
        <p:blipFill rotWithShape="1">
          <a:blip r:embed="rId4">
            <a:alphaModFix/>
          </a:blip>
          <a:srcRect/>
          <a:stretch/>
        </p:blipFill>
        <p:spPr>
          <a:xfrm>
            <a:off x="1344039" y="1434149"/>
            <a:ext cx="6455922" cy="4439076"/>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Google Shape;634;ge11435e9ab_0_361"/>
          <p:cNvSpPr txBox="1"/>
          <p:nvPr/>
        </p:nvSpPr>
        <p:spPr>
          <a:xfrm>
            <a:off x="978251" y="283700"/>
            <a:ext cx="79044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What is the relationship between matter and atoms?</a:t>
            </a:r>
            <a:endParaRPr sz="3600" b="0" i="0" u="none" strike="noStrike" cap="none">
              <a:solidFill>
                <a:schemeClr val="dk1"/>
              </a:solidFill>
              <a:latin typeface="Calibri"/>
              <a:ea typeface="Calibri"/>
              <a:cs typeface="Calibri"/>
              <a:sym typeface="Calibri"/>
            </a:endParaRPr>
          </a:p>
        </p:txBody>
      </p:sp>
      <p:sp>
        <p:nvSpPr>
          <p:cNvPr id="635" name="Google Shape;635;ge11435e9ab_0_361"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36" name="Google Shape;636;ge11435e9ab_0_361"/>
          <p:cNvPicPr preferRelativeResize="0"/>
          <p:nvPr/>
        </p:nvPicPr>
        <p:blipFill>
          <a:blip r:embed="rId4">
            <a:alphaModFix/>
          </a:blip>
          <a:stretch>
            <a:fillRect/>
          </a:stretch>
        </p:blipFill>
        <p:spPr>
          <a:xfrm>
            <a:off x="152400" y="1636700"/>
            <a:ext cx="4419600" cy="4975206"/>
          </a:xfrm>
          <a:prstGeom prst="rect">
            <a:avLst/>
          </a:prstGeom>
          <a:noFill/>
          <a:ln>
            <a:noFill/>
          </a:ln>
        </p:spPr>
      </p:pic>
      <p:pic>
        <p:nvPicPr>
          <p:cNvPr id="637" name="Google Shape;637;ge11435e9ab_0_361"/>
          <p:cNvPicPr preferRelativeResize="0"/>
          <p:nvPr/>
        </p:nvPicPr>
        <p:blipFill>
          <a:blip r:embed="rId4">
            <a:alphaModFix/>
          </a:blip>
          <a:stretch>
            <a:fillRect/>
          </a:stretch>
        </p:blipFill>
        <p:spPr>
          <a:xfrm>
            <a:off x="4572000" y="1636700"/>
            <a:ext cx="4419600" cy="4975206"/>
          </a:xfrm>
          <a:prstGeom prst="rect">
            <a:avLst/>
          </a:prstGeom>
          <a:noFill/>
          <a:ln>
            <a:noFill/>
          </a:ln>
        </p:spPr>
      </p:pic>
      <p:pic>
        <p:nvPicPr>
          <p:cNvPr id="638" name="Google Shape;638;ge11435e9ab_0_361"/>
          <p:cNvPicPr preferRelativeResize="0"/>
          <p:nvPr/>
        </p:nvPicPr>
        <p:blipFill rotWithShape="1">
          <a:blip r:embed="rId5">
            <a:alphaModFix/>
          </a:blip>
          <a:srcRect/>
          <a:stretch/>
        </p:blipFill>
        <p:spPr>
          <a:xfrm>
            <a:off x="268588" y="2684737"/>
            <a:ext cx="4187223" cy="2879124"/>
          </a:xfrm>
          <a:prstGeom prst="rect">
            <a:avLst/>
          </a:prstGeom>
          <a:noFill/>
          <a:ln>
            <a:noFill/>
          </a:ln>
        </p:spPr>
      </p:pic>
      <p:pic>
        <p:nvPicPr>
          <p:cNvPr id="639" name="Google Shape;639;ge11435e9ab_0_361"/>
          <p:cNvPicPr preferRelativeResize="0"/>
          <p:nvPr/>
        </p:nvPicPr>
        <p:blipFill rotWithShape="1">
          <a:blip r:embed="rId6">
            <a:alphaModFix/>
          </a:blip>
          <a:srcRect l="13939" t="12281" r="15692" b="12281"/>
          <a:stretch/>
        </p:blipFill>
        <p:spPr>
          <a:xfrm>
            <a:off x="5325723" y="2445490"/>
            <a:ext cx="2912164" cy="33576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ge11435e9ab_0_371"/>
          <p:cNvSpPr txBox="1"/>
          <p:nvPr/>
        </p:nvSpPr>
        <p:spPr>
          <a:xfrm>
            <a:off x="989762" y="216922"/>
            <a:ext cx="78249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What is a property?</a:t>
            </a:r>
            <a:endParaRPr sz="1400" b="0" i="0" u="none" strike="noStrike" cap="none">
              <a:solidFill>
                <a:srgbClr val="000000"/>
              </a:solidFill>
              <a:latin typeface="Arial"/>
              <a:ea typeface="Arial"/>
              <a:cs typeface="Arial"/>
              <a:sym typeface="Arial"/>
            </a:endParaRPr>
          </a:p>
        </p:txBody>
      </p:sp>
      <p:sp>
        <p:nvSpPr>
          <p:cNvPr id="646" name="Google Shape;646;ge11435e9ab_0_371"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47" name="Google Shape;647;ge11435e9ab_0_371"/>
          <p:cNvPicPr preferRelativeResize="0"/>
          <p:nvPr/>
        </p:nvPicPr>
        <p:blipFill rotWithShape="1">
          <a:blip r:embed="rId4">
            <a:alphaModFix/>
          </a:blip>
          <a:srcRect l="-41034" r="-41015"/>
          <a:stretch/>
        </p:blipFill>
        <p:spPr>
          <a:xfrm>
            <a:off x="457200" y="1568001"/>
            <a:ext cx="8229598" cy="4525962"/>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ge11435e9ab_0_378"/>
          <p:cNvSpPr txBox="1"/>
          <p:nvPr/>
        </p:nvSpPr>
        <p:spPr>
          <a:xfrm>
            <a:off x="989762" y="216922"/>
            <a:ext cx="78249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What are some examples of physical properties?</a:t>
            </a:r>
            <a:endParaRPr sz="1400" b="0" i="0" u="none" strike="noStrike" cap="none">
              <a:solidFill>
                <a:srgbClr val="000000"/>
              </a:solidFill>
              <a:latin typeface="Arial"/>
              <a:ea typeface="Arial"/>
              <a:cs typeface="Arial"/>
              <a:sym typeface="Arial"/>
            </a:endParaRPr>
          </a:p>
        </p:txBody>
      </p:sp>
      <p:sp>
        <p:nvSpPr>
          <p:cNvPr id="654" name="Google Shape;654;ge11435e9ab_0_378"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55" name="Google Shape;655;ge11435e9ab_0_378"/>
          <p:cNvPicPr preferRelativeResize="0"/>
          <p:nvPr/>
        </p:nvPicPr>
        <p:blipFill>
          <a:blip r:embed="rId4">
            <a:alphaModFix/>
          </a:blip>
          <a:stretch>
            <a:fillRect/>
          </a:stretch>
        </p:blipFill>
        <p:spPr>
          <a:xfrm>
            <a:off x="1100350" y="1666501"/>
            <a:ext cx="6943301" cy="455997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ge11435e9ab_0_385"/>
          <p:cNvSpPr txBox="1"/>
          <p:nvPr/>
        </p:nvSpPr>
        <p:spPr>
          <a:xfrm>
            <a:off x="659550" y="414556"/>
            <a:ext cx="78249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dirty="0">
                <a:solidFill>
                  <a:schemeClr val="dk1"/>
                </a:solidFill>
                <a:latin typeface="Calibri"/>
                <a:ea typeface="Calibri"/>
                <a:cs typeface="Calibri"/>
                <a:sym typeface="Calibri"/>
              </a:rPr>
              <a:t>What is density?</a:t>
            </a:r>
            <a:endParaRPr sz="1400" b="0" i="0" u="none" strike="noStrike" cap="none" dirty="0">
              <a:solidFill>
                <a:srgbClr val="000000"/>
              </a:solidFill>
              <a:latin typeface="Arial"/>
              <a:ea typeface="Arial"/>
              <a:cs typeface="Arial"/>
              <a:sym typeface="Arial"/>
            </a:endParaRPr>
          </a:p>
        </p:txBody>
      </p:sp>
      <p:sp>
        <p:nvSpPr>
          <p:cNvPr id="662" name="Google Shape;662;ge11435e9ab_0_385"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63" name="Google Shape;663;ge11435e9ab_0_385" descr="http://www.cyberphysics.co.uk/graphics/diagrams/forces/density.gif"/>
          <p:cNvPicPr preferRelativeResize="0"/>
          <p:nvPr/>
        </p:nvPicPr>
        <p:blipFill rotWithShape="1">
          <a:blip r:embed="rId4">
            <a:alphaModFix/>
          </a:blip>
          <a:srcRect/>
          <a:stretch/>
        </p:blipFill>
        <p:spPr>
          <a:xfrm>
            <a:off x="1158582" y="1787419"/>
            <a:ext cx="6826850" cy="4332775"/>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ge11435e9ab_0_392"/>
          <p:cNvSpPr txBox="1"/>
          <p:nvPr/>
        </p:nvSpPr>
        <p:spPr>
          <a:xfrm>
            <a:off x="989762" y="216922"/>
            <a:ext cx="78249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Why is density a physical property?</a:t>
            </a:r>
            <a:endParaRPr sz="1400" b="0" i="0" u="none" strike="noStrike" cap="none">
              <a:solidFill>
                <a:srgbClr val="000000"/>
              </a:solidFill>
              <a:latin typeface="Arial"/>
              <a:ea typeface="Arial"/>
              <a:cs typeface="Arial"/>
              <a:sym typeface="Arial"/>
            </a:endParaRPr>
          </a:p>
        </p:txBody>
      </p:sp>
      <p:sp>
        <p:nvSpPr>
          <p:cNvPr id="670" name="Google Shape;670;ge11435e9ab_0_392"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71" name="Google Shape;671;ge11435e9ab_0_392" descr="http://www.cyberphysics.co.uk/graphics/diagrams/forces/density.gif"/>
          <p:cNvPicPr preferRelativeResize="0"/>
          <p:nvPr/>
        </p:nvPicPr>
        <p:blipFill rotWithShape="1">
          <a:blip r:embed="rId4">
            <a:alphaModFix/>
          </a:blip>
          <a:srcRect/>
          <a:stretch/>
        </p:blipFill>
        <p:spPr>
          <a:xfrm>
            <a:off x="1158582" y="1787419"/>
            <a:ext cx="6826850" cy="433277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ge11435e9ab_0_399"/>
          <p:cNvSpPr txBox="1"/>
          <p:nvPr/>
        </p:nvSpPr>
        <p:spPr>
          <a:xfrm>
            <a:off x="989762" y="216922"/>
            <a:ext cx="7824900" cy="1754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A _______________ happens when a substance is changed but does not form a new substance. </a:t>
            </a:r>
            <a:endParaRPr sz="1400" b="0" i="0" u="none" strike="noStrike" cap="none">
              <a:solidFill>
                <a:srgbClr val="000000"/>
              </a:solidFill>
              <a:latin typeface="Arial"/>
              <a:ea typeface="Arial"/>
              <a:cs typeface="Arial"/>
              <a:sym typeface="Arial"/>
            </a:endParaRPr>
          </a:p>
        </p:txBody>
      </p:sp>
      <p:sp>
        <p:nvSpPr>
          <p:cNvPr id="678" name="Google Shape;678;ge11435e9ab_0_399"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79" name="Google Shape;679;ge11435e9ab_0_399"/>
          <p:cNvPicPr preferRelativeResize="0"/>
          <p:nvPr/>
        </p:nvPicPr>
        <p:blipFill rotWithShape="1">
          <a:blip r:embed="rId4">
            <a:alphaModFix/>
          </a:blip>
          <a:srcRect/>
          <a:stretch/>
        </p:blipFill>
        <p:spPr>
          <a:xfrm>
            <a:off x="1758088" y="2111834"/>
            <a:ext cx="5627818" cy="4502256"/>
          </a:xfrm>
          <a:prstGeom prst="rect">
            <a:avLst/>
          </a:prstGeom>
          <a:noFill/>
          <a:ln>
            <a:noFill/>
          </a:ln>
        </p:spPr>
      </p:pic>
      <p:pic>
        <p:nvPicPr>
          <p:cNvPr id="680" name="Google Shape;680;ge11435e9ab_0_399"/>
          <p:cNvPicPr preferRelativeResize="0"/>
          <p:nvPr/>
        </p:nvPicPr>
        <p:blipFill rotWithShape="1">
          <a:blip r:embed="rId5">
            <a:alphaModFix/>
          </a:blip>
          <a:srcRect/>
          <a:stretch/>
        </p:blipFill>
        <p:spPr>
          <a:xfrm>
            <a:off x="2629582" y="3992338"/>
            <a:ext cx="1663700" cy="1193800"/>
          </a:xfrm>
          <a:prstGeom prst="rect">
            <a:avLst/>
          </a:prstGeom>
          <a:noFill/>
          <a:ln>
            <a:noFill/>
          </a:ln>
        </p:spPr>
      </p:pic>
      <p:sp>
        <p:nvSpPr>
          <p:cNvPr id="681" name="Google Shape;681;ge11435e9ab_0_399"/>
          <p:cNvSpPr txBox="1"/>
          <p:nvPr/>
        </p:nvSpPr>
        <p:spPr>
          <a:xfrm>
            <a:off x="4803000" y="3915114"/>
            <a:ext cx="1577100" cy="1108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600" b="1">
                <a:solidFill>
                  <a:srgbClr val="FFFFFF"/>
                </a:solidFill>
                <a:latin typeface="Calibri"/>
                <a:ea typeface="Calibri"/>
                <a:cs typeface="Calibri"/>
                <a:sym typeface="Calibri"/>
              </a:rPr>
              <a:t>H</a:t>
            </a:r>
            <a:r>
              <a:rPr lang="en-US" sz="6600" b="1" baseline="-25000">
                <a:solidFill>
                  <a:srgbClr val="FFFFFF"/>
                </a:solidFill>
                <a:latin typeface="Calibri"/>
                <a:ea typeface="Calibri"/>
                <a:cs typeface="Calibri"/>
                <a:sym typeface="Calibri"/>
              </a:rPr>
              <a:t>2</a:t>
            </a:r>
            <a:r>
              <a:rPr lang="en-US" sz="6600" b="1">
                <a:solidFill>
                  <a:srgbClr val="FFFFFF"/>
                </a:solidFill>
                <a:latin typeface="Calibri"/>
                <a:ea typeface="Calibri"/>
                <a:cs typeface="Calibri"/>
                <a:sym typeface="Calibri"/>
              </a:rPr>
              <a:t>O</a:t>
            </a:r>
            <a:endParaRPr sz="6600">
              <a:solidFill>
                <a:srgbClr val="000000"/>
              </a:solidFill>
              <a:latin typeface="Calibri"/>
              <a:ea typeface="Calibri"/>
              <a:cs typeface="Calibri"/>
              <a:sym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7" name="Google Shape;687;ge11435e9ab_0_408"/>
          <p:cNvSpPr txBox="1"/>
          <p:nvPr/>
        </p:nvSpPr>
        <p:spPr>
          <a:xfrm>
            <a:off x="989762" y="216922"/>
            <a:ext cx="7824900" cy="1754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A </a:t>
            </a:r>
            <a:r>
              <a:rPr lang="en-US" sz="3600" u="sng">
                <a:solidFill>
                  <a:srgbClr val="FF0000"/>
                </a:solidFill>
                <a:latin typeface="Calibri"/>
                <a:ea typeface="Calibri"/>
                <a:cs typeface="Calibri"/>
                <a:sym typeface="Calibri"/>
              </a:rPr>
              <a:t>physical change</a:t>
            </a:r>
            <a:r>
              <a:rPr lang="en-US" sz="3600">
                <a:solidFill>
                  <a:schemeClr val="dk1"/>
                </a:solidFill>
                <a:latin typeface="Calibri"/>
                <a:ea typeface="Calibri"/>
                <a:cs typeface="Calibri"/>
                <a:sym typeface="Calibri"/>
              </a:rPr>
              <a:t> happens when a substance is changed but does not form a new substance. </a:t>
            </a:r>
            <a:endParaRPr sz="1400" b="0" i="0" u="none" strike="noStrike" cap="none">
              <a:solidFill>
                <a:srgbClr val="000000"/>
              </a:solidFill>
              <a:latin typeface="Arial"/>
              <a:ea typeface="Arial"/>
              <a:cs typeface="Arial"/>
              <a:sym typeface="Arial"/>
            </a:endParaRPr>
          </a:p>
        </p:txBody>
      </p:sp>
      <p:sp>
        <p:nvSpPr>
          <p:cNvPr id="688" name="Google Shape;688;ge11435e9ab_0_408"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89" name="Google Shape;689;ge11435e9ab_0_408"/>
          <p:cNvPicPr preferRelativeResize="0"/>
          <p:nvPr/>
        </p:nvPicPr>
        <p:blipFill rotWithShape="1">
          <a:blip r:embed="rId4">
            <a:alphaModFix/>
          </a:blip>
          <a:srcRect/>
          <a:stretch/>
        </p:blipFill>
        <p:spPr>
          <a:xfrm>
            <a:off x="1758088" y="2111834"/>
            <a:ext cx="5627818" cy="4502256"/>
          </a:xfrm>
          <a:prstGeom prst="rect">
            <a:avLst/>
          </a:prstGeom>
          <a:noFill/>
          <a:ln>
            <a:noFill/>
          </a:ln>
        </p:spPr>
      </p:pic>
      <p:pic>
        <p:nvPicPr>
          <p:cNvPr id="690" name="Google Shape;690;ge11435e9ab_0_408"/>
          <p:cNvPicPr preferRelativeResize="0"/>
          <p:nvPr/>
        </p:nvPicPr>
        <p:blipFill rotWithShape="1">
          <a:blip r:embed="rId5">
            <a:alphaModFix/>
          </a:blip>
          <a:srcRect/>
          <a:stretch/>
        </p:blipFill>
        <p:spPr>
          <a:xfrm>
            <a:off x="2629582" y="3992338"/>
            <a:ext cx="1663700" cy="1193800"/>
          </a:xfrm>
          <a:prstGeom prst="rect">
            <a:avLst/>
          </a:prstGeom>
          <a:noFill/>
          <a:ln>
            <a:noFill/>
          </a:ln>
        </p:spPr>
      </p:pic>
      <p:sp>
        <p:nvSpPr>
          <p:cNvPr id="691" name="Google Shape;691;ge11435e9ab_0_408"/>
          <p:cNvSpPr txBox="1"/>
          <p:nvPr/>
        </p:nvSpPr>
        <p:spPr>
          <a:xfrm>
            <a:off x="4803000" y="3915114"/>
            <a:ext cx="1577100" cy="1108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600" b="1">
                <a:solidFill>
                  <a:srgbClr val="FFFFFF"/>
                </a:solidFill>
                <a:latin typeface="Calibri"/>
                <a:ea typeface="Calibri"/>
                <a:cs typeface="Calibri"/>
                <a:sym typeface="Calibri"/>
              </a:rPr>
              <a:t>H</a:t>
            </a:r>
            <a:r>
              <a:rPr lang="en-US" sz="6600" b="1" baseline="-25000">
                <a:solidFill>
                  <a:srgbClr val="FFFFFF"/>
                </a:solidFill>
                <a:latin typeface="Calibri"/>
                <a:ea typeface="Calibri"/>
                <a:cs typeface="Calibri"/>
                <a:sym typeface="Calibri"/>
              </a:rPr>
              <a:t>2</a:t>
            </a:r>
            <a:r>
              <a:rPr lang="en-US" sz="6600" b="1">
                <a:solidFill>
                  <a:srgbClr val="FFFFFF"/>
                </a:solidFill>
                <a:latin typeface="Calibri"/>
                <a:ea typeface="Calibri"/>
                <a:cs typeface="Calibri"/>
                <a:sym typeface="Calibri"/>
              </a:rPr>
              <a:t>O</a:t>
            </a:r>
            <a:endParaRPr sz="6600">
              <a:solidFill>
                <a:srgbClr val="000000"/>
              </a:solidFill>
              <a:latin typeface="Calibri"/>
              <a:ea typeface="Calibri"/>
              <a:cs typeface="Calibri"/>
              <a:sym typeface="Calibri"/>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697" name="Google Shape;697;ge11435e9ab_0_417"/>
          <p:cNvSpPr txBox="1"/>
          <p:nvPr/>
        </p:nvSpPr>
        <p:spPr>
          <a:xfrm>
            <a:off x="866274" y="234177"/>
            <a:ext cx="80370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What are chemical properties?</a:t>
            </a:r>
            <a:endParaRPr sz="1400" b="0" i="0" u="none" strike="noStrike" cap="none">
              <a:solidFill>
                <a:srgbClr val="000000"/>
              </a:solidFill>
              <a:latin typeface="Arial"/>
              <a:ea typeface="Arial"/>
              <a:cs typeface="Arial"/>
              <a:sym typeface="Arial"/>
            </a:endParaRPr>
          </a:p>
        </p:txBody>
      </p:sp>
      <p:sp>
        <p:nvSpPr>
          <p:cNvPr id="698" name="Google Shape;698;ge11435e9ab_0_417"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99" name="Google Shape;699;ge11435e9ab_0_417"/>
          <p:cNvPicPr preferRelativeResize="0"/>
          <p:nvPr/>
        </p:nvPicPr>
        <p:blipFill rotWithShape="1">
          <a:blip r:embed="rId4">
            <a:alphaModFix/>
          </a:blip>
          <a:srcRect/>
          <a:stretch/>
        </p:blipFill>
        <p:spPr>
          <a:xfrm>
            <a:off x="2381789" y="1671548"/>
            <a:ext cx="4380425" cy="440365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ge11435e9ab_0_431"/>
          <p:cNvSpPr txBox="1"/>
          <p:nvPr/>
        </p:nvSpPr>
        <p:spPr>
          <a:xfrm>
            <a:off x="72450" y="1487350"/>
            <a:ext cx="8999100" cy="1108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600" b="1">
                <a:solidFill>
                  <a:schemeClr val="dk1"/>
                </a:solidFill>
                <a:latin typeface="Calibri"/>
                <a:ea typeface="Calibri"/>
                <a:cs typeface="Calibri"/>
                <a:sym typeface="Calibri"/>
              </a:rPr>
              <a:t>Chemical Change</a:t>
            </a:r>
            <a:endParaRPr sz="6600" b="1" i="0" u="none" strike="noStrike" cap="none">
              <a:solidFill>
                <a:schemeClr val="dk1"/>
              </a:solidFill>
              <a:latin typeface="Calibri"/>
              <a:ea typeface="Calibri"/>
              <a:cs typeface="Calibri"/>
              <a:sym typeface="Calibri"/>
            </a:endParaRPr>
          </a:p>
        </p:txBody>
      </p:sp>
      <p:sp>
        <p:nvSpPr>
          <p:cNvPr id="706" name="Google Shape;706;ge11435e9ab_0_431" descr="Artificial Intelligence"/>
          <p:cNvSpPr/>
          <p:nvPr/>
        </p:nvSpPr>
        <p:spPr>
          <a:xfrm>
            <a:off x="1432781" y="2468252"/>
            <a:ext cx="3326700" cy="30948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07" name="Google Shape;707;ge11435e9ab_0_431"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ge11435e9ab_0_438"/>
          <p:cNvSpPr txBox="1">
            <a:spLocks noGrp="1"/>
          </p:cNvSpPr>
          <p:nvPr>
            <p:ph type="ctrTitle"/>
          </p:nvPr>
        </p:nvSpPr>
        <p:spPr>
          <a:xfrm>
            <a:off x="1315453" y="135869"/>
            <a:ext cx="7637700" cy="18825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400"/>
              <a:buFont typeface="Calibri"/>
              <a:buNone/>
            </a:pPr>
            <a:r>
              <a:rPr lang="en-US" sz="3400" b="1" u="sng"/>
              <a:t>Chemical Change</a:t>
            </a:r>
            <a:r>
              <a:rPr lang="en-US" sz="3400" b="1"/>
              <a:t>: </a:t>
            </a:r>
            <a:r>
              <a:rPr lang="en-US" sz="3400"/>
              <a:t>rearranges the atoms in the original substance to make a new substance</a:t>
            </a:r>
            <a:endParaRPr sz="3400" b="1"/>
          </a:p>
        </p:txBody>
      </p:sp>
      <p:sp>
        <p:nvSpPr>
          <p:cNvPr id="714" name="Google Shape;714;ge11435e9ab_0_438"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15" name="Google Shape;715;ge11435e9ab_0_438" descr="Blog"/>
          <p:cNvPicPr preferRelativeResize="0"/>
          <p:nvPr/>
        </p:nvPicPr>
        <p:blipFill rotWithShape="1">
          <a:blip r:embed="rId4">
            <a:alphaModFix/>
          </a:blip>
          <a:srcRect/>
          <a:stretch/>
        </p:blipFill>
        <p:spPr>
          <a:xfrm>
            <a:off x="735230" y="135869"/>
            <a:ext cx="463492" cy="463492"/>
          </a:xfrm>
          <a:prstGeom prst="rect">
            <a:avLst/>
          </a:prstGeom>
          <a:noFill/>
          <a:ln>
            <a:noFill/>
          </a:ln>
        </p:spPr>
      </p:pic>
      <p:pic>
        <p:nvPicPr>
          <p:cNvPr id="716" name="Google Shape;716;ge11435e9ab_0_438"/>
          <p:cNvPicPr preferRelativeResize="0"/>
          <p:nvPr/>
        </p:nvPicPr>
        <p:blipFill rotWithShape="1">
          <a:blip r:embed="rId5">
            <a:alphaModFix/>
          </a:blip>
          <a:srcRect t="24755"/>
          <a:stretch/>
        </p:blipFill>
        <p:spPr>
          <a:xfrm>
            <a:off x="2715673" y="2375118"/>
            <a:ext cx="3712651" cy="419213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6"/>
          <p:cNvSpPr txBox="1"/>
          <p:nvPr/>
        </p:nvSpPr>
        <p:spPr>
          <a:xfrm>
            <a:off x="849542" y="546945"/>
            <a:ext cx="8013900" cy="737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C0C0C"/>
              </a:buClr>
              <a:buSzPts val="2800"/>
              <a:buFont typeface="Arial"/>
              <a:buNone/>
            </a:pPr>
            <a:r>
              <a:rPr lang="en-US" sz="3500" b="1" u="sng">
                <a:solidFill>
                  <a:srgbClr val="0C0C0C"/>
                </a:solidFill>
                <a:latin typeface="Calibri"/>
                <a:ea typeface="Calibri"/>
                <a:cs typeface="Calibri"/>
                <a:sym typeface="Calibri"/>
              </a:rPr>
              <a:t>Atom</a:t>
            </a:r>
            <a:r>
              <a:rPr lang="en-US" sz="3500" b="1" i="0" u="none" strike="noStrike" cap="none">
                <a:solidFill>
                  <a:srgbClr val="0C0C0C"/>
                </a:solidFill>
                <a:latin typeface="Calibri"/>
                <a:ea typeface="Calibri"/>
                <a:cs typeface="Calibri"/>
                <a:sym typeface="Calibri"/>
              </a:rPr>
              <a:t>: </a:t>
            </a:r>
            <a:r>
              <a:rPr lang="en-US" sz="3500">
                <a:solidFill>
                  <a:srgbClr val="0C0C0C"/>
                </a:solidFill>
                <a:latin typeface="Calibri"/>
                <a:ea typeface="Calibri"/>
                <a:cs typeface="Calibri"/>
                <a:sym typeface="Calibri"/>
              </a:rPr>
              <a:t>smallest whole unit of matter</a:t>
            </a:r>
            <a:endParaRPr sz="3500" b="1" i="0" u="none" strike="noStrike" cap="none">
              <a:solidFill>
                <a:schemeClr val="dk1"/>
              </a:solidFill>
              <a:latin typeface="Calibri"/>
              <a:ea typeface="Calibri"/>
              <a:cs typeface="Calibri"/>
              <a:sym typeface="Calibri"/>
            </a:endParaRPr>
          </a:p>
        </p:txBody>
      </p:sp>
      <p:sp>
        <p:nvSpPr>
          <p:cNvPr id="168" name="Google Shape;168;p6"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9" name="Google Shape;169;p6"/>
          <p:cNvPicPr preferRelativeResize="0"/>
          <p:nvPr/>
        </p:nvPicPr>
        <p:blipFill rotWithShape="1">
          <a:blip r:embed="rId4">
            <a:alphaModFix/>
          </a:blip>
          <a:srcRect l="13939" t="12281" r="15692" b="12281"/>
          <a:stretch/>
        </p:blipFill>
        <p:spPr>
          <a:xfrm>
            <a:off x="2485073" y="1691425"/>
            <a:ext cx="4173857" cy="4474466"/>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ge11435e9ab_0_446"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Google Shape;728;ge11435e9ab_0_451"/>
          <p:cNvSpPr txBox="1"/>
          <p:nvPr/>
        </p:nvSpPr>
        <p:spPr>
          <a:xfrm>
            <a:off x="866274" y="234177"/>
            <a:ext cx="80370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What is a chemical change?</a:t>
            </a:r>
            <a:endParaRPr sz="1400" b="0" i="0" u="none" strike="noStrike" cap="none">
              <a:solidFill>
                <a:srgbClr val="000000"/>
              </a:solidFill>
              <a:latin typeface="Arial"/>
              <a:ea typeface="Arial"/>
              <a:cs typeface="Arial"/>
              <a:sym typeface="Arial"/>
            </a:endParaRPr>
          </a:p>
        </p:txBody>
      </p:sp>
      <p:sp>
        <p:nvSpPr>
          <p:cNvPr id="729" name="Google Shape;729;ge11435e9ab_0_451"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30" name="Google Shape;730;ge11435e9ab_0_451"/>
          <p:cNvPicPr preferRelativeResize="0"/>
          <p:nvPr/>
        </p:nvPicPr>
        <p:blipFill rotWithShape="1">
          <a:blip r:embed="rId4">
            <a:alphaModFix/>
          </a:blip>
          <a:srcRect t="24755"/>
          <a:stretch/>
        </p:blipFill>
        <p:spPr>
          <a:xfrm>
            <a:off x="2715673" y="1827768"/>
            <a:ext cx="3712651" cy="4192131"/>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pic>
        <p:nvPicPr>
          <p:cNvPr id="736" name="Google Shape;736;ge11435e9ab_0_460"/>
          <p:cNvPicPr preferRelativeResize="0"/>
          <p:nvPr/>
        </p:nvPicPr>
        <p:blipFill rotWithShape="1">
          <a:blip r:embed="rId3">
            <a:alphaModFix/>
          </a:blip>
          <a:srcRect/>
          <a:stretch/>
        </p:blipFill>
        <p:spPr>
          <a:xfrm>
            <a:off x="0" y="406400"/>
            <a:ext cx="9144000" cy="6035568"/>
          </a:xfrm>
          <a:prstGeom prst="rect">
            <a:avLst/>
          </a:prstGeom>
          <a:noFill/>
          <a:ln>
            <a:noFill/>
          </a:ln>
        </p:spPr>
      </p:pic>
      <p:sp>
        <p:nvSpPr>
          <p:cNvPr id="737" name="Google Shape;737;ge11435e9ab_0_460"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ge11435e9ab_0_466"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4" name="Google Shape;744;ge11435e9ab_0_466"/>
          <p:cNvSpPr txBox="1"/>
          <p:nvPr/>
        </p:nvSpPr>
        <p:spPr>
          <a:xfrm>
            <a:off x="1423949" y="570075"/>
            <a:ext cx="6296100" cy="831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a:solidFill>
                  <a:srgbClr val="000000"/>
                </a:solidFill>
                <a:latin typeface="Calibri"/>
                <a:ea typeface="Calibri"/>
                <a:cs typeface="Calibri"/>
                <a:sym typeface="Calibri"/>
              </a:rPr>
              <a:t>Reactants </a:t>
            </a:r>
            <a:r>
              <a:rPr lang="en-US" sz="4800">
                <a:latin typeface="Calibri"/>
                <a:ea typeface="Calibri"/>
                <a:cs typeface="Calibri"/>
                <a:sym typeface="Calibri"/>
              </a:rPr>
              <a:t>→ </a:t>
            </a:r>
            <a:r>
              <a:rPr lang="en-US" sz="4800">
                <a:solidFill>
                  <a:srgbClr val="000000"/>
                </a:solidFill>
                <a:latin typeface="Calibri"/>
                <a:ea typeface="Calibri"/>
                <a:cs typeface="Calibri"/>
                <a:sym typeface="Calibri"/>
              </a:rPr>
              <a:t> Products</a:t>
            </a:r>
            <a:endParaRPr sz="4800">
              <a:solidFill>
                <a:srgbClr val="000000"/>
              </a:solidFill>
              <a:latin typeface="Calibri"/>
              <a:ea typeface="Calibri"/>
              <a:cs typeface="Calibri"/>
              <a:sym typeface="Calibri"/>
            </a:endParaRPr>
          </a:p>
        </p:txBody>
      </p:sp>
      <p:pic>
        <p:nvPicPr>
          <p:cNvPr id="745" name="Google Shape;745;ge11435e9ab_0_466"/>
          <p:cNvPicPr preferRelativeResize="0"/>
          <p:nvPr/>
        </p:nvPicPr>
        <p:blipFill rotWithShape="1">
          <a:blip r:embed="rId4">
            <a:alphaModFix/>
          </a:blip>
          <a:srcRect/>
          <a:stretch/>
        </p:blipFill>
        <p:spPr>
          <a:xfrm>
            <a:off x="684987" y="1401063"/>
            <a:ext cx="7774027" cy="4862636"/>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sp>
        <p:nvSpPr>
          <p:cNvPr id="751" name="Google Shape;751;ge11435e9ab_0_476"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52" name="Google Shape;752;ge11435e9ab_0_476"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sp>
        <p:nvSpPr>
          <p:cNvPr id="758" name="Google Shape;758;ge11435e9ab_0_482"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59" name="Google Shape;759;ge11435e9ab_0_482" descr="Comment Like"/>
          <p:cNvPicPr preferRelativeResize="0"/>
          <p:nvPr/>
        </p:nvPicPr>
        <p:blipFill rotWithShape="1">
          <a:blip r:embed="rId4">
            <a:alphaModFix/>
          </a:blip>
          <a:srcRect/>
          <a:stretch/>
        </p:blipFill>
        <p:spPr>
          <a:xfrm>
            <a:off x="735230" y="146272"/>
            <a:ext cx="571056" cy="571056"/>
          </a:xfrm>
          <a:prstGeom prst="rect">
            <a:avLst/>
          </a:prstGeom>
          <a:noFill/>
          <a:ln>
            <a:noFill/>
          </a:ln>
        </p:spPr>
      </p:pic>
      <p:pic>
        <p:nvPicPr>
          <p:cNvPr id="760" name="Google Shape;760;ge11435e9ab_0_482"/>
          <p:cNvPicPr preferRelativeResize="0"/>
          <p:nvPr/>
        </p:nvPicPr>
        <p:blipFill rotWithShape="1">
          <a:blip r:embed="rId5">
            <a:alphaModFix/>
          </a:blip>
          <a:srcRect l="32862" t="10721" r="57276" b="53215"/>
          <a:stretch/>
        </p:blipFill>
        <p:spPr>
          <a:xfrm>
            <a:off x="3539048" y="324874"/>
            <a:ext cx="1965156" cy="6059237"/>
          </a:xfrm>
          <a:prstGeom prst="rect">
            <a:avLst/>
          </a:prstGeom>
          <a:noFill/>
          <a:ln>
            <a:noFill/>
          </a:ln>
        </p:spPr>
      </p:pic>
      <p:pic>
        <p:nvPicPr>
          <p:cNvPr id="761" name="Google Shape;761;ge11435e9ab_0_482"/>
          <p:cNvPicPr preferRelativeResize="0"/>
          <p:nvPr/>
        </p:nvPicPr>
        <p:blipFill rotWithShape="1">
          <a:blip r:embed="rId6">
            <a:alphaModFix/>
          </a:blip>
          <a:srcRect/>
          <a:stretch/>
        </p:blipFill>
        <p:spPr>
          <a:xfrm rot="-1133701">
            <a:off x="716471" y="1257020"/>
            <a:ext cx="1461128" cy="855767"/>
          </a:xfrm>
          <a:prstGeom prst="rect">
            <a:avLst/>
          </a:prstGeom>
          <a:noFill/>
          <a:ln>
            <a:noFill/>
          </a:ln>
        </p:spPr>
      </p:pic>
      <p:pic>
        <p:nvPicPr>
          <p:cNvPr id="762" name="Google Shape;762;ge11435e9ab_0_482"/>
          <p:cNvPicPr preferRelativeResize="0"/>
          <p:nvPr/>
        </p:nvPicPr>
        <p:blipFill rotWithShape="1">
          <a:blip r:embed="rId6">
            <a:alphaModFix/>
          </a:blip>
          <a:srcRect/>
          <a:stretch/>
        </p:blipFill>
        <p:spPr>
          <a:xfrm rot="1541439">
            <a:off x="2363135" y="2050827"/>
            <a:ext cx="1461127" cy="855768"/>
          </a:xfrm>
          <a:prstGeom prst="rect">
            <a:avLst/>
          </a:prstGeom>
          <a:noFill/>
          <a:ln>
            <a:noFill/>
          </a:ln>
        </p:spPr>
      </p:pic>
      <p:pic>
        <p:nvPicPr>
          <p:cNvPr id="763" name="Google Shape;763;ge11435e9ab_0_482"/>
          <p:cNvPicPr preferRelativeResize="0"/>
          <p:nvPr/>
        </p:nvPicPr>
        <p:blipFill rotWithShape="1">
          <a:blip r:embed="rId6">
            <a:alphaModFix/>
          </a:blip>
          <a:srcRect/>
          <a:stretch/>
        </p:blipFill>
        <p:spPr>
          <a:xfrm rot="-205081">
            <a:off x="398817" y="3278907"/>
            <a:ext cx="1461130" cy="855768"/>
          </a:xfrm>
          <a:prstGeom prst="rect">
            <a:avLst/>
          </a:prstGeom>
          <a:noFill/>
          <a:ln>
            <a:noFill/>
          </a:ln>
        </p:spPr>
      </p:pic>
      <p:pic>
        <p:nvPicPr>
          <p:cNvPr id="764" name="Google Shape;764;ge11435e9ab_0_482"/>
          <p:cNvPicPr preferRelativeResize="0"/>
          <p:nvPr/>
        </p:nvPicPr>
        <p:blipFill rotWithShape="1">
          <a:blip r:embed="rId6">
            <a:alphaModFix/>
          </a:blip>
          <a:srcRect/>
          <a:stretch/>
        </p:blipFill>
        <p:spPr>
          <a:xfrm rot="-1133701">
            <a:off x="2210737" y="3993461"/>
            <a:ext cx="1461128" cy="855767"/>
          </a:xfrm>
          <a:prstGeom prst="rect">
            <a:avLst/>
          </a:prstGeom>
          <a:noFill/>
          <a:ln>
            <a:noFill/>
          </a:ln>
        </p:spPr>
      </p:pic>
      <p:pic>
        <p:nvPicPr>
          <p:cNvPr id="765" name="Google Shape;765;ge11435e9ab_0_482"/>
          <p:cNvPicPr preferRelativeResize="0"/>
          <p:nvPr/>
        </p:nvPicPr>
        <p:blipFill rotWithShape="1">
          <a:blip r:embed="rId6">
            <a:alphaModFix/>
          </a:blip>
          <a:srcRect/>
          <a:stretch/>
        </p:blipFill>
        <p:spPr>
          <a:xfrm>
            <a:off x="7218988" y="1898430"/>
            <a:ext cx="1461129" cy="855767"/>
          </a:xfrm>
          <a:prstGeom prst="rect">
            <a:avLst/>
          </a:prstGeom>
          <a:noFill/>
          <a:ln>
            <a:noFill/>
          </a:ln>
        </p:spPr>
      </p:pic>
      <p:pic>
        <p:nvPicPr>
          <p:cNvPr id="766" name="Google Shape;766;ge11435e9ab_0_482"/>
          <p:cNvPicPr preferRelativeResize="0"/>
          <p:nvPr/>
        </p:nvPicPr>
        <p:blipFill rotWithShape="1">
          <a:blip r:embed="rId6">
            <a:alphaModFix/>
          </a:blip>
          <a:srcRect/>
          <a:stretch/>
        </p:blipFill>
        <p:spPr>
          <a:xfrm rot="2318567">
            <a:off x="7201017" y="5314823"/>
            <a:ext cx="1461128" cy="855766"/>
          </a:xfrm>
          <a:prstGeom prst="rect">
            <a:avLst/>
          </a:prstGeom>
          <a:noFill/>
          <a:ln>
            <a:noFill/>
          </a:ln>
        </p:spPr>
      </p:pic>
      <p:pic>
        <p:nvPicPr>
          <p:cNvPr id="767" name="Google Shape;767;ge11435e9ab_0_482"/>
          <p:cNvPicPr preferRelativeResize="0"/>
          <p:nvPr/>
        </p:nvPicPr>
        <p:blipFill rotWithShape="1">
          <a:blip r:embed="rId6">
            <a:alphaModFix/>
          </a:blip>
          <a:srcRect/>
          <a:stretch/>
        </p:blipFill>
        <p:spPr>
          <a:xfrm rot="-1133701">
            <a:off x="5920629" y="3797325"/>
            <a:ext cx="1461128" cy="855767"/>
          </a:xfrm>
          <a:prstGeom prst="rect">
            <a:avLst/>
          </a:prstGeom>
          <a:noFill/>
          <a:ln>
            <a:noFill/>
          </a:ln>
        </p:spPr>
      </p:pic>
      <p:pic>
        <p:nvPicPr>
          <p:cNvPr id="768" name="Google Shape;768;ge11435e9ab_0_482"/>
          <p:cNvPicPr preferRelativeResize="0"/>
          <p:nvPr/>
        </p:nvPicPr>
        <p:blipFill rotWithShape="1">
          <a:blip r:embed="rId6">
            <a:alphaModFix/>
          </a:blip>
          <a:srcRect/>
          <a:stretch/>
        </p:blipFill>
        <p:spPr>
          <a:xfrm rot="1485841">
            <a:off x="703617" y="5218968"/>
            <a:ext cx="1461124" cy="855768"/>
          </a:xfrm>
          <a:prstGeom prst="rect">
            <a:avLst/>
          </a:prstGeom>
          <a:noFill/>
          <a:ln>
            <a:noFill/>
          </a:ln>
        </p:spPr>
      </p:pic>
      <p:pic>
        <p:nvPicPr>
          <p:cNvPr id="769" name="Google Shape;769;ge11435e9ab_0_482"/>
          <p:cNvPicPr preferRelativeResize="0"/>
          <p:nvPr/>
        </p:nvPicPr>
        <p:blipFill rotWithShape="1">
          <a:blip r:embed="rId6">
            <a:alphaModFix/>
          </a:blip>
          <a:srcRect/>
          <a:stretch/>
        </p:blipFill>
        <p:spPr>
          <a:xfrm rot="874615">
            <a:off x="5378795" y="1063183"/>
            <a:ext cx="1461127" cy="855766"/>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775" name="Google Shape;775;ge11435e9ab_0_489"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76" name="Google Shape;776;ge11435e9ab_0_489" descr="Comment Like"/>
          <p:cNvPicPr preferRelativeResize="0"/>
          <p:nvPr/>
        </p:nvPicPr>
        <p:blipFill rotWithShape="1">
          <a:blip r:embed="rId4">
            <a:alphaModFix/>
          </a:blip>
          <a:srcRect/>
          <a:stretch/>
        </p:blipFill>
        <p:spPr>
          <a:xfrm>
            <a:off x="735230" y="146272"/>
            <a:ext cx="571056" cy="571056"/>
          </a:xfrm>
          <a:prstGeom prst="rect">
            <a:avLst/>
          </a:prstGeom>
          <a:noFill/>
          <a:ln>
            <a:noFill/>
          </a:ln>
        </p:spPr>
      </p:pic>
      <p:sp>
        <p:nvSpPr>
          <p:cNvPr id="777" name="Google Shape;777;ge11435e9ab_0_489"/>
          <p:cNvSpPr/>
          <p:nvPr/>
        </p:nvSpPr>
        <p:spPr>
          <a:xfrm>
            <a:off x="3298889" y="2976833"/>
            <a:ext cx="2031900" cy="1510500"/>
          </a:xfrm>
          <a:prstGeom prst="rightArrow">
            <a:avLst>
              <a:gd name="adj1" fmla="val 50000"/>
              <a:gd name="adj2" fmla="val 50000"/>
            </a:avLst>
          </a:prstGeom>
          <a:solidFill>
            <a:srgbClr val="BFBFBF"/>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pic>
        <p:nvPicPr>
          <p:cNvPr id="778" name="Google Shape;778;ge11435e9ab_0_489" descr="dreamstime_xs_31151806.jpg"/>
          <p:cNvPicPr preferRelativeResize="0"/>
          <p:nvPr/>
        </p:nvPicPr>
        <p:blipFill rotWithShape="1">
          <a:blip r:embed="rId5">
            <a:alphaModFix/>
          </a:blip>
          <a:srcRect/>
          <a:stretch/>
        </p:blipFill>
        <p:spPr>
          <a:xfrm rot="-2065664">
            <a:off x="10299" y="2116097"/>
            <a:ext cx="3812228" cy="2072899"/>
          </a:xfrm>
          <a:prstGeom prst="rect">
            <a:avLst/>
          </a:prstGeom>
          <a:noFill/>
          <a:ln>
            <a:noFill/>
          </a:ln>
        </p:spPr>
      </p:pic>
      <p:pic>
        <p:nvPicPr>
          <p:cNvPr id="779" name="Google Shape;779;ge11435e9ab_0_489" descr="dreamstime_xs_420215.jpg"/>
          <p:cNvPicPr preferRelativeResize="0"/>
          <p:nvPr/>
        </p:nvPicPr>
        <p:blipFill rotWithShape="1">
          <a:blip r:embed="rId6">
            <a:alphaModFix/>
          </a:blip>
          <a:srcRect/>
          <a:stretch/>
        </p:blipFill>
        <p:spPr>
          <a:xfrm rot="9522157">
            <a:off x="3915315" y="2020066"/>
            <a:ext cx="5034744" cy="3346007"/>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sp>
        <p:nvSpPr>
          <p:cNvPr id="785" name="Google Shape;785;ge11435e9ab_0_509"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86" name="Google Shape;786;ge11435e9ab_0_509" descr="Comment Dislike"/>
          <p:cNvPicPr preferRelativeResize="0"/>
          <p:nvPr/>
        </p:nvPicPr>
        <p:blipFill rotWithShape="1">
          <a:blip r:embed="rId4">
            <a:alphaModFix/>
          </a:blip>
          <a:srcRect/>
          <a:stretch/>
        </p:blipFill>
        <p:spPr>
          <a:xfrm>
            <a:off x="4572001" y="1755126"/>
            <a:ext cx="3347724" cy="3347724"/>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792" name="Google Shape;792;ge11435e9ab_0_515"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93" name="Google Shape;793;ge11435e9ab_0_515" descr="Comment Dislike"/>
          <p:cNvPicPr preferRelativeResize="0"/>
          <p:nvPr/>
        </p:nvPicPr>
        <p:blipFill rotWithShape="1">
          <a:blip r:embed="rId4">
            <a:alphaModFix/>
          </a:blip>
          <a:srcRect/>
          <a:stretch/>
        </p:blipFill>
        <p:spPr>
          <a:xfrm>
            <a:off x="654806" y="94861"/>
            <a:ext cx="545579" cy="545579"/>
          </a:xfrm>
          <a:prstGeom prst="rect">
            <a:avLst/>
          </a:prstGeom>
          <a:noFill/>
          <a:ln>
            <a:noFill/>
          </a:ln>
        </p:spPr>
      </p:pic>
      <p:sp>
        <p:nvSpPr>
          <p:cNvPr id="794" name="Google Shape;794;ge11435e9ab_0_515"/>
          <p:cNvSpPr/>
          <p:nvPr/>
        </p:nvSpPr>
        <p:spPr>
          <a:xfrm>
            <a:off x="3376354" y="3100046"/>
            <a:ext cx="1723800" cy="1248300"/>
          </a:xfrm>
          <a:prstGeom prst="rightArrow">
            <a:avLst>
              <a:gd name="adj1" fmla="val 50000"/>
              <a:gd name="adj2" fmla="val 50000"/>
            </a:avLst>
          </a:prstGeom>
          <a:solidFill>
            <a:srgbClr val="BFBFBF"/>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95" name="Google Shape;795;ge11435e9ab_0_515"/>
          <p:cNvSpPr txBox="1"/>
          <p:nvPr/>
        </p:nvSpPr>
        <p:spPr>
          <a:xfrm>
            <a:off x="2674350" y="848450"/>
            <a:ext cx="3127800" cy="1323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rgbClr val="000000"/>
                </a:solidFill>
                <a:latin typeface="Calibri"/>
                <a:ea typeface="Calibri"/>
                <a:cs typeface="Calibri"/>
                <a:sym typeface="Calibri"/>
              </a:rPr>
              <a:t>Chemical Change</a:t>
            </a:r>
            <a:endParaRPr/>
          </a:p>
        </p:txBody>
      </p:sp>
      <p:sp>
        <p:nvSpPr>
          <p:cNvPr id="796" name="Google Shape;796;ge11435e9ab_0_515"/>
          <p:cNvSpPr/>
          <p:nvPr/>
        </p:nvSpPr>
        <p:spPr>
          <a:xfrm>
            <a:off x="3015944" y="720338"/>
            <a:ext cx="2374800" cy="1579800"/>
          </a:xfrm>
          <a:prstGeom prst="noSmoking">
            <a:avLst>
              <a:gd name="adj" fmla="val 10704"/>
            </a:avLst>
          </a:prstGeom>
          <a:solidFill>
            <a:srgbClr val="FF0000">
              <a:alpha val="64709"/>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Calibri"/>
              <a:ea typeface="Calibri"/>
              <a:cs typeface="Calibri"/>
              <a:sym typeface="Calibri"/>
            </a:endParaRPr>
          </a:p>
        </p:txBody>
      </p:sp>
      <p:pic>
        <p:nvPicPr>
          <p:cNvPr id="797" name="Google Shape;797;ge11435e9ab_0_515" descr="tree.jpg"/>
          <p:cNvPicPr preferRelativeResize="0"/>
          <p:nvPr/>
        </p:nvPicPr>
        <p:blipFill rotWithShape="1">
          <a:blip r:embed="rId5">
            <a:alphaModFix/>
          </a:blip>
          <a:srcRect/>
          <a:stretch/>
        </p:blipFill>
        <p:spPr>
          <a:xfrm>
            <a:off x="262736" y="2300258"/>
            <a:ext cx="3255408" cy="2728679"/>
          </a:xfrm>
          <a:prstGeom prst="rect">
            <a:avLst/>
          </a:prstGeom>
          <a:noFill/>
          <a:ln>
            <a:noFill/>
          </a:ln>
        </p:spPr>
      </p:pic>
      <p:pic>
        <p:nvPicPr>
          <p:cNvPr id="798" name="Google Shape;798;ge11435e9ab_0_515" descr="dreamstime_xs_45157804.jpg"/>
          <p:cNvPicPr preferRelativeResize="0"/>
          <p:nvPr/>
        </p:nvPicPr>
        <p:blipFill rotWithShape="1">
          <a:blip r:embed="rId6">
            <a:alphaModFix/>
          </a:blip>
          <a:srcRect/>
          <a:stretch/>
        </p:blipFill>
        <p:spPr>
          <a:xfrm rot="-2603217">
            <a:off x="4191294" y="2905687"/>
            <a:ext cx="4650066" cy="1913768"/>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ge11435e9ab_0_535"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ge11435e9ab_0_31"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6" name="Google Shape;176;ge11435e9ab_0_31"/>
          <p:cNvPicPr preferRelativeResize="0"/>
          <p:nvPr/>
        </p:nvPicPr>
        <p:blipFill rotWithShape="1">
          <a:blip r:embed="rId4">
            <a:alphaModFix/>
          </a:blip>
          <a:srcRect/>
          <a:stretch/>
        </p:blipFill>
        <p:spPr>
          <a:xfrm>
            <a:off x="1337333" y="424800"/>
            <a:ext cx="6469333" cy="5861408"/>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810" name="Google Shape;810;ge11435e9ab_0_540"/>
          <p:cNvSpPr txBox="1"/>
          <p:nvPr/>
        </p:nvSpPr>
        <p:spPr>
          <a:xfrm>
            <a:off x="866274" y="234177"/>
            <a:ext cx="80370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What are some examples of chemical changes?</a:t>
            </a:r>
            <a:endParaRPr sz="1400" b="0" i="0" u="none" strike="noStrike" cap="none">
              <a:solidFill>
                <a:srgbClr val="000000"/>
              </a:solidFill>
              <a:latin typeface="Arial"/>
              <a:ea typeface="Arial"/>
              <a:cs typeface="Arial"/>
              <a:sym typeface="Arial"/>
            </a:endParaRPr>
          </a:p>
        </p:txBody>
      </p:sp>
      <p:sp>
        <p:nvSpPr>
          <p:cNvPr id="811" name="Google Shape;811;ge11435e9ab_0_540"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12" name="Google Shape;812;ge11435e9ab_0_540"/>
          <p:cNvPicPr preferRelativeResize="0"/>
          <p:nvPr/>
        </p:nvPicPr>
        <p:blipFill>
          <a:blip r:embed="rId4">
            <a:alphaModFix/>
          </a:blip>
          <a:stretch>
            <a:fillRect/>
          </a:stretch>
        </p:blipFill>
        <p:spPr>
          <a:xfrm>
            <a:off x="1132550" y="1587174"/>
            <a:ext cx="6878899" cy="4517700"/>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817"/>
        <p:cNvGrpSpPr/>
        <p:nvPr/>
      </p:nvGrpSpPr>
      <p:grpSpPr>
        <a:xfrm>
          <a:off x="0" y="0"/>
          <a:ext cx="0" cy="0"/>
          <a:chOff x="0" y="0"/>
          <a:chExt cx="0" cy="0"/>
        </a:xfrm>
      </p:grpSpPr>
      <p:sp>
        <p:nvSpPr>
          <p:cNvPr id="818" name="Google Shape;818;ge11435e9ab_0_548"/>
          <p:cNvSpPr txBox="1"/>
          <p:nvPr/>
        </p:nvSpPr>
        <p:spPr>
          <a:xfrm>
            <a:off x="866274" y="234177"/>
            <a:ext cx="80370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What happens in a chemical change?</a:t>
            </a:r>
            <a:endParaRPr sz="1400" b="0" i="0" u="none" strike="noStrike" cap="none">
              <a:solidFill>
                <a:srgbClr val="000000"/>
              </a:solidFill>
              <a:latin typeface="Arial"/>
              <a:ea typeface="Arial"/>
              <a:cs typeface="Arial"/>
              <a:sym typeface="Arial"/>
            </a:endParaRPr>
          </a:p>
        </p:txBody>
      </p:sp>
      <p:sp>
        <p:nvSpPr>
          <p:cNvPr id="819" name="Google Shape;819;ge11435e9ab_0_548"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20" name="Google Shape;820;ge11435e9ab_0_548"/>
          <p:cNvPicPr preferRelativeResize="0"/>
          <p:nvPr/>
        </p:nvPicPr>
        <p:blipFill rotWithShape="1">
          <a:blip r:embed="rId4">
            <a:alphaModFix/>
          </a:blip>
          <a:srcRect t="24755"/>
          <a:stretch/>
        </p:blipFill>
        <p:spPr>
          <a:xfrm>
            <a:off x="2439750" y="1381750"/>
            <a:ext cx="4264476" cy="4815223"/>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sp>
        <p:nvSpPr>
          <p:cNvPr id="826" name="Google Shape;826;ge11435e9ab_0_556"/>
          <p:cNvSpPr txBox="1"/>
          <p:nvPr/>
        </p:nvSpPr>
        <p:spPr>
          <a:xfrm>
            <a:off x="866274" y="234177"/>
            <a:ext cx="80370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What must occur in ALL chemical changes?</a:t>
            </a:r>
            <a:endParaRPr sz="1400" b="0" i="0" u="none" strike="noStrike" cap="none">
              <a:solidFill>
                <a:srgbClr val="000000"/>
              </a:solidFill>
              <a:latin typeface="Arial"/>
              <a:ea typeface="Arial"/>
              <a:cs typeface="Arial"/>
              <a:sym typeface="Arial"/>
            </a:endParaRPr>
          </a:p>
        </p:txBody>
      </p:sp>
      <p:sp>
        <p:nvSpPr>
          <p:cNvPr id="827" name="Google Shape;827;ge11435e9ab_0_556"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28" name="Google Shape;828;ge11435e9ab_0_556"/>
          <p:cNvPicPr preferRelativeResize="0"/>
          <p:nvPr/>
        </p:nvPicPr>
        <p:blipFill rotWithShape="1">
          <a:blip r:embed="rId4">
            <a:alphaModFix/>
          </a:blip>
          <a:srcRect/>
          <a:stretch/>
        </p:blipFill>
        <p:spPr>
          <a:xfrm>
            <a:off x="345325" y="1579650"/>
            <a:ext cx="8453353" cy="4553900"/>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sp>
        <p:nvSpPr>
          <p:cNvPr id="834" name="Google Shape;834;ge11435e9ab_0_564"/>
          <p:cNvSpPr txBox="1"/>
          <p:nvPr/>
        </p:nvSpPr>
        <p:spPr>
          <a:xfrm>
            <a:off x="866274" y="234177"/>
            <a:ext cx="80370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What are the original and new substances called in a chemical reaction?</a:t>
            </a:r>
            <a:endParaRPr sz="1400" b="0" i="0" u="none" strike="noStrike" cap="none">
              <a:solidFill>
                <a:srgbClr val="000000"/>
              </a:solidFill>
              <a:latin typeface="Arial"/>
              <a:ea typeface="Arial"/>
              <a:cs typeface="Arial"/>
              <a:sym typeface="Arial"/>
            </a:endParaRPr>
          </a:p>
        </p:txBody>
      </p:sp>
      <p:sp>
        <p:nvSpPr>
          <p:cNvPr id="835" name="Google Shape;835;ge11435e9ab_0_564"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36" name="Google Shape;836;ge11435e9ab_0_564"/>
          <p:cNvPicPr preferRelativeResize="0"/>
          <p:nvPr/>
        </p:nvPicPr>
        <p:blipFill rotWithShape="1">
          <a:blip r:embed="rId4">
            <a:alphaModFix/>
          </a:blip>
          <a:srcRect/>
          <a:stretch/>
        </p:blipFill>
        <p:spPr>
          <a:xfrm>
            <a:off x="345325" y="1579650"/>
            <a:ext cx="8453353" cy="4553900"/>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842" name="Google Shape;842;ge11435e9ab_0_571"/>
          <p:cNvSpPr txBox="1"/>
          <p:nvPr/>
        </p:nvSpPr>
        <p:spPr>
          <a:xfrm>
            <a:off x="866274" y="234177"/>
            <a:ext cx="8037000" cy="1754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What is the relationship between a chemical property and a chemical change?</a:t>
            </a:r>
            <a:endParaRPr sz="1400" b="0" i="0" u="none" strike="noStrike" cap="none">
              <a:solidFill>
                <a:srgbClr val="000000"/>
              </a:solidFill>
              <a:latin typeface="Arial"/>
              <a:ea typeface="Arial"/>
              <a:cs typeface="Arial"/>
              <a:sym typeface="Arial"/>
            </a:endParaRPr>
          </a:p>
        </p:txBody>
      </p:sp>
      <p:sp>
        <p:nvSpPr>
          <p:cNvPr id="843" name="Google Shape;843;ge11435e9ab_0_571"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44" name="Google Shape;844;ge11435e9ab_0_571"/>
          <p:cNvPicPr preferRelativeResize="0"/>
          <p:nvPr/>
        </p:nvPicPr>
        <p:blipFill rotWithShape="1">
          <a:blip r:embed="rId4">
            <a:alphaModFix/>
          </a:blip>
          <a:srcRect/>
          <a:stretch/>
        </p:blipFill>
        <p:spPr>
          <a:xfrm rot="-946501">
            <a:off x="1291767" y="2311020"/>
            <a:ext cx="6560457" cy="3594099"/>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sp>
        <p:nvSpPr>
          <p:cNvPr id="850" name="Google Shape;850;ge11435e9ab_0_579"/>
          <p:cNvSpPr txBox="1"/>
          <p:nvPr/>
        </p:nvSpPr>
        <p:spPr>
          <a:xfrm>
            <a:off x="2585397" y="628581"/>
            <a:ext cx="3973200" cy="92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851" name="Google Shape;851;ge11435e9ab_0_579" descr="Rewind"/>
          <p:cNvSpPr/>
          <p:nvPr/>
        </p:nvSpPr>
        <p:spPr>
          <a:xfrm>
            <a:off x="1928445" y="1500554"/>
            <a:ext cx="5287200"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857" name="Google Shape;857;ge11435e9ab_0_613"/>
          <p:cNvSpPr txBox="1">
            <a:spLocks noGrp="1"/>
          </p:cNvSpPr>
          <p:nvPr>
            <p:ph type="ctrTitle"/>
          </p:nvPr>
        </p:nvSpPr>
        <p:spPr>
          <a:xfrm>
            <a:off x="735300" y="135875"/>
            <a:ext cx="8217900" cy="18825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400"/>
              <a:buFont typeface="Calibri"/>
              <a:buNone/>
            </a:pPr>
            <a:r>
              <a:rPr lang="en-US" sz="3400" b="1" u="sng"/>
              <a:t>Chemical Change</a:t>
            </a:r>
            <a:r>
              <a:rPr lang="en-US" sz="3400" b="1"/>
              <a:t>: </a:t>
            </a:r>
            <a:r>
              <a:rPr lang="en-US" sz="3400"/>
              <a:t>rearranges the atoms in the original substance to make a new substance</a:t>
            </a:r>
            <a:endParaRPr sz="3400" b="1"/>
          </a:p>
        </p:txBody>
      </p:sp>
      <p:pic>
        <p:nvPicPr>
          <p:cNvPr id="858" name="Google Shape;858;ge11435e9ab_0_613"/>
          <p:cNvPicPr preferRelativeResize="0"/>
          <p:nvPr/>
        </p:nvPicPr>
        <p:blipFill rotWithShape="1">
          <a:blip r:embed="rId3">
            <a:alphaModFix/>
          </a:blip>
          <a:srcRect t="24755"/>
          <a:stretch/>
        </p:blipFill>
        <p:spPr>
          <a:xfrm>
            <a:off x="2715673" y="2375118"/>
            <a:ext cx="3712651" cy="4192131"/>
          </a:xfrm>
          <a:prstGeom prst="rect">
            <a:avLst/>
          </a:prstGeom>
          <a:noFill/>
          <a:ln>
            <a:noFill/>
          </a:ln>
        </p:spPr>
      </p:pic>
      <p:sp>
        <p:nvSpPr>
          <p:cNvPr id="859" name="Google Shape;859;ge11435e9ab_0_613" descr="Rewind"/>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864"/>
        <p:cNvGrpSpPr/>
        <p:nvPr/>
      </p:nvGrpSpPr>
      <p:grpSpPr>
        <a:xfrm>
          <a:off x="0" y="0"/>
          <a:ext cx="0" cy="0"/>
          <a:chOff x="0" y="0"/>
          <a:chExt cx="0" cy="0"/>
        </a:xfrm>
      </p:grpSpPr>
      <p:sp>
        <p:nvSpPr>
          <p:cNvPr id="865" name="Google Shape;865;ge11435e9ab_0_622" descr="Laptop"/>
          <p:cNvSpPr/>
          <p:nvPr/>
        </p:nvSpPr>
        <p:spPr>
          <a:xfrm>
            <a:off x="-8"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ge11435e9ab_0_622"/>
          <p:cNvSpPr txBox="1"/>
          <p:nvPr/>
        </p:nvSpPr>
        <p:spPr>
          <a:xfrm>
            <a:off x="1554235" y="339673"/>
            <a:ext cx="5607000" cy="954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600">
                <a:solidFill>
                  <a:srgbClr val="FFC000"/>
                </a:solidFill>
                <a:latin typeface="Calibri"/>
                <a:ea typeface="Calibri"/>
                <a:cs typeface="Calibri"/>
                <a:sym typeface="Calibri"/>
              </a:rPr>
              <a:t>Simulation Activity</a:t>
            </a:r>
            <a:endParaRPr/>
          </a:p>
        </p:txBody>
      </p:sp>
      <p:sp>
        <p:nvSpPr>
          <p:cNvPr id="867" name="Google Shape;867;ge11435e9ab_0_622"/>
          <p:cNvSpPr txBox="1"/>
          <p:nvPr/>
        </p:nvSpPr>
        <p:spPr>
          <a:xfrm>
            <a:off x="214351" y="1301772"/>
            <a:ext cx="87153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u="sng">
                <a:solidFill>
                  <a:srgbClr val="000000"/>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Physical/Chemical Changes Simulation</a:t>
            </a:r>
            <a:endParaRPr sz="3600">
              <a:solidFill>
                <a:srgbClr val="000000"/>
              </a:solidFill>
              <a:latin typeface="Calibri"/>
              <a:ea typeface="Calibri"/>
              <a:cs typeface="Calibri"/>
              <a:sym typeface="Calibri"/>
            </a:endParaRPr>
          </a:p>
          <a:p>
            <a:pPr marL="0" marR="0" lvl="0" indent="0" algn="ctr" rtl="0">
              <a:spcBef>
                <a:spcPts val="0"/>
              </a:spcBef>
              <a:spcAft>
                <a:spcPts val="0"/>
              </a:spcAft>
              <a:buNone/>
            </a:pPr>
            <a:r>
              <a:rPr lang="en-US" sz="3600">
                <a:solidFill>
                  <a:srgbClr val="000000"/>
                </a:solidFill>
                <a:latin typeface="Calibri"/>
                <a:ea typeface="Calibri"/>
                <a:cs typeface="Calibri"/>
                <a:sym typeface="Calibri"/>
              </a:rPr>
              <a:t>(Glencoe)</a:t>
            </a:r>
            <a:endParaRPr/>
          </a:p>
        </p:txBody>
      </p:sp>
      <p:pic>
        <p:nvPicPr>
          <p:cNvPr id="868" name="Google Shape;868;ge11435e9ab_0_622"/>
          <p:cNvPicPr preferRelativeResize="0"/>
          <p:nvPr/>
        </p:nvPicPr>
        <p:blipFill rotWithShape="1">
          <a:blip r:embed="rId5">
            <a:alphaModFix/>
          </a:blip>
          <a:srcRect l="4758" t="10319" r="26668" b="11206"/>
          <a:stretch/>
        </p:blipFill>
        <p:spPr>
          <a:xfrm>
            <a:off x="4143411" y="2824146"/>
            <a:ext cx="4572000" cy="3686630"/>
          </a:xfrm>
          <a:prstGeom prst="rect">
            <a:avLst/>
          </a:prstGeom>
          <a:noFill/>
          <a:ln>
            <a:noFill/>
          </a:ln>
        </p:spPr>
      </p:pic>
      <p:pic>
        <p:nvPicPr>
          <p:cNvPr id="869" name="Google Shape;869;ge11435e9ab_0_622" descr="Cursor"/>
          <p:cNvPicPr preferRelativeResize="0"/>
          <p:nvPr/>
        </p:nvPicPr>
        <p:blipFill rotWithShape="1">
          <a:blip r:embed="rId6">
            <a:alphaModFix/>
          </a:blip>
          <a:srcRect/>
          <a:stretch/>
        </p:blipFill>
        <p:spPr>
          <a:xfrm rot="5400000">
            <a:off x="741794" y="1974327"/>
            <a:ext cx="914400" cy="914400"/>
          </a:xfrm>
          <a:prstGeom prst="rect">
            <a:avLst/>
          </a:prstGeom>
          <a:noFill/>
          <a:ln>
            <a:noFill/>
          </a:ln>
        </p:spPr>
      </p:pic>
      <p:sp>
        <p:nvSpPr>
          <p:cNvPr id="870" name="Google Shape;870;ge11435e9ab_0_622"/>
          <p:cNvSpPr txBox="1"/>
          <p:nvPr/>
        </p:nvSpPr>
        <p:spPr>
          <a:xfrm>
            <a:off x="214350" y="2824146"/>
            <a:ext cx="2552400" cy="3694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a:solidFill>
                  <a:srgbClr val="000000"/>
                </a:solidFill>
                <a:latin typeface="Calibri"/>
                <a:ea typeface="Calibri"/>
                <a:cs typeface="Calibri"/>
                <a:sym typeface="Calibri"/>
              </a:rPr>
              <a:t>Click the link above to practice identifying chemical and physical changes</a:t>
            </a:r>
            <a:endParaRPr/>
          </a:p>
          <a:p>
            <a:pPr marL="0" marR="0" lvl="0" indent="0" algn="l" rtl="0">
              <a:spcBef>
                <a:spcPts val="0"/>
              </a:spcBef>
              <a:spcAft>
                <a:spcPts val="0"/>
              </a:spcAft>
              <a:buNone/>
            </a:pPr>
            <a:endParaRPr sz="1800" i="1">
              <a:solidFill>
                <a:srgbClr val="000000"/>
              </a:solidFill>
              <a:latin typeface="Calibri"/>
              <a:ea typeface="Calibri"/>
              <a:cs typeface="Calibri"/>
              <a:sym typeface="Calibri"/>
            </a:endParaRPr>
          </a:p>
          <a:p>
            <a:pPr marL="0" marR="0" lvl="0" indent="0" algn="l" rtl="0">
              <a:spcBef>
                <a:spcPts val="0"/>
              </a:spcBef>
              <a:spcAft>
                <a:spcPts val="0"/>
              </a:spcAft>
              <a:buNone/>
            </a:pPr>
            <a:r>
              <a:rPr lang="en-US" sz="1800" i="1">
                <a:solidFill>
                  <a:srgbClr val="000000"/>
                </a:solidFill>
                <a:latin typeface="Calibri"/>
                <a:ea typeface="Calibri"/>
                <a:cs typeface="Calibri"/>
                <a:sym typeface="Calibri"/>
              </a:rPr>
              <a:t>In this simulation activity, you’ll determine if something is going through a physical or chemical change. Use the checklist to help you determine if the change is physical or chemical. </a:t>
            </a:r>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876" name="Google Shape;876;ge11435e9ab_0_585" descr="Lightbulb and gea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7" name="Google Shape;877;ge11435e9ab_0_585"/>
          <p:cNvSpPr txBox="1"/>
          <p:nvPr/>
        </p:nvSpPr>
        <p:spPr>
          <a:xfrm>
            <a:off x="509380" y="296807"/>
            <a:ext cx="8209500" cy="193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 </a:t>
            </a:r>
            <a:r>
              <a:rPr lang="en-US" sz="3000" b="0" i="0" u="none" strike="noStrike" cap="none">
                <a:solidFill>
                  <a:schemeClr val="dk1"/>
                </a:solidFill>
                <a:latin typeface="Calibri"/>
                <a:ea typeface="Calibri"/>
                <a:cs typeface="Calibri"/>
                <a:sym typeface="Calibri"/>
              </a:rPr>
              <a:t>What are the </a:t>
            </a:r>
            <a:r>
              <a:rPr lang="en-US" sz="3000">
                <a:solidFill>
                  <a:schemeClr val="dk1"/>
                </a:solidFill>
                <a:latin typeface="Calibri"/>
                <a:ea typeface="Calibri"/>
                <a:cs typeface="Calibri"/>
                <a:sym typeface="Calibri"/>
              </a:rPr>
              <a:t>similarities and differences between physical and chemical properties and changes, and what do they tell us about a substance?</a:t>
            </a:r>
            <a:endParaRPr sz="3000" b="0" i="0" u="none" strike="noStrike" cap="none">
              <a:solidFill>
                <a:schemeClr val="dk1"/>
              </a:solidFill>
              <a:latin typeface="Calibri"/>
              <a:ea typeface="Calibri"/>
              <a:cs typeface="Calibri"/>
              <a:sym typeface="Calibri"/>
            </a:endParaRPr>
          </a:p>
        </p:txBody>
      </p:sp>
      <p:grpSp>
        <p:nvGrpSpPr>
          <p:cNvPr id="878" name="Google Shape;878;ge11435e9ab_0_585"/>
          <p:cNvGrpSpPr/>
          <p:nvPr/>
        </p:nvGrpSpPr>
        <p:grpSpPr>
          <a:xfrm>
            <a:off x="5266908" y="2434010"/>
            <a:ext cx="3877259" cy="2122814"/>
            <a:chOff x="1580442" y="1934759"/>
            <a:chExt cx="5567574" cy="4502256"/>
          </a:xfrm>
        </p:grpSpPr>
        <p:pic>
          <p:nvPicPr>
            <p:cNvPr id="879" name="Google Shape;879;ge11435e9ab_0_585"/>
            <p:cNvPicPr preferRelativeResize="0"/>
            <p:nvPr/>
          </p:nvPicPr>
          <p:blipFill rotWithShape="1">
            <a:blip r:embed="rId4">
              <a:alphaModFix/>
            </a:blip>
            <a:srcRect/>
            <a:stretch/>
          </p:blipFill>
          <p:spPr>
            <a:xfrm>
              <a:off x="1580442" y="1934759"/>
              <a:ext cx="5567574" cy="4502256"/>
            </a:xfrm>
            <a:prstGeom prst="rect">
              <a:avLst/>
            </a:prstGeom>
            <a:noFill/>
            <a:ln>
              <a:noFill/>
            </a:ln>
          </p:spPr>
        </p:pic>
        <p:pic>
          <p:nvPicPr>
            <p:cNvPr id="880" name="Google Shape;880;ge11435e9ab_0_585"/>
            <p:cNvPicPr preferRelativeResize="0"/>
            <p:nvPr/>
          </p:nvPicPr>
          <p:blipFill rotWithShape="1">
            <a:blip r:embed="rId5">
              <a:alphaModFix/>
            </a:blip>
            <a:srcRect/>
            <a:stretch/>
          </p:blipFill>
          <p:spPr>
            <a:xfrm>
              <a:off x="2391694" y="3815263"/>
              <a:ext cx="1663700" cy="1193800"/>
            </a:xfrm>
            <a:prstGeom prst="rect">
              <a:avLst/>
            </a:prstGeom>
            <a:noFill/>
            <a:ln>
              <a:noFill/>
            </a:ln>
          </p:spPr>
        </p:pic>
        <p:sp>
          <p:nvSpPr>
            <p:cNvPr id="881" name="Google Shape;881;ge11435e9ab_0_585"/>
            <p:cNvSpPr txBox="1"/>
            <p:nvPr/>
          </p:nvSpPr>
          <p:spPr>
            <a:xfrm>
              <a:off x="4565111" y="3738040"/>
              <a:ext cx="1598100" cy="1632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a:solidFill>
                    <a:srgbClr val="FFFFFF"/>
                  </a:solidFill>
                  <a:latin typeface="Calibri"/>
                  <a:ea typeface="Calibri"/>
                  <a:cs typeface="Calibri"/>
                  <a:sym typeface="Calibri"/>
                </a:rPr>
                <a:t>H</a:t>
              </a:r>
              <a:r>
                <a:rPr lang="en-US" sz="4400" b="1" baseline="-25000">
                  <a:solidFill>
                    <a:srgbClr val="FFFFFF"/>
                  </a:solidFill>
                  <a:latin typeface="Calibri"/>
                  <a:ea typeface="Calibri"/>
                  <a:cs typeface="Calibri"/>
                  <a:sym typeface="Calibri"/>
                </a:rPr>
                <a:t>2</a:t>
              </a:r>
              <a:r>
                <a:rPr lang="en-US" sz="4400" b="1">
                  <a:solidFill>
                    <a:srgbClr val="FFFFFF"/>
                  </a:solidFill>
                  <a:latin typeface="Calibri"/>
                  <a:ea typeface="Calibri"/>
                  <a:cs typeface="Calibri"/>
                  <a:sym typeface="Calibri"/>
                </a:rPr>
                <a:t>O</a:t>
              </a:r>
              <a:endParaRPr sz="4400">
                <a:solidFill>
                  <a:srgbClr val="000000"/>
                </a:solidFill>
                <a:latin typeface="Calibri"/>
                <a:ea typeface="Calibri"/>
                <a:cs typeface="Calibri"/>
                <a:sym typeface="Calibri"/>
              </a:endParaRPr>
            </a:p>
          </p:txBody>
        </p:sp>
      </p:grpSp>
      <p:pic>
        <p:nvPicPr>
          <p:cNvPr id="882" name="Google Shape;882;ge11435e9ab_0_585"/>
          <p:cNvPicPr preferRelativeResize="0"/>
          <p:nvPr/>
        </p:nvPicPr>
        <p:blipFill rotWithShape="1">
          <a:blip r:embed="rId6">
            <a:alphaModFix/>
          </a:blip>
          <a:srcRect/>
          <a:stretch/>
        </p:blipFill>
        <p:spPr>
          <a:xfrm>
            <a:off x="-175" y="2721008"/>
            <a:ext cx="2381472" cy="1548684"/>
          </a:xfrm>
          <a:prstGeom prst="rect">
            <a:avLst/>
          </a:prstGeom>
          <a:noFill/>
          <a:ln>
            <a:noFill/>
          </a:ln>
        </p:spPr>
      </p:pic>
      <p:pic>
        <p:nvPicPr>
          <p:cNvPr id="883" name="Google Shape;883;ge11435e9ab_0_585"/>
          <p:cNvPicPr preferRelativeResize="0"/>
          <p:nvPr/>
        </p:nvPicPr>
        <p:blipFill rotWithShape="1">
          <a:blip r:embed="rId7">
            <a:alphaModFix/>
          </a:blip>
          <a:srcRect/>
          <a:stretch/>
        </p:blipFill>
        <p:spPr>
          <a:xfrm>
            <a:off x="203428" y="4645742"/>
            <a:ext cx="2583843" cy="2212258"/>
          </a:xfrm>
          <a:prstGeom prst="rect">
            <a:avLst/>
          </a:prstGeom>
          <a:noFill/>
          <a:ln>
            <a:noFill/>
          </a:ln>
        </p:spPr>
      </p:pic>
      <p:pic>
        <p:nvPicPr>
          <p:cNvPr id="884" name="Google Shape;884;ge11435e9ab_0_585"/>
          <p:cNvPicPr preferRelativeResize="0"/>
          <p:nvPr/>
        </p:nvPicPr>
        <p:blipFill rotWithShape="1">
          <a:blip r:embed="rId8">
            <a:alphaModFix/>
          </a:blip>
          <a:srcRect t="24755"/>
          <a:stretch/>
        </p:blipFill>
        <p:spPr>
          <a:xfrm>
            <a:off x="5642690" y="4399945"/>
            <a:ext cx="3405044" cy="2122744"/>
          </a:xfrm>
          <a:prstGeom prst="rect">
            <a:avLst/>
          </a:prstGeom>
          <a:noFill/>
          <a:ln>
            <a:noFill/>
          </a:ln>
        </p:spPr>
      </p:pic>
      <p:sp>
        <p:nvSpPr>
          <p:cNvPr id="885" name="Google Shape;885;ge11435e9ab_0_585"/>
          <p:cNvSpPr txBox="1"/>
          <p:nvPr/>
        </p:nvSpPr>
        <p:spPr>
          <a:xfrm>
            <a:off x="2174298" y="2992227"/>
            <a:ext cx="3405000" cy="1108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Calibri"/>
                <a:ea typeface="Calibri"/>
                <a:cs typeface="Calibri"/>
                <a:sym typeface="Calibri"/>
              </a:rPr>
              <a:t>Physical Property vs Physical Change</a:t>
            </a:r>
            <a:endParaRPr/>
          </a:p>
          <a:p>
            <a:pPr marL="0" marR="0" lvl="0" indent="0" algn="ctr" rtl="0">
              <a:spcBef>
                <a:spcPts val="0"/>
              </a:spcBef>
              <a:spcAft>
                <a:spcPts val="0"/>
              </a:spcAft>
              <a:buNone/>
            </a:pPr>
            <a:endParaRPr sz="1800">
              <a:solidFill>
                <a:srgbClr val="000000"/>
              </a:solidFill>
              <a:latin typeface="Calibri"/>
              <a:ea typeface="Calibri"/>
              <a:cs typeface="Calibri"/>
              <a:sym typeface="Calibri"/>
            </a:endParaRPr>
          </a:p>
        </p:txBody>
      </p:sp>
      <p:sp>
        <p:nvSpPr>
          <p:cNvPr id="886" name="Google Shape;886;ge11435e9ab_0_585"/>
          <p:cNvSpPr txBox="1"/>
          <p:nvPr/>
        </p:nvSpPr>
        <p:spPr>
          <a:xfrm>
            <a:off x="2521798" y="4907318"/>
            <a:ext cx="2934900" cy="1108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Calibri"/>
                <a:ea typeface="Calibri"/>
                <a:cs typeface="Calibri"/>
                <a:sym typeface="Calibri"/>
              </a:rPr>
              <a:t>Chemical Property vs Chemical Change</a:t>
            </a:r>
            <a:endParaRPr/>
          </a:p>
          <a:p>
            <a:pPr marL="0" marR="0" lvl="0" indent="0" algn="ctr"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pic>
        <p:nvPicPr>
          <p:cNvPr id="892" name="Google Shape;892;ge11435e9ab_0_600"/>
          <p:cNvPicPr preferRelativeResize="0"/>
          <p:nvPr/>
        </p:nvPicPr>
        <p:blipFill rotWithShape="1">
          <a:blip r:embed="rId3">
            <a:alphaModFix/>
          </a:blip>
          <a:srcRect/>
          <a:stretch/>
        </p:blipFill>
        <p:spPr>
          <a:xfrm>
            <a:off x="0" y="0"/>
            <a:ext cx="9143069" cy="6858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ge11435e9ab_0_39"/>
          <p:cNvSpPr txBox="1"/>
          <p:nvPr/>
        </p:nvSpPr>
        <p:spPr>
          <a:xfrm>
            <a:off x="849542" y="546945"/>
            <a:ext cx="8013900" cy="737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C0C0C"/>
              </a:buClr>
              <a:buSzPts val="2800"/>
              <a:buFont typeface="Arial"/>
              <a:buNone/>
            </a:pPr>
            <a:r>
              <a:rPr lang="en-US" sz="3500" b="1" u="sng">
                <a:solidFill>
                  <a:srgbClr val="0C0C0C"/>
                </a:solidFill>
                <a:latin typeface="Calibri"/>
                <a:ea typeface="Calibri"/>
                <a:cs typeface="Calibri"/>
                <a:sym typeface="Calibri"/>
              </a:rPr>
              <a:t>Property</a:t>
            </a:r>
            <a:r>
              <a:rPr lang="en-US" sz="3500" b="1" i="0" u="none" strike="noStrike" cap="none">
                <a:solidFill>
                  <a:srgbClr val="0C0C0C"/>
                </a:solidFill>
                <a:latin typeface="Calibri"/>
                <a:ea typeface="Calibri"/>
                <a:cs typeface="Calibri"/>
                <a:sym typeface="Calibri"/>
              </a:rPr>
              <a:t>: </a:t>
            </a:r>
            <a:r>
              <a:rPr lang="en-US" sz="3500">
                <a:solidFill>
                  <a:srgbClr val="0C0C0C"/>
                </a:solidFill>
                <a:latin typeface="Calibri"/>
                <a:ea typeface="Calibri"/>
                <a:cs typeface="Calibri"/>
                <a:sym typeface="Calibri"/>
              </a:rPr>
              <a:t>observed characteristics</a:t>
            </a:r>
            <a:endParaRPr sz="3500" b="1" i="0" u="none" strike="noStrike" cap="none">
              <a:solidFill>
                <a:schemeClr val="dk1"/>
              </a:solidFill>
              <a:latin typeface="Calibri"/>
              <a:ea typeface="Calibri"/>
              <a:cs typeface="Calibri"/>
              <a:sym typeface="Calibri"/>
            </a:endParaRPr>
          </a:p>
        </p:txBody>
      </p:sp>
      <p:sp>
        <p:nvSpPr>
          <p:cNvPr id="183" name="Google Shape;183;ge11435e9ab_0_39"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4" name="Google Shape;184;ge11435e9ab_0_39"/>
          <p:cNvPicPr preferRelativeResize="0"/>
          <p:nvPr/>
        </p:nvPicPr>
        <p:blipFill rotWithShape="1">
          <a:blip r:embed="rId4">
            <a:alphaModFix/>
          </a:blip>
          <a:srcRect l="-41034" r="-41015"/>
          <a:stretch/>
        </p:blipFill>
        <p:spPr>
          <a:xfrm>
            <a:off x="-401300" y="1873925"/>
            <a:ext cx="10515600" cy="4351200"/>
          </a:xfrm>
          <a:prstGeom prst="rect">
            <a:avLst/>
          </a:prstGeom>
          <a:noFill/>
          <a:ln>
            <a:noFill/>
          </a:ln>
        </p:spPr>
      </p:pic>
      <p:sp>
        <p:nvSpPr>
          <p:cNvPr id="185" name="Google Shape;185;ge11435e9ab_0_39"/>
          <p:cNvSpPr txBox="1"/>
          <p:nvPr/>
        </p:nvSpPr>
        <p:spPr>
          <a:xfrm>
            <a:off x="3147230" y="2709216"/>
            <a:ext cx="1069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0000"/>
                </a:solidFill>
                <a:latin typeface="Calibri"/>
                <a:ea typeface="Calibri"/>
                <a:cs typeface="Calibri"/>
                <a:sym typeface="Calibri"/>
              </a:rPr>
              <a:t>chemical</a:t>
            </a:r>
            <a:endParaRPr/>
          </a:p>
        </p:txBody>
      </p:sp>
      <p:sp>
        <p:nvSpPr>
          <p:cNvPr id="186" name="Google Shape;186;ge11435e9ab_0_39"/>
          <p:cNvSpPr txBox="1"/>
          <p:nvPr/>
        </p:nvSpPr>
        <p:spPr>
          <a:xfrm>
            <a:off x="5346421" y="2709216"/>
            <a:ext cx="1069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0000"/>
                </a:solidFill>
                <a:latin typeface="Calibri"/>
                <a:ea typeface="Calibri"/>
                <a:cs typeface="Calibri"/>
                <a:sym typeface="Calibri"/>
              </a:rPr>
              <a:t>physical</a:t>
            </a:r>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58900" y="1007400"/>
            <a:ext cx="5981766" cy="507831"/>
          </a:xfrm>
          <a:prstGeom prst="rect">
            <a:avLst/>
          </a:prstGeom>
          <a:noFill/>
        </p:spPr>
        <p:txBody>
          <a:bodyPr wrap="none" rtlCol="0">
            <a:spAutoFit/>
          </a:bodyPr>
          <a:lstStyle/>
          <a:p>
            <a:r>
              <a:rPr lang="en-US" sz="2700" dirty="0"/>
              <a:t>This Video Created With Resources From:</a:t>
            </a:r>
          </a:p>
        </p:txBody>
      </p:sp>
      <p:sp>
        <p:nvSpPr>
          <p:cNvPr id="4" name="TextBox 3"/>
          <p:cNvSpPr txBox="1"/>
          <p:nvPr/>
        </p:nvSpPr>
        <p:spPr>
          <a:xfrm>
            <a:off x="588172" y="4919326"/>
            <a:ext cx="8115299" cy="1200329"/>
          </a:xfrm>
          <a:prstGeom prst="rect">
            <a:avLst/>
          </a:prstGeom>
          <a:noFill/>
        </p:spPr>
        <p:txBody>
          <a:bodyPr wrap="square" rtlCol="0">
            <a:spAutoFit/>
          </a:bodyPr>
          <a:lstStyle/>
          <a:p>
            <a:pPr algn="ctr"/>
            <a:r>
              <a:rPr lang="en-US" b="1" dirty="0"/>
              <a:t>Questions or Comments</a:t>
            </a:r>
          </a:p>
          <a:p>
            <a:pPr algn="ctr"/>
            <a:endParaRPr lang="en-US" b="1" dirty="0"/>
          </a:p>
          <a:p>
            <a:pPr algn="ctr"/>
            <a:r>
              <a:rPr lang="en-US" dirty="0"/>
              <a:t> Michael Kennedy, Ph.D.          MKennedy@Virginia.edu </a:t>
            </a:r>
          </a:p>
          <a:p>
            <a:pPr algn="ctr"/>
            <a:r>
              <a:rPr lang="en-US" dirty="0"/>
              <a:t>Rachel L Kunemund, Ph.D.	rk8vm@virginia.edu</a:t>
            </a:r>
          </a:p>
        </p:txBody>
      </p:sp>
      <p:pic>
        <p:nvPicPr>
          <p:cNvPr id="1026" name="Picture 2" descr="IEP Translation – Communication from OSEP regarding the ...">
            <a:extLst>
              <a:ext uri="{FF2B5EF4-FFF2-40B4-BE49-F238E27FC236}">
                <a16:creationId xmlns:a16="http://schemas.microsoft.com/office/drawing/2014/main" id="{DD7666DC-F396-456E-B4E8-F6B72C7060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1048" y="1572482"/>
            <a:ext cx="3821907" cy="6715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BF361E70-3964-488B-B599-B49F39A6C9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0950" y="3515977"/>
            <a:ext cx="6342100" cy="11373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nited States Department of Education - Wikipedia">
            <a:extLst>
              <a:ext uri="{FF2B5EF4-FFF2-40B4-BE49-F238E27FC236}">
                <a16:creationId xmlns:a16="http://schemas.microsoft.com/office/drawing/2014/main" id="{54C82D93-5DCA-45DD-ABA4-ACE77579C8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4902" y="2349776"/>
            <a:ext cx="1194199" cy="1194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44034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3776</Words>
  <Application>Microsoft Office PowerPoint</Application>
  <PresentationFormat>On-screen Show (4:3)</PresentationFormat>
  <Paragraphs>381</Paragraphs>
  <Slides>90</Slides>
  <Notes>88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90</vt:i4>
      </vt:variant>
    </vt:vector>
  </HeadingPairs>
  <TitlesOfParts>
    <vt:vector size="93"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Chemical Property: characteristic of a substance that can only be observed during or after a reaction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Chemical Property: characteristic of a substance that can only be observed during or after a reaction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Chemical Property: characteristic of a substance that can only be observed during or after a reaction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Chemical Change: rearranges the atoms in the original substance to make a new substance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Chemical Change: rearranges the atoms in the original substance to make a new substance</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Raquel Friedman</dc:creator>
  <cp:lastModifiedBy>Kunemund, Rachel (rk8vm)</cp:lastModifiedBy>
  <cp:revision>1</cp:revision>
  <dcterms:created xsi:type="dcterms:W3CDTF">2020-09-19T16:25:35Z</dcterms:created>
  <dcterms:modified xsi:type="dcterms:W3CDTF">2021-08-04T02:18:49Z</dcterms:modified>
</cp:coreProperties>
</file>