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76" r:id="rId7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j/OGv4yUrsiq4PRzjSul/Dqjah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molecule is a particle containing 2 or more atoms of the same </a:t>
            </a:r>
            <a:r>
              <a:rPr lang="en-US" b="1"/>
              <a:t>OR</a:t>
            </a:r>
            <a:r>
              <a:rPr lang="en-US"/>
              <a:t> different elements. Molecules are the smallest pieces of compounds. </a:t>
            </a:r>
            <a:endParaRPr/>
          </a:p>
        </p:txBody>
      </p:sp>
      <p:sp>
        <p:nvSpPr>
          <p:cNvPr id="179" name="Google Shape;1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compound is a substance that is made up of two or more </a:t>
            </a:r>
            <a:r>
              <a:rPr lang="en-US" b="1"/>
              <a:t>different</a:t>
            </a:r>
            <a:r>
              <a:rPr lang="en-US"/>
              <a:t> elements. </a:t>
            </a:r>
            <a:endParaRPr/>
          </a:p>
        </p:txBody>
      </p:sp>
      <p:sp>
        <p:nvSpPr>
          <p:cNvPr id="187" name="Google Shape;18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Elements are symbolized by a capital letter, sometimes followed by a lowercase letter, which is called its chemical symbol. For example, the chemical symbol of chlorine is Cl. </a:t>
            </a:r>
            <a:endParaRPr/>
          </a:p>
        </p:txBody>
      </p:sp>
      <p:sp>
        <p:nvSpPr>
          <p:cNvPr id="198" name="Google Shape;19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 chemical formula uses chemical symbols to represent a compound or molecule. For example, the chemical formula for water is H</a:t>
            </a:r>
            <a:r>
              <a:rPr lang="en-US" baseline="-25000"/>
              <a:t>2</a:t>
            </a:r>
            <a:r>
              <a:rPr lang="en-US"/>
              <a:t>O.</a:t>
            </a:r>
            <a:endParaRPr/>
          </a:p>
        </p:txBody>
      </p:sp>
      <p:sp>
        <p:nvSpPr>
          <p:cNvPr id="206" name="Google Shape;20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 put it all together, a chemical symbol represents an element while a chemical formula uses chemical symbols to represent molecules and compounds. </a:t>
            </a:r>
            <a:endParaRPr/>
          </a:p>
        </p:txBody>
      </p:sp>
      <p:sp>
        <p:nvSpPr>
          <p:cNvPr id="214" name="Google Shape;21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t>
            </a:r>
            <a:r>
              <a:rPr lang="en-US" sz="1100"/>
              <a:t>It is important when reviewing previously learned material that you pause and check for understanding; if students are not grasping previous material you may need to tailor your instruction.</a:t>
            </a:r>
            <a:endParaRPr/>
          </a:p>
        </p:txBody>
      </p:sp>
      <p:sp>
        <p:nvSpPr>
          <p:cNvPr id="226" name="Google Shape;22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element?</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[An element is a pure substance containing only one type of atom.]</a:t>
            </a:r>
            <a:endParaRPr/>
          </a:p>
        </p:txBody>
      </p:sp>
      <p:sp>
        <p:nvSpPr>
          <p:cNvPr id="232" name="Google Shape;23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a molecule and a compound?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molecule is a particle containing 2 or more atoms of the same OR different elements. A compound is a substance that is made of up of two or more DIFFERENT elements.]</a:t>
            </a:r>
            <a:endParaRPr/>
          </a:p>
        </p:txBody>
      </p:sp>
      <p:sp>
        <p:nvSpPr>
          <p:cNvPr id="240" name="Google Shape;24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the difference between a chemical symbol and a chemical formula?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 chemical symbol represents an element, while a chemical formula uses chemical symbols to represent molecules and compounds.]</a:t>
            </a:r>
            <a:endParaRPr/>
          </a:p>
        </p:txBody>
      </p:sp>
      <p:sp>
        <p:nvSpPr>
          <p:cNvPr id="256" name="Google Shape;25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that we’ve reviewed, let’s define our new term, chemical reactions.</a:t>
            </a:r>
            <a:endParaRPr/>
          </a:p>
        </p:txBody>
      </p:sp>
      <p:sp>
        <p:nvSpPr>
          <p:cNvPr id="269" name="Google Shape;26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Today we will learn about chemical reactions.</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 chemical reaction is made up of chemical changes that happen when two or more elements are combined. </a:t>
            </a:r>
            <a:endParaRPr b="0"/>
          </a:p>
          <a:p>
            <a:pPr marL="0" lvl="0" indent="0" algn="l" rtl="0">
              <a:lnSpc>
                <a:spcPct val="100000"/>
              </a:lnSpc>
              <a:spcBef>
                <a:spcPts val="0"/>
              </a:spcBef>
              <a:spcAft>
                <a:spcPts val="0"/>
              </a:spcAft>
              <a:buSzPts val="1400"/>
              <a:buNone/>
            </a:pPr>
            <a:endParaRPr/>
          </a:p>
        </p:txBody>
      </p:sp>
      <p:sp>
        <p:nvSpPr>
          <p:cNvPr id="277" name="Google Shape;27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286" name="Google Shape;28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chemical reaction?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 chemical reaction is made up of chemical changes when two or more elements are combined.]</a:t>
            </a:r>
            <a:endParaRPr sz="1200"/>
          </a:p>
          <a:p>
            <a:pPr marL="0" lvl="0" indent="0" algn="l" rtl="0">
              <a:lnSpc>
                <a:spcPct val="100000"/>
              </a:lnSpc>
              <a:spcBef>
                <a:spcPts val="0"/>
              </a:spcBef>
              <a:spcAft>
                <a:spcPts val="0"/>
              </a:spcAft>
              <a:buSzPts val="1400"/>
              <a:buNone/>
            </a:pPr>
            <a:endParaRPr b="0"/>
          </a:p>
        </p:txBody>
      </p:sp>
      <p:sp>
        <p:nvSpPr>
          <p:cNvPr id="292" name="Google Shape;29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That is the basic definition, but there is a bit more you need to know. </a:t>
            </a:r>
            <a:endParaRPr/>
          </a:p>
        </p:txBody>
      </p:sp>
      <p:sp>
        <p:nvSpPr>
          <p:cNvPr id="300" name="Google Shape;30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Chemical reactions occur when old substances, or reactants, become new substances, or products. The products have unique properties from their original reactants.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Including graphics is helpful for students to make sense of new information. </a:t>
            </a:r>
            <a:endParaRPr/>
          </a:p>
        </p:txBody>
      </p:sp>
      <p:sp>
        <p:nvSpPr>
          <p:cNvPr id="307" name="Google Shape;30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322" name="Google Shape;32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When do chemical reactions occur?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Chemical reactions occur when old substances, or reactants, become new substances, or products. The products have unique properties from their original reactants.]</a:t>
            </a:r>
            <a:endParaRPr/>
          </a:p>
        </p:txBody>
      </p:sp>
      <p:sp>
        <p:nvSpPr>
          <p:cNvPr id="328" name="Google Shape;3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are many factors that affect the rate of chemical reactions. The rate is how fast something happens. </a:t>
            </a:r>
            <a:endParaRPr/>
          </a:p>
        </p:txBody>
      </p:sp>
      <p:sp>
        <p:nvSpPr>
          <p:cNvPr id="336" name="Google Shape;33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chemical reaction, the rate of reaction is how long it takes for the product to form. As scientists you can change the rate of the chemical reaction by changing factors. </a:t>
            </a:r>
            <a:endParaRPr/>
          </a:p>
        </p:txBody>
      </p:sp>
      <p:sp>
        <p:nvSpPr>
          <p:cNvPr id="343" name="Google Shape;34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rate of chemical reaction can be affected (or manipulated) by the temperature, concentration, and surface area of the reactants. </a:t>
            </a:r>
            <a:endParaRPr/>
          </a:p>
        </p:txBody>
      </p:sp>
      <p:sp>
        <p:nvSpPr>
          <p:cNvPr id="351" name="Google Shape;35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Our “big question” is: </a:t>
            </a:r>
            <a:r>
              <a:rPr lang="en-US" b="1"/>
              <a:t>What is involved in a chemical reaction?</a:t>
            </a:r>
            <a:endParaRPr b="0"/>
          </a:p>
          <a:p>
            <a:pPr marL="0" lvl="0" indent="0" algn="l" rtl="0">
              <a:lnSpc>
                <a:spcPct val="100000"/>
              </a:lnSpc>
              <a:spcBef>
                <a:spcPts val="0"/>
              </a:spcBef>
              <a:spcAft>
                <a:spcPts val="0"/>
              </a:spcAft>
              <a:buSzPts val="1400"/>
              <a:buNone/>
            </a:pPr>
            <a:r>
              <a:rPr lang="en-US" b="0"/>
              <a:t>[Pause and illicit predictions from students.]</a:t>
            </a:r>
            <a:endParaRPr/>
          </a:p>
          <a:p>
            <a:pPr marL="0" lvl="0" indent="0" algn="l" rtl="0">
              <a:lnSpc>
                <a:spcPct val="100000"/>
              </a:lnSpc>
              <a:spcBef>
                <a:spcPts val="0"/>
              </a:spcBef>
              <a:spcAft>
                <a:spcPts val="0"/>
              </a:spcAft>
              <a:buSzPts val="1400"/>
              <a:buNone/>
            </a:pPr>
            <a:endParaRPr b="0"/>
          </a:p>
          <a:p>
            <a:pPr marL="0" lvl="0" indent="0" algn="l" rtl="0">
              <a:lnSpc>
                <a:spcPct val="100000"/>
              </a:lnSpc>
              <a:spcBef>
                <a:spcPts val="0"/>
              </a:spcBef>
              <a:spcAft>
                <a:spcPts val="0"/>
              </a:spcAft>
              <a:buSzPts val="1400"/>
              <a:buNone/>
            </a:pPr>
            <a:r>
              <a:rPr lang="en-US" b="0"/>
              <a:t>I love all these thoughtful scientific hypotheses!  Be sure to keep this question and your predictions in mind as we move through the lesson, and we’ll revisit it.</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Asking students to make predictions about what is involved in a chemical reaction is a great way to activate and elicit student ideas and prior knowledge. This type of activity is evidence of the teacher planning for students’ engagement with science ideas.</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First, let’s look at how temperature impacts the rate of reaction. </a:t>
            </a:r>
            <a:endParaRPr/>
          </a:p>
        </p:txBody>
      </p:sp>
      <p:sp>
        <p:nvSpPr>
          <p:cNvPr id="364" name="Google Shape;36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increase the temperature of a reaction, the rate of reaction will generally increase. This is because the particles move faster. </a:t>
            </a:r>
            <a:endParaRPr/>
          </a:p>
        </p:txBody>
      </p:sp>
      <p:sp>
        <p:nvSpPr>
          <p:cNvPr id="378" name="Google Shape;37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look at how concentration impacts the rate of reaction. </a:t>
            </a:r>
            <a:endParaRPr/>
          </a:p>
        </p:txBody>
      </p:sp>
      <p:sp>
        <p:nvSpPr>
          <p:cNvPr id="397" name="Google Shape;39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Concentration is the quantity of something in a given substance. As you increase the concentration of the reactants, you increase the rate of reaction. This is because there are more particles moving together. </a:t>
            </a:r>
            <a:endParaRPr/>
          </a:p>
        </p:txBody>
      </p:sp>
      <p:sp>
        <p:nvSpPr>
          <p:cNvPr id="411" name="Google Shape;41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Finally, let’s look at how surface area impacts the rate of reaction. </a:t>
            </a:r>
            <a:endParaRPr/>
          </a:p>
        </p:txBody>
      </p:sp>
      <p:sp>
        <p:nvSpPr>
          <p:cNvPr id="418" name="Google Shape;41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Surface area affects the rate of reaction if one of the reactants is a solid, such as an alka-seltzer tablet. If you increase the surface area, then you increase the rate of the reaction. </a:t>
            </a:r>
            <a:endParaRPr/>
          </a:p>
        </p:txBody>
      </p:sp>
      <p:sp>
        <p:nvSpPr>
          <p:cNvPr id="432" name="Google Shape;43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39" name="Google Shape;43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factors impact the rate of reaction?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[Temperature, concentration, surface area]</a:t>
            </a:r>
            <a:endParaRPr/>
          </a:p>
        </p:txBody>
      </p:sp>
      <p:sp>
        <p:nvSpPr>
          <p:cNvPr id="445" name="Google Shape;44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how do we know a chemical change is occurring?</a:t>
            </a:r>
            <a:endParaRPr/>
          </a:p>
        </p:txBody>
      </p:sp>
      <p:sp>
        <p:nvSpPr>
          <p:cNvPr id="453" name="Google Shape;45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the mixture begins to bubble, </a:t>
            </a:r>
            <a:endParaRPr/>
          </a:p>
        </p:txBody>
      </p:sp>
      <p:sp>
        <p:nvSpPr>
          <p:cNvPr id="460" name="Google Shape;46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do a quick demonstration that will help get our brains ready to think about chemical reactions, and how they relate to our big question.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demonstration is a great way to introduce students to an investigation. Supporting students to plan and conduct this investigation more independently is important since a large component of inquiry-based activities is encouraging student thinking and independence. </a:t>
            </a:r>
            <a:endParaRPr/>
          </a:p>
        </p:txBody>
      </p:sp>
      <p:sp>
        <p:nvSpPr>
          <p:cNvPr id="134" name="Google Shape;134;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there is a color change, </a:t>
            </a:r>
            <a:endParaRPr/>
          </a:p>
        </p:txBody>
      </p:sp>
      <p:sp>
        <p:nvSpPr>
          <p:cNvPr id="467" name="Google Shape;467;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the solution turns cloudy, </a:t>
            </a:r>
            <a:endParaRPr/>
          </a:p>
        </p:txBody>
      </p:sp>
      <p:sp>
        <p:nvSpPr>
          <p:cNvPr id="474" name="Google Shape;47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or if there is a change in temperature.</a:t>
            </a:r>
            <a:endParaRPr/>
          </a:p>
        </p:txBody>
      </p:sp>
      <p:sp>
        <p:nvSpPr>
          <p:cNvPr id="481" name="Google Shape;48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488" name="Google Shape;488;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can we tell a chemical reaction is occurring?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If the mixture begins to bubble, if there is a change in color, if the solution turns cloudy, or if there is a change in temperature.]</a:t>
            </a:r>
            <a:endParaRPr/>
          </a:p>
        </p:txBody>
      </p:sp>
      <p:sp>
        <p:nvSpPr>
          <p:cNvPr id="494" name="Google Shape;49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We’ve learned a lot about chemical reactions, but there is one last thing we should take about before we move on to some examples. </a:t>
            </a:r>
            <a:endParaRPr/>
          </a:p>
        </p:txBody>
      </p:sp>
      <p:sp>
        <p:nvSpPr>
          <p:cNvPr id="502" name="Google Shape;502;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Chemical equations can be used to model chemical changes, illustrating how elements become rearranged in a chemical reaction. Here we have iron reacting with sulfur to create iron sulfide. This is an example of a balanced equation, where the reactants </a:t>
            </a:r>
            <a:r>
              <a:rPr lang="en-US" b="1"/>
              <a:t>equal</a:t>
            </a:r>
            <a:r>
              <a:rPr lang="en-US"/>
              <a:t> the number of products.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This is a great opportunity to build students’ epistemic knowledge regarding how mathematics is used in science to model chemical equations. </a:t>
            </a:r>
            <a:endParaRPr/>
          </a:p>
        </p:txBody>
      </p:sp>
      <p:sp>
        <p:nvSpPr>
          <p:cNvPr id="509" name="Google Shape;50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Here is another chemical equation. This chemical equation is for photosynthesis (how plants get their nutrients), where a ratio of carbon dioxide and water creates glucose, or a type of sugar, and oxygen molecules. This is another example of a balanced equation, where the amount of products equal the amount of reactants.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Students may not initially understand how this equation is balanced. Although balancing chemical equations is not part of this grade band, it may be helpful to briefly walk students through why the equation above is balanced. </a:t>
            </a:r>
            <a:endParaRPr/>
          </a:p>
        </p:txBody>
      </p:sp>
      <p:sp>
        <p:nvSpPr>
          <p:cNvPr id="524" name="Google Shape;524;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let’s talk about some examples of </a:t>
            </a:r>
            <a:r>
              <a:rPr lang="en-US" b="1"/>
              <a:t>chemical reactions</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Before offering students examples, elicit their prior knowledge by asking them for examples that they know if in their everyday life. </a:t>
            </a:r>
            <a:endParaRPr/>
          </a:p>
        </p:txBody>
      </p:sp>
      <p:sp>
        <p:nvSpPr>
          <p:cNvPr id="532" name="Google Shape;53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Mixing baking soda and vinegar is an example of a chemical reaction. We can tell because the product of the two begins to bubble.</a:t>
            </a:r>
            <a:endParaRPr/>
          </a:p>
        </p:txBody>
      </p:sp>
      <p:sp>
        <p:nvSpPr>
          <p:cNvPr id="539" name="Google Shape;539;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c1d97149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c1d9714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Now let’s pause for a moment to check your understanding.</a:t>
            </a:r>
            <a:endParaRPr b="0"/>
          </a:p>
        </p:txBody>
      </p:sp>
      <p:sp>
        <p:nvSpPr>
          <p:cNvPr id="143" name="Google Shape;143;gdc1d97149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Rusted nails are an example of a chemical reaction. Iron and oxygen are reacting to create the rust. There is a color change.</a:t>
            </a:r>
            <a:endParaRPr/>
          </a:p>
        </p:txBody>
      </p:sp>
      <p:sp>
        <p:nvSpPr>
          <p:cNvPr id="548" name="Google Shape;548;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talk about some non-examples of </a:t>
            </a:r>
            <a:r>
              <a:rPr lang="en-US" b="1"/>
              <a:t>chemical reactions</a:t>
            </a:r>
            <a:r>
              <a:rPr lang="en-US"/>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a:t>
            </a:r>
            <a:r>
              <a:rPr lang="en-US" sz="1100"/>
              <a:t>In the slides below, it is important explicitly distinguish between the similarities of the non-examples and the vocabulary term you were covering today. This helps students resolve any misconceptions they may have.</a:t>
            </a:r>
            <a:endParaRPr/>
          </a:p>
        </p:txBody>
      </p:sp>
      <p:sp>
        <p:nvSpPr>
          <p:cNvPr id="557" name="Google Shape;55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 cutting paper is not a chemical reaction. No chemical change was made.</a:t>
            </a:r>
            <a:endParaRPr/>
          </a:p>
        </p:txBody>
      </p:sp>
      <p:sp>
        <p:nvSpPr>
          <p:cNvPr id="564" name="Google Shape;56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Sugar and water are not a chemical reaction. They are physically combined, not chemically combined. They are an example of a mixture.</a:t>
            </a:r>
            <a:endParaRPr/>
          </a:p>
        </p:txBody>
      </p:sp>
      <p:sp>
        <p:nvSpPr>
          <p:cNvPr id="573" name="Google Shape;573;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Let’s check-in for understanding.</a:t>
            </a:r>
            <a:endParaRPr/>
          </a:p>
        </p:txBody>
      </p:sp>
      <p:sp>
        <p:nvSpPr>
          <p:cNvPr id="582" name="Google Shape;582;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some examples of chemical reactions? </a:t>
            </a:r>
            <a:endParaRPr/>
          </a:p>
          <a:p>
            <a:pPr marL="0" lvl="0" indent="0" algn="l" rtl="0">
              <a:lnSpc>
                <a:spcPct val="100000"/>
              </a:lnSpc>
              <a:spcBef>
                <a:spcPts val="0"/>
              </a:spcBef>
              <a:spcAft>
                <a:spcPts val="0"/>
              </a:spcAft>
              <a:buSzPts val="1400"/>
              <a:buNone/>
            </a:pPr>
            <a:endParaRPr b="0"/>
          </a:p>
        </p:txBody>
      </p:sp>
      <p:sp>
        <p:nvSpPr>
          <p:cNvPr id="588" name="Google Shape;588;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some non-examples of chemical reactions? </a:t>
            </a:r>
            <a:endParaRPr b="0"/>
          </a:p>
        </p:txBody>
      </p:sp>
      <p:sp>
        <p:nvSpPr>
          <p:cNvPr id="596" name="Google Shape;596;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chemical reaction?</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[A chemical reaction is made up of chemical changes when two or more elements are combined.]</a:t>
            </a:r>
            <a:endParaRPr sz="1200"/>
          </a:p>
          <a:p>
            <a:pPr marL="0" lvl="0" indent="0" algn="l" rtl="0">
              <a:lnSpc>
                <a:spcPct val="100000"/>
              </a:lnSpc>
              <a:spcBef>
                <a:spcPts val="0"/>
              </a:spcBef>
              <a:spcAft>
                <a:spcPts val="0"/>
              </a:spcAft>
              <a:buSzPts val="1400"/>
              <a:buNone/>
            </a:pPr>
            <a:endParaRPr b="0"/>
          </a:p>
        </p:txBody>
      </p:sp>
      <p:sp>
        <p:nvSpPr>
          <p:cNvPr id="605" name="Google Shape;605;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How do we know a chemical reaction has occurred?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[bubbles, color change, cloudy, temperature change]</a:t>
            </a:r>
            <a:endParaRPr sz="1200"/>
          </a:p>
          <a:p>
            <a:pPr marL="0" lvl="0" indent="0" algn="l" rtl="0">
              <a:lnSpc>
                <a:spcPct val="100000"/>
              </a:lnSpc>
              <a:spcBef>
                <a:spcPts val="0"/>
              </a:spcBef>
              <a:spcAft>
                <a:spcPts val="0"/>
              </a:spcAft>
              <a:buSzPts val="1400"/>
              <a:buNone/>
            </a:pPr>
            <a:endParaRPr b="0"/>
          </a:p>
        </p:txBody>
      </p:sp>
      <p:sp>
        <p:nvSpPr>
          <p:cNvPr id="613" name="Google Shape;613;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of the following is an example of a chemical reaction?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SzPts val="1400"/>
              <a:buNone/>
            </a:pPr>
            <a:endParaRPr b="0"/>
          </a:p>
        </p:txBody>
      </p:sp>
      <p:sp>
        <p:nvSpPr>
          <p:cNvPr id="621" name="Google Shape;621;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chemical reactions? </a:t>
            </a:r>
            <a:endParaRPr sz="1200"/>
          </a:p>
          <a:p>
            <a:pPr marL="0" lvl="0" indent="0" algn="l" rtl="0">
              <a:lnSpc>
                <a:spcPct val="100000"/>
              </a:lnSpc>
              <a:spcBef>
                <a:spcPts val="0"/>
              </a:spcBef>
              <a:spcAft>
                <a:spcPts val="0"/>
              </a:spcAft>
              <a:buSzPts val="1400"/>
              <a:buNone/>
            </a:pPr>
            <a:endParaRPr b="0"/>
          </a:p>
        </p:txBody>
      </p:sp>
      <p:sp>
        <p:nvSpPr>
          <p:cNvPr id="149" name="Google Shape;14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of the following is an example of a chemical reaction?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[Burning a piece of wood]</a:t>
            </a:r>
            <a:endParaRPr/>
          </a:p>
          <a:p>
            <a:pPr marL="0" lvl="0" indent="0" algn="l" rtl="0">
              <a:lnSpc>
                <a:spcPct val="100000"/>
              </a:lnSpc>
              <a:spcBef>
                <a:spcPts val="0"/>
              </a:spcBef>
              <a:spcAft>
                <a:spcPts val="0"/>
              </a:spcAft>
              <a:buSzPts val="1400"/>
              <a:buNone/>
            </a:pPr>
            <a:endParaRPr b="0"/>
          </a:p>
        </p:txBody>
      </p:sp>
      <p:sp>
        <p:nvSpPr>
          <p:cNvPr id="630" name="Google Shape;630;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factors affect the rate of chemical reaction?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T</a:t>
            </a:r>
            <a:r>
              <a:rPr lang="en-US" sz="1200"/>
              <a:t>emperature, concentration of the reactants, surface area of the reactants]</a:t>
            </a:r>
            <a:endParaRPr sz="1200"/>
          </a:p>
          <a:p>
            <a:pPr marL="0" lvl="0" indent="0" algn="l" rtl="0">
              <a:lnSpc>
                <a:spcPct val="100000"/>
              </a:lnSpc>
              <a:spcBef>
                <a:spcPts val="0"/>
              </a:spcBef>
              <a:spcAft>
                <a:spcPts val="0"/>
              </a:spcAft>
              <a:buSzPts val="1400"/>
              <a:buNone/>
            </a:pPr>
            <a:endParaRPr b="0"/>
          </a:p>
        </p:txBody>
      </p:sp>
      <p:sp>
        <p:nvSpPr>
          <p:cNvPr id="639" name="Google Shape;63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remember!</a:t>
            </a:r>
            <a:endParaRPr/>
          </a:p>
          <a:p>
            <a:pPr marL="0" lvl="0" indent="0" algn="l" rtl="0">
              <a:lnSpc>
                <a:spcPct val="100000"/>
              </a:lnSpc>
              <a:spcBef>
                <a:spcPts val="0"/>
              </a:spcBef>
              <a:spcAft>
                <a:spcPts val="0"/>
              </a:spcAft>
              <a:buSzPts val="1400"/>
              <a:buNone/>
            </a:pPr>
            <a:endParaRPr/>
          </a:p>
        </p:txBody>
      </p:sp>
      <p:sp>
        <p:nvSpPr>
          <p:cNvPr id="647" name="Google Shape;64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A chemical reaction is made up of chemical changes that happen when two or more elements are combined. </a:t>
            </a:r>
            <a:endParaRPr b="0"/>
          </a:p>
          <a:p>
            <a:pPr marL="0" lvl="0" indent="0" algn="l" rtl="0">
              <a:lnSpc>
                <a:spcPct val="100000"/>
              </a:lnSpc>
              <a:spcBef>
                <a:spcPts val="0"/>
              </a:spcBef>
              <a:spcAft>
                <a:spcPts val="0"/>
              </a:spcAft>
              <a:buSzPts val="1400"/>
              <a:buNone/>
            </a:pPr>
            <a:endParaRPr/>
          </a:p>
        </p:txBody>
      </p:sp>
      <p:sp>
        <p:nvSpPr>
          <p:cNvPr id="654" name="Google Shape;65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 chemical reaction, the rate of reaction is how long it takes for the product to form. As scientists you can change the rate of the chemical reaction by changing factors. </a:t>
            </a:r>
            <a:endParaRPr/>
          </a:p>
        </p:txBody>
      </p:sp>
      <p:sp>
        <p:nvSpPr>
          <p:cNvPr id="662" name="Google Shape;66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Chemical equations can be used to model chemical changes, illustrating how elements become rearranged in a chemical reaction. Here we have iron reacting with sulfur to create iron sulfide. This is an example of a balanced equation, where the reactants </a:t>
            </a:r>
            <a:r>
              <a:rPr lang="en-US" b="1"/>
              <a:t>equal</a:t>
            </a:r>
            <a:r>
              <a:rPr lang="en-US"/>
              <a:t> the number of products. </a:t>
            </a:r>
            <a:endParaRPr/>
          </a:p>
        </p:txBody>
      </p:sp>
      <p:sp>
        <p:nvSpPr>
          <p:cNvPr id="670" name="Google Shape;670;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Feedback: Providing a simulation activity is a great way to make science thinking visible. In this simulation, students have the opportunity to make predictions and apply an idea to a new situation by changing the variables in the simulation. The questions in the slide are a great way to gauge student understanding. </a:t>
            </a:r>
            <a:endParaRPr/>
          </a:p>
        </p:txBody>
      </p:sp>
      <p:sp>
        <p:nvSpPr>
          <p:cNvPr id="685" name="Google Shape;685;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Feedback: Offering students an opportunity to evaluate their earlier hypotheses and make changes based on their new understandings is an important part of the iterative process in science. This is a great opportunity to help students build an epistemic understanding by explicitly stating how continuing to change and build on hypotheses as your knowledge grows is an important part of the discipline of science!</a:t>
            </a:r>
            <a:endParaRPr/>
          </a:p>
        </p:txBody>
      </p:sp>
      <p:sp>
        <p:nvSpPr>
          <p:cNvPr id="696" name="Google Shape;696;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watching, and please continue watching CAPs available from this website.  </a:t>
            </a:r>
            <a:endParaRPr/>
          </a:p>
        </p:txBody>
      </p:sp>
      <p:sp>
        <p:nvSpPr>
          <p:cNvPr id="704" name="Google Shape;704;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Before we move on to our new vocabulary term, let’s review some other words &amp; concepts that you already learned and make sure you are firm in your understanding. </a:t>
            </a:r>
            <a:endParaRPr/>
          </a:p>
        </p:txBody>
      </p:sp>
      <p:sp>
        <p:nvSpPr>
          <p:cNvPr id="157" name="Google Shape;15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atom is the smallest whole unit of matter. All matter is made up of atoms. </a:t>
            </a:r>
            <a:endParaRPr/>
          </a:p>
        </p:txBody>
      </p:sp>
      <p:sp>
        <p:nvSpPr>
          <p:cNvPr id="163" name="Google Shape;16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 element is a pure substance containing only one type of atom. </a:t>
            </a:r>
            <a:endParaRPr/>
          </a:p>
        </p:txBody>
      </p:sp>
      <p:sp>
        <p:nvSpPr>
          <p:cNvPr id="171" name="Google Shape;17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7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7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7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8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3" Type="http://schemas.openxmlformats.org/officeDocument/2006/relationships/hyperlink" Target="https://phet.colorado.edu/en/simulation/legacy/reactions-and-rate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7"/>
          <p:cNvSpPr txBox="1"/>
          <p:nvPr/>
        </p:nvSpPr>
        <p:spPr>
          <a:xfrm>
            <a:off x="1131325" y="555374"/>
            <a:ext cx="7009500" cy="977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Molecule</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 particle containing 2 or more atoms of the same </a:t>
            </a:r>
            <a:r>
              <a:rPr lang="en-US" sz="2800" b="1" i="0" u="none" strike="noStrike" cap="none">
                <a:solidFill>
                  <a:srgbClr val="0C0C0C"/>
                </a:solidFill>
                <a:latin typeface="Calibri"/>
                <a:ea typeface="Calibri"/>
                <a:cs typeface="Calibri"/>
                <a:sym typeface="Calibri"/>
              </a:rPr>
              <a:t>OR</a:t>
            </a:r>
            <a:r>
              <a:rPr lang="en-US" sz="2800" b="0" i="0" u="none" strike="noStrike" cap="none">
                <a:solidFill>
                  <a:srgbClr val="0C0C0C"/>
                </a:solidFill>
                <a:latin typeface="Calibri"/>
                <a:ea typeface="Calibri"/>
                <a:cs typeface="Calibri"/>
                <a:sym typeface="Calibri"/>
              </a:rPr>
              <a:t> different elements</a:t>
            </a:r>
            <a:endParaRPr sz="2800" b="1" i="0" u="none" strike="noStrike" cap="none">
              <a:solidFill>
                <a:srgbClr val="FF0000"/>
              </a:solidFill>
              <a:latin typeface="Calibri"/>
              <a:ea typeface="Calibri"/>
              <a:cs typeface="Calibri"/>
              <a:sym typeface="Calibri"/>
            </a:endParaRPr>
          </a:p>
        </p:txBody>
      </p:sp>
      <p:pic>
        <p:nvPicPr>
          <p:cNvPr id="183" name="Google Shape;183;p7"/>
          <p:cNvPicPr preferRelativeResize="0"/>
          <p:nvPr/>
        </p:nvPicPr>
        <p:blipFill rotWithShape="1">
          <a:blip r:embed="rId4">
            <a:alphaModFix/>
          </a:blip>
          <a:srcRect/>
          <a:stretch/>
        </p:blipFill>
        <p:spPr>
          <a:xfrm>
            <a:off x="1524000" y="2233908"/>
            <a:ext cx="6096000" cy="4051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8"/>
          <p:cNvSpPr txBox="1"/>
          <p:nvPr/>
        </p:nvSpPr>
        <p:spPr>
          <a:xfrm>
            <a:off x="1313650" y="541349"/>
            <a:ext cx="7009500" cy="977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Compound</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substance that is made up of two or more </a:t>
            </a:r>
            <a:r>
              <a:rPr lang="en-US" sz="2800" b="1" i="0" u="none" strike="noStrike" cap="none">
                <a:solidFill>
                  <a:srgbClr val="0C0C0C"/>
                </a:solidFill>
                <a:latin typeface="Calibri"/>
                <a:ea typeface="Calibri"/>
                <a:cs typeface="Calibri"/>
                <a:sym typeface="Calibri"/>
              </a:rPr>
              <a:t>different</a:t>
            </a:r>
            <a:r>
              <a:rPr lang="en-US" sz="2800" b="0" i="0" u="none" strike="noStrike" cap="none">
                <a:solidFill>
                  <a:srgbClr val="0C0C0C"/>
                </a:solidFill>
                <a:latin typeface="Calibri"/>
                <a:ea typeface="Calibri"/>
                <a:cs typeface="Calibri"/>
                <a:sym typeface="Calibri"/>
              </a:rPr>
              <a:t> elements</a:t>
            </a:r>
            <a:endParaRPr sz="2800" b="1" i="0" u="none" strike="noStrike" cap="none">
              <a:solidFill>
                <a:srgbClr val="FF0000"/>
              </a:solidFill>
              <a:latin typeface="Calibri"/>
              <a:ea typeface="Calibri"/>
              <a:cs typeface="Calibri"/>
              <a:sym typeface="Calibri"/>
            </a:endParaRPr>
          </a:p>
        </p:txBody>
      </p:sp>
      <p:grpSp>
        <p:nvGrpSpPr>
          <p:cNvPr id="191" name="Google Shape;191;p8"/>
          <p:cNvGrpSpPr/>
          <p:nvPr/>
        </p:nvGrpSpPr>
        <p:grpSpPr>
          <a:xfrm>
            <a:off x="2601841" y="1959429"/>
            <a:ext cx="4582730" cy="3880575"/>
            <a:chOff x="3181916" y="3100890"/>
            <a:chExt cx="3135571" cy="2224187"/>
          </a:xfrm>
        </p:grpSpPr>
        <p:sp>
          <p:nvSpPr>
            <p:cNvPr id="192" name="Google Shape;192;p8"/>
            <p:cNvSpPr/>
            <p:nvPr/>
          </p:nvSpPr>
          <p:spPr>
            <a:xfrm>
              <a:off x="3181916" y="3836440"/>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8"/>
            <p:cNvSpPr/>
            <p:nvPr/>
          </p:nvSpPr>
          <p:spPr>
            <a:xfrm>
              <a:off x="4639062" y="3853978"/>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8"/>
            <p:cNvSpPr/>
            <p:nvPr/>
          </p:nvSpPr>
          <p:spPr>
            <a:xfrm>
              <a:off x="4021129" y="3100890"/>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9"/>
          <p:cNvSpPr txBox="1"/>
          <p:nvPr/>
        </p:nvSpPr>
        <p:spPr>
          <a:xfrm>
            <a:off x="1483060" y="312749"/>
            <a:ext cx="7009380" cy="132010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Chemical Symbol</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elements are symbolized by a capital letter, sometimes followed by a lowercase letter</a:t>
            </a:r>
            <a:endParaRPr sz="2800" b="1" i="0" u="none" strike="noStrike" cap="none">
              <a:solidFill>
                <a:srgbClr val="FF0000"/>
              </a:solidFill>
              <a:latin typeface="Calibri"/>
              <a:ea typeface="Calibri"/>
              <a:cs typeface="Calibri"/>
              <a:sym typeface="Calibri"/>
            </a:endParaRPr>
          </a:p>
        </p:txBody>
      </p:sp>
      <p:pic>
        <p:nvPicPr>
          <p:cNvPr id="202" name="Google Shape;202;p9" descr="element.jpg"/>
          <p:cNvPicPr preferRelativeResize="0"/>
          <p:nvPr/>
        </p:nvPicPr>
        <p:blipFill rotWithShape="1">
          <a:blip r:embed="rId4">
            <a:alphaModFix/>
          </a:blip>
          <a:srcRect l="12521" t="6845" r="14206" b="10013"/>
          <a:stretch/>
        </p:blipFill>
        <p:spPr>
          <a:xfrm>
            <a:off x="2452719" y="1711789"/>
            <a:ext cx="4334730" cy="49185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0"/>
          <p:cNvSpPr txBox="1"/>
          <p:nvPr/>
        </p:nvSpPr>
        <p:spPr>
          <a:xfrm>
            <a:off x="1299600" y="541349"/>
            <a:ext cx="7009500" cy="977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Chemical Formula</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uses chemical symbols to represent a compound or molecule</a:t>
            </a:r>
            <a:endParaRPr sz="2800" b="1" i="0" u="none" strike="noStrike" cap="none">
              <a:solidFill>
                <a:srgbClr val="FF0000"/>
              </a:solidFill>
              <a:latin typeface="Calibri"/>
              <a:ea typeface="Calibri"/>
              <a:cs typeface="Calibri"/>
              <a:sym typeface="Calibri"/>
            </a:endParaRPr>
          </a:p>
        </p:txBody>
      </p:sp>
      <p:pic>
        <p:nvPicPr>
          <p:cNvPr id="210" name="Google Shape;210;p10" descr="water.jpg"/>
          <p:cNvPicPr preferRelativeResize="0"/>
          <p:nvPr/>
        </p:nvPicPr>
        <p:blipFill rotWithShape="1">
          <a:blip r:embed="rId4">
            <a:alphaModFix/>
          </a:blip>
          <a:srcRect/>
          <a:stretch/>
        </p:blipFill>
        <p:spPr>
          <a:xfrm>
            <a:off x="1081977" y="1730828"/>
            <a:ext cx="7297657" cy="48693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1"/>
          <p:cNvSpPr txBox="1"/>
          <p:nvPr/>
        </p:nvSpPr>
        <p:spPr>
          <a:xfrm>
            <a:off x="4942143" y="1875605"/>
            <a:ext cx="420185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5F497A"/>
                </a:solidFill>
                <a:latin typeface="Calibri"/>
                <a:ea typeface="Calibri"/>
                <a:cs typeface="Calibri"/>
                <a:sym typeface="Calibri"/>
              </a:rPr>
              <a:t>Chemical Symbol </a:t>
            </a:r>
            <a:endParaRPr sz="1400" b="0" i="0" u="none" strike="noStrike" cap="none">
              <a:solidFill>
                <a:srgbClr val="000000"/>
              </a:solidFill>
              <a:latin typeface="Arial"/>
              <a:ea typeface="Arial"/>
              <a:cs typeface="Arial"/>
              <a:sym typeface="Arial"/>
            </a:endParaRPr>
          </a:p>
        </p:txBody>
      </p:sp>
      <p:sp>
        <p:nvSpPr>
          <p:cNvPr id="218" name="Google Shape;218;p11"/>
          <p:cNvSpPr txBox="1"/>
          <p:nvPr/>
        </p:nvSpPr>
        <p:spPr>
          <a:xfrm>
            <a:off x="-329039" y="1937160"/>
            <a:ext cx="4201857"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5F497A"/>
                </a:solidFill>
                <a:latin typeface="Calibri"/>
                <a:ea typeface="Calibri"/>
                <a:cs typeface="Calibri"/>
                <a:sym typeface="Calibri"/>
              </a:rPr>
              <a:t>Element</a:t>
            </a:r>
            <a:endParaRPr sz="1400" b="0" i="0" u="none" strike="noStrike" cap="none">
              <a:solidFill>
                <a:srgbClr val="000000"/>
              </a:solidFill>
              <a:latin typeface="Arial"/>
              <a:ea typeface="Arial"/>
              <a:cs typeface="Arial"/>
              <a:sym typeface="Arial"/>
            </a:endParaRPr>
          </a:p>
        </p:txBody>
      </p:sp>
      <p:sp>
        <p:nvSpPr>
          <p:cNvPr id="219" name="Google Shape;219;p11"/>
          <p:cNvSpPr txBox="1"/>
          <p:nvPr/>
        </p:nvSpPr>
        <p:spPr>
          <a:xfrm>
            <a:off x="4942143" y="4778998"/>
            <a:ext cx="420185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5F497A"/>
                </a:solidFill>
                <a:latin typeface="Calibri"/>
                <a:ea typeface="Calibri"/>
                <a:cs typeface="Calibri"/>
                <a:sym typeface="Calibri"/>
              </a:rPr>
              <a:t>Chemical Formula</a:t>
            </a:r>
            <a:endParaRPr sz="1400" b="0" i="0" u="none" strike="noStrike" cap="none">
              <a:solidFill>
                <a:srgbClr val="000000"/>
              </a:solidFill>
              <a:latin typeface="Arial"/>
              <a:ea typeface="Arial"/>
              <a:cs typeface="Arial"/>
              <a:sym typeface="Arial"/>
            </a:endParaRPr>
          </a:p>
        </p:txBody>
      </p:sp>
      <p:cxnSp>
        <p:nvCxnSpPr>
          <p:cNvPr id="220" name="Google Shape;220;p11"/>
          <p:cNvCxnSpPr/>
          <p:nvPr/>
        </p:nvCxnSpPr>
        <p:spPr>
          <a:xfrm>
            <a:off x="3175243" y="2260325"/>
            <a:ext cx="1573754" cy="88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221" name="Google Shape;221;p11"/>
          <p:cNvCxnSpPr/>
          <p:nvPr/>
        </p:nvCxnSpPr>
        <p:spPr>
          <a:xfrm>
            <a:off x="3175243" y="5124141"/>
            <a:ext cx="1573754" cy="88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222" name="Google Shape;222;p11"/>
          <p:cNvSpPr txBox="1"/>
          <p:nvPr/>
        </p:nvSpPr>
        <p:spPr>
          <a:xfrm>
            <a:off x="-767932" y="4523977"/>
            <a:ext cx="507964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5F497A"/>
                </a:solidFill>
                <a:latin typeface="Calibri"/>
                <a:ea typeface="Calibri"/>
                <a:cs typeface="Calibri"/>
                <a:sym typeface="Calibri"/>
              </a:rPr>
              <a:t>Compound/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5F497A"/>
                </a:solidFill>
                <a:latin typeface="Calibri"/>
                <a:ea typeface="Calibri"/>
                <a:cs typeface="Calibri"/>
                <a:sym typeface="Calibri"/>
              </a:rPr>
              <a:t>Molecule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2"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txBox="1"/>
          <p:nvPr/>
        </p:nvSpPr>
        <p:spPr>
          <a:xfrm>
            <a:off x="2625482" y="424771"/>
            <a:ext cx="403796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an element?</a:t>
            </a:r>
            <a:endParaRPr sz="1400" b="0" i="0" u="none" strike="noStrike" cap="none">
              <a:solidFill>
                <a:srgbClr val="000000"/>
              </a:solidFill>
              <a:latin typeface="Arial"/>
              <a:ea typeface="Arial"/>
              <a:cs typeface="Arial"/>
              <a:sym typeface="Arial"/>
            </a:endParaRPr>
          </a:p>
        </p:txBody>
      </p:sp>
      <p:sp>
        <p:nvSpPr>
          <p:cNvPr id="235" name="Google Shape;235;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13" descr="gold.jpg"/>
          <p:cNvPicPr preferRelativeResize="0"/>
          <p:nvPr/>
        </p:nvPicPr>
        <p:blipFill rotWithShape="1">
          <a:blip r:embed="rId4">
            <a:alphaModFix/>
          </a:blip>
          <a:srcRect/>
          <a:stretch/>
        </p:blipFill>
        <p:spPr>
          <a:xfrm>
            <a:off x="1138715" y="1473183"/>
            <a:ext cx="7011498" cy="46750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p:nvPr/>
        </p:nvSpPr>
        <p:spPr>
          <a:xfrm>
            <a:off x="989763" y="216922"/>
            <a:ext cx="7164474"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 molecule and a compound?</a:t>
            </a:r>
            <a:endParaRPr sz="1400" b="0" i="0" u="none" strike="noStrike" cap="none">
              <a:solidFill>
                <a:srgbClr val="000000"/>
              </a:solidFill>
              <a:latin typeface="Arial"/>
              <a:ea typeface="Arial"/>
              <a:cs typeface="Arial"/>
              <a:sym typeface="Arial"/>
            </a:endParaRPr>
          </a:p>
        </p:txBody>
      </p:sp>
      <p:sp>
        <p:nvSpPr>
          <p:cNvPr id="243" name="Google Shape;243;p1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4"/>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 name="Google Shape;245;p14"/>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46" name="Google Shape;246;p14"/>
          <p:cNvCxnSpPr/>
          <p:nvPr/>
        </p:nvCxnSpPr>
        <p:spPr>
          <a:xfrm flipH="1">
            <a:off x="2331218" y="1306166"/>
            <a:ext cx="341644" cy="3417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47" name="Google Shape;247;p14"/>
          <p:cNvCxnSpPr/>
          <p:nvPr/>
        </p:nvCxnSpPr>
        <p:spPr>
          <a:xfrm>
            <a:off x="5933159" y="1306166"/>
            <a:ext cx="255370" cy="40115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pic>
        <p:nvPicPr>
          <p:cNvPr id="248" name="Google Shape;248;p14"/>
          <p:cNvPicPr preferRelativeResize="0"/>
          <p:nvPr/>
        </p:nvPicPr>
        <p:blipFill rotWithShape="1">
          <a:blip r:embed="rId4">
            <a:alphaModFix/>
          </a:blip>
          <a:srcRect/>
          <a:stretch/>
        </p:blipFill>
        <p:spPr>
          <a:xfrm>
            <a:off x="228483" y="2844543"/>
            <a:ext cx="4063301" cy="2700402"/>
          </a:xfrm>
          <a:prstGeom prst="rect">
            <a:avLst/>
          </a:prstGeom>
          <a:noFill/>
          <a:ln>
            <a:noFill/>
          </a:ln>
        </p:spPr>
      </p:pic>
      <p:grpSp>
        <p:nvGrpSpPr>
          <p:cNvPr id="249" name="Google Shape;249;p14"/>
          <p:cNvGrpSpPr/>
          <p:nvPr/>
        </p:nvGrpSpPr>
        <p:grpSpPr>
          <a:xfrm>
            <a:off x="4914898" y="2844543"/>
            <a:ext cx="3804557" cy="3091555"/>
            <a:chOff x="3181916" y="3100890"/>
            <a:chExt cx="3135571" cy="2224187"/>
          </a:xfrm>
        </p:grpSpPr>
        <p:sp>
          <p:nvSpPr>
            <p:cNvPr id="250" name="Google Shape;250;p14"/>
            <p:cNvSpPr/>
            <p:nvPr/>
          </p:nvSpPr>
          <p:spPr>
            <a:xfrm>
              <a:off x="3181916" y="3836440"/>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14"/>
            <p:cNvSpPr/>
            <p:nvPr/>
          </p:nvSpPr>
          <p:spPr>
            <a:xfrm>
              <a:off x="4639062" y="3853978"/>
              <a:ext cx="1678425" cy="1471099"/>
            </a:xfrm>
            <a:prstGeom prst="ellipse">
              <a:avLst/>
            </a:prstGeom>
            <a:solidFill>
              <a:srgbClr val="953734"/>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14"/>
            <p:cNvSpPr/>
            <p:nvPr/>
          </p:nvSpPr>
          <p:spPr>
            <a:xfrm>
              <a:off x="4021129" y="3100890"/>
              <a:ext cx="1678425" cy="1471099"/>
            </a:xfrm>
            <a:prstGeom prst="ellipse">
              <a:avLst/>
            </a:prstGeom>
            <a:solidFill>
              <a:srgbClr val="5F497A"/>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p:nvPr/>
        </p:nvSpPr>
        <p:spPr>
          <a:xfrm>
            <a:off x="774724" y="212115"/>
            <a:ext cx="828034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the difference between a chemical symbol and a chemical formula?</a:t>
            </a:r>
            <a:endParaRPr sz="3600" b="0" i="0" u="none" strike="noStrike" cap="none">
              <a:solidFill>
                <a:schemeClr val="dk1"/>
              </a:solidFill>
              <a:latin typeface="Calibri"/>
              <a:ea typeface="Calibri"/>
              <a:cs typeface="Calibri"/>
              <a:sym typeface="Calibri"/>
            </a:endParaRPr>
          </a:p>
        </p:txBody>
      </p:sp>
      <p:sp>
        <p:nvSpPr>
          <p:cNvPr id="259" name="Google Shape;259;p1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5"/>
          <p:cNvSpPr/>
          <p:nvPr/>
        </p:nvSpPr>
        <p:spPr>
          <a:xfrm>
            <a:off x="100485" y="1748413"/>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15"/>
          <p:cNvSpPr/>
          <p:nvPr/>
        </p:nvSpPr>
        <p:spPr>
          <a:xfrm>
            <a:off x="4614193" y="1748412"/>
            <a:ext cx="4319298" cy="4892665"/>
          </a:xfrm>
          <a:prstGeom prst="roundRect">
            <a:avLst>
              <a:gd name="adj" fmla="val 16667"/>
            </a:avLst>
          </a:prstGeom>
          <a:noFill/>
          <a:ln w="2857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62" name="Google Shape;262;p15"/>
          <p:cNvCxnSpPr/>
          <p:nvPr/>
        </p:nvCxnSpPr>
        <p:spPr>
          <a:xfrm flipH="1">
            <a:off x="2331218" y="1306166"/>
            <a:ext cx="341644" cy="34176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cxnSp>
        <p:nvCxnSpPr>
          <p:cNvPr id="263" name="Google Shape;263;p15"/>
          <p:cNvCxnSpPr/>
          <p:nvPr/>
        </p:nvCxnSpPr>
        <p:spPr>
          <a:xfrm>
            <a:off x="5933159" y="1306166"/>
            <a:ext cx="255370" cy="401158"/>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254"/>
              </a:srgbClr>
            </a:outerShdw>
          </a:effectLst>
        </p:spPr>
      </p:cxnSp>
      <p:pic>
        <p:nvPicPr>
          <p:cNvPr id="264" name="Google Shape;264;p15" descr="element.jpg"/>
          <p:cNvPicPr preferRelativeResize="0"/>
          <p:nvPr/>
        </p:nvPicPr>
        <p:blipFill rotWithShape="1">
          <a:blip r:embed="rId4">
            <a:alphaModFix/>
          </a:blip>
          <a:srcRect l="12521" t="6845" r="14206" b="10013"/>
          <a:stretch/>
        </p:blipFill>
        <p:spPr>
          <a:xfrm>
            <a:off x="762248" y="2414454"/>
            <a:ext cx="3137940" cy="3560579"/>
          </a:xfrm>
          <a:prstGeom prst="rect">
            <a:avLst/>
          </a:prstGeom>
          <a:noFill/>
          <a:ln>
            <a:noFill/>
          </a:ln>
        </p:spPr>
      </p:pic>
      <p:pic>
        <p:nvPicPr>
          <p:cNvPr id="265" name="Google Shape;265;p15" descr="water.jpg"/>
          <p:cNvPicPr preferRelativeResize="0"/>
          <p:nvPr/>
        </p:nvPicPr>
        <p:blipFill rotWithShape="1">
          <a:blip r:embed="rId5">
            <a:alphaModFix/>
          </a:blip>
          <a:srcRect/>
          <a:stretch/>
        </p:blipFill>
        <p:spPr>
          <a:xfrm>
            <a:off x="4735067" y="2801375"/>
            <a:ext cx="4106340" cy="27399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p:nvPr/>
        </p:nvSpPr>
        <p:spPr>
          <a:xfrm>
            <a:off x="1077325" y="869904"/>
            <a:ext cx="6989349"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dk1"/>
                </a:solidFill>
                <a:latin typeface="Calibri"/>
                <a:ea typeface="Calibri"/>
                <a:cs typeface="Calibri"/>
                <a:sym typeface="Calibri"/>
              </a:rPr>
              <a:t>Chemical Reactions</a:t>
            </a:r>
            <a:endParaRPr sz="6600" b="1" i="0" u="none" strike="noStrike" cap="none">
              <a:solidFill>
                <a:schemeClr val="dk1"/>
              </a:solidFill>
              <a:latin typeface="Calibri"/>
              <a:ea typeface="Calibri"/>
              <a:cs typeface="Calibri"/>
              <a:sym typeface="Calibri"/>
            </a:endParaRPr>
          </a:p>
        </p:txBody>
      </p:sp>
      <p:sp>
        <p:nvSpPr>
          <p:cNvPr id="272" name="Google Shape;272;p1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1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266092" y="367993"/>
            <a:ext cx="7457677"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chemeClr val="dk1"/>
                </a:solidFill>
                <a:latin typeface="Calibri"/>
                <a:ea typeface="Calibri"/>
                <a:cs typeface="Calibri"/>
                <a:sym typeface="Calibri"/>
              </a:rPr>
              <a:t>Chemical Reactions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Intro</a:t>
            </a:r>
            <a:endParaRPr sz="1400" b="0" i="0" u="none" strike="noStrike" cap="none">
              <a:solidFill>
                <a:srgbClr val="000000"/>
              </a:solidFill>
              <a:latin typeface="Arial"/>
              <a:ea typeface="Arial"/>
              <a:cs typeface="Arial"/>
              <a:sym typeface="Arial"/>
            </a:endParaRPr>
          </a:p>
        </p:txBody>
      </p:sp>
      <p:pic>
        <p:nvPicPr>
          <p:cNvPr id="122" name="Google Shape;122;p2" descr="chemicalreaction.jpg"/>
          <p:cNvPicPr preferRelativeResize="0"/>
          <p:nvPr/>
        </p:nvPicPr>
        <p:blipFill rotWithShape="1">
          <a:blip r:embed="rId3">
            <a:alphaModFix/>
          </a:blip>
          <a:srcRect l="-86715" r="-86715"/>
          <a:stretch/>
        </p:blipFill>
        <p:spPr>
          <a:xfrm>
            <a:off x="457200" y="1600200"/>
            <a:ext cx="8229600" cy="4525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7"/>
          <p:cNvSpPr txBox="1">
            <a:spLocks noGrp="1"/>
          </p:cNvSpPr>
          <p:nvPr>
            <p:ph type="ctrTitle"/>
          </p:nvPr>
        </p:nvSpPr>
        <p:spPr>
          <a:xfrm>
            <a:off x="401935" y="427701"/>
            <a:ext cx="8551146"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Chemical Reaction</a:t>
            </a:r>
            <a:r>
              <a:rPr lang="en-US" sz="3400" b="1"/>
              <a:t>: </a:t>
            </a:r>
            <a:r>
              <a:rPr lang="en-US" sz="3400"/>
              <a:t>chemical changes that happen when two or more elements are combined</a:t>
            </a:r>
            <a:endParaRPr sz="3400" b="1"/>
          </a:p>
        </p:txBody>
      </p:sp>
      <p:sp>
        <p:nvSpPr>
          <p:cNvPr id="280" name="Google Shape;280;p1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1" name="Google Shape;281;p17"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82" name="Google Shape;282;p17" descr="chemicalreaction.jpg"/>
          <p:cNvPicPr preferRelativeResize="0"/>
          <p:nvPr/>
        </p:nvPicPr>
        <p:blipFill rotWithShape="1">
          <a:blip r:embed="rId5">
            <a:alphaModFix/>
          </a:blip>
          <a:srcRect l="-86715" r="-86715"/>
          <a:stretch/>
        </p:blipFill>
        <p:spPr>
          <a:xfrm>
            <a:off x="401935" y="1897726"/>
            <a:ext cx="8229600" cy="4525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p:nvPr/>
        </p:nvSpPr>
        <p:spPr>
          <a:xfrm>
            <a:off x="1935682" y="618615"/>
            <a:ext cx="555203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chemical reaction?</a:t>
            </a:r>
            <a:endParaRPr sz="3600" b="0" i="0" u="none" strike="noStrike" cap="none">
              <a:solidFill>
                <a:schemeClr val="dk1"/>
              </a:solidFill>
              <a:latin typeface="Calibri"/>
              <a:ea typeface="Calibri"/>
              <a:cs typeface="Calibri"/>
              <a:sym typeface="Calibri"/>
            </a:endParaRPr>
          </a:p>
        </p:txBody>
      </p:sp>
      <p:sp>
        <p:nvSpPr>
          <p:cNvPr id="295" name="Google Shape;295;p1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19" descr="chemicalreaction.jpg"/>
          <p:cNvPicPr preferRelativeResize="0"/>
          <p:nvPr/>
        </p:nvPicPr>
        <p:blipFill rotWithShape="1">
          <a:blip r:embed="rId4">
            <a:alphaModFix/>
          </a:blip>
          <a:srcRect l="-86715" r="-86715"/>
          <a:stretch/>
        </p:blipFill>
        <p:spPr>
          <a:xfrm>
            <a:off x="367615" y="1671671"/>
            <a:ext cx="8229600" cy="45259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20"/>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303" name="Google Shape;303;p20"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descr="Artificial Intelligence"/>
          <p:cNvSpPr/>
          <p:nvPr/>
        </p:nvSpPr>
        <p:spPr>
          <a:xfrm>
            <a:off x="89585" y="9958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1" descr="limate change: pulling CO2 out of the air could be a trillion ..."/>
          <p:cNvSpPr/>
          <p:nvPr/>
        </p:nvSpPr>
        <p:spPr>
          <a:xfrm>
            <a:off x="0" y="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21" descr="ow to get water reduction formulation right"/>
          <p:cNvSpPr/>
          <p:nvPr/>
        </p:nvSpPr>
        <p:spPr>
          <a:xfrm>
            <a:off x="304800" y="3048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12" name="Google Shape;312;p21" descr="chemicalreaction.jpg"/>
          <p:cNvPicPr preferRelativeResize="0"/>
          <p:nvPr/>
        </p:nvPicPr>
        <p:blipFill rotWithShape="1">
          <a:blip r:embed="rId4">
            <a:alphaModFix/>
          </a:blip>
          <a:srcRect l="-86715" r="-86715"/>
          <a:stretch/>
        </p:blipFill>
        <p:spPr>
          <a:xfrm>
            <a:off x="454779" y="1263229"/>
            <a:ext cx="8229600" cy="4525963"/>
          </a:xfrm>
          <a:prstGeom prst="rect">
            <a:avLst/>
          </a:prstGeom>
          <a:noFill/>
          <a:ln>
            <a:noFill/>
          </a:ln>
        </p:spPr>
      </p:pic>
      <p:cxnSp>
        <p:nvCxnSpPr>
          <p:cNvPr id="313" name="Google Shape;313;p21"/>
          <p:cNvCxnSpPr/>
          <p:nvPr/>
        </p:nvCxnSpPr>
        <p:spPr>
          <a:xfrm>
            <a:off x="2038662" y="2957001"/>
            <a:ext cx="1007201" cy="418278"/>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314" name="Google Shape;314;p21"/>
          <p:cNvSpPr txBox="1"/>
          <p:nvPr/>
        </p:nvSpPr>
        <p:spPr>
          <a:xfrm>
            <a:off x="1026997" y="2495336"/>
            <a:ext cx="22561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reactant</a:t>
            </a:r>
            <a:endParaRPr sz="1400" b="0" i="0" u="none" strike="noStrike" cap="none">
              <a:solidFill>
                <a:srgbClr val="000000"/>
              </a:solidFill>
              <a:latin typeface="Arial"/>
              <a:ea typeface="Arial"/>
              <a:cs typeface="Arial"/>
              <a:sym typeface="Arial"/>
            </a:endParaRPr>
          </a:p>
        </p:txBody>
      </p:sp>
      <p:cxnSp>
        <p:nvCxnSpPr>
          <p:cNvPr id="315" name="Google Shape;315;p21"/>
          <p:cNvCxnSpPr/>
          <p:nvPr/>
        </p:nvCxnSpPr>
        <p:spPr>
          <a:xfrm flipH="1">
            <a:off x="6106355" y="3166140"/>
            <a:ext cx="864071" cy="256742"/>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cxnSp>
        <p:nvCxnSpPr>
          <p:cNvPr id="316" name="Google Shape;316;p21"/>
          <p:cNvCxnSpPr/>
          <p:nvPr/>
        </p:nvCxnSpPr>
        <p:spPr>
          <a:xfrm rot="10800000" flipH="1">
            <a:off x="2542262" y="5471410"/>
            <a:ext cx="1490092" cy="108643"/>
          </a:xfrm>
          <a:prstGeom prst="straightConnector1">
            <a:avLst/>
          </a:prstGeom>
          <a:noFill/>
          <a:ln w="38100" cap="flat" cmpd="sng">
            <a:solidFill>
              <a:srgbClr val="FFC000"/>
            </a:solidFill>
            <a:prstDash val="solid"/>
            <a:round/>
            <a:headEnd type="none" w="sm" len="sm"/>
            <a:tailEnd type="stealth" w="med" len="med"/>
          </a:ln>
          <a:effectLst>
            <a:outerShdw blurRad="40000" dist="23000" dir="5400000" rotWithShape="0">
              <a:srgbClr val="000000">
                <a:alpha val="34509"/>
              </a:srgbClr>
            </a:outerShdw>
          </a:effectLst>
        </p:spPr>
      </p:cxnSp>
      <p:sp>
        <p:nvSpPr>
          <p:cNvPr id="317" name="Google Shape;317;p21"/>
          <p:cNvSpPr txBox="1"/>
          <p:nvPr/>
        </p:nvSpPr>
        <p:spPr>
          <a:xfrm>
            <a:off x="1219377" y="5318443"/>
            <a:ext cx="22561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product</a:t>
            </a:r>
            <a:endParaRPr sz="1400" b="0" i="0" u="none" strike="noStrike" cap="none">
              <a:solidFill>
                <a:srgbClr val="000000"/>
              </a:solidFill>
              <a:latin typeface="Arial"/>
              <a:ea typeface="Arial"/>
              <a:cs typeface="Arial"/>
              <a:sym typeface="Arial"/>
            </a:endParaRPr>
          </a:p>
        </p:txBody>
      </p:sp>
      <p:sp>
        <p:nvSpPr>
          <p:cNvPr id="318" name="Google Shape;318;p21"/>
          <p:cNvSpPr txBox="1"/>
          <p:nvPr/>
        </p:nvSpPr>
        <p:spPr>
          <a:xfrm>
            <a:off x="6623087" y="2695391"/>
            <a:ext cx="22561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reactant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p:nvPr/>
        </p:nvSpPr>
        <p:spPr>
          <a:xfrm>
            <a:off x="735230" y="618615"/>
            <a:ext cx="82353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When do chemical reactions occur?</a:t>
            </a:r>
            <a:endParaRPr sz="1400" b="0" i="0" u="none" strike="noStrike" cap="none">
              <a:solidFill>
                <a:srgbClr val="000000"/>
              </a:solidFill>
              <a:latin typeface="Arial"/>
              <a:ea typeface="Arial"/>
              <a:cs typeface="Arial"/>
              <a:sym typeface="Arial"/>
            </a:endParaRPr>
          </a:p>
        </p:txBody>
      </p:sp>
      <p:sp>
        <p:nvSpPr>
          <p:cNvPr id="331" name="Google Shape;331;p2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p23" descr="chemicalreaction.jpg"/>
          <p:cNvPicPr preferRelativeResize="0"/>
          <p:nvPr/>
        </p:nvPicPr>
        <p:blipFill rotWithShape="1">
          <a:blip r:embed="rId4">
            <a:alphaModFix/>
          </a:blip>
          <a:srcRect l="-86715" r="-86715"/>
          <a:stretch/>
        </p:blipFill>
        <p:spPr>
          <a:xfrm>
            <a:off x="367615" y="1671671"/>
            <a:ext cx="8229600" cy="452596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9" name="Google Shape;339;p24" descr="rate.jpg"/>
          <p:cNvPicPr preferRelativeResize="0"/>
          <p:nvPr/>
        </p:nvPicPr>
        <p:blipFill rotWithShape="1">
          <a:blip r:embed="rId4">
            <a:alphaModFix/>
          </a:blip>
          <a:srcRect l="-18187" r="-18186"/>
          <a:stretch/>
        </p:blipFill>
        <p:spPr>
          <a:xfrm>
            <a:off x="-485961" y="735230"/>
            <a:ext cx="10267043" cy="56464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p25" descr="rate.jpg"/>
          <p:cNvPicPr preferRelativeResize="0"/>
          <p:nvPr/>
        </p:nvPicPr>
        <p:blipFill rotWithShape="1">
          <a:blip r:embed="rId4">
            <a:alphaModFix/>
          </a:blip>
          <a:srcRect l="-18187" r="-18186"/>
          <a:stretch/>
        </p:blipFill>
        <p:spPr>
          <a:xfrm>
            <a:off x="735230" y="1811911"/>
            <a:ext cx="7560396" cy="4157926"/>
          </a:xfrm>
          <a:prstGeom prst="rect">
            <a:avLst/>
          </a:prstGeom>
          <a:noFill/>
          <a:ln>
            <a:noFill/>
          </a:ln>
        </p:spPr>
      </p:pic>
      <p:sp>
        <p:nvSpPr>
          <p:cNvPr id="347" name="Google Shape;347;p25"/>
          <p:cNvSpPr txBox="1"/>
          <p:nvPr/>
        </p:nvSpPr>
        <p:spPr>
          <a:xfrm>
            <a:off x="1420586" y="538843"/>
            <a:ext cx="602524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Rate of Reaction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6"/>
          <p:cNvSpPr txBox="1"/>
          <p:nvPr/>
        </p:nvSpPr>
        <p:spPr>
          <a:xfrm>
            <a:off x="517229" y="1213544"/>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0"/>
              <a:buFont typeface="Calibri"/>
              <a:buNone/>
            </a:pPr>
            <a:r>
              <a:rPr lang="en-US" sz="8000" b="0" i="0" u="none" strike="noStrike" cap="none">
                <a:solidFill>
                  <a:schemeClr val="dk1"/>
                </a:solidFill>
                <a:latin typeface="Calibri"/>
                <a:ea typeface="Calibri"/>
                <a:cs typeface="Calibri"/>
                <a:sym typeface="Calibri"/>
              </a:rPr>
              <a:t>Rate of Reaction</a:t>
            </a:r>
            <a:endParaRPr sz="1400" b="0" i="0" u="none" strike="noStrike" cap="none">
              <a:solidFill>
                <a:srgbClr val="000000"/>
              </a:solidFill>
              <a:latin typeface="Arial"/>
              <a:ea typeface="Arial"/>
              <a:cs typeface="Arial"/>
              <a:sym typeface="Arial"/>
            </a:endParaRPr>
          </a:p>
        </p:txBody>
      </p:sp>
      <p:sp>
        <p:nvSpPr>
          <p:cNvPr id="355" name="Google Shape;355;p26"/>
          <p:cNvSpPr txBox="1"/>
          <p:nvPr/>
        </p:nvSpPr>
        <p:spPr>
          <a:xfrm>
            <a:off x="-32241" y="4195740"/>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sp>
        <p:nvSpPr>
          <p:cNvPr id="356" name="Google Shape;356;p26"/>
          <p:cNvSpPr txBox="1"/>
          <p:nvPr/>
        </p:nvSpPr>
        <p:spPr>
          <a:xfrm>
            <a:off x="5764354" y="4252077"/>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Surface Area</a:t>
            </a:r>
            <a:endParaRPr sz="1400" b="0" i="0" u="none" strike="noStrike" cap="none">
              <a:solidFill>
                <a:srgbClr val="000000"/>
              </a:solidFill>
              <a:latin typeface="Arial"/>
              <a:ea typeface="Arial"/>
              <a:cs typeface="Arial"/>
              <a:sym typeface="Arial"/>
            </a:endParaRPr>
          </a:p>
        </p:txBody>
      </p:sp>
      <p:sp>
        <p:nvSpPr>
          <p:cNvPr id="357" name="Google Shape;357;p26"/>
          <p:cNvSpPr txBox="1"/>
          <p:nvPr/>
        </p:nvSpPr>
        <p:spPr>
          <a:xfrm>
            <a:off x="2831881" y="5245554"/>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Concentration</a:t>
            </a:r>
            <a:endParaRPr sz="1400" b="0" i="0" u="none" strike="noStrike" cap="none">
              <a:solidFill>
                <a:srgbClr val="000000"/>
              </a:solidFill>
              <a:latin typeface="Arial"/>
              <a:ea typeface="Arial"/>
              <a:cs typeface="Arial"/>
              <a:sym typeface="Arial"/>
            </a:endParaRPr>
          </a:p>
        </p:txBody>
      </p:sp>
      <p:cxnSp>
        <p:nvCxnSpPr>
          <p:cNvPr id="358" name="Google Shape;358;p26"/>
          <p:cNvCxnSpPr/>
          <p:nvPr/>
        </p:nvCxnSpPr>
        <p:spPr>
          <a:xfrm flipH="1">
            <a:off x="2090057" y="2304771"/>
            <a:ext cx="1340318" cy="1947306"/>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59" name="Google Shape;359;p26"/>
          <p:cNvCxnSpPr>
            <a:stCxn id="354" idx="2"/>
            <a:endCxn id="357" idx="0"/>
          </p:cNvCxnSpPr>
          <p:nvPr/>
        </p:nvCxnSpPr>
        <p:spPr>
          <a:xfrm flipH="1">
            <a:off x="4597229" y="2356544"/>
            <a:ext cx="34800" cy="2889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60" name="Google Shape;360;p26"/>
          <p:cNvCxnSpPr>
            <a:endCxn id="356" idx="0"/>
          </p:cNvCxnSpPr>
          <p:nvPr/>
        </p:nvCxnSpPr>
        <p:spPr>
          <a:xfrm>
            <a:off x="6343637" y="2304777"/>
            <a:ext cx="1186200" cy="1947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txBox="1"/>
          <p:nvPr/>
        </p:nvSpPr>
        <p:spPr>
          <a:xfrm>
            <a:off x="467248"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is involved in a chemical reaction?</a:t>
            </a:r>
            <a:endParaRPr sz="1400" b="0" i="0" u="none" strike="noStrike" cap="none">
              <a:solidFill>
                <a:srgbClr val="000000"/>
              </a:solidFill>
              <a:latin typeface="Arial"/>
              <a:ea typeface="Arial"/>
              <a:cs typeface="Arial"/>
              <a:sym typeface="Arial"/>
            </a:endParaRPr>
          </a:p>
        </p:txBody>
      </p:sp>
      <p:pic>
        <p:nvPicPr>
          <p:cNvPr id="130" name="Google Shape;130;p3" descr="chemicalreaction.jpg"/>
          <p:cNvPicPr preferRelativeResize="0"/>
          <p:nvPr/>
        </p:nvPicPr>
        <p:blipFill rotWithShape="1">
          <a:blip r:embed="rId4">
            <a:alphaModFix/>
          </a:blip>
          <a:srcRect l="-86715" r="-86715"/>
          <a:stretch/>
        </p:blipFill>
        <p:spPr>
          <a:xfrm>
            <a:off x="457200" y="1600200"/>
            <a:ext cx="8229600" cy="45259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7"/>
          <p:cNvSpPr txBox="1"/>
          <p:nvPr/>
        </p:nvSpPr>
        <p:spPr>
          <a:xfrm>
            <a:off x="517229" y="1213544"/>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0"/>
              <a:buFont typeface="Calibri"/>
              <a:buNone/>
            </a:pPr>
            <a:r>
              <a:rPr lang="en-US" sz="8000" b="0" i="0" u="none" strike="noStrike" cap="none">
                <a:solidFill>
                  <a:schemeClr val="dk1"/>
                </a:solidFill>
                <a:latin typeface="Calibri"/>
                <a:ea typeface="Calibri"/>
                <a:cs typeface="Calibri"/>
                <a:sym typeface="Calibri"/>
              </a:rPr>
              <a:t>Rate of Reaction</a:t>
            </a:r>
            <a:endParaRPr sz="1400" b="0" i="0" u="none" strike="noStrike" cap="none">
              <a:solidFill>
                <a:srgbClr val="000000"/>
              </a:solidFill>
              <a:latin typeface="Arial"/>
              <a:ea typeface="Arial"/>
              <a:cs typeface="Arial"/>
              <a:sym typeface="Arial"/>
            </a:endParaRPr>
          </a:p>
        </p:txBody>
      </p:sp>
      <p:sp>
        <p:nvSpPr>
          <p:cNvPr id="368" name="Google Shape;368;p27"/>
          <p:cNvSpPr txBox="1"/>
          <p:nvPr/>
        </p:nvSpPr>
        <p:spPr>
          <a:xfrm>
            <a:off x="-32241" y="4195740"/>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sp>
        <p:nvSpPr>
          <p:cNvPr id="369" name="Google Shape;369;p27"/>
          <p:cNvSpPr txBox="1"/>
          <p:nvPr/>
        </p:nvSpPr>
        <p:spPr>
          <a:xfrm>
            <a:off x="5764354" y="4252077"/>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Surface Area</a:t>
            </a:r>
            <a:endParaRPr sz="1400" b="0" i="0" u="none" strike="noStrike" cap="none">
              <a:solidFill>
                <a:srgbClr val="000000"/>
              </a:solidFill>
              <a:latin typeface="Arial"/>
              <a:ea typeface="Arial"/>
              <a:cs typeface="Arial"/>
              <a:sym typeface="Arial"/>
            </a:endParaRPr>
          </a:p>
        </p:txBody>
      </p:sp>
      <p:sp>
        <p:nvSpPr>
          <p:cNvPr id="370" name="Google Shape;370;p27"/>
          <p:cNvSpPr txBox="1"/>
          <p:nvPr/>
        </p:nvSpPr>
        <p:spPr>
          <a:xfrm>
            <a:off x="2831881" y="5245554"/>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Concentration</a:t>
            </a:r>
            <a:endParaRPr sz="1400" b="0" i="0" u="none" strike="noStrike" cap="none">
              <a:solidFill>
                <a:srgbClr val="000000"/>
              </a:solidFill>
              <a:latin typeface="Arial"/>
              <a:ea typeface="Arial"/>
              <a:cs typeface="Arial"/>
              <a:sym typeface="Arial"/>
            </a:endParaRPr>
          </a:p>
        </p:txBody>
      </p:sp>
      <p:cxnSp>
        <p:nvCxnSpPr>
          <p:cNvPr id="371" name="Google Shape;371;p27"/>
          <p:cNvCxnSpPr/>
          <p:nvPr/>
        </p:nvCxnSpPr>
        <p:spPr>
          <a:xfrm flipH="1">
            <a:off x="2090057" y="2304771"/>
            <a:ext cx="1340318" cy="1947306"/>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72" name="Google Shape;372;p27"/>
          <p:cNvCxnSpPr>
            <a:stCxn id="367" idx="2"/>
            <a:endCxn id="370" idx="0"/>
          </p:cNvCxnSpPr>
          <p:nvPr/>
        </p:nvCxnSpPr>
        <p:spPr>
          <a:xfrm flipH="1">
            <a:off x="4597229" y="2356544"/>
            <a:ext cx="34800" cy="2889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373" name="Google Shape;373;p27"/>
          <p:cNvCxnSpPr>
            <a:endCxn id="369" idx="0"/>
          </p:cNvCxnSpPr>
          <p:nvPr/>
        </p:nvCxnSpPr>
        <p:spPr>
          <a:xfrm>
            <a:off x="6343637" y="2304777"/>
            <a:ext cx="1186200" cy="1947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374" name="Google Shape;374;p27"/>
          <p:cNvSpPr/>
          <p:nvPr/>
        </p:nvSpPr>
        <p:spPr>
          <a:xfrm>
            <a:off x="61400" y="4183854"/>
            <a:ext cx="3349646" cy="120375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p28" descr="chemicalreaction.jpg"/>
          <p:cNvPicPr preferRelativeResize="0"/>
          <p:nvPr/>
        </p:nvPicPr>
        <p:blipFill rotWithShape="1">
          <a:blip r:embed="rId4">
            <a:alphaModFix/>
          </a:blip>
          <a:srcRect l="-86715" r="-86715"/>
          <a:stretch/>
        </p:blipFill>
        <p:spPr>
          <a:xfrm>
            <a:off x="-1021976" y="1226670"/>
            <a:ext cx="8229600" cy="4525963"/>
          </a:xfrm>
          <a:prstGeom prst="rect">
            <a:avLst/>
          </a:prstGeom>
          <a:noFill/>
          <a:ln>
            <a:noFill/>
          </a:ln>
        </p:spPr>
      </p:pic>
      <p:pic>
        <p:nvPicPr>
          <p:cNvPr id="382" name="Google Shape;382;p28" descr="fire.jpg"/>
          <p:cNvPicPr preferRelativeResize="0"/>
          <p:nvPr/>
        </p:nvPicPr>
        <p:blipFill rotWithShape="1">
          <a:blip r:embed="rId5">
            <a:alphaModFix/>
          </a:blip>
          <a:srcRect/>
          <a:stretch/>
        </p:blipFill>
        <p:spPr>
          <a:xfrm>
            <a:off x="1225175" y="5752633"/>
            <a:ext cx="3684557" cy="1105367"/>
          </a:xfrm>
          <a:prstGeom prst="rect">
            <a:avLst/>
          </a:prstGeom>
          <a:noFill/>
          <a:ln>
            <a:noFill/>
          </a:ln>
        </p:spPr>
      </p:pic>
      <p:sp>
        <p:nvSpPr>
          <p:cNvPr id="383" name="Google Shape;383;p28"/>
          <p:cNvSpPr/>
          <p:nvPr/>
        </p:nvSpPr>
        <p:spPr>
          <a:xfrm>
            <a:off x="6872942" y="3092821"/>
            <a:ext cx="2121647" cy="1987455"/>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84" name="Google Shape;384;p28"/>
          <p:cNvCxnSpPr/>
          <p:nvPr/>
        </p:nvCxnSpPr>
        <p:spPr>
          <a:xfrm rot="10800000" flipH="1">
            <a:off x="3720353" y="3331882"/>
            <a:ext cx="3487271" cy="1703294"/>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cxnSp>
        <p:nvCxnSpPr>
          <p:cNvPr id="385" name="Google Shape;385;p28"/>
          <p:cNvCxnSpPr/>
          <p:nvPr/>
        </p:nvCxnSpPr>
        <p:spPr>
          <a:xfrm>
            <a:off x="3720353" y="5035176"/>
            <a:ext cx="3810000" cy="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254"/>
              </a:srgbClr>
            </a:outerShdw>
          </a:effectLst>
        </p:spPr>
      </p:cxnSp>
      <p:sp>
        <p:nvSpPr>
          <p:cNvPr id="386" name="Google Shape;386;p28"/>
          <p:cNvSpPr/>
          <p:nvPr/>
        </p:nvSpPr>
        <p:spPr>
          <a:xfrm>
            <a:off x="7530353" y="3331882"/>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7" name="Google Shape;387;p28"/>
          <p:cNvSpPr/>
          <p:nvPr/>
        </p:nvSpPr>
        <p:spPr>
          <a:xfrm>
            <a:off x="7067177" y="3771153"/>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28"/>
          <p:cNvSpPr/>
          <p:nvPr/>
        </p:nvSpPr>
        <p:spPr>
          <a:xfrm>
            <a:off x="7288306" y="4331446"/>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9" name="Google Shape;389;p28"/>
          <p:cNvSpPr/>
          <p:nvPr/>
        </p:nvSpPr>
        <p:spPr>
          <a:xfrm>
            <a:off x="7784353" y="3941482"/>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0" name="Google Shape;390;p28"/>
          <p:cNvSpPr/>
          <p:nvPr/>
        </p:nvSpPr>
        <p:spPr>
          <a:xfrm>
            <a:off x="7963647" y="4569011"/>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p28"/>
          <p:cNvSpPr/>
          <p:nvPr/>
        </p:nvSpPr>
        <p:spPr>
          <a:xfrm>
            <a:off x="8331200" y="4246282"/>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p28"/>
          <p:cNvSpPr/>
          <p:nvPr/>
        </p:nvSpPr>
        <p:spPr>
          <a:xfrm>
            <a:off x="8507506" y="3754717"/>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8"/>
          <p:cNvSpPr/>
          <p:nvPr/>
        </p:nvSpPr>
        <p:spPr>
          <a:xfrm>
            <a:off x="8151906" y="3399117"/>
            <a:ext cx="179294" cy="134471"/>
          </a:xfrm>
          <a:prstGeom prst="ellipse">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9"/>
          <p:cNvSpPr txBox="1"/>
          <p:nvPr/>
        </p:nvSpPr>
        <p:spPr>
          <a:xfrm>
            <a:off x="517229" y="1213544"/>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0"/>
              <a:buFont typeface="Calibri"/>
              <a:buNone/>
            </a:pPr>
            <a:r>
              <a:rPr lang="en-US" sz="8000" b="0" i="0" u="none" strike="noStrike" cap="none">
                <a:solidFill>
                  <a:schemeClr val="dk1"/>
                </a:solidFill>
                <a:latin typeface="Calibri"/>
                <a:ea typeface="Calibri"/>
                <a:cs typeface="Calibri"/>
                <a:sym typeface="Calibri"/>
              </a:rPr>
              <a:t>Rate of Reaction</a:t>
            </a:r>
            <a:endParaRPr sz="1400" b="0" i="0" u="none" strike="noStrike" cap="none">
              <a:solidFill>
                <a:srgbClr val="000000"/>
              </a:solidFill>
              <a:latin typeface="Arial"/>
              <a:ea typeface="Arial"/>
              <a:cs typeface="Arial"/>
              <a:sym typeface="Arial"/>
            </a:endParaRPr>
          </a:p>
        </p:txBody>
      </p:sp>
      <p:sp>
        <p:nvSpPr>
          <p:cNvPr id="401" name="Google Shape;401;p29"/>
          <p:cNvSpPr txBox="1"/>
          <p:nvPr/>
        </p:nvSpPr>
        <p:spPr>
          <a:xfrm>
            <a:off x="-32241" y="4195740"/>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sp>
        <p:nvSpPr>
          <p:cNvPr id="402" name="Google Shape;402;p29"/>
          <p:cNvSpPr txBox="1"/>
          <p:nvPr/>
        </p:nvSpPr>
        <p:spPr>
          <a:xfrm>
            <a:off x="5764354" y="4252077"/>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Surface Area</a:t>
            </a:r>
            <a:endParaRPr sz="1400" b="0" i="0" u="none" strike="noStrike" cap="none">
              <a:solidFill>
                <a:srgbClr val="000000"/>
              </a:solidFill>
              <a:latin typeface="Arial"/>
              <a:ea typeface="Arial"/>
              <a:cs typeface="Arial"/>
              <a:sym typeface="Arial"/>
            </a:endParaRPr>
          </a:p>
        </p:txBody>
      </p:sp>
      <p:sp>
        <p:nvSpPr>
          <p:cNvPr id="403" name="Google Shape;403;p29"/>
          <p:cNvSpPr txBox="1"/>
          <p:nvPr/>
        </p:nvSpPr>
        <p:spPr>
          <a:xfrm>
            <a:off x="2831881" y="5245554"/>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Concentration</a:t>
            </a:r>
            <a:endParaRPr sz="1400" b="0" i="0" u="none" strike="noStrike" cap="none">
              <a:solidFill>
                <a:srgbClr val="000000"/>
              </a:solidFill>
              <a:latin typeface="Arial"/>
              <a:ea typeface="Arial"/>
              <a:cs typeface="Arial"/>
              <a:sym typeface="Arial"/>
            </a:endParaRPr>
          </a:p>
        </p:txBody>
      </p:sp>
      <p:cxnSp>
        <p:nvCxnSpPr>
          <p:cNvPr id="404" name="Google Shape;404;p29"/>
          <p:cNvCxnSpPr/>
          <p:nvPr/>
        </p:nvCxnSpPr>
        <p:spPr>
          <a:xfrm flipH="1">
            <a:off x="2090057" y="2304771"/>
            <a:ext cx="1340318" cy="1947306"/>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405" name="Google Shape;405;p29"/>
          <p:cNvCxnSpPr>
            <a:stCxn id="400" idx="2"/>
            <a:endCxn id="403" idx="0"/>
          </p:cNvCxnSpPr>
          <p:nvPr/>
        </p:nvCxnSpPr>
        <p:spPr>
          <a:xfrm flipH="1">
            <a:off x="4597229" y="2356544"/>
            <a:ext cx="34800" cy="2889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406" name="Google Shape;406;p29"/>
          <p:cNvCxnSpPr>
            <a:endCxn id="402" idx="0"/>
          </p:cNvCxnSpPr>
          <p:nvPr/>
        </p:nvCxnSpPr>
        <p:spPr>
          <a:xfrm>
            <a:off x="6343637" y="2304777"/>
            <a:ext cx="1186200" cy="1947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407" name="Google Shape;407;p29"/>
          <p:cNvSpPr/>
          <p:nvPr/>
        </p:nvSpPr>
        <p:spPr>
          <a:xfrm>
            <a:off x="2804615" y="5245553"/>
            <a:ext cx="3538903" cy="1186719"/>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4" name="Google Shape;414;p30" descr="concentration.jpg"/>
          <p:cNvPicPr preferRelativeResize="0"/>
          <p:nvPr/>
        </p:nvPicPr>
        <p:blipFill rotWithShape="1">
          <a:blip r:embed="rId4">
            <a:alphaModFix/>
          </a:blip>
          <a:srcRect l="-10572" r="-10572"/>
          <a:stretch/>
        </p:blipFill>
        <p:spPr>
          <a:xfrm>
            <a:off x="457200" y="1600200"/>
            <a:ext cx="8229600" cy="45259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1"/>
          <p:cNvSpPr txBox="1"/>
          <p:nvPr/>
        </p:nvSpPr>
        <p:spPr>
          <a:xfrm>
            <a:off x="517229" y="1213544"/>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8000"/>
              <a:buFont typeface="Calibri"/>
              <a:buNone/>
            </a:pPr>
            <a:r>
              <a:rPr lang="en-US" sz="8000" b="0" i="0" u="none" strike="noStrike" cap="none">
                <a:solidFill>
                  <a:schemeClr val="dk1"/>
                </a:solidFill>
                <a:latin typeface="Calibri"/>
                <a:ea typeface="Calibri"/>
                <a:cs typeface="Calibri"/>
                <a:sym typeface="Calibri"/>
              </a:rPr>
              <a:t>Rate of Reaction</a:t>
            </a:r>
            <a:endParaRPr sz="1400" b="0" i="0" u="none" strike="noStrike" cap="none">
              <a:solidFill>
                <a:srgbClr val="000000"/>
              </a:solidFill>
              <a:latin typeface="Arial"/>
              <a:ea typeface="Arial"/>
              <a:cs typeface="Arial"/>
              <a:sym typeface="Arial"/>
            </a:endParaRPr>
          </a:p>
        </p:txBody>
      </p:sp>
      <p:sp>
        <p:nvSpPr>
          <p:cNvPr id="422" name="Google Shape;422;p31"/>
          <p:cNvSpPr txBox="1"/>
          <p:nvPr/>
        </p:nvSpPr>
        <p:spPr>
          <a:xfrm>
            <a:off x="-32241" y="4195740"/>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Temperature</a:t>
            </a:r>
            <a:endParaRPr sz="1400" b="0" i="0" u="none" strike="noStrike" cap="none">
              <a:solidFill>
                <a:srgbClr val="000000"/>
              </a:solidFill>
              <a:latin typeface="Arial"/>
              <a:ea typeface="Arial"/>
              <a:cs typeface="Arial"/>
              <a:sym typeface="Arial"/>
            </a:endParaRPr>
          </a:p>
        </p:txBody>
      </p:sp>
      <p:sp>
        <p:nvSpPr>
          <p:cNvPr id="423" name="Google Shape;423;p31"/>
          <p:cNvSpPr txBox="1"/>
          <p:nvPr/>
        </p:nvSpPr>
        <p:spPr>
          <a:xfrm>
            <a:off x="5764354" y="4252077"/>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Surface Area</a:t>
            </a:r>
            <a:endParaRPr sz="1400" b="0" i="0" u="none" strike="noStrike" cap="none">
              <a:solidFill>
                <a:srgbClr val="000000"/>
              </a:solidFill>
              <a:latin typeface="Arial"/>
              <a:ea typeface="Arial"/>
              <a:cs typeface="Arial"/>
              <a:sym typeface="Arial"/>
            </a:endParaRPr>
          </a:p>
        </p:txBody>
      </p:sp>
      <p:sp>
        <p:nvSpPr>
          <p:cNvPr id="424" name="Google Shape;424;p31"/>
          <p:cNvSpPr txBox="1"/>
          <p:nvPr/>
        </p:nvSpPr>
        <p:spPr>
          <a:xfrm>
            <a:off x="2831881" y="5245554"/>
            <a:ext cx="353096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Concentration</a:t>
            </a:r>
            <a:endParaRPr sz="1400" b="0" i="0" u="none" strike="noStrike" cap="none">
              <a:solidFill>
                <a:srgbClr val="000000"/>
              </a:solidFill>
              <a:latin typeface="Arial"/>
              <a:ea typeface="Arial"/>
              <a:cs typeface="Arial"/>
              <a:sym typeface="Arial"/>
            </a:endParaRPr>
          </a:p>
        </p:txBody>
      </p:sp>
      <p:cxnSp>
        <p:nvCxnSpPr>
          <p:cNvPr id="425" name="Google Shape;425;p31"/>
          <p:cNvCxnSpPr/>
          <p:nvPr/>
        </p:nvCxnSpPr>
        <p:spPr>
          <a:xfrm flipH="1">
            <a:off x="2090057" y="2304771"/>
            <a:ext cx="1340318" cy="1947306"/>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426" name="Google Shape;426;p31"/>
          <p:cNvCxnSpPr>
            <a:stCxn id="421" idx="2"/>
            <a:endCxn id="424" idx="0"/>
          </p:cNvCxnSpPr>
          <p:nvPr/>
        </p:nvCxnSpPr>
        <p:spPr>
          <a:xfrm flipH="1">
            <a:off x="4597229" y="2356544"/>
            <a:ext cx="34800" cy="28890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cxnSp>
        <p:nvCxnSpPr>
          <p:cNvPr id="427" name="Google Shape;427;p31"/>
          <p:cNvCxnSpPr>
            <a:endCxn id="423" idx="0"/>
          </p:cNvCxnSpPr>
          <p:nvPr/>
        </p:nvCxnSpPr>
        <p:spPr>
          <a:xfrm>
            <a:off x="6343637" y="2304777"/>
            <a:ext cx="1186200" cy="194730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254"/>
              </a:srgbClr>
            </a:outerShdw>
          </a:effectLst>
        </p:spPr>
      </p:cxnSp>
      <p:sp>
        <p:nvSpPr>
          <p:cNvPr id="428" name="Google Shape;428;p31"/>
          <p:cNvSpPr/>
          <p:nvPr/>
        </p:nvSpPr>
        <p:spPr>
          <a:xfrm>
            <a:off x="5799019" y="4252077"/>
            <a:ext cx="3292557" cy="1186719"/>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5" name="Google Shape;435;p32" descr="antacid.jpg"/>
          <p:cNvPicPr preferRelativeResize="0"/>
          <p:nvPr/>
        </p:nvPicPr>
        <p:blipFill rotWithShape="1">
          <a:blip r:embed="rId4">
            <a:alphaModFix/>
          </a:blip>
          <a:srcRect l="-86715" r="-86715"/>
          <a:stretch/>
        </p:blipFill>
        <p:spPr>
          <a:xfrm>
            <a:off x="457200" y="1600200"/>
            <a:ext cx="8229600" cy="452596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3"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4"/>
          <p:cNvSpPr txBox="1"/>
          <p:nvPr/>
        </p:nvSpPr>
        <p:spPr>
          <a:xfrm>
            <a:off x="735230" y="618615"/>
            <a:ext cx="823534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factors impact the rate of reaction?</a:t>
            </a:r>
            <a:endParaRPr sz="1400" b="0" i="0" u="none" strike="noStrike" cap="none">
              <a:solidFill>
                <a:srgbClr val="000000"/>
              </a:solidFill>
              <a:latin typeface="Arial"/>
              <a:ea typeface="Arial"/>
              <a:cs typeface="Arial"/>
              <a:sym typeface="Arial"/>
            </a:endParaRPr>
          </a:p>
        </p:txBody>
      </p:sp>
      <p:sp>
        <p:nvSpPr>
          <p:cNvPr id="448" name="Google Shape;448;p3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9" name="Google Shape;449;p34" descr="rate.jpg"/>
          <p:cNvPicPr preferRelativeResize="0"/>
          <p:nvPr/>
        </p:nvPicPr>
        <p:blipFill rotWithShape="1">
          <a:blip r:embed="rId4">
            <a:alphaModFix/>
          </a:blip>
          <a:srcRect l="-18187" r="-18186"/>
          <a:stretch/>
        </p:blipFill>
        <p:spPr>
          <a:xfrm>
            <a:off x="735230" y="1811911"/>
            <a:ext cx="7560396" cy="41579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6" name="Google Shape;456;p35" descr="pondering.jpg"/>
          <p:cNvPicPr preferRelativeResize="0"/>
          <p:nvPr/>
        </p:nvPicPr>
        <p:blipFill rotWithShape="1">
          <a:blip r:embed="rId4">
            <a:alphaModFix/>
          </a:blip>
          <a:srcRect l="146" r="147"/>
          <a:stretch/>
        </p:blipFill>
        <p:spPr>
          <a:xfrm>
            <a:off x="457200" y="627063"/>
            <a:ext cx="8229600" cy="5499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3" name="Google Shape;463;p36" descr="bubbles.jpg"/>
          <p:cNvPicPr preferRelativeResize="0"/>
          <p:nvPr/>
        </p:nvPicPr>
        <p:blipFill rotWithShape="1">
          <a:blip r:embed="rId4">
            <a:alphaModFix/>
          </a:blip>
          <a:srcRect l="-11368" r="-11368"/>
          <a:stretch/>
        </p:blipFill>
        <p:spPr>
          <a:xfrm>
            <a:off x="457200" y="1600200"/>
            <a:ext cx="8229600" cy="4525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5"/>
          <p:cNvSpPr txBox="1"/>
          <p:nvPr/>
        </p:nvSpPr>
        <p:spPr>
          <a:xfrm>
            <a:off x="2301072" y="693336"/>
            <a:ext cx="4726452"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dirty="0">
                <a:solidFill>
                  <a:srgbClr val="FFC000"/>
                </a:solidFill>
                <a:latin typeface="Calibri"/>
                <a:ea typeface="Calibri"/>
                <a:cs typeface="Calibri"/>
                <a:sym typeface="Calibri"/>
              </a:rPr>
              <a:t>Demonstration</a:t>
            </a:r>
            <a:endParaRPr sz="1400" b="0" i="0" u="none" strike="noStrike" cap="none" dirty="0">
              <a:solidFill>
                <a:srgbClr val="000000"/>
              </a:solidFill>
              <a:latin typeface="Arial"/>
              <a:ea typeface="Arial"/>
              <a:cs typeface="Arial"/>
              <a:sym typeface="Arial"/>
            </a:endParaRPr>
          </a:p>
        </p:txBody>
      </p:sp>
      <p:sp>
        <p:nvSpPr>
          <p:cNvPr id="137" name="Google Shape;137;p55"/>
          <p:cNvSpPr txBox="1"/>
          <p:nvPr/>
        </p:nvSpPr>
        <p:spPr>
          <a:xfrm>
            <a:off x="2384809" y="2020388"/>
            <a:ext cx="4541855"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Calibri"/>
                <a:ea typeface="Calibri"/>
                <a:cs typeface="Calibri"/>
                <a:sym typeface="Calibri"/>
              </a:rPr>
              <a:t>Chemical </a:t>
            </a:r>
            <a:r>
              <a:rPr lang="en-US" sz="3000">
                <a:solidFill>
                  <a:schemeClr val="dk1"/>
                </a:solidFill>
                <a:latin typeface="Calibri"/>
                <a:ea typeface="Calibri"/>
                <a:cs typeface="Calibri"/>
                <a:sym typeface="Calibri"/>
              </a:rPr>
              <a:t>Reactions</a:t>
            </a:r>
            <a:endParaRPr sz="1400" b="0" i="0" u="none" strike="noStrike" cap="none">
              <a:solidFill>
                <a:srgbClr val="000000"/>
              </a:solidFill>
              <a:latin typeface="Arial"/>
              <a:ea typeface="Arial"/>
              <a:cs typeface="Arial"/>
              <a:sym typeface="Arial"/>
            </a:endParaRPr>
          </a:p>
        </p:txBody>
      </p:sp>
      <p:sp>
        <p:nvSpPr>
          <p:cNvPr id="138" name="Google Shape;138;p55"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txBox="1"/>
          <p:nvPr/>
        </p:nvSpPr>
        <p:spPr>
          <a:xfrm>
            <a:off x="814753" y="2848708"/>
            <a:ext cx="7514492" cy="20621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TEACHER DIRECTIONS: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Materials: </a:t>
            </a:r>
            <a:r>
              <a:rPr lang="en-US" sz="1600" b="0" i="1" u="none" strike="noStrike" cap="none">
                <a:solidFill>
                  <a:schemeClr val="dk1"/>
                </a:solidFill>
                <a:latin typeface="Calibri"/>
                <a:ea typeface="Calibri"/>
                <a:cs typeface="Calibri"/>
                <a:sym typeface="Calibri"/>
              </a:rPr>
              <a:t>vinegar, baking soda, calcium chloride, water, thermometer, 4 small clear plastic cups, 1 measuring cup, measuring spoons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Activity: </a:t>
            </a:r>
            <a:r>
              <a:rPr lang="en-US" sz="1600" b="0" i="1" u="none" strike="noStrike" cap="none">
                <a:solidFill>
                  <a:schemeClr val="dk1"/>
                </a:solidFill>
                <a:latin typeface="Calibri"/>
                <a:ea typeface="Calibri"/>
                <a:cs typeface="Calibri"/>
                <a:sym typeface="Calibri"/>
              </a:rPr>
              <a:t>Students will work through 1 endothermic and 1 exothermic reaction to find similarities and differences based on data gathered.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1" u="sng" strike="noStrike" cap="none">
                <a:solidFill>
                  <a:schemeClr val="dk1"/>
                </a:solidFill>
                <a:latin typeface="Calibri"/>
                <a:ea typeface="Calibri"/>
                <a:cs typeface="Calibri"/>
                <a:sym typeface="Calibri"/>
              </a:rPr>
              <a:t>Objective: </a:t>
            </a:r>
            <a:r>
              <a:rPr lang="en-US" sz="1600" b="0" i="1" u="none" strike="noStrike" cap="none">
                <a:solidFill>
                  <a:schemeClr val="dk1"/>
                </a:solidFill>
                <a:latin typeface="Calibri"/>
                <a:ea typeface="Calibri"/>
                <a:cs typeface="Calibri"/>
                <a:sym typeface="Calibri"/>
              </a:rPr>
              <a:t>Students will understand the difference between endothermic and exothermic and will be able to classify reactions based on temperature.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0" name="Google Shape;470;p37" descr="colorchange.jpg"/>
          <p:cNvPicPr preferRelativeResize="0"/>
          <p:nvPr/>
        </p:nvPicPr>
        <p:blipFill rotWithShape="1">
          <a:blip r:embed="rId4">
            <a:alphaModFix/>
          </a:blip>
          <a:srcRect l="-10572" r="-10572"/>
          <a:stretch/>
        </p:blipFill>
        <p:spPr>
          <a:xfrm>
            <a:off x="457200" y="1600200"/>
            <a:ext cx="8229600" cy="45259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38" descr="cloudymixture.jpg"/>
          <p:cNvPicPr preferRelativeResize="0"/>
          <p:nvPr/>
        </p:nvPicPr>
        <p:blipFill rotWithShape="1">
          <a:blip r:embed="rId4">
            <a:alphaModFix/>
          </a:blip>
          <a:srcRect l="-86459" r="-86457"/>
          <a:stretch/>
        </p:blipFill>
        <p:spPr>
          <a:xfrm>
            <a:off x="457200" y="1600200"/>
            <a:ext cx="8229600" cy="452596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4" name="Google Shape;484;p39" descr="thermometer.jpg"/>
          <p:cNvPicPr preferRelativeResize="0"/>
          <p:nvPr/>
        </p:nvPicPr>
        <p:blipFill rotWithShape="1">
          <a:blip r:embed="rId4">
            <a:alphaModFix/>
          </a:blip>
          <a:srcRect l="24314" r="24313"/>
          <a:stretch/>
        </p:blipFill>
        <p:spPr>
          <a:xfrm>
            <a:off x="974360" y="1403179"/>
            <a:ext cx="7247744" cy="470879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1"/>
          <p:cNvSpPr txBox="1"/>
          <p:nvPr/>
        </p:nvSpPr>
        <p:spPr>
          <a:xfrm>
            <a:off x="735230" y="618615"/>
            <a:ext cx="823534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can we tell a chemical reaction is occurring?</a:t>
            </a:r>
            <a:endParaRPr sz="1400" b="0" i="0" u="none" strike="noStrike" cap="none">
              <a:solidFill>
                <a:srgbClr val="000000"/>
              </a:solidFill>
              <a:latin typeface="Arial"/>
              <a:ea typeface="Arial"/>
              <a:cs typeface="Arial"/>
              <a:sym typeface="Arial"/>
            </a:endParaRPr>
          </a:p>
        </p:txBody>
      </p:sp>
      <p:sp>
        <p:nvSpPr>
          <p:cNvPr id="497" name="Google Shape;497;p4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8" name="Google Shape;498;p41" descr="chemicalreaction.jpg"/>
          <p:cNvPicPr preferRelativeResize="0"/>
          <p:nvPr/>
        </p:nvPicPr>
        <p:blipFill rotWithShape="1">
          <a:blip r:embed="rId4">
            <a:alphaModFix/>
          </a:blip>
          <a:srcRect l="-86715" r="-86715"/>
          <a:stretch/>
        </p:blipFill>
        <p:spPr>
          <a:xfrm>
            <a:off x="367615" y="1955450"/>
            <a:ext cx="8229600" cy="452596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42"/>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505" name="Google Shape;505;p42"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3"/>
          <p:cNvSpPr txBox="1"/>
          <p:nvPr/>
        </p:nvSpPr>
        <p:spPr>
          <a:xfrm>
            <a:off x="1187116" y="449179"/>
            <a:ext cx="699435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Chemical Equation</a:t>
            </a:r>
            <a:endParaRPr sz="1400" b="0" i="0" u="none" strike="noStrike" cap="none">
              <a:solidFill>
                <a:srgbClr val="000000"/>
              </a:solidFill>
              <a:latin typeface="Arial"/>
              <a:ea typeface="Arial"/>
              <a:cs typeface="Arial"/>
              <a:sym typeface="Arial"/>
            </a:endParaRPr>
          </a:p>
        </p:txBody>
      </p:sp>
      <p:sp>
        <p:nvSpPr>
          <p:cNvPr id="513" name="Google Shape;513;p43"/>
          <p:cNvSpPr txBox="1"/>
          <p:nvPr/>
        </p:nvSpPr>
        <p:spPr>
          <a:xfrm>
            <a:off x="1187116" y="1869607"/>
            <a:ext cx="225611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reactants</a:t>
            </a:r>
            <a:endParaRPr sz="1400" b="0" i="0" u="none" strike="noStrike" cap="none">
              <a:solidFill>
                <a:srgbClr val="000000"/>
              </a:solidFill>
              <a:latin typeface="Arial"/>
              <a:ea typeface="Arial"/>
              <a:cs typeface="Arial"/>
              <a:sym typeface="Arial"/>
            </a:endParaRPr>
          </a:p>
        </p:txBody>
      </p:sp>
      <p:sp>
        <p:nvSpPr>
          <p:cNvPr id="514" name="Google Shape;514;p43"/>
          <p:cNvSpPr txBox="1"/>
          <p:nvPr/>
        </p:nvSpPr>
        <p:spPr>
          <a:xfrm>
            <a:off x="5559532" y="1869606"/>
            <a:ext cx="225611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pic>
        <p:nvPicPr>
          <p:cNvPr id="515" name="Google Shape;515;p43" descr="ron(II) sulfide - Wikipedia"/>
          <p:cNvPicPr preferRelativeResize="0"/>
          <p:nvPr/>
        </p:nvPicPr>
        <p:blipFill rotWithShape="1">
          <a:blip r:embed="rId4">
            <a:alphaModFix/>
          </a:blip>
          <a:srcRect/>
          <a:stretch/>
        </p:blipFill>
        <p:spPr>
          <a:xfrm>
            <a:off x="3636545" y="3818502"/>
            <a:ext cx="2095500" cy="2790825"/>
          </a:xfrm>
          <a:prstGeom prst="rect">
            <a:avLst/>
          </a:prstGeom>
          <a:noFill/>
          <a:ln>
            <a:noFill/>
          </a:ln>
        </p:spPr>
      </p:pic>
      <p:sp>
        <p:nvSpPr>
          <p:cNvPr id="516" name="Google Shape;516;p43"/>
          <p:cNvSpPr txBox="1"/>
          <p:nvPr/>
        </p:nvSpPr>
        <p:spPr>
          <a:xfrm>
            <a:off x="1191486" y="2578611"/>
            <a:ext cx="113552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Fe</a:t>
            </a:r>
            <a:endParaRPr sz="1400" b="0" i="0" u="none" strike="noStrike" cap="none">
              <a:solidFill>
                <a:srgbClr val="000000"/>
              </a:solidFill>
              <a:latin typeface="Arial"/>
              <a:ea typeface="Arial"/>
              <a:cs typeface="Arial"/>
              <a:sym typeface="Arial"/>
            </a:endParaRPr>
          </a:p>
        </p:txBody>
      </p:sp>
      <p:sp>
        <p:nvSpPr>
          <p:cNvPr id="517" name="Google Shape;517;p43"/>
          <p:cNvSpPr txBox="1"/>
          <p:nvPr/>
        </p:nvSpPr>
        <p:spPr>
          <a:xfrm>
            <a:off x="2680119" y="2582741"/>
            <a:ext cx="113552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p:txBody>
      </p:sp>
      <p:sp>
        <p:nvSpPr>
          <p:cNvPr id="518" name="Google Shape;518;p43"/>
          <p:cNvSpPr txBox="1"/>
          <p:nvPr/>
        </p:nvSpPr>
        <p:spPr>
          <a:xfrm>
            <a:off x="5994320" y="2618698"/>
            <a:ext cx="138654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FeS</a:t>
            </a:r>
            <a:endParaRPr sz="5400" b="0" i="0" u="none" strike="noStrike" cap="none">
              <a:solidFill>
                <a:schemeClr val="dk1"/>
              </a:solidFill>
              <a:latin typeface="Calibri"/>
              <a:ea typeface="Calibri"/>
              <a:cs typeface="Calibri"/>
              <a:sym typeface="Calibri"/>
            </a:endParaRPr>
          </a:p>
        </p:txBody>
      </p:sp>
      <p:sp>
        <p:nvSpPr>
          <p:cNvPr id="519" name="Google Shape;519;p43"/>
          <p:cNvSpPr/>
          <p:nvPr/>
        </p:nvSpPr>
        <p:spPr>
          <a:xfrm>
            <a:off x="2120390" y="2813190"/>
            <a:ext cx="478118" cy="534346"/>
          </a:xfrm>
          <a:prstGeom prst="mathPlus">
            <a:avLst>
              <a:gd name="adj1" fmla="val 23520"/>
            </a:avLst>
          </a:prstGeom>
          <a:gradFill>
            <a:gsLst>
              <a:gs pos="0">
                <a:srgbClr val="7F5AAB"/>
              </a:gs>
              <a:gs pos="100000">
                <a:srgbClr val="C7AEED"/>
              </a:gs>
            </a:gsLst>
            <a:lin ang="16200000"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20" name="Google Shape;520;p43"/>
          <p:cNvCxnSpPr/>
          <p:nvPr/>
        </p:nvCxnSpPr>
        <p:spPr>
          <a:xfrm>
            <a:off x="4111666" y="3026470"/>
            <a:ext cx="1145258" cy="13806"/>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44"/>
          <p:cNvSpPr txBox="1"/>
          <p:nvPr/>
        </p:nvSpPr>
        <p:spPr>
          <a:xfrm>
            <a:off x="1187116" y="449179"/>
            <a:ext cx="699435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Chemical Equation</a:t>
            </a:r>
            <a:endParaRPr sz="1400" b="0" i="0" u="none" strike="noStrike" cap="none">
              <a:solidFill>
                <a:srgbClr val="000000"/>
              </a:solidFill>
              <a:latin typeface="Arial"/>
              <a:ea typeface="Arial"/>
              <a:cs typeface="Arial"/>
              <a:sym typeface="Arial"/>
            </a:endParaRPr>
          </a:p>
        </p:txBody>
      </p:sp>
      <p:pic>
        <p:nvPicPr>
          <p:cNvPr id="528" name="Google Shape;528;p44"/>
          <p:cNvPicPr preferRelativeResize="0"/>
          <p:nvPr/>
        </p:nvPicPr>
        <p:blipFill rotWithShape="1">
          <a:blip r:embed="rId4">
            <a:alphaModFix/>
          </a:blip>
          <a:srcRect/>
          <a:stretch/>
        </p:blipFill>
        <p:spPr>
          <a:xfrm>
            <a:off x="0" y="1544689"/>
            <a:ext cx="9100078" cy="41663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5"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5" name="Google Shape;535;p45"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6"/>
          <p:cNvSpPr/>
          <p:nvPr/>
        </p:nvSpPr>
        <p:spPr>
          <a:xfrm>
            <a:off x="2251116" y="840835"/>
            <a:ext cx="492923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Baking soda and </a:t>
            </a:r>
            <a:r>
              <a:rPr lang="en-US" sz="3600">
                <a:solidFill>
                  <a:schemeClr val="dk1"/>
                </a:solidFill>
                <a:latin typeface="Calibri"/>
                <a:ea typeface="Calibri"/>
                <a:cs typeface="Calibri"/>
                <a:sym typeface="Calibri"/>
              </a:rPr>
              <a:t>V</a:t>
            </a:r>
            <a:r>
              <a:rPr lang="en-US" sz="3600" b="0" i="0" u="none" strike="noStrike" cap="none">
                <a:solidFill>
                  <a:schemeClr val="dk1"/>
                </a:solidFill>
                <a:latin typeface="Calibri"/>
                <a:ea typeface="Calibri"/>
                <a:cs typeface="Calibri"/>
                <a:sym typeface="Calibri"/>
              </a:rPr>
              <a:t>inegar</a:t>
            </a:r>
            <a:endParaRPr sz="1400" b="0" i="0" u="none" strike="noStrike" cap="none">
              <a:solidFill>
                <a:srgbClr val="000000"/>
              </a:solidFill>
              <a:latin typeface="Arial"/>
              <a:ea typeface="Arial"/>
              <a:cs typeface="Arial"/>
              <a:sym typeface="Arial"/>
            </a:endParaRPr>
          </a:p>
        </p:txBody>
      </p:sp>
      <p:sp>
        <p:nvSpPr>
          <p:cNvPr id="542" name="Google Shape;542;p4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3" name="Google Shape;543;p46"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44" name="Google Shape;544;p46" descr="bakingsoda.jpg"/>
          <p:cNvPicPr preferRelativeResize="0"/>
          <p:nvPr/>
        </p:nvPicPr>
        <p:blipFill rotWithShape="1">
          <a:blip r:embed="rId5">
            <a:alphaModFix/>
          </a:blip>
          <a:srcRect l="-335" r="-335"/>
          <a:stretch/>
        </p:blipFill>
        <p:spPr>
          <a:xfrm>
            <a:off x="1237747" y="1694374"/>
            <a:ext cx="6955971" cy="44481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dc1d971495_0_0"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7"/>
          <p:cNvSpPr txBox="1"/>
          <p:nvPr/>
        </p:nvSpPr>
        <p:spPr>
          <a:xfrm>
            <a:off x="1909187"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Rusted nails</a:t>
            </a:r>
            <a:endParaRPr sz="1400" b="0" i="0" u="none" strike="noStrike" cap="none">
              <a:solidFill>
                <a:srgbClr val="000000"/>
              </a:solidFill>
              <a:latin typeface="Arial"/>
              <a:ea typeface="Arial"/>
              <a:cs typeface="Arial"/>
              <a:sym typeface="Arial"/>
            </a:endParaRPr>
          </a:p>
        </p:txBody>
      </p:sp>
      <p:sp>
        <p:nvSpPr>
          <p:cNvPr id="551" name="Google Shape;551;p4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2" name="Google Shape;552;p4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53" name="Google Shape;553;p47" descr="arbingers of doom?"/>
          <p:cNvPicPr preferRelativeResize="0"/>
          <p:nvPr/>
        </p:nvPicPr>
        <p:blipFill rotWithShape="1">
          <a:blip r:embed="rId5">
            <a:alphaModFix/>
          </a:blip>
          <a:srcRect/>
          <a:stretch/>
        </p:blipFill>
        <p:spPr>
          <a:xfrm>
            <a:off x="2484454" y="1680586"/>
            <a:ext cx="4426299" cy="442629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8"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0" name="Google Shape;560;p48"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9"/>
          <p:cNvSpPr txBox="1"/>
          <p:nvPr/>
        </p:nvSpPr>
        <p:spPr>
          <a:xfrm>
            <a:off x="2090057" y="531740"/>
            <a:ext cx="4963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Cutting paper</a:t>
            </a:r>
            <a:endParaRPr sz="1400" b="0" i="0" u="none" strike="noStrike" cap="none">
              <a:solidFill>
                <a:srgbClr val="000000"/>
              </a:solidFill>
              <a:latin typeface="Arial"/>
              <a:ea typeface="Arial"/>
              <a:cs typeface="Arial"/>
              <a:sym typeface="Arial"/>
            </a:endParaRPr>
          </a:p>
        </p:txBody>
      </p:sp>
      <p:sp>
        <p:nvSpPr>
          <p:cNvPr id="567" name="Google Shape;567;p4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8" name="Google Shape;568;p49"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569" name="Google Shape;569;p49" descr="cutting.jpg"/>
          <p:cNvPicPr preferRelativeResize="0"/>
          <p:nvPr/>
        </p:nvPicPr>
        <p:blipFill rotWithShape="1">
          <a:blip r:embed="rId5">
            <a:alphaModFix/>
          </a:blip>
          <a:srcRect l="-38141" r="-38141"/>
          <a:stretch/>
        </p:blipFill>
        <p:spPr>
          <a:xfrm>
            <a:off x="1053193" y="1651554"/>
            <a:ext cx="7037614" cy="444195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0"/>
          <p:cNvSpPr txBox="1"/>
          <p:nvPr/>
        </p:nvSpPr>
        <p:spPr>
          <a:xfrm>
            <a:off x="2260879" y="495606"/>
            <a:ext cx="4622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S</a:t>
            </a:r>
            <a:r>
              <a:rPr lang="en-US" sz="3600">
                <a:solidFill>
                  <a:schemeClr val="dk1"/>
                </a:solidFill>
                <a:latin typeface="Calibri"/>
                <a:ea typeface="Calibri"/>
                <a:cs typeface="Calibri"/>
                <a:sym typeface="Calibri"/>
              </a:rPr>
              <a:t>ugar</a:t>
            </a:r>
            <a:r>
              <a:rPr lang="en-US" sz="3600" b="0" i="0" u="none" strike="noStrike" cap="none">
                <a:solidFill>
                  <a:schemeClr val="dk1"/>
                </a:solidFill>
                <a:latin typeface="Calibri"/>
                <a:ea typeface="Calibri"/>
                <a:cs typeface="Calibri"/>
                <a:sym typeface="Calibri"/>
              </a:rPr>
              <a:t> and water</a:t>
            </a:r>
            <a:endParaRPr sz="1400" b="0" i="0" u="none" strike="noStrike" cap="none">
              <a:solidFill>
                <a:srgbClr val="000000"/>
              </a:solidFill>
              <a:latin typeface="Arial"/>
              <a:ea typeface="Arial"/>
              <a:cs typeface="Arial"/>
              <a:sym typeface="Arial"/>
            </a:endParaRPr>
          </a:p>
        </p:txBody>
      </p:sp>
      <p:sp>
        <p:nvSpPr>
          <p:cNvPr id="576" name="Google Shape;576;p5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7" name="Google Shape;577;p50"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578" name="Google Shape;578;p50"/>
          <p:cNvPicPr preferRelativeResize="0"/>
          <p:nvPr/>
        </p:nvPicPr>
        <p:blipFill rotWithShape="1">
          <a:blip r:embed="rId5">
            <a:alphaModFix/>
          </a:blip>
          <a:srcRect/>
          <a:stretch/>
        </p:blipFill>
        <p:spPr>
          <a:xfrm>
            <a:off x="1990735" y="1702262"/>
            <a:ext cx="5461000" cy="431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5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2"/>
          <p:cNvSpPr txBox="1"/>
          <p:nvPr/>
        </p:nvSpPr>
        <p:spPr>
          <a:xfrm>
            <a:off x="751169" y="431826"/>
            <a:ext cx="809328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some examples of chemical reactions?</a:t>
            </a:r>
            <a:endParaRPr sz="1400" b="0" i="0" u="none" strike="noStrike" cap="none">
              <a:solidFill>
                <a:srgbClr val="000000"/>
              </a:solidFill>
              <a:latin typeface="Arial"/>
              <a:ea typeface="Arial"/>
              <a:cs typeface="Arial"/>
              <a:sym typeface="Arial"/>
            </a:endParaRPr>
          </a:p>
        </p:txBody>
      </p:sp>
      <p:pic>
        <p:nvPicPr>
          <p:cNvPr id="591" name="Google Shape;591;p52"/>
          <p:cNvPicPr preferRelativeResize="0"/>
          <p:nvPr/>
        </p:nvPicPr>
        <p:blipFill rotWithShape="1">
          <a:blip r:embed="rId3">
            <a:alphaModFix/>
          </a:blip>
          <a:srcRect/>
          <a:stretch/>
        </p:blipFill>
        <p:spPr>
          <a:xfrm>
            <a:off x="1202306" y="1599054"/>
            <a:ext cx="6410848" cy="4199894"/>
          </a:xfrm>
          <a:prstGeom prst="rect">
            <a:avLst/>
          </a:prstGeom>
          <a:noFill/>
          <a:ln>
            <a:noFill/>
          </a:ln>
        </p:spPr>
      </p:pic>
      <p:sp>
        <p:nvSpPr>
          <p:cNvPr id="592" name="Google Shape;592;p52"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3"/>
          <p:cNvSpPr txBox="1"/>
          <p:nvPr/>
        </p:nvSpPr>
        <p:spPr>
          <a:xfrm>
            <a:off x="751169" y="431826"/>
            <a:ext cx="8093285"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are some non-examples of chemical reactions?</a:t>
            </a:r>
            <a:endParaRPr sz="1400" b="0" i="0" u="none" strike="noStrike" cap="none">
              <a:solidFill>
                <a:srgbClr val="000000"/>
              </a:solidFill>
              <a:latin typeface="Arial"/>
              <a:ea typeface="Arial"/>
              <a:cs typeface="Arial"/>
              <a:sym typeface="Arial"/>
            </a:endParaRPr>
          </a:p>
        </p:txBody>
      </p:sp>
      <p:pic>
        <p:nvPicPr>
          <p:cNvPr id="599" name="Google Shape;599;p53"/>
          <p:cNvPicPr preferRelativeResize="0"/>
          <p:nvPr/>
        </p:nvPicPr>
        <p:blipFill rotWithShape="1">
          <a:blip r:embed="rId3">
            <a:alphaModFix/>
          </a:blip>
          <a:srcRect/>
          <a:stretch/>
        </p:blipFill>
        <p:spPr>
          <a:xfrm>
            <a:off x="1202306" y="1599054"/>
            <a:ext cx="6410848" cy="4199894"/>
          </a:xfrm>
          <a:prstGeom prst="rect">
            <a:avLst/>
          </a:prstGeom>
          <a:noFill/>
          <a:ln>
            <a:noFill/>
          </a:ln>
        </p:spPr>
      </p:pic>
      <p:sp>
        <p:nvSpPr>
          <p:cNvPr id="600" name="Google Shape;600;p53" descr="Questions"/>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53"/>
          <p:cNvSpPr txBox="1"/>
          <p:nvPr/>
        </p:nvSpPr>
        <p:spPr>
          <a:xfrm>
            <a:off x="1359962" y="2561390"/>
            <a:ext cx="130441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dk1"/>
                </a:solidFill>
                <a:latin typeface="Calibri"/>
                <a:ea typeface="Calibri"/>
                <a:cs typeface="Calibri"/>
                <a:sym typeface="Calibri"/>
              </a:rPr>
              <a:t>NON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8"/>
          <p:cNvSpPr txBox="1"/>
          <p:nvPr/>
        </p:nvSpPr>
        <p:spPr>
          <a:xfrm>
            <a:off x="1935682" y="618615"/>
            <a:ext cx="555203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is a chemical reaction?</a:t>
            </a:r>
            <a:endParaRPr sz="3600" b="0" i="0" u="none" strike="noStrike" cap="none">
              <a:solidFill>
                <a:schemeClr val="dk1"/>
              </a:solidFill>
              <a:latin typeface="Calibri"/>
              <a:ea typeface="Calibri"/>
              <a:cs typeface="Calibri"/>
              <a:sym typeface="Calibri"/>
            </a:endParaRPr>
          </a:p>
        </p:txBody>
      </p:sp>
      <p:sp>
        <p:nvSpPr>
          <p:cNvPr id="608" name="Google Shape;608;p5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9" name="Google Shape;609;p58" descr="chemicalreaction.jpg"/>
          <p:cNvPicPr preferRelativeResize="0"/>
          <p:nvPr/>
        </p:nvPicPr>
        <p:blipFill rotWithShape="1">
          <a:blip r:embed="rId4">
            <a:alphaModFix/>
          </a:blip>
          <a:srcRect l="-86715" r="-86715"/>
          <a:stretch/>
        </p:blipFill>
        <p:spPr>
          <a:xfrm>
            <a:off x="367615" y="1671671"/>
            <a:ext cx="8229600" cy="45259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9"/>
          <p:cNvSpPr txBox="1"/>
          <p:nvPr/>
        </p:nvSpPr>
        <p:spPr>
          <a:xfrm>
            <a:off x="751170" y="431826"/>
            <a:ext cx="731312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How do we know a chemical reaction has occurred?</a:t>
            </a:r>
            <a:endParaRPr sz="3600" b="0" i="0" u="none" strike="noStrike" cap="none">
              <a:solidFill>
                <a:schemeClr val="dk1"/>
              </a:solidFill>
              <a:latin typeface="Calibri"/>
              <a:ea typeface="Calibri"/>
              <a:cs typeface="Calibri"/>
              <a:sym typeface="Calibri"/>
            </a:endParaRPr>
          </a:p>
        </p:txBody>
      </p:sp>
      <p:sp>
        <p:nvSpPr>
          <p:cNvPr id="616" name="Google Shape;616;p5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7" name="Google Shape;617;p59" descr="chemicalreaction.jpg"/>
          <p:cNvPicPr preferRelativeResize="0"/>
          <p:nvPr/>
        </p:nvPicPr>
        <p:blipFill rotWithShape="1">
          <a:blip r:embed="rId4">
            <a:alphaModFix/>
          </a:blip>
          <a:srcRect l="-86710" r="-86737"/>
          <a:stretch/>
        </p:blipFill>
        <p:spPr>
          <a:xfrm>
            <a:off x="367615" y="1797896"/>
            <a:ext cx="8229600" cy="452596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60"/>
          <p:cNvSpPr txBox="1"/>
          <p:nvPr/>
        </p:nvSpPr>
        <p:spPr>
          <a:xfrm>
            <a:off x="370816" y="747503"/>
            <a:ext cx="840236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Which of the following is an example of a chemical reaction?</a:t>
            </a:r>
            <a:endParaRPr sz="3600" b="0" i="0" u="none" strike="noStrike" cap="none">
              <a:solidFill>
                <a:schemeClr val="dk1"/>
              </a:solidFill>
              <a:latin typeface="Calibri"/>
              <a:ea typeface="Calibri"/>
              <a:cs typeface="Calibri"/>
              <a:sym typeface="Calibri"/>
            </a:endParaRPr>
          </a:p>
        </p:txBody>
      </p:sp>
      <p:sp>
        <p:nvSpPr>
          <p:cNvPr id="624" name="Google Shape;624;p6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5" name="Google Shape;625;p60" descr="chemicalreaction.jpg"/>
          <p:cNvPicPr preferRelativeResize="0"/>
          <p:nvPr/>
        </p:nvPicPr>
        <p:blipFill rotWithShape="1">
          <a:blip r:embed="rId4">
            <a:alphaModFix/>
          </a:blip>
          <a:srcRect l="-86715" r="-86715"/>
          <a:stretch/>
        </p:blipFill>
        <p:spPr>
          <a:xfrm>
            <a:off x="5089550" y="4628209"/>
            <a:ext cx="4054450" cy="2229791"/>
          </a:xfrm>
          <a:prstGeom prst="rect">
            <a:avLst/>
          </a:prstGeom>
          <a:noFill/>
          <a:ln>
            <a:noFill/>
          </a:ln>
        </p:spPr>
      </p:pic>
      <p:sp>
        <p:nvSpPr>
          <p:cNvPr id="626" name="Google Shape;626;p60"/>
          <p:cNvSpPr txBox="1"/>
          <p:nvPr/>
        </p:nvSpPr>
        <p:spPr>
          <a:xfrm>
            <a:off x="735230" y="2193436"/>
            <a:ext cx="5126700" cy="3540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Putting an ice cube in a glass of water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Building a dam on a river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Burning a piece of wood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Making a sandwich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7"/>
          <p:cNvSpPr txBox="1"/>
          <p:nvPr/>
        </p:nvSpPr>
        <p:spPr>
          <a:xfrm>
            <a:off x="735230" y="256008"/>
            <a:ext cx="8140756"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In this demonstration, what did you notice about chemical reactions? </a:t>
            </a:r>
            <a:endParaRPr sz="1400" b="0" i="0" u="none" strike="noStrike" cap="none">
              <a:solidFill>
                <a:srgbClr val="000000"/>
              </a:solidFill>
              <a:latin typeface="Arial"/>
              <a:ea typeface="Arial"/>
              <a:cs typeface="Arial"/>
              <a:sym typeface="Arial"/>
            </a:endParaRPr>
          </a:p>
        </p:txBody>
      </p:sp>
      <p:sp>
        <p:nvSpPr>
          <p:cNvPr id="152" name="Google Shape;152;p5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3" name="Google Shape;153;p57" descr="chemicalreaction.jpg"/>
          <p:cNvPicPr preferRelativeResize="0"/>
          <p:nvPr/>
        </p:nvPicPr>
        <p:blipFill rotWithShape="1">
          <a:blip r:embed="rId4">
            <a:alphaModFix/>
          </a:blip>
          <a:srcRect l="-86715" r="-86715"/>
          <a:stretch/>
        </p:blipFill>
        <p:spPr>
          <a:xfrm>
            <a:off x="367615" y="1671671"/>
            <a:ext cx="8229600" cy="45259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61"/>
          <p:cNvSpPr txBox="1"/>
          <p:nvPr/>
        </p:nvSpPr>
        <p:spPr>
          <a:xfrm>
            <a:off x="370816" y="747503"/>
            <a:ext cx="8402368"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Which of the following is an example of a chemical reaction?</a:t>
            </a:r>
            <a:endParaRPr sz="3600" b="0" i="0" u="none" strike="noStrike" cap="none">
              <a:solidFill>
                <a:schemeClr val="dk1"/>
              </a:solidFill>
              <a:latin typeface="Calibri"/>
              <a:ea typeface="Calibri"/>
              <a:cs typeface="Calibri"/>
              <a:sym typeface="Calibri"/>
            </a:endParaRPr>
          </a:p>
        </p:txBody>
      </p:sp>
      <p:sp>
        <p:nvSpPr>
          <p:cNvPr id="633" name="Google Shape;633;p61"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4" name="Google Shape;634;p61" descr="chemicalreaction.jpg"/>
          <p:cNvPicPr preferRelativeResize="0"/>
          <p:nvPr/>
        </p:nvPicPr>
        <p:blipFill rotWithShape="1">
          <a:blip r:embed="rId4">
            <a:alphaModFix/>
          </a:blip>
          <a:srcRect l="-86715" r="-86715"/>
          <a:stretch/>
        </p:blipFill>
        <p:spPr>
          <a:xfrm>
            <a:off x="5089550" y="4628209"/>
            <a:ext cx="4054450" cy="2229791"/>
          </a:xfrm>
          <a:prstGeom prst="rect">
            <a:avLst/>
          </a:prstGeom>
          <a:noFill/>
          <a:ln>
            <a:noFill/>
          </a:ln>
        </p:spPr>
      </p:pic>
      <p:sp>
        <p:nvSpPr>
          <p:cNvPr id="635" name="Google Shape;635;p61"/>
          <p:cNvSpPr txBox="1"/>
          <p:nvPr/>
        </p:nvSpPr>
        <p:spPr>
          <a:xfrm>
            <a:off x="735230" y="2193436"/>
            <a:ext cx="5126700" cy="3540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Putting an ice cube in a glass of water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Building a dam on a river</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FF0000"/>
              </a:buClr>
              <a:buSzPts val="3200"/>
              <a:buFont typeface="Arial"/>
              <a:buAutoNum type="alphaUcPeriod"/>
            </a:pPr>
            <a:r>
              <a:rPr lang="en-US" sz="3200" b="0" i="0" u="none" strike="noStrike" cap="none">
                <a:solidFill>
                  <a:srgbClr val="FF0000"/>
                </a:solidFill>
                <a:latin typeface="Calibri"/>
                <a:ea typeface="Calibri"/>
                <a:cs typeface="Calibri"/>
                <a:sym typeface="Calibri"/>
              </a:rPr>
              <a:t>Burning a piece of wood</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3200"/>
              <a:buFont typeface="Arial"/>
              <a:buAutoNum type="alphaUcPeriod"/>
            </a:pPr>
            <a:r>
              <a:rPr lang="en-US" sz="3200" b="0" i="0" u="none" strike="noStrike" cap="none">
                <a:solidFill>
                  <a:schemeClr val="dk1"/>
                </a:solidFill>
                <a:latin typeface="Calibri"/>
                <a:ea typeface="Calibri"/>
                <a:cs typeface="Calibri"/>
                <a:sym typeface="Calibri"/>
              </a:rPr>
              <a:t>Making a sandwich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2"/>
          <p:cNvSpPr txBox="1"/>
          <p:nvPr/>
        </p:nvSpPr>
        <p:spPr>
          <a:xfrm>
            <a:off x="751170" y="431826"/>
            <a:ext cx="731312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What factors affect the rate of a chemical reaction?</a:t>
            </a:r>
            <a:endParaRPr sz="1400" b="0" i="0" u="none" strike="noStrike" cap="none">
              <a:solidFill>
                <a:srgbClr val="000000"/>
              </a:solidFill>
              <a:latin typeface="Arial"/>
              <a:ea typeface="Arial"/>
              <a:cs typeface="Arial"/>
              <a:sym typeface="Arial"/>
            </a:endParaRPr>
          </a:p>
        </p:txBody>
      </p:sp>
      <p:sp>
        <p:nvSpPr>
          <p:cNvPr id="642" name="Google Shape;642;p62"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3" name="Google Shape;643;p62" descr="rate.jpg"/>
          <p:cNvPicPr preferRelativeResize="0"/>
          <p:nvPr/>
        </p:nvPicPr>
        <p:blipFill rotWithShape="1">
          <a:blip r:embed="rId4">
            <a:alphaModFix/>
          </a:blip>
          <a:srcRect l="-18187" r="-18186"/>
          <a:stretch/>
        </p:blipFill>
        <p:spPr>
          <a:xfrm>
            <a:off x="735230" y="1811911"/>
            <a:ext cx="7560396" cy="415792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4"/>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rgbClr val="FF0000"/>
                </a:solidFill>
                <a:latin typeface="Calibri"/>
                <a:ea typeface="Calibri"/>
                <a:cs typeface="Calibri"/>
                <a:sym typeface="Calibri"/>
              </a:rPr>
              <a:t>Remember!!!</a:t>
            </a:r>
            <a:endParaRPr sz="1400" b="0" i="0" u="none" strike="noStrike" cap="none">
              <a:solidFill>
                <a:srgbClr val="000000"/>
              </a:solidFill>
              <a:latin typeface="Arial"/>
              <a:ea typeface="Arial"/>
              <a:cs typeface="Arial"/>
              <a:sym typeface="Arial"/>
            </a:endParaRPr>
          </a:p>
        </p:txBody>
      </p:sp>
      <p:sp>
        <p:nvSpPr>
          <p:cNvPr id="650" name="Google Shape;650;p64"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5"/>
          <p:cNvSpPr txBox="1">
            <a:spLocks noGrp="1"/>
          </p:cNvSpPr>
          <p:nvPr>
            <p:ph type="ctrTitle"/>
          </p:nvPr>
        </p:nvSpPr>
        <p:spPr>
          <a:xfrm>
            <a:off x="401935" y="427701"/>
            <a:ext cx="8551146" cy="147002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US" sz="3400" b="1" u="sng"/>
              <a:t>Chemical Reaction</a:t>
            </a:r>
            <a:r>
              <a:rPr lang="en-US" sz="3400" b="1"/>
              <a:t>: </a:t>
            </a:r>
            <a:r>
              <a:rPr lang="en-US" sz="3400"/>
              <a:t>chemical changes that happen when two or more elements are combined</a:t>
            </a:r>
            <a:endParaRPr sz="3400" b="1"/>
          </a:p>
        </p:txBody>
      </p:sp>
      <p:pic>
        <p:nvPicPr>
          <p:cNvPr id="657" name="Google Shape;657;p65" descr="chemicalreaction.jpg"/>
          <p:cNvPicPr preferRelativeResize="0"/>
          <p:nvPr/>
        </p:nvPicPr>
        <p:blipFill rotWithShape="1">
          <a:blip r:embed="rId3">
            <a:alphaModFix/>
          </a:blip>
          <a:srcRect l="-86715" r="-86715"/>
          <a:stretch/>
        </p:blipFill>
        <p:spPr>
          <a:xfrm>
            <a:off x="401935" y="1897726"/>
            <a:ext cx="8229600" cy="4525963"/>
          </a:xfrm>
          <a:prstGeom prst="rect">
            <a:avLst/>
          </a:prstGeom>
          <a:noFill/>
          <a:ln>
            <a:noFill/>
          </a:ln>
        </p:spPr>
      </p:pic>
      <p:sp>
        <p:nvSpPr>
          <p:cNvPr id="658" name="Google Shape;658;p65"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66" descr="rate.jpg"/>
          <p:cNvPicPr preferRelativeResize="0"/>
          <p:nvPr/>
        </p:nvPicPr>
        <p:blipFill rotWithShape="1">
          <a:blip r:embed="rId3">
            <a:alphaModFix/>
          </a:blip>
          <a:srcRect l="-18187" r="-18186"/>
          <a:stretch/>
        </p:blipFill>
        <p:spPr>
          <a:xfrm>
            <a:off x="735230" y="1811911"/>
            <a:ext cx="7560396" cy="4157926"/>
          </a:xfrm>
          <a:prstGeom prst="rect">
            <a:avLst/>
          </a:prstGeom>
          <a:noFill/>
          <a:ln>
            <a:noFill/>
          </a:ln>
        </p:spPr>
      </p:pic>
      <p:sp>
        <p:nvSpPr>
          <p:cNvPr id="665" name="Google Shape;665;p66"/>
          <p:cNvSpPr txBox="1"/>
          <p:nvPr/>
        </p:nvSpPr>
        <p:spPr>
          <a:xfrm>
            <a:off x="1420586" y="538843"/>
            <a:ext cx="602524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Rate of Reaction</a:t>
            </a:r>
            <a:endParaRPr sz="1400" b="0" i="0" u="none" strike="noStrike" cap="none">
              <a:solidFill>
                <a:srgbClr val="000000"/>
              </a:solidFill>
              <a:latin typeface="Arial"/>
              <a:ea typeface="Arial"/>
              <a:cs typeface="Arial"/>
              <a:sym typeface="Arial"/>
            </a:endParaRPr>
          </a:p>
        </p:txBody>
      </p:sp>
      <p:sp>
        <p:nvSpPr>
          <p:cNvPr id="666" name="Google Shape;666;p66"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7"/>
          <p:cNvSpPr txBox="1"/>
          <p:nvPr/>
        </p:nvSpPr>
        <p:spPr>
          <a:xfrm>
            <a:off x="1187116" y="449179"/>
            <a:ext cx="6994358"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Chemical Equation</a:t>
            </a:r>
            <a:endParaRPr sz="1400" b="0" i="0" u="none" strike="noStrike" cap="none">
              <a:solidFill>
                <a:srgbClr val="000000"/>
              </a:solidFill>
              <a:latin typeface="Arial"/>
              <a:ea typeface="Arial"/>
              <a:cs typeface="Arial"/>
              <a:sym typeface="Arial"/>
            </a:endParaRPr>
          </a:p>
        </p:txBody>
      </p:sp>
      <p:sp>
        <p:nvSpPr>
          <p:cNvPr id="673" name="Google Shape;673;p67"/>
          <p:cNvSpPr txBox="1"/>
          <p:nvPr/>
        </p:nvSpPr>
        <p:spPr>
          <a:xfrm>
            <a:off x="1187116" y="1869607"/>
            <a:ext cx="225611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reactants</a:t>
            </a:r>
            <a:endParaRPr sz="1400" b="0" i="0" u="none" strike="noStrike" cap="none">
              <a:solidFill>
                <a:srgbClr val="000000"/>
              </a:solidFill>
              <a:latin typeface="Arial"/>
              <a:ea typeface="Arial"/>
              <a:cs typeface="Arial"/>
              <a:sym typeface="Arial"/>
            </a:endParaRPr>
          </a:p>
        </p:txBody>
      </p:sp>
      <p:sp>
        <p:nvSpPr>
          <p:cNvPr id="674" name="Google Shape;674;p67"/>
          <p:cNvSpPr txBox="1"/>
          <p:nvPr/>
        </p:nvSpPr>
        <p:spPr>
          <a:xfrm>
            <a:off x="5559532" y="1869606"/>
            <a:ext cx="225611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products</a:t>
            </a:r>
            <a:endParaRPr sz="1400" b="0" i="0" u="none" strike="noStrike" cap="none">
              <a:solidFill>
                <a:srgbClr val="000000"/>
              </a:solidFill>
              <a:latin typeface="Arial"/>
              <a:ea typeface="Arial"/>
              <a:cs typeface="Arial"/>
              <a:sym typeface="Arial"/>
            </a:endParaRPr>
          </a:p>
        </p:txBody>
      </p:sp>
      <p:pic>
        <p:nvPicPr>
          <p:cNvPr id="675" name="Google Shape;675;p67" descr="ron(II) sulfide - Wikipedia"/>
          <p:cNvPicPr preferRelativeResize="0"/>
          <p:nvPr/>
        </p:nvPicPr>
        <p:blipFill rotWithShape="1">
          <a:blip r:embed="rId3">
            <a:alphaModFix/>
          </a:blip>
          <a:srcRect/>
          <a:stretch/>
        </p:blipFill>
        <p:spPr>
          <a:xfrm>
            <a:off x="3636545" y="3818502"/>
            <a:ext cx="2095500" cy="2790825"/>
          </a:xfrm>
          <a:prstGeom prst="rect">
            <a:avLst/>
          </a:prstGeom>
          <a:noFill/>
          <a:ln>
            <a:noFill/>
          </a:ln>
        </p:spPr>
      </p:pic>
      <p:sp>
        <p:nvSpPr>
          <p:cNvPr id="676" name="Google Shape;676;p67"/>
          <p:cNvSpPr txBox="1"/>
          <p:nvPr/>
        </p:nvSpPr>
        <p:spPr>
          <a:xfrm>
            <a:off x="1191486" y="2578611"/>
            <a:ext cx="113552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Fe</a:t>
            </a:r>
            <a:endParaRPr sz="1400" b="0" i="0" u="none" strike="noStrike" cap="none">
              <a:solidFill>
                <a:srgbClr val="000000"/>
              </a:solidFill>
              <a:latin typeface="Arial"/>
              <a:ea typeface="Arial"/>
              <a:cs typeface="Arial"/>
              <a:sym typeface="Arial"/>
            </a:endParaRPr>
          </a:p>
        </p:txBody>
      </p:sp>
      <p:sp>
        <p:nvSpPr>
          <p:cNvPr id="677" name="Google Shape;677;p67"/>
          <p:cNvSpPr txBox="1"/>
          <p:nvPr/>
        </p:nvSpPr>
        <p:spPr>
          <a:xfrm>
            <a:off x="2680119" y="2582741"/>
            <a:ext cx="113552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S</a:t>
            </a:r>
            <a:endParaRPr sz="1400" b="0" i="0" u="none" strike="noStrike" cap="none">
              <a:solidFill>
                <a:srgbClr val="000000"/>
              </a:solidFill>
              <a:latin typeface="Arial"/>
              <a:ea typeface="Arial"/>
              <a:cs typeface="Arial"/>
              <a:sym typeface="Arial"/>
            </a:endParaRPr>
          </a:p>
        </p:txBody>
      </p:sp>
      <p:sp>
        <p:nvSpPr>
          <p:cNvPr id="678" name="Google Shape;678;p67"/>
          <p:cNvSpPr txBox="1"/>
          <p:nvPr/>
        </p:nvSpPr>
        <p:spPr>
          <a:xfrm>
            <a:off x="5994320" y="2618698"/>
            <a:ext cx="138654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0" i="0" u="none" strike="noStrike" cap="none">
                <a:solidFill>
                  <a:schemeClr val="dk1"/>
                </a:solidFill>
                <a:latin typeface="Calibri"/>
                <a:ea typeface="Calibri"/>
                <a:cs typeface="Calibri"/>
                <a:sym typeface="Calibri"/>
              </a:rPr>
              <a:t>FeS</a:t>
            </a:r>
            <a:endParaRPr sz="5400" b="0" i="0" u="none" strike="noStrike" cap="none">
              <a:solidFill>
                <a:schemeClr val="dk1"/>
              </a:solidFill>
              <a:latin typeface="Calibri"/>
              <a:ea typeface="Calibri"/>
              <a:cs typeface="Calibri"/>
              <a:sym typeface="Calibri"/>
            </a:endParaRPr>
          </a:p>
        </p:txBody>
      </p:sp>
      <p:sp>
        <p:nvSpPr>
          <p:cNvPr id="679" name="Google Shape;679;p67"/>
          <p:cNvSpPr/>
          <p:nvPr/>
        </p:nvSpPr>
        <p:spPr>
          <a:xfrm>
            <a:off x="2120390" y="2813190"/>
            <a:ext cx="478118" cy="534346"/>
          </a:xfrm>
          <a:prstGeom prst="mathPlus">
            <a:avLst>
              <a:gd name="adj1" fmla="val 23520"/>
            </a:avLst>
          </a:prstGeom>
          <a:gradFill>
            <a:gsLst>
              <a:gs pos="0">
                <a:srgbClr val="7F5AAB"/>
              </a:gs>
              <a:gs pos="100000">
                <a:srgbClr val="C7AEED"/>
              </a:gs>
            </a:gsLst>
            <a:lin ang="16200000" scaled="0"/>
          </a:gradFill>
          <a:ln w="9525" cap="flat" cmpd="sng">
            <a:solidFill>
              <a:srgbClr val="7C5F9F"/>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680" name="Google Shape;680;p67"/>
          <p:cNvCxnSpPr/>
          <p:nvPr/>
        </p:nvCxnSpPr>
        <p:spPr>
          <a:xfrm>
            <a:off x="4111666" y="3026470"/>
            <a:ext cx="1145258" cy="13806"/>
          </a:xfrm>
          <a:prstGeom prst="straightConnector1">
            <a:avLst/>
          </a:prstGeom>
          <a:noFill/>
          <a:ln w="38100" cap="flat" cmpd="sng">
            <a:solidFill>
              <a:schemeClr val="accent4"/>
            </a:solidFill>
            <a:prstDash val="solid"/>
            <a:round/>
            <a:headEnd type="none" w="sm" len="sm"/>
            <a:tailEnd type="stealth" w="med" len="med"/>
          </a:ln>
          <a:effectLst>
            <a:outerShdw blurRad="40000" dist="23000" dir="5400000" rotWithShape="0">
              <a:srgbClr val="000000">
                <a:alpha val="34509"/>
              </a:srgbClr>
            </a:outerShdw>
          </a:effectLst>
        </p:spPr>
      </p:cxnSp>
      <p:sp>
        <p:nvSpPr>
          <p:cNvPr id="681" name="Google Shape;681;p6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3"/>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0" i="0" u="none" strike="noStrike" cap="none">
                <a:solidFill>
                  <a:srgbClr val="FFC000"/>
                </a:solidFill>
                <a:latin typeface="Calibri"/>
                <a:ea typeface="Calibri"/>
                <a:cs typeface="Calibri"/>
                <a:sym typeface="Calibri"/>
              </a:rPr>
              <a:t>Simulation Activity</a:t>
            </a:r>
            <a:endParaRPr sz="1400" b="0" i="0" u="none" strike="noStrike" cap="none">
              <a:solidFill>
                <a:srgbClr val="000000"/>
              </a:solidFill>
              <a:latin typeface="Arial"/>
              <a:ea typeface="Arial"/>
              <a:cs typeface="Arial"/>
              <a:sym typeface="Arial"/>
            </a:endParaRPr>
          </a:p>
        </p:txBody>
      </p:sp>
      <p:sp>
        <p:nvSpPr>
          <p:cNvPr id="688" name="Google Shape;688;p63"/>
          <p:cNvSpPr txBox="1"/>
          <p:nvPr/>
        </p:nvSpPr>
        <p:spPr>
          <a:xfrm>
            <a:off x="2270926" y="968043"/>
            <a:ext cx="460214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Reactions and Rates</a:t>
            </a:r>
            <a:endParaRPr sz="3600" b="0" i="0" u="none" strike="noStrike" cap="none">
              <a:solidFill>
                <a:schemeClr val="dk1"/>
              </a:solidFill>
              <a:latin typeface="Calibri"/>
              <a:ea typeface="Calibri"/>
              <a:cs typeface="Calibri"/>
              <a:sym typeface="Calibri"/>
            </a:endParaRPr>
          </a:p>
        </p:txBody>
      </p:sp>
      <p:pic>
        <p:nvPicPr>
          <p:cNvPr id="689" name="Google Shape;689;p63" descr="Cursor"/>
          <p:cNvPicPr preferRelativeResize="0"/>
          <p:nvPr/>
        </p:nvPicPr>
        <p:blipFill rotWithShape="1">
          <a:blip r:embed="rId4">
            <a:alphaModFix/>
          </a:blip>
          <a:srcRect/>
          <a:stretch/>
        </p:blipFill>
        <p:spPr>
          <a:xfrm rot="5400000">
            <a:off x="1768493" y="1266209"/>
            <a:ext cx="914400" cy="914400"/>
          </a:xfrm>
          <a:prstGeom prst="rect">
            <a:avLst/>
          </a:prstGeom>
          <a:noFill/>
          <a:ln>
            <a:noFill/>
          </a:ln>
        </p:spPr>
      </p:pic>
      <p:sp>
        <p:nvSpPr>
          <p:cNvPr id="690" name="Google Shape;690;p63"/>
          <p:cNvSpPr txBox="1"/>
          <p:nvPr/>
        </p:nvSpPr>
        <p:spPr>
          <a:xfrm>
            <a:off x="442478" y="2056686"/>
            <a:ext cx="2552282" cy="48013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Click the link above to deepen your understanding of reactions.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In this simulation activity, you’ll explore what makes a reaction happen by colliding atoms and molecules. Design experiments with different reactants, concentrations, and temperatures. When are reactions reversible? What affects the rate of a reaction?</a:t>
            </a:r>
            <a:endParaRPr sz="1400" b="0" i="0" u="none" strike="noStrike" cap="none">
              <a:solidFill>
                <a:srgbClr val="000000"/>
              </a:solidFill>
              <a:latin typeface="Arial"/>
              <a:ea typeface="Arial"/>
              <a:cs typeface="Arial"/>
              <a:sym typeface="Arial"/>
            </a:endParaRPr>
          </a:p>
        </p:txBody>
      </p:sp>
      <p:sp>
        <p:nvSpPr>
          <p:cNvPr id="691" name="Google Shape;691;p63"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2" name="Google Shape;692;p63" descr="eactions &amp; Rates Screenshot"/>
          <p:cNvPicPr preferRelativeResize="0"/>
          <p:nvPr/>
        </p:nvPicPr>
        <p:blipFill rotWithShape="1">
          <a:blip r:embed="rId6">
            <a:alphaModFix/>
          </a:blip>
          <a:srcRect/>
          <a:stretch/>
        </p:blipFill>
        <p:spPr>
          <a:xfrm>
            <a:off x="3200930" y="2471257"/>
            <a:ext cx="5760104" cy="3782469"/>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68"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68"/>
          <p:cNvSpPr txBox="1"/>
          <p:nvPr/>
        </p:nvSpPr>
        <p:spPr>
          <a:xfrm>
            <a:off x="467248" y="444638"/>
            <a:ext cx="82095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Calibri"/>
                <a:ea typeface="Calibri"/>
                <a:cs typeface="Calibri"/>
                <a:sym typeface="Calibri"/>
              </a:rPr>
              <a:t>Big Question: </a:t>
            </a:r>
            <a:r>
              <a:rPr lang="en-US" sz="3000" b="0" i="0" u="none" strike="noStrike" cap="none">
                <a:solidFill>
                  <a:schemeClr val="dk1"/>
                </a:solidFill>
                <a:latin typeface="Calibri"/>
                <a:ea typeface="Calibri"/>
                <a:cs typeface="Calibri"/>
                <a:sym typeface="Calibri"/>
              </a:rPr>
              <a:t>What is involved in a chemical reaction?</a:t>
            </a:r>
            <a:endParaRPr sz="1400" b="0" i="0" u="none" strike="noStrike" cap="none">
              <a:solidFill>
                <a:srgbClr val="000000"/>
              </a:solidFill>
              <a:latin typeface="Arial"/>
              <a:ea typeface="Arial"/>
              <a:cs typeface="Arial"/>
              <a:sym typeface="Arial"/>
            </a:endParaRPr>
          </a:p>
        </p:txBody>
      </p:sp>
      <p:pic>
        <p:nvPicPr>
          <p:cNvPr id="700" name="Google Shape;700;p68" descr="chemicalreaction.jpg"/>
          <p:cNvPicPr preferRelativeResize="0"/>
          <p:nvPr/>
        </p:nvPicPr>
        <p:blipFill rotWithShape="1">
          <a:blip r:embed="rId4">
            <a:alphaModFix/>
          </a:blip>
          <a:srcRect l="-86715" r="-86715"/>
          <a:stretch/>
        </p:blipFill>
        <p:spPr>
          <a:xfrm>
            <a:off x="457200" y="1600200"/>
            <a:ext cx="8229600" cy="452596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69"/>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p:nvPr/>
        </p:nvSpPr>
        <p:spPr>
          <a:xfrm>
            <a:off x="849542" y="424771"/>
            <a:ext cx="7467231"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3000"/>
              <a:buFont typeface="Arial"/>
              <a:buNone/>
            </a:pPr>
            <a:r>
              <a:rPr lang="en-US" sz="3000" b="1" i="0" u="sng" strike="noStrike" cap="none">
                <a:solidFill>
                  <a:srgbClr val="0C0C0C"/>
                </a:solidFill>
                <a:latin typeface="Calibri"/>
                <a:ea typeface="Calibri"/>
                <a:cs typeface="Calibri"/>
                <a:sym typeface="Calibri"/>
              </a:rPr>
              <a:t>Atom</a:t>
            </a:r>
            <a:r>
              <a:rPr lang="en-US" sz="3000" b="1" i="0" u="none" strike="noStrike" cap="none">
                <a:solidFill>
                  <a:srgbClr val="0C0C0C"/>
                </a:solidFill>
                <a:latin typeface="Calibri"/>
                <a:ea typeface="Calibri"/>
                <a:cs typeface="Calibri"/>
                <a:sym typeface="Calibri"/>
              </a:rPr>
              <a:t>: </a:t>
            </a:r>
            <a:r>
              <a:rPr lang="en-US" sz="3000" b="0" i="0" u="none" strike="noStrike" cap="none">
                <a:solidFill>
                  <a:srgbClr val="0C0C0C"/>
                </a:solidFill>
                <a:latin typeface="Calibri"/>
                <a:ea typeface="Calibri"/>
                <a:cs typeface="Calibri"/>
                <a:sym typeface="Calibri"/>
              </a:rPr>
              <a:t>smallest whole unit of matter</a:t>
            </a:r>
            <a:endParaRPr sz="3000" b="1" i="0" u="none" strike="noStrike" cap="none">
              <a:solidFill>
                <a:schemeClr val="dk1"/>
              </a:solidFill>
              <a:latin typeface="Calibri"/>
              <a:ea typeface="Calibri"/>
              <a:cs typeface="Calibri"/>
              <a:sym typeface="Calibri"/>
            </a:endParaRPr>
          </a:p>
        </p:txBody>
      </p:sp>
      <p:sp>
        <p:nvSpPr>
          <p:cNvPr id="166" name="Google Shape;166;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p5" descr="tom - Wiktionary"/>
          <p:cNvPicPr preferRelativeResize="0"/>
          <p:nvPr/>
        </p:nvPicPr>
        <p:blipFill rotWithShape="1">
          <a:blip r:embed="rId4">
            <a:alphaModFix/>
          </a:blip>
          <a:srcRect/>
          <a:stretch/>
        </p:blipFill>
        <p:spPr>
          <a:xfrm>
            <a:off x="2665686" y="1545021"/>
            <a:ext cx="3955831" cy="447728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p:nvPr/>
        </p:nvSpPr>
        <p:spPr>
          <a:xfrm>
            <a:off x="1466732" y="424771"/>
            <a:ext cx="7009380" cy="107358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C0C0C"/>
              </a:buClr>
              <a:buSzPts val="2800"/>
              <a:buFont typeface="Arial"/>
              <a:buNone/>
            </a:pPr>
            <a:r>
              <a:rPr lang="en-US" sz="2800" b="1" i="0" u="sng" strike="noStrike" cap="none">
                <a:solidFill>
                  <a:srgbClr val="0C0C0C"/>
                </a:solidFill>
                <a:latin typeface="Calibri"/>
                <a:ea typeface="Calibri"/>
                <a:cs typeface="Calibri"/>
                <a:sym typeface="Calibri"/>
              </a:rPr>
              <a:t>Element</a:t>
            </a:r>
            <a:r>
              <a:rPr lang="en-US" sz="2800" b="1" i="0" u="none" strike="noStrike" cap="none">
                <a:solidFill>
                  <a:srgbClr val="0C0C0C"/>
                </a:solidFill>
                <a:latin typeface="Calibri"/>
                <a:ea typeface="Calibri"/>
                <a:cs typeface="Calibri"/>
                <a:sym typeface="Calibri"/>
              </a:rPr>
              <a:t>: </a:t>
            </a:r>
            <a:r>
              <a:rPr lang="en-US" sz="2800" b="0" i="0" u="none" strike="noStrike" cap="none">
                <a:solidFill>
                  <a:srgbClr val="0C0C0C"/>
                </a:solidFill>
                <a:latin typeface="Calibri"/>
                <a:ea typeface="Calibri"/>
                <a:cs typeface="Calibri"/>
                <a:sym typeface="Calibri"/>
              </a:rPr>
              <a:t>a pure substance containing only one type of atom.</a:t>
            </a:r>
            <a:endParaRPr sz="2800" b="1" i="0" u="none" strike="noStrike" cap="none">
              <a:solidFill>
                <a:schemeClr val="dk1"/>
              </a:solidFill>
              <a:latin typeface="Calibri"/>
              <a:ea typeface="Calibri"/>
              <a:cs typeface="Calibri"/>
              <a:sym typeface="Calibri"/>
            </a:endParaRPr>
          </a:p>
        </p:txBody>
      </p:sp>
      <p:sp>
        <p:nvSpPr>
          <p:cNvPr id="174" name="Google Shape;174;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6" descr="gold.jpg"/>
          <p:cNvPicPr preferRelativeResize="0"/>
          <p:nvPr/>
        </p:nvPicPr>
        <p:blipFill rotWithShape="1">
          <a:blip r:embed="rId4">
            <a:alphaModFix/>
          </a:blip>
          <a:srcRect/>
          <a:stretch/>
        </p:blipFill>
        <p:spPr>
          <a:xfrm>
            <a:off x="1198722" y="1897726"/>
            <a:ext cx="7011498" cy="467500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2518</Words>
  <Application>Microsoft Office PowerPoint</Application>
  <PresentationFormat>On-screen Show (4:3)</PresentationFormat>
  <Paragraphs>288</Paragraphs>
  <Slides>69</Slides>
  <Notes>69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Reaction: chemical changes that happen when two or more elements are combined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Reaction: chemical changes that happen when two or more elements are combined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2020-08-26T00:14:09Z</dcterms:created>
  <dcterms:modified xsi:type="dcterms:W3CDTF">2021-08-03T18:02:19Z</dcterms:modified>
</cp:coreProperties>
</file>