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Lst>
  <p:sldSz cy="6858000" cx="9144000"/>
  <p:notesSz cx="6858000" cy="9144000"/>
  <p:embeddedFontLst>
    <p:embeddedFont>
      <p:font typeface="Roboto"/>
      <p:regular r:id="rId69"/>
      <p:bold r:id="rId70"/>
      <p:italic r:id="rId71"/>
      <p:boldItalic r:id="rId72"/>
    </p:embeddedFont>
    <p:embeddedFont>
      <p:font typeface="Poppins"/>
      <p:regular r:id="rId73"/>
      <p:bold r:id="rId74"/>
      <p:italic r:id="rId75"/>
      <p:boldItalic r:id="rId76"/>
    </p:embeddedFont>
    <p:embeddedFont>
      <p:font typeface="Helvetica Neue Light"/>
      <p:regular r:id="rId77"/>
      <p:bold r:id="rId78"/>
      <p:italic r:id="rId79"/>
      <p:boldItalic r:id="rId8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81" roundtripDataSignature="AMtx7mjARM/1GAxTnkM5LwOcouTxxUjaS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HelveticaNeueLight-boldItalic.fntdata"/><Relationship Id="rId81" Type="http://customschemas.google.com/relationships/presentationmetadata" Target="meta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Poppins-regular.fntdata"/><Relationship Id="rId72" Type="http://schemas.openxmlformats.org/officeDocument/2006/relationships/font" Target="fonts/Roboto-boldItalic.fntdata"/><Relationship Id="rId31" Type="http://schemas.openxmlformats.org/officeDocument/2006/relationships/slide" Target="slides/slide26.xml"/><Relationship Id="rId75" Type="http://schemas.openxmlformats.org/officeDocument/2006/relationships/font" Target="fonts/Poppins-italic.fntdata"/><Relationship Id="rId30" Type="http://schemas.openxmlformats.org/officeDocument/2006/relationships/slide" Target="slides/slide25.xml"/><Relationship Id="rId74" Type="http://schemas.openxmlformats.org/officeDocument/2006/relationships/font" Target="fonts/Poppins-bold.fntdata"/><Relationship Id="rId33" Type="http://schemas.openxmlformats.org/officeDocument/2006/relationships/slide" Target="slides/slide28.xml"/><Relationship Id="rId77" Type="http://schemas.openxmlformats.org/officeDocument/2006/relationships/font" Target="fonts/HelveticaNeueLight-regular.fntdata"/><Relationship Id="rId32" Type="http://schemas.openxmlformats.org/officeDocument/2006/relationships/slide" Target="slides/slide27.xml"/><Relationship Id="rId76" Type="http://schemas.openxmlformats.org/officeDocument/2006/relationships/font" Target="fonts/Poppins-boldItalic.fntdata"/><Relationship Id="rId35" Type="http://schemas.openxmlformats.org/officeDocument/2006/relationships/slide" Target="slides/slide30.xml"/><Relationship Id="rId79" Type="http://schemas.openxmlformats.org/officeDocument/2006/relationships/font" Target="fonts/HelveticaNeueLight-italic.fntdata"/><Relationship Id="rId34" Type="http://schemas.openxmlformats.org/officeDocument/2006/relationships/slide" Target="slides/slide29.xml"/><Relationship Id="rId78" Type="http://schemas.openxmlformats.org/officeDocument/2006/relationships/font" Target="fonts/HelveticaNeueLight-bold.fntdata"/><Relationship Id="rId71" Type="http://schemas.openxmlformats.org/officeDocument/2006/relationships/font" Target="fonts/Roboto-italic.fntdata"/><Relationship Id="rId70" Type="http://schemas.openxmlformats.org/officeDocument/2006/relationships/font" Target="fonts/Roboto-bold.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Roboto-regular.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bed57e9296_0_1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g2bed57e9296_0_19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g2bed57e9296_0_19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b807f687a5_1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g2b807f687a5_1_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100"/>
              <a:t>A forecast is a ________ or guess of what the weather will be.</a:t>
            </a:r>
            <a:endParaRPr sz="1100"/>
          </a:p>
          <a:p>
            <a:pPr indent="0" lvl="0" marL="0" rtl="0" algn="l">
              <a:lnSpc>
                <a:spcPct val="100000"/>
              </a:lnSpc>
              <a:spcBef>
                <a:spcPts val="0"/>
              </a:spcBef>
              <a:spcAft>
                <a:spcPts val="0"/>
              </a:spcAft>
              <a:buSzPts val="1400"/>
              <a:buNone/>
            </a:pPr>
            <a:r>
              <a:t/>
            </a:r>
            <a:endParaRPr sz="1100"/>
          </a:p>
          <a:p>
            <a:pPr indent="0" lvl="0" marL="0" rtl="0" algn="l">
              <a:lnSpc>
                <a:spcPct val="100000"/>
              </a:lnSpc>
              <a:spcBef>
                <a:spcPts val="0"/>
              </a:spcBef>
              <a:spcAft>
                <a:spcPts val="0"/>
              </a:spcAft>
              <a:buSzPts val="1400"/>
              <a:buNone/>
            </a:pPr>
            <a:r>
              <a:rPr lang="en-US" sz="1100"/>
              <a:t>[A. prediction]</a:t>
            </a:r>
            <a:endParaRPr sz="1100"/>
          </a:p>
        </p:txBody>
      </p:sp>
      <p:sp>
        <p:nvSpPr>
          <p:cNvPr id="187" name="Google Shape;187;g2b807f687a5_1_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bc31cd9566_0_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g2bc31cd9566_0_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100"/>
              <a:t>A forecast is a ________ or guess of what the weather will be.</a:t>
            </a:r>
            <a:endParaRPr sz="1100"/>
          </a:p>
          <a:p>
            <a:pPr indent="0" lvl="0" marL="0" rtl="0" algn="l">
              <a:lnSpc>
                <a:spcPct val="100000"/>
              </a:lnSpc>
              <a:spcBef>
                <a:spcPts val="0"/>
              </a:spcBef>
              <a:spcAft>
                <a:spcPts val="0"/>
              </a:spcAft>
              <a:buSzPts val="1400"/>
              <a:buNone/>
            </a:pPr>
            <a:r>
              <a:t/>
            </a:r>
            <a:endParaRPr sz="1100"/>
          </a:p>
          <a:p>
            <a:pPr indent="0" lvl="0" marL="0" rtl="0" algn="l">
              <a:lnSpc>
                <a:spcPct val="100000"/>
              </a:lnSpc>
              <a:spcBef>
                <a:spcPts val="0"/>
              </a:spcBef>
              <a:spcAft>
                <a:spcPts val="0"/>
              </a:spcAft>
              <a:buSzPts val="1400"/>
              <a:buNone/>
            </a:pPr>
            <a:r>
              <a:rPr lang="en-US" sz="1100"/>
              <a:t>[A. prediction]</a:t>
            </a:r>
            <a:endParaRPr sz="1100"/>
          </a:p>
        </p:txBody>
      </p:sp>
      <p:sp>
        <p:nvSpPr>
          <p:cNvPr id="196" name="Google Shape;196;g2bc31cd9566_0_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bc31cd9566_0_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g2bc31cd9566_0_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500"/>
              <a:buNone/>
            </a:pPr>
            <a:r>
              <a:rPr lang="en-US"/>
              <a:t>Cumulus clouds are ______, white clouds with flat bottoms.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fluffy]</a:t>
            </a:r>
            <a:endParaRPr/>
          </a:p>
        </p:txBody>
      </p:sp>
      <p:sp>
        <p:nvSpPr>
          <p:cNvPr id="205" name="Google Shape;205;g2bc31cd9566_0_5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bc600ba772_0_1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g2bc600ba772_0_1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500"/>
              <a:buNone/>
            </a:pPr>
            <a:r>
              <a:rPr lang="en-US"/>
              <a:t>Cumulus clouds are ______, white clouds with flat bottoms.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fluffy]</a:t>
            </a:r>
            <a:endParaRPr/>
          </a:p>
        </p:txBody>
      </p:sp>
      <p:sp>
        <p:nvSpPr>
          <p:cNvPr id="214" name="Google Shape;214;g2bc600ba772_0_1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bed57e9296_0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g2bed57e9296_0_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3500"/>
              <a:buFont typeface="Arial"/>
              <a:buNone/>
            </a:pPr>
            <a:r>
              <a:rPr lang="en-US"/>
              <a:t>Cumulonimbus clouds are large, ______ clouds with dark bottoms.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 tall]</a:t>
            </a:r>
            <a:endParaRPr/>
          </a:p>
        </p:txBody>
      </p:sp>
      <p:sp>
        <p:nvSpPr>
          <p:cNvPr id="223" name="Google Shape;223;g2bed57e9296_0_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bed57e9296_0_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g2bed57e9296_0_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500"/>
              <a:buNone/>
            </a:pPr>
            <a:r>
              <a:rPr lang="en-US"/>
              <a:t>Cumulonimbus clouds are large, ______ clouds with dark bottoms.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 tall]</a:t>
            </a:r>
            <a:endParaRPr/>
          </a:p>
        </p:txBody>
      </p:sp>
      <p:sp>
        <p:nvSpPr>
          <p:cNvPr id="232" name="Google Shape;232;g2bed57e9296_0_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bed9c8a763_0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g2bed9c8a763_0_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500"/>
              <a:buFont typeface="Arial"/>
              <a:buNone/>
            </a:pPr>
            <a:r>
              <a:rPr lang="en-US"/>
              <a:t>True or false: Stratus clouds are smooth, gray clouds that cover the whole sky.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True]</a:t>
            </a:r>
            <a:endParaRPr/>
          </a:p>
        </p:txBody>
      </p:sp>
      <p:sp>
        <p:nvSpPr>
          <p:cNvPr id="241" name="Google Shape;241;g2bed9c8a763_0_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bed9c8a763_0_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g2bed9c8a763_0_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500"/>
              <a:buFont typeface="Arial"/>
              <a:buNone/>
            </a:pPr>
            <a:r>
              <a:rPr lang="en-US"/>
              <a:t>True or false: Stratus clouds are smooth, gray clouds that cover the whole sky.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True]</a:t>
            </a:r>
            <a:endParaRPr/>
          </a:p>
        </p:txBody>
      </p:sp>
      <p:sp>
        <p:nvSpPr>
          <p:cNvPr id="250" name="Google Shape;250;g2bed9c8a763_0_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the phrase </a:t>
            </a:r>
            <a:r>
              <a:rPr b="1" lang="en-US"/>
              <a:t>cirru</a:t>
            </a:r>
            <a:r>
              <a:rPr b="1" lang="en-US"/>
              <a:t>s clouds</a:t>
            </a:r>
            <a:r>
              <a:rPr lang="en-US"/>
              <a:t>.</a:t>
            </a:r>
            <a:endParaRPr/>
          </a:p>
        </p:txBody>
      </p:sp>
      <p:sp>
        <p:nvSpPr>
          <p:cNvPr id="259" name="Google Shape;259;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7e576c1a67_0_2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g27e576c1a67_0_2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Cirrus clouds are high, feathery clouds</a:t>
            </a:r>
            <a:endParaRPr/>
          </a:p>
          <a:p>
            <a:pPr indent="0" lvl="0" marL="0" rtl="0" algn="l">
              <a:lnSpc>
                <a:spcPct val="100000"/>
              </a:lnSpc>
              <a:spcBef>
                <a:spcPts val="0"/>
              </a:spcBef>
              <a:spcAft>
                <a:spcPts val="0"/>
              </a:spcAft>
              <a:buSzPts val="1400"/>
              <a:buNone/>
            </a:pPr>
            <a:r>
              <a:t/>
            </a:r>
            <a:endParaRPr/>
          </a:p>
        </p:txBody>
      </p:sp>
      <p:sp>
        <p:nvSpPr>
          <p:cNvPr id="267" name="Google Shape;267;g27e576c1a67_0_2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Today, we’ll be learning about the phrase: Cirrus clouds.</a:t>
            </a:r>
            <a:endParaRPr/>
          </a:p>
        </p:txBody>
      </p:sp>
      <p:sp>
        <p:nvSpPr>
          <p:cNvPr id="122" name="Google Shape;122;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276" name="Google Shape;276;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7e576c1a67_0_3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g27e576c1a67_0_3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What </a:t>
            </a:r>
            <a:r>
              <a:rPr lang="en-US"/>
              <a:t>are cirrus clouds</a:t>
            </a:r>
            <a:r>
              <a:rPr b="0" lang="en-US"/>
              <a:t>? </a:t>
            </a:r>
            <a:endParaRPr b="0"/>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a:t>
            </a:r>
            <a:r>
              <a:rPr lang="en-US"/>
              <a:t>High, feathery clouds</a:t>
            </a:r>
            <a:r>
              <a:rPr lang="en-US"/>
              <a:t>.</a:t>
            </a:r>
            <a:r>
              <a:rPr b="0" lang="en-US"/>
              <a:t>]</a:t>
            </a:r>
            <a:endParaRPr/>
          </a:p>
        </p:txBody>
      </p:sp>
      <p:sp>
        <p:nvSpPr>
          <p:cNvPr id="282" name="Google Shape;282;g27e576c1a67_0_3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 </a:t>
            </a:r>
            <a:endParaRPr/>
          </a:p>
        </p:txBody>
      </p:sp>
      <p:sp>
        <p:nvSpPr>
          <p:cNvPr id="290" name="Google Shape;290;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a613fe29c9_0_1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g2a613fe29c9_0_1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Sometimes cirrus clouds can have a distinctive "hook" or "tail" shape, resembling a comma or a fishhook.</a:t>
            </a:r>
            <a:endParaRPr/>
          </a:p>
        </p:txBody>
      </p:sp>
      <p:sp>
        <p:nvSpPr>
          <p:cNvPr id="297" name="Google Shape;297;g2a613fe29c9_0_1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a5a1442303_0_4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g2a5a1442303_0_4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Cirrus clouds are high-level clouds. They often form above 20,000 feet in altitude.</a:t>
            </a:r>
            <a:endParaRPr/>
          </a:p>
        </p:txBody>
      </p:sp>
      <p:sp>
        <p:nvSpPr>
          <p:cNvPr id="307" name="Google Shape;307;g2a5a1442303_0_4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bc31cd9566_0_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g2bc31cd9566_0_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Cirrus clouds are associated with fair weather. They also indicate that rain or snow may fall within several hours.</a:t>
            </a:r>
            <a:endParaRPr/>
          </a:p>
          <a:p>
            <a:pPr indent="0" lvl="0" marL="0" rtl="0" algn="l">
              <a:lnSpc>
                <a:spcPct val="100000"/>
              </a:lnSpc>
              <a:spcBef>
                <a:spcPts val="0"/>
              </a:spcBef>
              <a:spcAft>
                <a:spcPts val="0"/>
              </a:spcAft>
              <a:buSzPts val="1100"/>
              <a:buNone/>
            </a:pPr>
            <a:r>
              <a:t/>
            </a:r>
            <a:endParaRPr/>
          </a:p>
        </p:txBody>
      </p:sp>
      <p:sp>
        <p:nvSpPr>
          <p:cNvPr id="318" name="Google Shape;318;g2bc31cd9566_0_7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d96993b0a5_0_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gd96993b0a5_0_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326" name="Google Shape;326;gd96993b0a5_0_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8c7b7e697c_0_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g28c7b7e697c_0_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True or false: Cirrus clouds have a distinctive shape that looks like a comma or a fish hook.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a:t>[A. True]</a:t>
            </a:r>
            <a:endParaRPr/>
          </a:p>
        </p:txBody>
      </p:sp>
      <p:sp>
        <p:nvSpPr>
          <p:cNvPr id="332" name="Google Shape;332;g28c7b7e697c_0_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bed9c8a763_0_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g2bed9c8a763_0_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True or false: Cirrus clouds have a distinctive shape that looks like a comma or a fish hook.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a:t>[A. True]</a:t>
            </a:r>
            <a:endParaRPr/>
          </a:p>
        </p:txBody>
      </p:sp>
      <p:sp>
        <p:nvSpPr>
          <p:cNvPr id="341" name="Google Shape;341;g2bed9c8a763_0_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1f1b7a68edc_0_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g1f1b7a68edc_0_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Cirrus clouds are _____-level clouds. They often form above 20,000 feet in altitude.</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a:t>[C. high]</a:t>
            </a:r>
            <a:endParaRPr/>
          </a:p>
        </p:txBody>
      </p:sp>
      <p:sp>
        <p:nvSpPr>
          <p:cNvPr id="350" name="Google Shape;350;g1f1b7a68edc_0_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7e68c1a8e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g27e68c1a8e3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a:t>
            </a:r>
            <a:r>
              <a:rPr b="1" lang="en-US"/>
              <a:t>How can I predict weather events by tracking weather conditions?</a:t>
            </a:r>
            <a:endParaRPr b="1"/>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 love all these thoughtful scientific hypotheses!  Be sure to keep this question and your predictions in mind as we move through these next few lessons, and we’ll continue to revisit it.</a:t>
            </a:r>
            <a:endParaRPr/>
          </a:p>
        </p:txBody>
      </p:sp>
      <p:sp>
        <p:nvSpPr>
          <p:cNvPr id="131" name="Google Shape;131;g27e68c1a8e3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bed9c8a763_0_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g2bed9c8a763_0_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Cirrus clouds are _____-level clouds. They often form above 20,000 feet in altitude.</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a:t>[C. high]</a:t>
            </a:r>
            <a:endParaRPr/>
          </a:p>
        </p:txBody>
      </p:sp>
      <p:sp>
        <p:nvSpPr>
          <p:cNvPr id="362" name="Google Shape;362;g2bed9c8a763_0_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b790e7f309_0_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g2b790e7f309_0_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True or false: </a:t>
            </a:r>
            <a:r>
              <a:rPr lang="en-US"/>
              <a:t>Cirrus clouds are associated with fair weather. They also indicate that rain or snow may fall within several hours.</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a:t>[A. True]</a:t>
            </a:r>
            <a:endParaRPr/>
          </a:p>
        </p:txBody>
      </p:sp>
      <p:sp>
        <p:nvSpPr>
          <p:cNvPr id="374" name="Google Shape;374;g2b790e7f309_0_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bed9c8a763_0_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g2bed9c8a763_0_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True or false: Cirrus clouds are associated with fair weather. They also indicate that rain or snow may fall within several hours.</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a:t>[A. True]</a:t>
            </a:r>
            <a:endParaRPr/>
          </a:p>
        </p:txBody>
      </p:sp>
      <p:sp>
        <p:nvSpPr>
          <p:cNvPr id="383" name="Google Shape;383;g2bed9c8a763_0_6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5e11802ac4_0_4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g25e11802ac4_0_4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cirru</a:t>
            </a:r>
            <a:r>
              <a:rPr b="1" lang="en-US"/>
              <a:t>s clouds</a:t>
            </a:r>
            <a:r>
              <a:rPr lang="en-US"/>
              <a:t>.</a:t>
            </a:r>
            <a:endParaRPr/>
          </a:p>
        </p:txBody>
      </p:sp>
      <p:sp>
        <p:nvSpPr>
          <p:cNvPr id="392" name="Google Shape;392;g25e11802ac4_0_4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7e576c1a67_0_7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8" name="Google Shape;398;g27e576c1a67_0_7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This is an example of cirrus clouds. They are high, feathery clouds. </a:t>
            </a:r>
            <a:endParaRPr/>
          </a:p>
        </p:txBody>
      </p:sp>
      <p:sp>
        <p:nvSpPr>
          <p:cNvPr id="399" name="Google Shape;399;g27e576c1a67_0_79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2b790e7f309_0_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7" name="Google Shape;407;g2b790e7f309_0_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This is also an example of cirrus clouds. They are high, feathery clouds. </a:t>
            </a:r>
            <a:endParaRPr/>
          </a:p>
        </p:txBody>
      </p:sp>
      <p:sp>
        <p:nvSpPr>
          <p:cNvPr id="408" name="Google Shape;408;g2b790e7f309_0_6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5e11802ac4_0_6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g25e11802ac4_0_6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non-examples of </a:t>
            </a:r>
            <a:r>
              <a:rPr b="1" lang="en-US"/>
              <a:t>cirr</a:t>
            </a:r>
            <a:r>
              <a:rPr b="1" lang="en-US"/>
              <a:t>us clouds.</a:t>
            </a:r>
            <a:endParaRPr/>
          </a:p>
        </p:txBody>
      </p:sp>
      <p:sp>
        <p:nvSpPr>
          <p:cNvPr id="417" name="Google Shape;417;g25e11802ac4_0_6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5e11802ac4_0_8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3" name="Google Shape;423;g25e11802ac4_0_8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These are not cirrus clouds. They are not high, feathery clouds.</a:t>
            </a:r>
            <a:endParaRPr/>
          </a:p>
        </p:txBody>
      </p:sp>
      <p:sp>
        <p:nvSpPr>
          <p:cNvPr id="424" name="Google Shape;424;g25e11802ac4_0_8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25e11802ac4_0_7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2" name="Google Shape;432;g25e11802ac4_0_7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These are also not cirrus clouds. They are not high, feathery clouds. </a:t>
            </a:r>
            <a:endParaRPr/>
          </a:p>
        </p:txBody>
      </p:sp>
      <p:sp>
        <p:nvSpPr>
          <p:cNvPr id="433" name="Google Shape;433;g25e11802ac4_0_7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5e11802ac4_0_8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g25e11802ac4_0_8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442" name="Google Shape;442;g25e11802ac4_0_8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3" name="Google Shape;143;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7430209113_0_14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7" name="Google Shape;447;g27430209113_0_14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picture shows cirrus clouds?</a:t>
            </a:r>
            <a:endParaRPr b="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left picture.]</a:t>
            </a:r>
            <a:endParaRPr/>
          </a:p>
        </p:txBody>
      </p:sp>
      <p:sp>
        <p:nvSpPr>
          <p:cNvPr id="448" name="Google Shape;448;g27430209113_0_14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bed9c8a763_0_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g2bed9c8a763_0_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picture shows cirrus clouds?</a:t>
            </a:r>
            <a:endParaRPr b="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left picture.]</a:t>
            </a:r>
            <a:endParaRPr/>
          </a:p>
        </p:txBody>
      </p:sp>
      <p:sp>
        <p:nvSpPr>
          <p:cNvPr id="459" name="Google Shape;459;g2bed9c8a763_0_7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25e11802ac4_0_22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g25e11802ac4_0_22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471" name="Google Shape;471;g25e11802ac4_0_22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a613fe29c9_2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g2a613fe29c9_2_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rPr lang="en-US"/>
              <a:t>Cirrus clouds are high, feathery clouds.</a:t>
            </a:r>
            <a:endParaRPr/>
          </a:p>
        </p:txBody>
      </p:sp>
      <p:sp>
        <p:nvSpPr>
          <p:cNvPr id="478" name="Google Shape;478;g2a613fe29c9_2_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5e11802ac4_0_19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g25e11802ac4_0_19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cirr</a:t>
            </a:r>
            <a:r>
              <a:rPr b="1" lang="en-US"/>
              <a:t>us clouds</a:t>
            </a:r>
            <a:r>
              <a:rPr lang="en-US">
                <a:solidFill>
                  <a:srgbClr val="242424"/>
                </a:solidFill>
              </a:rPr>
              <a:t>. </a:t>
            </a:r>
            <a:endParaRPr/>
          </a:p>
        </p:txBody>
      </p:sp>
      <p:sp>
        <p:nvSpPr>
          <p:cNvPr id="486" name="Google Shape;486;g25e11802ac4_0_19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25e11802ac4_0_18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g25e11802ac4_0_18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 </a:t>
            </a:r>
            <a:r>
              <a:rPr b="1" lang="en-US">
                <a:solidFill>
                  <a:srgbClr val="242424"/>
                </a:solidFill>
              </a:rPr>
              <a:t>cirr</a:t>
            </a:r>
            <a:r>
              <a:rPr b="1" lang="en-US">
                <a:solidFill>
                  <a:srgbClr val="242424"/>
                </a:solidFill>
              </a:rPr>
              <a:t>us clouds </a:t>
            </a:r>
            <a:r>
              <a:rPr lang="en-US">
                <a:solidFill>
                  <a:srgbClr val="242424"/>
                </a:solidFill>
              </a:rPr>
              <a:t>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cirr</a:t>
            </a:r>
            <a:r>
              <a:rPr b="1" lang="en-US"/>
              <a:t>us clouds.</a:t>
            </a:r>
            <a:endParaRPr>
              <a:solidFill>
                <a:schemeClr val="dk1"/>
              </a:solidFill>
            </a:endParaRPr>
          </a:p>
        </p:txBody>
      </p:sp>
      <p:sp>
        <p:nvSpPr>
          <p:cNvPr id="497" name="Google Shape;497;g25e11802ac4_0_18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a613fe29c9_2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g2a613fe29c9_2_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Choose the correct picture of cirrus clouds from the choices below.</a:t>
            </a:r>
            <a:endParaRPr/>
          </a:p>
        </p:txBody>
      </p:sp>
      <p:sp>
        <p:nvSpPr>
          <p:cNvPr id="519" name="Google Shape;519;g2a613fe29c9_2_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bed9c8a763_0_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g2bed9c8a763_0_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Choose the correct picture of cirrus clouds from the choices below.</a:t>
            </a:r>
            <a:endParaRPr/>
          </a:p>
        </p:txBody>
      </p:sp>
      <p:sp>
        <p:nvSpPr>
          <p:cNvPr id="539" name="Google Shape;539;g2bed9c8a763_0_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25e11802ac4_0_2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9" name="Google Shape;559;g25e11802ac4_0_21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cirrus clouds.</a:t>
            </a:r>
            <a:endParaRPr>
              <a:solidFill>
                <a:schemeClr val="dk1"/>
              </a:solidFill>
            </a:endParaRPr>
          </a:p>
        </p:txBody>
      </p:sp>
      <p:sp>
        <p:nvSpPr>
          <p:cNvPr id="560" name="Google Shape;560;g25e11802ac4_0_21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25e11802ac4_0_21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2" name="Google Shape;582;g25e11802ac4_0_21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a:t>Choose the correct definition of </a:t>
            </a:r>
            <a:r>
              <a:rPr b="1" lang="en-US"/>
              <a:t>cirr</a:t>
            </a:r>
            <a:r>
              <a:rPr b="1" lang="en-US"/>
              <a:t>us clouds </a:t>
            </a:r>
            <a:r>
              <a:rPr lang="en-US"/>
              <a:t>from the choices below.</a:t>
            </a:r>
            <a:endParaRPr sz="1200">
              <a:solidFill>
                <a:schemeClr val="dk1"/>
              </a:solidFill>
            </a:endParaRPr>
          </a:p>
        </p:txBody>
      </p:sp>
      <p:sp>
        <p:nvSpPr>
          <p:cNvPr id="583" name="Google Shape;583;g25e11802ac4_0_21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b807f687a5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g2b807f687a5_1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Forecast is a prediction or guess of what the weather will be.</a:t>
            </a:r>
            <a:endParaRPr/>
          </a:p>
        </p:txBody>
      </p:sp>
      <p:sp>
        <p:nvSpPr>
          <p:cNvPr id="149" name="Google Shape;149;g2b807f687a5_1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2bed9c8a763_0_1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3" name="Google Shape;603;g2bed9c8a763_0_10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a:t>Choose the correct definition of </a:t>
            </a:r>
            <a:r>
              <a:rPr b="1" lang="en-US"/>
              <a:t>cirrus clouds </a:t>
            </a:r>
            <a:r>
              <a:rPr lang="en-US"/>
              <a:t>from the choices below.</a:t>
            </a:r>
            <a:endParaRPr sz="1200">
              <a:solidFill>
                <a:schemeClr val="dk1"/>
              </a:solidFill>
            </a:endParaRPr>
          </a:p>
        </p:txBody>
      </p:sp>
      <p:sp>
        <p:nvSpPr>
          <p:cNvPr id="604" name="Google Shape;604;g2bed9c8a763_0_10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25e11802ac4_0_23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5" name="Google Shape;625;g25e11802ac4_0_23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b="1" lang="en-US"/>
              <a:t>stratus clouds: </a:t>
            </a:r>
            <a:r>
              <a:rPr lang="en-US"/>
              <a:t>Smooth, gray clouds that cover the whole sky.</a:t>
            </a:r>
            <a:endParaRPr>
              <a:solidFill>
                <a:schemeClr val="dk1"/>
              </a:solidFill>
            </a:endParaRPr>
          </a:p>
        </p:txBody>
      </p:sp>
      <p:sp>
        <p:nvSpPr>
          <p:cNvPr id="626" name="Google Shape;626;g25e11802ac4_0_23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25e11802ac4_0_23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9" name="Google Shape;649;g25e11802ac4_0_23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Choose the correct example of cirrus clouds from the choices below.</a:t>
            </a:r>
            <a:endParaRPr sz="1200">
              <a:solidFill>
                <a:schemeClr val="dk1"/>
              </a:solidFill>
            </a:endParaRPr>
          </a:p>
        </p:txBody>
      </p:sp>
      <p:sp>
        <p:nvSpPr>
          <p:cNvPr id="650" name="Google Shape;650;g25e11802ac4_0_23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2bed9c8a763_0_1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0" name="Google Shape;670;g2bed9c8a763_0_1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1100"/>
              <a:t>“Clouds high in the sky that look wispy.” That is correct! This is an example of cirrus clouds.</a:t>
            </a:r>
            <a:endParaRPr/>
          </a:p>
          <a:p>
            <a:pPr indent="0" lvl="0" marL="0" rtl="0" algn="l">
              <a:lnSpc>
                <a:spcPct val="100000"/>
              </a:lnSpc>
              <a:spcBef>
                <a:spcPts val="0"/>
              </a:spcBef>
              <a:spcAft>
                <a:spcPts val="0"/>
              </a:spcAft>
              <a:buSzPts val="1400"/>
              <a:buNone/>
            </a:pPr>
            <a:r>
              <a:t/>
            </a:r>
            <a:endParaRPr/>
          </a:p>
        </p:txBody>
      </p:sp>
      <p:sp>
        <p:nvSpPr>
          <p:cNvPr id="671" name="Google Shape;671;g2bed9c8a763_0_1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25e11802ac4_0_25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2" name="Google Shape;692;g25e11802ac4_0_25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t>Here is the Frayer Model with a picture, definition, and an example of </a:t>
            </a:r>
            <a:r>
              <a:rPr b="1" lang="en-US" sz="1100"/>
              <a:t>cirr</a:t>
            </a:r>
            <a:r>
              <a:rPr b="1" lang="en-US" sz="1100"/>
              <a:t>us clouds:</a:t>
            </a:r>
            <a:r>
              <a:rPr lang="en-US" sz="1100"/>
              <a:t> </a:t>
            </a:r>
            <a:r>
              <a:rPr lang="en-US"/>
              <a:t>Clouds high in the sky that look wispy.</a:t>
            </a:r>
            <a:endParaRPr sz="1100">
              <a:solidFill>
                <a:schemeClr val="dk1"/>
              </a:solidFill>
            </a:endParaRPr>
          </a:p>
        </p:txBody>
      </p:sp>
      <p:sp>
        <p:nvSpPr>
          <p:cNvPr id="693" name="Google Shape;693;g25e11802ac4_0_25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25e11802ac4_0_25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7" name="Google Shape;717;g25e11802ac4_0_25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 </a:t>
            </a:r>
            <a:r>
              <a:rPr b="1" lang="en-US"/>
              <a:t>cirr</a:t>
            </a:r>
            <a:r>
              <a:rPr b="1" lang="en-US"/>
              <a:t>us clouds </a:t>
            </a:r>
            <a:r>
              <a:rPr lang="en-US"/>
              <a:t>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718" name="Google Shape;718;g25e11802ac4_0_25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2bed9c8a763_0_1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8" name="Google Shape;738;g2bed9c8a763_0_1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1100"/>
              <a:t>“Cirrus clouds tell me that rain or snow may fall.” That is correct! This is an example of how cirrus clouds impact your life.</a:t>
            </a:r>
            <a:endParaRPr/>
          </a:p>
          <a:p>
            <a:pPr indent="0" lvl="0" marL="0" rtl="0" algn="l">
              <a:lnSpc>
                <a:spcPct val="100000"/>
              </a:lnSpc>
              <a:spcBef>
                <a:spcPts val="0"/>
              </a:spcBef>
              <a:spcAft>
                <a:spcPts val="0"/>
              </a:spcAft>
              <a:buSzPts val="1400"/>
              <a:buNone/>
            </a:pPr>
            <a:r>
              <a:t/>
            </a:r>
            <a:endParaRPr/>
          </a:p>
        </p:txBody>
      </p:sp>
      <p:sp>
        <p:nvSpPr>
          <p:cNvPr id="739" name="Google Shape;739;g2bed9c8a763_0_15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25e11802ac4_0_26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0" name="Google Shape;760;g25e11802ac4_0_26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Here is the Frayer Model with a picture, definition, example, and a correct response to “how do </a:t>
            </a:r>
            <a:r>
              <a:rPr b="1" lang="en-US"/>
              <a:t>cirr</a:t>
            </a:r>
            <a:r>
              <a:rPr b="1" lang="en-US"/>
              <a:t>us clouds </a:t>
            </a:r>
            <a:r>
              <a:rPr lang="en-US"/>
              <a:t>impact my life?”: </a:t>
            </a:r>
            <a:r>
              <a:rPr lang="en-US"/>
              <a:t>Cirrus clouds tell me that rain or snow may fall. </a:t>
            </a:r>
            <a:endParaRPr/>
          </a:p>
        </p:txBody>
      </p:sp>
      <p:sp>
        <p:nvSpPr>
          <p:cNvPr id="761" name="Google Shape;761;g25e11802ac4_0_26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6" name="Google Shape;786;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787" name="Google Shape;787;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g2b790e7f309_0_1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3" name="Google Shape;793;g2b790e7f309_0_1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rPr b="1" lang="en-US"/>
              <a:t>Cirr</a:t>
            </a:r>
            <a:r>
              <a:rPr b="1" lang="en-US"/>
              <a:t>us clouds </a:t>
            </a:r>
            <a:r>
              <a:rPr lang="en-US"/>
              <a:t>are high, feathery clouds.</a:t>
            </a:r>
            <a:endParaRPr/>
          </a:p>
        </p:txBody>
      </p:sp>
      <p:sp>
        <p:nvSpPr>
          <p:cNvPr id="794" name="Google Shape;794;g2b790e7f309_0_1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bc31cd9566_0_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g2bc31cd9566_0_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Cumulus clouds are fluffy, white clouds with flat bottoms.</a:t>
            </a:r>
            <a:endParaRPr/>
          </a:p>
        </p:txBody>
      </p:sp>
      <p:sp>
        <p:nvSpPr>
          <p:cNvPr id="157" name="Google Shape;157;g2bc31cd9566_0_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2b790e7f309_0_1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1" name="Google Shape;801;g2b790e7f309_0_1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Our “big question” is: </a:t>
            </a:r>
            <a:r>
              <a:rPr b="1" lang="en-US"/>
              <a:t>How can I predict weather events by tracking weather conditions?</a:t>
            </a:r>
            <a:endParaRPr/>
          </a:p>
          <a:p>
            <a:pPr indent="0" lvl="0" marL="0" rtl="0" algn="l">
              <a:lnSpc>
                <a:spcPct val="100000"/>
              </a:lnSpc>
              <a:spcBef>
                <a:spcPts val="0"/>
              </a:spcBef>
              <a:spcAft>
                <a:spcPts val="0"/>
              </a:spcAft>
              <a:buSzPts val="1400"/>
              <a:buNone/>
            </a:pPr>
            <a:r>
              <a:rPr lang="en-US"/>
              <a:t>Does anyone have any additional examples to share that haven’t been discussed yet?</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 love all these thoughtful scientific hypotheses!  Be sure to keep this question and your predictions in mind as we move through these next few lessons, and we’ll continue to revisit it.</a:t>
            </a:r>
            <a:endParaRPr/>
          </a:p>
        </p:txBody>
      </p:sp>
      <p:sp>
        <p:nvSpPr>
          <p:cNvPr id="802" name="Google Shape;802;g2b790e7f309_0_1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g28d164d3bd8_0_1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3" name="Google Shape;813;g28d164d3bd8_0_1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Font typeface="Arial"/>
              <a:buNone/>
            </a:pPr>
            <a:r>
              <a:rPr lang="en-US"/>
              <a:t>Click the link above for an extension video on cirrus clouds. Jot down 2 or 3 new facts that you learn about cirrus clouds. Discuss them as a class.</a:t>
            </a:r>
            <a:endParaRPr/>
          </a:p>
        </p:txBody>
      </p:sp>
      <p:sp>
        <p:nvSpPr>
          <p:cNvPr id="814" name="Google Shape;814;g28d164d3bd8_0_1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4" name="Google Shape;824;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Thanks for watching, and please continue watching CAPs available from this website.  </a:t>
            </a:r>
            <a:endParaRPr/>
          </a:p>
        </p:txBody>
      </p:sp>
      <p:sp>
        <p:nvSpPr>
          <p:cNvPr id="825" name="Google Shape;825;p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0" name="Google Shape;830;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bed57e9296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g2bed57e9296_0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Cumulonimbus clouds are large, tall clouds with dark bottoms.</a:t>
            </a:r>
            <a:endParaRPr/>
          </a:p>
        </p:txBody>
      </p:sp>
      <p:sp>
        <p:nvSpPr>
          <p:cNvPr id="165" name="Google Shape;165;g2bed57e9296_0_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bed9c8a763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g2bed9c8a763_0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Stratus clouds are smooth, gray clouds that cover the whole sky.</a:t>
            </a:r>
            <a:endParaRPr/>
          </a:p>
        </p:txBody>
      </p:sp>
      <p:sp>
        <p:nvSpPr>
          <p:cNvPr id="173" name="Google Shape;173;g2bed9c8a763_0_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review the information we have covered already.</a:t>
            </a:r>
            <a:endParaRPr b="0"/>
          </a:p>
        </p:txBody>
      </p:sp>
      <p:sp>
        <p:nvSpPr>
          <p:cNvPr id="181" name="Google Shape;181;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6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6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7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4"/>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7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5"/>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75"/>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7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7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6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7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6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9" name="Google Shape;39;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6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5" name="Google Shape;45;p6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6" name="Google Shape;46;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7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2" name="Google Shape;52;p7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3" name="Google Shape;53;p7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4" name="Google Shape;54;p7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5" name="Google Shape;55;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7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7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7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7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7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7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73"/>
          <p:cNvSpPr/>
          <p:nvPr>
            <p:ph idx="2" type="pic"/>
          </p:nvPr>
        </p:nvSpPr>
        <p:spPr>
          <a:xfrm>
            <a:off x="1792288" y="612775"/>
            <a:ext cx="5486400" cy="4114800"/>
          </a:xfrm>
          <a:prstGeom prst="rect">
            <a:avLst/>
          </a:prstGeom>
          <a:noFill/>
          <a:ln>
            <a:noFill/>
          </a:ln>
        </p:spPr>
      </p:sp>
      <p:sp>
        <p:nvSpPr>
          <p:cNvPr id="68" name="Google Shape;68;p7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7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7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7.png"/><Relationship Id="rId11" Type="http://schemas.openxmlformats.org/officeDocument/2006/relationships/image" Target="../media/image5.png"/><Relationship Id="rId10" Type="http://schemas.openxmlformats.org/officeDocument/2006/relationships/image" Target="../media/image4.png"/><Relationship Id="rId9"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16.png"/><Relationship Id="rId7" Type="http://schemas.openxmlformats.org/officeDocument/2006/relationships/image" Target="../media/image8.png"/><Relationship Id="rId8"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4.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4.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3.jp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6.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6.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6.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4.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27.png"/><Relationship Id="rId6" Type="http://schemas.openxmlformats.org/officeDocument/2006/relationships/image" Target="../media/image15.png"/><Relationship Id="rId7" Type="http://schemas.openxmlformats.org/officeDocument/2006/relationships/image" Target="../media/image10.png"/><Relationship Id="rId8"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4.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4.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4.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6.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6.png"/><Relationship Id="rId4" Type="http://schemas.openxmlformats.org/officeDocument/2006/relationships/image" Target="../media/image38.png"/><Relationship Id="rId5" Type="http://schemas.openxmlformats.org/officeDocument/2006/relationships/image" Target="../media/image4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6.png"/><Relationship Id="rId4" Type="http://schemas.openxmlformats.org/officeDocument/2006/relationships/image" Target="../media/image38.png"/><Relationship Id="rId5"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6.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6.png"/><Relationship Id="rId4" Type="http://schemas.openxmlformats.org/officeDocument/2006/relationships/image" Target="../media/image41.png"/><Relationship Id="rId5"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6.png"/><Relationship Id="rId4" Type="http://schemas.openxmlformats.org/officeDocument/2006/relationships/image" Target="../media/image41.png"/><Relationship Id="rId5" Type="http://schemas.openxmlformats.org/officeDocument/2006/relationships/image" Target="../media/image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4.png"/><Relationship Id="rId4" Type="http://schemas.openxmlformats.org/officeDocument/2006/relationships/image" Target="../media/image31.png"/><Relationship Id="rId5" Type="http://schemas.openxmlformats.org/officeDocument/2006/relationships/image" Target="../media/image36.png"/><Relationship Id="rId6" Type="http://schemas.openxmlformats.org/officeDocument/2006/relationships/image" Target="../media/image2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4.png"/><Relationship Id="rId4" Type="http://schemas.openxmlformats.org/officeDocument/2006/relationships/image" Target="../media/image31.png"/><Relationship Id="rId5" Type="http://schemas.openxmlformats.org/officeDocument/2006/relationships/image" Target="../media/image36.png"/><Relationship Id="rId6" Type="http://schemas.openxmlformats.org/officeDocument/2006/relationships/image" Target="../media/image2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1.png"/><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27.png"/><Relationship Id="rId4" Type="http://schemas.openxmlformats.org/officeDocument/2006/relationships/image" Target="../media/image10.png"/><Relationship Id="rId5" Type="http://schemas.openxmlformats.org/officeDocument/2006/relationships/image" Target="../media/image15.png"/><Relationship Id="rId6" Type="http://schemas.openxmlformats.org/officeDocument/2006/relationships/image" Target="../media/image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27.png"/><Relationship Id="rId4" Type="http://schemas.openxmlformats.org/officeDocument/2006/relationships/image" Target="../media/image10.png"/><Relationship Id="rId5" Type="http://schemas.openxmlformats.org/officeDocument/2006/relationships/image" Target="../media/image15.png"/><Relationship Id="rId6" Type="http://schemas.openxmlformats.org/officeDocument/2006/relationships/image" Target="../media/image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1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1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1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1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2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27.png"/><Relationship Id="rId6" Type="http://schemas.openxmlformats.org/officeDocument/2006/relationships/image" Target="../media/image15.png"/><Relationship Id="rId7" Type="http://schemas.openxmlformats.org/officeDocument/2006/relationships/image" Target="../media/image10.png"/><Relationship Id="rId8" Type="http://schemas.openxmlformats.org/officeDocument/2006/relationships/image" Target="../media/image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hyperlink" Target="https://www.youtube.com/watch?v=IgWFAGo0_sA&amp;ab_channel=ExploringtheNatureofWyoming%7CUWyoExtension" TargetMode="External"/><Relationship Id="rId4" Type="http://schemas.openxmlformats.org/officeDocument/2006/relationships/hyperlink" Target="https://www.youtube.com/watch?v=IgWFAGo0_sA&amp;ab_channel=ExploringtheNatureofWyoming%7CUWyoExtension" TargetMode="External"/><Relationship Id="rId5" Type="http://schemas.openxmlformats.org/officeDocument/2006/relationships/hyperlink" Target="https://www.youtube.com/watch?v=IgWFAGo0_sA&amp;ab_channel=ExploringtheNatureofWyoming%7CUWyoExtension" TargetMode="External"/><Relationship Id="rId6" Type="http://schemas.openxmlformats.org/officeDocument/2006/relationships/image" Target="../media/image47.png"/><Relationship Id="rId7" Type="http://schemas.openxmlformats.org/officeDocument/2006/relationships/image" Target="../media/image42.png"/><Relationship Id="rId8" Type="http://schemas.openxmlformats.org/officeDocument/2006/relationships/image" Target="../media/image5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48.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46.jpg"/><Relationship Id="rId4" Type="http://schemas.openxmlformats.org/officeDocument/2006/relationships/image" Target="../media/image45.png"/><Relationship Id="rId5" Type="http://schemas.openxmlformats.org/officeDocument/2006/relationships/image" Target="../media/image4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grpSp>
        <p:nvGrpSpPr>
          <p:cNvPr id="89" name="Google Shape;89;g2bed57e9296_0_195"/>
          <p:cNvGrpSpPr/>
          <p:nvPr/>
        </p:nvGrpSpPr>
        <p:grpSpPr>
          <a:xfrm>
            <a:off x="1325592" y="297175"/>
            <a:ext cx="6456691" cy="6404394"/>
            <a:chOff x="814636" y="0"/>
            <a:chExt cx="5828917" cy="6404394"/>
          </a:xfrm>
        </p:grpSpPr>
        <p:sp>
          <p:nvSpPr>
            <p:cNvPr id="90" name="Google Shape;90;g2bed57e9296_0_195"/>
            <p:cNvSpPr/>
            <p:nvPr/>
          </p:nvSpPr>
          <p:spPr>
            <a:xfrm rot="10800000">
              <a:off x="1480849" y="540"/>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g2bed57e9296_0_195"/>
            <p:cNvSpPr txBox="1"/>
            <p:nvPr/>
          </p:nvSpPr>
          <p:spPr>
            <a:xfrm>
              <a:off x="1661623" y="685"/>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92" name="Google Shape;92;g2bed57e9296_0_195"/>
            <p:cNvSpPr/>
            <p:nvPr/>
          </p:nvSpPr>
          <p:spPr>
            <a:xfrm>
              <a:off x="848401" y="0"/>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g2bed57e9296_0_195"/>
            <p:cNvSpPr/>
            <p:nvPr/>
          </p:nvSpPr>
          <p:spPr>
            <a:xfrm rot="10800000">
              <a:off x="1480849" y="938784"/>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g2bed57e9296_0_195"/>
            <p:cNvSpPr txBox="1"/>
            <p:nvPr/>
          </p:nvSpPr>
          <p:spPr>
            <a:xfrm>
              <a:off x="1661623" y="938929"/>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95" name="Google Shape;95;g2bed57e9296_0_195"/>
            <p:cNvSpPr/>
            <p:nvPr/>
          </p:nvSpPr>
          <p:spPr>
            <a:xfrm>
              <a:off x="824716" y="938929"/>
              <a:ext cx="722700" cy="7227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g2bed57e9296_0_195"/>
            <p:cNvSpPr/>
            <p:nvPr/>
          </p:nvSpPr>
          <p:spPr>
            <a:xfrm rot="10800000">
              <a:off x="1480849" y="1877027"/>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g2bed57e9296_0_195"/>
            <p:cNvSpPr txBox="1"/>
            <p:nvPr/>
          </p:nvSpPr>
          <p:spPr>
            <a:xfrm>
              <a:off x="1661623" y="1877172"/>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98" name="Google Shape;98;g2bed57e9296_0_195"/>
            <p:cNvSpPr/>
            <p:nvPr/>
          </p:nvSpPr>
          <p:spPr>
            <a:xfrm>
              <a:off x="814643" y="1875958"/>
              <a:ext cx="722700" cy="722700"/>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g2bed57e9296_0_195"/>
            <p:cNvSpPr/>
            <p:nvPr/>
          </p:nvSpPr>
          <p:spPr>
            <a:xfrm rot="10800000">
              <a:off x="1480849" y="2815270"/>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g2bed57e9296_0_195"/>
            <p:cNvSpPr txBox="1"/>
            <p:nvPr/>
          </p:nvSpPr>
          <p:spPr>
            <a:xfrm>
              <a:off x="1661623" y="2815415"/>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Engagement</a:t>
              </a:r>
              <a:endParaRPr b="0" i="0" sz="1400" u="none" cap="none" strike="noStrike">
                <a:solidFill>
                  <a:srgbClr val="000000"/>
                </a:solidFill>
                <a:latin typeface="Arial"/>
                <a:ea typeface="Arial"/>
                <a:cs typeface="Arial"/>
                <a:sym typeface="Arial"/>
              </a:endParaRPr>
            </a:p>
          </p:txBody>
        </p:sp>
        <p:sp>
          <p:nvSpPr>
            <p:cNvPr id="101" name="Google Shape;101;g2bed57e9296_0_195"/>
            <p:cNvSpPr/>
            <p:nvPr/>
          </p:nvSpPr>
          <p:spPr>
            <a:xfrm>
              <a:off x="814636" y="2815415"/>
              <a:ext cx="722700" cy="722700"/>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g2bed57e9296_0_195"/>
            <p:cNvSpPr/>
            <p:nvPr/>
          </p:nvSpPr>
          <p:spPr>
            <a:xfrm rot="10800000">
              <a:off x="1480853" y="3753570"/>
              <a:ext cx="5162700" cy="17580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g2bed57e9296_0_195"/>
            <p:cNvSpPr txBox="1"/>
            <p:nvPr/>
          </p:nvSpPr>
          <p:spPr>
            <a:xfrm>
              <a:off x="1873753" y="3753671"/>
              <a:ext cx="4769700" cy="1619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98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Student-Friendly Definition</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Examples &amp; Non-Examples</a:t>
              </a:r>
              <a:endParaRPr b="0" i="0" sz="1800" u="none" cap="none" strike="noStrike">
                <a:solidFill>
                  <a:schemeClr val="lt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Frayer Model</a:t>
              </a:r>
              <a:endParaRPr b="0" i="0" sz="1800" u="none" cap="none" strike="noStrike">
                <a:solidFill>
                  <a:schemeClr val="lt1"/>
                </a:solidFill>
                <a:latin typeface="Calibri"/>
                <a:ea typeface="Calibri"/>
                <a:cs typeface="Calibri"/>
                <a:sym typeface="Calibri"/>
              </a:endParaRPr>
            </a:p>
          </p:txBody>
        </p:sp>
        <p:sp>
          <p:nvSpPr>
            <p:cNvPr id="104" name="Google Shape;104;g2bed57e9296_0_195"/>
            <p:cNvSpPr/>
            <p:nvPr/>
          </p:nvSpPr>
          <p:spPr>
            <a:xfrm>
              <a:off x="822078" y="4170465"/>
              <a:ext cx="722700" cy="722700"/>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g2bed57e9296_0_195"/>
            <p:cNvSpPr/>
            <p:nvPr/>
          </p:nvSpPr>
          <p:spPr>
            <a:xfrm rot="10800000">
              <a:off x="1480853" y="5692595"/>
              <a:ext cx="5162700" cy="647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g2bed57e9296_0_195"/>
            <p:cNvSpPr txBox="1"/>
            <p:nvPr/>
          </p:nvSpPr>
          <p:spPr>
            <a:xfrm>
              <a:off x="1661628" y="5540394"/>
              <a:ext cx="4981800" cy="8640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107" name="Google Shape;107;g2bed57e9296_0_195"/>
            <p:cNvSpPr/>
            <p:nvPr/>
          </p:nvSpPr>
          <p:spPr>
            <a:xfrm>
              <a:off x="826125" y="56075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108" name="Google Shape;108;g2bed57e9296_0_195"/>
          <p:cNvPicPr preferRelativeResize="0"/>
          <p:nvPr/>
        </p:nvPicPr>
        <p:blipFill rotWithShape="1">
          <a:blip r:embed="rId9">
            <a:alphaModFix/>
          </a:blip>
          <a:srcRect b="0" l="0" r="0" t="0"/>
          <a:stretch/>
        </p:blipFill>
        <p:spPr>
          <a:xfrm>
            <a:off x="5786600" y="4959804"/>
            <a:ext cx="385108" cy="347619"/>
          </a:xfrm>
          <a:prstGeom prst="rect">
            <a:avLst/>
          </a:prstGeom>
          <a:noFill/>
          <a:ln>
            <a:noFill/>
          </a:ln>
        </p:spPr>
      </p:pic>
      <p:pic>
        <p:nvPicPr>
          <p:cNvPr descr="Comment Dislike" id="109" name="Google Shape;109;g2bed57e9296_0_195"/>
          <p:cNvPicPr preferRelativeResize="0"/>
          <p:nvPr/>
        </p:nvPicPr>
        <p:blipFill rotWithShape="1">
          <a:blip r:embed="rId10">
            <a:alphaModFix/>
          </a:blip>
          <a:srcRect b="0" l="0" r="0" t="0"/>
          <a:stretch/>
        </p:blipFill>
        <p:spPr>
          <a:xfrm>
            <a:off x="6140137" y="4959804"/>
            <a:ext cx="385108" cy="347619"/>
          </a:xfrm>
          <a:prstGeom prst="rect">
            <a:avLst/>
          </a:prstGeom>
          <a:noFill/>
          <a:ln>
            <a:noFill/>
          </a:ln>
        </p:spPr>
      </p:pic>
      <p:pic>
        <p:nvPicPr>
          <p:cNvPr descr="Blog" id="110" name="Google Shape;110;g2bed57e9296_0_195"/>
          <p:cNvPicPr preferRelativeResize="0"/>
          <p:nvPr/>
        </p:nvPicPr>
        <p:blipFill rotWithShape="1">
          <a:blip r:embed="rId11">
            <a:alphaModFix/>
          </a:blip>
          <a:srcRect b="0" l="0" r="0" t="0"/>
          <a:stretch/>
        </p:blipFill>
        <p:spPr>
          <a:xfrm>
            <a:off x="5913444" y="4638256"/>
            <a:ext cx="385108" cy="347619"/>
          </a:xfrm>
          <a:prstGeom prst="rect">
            <a:avLst/>
          </a:prstGeom>
          <a:noFill/>
          <a:ln>
            <a:noFill/>
          </a:ln>
        </p:spPr>
      </p:pic>
      <p:sp>
        <p:nvSpPr>
          <p:cNvPr id="111" name="Google Shape;111;g2bed57e9296_0_195"/>
          <p:cNvSpPr/>
          <p:nvPr/>
        </p:nvSpPr>
        <p:spPr>
          <a:xfrm>
            <a:off x="170822" y="211015"/>
            <a:ext cx="1095228" cy="683316"/>
          </a:xfrm>
          <a:prstGeom prst="cloud">
            <a:avLst/>
          </a:prstGeom>
          <a:gradFill>
            <a:gsLst>
              <a:gs pos="0">
                <a:srgbClr val="FF932B"/>
              </a:gs>
              <a:gs pos="100000">
                <a:srgbClr val="FFB673"/>
              </a:gs>
            </a:gsLst>
            <a:lin ang="16200038" scaled="0"/>
          </a:gradFill>
          <a:ln cap="flat" cmpd="sng" w="9525">
            <a:solidFill>
              <a:srgbClr val="F5913F"/>
            </a:solidFill>
            <a:prstDash val="solid"/>
            <a:round/>
            <a:headEnd len="sm" w="sm" type="none"/>
            <a:tailEnd len="sm" w="sm" type="none"/>
          </a:ln>
          <a:effectLst>
            <a:outerShdw blurRad="40000" rotWithShape="0" dir="5400000" dist="23000">
              <a:srgbClr val="000000">
                <a:alpha val="2823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 name="Google Shape;112;g2bed57e9296_0_195"/>
          <p:cNvSpPr txBox="1"/>
          <p:nvPr/>
        </p:nvSpPr>
        <p:spPr>
          <a:xfrm>
            <a:off x="366765" y="367993"/>
            <a:ext cx="703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13" name="Google Shape;113;g2bed57e9296_0_195"/>
          <p:cNvSpPr/>
          <p:nvPr/>
        </p:nvSpPr>
        <p:spPr>
          <a:xfrm>
            <a:off x="4301093" y="5232562"/>
            <a:ext cx="2709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14" name="Google Shape;114;g2bed57e9296_0_195"/>
          <p:cNvCxnSpPr/>
          <p:nvPr/>
        </p:nvCxnSpPr>
        <p:spPr>
          <a:xfrm>
            <a:off x="4436994" y="5232562"/>
            <a:ext cx="0" cy="76200"/>
          </a:xfrm>
          <a:prstGeom prst="straightConnector1">
            <a:avLst/>
          </a:prstGeom>
          <a:noFill/>
          <a:ln cap="flat" cmpd="sng" w="25400">
            <a:solidFill>
              <a:srgbClr val="FF932B"/>
            </a:solidFill>
            <a:prstDash val="solid"/>
            <a:round/>
            <a:headEnd len="sm" w="sm" type="none"/>
            <a:tailEnd len="sm" w="sm" type="none"/>
          </a:ln>
        </p:spPr>
      </p:cxnSp>
      <p:cxnSp>
        <p:nvCxnSpPr>
          <p:cNvPr id="115" name="Google Shape;115;g2bed57e9296_0_195"/>
          <p:cNvCxnSpPr>
            <a:stCxn id="116" idx="4"/>
            <a:endCxn id="113" idx="2"/>
          </p:cNvCxnSpPr>
          <p:nvPr/>
        </p:nvCxnSpPr>
        <p:spPr>
          <a:xfrm>
            <a:off x="4435804" y="5405853"/>
            <a:ext cx="600" cy="77100"/>
          </a:xfrm>
          <a:prstGeom prst="straightConnector1">
            <a:avLst/>
          </a:prstGeom>
          <a:noFill/>
          <a:ln cap="flat" cmpd="sng" w="25400">
            <a:solidFill>
              <a:srgbClr val="FF932B"/>
            </a:solidFill>
            <a:prstDash val="solid"/>
            <a:round/>
            <a:headEnd len="sm" w="sm" type="none"/>
            <a:tailEnd len="sm" w="sm" type="none"/>
          </a:ln>
        </p:spPr>
      </p:cxnSp>
      <p:cxnSp>
        <p:nvCxnSpPr>
          <p:cNvPr id="117" name="Google Shape;117;g2bed57e9296_0_195"/>
          <p:cNvCxnSpPr/>
          <p:nvPr/>
        </p:nvCxnSpPr>
        <p:spPr>
          <a:xfrm>
            <a:off x="4301093" y="5357244"/>
            <a:ext cx="78900" cy="0"/>
          </a:xfrm>
          <a:prstGeom prst="straightConnector1">
            <a:avLst/>
          </a:prstGeom>
          <a:noFill/>
          <a:ln cap="flat" cmpd="sng" w="25400">
            <a:solidFill>
              <a:srgbClr val="FF932B"/>
            </a:solidFill>
            <a:prstDash val="solid"/>
            <a:round/>
            <a:headEnd len="sm" w="sm" type="none"/>
            <a:tailEnd len="sm" w="sm" type="none"/>
          </a:ln>
        </p:spPr>
      </p:cxnSp>
      <p:cxnSp>
        <p:nvCxnSpPr>
          <p:cNvPr id="118" name="Google Shape;118;g2bed57e9296_0_195"/>
          <p:cNvCxnSpPr/>
          <p:nvPr/>
        </p:nvCxnSpPr>
        <p:spPr>
          <a:xfrm>
            <a:off x="4491528" y="5355602"/>
            <a:ext cx="80400" cy="0"/>
          </a:xfrm>
          <a:prstGeom prst="straightConnector1">
            <a:avLst/>
          </a:prstGeom>
          <a:noFill/>
          <a:ln cap="flat" cmpd="sng" w="25400">
            <a:solidFill>
              <a:srgbClr val="FF932B"/>
            </a:solidFill>
            <a:prstDash val="solid"/>
            <a:round/>
            <a:headEnd len="sm" w="sm" type="none"/>
            <a:tailEnd len="sm" w="sm" type="none"/>
          </a:ln>
        </p:spPr>
      </p:cxnSp>
      <p:sp>
        <p:nvSpPr>
          <p:cNvPr id="116" name="Google Shape;116;g2bed57e9296_0_195"/>
          <p:cNvSpPr/>
          <p:nvPr/>
        </p:nvSpPr>
        <p:spPr>
          <a:xfrm>
            <a:off x="4380154" y="5308653"/>
            <a:ext cx="111300" cy="97200"/>
          </a:xfrm>
          <a:prstGeom prst="ellipse">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descr="Questions" id="189" name="Google Shape;189;g2b807f687a5_1_9"/>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g2b807f687a5_1_9"/>
          <p:cNvSpPr txBox="1"/>
          <p:nvPr/>
        </p:nvSpPr>
        <p:spPr>
          <a:xfrm>
            <a:off x="983850" y="416675"/>
            <a:ext cx="77721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b="0" i="0" lang="en-US" sz="3200" u="none" cap="none" strike="noStrike">
                <a:solidFill>
                  <a:srgbClr val="000000"/>
                </a:solidFill>
                <a:latin typeface="Calibri"/>
                <a:ea typeface="Calibri"/>
                <a:cs typeface="Calibri"/>
                <a:sym typeface="Calibri"/>
              </a:rPr>
              <a:t>A forecast is a _______ or guess of what the weather will be.</a:t>
            </a:r>
            <a:endParaRPr b="0" i="0" sz="3200" u="none" cap="none" strike="noStrike">
              <a:solidFill>
                <a:srgbClr val="000000"/>
              </a:solidFill>
              <a:latin typeface="Arial"/>
              <a:ea typeface="Arial"/>
              <a:cs typeface="Arial"/>
              <a:sym typeface="Arial"/>
            </a:endParaRPr>
          </a:p>
        </p:txBody>
      </p:sp>
      <p:sp>
        <p:nvSpPr>
          <p:cNvPr id="191" name="Google Shape;191;g2b807f687a5_1_9"/>
          <p:cNvSpPr txBox="1"/>
          <p:nvPr/>
        </p:nvSpPr>
        <p:spPr>
          <a:xfrm>
            <a:off x="435750" y="2185200"/>
            <a:ext cx="3000000" cy="1243800"/>
          </a:xfrm>
          <a:prstGeom prst="rect">
            <a:avLst/>
          </a:prstGeom>
          <a:noFill/>
          <a:ln>
            <a:noFill/>
          </a:ln>
        </p:spPr>
        <p:txBody>
          <a:bodyPr anchorCtr="0" anchor="t" bIns="91425" lIns="91425" spcFirstLastPara="1" rIns="91425" wrap="square" tIns="91425">
            <a:spAutoFit/>
          </a:bodyPr>
          <a:lstStyle/>
          <a:p>
            <a:pPr indent="-457200" lvl="0" marL="457200" marR="0" rtl="0" algn="l">
              <a:lnSpc>
                <a:spcPct val="115000"/>
              </a:lnSpc>
              <a:spcBef>
                <a:spcPts val="0"/>
              </a:spcBef>
              <a:spcAft>
                <a:spcPts val="0"/>
              </a:spcAft>
              <a:buClr>
                <a:schemeClr val="dk1"/>
              </a:buClr>
              <a:buSzPts val="3200"/>
              <a:buFont typeface="Arial"/>
              <a:buAutoNum type="alphaUcPeriod"/>
            </a:pPr>
            <a:r>
              <a:rPr b="0" i="0" lang="en-US" sz="3200" u="none" cap="none" strike="noStrike">
                <a:solidFill>
                  <a:schemeClr val="dk1"/>
                </a:solidFill>
                <a:latin typeface="Calibri"/>
                <a:ea typeface="Calibri"/>
                <a:cs typeface="Calibri"/>
                <a:sym typeface="Calibri"/>
              </a:rPr>
              <a:t>prediction</a:t>
            </a:r>
            <a:endParaRPr b="0" i="0" sz="3200" u="none" cap="none" strike="noStrike">
              <a:solidFill>
                <a:schemeClr val="dk1"/>
              </a:solidFill>
              <a:latin typeface="Arial"/>
              <a:ea typeface="Arial"/>
              <a:cs typeface="Arial"/>
              <a:sym typeface="Arial"/>
            </a:endParaRPr>
          </a:p>
          <a:p>
            <a:pPr indent="-457200" lvl="0" marL="457200" marR="0" rtl="0" algn="l">
              <a:lnSpc>
                <a:spcPct val="115000"/>
              </a:lnSpc>
              <a:spcBef>
                <a:spcPts val="0"/>
              </a:spcBef>
              <a:spcAft>
                <a:spcPts val="0"/>
              </a:spcAft>
              <a:buClr>
                <a:schemeClr val="dk1"/>
              </a:buClr>
              <a:buSzPts val="3200"/>
              <a:buFont typeface="Arial"/>
              <a:buAutoNum type="alphaUcPeriod"/>
            </a:pPr>
            <a:r>
              <a:rPr b="0" i="0" lang="en-US" sz="3200" u="none" cap="none" strike="noStrike">
                <a:solidFill>
                  <a:schemeClr val="dk1"/>
                </a:solidFill>
                <a:latin typeface="Calibri"/>
                <a:ea typeface="Calibri"/>
                <a:cs typeface="Calibri"/>
                <a:sym typeface="Calibri"/>
              </a:rPr>
              <a:t>fact</a:t>
            </a:r>
            <a:endParaRPr b="0" i="0" sz="1400" u="none" cap="none" strike="noStrike">
              <a:solidFill>
                <a:srgbClr val="000000"/>
              </a:solidFill>
              <a:latin typeface="Arial"/>
              <a:ea typeface="Arial"/>
              <a:cs typeface="Arial"/>
              <a:sym typeface="Arial"/>
            </a:endParaRPr>
          </a:p>
        </p:txBody>
      </p:sp>
      <p:pic>
        <p:nvPicPr>
          <p:cNvPr id="192" name="Google Shape;192;g2b807f687a5_1_9"/>
          <p:cNvPicPr preferRelativeResize="0"/>
          <p:nvPr/>
        </p:nvPicPr>
        <p:blipFill rotWithShape="1">
          <a:blip r:embed="rId4">
            <a:alphaModFix/>
          </a:blip>
          <a:srcRect b="0" l="0" r="0" t="0"/>
          <a:stretch/>
        </p:blipFill>
        <p:spPr>
          <a:xfrm>
            <a:off x="2868750" y="2941400"/>
            <a:ext cx="6014475" cy="3668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descr="Questions" id="198" name="Google Shape;198;g2bc31cd9566_0_19"/>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g2bc31cd9566_0_19"/>
          <p:cNvSpPr txBox="1"/>
          <p:nvPr/>
        </p:nvSpPr>
        <p:spPr>
          <a:xfrm>
            <a:off x="983850" y="416675"/>
            <a:ext cx="77721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b="0" i="0" lang="en-US" sz="3200" u="none" cap="none" strike="noStrike">
                <a:solidFill>
                  <a:srgbClr val="000000"/>
                </a:solidFill>
                <a:latin typeface="Calibri"/>
                <a:ea typeface="Calibri"/>
                <a:cs typeface="Calibri"/>
                <a:sym typeface="Calibri"/>
              </a:rPr>
              <a:t>A forecast is a _______ or guess of what the weather will be.</a:t>
            </a:r>
            <a:endParaRPr b="0" i="0" sz="3200" u="none" cap="none" strike="noStrike">
              <a:solidFill>
                <a:srgbClr val="000000"/>
              </a:solidFill>
              <a:latin typeface="Arial"/>
              <a:ea typeface="Arial"/>
              <a:cs typeface="Arial"/>
              <a:sym typeface="Arial"/>
            </a:endParaRPr>
          </a:p>
        </p:txBody>
      </p:sp>
      <p:sp>
        <p:nvSpPr>
          <p:cNvPr id="200" name="Google Shape;200;g2bc31cd9566_0_19"/>
          <p:cNvSpPr txBox="1"/>
          <p:nvPr/>
        </p:nvSpPr>
        <p:spPr>
          <a:xfrm>
            <a:off x="435750" y="2185200"/>
            <a:ext cx="3000000" cy="1243800"/>
          </a:xfrm>
          <a:prstGeom prst="rect">
            <a:avLst/>
          </a:prstGeom>
          <a:noFill/>
          <a:ln>
            <a:noFill/>
          </a:ln>
        </p:spPr>
        <p:txBody>
          <a:bodyPr anchorCtr="0" anchor="t" bIns="91425" lIns="91425" spcFirstLastPara="1" rIns="91425" wrap="square" tIns="91425">
            <a:spAutoFit/>
          </a:bodyPr>
          <a:lstStyle/>
          <a:p>
            <a:pPr indent="-457200" lvl="0" marL="457200" marR="0" rtl="0" algn="l">
              <a:lnSpc>
                <a:spcPct val="115000"/>
              </a:lnSpc>
              <a:spcBef>
                <a:spcPts val="0"/>
              </a:spcBef>
              <a:spcAft>
                <a:spcPts val="0"/>
              </a:spcAft>
              <a:buClr>
                <a:srgbClr val="FF0000"/>
              </a:buClr>
              <a:buSzPts val="3200"/>
              <a:buFont typeface="Arial"/>
              <a:buAutoNum type="alphaUcPeriod"/>
            </a:pPr>
            <a:r>
              <a:rPr b="0" i="0" lang="en-US" sz="3200" u="none" cap="none" strike="noStrike">
                <a:solidFill>
                  <a:srgbClr val="FF0000"/>
                </a:solidFill>
                <a:latin typeface="Calibri"/>
                <a:ea typeface="Calibri"/>
                <a:cs typeface="Calibri"/>
                <a:sym typeface="Calibri"/>
              </a:rPr>
              <a:t>prediction</a:t>
            </a:r>
            <a:endParaRPr b="0" i="0" sz="3200" u="none" cap="none" strike="noStrike">
              <a:solidFill>
                <a:srgbClr val="FF0000"/>
              </a:solidFill>
              <a:latin typeface="Arial"/>
              <a:ea typeface="Arial"/>
              <a:cs typeface="Arial"/>
              <a:sym typeface="Arial"/>
            </a:endParaRPr>
          </a:p>
          <a:p>
            <a:pPr indent="-457200" lvl="0" marL="457200" marR="0" rtl="0" algn="l">
              <a:lnSpc>
                <a:spcPct val="115000"/>
              </a:lnSpc>
              <a:spcBef>
                <a:spcPts val="0"/>
              </a:spcBef>
              <a:spcAft>
                <a:spcPts val="0"/>
              </a:spcAft>
              <a:buClr>
                <a:schemeClr val="dk1"/>
              </a:buClr>
              <a:buSzPts val="3200"/>
              <a:buFont typeface="Arial"/>
              <a:buAutoNum type="alphaUcPeriod"/>
            </a:pPr>
            <a:r>
              <a:rPr b="0" i="0" lang="en-US" sz="3200" u="none" cap="none" strike="noStrike">
                <a:solidFill>
                  <a:schemeClr val="dk1"/>
                </a:solidFill>
                <a:latin typeface="Calibri"/>
                <a:ea typeface="Calibri"/>
                <a:cs typeface="Calibri"/>
                <a:sym typeface="Calibri"/>
              </a:rPr>
              <a:t>fact</a:t>
            </a:r>
            <a:endParaRPr b="0" i="0" sz="1400" u="none" cap="none" strike="noStrike">
              <a:solidFill>
                <a:srgbClr val="000000"/>
              </a:solidFill>
              <a:latin typeface="Arial"/>
              <a:ea typeface="Arial"/>
              <a:cs typeface="Arial"/>
              <a:sym typeface="Arial"/>
            </a:endParaRPr>
          </a:p>
        </p:txBody>
      </p:sp>
      <p:pic>
        <p:nvPicPr>
          <p:cNvPr id="201" name="Google Shape;201;g2bc31cd9566_0_19"/>
          <p:cNvPicPr preferRelativeResize="0"/>
          <p:nvPr/>
        </p:nvPicPr>
        <p:blipFill rotWithShape="1">
          <a:blip r:embed="rId4">
            <a:alphaModFix/>
          </a:blip>
          <a:srcRect b="0" l="0" r="0" t="0"/>
          <a:stretch/>
        </p:blipFill>
        <p:spPr>
          <a:xfrm>
            <a:off x="2868750" y="2941400"/>
            <a:ext cx="6014475" cy="3668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descr="Questions" id="207" name="Google Shape;207;g2bc31cd9566_0_58"/>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g2bc31cd9566_0_58"/>
          <p:cNvSpPr txBox="1"/>
          <p:nvPr/>
        </p:nvSpPr>
        <p:spPr>
          <a:xfrm>
            <a:off x="983850" y="416675"/>
            <a:ext cx="77721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b="0" i="0" lang="en-US" sz="3200" u="none" cap="none" strike="noStrike">
                <a:solidFill>
                  <a:srgbClr val="000000"/>
                </a:solidFill>
                <a:latin typeface="Calibri"/>
                <a:ea typeface="Calibri"/>
                <a:cs typeface="Calibri"/>
                <a:sym typeface="Calibri"/>
              </a:rPr>
              <a:t>Cumulus clouds are ______, white clouds with flat bottoms.</a:t>
            </a:r>
            <a:endParaRPr b="0" i="0" sz="3200" u="none" cap="none" strike="noStrike">
              <a:solidFill>
                <a:srgbClr val="000000"/>
              </a:solidFill>
              <a:latin typeface="Arial"/>
              <a:ea typeface="Arial"/>
              <a:cs typeface="Arial"/>
              <a:sym typeface="Arial"/>
            </a:endParaRPr>
          </a:p>
        </p:txBody>
      </p:sp>
      <p:sp>
        <p:nvSpPr>
          <p:cNvPr id="209" name="Google Shape;209;g2bc31cd9566_0_58"/>
          <p:cNvSpPr txBox="1"/>
          <p:nvPr/>
        </p:nvSpPr>
        <p:spPr>
          <a:xfrm>
            <a:off x="435750" y="2185200"/>
            <a:ext cx="3000000" cy="1243800"/>
          </a:xfrm>
          <a:prstGeom prst="rect">
            <a:avLst/>
          </a:prstGeom>
          <a:noFill/>
          <a:ln>
            <a:noFill/>
          </a:ln>
        </p:spPr>
        <p:txBody>
          <a:bodyPr anchorCtr="0" anchor="t" bIns="91425" lIns="91425" spcFirstLastPara="1" rIns="91425" wrap="square" tIns="91425">
            <a:spAutoFit/>
          </a:bodyPr>
          <a:lstStyle/>
          <a:p>
            <a:pPr indent="-457200" lvl="0" marL="457200" marR="0" rtl="0" algn="l">
              <a:lnSpc>
                <a:spcPct val="115000"/>
              </a:lnSpc>
              <a:spcBef>
                <a:spcPts val="0"/>
              </a:spcBef>
              <a:spcAft>
                <a:spcPts val="0"/>
              </a:spcAft>
              <a:buClr>
                <a:schemeClr val="dk1"/>
              </a:buClr>
              <a:buSzPts val="3200"/>
              <a:buFont typeface="Arial"/>
              <a:buAutoNum type="alphaUcPeriod"/>
            </a:pPr>
            <a:r>
              <a:rPr b="0" i="0" lang="en-US" sz="3200" u="none" cap="none" strike="noStrike">
                <a:solidFill>
                  <a:schemeClr val="dk1"/>
                </a:solidFill>
                <a:latin typeface="Calibri"/>
                <a:ea typeface="Calibri"/>
                <a:cs typeface="Calibri"/>
                <a:sym typeface="Calibri"/>
              </a:rPr>
              <a:t>fluffy</a:t>
            </a:r>
            <a:endParaRPr b="0" i="0" sz="3200" u="none" cap="none" strike="noStrike">
              <a:solidFill>
                <a:schemeClr val="dk1"/>
              </a:solidFill>
              <a:latin typeface="Arial"/>
              <a:ea typeface="Arial"/>
              <a:cs typeface="Arial"/>
              <a:sym typeface="Arial"/>
            </a:endParaRPr>
          </a:p>
          <a:p>
            <a:pPr indent="-457200" lvl="0" marL="457200" marR="0" rtl="0" algn="l">
              <a:lnSpc>
                <a:spcPct val="115000"/>
              </a:lnSpc>
              <a:spcBef>
                <a:spcPts val="0"/>
              </a:spcBef>
              <a:spcAft>
                <a:spcPts val="0"/>
              </a:spcAft>
              <a:buClr>
                <a:schemeClr val="dk1"/>
              </a:buClr>
              <a:buSzPts val="3200"/>
              <a:buFont typeface="Arial"/>
              <a:buAutoNum type="alphaUcPeriod"/>
            </a:pPr>
            <a:r>
              <a:rPr b="0" i="0" lang="en-US" sz="3200" u="none" cap="none" strike="noStrike">
                <a:solidFill>
                  <a:schemeClr val="dk1"/>
                </a:solidFill>
                <a:latin typeface="Calibri"/>
                <a:ea typeface="Calibri"/>
                <a:cs typeface="Calibri"/>
                <a:sym typeface="Calibri"/>
              </a:rPr>
              <a:t>wispy</a:t>
            </a:r>
            <a:endParaRPr b="0" i="0" sz="1400" u="none" cap="none" strike="noStrike">
              <a:solidFill>
                <a:schemeClr val="dk1"/>
              </a:solidFill>
              <a:latin typeface="Arial"/>
              <a:ea typeface="Arial"/>
              <a:cs typeface="Arial"/>
              <a:sym typeface="Arial"/>
            </a:endParaRPr>
          </a:p>
        </p:txBody>
      </p:sp>
      <p:pic>
        <p:nvPicPr>
          <p:cNvPr id="210" name="Google Shape;210;g2bc31cd9566_0_58"/>
          <p:cNvPicPr preferRelativeResize="0"/>
          <p:nvPr/>
        </p:nvPicPr>
        <p:blipFill rotWithShape="1">
          <a:blip r:embed="rId4">
            <a:alphaModFix/>
          </a:blip>
          <a:srcRect b="0" l="0" r="0" t="0"/>
          <a:stretch/>
        </p:blipFill>
        <p:spPr>
          <a:xfrm>
            <a:off x="4332750" y="3529000"/>
            <a:ext cx="4369950" cy="29174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descr="Questions" id="216" name="Google Shape;216;g2bc600ba772_0_114"/>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g2bc600ba772_0_114"/>
          <p:cNvSpPr txBox="1"/>
          <p:nvPr/>
        </p:nvSpPr>
        <p:spPr>
          <a:xfrm>
            <a:off x="983850" y="416675"/>
            <a:ext cx="77721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b="0" i="0" lang="en-US" sz="3200" u="none" cap="none" strike="noStrike">
                <a:solidFill>
                  <a:srgbClr val="000000"/>
                </a:solidFill>
                <a:latin typeface="Calibri"/>
                <a:ea typeface="Calibri"/>
                <a:cs typeface="Calibri"/>
                <a:sym typeface="Calibri"/>
              </a:rPr>
              <a:t>Cumulus clouds are ______, white clouds with flat bottoms.</a:t>
            </a:r>
            <a:endParaRPr b="0" i="0" sz="3200" u="none" cap="none" strike="noStrike">
              <a:solidFill>
                <a:srgbClr val="000000"/>
              </a:solidFill>
              <a:latin typeface="Arial"/>
              <a:ea typeface="Arial"/>
              <a:cs typeface="Arial"/>
              <a:sym typeface="Arial"/>
            </a:endParaRPr>
          </a:p>
        </p:txBody>
      </p:sp>
      <p:sp>
        <p:nvSpPr>
          <p:cNvPr id="218" name="Google Shape;218;g2bc600ba772_0_114"/>
          <p:cNvSpPr txBox="1"/>
          <p:nvPr/>
        </p:nvSpPr>
        <p:spPr>
          <a:xfrm>
            <a:off x="435750" y="2185200"/>
            <a:ext cx="3000000" cy="1243800"/>
          </a:xfrm>
          <a:prstGeom prst="rect">
            <a:avLst/>
          </a:prstGeom>
          <a:noFill/>
          <a:ln>
            <a:noFill/>
          </a:ln>
        </p:spPr>
        <p:txBody>
          <a:bodyPr anchorCtr="0" anchor="t" bIns="91425" lIns="91425" spcFirstLastPara="1" rIns="91425" wrap="square" tIns="91425">
            <a:spAutoFit/>
          </a:bodyPr>
          <a:lstStyle/>
          <a:p>
            <a:pPr indent="-457200" lvl="0" marL="457200" marR="0" rtl="0" algn="l">
              <a:lnSpc>
                <a:spcPct val="115000"/>
              </a:lnSpc>
              <a:spcBef>
                <a:spcPts val="0"/>
              </a:spcBef>
              <a:spcAft>
                <a:spcPts val="0"/>
              </a:spcAft>
              <a:buClr>
                <a:srgbClr val="FF0000"/>
              </a:buClr>
              <a:buSzPts val="3200"/>
              <a:buFont typeface="Arial"/>
              <a:buAutoNum type="alphaUcPeriod"/>
            </a:pPr>
            <a:r>
              <a:rPr b="0" i="0" lang="en-US" sz="3200" u="none" cap="none" strike="noStrike">
                <a:solidFill>
                  <a:srgbClr val="FF0000"/>
                </a:solidFill>
                <a:latin typeface="Calibri"/>
                <a:ea typeface="Calibri"/>
                <a:cs typeface="Calibri"/>
                <a:sym typeface="Calibri"/>
              </a:rPr>
              <a:t>fluffy</a:t>
            </a:r>
            <a:endParaRPr b="0" i="0" sz="3200" u="none" cap="none" strike="noStrike">
              <a:solidFill>
                <a:srgbClr val="FF0000"/>
              </a:solidFill>
              <a:latin typeface="Arial"/>
              <a:ea typeface="Arial"/>
              <a:cs typeface="Arial"/>
              <a:sym typeface="Arial"/>
            </a:endParaRPr>
          </a:p>
          <a:p>
            <a:pPr indent="-457200" lvl="0" marL="457200" marR="0" rtl="0" algn="l">
              <a:lnSpc>
                <a:spcPct val="115000"/>
              </a:lnSpc>
              <a:spcBef>
                <a:spcPts val="0"/>
              </a:spcBef>
              <a:spcAft>
                <a:spcPts val="0"/>
              </a:spcAft>
              <a:buClr>
                <a:schemeClr val="dk1"/>
              </a:buClr>
              <a:buSzPts val="3200"/>
              <a:buFont typeface="Arial"/>
              <a:buAutoNum type="alphaUcPeriod"/>
            </a:pPr>
            <a:r>
              <a:rPr b="0" i="0" lang="en-US" sz="3200" u="none" cap="none" strike="noStrike">
                <a:solidFill>
                  <a:schemeClr val="dk1"/>
                </a:solidFill>
                <a:latin typeface="Calibri"/>
                <a:ea typeface="Calibri"/>
                <a:cs typeface="Calibri"/>
                <a:sym typeface="Calibri"/>
              </a:rPr>
              <a:t>wispy</a:t>
            </a:r>
            <a:endParaRPr b="0" i="0" sz="1400" u="none" cap="none" strike="noStrike">
              <a:solidFill>
                <a:schemeClr val="dk1"/>
              </a:solidFill>
              <a:latin typeface="Arial"/>
              <a:ea typeface="Arial"/>
              <a:cs typeface="Arial"/>
              <a:sym typeface="Arial"/>
            </a:endParaRPr>
          </a:p>
        </p:txBody>
      </p:sp>
      <p:pic>
        <p:nvPicPr>
          <p:cNvPr id="219" name="Google Shape;219;g2bc600ba772_0_114"/>
          <p:cNvPicPr preferRelativeResize="0"/>
          <p:nvPr/>
        </p:nvPicPr>
        <p:blipFill rotWithShape="1">
          <a:blip r:embed="rId4">
            <a:alphaModFix/>
          </a:blip>
          <a:srcRect b="0" l="0" r="0" t="0"/>
          <a:stretch/>
        </p:blipFill>
        <p:spPr>
          <a:xfrm>
            <a:off x="4332750" y="3529000"/>
            <a:ext cx="4369950" cy="29174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descr="Questions" id="225" name="Google Shape;225;g2bed57e9296_0_9"/>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g2bed57e9296_0_9"/>
          <p:cNvSpPr txBox="1"/>
          <p:nvPr/>
        </p:nvSpPr>
        <p:spPr>
          <a:xfrm>
            <a:off x="983850" y="416675"/>
            <a:ext cx="77721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b="0" i="0" lang="en-US" sz="3200" u="none" cap="none" strike="noStrike">
                <a:solidFill>
                  <a:srgbClr val="000000"/>
                </a:solidFill>
                <a:latin typeface="Calibri"/>
                <a:ea typeface="Calibri"/>
                <a:cs typeface="Calibri"/>
                <a:sym typeface="Calibri"/>
              </a:rPr>
              <a:t>Cumulonimbus clouds are large, ______ clouds with dark bottoms.</a:t>
            </a:r>
            <a:endParaRPr b="0" i="0" sz="3200" u="none" cap="none" strike="noStrike">
              <a:solidFill>
                <a:srgbClr val="000000"/>
              </a:solidFill>
              <a:latin typeface="Arial"/>
              <a:ea typeface="Arial"/>
              <a:cs typeface="Arial"/>
              <a:sym typeface="Arial"/>
            </a:endParaRPr>
          </a:p>
        </p:txBody>
      </p:sp>
      <p:sp>
        <p:nvSpPr>
          <p:cNvPr id="227" name="Google Shape;227;g2bed57e9296_0_9"/>
          <p:cNvSpPr txBox="1"/>
          <p:nvPr/>
        </p:nvSpPr>
        <p:spPr>
          <a:xfrm>
            <a:off x="435750" y="2185200"/>
            <a:ext cx="3000000" cy="1243800"/>
          </a:xfrm>
          <a:prstGeom prst="rect">
            <a:avLst/>
          </a:prstGeom>
          <a:noFill/>
          <a:ln>
            <a:noFill/>
          </a:ln>
        </p:spPr>
        <p:txBody>
          <a:bodyPr anchorCtr="0" anchor="t" bIns="91425" lIns="91425" spcFirstLastPara="1" rIns="91425" wrap="square" tIns="91425">
            <a:spAutoFit/>
          </a:bodyPr>
          <a:lstStyle/>
          <a:p>
            <a:pPr indent="-457200" lvl="0" marL="457200" marR="0" rtl="0" algn="l">
              <a:lnSpc>
                <a:spcPct val="115000"/>
              </a:lnSpc>
              <a:spcBef>
                <a:spcPts val="0"/>
              </a:spcBef>
              <a:spcAft>
                <a:spcPts val="0"/>
              </a:spcAft>
              <a:buClr>
                <a:schemeClr val="dk1"/>
              </a:buClr>
              <a:buSzPts val="3200"/>
              <a:buFont typeface="Arial"/>
              <a:buAutoNum type="alphaUcPeriod"/>
            </a:pPr>
            <a:r>
              <a:rPr b="0" i="0" lang="en-US" sz="3200" u="none" cap="none" strike="noStrike">
                <a:solidFill>
                  <a:schemeClr val="dk1"/>
                </a:solidFill>
                <a:latin typeface="Calibri"/>
                <a:ea typeface="Calibri"/>
                <a:cs typeface="Calibri"/>
                <a:sym typeface="Calibri"/>
              </a:rPr>
              <a:t>short</a:t>
            </a:r>
            <a:endParaRPr b="0" i="0" sz="3200" u="none" cap="none" strike="noStrike">
              <a:solidFill>
                <a:schemeClr val="dk1"/>
              </a:solidFill>
              <a:latin typeface="Arial"/>
              <a:ea typeface="Arial"/>
              <a:cs typeface="Arial"/>
              <a:sym typeface="Arial"/>
            </a:endParaRPr>
          </a:p>
          <a:p>
            <a:pPr indent="-457200" lvl="0" marL="457200" marR="0" rtl="0" algn="l">
              <a:lnSpc>
                <a:spcPct val="115000"/>
              </a:lnSpc>
              <a:spcBef>
                <a:spcPts val="0"/>
              </a:spcBef>
              <a:spcAft>
                <a:spcPts val="0"/>
              </a:spcAft>
              <a:buClr>
                <a:schemeClr val="dk1"/>
              </a:buClr>
              <a:buSzPts val="3200"/>
              <a:buFont typeface="Arial"/>
              <a:buAutoNum type="alphaUcPeriod"/>
            </a:pPr>
            <a:r>
              <a:rPr b="0" i="0" lang="en-US" sz="3200" u="none" cap="none" strike="noStrike">
                <a:solidFill>
                  <a:schemeClr val="dk1"/>
                </a:solidFill>
                <a:latin typeface="Calibri"/>
                <a:ea typeface="Calibri"/>
                <a:cs typeface="Calibri"/>
                <a:sym typeface="Calibri"/>
              </a:rPr>
              <a:t>tall</a:t>
            </a:r>
            <a:endParaRPr b="0" i="0" sz="1400" u="none" cap="none" strike="noStrike">
              <a:solidFill>
                <a:schemeClr val="dk1"/>
              </a:solidFill>
              <a:latin typeface="Arial"/>
              <a:ea typeface="Arial"/>
              <a:cs typeface="Arial"/>
              <a:sym typeface="Arial"/>
            </a:endParaRPr>
          </a:p>
        </p:txBody>
      </p:sp>
      <p:pic>
        <p:nvPicPr>
          <p:cNvPr id="228" name="Google Shape;228;g2bed57e9296_0_9"/>
          <p:cNvPicPr preferRelativeResize="0"/>
          <p:nvPr/>
        </p:nvPicPr>
        <p:blipFill rotWithShape="1">
          <a:blip r:embed="rId4">
            <a:alphaModFix/>
          </a:blip>
          <a:srcRect b="0" l="0" r="0" t="0"/>
          <a:stretch/>
        </p:blipFill>
        <p:spPr>
          <a:xfrm>
            <a:off x="2968450" y="2876600"/>
            <a:ext cx="5907700" cy="3722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descr="Questions" id="234" name="Google Shape;234;g2bed57e9296_0_18"/>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g2bed57e9296_0_18"/>
          <p:cNvSpPr txBox="1"/>
          <p:nvPr/>
        </p:nvSpPr>
        <p:spPr>
          <a:xfrm>
            <a:off x="983850" y="416675"/>
            <a:ext cx="77721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b="0" i="0" lang="en-US" sz="3200" u="none" cap="none" strike="noStrike">
                <a:solidFill>
                  <a:srgbClr val="000000"/>
                </a:solidFill>
                <a:latin typeface="Calibri"/>
                <a:ea typeface="Calibri"/>
                <a:cs typeface="Calibri"/>
                <a:sym typeface="Calibri"/>
              </a:rPr>
              <a:t>Cumulonimbus clouds are large, ______ clouds with dark bottoms.</a:t>
            </a:r>
            <a:endParaRPr b="0" i="0" sz="3200" u="none" cap="none" strike="noStrike">
              <a:solidFill>
                <a:srgbClr val="000000"/>
              </a:solidFill>
              <a:latin typeface="Arial"/>
              <a:ea typeface="Arial"/>
              <a:cs typeface="Arial"/>
              <a:sym typeface="Arial"/>
            </a:endParaRPr>
          </a:p>
        </p:txBody>
      </p:sp>
      <p:sp>
        <p:nvSpPr>
          <p:cNvPr id="236" name="Google Shape;236;g2bed57e9296_0_18"/>
          <p:cNvSpPr txBox="1"/>
          <p:nvPr/>
        </p:nvSpPr>
        <p:spPr>
          <a:xfrm>
            <a:off x="435750" y="2185200"/>
            <a:ext cx="3000000" cy="1243800"/>
          </a:xfrm>
          <a:prstGeom prst="rect">
            <a:avLst/>
          </a:prstGeom>
          <a:noFill/>
          <a:ln>
            <a:noFill/>
          </a:ln>
        </p:spPr>
        <p:txBody>
          <a:bodyPr anchorCtr="0" anchor="t" bIns="91425" lIns="91425" spcFirstLastPara="1" rIns="91425" wrap="square" tIns="91425">
            <a:spAutoFit/>
          </a:bodyPr>
          <a:lstStyle/>
          <a:p>
            <a:pPr indent="-457200" lvl="0" marL="457200" marR="0" rtl="0" algn="l">
              <a:lnSpc>
                <a:spcPct val="115000"/>
              </a:lnSpc>
              <a:spcBef>
                <a:spcPts val="0"/>
              </a:spcBef>
              <a:spcAft>
                <a:spcPts val="0"/>
              </a:spcAft>
              <a:buClr>
                <a:schemeClr val="dk1"/>
              </a:buClr>
              <a:buSzPts val="3200"/>
              <a:buFont typeface="Arial"/>
              <a:buAutoNum type="alphaUcPeriod"/>
            </a:pPr>
            <a:r>
              <a:rPr b="0" i="0" lang="en-US" sz="3200" u="none" cap="none" strike="noStrike">
                <a:solidFill>
                  <a:schemeClr val="dk1"/>
                </a:solidFill>
                <a:latin typeface="Calibri"/>
                <a:ea typeface="Calibri"/>
                <a:cs typeface="Calibri"/>
                <a:sym typeface="Calibri"/>
              </a:rPr>
              <a:t>short</a:t>
            </a:r>
            <a:endParaRPr b="0" i="0" sz="3200" u="none" cap="none" strike="noStrike">
              <a:solidFill>
                <a:schemeClr val="dk1"/>
              </a:solidFill>
              <a:latin typeface="Arial"/>
              <a:ea typeface="Arial"/>
              <a:cs typeface="Arial"/>
              <a:sym typeface="Arial"/>
            </a:endParaRPr>
          </a:p>
          <a:p>
            <a:pPr indent="-457200" lvl="0" marL="457200" marR="0" rtl="0" algn="l">
              <a:lnSpc>
                <a:spcPct val="115000"/>
              </a:lnSpc>
              <a:spcBef>
                <a:spcPts val="0"/>
              </a:spcBef>
              <a:spcAft>
                <a:spcPts val="0"/>
              </a:spcAft>
              <a:buClr>
                <a:srgbClr val="FF0000"/>
              </a:buClr>
              <a:buSzPts val="3200"/>
              <a:buFont typeface="Arial"/>
              <a:buAutoNum type="alphaUcPeriod"/>
            </a:pPr>
            <a:r>
              <a:rPr b="0" i="0" lang="en-US" sz="3200" u="none" cap="none" strike="noStrike">
                <a:solidFill>
                  <a:srgbClr val="FF0000"/>
                </a:solidFill>
                <a:latin typeface="Calibri"/>
                <a:ea typeface="Calibri"/>
                <a:cs typeface="Calibri"/>
                <a:sym typeface="Calibri"/>
              </a:rPr>
              <a:t>tall</a:t>
            </a:r>
            <a:endParaRPr b="0" i="0" sz="1400" u="none" cap="none" strike="noStrike">
              <a:solidFill>
                <a:srgbClr val="FF0000"/>
              </a:solidFill>
              <a:latin typeface="Arial"/>
              <a:ea typeface="Arial"/>
              <a:cs typeface="Arial"/>
              <a:sym typeface="Arial"/>
            </a:endParaRPr>
          </a:p>
        </p:txBody>
      </p:sp>
      <p:pic>
        <p:nvPicPr>
          <p:cNvPr id="237" name="Google Shape;237;g2bed57e9296_0_18"/>
          <p:cNvPicPr preferRelativeResize="0"/>
          <p:nvPr/>
        </p:nvPicPr>
        <p:blipFill rotWithShape="1">
          <a:blip r:embed="rId4">
            <a:alphaModFix/>
          </a:blip>
          <a:srcRect b="0" l="0" r="0" t="0"/>
          <a:stretch/>
        </p:blipFill>
        <p:spPr>
          <a:xfrm>
            <a:off x="2968450" y="2876600"/>
            <a:ext cx="5907700" cy="37229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descr="Questions" id="243" name="Google Shape;243;g2bed9c8a763_0_9"/>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g2bed9c8a763_0_9"/>
          <p:cNvSpPr txBox="1"/>
          <p:nvPr/>
        </p:nvSpPr>
        <p:spPr>
          <a:xfrm>
            <a:off x="983850" y="416675"/>
            <a:ext cx="77721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lang="en-US" sz="3200">
                <a:latin typeface="Calibri"/>
                <a:ea typeface="Calibri"/>
                <a:cs typeface="Calibri"/>
                <a:sym typeface="Calibri"/>
              </a:rPr>
              <a:t>True or false: Stratus</a:t>
            </a:r>
            <a:r>
              <a:rPr b="0" i="0" lang="en-US" sz="3200" u="none" cap="none" strike="noStrike">
                <a:solidFill>
                  <a:srgbClr val="000000"/>
                </a:solidFill>
                <a:latin typeface="Calibri"/>
                <a:ea typeface="Calibri"/>
                <a:cs typeface="Calibri"/>
                <a:sym typeface="Calibri"/>
              </a:rPr>
              <a:t> clouds are </a:t>
            </a:r>
            <a:r>
              <a:rPr lang="en-US" sz="3200">
                <a:latin typeface="Calibri"/>
                <a:ea typeface="Calibri"/>
                <a:cs typeface="Calibri"/>
                <a:sym typeface="Calibri"/>
              </a:rPr>
              <a:t>smooth, gray clouds that cover the whole sky</a:t>
            </a:r>
            <a:r>
              <a:rPr b="0" i="0" lang="en-US" sz="3200" u="none" cap="none" strike="noStrike">
                <a:solidFill>
                  <a:srgbClr val="000000"/>
                </a:solidFill>
                <a:latin typeface="Calibri"/>
                <a:ea typeface="Calibri"/>
                <a:cs typeface="Calibri"/>
                <a:sym typeface="Calibri"/>
              </a:rPr>
              <a:t>.</a:t>
            </a:r>
            <a:endParaRPr b="0" i="0" sz="3200" u="none" cap="none" strike="noStrike">
              <a:solidFill>
                <a:srgbClr val="000000"/>
              </a:solidFill>
              <a:latin typeface="Arial"/>
              <a:ea typeface="Arial"/>
              <a:cs typeface="Arial"/>
              <a:sym typeface="Arial"/>
            </a:endParaRPr>
          </a:p>
        </p:txBody>
      </p:sp>
      <p:sp>
        <p:nvSpPr>
          <p:cNvPr id="245" name="Google Shape;245;g2bed9c8a763_0_9"/>
          <p:cNvSpPr txBox="1"/>
          <p:nvPr/>
        </p:nvSpPr>
        <p:spPr>
          <a:xfrm>
            <a:off x="435750" y="2185200"/>
            <a:ext cx="3000000" cy="1243800"/>
          </a:xfrm>
          <a:prstGeom prst="rect">
            <a:avLst/>
          </a:prstGeom>
          <a:noFill/>
          <a:ln>
            <a:noFill/>
          </a:ln>
        </p:spPr>
        <p:txBody>
          <a:bodyPr anchorCtr="0" anchor="t" bIns="91425" lIns="91425" spcFirstLastPara="1" rIns="91425" wrap="square" tIns="91425">
            <a:spAutoFit/>
          </a:bodyPr>
          <a:lstStyle/>
          <a:p>
            <a:pPr indent="-457200" lvl="0" marL="457200" marR="0" rtl="0" algn="l">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True</a:t>
            </a:r>
            <a:endParaRPr b="0" i="0" sz="3200" u="none" cap="none" strike="noStrike">
              <a:solidFill>
                <a:schemeClr val="dk1"/>
              </a:solidFill>
              <a:latin typeface="Arial"/>
              <a:ea typeface="Arial"/>
              <a:cs typeface="Arial"/>
              <a:sym typeface="Arial"/>
            </a:endParaRPr>
          </a:p>
          <a:p>
            <a:pPr indent="-457200" lvl="0" marL="457200" marR="0" rtl="0" algn="l">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False</a:t>
            </a:r>
            <a:endParaRPr b="0" i="0" sz="1400" u="none" cap="none" strike="noStrike">
              <a:solidFill>
                <a:schemeClr val="dk1"/>
              </a:solidFill>
              <a:latin typeface="Arial"/>
              <a:ea typeface="Arial"/>
              <a:cs typeface="Arial"/>
              <a:sym typeface="Arial"/>
            </a:endParaRPr>
          </a:p>
        </p:txBody>
      </p:sp>
      <p:pic>
        <p:nvPicPr>
          <p:cNvPr id="246" name="Google Shape;246;g2bed9c8a763_0_9"/>
          <p:cNvPicPr preferRelativeResize="0"/>
          <p:nvPr/>
        </p:nvPicPr>
        <p:blipFill rotWithShape="1">
          <a:blip r:embed="rId4">
            <a:alphaModFix/>
          </a:blip>
          <a:srcRect b="0" l="0" r="0" t="0"/>
          <a:stretch/>
        </p:blipFill>
        <p:spPr>
          <a:xfrm>
            <a:off x="2855648" y="2588600"/>
            <a:ext cx="5993526" cy="39558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descr="Questions" id="252" name="Google Shape;252;g2bed9c8a763_0_18"/>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g2bed9c8a763_0_18"/>
          <p:cNvSpPr txBox="1"/>
          <p:nvPr/>
        </p:nvSpPr>
        <p:spPr>
          <a:xfrm>
            <a:off x="983850" y="416675"/>
            <a:ext cx="77721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lang="en-US" sz="3200">
                <a:latin typeface="Calibri"/>
                <a:ea typeface="Calibri"/>
                <a:cs typeface="Calibri"/>
                <a:sym typeface="Calibri"/>
              </a:rPr>
              <a:t>True or false: Stratus</a:t>
            </a:r>
            <a:r>
              <a:rPr b="0" i="0" lang="en-US" sz="3200" u="none" cap="none" strike="noStrike">
                <a:solidFill>
                  <a:srgbClr val="000000"/>
                </a:solidFill>
                <a:latin typeface="Calibri"/>
                <a:ea typeface="Calibri"/>
                <a:cs typeface="Calibri"/>
                <a:sym typeface="Calibri"/>
              </a:rPr>
              <a:t> clouds are </a:t>
            </a:r>
            <a:r>
              <a:rPr lang="en-US" sz="3200">
                <a:latin typeface="Calibri"/>
                <a:ea typeface="Calibri"/>
                <a:cs typeface="Calibri"/>
                <a:sym typeface="Calibri"/>
              </a:rPr>
              <a:t>smooth, gray clouds that cover the whole sky</a:t>
            </a:r>
            <a:r>
              <a:rPr b="0" i="0" lang="en-US" sz="3200" u="none" cap="none" strike="noStrike">
                <a:solidFill>
                  <a:srgbClr val="000000"/>
                </a:solidFill>
                <a:latin typeface="Calibri"/>
                <a:ea typeface="Calibri"/>
                <a:cs typeface="Calibri"/>
                <a:sym typeface="Calibri"/>
              </a:rPr>
              <a:t>.</a:t>
            </a:r>
            <a:endParaRPr b="0" i="0" sz="3200" u="none" cap="none" strike="noStrike">
              <a:solidFill>
                <a:srgbClr val="000000"/>
              </a:solidFill>
              <a:latin typeface="Arial"/>
              <a:ea typeface="Arial"/>
              <a:cs typeface="Arial"/>
              <a:sym typeface="Arial"/>
            </a:endParaRPr>
          </a:p>
        </p:txBody>
      </p:sp>
      <p:sp>
        <p:nvSpPr>
          <p:cNvPr id="254" name="Google Shape;254;g2bed9c8a763_0_18"/>
          <p:cNvSpPr txBox="1"/>
          <p:nvPr/>
        </p:nvSpPr>
        <p:spPr>
          <a:xfrm>
            <a:off x="435750" y="2185200"/>
            <a:ext cx="3000000" cy="1243800"/>
          </a:xfrm>
          <a:prstGeom prst="rect">
            <a:avLst/>
          </a:prstGeom>
          <a:noFill/>
          <a:ln>
            <a:noFill/>
          </a:ln>
        </p:spPr>
        <p:txBody>
          <a:bodyPr anchorCtr="0" anchor="t" bIns="91425" lIns="91425" spcFirstLastPara="1" rIns="91425" wrap="square" tIns="91425">
            <a:spAutoFit/>
          </a:bodyPr>
          <a:lstStyle/>
          <a:p>
            <a:pPr indent="-457200" lvl="0" marL="457200" marR="0" rtl="0" algn="l">
              <a:lnSpc>
                <a:spcPct val="115000"/>
              </a:lnSpc>
              <a:spcBef>
                <a:spcPts val="0"/>
              </a:spcBef>
              <a:spcAft>
                <a:spcPts val="0"/>
              </a:spcAft>
              <a:buClr>
                <a:srgbClr val="FF0000"/>
              </a:buClr>
              <a:buSzPts val="3200"/>
              <a:buFont typeface="Arial"/>
              <a:buAutoNum type="alphaUcPeriod"/>
            </a:pPr>
            <a:r>
              <a:rPr lang="en-US" sz="3200">
                <a:solidFill>
                  <a:srgbClr val="FF0000"/>
                </a:solidFill>
                <a:latin typeface="Calibri"/>
                <a:ea typeface="Calibri"/>
                <a:cs typeface="Calibri"/>
                <a:sym typeface="Calibri"/>
              </a:rPr>
              <a:t>True</a:t>
            </a:r>
            <a:endParaRPr b="0" i="0" sz="3200" u="none" cap="none" strike="noStrike">
              <a:solidFill>
                <a:srgbClr val="FF0000"/>
              </a:solidFill>
              <a:latin typeface="Arial"/>
              <a:ea typeface="Arial"/>
              <a:cs typeface="Arial"/>
              <a:sym typeface="Arial"/>
            </a:endParaRPr>
          </a:p>
          <a:p>
            <a:pPr indent="-457200" lvl="0" marL="457200" marR="0" rtl="0" algn="l">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False</a:t>
            </a:r>
            <a:endParaRPr b="0" i="0" sz="1400" u="none" cap="none" strike="noStrike">
              <a:solidFill>
                <a:schemeClr val="dk1"/>
              </a:solidFill>
              <a:latin typeface="Arial"/>
              <a:ea typeface="Arial"/>
              <a:cs typeface="Arial"/>
              <a:sym typeface="Arial"/>
            </a:endParaRPr>
          </a:p>
        </p:txBody>
      </p:sp>
      <p:pic>
        <p:nvPicPr>
          <p:cNvPr id="255" name="Google Shape;255;g2bed9c8a763_0_18"/>
          <p:cNvPicPr preferRelativeResize="0"/>
          <p:nvPr/>
        </p:nvPicPr>
        <p:blipFill rotWithShape="1">
          <a:blip r:embed="rId4">
            <a:alphaModFix/>
          </a:blip>
          <a:srcRect b="0" l="0" r="0" t="0"/>
          <a:stretch/>
        </p:blipFill>
        <p:spPr>
          <a:xfrm>
            <a:off x="2855648" y="2588600"/>
            <a:ext cx="5993526" cy="39558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18"/>
          <p:cNvSpPr txBox="1"/>
          <p:nvPr/>
        </p:nvSpPr>
        <p:spPr>
          <a:xfrm>
            <a:off x="1342650" y="1334950"/>
            <a:ext cx="6458700" cy="908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lang="en-US" sz="5300">
                <a:solidFill>
                  <a:schemeClr val="dk1"/>
                </a:solidFill>
                <a:latin typeface="Calibri"/>
                <a:ea typeface="Calibri"/>
                <a:cs typeface="Calibri"/>
                <a:sym typeface="Calibri"/>
              </a:rPr>
              <a:t>Cirrus</a:t>
            </a:r>
            <a:r>
              <a:rPr b="1" i="0" lang="en-US" sz="5300" u="none" cap="none" strike="noStrike">
                <a:solidFill>
                  <a:schemeClr val="dk1"/>
                </a:solidFill>
                <a:latin typeface="Calibri"/>
                <a:ea typeface="Calibri"/>
                <a:cs typeface="Calibri"/>
                <a:sym typeface="Calibri"/>
              </a:rPr>
              <a:t> clouds</a:t>
            </a:r>
            <a:endParaRPr b="0" i="0" sz="100" u="none" cap="none" strike="noStrike">
              <a:solidFill>
                <a:srgbClr val="000000"/>
              </a:solidFill>
              <a:latin typeface="Arial"/>
              <a:ea typeface="Arial"/>
              <a:cs typeface="Arial"/>
              <a:sym typeface="Arial"/>
            </a:endParaRPr>
          </a:p>
        </p:txBody>
      </p:sp>
      <p:sp>
        <p:nvSpPr>
          <p:cNvPr descr="Artificial Intelligence" id="262" name="Google Shape;262;p18"/>
          <p:cNvSpPr/>
          <p:nvPr/>
        </p:nvSpPr>
        <p:spPr>
          <a:xfrm>
            <a:off x="1432781" y="2468252"/>
            <a:ext cx="3326789" cy="309489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63" name="Google Shape;263;p18"/>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g27e576c1a67_0_281"/>
          <p:cNvSpPr txBox="1"/>
          <p:nvPr>
            <p:ph idx="1" type="subTitle"/>
          </p:nvPr>
        </p:nvSpPr>
        <p:spPr>
          <a:xfrm>
            <a:off x="702150" y="752750"/>
            <a:ext cx="7739700" cy="10929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Cirrus</a:t>
            </a:r>
            <a:r>
              <a:rPr b="1" lang="en-US" u="sng">
                <a:solidFill>
                  <a:schemeClr val="dk1"/>
                </a:solidFill>
              </a:rPr>
              <a:t> clouds</a:t>
            </a:r>
            <a:r>
              <a:rPr b="1" lang="en-US">
                <a:solidFill>
                  <a:schemeClr val="dk1"/>
                </a:solidFill>
              </a:rPr>
              <a:t>:</a:t>
            </a:r>
            <a:r>
              <a:rPr lang="en-US">
                <a:solidFill>
                  <a:schemeClr val="dk1"/>
                </a:solidFill>
              </a:rPr>
              <a:t> high, feathery clouds</a:t>
            </a:r>
            <a:endParaRPr>
              <a:solidFill>
                <a:schemeClr val="dk1"/>
              </a:solidFill>
            </a:endParaRPr>
          </a:p>
        </p:txBody>
      </p:sp>
      <p:sp>
        <p:nvSpPr>
          <p:cNvPr descr="Artificial Intelligence" id="270" name="Google Shape;270;g27e576c1a67_0_28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71" name="Google Shape;271;g27e576c1a67_0_281"/>
          <p:cNvPicPr preferRelativeResize="0"/>
          <p:nvPr/>
        </p:nvPicPr>
        <p:blipFill rotWithShape="1">
          <a:blip r:embed="rId4">
            <a:alphaModFix/>
          </a:blip>
          <a:srcRect b="0" l="0" r="0" t="0"/>
          <a:stretch/>
        </p:blipFill>
        <p:spPr>
          <a:xfrm>
            <a:off x="849542" y="222126"/>
            <a:ext cx="465357" cy="465357"/>
          </a:xfrm>
          <a:prstGeom prst="rect">
            <a:avLst/>
          </a:prstGeom>
          <a:noFill/>
          <a:ln>
            <a:noFill/>
          </a:ln>
        </p:spPr>
      </p:pic>
      <p:pic>
        <p:nvPicPr>
          <p:cNvPr id="272" name="Google Shape;272;g27e576c1a67_0_281"/>
          <p:cNvPicPr preferRelativeResize="0"/>
          <p:nvPr/>
        </p:nvPicPr>
        <p:blipFill rotWithShape="1">
          <a:blip r:embed="rId5">
            <a:alphaModFix/>
          </a:blip>
          <a:srcRect b="0" l="0" r="0" t="0"/>
          <a:stretch/>
        </p:blipFill>
        <p:spPr>
          <a:xfrm>
            <a:off x="1061438" y="1910926"/>
            <a:ext cx="7021125" cy="46874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27058"/>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5" name="Google Shape;125;p2"/>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26" name="Google Shape;126;p2"/>
          <p:cNvSpPr txBox="1"/>
          <p:nvPr/>
        </p:nvSpPr>
        <p:spPr>
          <a:xfrm>
            <a:off x="1247400" y="368000"/>
            <a:ext cx="6649200" cy="939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b="1" lang="en-US" sz="5500">
                <a:latin typeface="Calibri"/>
                <a:ea typeface="Calibri"/>
                <a:cs typeface="Calibri"/>
                <a:sym typeface="Calibri"/>
              </a:rPr>
              <a:t>Cirrus</a:t>
            </a:r>
            <a:r>
              <a:rPr b="1" i="0" lang="en-US" sz="5500" u="none" cap="none" strike="noStrike">
                <a:solidFill>
                  <a:srgbClr val="000000"/>
                </a:solidFill>
                <a:latin typeface="Calibri"/>
                <a:ea typeface="Calibri"/>
                <a:cs typeface="Calibri"/>
                <a:sym typeface="Calibri"/>
              </a:rPr>
              <a:t> clouds</a:t>
            </a:r>
            <a:endParaRPr b="0" i="0" sz="1300" u="none" cap="none" strike="noStrike">
              <a:solidFill>
                <a:srgbClr val="000000"/>
              </a:solidFill>
              <a:latin typeface="Calibri"/>
              <a:ea typeface="Calibri"/>
              <a:cs typeface="Calibri"/>
              <a:sym typeface="Calibri"/>
            </a:endParaRPr>
          </a:p>
        </p:txBody>
      </p:sp>
      <p:pic>
        <p:nvPicPr>
          <p:cNvPr id="127" name="Google Shape;127;p2"/>
          <p:cNvPicPr preferRelativeResize="0"/>
          <p:nvPr/>
        </p:nvPicPr>
        <p:blipFill rotWithShape="1">
          <a:blip r:embed="rId3">
            <a:alphaModFix/>
          </a:blip>
          <a:srcRect b="0" l="0" r="0" t="0"/>
          <a:stretch/>
        </p:blipFill>
        <p:spPr>
          <a:xfrm>
            <a:off x="892750" y="1577176"/>
            <a:ext cx="7358475" cy="4912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descr="Questions" id="278" name="Google Shape;278;p33"/>
          <p:cNvSpPr/>
          <p:nvPr/>
        </p:nvSpPr>
        <p:spPr>
          <a:xfrm>
            <a:off x="1905000" y="609599"/>
            <a:ext cx="5334000" cy="5040923"/>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g27e576c1a67_0_364"/>
          <p:cNvSpPr txBox="1"/>
          <p:nvPr/>
        </p:nvSpPr>
        <p:spPr>
          <a:xfrm>
            <a:off x="1951950" y="526375"/>
            <a:ext cx="57633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200" u="none" cap="none" strike="noStrike">
                <a:solidFill>
                  <a:schemeClr val="dk1"/>
                </a:solidFill>
                <a:latin typeface="Calibri"/>
                <a:ea typeface="Calibri"/>
                <a:cs typeface="Calibri"/>
                <a:sym typeface="Calibri"/>
              </a:rPr>
              <a:t>What are </a:t>
            </a:r>
            <a:r>
              <a:rPr lang="en-US" sz="3200">
                <a:solidFill>
                  <a:schemeClr val="dk1"/>
                </a:solidFill>
                <a:latin typeface="Calibri"/>
                <a:ea typeface="Calibri"/>
                <a:cs typeface="Calibri"/>
                <a:sym typeface="Calibri"/>
              </a:rPr>
              <a:t>cirrus</a:t>
            </a:r>
            <a:r>
              <a:rPr b="0" i="0" lang="en-US" sz="3200" u="none" cap="none" strike="noStrike">
                <a:solidFill>
                  <a:schemeClr val="dk1"/>
                </a:solidFill>
                <a:latin typeface="Calibri"/>
                <a:ea typeface="Calibri"/>
                <a:cs typeface="Calibri"/>
                <a:sym typeface="Calibri"/>
              </a:rPr>
              <a:t> clouds?</a:t>
            </a:r>
            <a:endParaRPr b="0" i="0" sz="3200" u="none" cap="none" strike="noStrike">
              <a:solidFill>
                <a:schemeClr val="dk1"/>
              </a:solidFill>
              <a:latin typeface="Calibri"/>
              <a:ea typeface="Calibri"/>
              <a:cs typeface="Calibri"/>
              <a:sym typeface="Calibri"/>
            </a:endParaRPr>
          </a:p>
        </p:txBody>
      </p:sp>
      <p:sp>
        <p:nvSpPr>
          <p:cNvPr descr="Questions" id="285" name="Google Shape;285;g27e576c1a67_0_36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6" name="Google Shape;286;g27e576c1a67_0_364"/>
          <p:cNvPicPr preferRelativeResize="0"/>
          <p:nvPr/>
        </p:nvPicPr>
        <p:blipFill rotWithShape="1">
          <a:blip r:embed="rId4">
            <a:alphaModFix/>
          </a:blip>
          <a:srcRect b="0" l="0" r="0" t="0"/>
          <a:stretch/>
        </p:blipFill>
        <p:spPr>
          <a:xfrm>
            <a:off x="930375" y="1428550"/>
            <a:ext cx="7283250" cy="48624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pic>
        <p:nvPicPr>
          <p:cNvPr id="292" name="Google Shape;292;p20"/>
          <p:cNvPicPr preferRelativeResize="0"/>
          <p:nvPr/>
        </p:nvPicPr>
        <p:blipFill rotWithShape="1">
          <a:blip r:embed="rId3">
            <a:alphaModFix/>
          </a:blip>
          <a:srcRect b="0" l="0" r="0" t="0"/>
          <a:stretch/>
        </p:blipFill>
        <p:spPr>
          <a:xfrm>
            <a:off x="0" y="406400"/>
            <a:ext cx="9144000" cy="6035566"/>
          </a:xfrm>
          <a:prstGeom prst="rect">
            <a:avLst/>
          </a:prstGeom>
          <a:noFill/>
          <a:ln>
            <a:noFill/>
          </a:ln>
        </p:spPr>
      </p:pic>
      <p:sp>
        <p:nvSpPr>
          <p:cNvPr descr="Artificial Intelligence" id="293" name="Google Shape;293;p20"/>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descr="Artificial Intelligence" id="299" name="Google Shape;299;g2a613fe29c9_0_155"/>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g2a613fe29c9_0_155"/>
          <p:cNvSpPr txBox="1"/>
          <p:nvPr/>
        </p:nvSpPr>
        <p:spPr>
          <a:xfrm>
            <a:off x="506625" y="531450"/>
            <a:ext cx="8416500" cy="1169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3200">
                <a:latin typeface="Calibri"/>
                <a:ea typeface="Calibri"/>
                <a:cs typeface="Calibri"/>
                <a:sym typeface="Calibri"/>
              </a:rPr>
              <a:t>Sometimes cirrus clouds can have a distinctive "hook" or "tail" shape, resembling a comma or a fish hook.</a:t>
            </a:r>
            <a:endParaRPr sz="3200">
              <a:latin typeface="Calibri"/>
              <a:ea typeface="Calibri"/>
              <a:cs typeface="Calibri"/>
              <a:sym typeface="Calibri"/>
            </a:endParaRPr>
          </a:p>
        </p:txBody>
      </p:sp>
      <p:pic>
        <p:nvPicPr>
          <p:cNvPr id="301" name="Google Shape;301;g2a613fe29c9_0_155"/>
          <p:cNvPicPr preferRelativeResize="0"/>
          <p:nvPr/>
        </p:nvPicPr>
        <p:blipFill>
          <a:blip r:embed="rId4">
            <a:alphaModFix/>
          </a:blip>
          <a:stretch>
            <a:fillRect/>
          </a:stretch>
        </p:blipFill>
        <p:spPr>
          <a:xfrm>
            <a:off x="1270188" y="2313775"/>
            <a:ext cx="6603624" cy="4402426"/>
          </a:xfrm>
          <a:prstGeom prst="rect">
            <a:avLst/>
          </a:prstGeom>
          <a:noFill/>
          <a:ln>
            <a:noFill/>
          </a:ln>
        </p:spPr>
      </p:pic>
      <p:sp>
        <p:nvSpPr>
          <p:cNvPr id="302" name="Google Shape;302;g2a613fe29c9_0_155"/>
          <p:cNvSpPr txBox="1"/>
          <p:nvPr/>
        </p:nvSpPr>
        <p:spPr>
          <a:xfrm>
            <a:off x="6385025" y="1719763"/>
            <a:ext cx="1849200" cy="57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chemeClr val="dk1"/>
                </a:solidFill>
                <a:latin typeface="Calibri"/>
                <a:ea typeface="Calibri"/>
                <a:cs typeface="Calibri"/>
                <a:sym typeface="Calibri"/>
              </a:rPr>
              <a:t>hook/tail</a:t>
            </a:r>
            <a:endParaRPr sz="3200">
              <a:solidFill>
                <a:schemeClr val="dk1"/>
              </a:solidFill>
              <a:latin typeface="Calibri"/>
              <a:ea typeface="Calibri"/>
              <a:cs typeface="Calibri"/>
              <a:sym typeface="Calibri"/>
            </a:endParaRPr>
          </a:p>
        </p:txBody>
      </p:sp>
      <p:cxnSp>
        <p:nvCxnSpPr>
          <p:cNvPr id="303" name="Google Shape;303;g2a613fe29c9_0_155"/>
          <p:cNvCxnSpPr>
            <a:stCxn id="302" idx="2"/>
          </p:cNvCxnSpPr>
          <p:nvPr/>
        </p:nvCxnSpPr>
        <p:spPr>
          <a:xfrm flipH="1">
            <a:off x="6048425" y="2295163"/>
            <a:ext cx="1261200" cy="12825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descr="Artificial Intelligence" id="309" name="Google Shape;309;g2a5a1442303_0_49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g2a5a1442303_0_494"/>
          <p:cNvSpPr txBox="1"/>
          <p:nvPr/>
        </p:nvSpPr>
        <p:spPr>
          <a:xfrm>
            <a:off x="594650" y="421275"/>
            <a:ext cx="8416500" cy="14724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lang="en-US" sz="3000">
                <a:latin typeface="Calibri"/>
                <a:ea typeface="Calibri"/>
                <a:cs typeface="Calibri"/>
                <a:sym typeface="Calibri"/>
              </a:rPr>
              <a:t>Cirrus</a:t>
            </a:r>
            <a:r>
              <a:rPr b="0" i="0" lang="en-US" sz="3000" u="none" cap="none" strike="noStrike">
                <a:solidFill>
                  <a:srgbClr val="000000"/>
                </a:solidFill>
                <a:latin typeface="Calibri"/>
                <a:ea typeface="Calibri"/>
                <a:cs typeface="Calibri"/>
                <a:sym typeface="Calibri"/>
              </a:rPr>
              <a:t> clouds are </a:t>
            </a:r>
            <a:r>
              <a:rPr lang="en-US" sz="3000">
                <a:latin typeface="Calibri"/>
                <a:ea typeface="Calibri"/>
                <a:cs typeface="Calibri"/>
                <a:sym typeface="Calibri"/>
              </a:rPr>
              <a:t>high</a:t>
            </a:r>
            <a:r>
              <a:rPr b="0" i="0" lang="en-US" sz="3000" u="none" cap="none" strike="noStrike">
                <a:solidFill>
                  <a:srgbClr val="000000"/>
                </a:solidFill>
                <a:latin typeface="Calibri"/>
                <a:ea typeface="Calibri"/>
                <a:cs typeface="Calibri"/>
                <a:sym typeface="Calibri"/>
              </a:rPr>
              <a:t>-level clouds. They often form </a:t>
            </a:r>
            <a:r>
              <a:rPr lang="en-US" sz="3000">
                <a:latin typeface="Calibri"/>
                <a:ea typeface="Calibri"/>
                <a:cs typeface="Calibri"/>
                <a:sym typeface="Calibri"/>
              </a:rPr>
              <a:t>above 20,000</a:t>
            </a:r>
            <a:r>
              <a:rPr b="0" i="0" lang="en-US" sz="3000" u="none" cap="none" strike="noStrike">
                <a:solidFill>
                  <a:srgbClr val="000000"/>
                </a:solidFill>
                <a:latin typeface="Calibri"/>
                <a:ea typeface="Calibri"/>
                <a:cs typeface="Calibri"/>
                <a:sym typeface="Calibri"/>
              </a:rPr>
              <a:t> feet in altitude.</a:t>
            </a:r>
            <a:endParaRPr b="0" i="0" sz="3000" u="none" cap="none" strike="noStrike">
              <a:solidFill>
                <a:srgbClr val="000000"/>
              </a:solidFill>
              <a:latin typeface="Calibri"/>
              <a:ea typeface="Calibri"/>
              <a:cs typeface="Calibri"/>
              <a:sym typeface="Calibri"/>
            </a:endParaRPr>
          </a:p>
        </p:txBody>
      </p:sp>
      <p:pic>
        <p:nvPicPr>
          <p:cNvPr id="311" name="Google Shape;311;g2a5a1442303_0_494"/>
          <p:cNvPicPr preferRelativeResize="0"/>
          <p:nvPr/>
        </p:nvPicPr>
        <p:blipFill rotWithShape="1">
          <a:blip r:embed="rId4">
            <a:alphaModFix/>
          </a:blip>
          <a:srcRect b="0" l="0" r="0" t="0"/>
          <a:stretch/>
        </p:blipFill>
        <p:spPr>
          <a:xfrm>
            <a:off x="154475" y="2024500"/>
            <a:ext cx="6989288" cy="4659525"/>
          </a:xfrm>
          <a:prstGeom prst="rect">
            <a:avLst/>
          </a:prstGeom>
          <a:noFill/>
          <a:ln>
            <a:noFill/>
          </a:ln>
        </p:spPr>
      </p:pic>
      <p:sp>
        <p:nvSpPr>
          <p:cNvPr id="312" name="Google Shape;312;g2a5a1442303_0_494"/>
          <p:cNvSpPr/>
          <p:nvPr/>
        </p:nvSpPr>
        <p:spPr>
          <a:xfrm>
            <a:off x="1731800" y="2541525"/>
            <a:ext cx="1494600" cy="14724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13" name="Google Shape;313;g2a5a1442303_0_494"/>
          <p:cNvSpPr txBox="1"/>
          <p:nvPr/>
        </p:nvSpPr>
        <p:spPr>
          <a:xfrm>
            <a:off x="7509225" y="3429000"/>
            <a:ext cx="1153800" cy="1046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lang="en-US" sz="3200">
                <a:solidFill>
                  <a:schemeClr val="dk1"/>
                </a:solidFill>
                <a:latin typeface="Calibri"/>
                <a:ea typeface="Calibri"/>
                <a:cs typeface="Calibri"/>
                <a:sym typeface="Calibri"/>
              </a:rPr>
              <a:t>high</a:t>
            </a:r>
            <a:endParaRPr b="0" i="0" sz="3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alibri"/>
                <a:ea typeface="Calibri"/>
                <a:cs typeface="Calibri"/>
                <a:sym typeface="Calibri"/>
              </a:rPr>
              <a:t>level</a:t>
            </a:r>
            <a:endParaRPr b="0" i="0" sz="3200" u="none" cap="none" strike="noStrike">
              <a:solidFill>
                <a:schemeClr val="dk1"/>
              </a:solidFill>
              <a:latin typeface="Calibri"/>
              <a:ea typeface="Calibri"/>
              <a:cs typeface="Calibri"/>
              <a:sym typeface="Calibri"/>
            </a:endParaRPr>
          </a:p>
        </p:txBody>
      </p:sp>
      <p:cxnSp>
        <p:nvCxnSpPr>
          <p:cNvPr id="314" name="Google Shape;314;g2a5a1442303_0_494"/>
          <p:cNvCxnSpPr>
            <a:stCxn id="313" idx="1"/>
            <a:endCxn id="312" idx="6"/>
          </p:cNvCxnSpPr>
          <p:nvPr/>
        </p:nvCxnSpPr>
        <p:spPr>
          <a:xfrm rot="10800000">
            <a:off x="3226425" y="3277650"/>
            <a:ext cx="4282800" cy="674400"/>
          </a:xfrm>
          <a:prstGeom prst="straightConnector1">
            <a:avLst/>
          </a:prstGeom>
          <a:noFill/>
          <a:ln cap="flat" cmpd="sng" w="28575">
            <a:solidFill>
              <a:srgbClr val="FF0000"/>
            </a:solidFill>
            <a:prstDash val="solid"/>
            <a:round/>
            <a:headEnd len="med" w="med" type="none"/>
            <a:tailEnd len="med" w="med" type="triangl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descr="Artificial Intelligence" id="320" name="Google Shape;320;g2bc31cd9566_0_71"/>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g2bc31cd9566_0_71"/>
          <p:cNvSpPr txBox="1"/>
          <p:nvPr/>
        </p:nvSpPr>
        <p:spPr>
          <a:xfrm>
            <a:off x="506625" y="531450"/>
            <a:ext cx="8416500" cy="1169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Cirrus clouds are associated with fair weather. They also indicate that rain or snow may fall within several hours.</a:t>
            </a:r>
            <a:endParaRPr b="0" i="0" sz="3200" u="none" cap="none" strike="noStrike">
              <a:solidFill>
                <a:schemeClr val="dk1"/>
              </a:solidFill>
              <a:latin typeface="Calibri"/>
              <a:ea typeface="Calibri"/>
              <a:cs typeface="Calibri"/>
              <a:sym typeface="Calibri"/>
            </a:endParaRPr>
          </a:p>
        </p:txBody>
      </p:sp>
      <p:pic>
        <p:nvPicPr>
          <p:cNvPr id="322" name="Google Shape;322;g2bc31cd9566_0_71"/>
          <p:cNvPicPr preferRelativeResize="0"/>
          <p:nvPr/>
        </p:nvPicPr>
        <p:blipFill>
          <a:blip r:embed="rId4">
            <a:alphaModFix/>
          </a:blip>
          <a:stretch>
            <a:fillRect/>
          </a:stretch>
        </p:blipFill>
        <p:spPr>
          <a:xfrm>
            <a:off x="1120125" y="2054925"/>
            <a:ext cx="6903750" cy="46098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descr="Questions" id="328" name="Google Shape;328;gd96993b0a5_0_44"/>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descr="Questions" id="334" name="Google Shape;334;g28c7b7e697c_0_69"/>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g28c7b7e697c_0_69"/>
          <p:cNvSpPr txBox="1"/>
          <p:nvPr/>
        </p:nvSpPr>
        <p:spPr>
          <a:xfrm>
            <a:off x="506625" y="531450"/>
            <a:ext cx="8416500" cy="1169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3200" u="none" cap="none" strike="noStrike">
                <a:solidFill>
                  <a:schemeClr val="dk1"/>
                </a:solidFill>
                <a:latin typeface="Calibri"/>
                <a:ea typeface="Calibri"/>
                <a:cs typeface="Calibri"/>
                <a:sym typeface="Calibri"/>
              </a:rPr>
              <a:t>True or false: </a:t>
            </a:r>
            <a:r>
              <a:rPr lang="en-US" sz="3200">
                <a:solidFill>
                  <a:schemeClr val="dk1"/>
                </a:solidFill>
                <a:latin typeface="Calibri"/>
                <a:ea typeface="Calibri"/>
                <a:cs typeface="Calibri"/>
                <a:sym typeface="Calibri"/>
              </a:rPr>
              <a:t>Cirrus clouds have a distinctive shape that looks like a comma or a </a:t>
            </a:r>
            <a:r>
              <a:rPr lang="en-US" sz="3200">
                <a:solidFill>
                  <a:schemeClr val="dk1"/>
                </a:solidFill>
                <a:latin typeface="Calibri"/>
                <a:ea typeface="Calibri"/>
                <a:cs typeface="Calibri"/>
                <a:sym typeface="Calibri"/>
              </a:rPr>
              <a:t>fish hook</a:t>
            </a:r>
            <a:r>
              <a:rPr lang="en-US" sz="3200">
                <a:solidFill>
                  <a:schemeClr val="dk1"/>
                </a:solidFill>
                <a:latin typeface="Calibri"/>
                <a:ea typeface="Calibri"/>
                <a:cs typeface="Calibri"/>
                <a:sym typeface="Calibri"/>
              </a:rPr>
              <a:t>.</a:t>
            </a:r>
            <a:r>
              <a:rPr b="0" i="0" lang="en-US" sz="3200" u="none" cap="none" strike="noStrike">
                <a:solidFill>
                  <a:schemeClr val="dk1"/>
                </a:solidFill>
                <a:latin typeface="Calibri"/>
                <a:ea typeface="Calibri"/>
                <a:cs typeface="Calibri"/>
                <a:sym typeface="Calibri"/>
              </a:rPr>
              <a:t> </a:t>
            </a:r>
            <a:endParaRPr b="0" i="0" sz="3200" u="none" cap="none" strike="noStrike">
              <a:solidFill>
                <a:schemeClr val="dk1"/>
              </a:solidFill>
              <a:latin typeface="Calibri"/>
              <a:ea typeface="Calibri"/>
              <a:cs typeface="Calibri"/>
              <a:sym typeface="Calibri"/>
            </a:endParaRPr>
          </a:p>
        </p:txBody>
      </p:sp>
      <p:sp>
        <p:nvSpPr>
          <p:cNvPr id="336" name="Google Shape;336;g28c7b7e697c_0_69"/>
          <p:cNvSpPr txBox="1"/>
          <p:nvPr/>
        </p:nvSpPr>
        <p:spPr>
          <a:xfrm>
            <a:off x="339750" y="2059750"/>
            <a:ext cx="3098700" cy="31527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True</a:t>
            </a:r>
            <a:endParaRPr b="0" i="0" sz="3200" u="none" cap="none" strike="noStrike">
              <a:solidFill>
                <a:schemeClr val="dk1"/>
              </a:solidFill>
              <a:latin typeface="Calibri"/>
              <a:ea typeface="Calibri"/>
              <a:cs typeface="Calibri"/>
              <a:sym typeface="Calibri"/>
            </a:endParaRPr>
          </a:p>
          <a:p>
            <a:pPr indent="-431800" lvl="0" marL="457200" marR="0" rtl="0" algn="l">
              <a:lnSpc>
                <a:spcPct val="100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pic>
        <p:nvPicPr>
          <p:cNvPr id="337" name="Google Shape;337;g28c7b7e697c_0_69"/>
          <p:cNvPicPr preferRelativeResize="0"/>
          <p:nvPr/>
        </p:nvPicPr>
        <p:blipFill>
          <a:blip r:embed="rId4">
            <a:alphaModFix/>
          </a:blip>
          <a:stretch>
            <a:fillRect/>
          </a:stretch>
        </p:blipFill>
        <p:spPr>
          <a:xfrm>
            <a:off x="2319513" y="2260775"/>
            <a:ext cx="6603624" cy="440242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descr="Questions" id="343" name="Google Shape;343;g2bed9c8a763_0_36"/>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g2bed9c8a763_0_36"/>
          <p:cNvSpPr txBox="1"/>
          <p:nvPr/>
        </p:nvSpPr>
        <p:spPr>
          <a:xfrm>
            <a:off x="506625" y="531450"/>
            <a:ext cx="8416500" cy="1169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3200" u="none" cap="none" strike="noStrike">
                <a:solidFill>
                  <a:schemeClr val="dk1"/>
                </a:solidFill>
                <a:latin typeface="Calibri"/>
                <a:ea typeface="Calibri"/>
                <a:cs typeface="Calibri"/>
                <a:sym typeface="Calibri"/>
              </a:rPr>
              <a:t>True or false: </a:t>
            </a:r>
            <a:r>
              <a:rPr lang="en-US" sz="3200">
                <a:solidFill>
                  <a:schemeClr val="dk1"/>
                </a:solidFill>
                <a:latin typeface="Calibri"/>
                <a:ea typeface="Calibri"/>
                <a:cs typeface="Calibri"/>
                <a:sym typeface="Calibri"/>
              </a:rPr>
              <a:t>Cirrus clouds have a distinctive shape that looks like a comma or a fish hook.</a:t>
            </a:r>
            <a:r>
              <a:rPr b="0" i="0" lang="en-US" sz="3200" u="none" cap="none" strike="noStrike">
                <a:solidFill>
                  <a:schemeClr val="dk1"/>
                </a:solidFill>
                <a:latin typeface="Calibri"/>
                <a:ea typeface="Calibri"/>
                <a:cs typeface="Calibri"/>
                <a:sym typeface="Calibri"/>
              </a:rPr>
              <a:t> </a:t>
            </a:r>
            <a:endParaRPr b="0" i="0" sz="3200" u="none" cap="none" strike="noStrike">
              <a:solidFill>
                <a:schemeClr val="dk1"/>
              </a:solidFill>
              <a:latin typeface="Calibri"/>
              <a:ea typeface="Calibri"/>
              <a:cs typeface="Calibri"/>
              <a:sym typeface="Calibri"/>
            </a:endParaRPr>
          </a:p>
        </p:txBody>
      </p:sp>
      <p:sp>
        <p:nvSpPr>
          <p:cNvPr id="345" name="Google Shape;345;g2bed9c8a763_0_36"/>
          <p:cNvSpPr txBox="1"/>
          <p:nvPr/>
        </p:nvSpPr>
        <p:spPr>
          <a:xfrm>
            <a:off x="339750" y="2059750"/>
            <a:ext cx="3098700" cy="31527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0"/>
              </a:spcBef>
              <a:spcAft>
                <a:spcPts val="0"/>
              </a:spcAft>
              <a:buClr>
                <a:srgbClr val="FF0000"/>
              </a:buClr>
              <a:buSzPts val="3200"/>
              <a:buFont typeface="Calibri"/>
              <a:buAutoNum type="alphaUcPeriod"/>
            </a:pPr>
            <a:r>
              <a:rPr b="0" i="0" lang="en-US" sz="3200" u="none" cap="none" strike="noStrike">
                <a:solidFill>
                  <a:srgbClr val="FF0000"/>
                </a:solidFill>
                <a:latin typeface="Calibri"/>
                <a:ea typeface="Calibri"/>
                <a:cs typeface="Calibri"/>
                <a:sym typeface="Calibri"/>
              </a:rPr>
              <a:t>True</a:t>
            </a:r>
            <a:endParaRPr b="0" i="0" sz="3200" u="none" cap="none" strike="noStrike">
              <a:solidFill>
                <a:srgbClr val="FF0000"/>
              </a:solidFill>
              <a:latin typeface="Calibri"/>
              <a:ea typeface="Calibri"/>
              <a:cs typeface="Calibri"/>
              <a:sym typeface="Calibri"/>
            </a:endParaRPr>
          </a:p>
          <a:p>
            <a:pPr indent="-431800" lvl="0" marL="457200" marR="0" rtl="0" algn="l">
              <a:lnSpc>
                <a:spcPct val="100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pic>
        <p:nvPicPr>
          <p:cNvPr id="346" name="Google Shape;346;g2bed9c8a763_0_36"/>
          <p:cNvPicPr preferRelativeResize="0"/>
          <p:nvPr/>
        </p:nvPicPr>
        <p:blipFill>
          <a:blip r:embed="rId4">
            <a:alphaModFix/>
          </a:blip>
          <a:stretch>
            <a:fillRect/>
          </a:stretch>
        </p:blipFill>
        <p:spPr>
          <a:xfrm>
            <a:off x="2319513" y="2260775"/>
            <a:ext cx="6603624" cy="44024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descr="Questions" id="352" name="Google Shape;352;g1f1b7a68edc_0_69"/>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g1f1b7a68edc_0_69"/>
          <p:cNvSpPr txBox="1"/>
          <p:nvPr/>
        </p:nvSpPr>
        <p:spPr>
          <a:xfrm>
            <a:off x="605500" y="876325"/>
            <a:ext cx="8416500" cy="14724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lang="en-US" sz="3000">
                <a:solidFill>
                  <a:schemeClr val="dk1"/>
                </a:solidFill>
                <a:latin typeface="Calibri"/>
                <a:ea typeface="Calibri"/>
                <a:cs typeface="Calibri"/>
                <a:sym typeface="Calibri"/>
              </a:rPr>
              <a:t>Cirrus</a:t>
            </a:r>
            <a:r>
              <a:rPr b="0" i="0" lang="en-US" sz="3000" u="none" cap="none" strike="noStrike">
                <a:solidFill>
                  <a:schemeClr val="dk1"/>
                </a:solidFill>
                <a:latin typeface="Calibri"/>
                <a:ea typeface="Calibri"/>
                <a:cs typeface="Calibri"/>
                <a:sym typeface="Calibri"/>
              </a:rPr>
              <a:t> clouds are _____-level clouds. They often form </a:t>
            </a:r>
            <a:r>
              <a:rPr lang="en-US" sz="3000">
                <a:solidFill>
                  <a:schemeClr val="dk1"/>
                </a:solidFill>
                <a:latin typeface="Calibri"/>
                <a:ea typeface="Calibri"/>
                <a:cs typeface="Calibri"/>
                <a:sym typeface="Calibri"/>
              </a:rPr>
              <a:t>above</a:t>
            </a:r>
            <a:r>
              <a:rPr b="0" i="0" lang="en-US" sz="3000" u="none" cap="none" strike="noStrike">
                <a:solidFill>
                  <a:schemeClr val="dk1"/>
                </a:solidFill>
                <a:latin typeface="Calibri"/>
                <a:ea typeface="Calibri"/>
                <a:cs typeface="Calibri"/>
                <a:sym typeface="Calibri"/>
              </a:rPr>
              <a:t> </a:t>
            </a:r>
            <a:r>
              <a:rPr lang="en-US" sz="3000">
                <a:solidFill>
                  <a:schemeClr val="dk1"/>
                </a:solidFill>
                <a:latin typeface="Calibri"/>
                <a:ea typeface="Calibri"/>
                <a:cs typeface="Calibri"/>
                <a:sym typeface="Calibri"/>
              </a:rPr>
              <a:t>20,000</a:t>
            </a:r>
            <a:r>
              <a:rPr b="0" i="0" lang="en-US" sz="3000" u="none" cap="none" strike="noStrike">
                <a:solidFill>
                  <a:schemeClr val="dk1"/>
                </a:solidFill>
                <a:latin typeface="Calibri"/>
                <a:ea typeface="Calibri"/>
                <a:cs typeface="Calibri"/>
                <a:sym typeface="Calibri"/>
              </a:rPr>
              <a:t> feet in altitude.</a:t>
            </a:r>
            <a:endParaRPr b="0" i="0" sz="3000" u="none" cap="none" strike="noStrike">
              <a:solidFill>
                <a:srgbClr val="000000"/>
              </a:solidFill>
              <a:latin typeface="Calibri"/>
              <a:ea typeface="Calibri"/>
              <a:cs typeface="Calibri"/>
              <a:sym typeface="Calibri"/>
            </a:endParaRPr>
          </a:p>
        </p:txBody>
      </p:sp>
      <p:sp>
        <p:nvSpPr>
          <p:cNvPr id="354" name="Google Shape;354;g1f1b7a68edc_0_69"/>
          <p:cNvSpPr txBox="1"/>
          <p:nvPr/>
        </p:nvSpPr>
        <p:spPr>
          <a:xfrm>
            <a:off x="361650" y="2738550"/>
            <a:ext cx="3098700" cy="31527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low</a:t>
            </a:r>
            <a:endParaRPr b="0" i="0" sz="3200" u="none" cap="none" strike="noStrike">
              <a:solidFill>
                <a:schemeClr val="dk1"/>
              </a:solidFill>
              <a:latin typeface="Calibri"/>
              <a:ea typeface="Calibri"/>
              <a:cs typeface="Calibri"/>
              <a:sym typeface="Calibri"/>
            </a:endParaRPr>
          </a:p>
          <a:p>
            <a:pPr indent="-431800" lvl="0" marL="457200" marR="0" rtl="0" algn="l">
              <a:lnSpc>
                <a:spcPct val="100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medium</a:t>
            </a:r>
            <a:endParaRPr b="0" i="0" sz="3200" u="none" cap="none" strike="noStrike">
              <a:solidFill>
                <a:schemeClr val="dk1"/>
              </a:solidFill>
              <a:latin typeface="Calibri"/>
              <a:ea typeface="Calibri"/>
              <a:cs typeface="Calibri"/>
              <a:sym typeface="Calibri"/>
            </a:endParaRPr>
          </a:p>
          <a:p>
            <a:pPr indent="-431800" lvl="0" marL="457200" marR="0" rtl="0" algn="l">
              <a:lnSpc>
                <a:spcPct val="100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high</a:t>
            </a:r>
            <a:endParaRPr b="0" i="0" sz="3200" u="none" cap="none" strike="noStrike">
              <a:solidFill>
                <a:schemeClr val="dk1"/>
              </a:solidFill>
              <a:latin typeface="Calibri"/>
              <a:ea typeface="Calibri"/>
              <a:cs typeface="Calibri"/>
              <a:sym typeface="Calibri"/>
            </a:endParaRPr>
          </a:p>
        </p:txBody>
      </p:sp>
      <p:pic>
        <p:nvPicPr>
          <p:cNvPr id="355" name="Google Shape;355;g1f1b7a68edc_0_69"/>
          <p:cNvPicPr preferRelativeResize="0"/>
          <p:nvPr/>
        </p:nvPicPr>
        <p:blipFill rotWithShape="1">
          <a:blip r:embed="rId4">
            <a:alphaModFix/>
          </a:blip>
          <a:srcRect b="0" l="0" r="0" t="0"/>
          <a:stretch/>
        </p:blipFill>
        <p:spPr>
          <a:xfrm>
            <a:off x="2473750" y="2954900"/>
            <a:ext cx="5294033" cy="3729125"/>
          </a:xfrm>
          <a:prstGeom prst="rect">
            <a:avLst/>
          </a:prstGeom>
          <a:noFill/>
          <a:ln>
            <a:noFill/>
          </a:ln>
        </p:spPr>
      </p:pic>
      <p:sp>
        <p:nvSpPr>
          <p:cNvPr id="356" name="Google Shape;356;g1f1b7a68edc_0_69"/>
          <p:cNvSpPr/>
          <p:nvPr/>
        </p:nvSpPr>
        <p:spPr>
          <a:xfrm>
            <a:off x="3668495" y="3368687"/>
            <a:ext cx="1132200" cy="11784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57" name="Google Shape;357;g1f1b7a68edc_0_69"/>
          <p:cNvSpPr txBox="1"/>
          <p:nvPr/>
        </p:nvSpPr>
        <p:spPr>
          <a:xfrm>
            <a:off x="8044599" y="4078950"/>
            <a:ext cx="983700" cy="837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cxnSp>
        <p:nvCxnSpPr>
          <p:cNvPr id="358" name="Google Shape;358;g1f1b7a68edc_0_69"/>
          <p:cNvCxnSpPr>
            <a:stCxn id="357" idx="1"/>
            <a:endCxn id="356" idx="6"/>
          </p:cNvCxnSpPr>
          <p:nvPr/>
        </p:nvCxnSpPr>
        <p:spPr>
          <a:xfrm rot="10800000">
            <a:off x="4800699" y="3957900"/>
            <a:ext cx="3243900" cy="539700"/>
          </a:xfrm>
          <a:prstGeom prst="straightConnector1">
            <a:avLst/>
          </a:prstGeom>
          <a:noFill/>
          <a:ln cap="flat" cmpd="sng" w="28575">
            <a:solidFill>
              <a:srgbClr val="FF0000"/>
            </a:solidFill>
            <a:prstDash val="solid"/>
            <a:round/>
            <a:headEnd len="med" w="med" type="none"/>
            <a:tailEnd len="med" w="med" type="triangl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descr="Lightbulb and gear" id="133" name="Google Shape;133;g27e68c1a8e3_0_0"/>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g27e68c1a8e3_0_0"/>
          <p:cNvSpPr txBox="1"/>
          <p:nvPr/>
        </p:nvSpPr>
        <p:spPr>
          <a:xfrm>
            <a:off x="467257" y="404359"/>
            <a:ext cx="8209500" cy="969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0" i="0" lang="en-US" sz="2700" u="none" cap="none" strike="noStrike">
                <a:solidFill>
                  <a:srgbClr val="374151"/>
                </a:solidFill>
                <a:highlight>
                  <a:srgbClr val="FFFFFF"/>
                </a:highlight>
                <a:latin typeface="Roboto"/>
                <a:ea typeface="Roboto"/>
                <a:cs typeface="Roboto"/>
                <a:sym typeface="Roboto"/>
              </a:rPr>
              <a:t>How can I predict weather events by tracking weather conditions?</a:t>
            </a:r>
            <a:endParaRPr b="0" i="0" sz="2900" u="none" cap="none" strike="noStrike">
              <a:solidFill>
                <a:srgbClr val="000000"/>
              </a:solidFill>
              <a:latin typeface="Arial"/>
              <a:ea typeface="Arial"/>
              <a:cs typeface="Arial"/>
              <a:sym typeface="Arial"/>
            </a:endParaRPr>
          </a:p>
        </p:txBody>
      </p:sp>
      <p:pic>
        <p:nvPicPr>
          <p:cNvPr id="135" name="Google Shape;135;g27e68c1a8e3_0_0"/>
          <p:cNvPicPr preferRelativeResize="0"/>
          <p:nvPr/>
        </p:nvPicPr>
        <p:blipFill rotWithShape="1">
          <a:blip r:embed="rId4">
            <a:alphaModFix/>
          </a:blip>
          <a:srcRect b="0" l="0" r="0" t="0"/>
          <a:stretch/>
        </p:blipFill>
        <p:spPr>
          <a:xfrm>
            <a:off x="3848138" y="3565211"/>
            <a:ext cx="1394650" cy="1394650"/>
          </a:xfrm>
          <a:prstGeom prst="rect">
            <a:avLst/>
          </a:prstGeom>
          <a:noFill/>
          <a:ln>
            <a:noFill/>
          </a:ln>
        </p:spPr>
      </p:pic>
      <p:pic>
        <p:nvPicPr>
          <p:cNvPr id="136" name="Google Shape;136;g27e68c1a8e3_0_0"/>
          <p:cNvPicPr preferRelativeResize="0"/>
          <p:nvPr/>
        </p:nvPicPr>
        <p:blipFill rotWithShape="1">
          <a:blip r:embed="rId5">
            <a:alphaModFix/>
          </a:blip>
          <a:srcRect b="0" l="0" r="0" t="0"/>
          <a:stretch/>
        </p:blipFill>
        <p:spPr>
          <a:xfrm>
            <a:off x="1006843" y="1668275"/>
            <a:ext cx="2841307" cy="1896925"/>
          </a:xfrm>
          <a:prstGeom prst="rect">
            <a:avLst/>
          </a:prstGeom>
          <a:noFill/>
          <a:ln>
            <a:noFill/>
          </a:ln>
        </p:spPr>
      </p:pic>
      <p:pic>
        <p:nvPicPr>
          <p:cNvPr id="137" name="Google Shape;137;g27e68c1a8e3_0_0"/>
          <p:cNvPicPr preferRelativeResize="0"/>
          <p:nvPr/>
        </p:nvPicPr>
        <p:blipFill rotWithShape="1">
          <a:blip r:embed="rId6">
            <a:alphaModFix/>
          </a:blip>
          <a:srcRect b="0" l="0" r="0" t="0"/>
          <a:stretch/>
        </p:blipFill>
        <p:spPr>
          <a:xfrm>
            <a:off x="5242800" y="4608575"/>
            <a:ext cx="2874051" cy="1896926"/>
          </a:xfrm>
          <a:prstGeom prst="rect">
            <a:avLst/>
          </a:prstGeom>
          <a:noFill/>
          <a:ln>
            <a:noFill/>
          </a:ln>
        </p:spPr>
      </p:pic>
      <p:pic>
        <p:nvPicPr>
          <p:cNvPr id="138" name="Google Shape;138;g27e68c1a8e3_0_0"/>
          <p:cNvPicPr preferRelativeResize="0"/>
          <p:nvPr/>
        </p:nvPicPr>
        <p:blipFill rotWithShape="1">
          <a:blip r:embed="rId7">
            <a:alphaModFix/>
          </a:blip>
          <a:srcRect b="0" l="0" r="0" t="0"/>
          <a:stretch/>
        </p:blipFill>
        <p:spPr>
          <a:xfrm>
            <a:off x="1006850" y="4592950"/>
            <a:ext cx="2841300" cy="1896924"/>
          </a:xfrm>
          <a:prstGeom prst="rect">
            <a:avLst/>
          </a:prstGeom>
          <a:noFill/>
          <a:ln>
            <a:noFill/>
          </a:ln>
        </p:spPr>
      </p:pic>
      <p:pic>
        <p:nvPicPr>
          <p:cNvPr id="139" name="Google Shape;139;g27e68c1a8e3_0_0"/>
          <p:cNvPicPr preferRelativeResize="0"/>
          <p:nvPr/>
        </p:nvPicPr>
        <p:blipFill rotWithShape="1">
          <a:blip r:embed="rId8">
            <a:alphaModFix/>
          </a:blip>
          <a:srcRect b="0" l="0" r="0" t="0"/>
          <a:stretch/>
        </p:blipFill>
        <p:spPr>
          <a:xfrm>
            <a:off x="5174750" y="1668275"/>
            <a:ext cx="3010150" cy="18969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descr="Questions" id="364" name="Google Shape;364;g2bed9c8a763_0_48"/>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g2bed9c8a763_0_48"/>
          <p:cNvSpPr txBox="1"/>
          <p:nvPr/>
        </p:nvSpPr>
        <p:spPr>
          <a:xfrm>
            <a:off x="605500" y="876325"/>
            <a:ext cx="8416500" cy="14724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lang="en-US" sz="3000">
                <a:solidFill>
                  <a:schemeClr val="dk1"/>
                </a:solidFill>
                <a:latin typeface="Calibri"/>
                <a:ea typeface="Calibri"/>
                <a:cs typeface="Calibri"/>
                <a:sym typeface="Calibri"/>
              </a:rPr>
              <a:t>Cirrus</a:t>
            </a:r>
            <a:r>
              <a:rPr b="0" i="0" lang="en-US" sz="3000" u="none" cap="none" strike="noStrike">
                <a:solidFill>
                  <a:schemeClr val="dk1"/>
                </a:solidFill>
                <a:latin typeface="Calibri"/>
                <a:ea typeface="Calibri"/>
                <a:cs typeface="Calibri"/>
                <a:sym typeface="Calibri"/>
              </a:rPr>
              <a:t> clouds are _____-level clouds. They often form </a:t>
            </a:r>
            <a:r>
              <a:rPr lang="en-US" sz="3000">
                <a:solidFill>
                  <a:schemeClr val="dk1"/>
                </a:solidFill>
                <a:latin typeface="Calibri"/>
                <a:ea typeface="Calibri"/>
                <a:cs typeface="Calibri"/>
                <a:sym typeface="Calibri"/>
              </a:rPr>
              <a:t>above</a:t>
            </a:r>
            <a:r>
              <a:rPr b="0" i="0" lang="en-US" sz="3000" u="none" cap="none" strike="noStrike">
                <a:solidFill>
                  <a:schemeClr val="dk1"/>
                </a:solidFill>
                <a:latin typeface="Calibri"/>
                <a:ea typeface="Calibri"/>
                <a:cs typeface="Calibri"/>
                <a:sym typeface="Calibri"/>
              </a:rPr>
              <a:t> </a:t>
            </a:r>
            <a:r>
              <a:rPr lang="en-US" sz="3000">
                <a:solidFill>
                  <a:schemeClr val="dk1"/>
                </a:solidFill>
                <a:latin typeface="Calibri"/>
                <a:ea typeface="Calibri"/>
                <a:cs typeface="Calibri"/>
                <a:sym typeface="Calibri"/>
              </a:rPr>
              <a:t>20,000</a:t>
            </a:r>
            <a:r>
              <a:rPr b="0" i="0" lang="en-US" sz="3000" u="none" cap="none" strike="noStrike">
                <a:solidFill>
                  <a:schemeClr val="dk1"/>
                </a:solidFill>
                <a:latin typeface="Calibri"/>
                <a:ea typeface="Calibri"/>
                <a:cs typeface="Calibri"/>
                <a:sym typeface="Calibri"/>
              </a:rPr>
              <a:t> feet in altitude.</a:t>
            </a:r>
            <a:endParaRPr b="0" i="0" sz="3000" u="none" cap="none" strike="noStrike">
              <a:solidFill>
                <a:srgbClr val="000000"/>
              </a:solidFill>
              <a:latin typeface="Calibri"/>
              <a:ea typeface="Calibri"/>
              <a:cs typeface="Calibri"/>
              <a:sym typeface="Calibri"/>
            </a:endParaRPr>
          </a:p>
        </p:txBody>
      </p:sp>
      <p:sp>
        <p:nvSpPr>
          <p:cNvPr id="366" name="Google Shape;366;g2bed9c8a763_0_48"/>
          <p:cNvSpPr txBox="1"/>
          <p:nvPr/>
        </p:nvSpPr>
        <p:spPr>
          <a:xfrm>
            <a:off x="361650" y="2738550"/>
            <a:ext cx="3098700" cy="31527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low</a:t>
            </a:r>
            <a:endParaRPr b="0" i="0" sz="3200" u="none" cap="none" strike="noStrike">
              <a:solidFill>
                <a:schemeClr val="dk1"/>
              </a:solidFill>
              <a:latin typeface="Calibri"/>
              <a:ea typeface="Calibri"/>
              <a:cs typeface="Calibri"/>
              <a:sym typeface="Calibri"/>
            </a:endParaRPr>
          </a:p>
          <a:p>
            <a:pPr indent="-431800" lvl="0" marL="457200" marR="0" rtl="0" algn="l">
              <a:lnSpc>
                <a:spcPct val="100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medium</a:t>
            </a:r>
            <a:endParaRPr b="0" i="0" sz="3200" u="none" cap="none" strike="noStrike">
              <a:solidFill>
                <a:schemeClr val="dk1"/>
              </a:solidFill>
              <a:latin typeface="Calibri"/>
              <a:ea typeface="Calibri"/>
              <a:cs typeface="Calibri"/>
              <a:sym typeface="Calibri"/>
            </a:endParaRPr>
          </a:p>
          <a:p>
            <a:pPr indent="-431800" lvl="0" marL="457200" marR="0" rtl="0" algn="l">
              <a:lnSpc>
                <a:spcPct val="100000"/>
              </a:lnSpc>
              <a:spcBef>
                <a:spcPts val="0"/>
              </a:spcBef>
              <a:spcAft>
                <a:spcPts val="0"/>
              </a:spcAft>
              <a:buClr>
                <a:srgbClr val="FF0000"/>
              </a:buClr>
              <a:buSzPts val="3200"/>
              <a:buFont typeface="Calibri"/>
              <a:buAutoNum type="alphaUcPeriod"/>
            </a:pPr>
            <a:r>
              <a:rPr b="0" i="0" lang="en-US" sz="3200" u="none" cap="none" strike="noStrike">
                <a:solidFill>
                  <a:srgbClr val="FF0000"/>
                </a:solidFill>
                <a:latin typeface="Calibri"/>
                <a:ea typeface="Calibri"/>
                <a:cs typeface="Calibri"/>
                <a:sym typeface="Calibri"/>
              </a:rPr>
              <a:t>high</a:t>
            </a:r>
            <a:endParaRPr b="0" i="0" sz="3200" u="none" cap="none" strike="noStrike">
              <a:solidFill>
                <a:srgbClr val="FF0000"/>
              </a:solidFill>
              <a:latin typeface="Calibri"/>
              <a:ea typeface="Calibri"/>
              <a:cs typeface="Calibri"/>
              <a:sym typeface="Calibri"/>
            </a:endParaRPr>
          </a:p>
        </p:txBody>
      </p:sp>
      <p:pic>
        <p:nvPicPr>
          <p:cNvPr id="367" name="Google Shape;367;g2bed9c8a763_0_48"/>
          <p:cNvPicPr preferRelativeResize="0"/>
          <p:nvPr/>
        </p:nvPicPr>
        <p:blipFill rotWithShape="1">
          <a:blip r:embed="rId4">
            <a:alphaModFix/>
          </a:blip>
          <a:srcRect b="0" l="0" r="0" t="0"/>
          <a:stretch/>
        </p:blipFill>
        <p:spPr>
          <a:xfrm>
            <a:off x="2473750" y="2954900"/>
            <a:ext cx="5294033" cy="3729125"/>
          </a:xfrm>
          <a:prstGeom prst="rect">
            <a:avLst/>
          </a:prstGeom>
          <a:noFill/>
          <a:ln>
            <a:noFill/>
          </a:ln>
        </p:spPr>
      </p:pic>
      <p:sp>
        <p:nvSpPr>
          <p:cNvPr id="368" name="Google Shape;368;g2bed9c8a763_0_48"/>
          <p:cNvSpPr/>
          <p:nvPr/>
        </p:nvSpPr>
        <p:spPr>
          <a:xfrm>
            <a:off x="3668495" y="3368687"/>
            <a:ext cx="1132200" cy="11784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69" name="Google Shape;369;g2bed9c8a763_0_48"/>
          <p:cNvSpPr txBox="1"/>
          <p:nvPr/>
        </p:nvSpPr>
        <p:spPr>
          <a:xfrm>
            <a:off x="8044599" y="4078950"/>
            <a:ext cx="983700" cy="837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lang="en-US" sz="3200">
                <a:solidFill>
                  <a:srgbClr val="FF0000"/>
                </a:solidFill>
                <a:latin typeface="Calibri"/>
                <a:ea typeface="Calibri"/>
                <a:cs typeface="Calibri"/>
                <a:sym typeface="Calibri"/>
              </a:rPr>
              <a:t>high</a:t>
            </a:r>
            <a:endParaRPr b="0" i="0" sz="3200" u="none" cap="none" strike="noStrike">
              <a:solidFill>
                <a:srgbClr val="FF0000"/>
              </a:solidFill>
              <a:latin typeface="Calibri"/>
              <a:ea typeface="Calibri"/>
              <a:cs typeface="Calibri"/>
              <a:sym typeface="Calibri"/>
            </a:endParaRPr>
          </a:p>
        </p:txBody>
      </p:sp>
      <p:cxnSp>
        <p:nvCxnSpPr>
          <p:cNvPr id="370" name="Google Shape;370;g2bed9c8a763_0_48"/>
          <p:cNvCxnSpPr>
            <a:stCxn id="369" idx="1"/>
            <a:endCxn id="368" idx="6"/>
          </p:cNvCxnSpPr>
          <p:nvPr/>
        </p:nvCxnSpPr>
        <p:spPr>
          <a:xfrm rot="10800000">
            <a:off x="4800699" y="3957900"/>
            <a:ext cx="3243900" cy="539700"/>
          </a:xfrm>
          <a:prstGeom prst="straightConnector1">
            <a:avLst/>
          </a:prstGeom>
          <a:noFill/>
          <a:ln cap="flat" cmpd="sng" w="28575">
            <a:solidFill>
              <a:srgbClr val="FF0000"/>
            </a:solidFill>
            <a:prstDash val="solid"/>
            <a:round/>
            <a:headEnd len="med" w="med" type="none"/>
            <a:tailEnd len="med" w="med" type="triangl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descr="Questions" id="376" name="Google Shape;376;g2b790e7f309_0_19"/>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g2b790e7f309_0_19"/>
          <p:cNvSpPr txBox="1"/>
          <p:nvPr/>
        </p:nvSpPr>
        <p:spPr>
          <a:xfrm>
            <a:off x="658500" y="591150"/>
            <a:ext cx="8416500" cy="1757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rgbClr val="000000"/>
                </a:solidFill>
                <a:latin typeface="Calibri"/>
                <a:ea typeface="Calibri"/>
                <a:cs typeface="Calibri"/>
                <a:sym typeface="Calibri"/>
              </a:rPr>
              <a:t>True or false: </a:t>
            </a:r>
            <a:r>
              <a:rPr lang="en-US" sz="3200">
                <a:solidFill>
                  <a:schemeClr val="dk1"/>
                </a:solidFill>
                <a:latin typeface="Calibri"/>
                <a:ea typeface="Calibri"/>
                <a:cs typeface="Calibri"/>
                <a:sym typeface="Calibri"/>
              </a:rPr>
              <a:t>Cirrus clouds are associated with fair weather. They also indicate that rain or snow may fall within several hours.</a:t>
            </a:r>
            <a:endParaRPr sz="3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sz="3000">
              <a:solidFill>
                <a:schemeClr val="dk1"/>
              </a:solidFill>
              <a:latin typeface="Calibri"/>
              <a:ea typeface="Calibri"/>
              <a:cs typeface="Calibri"/>
              <a:sym typeface="Calibri"/>
            </a:endParaRPr>
          </a:p>
        </p:txBody>
      </p:sp>
      <p:sp>
        <p:nvSpPr>
          <p:cNvPr id="378" name="Google Shape;378;g2b790e7f309_0_19"/>
          <p:cNvSpPr txBox="1"/>
          <p:nvPr/>
        </p:nvSpPr>
        <p:spPr>
          <a:xfrm>
            <a:off x="361650" y="2738550"/>
            <a:ext cx="3098700" cy="31527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True</a:t>
            </a:r>
            <a:endParaRPr b="0" i="0" sz="3200" u="none" cap="none" strike="noStrike">
              <a:solidFill>
                <a:schemeClr val="dk1"/>
              </a:solidFill>
              <a:latin typeface="Calibri"/>
              <a:ea typeface="Calibri"/>
              <a:cs typeface="Calibri"/>
              <a:sym typeface="Calibri"/>
            </a:endParaRPr>
          </a:p>
          <a:p>
            <a:pPr indent="-431800" lvl="0" marL="457200" marR="0" rtl="0" algn="l">
              <a:lnSpc>
                <a:spcPct val="100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pic>
        <p:nvPicPr>
          <p:cNvPr id="379" name="Google Shape;379;g2b790e7f309_0_19"/>
          <p:cNvPicPr preferRelativeResize="0"/>
          <p:nvPr/>
        </p:nvPicPr>
        <p:blipFill>
          <a:blip r:embed="rId4">
            <a:alphaModFix/>
          </a:blip>
          <a:stretch>
            <a:fillRect/>
          </a:stretch>
        </p:blipFill>
        <p:spPr>
          <a:xfrm>
            <a:off x="3653450" y="3135175"/>
            <a:ext cx="5190700" cy="3466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descr="Questions" id="385" name="Google Shape;385;g2bed9c8a763_0_6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g2bed9c8a763_0_60"/>
          <p:cNvSpPr txBox="1"/>
          <p:nvPr/>
        </p:nvSpPr>
        <p:spPr>
          <a:xfrm>
            <a:off x="658500" y="591150"/>
            <a:ext cx="8416500" cy="1757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rgbClr val="000000"/>
                </a:solidFill>
                <a:latin typeface="Calibri"/>
                <a:ea typeface="Calibri"/>
                <a:cs typeface="Calibri"/>
                <a:sym typeface="Calibri"/>
              </a:rPr>
              <a:t>True or false: </a:t>
            </a:r>
            <a:r>
              <a:rPr lang="en-US" sz="3200">
                <a:solidFill>
                  <a:schemeClr val="dk1"/>
                </a:solidFill>
                <a:latin typeface="Calibri"/>
                <a:ea typeface="Calibri"/>
                <a:cs typeface="Calibri"/>
                <a:sym typeface="Calibri"/>
              </a:rPr>
              <a:t>Cirrus clouds are associated with fair weather. They also indicate that rain or snow may fall within several hours.</a:t>
            </a:r>
            <a:endParaRPr sz="3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sz="3000">
              <a:solidFill>
                <a:schemeClr val="dk1"/>
              </a:solidFill>
              <a:latin typeface="Calibri"/>
              <a:ea typeface="Calibri"/>
              <a:cs typeface="Calibri"/>
              <a:sym typeface="Calibri"/>
            </a:endParaRPr>
          </a:p>
        </p:txBody>
      </p:sp>
      <p:sp>
        <p:nvSpPr>
          <p:cNvPr id="387" name="Google Shape;387;g2bed9c8a763_0_60"/>
          <p:cNvSpPr txBox="1"/>
          <p:nvPr/>
        </p:nvSpPr>
        <p:spPr>
          <a:xfrm>
            <a:off x="361650" y="2738550"/>
            <a:ext cx="3098700" cy="31527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0"/>
              </a:spcBef>
              <a:spcAft>
                <a:spcPts val="0"/>
              </a:spcAft>
              <a:buClr>
                <a:srgbClr val="FF0000"/>
              </a:buClr>
              <a:buSzPts val="3200"/>
              <a:buFont typeface="Calibri"/>
              <a:buAutoNum type="alphaUcPeriod"/>
            </a:pPr>
            <a:r>
              <a:rPr b="0" i="0" lang="en-US" sz="3200" u="none" cap="none" strike="noStrike">
                <a:solidFill>
                  <a:srgbClr val="FF0000"/>
                </a:solidFill>
                <a:latin typeface="Calibri"/>
                <a:ea typeface="Calibri"/>
                <a:cs typeface="Calibri"/>
                <a:sym typeface="Calibri"/>
              </a:rPr>
              <a:t>True</a:t>
            </a:r>
            <a:endParaRPr b="0" i="0" sz="3200" u="none" cap="none" strike="noStrike">
              <a:solidFill>
                <a:srgbClr val="FF0000"/>
              </a:solidFill>
              <a:latin typeface="Calibri"/>
              <a:ea typeface="Calibri"/>
              <a:cs typeface="Calibri"/>
              <a:sym typeface="Calibri"/>
            </a:endParaRPr>
          </a:p>
          <a:p>
            <a:pPr indent="-431800" lvl="0" marL="457200" marR="0" rtl="0" algn="l">
              <a:lnSpc>
                <a:spcPct val="100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pic>
        <p:nvPicPr>
          <p:cNvPr id="388" name="Google Shape;388;g2bed9c8a763_0_60"/>
          <p:cNvPicPr preferRelativeResize="0"/>
          <p:nvPr/>
        </p:nvPicPr>
        <p:blipFill>
          <a:blip r:embed="rId4">
            <a:alphaModFix/>
          </a:blip>
          <a:stretch>
            <a:fillRect/>
          </a:stretch>
        </p:blipFill>
        <p:spPr>
          <a:xfrm>
            <a:off x="3653450" y="3135175"/>
            <a:ext cx="5190700" cy="3466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descr="Artificial Intelligence" id="394" name="Google Shape;394;g25e11802ac4_0_41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95" name="Google Shape;395;g25e11802ac4_0_419"/>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descr="Artificial Intelligence" id="401" name="Google Shape;401;g27e576c1a67_0_79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02" name="Google Shape;402;g27e576c1a67_0_796"/>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sp>
        <p:nvSpPr>
          <p:cNvPr id="403" name="Google Shape;403;g27e576c1a67_0_796"/>
          <p:cNvSpPr txBox="1"/>
          <p:nvPr>
            <p:ph idx="4294967295" type="ctrTitle"/>
          </p:nvPr>
        </p:nvSpPr>
        <p:spPr>
          <a:xfrm>
            <a:off x="609025" y="676227"/>
            <a:ext cx="8238900" cy="1750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Arial"/>
              <a:buNone/>
            </a:pPr>
            <a:r>
              <a:rPr b="0" i="0" lang="en-US" sz="3200" u="none" cap="none" strike="noStrike">
                <a:solidFill>
                  <a:schemeClr val="dk1"/>
                </a:solidFill>
                <a:latin typeface="Calibri"/>
                <a:ea typeface="Calibri"/>
                <a:cs typeface="Calibri"/>
                <a:sym typeface="Calibri"/>
              </a:rPr>
              <a:t>This is an example of </a:t>
            </a:r>
            <a:r>
              <a:rPr lang="en-US" sz="3200"/>
              <a:t>cirrus</a:t>
            </a:r>
            <a:r>
              <a:rPr b="0" i="0" lang="en-US" sz="3200" u="none" cap="none" strike="noStrike">
                <a:solidFill>
                  <a:schemeClr val="dk1"/>
                </a:solidFill>
                <a:latin typeface="Calibri"/>
                <a:ea typeface="Calibri"/>
                <a:cs typeface="Calibri"/>
                <a:sym typeface="Calibri"/>
              </a:rPr>
              <a:t> clouds. They are </a:t>
            </a:r>
            <a:r>
              <a:rPr lang="en-US" sz="3200"/>
              <a:t>high, feathery clouds</a:t>
            </a:r>
            <a:r>
              <a:rPr b="0" i="0" lang="en-US" sz="3200" u="none" cap="none" strike="noStrike">
                <a:solidFill>
                  <a:schemeClr val="dk1"/>
                </a:solidFill>
                <a:latin typeface="Calibri"/>
                <a:ea typeface="Calibri"/>
                <a:cs typeface="Calibri"/>
                <a:sym typeface="Calibri"/>
              </a:rPr>
              <a:t>. </a:t>
            </a:r>
            <a:endParaRPr b="0" i="0" sz="3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4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400"/>
              <a:buFont typeface="Arial"/>
              <a:buNone/>
            </a:pPr>
            <a:r>
              <a:t/>
            </a:r>
            <a:endParaRPr b="0" i="0" sz="2400" u="none" cap="none" strike="noStrike">
              <a:solidFill>
                <a:schemeClr val="dk1"/>
              </a:solidFill>
              <a:latin typeface="Calibri"/>
              <a:ea typeface="Calibri"/>
              <a:cs typeface="Calibri"/>
              <a:sym typeface="Calibri"/>
            </a:endParaRPr>
          </a:p>
        </p:txBody>
      </p:sp>
      <p:pic>
        <p:nvPicPr>
          <p:cNvPr id="404" name="Google Shape;404;g27e576c1a67_0_796"/>
          <p:cNvPicPr preferRelativeResize="0"/>
          <p:nvPr/>
        </p:nvPicPr>
        <p:blipFill>
          <a:blip r:embed="rId5">
            <a:alphaModFix/>
          </a:blip>
          <a:stretch>
            <a:fillRect/>
          </a:stretch>
        </p:blipFill>
        <p:spPr>
          <a:xfrm>
            <a:off x="904288" y="2250827"/>
            <a:ext cx="7335419" cy="412617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descr="Artificial Intelligence" id="410" name="Google Shape;410;g2b790e7f309_0_6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11" name="Google Shape;411;g2b790e7f309_0_61"/>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sp>
        <p:nvSpPr>
          <p:cNvPr id="412" name="Google Shape;412;g2b790e7f309_0_61"/>
          <p:cNvSpPr txBox="1"/>
          <p:nvPr>
            <p:ph idx="4294967295" type="ctrTitle"/>
          </p:nvPr>
        </p:nvSpPr>
        <p:spPr>
          <a:xfrm>
            <a:off x="728450" y="773275"/>
            <a:ext cx="8238900" cy="1470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Arial"/>
              <a:buNone/>
            </a:pPr>
            <a:r>
              <a:rPr b="0" i="0" lang="en-US" sz="3200" u="none" cap="none" strike="noStrike">
                <a:solidFill>
                  <a:schemeClr val="dk1"/>
                </a:solidFill>
                <a:latin typeface="Calibri"/>
                <a:ea typeface="Calibri"/>
                <a:cs typeface="Calibri"/>
                <a:sym typeface="Calibri"/>
              </a:rPr>
              <a:t>This is also an example of </a:t>
            </a:r>
            <a:r>
              <a:rPr lang="en-US" sz="3200"/>
              <a:t>cirr</a:t>
            </a:r>
            <a:r>
              <a:rPr b="0" i="0" lang="en-US" sz="3200" u="none" cap="none" strike="noStrike">
                <a:solidFill>
                  <a:schemeClr val="dk1"/>
                </a:solidFill>
                <a:latin typeface="Calibri"/>
                <a:ea typeface="Calibri"/>
                <a:cs typeface="Calibri"/>
                <a:sym typeface="Calibri"/>
              </a:rPr>
              <a:t>us clouds. They are</a:t>
            </a:r>
            <a:r>
              <a:rPr lang="en-US" sz="3200"/>
              <a:t> high, feathery clouds</a:t>
            </a:r>
            <a:r>
              <a:rPr b="0" i="0" lang="en-US" sz="3200" u="none" cap="none" strike="noStrike">
                <a:solidFill>
                  <a:schemeClr val="dk1"/>
                </a:solidFill>
                <a:latin typeface="Calibri"/>
                <a:ea typeface="Calibri"/>
                <a:cs typeface="Calibri"/>
                <a:sym typeface="Calibri"/>
              </a:rPr>
              <a:t>. </a:t>
            </a:r>
            <a:endParaRPr b="0" i="0" sz="3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400"/>
              <a:buFont typeface="Arial"/>
              <a:buNone/>
            </a:pPr>
            <a:r>
              <a:t/>
            </a:r>
            <a:endParaRPr b="0" i="0" sz="3200" u="none" cap="none" strike="noStrike">
              <a:solidFill>
                <a:schemeClr val="dk1"/>
              </a:solidFill>
              <a:latin typeface="Calibri"/>
              <a:ea typeface="Calibri"/>
              <a:cs typeface="Calibri"/>
              <a:sym typeface="Calibri"/>
            </a:endParaRPr>
          </a:p>
        </p:txBody>
      </p:sp>
      <p:pic>
        <p:nvPicPr>
          <p:cNvPr id="413" name="Google Shape;413;g2b790e7f309_0_61"/>
          <p:cNvPicPr preferRelativeResize="0"/>
          <p:nvPr/>
        </p:nvPicPr>
        <p:blipFill>
          <a:blip r:embed="rId5">
            <a:alphaModFix/>
          </a:blip>
          <a:stretch>
            <a:fillRect/>
          </a:stretch>
        </p:blipFill>
        <p:spPr>
          <a:xfrm>
            <a:off x="1312588" y="1858875"/>
            <a:ext cx="6518826" cy="488912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descr="Artificial Intelligence" id="419" name="Google Shape;419;g25e11802ac4_0_69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20" name="Google Shape;420;g25e11802ac4_0_699"/>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descr="Artificial Intelligence" id="426" name="Google Shape;426;g25e11802ac4_0_86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27" name="Google Shape;427;g25e11802ac4_0_864"/>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sp>
        <p:nvSpPr>
          <p:cNvPr id="428" name="Google Shape;428;g25e11802ac4_0_864"/>
          <p:cNvSpPr txBox="1"/>
          <p:nvPr>
            <p:ph idx="4294967295" type="ctrTitle"/>
          </p:nvPr>
        </p:nvSpPr>
        <p:spPr>
          <a:xfrm>
            <a:off x="366825" y="528250"/>
            <a:ext cx="8615400" cy="1470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Arial"/>
              <a:buNone/>
            </a:pPr>
            <a:r>
              <a:rPr b="0" i="0" lang="en-US" sz="3200" u="none" cap="none" strike="noStrike">
                <a:solidFill>
                  <a:schemeClr val="dk1"/>
                </a:solidFill>
                <a:latin typeface="Calibri"/>
                <a:ea typeface="Calibri"/>
                <a:cs typeface="Calibri"/>
                <a:sym typeface="Calibri"/>
              </a:rPr>
              <a:t>These are not </a:t>
            </a:r>
            <a:r>
              <a:rPr lang="en-US" sz="3200"/>
              <a:t>cirr</a:t>
            </a:r>
            <a:r>
              <a:rPr b="0" i="0" lang="en-US" sz="3200" u="none" cap="none" strike="noStrike">
                <a:solidFill>
                  <a:schemeClr val="dk1"/>
                </a:solidFill>
                <a:latin typeface="Calibri"/>
                <a:ea typeface="Calibri"/>
                <a:cs typeface="Calibri"/>
                <a:sym typeface="Calibri"/>
              </a:rPr>
              <a:t>us clouds. They are not </a:t>
            </a:r>
            <a:r>
              <a:rPr lang="en-US" sz="3200"/>
              <a:t>high, feathery clouds</a:t>
            </a:r>
            <a:r>
              <a:rPr b="0" i="0" lang="en-US" sz="3200" u="none" cap="none" strike="noStrike">
                <a:solidFill>
                  <a:schemeClr val="dk1"/>
                </a:solidFill>
                <a:latin typeface="Calibri"/>
                <a:ea typeface="Calibri"/>
                <a:cs typeface="Calibri"/>
                <a:sym typeface="Calibri"/>
              </a:rPr>
              <a:t>.</a:t>
            </a:r>
            <a:endParaRPr b="0" i="0" sz="3200" u="none" cap="none" strike="noStrike">
              <a:solidFill>
                <a:schemeClr val="dk1"/>
              </a:solidFill>
              <a:latin typeface="Calibri"/>
              <a:ea typeface="Calibri"/>
              <a:cs typeface="Calibri"/>
              <a:sym typeface="Calibri"/>
            </a:endParaRPr>
          </a:p>
        </p:txBody>
      </p:sp>
      <p:pic>
        <p:nvPicPr>
          <p:cNvPr id="429" name="Google Shape;429;g25e11802ac4_0_864"/>
          <p:cNvPicPr preferRelativeResize="0"/>
          <p:nvPr/>
        </p:nvPicPr>
        <p:blipFill rotWithShape="1">
          <a:blip r:embed="rId5">
            <a:alphaModFix/>
          </a:blip>
          <a:srcRect b="0" l="0" r="0" t="0"/>
          <a:stretch/>
        </p:blipFill>
        <p:spPr>
          <a:xfrm>
            <a:off x="1195575" y="2079800"/>
            <a:ext cx="6752850" cy="46797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descr="Artificial Intelligence" id="435" name="Google Shape;435;g25e11802ac4_0_78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36" name="Google Shape;436;g25e11802ac4_0_780"/>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sp>
        <p:nvSpPr>
          <p:cNvPr id="437" name="Google Shape;437;g25e11802ac4_0_780"/>
          <p:cNvSpPr txBox="1"/>
          <p:nvPr>
            <p:ph idx="4294967295" type="ctrTitle"/>
          </p:nvPr>
        </p:nvSpPr>
        <p:spPr>
          <a:xfrm>
            <a:off x="336750" y="551275"/>
            <a:ext cx="8650200" cy="1470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200"/>
              <a:buFont typeface="Calibri"/>
              <a:buNone/>
            </a:pPr>
            <a:r>
              <a:rPr b="0" i="0" lang="en-US" sz="3200" u="none" cap="none" strike="noStrike">
                <a:solidFill>
                  <a:schemeClr val="dk1"/>
                </a:solidFill>
                <a:latin typeface="Calibri"/>
                <a:ea typeface="Calibri"/>
                <a:cs typeface="Calibri"/>
                <a:sym typeface="Calibri"/>
              </a:rPr>
              <a:t>These are also not </a:t>
            </a:r>
            <a:r>
              <a:rPr lang="en-US" sz="3200"/>
              <a:t>cirr</a:t>
            </a:r>
            <a:r>
              <a:rPr b="0" i="0" lang="en-US" sz="3200" u="none" cap="none" strike="noStrike">
                <a:solidFill>
                  <a:schemeClr val="dk1"/>
                </a:solidFill>
                <a:latin typeface="Calibri"/>
                <a:ea typeface="Calibri"/>
                <a:cs typeface="Calibri"/>
                <a:sym typeface="Calibri"/>
              </a:rPr>
              <a:t>us clouds. They are not </a:t>
            </a:r>
            <a:r>
              <a:rPr lang="en-US" sz="3200"/>
              <a:t>high, feathery clouds</a:t>
            </a:r>
            <a:r>
              <a:rPr b="0" i="0" lang="en-US" sz="3200" u="none" cap="none" strike="noStrike">
                <a:solidFill>
                  <a:schemeClr val="dk1"/>
                </a:solidFill>
                <a:latin typeface="Calibri"/>
                <a:ea typeface="Calibri"/>
                <a:cs typeface="Calibri"/>
                <a:sym typeface="Calibri"/>
              </a:rPr>
              <a:t>. </a:t>
            </a:r>
            <a:endParaRPr b="0" i="0" sz="3200" u="none" cap="none" strike="noStrike">
              <a:solidFill>
                <a:schemeClr val="dk1"/>
              </a:solidFill>
              <a:latin typeface="Calibri"/>
              <a:ea typeface="Calibri"/>
              <a:cs typeface="Calibri"/>
              <a:sym typeface="Calibri"/>
            </a:endParaRPr>
          </a:p>
        </p:txBody>
      </p:sp>
      <p:pic>
        <p:nvPicPr>
          <p:cNvPr id="438" name="Google Shape;438;g25e11802ac4_0_780"/>
          <p:cNvPicPr preferRelativeResize="0"/>
          <p:nvPr/>
        </p:nvPicPr>
        <p:blipFill rotWithShape="1">
          <a:blip r:embed="rId5">
            <a:alphaModFix/>
          </a:blip>
          <a:srcRect b="0" l="0" r="0" t="0"/>
          <a:stretch/>
        </p:blipFill>
        <p:spPr>
          <a:xfrm>
            <a:off x="1023525" y="1965675"/>
            <a:ext cx="7096938" cy="47380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descr="Questions" id="444" name="Google Shape;444;g25e11802ac4_0_873"/>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descr="Rewind" id="145" name="Google Shape;145;p4"/>
          <p:cNvSpPr/>
          <p:nvPr/>
        </p:nvSpPr>
        <p:spPr>
          <a:xfrm>
            <a:off x="1828800" y="914400"/>
            <a:ext cx="5486400" cy="465406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g27430209113_0_1469"/>
          <p:cNvSpPr txBox="1"/>
          <p:nvPr/>
        </p:nvSpPr>
        <p:spPr>
          <a:xfrm>
            <a:off x="1028700" y="424771"/>
            <a:ext cx="76773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Which picture shows </a:t>
            </a:r>
            <a:r>
              <a:rPr lang="en-US" sz="3600">
                <a:solidFill>
                  <a:schemeClr val="dk1"/>
                </a:solidFill>
                <a:latin typeface="Calibri"/>
                <a:ea typeface="Calibri"/>
                <a:cs typeface="Calibri"/>
                <a:sym typeface="Calibri"/>
              </a:rPr>
              <a:t>cirru</a:t>
            </a:r>
            <a:r>
              <a:rPr b="0" i="0" lang="en-US" sz="3600" u="none" cap="none" strike="noStrike">
                <a:solidFill>
                  <a:schemeClr val="dk1"/>
                </a:solidFill>
                <a:latin typeface="Calibri"/>
                <a:ea typeface="Calibri"/>
                <a:cs typeface="Calibri"/>
                <a:sym typeface="Calibri"/>
              </a:rPr>
              <a:t>s clouds?</a:t>
            </a:r>
            <a:endParaRPr b="0" i="0" sz="1400" u="none" cap="none" strike="noStrike">
              <a:solidFill>
                <a:srgbClr val="000000"/>
              </a:solidFill>
              <a:latin typeface="Arial"/>
              <a:ea typeface="Arial"/>
              <a:cs typeface="Arial"/>
              <a:sym typeface="Arial"/>
            </a:endParaRPr>
          </a:p>
        </p:txBody>
      </p:sp>
      <p:sp>
        <p:nvSpPr>
          <p:cNvPr descr="Questions" id="451" name="Google Shape;451;g27430209113_0_146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2" name="Google Shape;452;g27430209113_0_1469"/>
          <p:cNvPicPr preferRelativeResize="0"/>
          <p:nvPr/>
        </p:nvPicPr>
        <p:blipFill rotWithShape="1">
          <a:blip r:embed="rId4">
            <a:alphaModFix/>
          </a:blip>
          <a:srcRect b="0" l="0" r="0" t="0"/>
          <a:stretch/>
        </p:blipFill>
        <p:spPr>
          <a:xfrm>
            <a:off x="200050" y="1703375"/>
            <a:ext cx="4196350" cy="4723900"/>
          </a:xfrm>
          <a:prstGeom prst="rect">
            <a:avLst/>
          </a:prstGeom>
          <a:noFill/>
          <a:ln>
            <a:noFill/>
          </a:ln>
        </p:spPr>
      </p:pic>
      <p:pic>
        <p:nvPicPr>
          <p:cNvPr id="453" name="Google Shape;453;g27430209113_0_1469"/>
          <p:cNvPicPr preferRelativeResize="0"/>
          <p:nvPr/>
        </p:nvPicPr>
        <p:blipFill rotWithShape="1">
          <a:blip r:embed="rId4">
            <a:alphaModFix/>
          </a:blip>
          <a:srcRect b="0" l="0" r="0" t="0"/>
          <a:stretch/>
        </p:blipFill>
        <p:spPr>
          <a:xfrm>
            <a:off x="4702875" y="1703375"/>
            <a:ext cx="4196350" cy="4723900"/>
          </a:xfrm>
          <a:prstGeom prst="rect">
            <a:avLst/>
          </a:prstGeom>
          <a:noFill/>
          <a:ln>
            <a:noFill/>
          </a:ln>
        </p:spPr>
      </p:pic>
      <p:pic>
        <p:nvPicPr>
          <p:cNvPr id="454" name="Google Shape;454;g27430209113_0_1469"/>
          <p:cNvPicPr preferRelativeResize="0"/>
          <p:nvPr/>
        </p:nvPicPr>
        <p:blipFill>
          <a:blip r:embed="rId5">
            <a:alphaModFix/>
          </a:blip>
          <a:stretch>
            <a:fillRect/>
          </a:stretch>
        </p:blipFill>
        <p:spPr>
          <a:xfrm>
            <a:off x="435076" y="2667976"/>
            <a:ext cx="3726276" cy="2794700"/>
          </a:xfrm>
          <a:prstGeom prst="rect">
            <a:avLst/>
          </a:prstGeom>
          <a:noFill/>
          <a:ln>
            <a:noFill/>
          </a:ln>
        </p:spPr>
      </p:pic>
      <p:pic>
        <p:nvPicPr>
          <p:cNvPr id="455" name="Google Shape;455;g27430209113_0_1469"/>
          <p:cNvPicPr preferRelativeResize="0"/>
          <p:nvPr/>
        </p:nvPicPr>
        <p:blipFill rotWithShape="1">
          <a:blip r:embed="rId6">
            <a:alphaModFix/>
          </a:blip>
          <a:srcRect b="0" l="0" r="0" t="0"/>
          <a:stretch/>
        </p:blipFill>
        <p:spPr>
          <a:xfrm>
            <a:off x="4871463" y="2777101"/>
            <a:ext cx="3859174" cy="257644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g2bed9c8a763_0_73"/>
          <p:cNvSpPr txBox="1"/>
          <p:nvPr/>
        </p:nvSpPr>
        <p:spPr>
          <a:xfrm>
            <a:off x="1028700" y="424771"/>
            <a:ext cx="76773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Which picture shows </a:t>
            </a:r>
            <a:r>
              <a:rPr lang="en-US" sz="3600">
                <a:solidFill>
                  <a:schemeClr val="dk1"/>
                </a:solidFill>
                <a:latin typeface="Calibri"/>
                <a:ea typeface="Calibri"/>
                <a:cs typeface="Calibri"/>
                <a:sym typeface="Calibri"/>
              </a:rPr>
              <a:t>cirru</a:t>
            </a:r>
            <a:r>
              <a:rPr b="0" i="0" lang="en-US" sz="3600" u="none" cap="none" strike="noStrike">
                <a:solidFill>
                  <a:schemeClr val="dk1"/>
                </a:solidFill>
                <a:latin typeface="Calibri"/>
                <a:ea typeface="Calibri"/>
                <a:cs typeface="Calibri"/>
                <a:sym typeface="Calibri"/>
              </a:rPr>
              <a:t>s clouds?</a:t>
            </a:r>
            <a:endParaRPr b="0" i="0" sz="1400" u="none" cap="none" strike="noStrike">
              <a:solidFill>
                <a:srgbClr val="000000"/>
              </a:solidFill>
              <a:latin typeface="Arial"/>
              <a:ea typeface="Arial"/>
              <a:cs typeface="Arial"/>
              <a:sym typeface="Arial"/>
            </a:endParaRPr>
          </a:p>
        </p:txBody>
      </p:sp>
      <p:sp>
        <p:nvSpPr>
          <p:cNvPr descr="Questions" id="462" name="Google Shape;462;g2bed9c8a763_0_7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63" name="Google Shape;463;g2bed9c8a763_0_73"/>
          <p:cNvPicPr preferRelativeResize="0"/>
          <p:nvPr/>
        </p:nvPicPr>
        <p:blipFill rotWithShape="1">
          <a:blip r:embed="rId4">
            <a:alphaModFix/>
          </a:blip>
          <a:srcRect b="0" l="0" r="0" t="0"/>
          <a:stretch/>
        </p:blipFill>
        <p:spPr>
          <a:xfrm>
            <a:off x="200050" y="1703375"/>
            <a:ext cx="4196350" cy="4723900"/>
          </a:xfrm>
          <a:prstGeom prst="rect">
            <a:avLst/>
          </a:prstGeom>
          <a:noFill/>
          <a:ln>
            <a:noFill/>
          </a:ln>
        </p:spPr>
      </p:pic>
      <p:pic>
        <p:nvPicPr>
          <p:cNvPr id="464" name="Google Shape;464;g2bed9c8a763_0_73"/>
          <p:cNvPicPr preferRelativeResize="0"/>
          <p:nvPr/>
        </p:nvPicPr>
        <p:blipFill rotWithShape="1">
          <a:blip r:embed="rId4">
            <a:alphaModFix/>
          </a:blip>
          <a:srcRect b="0" l="0" r="0" t="0"/>
          <a:stretch/>
        </p:blipFill>
        <p:spPr>
          <a:xfrm>
            <a:off x="4702875" y="1703375"/>
            <a:ext cx="4196350" cy="4723900"/>
          </a:xfrm>
          <a:prstGeom prst="rect">
            <a:avLst/>
          </a:prstGeom>
          <a:noFill/>
          <a:ln>
            <a:noFill/>
          </a:ln>
        </p:spPr>
      </p:pic>
      <p:pic>
        <p:nvPicPr>
          <p:cNvPr id="465" name="Google Shape;465;g2bed9c8a763_0_73"/>
          <p:cNvPicPr preferRelativeResize="0"/>
          <p:nvPr/>
        </p:nvPicPr>
        <p:blipFill>
          <a:blip r:embed="rId5">
            <a:alphaModFix/>
          </a:blip>
          <a:stretch>
            <a:fillRect/>
          </a:stretch>
        </p:blipFill>
        <p:spPr>
          <a:xfrm>
            <a:off x="435076" y="2667976"/>
            <a:ext cx="3726276" cy="2794700"/>
          </a:xfrm>
          <a:prstGeom prst="rect">
            <a:avLst/>
          </a:prstGeom>
          <a:noFill/>
          <a:ln>
            <a:noFill/>
          </a:ln>
        </p:spPr>
      </p:pic>
      <p:pic>
        <p:nvPicPr>
          <p:cNvPr id="466" name="Google Shape;466;g2bed9c8a763_0_73"/>
          <p:cNvPicPr preferRelativeResize="0"/>
          <p:nvPr/>
        </p:nvPicPr>
        <p:blipFill rotWithShape="1">
          <a:blip r:embed="rId6">
            <a:alphaModFix/>
          </a:blip>
          <a:srcRect b="0" l="0" r="0" t="0"/>
          <a:stretch/>
        </p:blipFill>
        <p:spPr>
          <a:xfrm>
            <a:off x="4871463" y="2777101"/>
            <a:ext cx="3859174" cy="2576449"/>
          </a:xfrm>
          <a:prstGeom prst="rect">
            <a:avLst/>
          </a:prstGeom>
          <a:noFill/>
          <a:ln>
            <a:noFill/>
          </a:ln>
        </p:spPr>
      </p:pic>
      <p:sp>
        <p:nvSpPr>
          <p:cNvPr id="467" name="Google Shape;467;g2bed9c8a763_0_73"/>
          <p:cNvSpPr/>
          <p:nvPr/>
        </p:nvSpPr>
        <p:spPr>
          <a:xfrm>
            <a:off x="147213" y="1548013"/>
            <a:ext cx="4302000" cy="50346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g25e11802ac4_0_2229"/>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474" name="Google Shape;474;g25e11802ac4_0_2229"/>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descr="Rewind" id="480" name="Google Shape;480;g2a613fe29c9_2_9"/>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g2a613fe29c9_2_9"/>
          <p:cNvSpPr txBox="1"/>
          <p:nvPr>
            <p:ph idx="1" type="subTitle"/>
          </p:nvPr>
        </p:nvSpPr>
        <p:spPr>
          <a:xfrm>
            <a:off x="702150" y="752750"/>
            <a:ext cx="7739700" cy="10929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Cirrus clouds</a:t>
            </a:r>
            <a:r>
              <a:rPr b="1" lang="en-US">
                <a:solidFill>
                  <a:schemeClr val="dk1"/>
                </a:solidFill>
              </a:rPr>
              <a:t>:</a:t>
            </a:r>
            <a:r>
              <a:rPr lang="en-US">
                <a:solidFill>
                  <a:schemeClr val="dk1"/>
                </a:solidFill>
              </a:rPr>
              <a:t> high, feathery clouds</a:t>
            </a:r>
            <a:endParaRPr>
              <a:solidFill>
                <a:schemeClr val="dk1"/>
              </a:solidFill>
            </a:endParaRPr>
          </a:p>
        </p:txBody>
      </p:sp>
      <p:pic>
        <p:nvPicPr>
          <p:cNvPr id="482" name="Google Shape;482;g2a613fe29c9_2_9"/>
          <p:cNvPicPr preferRelativeResize="0"/>
          <p:nvPr/>
        </p:nvPicPr>
        <p:blipFill rotWithShape="1">
          <a:blip r:embed="rId4">
            <a:alphaModFix/>
          </a:blip>
          <a:srcRect b="0" l="0" r="0" t="0"/>
          <a:stretch/>
        </p:blipFill>
        <p:spPr>
          <a:xfrm>
            <a:off x="1061438" y="1910926"/>
            <a:ext cx="7021125" cy="468747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g25e11802ac4_0_1976"/>
          <p:cNvSpPr/>
          <p:nvPr/>
        </p:nvSpPr>
        <p:spPr>
          <a:xfrm>
            <a:off x="169647" y="319225"/>
            <a:ext cx="8804700" cy="5899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89" name="Google Shape;489;g25e11802ac4_0_1976"/>
          <p:cNvCxnSpPr/>
          <p:nvPr/>
        </p:nvCxnSpPr>
        <p:spPr>
          <a:xfrm>
            <a:off x="4587204" y="319225"/>
            <a:ext cx="0" cy="1794600"/>
          </a:xfrm>
          <a:prstGeom prst="straightConnector1">
            <a:avLst/>
          </a:prstGeom>
          <a:noFill/>
          <a:ln cap="flat" cmpd="sng" w="25400">
            <a:solidFill>
              <a:srgbClr val="FF932B"/>
            </a:solidFill>
            <a:prstDash val="solid"/>
            <a:round/>
            <a:headEnd len="sm" w="sm" type="none"/>
            <a:tailEnd len="sm" w="sm" type="none"/>
          </a:ln>
        </p:spPr>
      </p:cxnSp>
      <p:cxnSp>
        <p:nvCxnSpPr>
          <p:cNvPr id="490" name="Google Shape;490;g25e11802ac4_0_1976"/>
          <p:cNvCxnSpPr>
            <a:stCxn id="491" idx="4"/>
            <a:endCxn id="488" idx="2"/>
          </p:cNvCxnSpPr>
          <p:nvPr/>
        </p:nvCxnSpPr>
        <p:spPr>
          <a:xfrm>
            <a:off x="4549192" y="4400219"/>
            <a:ext cx="22800" cy="1818600"/>
          </a:xfrm>
          <a:prstGeom prst="straightConnector1">
            <a:avLst/>
          </a:prstGeom>
          <a:noFill/>
          <a:ln cap="flat" cmpd="sng" w="25400">
            <a:solidFill>
              <a:srgbClr val="FF932B"/>
            </a:solidFill>
            <a:prstDash val="solid"/>
            <a:round/>
            <a:headEnd len="sm" w="sm" type="none"/>
            <a:tailEnd len="sm" w="sm" type="none"/>
          </a:ln>
        </p:spPr>
      </p:cxnSp>
      <p:cxnSp>
        <p:nvCxnSpPr>
          <p:cNvPr id="492" name="Google Shape;492;g25e11802ac4_0_1976"/>
          <p:cNvCxnSpPr/>
          <p:nvPr/>
        </p:nvCxnSpPr>
        <p:spPr>
          <a:xfrm>
            <a:off x="169647" y="3255554"/>
            <a:ext cx="2571300" cy="0"/>
          </a:xfrm>
          <a:prstGeom prst="straightConnector1">
            <a:avLst/>
          </a:prstGeom>
          <a:noFill/>
          <a:ln cap="flat" cmpd="sng" w="25400">
            <a:solidFill>
              <a:srgbClr val="FF932B"/>
            </a:solidFill>
            <a:prstDash val="solid"/>
            <a:round/>
            <a:headEnd len="sm" w="sm" type="none"/>
            <a:tailEnd len="sm" w="sm" type="none"/>
          </a:ln>
        </p:spPr>
      </p:cxnSp>
      <p:cxnSp>
        <p:nvCxnSpPr>
          <p:cNvPr id="493" name="Google Shape;493;g25e11802ac4_0_1976"/>
          <p:cNvCxnSpPr/>
          <p:nvPr/>
        </p:nvCxnSpPr>
        <p:spPr>
          <a:xfrm>
            <a:off x="6359863" y="3216898"/>
            <a:ext cx="2614500" cy="0"/>
          </a:xfrm>
          <a:prstGeom prst="straightConnector1">
            <a:avLst/>
          </a:prstGeom>
          <a:noFill/>
          <a:ln cap="flat" cmpd="sng" w="25400">
            <a:solidFill>
              <a:srgbClr val="FF932B"/>
            </a:solidFill>
            <a:prstDash val="solid"/>
            <a:round/>
            <a:headEnd len="sm" w="sm" type="none"/>
            <a:tailEnd len="sm" w="sm" type="none"/>
          </a:ln>
        </p:spPr>
      </p:cxnSp>
      <p:sp>
        <p:nvSpPr>
          <p:cNvPr id="491" name="Google Shape;491;g25e11802ac4_0_1976"/>
          <p:cNvSpPr/>
          <p:nvPr/>
        </p:nvSpPr>
        <p:spPr>
          <a:xfrm>
            <a:off x="2739592" y="2111219"/>
            <a:ext cx="3619200" cy="22890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g25e11802ac4_0_1886"/>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500" name="Google Shape;500;g25e11802ac4_0_1886"/>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01" name="Google Shape;501;g25e11802ac4_0_1886"/>
          <p:cNvCxnSpPr>
            <a:stCxn id="502" idx="4"/>
            <a:endCxn id="499"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503" name="Google Shape;503;g25e11802ac4_0_1886"/>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504" name="Google Shape;504;g25e11802ac4_0_1886"/>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502" name="Google Shape;502;g25e11802ac4_0_1886"/>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05" name="Google Shape;505;g25e11802ac4_0_1886"/>
          <p:cNvSpPr txBox="1"/>
          <p:nvPr/>
        </p:nvSpPr>
        <p:spPr>
          <a:xfrm>
            <a:off x="3024950" y="3109708"/>
            <a:ext cx="31638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Cirr</a:t>
            </a:r>
            <a:r>
              <a:rPr b="1" i="0" lang="en-US" sz="2900" u="none" cap="none" strike="noStrike">
                <a:solidFill>
                  <a:srgbClr val="000000"/>
                </a:solidFill>
                <a:latin typeface="Poppins"/>
                <a:ea typeface="Poppins"/>
                <a:cs typeface="Poppins"/>
                <a:sym typeface="Poppins"/>
              </a:rPr>
              <a:t>us</a:t>
            </a:r>
            <a:endParaRPr b="1" i="0" sz="2900" u="none" cap="none" strike="noStrike">
              <a:solidFill>
                <a:srgbClr val="000000"/>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2900"/>
              <a:buFont typeface="Arial"/>
              <a:buNone/>
            </a:pPr>
            <a:r>
              <a:rPr b="1" i="0" lang="en-US" sz="2900" u="none" cap="none" strike="noStrike">
                <a:solidFill>
                  <a:srgbClr val="000000"/>
                </a:solidFill>
                <a:latin typeface="Poppins"/>
                <a:ea typeface="Poppins"/>
                <a:cs typeface="Poppins"/>
                <a:sym typeface="Poppins"/>
              </a:rPr>
              <a:t>clouds</a:t>
            </a:r>
            <a:endParaRPr b="1" i="0" sz="2900" u="none" cap="none" strike="noStrike">
              <a:solidFill>
                <a:srgbClr val="000000"/>
              </a:solidFill>
              <a:latin typeface="Poppins"/>
              <a:ea typeface="Poppins"/>
              <a:cs typeface="Poppins"/>
              <a:sym typeface="Poppins"/>
            </a:endParaRPr>
          </a:p>
        </p:txBody>
      </p:sp>
      <p:sp>
        <p:nvSpPr>
          <p:cNvPr id="506" name="Google Shape;506;g25e11802ac4_0_1886"/>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507" name="Google Shape;507;g25e11802ac4_0_1886"/>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508" name="Google Shape;508;g25e11802ac4_0_1886"/>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509" name="Google Shape;509;g25e11802ac4_0_1886"/>
          <p:cNvSpPr txBox="1"/>
          <p:nvPr/>
        </p:nvSpPr>
        <p:spPr>
          <a:xfrm>
            <a:off x="4942825" y="6150850"/>
            <a:ext cx="3744000" cy="3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cirr</a:t>
            </a:r>
            <a:r>
              <a:rPr b="0" i="0" lang="en-US" sz="1700" u="none" cap="none" strike="noStrike">
                <a:solidFill>
                  <a:srgbClr val="000000"/>
                </a:solidFill>
                <a:latin typeface="Helvetica Neue Light"/>
                <a:ea typeface="Helvetica Neue Light"/>
                <a:cs typeface="Helvetica Neue Light"/>
                <a:sym typeface="Helvetica Neue Light"/>
              </a:rPr>
              <a:t>us clouds impact my life?</a:t>
            </a:r>
            <a:endParaRPr b="0" i="0" sz="1700" u="none" cap="none" strike="noStrike">
              <a:solidFill>
                <a:srgbClr val="000000"/>
              </a:solidFill>
              <a:latin typeface="Arial"/>
              <a:ea typeface="Arial"/>
              <a:cs typeface="Arial"/>
              <a:sym typeface="Arial"/>
            </a:endParaRPr>
          </a:p>
        </p:txBody>
      </p:sp>
      <p:sp>
        <p:nvSpPr>
          <p:cNvPr id="510" name="Google Shape;510;g25e11802ac4_0_188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11" name="Google Shape;511;g25e11802ac4_0_188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12" name="Google Shape;512;g25e11802ac4_0_1886"/>
          <p:cNvCxnSpPr>
            <a:stCxn id="513" idx="4"/>
            <a:endCxn id="51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14" name="Google Shape;514;g25e11802ac4_0_188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15" name="Google Shape;515;g25e11802ac4_0_188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13" name="Google Shape;513;g25e11802ac4_0_188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g2a613fe29c9_2_2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22" name="Google Shape;522;g2a613fe29c9_2_2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23" name="Google Shape;523;g2a613fe29c9_2_20"/>
          <p:cNvCxnSpPr>
            <a:stCxn id="524" idx="4"/>
            <a:endCxn id="52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25" name="Google Shape;525;g2a613fe29c9_2_2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26" name="Google Shape;526;g2a613fe29c9_2_2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24" name="Google Shape;524;g2a613fe29c9_2_2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27" name="Google Shape;527;g2a613fe29c9_2_20"/>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cirr</a:t>
            </a:r>
            <a:r>
              <a:rPr b="1" i="0" lang="en-US" sz="3000" u="none" cap="none" strike="noStrike">
                <a:solidFill>
                  <a:srgbClr val="000000"/>
                </a:solidFill>
                <a:latin typeface="Calibri"/>
                <a:ea typeface="Calibri"/>
                <a:cs typeface="Calibri"/>
                <a:sym typeface="Calibri"/>
              </a:rPr>
              <a:t>us clouds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28" name="Google Shape;528;g2a613fe29c9_2_20"/>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29" name="Google Shape;529;g2a613fe29c9_2_20"/>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30" name="Google Shape;530;g2a613fe29c9_2_20"/>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31" name="Google Shape;531;g2a613fe29c9_2_20"/>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532" name="Google Shape;532;g2a613fe29c9_2_20"/>
          <p:cNvPicPr preferRelativeResize="0"/>
          <p:nvPr/>
        </p:nvPicPr>
        <p:blipFill rotWithShape="1">
          <a:blip r:embed="rId3">
            <a:alphaModFix/>
          </a:blip>
          <a:srcRect b="0" l="0" r="0" t="0"/>
          <a:stretch/>
        </p:blipFill>
        <p:spPr>
          <a:xfrm>
            <a:off x="5807925" y="4409650"/>
            <a:ext cx="3026249" cy="2020400"/>
          </a:xfrm>
          <a:prstGeom prst="rect">
            <a:avLst/>
          </a:prstGeom>
          <a:noFill/>
          <a:ln>
            <a:noFill/>
          </a:ln>
        </p:spPr>
      </p:pic>
      <p:pic>
        <p:nvPicPr>
          <p:cNvPr id="533" name="Google Shape;533;g2a613fe29c9_2_20"/>
          <p:cNvPicPr preferRelativeResize="0"/>
          <p:nvPr/>
        </p:nvPicPr>
        <p:blipFill rotWithShape="1">
          <a:blip r:embed="rId4">
            <a:alphaModFix/>
          </a:blip>
          <a:srcRect b="0" l="0" r="0" t="0"/>
          <a:stretch/>
        </p:blipFill>
        <p:spPr>
          <a:xfrm>
            <a:off x="5807926" y="1942821"/>
            <a:ext cx="3026250" cy="2020403"/>
          </a:xfrm>
          <a:prstGeom prst="rect">
            <a:avLst/>
          </a:prstGeom>
          <a:noFill/>
          <a:ln>
            <a:noFill/>
          </a:ln>
        </p:spPr>
      </p:pic>
      <p:pic>
        <p:nvPicPr>
          <p:cNvPr id="534" name="Google Shape;534;g2a613fe29c9_2_20"/>
          <p:cNvPicPr preferRelativeResize="0"/>
          <p:nvPr/>
        </p:nvPicPr>
        <p:blipFill rotWithShape="1">
          <a:blip r:embed="rId5">
            <a:alphaModFix/>
          </a:blip>
          <a:srcRect b="0" l="0" r="0" t="0"/>
          <a:stretch/>
        </p:blipFill>
        <p:spPr>
          <a:xfrm>
            <a:off x="1172556" y="1942825"/>
            <a:ext cx="3061128" cy="2020401"/>
          </a:xfrm>
          <a:prstGeom prst="rect">
            <a:avLst/>
          </a:prstGeom>
          <a:noFill/>
          <a:ln>
            <a:noFill/>
          </a:ln>
        </p:spPr>
      </p:pic>
      <p:pic>
        <p:nvPicPr>
          <p:cNvPr id="535" name="Google Shape;535;g2a613fe29c9_2_20"/>
          <p:cNvPicPr preferRelativeResize="0"/>
          <p:nvPr/>
        </p:nvPicPr>
        <p:blipFill rotWithShape="1">
          <a:blip r:embed="rId6">
            <a:alphaModFix/>
          </a:blip>
          <a:srcRect b="0" l="0" r="0" t="0"/>
          <a:stretch/>
        </p:blipFill>
        <p:spPr>
          <a:xfrm>
            <a:off x="1189988" y="4345759"/>
            <a:ext cx="3026250" cy="201749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g2bed9c8a763_0_8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42" name="Google Shape;542;g2bed9c8a763_0_8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43" name="Google Shape;543;g2bed9c8a763_0_86"/>
          <p:cNvCxnSpPr>
            <a:stCxn id="544" idx="4"/>
            <a:endCxn id="54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45" name="Google Shape;545;g2bed9c8a763_0_8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46" name="Google Shape;546;g2bed9c8a763_0_8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44" name="Google Shape;544;g2bed9c8a763_0_8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47" name="Google Shape;547;g2bed9c8a763_0_86"/>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cirr</a:t>
            </a:r>
            <a:r>
              <a:rPr b="1" i="0" lang="en-US" sz="3000" u="none" cap="none" strike="noStrike">
                <a:solidFill>
                  <a:srgbClr val="000000"/>
                </a:solidFill>
                <a:latin typeface="Calibri"/>
                <a:ea typeface="Calibri"/>
                <a:cs typeface="Calibri"/>
                <a:sym typeface="Calibri"/>
              </a:rPr>
              <a:t>us clouds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48" name="Google Shape;548;g2bed9c8a763_0_86"/>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49" name="Google Shape;549;g2bed9c8a763_0_86"/>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50" name="Google Shape;550;g2bed9c8a763_0_86"/>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51" name="Google Shape;551;g2bed9c8a763_0_86"/>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552" name="Google Shape;552;g2bed9c8a763_0_86"/>
          <p:cNvPicPr preferRelativeResize="0"/>
          <p:nvPr/>
        </p:nvPicPr>
        <p:blipFill rotWithShape="1">
          <a:blip r:embed="rId3">
            <a:alphaModFix/>
          </a:blip>
          <a:srcRect b="0" l="0" r="0" t="0"/>
          <a:stretch/>
        </p:blipFill>
        <p:spPr>
          <a:xfrm>
            <a:off x="5807925" y="4409650"/>
            <a:ext cx="3026249" cy="2020400"/>
          </a:xfrm>
          <a:prstGeom prst="rect">
            <a:avLst/>
          </a:prstGeom>
          <a:noFill/>
          <a:ln>
            <a:noFill/>
          </a:ln>
        </p:spPr>
      </p:pic>
      <p:pic>
        <p:nvPicPr>
          <p:cNvPr id="553" name="Google Shape;553;g2bed9c8a763_0_86"/>
          <p:cNvPicPr preferRelativeResize="0"/>
          <p:nvPr/>
        </p:nvPicPr>
        <p:blipFill rotWithShape="1">
          <a:blip r:embed="rId4">
            <a:alphaModFix/>
          </a:blip>
          <a:srcRect b="0" l="0" r="0" t="0"/>
          <a:stretch/>
        </p:blipFill>
        <p:spPr>
          <a:xfrm>
            <a:off x="5807926" y="1942821"/>
            <a:ext cx="3026250" cy="2020403"/>
          </a:xfrm>
          <a:prstGeom prst="rect">
            <a:avLst/>
          </a:prstGeom>
          <a:noFill/>
          <a:ln>
            <a:noFill/>
          </a:ln>
        </p:spPr>
      </p:pic>
      <p:pic>
        <p:nvPicPr>
          <p:cNvPr id="554" name="Google Shape;554;g2bed9c8a763_0_86"/>
          <p:cNvPicPr preferRelativeResize="0"/>
          <p:nvPr/>
        </p:nvPicPr>
        <p:blipFill rotWithShape="1">
          <a:blip r:embed="rId5">
            <a:alphaModFix/>
          </a:blip>
          <a:srcRect b="0" l="0" r="0" t="0"/>
          <a:stretch/>
        </p:blipFill>
        <p:spPr>
          <a:xfrm>
            <a:off x="1172556" y="1942825"/>
            <a:ext cx="3061128" cy="2020401"/>
          </a:xfrm>
          <a:prstGeom prst="rect">
            <a:avLst/>
          </a:prstGeom>
          <a:noFill/>
          <a:ln>
            <a:noFill/>
          </a:ln>
        </p:spPr>
      </p:pic>
      <p:pic>
        <p:nvPicPr>
          <p:cNvPr id="555" name="Google Shape;555;g2bed9c8a763_0_86"/>
          <p:cNvPicPr preferRelativeResize="0"/>
          <p:nvPr/>
        </p:nvPicPr>
        <p:blipFill rotWithShape="1">
          <a:blip r:embed="rId6">
            <a:alphaModFix/>
          </a:blip>
          <a:srcRect b="0" l="0" r="0" t="0"/>
          <a:stretch/>
        </p:blipFill>
        <p:spPr>
          <a:xfrm>
            <a:off x="1189988" y="4345759"/>
            <a:ext cx="3026250" cy="2017490"/>
          </a:xfrm>
          <a:prstGeom prst="rect">
            <a:avLst/>
          </a:prstGeom>
          <a:noFill/>
          <a:ln>
            <a:noFill/>
          </a:ln>
        </p:spPr>
      </p:pic>
      <p:sp>
        <p:nvSpPr>
          <p:cNvPr id="556" name="Google Shape;556;g2bed9c8a763_0_86"/>
          <p:cNvSpPr/>
          <p:nvPr/>
        </p:nvSpPr>
        <p:spPr>
          <a:xfrm>
            <a:off x="4998451" y="1651324"/>
            <a:ext cx="3985200" cy="25104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g25e11802ac4_0_210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63" name="Google Shape;563;g25e11802ac4_0_210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64" name="Google Shape;564;g25e11802ac4_0_2108"/>
          <p:cNvCxnSpPr>
            <a:stCxn id="565" idx="4"/>
            <a:endCxn id="56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66" name="Google Shape;566;g25e11802ac4_0_210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67" name="Google Shape;567;g25e11802ac4_0_210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65" name="Google Shape;565;g25e11802ac4_0_210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68" name="Google Shape;568;g25e11802ac4_0_2108"/>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569" name="Google Shape;569;g25e11802ac4_0_2108"/>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70" name="Google Shape;570;g25e11802ac4_0_2108"/>
          <p:cNvCxnSpPr>
            <a:stCxn id="571" idx="4"/>
            <a:endCxn id="568"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572" name="Google Shape;572;g25e11802ac4_0_2108"/>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573" name="Google Shape;573;g25e11802ac4_0_2108"/>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571" name="Google Shape;571;g25e11802ac4_0_2108"/>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74" name="Google Shape;574;g25e11802ac4_0_2108"/>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575" name="Google Shape;575;g25e11802ac4_0_2108"/>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576" name="Google Shape;576;g25e11802ac4_0_2108"/>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577" name="Google Shape;577;g25e11802ac4_0_2108"/>
          <p:cNvSpPr txBox="1"/>
          <p:nvPr/>
        </p:nvSpPr>
        <p:spPr>
          <a:xfrm>
            <a:off x="3024950" y="3109708"/>
            <a:ext cx="31638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Cirr</a:t>
            </a:r>
            <a:r>
              <a:rPr b="1" i="0" lang="en-US" sz="2900" u="none" cap="none" strike="noStrike">
                <a:solidFill>
                  <a:srgbClr val="000000"/>
                </a:solidFill>
                <a:latin typeface="Poppins"/>
                <a:ea typeface="Poppins"/>
                <a:cs typeface="Poppins"/>
                <a:sym typeface="Poppins"/>
              </a:rPr>
              <a:t>us</a:t>
            </a:r>
            <a:endParaRPr b="1" i="0" sz="2900" u="none" cap="none" strike="noStrike">
              <a:solidFill>
                <a:srgbClr val="000000"/>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2900"/>
              <a:buFont typeface="Arial"/>
              <a:buNone/>
            </a:pPr>
            <a:r>
              <a:rPr b="1" i="0" lang="en-US" sz="2900" u="none" cap="none" strike="noStrike">
                <a:solidFill>
                  <a:srgbClr val="000000"/>
                </a:solidFill>
                <a:latin typeface="Poppins"/>
                <a:ea typeface="Poppins"/>
                <a:cs typeface="Poppins"/>
                <a:sym typeface="Poppins"/>
              </a:rPr>
              <a:t>clouds</a:t>
            </a:r>
            <a:endParaRPr b="1" i="0" sz="2900" u="none" cap="none" strike="noStrike">
              <a:solidFill>
                <a:srgbClr val="000000"/>
              </a:solidFill>
              <a:latin typeface="Poppins"/>
              <a:ea typeface="Poppins"/>
              <a:cs typeface="Poppins"/>
              <a:sym typeface="Poppins"/>
            </a:endParaRPr>
          </a:p>
        </p:txBody>
      </p:sp>
      <p:sp>
        <p:nvSpPr>
          <p:cNvPr id="578" name="Google Shape;578;g25e11802ac4_0_2108"/>
          <p:cNvSpPr txBox="1"/>
          <p:nvPr/>
        </p:nvSpPr>
        <p:spPr>
          <a:xfrm>
            <a:off x="4942825" y="6150850"/>
            <a:ext cx="3744000" cy="3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cirr</a:t>
            </a:r>
            <a:r>
              <a:rPr b="0" i="0" lang="en-US" sz="1700" u="none" cap="none" strike="noStrike">
                <a:solidFill>
                  <a:srgbClr val="000000"/>
                </a:solidFill>
                <a:latin typeface="Helvetica Neue Light"/>
                <a:ea typeface="Helvetica Neue Light"/>
                <a:cs typeface="Helvetica Neue Light"/>
                <a:sym typeface="Helvetica Neue Light"/>
              </a:rPr>
              <a:t>us clouds impact my life?</a:t>
            </a:r>
            <a:endParaRPr b="0" i="0" sz="1700" u="none" cap="none" strike="noStrike">
              <a:solidFill>
                <a:srgbClr val="000000"/>
              </a:solidFill>
              <a:latin typeface="Arial"/>
              <a:ea typeface="Arial"/>
              <a:cs typeface="Arial"/>
              <a:sym typeface="Arial"/>
            </a:endParaRPr>
          </a:p>
        </p:txBody>
      </p:sp>
      <p:pic>
        <p:nvPicPr>
          <p:cNvPr id="579" name="Google Shape;579;g25e11802ac4_0_2108"/>
          <p:cNvPicPr preferRelativeResize="0"/>
          <p:nvPr/>
        </p:nvPicPr>
        <p:blipFill rotWithShape="1">
          <a:blip r:embed="rId3">
            <a:alphaModFix/>
          </a:blip>
          <a:srcRect b="0" l="0" r="0" t="0"/>
          <a:stretch/>
        </p:blipFill>
        <p:spPr>
          <a:xfrm>
            <a:off x="5937315" y="1070800"/>
            <a:ext cx="2684886" cy="17925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g25e11802ac4_0_213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86" name="Google Shape;586;g25e11802ac4_0_213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87" name="Google Shape;587;g25e11802ac4_0_2130"/>
          <p:cNvCxnSpPr>
            <a:stCxn id="588" idx="4"/>
            <a:endCxn id="58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89" name="Google Shape;589;g25e11802ac4_0_213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90" name="Google Shape;590;g25e11802ac4_0_213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88" name="Google Shape;588;g25e11802ac4_0_213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91" name="Google Shape;591;g25e11802ac4_0_2130"/>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cirr</a:t>
            </a:r>
            <a:r>
              <a:rPr b="1" i="0" lang="en-US" sz="3000" u="none" cap="none" strike="noStrike">
                <a:solidFill>
                  <a:srgbClr val="000000"/>
                </a:solidFill>
                <a:latin typeface="Calibri"/>
                <a:ea typeface="Calibri"/>
                <a:cs typeface="Calibri"/>
                <a:sym typeface="Calibri"/>
              </a:rPr>
              <a:t>us clouds</a:t>
            </a:r>
            <a:r>
              <a:rPr b="0" i="0" lang="en-US" sz="3000" u="none" cap="none" strike="noStrike">
                <a:solidFill>
                  <a:srgbClr val="000000"/>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592" name="Google Shape;592;g25e11802ac4_0_2130"/>
          <p:cNvSpPr txBox="1"/>
          <p:nvPr/>
        </p:nvSpPr>
        <p:spPr>
          <a:xfrm>
            <a:off x="1073532" y="52692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highlight>
                  <a:srgbClr val="FFFFFF"/>
                </a:highlight>
                <a:latin typeface="Helvetica Neue Light"/>
                <a:ea typeface="Helvetica Neue Light"/>
                <a:cs typeface="Helvetica Neue Light"/>
                <a:sym typeface="Helvetica Neue Light"/>
              </a:rPr>
              <a:t>Smooth, gray clouds that cover the whole sky</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593" name="Google Shape;593;g25e11802ac4_0_2130"/>
          <p:cNvSpPr txBox="1"/>
          <p:nvPr/>
        </p:nvSpPr>
        <p:spPr>
          <a:xfrm>
            <a:off x="1036257" y="41794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000000"/>
                </a:solidFill>
                <a:latin typeface="Helvetica Neue Light"/>
                <a:ea typeface="Helvetica Neue Light"/>
                <a:cs typeface="Helvetica Neue Light"/>
                <a:sym typeface="Helvetica Neue Light"/>
              </a:rPr>
              <a:t>Fluffy, white clouds with flat bottoms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94" name="Google Shape;594;g25e11802ac4_0_2130"/>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95" name="Google Shape;595;g25e11802ac4_0_2130"/>
          <p:cNvSpPr txBox="1"/>
          <p:nvPr/>
        </p:nvSpPr>
        <p:spPr>
          <a:xfrm>
            <a:off x="1073532" y="20160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highlight>
                  <a:srgbClr val="FFFFFF"/>
                </a:highlight>
                <a:latin typeface="Helvetica Neue Light"/>
                <a:ea typeface="Helvetica Neue Light"/>
                <a:cs typeface="Helvetica Neue Light"/>
                <a:sym typeface="Helvetica Neue Light"/>
              </a:rPr>
              <a:t>Large, tall clouds with dark bottoms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96" name="Google Shape;596;g25e11802ac4_0_2130"/>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97" name="Google Shape;597;g25e11802ac4_0_2130"/>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98" name="Google Shape;598;g25e11802ac4_0_2130"/>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99" name="Google Shape;599;g25e11802ac4_0_2130"/>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00" name="Google Shape;600;g25e11802ac4_0_2130"/>
          <p:cNvSpPr txBox="1"/>
          <p:nvPr/>
        </p:nvSpPr>
        <p:spPr>
          <a:xfrm>
            <a:off x="1036257" y="3046346"/>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highlight>
                  <a:srgbClr val="FFFFFF"/>
                </a:highlight>
                <a:latin typeface="Helvetica Neue Light"/>
                <a:ea typeface="Helvetica Neue Light"/>
                <a:cs typeface="Helvetica Neue Light"/>
                <a:sym typeface="Helvetica Neue Light"/>
              </a:rPr>
              <a:t>High, feathery clouds</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descr="Rewind" id="151" name="Google Shape;151;g2b807f687a5_1_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g2b807f687a5_1_0"/>
          <p:cNvSpPr txBox="1"/>
          <p:nvPr/>
        </p:nvSpPr>
        <p:spPr>
          <a:xfrm>
            <a:off x="259800" y="637196"/>
            <a:ext cx="8557800" cy="1154100"/>
          </a:xfrm>
          <a:prstGeom prst="rect">
            <a:avLst/>
          </a:prstGeom>
          <a:no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sng" cap="none" strike="noStrike">
                <a:solidFill>
                  <a:srgbClr val="000000"/>
                </a:solidFill>
                <a:latin typeface="Calibri"/>
                <a:ea typeface="Calibri"/>
                <a:cs typeface="Calibri"/>
                <a:sym typeface="Calibri"/>
              </a:rPr>
              <a:t>Forecast</a:t>
            </a:r>
            <a:r>
              <a:rPr b="0" i="0" lang="en-US" sz="3200" u="none" cap="none" strike="noStrike">
                <a:solidFill>
                  <a:srgbClr val="000000"/>
                </a:solidFill>
                <a:latin typeface="Calibri"/>
                <a:ea typeface="Calibri"/>
                <a:cs typeface="Calibri"/>
                <a:sym typeface="Calibri"/>
              </a:rPr>
              <a:t>: </a:t>
            </a:r>
            <a:r>
              <a:rPr b="0" i="0" lang="en-US" sz="3200" u="none" cap="none" strike="noStrike">
                <a:solidFill>
                  <a:srgbClr val="0D0D0D"/>
                </a:solidFill>
                <a:highlight>
                  <a:srgbClr val="FFFFFF"/>
                </a:highlight>
                <a:latin typeface="Calibri"/>
                <a:ea typeface="Calibri"/>
                <a:cs typeface="Calibri"/>
                <a:sym typeface="Calibri"/>
              </a:rPr>
              <a:t>A prediction or guess of what the weather will be </a:t>
            </a:r>
            <a:endParaRPr b="0" i="0" sz="3200" u="none" cap="none" strike="noStrike">
              <a:solidFill>
                <a:srgbClr val="000000"/>
              </a:solidFill>
              <a:latin typeface="Calibri"/>
              <a:ea typeface="Calibri"/>
              <a:cs typeface="Calibri"/>
              <a:sym typeface="Calibri"/>
            </a:endParaRPr>
          </a:p>
        </p:txBody>
      </p:sp>
      <p:pic>
        <p:nvPicPr>
          <p:cNvPr id="153" name="Google Shape;153;g2b807f687a5_1_0"/>
          <p:cNvPicPr preferRelativeResize="0"/>
          <p:nvPr/>
        </p:nvPicPr>
        <p:blipFill rotWithShape="1">
          <a:blip r:embed="rId4">
            <a:alphaModFix/>
          </a:blip>
          <a:srcRect b="0" l="0" r="0" t="0"/>
          <a:stretch/>
        </p:blipFill>
        <p:spPr>
          <a:xfrm>
            <a:off x="646244" y="2022301"/>
            <a:ext cx="7413480" cy="452219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g2bed9c8a763_0_10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07" name="Google Shape;607;g2bed9c8a763_0_10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08" name="Google Shape;608;g2bed9c8a763_0_109"/>
          <p:cNvCxnSpPr>
            <a:stCxn id="609" idx="4"/>
            <a:endCxn id="60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10" name="Google Shape;610;g2bed9c8a763_0_10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11" name="Google Shape;611;g2bed9c8a763_0_10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09" name="Google Shape;609;g2bed9c8a763_0_10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12" name="Google Shape;612;g2bed9c8a763_0_109"/>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cirr</a:t>
            </a:r>
            <a:r>
              <a:rPr b="1" i="0" lang="en-US" sz="3000" u="none" cap="none" strike="noStrike">
                <a:solidFill>
                  <a:srgbClr val="000000"/>
                </a:solidFill>
                <a:latin typeface="Calibri"/>
                <a:ea typeface="Calibri"/>
                <a:cs typeface="Calibri"/>
                <a:sym typeface="Calibri"/>
              </a:rPr>
              <a:t>us clouds</a:t>
            </a:r>
            <a:r>
              <a:rPr b="0" i="0" lang="en-US" sz="3000" u="none" cap="none" strike="noStrike">
                <a:solidFill>
                  <a:srgbClr val="000000"/>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613" name="Google Shape;613;g2bed9c8a763_0_109"/>
          <p:cNvSpPr txBox="1"/>
          <p:nvPr/>
        </p:nvSpPr>
        <p:spPr>
          <a:xfrm>
            <a:off x="1073532" y="52692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highlight>
                  <a:srgbClr val="FFFFFF"/>
                </a:highlight>
                <a:latin typeface="Helvetica Neue Light"/>
                <a:ea typeface="Helvetica Neue Light"/>
                <a:cs typeface="Helvetica Neue Light"/>
                <a:sym typeface="Helvetica Neue Light"/>
              </a:rPr>
              <a:t>Smooth, gray clouds that cover the whole sky</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614" name="Google Shape;614;g2bed9c8a763_0_109"/>
          <p:cNvSpPr txBox="1"/>
          <p:nvPr/>
        </p:nvSpPr>
        <p:spPr>
          <a:xfrm>
            <a:off x="1036257" y="41794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000000"/>
                </a:solidFill>
                <a:latin typeface="Helvetica Neue Light"/>
                <a:ea typeface="Helvetica Neue Light"/>
                <a:cs typeface="Helvetica Neue Light"/>
                <a:sym typeface="Helvetica Neue Light"/>
              </a:rPr>
              <a:t>Fluffy, white clouds with flat bottoms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15" name="Google Shape;615;g2bed9c8a763_0_109"/>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16" name="Google Shape;616;g2bed9c8a763_0_109"/>
          <p:cNvSpPr txBox="1"/>
          <p:nvPr/>
        </p:nvSpPr>
        <p:spPr>
          <a:xfrm>
            <a:off x="1073532" y="20160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highlight>
                  <a:srgbClr val="FFFFFF"/>
                </a:highlight>
                <a:latin typeface="Helvetica Neue Light"/>
                <a:ea typeface="Helvetica Neue Light"/>
                <a:cs typeface="Helvetica Neue Light"/>
                <a:sym typeface="Helvetica Neue Light"/>
              </a:rPr>
              <a:t>Large, tall clouds with dark bottoms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17" name="Google Shape;617;g2bed9c8a763_0_109"/>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18" name="Google Shape;618;g2bed9c8a763_0_109"/>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19" name="Google Shape;619;g2bed9c8a763_0_109"/>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20" name="Google Shape;620;g2bed9c8a763_0_109"/>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21" name="Google Shape;621;g2bed9c8a763_0_109"/>
          <p:cNvSpPr txBox="1"/>
          <p:nvPr/>
        </p:nvSpPr>
        <p:spPr>
          <a:xfrm>
            <a:off x="1036257" y="3046346"/>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highlight>
                  <a:srgbClr val="FFFFFF"/>
                </a:highlight>
                <a:latin typeface="Helvetica Neue Light"/>
                <a:ea typeface="Helvetica Neue Light"/>
                <a:cs typeface="Helvetica Neue Light"/>
                <a:sym typeface="Helvetica Neue Light"/>
              </a:rPr>
              <a:t>High, feathery clouds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22" name="Google Shape;622;g2bed9c8a763_0_109"/>
          <p:cNvSpPr/>
          <p:nvPr/>
        </p:nvSpPr>
        <p:spPr>
          <a:xfrm>
            <a:off x="350250" y="2825975"/>
            <a:ext cx="4476600" cy="10158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g25e11802ac4_0_2343"/>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29" name="Google Shape;629;g25e11802ac4_0_234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30" name="Google Shape;630;g25e11802ac4_0_234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31" name="Google Shape;631;g25e11802ac4_0_2343"/>
          <p:cNvCxnSpPr>
            <a:stCxn id="632" idx="4"/>
            <a:endCxn id="62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33" name="Google Shape;633;g25e11802ac4_0_234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34" name="Google Shape;634;g25e11802ac4_0_234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32" name="Google Shape;632;g25e11802ac4_0_234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35" name="Google Shape;635;g25e11802ac4_0_2343"/>
          <p:cNvSpPr txBox="1"/>
          <p:nvPr/>
        </p:nvSpPr>
        <p:spPr>
          <a:xfrm>
            <a:off x="612500" y="1210575"/>
            <a:ext cx="3696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High, feathery clouds</a:t>
            </a:r>
            <a:endParaRPr b="0" i="0" sz="2400" u="none" cap="none" strike="noStrike">
              <a:solidFill>
                <a:srgbClr val="434343"/>
              </a:solidFill>
              <a:latin typeface="Helvetica Neue Light"/>
              <a:ea typeface="Helvetica Neue Light"/>
              <a:cs typeface="Helvetica Neue Light"/>
              <a:sym typeface="Helvetica Neue Light"/>
            </a:endParaRPr>
          </a:p>
        </p:txBody>
      </p:sp>
      <p:cxnSp>
        <p:nvCxnSpPr>
          <p:cNvPr id="636" name="Google Shape;636;g25e11802ac4_0_2343"/>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37" name="Google Shape;637;g25e11802ac4_0_2343"/>
          <p:cNvCxnSpPr>
            <a:stCxn id="638" idx="4"/>
            <a:endCxn id="628"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39" name="Google Shape;639;g25e11802ac4_0_2343"/>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40" name="Google Shape;640;g25e11802ac4_0_2343"/>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38" name="Google Shape;638;g25e11802ac4_0_2343"/>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41" name="Google Shape;641;g25e11802ac4_0_2343"/>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42" name="Google Shape;642;g25e11802ac4_0_2343"/>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43" name="Google Shape;643;g25e11802ac4_0_2343"/>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44" name="Google Shape;644;g25e11802ac4_0_2343"/>
          <p:cNvSpPr txBox="1"/>
          <p:nvPr/>
        </p:nvSpPr>
        <p:spPr>
          <a:xfrm>
            <a:off x="3024950" y="3109708"/>
            <a:ext cx="31638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Cirr</a:t>
            </a:r>
            <a:r>
              <a:rPr b="1" i="0" lang="en-US" sz="2900" u="none" cap="none" strike="noStrike">
                <a:solidFill>
                  <a:srgbClr val="000000"/>
                </a:solidFill>
                <a:latin typeface="Poppins"/>
                <a:ea typeface="Poppins"/>
                <a:cs typeface="Poppins"/>
                <a:sym typeface="Poppins"/>
              </a:rPr>
              <a:t>us</a:t>
            </a:r>
            <a:endParaRPr b="1" i="0" sz="2900" u="none" cap="none" strike="noStrike">
              <a:solidFill>
                <a:srgbClr val="000000"/>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2900"/>
              <a:buFont typeface="Arial"/>
              <a:buNone/>
            </a:pPr>
            <a:r>
              <a:rPr b="1" i="0" lang="en-US" sz="2900" u="none" cap="none" strike="noStrike">
                <a:solidFill>
                  <a:srgbClr val="000000"/>
                </a:solidFill>
                <a:latin typeface="Poppins"/>
                <a:ea typeface="Poppins"/>
                <a:cs typeface="Poppins"/>
                <a:sym typeface="Poppins"/>
              </a:rPr>
              <a:t>clouds</a:t>
            </a:r>
            <a:endParaRPr b="1" i="0" sz="2900" u="none" cap="none" strike="noStrike">
              <a:solidFill>
                <a:srgbClr val="000000"/>
              </a:solidFill>
              <a:latin typeface="Poppins"/>
              <a:ea typeface="Poppins"/>
              <a:cs typeface="Poppins"/>
              <a:sym typeface="Poppins"/>
            </a:endParaRPr>
          </a:p>
        </p:txBody>
      </p:sp>
      <p:sp>
        <p:nvSpPr>
          <p:cNvPr id="645" name="Google Shape;645;g25e11802ac4_0_2343"/>
          <p:cNvSpPr txBox="1"/>
          <p:nvPr/>
        </p:nvSpPr>
        <p:spPr>
          <a:xfrm>
            <a:off x="4942825" y="6150850"/>
            <a:ext cx="3744000" cy="3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cirr</a:t>
            </a:r>
            <a:r>
              <a:rPr b="0" i="0" lang="en-US" sz="1700" u="none" cap="none" strike="noStrike">
                <a:solidFill>
                  <a:srgbClr val="000000"/>
                </a:solidFill>
                <a:latin typeface="Helvetica Neue Light"/>
                <a:ea typeface="Helvetica Neue Light"/>
                <a:cs typeface="Helvetica Neue Light"/>
                <a:sym typeface="Helvetica Neue Light"/>
              </a:rPr>
              <a:t>us clouds impact my life?</a:t>
            </a:r>
            <a:endParaRPr b="0" i="0" sz="1700" u="none" cap="none" strike="noStrike">
              <a:solidFill>
                <a:srgbClr val="000000"/>
              </a:solidFill>
              <a:latin typeface="Arial"/>
              <a:ea typeface="Arial"/>
              <a:cs typeface="Arial"/>
              <a:sym typeface="Arial"/>
            </a:endParaRPr>
          </a:p>
        </p:txBody>
      </p:sp>
      <p:pic>
        <p:nvPicPr>
          <p:cNvPr id="646" name="Google Shape;646;g25e11802ac4_0_2343"/>
          <p:cNvPicPr preferRelativeResize="0"/>
          <p:nvPr/>
        </p:nvPicPr>
        <p:blipFill rotWithShape="1">
          <a:blip r:embed="rId3">
            <a:alphaModFix/>
          </a:blip>
          <a:srcRect b="0" l="0" r="0" t="0"/>
          <a:stretch/>
        </p:blipFill>
        <p:spPr>
          <a:xfrm>
            <a:off x="5937315" y="1070800"/>
            <a:ext cx="2684886" cy="17925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g25e11802ac4_0_236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53" name="Google Shape;653;g25e11802ac4_0_236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54" name="Google Shape;654;g25e11802ac4_0_2367"/>
          <p:cNvCxnSpPr>
            <a:stCxn id="655" idx="4"/>
            <a:endCxn id="65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56" name="Google Shape;656;g25e11802ac4_0_236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57" name="Google Shape;657;g25e11802ac4_0_236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55" name="Google Shape;655;g25e11802ac4_0_236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58" name="Google Shape;658;g25e11802ac4_0_2367"/>
          <p:cNvSpPr txBox="1"/>
          <p:nvPr/>
        </p:nvSpPr>
        <p:spPr>
          <a:xfrm>
            <a:off x="467256" y="317051"/>
            <a:ext cx="82095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extLst>
                  <a:ext uri="http://customooxmlschemas.google.com/">
                    <go:slidesCustomData xmlns:go="http://customooxmlschemas.google.com/" textRoundtripDataId="0"/>
                  </a:ext>
                </a:extLst>
              </a:rPr>
              <a:t>Directions:</a:t>
            </a:r>
            <a:r>
              <a:rPr b="1"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1"/>
                  </a:ext>
                </a:extLst>
              </a:rPr>
              <a:t> </a:t>
            </a:r>
            <a:r>
              <a:rPr b="0"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2"/>
                  </a:ext>
                </a:extLst>
              </a:rPr>
              <a:t>Choose the correct </a:t>
            </a:r>
            <a:r>
              <a:rPr b="0" i="1"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3"/>
                  </a:ext>
                </a:extLst>
              </a:rPr>
              <a:t>example</a:t>
            </a:r>
            <a:r>
              <a:rPr b="0"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4"/>
                  </a:ext>
                </a:extLst>
              </a:rPr>
              <a:t> of </a:t>
            </a:r>
            <a:r>
              <a:rPr b="1" lang="en-US" sz="3000">
                <a:latin typeface="Calibri"/>
                <a:ea typeface="Calibri"/>
                <a:cs typeface="Calibri"/>
                <a:sym typeface="Calibri"/>
                <a:extLst>
                  <a:ext uri="http://customooxmlschemas.google.com/">
                    <go:slidesCustomData xmlns:go="http://customooxmlschemas.google.com/" textRoundtripDataId="5"/>
                  </a:ext>
                </a:extLst>
              </a:rPr>
              <a:t>cirr</a:t>
            </a:r>
            <a:r>
              <a:rPr b="1"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6"/>
                  </a:ext>
                </a:extLst>
              </a:rPr>
              <a:t>us clouds </a:t>
            </a:r>
            <a:r>
              <a:rPr b="0"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7"/>
                  </a:ext>
                </a:extLst>
              </a:rPr>
              <a:t>from the choices below. </a:t>
            </a:r>
            <a:endParaRPr b="0" i="0" sz="1400" u="none" cap="none" strike="noStrike">
              <a:solidFill>
                <a:srgbClr val="000000"/>
              </a:solidFill>
              <a:latin typeface="Arial"/>
              <a:ea typeface="Arial"/>
              <a:cs typeface="Arial"/>
              <a:sym typeface="Arial"/>
            </a:endParaRPr>
          </a:p>
        </p:txBody>
      </p:sp>
      <p:sp>
        <p:nvSpPr>
          <p:cNvPr id="659" name="Google Shape;659;g25e11802ac4_0_2367"/>
          <p:cNvSpPr txBox="1"/>
          <p:nvPr/>
        </p:nvSpPr>
        <p:spPr>
          <a:xfrm>
            <a:off x="1073532" y="4964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Clouds that look like a big gray blanket across the sky </a:t>
            </a:r>
            <a:endParaRPr b="0" i="0" sz="1400" u="none" cap="none" strike="noStrike">
              <a:solidFill>
                <a:srgbClr val="434343"/>
              </a:solidFill>
              <a:latin typeface="Arial"/>
              <a:ea typeface="Arial"/>
              <a:cs typeface="Arial"/>
              <a:sym typeface="Arial"/>
            </a:endParaRPr>
          </a:p>
        </p:txBody>
      </p:sp>
      <p:sp>
        <p:nvSpPr>
          <p:cNvPr id="660" name="Google Shape;660;g25e11802ac4_0_2367"/>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Clouds high in the sky that look wispy</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61" name="Google Shape;661;g25e11802ac4_0_2367"/>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62" name="Google Shape;662;g25e11802ac4_0_2367"/>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Small clouds that look like cotton balls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63" name="Google Shape;663;g25e11802ac4_0_2367"/>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64" name="Google Shape;664;g25e11802ac4_0_2367"/>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65" name="Google Shape;665;g25e11802ac4_0_2367"/>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66" name="Google Shape;666;g25e11802ac4_0_2367"/>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67" name="Google Shape;667;g25e11802ac4_0_2367"/>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Large clouds that look stormy</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g2bed9c8a763_0_13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74" name="Google Shape;674;g2bed9c8a763_0_13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75" name="Google Shape;675;g2bed9c8a763_0_133"/>
          <p:cNvCxnSpPr>
            <a:stCxn id="676" idx="4"/>
            <a:endCxn id="67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77" name="Google Shape;677;g2bed9c8a763_0_13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78" name="Google Shape;678;g2bed9c8a763_0_13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76" name="Google Shape;676;g2bed9c8a763_0_13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79" name="Google Shape;679;g2bed9c8a763_0_133"/>
          <p:cNvSpPr txBox="1"/>
          <p:nvPr/>
        </p:nvSpPr>
        <p:spPr>
          <a:xfrm>
            <a:off x="467256" y="317051"/>
            <a:ext cx="82095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extLst>
                  <a:ext uri="http://customooxmlschemas.google.com/">
                    <go:slidesCustomData xmlns:go="http://customooxmlschemas.google.com/" textRoundtripDataId="8"/>
                  </a:ext>
                </a:extLst>
              </a:rPr>
              <a:t>Directions:</a:t>
            </a:r>
            <a:r>
              <a:rPr b="1"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9"/>
                  </a:ext>
                </a:extLst>
              </a:rPr>
              <a:t> </a:t>
            </a:r>
            <a:r>
              <a:rPr b="0"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10"/>
                  </a:ext>
                </a:extLst>
              </a:rPr>
              <a:t>Choose the correct </a:t>
            </a:r>
            <a:r>
              <a:rPr b="0" i="1"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11"/>
                  </a:ext>
                </a:extLst>
              </a:rPr>
              <a:t>example</a:t>
            </a:r>
            <a:r>
              <a:rPr b="0"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12"/>
                  </a:ext>
                </a:extLst>
              </a:rPr>
              <a:t> of </a:t>
            </a:r>
            <a:r>
              <a:rPr b="1" lang="en-US" sz="3000">
                <a:latin typeface="Calibri"/>
                <a:ea typeface="Calibri"/>
                <a:cs typeface="Calibri"/>
                <a:sym typeface="Calibri"/>
                <a:extLst>
                  <a:ext uri="http://customooxmlschemas.google.com/">
                    <go:slidesCustomData xmlns:go="http://customooxmlschemas.google.com/" textRoundtripDataId="13"/>
                  </a:ext>
                </a:extLst>
              </a:rPr>
              <a:t>cirr</a:t>
            </a:r>
            <a:r>
              <a:rPr b="1"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14"/>
                  </a:ext>
                </a:extLst>
              </a:rPr>
              <a:t>us clouds </a:t>
            </a:r>
            <a:r>
              <a:rPr b="0"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15"/>
                  </a:ext>
                </a:extLst>
              </a:rPr>
              <a:t>from the choices below. </a:t>
            </a:r>
            <a:endParaRPr b="0" i="0" sz="1400" u="none" cap="none" strike="noStrike">
              <a:solidFill>
                <a:srgbClr val="000000"/>
              </a:solidFill>
              <a:latin typeface="Arial"/>
              <a:ea typeface="Arial"/>
              <a:cs typeface="Arial"/>
              <a:sym typeface="Arial"/>
            </a:endParaRPr>
          </a:p>
        </p:txBody>
      </p:sp>
      <p:sp>
        <p:nvSpPr>
          <p:cNvPr id="680" name="Google Shape;680;g2bed9c8a763_0_133"/>
          <p:cNvSpPr txBox="1"/>
          <p:nvPr/>
        </p:nvSpPr>
        <p:spPr>
          <a:xfrm>
            <a:off x="1073532" y="4964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Clouds that look like a big gray blanket across the sky </a:t>
            </a:r>
            <a:endParaRPr b="0" i="0" sz="1400" u="none" cap="none" strike="noStrike">
              <a:solidFill>
                <a:srgbClr val="434343"/>
              </a:solidFill>
              <a:latin typeface="Arial"/>
              <a:ea typeface="Arial"/>
              <a:cs typeface="Arial"/>
              <a:sym typeface="Arial"/>
            </a:endParaRPr>
          </a:p>
        </p:txBody>
      </p:sp>
      <p:sp>
        <p:nvSpPr>
          <p:cNvPr id="681" name="Google Shape;681;g2bed9c8a763_0_133"/>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Clouds high in the sky that look wispy</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2" name="Google Shape;682;g2bed9c8a763_0_133"/>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3" name="Google Shape;683;g2bed9c8a763_0_133"/>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Small clouds that look like cotton balls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4" name="Google Shape;684;g2bed9c8a763_0_133"/>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85" name="Google Shape;685;g2bed9c8a763_0_133"/>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86" name="Google Shape;686;g2bed9c8a763_0_133"/>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87" name="Google Shape;687;g2bed9c8a763_0_133"/>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88" name="Google Shape;688;g2bed9c8a763_0_133"/>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Large clouds that look stormy</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9" name="Google Shape;689;g2bed9c8a763_0_133"/>
          <p:cNvSpPr/>
          <p:nvPr/>
        </p:nvSpPr>
        <p:spPr>
          <a:xfrm>
            <a:off x="362275" y="3815275"/>
            <a:ext cx="6817800" cy="8070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g25e11802ac4_0_251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96" name="Google Shape;696;g25e11802ac4_0_251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97" name="Google Shape;697;g25e11802ac4_0_2511"/>
          <p:cNvCxnSpPr>
            <a:stCxn id="698" idx="4"/>
            <a:endCxn id="69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99" name="Google Shape;699;g25e11802ac4_0_251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00" name="Google Shape;700;g25e11802ac4_0_251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98" name="Google Shape;698;g25e11802ac4_0_251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01" name="Google Shape;701;g25e11802ac4_0_2511"/>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702" name="Google Shape;702;g25e11802ac4_0_2511"/>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03" name="Google Shape;703;g25e11802ac4_0_2511"/>
          <p:cNvCxnSpPr>
            <a:stCxn id="704" idx="4"/>
            <a:endCxn id="701"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05" name="Google Shape;705;g25e11802ac4_0_2511"/>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06" name="Google Shape;706;g25e11802ac4_0_2511"/>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04" name="Google Shape;704;g25e11802ac4_0_2511"/>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07" name="Google Shape;707;g25e11802ac4_0_2511"/>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708" name="Google Shape;708;g25e11802ac4_0_2511"/>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709" name="Google Shape;709;g25e11802ac4_0_2511"/>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710" name="Google Shape;710;g25e11802ac4_0_2511"/>
          <p:cNvSpPr txBox="1"/>
          <p:nvPr/>
        </p:nvSpPr>
        <p:spPr>
          <a:xfrm>
            <a:off x="494375" y="4796825"/>
            <a:ext cx="41082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Clouds high in the sky that look wispy</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711" name="Google Shape;711;g25e11802ac4_0_2511"/>
          <p:cNvSpPr txBox="1"/>
          <p:nvPr/>
        </p:nvSpPr>
        <p:spPr>
          <a:xfrm>
            <a:off x="612500" y="1210575"/>
            <a:ext cx="3696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High, feathery clouds</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712" name="Google Shape;712;g25e11802ac4_0_2511"/>
          <p:cNvSpPr txBox="1"/>
          <p:nvPr/>
        </p:nvSpPr>
        <p:spPr>
          <a:xfrm>
            <a:off x="3024950" y="3109708"/>
            <a:ext cx="31638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Cirr</a:t>
            </a:r>
            <a:r>
              <a:rPr b="1" i="0" lang="en-US" sz="2900" u="none" cap="none" strike="noStrike">
                <a:solidFill>
                  <a:srgbClr val="000000"/>
                </a:solidFill>
                <a:latin typeface="Poppins"/>
                <a:ea typeface="Poppins"/>
                <a:cs typeface="Poppins"/>
                <a:sym typeface="Poppins"/>
              </a:rPr>
              <a:t>us</a:t>
            </a:r>
            <a:endParaRPr b="1" i="0" sz="2900" u="none" cap="none" strike="noStrike">
              <a:solidFill>
                <a:srgbClr val="000000"/>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2900"/>
              <a:buFont typeface="Arial"/>
              <a:buNone/>
            </a:pPr>
            <a:r>
              <a:rPr b="1" i="0" lang="en-US" sz="2900" u="none" cap="none" strike="noStrike">
                <a:solidFill>
                  <a:srgbClr val="000000"/>
                </a:solidFill>
                <a:latin typeface="Poppins"/>
                <a:ea typeface="Poppins"/>
                <a:cs typeface="Poppins"/>
                <a:sym typeface="Poppins"/>
              </a:rPr>
              <a:t>clouds</a:t>
            </a:r>
            <a:endParaRPr b="1" i="0" sz="2900" u="none" cap="none" strike="noStrike">
              <a:solidFill>
                <a:srgbClr val="000000"/>
              </a:solidFill>
              <a:latin typeface="Poppins"/>
              <a:ea typeface="Poppins"/>
              <a:cs typeface="Poppins"/>
              <a:sym typeface="Poppins"/>
            </a:endParaRPr>
          </a:p>
        </p:txBody>
      </p:sp>
      <p:sp>
        <p:nvSpPr>
          <p:cNvPr id="713" name="Google Shape;713;g25e11802ac4_0_2511"/>
          <p:cNvSpPr txBox="1"/>
          <p:nvPr/>
        </p:nvSpPr>
        <p:spPr>
          <a:xfrm>
            <a:off x="4942825" y="6150850"/>
            <a:ext cx="3744000" cy="3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cirr</a:t>
            </a:r>
            <a:r>
              <a:rPr b="0" i="0" lang="en-US" sz="1700" u="none" cap="none" strike="noStrike">
                <a:solidFill>
                  <a:srgbClr val="000000"/>
                </a:solidFill>
                <a:latin typeface="Helvetica Neue Light"/>
                <a:ea typeface="Helvetica Neue Light"/>
                <a:cs typeface="Helvetica Neue Light"/>
                <a:sym typeface="Helvetica Neue Light"/>
              </a:rPr>
              <a:t>us clouds impact my life?</a:t>
            </a:r>
            <a:endParaRPr b="0" i="0" sz="1700" u="none" cap="none" strike="noStrike">
              <a:solidFill>
                <a:srgbClr val="000000"/>
              </a:solidFill>
              <a:latin typeface="Arial"/>
              <a:ea typeface="Arial"/>
              <a:cs typeface="Arial"/>
              <a:sym typeface="Arial"/>
            </a:endParaRPr>
          </a:p>
        </p:txBody>
      </p:sp>
      <p:pic>
        <p:nvPicPr>
          <p:cNvPr id="714" name="Google Shape;714;g25e11802ac4_0_2511"/>
          <p:cNvPicPr preferRelativeResize="0"/>
          <p:nvPr/>
        </p:nvPicPr>
        <p:blipFill rotWithShape="1">
          <a:blip r:embed="rId3">
            <a:alphaModFix/>
          </a:blip>
          <a:srcRect b="0" l="0" r="0" t="0"/>
          <a:stretch/>
        </p:blipFill>
        <p:spPr>
          <a:xfrm>
            <a:off x="5937315" y="1070800"/>
            <a:ext cx="2684886" cy="17925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g25e11802ac4_0_253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21" name="Google Shape;721;g25e11802ac4_0_253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22" name="Google Shape;722;g25e11802ac4_0_2536"/>
          <p:cNvCxnSpPr>
            <a:stCxn id="723" idx="4"/>
            <a:endCxn id="72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24" name="Google Shape;724;g25e11802ac4_0_253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25" name="Google Shape;725;g25e11802ac4_0_253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23" name="Google Shape;723;g25e11802ac4_0_253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26" name="Google Shape;726;g25e11802ac4_0_2536"/>
          <p:cNvSpPr txBox="1"/>
          <p:nvPr/>
        </p:nvSpPr>
        <p:spPr>
          <a:xfrm>
            <a:off x="457000" y="219850"/>
            <a:ext cx="84906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 </a:t>
            </a:r>
            <a:r>
              <a:rPr i="1" lang="en-US" sz="2900">
                <a:latin typeface="Calibri"/>
                <a:ea typeface="Calibri"/>
                <a:cs typeface="Calibri"/>
                <a:sym typeface="Calibri"/>
              </a:rPr>
              <a:t>cirr</a:t>
            </a:r>
            <a:r>
              <a:rPr b="0" i="1" lang="en-US" sz="2900" u="none" cap="none" strike="noStrike">
                <a:solidFill>
                  <a:srgbClr val="000000"/>
                </a:solidFill>
                <a:latin typeface="Calibri"/>
                <a:ea typeface="Calibri"/>
                <a:cs typeface="Calibri"/>
                <a:sym typeface="Calibri"/>
              </a:rPr>
              <a:t>us clouds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727" name="Google Shape;727;g25e11802ac4_0_2536"/>
          <p:cNvSpPr txBox="1"/>
          <p:nvPr/>
        </p:nvSpPr>
        <p:spPr>
          <a:xfrm>
            <a:off x="1073532" y="427509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Cirrus</a:t>
            </a:r>
            <a:r>
              <a:rPr b="0" i="0" lang="en-US" sz="2200" u="none" cap="none" strike="noStrike">
                <a:solidFill>
                  <a:srgbClr val="434343"/>
                </a:solidFill>
                <a:latin typeface="Helvetica Neue Light"/>
                <a:ea typeface="Helvetica Neue Light"/>
                <a:cs typeface="Helvetica Neue Light"/>
                <a:sym typeface="Helvetica Neue Light"/>
              </a:rPr>
              <a:t> clouds tell me that I might not see the sun today.</a:t>
            </a:r>
            <a:endParaRPr b="0" i="0" sz="2200" u="none" cap="none" strike="noStrike">
              <a:solidFill>
                <a:srgbClr val="434343"/>
              </a:solidFill>
              <a:latin typeface="Arial"/>
              <a:ea typeface="Arial"/>
              <a:cs typeface="Arial"/>
              <a:sym typeface="Arial"/>
            </a:endParaRPr>
          </a:p>
        </p:txBody>
      </p:sp>
      <p:sp>
        <p:nvSpPr>
          <p:cNvPr id="728" name="Google Shape;728;g25e11802ac4_0_2536"/>
          <p:cNvSpPr txBox="1"/>
          <p:nvPr/>
        </p:nvSpPr>
        <p:spPr>
          <a:xfrm>
            <a:off x="1073532" y="3109620"/>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200"/>
              <a:buFont typeface="Arial"/>
              <a:buNone/>
            </a:pPr>
            <a:r>
              <a:rPr lang="en-US" sz="2200">
                <a:solidFill>
                  <a:srgbClr val="43464D"/>
                </a:solidFill>
                <a:latin typeface="Helvetica Neue Light"/>
                <a:ea typeface="Helvetica Neue Light"/>
                <a:cs typeface="Helvetica Neue Light"/>
                <a:sym typeface="Helvetica Neue Light"/>
              </a:rPr>
              <a:t>Cirrus</a:t>
            </a:r>
            <a:r>
              <a:rPr b="0" i="0" lang="en-US" sz="2200" u="none" cap="none" strike="noStrike">
                <a:solidFill>
                  <a:srgbClr val="43464D"/>
                </a:solidFill>
                <a:latin typeface="Helvetica Neue Light"/>
                <a:ea typeface="Helvetica Neue Light"/>
                <a:cs typeface="Helvetica Neue Light"/>
                <a:sym typeface="Helvetica Neue Light"/>
              </a:rPr>
              <a:t> clouds tell me </a:t>
            </a:r>
            <a:r>
              <a:rPr lang="en-US" sz="2200">
                <a:solidFill>
                  <a:srgbClr val="43464D"/>
                </a:solidFill>
                <a:latin typeface="Helvetica Neue Light"/>
                <a:ea typeface="Helvetica Neue Light"/>
                <a:cs typeface="Helvetica Neue Light"/>
                <a:sym typeface="Helvetica Neue Light"/>
              </a:rPr>
              <a:t>that rain or snow may fall</a:t>
            </a:r>
            <a:r>
              <a:rPr b="0" i="0" lang="en-US" sz="2200" u="none" cap="none" strike="noStrike">
                <a:solidFill>
                  <a:srgbClr val="43464D"/>
                </a:solidFill>
                <a:latin typeface="Helvetica Neue Light"/>
                <a:ea typeface="Helvetica Neue Light"/>
                <a:cs typeface="Helvetica Neue Light"/>
                <a:sym typeface="Helvetica Neue Light"/>
              </a:rPr>
              <a:t>.  </a:t>
            </a:r>
            <a:endParaRPr b="0" i="0" sz="22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10000"/>
              </a:lnSpc>
              <a:spcBef>
                <a:spcPts val="0"/>
              </a:spcBef>
              <a:spcAft>
                <a:spcPts val="0"/>
              </a:spcAft>
              <a:buClr>
                <a:srgbClr val="000000"/>
              </a:buClr>
              <a:buSzPts val="2200"/>
              <a:buFont typeface="Arial"/>
              <a:buNone/>
            </a:pPr>
            <a:r>
              <a:t/>
            </a:r>
            <a:endParaRPr b="0" i="0" sz="2200" u="none" cap="none" strike="noStrike">
              <a:solidFill>
                <a:srgbClr val="43464D"/>
              </a:solidFill>
              <a:latin typeface="Helvetica Neue Light"/>
              <a:ea typeface="Helvetica Neue Light"/>
              <a:cs typeface="Helvetica Neue Light"/>
              <a:sym typeface="Helvetica Neue Light"/>
            </a:endParaRPr>
          </a:p>
        </p:txBody>
      </p:sp>
      <p:sp>
        <p:nvSpPr>
          <p:cNvPr id="729" name="Google Shape;729;g25e11802ac4_0_2536"/>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30" name="Google Shape;730;g25e11802ac4_0_2536"/>
          <p:cNvSpPr txBox="1"/>
          <p:nvPr/>
        </p:nvSpPr>
        <p:spPr>
          <a:xfrm>
            <a:off x="1073532" y="1868708"/>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Cirrus</a:t>
            </a:r>
            <a:r>
              <a:rPr b="0" i="0" lang="en-US" sz="2200" u="none" cap="none" strike="noStrike">
                <a:solidFill>
                  <a:srgbClr val="43464D"/>
                </a:solidFill>
                <a:latin typeface="Helvetica Neue Light"/>
                <a:ea typeface="Helvetica Neue Light"/>
                <a:cs typeface="Helvetica Neue Light"/>
                <a:sym typeface="Helvetica Neue Light"/>
              </a:rPr>
              <a:t> clouds tell me to look out for a severe storm.  </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31" name="Google Shape;731;g25e11802ac4_0_2536"/>
          <p:cNvSpPr txBox="1"/>
          <p:nvPr/>
        </p:nvSpPr>
        <p:spPr>
          <a:xfrm>
            <a:off x="380509" y="17608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32" name="Google Shape;732;g25e11802ac4_0_2536"/>
          <p:cNvSpPr txBox="1"/>
          <p:nvPr/>
        </p:nvSpPr>
        <p:spPr>
          <a:xfrm>
            <a:off x="380508" y="29628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33" name="Google Shape;733;g25e11802ac4_0_2536"/>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34" name="Google Shape;734;g25e11802ac4_0_2536"/>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35" name="Google Shape;735;g25e11802ac4_0_2536"/>
          <p:cNvSpPr txBox="1"/>
          <p:nvPr/>
        </p:nvSpPr>
        <p:spPr>
          <a:xfrm>
            <a:off x="1073532" y="5631865"/>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200"/>
              <a:buFont typeface="Arial"/>
              <a:buNone/>
            </a:pPr>
            <a:r>
              <a:rPr lang="en-US" sz="2200">
                <a:solidFill>
                  <a:srgbClr val="43464D"/>
                </a:solidFill>
                <a:latin typeface="Helvetica Neue Light"/>
                <a:ea typeface="Helvetica Neue Light"/>
                <a:cs typeface="Helvetica Neue Light"/>
                <a:sym typeface="Helvetica Neue Light"/>
              </a:rPr>
              <a:t>Cirrus</a:t>
            </a:r>
            <a:r>
              <a:rPr b="0" i="0" lang="en-US" sz="2200" u="none" cap="none" strike="noStrike">
                <a:solidFill>
                  <a:srgbClr val="43464D"/>
                </a:solidFill>
                <a:latin typeface="Helvetica Neue Light"/>
                <a:ea typeface="Helvetica Neue Light"/>
                <a:cs typeface="Helvetica Neue Light"/>
                <a:sym typeface="Helvetica Neue Light"/>
              </a:rPr>
              <a:t> clouds tell me that it is going to be nice outside. </a:t>
            </a:r>
            <a:endParaRPr b="0" i="0" sz="2200" u="none" cap="none" strike="noStrike">
              <a:solidFill>
                <a:srgbClr val="434343"/>
              </a:solidFill>
              <a:latin typeface="Helvetica Neue Light"/>
              <a:ea typeface="Helvetica Neue Light"/>
              <a:cs typeface="Helvetica Neue Light"/>
              <a:sym typeface="Helvetica Neue Light"/>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g2bed9c8a763_0_15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42" name="Google Shape;742;g2bed9c8a763_0_15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43" name="Google Shape;743;g2bed9c8a763_0_158"/>
          <p:cNvCxnSpPr>
            <a:stCxn id="744" idx="4"/>
            <a:endCxn id="74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45" name="Google Shape;745;g2bed9c8a763_0_15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46" name="Google Shape;746;g2bed9c8a763_0_15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44" name="Google Shape;744;g2bed9c8a763_0_15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47" name="Google Shape;747;g2bed9c8a763_0_158"/>
          <p:cNvSpPr txBox="1"/>
          <p:nvPr/>
        </p:nvSpPr>
        <p:spPr>
          <a:xfrm>
            <a:off x="457000" y="219850"/>
            <a:ext cx="84906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 </a:t>
            </a:r>
            <a:r>
              <a:rPr i="1" lang="en-US" sz="2900">
                <a:latin typeface="Calibri"/>
                <a:ea typeface="Calibri"/>
                <a:cs typeface="Calibri"/>
                <a:sym typeface="Calibri"/>
              </a:rPr>
              <a:t>cirr</a:t>
            </a:r>
            <a:r>
              <a:rPr b="0" i="1" lang="en-US" sz="2900" u="none" cap="none" strike="noStrike">
                <a:solidFill>
                  <a:srgbClr val="000000"/>
                </a:solidFill>
                <a:latin typeface="Calibri"/>
                <a:ea typeface="Calibri"/>
                <a:cs typeface="Calibri"/>
                <a:sym typeface="Calibri"/>
              </a:rPr>
              <a:t>us clouds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748" name="Google Shape;748;g2bed9c8a763_0_158"/>
          <p:cNvSpPr txBox="1"/>
          <p:nvPr/>
        </p:nvSpPr>
        <p:spPr>
          <a:xfrm>
            <a:off x="1073532" y="427509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Cirrus</a:t>
            </a:r>
            <a:r>
              <a:rPr b="0" i="0" lang="en-US" sz="2200" u="none" cap="none" strike="noStrike">
                <a:solidFill>
                  <a:srgbClr val="434343"/>
                </a:solidFill>
                <a:latin typeface="Helvetica Neue Light"/>
                <a:ea typeface="Helvetica Neue Light"/>
                <a:cs typeface="Helvetica Neue Light"/>
                <a:sym typeface="Helvetica Neue Light"/>
              </a:rPr>
              <a:t> clouds tell me that I might not see the sun today.</a:t>
            </a:r>
            <a:endParaRPr b="0" i="0" sz="2200" u="none" cap="none" strike="noStrike">
              <a:solidFill>
                <a:srgbClr val="434343"/>
              </a:solidFill>
              <a:latin typeface="Arial"/>
              <a:ea typeface="Arial"/>
              <a:cs typeface="Arial"/>
              <a:sym typeface="Arial"/>
            </a:endParaRPr>
          </a:p>
        </p:txBody>
      </p:sp>
      <p:sp>
        <p:nvSpPr>
          <p:cNvPr id="749" name="Google Shape;749;g2bed9c8a763_0_158"/>
          <p:cNvSpPr txBox="1"/>
          <p:nvPr/>
        </p:nvSpPr>
        <p:spPr>
          <a:xfrm>
            <a:off x="1073532" y="3109620"/>
            <a:ext cx="7874100" cy="769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200"/>
              <a:buFont typeface="Arial"/>
              <a:buNone/>
            </a:pPr>
            <a:r>
              <a:rPr lang="en-US" sz="2200">
                <a:solidFill>
                  <a:srgbClr val="43464D"/>
                </a:solidFill>
                <a:latin typeface="Helvetica Neue Light"/>
                <a:ea typeface="Helvetica Neue Light"/>
                <a:cs typeface="Helvetica Neue Light"/>
                <a:sym typeface="Helvetica Neue Light"/>
              </a:rPr>
              <a:t>Cirrus clouds tell me that rain or snow may fall.  </a:t>
            </a:r>
            <a:endParaRPr sz="2200">
              <a:solidFill>
                <a:schemeClr val="dk1"/>
              </a:solidFill>
              <a:latin typeface="Helvetica Neue Light"/>
              <a:ea typeface="Helvetica Neue Light"/>
              <a:cs typeface="Helvetica Neue Light"/>
              <a:sym typeface="Helvetica Neue Light"/>
            </a:endParaRPr>
          </a:p>
          <a:p>
            <a:pPr indent="0" lvl="0" marL="0" marR="0" rtl="0" algn="l">
              <a:lnSpc>
                <a:spcPct val="110000"/>
              </a:lnSpc>
              <a:spcBef>
                <a:spcPts val="0"/>
              </a:spcBef>
              <a:spcAft>
                <a:spcPts val="0"/>
              </a:spcAft>
              <a:buClr>
                <a:srgbClr val="000000"/>
              </a:buClr>
              <a:buSzPts val="2200"/>
              <a:buFont typeface="Arial"/>
              <a:buNone/>
            </a:pPr>
            <a:r>
              <a:t/>
            </a:r>
            <a:endParaRPr sz="2200">
              <a:solidFill>
                <a:srgbClr val="43464D"/>
              </a:solidFill>
              <a:latin typeface="Helvetica Neue Light"/>
              <a:ea typeface="Helvetica Neue Light"/>
              <a:cs typeface="Helvetica Neue Light"/>
              <a:sym typeface="Helvetica Neue Light"/>
            </a:endParaRPr>
          </a:p>
        </p:txBody>
      </p:sp>
      <p:sp>
        <p:nvSpPr>
          <p:cNvPr id="750" name="Google Shape;750;g2bed9c8a763_0_158"/>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51" name="Google Shape;751;g2bed9c8a763_0_158"/>
          <p:cNvSpPr txBox="1"/>
          <p:nvPr/>
        </p:nvSpPr>
        <p:spPr>
          <a:xfrm>
            <a:off x="1073532" y="1868708"/>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Cirrus</a:t>
            </a:r>
            <a:r>
              <a:rPr b="0" i="0" lang="en-US" sz="2200" u="none" cap="none" strike="noStrike">
                <a:solidFill>
                  <a:srgbClr val="43464D"/>
                </a:solidFill>
                <a:latin typeface="Helvetica Neue Light"/>
                <a:ea typeface="Helvetica Neue Light"/>
                <a:cs typeface="Helvetica Neue Light"/>
                <a:sym typeface="Helvetica Neue Light"/>
              </a:rPr>
              <a:t> clouds tell me to look out for a severe storm.  </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52" name="Google Shape;752;g2bed9c8a763_0_158"/>
          <p:cNvSpPr txBox="1"/>
          <p:nvPr/>
        </p:nvSpPr>
        <p:spPr>
          <a:xfrm>
            <a:off x="380509" y="17608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53" name="Google Shape;753;g2bed9c8a763_0_158"/>
          <p:cNvSpPr txBox="1"/>
          <p:nvPr/>
        </p:nvSpPr>
        <p:spPr>
          <a:xfrm>
            <a:off x="380508" y="29628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54" name="Google Shape;754;g2bed9c8a763_0_158"/>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55" name="Google Shape;755;g2bed9c8a763_0_158"/>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56" name="Google Shape;756;g2bed9c8a763_0_158"/>
          <p:cNvSpPr txBox="1"/>
          <p:nvPr/>
        </p:nvSpPr>
        <p:spPr>
          <a:xfrm>
            <a:off x="1073532" y="5631865"/>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200"/>
              <a:buFont typeface="Arial"/>
              <a:buNone/>
            </a:pPr>
            <a:r>
              <a:rPr lang="en-US" sz="2200">
                <a:solidFill>
                  <a:srgbClr val="43464D"/>
                </a:solidFill>
                <a:latin typeface="Helvetica Neue Light"/>
                <a:ea typeface="Helvetica Neue Light"/>
                <a:cs typeface="Helvetica Neue Light"/>
                <a:sym typeface="Helvetica Neue Light"/>
              </a:rPr>
              <a:t>Cirrus</a:t>
            </a:r>
            <a:r>
              <a:rPr b="0" i="0" lang="en-US" sz="2200" u="none" cap="none" strike="noStrike">
                <a:solidFill>
                  <a:srgbClr val="43464D"/>
                </a:solidFill>
                <a:latin typeface="Helvetica Neue Light"/>
                <a:ea typeface="Helvetica Neue Light"/>
                <a:cs typeface="Helvetica Neue Light"/>
                <a:sym typeface="Helvetica Neue Light"/>
              </a:rPr>
              <a:t> clouds tell me that it is going to be nice outside. </a:t>
            </a:r>
            <a:endParaRPr b="0" i="0" sz="2200" u="none" cap="none" strike="noStrike">
              <a:solidFill>
                <a:srgbClr val="434343"/>
              </a:solidFill>
              <a:latin typeface="Helvetica Neue Light"/>
              <a:ea typeface="Helvetica Neue Light"/>
              <a:cs typeface="Helvetica Neue Light"/>
              <a:sym typeface="Helvetica Neue Light"/>
            </a:endParaRPr>
          </a:p>
        </p:txBody>
      </p:sp>
      <p:sp>
        <p:nvSpPr>
          <p:cNvPr id="757" name="Google Shape;757;g2bed9c8a763_0_158"/>
          <p:cNvSpPr/>
          <p:nvPr/>
        </p:nvSpPr>
        <p:spPr>
          <a:xfrm>
            <a:off x="289625" y="2880875"/>
            <a:ext cx="8305800" cy="8298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g25e11802ac4_0_264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64" name="Google Shape;764;g25e11802ac4_0_264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65" name="Google Shape;765;g25e11802ac4_0_2649"/>
          <p:cNvCxnSpPr>
            <a:stCxn id="766" idx="4"/>
            <a:endCxn id="76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67" name="Google Shape;767;g25e11802ac4_0_264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68" name="Google Shape;768;g25e11802ac4_0_264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66" name="Google Shape;766;g25e11802ac4_0_264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69" name="Google Shape;769;g25e11802ac4_0_2649"/>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770" name="Google Shape;770;g25e11802ac4_0_2649"/>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71" name="Google Shape;771;g25e11802ac4_0_2649"/>
          <p:cNvCxnSpPr>
            <a:stCxn id="772" idx="4"/>
            <a:endCxn id="769"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73" name="Google Shape;773;g25e11802ac4_0_2649"/>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74" name="Google Shape;774;g25e11802ac4_0_2649"/>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72" name="Google Shape;772;g25e11802ac4_0_2649"/>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75" name="Google Shape;775;g25e11802ac4_0_2649"/>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776" name="Google Shape;776;g25e11802ac4_0_2649"/>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777" name="Google Shape;777;g25e11802ac4_0_2649"/>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778" name="Google Shape;778;g25e11802ac4_0_2649"/>
          <p:cNvSpPr txBox="1"/>
          <p:nvPr/>
        </p:nvSpPr>
        <p:spPr>
          <a:xfrm>
            <a:off x="4500300" y="4796825"/>
            <a:ext cx="4179900" cy="1231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Clr>
                <a:schemeClr val="dk1"/>
              </a:buClr>
              <a:buSzPts val="2200"/>
              <a:buFont typeface="Arial"/>
              <a:buNone/>
            </a:pPr>
            <a:r>
              <a:rPr lang="en-US" sz="2200">
                <a:solidFill>
                  <a:srgbClr val="43464D"/>
                </a:solidFill>
                <a:latin typeface="Helvetica Neue Light"/>
                <a:ea typeface="Helvetica Neue Light"/>
                <a:cs typeface="Helvetica Neue Light"/>
                <a:sym typeface="Helvetica Neue Light"/>
              </a:rPr>
              <a:t>Cirrus clouds tell me that rain or snow may fall.  </a:t>
            </a:r>
            <a:endParaRPr sz="2200">
              <a:solidFill>
                <a:schemeClr val="dk1"/>
              </a:solidFill>
              <a:latin typeface="Helvetica Neue Light"/>
              <a:ea typeface="Helvetica Neue Light"/>
              <a:cs typeface="Helvetica Neue Light"/>
              <a:sym typeface="Helvetica Neue Light"/>
            </a:endParaRPr>
          </a:p>
          <a:p>
            <a:pPr indent="0" lvl="0" marL="0" marR="0" rtl="0" algn="r">
              <a:lnSpc>
                <a:spcPct val="100000"/>
              </a:lnSpc>
              <a:spcBef>
                <a:spcPts val="0"/>
              </a:spcBef>
              <a:spcAft>
                <a:spcPts val="0"/>
              </a:spcAft>
              <a:buClr>
                <a:srgbClr val="000000"/>
              </a:buClr>
              <a:buSzPts val="1800"/>
              <a:buFont typeface="Arial"/>
              <a:buNone/>
            </a:pPr>
            <a:r>
              <a:t/>
            </a:r>
            <a:endParaRPr sz="2400">
              <a:latin typeface="Helvetica Neue Light"/>
              <a:ea typeface="Helvetica Neue Light"/>
              <a:cs typeface="Helvetica Neue Light"/>
              <a:sym typeface="Helvetica Neue Light"/>
            </a:endParaRPr>
          </a:p>
        </p:txBody>
      </p:sp>
      <p:sp>
        <p:nvSpPr>
          <p:cNvPr id="779" name="Google Shape;779;g25e11802ac4_0_2649"/>
          <p:cNvSpPr txBox="1"/>
          <p:nvPr/>
        </p:nvSpPr>
        <p:spPr>
          <a:xfrm>
            <a:off x="494375" y="4796825"/>
            <a:ext cx="41082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Clouds high in the sky that look wispy</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780" name="Google Shape;780;g25e11802ac4_0_2649"/>
          <p:cNvSpPr txBox="1"/>
          <p:nvPr/>
        </p:nvSpPr>
        <p:spPr>
          <a:xfrm>
            <a:off x="612500" y="1210575"/>
            <a:ext cx="3696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High, feathery clouds</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781" name="Google Shape;781;g25e11802ac4_0_2649"/>
          <p:cNvSpPr txBox="1"/>
          <p:nvPr/>
        </p:nvSpPr>
        <p:spPr>
          <a:xfrm>
            <a:off x="3024950" y="3109708"/>
            <a:ext cx="31638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Cirr</a:t>
            </a:r>
            <a:r>
              <a:rPr b="1" i="0" lang="en-US" sz="2900" u="none" cap="none" strike="noStrike">
                <a:solidFill>
                  <a:srgbClr val="000000"/>
                </a:solidFill>
                <a:latin typeface="Poppins"/>
                <a:ea typeface="Poppins"/>
                <a:cs typeface="Poppins"/>
                <a:sym typeface="Poppins"/>
              </a:rPr>
              <a:t>us</a:t>
            </a:r>
            <a:endParaRPr b="1" i="0" sz="2900" u="none" cap="none" strike="noStrike">
              <a:solidFill>
                <a:srgbClr val="000000"/>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2900"/>
              <a:buFont typeface="Arial"/>
              <a:buNone/>
            </a:pPr>
            <a:r>
              <a:rPr b="1" i="0" lang="en-US" sz="2900" u="none" cap="none" strike="noStrike">
                <a:solidFill>
                  <a:srgbClr val="000000"/>
                </a:solidFill>
                <a:latin typeface="Poppins"/>
                <a:ea typeface="Poppins"/>
                <a:cs typeface="Poppins"/>
                <a:sym typeface="Poppins"/>
              </a:rPr>
              <a:t>clouds</a:t>
            </a:r>
            <a:endParaRPr b="1" i="0" sz="2900" u="none" cap="none" strike="noStrike">
              <a:solidFill>
                <a:srgbClr val="000000"/>
              </a:solidFill>
              <a:latin typeface="Poppins"/>
              <a:ea typeface="Poppins"/>
              <a:cs typeface="Poppins"/>
              <a:sym typeface="Poppins"/>
            </a:endParaRPr>
          </a:p>
        </p:txBody>
      </p:sp>
      <p:sp>
        <p:nvSpPr>
          <p:cNvPr id="782" name="Google Shape;782;g25e11802ac4_0_2649"/>
          <p:cNvSpPr txBox="1"/>
          <p:nvPr/>
        </p:nvSpPr>
        <p:spPr>
          <a:xfrm>
            <a:off x="4942825" y="6150850"/>
            <a:ext cx="3744000" cy="3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cirr</a:t>
            </a:r>
            <a:r>
              <a:rPr b="0" i="0" lang="en-US" sz="1700" u="none" cap="none" strike="noStrike">
                <a:solidFill>
                  <a:srgbClr val="000000"/>
                </a:solidFill>
                <a:latin typeface="Helvetica Neue Light"/>
                <a:ea typeface="Helvetica Neue Light"/>
                <a:cs typeface="Helvetica Neue Light"/>
                <a:sym typeface="Helvetica Neue Light"/>
              </a:rPr>
              <a:t>us clouds impact my life?</a:t>
            </a:r>
            <a:endParaRPr b="0" i="0" sz="1700" u="none" cap="none" strike="noStrike">
              <a:solidFill>
                <a:srgbClr val="000000"/>
              </a:solidFill>
              <a:latin typeface="Arial"/>
              <a:ea typeface="Arial"/>
              <a:cs typeface="Arial"/>
              <a:sym typeface="Arial"/>
            </a:endParaRPr>
          </a:p>
        </p:txBody>
      </p:sp>
      <p:pic>
        <p:nvPicPr>
          <p:cNvPr id="783" name="Google Shape;783;g25e11802ac4_0_2649"/>
          <p:cNvPicPr preferRelativeResize="0"/>
          <p:nvPr/>
        </p:nvPicPr>
        <p:blipFill rotWithShape="1">
          <a:blip r:embed="rId3">
            <a:alphaModFix/>
          </a:blip>
          <a:srcRect b="0" l="0" r="0" t="0"/>
          <a:stretch/>
        </p:blipFill>
        <p:spPr>
          <a:xfrm>
            <a:off x="5937315" y="1070800"/>
            <a:ext cx="2684886" cy="17925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52"/>
          <p:cNvSpPr txBox="1"/>
          <p:nvPr/>
        </p:nvSpPr>
        <p:spPr>
          <a:xfrm>
            <a:off x="2585397" y="628581"/>
            <a:ext cx="397320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790" name="Google Shape;790;p52"/>
          <p:cNvSpPr/>
          <p:nvPr/>
        </p:nvSpPr>
        <p:spPr>
          <a:xfrm>
            <a:off x="1928445" y="1500554"/>
            <a:ext cx="5287108"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descr="Rewind" id="796" name="Google Shape;796;g2b790e7f309_0_155"/>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g2b790e7f309_0_155"/>
          <p:cNvSpPr txBox="1"/>
          <p:nvPr>
            <p:ph idx="1" type="subTitle"/>
          </p:nvPr>
        </p:nvSpPr>
        <p:spPr>
          <a:xfrm>
            <a:off x="702150" y="752750"/>
            <a:ext cx="7739700" cy="10929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Cirrus clouds</a:t>
            </a:r>
            <a:r>
              <a:rPr b="1" lang="en-US">
                <a:solidFill>
                  <a:schemeClr val="dk1"/>
                </a:solidFill>
              </a:rPr>
              <a:t>:</a:t>
            </a:r>
            <a:r>
              <a:rPr lang="en-US">
                <a:solidFill>
                  <a:schemeClr val="dk1"/>
                </a:solidFill>
              </a:rPr>
              <a:t> high, feathery clouds</a:t>
            </a:r>
            <a:endParaRPr>
              <a:solidFill>
                <a:schemeClr val="dk1"/>
              </a:solidFill>
            </a:endParaRPr>
          </a:p>
        </p:txBody>
      </p:sp>
      <p:pic>
        <p:nvPicPr>
          <p:cNvPr id="798" name="Google Shape;798;g2b790e7f309_0_155"/>
          <p:cNvPicPr preferRelativeResize="0"/>
          <p:nvPr/>
        </p:nvPicPr>
        <p:blipFill rotWithShape="1">
          <a:blip r:embed="rId4">
            <a:alphaModFix/>
          </a:blip>
          <a:srcRect b="0" l="0" r="0" t="0"/>
          <a:stretch/>
        </p:blipFill>
        <p:spPr>
          <a:xfrm>
            <a:off x="1061438" y="1910926"/>
            <a:ext cx="7021125" cy="46874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descr="Rewind" id="159" name="Google Shape;159;g2bc31cd9566_0_1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g2bc31cd9566_0_10"/>
          <p:cNvSpPr txBox="1"/>
          <p:nvPr>
            <p:ph idx="4294967295" type="subTitle"/>
          </p:nvPr>
        </p:nvSpPr>
        <p:spPr>
          <a:xfrm>
            <a:off x="702150" y="752750"/>
            <a:ext cx="7739700" cy="1092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Arial"/>
              <a:buNone/>
            </a:pPr>
            <a:r>
              <a:rPr b="1" i="0" lang="en-US" sz="3200" u="sng" cap="none" strike="noStrike">
                <a:solidFill>
                  <a:schemeClr val="dk1"/>
                </a:solidFill>
                <a:latin typeface="Calibri"/>
                <a:ea typeface="Calibri"/>
                <a:cs typeface="Calibri"/>
                <a:sym typeface="Calibri"/>
              </a:rPr>
              <a:t>Cumulus clouds</a:t>
            </a:r>
            <a:r>
              <a:rPr b="1" i="0" lang="en-US" sz="3200" u="none" cap="none" strike="noStrike">
                <a:solidFill>
                  <a:schemeClr val="dk1"/>
                </a:solidFill>
                <a:latin typeface="Calibri"/>
                <a:ea typeface="Calibri"/>
                <a:cs typeface="Calibri"/>
                <a:sym typeface="Calibri"/>
              </a:rPr>
              <a:t>:</a:t>
            </a:r>
            <a:r>
              <a:rPr b="0" i="0" lang="en-US" sz="3200" u="none" cap="none" strike="noStrike">
                <a:solidFill>
                  <a:schemeClr val="dk1"/>
                </a:solidFill>
                <a:latin typeface="Calibri"/>
                <a:ea typeface="Calibri"/>
                <a:cs typeface="Calibri"/>
                <a:sym typeface="Calibri"/>
              </a:rPr>
              <a:t> fluffy, white clouds with flat bottoms</a:t>
            </a:r>
            <a:endParaRPr b="0" i="0" sz="3200" u="none" cap="none" strike="noStrike">
              <a:solidFill>
                <a:schemeClr val="dk1"/>
              </a:solidFill>
              <a:latin typeface="Calibri"/>
              <a:ea typeface="Calibri"/>
              <a:cs typeface="Calibri"/>
              <a:sym typeface="Calibri"/>
            </a:endParaRPr>
          </a:p>
        </p:txBody>
      </p:sp>
      <p:pic>
        <p:nvPicPr>
          <p:cNvPr id="161" name="Google Shape;161;g2bc31cd9566_0_10"/>
          <p:cNvPicPr preferRelativeResize="0"/>
          <p:nvPr/>
        </p:nvPicPr>
        <p:blipFill rotWithShape="1">
          <a:blip r:embed="rId4">
            <a:alphaModFix/>
          </a:blip>
          <a:srcRect b="0" l="0" r="0" t="0"/>
          <a:stretch/>
        </p:blipFill>
        <p:spPr>
          <a:xfrm>
            <a:off x="1023525" y="1965675"/>
            <a:ext cx="7096938" cy="473807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descr="Lightbulb and gear" id="804" name="Google Shape;804;g2b790e7f309_0_162"/>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 name="Google Shape;805;g2b790e7f309_0_162"/>
          <p:cNvSpPr txBox="1"/>
          <p:nvPr/>
        </p:nvSpPr>
        <p:spPr>
          <a:xfrm>
            <a:off x="467257" y="404359"/>
            <a:ext cx="8209500" cy="969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0" i="0" lang="en-US" sz="2700" u="none" cap="none" strike="noStrike">
                <a:solidFill>
                  <a:srgbClr val="374151"/>
                </a:solidFill>
                <a:highlight>
                  <a:srgbClr val="FFFFFF"/>
                </a:highlight>
                <a:latin typeface="Roboto"/>
                <a:ea typeface="Roboto"/>
                <a:cs typeface="Roboto"/>
                <a:sym typeface="Roboto"/>
              </a:rPr>
              <a:t>How can I predict weather events by tracking weather conditions?</a:t>
            </a:r>
            <a:endParaRPr b="0" i="0" sz="2900" u="none" cap="none" strike="noStrike">
              <a:solidFill>
                <a:srgbClr val="000000"/>
              </a:solidFill>
              <a:latin typeface="Arial"/>
              <a:ea typeface="Arial"/>
              <a:cs typeface="Arial"/>
              <a:sym typeface="Arial"/>
            </a:endParaRPr>
          </a:p>
        </p:txBody>
      </p:sp>
      <p:pic>
        <p:nvPicPr>
          <p:cNvPr id="806" name="Google Shape;806;g2b790e7f309_0_162"/>
          <p:cNvPicPr preferRelativeResize="0"/>
          <p:nvPr/>
        </p:nvPicPr>
        <p:blipFill rotWithShape="1">
          <a:blip r:embed="rId4">
            <a:alphaModFix/>
          </a:blip>
          <a:srcRect b="0" l="0" r="0" t="0"/>
          <a:stretch/>
        </p:blipFill>
        <p:spPr>
          <a:xfrm>
            <a:off x="3848138" y="3565211"/>
            <a:ext cx="1394650" cy="1394650"/>
          </a:xfrm>
          <a:prstGeom prst="rect">
            <a:avLst/>
          </a:prstGeom>
          <a:noFill/>
          <a:ln>
            <a:noFill/>
          </a:ln>
        </p:spPr>
      </p:pic>
      <p:pic>
        <p:nvPicPr>
          <p:cNvPr id="807" name="Google Shape;807;g2b790e7f309_0_162"/>
          <p:cNvPicPr preferRelativeResize="0"/>
          <p:nvPr/>
        </p:nvPicPr>
        <p:blipFill rotWithShape="1">
          <a:blip r:embed="rId5">
            <a:alphaModFix/>
          </a:blip>
          <a:srcRect b="0" l="0" r="0" t="0"/>
          <a:stretch/>
        </p:blipFill>
        <p:spPr>
          <a:xfrm>
            <a:off x="1006843" y="1668275"/>
            <a:ext cx="2841307" cy="1896925"/>
          </a:xfrm>
          <a:prstGeom prst="rect">
            <a:avLst/>
          </a:prstGeom>
          <a:noFill/>
          <a:ln>
            <a:noFill/>
          </a:ln>
        </p:spPr>
      </p:pic>
      <p:pic>
        <p:nvPicPr>
          <p:cNvPr id="808" name="Google Shape;808;g2b790e7f309_0_162"/>
          <p:cNvPicPr preferRelativeResize="0"/>
          <p:nvPr/>
        </p:nvPicPr>
        <p:blipFill rotWithShape="1">
          <a:blip r:embed="rId6">
            <a:alphaModFix/>
          </a:blip>
          <a:srcRect b="0" l="0" r="0" t="0"/>
          <a:stretch/>
        </p:blipFill>
        <p:spPr>
          <a:xfrm>
            <a:off x="5242800" y="4608575"/>
            <a:ext cx="2874051" cy="1896926"/>
          </a:xfrm>
          <a:prstGeom prst="rect">
            <a:avLst/>
          </a:prstGeom>
          <a:noFill/>
          <a:ln>
            <a:noFill/>
          </a:ln>
        </p:spPr>
      </p:pic>
      <p:pic>
        <p:nvPicPr>
          <p:cNvPr id="809" name="Google Shape;809;g2b790e7f309_0_162"/>
          <p:cNvPicPr preferRelativeResize="0"/>
          <p:nvPr/>
        </p:nvPicPr>
        <p:blipFill rotWithShape="1">
          <a:blip r:embed="rId7">
            <a:alphaModFix/>
          </a:blip>
          <a:srcRect b="0" l="0" r="0" t="0"/>
          <a:stretch/>
        </p:blipFill>
        <p:spPr>
          <a:xfrm>
            <a:off x="1006850" y="4592950"/>
            <a:ext cx="2841300" cy="1896924"/>
          </a:xfrm>
          <a:prstGeom prst="rect">
            <a:avLst/>
          </a:prstGeom>
          <a:noFill/>
          <a:ln>
            <a:noFill/>
          </a:ln>
        </p:spPr>
      </p:pic>
      <p:pic>
        <p:nvPicPr>
          <p:cNvPr id="810" name="Google Shape;810;g2b790e7f309_0_162"/>
          <p:cNvPicPr preferRelativeResize="0"/>
          <p:nvPr/>
        </p:nvPicPr>
        <p:blipFill rotWithShape="1">
          <a:blip r:embed="rId8">
            <a:alphaModFix/>
          </a:blip>
          <a:srcRect b="0" l="0" r="0" t="0"/>
          <a:stretch/>
        </p:blipFill>
        <p:spPr>
          <a:xfrm>
            <a:off x="5174750" y="1668275"/>
            <a:ext cx="3010150" cy="189692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g28d164d3bd8_0_117"/>
          <p:cNvSpPr txBox="1"/>
          <p:nvPr/>
        </p:nvSpPr>
        <p:spPr>
          <a:xfrm>
            <a:off x="1768509" y="143985"/>
            <a:ext cx="56070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rgbClr val="FFC000"/>
                </a:solidFill>
                <a:latin typeface="Calibri"/>
                <a:ea typeface="Calibri"/>
                <a:cs typeface="Calibri"/>
                <a:sym typeface="Calibri"/>
              </a:rPr>
              <a:t>Extension</a:t>
            </a:r>
            <a:r>
              <a:rPr b="0" i="0" lang="en-US" sz="5600" u="none" cap="none" strike="noStrike">
                <a:solidFill>
                  <a:srgbClr val="FFC000"/>
                </a:solidFill>
                <a:latin typeface="Calibri"/>
                <a:ea typeface="Calibri"/>
                <a:cs typeface="Calibri"/>
                <a:sym typeface="Calibri"/>
                <a:extLst>
                  <a:ext uri="http://customooxmlschemas.google.com/">
                    <go:slidesCustomData xmlns:go="http://customooxmlschemas.google.com/" textRoundtripDataId="16"/>
                  </a:ext>
                </a:extLst>
              </a:rPr>
              <a:t> Activity</a:t>
            </a:r>
            <a:endParaRPr b="0" i="0" sz="1400" u="none" cap="none" strike="noStrike">
              <a:solidFill>
                <a:srgbClr val="000000"/>
              </a:solidFill>
              <a:latin typeface="Arial"/>
              <a:ea typeface="Arial"/>
              <a:cs typeface="Arial"/>
              <a:sym typeface="Arial"/>
            </a:endParaRPr>
          </a:p>
        </p:txBody>
      </p:sp>
      <p:sp>
        <p:nvSpPr>
          <p:cNvPr id="817" name="Google Shape;817;g28d164d3bd8_0_117"/>
          <p:cNvSpPr txBox="1"/>
          <p:nvPr/>
        </p:nvSpPr>
        <p:spPr>
          <a:xfrm>
            <a:off x="1745550" y="1098275"/>
            <a:ext cx="56070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u="sng">
                <a:solidFill>
                  <a:schemeClr val="hlink"/>
                </a:solidFill>
                <a:latin typeface="Calibri"/>
                <a:ea typeface="Calibri"/>
                <a:cs typeface="Calibri"/>
                <a:sym typeface="Calibri"/>
                <a:hlinkClick r:id="rId3"/>
              </a:rPr>
              <a:t>Cirr</a:t>
            </a:r>
            <a:r>
              <a:rPr b="0" i="0" lang="en-US" sz="3600" u="sng" cap="none" strike="noStrike">
                <a:solidFill>
                  <a:schemeClr val="hlink"/>
                </a:solidFill>
                <a:latin typeface="Calibri"/>
                <a:ea typeface="Calibri"/>
                <a:cs typeface="Calibri"/>
                <a:sym typeface="Calibri"/>
                <a:hlinkClick r:id="rId4"/>
              </a:rPr>
              <a:t>us Clouds </a:t>
            </a:r>
            <a:endParaRPr b="0" i="0" sz="3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b="0" i="0" lang="en-US" sz="3600" u="sng" cap="none" strike="noStrike">
                <a:solidFill>
                  <a:schemeClr val="hlink"/>
                </a:solidFill>
                <a:latin typeface="Calibri"/>
                <a:ea typeface="Calibri"/>
                <a:cs typeface="Calibri"/>
                <a:sym typeface="Calibri"/>
                <a:hlinkClick r:id="rId5"/>
              </a:rPr>
              <a:t>Extension Video</a:t>
            </a:r>
            <a:endParaRPr b="0" i="0" sz="1400" u="none" cap="none" strike="noStrike">
              <a:solidFill>
                <a:srgbClr val="000000"/>
              </a:solidFill>
              <a:latin typeface="Arial"/>
              <a:ea typeface="Arial"/>
              <a:cs typeface="Arial"/>
              <a:sym typeface="Arial"/>
            </a:endParaRPr>
          </a:p>
        </p:txBody>
      </p:sp>
      <p:pic>
        <p:nvPicPr>
          <p:cNvPr descr="Cursor" id="818" name="Google Shape;818;g28d164d3bd8_0_117"/>
          <p:cNvPicPr preferRelativeResize="0"/>
          <p:nvPr/>
        </p:nvPicPr>
        <p:blipFill rotWithShape="1">
          <a:blip r:embed="rId6">
            <a:alphaModFix/>
          </a:blip>
          <a:srcRect b="0" l="0" r="0" t="0"/>
          <a:stretch/>
        </p:blipFill>
        <p:spPr>
          <a:xfrm rot="5400000">
            <a:off x="1584719" y="1517151"/>
            <a:ext cx="914400" cy="914400"/>
          </a:xfrm>
          <a:prstGeom prst="rect">
            <a:avLst/>
          </a:prstGeom>
          <a:noFill/>
          <a:ln>
            <a:noFill/>
          </a:ln>
        </p:spPr>
      </p:pic>
      <p:sp>
        <p:nvSpPr>
          <p:cNvPr id="819" name="Google Shape;819;g28d164d3bd8_0_117"/>
          <p:cNvSpPr txBox="1"/>
          <p:nvPr/>
        </p:nvSpPr>
        <p:spPr>
          <a:xfrm>
            <a:off x="92275" y="2230725"/>
            <a:ext cx="1889100" cy="3417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Click the link above for an extension video on </a:t>
            </a:r>
            <a:r>
              <a:rPr i="1" lang="en-US" sz="1800">
                <a:solidFill>
                  <a:schemeClr val="dk1"/>
                </a:solidFill>
                <a:latin typeface="Calibri"/>
                <a:ea typeface="Calibri"/>
                <a:cs typeface="Calibri"/>
                <a:sym typeface="Calibri"/>
              </a:rPr>
              <a:t>cirr</a:t>
            </a:r>
            <a:r>
              <a:rPr b="0" i="1" lang="en-US" sz="1800" u="none" cap="none" strike="noStrike">
                <a:solidFill>
                  <a:schemeClr val="dk1"/>
                </a:solidFill>
                <a:latin typeface="Calibri"/>
                <a:ea typeface="Calibri"/>
                <a:cs typeface="Calibri"/>
                <a:sym typeface="Calibri"/>
              </a:rPr>
              <a:t>us clouds.</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Jot down 2 or 3 new facts that you learn about </a:t>
            </a:r>
            <a:r>
              <a:rPr i="1" lang="en-US" sz="1800">
                <a:solidFill>
                  <a:schemeClr val="dk1"/>
                </a:solidFill>
                <a:latin typeface="Calibri"/>
                <a:ea typeface="Calibri"/>
                <a:cs typeface="Calibri"/>
                <a:sym typeface="Calibri"/>
              </a:rPr>
              <a:t>cirr</a:t>
            </a:r>
            <a:r>
              <a:rPr b="0" i="1" lang="en-US" sz="1800" u="none" cap="none" strike="noStrike">
                <a:solidFill>
                  <a:schemeClr val="dk1"/>
                </a:solidFill>
                <a:latin typeface="Calibri"/>
                <a:ea typeface="Calibri"/>
                <a:cs typeface="Calibri"/>
                <a:sym typeface="Calibri"/>
              </a:rPr>
              <a:t>us clouds.</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Discuss them as a class.</a:t>
            </a:r>
            <a:endParaRPr b="0" i="1" sz="1800" u="none" cap="none" strike="noStrike">
              <a:solidFill>
                <a:schemeClr val="dk1"/>
              </a:solidFill>
              <a:latin typeface="Calibri"/>
              <a:ea typeface="Calibri"/>
              <a:cs typeface="Calibri"/>
              <a:sym typeface="Calibri"/>
            </a:endParaRPr>
          </a:p>
        </p:txBody>
      </p:sp>
      <p:sp>
        <p:nvSpPr>
          <p:cNvPr descr="Laptop" id="820" name="Google Shape;820;g28d164d3bd8_0_117"/>
          <p:cNvSpPr/>
          <p:nvPr/>
        </p:nvSpPr>
        <p:spPr>
          <a:xfrm>
            <a:off x="44367" y="0"/>
            <a:ext cx="735300" cy="735300"/>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21" name="Google Shape;821;g28d164d3bd8_0_117"/>
          <p:cNvPicPr preferRelativeResize="0"/>
          <p:nvPr/>
        </p:nvPicPr>
        <p:blipFill>
          <a:blip r:embed="rId8">
            <a:alphaModFix/>
          </a:blip>
          <a:stretch>
            <a:fillRect/>
          </a:stretch>
        </p:blipFill>
        <p:spPr>
          <a:xfrm>
            <a:off x="2133775" y="2583951"/>
            <a:ext cx="6857826" cy="3912947"/>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pic>
        <p:nvPicPr>
          <p:cNvPr id="827" name="Google Shape;827;p62"/>
          <p:cNvPicPr preferRelativeResize="0"/>
          <p:nvPr/>
        </p:nvPicPr>
        <p:blipFill rotWithShape="1">
          <a:blip r:embed="rId3">
            <a:alphaModFix/>
          </a:blip>
          <a:srcRect b="0" l="0" r="0" t="0"/>
          <a:stretch/>
        </p:blipFill>
        <p:spPr>
          <a:xfrm>
            <a:off x="0" y="0"/>
            <a:ext cx="9143067" cy="6858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pic>
        <p:nvPicPr>
          <p:cNvPr descr="IEP Translation – Communication from OSEP regarding the ..." id="832" name="Google Shape;832;p14"/>
          <p:cNvPicPr preferRelativeResize="0"/>
          <p:nvPr/>
        </p:nvPicPr>
        <p:blipFill rotWithShape="1">
          <a:blip r:embed="rId3">
            <a:alphaModFix/>
          </a:blip>
          <a:srcRect b="0" l="0" r="0" t="0"/>
          <a:stretch/>
        </p:blipFill>
        <p:spPr>
          <a:xfrm>
            <a:off x="1782610" y="905274"/>
            <a:ext cx="5748348" cy="904494"/>
          </a:xfrm>
          <a:prstGeom prst="rect">
            <a:avLst/>
          </a:prstGeom>
          <a:noFill/>
          <a:ln>
            <a:noFill/>
          </a:ln>
        </p:spPr>
      </p:pic>
      <p:pic>
        <p:nvPicPr>
          <p:cNvPr descr="United States Department of Education - Wikipedia" id="833" name="Google Shape;833;p14"/>
          <p:cNvPicPr preferRelativeResize="0"/>
          <p:nvPr/>
        </p:nvPicPr>
        <p:blipFill rotWithShape="1">
          <a:blip r:embed="rId4">
            <a:alphaModFix/>
          </a:blip>
          <a:srcRect b="0" l="0" r="0" t="0"/>
          <a:stretch/>
        </p:blipFill>
        <p:spPr>
          <a:xfrm>
            <a:off x="3441843" y="1949759"/>
            <a:ext cx="2164459" cy="2067532"/>
          </a:xfrm>
          <a:prstGeom prst="rect">
            <a:avLst/>
          </a:prstGeom>
          <a:noFill/>
          <a:ln>
            <a:noFill/>
          </a:ln>
        </p:spPr>
      </p:pic>
      <p:pic>
        <p:nvPicPr>
          <p:cNvPr id="834" name="Google Shape;834;p14"/>
          <p:cNvPicPr preferRelativeResize="0"/>
          <p:nvPr/>
        </p:nvPicPr>
        <p:blipFill rotWithShape="1">
          <a:blip r:embed="rId5">
            <a:alphaModFix/>
          </a:blip>
          <a:srcRect b="0" l="0" r="0" t="0"/>
          <a:stretch/>
        </p:blipFill>
        <p:spPr>
          <a:xfrm>
            <a:off x="1017141" y="4236393"/>
            <a:ext cx="7555383" cy="1289764"/>
          </a:xfrm>
          <a:prstGeom prst="rect">
            <a:avLst/>
          </a:prstGeom>
          <a:noFill/>
          <a:ln>
            <a:noFill/>
          </a:ln>
        </p:spPr>
      </p:pic>
      <p:sp>
        <p:nvSpPr>
          <p:cNvPr id="835" name="Google Shape;835;p14"/>
          <p:cNvSpPr txBox="1"/>
          <p:nvPr/>
        </p:nvSpPr>
        <p:spPr>
          <a:xfrm>
            <a:off x="634671" y="180283"/>
            <a:ext cx="78747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This Was Created With Resources From:</a:t>
            </a:r>
            <a:endParaRPr b="0" i="0" sz="1400" u="none" cap="none" strike="noStrike">
              <a:solidFill>
                <a:srgbClr val="000000"/>
              </a:solidFill>
              <a:latin typeface="Arial"/>
              <a:ea typeface="Arial"/>
              <a:cs typeface="Arial"/>
              <a:sym typeface="Arial"/>
            </a:endParaRPr>
          </a:p>
        </p:txBody>
      </p:sp>
      <p:sp>
        <p:nvSpPr>
          <p:cNvPr id="836" name="Google Shape;836;p14"/>
          <p:cNvSpPr txBox="1"/>
          <p:nvPr/>
        </p:nvSpPr>
        <p:spPr>
          <a:xfrm>
            <a:off x="903450" y="5526150"/>
            <a:ext cx="73371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50"/>
              <a:buFont typeface="Arial"/>
              <a:buNone/>
            </a:pPr>
            <a:r>
              <a:rPr b="1" i="0" lang="en-US" sz="1450" u="none" cap="none" strike="noStrike">
                <a:solidFill>
                  <a:srgbClr val="000000"/>
                </a:solidFill>
                <a:latin typeface="Calibri"/>
                <a:ea typeface="Calibri"/>
                <a:cs typeface="Calibri"/>
                <a:sym typeface="Calibri"/>
              </a:rPr>
              <a:t>Questions or Comments</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t/>
            </a:r>
            <a:endParaRPr b="1" i="0" sz="145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 Michael Kennedy, Ph.D.          MKennedy@Virginia.edu </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Rachel L Kunemund, Ph.D.	             rk8vm@virginia.edu</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descr="Rewind" id="167" name="Google Shape;167;g2bed57e9296_0_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g2bed57e9296_0_1"/>
          <p:cNvSpPr txBox="1"/>
          <p:nvPr>
            <p:ph idx="4294967295" type="subTitle"/>
          </p:nvPr>
        </p:nvSpPr>
        <p:spPr>
          <a:xfrm>
            <a:off x="702150" y="752750"/>
            <a:ext cx="7739700" cy="1092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Arial"/>
              <a:buNone/>
            </a:pPr>
            <a:r>
              <a:rPr b="1" i="0" lang="en-US" sz="3200" u="sng" cap="none" strike="noStrike">
                <a:solidFill>
                  <a:schemeClr val="dk1"/>
                </a:solidFill>
                <a:latin typeface="Calibri"/>
                <a:ea typeface="Calibri"/>
                <a:cs typeface="Calibri"/>
                <a:sym typeface="Calibri"/>
              </a:rPr>
              <a:t>Cumulonimbus clouds</a:t>
            </a:r>
            <a:r>
              <a:rPr b="1" i="0" lang="en-US" sz="3200" u="none" cap="none" strike="noStrike">
                <a:solidFill>
                  <a:schemeClr val="dk1"/>
                </a:solidFill>
                <a:latin typeface="Calibri"/>
                <a:ea typeface="Calibri"/>
                <a:cs typeface="Calibri"/>
                <a:sym typeface="Calibri"/>
              </a:rPr>
              <a:t>:</a:t>
            </a:r>
            <a:r>
              <a:rPr b="0" i="0" lang="en-US" sz="3200" u="none" cap="none" strike="noStrike">
                <a:solidFill>
                  <a:schemeClr val="dk1"/>
                </a:solidFill>
                <a:latin typeface="Calibri"/>
                <a:ea typeface="Calibri"/>
                <a:cs typeface="Calibri"/>
                <a:sym typeface="Calibri"/>
              </a:rPr>
              <a:t> large, tall clouds with dark bottoms</a:t>
            </a:r>
            <a:endParaRPr b="0" i="0" sz="3200" u="none" cap="none" strike="noStrike">
              <a:solidFill>
                <a:schemeClr val="dk1"/>
              </a:solidFill>
              <a:latin typeface="Calibri"/>
              <a:ea typeface="Calibri"/>
              <a:cs typeface="Calibri"/>
              <a:sym typeface="Calibri"/>
            </a:endParaRPr>
          </a:p>
        </p:txBody>
      </p:sp>
      <p:pic>
        <p:nvPicPr>
          <p:cNvPr id="169" name="Google Shape;169;g2bed57e9296_0_1"/>
          <p:cNvPicPr preferRelativeResize="0"/>
          <p:nvPr/>
        </p:nvPicPr>
        <p:blipFill rotWithShape="1">
          <a:blip r:embed="rId4">
            <a:alphaModFix/>
          </a:blip>
          <a:srcRect b="0" l="0" r="0" t="0"/>
          <a:stretch/>
        </p:blipFill>
        <p:spPr>
          <a:xfrm>
            <a:off x="920375" y="1910925"/>
            <a:ext cx="7303250" cy="46023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descr="Rewind" id="175" name="Google Shape;175;g2bed9c8a763_0_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g2bed9c8a763_0_1"/>
          <p:cNvSpPr txBox="1"/>
          <p:nvPr>
            <p:ph idx="4294967295" type="subTitle"/>
          </p:nvPr>
        </p:nvSpPr>
        <p:spPr>
          <a:xfrm>
            <a:off x="702150" y="752750"/>
            <a:ext cx="7739700" cy="1092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Arial"/>
              <a:buNone/>
            </a:pPr>
            <a:r>
              <a:rPr b="1" lang="en-US" u="sng"/>
              <a:t>Stratus</a:t>
            </a:r>
            <a:r>
              <a:rPr b="1" i="0" lang="en-US" sz="3200" u="sng" cap="none" strike="noStrike">
                <a:solidFill>
                  <a:schemeClr val="dk1"/>
                </a:solidFill>
                <a:latin typeface="Calibri"/>
                <a:ea typeface="Calibri"/>
                <a:cs typeface="Calibri"/>
                <a:sym typeface="Calibri"/>
              </a:rPr>
              <a:t> clouds</a:t>
            </a:r>
            <a:r>
              <a:rPr b="1" i="0" lang="en-US" sz="3200" u="none" cap="none" strike="noStrike">
                <a:solidFill>
                  <a:schemeClr val="dk1"/>
                </a:solidFill>
                <a:latin typeface="Calibri"/>
                <a:ea typeface="Calibri"/>
                <a:cs typeface="Calibri"/>
                <a:sym typeface="Calibri"/>
              </a:rPr>
              <a:t>:</a:t>
            </a:r>
            <a:r>
              <a:rPr b="0" i="0" lang="en-US" sz="3200" u="none" cap="none" strike="noStrike">
                <a:solidFill>
                  <a:schemeClr val="dk1"/>
                </a:solidFill>
                <a:latin typeface="Calibri"/>
                <a:ea typeface="Calibri"/>
                <a:cs typeface="Calibri"/>
                <a:sym typeface="Calibri"/>
              </a:rPr>
              <a:t> </a:t>
            </a:r>
            <a:r>
              <a:rPr lang="en-US"/>
              <a:t>smooth, gray clouds that cover the whole sky</a:t>
            </a:r>
            <a:endParaRPr b="0" i="0" sz="3200" u="none" cap="none" strike="noStrike">
              <a:solidFill>
                <a:schemeClr val="dk1"/>
              </a:solidFill>
              <a:latin typeface="Calibri"/>
              <a:ea typeface="Calibri"/>
              <a:cs typeface="Calibri"/>
              <a:sym typeface="Calibri"/>
            </a:endParaRPr>
          </a:p>
        </p:txBody>
      </p:sp>
      <p:pic>
        <p:nvPicPr>
          <p:cNvPr id="177" name="Google Shape;177;g2bed9c8a763_0_1"/>
          <p:cNvPicPr preferRelativeResize="0"/>
          <p:nvPr/>
        </p:nvPicPr>
        <p:blipFill rotWithShape="1">
          <a:blip r:embed="rId4">
            <a:alphaModFix/>
          </a:blip>
          <a:srcRect b="0" l="0" r="0" t="0"/>
          <a:stretch/>
        </p:blipFill>
        <p:spPr>
          <a:xfrm>
            <a:off x="1001388" y="1910925"/>
            <a:ext cx="7141224" cy="47133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descr="Questions" id="183" name="Google Shape;183;p12"/>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2017-05-16T13:21:17Z</dcterms:created>
  <dc:creator>Michael Kennedy</dc:creator>
</cp:coreProperties>
</file>