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Lst>
  <p:sldSz cy="6858000" cx="9144000"/>
  <p:notesSz cx="6858000" cy="9144000"/>
  <p:embeddedFontLst>
    <p:embeddedFont>
      <p:font typeface="Poppins"/>
      <p:regular r:id="rId80"/>
      <p:bold r:id="rId81"/>
      <p:italic r:id="rId82"/>
      <p:boldItalic r:id="rId83"/>
    </p:embeddedFont>
    <p:embeddedFont>
      <p:font typeface="Helvetica Neue Light"/>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88" roundtripDataSignature="AMtx7mi8suKGbcUtiCouYRXavx51IByu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HelveticaNeueLight-regular.fntdata"/><Relationship Id="rId83" Type="http://schemas.openxmlformats.org/officeDocument/2006/relationships/font" Target="fonts/Poppins-boldItalic.fntdata"/><Relationship Id="rId42" Type="http://schemas.openxmlformats.org/officeDocument/2006/relationships/slide" Target="slides/slide37.xml"/><Relationship Id="rId86" Type="http://schemas.openxmlformats.org/officeDocument/2006/relationships/font" Target="fonts/HelveticaNeueLight-italic.fntdata"/><Relationship Id="rId41" Type="http://schemas.openxmlformats.org/officeDocument/2006/relationships/slide" Target="slides/slide36.xml"/><Relationship Id="rId85" Type="http://schemas.openxmlformats.org/officeDocument/2006/relationships/font" Target="fonts/HelveticaNeueLight-bold.fntdata"/><Relationship Id="rId44" Type="http://schemas.openxmlformats.org/officeDocument/2006/relationships/slide" Target="slides/slide39.xml"/><Relationship Id="rId88" Type="http://customschemas.google.com/relationships/presentationmetadata" Target="metadata"/><Relationship Id="rId43" Type="http://schemas.openxmlformats.org/officeDocument/2006/relationships/slide" Target="slides/slide38.xml"/><Relationship Id="rId87" Type="http://schemas.openxmlformats.org/officeDocument/2006/relationships/font" Target="fonts/HelveticaNeueLight-boldItalic.fntdata"/><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regular.fntdata"/><Relationship Id="rId82" Type="http://schemas.openxmlformats.org/officeDocument/2006/relationships/font" Target="fonts/Poppins-italic.fntdata"/><Relationship Id="rId81" Type="http://schemas.openxmlformats.org/officeDocument/2006/relationships/font" Target="fonts/Poppins-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7e576c1a67_0_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7e576c1a67_0_1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An organism is any living thing.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True]</a:t>
            </a:r>
            <a:endParaRPr/>
          </a:p>
          <a:p>
            <a:pPr indent="0" lvl="0" marL="0" rtl="0" algn="l">
              <a:lnSpc>
                <a:spcPct val="100000"/>
              </a:lnSpc>
              <a:spcBef>
                <a:spcPts val="0"/>
              </a:spcBef>
              <a:spcAft>
                <a:spcPts val="0"/>
              </a:spcAft>
              <a:buSzPts val="1400"/>
              <a:buNone/>
            </a:pPr>
            <a:r>
              <a:t/>
            </a:r>
            <a:endParaRPr/>
          </a:p>
        </p:txBody>
      </p:sp>
      <p:sp>
        <p:nvSpPr>
          <p:cNvPr id="186" name="Google Shape;186;g27e576c1a67_0_1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91a9c54469_0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291a9c54469_0_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An organism is any living thing.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True]</a:t>
            </a:r>
            <a:endParaRPr/>
          </a:p>
          <a:p>
            <a:pPr indent="0" lvl="0" marL="0" rtl="0" algn="l">
              <a:lnSpc>
                <a:spcPct val="100000"/>
              </a:lnSpc>
              <a:spcBef>
                <a:spcPts val="0"/>
              </a:spcBef>
              <a:spcAft>
                <a:spcPts val="0"/>
              </a:spcAft>
              <a:buSzPts val="1400"/>
              <a:buNone/>
            </a:pPr>
            <a:r>
              <a:t/>
            </a:r>
            <a:endParaRPr/>
          </a:p>
        </p:txBody>
      </p:sp>
      <p:sp>
        <p:nvSpPr>
          <p:cNvPr id="196" name="Google Shape;196;g291a9c54469_0_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8c7dfa711f_0_1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g28c7dfa711f_0_1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another word for an area where living and nonliving things interact?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 Ecosystem]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06" name="Google Shape;206;g28c7dfa711f_0_1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8c7dfa711f_0_1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28c7dfa711f_0_1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another word for an area where living and nonliving things interact? </a:t>
            </a:r>
            <a:r>
              <a:rPr b="1" lang="en-US"/>
              <a:t>C. Ecosystem</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15" name="Google Shape;215;g28c7dfa711f_0_1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91a9c54469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291a9c54469_0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______ _______ are organisms that move, grow, change, and respond to the environment.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Living things]</a:t>
            </a:r>
            <a:endParaRPr/>
          </a:p>
          <a:p>
            <a:pPr indent="0" lvl="0" marL="0" rtl="0" algn="l">
              <a:lnSpc>
                <a:spcPct val="100000"/>
              </a:lnSpc>
              <a:spcBef>
                <a:spcPts val="0"/>
              </a:spcBef>
              <a:spcAft>
                <a:spcPts val="0"/>
              </a:spcAft>
              <a:buSzPts val="1400"/>
              <a:buNone/>
            </a:pPr>
            <a:r>
              <a:t/>
            </a:r>
            <a:endParaRPr/>
          </a:p>
        </p:txBody>
      </p:sp>
      <p:sp>
        <p:nvSpPr>
          <p:cNvPr id="224" name="Google Shape;224;g291a9c54469_0_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91a9c54469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291a9c54469_0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a:t>Living things</a:t>
            </a:r>
            <a:r>
              <a:rPr lang="en-US"/>
              <a:t> are organisms that move, grow, change, and respond to the environment.</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233" name="Google Shape;233;g291a9c54469_0_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9295eb51f2_0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29295eb51f2_0_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______ _______ are things that no not grow, reproduce, and need food.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 Non-living things]</a:t>
            </a:r>
            <a:endParaRPr/>
          </a:p>
          <a:p>
            <a:pPr indent="0" lvl="0" marL="0" rtl="0" algn="l">
              <a:lnSpc>
                <a:spcPct val="100000"/>
              </a:lnSpc>
              <a:spcBef>
                <a:spcPts val="0"/>
              </a:spcBef>
              <a:spcAft>
                <a:spcPts val="0"/>
              </a:spcAft>
              <a:buSzPts val="1400"/>
              <a:buNone/>
            </a:pPr>
            <a:r>
              <a:t/>
            </a:r>
            <a:endParaRPr/>
          </a:p>
        </p:txBody>
      </p:sp>
      <p:sp>
        <p:nvSpPr>
          <p:cNvPr id="242" name="Google Shape;242;g29295eb51f2_0_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9295eb51f2_0_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g29295eb51f2_0_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Non-living things</a:t>
            </a:r>
            <a:r>
              <a:rPr lang="en-US"/>
              <a:t> </a:t>
            </a:r>
            <a:r>
              <a:rPr lang="en-US"/>
              <a:t>are things that no not grow, reproduce, and need food.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51" name="Google Shape;251;g29295eb51f2_0_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word </a:t>
            </a:r>
            <a:r>
              <a:rPr b="1" lang="en-US"/>
              <a:t>classification</a:t>
            </a:r>
            <a:r>
              <a:rPr lang="en-US"/>
              <a:t>.</a:t>
            </a:r>
            <a:endParaRPr/>
          </a:p>
        </p:txBody>
      </p:sp>
      <p:sp>
        <p:nvSpPr>
          <p:cNvPr id="260" name="Google Shape;260;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Classification </a:t>
            </a:r>
            <a:r>
              <a:rPr lang="en-US"/>
              <a:t>means to organize organisms into groups</a:t>
            </a:r>
            <a:r>
              <a:rPr lang="en-US"/>
              <a:t>.</a:t>
            </a:r>
            <a:endParaRPr b="0"/>
          </a:p>
          <a:p>
            <a:pPr indent="0" lvl="0" marL="0" rtl="0" algn="l">
              <a:lnSpc>
                <a:spcPct val="100000"/>
              </a:lnSpc>
              <a:spcBef>
                <a:spcPts val="0"/>
              </a:spcBef>
              <a:spcAft>
                <a:spcPts val="0"/>
              </a:spcAft>
              <a:buSzPts val="1400"/>
              <a:buNone/>
            </a:pPr>
            <a:r>
              <a:t/>
            </a:r>
            <a:endParaRPr/>
          </a:p>
        </p:txBody>
      </p:sp>
      <p:sp>
        <p:nvSpPr>
          <p:cNvPr id="268" name="Google Shape;268;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Classification</a:t>
            </a:r>
            <a:r>
              <a:rPr lang="en-US"/>
              <a:t>.</a:t>
            </a:r>
            <a:endParaRPr/>
          </a:p>
        </p:txBody>
      </p:sp>
      <p:sp>
        <p:nvSpPr>
          <p:cNvPr id="123" name="Google Shape;12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77" name="Google Shape;277;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classification</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lang="en-US"/>
              <a:t>[To organize organisms into groups.</a:t>
            </a:r>
            <a:r>
              <a:rPr b="0" lang="en-US"/>
              <a:t>]</a:t>
            </a:r>
            <a:endParaRPr/>
          </a:p>
        </p:txBody>
      </p:sp>
      <p:sp>
        <p:nvSpPr>
          <p:cNvPr id="283" name="Google Shape;283;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291" name="Google Shape;291;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8c7dfa711f_0_14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g28c7dfa711f_0_1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latin typeface="Arial"/>
                <a:ea typeface="Arial"/>
                <a:cs typeface="Arial"/>
                <a:sym typeface="Arial"/>
              </a:rPr>
              <a:t>Classification relies on careful observations of patterns, similarities, and differences in organisms</a:t>
            </a:r>
            <a:r>
              <a:rPr lang="en-US" sz="1100">
                <a:latin typeface="Arial"/>
                <a:ea typeface="Arial"/>
                <a:cs typeface="Arial"/>
                <a:sym typeface="Arial"/>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91745b13ca_0_4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g291745b13ca_0_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latin typeface="Arial"/>
                <a:ea typeface="Arial"/>
                <a:cs typeface="Arial"/>
                <a:sym typeface="Arial"/>
              </a:rPr>
              <a:t>Classification is useful in explaining relationships by organizing objects or processes into groups.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7e576c1a67_0_73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27e576c1a67_0_7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When in groups, it is easier to understand similarities and differences in organisms. For example, this group of animals could have a classification of farm animals.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9295eb51f2_0_5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29295eb51f2_0_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dichotomous key is a tool used to classify organisms based on physical characteristics</a:t>
            </a:r>
            <a:r>
              <a:rPr lang="en-US"/>
              <a:t> For example, this dichotomous key could be used for vertebrates (animal with a backbone). If the vertebrate has fur, it is a mammal. If it does not, the vertebrate has feathers or does not. If the vertebrate has feathers, it is a bird. If the vertebrate does not have feathers, it could either have dry skin or moist skin (and so on…).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26" name="Google Shape;326;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7430209113_0_10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g27430209113_0_10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Classification relies on careful _________ of patterns, similarities, and differences in organisms.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[A. Observations]</a:t>
            </a:r>
            <a:endParaRPr/>
          </a:p>
        </p:txBody>
      </p:sp>
      <p:sp>
        <p:nvSpPr>
          <p:cNvPr id="332" name="Google Shape;332;g27430209113_0_10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9295eb51f2_0_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g29295eb51f2_0_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Classification relies on careful </a:t>
            </a:r>
            <a:r>
              <a:rPr b="1" lang="en-US"/>
              <a:t>observations</a:t>
            </a:r>
            <a:r>
              <a:rPr lang="en-US"/>
              <a:t> of patterns, similarities, and differences in organisms.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[A. Observations]</a:t>
            </a:r>
            <a:endParaRPr/>
          </a:p>
        </p:txBody>
      </p:sp>
      <p:sp>
        <p:nvSpPr>
          <p:cNvPr id="341" name="Google Shape;341;g29295eb51f2_0_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7e68c1a8e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7e68c1a8e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How do we formulate scientific questions?</a:t>
            </a:r>
            <a:endParaRPr b="0"/>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32" name="Google Shape;132;g27e68c1a8e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8c7dfa711f_0_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28c7dfa711f_0_1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True or false: Classification is useful in explaining relationships by organizing objects or processes into groups..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[A. True]</a:t>
            </a:r>
            <a:endParaRPr/>
          </a:p>
        </p:txBody>
      </p:sp>
      <p:sp>
        <p:nvSpPr>
          <p:cNvPr id="350" name="Google Shape;350;g28c7dfa711f_0_1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9295eb51f2_0_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29295eb51f2_0_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True or false: Classification is useful in explaining relationships by organizing objects or processes into groups..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[A. True]</a:t>
            </a:r>
            <a:endParaRPr/>
          </a:p>
        </p:txBody>
      </p:sp>
      <p:sp>
        <p:nvSpPr>
          <p:cNvPr id="359" name="Google Shape;359;g29295eb51f2_0_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8c7dfa711f_0_2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g28c7dfa711f_0_2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True or false: When in groups, it is difficult to understand similarities and differences in organisms.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[B. False]</a:t>
            </a:r>
            <a:endParaRPr/>
          </a:p>
        </p:txBody>
      </p:sp>
      <p:sp>
        <p:nvSpPr>
          <p:cNvPr id="368" name="Google Shape;368;g28c7dfa711f_0_2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9295eb51f2_0_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g29295eb51f2_0_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True or false: When in groups, it is difficult to understand similarities and differences in organisms.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[B. False]</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It is actually easier to understand similarities and differences in organisms when we </a:t>
            </a:r>
            <a:r>
              <a:rPr lang="en-US"/>
              <a:t>classify</a:t>
            </a:r>
            <a:r>
              <a:rPr lang="en-US"/>
              <a:t> them into groups.</a:t>
            </a:r>
            <a:endParaRPr/>
          </a:p>
        </p:txBody>
      </p:sp>
      <p:sp>
        <p:nvSpPr>
          <p:cNvPr id="377" name="Google Shape;377;g29295eb51f2_0_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91a9c54469_0_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g291a9c54469_0_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A dichotomous key is a ______ used to classify organisms based on physical characteristics?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[B. Tool]</a:t>
            </a:r>
            <a:endParaRPr/>
          </a:p>
        </p:txBody>
      </p:sp>
      <p:sp>
        <p:nvSpPr>
          <p:cNvPr id="386" name="Google Shape;386;g291a9c54469_0_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9295eb51f2_0_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g29295eb51f2_0_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A dichotomous key is a ______ used to classify organisms based on physical characteristics?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[B. Tool]</a:t>
            </a:r>
            <a:endParaRPr/>
          </a:p>
        </p:txBody>
      </p:sp>
      <p:sp>
        <p:nvSpPr>
          <p:cNvPr id="395" name="Google Shape;395;g29295eb51f2_0_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classification</a:t>
            </a:r>
            <a:endParaRPr/>
          </a:p>
        </p:txBody>
      </p:sp>
      <p:sp>
        <p:nvSpPr>
          <p:cNvPr id="404" name="Google Shape;404;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7e576c1a67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g27e576c1a67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Here is an example of classification. The animals on the left are classified as vertebrates (or animals with a backbone). The animals on the right are classified as invertebrates (or animals without a backbone).</a:t>
            </a:r>
            <a:endParaRPr/>
          </a:p>
          <a:p>
            <a:pPr indent="0" lvl="0" marL="0" rtl="0" algn="l">
              <a:lnSpc>
                <a:spcPct val="100000"/>
              </a:lnSpc>
              <a:spcBef>
                <a:spcPts val="0"/>
              </a:spcBef>
              <a:spcAft>
                <a:spcPts val="0"/>
              </a:spcAft>
              <a:buSzPts val="1400"/>
              <a:buNone/>
            </a:pPr>
            <a:r>
              <a:t/>
            </a:r>
            <a:endParaRPr/>
          </a:p>
        </p:txBody>
      </p:sp>
      <p:sp>
        <p:nvSpPr>
          <p:cNvPr id="411" name="Google Shape;411;g27e576c1a67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8c7dfa711f_0_2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g28c7dfa711f_0_2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Here is another example of classification. You can see that the fruits and vegetables are classified by their colors.</a:t>
            </a:r>
            <a:endParaRPr/>
          </a:p>
        </p:txBody>
      </p:sp>
      <p:sp>
        <p:nvSpPr>
          <p:cNvPr id="419" name="Google Shape;419;g28c7dfa711f_0_2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7e576c1a67_0_8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27e576c1a67_0_8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Here is another example of classification. You can see that the pictures on the left are </a:t>
            </a:r>
            <a:r>
              <a:rPr lang="en-US"/>
              <a:t>classified</a:t>
            </a:r>
            <a:r>
              <a:rPr lang="en-US"/>
              <a:t> as plants and the pictures on the right are classified as not plants.</a:t>
            </a:r>
            <a:endParaRPr/>
          </a:p>
        </p:txBody>
      </p:sp>
      <p:sp>
        <p:nvSpPr>
          <p:cNvPr id="427" name="Google Shape;427;g27e576c1a67_0_8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0" name="Google Shape;140;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classification</a:t>
            </a:r>
            <a:r>
              <a:rPr lang="en-US"/>
              <a:t>.</a:t>
            </a:r>
            <a:endParaRPr/>
          </a:p>
        </p:txBody>
      </p:sp>
      <p:sp>
        <p:nvSpPr>
          <p:cNvPr id="435" name="Google Shape;435;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a non-example of classification. Because the different types of fruit are not organized into groups of some type, they have not been classified.</a:t>
            </a:r>
            <a:endParaRPr/>
          </a:p>
        </p:txBody>
      </p:sp>
      <p:sp>
        <p:nvSpPr>
          <p:cNvPr id="442" name="Google Shape;442;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This is also a non-example of classification. Remember, classification is organizing organisms, and organisms are living things. This book shelf is full of books, which are not living things. </a:t>
            </a:r>
            <a:endParaRPr/>
          </a:p>
        </p:txBody>
      </p:sp>
      <p:sp>
        <p:nvSpPr>
          <p:cNvPr id="450" name="Google Shape;450;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58" name="Google Shape;458;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7430209113_0_1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g27430209113_0_1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is NOT an example of classification?</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[Fruit Salad]</a:t>
            </a:r>
            <a:endParaRPr/>
          </a:p>
        </p:txBody>
      </p:sp>
      <p:sp>
        <p:nvSpPr>
          <p:cNvPr id="464" name="Google Shape;464;g27430209113_0_1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9295eb51f2_0_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29295eb51f2_0_1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is NOT an example of classification? Fruit salad is NOT an example of classification because though it is made up of organisms, the fruit salad is not organized</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[Fruit Salad]</a:t>
            </a:r>
            <a:endParaRPr/>
          </a:p>
        </p:txBody>
      </p:sp>
      <p:sp>
        <p:nvSpPr>
          <p:cNvPr id="477" name="Google Shape;477;g29295eb51f2_0_1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9295eb51f2_0_1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29295eb51f2_0_1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also break down the term </a:t>
            </a:r>
            <a:r>
              <a:rPr b="1" lang="en-US"/>
              <a:t>reproduction </a:t>
            </a:r>
            <a:r>
              <a:rPr lang="en-US"/>
              <a:t>into different word parts to help us remember the meaning.  Let’s take a look!</a:t>
            </a:r>
            <a:endParaRPr/>
          </a:p>
        </p:txBody>
      </p:sp>
      <p:sp>
        <p:nvSpPr>
          <p:cNvPr id="491" name="Google Shape;491;g29295eb51f2_0_1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9295eb51f2_0_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g29295eb51f2_0_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break up the term classification into two parts: a root and  a suffix</a:t>
            </a:r>
            <a:endParaRPr/>
          </a:p>
        </p:txBody>
      </p:sp>
      <p:sp>
        <p:nvSpPr>
          <p:cNvPr id="498" name="Google Shape;498;g29295eb51f2_0_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9295eb51f2_0_1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g29295eb51f2_0_1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root, produc, means to create or produce.</a:t>
            </a:r>
            <a:endParaRPr/>
          </a:p>
        </p:txBody>
      </p:sp>
      <p:sp>
        <p:nvSpPr>
          <p:cNvPr id="510" name="Google Shape;510;g29295eb51f2_0_1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9295eb51f2_0_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g29295eb51f2_0_1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suffix, ation, means an act or process.</a:t>
            </a:r>
            <a:endParaRPr/>
          </a:p>
        </p:txBody>
      </p:sp>
      <p:sp>
        <p:nvSpPr>
          <p:cNvPr id="522" name="Google Shape;522;g29295eb51f2_0_1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8c7dfa711f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28c7dfa711f_0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organism is any living thing.</a:t>
            </a:r>
            <a:endParaRPr/>
          </a:p>
        </p:txBody>
      </p:sp>
      <p:sp>
        <p:nvSpPr>
          <p:cNvPr id="146" name="Google Shape;146;g28c7dfa711f_0_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9295eb51f2_0_1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g29295eb51f2_0_1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Classification </a:t>
            </a:r>
            <a:r>
              <a:rPr lang="en-US"/>
              <a:t>means the process of arranging into groups.</a:t>
            </a:r>
            <a:endParaRPr/>
          </a:p>
        </p:txBody>
      </p:sp>
      <p:sp>
        <p:nvSpPr>
          <p:cNvPr id="534" name="Google Shape;534;g29295eb51f2_0_1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9295eb51f2_0_1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g29295eb51f2_0_1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545" name="Google Shape;545;g29295eb51f2_0_1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9295eb51f2_0_1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g29295eb51f2_0_1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How can we use the word parts of </a:t>
            </a:r>
            <a:r>
              <a:rPr lang="en-US"/>
              <a:t>classification</a:t>
            </a:r>
            <a:r>
              <a:rPr lang="en-US" sz="1200"/>
              <a:t> to help us remember the definition of the term? </a:t>
            </a:r>
            <a:endParaRPr sz="1200"/>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[Classifi = arrange or categorize into groups</a:t>
            </a:r>
            <a:endParaRPr/>
          </a:p>
          <a:p>
            <a:pPr indent="0" lvl="0" marL="0" marR="0" rtl="0" algn="l">
              <a:lnSpc>
                <a:spcPct val="100000"/>
              </a:lnSpc>
              <a:spcBef>
                <a:spcPts val="0"/>
              </a:spcBef>
              <a:spcAft>
                <a:spcPts val="0"/>
              </a:spcAft>
              <a:buClr>
                <a:schemeClr val="dk1"/>
              </a:buClr>
              <a:buSzPts val="1200"/>
              <a:buFont typeface="Calibri"/>
              <a:buNone/>
            </a:pPr>
            <a:r>
              <a:rPr lang="en-US"/>
              <a:t>Cation = an act or process</a:t>
            </a:r>
            <a:endParaRPr/>
          </a:p>
          <a:p>
            <a:pPr indent="0" lvl="0" marL="0" marR="0" rtl="0" algn="l">
              <a:lnSpc>
                <a:spcPct val="100000"/>
              </a:lnSpc>
              <a:spcBef>
                <a:spcPts val="0"/>
              </a:spcBef>
              <a:spcAft>
                <a:spcPts val="0"/>
              </a:spcAft>
              <a:buClr>
                <a:schemeClr val="dk1"/>
              </a:buClr>
              <a:buSzPts val="1200"/>
              <a:buFont typeface="Calibri"/>
              <a:buNone/>
            </a:pPr>
            <a:r>
              <a:rPr lang="en-US"/>
              <a:t>Classification is the process of arranging into groups.]</a:t>
            </a:r>
            <a:endParaRPr sz="1200"/>
          </a:p>
        </p:txBody>
      </p:sp>
      <p:sp>
        <p:nvSpPr>
          <p:cNvPr id="551" name="Google Shape;551;g29295eb51f2_0_1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561" name="Google Shape;561;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7e576c1a67_0_10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g27e576c1a67_0_10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Classification means to organize organisms into groups.</a:t>
            </a:r>
            <a:endParaRPr b="0"/>
          </a:p>
          <a:p>
            <a:pPr indent="0" lvl="0" marL="0" rtl="0" algn="l">
              <a:lnSpc>
                <a:spcPct val="100000"/>
              </a:lnSpc>
              <a:spcBef>
                <a:spcPts val="0"/>
              </a:spcBef>
              <a:spcAft>
                <a:spcPts val="0"/>
              </a:spcAft>
              <a:buSzPts val="1400"/>
              <a:buNone/>
            </a:pPr>
            <a:r>
              <a:t/>
            </a:r>
            <a:endParaRPr/>
          </a:p>
        </p:txBody>
      </p:sp>
      <p:sp>
        <p:nvSpPr>
          <p:cNvPr id="568" name="Google Shape;568;g27e576c1a67_0_10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classification</a:t>
            </a:r>
            <a:r>
              <a:rPr lang="en-US">
                <a:solidFill>
                  <a:srgbClr val="242424"/>
                </a:solidFill>
              </a:rPr>
              <a:t>. </a:t>
            </a:r>
            <a:endParaRPr/>
          </a:p>
        </p:txBody>
      </p:sp>
      <p:sp>
        <p:nvSpPr>
          <p:cNvPr id="576" name="Google Shape;576;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b="1" lang="en-US">
                <a:solidFill>
                  <a:srgbClr val="242424"/>
                </a:solidFill>
              </a:rPr>
              <a:t>classification</a:t>
            </a:r>
            <a:r>
              <a:rPr b="1" lang="en-US">
                <a:solidFill>
                  <a:srgbClr val="242424"/>
                </a:solidFill>
              </a:rPr>
              <a:t>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classification</a:t>
            </a:r>
            <a:r>
              <a:rPr b="1" lang="en-US"/>
              <a:t>.</a:t>
            </a:r>
            <a:endParaRPr>
              <a:solidFill>
                <a:schemeClr val="dk1"/>
              </a:solidFill>
            </a:endParaRPr>
          </a:p>
        </p:txBody>
      </p:sp>
      <p:sp>
        <p:nvSpPr>
          <p:cNvPr id="587" name="Google Shape;587;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5e11802ac4_0_19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g25e11802ac4_0_19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t>
            </a:r>
            <a:r>
              <a:rPr b="1" lang="en-US"/>
              <a:t>classification</a:t>
            </a:r>
            <a:r>
              <a:rPr b="1" lang="en-US"/>
              <a:t> </a:t>
            </a:r>
            <a:r>
              <a:rPr lang="en-US" sz="1200">
                <a:solidFill>
                  <a:schemeClr val="dk1"/>
                </a:solidFill>
              </a:rPr>
              <a:t>from these four choices</a:t>
            </a:r>
            <a:r>
              <a:rPr lang="en-US"/>
              <a:t>.</a:t>
            </a:r>
            <a:endParaRPr/>
          </a:p>
        </p:txBody>
      </p:sp>
      <p:sp>
        <p:nvSpPr>
          <p:cNvPr id="609" name="Google Shape;609;g25e11802ac4_0_19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29295eb51f2_0_2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g29295eb51f2_0_2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the picture that shows </a:t>
            </a:r>
            <a:r>
              <a:rPr b="1" lang="en-US"/>
              <a:t>classification.</a:t>
            </a:r>
            <a:endParaRPr/>
          </a:p>
        </p:txBody>
      </p:sp>
      <p:sp>
        <p:nvSpPr>
          <p:cNvPr id="629" name="Google Shape;629;g29295eb51f2_0_2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classification</a:t>
            </a:r>
            <a:r>
              <a:rPr b="1" lang="en-US"/>
              <a:t>.</a:t>
            </a:r>
            <a:endParaRPr>
              <a:solidFill>
                <a:schemeClr val="dk1"/>
              </a:solidFill>
            </a:endParaRPr>
          </a:p>
        </p:txBody>
      </p:sp>
      <p:sp>
        <p:nvSpPr>
          <p:cNvPr id="650" name="Google Shape;650;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8c7dfa711f_0_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28c7dfa711f_0_1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ecosystem is an area where living and nonliving things interact. </a:t>
            </a:r>
            <a:endParaRPr/>
          </a:p>
        </p:txBody>
      </p:sp>
      <p:sp>
        <p:nvSpPr>
          <p:cNvPr id="155" name="Google Shape;155;g28c7dfa711f_0_1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5e11802ac4_0_2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g25e11802ac4_0_2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classification</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673" name="Google Shape;673;g25e11802ac4_0_2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27e576c1a67_0_1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g27e576c1a67_0_11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 organize organisms into groups” is correct! This is the definition of </a:t>
            </a:r>
            <a:r>
              <a:rPr b="1" lang="en-US"/>
              <a:t>classification</a:t>
            </a:r>
            <a:r>
              <a:rPr b="1" lang="en-US"/>
              <a:t>.</a:t>
            </a:r>
            <a:endParaRPr sz="1200">
              <a:solidFill>
                <a:schemeClr val="dk1"/>
              </a:solidFill>
            </a:endParaRPr>
          </a:p>
        </p:txBody>
      </p:sp>
      <p:sp>
        <p:nvSpPr>
          <p:cNvPr id="694" name="Google Shape;694;g27e576c1a67_0_11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classification</a:t>
            </a:r>
            <a:r>
              <a:rPr b="1" lang="en-US"/>
              <a:t>: </a:t>
            </a:r>
            <a:r>
              <a:rPr lang="en-US"/>
              <a:t>To organize organisms into groups.</a:t>
            </a:r>
            <a:endParaRPr>
              <a:solidFill>
                <a:schemeClr val="dk1"/>
              </a:solidFill>
            </a:endParaRPr>
          </a:p>
        </p:txBody>
      </p:sp>
      <p:sp>
        <p:nvSpPr>
          <p:cNvPr id="717" name="Google Shape;717;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25e11802ac4_0_2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g25e11802ac4_0_2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lang="en-US"/>
              <a:t>classification</a:t>
            </a:r>
            <a:r>
              <a:rPr b="1" lang="en-US"/>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741" name="Google Shape;741;g25e11802ac4_0_2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7e576c1a67_0_1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1" name="Google Shape;761;g27e576c1a67_0_11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“Organizing trees based on their type of leaves” is correct! This is an example of </a:t>
            </a:r>
            <a:r>
              <a:rPr b="1" lang="en-US"/>
              <a:t>classification</a:t>
            </a:r>
            <a:r>
              <a:rPr b="1" lang="en-US"/>
              <a:t>.</a:t>
            </a:r>
            <a:endParaRPr sz="1200">
              <a:solidFill>
                <a:schemeClr val="dk1"/>
              </a:solidFill>
            </a:endParaRPr>
          </a:p>
        </p:txBody>
      </p:sp>
      <p:sp>
        <p:nvSpPr>
          <p:cNvPr id="762" name="Google Shape;762;g27e576c1a67_0_11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4" name="Google Shape;784;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classification</a:t>
            </a:r>
            <a:r>
              <a:rPr lang="en-US" sz="1100"/>
              <a:t>: Organizing trees based on their type of leaves.</a:t>
            </a:r>
            <a:endParaRPr sz="1100">
              <a:solidFill>
                <a:schemeClr val="dk1"/>
              </a:solidFill>
            </a:endParaRPr>
          </a:p>
        </p:txBody>
      </p:sp>
      <p:sp>
        <p:nvSpPr>
          <p:cNvPr id="785" name="Google Shape;785;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classification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810" name="Google Shape;810;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27e576c1a67_0_12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0" name="Google Shape;830;g27e576c1a67_0_12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“Classification helps me to understand differences between farm animals and house pets.” That is correct! This is an example of how </a:t>
            </a:r>
            <a:r>
              <a:rPr b="1" lang="en-US"/>
              <a:t>classification</a:t>
            </a:r>
            <a:r>
              <a:rPr b="1" lang="en-US"/>
              <a:t> </a:t>
            </a:r>
            <a:r>
              <a:rPr lang="en-US"/>
              <a:t>impacts your life.</a:t>
            </a:r>
            <a:endParaRPr sz="1200">
              <a:solidFill>
                <a:schemeClr val="dk1"/>
              </a:solidFill>
            </a:endParaRPr>
          </a:p>
        </p:txBody>
      </p:sp>
      <p:sp>
        <p:nvSpPr>
          <p:cNvPr id="831" name="Google Shape;831;g27e576c1a67_0_12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3" name="Google Shape;853;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b="1" lang="en-US"/>
              <a:t>classification</a:t>
            </a:r>
            <a:r>
              <a:rPr b="1" lang="en-US" sz="1200">
                <a:solidFill>
                  <a:schemeClr val="dk1"/>
                </a:solidFill>
              </a:rPr>
              <a:t> </a:t>
            </a:r>
            <a:r>
              <a:rPr lang="en-US" sz="1200">
                <a:solidFill>
                  <a:schemeClr val="dk1"/>
                </a:solidFill>
              </a:rPr>
              <a:t>impact my life?”:  </a:t>
            </a:r>
            <a:r>
              <a:rPr lang="en-US"/>
              <a:t>Classification helps me to understand differences between farm animals and house pets</a:t>
            </a:r>
            <a:r>
              <a:rPr lang="en-US"/>
              <a:t>. </a:t>
            </a:r>
            <a:endParaRPr/>
          </a:p>
        </p:txBody>
      </p:sp>
      <p:sp>
        <p:nvSpPr>
          <p:cNvPr id="854" name="Google Shape;854;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9" name="Google Shape;879;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880" name="Google Shape;880;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91a9c54469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g291a9c54469_0_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Living things are organisms that grow, change, and respond to its environment.</a:t>
            </a:r>
            <a:endParaRPr/>
          </a:p>
        </p:txBody>
      </p:sp>
      <p:sp>
        <p:nvSpPr>
          <p:cNvPr id="163" name="Google Shape;163;g291a9c54469_0_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27e576c1a67_0_10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6" name="Google Shape;886;g27e576c1a67_0_10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Classification means to organize organisms into groups.</a:t>
            </a:r>
            <a:endParaRPr/>
          </a:p>
        </p:txBody>
      </p:sp>
      <p:sp>
        <p:nvSpPr>
          <p:cNvPr id="887" name="Google Shape;887;g27e576c1a67_0_10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27e576c1a67_0_10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4" name="Google Shape;894;g27e576c1a67_0_10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Let’s reflect once more on our big question. Our “big question” is:</a:t>
            </a:r>
            <a:r>
              <a:rPr b="1" lang="en-US"/>
              <a:t> How do we formulate scientific questions?</a:t>
            </a:r>
            <a:endParaRPr b="1"/>
          </a:p>
          <a:p>
            <a:pPr indent="0" lvl="0" marL="0" rtl="0" algn="l">
              <a:lnSpc>
                <a:spcPct val="100000"/>
              </a:lnSpc>
              <a:spcBef>
                <a:spcPts val="0"/>
              </a:spcBef>
              <a:spcAft>
                <a:spcPts val="0"/>
              </a:spcAft>
              <a:buClr>
                <a:schemeClr val="dk1"/>
              </a:buClr>
              <a:buSzPts val="1400"/>
              <a:buFont typeface="Arial"/>
              <a:buNone/>
            </a:pPr>
            <a:r>
              <a:rPr lang="en-US"/>
              <a:t> </a:t>
            </a:r>
            <a:endParaRPr/>
          </a:p>
          <a:p>
            <a:pPr indent="0" lvl="0" marL="0" rtl="0" algn="l">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p:txBody>
      </p:sp>
      <p:sp>
        <p:nvSpPr>
          <p:cNvPr id="895" name="Google Shape;895;g27e576c1a67_0_10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291745b13ca_0_3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2" name="Google Shape;902;g291745b13ca_0_3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Click the link to play a classification game with your students. Try different ways to classify the animals by organizing them into different folders.</a:t>
            </a:r>
            <a:endParaRPr/>
          </a:p>
        </p:txBody>
      </p:sp>
      <p:sp>
        <p:nvSpPr>
          <p:cNvPr id="903" name="Google Shape;903;g291745b13ca_0_3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3" name="Google Shape;913;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914" name="Google Shape;914;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9" name="Google Shape;919;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9295eb51f2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g29295eb51f2_0_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Non-living things do not grow, reproduce, and need food</a:t>
            </a:r>
            <a:r>
              <a:rPr lang="en-US"/>
              <a:t>.</a:t>
            </a:r>
            <a:endParaRPr/>
          </a:p>
        </p:txBody>
      </p:sp>
      <p:sp>
        <p:nvSpPr>
          <p:cNvPr id="172" name="Google Shape;172;g29295eb51f2_0_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80" name="Google Shape;180;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0.png"/><Relationship Id="rId11" Type="http://schemas.openxmlformats.org/officeDocument/2006/relationships/image" Target="../media/image3.png"/><Relationship Id="rId10" Type="http://schemas.openxmlformats.org/officeDocument/2006/relationships/image" Target="../media/image8.png"/><Relationship Id="rId12" Type="http://schemas.openxmlformats.org/officeDocument/2006/relationships/image" Target="../media/image6.png"/><Relationship Id="rId9"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17.png"/><Relationship Id="rId7" Type="http://schemas.openxmlformats.org/officeDocument/2006/relationships/image" Target="../media/image1.pn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27.jpg"/><Relationship Id="rId5"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27.jpg"/><Relationship Id="rId5"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22.png"/><Relationship Id="rId5"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jp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9.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2.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2.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2.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2.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2.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2.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9.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9.png"/><Relationship Id="rId4" Type="http://schemas.openxmlformats.org/officeDocument/2006/relationships/image" Target="../media/image32.png"/><Relationship Id="rId5" Type="http://schemas.openxmlformats.org/officeDocument/2006/relationships/image" Target="../media/image5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9.png"/><Relationship Id="rId4" Type="http://schemas.openxmlformats.org/officeDocument/2006/relationships/image" Target="../media/image32.png"/><Relationship Id="rId5"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9.png"/><Relationship Id="rId4" Type="http://schemas.openxmlformats.org/officeDocument/2006/relationships/image" Target="../media/image32.png"/><Relationship Id="rId5"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9.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9.png"/><Relationship Id="rId4" Type="http://schemas.openxmlformats.org/officeDocument/2006/relationships/image" Target="../media/image35.png"/><Relationship Id="rId5"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9.png"/><Relationship Id="rId4" Type="http://schemas.openxmlformats.org/officeDocument/2006/relationships/image" Target="../media/image35.png"/><Relationship Id="rId5"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2.png"/><Relationship Id="rId4" Type="http://schemas.openxmlformats.org/officeDocument/2006/relationships/image" Target="../media/image47.png"/><Relationship Id="rId5" Type="http://schemas.openxmlformats.org/officeDocument/2006/relationships/image" Target="../media/image55.png"/><Relationship Id="rId6"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2.png"/><Relationship Id="rId4" Type="http://schemas.openxmlformats.org/officeDocument/2006/relationships/image" Target="../media/image47.png"/><Relationship Id="rId5" Type="http://schemas.openxmlformats.org/officeDocument/2006/relationships/image" Target="../media/image55.png"/><Relationship Id="rId6"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9.pn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9.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9.pn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9.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27.jpg"/><Relationship Id="rId5" Type="http://schemas.openxmlformats.org/officeDocument/2006/relationships/image" Target="../media/image1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9.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0.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5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40.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5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5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5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4.png"/><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3.png"/><Relationship Id="rId4" Type="http://schemas.openxmlformats.org/officeDocument/2006/relationships/image" Target="../media/image2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hyperlink" Target="https://www.brainpop.com/games/sortifyanimals/?topic_id=" TargetMode="External"/><Relationship Id="rId4" Type="http://schemas.openxmlformats.org/officeDocument/2006/relationships/image" Target="../media/image50.png"/><Relationship Id="rId5" Type="http://schemas.openxmlformats.org/officeDocument/2006/relationships/image" Target="../media/image49.png"/><Relationship Id="rId6" Type="http://schemas.openxmlformats.org/officeDocument/2006/relationships/image" Target="../media/image5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56.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54.jpg"/><Relationship Id="rId4" Type="http://schemas.openxmlformats.org/officeDocument/2006/relationships/image" Target="../media/image53.png"/><Relationship Id="rId5" Type="http://schemas.openxmlformats.org/officeDocument/2006/relationships/image" Target="../media/image5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098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27e576c1a67_0_165"/>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True or false: </a:t>
            </a:r>
            <a:r>
              <a:rPr lang="en-US" sz="3600">
                <a:solidFill>
                  <a:schemeClr val="dk1"/>
                </a:solidFill>
                <a:latin typeface="Calibri"/>
                <a:ea typeface="Calibri"/>
                <a:cs typeface="Calibri"/>
                <a:sym typeface="Calibri"/>
              </a:rPr>
              <a:t>An organism is any living thing. </a:t>
            </a:r>
            <a:endParaRPr b="0" i="0" sz="1400" u="none" cap="none" strike="noStrike">
              <a:solidFill>
                <a:srgbClr val="000000"/>
              </a:solidFill>
              <a:latin typeface="Arial"/>
              <a:ea typeface="Arial"/>
              <a:cs typeface="Arial"/>
              <a:sym typeface="Arial"/>
            </a:endParaRPr>
          </a:p>
        </p:txBody>
      </p:sp>
      <p:sp>
        <p:nvSpPr>
          <p:cNvPr descr="Questions" id="189" name="Google Shape;189;g27e576c1a67_0_16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g27e576c1a67_0_165"/>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descr="dog.jpg" id="191" name="Google Shape;191;g27e576c1a67_0_165"/>
          <p:cNvPicPr preferRelativeResize="0"/>
          <p:nvPr/>
        </p:nvPicPr>
        <p:blipFill rotWithShape="1">
          <a:blip r:embed="rId4">
            <a:alphaModFix/>
          </a:blip>
          <a:srcRect b="0" l="0" r="0" t="0"/>
          <a:stretch/>
        </p:blipFill>
        <p:spPr>
          <a:xfrm>
            <a:off x="3123900" y="2752225"/>
            <a:ext cx="2734624" cy="3782226"/>
          </a:xfrm>
          <a:prstGeom prst="rect">
            <a:avLst/>
          </a:prstGeom>
          <a:noFill/>
          <a:ln>
            <a:noFill/>
          </a:ln>
        </p:spPr>
      </p:pic>
      <p:pic>
        <p:nvPicPr>
          <p:cNvPr descr="Plant.jpg" id="192" name="Google Shape;192;g27e576c1a67_0_165"/>
          <p:cNvPicPr preferRelativeResize="0"/>
          <p:nvPr/>
        </p:nvPicPr>
        <p:blipFill rotWithShape="1">
          <a:blip r:embed="rId5">
            <a:alphaModFix/>
          </a:blip>
          <a:srcRect b="5439" l="0" r="0" t="19844"/>
          <a:stretch/>
        </p:blipFill>
        <p:spPr>
          <a:xfrm>
            <a:off x="5858540" y="3004816"/>
            <a:ext cx="2909933" cy="337068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descr="Questions" id="198" name="Google Shape;198;g291a9c54469_0_2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g291a9c54469_0_29"/>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True or false: </a:t>
            </a:r>
            <a:r>
              <a:rPr lang="en-US" sz="3600">
                <a:solidFill>
                  <a:schemeClr val="dk1"/>
                </a:solidFill>
                <a:latin typeface="Calibri"/>
                <a:ea typeface="Calibri"/>
                <a:cs typeface="Calibri"/>
                <a:sym typeface="Calibri"/>
              </a:rPr>
              <a:t>An organism is any living thing. </a:t>
            </a:r>
            <a:endParaRPr b="0" i="0" sz="1400" u="none" cap="none" strike="noStrike">
              <a:solidFill>
                <a:srgbClr val="000000"/>
              </a:solidFill>
              <a:latin typeface="Arial"/>
              <a:ea typeface="Arial"/>
              <a:cs typeface="Arial"/>
              <a:sym typeface="Arial"/>
            </a:endParaRPr>
          </a:p>
        </p:txBody>
      </p:sp>
      <p:sp>
        <p:nvSpPr>
          <p:cNvPr id="200" name="Google Shape;200;g291a9c54469_0_29"/>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True</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descr="dog.jpg" id="201" name="Google Shape;201;g291a9c54469_0_29"/>
          <p:cNvPicPr preferRelativeResize="0"/>
          <p:nvPr/>
        </p:nvPicPr>
        <p:blipFill rotWithShape="1">
          <a:blip r:embed="rId4">
            <a:alphaModFix/>
          </a:blip>
          <a:srcRect b="0" l="0" r="0" t="0"/>
          <a:stretch/>
        </p:blipFill>
        <p:spPr>
          <a:xfrm>
            <a:off x="3123900" y="2752225"/>
            <a:ext cx="2734624" cy="3782226"/>
          </a:xfrm>
          <a:prstGeom prst="rect">
            <a:avLst/>
          </a:prstGeom>
          <a:noFill/>
          <a:ln>
            <a:noFill/>
          </a:ln>
        </p:spPr>
      </p:pic>
      <p:pic>
        <p:nvPicPr>
          <p:cNvPr descr="Plant.jpg" id="202" name="Google Shape;202;g291a9c54469_0_29"/>
          <p:cNvPicPr preferRelativeResize="0"/>
          <p:nvPr/>
        </p:nvPicPr>
        <p:blipFill rotWithShape="1">
          <a:blip r:embed="rId5">
            <a:alphaModFix/>
          </a:blip>
          <a:srcRect b="5439" l="0" r="0" t="19844"/>
          <a:stretch/>
        </p:blipFill>
        <p:spPr>
          <a:xfrm>
            <a:off x="5858540" y="3004816"/>
            <a:ext cx="2909933" cy="337068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28c7dfa711f_0_167"/>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another word for a</a:t>
            </a:r>
            <a:r>
              <a:rPr lang="en-US" sz="3600">
                <a:solidFill>
                  <a:schemeClr val="dk1"/>
                </a:solidFill>
                <a:latin typeface="Calibri"/>
                <a:ea typeface="Calibri"/>
                <a:cs typeface="Calibri"/>
                <a:sym typeface="Calibri"/>
              </a:rPr>
              <a:t>n area where living and nonliving things interact</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209" name="Google Shape;209;g28c7dfa711f_0_16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g28c7dfa711f_0_167"/>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System</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Economy</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Ecosystem</a:t>
            </a:r>
            <a:endParaRPr b="0" i="0" sz="3200" u="none" cap="none" strike="noStrike">
              <a:solidFill>
                <a:schemeClr val="dk1"/>
              </a:solidFill>
              <a:latin typeface="Calibri"/>
              <a:ea typeface="Calibri"/>
              <a:cs typeface="Calibri"/>
              <a:sym typeface="Calibri"/>
            </a:endParaRPr>
          </a:p>
        </p:txBody>
      </p:sp>
      <p:pic>
        <p:nvPicPr>
          <p:cNvPr descr="Ecosystems - BrainPOP" id="211" name="Google Shape;211;g28c7dfa711f_0_167"/>
          <p:cNvPicPr preferRelativeResize="0"/>
          <p:nvPr/>
        </p:nvPicPr>
        <p:blipFill rotWithShape="1">
          <a:blip r:embed="rId4">
            <a:alphaModFix/>
          </a:blip>
          <a:srcRect b="0" l="0" r="0" t="0"/>
          <a:stretch/>
        </p:blipFill>
        <p:spPr>
          <a:xfrm>
            <a:off x="4002525" y="2869802"/>
            <a:ext cx="4584474" cy="3444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descr="Questions" id="217" name="Google Shape;217;g28c7dfa711f_0_17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g28c7dfa711f_0_176"/>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another word for a</a:t>
            </a:r>
            <a:r>
              <a:rPr lang="en-US" sz="3600">
                <a:solidFill>
                  <a:schemeClr val="dk1"/>
                </a:solidFill>
                <a:latin typeface="Calibri"/>
                <a:ea typeface="Calibri"/>
                <a:cs typeface="Calibri"/>
                <a:sym typeface="Calibri"/>
              </a:rPr>
              <a:t>n area where living and nonliving things interact</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219" name="Google Shape;219;g28c7dfa711f_0_176"/>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System</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Economy</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Ecosystem</a:t>
            </a:r>
            <a:endParaRPr b="0" i="0" sz="3200" u="none" cap="none" strike="noStrike">
              <a:solidFill>
                <a:srgbClr val="FF0000"/>
              </a:solidFill>
              <a:latin typeface="Calibri"/>
              <a:ea typeface="Calibri"/>
              <a:cs typeface="Calibri"/>
              <a:sym typeface="Calibri"/>
            </a:endParaRPr>
          </a:p>
        </p:txBody>
      </p:sp>
      <p:pic>
        <p:nvPicPr>
          <p:cNvPr descr="Ecosystems - BrainPOP" id="220" name="Google Shape;220;g28c7dfa711f_0_176"/>
          <p:cNvPicPr preferRelativeResize="0"/>
          <p:nvPr/>
        </p:nvPicPr>
        <p:blipFill rotWithShape="1">
          <a:blip r:embed="rId4">
            <a:alphaModFix/>
          </a:blip>
          <a:srcRect b="0" l="0" r="0" t="0"/>
          <a:stretch/>
        </p:blipFill>
        <p:spPr>
          <a:xfrm>
            <a:off x="4002525" y="2869802"/>
            <a:ext cx="4584474" cy="3444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291a9c54469_0_12"/>
          <p:cNvSpPr txBox="1"/>
          <p:nvPr/>
        </p:nvSpPr>
        <p:spPr>
          <a:xfrm>
            <a:off x="989763" y="216922"/>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_________ __________ are organisms that move, grow, change, and respond to the environment</a:t>
            </a:r>
            <a:endParaRPr b="0" i="0" sz="1400" u="none" cap="none" strike="noStrike">
              <a:solidFill>
                <a:srgbClr val="000000"/>
              </a:solidFill>
              <a:latin typeface="Arial"/>
              <a:ea typeface="Arial"/>
              <a:cs typeface="Arial"/>
              <a:sym typeface="Arial"/>
            </a:endParaRPr>
          </a:p>
        </p:txBody>
      </p:sp>
      <p:sp>
        <p:nvSpPr>
          <p:cNvPr descr="Questions" id="227" name="Google Shape;227;g291a9c54469_0_1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g291a9c54469_0_12"/>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Abiotic Factors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Living things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Non-living things</a:t>
            </a:r>
            <a:endParaRPr b="0" i="0" sz="3200" u="none" cap="none" strike="noStrike">
              <a:solidFill>
                <a:schemeClr val="dk1"/>
              </a:solidFill>
              <a:latin typeface="Calibri"/>
              <a:ea typeface="Calibri"/>
              <a:cs typeface="Calibri"/>
              <a:sym typeface="Calibri"/>
            </a:endParaRPr>
          </a:p>
        </p:txBody>
      </p:sp>
      <p:pic>
        <p:nvPicPr>
          <p:cNvPr id="229" name="Google Shape;229;g291a9c54469_0_12"/>
          <p:cNvPicPr preferRelativeResize="0"/>
          <p:nvPr/>
        </p:nvPicPr>
        <p:blipFill rotWithShape="1">
          <a:blip r:embed="rId4">
            <a:alphaModFix/>
          </a:blip>
          <a:srcRect b="0" l="0" r="0" t="0"/>
          <a:stretch/>
        </p:blipFill>
        <p:spPr>
          <a:xfrm>
            <a:off x="4724100" y="3144275"/>
            <a:ext cx="3641594" cy="2980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291a9c54469_0_20"/>
          <p:cNvSpPr txBox="1"/>
          <p:nvPr/>
        </p:nvSpPr>
        <p:spPr>
          <a:xfrm>
            <a:off x="989763" y="216922"/>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_________ __________ are organisms that move, grow, change, and respond to the environment</a:t>
            </a:r>
            <a:endParaRPr b="0" i="0" sz="1400" u="none" cap="none" strike="noStrike">
              <a:solidFill>
                <a:srgbClr val="000000"/>
              </a:solidFill>
              <a:latin typeface="Arial"/>
              <a:ea typeface="Arial"/>
              <a:cs typeface="Arial"/>
              <a:sym typeface="Arial"/>
            </a:endParaRPr>
          </a:p>
        </p:txBody>
      </p:sp>
      <p:sp>
        <p:nvSpPr>
          <p:cNvPr descr="Questions" id="236" name="Google Shape;236;g291a9c54469_0_2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g291a9c54469_0_20"/>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Abiotic Factors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Living things</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Non-living things</a:t>
            </a:r>
            <a:endParaRPr b="0" i="0" sz="3200" u="none" cap="none" strike="noStrike">
              <a:solidFill>
                <a:schemeClr val="dk1"/>
              </a:solidFill>
              <a:latin typeface="Calibri"/>
              <a:ea typeface="Calibri"/>
              <a:cs typeface="Calibri"/>
              <a:sym typeface="Calibri"/>
            </a:endParaRPr>
          </a:p>
        </p:txBody>
      </p:sp>
      <p:pic>
        <p:nvPicPr>
          <p:cNvPr id="238" name="Google Shape;238;g291a9c54469_0_20"/>
          <p:cNvPicPr preferRelativeResize="0"/>
          <p:nvPr/>
        </p:nvPicPr>
        <p:blipFill rotWithShape="1">
          <a:blip r:embed="rId4">
            <a:alphaModFix/>
          </a:blip>
          <a:srcRect b="0" l="0" r="0" t="0"/>
          <a:stretch/>
        </p:blipFill>
        <p:spPr>
          <a:xfrm>
            <a:off x="4724100" y="3144275"/>
            <a:ext cx="3641594" cy="2980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29295eb51f2_0_24"/>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_________ __________ are </a:t>
            </a:r>
            <a:r>
              <a:rPr lang="en-US" sz="3600">
                <a:solidFill>
                  <a:schemeClr val="dk1"/>
                </a:solidFill>
                <a:latin typeface="Calibri"/>
                <a:ea typeface="Calibri"/>
                <a:cs typeface="Calibri"/>
                <a:sym typeface="Calibri"/>
              </a:rPr>
              <a:t>things that do not </a:t>
            </a:r>
            <a:r>
              <a:rPr lang="en-US" sz="3600">
                <a:solidFill>
                  <a:srgbClr val="0C0C0C"/>
                </a:solidFill>
                <a:latin typeface="Calibri"/>
                <a:ea typeface="Calibri"/>
                <a:cs typeface="Calibri"/>
                <a:sym typeface="Calibri"/>
              </a:rPr>
              <a:t>grow, reproduce, and need food</a:t>
            </a:r>
            <a:endParaRPr b="0" i="0" sz="1400" u="none" cap="none" strike="noStrike">
              <a:solidFill>
                <a:srgbClr val="000000"/>
              </a:solidFill>
              <a:latin typeface="Arial"/>
              <a:ea typeface="Arial"/>
              <a:cs typeface="Arial"/>
              <a:sym typeface="Arial"/>
            </a:endParaRPr>
          </a:p>
        </p:txBody>
      </p:sp>
      <p:sp>
        <p:nvSpPr>
          <p:cNvPr descr="Questions" id="245" name="Google Shape;245;g29295eb51f2_0_2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g29295eb51f2_0_24"/>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Abiotic Factors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Living things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Non-living things</a:t>
            </a:r>
            <a:endParaRPr b="0" i="0" sz="3200" u="none" cap="none" strike="noStrike">
              <a:solidFill>
                <a:schemeClr val="dk1"/>
              </a:solidFill>
              <a:latin typeface="Calibri"/>
              <a:ea typeface="Calibri"/>
              <a:cs typeface="Calibri"/>
              <a:sym typeface="Calibri"/>
            </a:endParaRPr>
          </a:p>
        </p:txBody>
      </p:sp>
      <p:pic>
        <p:nvPicPr>
          <p:cNvPr id="247" name="Google Shape;247;g29295eb51f2_0_24"/>
          <p:cNvPicPr preferRelativeResize="0"/>
          <p:nvPr/>
        </p:nvPicPr>
        <p:blipFill>
          <a:blip r:embed="rId4">
            <a:alphaModFix/>
          </a:blip>
          <a:stretch>
            <a:fillRect/>
          </a:stretch>
        </p:blipFill>
        <p:spPr>
          <a:xfrm>
            <a:off x="4369173" y="2567075"/>
            <a:ext cx="4333626" cy="39326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29295eb51f2_0_33"/>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_________ __________ are </a:t>
            </a:r>
            <a:r>
              <a:rPr lang="en-US" sz="3600">
                <a:solidFill>
                  <a:schemeClr val="dk1"/>
                </a:solidFill>
                <a:latin typeface="Calibri"/>
                <a:ea typeface="Calibri"/>
                <a:cs typeface="Calibri"/>
                <a:sym typeface="Calibri"/>
              </a:rPr>
              <a:t>things that do not </a:t>
            </a:r>
            <a:r>
              <a:rPr lang="en-US" sz="3600">
                <a:solidFill>
                  <a:srgbClr val="0C0C0C"/>
                </a:solidFill>
                <a:latin typeface="Calibri"/>
                <a:ea typeface="Calibri"/>
                <a:cs typeface="Calibri"/>
                <a:sym typeface="Calibri"/>
              </a:rPr>
              <a:t>grow, reproduce, and need food</a:t>
            </a:r>
            <a:endParaRPr b="0" i="0" sz="1400" u="none" cap="none" strike="noStrike">
              <a:solidFill>
                <a:srgbClr val="000000"/>
              </a:solidFill>
              <a:latin typeface="Arial"/>
              <a:ea typeface="Arial"/>
              <a:cs typeface="Arial"/>
              <a:sym typeface="Arial"/>
            </a:endParaRPr>
          </a:p>
        </p:txBody>
      </p:sp>
      <p:sp>
        <p:nvSpPr>
          <p:cNvPr descr="Questions" id="254" name="Google Shape;254;g29295eb51f2_0_3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g29295eb51f2_0_33"/>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Abiotic Factors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Living things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Non-living things</a:t>
            </a:r>
            <a:endParaRPr b="0" i="0" sz="3200" u="none" cap="none" strike="noStrike">
              <a:solidFill>
                <a:srgbClr val="FF0000"/>
              </a:solidFill>
              <a:latin typeface="Calibri"/>
              <a:ea typeface="Calibri"/>
              <a:cs typeface="Calibri"/>
              <a:sym typeface="Calibri"/>
            </a:endParaRPr>
          </a:p>
        </p:txBody>
      </p:sp>
      <p:pic>
        <p:nvPicPr>
          <p:cNvPr id="256" name="Google Shape;256;g29295eb51f2_0_33"/>
          <p:cNvPicPr preferRelativeResize="0"/>
          <p:nvPr/>
        </p:nvPicPr>
        <p:blipFill>
          <a:blip r:embed="rId4">
            <a:alphaModFix/>
          </a:blip>
          <a:stretch>
            <a:fillRect/>
          </a:stretch>
        </p:blipFill>
        <p:spPr>
          <a:xfrm>
            <a:off x="4369173" y="2567075"/>
            <a:ext cx="4333626" cy="39326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8"/>
          <p:cNvSpPr txBox="1"/>
          <p:nvPr/>
        </p:nvSpPr>
        <p:spPr>
          <a:xfrm>
            <a:off x="1342650" y="13349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Classification</a:t>
            </a:r>
            <a:endParaRPr b="0" i="0" sz="1400" u="none" cap="none" strike="noStrike">
              <a:solidFill>
                <a:srgbClr val="000000"/>
              </a:solidFill>
              <a:latin typeface="Arial"/>
              <a:ea typeface="Arial"/>
              <a:cs typeface="Arial"/>
              <a:sym typeface="Arial"/>
            </a:endParaRPr>
          </a:p>
        </p:txBody>
      </p:sp>
      <p:sp>
        <p:nvSpPr>
          <p:cNvPr descr="Artificial Intelligence" id="263" name="Google Shape;263;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64" name="Google Shape;264;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27e576c1a67_0_281"/>
          <p:cNvSpPr txBox="1"/>
          <p:nvPr>
            <p:ph idx="1" type="subTitle"/>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Classification</a:t>
            </a:r>
            <a:r>
              <a:rPr b="1" lang="en-US">
                <a:solidFill>
                  <a:schemeClr val="dk1"/>
                </a:solidFill>
              </a:rPr>
              <a:t>: </a:t>
            </a:r>
            <a:r>
              <a:rPr lang="en-US" sz="3150">
                <a:solidFill>
                  <a:schemeClr val="dk1"/>
                </a:solidFill>
              </a:rPr>
              <a:t>to organize organisms into groups </a:t>
            </a:r>
            <a:endParaRPr sz="3150"/>
          </a:p>
        </p:txBody>
      </p:sp>
      <p:sp>
        <p:nvSpPr>
          <p:cNvPr descr="Artificial Intelligence" id="271" name="Google Shape;271;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72" name="Google Shape;272;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273" name="Google Shape;273;g27e576c1a67_0_281"/>
          <p:cNvPicPr preferRelativeResize="0"/>
          <p:nvPr/>
        </p:nvPicPr>
        <p:blipFill>
          <a:blip r:embed="rId5">
            <a:alphaModFix/>
          </a:blip>
          <a:stretch>
            <a:fillRect/>
          </a:stretch>
        </p:blipFill>
        <p:spPr>
          <a:xfrm>
            <a:off x="1464711" y="1841700"/>
            <a:ext cx="6214574" cy="42599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098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1828800" y="287215"/>
            <a:ext cx="5486400" cy="1293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Classification</a:t>
            </a:r>
            <a:endParaRPr b="1" i="0" sz="6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8" name="Google Shape;128;p2"/>
          <p:cNvPicPr preferRelativeResize="0"/>
          <p:nvPr/>
        </p:nvPicPr>
        <p:blipFill>
          <a:blip r:embed="rId3">
            <a:alphaModFix/>
          </a:blip>
          <a:stretch>
            <a:fillRect/>
          </a:stretch>
        </p:blipFill>
        <p:spPr>
          <a:xfrm>
            <a:off x="1464711" y="1841700"/>
            <a:ext cx="6214574" cy="42599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descr="Questions" id="279" name="Google Shape;279;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27e576c1a67_0_364"/>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classification</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286" name="Google Shape;286;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7" name="Google Shape;287;g27e576c1a67_0_364"/>
          <p:cNvPicPr preferRelativeResize="0"/>
          <p:nvPr/>
        </p:nvPicPr>
        <p:blipFill>
          <a:blip r:embed="rId4">
            <a:alphaModFix/>
          </a:blip>
          <a:stretch>
            <a:fillRect/>
          </a:stretch>
        </p:blipFill>
        <p:spPr>
          <a:xfrm>
            <a:off x="1464711" y="1841700"/>
            <a:ext cx="6214574" cy="42599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94" name="Google Shape;294;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descr="Artificial Intelligence" id="299" name="Google Shape;299;g28c7dfa711f_0_14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g28c7dfa711f_0_140"/>
          <p:cNvSpPr txBox="1"/>
          <p:nvPr/>
        </p:nvSpPr>
        <p:spPr>
          <a:xfrm>
            <a:off x="596725" y="450175"/>
            <a:ext cx="83118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Classification relies on careful observations of patterns, similarities, and differences in organisms</a:t>
            </a:r>
            <a:r>
              <a:rPr b="0" i="0" lang="en-US" sz="3600" u="none" cap="none" strike="noStrike">
                <a:solidFill>
                  <a:srgbClr val="000000"/>
                </a:solidFill>
                <a:latin typeface="Calibri"/>
                <a:ea typeface="Calibri"/>
                <a:cs typeface="Calibri"/>
                <a:sym typeface="Calibri"/>
              </a:rPr>
              <a:t>.</a:t>
            </a:r>
            <a:endParaRPr b="0" i="0" sz="3600" u="none" cap="none" strike="noStrike">
              <a:solidFill>
                <a:srgbClr val="000000"/>
              </a:solidFill>
              <a:latin typeface="Calibri"/>
              <a:ea typeface="Calibri"/>
              <a:cs typeface="Calibri"/>
              <a:sym typeface="Calibri"/>
            </a:endParaRPr>
          </a:p>
        </p:txBody>
      </p:sp>
      <p:pic>
        <p:nvPicPr>
          <p:cNvPr id="301" name="Google Shape;301;g28c7dfa711f_0_140"/>
          <p:cNvPicPr preferRelativeResize="0"/>
          <p:nvPr/>
        </p:nvPicPr>
        <p:blipFill>
          <a:blip r:embed="rId4">
            <a:alphaModFix/>
          </a:blip>
          <a:stretch>
            <a:fillRect/>
          </a:stretch>
        </p:blipFill>
        <p:spPr>
          <a:xfrm>
            <a:off x="1366488" y="2756125"/>
            <a:ext cx="6772275" cy="3371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descr="Artificial Intelligence" id="306" name="Google Shape;306;g291745b13ca_0_4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g291745b13ca_0_43"/>
          <p:cNvSpPr txBox="1"/>
          <p:nvPr/>
        </p:nvSpPr>
        <p:spPr>
          <a:xfrm>
            <a:off x="857325" y="297775"/>
            <a:ext cx="78741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Classification is useful in explaining relationships by organizing objects or processes into groups.</a:t>
            </a:r>
            <a:endParaRPr b="0" i="0" sz="3600" u="none" cap="none" strike="noStrike">
              <a:solidFill>
                <a:srgbClr val="000000"/>
              </a:solidFill>
              <a:latin typeface="Calibri"/>
              <a:ea typeface="Calibri"/>
              <a:cs typeface="Calibri"/>
              <a:sym typeface="Calibri"/>
            </a:endParaRPr>
          </a:p>
        </p:txBody>
      </p:sp>
      <p:pic>
        <p:nvPicPr>
          <p:cNvPr id="308" name="Google Shape;308;g291745b13ca_0_43"/>
          <p:cNvPicPr preferRelativeResize="0"/>
          <p:nvPr/>
        </p:nvPicPr>
        <p:blipFill>
          <a:blip r:embed="rId4">
            <a:alphaModFix/>
          </a:blip>
          <a:stretch>
            <a:fillRect/>
          </a:stretch>
        </p:blipFill>
        <p:spPr>
          <a:xfrm>
            <a:off x="1715403" y="2348175"/>
            <a:ext cx="5713200" cy="37992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descr="Artificial Intelligence" id="313" name="Google Shape;313;g27e576c1a67_0_73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g27e576c1a67_0_736"/>
          <p:cNvSpPr txBox="1"/>
          <p:nvPr/>
        </p:nvSpPr>
        <p:spPr>
          <a:xfrm>
            <a:off x="1465825" y="450175"/>
            <a:ext cx="63606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When in groups, it is easier to understand similarities and differences in organisms.</a:t>
            </a:r>
            <a:endParaRPr b="0" i="0" sz="3600" u="none" cap="none" strike="noStrike">
              <a:solidFill>
                <a:srgbClr val="000000"/>
              </a:solidFill>
              <a:latin typeface="Calibri"/>
              <a:ea typeface="Calibri"/>
              <a:cs typeface="Calibri"/>
              <a:sym typeface="Calibri"/>
            </a:endParaRPr>
          </a:p>
        </p:txBody>
      </p:sp>
      <p:pic>
        <p:nvPicPr>
          <p:cNvPr id="315" name="Google Shape;315;g27e576c1a67_0_736"/>
          <p:cNvPicPr preferRelativeResize="0"/>
          <p:nvPr/>
        </p:nvPicPr>
        <p:blipFill>
          <a:blip r:embed="rId4">
            <a:alphaModFix/>
          </a:blip>
          <a:stretch>
            <a:fillRect/>
          </a:stretch>
        </p:blipFill>
        <p:spPr>
          <a:xfrm>
            <a:off x="1308713" y="2331550"/>
            <a:ext cx="6526566" cy="4348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descr="Artificial Intelligence" id="320" name="Google Shape;320;g29295eb51f2_0_5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g29295eb51f2_0_50"/>
          <p:cNvSpPr txBox="1"/>
          <p:nvPr/>
        </p:nvSpPr>
        <p:spPr>
          <a:xfrm>
            <a:off x="558125" y="450175"/>
            <a:ext cx="83892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 dichotomous key is a tool used to classify organisms based on physical characteristics.</a:t>
            </a:r>
            <a:endParaRPr b="0" i="0" sz="3600" u="none" cap="none" strike="noStrike">
              <a:solidFill>
                <a:srgbClr val="000000"/>
              </a:solidFill>
              <a:latin typeface="Calibri"/>
              <a:ea typeface="Calibri"/>
              <a:cs typeface="Calibri"/>
              <a:sym typeface="Calibri"/>
            </a:endParaRPr>
          </a:p>
        </p:txBody>
      </p:sp>
      <p:pic>
        <p:nvPicPr>
          <p:cNvPr id="322" name="Google Shape;322;g29295eb51f2_0_50"/>
          <p:cNvPicPr preferRelativeResize="0"/>
          <p:nvPr/>
        </p:nvPicPr>
        <p:blipFill>
          <a:blip r:embed="rId4">
            <a:alphaModFix/>
          </a:blip>
          <a:stretch>
            <a:fillRect/>
          </a:stretch>
        </p:blipFill>
        <p:spPr>
          <a:xfrm>
            <a:off x="1301650" y="1650775"/>
            <a:ext cx="7023136" cy="50985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descr="Questions" id="328" name="Google Shape;328;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descr="Questions" id="334" name="Google Shape;334;g27430209113_0_102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g27430209113_0_1020"/>
          <p:cNvSpPr txBox="1"/>
          <p:nvPr/>
        </p:nvSpPr>
        <p:spPr>
          <a:xfrm>
            <a:off x="516100" y="2475175"/>
            <a:ext cx="2937600" cy="20394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Observations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Obstacles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Denial</a:t>
            </a:r>
            <a:endParaRPr b="0" i="0" sz="3200" u="none" cap="none" strike="noStrike">
              <a:solidFill>
                <a:schemeClr val="dk1"/>
              </a:solidFill>
              <a:latin typeface="Calibri"/>
              <a:ea typeface="Calibri"/>
              <a:cs typeface="Calibri"/>
              <a:sym typeface="Calibri"/>
            </a:endParaRPr>
          </a:p>
        </p:txBody>
      </p:sp>
      <p:sp>
        <p:nvSpPr>
          <p:cNvPr id="336" name="Google Shape;336;g27430209113_0_1020"/>
          <p:cNvSpPr txBox="1"/>
          <p:nvPr/>
        </p:nvSpPr>
        <p:spPr>
          <a:xfrm>
            <a:off x="596725" y="450175"/>
            <a:ext cx="83118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Classification relies on careful __________ of patterns, similarities, and differences in organisms</a:t>
            </a:r>
            <a:r>
              <a:rPr b="0" i="0" lang="en-US" sz="3600" u="none" cap="none" strike="noStrike">
                <a:solidFill>
                  <a:srgbClr val="000000"/>
                </a:solidFill>
                <a:latin typeface="Calibri"/>
                <a:ea typeface="Calibri"/>
                <a:cs typeface="Calibri"/>
                <a:sym typeface="Calibri"/>
              </a:rPr>
              <a:t>.</a:t>
            </a:r>
            <a:endParaRPr b="0" i="0" sz="3600" u="none" cap="none" strike="noStrike">
              <a:solidFill>
                <a:srgbClr val="000000"/>
              </a:solidFill>
              <a:latin typeface="Calibri"/>
              <a:ea typeface="Calibri"/>
              <a:cs typeface="Calibri"/>
              <a:sym typeface="Calibri"/>
            </a:endParaRPr>
          </a:p>
        </p:txBody>
      </p:sp>
      <p:pic>
        <p:nvPicPr>
          <p:cNvPr id="337" name="Google Shape;337;g27430209113_0_1020"/>
          <p:cNvPicPr preferRelativeResize="0"/>
          <p:nvPr/>
        </p:nvPicPr>
        <p:blipFill>
          <a:blip r:embed="rId4">
            <a:alphaModFix/>
          </a:blip>
          <a:stretch>
            <a:fillRect/>
          </a:stretch>
        </p:blipFill>
        <p:spPr>
          <a:xfrm>
            <a:off x="4377324" y="3664075"/>
            <a:ext cx="4183926" cy="25153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descr="Questions" id="343" name="Google Shape;343;g29295eb51f2_0_5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g29295eb51f2_0_59"/>
          <p:cNvSpPr txBox="1"/>
          <p:nvPr/>
        </p:nvSpPr>
        <p:spPr>
          <a:xfrm>
            <a:off x="516100" y="2475175"/>
            <a:ext cx="2937600" cy="20394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Observations</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Obstacles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Denial</a:t>
            </a:r>
            <a:endParaRPr b="0" i="0" sz="3200" u="none" cap="none" strike="noStrike">
              <a:solidFill>
                <a:schemeClr val="dk1"/>
              </a:solidFill>
              <a:latin typeface="Calibri"/>
              <a:ea typeface="Calibri"/>
              <a:cs typeface="Calibri"/>
              <a:sym typeface="Calibri"/>
            </a:endParaRPr>
          </a:p>
        </p:txBody>
      </p:sp>
      <p:sp>
        <p:nvSpPr>
          <p:cNvPr id="345" name="Google Shape;345;g29295eb51f2_0_59"/>
          <p:cNvSpPr txBox="1"/>
          <p:nvPr/>
        </p:nvSpPr>
        <p:spPr>
          <a:xfrm>
            <a:off x="596725" y="450175"/>
            <a:ext cx="83118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Classification relies on careful </a:t>
            </a:r>
            <a:r>
              <a:rPr b="1" lang="en-US" sz="3600">
                <a:solidFill>
                  <a:srgbClr val="FF0000"/>
                </a:solidFill>
                <a:latin typeface="Calibri"/>
                <a:ea typeface="Calibri"/>
                <a:cs typeface="Calibri"/>
                <a:sym typeface="Calibri"/>
              </a:rPr>
              <a:t>observations</a:t>
            </a:r>
            <a:r>
              <a:rPr lang="en-US" sz="3600">
                <a:latin typeface="Calibri"/>
                <a:ea typeface="Calibri"/>
                <a:cs typeface="Calibri"/>
                <a:sym typeface="Calibri"/>
              </a:rPr>
              <a:t> of patterns, similarities, and differences in organisms</a:t>
            </a:r>
            <a:r>
              <a:rPr b="0" i="0" lang="en-US" sz="3600" u="none" cap="none" strike="noStrike">
                <a:solidFill>
                  <a:srgbClr val="000000"/>
                </a:solidFill>
                <a:latin typeface="Calibri"/>
                <a:ea typeface="Calibri"/>
                <a:cs typeface="Calibri"/>
                <a:sym typeface="Calibri"/>
              </a:rPr>
              <a:t>.</a:t>
            </a:r>
            <a:endParaRPr b="0" i="0" sz="3600" u="none" cap="none" strike="noStrike">
              <a:solidFill>
                <a:srgbClr val="000000"/>
              </a:solidFill>
              <a:latin typeface="Calibri"/>
              <a:ea typeface="Calibri"/>
              <a:cs typeface="Calibri"/>
              <a:sym typeface="Calibri"/>
            </a:endParaRPr>
          </a:p>
        </p:txBody>
      </p:sp>
      <p:pic>
        <p:nvPicPr>
          <p:cNvPr id="346" name="Google Shape;346;g29295eb51f2_0_59"/>
          <p:cNvPicPr preferRelativeResize="0"/>
          <p:nvPr/>
        </p:nvPicPr>
        <p:blipFill>
          <a:blip r:embed="rId4">
            <a:alphaModFix/>
          </a:blip>
          <a:stretch>
            <a:fillRect/>
          </a:stretch>
        </p:blipFill>
        <p:spPr>
          <a:xfrm>
            <a:off x="4377324" y="3664075"/>
            <a:ext cx="4183926" cy="2515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descr="Lightbulb and gear" id="134" name="Google Shape;134;g27e68c1a8e3_0_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7e68c1a8e3_0_0"/>
          <p:cNvSpPr txBox="1"/>
          <p:nvPr/>
        </p:nvSpPr>
        <p:spPr>
          <a:xfrm>
            <a:off x="722707"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1" lang="en-US" sz="3000">
                <a:solidFill>
                  <a:schemeClr val="dk1"/>
                </a:solidFill>
                <a:latin typeface="Calibri"/>
                <a:ea typeface="Calibri"/>
                <a:cs typeface="Calibri"/>
                <a:sym typeface="Calibri"/>
              </a:rPr>
              <a:t>How do we formulate scientific questions</a:t>
            </a:r>
            <a:r>
              <a:rPr b="1" i="0" lang="en-US" sz="30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id="136" name="Google Shape;136;g27e68c1a8e3_0_0"/>
          <p:cNvPicPr preferRelativeResize="0"/>
          <p:nvPr/>
        </p:nvPicPr>
        <p:blipFill>
          <a:blip r:embed="rId4">
            <a:alphaModFix/>
          </a:blip>
          <a:stretch>
            <a:fillRect/>
          </a:stretch>
        </p:blipFill>
        <p:spPr>
          <a:xfrm>
            <a:off x="569225" y="1541074"/>
            <a:ext cx="8005549" cy="41779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descr="Questions" id="352" name="Google Shape;352;g28c7dfa711f_0_195"/>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g28c7dfa711f_0_195"/>
          <p:cNvSpPr txBox="1"/>
          <p:nvPr/>
        </p:nvSpPr>
        <p:spPr>
          <a:xfrm>
            <a:off x="983700" y="450175"/>
            <a:ext cx="7931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Arial"/>
              <a:buNone/>
            </a:pPr>
            <a:r>
              <a:rPr b="0" i="0" lang="en-US" sz="3600" u="none" cap="none" strike="noStrike">
                <a:solidFill>
                  <a:schemeClr val="dk1"/>
                </a:solidFill>
                <a:latin typeface="Calibri"/>
                <a:ea typeface="Calibri"/>
                <a:cs typeface="Calibri"/>
                <a:sym typeface="Calibri"/>
              </a:rPr>
              <a:t>True or false: </a:t>
            </a:r>
            <a:r>
              <a:rPr lang="en-US" sz="3600">
                <a:solidFill>
                  <a:schemeClr val="dk1"/>
                </a:solidFill>
                <a:latin typeface="Calibri"/>
                <a:ea typeface="Calibri"/>
                <a:cs typeface="Calibri"/>
                <a:sym typeface="Calibri"/>
              </a:rPr>
              <a:t>Classification is useful in explaining relationships by organizing objects or processes into groups.</a:t>
            </a:r>
            <a:endParaRPr b="0" i="0" sz="3600" u="none" cap="none" strike="noStrike">
              <a:solidFill>
                <a:srgbClr val="000000"/>
              </a:solidFill>
              <a:latin typeface="Calibri"/>
              <a:ea typeface="Calibri"/>
              <a:cs typeface="Calibri"/>
              <a:sym typeface="Calibri"/>
            </a:endParaRPr>
          </a:p>
        </p:txBody>
      </p:sp>
      <p:sp>
        <p:nvSpPr>
          <p:cNvPr id="354" name="Google Shape;354;g28c7dfa711f_0_195"/>
          <p:cNvSpPr txBox="1"/>
          <p:nvPr/>
        </p:nvSpPr>
        <p:spPr>
          <a:xfrm>
            <a:off x="516100" y="2409300"/>
            <a:ext cx="2937600" cy="20394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355" name="Google Shape;355;g28c7dfa711f_0_195"/>
          <p:cNvPicPr preferRelativeResize="0"/>
          <p:nvPr/>
        </p:nvPicPr>
        <p:blipFill>
          <a:blip r:embed="rId4">
            <a:alphaModFix/>
          </a:blip>
          <a:stretch>
            <a:fillRect/>
          </a:stretch>
        </p:blipFill>
        <p:spPr>
          <a:xfrm>
            <a:off x="3453700" y="2943550"/>
            <a:ext cx="5262900" cy="34998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descr="Questions" id="361" name="Google Shape;361;g29295eb51f2_0_6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g29295eb51f2_0_68"/>
          <p:cNvSpPr txBox="1"/>
          <p:nvPr/>
        </p:nvSpPr>
        <p:spPr>
          <a:xfrm>
            <a:off x="983700" y="450175"/>
            <a:ext cx="7931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Arial"/>
              <a:buNone/>
            </a:pPr>
            <a:r>
              <a:rPr b="0" i="0" lang="en-US" sz="3600" u="none" cap="none" strike="noStrike">
                <a:solidFill>
                  <a:schemeClr val="dk1"/>
                </a:solidFill>
                <a:latin typeface="Calibri"/>
                <a:ea typeface="Calibri"/>
                <a:cs typeface="Calibri"/>
                <a:sym typeface="Calibri"/>
              </a:rPr>
              <a:t>True or false: </a:t>
            </a:r>
            <a:r>
              <a:rPr lang="en-US" sz="3600">
                <a:solidFill>
                  <a:schemeClr val="dk1"/>
                </a:solidFill>
                <a:latin typeface="Calibri"/>
                <a:ea typeface="Calibri"/>
                <a:cs typeface="Calibri"/>
                <a:sym typeface="Calibri"/>
              </a:rPr>
              <a:t>Classification is useful in explaining relationships by organizing objects or processes into groups.</a:t>
            </a:r>
            <a:endParaRPr b="0" i="0" sz="3600" u="none" cap="none" strike="noStrike">
              <a:solidFill>
                <a:srgbClr val="000000"/>
              </a:solidFill>
              <a:latin typeface="Calibri"/>
              <a:ea typeface="Calibri"/>
              <a:cs typeface="Calibri"/>
              <a:sym typeface="Calibri"/>
            </a:endParaRPr>
          </a:p>
        </p:txBody>
      </p:sp>
      <p:sp>
        <p:nvSpPr>
          <p:cNvPr id="363" name="Google Shape;363;g29295eb51f2_0_68"/>
          <p:cNvSpPr txBox="1"/>
          <p:nvPr/>
        </p:nvSpPr>
        <p:spPr>
          <a:xfrm>
            <a:off x="516100" y="2409300"/>
            <a:ext cx="2937600" cy="20394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True</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364" name="Google Shape;364;g29295eb51f2_0_68"/>
          <p:cNvPicPr preferRelativeResize="0"/>
          <p:nvPr/>
        </p:nvPicPr>
        <p:blipFill>
          <a:blip r:embed="rId4">
            <a:alphaModFix/>
          </a:blip>
          <a:stretch>
            <a:fillRect/>
          </a:stretch>
        </p:blipFill>
        <p:spPr>
          <a:xfrm>
            <a:off x="3453700" y="2943550"/>
            <a:ext cx="5262900" cy="34998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descr="Questions" id="370" name="Google Shape;370;g28c7dfa711f_0_221"/>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g28c7dfa711f_0_221"/>
          <p:cNvSpPr txBox="1"/>
          <p:nvPr/>
        </p:nvSpPr>
        <p:spPr>
          <a:xfrm>
            <a:off x="839175" y="450175"/>
            <a:ext cx="80952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True or false: </a:t>
            </a:r>
            <a:r>
              <a:rPr lang="en-US" sz="3600">
                <a:solidFill>
                  <a:schemeClr val="dk1"/>
                </a:solidFill>
                <a:latin typeface="Calibri"/>
                <a:ea typeface="Calibri"/>
                <a:cs typeface="Calibri"/>
                <a:sym typeface="Calibri"/>
              </a:rPr>
              <a:t>When in groups, it is difficult to understand similarities and differences in organisms.</a:t>
            </a:r>
            <a:r>
              <a:rPr b="0" i="0" lang="en-US" sz="3600" u="none" cap="none" strike="noStrike">
                <a:solidFill>
                  <a:srgbClr val="000000"/>
                </a:solidFill>
                <a:latin typeface="Calibri"/>
                <a:ea typeface="Calibri"/>
                <a:cs typeface="Calibri"/>
                <a:sym typeface="Calibri"/>
              </a:rPr>
              <a:t> </a:t>
            </a:r>
            <a:endParaRPr b="0" i="0" sz="3600" u="none" cap="none" strike="noStrike">
              <a:solidFill>
                <a:srgbClr val="000000"/>
              </a:solidFill>
              <a:latin typeface="Calibri"/>
              <a:ea typeface="Calibri"/>
              <a:cs typeface="Calibri"/>
              <a:sym typeface="Calibri"/>
            </a:endParaRPr>
          </a:p>
        </p:txBody>
      </p:sp>
      <p:sp>
        <p:nvSpPr>
          <p:cNvPr id="372" name="Google Shape;372;g28c7dfa711f_0_221"/>
          <p:cNvSpPr txBox="1"/>
          <p:nvPr/>
        </p:nvSpPr>
        <p:spPr>
          <a:xfrm>
            <a:off x="839175" y="2447775"/>
            <a:ext cx="3198300" cy="13539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373" name="Google Shape;373;g28c7dfa711f_0_221"/>
          <p:cNvPicPr preferRelativeResize="0"/>
          <p:nvPr/>
        </p:nvPicPr>
        <p:blipFill>
          <a:blip r:embed="rId4">
            <a:alphaModFix/>
          </a:blip>
          <a:stretch>
            <a:fillRect/>
          </a:stretch>
        </p:blipFill>
        <p:spPr>
          <a:xfrm>
            <a:off x="3431748" y="2892100"/>
            <a:ext cx="5395526" cy="35947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descr="Questions" id="379" name="Google Shape;379;g29295eb51f2_0_77"/>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g29295eb51f2_0_77"/>
          <p:cNvSpPr txBox="1"/>
          <p:nvPr/>
        </p:nvSpPr>
        <p:spPr>
          <a:xfrm>
            <a:off x="839175" y="450175"/>
            <a:ext cx="80952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True or false: </a:t>
            </a:r>
            <a:r>
              <a:rPr lang="en-US" sz="3600">
                <a:solidFill>
                  <a:schemeClr val="dk1"/>
                </a:solidFill>
                <a:latin typeface="Calibri"/>
                <a:ea typeface="Calibri"/>
                <a:cs typeface="Calibri"/>
                <a:sym typeface="Calibri"/>
              </a:rPr>
              <a:t>When in groups, it is difficult to understand similarities and differences in organisms.</a:t>
            </a:r>
            <a:r>
              <a:rPr b="0" i="0" lang="en-US" sz="3600" u="none" cap="none" strike="noStrike">
                <a:solidFill>
                  <a:srgbClr val="000000"/>
                </a:solidFill>
                <a:latin typeface="Calibri"/>
                <a:ea typeface="Calibri"/>
                <a:cs typeface="Calibri"/>
                <a:sym typeface="Calibri"/>
              </a:rPr>
              <a:t> </a:t>
            </a:r>
            <a:endParaRPr b="0" i="0" sz="3600" u="none" cap="none" strike="noStrike">
              <a:solidFill>
                <a:srgbClr val="000000"/>
              </a:solidFill>
              <a:latin typeface="Calibri"/>
              <a:ea typeface="Calibri"/>
              <a:cs typeface="Calibri"/>
              <a:sym typeface="Calibri"/>
            </a:endParaRPr>
          </a:p>
        </p:txBody>
      </p:sp>
      <p:sp>
        <p:nvSpPr>
          <p:cNvPr id="381" name="Google Shape;381;g29295eb51f2_0_77"/>
          <p:cNvSpPr txBox="1"/>
          <p:nvPr/>
        </p:nvSpPr>
        <p:spPr>
          <a:xfrm>
            <a:off x="839175" y="2447775"/>
            <a:ext cx="3198300" cy="13539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False</a:t>
            </a:r>
            <a:endParaRPr b="0" i="0" sz="3200" u="none" cap="none" strike="noStrike">
              <a:solidFill>
                <a:srgbClr val="FF0000"/>
              </a:solidFill>
              <a:latin typeface="Calibri"/>
              <a:ea typeface="Calibri"/>
              <a:cs typeface="Calibri"/>
              <a:sym typeface="Calibri"/>
            </a:endParaRPr>
          </a:p>
        </p:txBody>
      </p:sp>
      <p:pic>
        <p:nvPicPr>
          <p:cNvPr id="382" name="Google Shape;382;g29295eb51f2_0_77"/>
          <p:cNvPicPr preferRelativeResize="0"/>
          <p:nvPr/>
        </p:nvPicPr>
        <p:blipFill>
          <a:blip r:embed="rId4">
            <a:alphaModFix/>
          </a:blip>
          <a:stretch>
            <a:fillRect/>
          </a:stretch>
        </p:blipFill>
        <p:spPr>
          <a:xfrm>
            <a:off x="3431748" y="2892100"/>
            <a:ext cx="5395526" cy="35947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descr="Questions" id="388" name="Google Shape;388;g291a9c54469_0_85"/>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g291a9c54469_0_85"/>
          <p:cNvSpPr txBox="1"/>
          <p:nvPr/>
        </p:nvSpPr>
        <p:spPr>
          <a:xfrm>
            <a:off x="815450" y="450175"/>
            <a:ext cx="79902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 dichotomous key is a ______ </a:t>
            </a:r>
            <a:r>
              <a:rPr lang="en-US" sz="3600">
                <a:solidFill>
                  <a:schemeClr val="dk1"/>
                </a:solidFill>
                <a:latin typeface="Calibri"/>
                <a:ea typeface="Calibri"/>
                <a:cs typeface="Calibri"/>
                <a:sym typeface="Calibri"/>
              </a:rPr>
              <a:t>used to classify organisms based on physical characteristics</a:t>
            </a:r>
            <a:r>
              <a:rPr b="0" i="0" lang="en-US" sz="3600" u="none" cap="none" strike="noStrike">
                <a:solidFill>
                  <a:srgbClr val="000000"/>
                </a:solidFill>
                <a:latin typeface="Calibri"/>
                <a:ea typeface="Calibri"/>
                <a:cs typeface="Calibri"/>
                <a:sym typeface="Calibri"/>
              </a:rPr>
              <a:t>?  </a:t>
            </a:r>
            <a:endParaRPr b="0" i="0" sz="3600" u="none" cap="none" strike="noStrike">
              <a:solidFill>
                <a:srgbClr val="000000"/>
              </a:solidFill>
              <a:latin typeface="Calibri"/>
              <a:ea typeface="Calibri"/>
              <a:cs typeface="Calibri"/>
              <a:sym typeface="Calibri"/>
            </a:endParaRPr>
          </a:p>
        </p:txBody>
      </p:sp>
      <p:pic>
        <p:nvPicPr>
          <p:cNvPr id="390" name="Google Shape;390;g291a9c54469_0_85"/>
          <p:cNvPicPr preferRelativeResize="0"/>
          <p:nvPr/>
        </p:nvPicPr>
        <p:blipFill>
          <a:blip r:embed="rId4">
            <a:alphaModFix/>
          </a:blip>
          <a:stretch>
            <a:fillRect/>
          </a:stretch>
        </p:blipFill>
        <p:spPr>
          <a:xfrm>
            <a:off x="3694875" y="2918600"/>
            <a:ext cx="5188075" cy="3766350"/>
          </a:xfrm>
          <a:prstGeom prst="rect">
            <a:avLst/>
          </a:prstGeom>
          <a:noFill/>
          <a:ln>
            <a:noFill/>
          </a:ln>
        </p:spPr>
      </p:pic>
      <p:sp>
        <p:nvSpPr>
          <p:cNvPr id="391" name="Google Shape;391;g291a9c54469_0_85"/>
          <p:cNvSpPr txBox="1"/>
          <p:nvPr/>
        </p:nvSpPr>
        <p:spPr>
          <a:xfrm>
            <a:off x="839175" y="2447775"/>
            <a:ext cx="2639700" cy="2245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Token</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Tool</a:t>
            </a:r>
            <a:endParaRPr sz="3200">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Toy</a:t>
            </a:r>
            <a:endParaRPr sz="32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descr="Questions" id="397" name="Google Shape;397;g29295eb51f2_0_8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g29295eb51f2_0_88"/>
          <p:cNvSpPr txBox="1"/>
          <p:nvPr/>
        </p:nvSpPr>
        <p:spPr>
          <a:xfrm>
            <a:off x="815450" y="450175"/>
            <a:ext cx="79902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 dichotomous key is a ______ </a:t>
            </a:r>
            <a:r>
              <a:rPr lang="en-US" sz="3600">
                <a:solidFill>
                  <a:schemeClr val="dk1"/>
                </a:solidFill>
                <a:latin typeface="Calibri"/>
                <a:ea typeface="Calibri"/>
                <a:cs typeface="Calibri"/>
                <a:sym typeface="Calibri"/>
              </a:rPr>
              <a:t>used to classify organisms based on physical characteristics</a:t>
            </a:r>
            <a:r>
              <a:rPr b="0" i="0" lang="en-US" sz="3600" u="none" cap="none" strike="noStrike">
                <a:solidFill>
                  <a:srgbClr val="000000"/>
                </a:solidFill>
                <a:latin typeface="Calibri"/>
                <a:ea typeface="Calibri"/>
                <a:cs typeface="Calibri"/>
                <a:sym typeface="Calibri"/>
              </a:rPr>
              <a:t>?  </a:t>
            </a:r>
            <a:endParaRPr b="0" i="0" sz="3600" u="none" cap="none" strike="noStrike">
              <a:solidFill>
                <a:srgbClr val="000000"/>
              </a:solidFill>
              <a:latin typeface="Calibri"/>
              <a:ea typeface="Calibri"/>
              <a:cs typeface="Calibri"/>
              <a:sym typeface="Calibri"/>
            </a:endParaRPr>
          </a:p>
        </p:txBody>
      </p:sp>
      <p:pic>
        <p:nvPicPr>
          <p:cNvPr id="399" name="Google Shape;399;g29295eb51f2_0_88"/>
          <p:cNvPicPr preferRelativeResize="0"/>
          <p:nvPr/>
        </p:nvPicPr>
        <p:blipFill>
          <a:blip r:embed="rId4">
            <a:alphaModFix/>
          </a:blip>
          <a:stretch>
            <a:fillRect/>
          </a:stretch>
        </p:blipFill>
        <p:spPr>
          <a:xfrm>
            <a:off x="3694875" y="2918600"/>
            <a:ext cx="5188075" cy="3766350"/>
          </a:xfrm>
          <a:prstGeom prst="rect">
            <a:avLst/>
          </a:prstGeom>
          <a:noFill/>
          <a:ln>
            <a:noFill/>
          </a:ln>
        </p:spPr>
      </p:pic>
      <p:sp>
        <p:nvSpPr>
          <p:cNvPr id="400" name="Google Shape;400;g29295eb51f2_0_88"/>
          <p:cNvSpPr txBox="1"/>
          <p:nvPr/>
        </p:nvSpPr>
        <p:spPr>
          <a:xfrm>
            <a:off x="839175" y="2447775"/>
            <a:ext cx="2639700" cy="2245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Token</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Tool</a:t>
            </a:r>
            <a:endParaRPr sz="3200">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Toy</a:t>
            </a:r>
            <a:endParaRPr sz="32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descr="Artificial Intelligence" id="406" name="Google Shape;406;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07" name="Google Shape;407;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descr="Artificial Intelligence" id="413" name="Google Shape;413;g27e576c1a67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14" name="Google Shape;414;g27e576c1a67_0_79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415" name="Google Shape;415;g27e576c1a67_0_796"/>
          <p:cNvPicPr preferRelativeResize="0"/>
          <p:nvPr/>
        </p:nvPicPr>
        <p:blipFill>
          <a:blip r:embed="rId5">
            <a:alphaModFix/>
          </a:blip>
          <a:stretch>
            <a:fillRect/>
          </a:stretch>
        </p:blipFill>
        <p:spPr>
          <a:xfrm>
            <a:off x="355850" y="1090750"/>
            <a:ext cx="8432301" cy="5039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descr="Artificial Intelligence" id="421" name="Google Shape;421;g28c7dfa711f_0_25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22" name="Google Shape;422;g28c7dfa711f_0_252"/>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423" name="Google Shape;423;g28c7dfa711f_0_252"/>
          <p:cNvPicPr preferRelativeResize="0"/>
          <p:nvPr/>
        </p:nvPicPr>
        <p:blipFill>
          <a:blip r:embed="rId5">
            <a:alphaModFix/>
          </a:blip>
          <a:stretch>
            <a:fillRect/>
          </a:stretch>
        </p:blipFill>
        <p:spPr>
          <a:xfrm>
            <a:off x="152400" y="1002000"/>
            <a:ext cx="8839204" cy="508426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descr="Artificial Intelligence" id="429" name="Google Shape;429;g27e576c1a67_0_80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30" name="Google Shape;430;g27e576c1a67_0_803"/>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431" name="Google Shape;431;g27e576c1a67_0_803"/>
          <p:cNvPicPr preferRelativeResize="0"/>
          <p:nvPr/>
        </p:nvPicPr>
        <p:blipFill>
          <a:blip r:embed="rId5">
            <a:alphaModFix/>
          </a:blip>
          <a:stretch>
            <a:fillRect/>
          </a:stretch>
        </p:blipFill>
        <p:spPr>
          <a:xfrm>
            <a:off x="721425" y="781925"/>
            <a:ext cx="7826975" cy="5877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descr="Rewind" id="142" name="Google Shape;142;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descr="Artificial Intelligence" id="437" name="Google Shape;437;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38" name="Google Shape;438;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descr="Artificial Intelligence" id="444" name="Google Shape;444;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45" name="Google Shape;445;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46" name="Google Shape;446;g25e11802ac4_0_864"/>
          <p:cNvPicPr preferRelativeResize="0"/>
          <p:nvPr/>
        </p:nvPicPr>
        <p:blipFill>
          <a:blip r:embed="rId5">
            <a:alphaModFix/>
          </a:blip>
          <a:stretch>
            <a:fillRect/>
          </a:stretch>
        </p:blipFill>
        <p:spPr>
          <a:xfrm>
            <a:off x="1490476" y="347475"/>
            <a:ext cx="6163051" cy="616305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descr="Artificial Intelligence" id="452" name="Google Shape;452;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53" name="Google Shape;453;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54" name="Google Shape;454;g25e11802ac4_0_780"/>
          <p:cNvPicPr preferRelativeResize="0"/>
          <p:nvPr/>
        </p:nvPicPr>
        <p:blipFill>
          <a:blip r:embed="rId5">
            <a:alphaModFix/>
          </a:blip>
          <a:stretch>
            <a:fillRect/>
          </a:stretch>
        </p:blipFill>
        <p:spPr>
          <a:xfrm>
            <a:off x="152400" y="1160275"/>
            <a:ext cx="8839202" cy="453745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descr="Questions" id="460" name="Google Shape;460;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g27430209113_0_1469"/>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one is NOT an example of </a:t>
            </a:r>
            <a:r>
              <a:rPr lang="en-US" sz="3600">
                <a:solidFill>
                  <a:schemeClr val="dk1"/>
                </a:solidFill>
                <a:latin typeface="Calibri"/>
                <a:ea typeface="Calibri"/>
                <a:cs typeface="Calibri"/>
                <a:sym typeface="Calibri"/>
              </a:rPr>
              <a:t>classification</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467" name="Google Shape;467;g27430209113_0_14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g27430209113_0_1469"/>
          <p:cNvSpPr txBox="1"/>
          <p:nvPr/>
        </p:nvSpPr>
        <p:spPr>
          <a:xfrm>
            <a:off x="452000" y="5588151"/>
            <a:ext cx="242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Fruit Salad</a:t>
            </a:r>
            <a:endParaRPr b="0" i="0" sz="1400" u="none" cap="none" strike="noStrike">
              <a:solidFill>
                <a:srgbClr val="000000"/>
              </a:solidFill>
              <a:latin typeface="Arial"/>
              <a:ea typeface="Arial"/>
              <a:cs typeface="Arial"/>
              <a:sym typeface="Arial"/>
            </a:endParaRPr>
          </a:p>
        </p:txBody>
      </p:sp>
      <p:sp>
        <p:nvSpPr>
          <p:cNvPr id="469" name="Google Shape;469;g27430209113_0_1469"/>
          <p:cNvSpPr txBox="1"/>
          <p:nvPr/>
        </p:nvSpPr>
        <p:spPr>
          <a:xfrm>
            <a:off x="3243688" y="5446625"/>
            <a:ext cx="27429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Vertebrates/</a:t>
            </a:r>
            <a:endParaRPr sz="36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Invertebrates</a:t>
            </a:r>
            <a:endParaRPr sz="3600">
              <a:solidFill>
                <a:schemeClr val="dk1"/>
              </a:solidFill>
              <a:latin typeface="Calibri"/>
              <a:ea typeface="Calibri"/>
              <a:cs typeface="Calibri"/>
              <a:sym typeface="Calibri"/>
            </a:endParaRPr>
          </a:p>
        </p:txBody>
      </p:sp>
      <p:sp>
        <p:nvSpPr>
          <p:cNvPr id="470" name="Google Shape;470;g27430209113_0_1469"/>
          <p:cNvSpPr txBox="1"/>
          <p:nvPr/>
        </p:nvSpPr>
        <p:spPr>
          <a:xfrm>
            <a:off x="6356376" y="5588150"/>
            <a:ext cx="2551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Fruit by</a:t>
            </a:r>
            <a:endParaRPr sz="36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color</a:t>
            </a:r>
            <a:endParaRPr sz="3600">
              <a:solidFill>
                <a:schemeClr val="dk1"/>
              </a:solidFill>
              <a:latin typeface="Calibri"/>
              <a:ea typeface="Calibri"/>
              <a:cs typeface="Calibri"/>
              <a:sym typeface="Calibri"/>
            </a:endParaRPr>
          </a:p>
        </p:txBody>
      </p:sp>
      <p:pic>
        <p:nvPicPr>
          <p:cNvPr id="471" name="Google Shape;471;g27430209113_0_1469"/>
          <p:cNvPicPr preferRelativeResize="0"/>
          <p:nvPr/>
        </p:nvPicPr>
        <p:blipFill>
          <a:blip r:embed="rId4">
            <a:alphaModFix/>
          </a:blip>
          <a:stretch>
            <a:fillRect/>
          </a:stretch>
        </p:blipFill>
        <p:spPr>
          <a:xfrm>
            <a:off x="77200" y="2542825"/>
            <a:ext cx="2993950" cy="2601499"/>
          </a:xfrm>
          <a:prstGeom prst="rect">
            <a:avLst/>
          </a:prstGeom>
          <a:noFill/>
          <a:ln>
            <a:noFill/>
          </a:ln>
        </p:spPr>
      </p:pic>
      <p:pic>
        <p:nvPicPr>
          <p:cNvPr id="472" name="Google Shape;472;g27430209113_0_1469"/>
          <p:cNvPicPr preferRelativeResize="0"/>
          <p:nvPr/>
        </p:nvPicPr>
        <p:blipFill>
          <a:blip r:embed="rId5">
            <a:alphaModFix/>
          </a:blip>
          <a:stretch>
            <a:fillRect/>
          </a:stretch>
        </p:blipFill>
        <p:spPr>
          <a:xfrm>
            <a:off x="3110188" y="2523090"/>
            <a:ext cx="2993951" cy="2640973"/>
          </a:xfrm>
          <a:prstGeom prst="rect">
            <a:avLst/>
          </a:prstGeom>
          <a:noFill/>
          <a:ln>
            <a:noFill/>
          </a:ln>
        </p:spPr>
      </p:pic>
      <p:pic>
        <p:nvPicPr>
          <p:cNvPr id="473" name="Google Shape;473;g27430209113_0_1469"/>
          <p:cNvPicPr preferRelativeResize="0"/>
          <p:nvPr/>
        </p:nvPicPr>
        <p:blipFill>
          <a:blip r:embed="rId6">
            <a:alphaModFix/>
          </a:blip>
          <a:stretch>
            <a:fillRect/>
          </a:stretch>
        </p:blipFill>
        <p:spPr>
          <a:xfrm>
            <a:off x="6143200" y="2564175"/>
            <a:ext cx="2945603" cy="25587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g29295eb51f2_0_105"/>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one is NOT an example of </a:t>
            </a:r>
            <a:r>
              <a:rPr lang="en-US" sz="3600">
                <a:solidFill>
                  <a:schemeClr val="dk1"/>
                </a:solidFill>
                <a:latin typeface="Calibri"/>
                <a:ea typeface="Calibri"/>
                <a:cs typeface="Calibri"/>
                <a:sym typeface="Calibri"/>
              </a:rPr>
              <a:t>classification</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480" name="Google Shape;480;g29295eb51f2_0_10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g29295eb51f2_0_105"/>
          <p:cNvSpPr txBox="1"/>
          <p:nvPr/>
        </p:nvSpPr>
        <p:spPr>
          <a:xfrm>
            <a:off x="452000" y="5588151"/>
            <a:ext cx="242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Fruit Salad</a:t>
            </a:r>
            <a:endParaRPr b="0" i="0" sz="1400" u="none" cap="none" strike="noStrike">
              <a:solidFill>
                <a:srgbClr val="000000"/>
              </a:solidFill>
              <a:latin typeface="Arial"/>
              <a:ea typeface="Arial"/>
              <a:cs typeface="Arial"/>
              <a:sym typeface="Arial"/>
            </a:endParaRPr>
          </a:p>
        </p:txBody>
      </p:sp>
      <p:sp>
        <p:nvSpPr>
          <p:cNvPr id="482" name="Google Shape;482;g29295eb51f2_0_105"/>
          <p:cNvSpPr txBox="1"/>
          <p:nvPr/>
        </p:nvSpPr>
        <p:spPr>
          <a:xfrm>
            <a:off x="3243688" y="5446625"/>
            <a:ext cx="27429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Vertebrates/</a:t>
            </a:r>
            <a:endParaRPr sz="36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Invertebrates</a:t>
            </a:r>
            <a:endParaRPr sz="3600">
              <a:solidFill>
                <a:schemeClr val="dk1"/>
              </a:solidFill>
              <a:latin typeface="Calibri"/>
              <a:ea typeface="Calibri"/>
              <a:cs typeface="Calibri"/>
              <a:sym typeface="Calibri"/>
            </a:endParaRPr>
          </a:p>
        </p:txBody>
      </p:sp>
      <p:sp>
        <p:nvSpPr>
          <p:cNvPr id="483" name="Google Shape;483;g29295eb51f2_0_105"/>
          <p:cNvSpPr txBox="1"/>
          <p:nvPr/>
        </p:nvSpPr>
        <p:spPr>
          <a:xfrm>
            <a:off x="6356376" y="5588150"/>
            <a:ext cx="2551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Fruit by</a:t>
            </a:r>
            <a:endParaRPr sz="36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color</a:t>
            </a:r>
            <a:endParaRPr sz="3600">
              <a:solidFill>
                <a:schemeClr val="dk1"/>
              </a:solidFill>
              <a:latin typeface="Calibri"/>
              <a:ea typeface="Calibri"/>
              <a:cs typeface="Calibri"/>
              <a:sym typeface="Calibri"/>
            </a:endParaRPr>
          </a:p>
        </p:txBody>
      </p:sp>
      <p:pic>
        <p:nvPicPr>
          <p:cNvPr id="484" name="Google Shape;484;g29295eb51f2_0_105"/>
          <p:cNvPicPr preferRelativeResize="0"/>
          <p:nvPr/>
        </p:nvPicPr>
        <p:blipFill>
          <a:blip r:embed="rId4">
            <a:alphaModFix/>
          </a:blip>
          <a:stretch>
            <a:fillRect/>
          </a:stretch>
        </p:blipFill>
        <p:spPr>
          <a:xfrm>
            <a:off x="77200" y="2542825"/>
            <a:ext cx="2993950" cy="2601499"/>
          </a:xfrm>
          <a:prstGeom prst="rect">
            <a:avLst/>
          </a:prstGeom>
          <a:noFill/>
          <a:ln>
            <a:noFill/>
          </a:ln>
        </p:spPr>
      </p:pic>
      <p:pic>
        <p:nvPicPr>
          <p:cNvPr id="485" name="Google Shape;485;g29295eb51f2_0_105"/>
          <p:cNvPicPr preferRelativeResize="0"/>
          <p:nvPr/>
        </p:nvPicPr>
        <p:blipFill>
          <a:blip r:embed="rId5">
            <a:alphaModFix/>
          </a:blip>
          <a:stretch>
            <a:fillRect/>
          </a:stretch>
        </p:blipFill>
        <p:spPr>
          <a:xfrm>
            <a:off x="3110188" y="2523090"/>
            <a:ext cx="2993951" cy="2640973"/>
          </a:xfrm>
          <a:prstGeom prst="rect">
            <a:avLst/>
          </a:prstGeom>
          <a:noFill/>
          <a:ln>
            <a:noFill/>
          </a:ln>
        </p:spPr>
      </p:pic>
      <p:pic>
        <p:nvPicPr>
          <p:cNvPr id="486" name="Google Shape;486;g29295eb51f2_0_105"/>
          <p:cNvPicPr preferRelativeResize="0"/>
          <p:nvPr/>
        </p:nvPicPr>
        <p:blipFill>
          <a:blip r:embed="rId6">
            <a:alphaModFix/>
          </a:blip>
          <a:stretch>
            <a:fillRect/>
          </a:stretch>
        </p:blipFill>
        <p:spPr>
          <a:xfrm>
            <a:off x="6143200" y="2564175"/>
            <a:ext cx="2945603" cy="2558799"/>
          </a:xfrm>
          <a:prstGeom prst="rect">
            <a:avLst/>
          </a:prstGeom>
          <a:noFill/>
          <a:ln>
            <a:noFill/>
          </a:ln>
        </p:spPr>
      </p:pic>
      <p:sp>
        <p:nvSpPr>
          <p:cNvPr id="487" name="Google Shape;487;g29295eb51f2_0_105"/>
          <p:cNvSpPr/>
          <p:nvPr/>
        </p:nvSpPr>
        <p:spPr>
          <a:xfrm>
            <a:off x="18325" y="2196775"/>
            <a:ext cx="3174900" cy="41586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descr="Artificial Intelligence" id="493" name="Google Shape;493;g29295eb51f2_0_124"/>
          <p:cNvSpPr/>
          <p:nvPr/>
        </p:nvSpPr>
        <p:spPr>
          <a:xfrm>
            <a:off x="892768" y="1482969"/>
            <a:ext cx="4185000" cy="3892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94" name="Google Shape;494;g29295eb51f2_0_124"/>
          <p:cNvPicPr preferRelativeResize="0"/>
          <p:nvPr/>
        </p:nvPicPr>
        <p:blipFill rotWithShape="1">
          <a:blip r:embed="rId4">
            <a:alphaModFix/>
          </a:blip>
          <a:srcRect b="0" l="0" r="0" t="0"/>
          <a:stretch/>
        </p:blipFill>
        <p:spPr>
          <a:xfrm>
            <a:off x="4572000" y="1727492"/>
            <a:ext cx="3403016" cy="340301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g29295eb51f2_0_130"/>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Classification</a:t>
            </a:r>
            <a:endParaRPr/>
          </a:p>
        </p:txBody>
      </p:sp>
      <p:sp>
        <p:nvSpPr>
          <p:cNvPr descr="Artificial Intelligence" id="501" name="Google Shape;501;g29295eb51f2_0_13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02" name="Google Shape;502;g29295eb51f2_0_130"/>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503" name="Google Shape;503;g29295eb51f2_0_130"/>
          <p:cNvCxnSpPr/>
          <p:nvPr/>
        </p:nvCxnSpPr>
        <p:spPr>
          <a:xfrm>
            <a:off x="3500247" y="2021061"/>
            <a:ext cx="0" cy="1702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510"/>
              </a:srgbClr>
            </a:outerShdw>
          </a:effectLst>
        </p:spPr>
      </p:cxnSp>
      <p:sp>
        <p:nvSpPr>
          <p:cNvPr id="504" name="Google Shape;504;g29295eb51f2_0_130"/>
          <p:cNvSpPr txBox="1"/>
          <p:nvPr/>
        </p:nvSpPr>
        <p:spPr>
          <a:xfrm>
            <a:off x="2649600" y="4000650"/>
            <a:ext cx="1701300" cy="6309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500" u="none" cap="none" strike="noStrike">
                <a:solidFill>
                  <a:schemeClr val="dk1"/>
                </a:solidFill>
                <a:latin typeface="Calibri"/>
                <a:ea typeface="Calibri"/>
                <a:cs typeface="Calibri"/>
                <a:sym typeface="Calibri"/>
              </a:rPr>
              <a:t>(root)</a:t>
            </a:r>
            <a:endParaRPr b="0" i="0" sz="3500" u="none" cap="none" strike="noStrike">
              <a:solidFill>
                <a:srgbClr val="000000"/>
              </a:solidFill>
              <a:latin typeface="Arial"/>
              <a:ea typeface="Arial"/>
              <a:cs typeface="Arial"/>
              <a:sym typeface="Arial"/>
            </a:endParaRPr>
          </a:p>
        </p:txBody>
      </p:sp>
      <p:cxnSp>
        <p:nvCxnSpPr>
          <p:cNvPr id="505" name="Google Shape;505;g29295eb51f2_0_130"/>
          <p:cNvCxnSpPr/>
          <p:nvPr/>
        </p:nvCxnSpPr>
        <p:spPr>
          <a:xfrm>
            <a:off x="6381572" y="2021061"/>
            <a:ext cx="0" cy="1702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510"/>
              </a:srgbClr>
            </a:outerShdw>
          </a:effectLst>
        </p:spPr>
      </p:cxnSp>
      <p:sp>
        <p:nvSpPr>
          <p:cNvPr id="506" name="Google Shape;506;g29295eb51f2_0_130"/>
          <p:cNvSpPr txBox="1"/>
          <p:nvPr/>
        </p:nvSpPr>
        <p:spPr>
          <a:xfrm>
            <a:off x="5530925" y="4000650"/>
            <a:ext cx="1701300" cy="6309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500" u="none" cap="none" strike="noStrike">
                <a:solidFill>
                  <a:schemeClr val="dk1"/>
                </a:solidFill>
                <a:latin typeface="Calibri"/>
                <a:ea typeface="Calibri"/>
                <a:cs typeface="Calibri"/>
                <a:sym typeface="Calibri"/>
              </a:rPr>
              <a:t>(</a:t>
            </a:r>
            <a:r>
              <a:rPr lang="en-US" sz="3500">
                <a:solidFill>
                  <a:schemeClr val="dk1"/>
                </a:solidFill>
                <a:latin typeface="Calibri"/>
                <a:ea typeface="Calibri"/>
                <a:cs typeface="Calibri"/>
                <a:sym typeface="Calibri"/>
              </a:rPr>
              <a:t>suffix</a:t>
            </a:r>
            <a:r>
              <a:rPr b="0" i="0" lang="en-US" sz="3500" u="none" cap="none" strike="noStrike">
                <a:solidFill>
                  <a:schemeClr val="dk1"/>
                </a:solidFill>
                <a:latin typeface="Calibri"/>
                <a:ea typeface="Calibri"/>
                <a:cs typeface="Calibri"/>
                <a:sym typeface="Calibri"/>
              </a:rPr>
              <a:t>)</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g29295eb51f2_0_154"/>
          <p:cNvSpPr txBox="1"/>
          <p:nvPr/>
        </p:nvSpPr>
        <p:spPr>
          <a:xfrm>
            <a:off x="735230" y="1278652"/>
            <a:ext cx="7818300" cy="3047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400"/>
              <a:buFont typeface="Arial"/>
              <a:buNone/>
            </a:pPr>
            <a:r>
              <a:rPr b="1" lang="en-US" sz="6400">
                <a:solidFill>
                  <a:schemeClr val="dk1"/>
                </a:solidFill>
                <a:latin typeface="Calibri"/>
                <a:ea typeface="Calibri"/>
                <a:cs typeface="Calibri"/>
                <a:sym typeface="Calibri"/>
              </a:rPr>
              <a:t>Classification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400"/>
              <a:buFont typeface="Arial"/>
              <a:buNone/>
            </a:pPr>
            <a:r>
              <a:t/>
            </a:r>
            <a:endParaRPr b="1" i="0" sz="6400" u="none" cap="none" strike="noStrike">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6400"/>
              <a:buFont typeface="Arial"/>
              <a:buNone/>
            </a:pPr>
            <a:r>
              <a:rPr b="1" lang="en-US" sz="6400">
                <a:solidFill>
                  <a:schemeClr val="dk1"/>
                </a:solidFill>
                <a:latin typeface="Calibri"/>
                <a:ea typeface="Calibri"/>
                <a:cs typeface="Calibri"/>
                <a:sym typeface="Calibri"/>
              </a:rPr>
              <a:t>   		Classifi  cation</a:t>
            </a:r>
            <a:endParaRPr b="0" i="0" sz="6400" u="none" cap="none" strike="noStrike">
              <a:solidFill>
                <a:schemeClr val="dk1"/>
              </a:solidFill>
              <a:latin typeface="Calibri"/>
              <a:ea typeface="Calibri"/>
              <a:cs typeface="Calibri"/>
              <a:sym typeface="Calibri"/>
            </a:endParaRPr>
          </a:p>
        </p:txBody>
      </p:sp>
      <p:cxnSp>
        <p:nvCxnSpPr>
          <p:cNvPr id="513" name="Google Shape;513;g29295eb51f2_0_154"/>
          <p:cNvCxnSpPr/>
          <p:nvPr/>
        </p:nvCxnSpPr>
        <p:spPr>
          <a:xfrm flipH="1">
            <a:off x="3427550" y="2253175"/>
            <a:ext cx="985800" cy="7290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
        <p:nvSpPr>
          <p:cNvPr id="514" name="Google Shape;514;g29295eb51f2_0_154"/>
          <p:cNvSpPr txBox="1"/>
          <p:nvPr/>
        </p:nvSpPr>
        <p:spPr>
          <a:xfrm>
            <a:off x="1635800" y="5397100"/>
            <a:ext cx="3409800" cy="9543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arrange or categorize into groups</a:t>
            </a:r>
            <a:r>
              <a:rPr lang="en-US" sz="2800">
                <a:solidFill>
                  <a:schemeClr val="dk1"/>
                </a:solidFill>
                <a:latin typeface="Calibri"/>
                <a:ea typeface="Calibri"/>
                <a:cs typeface="Calibri"/>
                <a:sym typeface="Calibri"/>
              </a:rPr>
              <a:t> </a:t>
            </a:r>
            <a:endParaRPr b="0" i="0" sz="2800" u="none" cap="none" strike="noStrike">
              <a:solidFill>
                <a:schemeClr val="dk1"/>
              </a:solidFill>
              <a:latin typeface="Calibri"/>
              <a:ea typeface="Calibri"/>
              <a:cs typeface="Calibri"/>
              <a:sym typeface="Calibri"/>
            </a:endParaRPr>
          </a:p>
        </p:txBody>
      </p:sp>
      <p:cxnSp>
        <p:nvCxnSpPr>
          <p:cNvPr id="515" name="Google Shape;515;g29295eb51f2_0_154"/>
          <p:cNvCxnSpPr/>
          <p:nvPr/>
        </p:nvCxnSpPr>
        <p:spPr>
          <a:xfrm flipH="1">
            <a:off x="3335000" y="4605400"/>
            <a:ext cx="11400" cy="7314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
        <p:nvSpPr>
          <p:cNvPr id="516" name="Google Shape;516;g29295eb51f2_0_154"/>
          <p:cNvSpPr/>
          <p:nvPr/>
        </p:nvSpPr>
        <p:spPr>
          <a:xfrm>
            <a:off x="1877150" y="3169025"/>
            <a:ext cx="2927100" cy="12183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517" name="Google Shape;517;g29295eb51f2_0_15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18" name="Google Shape;518;g29295eb51f2_0_154"/>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g29295eb51f2_0_165"/>
          <p:cNvSpPr txBox="1"/>
          <p:nvPr/>
        </p:nvSpPr>
        <p:spPr>
          <a:xfrm>
            <a:off x="735230" y="1278652"/>
            <a:ext cx="7818300" cy="3047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400"/>
              <a:buFont typeface="Arial"/>
              <a:buNone/>
            </a:pPr>
            <a:r>
              <a:rPr b="1" lang="en-US" sz="6400">
                <a:solidFill>
                  <a:schemeClr val="dk1"/>
                </a:solidFill>
                <a:latin typeface="Calibri"/>
                <a:ea typeface="Calibri"/>
                <a:cs typeface="Calibri"/>
                <a:sym typeface="Calibri"/>
              </a:rPr>
              <a:t>Classification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400"/>
              <a:buFont typeface="Arial"/>
              <a:buNone/>
            </a:pPr>
            <a:r>
              <a:t/>
            </a:r>
            <a:endParaRPr b="1" i="0" sz="6400" u="none" cap="none" strike="noStrike">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6400"/>
              <a:buFont typeface="Arial"/>
              <a:buNone/>
            </a:pPr>
            <a:r>
              <a:rPr b="1" lang="en-US" sz="6400">
                <a:solidFill>
                  <a:schemeClr val="dk1"/>
                </a:solidFill>
                <a:latin typeface="Calibri"/>
                <a:ea typeface="Calibri"/>
                <a:cs typeface="Calibri"/>
                <a:sym typeface="Calibri"/>
              </a:rPr>
              <a:t>   		     </a:t>
            </a:r>
            <a:r>
              <a:rPr b="1" lang="en-US" sz="6400">
                <a:solidFill>
                  <a:schemeClr val="dk1"/>
                </a:solidFill>
                <a:latin typeface="Calibri"/>
                <a:ea typeface="Calibri"/>
                <a:cs typeface="Calibri"/>
                <a:sym typeface="Calibri"/>
              </a:rPr>
              <a:t>Classifi  	cation</a:t>
            </a:r>
            <a:endParaRPr b="0" i="0" sz="6400" u="none" cap="none" strike="noStrike">
              <a:solidFill>
                <a:schemeClr val="dk1"/>
              </a:solidFill>
              <a:latin typeface="Calibri"/>
              <a:ea typeface="Calibri"/>
              <a:cs typeface="Calibri"/>
              <a:sym typeface="Calibri"/>
            </a:endParaRPr>
          </a:p>
        </p:txBody>
      </p:sp>
      <p:cxnSp>
        <p:nvCxnSpPr>
          <p:cNvPr id="525" name="Google Shape;525;g29295eb51f2_0_165"/>
          <p:cNvCxnSpPr/>
          <p:nvPr/>
        </p:nvCxnSpPr>
        <p:spPr>
          <a:xfrm>
            <a:off x="6079575" y="2304000"/>
            <a:ext cx="533100" cy="8301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
        <p:nvSpPr>
          <p:cNvPr id="526" name="Google Shape;526;g29295eb51f2_0_165"/>
          <p:cNvSpPr txBox="1"/>
          <p:nvPr/>
        </p:nvSpPr>
        <p:spPr>
          <a:xfrm>
            <a:off x="6030675" y="5636200"/>
            <a:ext cx="2927100" cy="5232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an act or process</a:t>
            </a:r>
            <a:endParaRPr b="0" i="0" sz="2800" u="none" cap="none" strike="noStrike">
              <a:solidFill>
                <a:schemeClr val="dk1"/>
              </a:solidFill>
              <a:latin typeface="Calibri"/>
              <a:ea typeface="Calibri"/>
              <a:cs typeface="Calibri"/>
              <a:sym typeface="Calibri"/>
            </a:endParaRPr>
          </a:p>
        </p:txBody>
      </p:sp>
      <p:cxnSp>
        <p:nvCxnSpPr>
          <p:cNvPr id="527" name="Google Shape;527;g29295eb51f2_0_165"/>
          <p:cNvCxnSpPr/>
          <p:nvPr/>
        </p:nvCxnSpPr>
        <p:spPr>
          <a:xfrm>
            <a:off x="6768475" y="4394775"/>
            <a:ext cx="664800" cy="11730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
        <p:nvSpPr>
          <p:cNvPr id="528" name="Google Shape;528;g29295eb51f2_0_165"/>
          <p:cNvSpPr/>
          <p:nvPr/>
        </p:nvSpPr>
        <p:spPr>
          <a:xfrm>
            <a:off x="6079575" y="3256174"/>
            <a:ext cx="1967100" cy="10641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529" name="Google Shape;529;g29295eb51f2_0_16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30" name="Google Shape;530;g29295eb51f2_0_165"/>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descr="Rewind" id="148" name="Google Shape;148;g28c7dfa711f_0_2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g28c7dfa711f_0_22"/>
          <p:cNvSpPr txBox="1"/>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3200"/>
              <a:buFont typeface="Arial"/>
              <a:buNone/>
            </a:pPr>
            <a:r>
              <a:rPr b="1" lang="en-US" sz="3200" u="sng">
                <a:latin typeface="Calibri"/>
                <a:ea typeface="Calibri"/>
                <a:cs typeface="Calibri"/>
                <a:sym typeface="Calibri"/>
              </a:rPr>
              <a:t>Organism</a:t>
            </a:r>
            <a:r>
              <a:rPr b="1" i="0" lang="en-US" sz="3200" u="none" cap="none" strike="noStrike">
                <a:solidFill>
                  <a:srgbClr val="000000"/>
                </a:solidFill>
                <a:latin typeface="Calibri"/>
                <a:ea typeface="Calibri"/>
                <a:cs typeface="Calibri"/>
                <a:sym typeface="Calibri"/>
              </a:rPr>
              <a:t>: </a:t>
            </a:r>
            <a:r>
              <a:rPr lang="en-US" sz="3150">
                <a:latin typeface="Calibri"/>
                <a:ea typeface="Calibri"/>
                <a:cs typeface="Calibri"/>
                <a:sym typeface="Calibri"/>
              </a:rPr>
              <a:t>any living thing</a:t>
            </a:r>
            <a:endParaRPr b="0" i="0" sz="3150" u="none" cap="none" strike="noStrike">
              <a:solidFill>
                <a:srgbClr val="888888"/>
              </a:solidFill>
              <a:latin typeface="Calibri"/>
              <a:ea typeface="Calibri"/>
              <a:cs typeface="Calibri"/>
              <a:sym typeface="Calibri"/>
            </a:endParaRPr>
          </a:p>
        </p:txBody>
      </p:sp>
      <p:pic>
        <p:nvPicPr>
          <p:cNvPr descr="dog.jpg" id="150" name="Google Shape;150;g28c7dfa711f_0_22"/>
          <p:cNvPicPr preferRelativeResize="0"/>
          <p:nvPr/>
        </p:nvPicPr>
        <p:blipFill rotWithShape="1">
          <a:blip r:embed="rId4">
            <a:alphaModFix/>
          </a:blip>
          <a:srcRect b="0" l="0" r="0" t="0"/>
          <a:stretch/>
        </p:blipFill>
        <p:spPr>
          <a:xfrm>
            <a:off x="1475600" y="1708325"/>
            <a:ext cx="3096389" cy="4375775"/>
          </a:xfrm>
          <a:prstGeom prst="rect">
            <a:avLst/>
          </a:prstGeom>
          <a:noFill/>
          <a:ln>
            <a:noFill/>
          </a:ln>
        </p:spPr>
      </p:pic>
      <p:pic>
        <p:nvPicPr>
          <p:cNvPr descr="Plant.jpg" id="151" name="Google Shape;151;g28c7dfa711f_0_22"/>
          <p:cNvPicPr preferRelativeResize="0"/>
          <p:nvPr/>
        </p:nvPicPr>
        <p:blipFill rotWithShape="1">
          <a:blip r:embed="rId5">
            <a:alphaModFix/>
          </a:blip>
          <a:srcRect b="5439" l="0" r="0" t="19844"/>
          <a:stretch/>
        </p:blipFill>
        <p:spPr>
          <a:xfrm>
            <a:off x="4572007" y="2000556"/>
            <a:ext cx="3294891" cy="389965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g29295eb51f2_0_176"/>
          <p:cNvSpPr txBox="1"/>
          <p:nvPr/>
        </p:nvSpPr>
        <p:spPr>
          <a:xfrm>
            <a:off x="399011" y="1188217"/>
            <a:ext cx="8478900" cy="3047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400"/>
              <a:buFont typeface="Arial"/>
              <a:buNone/>
            </a:pPr>
            <a:r>
              <a:rPr b="1" lang="en-US" sz="6400">
                <a:solidFill>
                  <a:schemeClr val="dk1"/>
                </a:solidFill>
                <a:latin typeface="Calibri"/>
                <a:ea typeface="Calibri"/>
                <a:cs typeface="Calibri"/>
                <a:sym typeface="Calibri"/>
              </a:rPr>
              <a:t>Classifi    cation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400"/>
              <a:buFont typeface="Arial"/>
              <a:buNone/>
            </a:pPr>
            <a:r>
              <a:t/>
            </a:r>
            <a:endParaRPr b="1" i="0" sz="6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6400"/>
              <a:buFont typeface="Arial"/>
              <a:buNone/>
            </a:pPr>
            <a:r>
              <a:rPr b="1" lang="en-US" sz="6400">
                <a:solidFill>
                  <a:schemeClr val="dk1"/>
                </a:solidFill>
                <a:latin typeface="Calibri"/>
                <a:ea typeface="Calibri"/>
                <a:cs typeface="Calibri"/>
                <a:sym typeface="Calibri"/>
              </a:rPr>
              <a:t>Classification</a:t>
            </a:r>
            <a:endParaRPr b="0" i="0" sz="1400" u="none" cap="none" strike="noStrike">
              <a:solidFill>
                <a:srgbClr val="000000"/>
              </a:solidFill>
              <a:latin typeface="Arial"/>
              <a:ea typeface="Arial"/>
              <a:cs typeface="Arial"/>
              <a:sym typeface="Arial"/>
            </a:endParaRPr>
          </a:p>
        </p:txBody>
      </p:sp>
      <p:sp>
        <p:nvSpPr>
          <p:cNvPr id="537" name="Google Shape;537;g29295eb51f2_0_176"/>
          <p:cNvSpPr txBox="1"/>
          <p:nvPr/>
        </p:nvSpPr>
        <p:spPr>
          <a:xfrm>
            <a:off x="1487250" y="5294825"/>
            <a:ext cx="6339900" cy="5232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The process of arranging into groups</a:t>
            </a:r>
            <a:endParaRPr b="0" i="0" sz="1400" u="none" cap="none" strike="noStrike">
              <a:solidFill>
                <a:srgbClr val="000000"/>
              </a:solidFill>
              <a:latin typeface="Arial"/>
              <a:ea typeface="Arial"/>
              <a:cs typeface="Arial"/>
              <a:sym typeface="Arial"/>
            </a:endParaRPr>
          </a:p>
        </p:txBody>
      </p:sp>
      <p:sp>
        <p:nvSpPr>
          <p:cNvPr id="538" name="Google Shape;538;g29295eb51f2_0_176"/>
          <p:cNvSpPr/>
          <p:nvPr/>
        </p:nvSpPr>
        <p:spPr>
          <a:xfrm>
            <a:off x="4386075" y="4235209"/>
            <a:ext cx="371700" cy="8808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539" name="Google Shape;539;g29295eb51f2_0_17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40" name="Google Shape;540;g29295eb51f2_0_176"/>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541" name="Google Shape;541;g29295eb51f2_0_176"/>
          <p:cNvSpPr/>
          <p:nvPr/>
        </p:nvSpPr>
        <p:spPr>
          <a:xfrm>
            <a:off x="4461317" y="1428188"/>
            <a:ext cx="663300" cy="723600"/>
          </a:xfrm>
          <a:prstGeom prst="mathPlus">
            <a:avLst>
              <a:gd fmla="val 23520" name="adj1"/>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descr="Questions" id="547" name="Google Shape;547;g29295eb51f2_0_187"/>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g29295eb51f2_0_192"/>
          <p:cNvSpPr txBox="1"/>
          <p:nvPr/>
        </p:nvSpPr>
        <p:spPr>
          <a:xfrm>
            <a:off x="898070" y="367615"/>
            <a:ext cx="79521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How can we use the word parts of </a:t>
            </a:r>
            <a:r>
              <a:rPr lang="en-US" sz="3600">
                <a:solidFill>
                  <a:schemeClr val="dk1"/>
                </a:solidFill>
                <a:latin typeface="Calibri"/>
                <a:ea typeface="Calibri"/>
                <a:cs typeface="Calibri"/>
                <a:sym typeface="Calibri"/>
              </a:rPr>
              <a:t>classification</a:t>
            </a:r>
            <a:r>
              <a:rPr b="0" i="0" lang="en-US" sz="3600" u="none" cap="none" strike="noStrike">
                <a:solidFill>
                  <a:schemeClr val="dk1"/>
                </a:solidFill>
                <a:latin typeface="Calibri"/>
                <a:ea typeface="Calibri"/>
                <a:cs typeface="Calibri"/>
                <a:sym typeface="Calibri"/>
              </a:rPr>
              <a:t> to help us remember the definition of the term?</a:t>
            </a:r>
            <a:endParaRPr b="0" i="0" sz="1400" u="none" cap="none" strike="noStrike">
              <a:solidFill>
                <a:srgbClr val="000000"/>
              </a:solidFill>
              <a:latin typeface="Arial"/>
              <a:ea typeface="Arial"/>
              <a:cs typeface="Arial"/>
              <a:sym typeface="Arial"/>
            </a:endParaRPr>
          </a:p>
        </p:txBody>
      </p:sp>
      <p:sp>
        <p:nvSpPr>
          <p:cNvPr descr="Questions" id="554" name="Google Shape;554;g29295eb51f2_0_192"/>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g29295eb51f2_0_192"/>
          <p:cNvSpPr txBox="1"/>
          <p:nvPr/>
        </p:nvSpPr>
        <p:spPr>
          <a:xfrm>
            <a:off x="799941" y="2466426"/>
            <a:ext cx="7544100" cy="403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400"/>
              <a:buFont typeface="Arial"/>
              <a:buNone/>
            </a:pPr>
            <a:r>
              <a:rPr b="1" lang="en-US" sz="6400">
                <a:solidFill>
                  <a:schemeClr val="dk1"/>
                </a:solidFill>
                <a:latin typeface="Calibri"/>
                <a:ea typeface="Calibri"/>
                <a:cs typeface="Calibri"/>
                <a:sym typeface="Calibri"/>
              </a:rPr>
              <a:t>Classification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400"/>
              <a:buFont typeface="Arial"/>
              <a:buNone/>
            </a:pPr>
            <a:r>
              <a:t/>
            </a:r>
            <a:endParaRPr b="1" i="0" sz="6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6400"/>
              <a:buFont typeface="Arial"/>
              <a:buNone/>
            </a:pPr>
            <a:r>
              <a:rPr b="1" i="0" lang="en-US" sz="6400" u="none" cap="none" strike="noStrike">
                <a:solidFill>
                  <a:schemeClr val="dk1"/>
                </a:solidFill>
                <a:latin typeface="Calibri"/>
                <a:ea typeface="Calibri"/>
                <a:cs typeface="Calibri"/>
                <a:sym typeface="Calibri"/>
              </a:rPr>
              <a:t>     </a:t>
            </a:r>
            <a:r>
              <a:rPr b="1" lang="en-US" sz="6400">
                <a:solidFill>
                  <a:schemeClr val="dk1"/>
                </a:solidFill>
                <a:latin typeface="Calibri"/>
                <a:ea typeface="Calibri"/>
                <a:cs typeface="Calibri"/>
                <a:sym typeface="Calibri"/>
              </a:rPr>
              <a:t>Classifi				cation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400"/>
              <a:buFont typeface="Arial"/>
              <a:buNone/>
            </a:pPr>
            <a:r>
              <a:t/>
            </a:r>
            <a:endParaRPr b="0" i="0" sz="6400" u="none" cap="none" strike="noStrike">
              <a:solidFill>
                <a:schemeClr val="dk1"/>
              </a:solidFill>
              <a:latin typeface="Calibri"/>
              <a:ea typeface="Calibri"/>
              <a:cs typeface="Calibri"/>
              <a:sym typeface="Calibri"/>
            </a:endParaRPr>
          </a:p>
        </p:txBody>
      </p:sp>
      <p:cxnSp>
        <p:nvCxnSpPr>
          <p:cNvPr id="556" name="Google Shape;556;g29295eb51f2_0_192"/>
          <p:cNvCxnSpPr/>
          <p:nvPr/>
        </p:nvCxnSpPr>
        <p:spPr>
          <a:xfrm flipH="1">
            <a:off x="3118541" y="3342612"/>
            <a:ext cx="915000" cy="10293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7650"/>
              </a:srgbClr>
            </a:outerShdw>
          </a:effectLst>
        </p:spPr>
      </p:cxnSp>
      <p:cxnSp>
        <p:nvCxnSpPr>
          <p:cNvPr id="557" name="Google Shape;557;g29295eb51f2_0_192"/>
          <p:cNvCxnSpPr/>
          <p:nvPr/>
        </p:nvCxnSpPr>
        <p:spPr>
          <a:xfrm>
            <a:off x="5771984" y="3368262"/>
            <a:ext cx="868500" cy="9780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7650"/>
              </a:srgbClr>
            </a:outerShdw>
          </a:effectLst>
        </p:spPr>
      </p:cxn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564" name="Google Shape;564;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descr="Rewind" id="570" name="Google Shape;570;g27e576c1a67_0_1091"/>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g27e576c1a67_0_1091"/>
          <p:cNvSpPr txBox="1"/>
          <p:nvPr>
            <p:ph idx="1" type="subTitle"/>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Classification</a:t>
            </a:r>
            <a:r>
              <a:rPr b="1" lang="en-US">
                <a:solidFill>
                  <a:schemeClr val="dk1"/>
                </a:solidFill>
              </a:rPr>
              <a:t>: </a:t>
            </a:r>
            <a:r>
              <a:rPr lang="en-US" sz="3150">
                <a:solidFill>
                  <a:schemeClr val="dk1"/>
                </a:solidFill>
              </a:rPr>
              <a:t>to organize organisms into groups </a:t>
            </a:r>
            <a:endParaRPr sz="3150"/>
          </a:p>
        </p:txBody>
      </p:sp>
      <p:pic>
        <p:nvPicPr>
          <p:cNvPr id="572" name="Google Shape;572;g27e576c1a67_0_1091"/>
          <p:cNvPicPr preferRelativeResize="0"/>
          <p:nvPr/>
        </p:nvPicPr>
        <p:blipFill>
          <a:blip r:embed="rId4">
            <a:alphaModFix/>
          </a:blip>
          <a:stretch>
            <a:fillRect/>
          </a:stretch>
        </p:blipFill>
        <p:spPr>
          <a:xfrm>
            <a:off x="1464711" y="1841700"/>
            <a:ext cx="6214574" cy="425994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79" name="Google Shape;579;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580" name="Google Shape;580;g25e11802ac4_0_1976"/>
          <p:cNvCxnSpPr>
            <a:stCxn id="581" idx="4"/>
            <a:endCxn id="578"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582" name="Google Shape;582;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583" name="Google Shape;583;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581" name="Google Shape;581;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90" name="Google Shape;590;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91" name="Google Shape;591;g25e11802ac4_0_1886"/>
          <p:cNvCxnSpPr>
            <a:stCxn id="592" idx="4"/>
            <a:endCxn id="589"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93" name="Google Shape;593;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94" name="Google Shape;594;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92" name="Google Shape;592;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95" name="Google Shape;595;g25e11802ac4_0_188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Classification</a:t>
            </a:r>
            <a:endParaRPr b="0" i="0" sz="700" u="none" cap="none" strike="noStrike">
              <a:solidFill>
                <a:srgbClr val="000000"/>
              </a:solidFill>
              <a:latin typeface="Arial"/>
              <a:ea typeface="Arial"/>
              <a:cs typeface="Arial"/>
              <a:sym typeface="Arial"/>
            </a:endParaRPr>
          </a:p>
        </p:txBody>
      </p:sp>
      <p:sp>
        <p:nvSpPr>
          <p:cNvPr id="596" name="Google Shape;596;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97" name="Google Shape;597;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98" name="Google Shape;598;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99" name="Google Shape;599;g25e11802ac4_0_1886"/>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classification</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600" name="Google Shape;600;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01" name="Google Shape;601;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02" name="Google Shape;602;g25e11802ac4_0_1886"/>
          <p:cNvCxnSpPr>
            <a:stCxn id="603" idx="4"/>
            <a:endCxn id="60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04" name="Google Shape;604;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05" name="Google Shape;605;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03" name="Google Shape;603;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g25e11802ac4_0_19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12" name="Google Shape;612;g25e11802ac4_0_19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13" name="Google Shape;613;g25e11802ac4_0_1992"/>
          <p:cNvCxnSpPr>
            <a:stCxn id="614" idx="4"/>
            <a:endCxn id="61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15" name="Google Shape;615;g25e11802ac4_0_19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16" name="Google Shape;616;g25e11802ac4_0_19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14" name="Google Shape;614;g25e11802ac4_0_19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17" name="Google Shape;617;g25e11802ac4_0_1992"/>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classification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18" name="Google Shape;618;g25e11802ac4_0_1992"/>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19" name="Google Shape;619;g25e11802ac4_0_1992"/>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20" name="Google Shape;620;g25e11802ac4_0_1992"/>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21" name="Google Shape;621;g25e11802ac4_0_1992"/>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622" name="Google Shape;622;g25e11802ac4_0_1992"/>
          <p:cNvPicPr preferRelativeResize="0"/>
          <p:nvPr/>
        </p:nvPicPr>
        <p:blipFill rotWithShape="1">
          <a:blip r:embed="rId3">
            <a:alphaModFix/>
          </a:blip>
          <a:srcRect b="0" l="0" r="0" t="0"/>
          <a:stretch/>
        </p:blipFill>
        <p:spPr>
          <a:xfrm>
            <a:off x="5561400" y="1821550"/>
            <a:ext cx="3405827" cy="2269726"/>
          </a:xfrm>
          <a:prstGeom prst="rect">
            <a:avLst/>
          </a:prstGeom>
          <a:noFill/>
          <a:ln>
            <a:noFill/>
          </a:ln>
        </p:spPr>
      </p:pic>
      <p:pic>
        <p:nvPicPr>
          <p:cNvPr id="623" name="Google Shape;623;g25e11802ac4_0_1992"/>
          <p:cNvPicPr preferRelativeResize="0"/>
          <p:nvPr/>
        </p:nvPicPr>
        <p:blipFill rotWithShape="1">
          <a:blip r:embed="rId4">
            <a:alphaModFix/>
          </a:blip>
          <a:srcRect b="0" l="0" r="0" t="0"/>
          <a:stretch/>
        </p:blipFill>
        <p:spPr>
          <a:xfrm>
            <a:off x="1215200" y="1821550"/>
            <a:ext cx="3285510" cy="2269725"/>
          </a:xfrm>
          <a:prstGeom prst="rect">
            <a:avLst/>
          </a:prstGeom>
          <a:noFill/>
          <a:ln>
            <a:noFill/>
          </a:ln>
        </p:spPr>
      </p:pic>
      <p:pic>
        <p:nvPicPr>
          <p:cNvPr id="624" name="Google Shape;624;g25e11802ac4_0_1992"/>
          <p:cNvPicPr preferRelativeResize="0"/>
          <p:nvPr/>
        </p:nvPicPr>
        <p:blipFill rotWithShape="1">
          <a:blip r:embed="rId5">
            <a:alphaModFix/>
          </a:blip>
          <a:srcRect b="0" l="0" r="0" t="0"/>
          <a:stretch/>
        </p:blipFill>
        <p:spPr>
          <a:xfrm>
            <a:off x="5561401" y="4416425"/>
            <a:ext cx="3405826" cy="2240675"/>
          </a:xfrm>
          <a:prstGeom prst="rect">
            <a:avLst/>
          </a:prstGeom>
          <a:noFill/>
          <a:ln>
            <a:noFill/>
          </a:ln>
        </p:spPr>
      </p:pic>
      <p:pic>
        <p:nvPicPr>
          <p:cNvPr id="625" name="Google Shape;625;g25e11802ac4_0_1992"/>
          <p:cNvPicPr preferRelativeResize="0"/>
          <p:nvPr/>
        </p:nvPicPr>
        <p:blipFill>
          <a:blip r:embed="rId6">
            <a:alphaModFix/>
          </a:blip>
          <a:stretch>
            <a:fillRect/>
          </a:stretch>
        </p:blipFill>
        <p:spPr>
          <a:xfrm>
            <a:off x="1165475" y="4416425"/>
            <a:ext cx="3566099" cy="224067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g29295eb51f2_0_27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32" name="Google Shape;632;g29295eb51f2_0_27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33" name="Google Shape;633;g29295eb51f2_0_278"/>
          <p:cNvCxnSpPr>
            <a:stCxn id="634" idx="4"/>
            <a:endCxn id="63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35" name="Google Shape;635;g29295eb51f2_0_27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36" name="Google Shape;636;g29295eb51f2_0_27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34" name="Google Shape;634;g29295eb51f2_0_27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37" name="Google Shape;637;g29295eb51f2_0_278"/>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classification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38" name="Google Shape;638;g29295eb51f2_0_278"/>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39" name="Google Shape;639;g29295eb51f2_0_278"/>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40" name="Google Shape;640;g29295eb51f2_0_278"/>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41" name="Google Shape;641;g29295eb51f2_0_278"/>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642" name="Google Shape;642;g29295eb51f2_0_278"/>
          <p:cNvPicPr preferRelativeResize="0"/>
          <p:nvPr/>
        </p:nvPicPr>
        <p:blipFill rotWithShape="1">
          <a:blip r:embed="rId3">
            <a:alphaModFix/>
          </a:blip>
          <a:srcRect b="0" l="0" r="0" t="0"/>
          <a:stretch/>
        </p:blipFill>
        <p:spPr>
          <a:xfrm>
            <a:off x="5561400" y="1821550"/>
            <a:ext cx="3405827" cy="2269726"/>
          </a:xfrm>
          <a:prstGeom prst="rect">
            <a:avLst/>
          </a:prstGeom>
          <a:noFill/>
          <a:ln>
            <a:noFill/>
          </a:ln>
        </p:spPr>
      </p:pic>
      <p:pic>
        <p:nvPicPr>
          <p:cNvPr id="643" name="Google Shape;643;g29295eb51f2_0_278"/>
          <p:cNvPicPr preferRelativeResize="0"/>
          <p:nvPr/>
        </p:nvPicPr>
        <p:blipFill rotWithShape="1">
          <a:blip r:embed="rId4">
            <a:alphaModFix/>
          </a:blip>
          <a:srcRect b="0" l="0" r="0" t="0"/>
          <a:stretch/>
        </p:blipFill>
        <p:spPr>
          <a:xfrm>
            <a:off x="1215200" y="1821550"/>
            <a:ext cx="3285510" cy="2269725"/>
          </a:xfrm>
          <a:prstGeom prst="rect">
            <a:avLst/>
          </a:prstGeom>
          <a:noFill/>
          <a:ln>
            <a:noFill/>
          </a:ln>
        </p:spPr>
      </p:pic>
      <p:pic>
        <p:nvPicPr>
          <p:cNvPr id="644" name="Google Shape;644;g29295eb51f2_0_278"/>
          <p:cNvPicPr preferRelativeResize="0"/>
          <p:nvPr/>
        </p:nvPicPr>
        <p:blipFill rotWithShape="1">
          <a:blip r:embed="rId5">
            <a:alphaModFix/>
          </a:blip>
          <a:srcRect b="0" l="0" r="0" t="0"/>
          <a:stretch/>
        </p:blipFill>
        <p:spPr>
          <a:xfrm>
            <a:off x="5561401" y="4416425"/>
            <a:ext cx="3405826" cy="2240675"/>
          </a:xfrm>
          <a:prstGeom prst="rect">
            <a:avLst/>
          </a:prstGeom>
          <a:noFill/>
          <a:ln>
            <a:noFill/>
          </a:ln>
        </p:spPr>
      </p:pic>
      <p:pic>
        <p:nvPicPr>
          <p:cNvPr id="645" name="Google Shape;645;g29295eb51f2_0_278"/>
          <p:cNvPicPr preferRelativeResize="0"/>
          <p:nvPr/>
        </p:nvPicPr>
        <p:blipFill>
          <a:blip r:embed="rId6">
            <a:alphaModFix/>
          </a:blip>
          <a:stretch>
            <a:fillRect/>
          </a:stretch>
        </p:blipFill>
        <p:spPr>
          <a:xfrm>
            <a:off x="1165475" y="4416425"/>
            <a:ext cx="3566099" cy="2240676"/>
          </a:xfrm>
          <a:prstGeom prst="rect">
            <a:avLst/>
          </a:prstGeom>
          <a:noFill/>
          <a:ln>
            <a:noFill/>
          </a:ln>
        </p:spPr>
      </p:pic>
      <p:sp>
        <p:nvSpPr>
          <p:cNvPr id="646" name="Google Shape;646;g29295eb51f2_0_278"/>
          <p:cNvSpPr/>
          <p:nvPr/>
        </p:nvSpPr>
        <p:spPr>
          <a:xfrm>
            <a:off x="393325" y="4234175"/>
            <a:ext cx="4475100" cy="24765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53" name="Google Shape;653;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54" name="Google Shape;654;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55" name="Google Shape;655;g25e11802ac4_0_2108"/>
          <p:cNvCxnSpPr>
            <a:stCxn id="656" idx="4"/>
            <a:endCxn id="65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57" name="Google Shape;657;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58" name="Google Shape;658;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56" name="Google Shape;656;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59" name="Google Shape;659;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60" name="Google Shape;660;g25e11802ac4_0_2108"/>
          <p:cNvCxnSpPr>
            <a:stCxn id="661" idx="4"/>
            <a:endCxn id="652"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62" name="Google Shape;662;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63" name="Google Shape;663;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61" name="Google Shape;661;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64" name="Google Shape;664;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65" name="Google Shape;665;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66" name="Google Shape;666;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67" name="Google Shape;667;g25e11802ac4_0_2108"/>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classification</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668" name="Google Shape;668;g25e11802ac4_0_210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Classification</a:t>
            </a:r>
            <a:endParaRPr b="0" i="0" sz="700" u="none" cap="none" strike="noStrike">
              <a:solidFill>
                <a:srgbClr val="000000"/>
              </a:solidFill>
              <a:latin typeface="Arial"/>
              <a:ea typeface="Arial"/>
              <a:cs typeface="Arial"/>
              <a:sym typeface="Arial"/>
            </a:endParaRPr>
          </a:p>
        </p:txBody>
      </p:sp>
      <p:pic>
        <p:nvPicPr>
          <p:cNvPr id="669" name="Google Shape;669;g25e11802ac4_0_2108"/>
          <p:cNvPicPr preferRelativeResize="0"/>
          <p:nvPr/>
        </p:nvPicPr>
        <p:blipFill>
          <a:blip r:embed="rId3">
            <a:alphaModFix/>
          </a:blip>
          <a:stretch>
            <a:fillRect/>
          </a:stretch>
        </p:blipFill>
        <p:spPr>
          <a:xfrm>
            <a:off x="5820650" y="1045975"/>
            <a:ext cx="2701799" cy="1697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28c7dfa711f_0_119"/>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Ecosystem</a:t>
            </a:r>
            <a:r>
              <a:rPr b="1" lang="en-US" sz="3600" u="sng"/>
              <a:t>:</a:t>
            </a:r>
            <a:r>
              <a:rPr lang="en-US" sz="3600"/>
              <a:t> an area where living and nonliving things interact.</a:t>
            </a:r>
            <a:endParaRPr sz="3600"/>
          </a:p>
        </p:txBody>
      </p:sp>
      <p:sp>
        <p:nvSpPr>
          <p:cNvPr descr="Rewind" id="158" name="Google Shape;158;g28c7dfa711f_0_11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Ecosystems - BrainPOP" id="159" name="Google Shape;159;g28c7dfa711f_0_119"/>
          <p:cNvPicPr preferRelativeResize="0"/>
          <p:nvPr/>
        </p:nvPicPr>
        <p:blipFill rotWithShape="1">
          <a:blip r:embed="rId4">
            <a:alphaModFix/>
          </a:blip>
          <a:srcRect b="0" l="0" r="0" t="0"/>
          <a:stretch/>
        </p:blipFill>
        <p:spPr>
          <a:xfrm>
            <a:off x="1866650" y="2245059"/>
            <a:ext cx="5553075" cy="41719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g25e11802ac4_0_2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76" name="Google Shape;676;g25e11802ac4_0_2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77" name="Google Shape;677;g25e11802ac4_0_2130"/>
          <p:cNvCxnSpPr>
            <a:stCxn id="678" idx="4"/>
            <a:endCxn id="67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79" name="Google Shape;679;g25e11802ac4_0_2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80" name="Google Shape;680;g25e11802ac4_0_2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78" name="Google Shape;678;g25e11802ac4_0_2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81" name="Google Shape;681;g25e11802ac4_0_213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classification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82" name="Google Shape;682;g25e11802ac4_0_213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3" name="Google Shape;683;g25e11802ac4_0_213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84" name="Google Shape;684;g25e11802ac4_0_213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85" name="Google Shape;685;g25e11802ac4_0_213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86" name="Google Shape;686;g25e11802ac4_0_2130"/>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87" name="Google Shape;687;g25e11802ac4_0_2130"/>
          <p:cNvSpPr txBox="1"/>
          <p:nvPr/>
        </p:nvSpPr>
        <p:spPr>
          <a:xfrm>
            <a:off x="962132" y="5301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T</a:t>
            </a:r>
            <a:r>
              <a:rPr lang="en-US" sz="2400">
                <a:solidFill>
                  <a:srgbClr val="43464D"/>
                </a:solidFill>
                <a:latin typeface="Helvetica Neue Light"/>
                <a:ea typeface="Helvetica Neue Light"/>
                <a:cs typeface="Helvetica Neue Light"/>
                <a:sym typeface="Helvetica Neue Light"/>
              </a:rPr>
              <a:t>o organize organisms into groups </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8" name="Google Shape;688;g25e11802ac4_0_2130"/>
          <p:cNvSpPr txBox="1"/>
          <p:nvPr/>
        </p:nvSpPr>
        <p:spPr>
          <a:xfrm>
            <a:off x="962132" y="310303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T</a:t>
            </a:r>
            <a:r>
              <a:rPr lang="en-US" sz="2400">
                <a:solidFill>
                  <a:srgbClr val="43464D"/>
                </a:solidFill>
                <a:latin typeface="Helvetica Neue Light"/>
                <a:ea typeface="Helvetica Neue Light"/>
                <a:cs typeface="Helvetica Neue Light"/>
                <a:sym typeface="Helvetica Neue Light"/>
              </a:rPr>
              <a:t>o put every organism into only one group</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9" name="Google Shape;689;g25e11802ac4_0_2130"/>
          <p:cNvSpPr txBox="1"/>
          <p:nvPr/>
        </p:nvSpPr>
        <p:spPr>
          <a:xfrm>
            <a:off x="997332" y="20056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To disorganize organisms in groups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0" name="Google Shape;690;g25e11802ac4_0_2130"/>
          <p:cNvSpPr txBox="1"/>
          <p:nvPr/>
        </p:nvSpPr>
        <p:spPr>
          <a:xfrm>
            <a:off x="962132" y="42004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To organize books on a shelf</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g27e576c1a67_0_115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97" name="Google Shape;697;g27e576c1a67_0_115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98" name="Google Shape;698;g27e576c1a67_0_1151"/>
          <p:cNvCxnSpPr>
            <a:stCxn id="699" idx="4"/>
            <a:endCxn id="69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00" name="Google Shape;700;g27e576c1a67_0_115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01" name="Google Shape;701;g27e576c1a67_0_115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99" name="Google Shape;699;g27e576c1a67_0_115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02" name="Google Shape;702;g27e576c1a67_0_115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3" name="Google Shape;703;g27e576c1a67_0_1151"/>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04" name="Google Shape;704;g27e576c1a67_0_1151"/>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05" name="Google Shape;705;g27e576c1a67_0_1151"/>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06" name="Google Shape;706;g27e576c1a67_0_1151"/>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07" name="Google Shape;707;g27e576c1a67_0_115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8" name="Google Shape;708;g27e576c1a67_0_1151"/>
          <p:cNvSpPr/>
          <p:nvPr/>
        </p:nvSpPr>
        <p:spPr>
          <a:xfrm>
            <a:off x="393325" y="5024500"/>
            <a:ext cx="5440200" cy="1015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09" name="Google Shape;709;g27e576c1a67_0_1151"/>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classification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10" name="Google Shape;710;g27e576c1a67_0_1151"/>
          <p:cNvSpPr txBox="1"/>
          <p:nvPr/>
        </p:nvSpPr>
        <p:spPr>
          <a:xfrm>
            <a:off x="962132" y="5301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T</a:t>
            </a:r>
            <a:r>
              <a:rPr lang="en-US" sz="2400">
                <a:solidFill>
                  <a:srgbClr val="43464D"/>
                </a:solidFill>
                <a:latin typeface="Helvetica Neue Light"/>
                <a:ea typeface="Helvetica Neue Light"/>
                <a:cs typeface="Helvetica Neue Light"/>
                <a:sym typeface="Helvetica Neue Light"/>
              </a:rPr>
              <a:t>o organize organisms into groups </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1" name="Google Shape;711;g27e576c1a67_0_1151"/>
          <p:cNvSpPr txBox="1"/>
          <p:nvPr/>
        </p:nvSpPr>
        <p:spPr>
          <a:xfrm>
            <a:off x="962132" y="310303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T</a:t>
            </a:r>
            <a:r>
              <a:rPr lang="en-US" sz="2400">
                <a:solidFill>
                  <a:srgbClr val="43464D"/>
                </a:solidFill>
                <a:latin typeface="Helvetica Neue Light"/>
                <a:ea typeface="Helvetica Neue Light"/>
                <a:cs typeface="Helvetica Neue Light"/>
                <a:sym typeface="Helvetica Neue Light"/>
              </a:rPr>
              <a:t>o put every organism into only one group</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2" name="Google Shape;712;g27e576c1a67_0_1151"/>
          <p:cNvSpPr txBox="1"/>
          <p:nvPr/>
        </p:nvSpPr>
        <p:spPr>
          <a:xfrm>
            <a:off x="997332" y="20056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To disorganize organisms in groups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3" name="Google Shape;713;g27e576c1a67_0_1151"/>
          <p:cNvSpPr txBox="1"/>
          <p:nvPr/>
        </p:nvSpPr>
        <p:spPr>
          <a:xfrm>
            <a:off x="962132" y="42004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To organize books on a shelf</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20" name="Google Shape;720;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21" name="Google Shape;721;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22" name="Google Shape;722;g25e11802ac4_0_2343"/>
          <p:cNvCxnSpPr>
            <a:stCxn id="723" idx="4"/>
            <a:endCxn id="72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24" name="Google Shape;724;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25" name="Google Shape;725;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23" name="Google Shape;723;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26" name="Google Shape;726;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27" name="Google Shape;727;g25e11802ac4_0_2343"/>
          <p:cNvCxnSpPr>
            <a:stCxn id="728" idx="4"/>
            <a:endCxn id="719"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29" name="Google Shape;729;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30" name="Google Shape;730;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28" name="Google Shape;728;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1" name="Google Shape;731;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32" name="Google Shape;732;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33" name="Google Shape;733;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34" name="Google Shape;734;g25e11802ac4_0_234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classification </a:t>
            </a:r>
            <a:r>
              <a:rPr b="0" i="0" lang="en-US" sz="1800" u="none" cap="none" strike="noStrike">
                <a:solidFill>
                  <a:srgbClr val="000000"/>
                </a:solidFill>
                <a:latin typeface="Helvetica Neue Light"/>
                <a:ea typeface="Helvetica Neue Light"/>
                <a:cs typeface="Helvetica Neue Light"/>
                <a:sym typeface="Helvetica Neue Light"/>
              </a:rPr>
              <a:t>impact my life?</a:t>
            </a:r>
            <a:endParaRPr b="0" i="0" sz="1800" u="none" cap="none" strike="noStrike">
              <a:solidFill>
                <a:srgbClr val="000000"/>
              </a:solidFill>
              <a:latin typeface="Arial"/>
              <a:ea typeface="Arial"/>
              <a:cs typeface="Arial"/>
              <a:sym typeface="Arial"/>
            </a:endParaRPr>
          </a:p>
        </p:txBody>
      </p:sp>
      <p:sp>
        <p:nvSpPr>
          <p:cNvPr id="735" name="Google Shape;735;g25e11802ac4_0_234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Classification</a:t>
            </a:r>
            <a:endParaRPr b="0" i="0" sz="700" u="none" cap="none" strike="noStrike">
              <a:solidFill>
                <a:srgbClr val="000000"/>
              </a:solidFill>
              <a:latin typeface="Arial"/>
              <a:ea typeface="Arial"/>
              <a:cs typeface="Arial"/>
              <a:sym typeface="Arial"/>
            </a:endParaRPr>
          </a:p>
        </p:txBody>
      </p:sp>
      <p:pic>
        <p:nvPicPr>
          <p:cNvPr id="736" name="Google Shape;736;g25e11802ac4_0_2343"/>
          <p:cNvPicPr preferRelativeResize="0"/>
          <p:nvPr/>
        </p:nvPicPr>
        <p:blipFill>
          <a:blip r:embed="rId3">
            <a:alphaModFix/>
          </a:blip>
          <a:stretch>
            <a:fillRect/>
          </a:stretch>
        </p:blipFill>
        <p:spPr>
          <a:xfrm>
            <a:off x="5820650" y="1045975"/>
            <a:ext cx="2701799" cy="1697600"/>
          </a:xfrm>
          <a:prstGeom prst="rect">
            <a:avLst/>
          </a:prstGeom>
          <a:noFill/>
          <a:ln>
            <a:noFill/>
          </a:ln>
        </p:spPr>
      </p:pic>
      <p:sp>
        <p:nvSpPr>
          <p:cNvPr id="737" name="Google Shape;737;g25e11802ac4_0_2343"/>
          <p:cNvSpPr txBox="1"/>
          <p:nvPr/>
        </p:nvSpPr>
        <p:spPr>
          <a:xfrm>
            <a:off x="764154" y="1310075"/>
            <a:ext cx="3163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T</a:t>
            </a:r>
            <a:r>
              <a:rPr lang="en-US" sz="2400">
                <a:solidFill>
                  <a:srgbClr val="43464D"/>
                </a:solidFill>
                <a:latin typeface="Helvetica Neue Light"/>
                <a:ea typeface="Helvetica Neue Light"/>
                <a:cs typeface="Helvetica Neue Light"/>
                <a:sym typeface="Helvetica Neue Light"/>
              </a:rPr>
              <a:t>o organize organisms into groups</a:t>
            </a:r>
            <a:r>
              <a:rPr b="0" i="0" lang="en-US" sz="2400" u="none" cap="none" strike="noStrike">
                <a:solidFill>
                  <a:srgbClr val="43464D"/>
                </a:solidFill>
                <a:latin typeface="Helvetica Neue Light"/>
                <a:ea typeface="Helvetica Neue Light"/>
                <a:cs typeface="Helvetica Neue Light"/>
                <a:sym typeface="Helvetica Neue Light"/>
              </a:rPr>
              <a:t> </a:t>
            </a:r>
            <a:r>
              <a:rPr b="0" i="0" lang="en-US" sz="2400" u="none" cap="none" strike="noStrike">
                <a:solidFill>
                  <a:schemeClr val="dk1"/>
                </a:solidFill>
                <a:latin typeface="Helvetica Neue Light"/>
                <a:ea typeface="Helvetica Neue Light"/>
                <a:cs typeface="Helvetica Neue Light"/>
                <a:sym typeface="Helvetica Neue Light"/>
              </a:rPr>
              <a:t>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g25e11802ac4_0_23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44" name="Google Shape;744;g25e11802ac4_0_23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45" name="Google Shape;745;g25e11802ac4_0_2367"/>
          <p:cNvCxnSpPr>
            <a:stCxn id="746" idx="4"/>
            <a:endCxn id="74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47" name="Google Shape;747;g25e11802ac4_0_23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48" name="Google Shape;748;g25e11802ac4_0_23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46" name="Google Shape;746;g25e11802ac4_0_23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49" name="Google Shape;749;g25e11802ac4_0_2367"/>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classification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50" name="Google Shape;750;g25e11802ac4_0_2367"/>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1" name="Google Shape;751;g25e11802ac4_0_2367"/>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52" name="Google Shape;752;g25e11802ac4_0_23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53" name="Google Shape;753;g25e11802ac4_0_2367"/>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54" name="Google Shape;754;g25e11802ac4_0_2367"/>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55" name="Google Shape;755;g25e11802ac4_0_2367"/>
          <p:cNvSpPr txBox="1"/>
          <p:nvPr/>
        </p:nvSpPr>
        <p:spPr>
          <a:xfrm>
            <a:off x="911432" y="19863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Organizing trees based on their type of leaves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6" name="Google Shape;756;g25e11802ac4_0_2367"/>
          <p:cNvSpPr txBox="1"/>
          <p:nvPr/>
        </p:nvSpPr>
        <p:spPr>
          <a:xfrm>
            <a:off x="911432" y="297908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Organizing TVs by their brands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7" name="Google Shape;757;g25e11802ac4_0_2367"/>
          <p:cNvSpPr txBox="1"/>
          <p:nvPr/>
        </p:nvSpPr>
        <p:spPr>
          <a:xfrm>
            <a:off x="911432" y="49967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Organizing apps on a smartphone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8" name="Google Shape;758;g25e11802ac4_0_2367"/>
          <p:cNvSpPr txBox="1"/>
          <p:nvPr/>
        </p:nvSpPr>
        <p:spPr>
          <a:xfrm>
            <a:off x="911432" y="3971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Organizing books on a shelf</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g27e576c1a67_0_119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65" name="Google Shape;765;g27e576c1a67_0_119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66" name="Google Shape;766;g27e576c1a67_0_1195"/>
          <p:cNvCxnSpPr>
            <a:stCxn id="767" idx="4"/>
            <a:endCxn id="76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68" name="Google Shape;768;g27e576c1a67_0_119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69" name="Google Shape;769;g27e576c1a67_0_119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67" name="Google Shape;767;g27e576c1a67_0_119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70" name="Google Shape;770;g27e576c1a67_0_1195"/>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71" name="Google Shape;771;g27e576c1a67_0_1195"/>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72" name="Google Shape;772;g27e576c1a67_0_1195"/>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73" name="Google Shape;773;g27e576c1a67_0_1195"/>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74" name="Google Shape;774;g27e576c1a67_0_1195"/>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75" name="Google Shape;775;g27e576c1a67_0_1195"/>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76" name="Google Shape;776;g27e576c1a67_0_1195"/>
          <p:cNvSpPr/>
          <p:nvPr/>
        </p:nvSpPr>
        <p:spPr>
          <a:xfrm>
            <a:off x="369450" y="1774700"/>
            <a:ext cx="8405100" cy="885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77" name="Google Shape;777;g27e576c1a67_0_1195"/>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classification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78" name="Google Shape;778;g27e576c1a67_0_1195"/>
          <p:cNvSpPr txBox="1"/>
          <p:nvPr/>
        </p:nvSpPr>
        <p:spPr>
          <a:xfrm>
            <a:off x="911432" y="19863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Organizing trees based on their type of leaves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79" name="Google Shape;779;g27e576c1a67_0_1195"/>
          <p:cNvSpPr txBox="1"/>
          <p:nvPr/>
        </p:nvSpPr>
        <p:spPr>
          <a:xfrm>
            <a:off x="911432" y="297908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Organizing TVs by their brands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80" name="Google Shape;780;g27e576c1a67_0_1195"/>
          <p:cNvSpPr txBox="1"/>
          <p:nvPr/>
        </p:nvSpPr>
        <p:spPr>
          <a:xfrm>
            <a:off x="911432" y="49967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Organizing apps on a smartphone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81" name="Google Shape;781;g27e576c1a67_0_1195"/>
          <p:cNvSpPr txBox="1"/>
          <p:nvPr/>
        </p:nvSpPr>
        <p:spPr>
          <a:xfrm>
            <a:off x="911432" y="3971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Organizing books on a shelf</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88" name="Google Shape;788;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89" name="Google Shape;789;g25e11802ac4_0_2511"/>
          <p:cNvCxnSpPr>
            <a:stCxn id="790" idx="4"/>
            <a:endCxn id="78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91" name="Google Shape;791;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92" name="Google Shape;792;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90" name="Google Shape;790;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93" name="Google Shape;793;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94" name="Google Shape;794;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95" name="Google Shape;795;g25e11802ac4_0_2511"/>
          <p:cNvCxnSpPr>
            <a:stCxn id="796" idx="4"/>
            <a:endCxn id="79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97" name="Google Shape;797;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98" name="Google Shape;798;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96" name="Google Shape;796;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9" name="Google Shape;799;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800" name="Google Shape;800;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801" name="Google Shape;801;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802" name="Google Shape;802;g25e11802ac4_0_2511"/>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classification</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803" name="Google Shape;803;g25e11802ac4_0_2511"/>
          <p:cNvSpPr txBox="1"/>
          <p:nvPr/>
        </p:nvSpPr>
        <p:spPr>
          <a:xfrm>
            <a:off x="554004" y="4580825"/>
            <a:ext cx="358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Organizing trees based on their type of leaves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04" name="Google Shape;804;g25e11802ac4_0_2511"/>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Classification</a:t>
            </a:r>
            <a:endParaRPr b="0" i="0" sz="700" u="none" cap="none" strike="noStrike">
              <a:solidFill>
                <a:srgbClr val="000000"/>
              </a:solidFill>
              <a:latin typeface="Arial"/>
              <a:ea typeface="Arial"/>
              <a:cs typeface="Arial"/>
              <a:sym typeface="Arial"/>
            </a:endParaRPr>
          </a:p>
        </p:txBody>
      </p:sp>
      <p:pic>
        <p:nvPicPr>
          <p:cNvPr id="805" name="Google Shape;805;g25e11802ac4_0_2511"/>
          <p:cNvPicPr preferRelativeResize="0"/>
          <p:nvPr/>
        </p:nvPicPr>
        <p:blipFill>
          <a:blip r:embed="rId3">
            <a:alphaModFix/>
          </a:blip>
          <a:stretch>
            <a:fillRect/>
          </a:stretch>
        </p:blipFill>
        <p:spPr>
          <a:xfrm>
            <a:off x="5820650" y="1045975"/>
            <a:ext cx="2701799" cy="1697600"/>
          </a:xfrm>
          <a:prstGeom prst="rect">
            <a:avLst/>
          </a:prstGeom>
          <a:noFill/>
          <a:ln>
            <a:noFill/>
          </a:ln>
        </p:spPr>
      </p:pic>
      <p:sp>
        <p:nvSpPr>
          <p:cNvPr id="806" name="Google Shape;806;g25e11802ac4_0_2511"/>
          <p:cNvSpPr txBox="1"/>
          <p:nvPr/>
        </p:nvSpPr>
        <p:spPr>
          <a:xfrm>
            <a:off x="764154" y="1310075"/>
            <a:ext cx="3163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T</a:t>
            </a:r>
            <a:r>
              <a:rPr lang="en-US" sz="2400">
                <a:solidFill>
                  <a:srgbClr val="43464D"/>
                </a:solidFill>
                <a:latin typeface="Helvetica Neue Light"/>
                <a:ea typeface="Helvetica Neue Light"/>
                <a:cs typeface="Helvetica Neue Light"/>
                <a:sym typeface="Helvetica Neue Light"/>
              </a:rPr>
              <a:t>o organize organisms into groups</a:t>
            </a:r>
            <a:r>
              <a:rPr b="0" i="0" lang="en-US" sz="2400" u="none" cap="none" strike="noStrike">
                <a:solidFill>
                  <a:srgbClr val="43464D"/>
                </a:solidFill>
                <a:latin typeface="Helvetica Neue Light"/>
                <a:ea typeface="Helvetica Neue Light"/>
                <a:cs typeface="Helvetica Neue Light"/>
                <a:sym typeface="Helvetica Neue Light"/>
              </a:rPr>
              <a:t> </a:t>
            </a:r>
            <a:r>
              <a:rPr b="0" i="0" lang="en-US" sz="2400" u="none" cap="none" strike="noStrike">
                <a:solidFill>
                  <a:schemeClr val="dk1"/>
                </a:solidFill>
                <a:latin typeface="Helvetica Neue Light"/>
                <a:ea typeface="Helvetica Neue Light"/>
                <a:cs typeface="Helvetica Neue Light"/>
                <a:sym typeface="Helvetica Neue Light"/>
              </a:rPr>
              <a:t>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13" name="Google Shape;813;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14" name="Google Shape;814;g25e11802ac4_0_2536"/>
          <p:cNvCxnSpPr>
            <a:stCxn id="815" idx="4"/>
            <a:endCxn id="81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16" name="Google Shape;816;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17" name="Google Shape;817;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15" name="Google Shape;815;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18" name="Google Shape;818;g25e11802ac4_0_2536"/>
          <p:cNvSpPr txBox="1"/>
          <p:nvPr/>
        </p:nvSpPr>
        <p:spPr>
          <a:xfrm>
            <a:off x="626731" y="355701"/>
            <a:ext cx="82095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classification</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819" name="Google Shape;819;g25e11802ac4_0_2536"/>
          <p:cNvSpPr txBox="1"/>
          <p:nvPr/>
        </p:nvSpPr>
        <p:spPr>
          <a:xfrm>
            <a:off x="1166884" y="20656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20" name="Google Shape;820;g25e11802ac4_0_2536"/>
          <p:cNvSpPr txBox="1"/>
          <p:nvPr/>
        </p:nvSpPr>
        <p:spPr>
          <a:xfrm>
            <a:off x="406234" y="1927122"/>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821" name="Google Shape;821;g25e11802ac4_0_2536"/>
          <p:cNvSpPr txBox="1"/>
          <p:nvPr/>
        </p:nvSpPr>
        <p:spPr>
          <a:xfrm>
            <a:off x="406233" y="29785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822" name="Google Shape;822;g25e11802ac4_0_2536"/>
          <p:cNvSpPr txBox="1"/>
          <p:nvPr/>
        </p:nvSpPr>
        <p:spPr>
          <a:xfrm>
            <a:off x="393332" y="403002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823" name="Google Shape;823;g25e11802ac4_0_2536"/>
          <p:cNvSpPr txBox="1"/>
          <p:nvPr/>
        </p:nvSpPr>
        <p:spPr>
          <a:xfrm>
            <a:off x="393330" y="502119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824" name="Google Shape;824;g25e11802ac4_0_2536"/>
          <p:cNvSpPr txBox="1"/>
          <p:nvPr/>
        </p:nvSpPr>
        <p:spPr>
          <a:xfrm>
            <a:off x="1042682" y="201953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Classification helps me to organize my bedroom.</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825" name="Google Shape;825;g25e11802ac4_0_2536"/>
          <p:cNvSpPr txBox="1"/>
          <p:nvPr/>
        </p:nvSpPr>
        <p:spPr>
          <a:xfrm>
            <a:off x="1085857" y="3937786"/>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Classification helps me to understand differences between farm animals and house pets</a:t>
            </a:r>
            <a:r>
              <a:rPr b="0" i="0" lang="en-US" sz="2400" u="none" cap="none" strike="noStrike">
                <a:solidFill>
                  <a:srgbClr val="374151"/>
                </a:solidFill>
                <a:latin typeface="Helvetica Neue Light"/>
                <a:ea typeface="Helvetica Neue Light"/>
                <a:cs typeface="Helvetica Neue Light"/>
                <a:sym typeface="Helvetica Neue Light"/>
              </a:rPr>
              <a:t>.</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826" name="Google Shape;826;g25e11802ac4_0_2536"/>
          <p:cNvSpPr txBox="1"/>
          <p:nvPr/>
        </p:nvSpPr>
        <p:spPr>
          <a:xfrm>
            <a:off x="1085857" y="507806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Classification helps me to answer questions at school</a:t>
            </a:r>
            <a:r>
              <a:rPr b="0" i="0" lang="en-US" sz="2400" u="none" cap="none" strike="noStrike">
                <a:solidFill>
                  <a:srgbClr val="374151"/>
                </a:solidFill>
                <a:latin typeface="Helvetica Neue Light"/>
                <a:ea typeface="Helvetica Neue Light"/>
                <a:cs typeface="Helvetica Neue Light"/>
                <a:sym typeface="Helvetica Neue Light"/>
              </a:rPr>
              <a:t>.</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827" name="Google Shape;827;g25e11802ac4_0_2536"/>
          <p:cNvSpPr txBox="1"/>
          <p:nvPr/>
        </p:nvSpPr>
        <p:spPr>
          <a:xfrm>
            <a:off x="1042682" y="307097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Classification helps me to choose what to eat.</a:t>
            </a:r>
            <a:endParaRPr b="0" i="0" sz="2400" u="none" cap="none" strike="noStrike">
              <a:solidFill>
                <a:srgbClr val="374151"/>
              </a:solidFill>
              <a:latin typeface="Helvetica Neue Light"/>
              <a:ea typeface="Helvetica Neue Light"/>
              <a:cs typeface="Helvetica Neue Light"/>
              <a:sym typeface="Helvetica Neue Light"/>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g27e576c1a67_0_124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34" name="Google Shape;834;g27e576c1a67_0_124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35" name="Google Shape;835;g27e576c1a67_0_1241"/>
          <p:cNvCxnSpPr>
            <a:stCxn id="836" idx="4"/>
            <a:endCxn id="83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37" name="Google Shape;837;g27e576c1a67_0_124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38" name="Google Shape;838;g27e576c1a67_0_124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36" name="Google Shape;836;g27e576c1a67_0_124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39" name="Google Shape;839;g27e576c1a67_0_124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40" name="Google Shape;840;g27e576c1a67_0_1241"/>
          <p:cNvSpPr txBox="1"/>
          <p:nvPr/>
        </p:nvSpPr>
        <p:spPr>
          <a:xfrm>
            <a:off x="1166884" y="20656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41" name="Google Shape;841;g27e576c1a67_0_1241"/>
          <p:cNvSpPr/>
          <p:nvPr/>
        </p:nvSpPr>
        <p:spPr>
          <a:xfrm>
            <a:off x="362275" y="3876288"/>
            <a:ext cx="8627100" cy="8937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42" name="Google Shape;842;g27e576c1a67_0_1241"/>
          <p:cNvSpPr txBox="1"/>
          <p:nvPr/>
        </p:nvSpPr>
        <p:spPr>
          <a:xfrm>
            <a:off x="406234" y="1927122"/>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843" name="Google Shape;843;g27e576c1a67_0_1241"/>
          <p:cNvSpPr txBox="1"/>
          <p:nvPr/>
        </p:nvSpPr>
        <p:spPr>
          <a:xfrm>
            <a:off x="406233" y="29785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844" name="Google Shape;844;g27e576c1a67_0_1241"/>
          <p:cNvSpPr txBox="1"/>
          <p:nvPr/>
        </p:nvSpPr>
        <p:spPr>
          <a:xfrm>
            <a:off x="393332" y="403002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845" name="Google Shape;845;g27e576c1a67_0_1241"/>
          <p:cNvSpPr txBox="1"/>
          <p:nvPr/>
        </p:nvSpPr>
        <p:spPr>
          <a:xfrm>
            <a:off x="393330" y="502119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846" name="Google Shape;846;g27e576c1a67_0_1241"/>
          <p:cNvSpPr txBox="1"/>
          <p:nvPr/>
        </p:nvSpPr>
        <p:spPr>
          <a:xfrm>
            <a:off x="626731" y="355701"/>
            <a:ext cx="82095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classification</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847" name="Google Shape;847;g27e576c1a67_0_1241"/>
          <p:cNvSpPr txBox="1"/>
          <p:nvPr/>
        </p:nvSpPr>
        <p:spPr>
          <a:xfrm>
            <a:off x="1042682" y="201953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Classification helps me to organize my bedroom.</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848" name="Google Shape;848;g27e576c1a67_0_1241"/>
          <p:cNvSpPr txBox="1"/>
          <p:nvPr/>
        </p:nvSpPr>
        <p:spPr>
          <a:xfrm>
            <a:off x="1085857" y="3937786"/>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Classification helps me to understand differences between farm animals and house pets</a:t>
            </a:r>
            <a:r>
              <a:rPr b="0" i="0" lang="en-US" sz="2400" u="none" cap="none" strike="noStrike">
                <a:solidFill>
                  <a:srgbClr val="374151"/>
                </a:solidFill>
                <a:latin typeface="Helvetica Neue Light"/>
                <a:ea typeface="Helvetica Neue Light"/>
                <a:cs typeface="Helvetica Neue Light"/>
                <a:sym typeface="Helvetica Neue Light"/>
              </a:rPr>
              <a:t>.</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849" name="Google Shape;849;g27e576c1a67_0_1241"/>
          <p:cNvSpPr txBox="1"/>
          <p:nvPr/>
        </p:nvSpPr>
        <p:spPr>
          <a:xfrm>
            <a:off x="1085857" y="507806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Classification helps me to answer questions at school</a:t>
            </a:r>
            <a:r>
              <a:rPr b="0" i="0" lang="en-US" sz="2400" u="none" cap="none" strike="noStrike">
                <a:solidFill>
                  <a:srgbClr val="374151"/>
                </a:solidFill>
                <a:latin typeface="Helvetica Neue Light"/>
                <a:ea typeface="Helvetica Neue Light"/>
                <a:cs typeface="Helvetica Neue Light"/>
                <a:sym typeface="Helvetica Neue Light"/>
              </a:rPr>
              <a:t>.</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850" name="Google Shape;850;g27e576c1a67_0_1241"/>
          <p:cNvSpPr txBox="1"/>
          <p:nvPr/>
        </p:nvSpPr>
        <p:spPr>
          <a:xfrm>
            <a:off x="1042682" y="307097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Classification helps me to choose what to eat.</a:t>
            </a:r>
            <a:endParaRPr b="0" i="0" sz="2400" u="none" cap="none" strike="noStrike">
              <a:solidFill>
                <a:srgbClr val="374151"/>
              </a:solidFill>
              <a:latin typeface="Helvetica Neue Light"/>
              <a:ea typeface="Helvetica Neue Light"/>
              <a:cs typeface="Helvetica Neue Light"/>
              <a:sym typeface="Helvetica Neue Light"/>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57" name="Google Shape;857;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58" name="Google Shape;858;g25e11802ac4_0_2649"/>
          <p:cNvCxnSpPr>
            <a:stCxn id="859" idx="4"/>
            <a:endCxn id="85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60" name="Google Shape;860;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61" name="Google Shape;861;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59" name="Google Shape;859;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62" name="Google Shape;862;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863" name="Google Shape;863;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864" name="Google Shape;864;g25e11802ac4_0_2649"/>
          <p:cNvCxnSpPr>
            <a:stCxn id="865" idx="4"/>
            <a:endCxn id="862"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866" name="Google Shape;866;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67" name="Google Shape;867;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865" name="Google Shape;865;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68" name="Google Shape;868;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869" name="Google Shape;869;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870" name="Google Shape;870;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871" name="Google Shape;871;g25e11802ac4_0_2649"/>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classification</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872" name="Google Shape;872;g25e11802ac4_0_2649"/>
          <p:cNvSpPr txBox="1"/>
          <p:nvPr/>
        </p:nvSpPr>
        <p:spPr>
          <a:xfrm>
            <a:off x="4804175" y="4580825"/>
            <a:ext cx="3718200" cy="144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Classification helps me to understand differences between farm animals and house pets</a:t>
            </a:r>
            <a:r>
              <a:rPr b="0" i="0" lang="en-US" sz="2200" u="none" cap="none" strike="noStrike">
                <a:solidFill>
                  <a:srgbClr val="434343"/>
                </a:solidFill>
                <a:latin typeface="Helvetica Neue Light"/>
                <a:ea typeface="Helvetica Neue Light"/>
                <a:cs typeface="Helvetica Neue Light"/>
                <a:sym typeface="Helvetica Neue Light"/>
              </a:rPr>
              <a:t>. </a:t>
            </a:r>
            <a:endParaRPr b="0" i="0" sz="2200" u="none" cap="none" strike="noStrike">
              <a:solidFill>
                <a:srgbClr val="434343"/>
              </a:solidFill>
              <a:latin typeface="Arial"/>
              <a:ea typeface="Arial"/>
              <a:cs typeface="Arial"/>
              <a:sym typeface="Arial"/>
            </a:endParaRPr>
          </a:p>
        </p:txBody>
      </p:sp>
      <p:sp>
        <p:nvSpPr>
          <p:cNvPr id="873" name="Google Shape;873;g25e11802ac4_0_2649"/>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Classification</a:t>
            </a:r>
            <a:endParaRPr b="0" i="0" sz="700" u="none" cap="none" strike="noStrike">
              <a:solidFill>
                <a:srgbClr val="000000"/>
              </a:solidFill>
              <a:latin typeface="Arial"/>
              <a:ea typeface="Arial"/>
              <a:cs typeface="Arial"/>
              <a:sym typeface="Arial"/>
            </a:endParaRPr>
          </a:p>
        </p:txBody>
      </p:sp>
      <p:sp>
        <p:nvSpPr>
          <p:cNvPr id="874" name="Google Shape;874;g25e11802ac4_0_2649"/>
          <p:cNvSpPr txBox="1"/>
          <p:nvPr/>
        </p:nvSpPr>
        <p:spPr>
          <a:xfrm>
            <a:off x="554004" y="4580825"/>
            <a:ext cx="358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Organizing trees based on their type of leaves</a:t>
            </a:r>
            <a:endParaRPr b="0" i="0" sz="2400" u="none" cap="none" strike="noStrike">
              <a:solidFill>
                <a:srgbClr val="000000"/>
              </a:solidFill>
              <a:latin typeface="Helvetica Neue Light"/>
              <a:ea typeface="Helvetica Neue Light"/>
              <a:cs typeface="Helvetica Neue Light"/>
              <a:sym typeface="Helvetica Neue Light"/>
            </a:endParaRPr>
          </a:p>
        </p:txBody>
      </p:sp>
      <p:pic>
        <p:nvPicPr>
          <p:cNvPr id="875" name="Google Shape;875;g25e11802ac4_0_2649"/>
          <p:cNvPicPr preferRelativeResize="0"/>
          <p:nvPr/>
        </p:nvPicPr>
        <p:blipFill>
          <a:blip r:embed="rId3">
            <a:alphaModFix/>
          </a:blip>
          <a:stretch>
            <a:fillRect/>
          </a:stretch>
        </p:blipFill>
        <p:spPr>
          <a:xfrm>
            <a:off x="5820650" y="1045975"/>
            <a:ext cx="2701799" cy="1697600"/>
          </a:xfrm>
          <a:prstGeom prst="rect">
            <a:avLst/>
          </a:prstGeom>
          <a:noFill/>
          <a:ln>
            <a:noFill/>
          </a:ln>
        </p:spPr>
      </p:pic>
      <p:sp>
        <p:nvSpPr>
          <p:cNvPr id="876" name="Google Shape;876;g25e11802ac4_0_2649"/>
          <p:cNvSpPr txBox="1"/>
          <p:nvPr/>
        </p:nvSpPr>
        <p:spPr>
          <a:xfrm>
            <a:off x="764154" y="1310075"/>
            <a:ext cx="3163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T</a:t>
            </a:r>
            <a:r>
              <a:rPr lang="en-US" sz="2400">
                <a:solidFill>
                  <a:srgbClr val="43464D"/>
                </a:solidFill>
                <a:latin typeface="Helvetica Neue Light"/>
                <a:ea typeface="Helvetica Neue Light"/>
                <a:cs typeface="Helvetica Neue Light"/>
                <a:sym typeface="Helvetica Neue Light"/>
              </a:rPr>
              <a:t>o organize organisms into groups</a:t>
            </a:r>
            <a:r>
              <a:rPr b="0" i="0" lang="en-US" sz="2400" u="none" cap="none" strike="noStrike">
                <a:solidFill>
                  <a:srgbClr val="43464D"/>
                </a:solidFill>
                <a:latin typeface="Helvetica Neue Light"/>
                <a:ea typeface="Helvetica Neue Light"/>
                <a:cs typeface="Helvetica Neue Light"/>
                <a:sym typeface="Helvetica Neue Light"/>
              </a:rPr>
              <a:t> </a:t>
            </a:r>
            <a:r>
              <a:rPr b="0" i="0" lang="en-US" sz="2400" u="none" cap="none" strike="noStrike">
                <a:solidFill>
                  <a:schemeClr val="dk1"/>
                </a:solidFill>
                <a:latin typeface="Helvetica Neue Light"/>
                <a:ea typeface="Helvetica Neue Light"/>
                <a:cs typeface="Helvetica Neue Light"/>
                <a:sym typeface="Helvetica Neue Light"/>
              </a:rPr>
              <a:t>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883" name="Google Shape;883;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291a9c54469_0_2"/>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Living Thing</a:t>
            </a:r>
            <a:r>
              <a:rPr b="1" lang="en-US" sz="3600"/>
              <a:t>: </a:t>
            </a:r>
            <a:r>
              <a:rPr lang="en-US" sz="3600"/>
              <a:t>organisms that move, grow, change, and respond to its environment</a:t>
            </a:r>
            <a:endParaRPr sz="3600"/>
          </a:p>
        </p:txBody>
      </p:sp>
      <p:sp>
        <p:nvSpPr>
          <p:cNvPr descr="Rewind" id="166" name="Google Shape;166;g291a9c54469_0_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7" name="Google Shape;167;g291a9c54469_0_2"/>
          <p:cNvPicPr preferRelativeResize="0"/>
          <p:nvPr/>
        </p:nvPicPr>
        <p:blipFill rotWithShape="1">
          <a:blip r:embed="rId4">
            <a:alphaModFix/>
          </a:blip>
          <a:srcRect b="0" l="0" r="0" t="0"/>
          <a:stretch/>
        </p:blipFill>
        <p:spPr>
          <a:xfrm>
            <a:off x="309425" y="2635965"/>
            <a:ext cx="4262575" cy="3489110"/>
          </a:xfrm>
          <a:prstGeom prst="rect">
            <a:avLst/>
          </a:prstGeom>
          <a:noFill/>
          <a:ln>
            <a:noFill/>
          </a:ln>
        </p:spPr>
      </p:pic>
      <p:pic>
        <p:nvPicPr>
          <p:cNvPr id="168" name="Google Shape;168;g291a9c54469_0_2"/>
          <p:cNvPicPr preferRelativeResize="0"/>
          <p:nvPr/>
        </p:nvPicPr>
        <p:blipFill rotWithShape="1">
          <a:blip r:embed="rId5">
            <a:alphaModFix/>
          </a:blip>
          <a:srcRect b="0" l="0" r="9082" t="0"/>
          <a:stretch/>
        </p:blipFill>
        <p:spPr>
          <a:xfrm>
            <a:off x="4953000" y="2635975"/>
            <a:ext cx="4018250" cy="34891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descr="Rewind" id="889" name="Google Shape;889;g27e576c1a67_0_1074"/>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g27e576c1a67_0_1074"/>
          <p:cNvSpPr txBox="1"/>
          <p:nvPr>
            <p:ph idx="1" type="subTitle"/>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Classification</a:t>
            </a:r>
            <a:r>
              <a:rPr b="1" lang="en-US">
                <a:solidFill>
                  <a:schemeClr val="dk1"/>
                </a:solidFill>
              </a:rPr>
              <a:t>: </a:t>
            </a:r>
            <a:r>
              <a:rPr lang="en-US" sz="3150">
                <a:solidFill>
                  <a:schemeClr val="dk1"/>
                </a:solidFill>
              </a:rPr>
              <a:t>to organize organisms into groups </a:t>
            </a:r>
            <a:endParaRPr sz="3150"/>
          </a:p>
        </p:txBody>
      </p:sp>
      <p:pic>
        <p:nvPicPr>
          <p:cNvPr id="891" name="Google Shape;891;g27e576c1a67_0_1074"/>
          <p:cNvPicPr preferRelativeResize="0"/>
          <p:nvPr/>
        </p:nvPicPr>
        <p:blipFill>
          <a:blip r:embed="rId4">
            <a:alphaModFix/>
          </a:blip>
          <a:stretch>
            <a:fillRect/>
          </a:stretch>
        </p:blipFill>
        <p:spPr>
          <a:xfrm>
            <a:off x="1464711" y="1841700"/>
            <a:ext cx="6214574" cy="425994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descr="Lightbulb and gear" id="897" name="Google Shape;897;g27e576c1a67_0_1083"/>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g27e576c1a67_0_1083"/>
          <p:cNvSpPr txBox="1"/>
          <p:nvPr/>
        </p:nvSpPr>
        <p:spPr>
          <a:xfrm>
            <a:off x="722707"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1" lang="en-US" sz="3000">
                <a:solidFill>
                  <a:schemeClr val="dk1"/>
                </a:solidFill>
                <a:latin typeface="Calibri"/>
                <a:ea typeface="Calibri"/>
                <a:cs typeface="Calibri"/>
                <a:sym typeface="Calibri"/>
              </a:rPr>
              <a:t>How do we formulate scientific questions</a:t>
            </a:r>
            <a:r>
              <a:rPr b="1" i="0" lang="en-US" sz="30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id="899" name="Google Shape;899;g27e576c1a67_0_1083"/>
          <p:cNvPicPr preferRelativeResize="0"/>
          <p:nvPr/>
        </p:nvPicPr>
        <p:blipFill>
          <a:blip r:embed="rId4">
            <a:alphaModFix/>
          </a:blip>
          <a:stretch>
            <a:fillRect/>
          </a:stretch>
        </p:blipFill>
        <p:spPr>
          <a:xfrm>
            <a:off x="569225" y="1541074"/>
            <a:ext cx="8005549" cy="417790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g291745b13ca_0_384"/>
          <p:cNvSpPr txBox="1"/>
          <p:nvPr/>
        </p:nvSpPr>
        <p:spPr>
          <a:xfrm>
            <a:off x="1768500" y="111150"/>
            <a:ext cx="65997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lang="en-US" sz="5600">
                <a:solidFill>
                  <a:srgbClr val="FFC000"/>
                </a:solidFill>
                <a:latin typeface="Calibri"/>
                <a:ea typeface="Calibri"/>
                <a:cs typeface="Calibri"/>
                <a:sym typeface="Calibri"/>
              </a:rPr>
              <a:t>Classification</a:t>
            </a:r>
            <a:r>
              <a:rPr b="0" i="0" lang="en-US" sz="5600" u="none" cap="none" strike="noStrike">
                <a:solidFill>
                  <a:srgbClr val="FFC000"/>
                </a:solidFill>
                <a:latin typeface="Calibri"/>
                <a:ea typeface="Calibri"/>
                <a:cs typeface="Calibri"/>
                <a:sym typeface="Calibri"/>
              </a:rPr>
              <a:t> </a:t>
            </a:r>
            <a:r>
              <a:rPr lang="en-US" sz="5600">
                <a:solidFill>
                  <a:srgbClr val="FFC000"/>
                </a:solidFill>
                <a:latin typeface="Calibri"/>
                <a:ea typeface="Calibri"/>
                <a:cs typeface="Calibri"/>
                <a:sym typeface="Calibri"/>
              </a:rPr>
              <a:t>Activity</a:t>
            </a:r>
            <a:endParaRPr b="0" i="0" sz="1400" u="none" cap="none" strike="noStrike">
              <a:solidFill>
                <a:srgbClr val="000000"/>
              </a:solidFill>
              <a:latin typeface="Arial"/>
              <a:ea typeface="Arial"/>
              <a:cs typeface="Arial"/>
              <a:sym typeface="Arial"/>
            </a:endParaRPr>
          </a:p>
        </p:txBody>
      </p:sp>
      <p:sp>
        <p:nvSpPr>
          <p:cNvPr id="906" name="Google Shape;906;g291745b13ca_0_384"/>
          <p:cNvSpPr txBox="1"/>
          <p:nvPr/>
        </p:nvSpPr>
        <p:spPr>
          <a:xfrm>
            <a:off x="1548750" y="1065450"/>
            <a:ext cx="6046500" cy="1416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Classification Activity (BrainPOP)</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1400" u="none" cap="none" strike="noStrike">
              <a:solidFill>
                <a:srgbClr val="000000"/>
              </a:solidFill>
              <a:latin typeface="Arial"/>
              <a:ea typeface="Arial"/>
              <a:cs typeface="Arial"/>
              <a:sym typeface="Arial"/>
            </a:endParaRPr>
          </a:p>
        </p:txBody>
      </p:sp>
      <p:pic>
        <p:nvPicPr>
          <p:cNvPr descr="Cursor" id="907" name="Google Shape;907;g291745b13ca_0_384"/>
          <p:cNvPicPr preferRelativeResize="0"/>
          <p:nvPr/>
        </p:nvPicPr>
        <p:blipFill rotWithShape="1">
          <a:blip r:embed="rId4">
            <a:alphaModFix/>
          </a:blip>
          <a:srcRect b="0" l="0" r="0" t="0"/>
          <a:stretch/>
        </p:blipFill>
        <p:spPr>
          <a:xfrm rot="5400000">
            <a:off x="1714375" y="1589425"/>
            <a:ext cx="1060775" cy="1060775"/>
          </a:xfrm>
          <a:prstGeom prst="rect">
            <a:avLst/>
          </a:prstGeom>
          <a:noFill/>
          <a:ln>
            <a:noFill/>
          </a:ln>
        </p:spPr>
      </p:pic>
      <p:sp>
        <p:nvSpPr>
          <p:cNvPr id="908" name="Google Shape;908;g291745b13ca_0_384"/>
          <p:cNvSpPr txBox="1"/>
          <p:nvPr/>
        </p:nvSpPr>
        <p:spPr>
          <a:xfrm>
            <a:off x="147825" y="2560775"/>
            <a:ext cx="30663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Click the link to </a:t>
            </a:r>
            <a:r>
              <a:rPr i="1" lang="en-US" sz="1800">
                <a:solidFill>
                  <a:schemeClr val="dk1"/>
                </a:solidFill>
                <a:latin typeface="Calibri"/>
                <a:ea typeface="Calibri"/>
                <a:cs typeface="Calibri"/>
                <a:sym typeface="Calibri"/>
              </a:rPr>
              <a:t>play a classification game on sorting animals. </a:t>
            </a:r>
            <a:endParaRPr i="1"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i="1"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i="1" sz="1800">
              <a:solidFill>
                <a:schemeClr val="dk1"/>
              </a:solidFill>
              <a:latin typeface="Calibri"/>
              <a:ea typeface="Calibri"/>
              <a:cs typeface="Calibri"/>
              <a:sym typeface="Calibri"/>
            </a:endParaRPr>
          </a:p>
        </p:txBody>
      </p:sp>
      <p:sp>
        <p:nvSpPr>
          <p:cNvPr descr="Laptop" id="909" name="Google Shape;909;g291745b13ca_0_384"/>
          <p:cNvSpPr/>
          <p:nvPr/>
        </p:nvSpPr>
        <p:spPr>
          <a:xfrm>
            <a:off x="44367" y="0"/>
            <a:ext cx="735300" cy="7353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10" name="Google Shape;910;g291745b13ca_0_384"/>
          <p:cNvPicPr preferRelativeResize="0"/>
          <p:nvPr/>
        </p:nvPicPr>
        <p:blipFill>
          <a:blip r:embed="rId6">
            <a:alphaModFix/>
          </a:blip>
          <a:stretch>
            <a:fillRect/>
          </a:stretch>
        </p:blipFill>
        <p:spPr>
          <a:xfrm>
            <a:off x="3214125" y="2650200"/>
            <a:ext cx="5625078" cy="360356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pic>
        <p:nvPicPr>
          <p:cNvPr id="916" name="Google Shape;916;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pic>
        <p:nvPicPr>
          <p:cNvPr descr="IEP Translation – Communication from OSEP regarding the ..." id="921" name="Google Shape;921;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922" name="Google Shape;922;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923" name="Google Shape;923;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924" name="Google Shape;924;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925" name="Google Shape;925;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29295eb51f2_0_2"/>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Non-l</a:t>
            </a:r>
            <a:r>
              <a:rPr b="1" lang="en-US" sz="3600" u="sng"/>
              <a:t>iving Thing</a:t>
            </a:r>
            <a:r>
              <a:rPr b="1" lang="en-US" sz="3600"/>
              <a:t>: </a:t>
            </a:r>
            <a:r>
              <a:rPr lang="en-US" sz="3600">
                <a:solidFill>
                  <a:srgbClr val="0C0C0C"/>
                </a:solidFill>
              </a:rPr>
              <a:t>do not grow, reproduce, and need food</a:t>
            </a:r>
            <a:endParaRPr/>
          </a:p>
        </p:txBody>
      </p:sp>
      <p:sp>
        <p:nvSpPr>
          <p:cNvPr descr="Rewind" id="175" name="Google Shape;175;g29295eb51f2_0_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6" name="Google Shape;176;g29295eb51f2_0_2"/>
          <p:cNvPicPr preferRelativeResize="0"/>
          <p:nvPr/>
        </p:nvPicPr>
        <p:blipFill>
          <a:blip r:embed="rId4">
            <a:alphaModFix/>
          </a:blip>
          <a:stretch>
            <a:fillRect/>
          </a:stretch>
        </p:blipFill>
        <p:spPr>
          <a:xfrm>
            <a:off x="2040263" y="2033425"/>
            <a:ext cx="5063476" cy="4595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descr="Questions" id="182" name="Google Shape;182;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