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8"/>
  </p:notesMasterIdLst>
  <p:sldIdLst>
    <p:sldId id="313" r:id="rId2"/>
    <p:sldId id="257" r:id="rId3"/>
    <p:sldId id="258" r:id="rId4"/>
    <p:sldId id="31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9" r:id="rId55"/>
    <p:sldId id="310" r:id="rId56"/>
    <p:sldId id="311"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Helvetica Neue Light" panose="02000403000000020004" pitchFamily="2" charset="0"/>
      <p:regular r:id=""/>
      <p:bold r:id=""/>
      <p:italic r:id=""/>
      <p:boldItalic r:id=""/>
    </p:embeddedFont>
    <p:embeddedFont>
      <p:font typeface="Poppins" pitchFamily="2" charset="77"/>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jkt1f2XJwUIDR8qQ65p6RbkeQq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104" d="100"/>
          <a:sy n="104" d="100"/>
        </p:scale>
        <p:origin x="188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a0e60ffa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9a0e60ffa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or False: Electricity is electrical energy transformed into different forms of energy to meet needs.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[True]</a:t>
            </a:r>
            <a:endParaRPr/>
          </a:p>
          <a:p>
            <a:pPr marL="0" lvl="0" indent="0" algn="l" rtl="0">
              <a:lnSpc>
                <a:spcPct val="100000"/>
              </a:lnSpc>
              <a:spcBef>
                <a:spcPts val="0"/>
              </a:spcBef>
              <a:spcAft>
                <a:spcPts val="0"/>
              </a:spcAft>
              <a:buSzPts val="1400"/>
              <a:buNone/>
            </a:pPr>
            <a:endParaRPr/>
          </a:p>
        </p:txBody>
      </p:sp>
      <p:sp>
        <p:nvSpPr>
          <p:cNvPr id="178" name="Google Shape;178;g29a0e60ffa9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a39dea10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9a39dea10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True: Electricity is electrical energy transformed into different forms of energy to meet needs.</a:t>
            </a:r>
            <a:endParaRPr/>
          </a:p>
          <a:p>
            <a:pPr marL="0" lvl="0" indent="0" algn="l" rtl="0">
              <a:lnSpc>
                <a:spcPct val="100000"/>
              </a:lnSpc>
              <a:spcBef>
                <a:spcPts val="0"/>
              </a:spcBef>
              <a:spcAft>
                <a:spcPts val="0"/>
              </a:spcAft>
              <a:buSzPts val="1400"/>
              <a:buNone/>
            </a:pPr>
            <a:endParaRPr/>
          </a:p>
        </p:txBody>
      </p:sp>
      <p:sp>
        <p:nvSpPr>
          <p:cNvPr id="186" name="Google Shape;186;g29a39dea10b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a0e60ffa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9a0e60ffa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_____ is the path electricity travels 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[circuit]</a:t>
            </a:r>
            <a:endParaRPr/>
          </a:p>
        </p:txBody>
      </p:sp>
      <p:sp>
        <p:nvSpPr>
          <p:cNvPr id="194" name="Google Shape;194;g29a0e60ffa9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9a39dea10b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9a39dea10b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[circuit] is the path electricity travels on.</a:t>
            </a:r>
            <a:endParaRPr/>
          </a:p>
        </p:txBody>
      </p:sp>
      <p:sp>
        <p:nvSpPr>
          <p:cNvPr id="203" name="Google Shape;203;g29a39dea10b_0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the phrase </a:t>
            </a:r>
            <a:r>
              <a:rPr lang="en-US" b="1"/>
              <a:t>Closed Circuit.</a:t>
            </a:r>
            <a:endParaRPr/>
          </a:p>
        </p:txBody>
      </p:sp>
      <p:sp>
        <p:nvSpPr>
          <p:cNvPr id="212" name="Google Shape;21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7e576c1a67_0_2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7e576c1a67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closed circuit</a:t>
            </a:r>
            <a:r>
              <a:rPr lang="en-US"/>
              <a:t> is a circuit where electricity is flowing.</a:t>
            </a:r>
            <a:endParaRPr/>
          </a:p>
        </p:txBody>
      </p:sp>
      <p:sp>
        <p:nvSpPr>
          <p:cNvPr id="220" name="Google Shape;220;g27e576c1a67_0_2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30" name="Google Shape;23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36c336ece_0_1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2936c336ece_0_1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a closed circuit?</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 closed circuit is a circuit where electricity is flowing.]</a:t>
            </a:r>
            <a:endParaRPr/>
          </a:p>
          <a:p>
            <a:pPr marL="0" lvl="0" indent="0" algn="l" rtl="0">
              <a:lnSpc>
                <a:spcPct val="100000"/>
              </a:lnSpc>
              <a:spcBef>
                <a:spcPts val="0"/>
              </a:spcBef>
              <a:spcAft>
                <a:spcPts val="0"/>
              </a:spcAft>
              <a:buSzPts val="1400"/>
              <a:buNone/>
            </a:pPr>
            <a:endParaRPr/>
          </a:p>
        </p:txBody>
      </p:sp>
      <p:sp>
        <p:nvSpPr>
          <p:cNvPr id="236" name="Google Shape;236;g2936c336ece_0_1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245" name="Google Shape;24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a0e60ffa9_0_11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9a0e60ffa9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closed circuit is like a complete loop for electricity. It's when all the wires are connected, allowing the electric current to flow and power things like light bulbs or devices. It's like a full circle that lets the electricity go around and do its job.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Today, we’ll be learning about the word: </a:t>
            </a:r>
            <a:r>
              <a:rPr lang="en-US" b="1"/>
              <a:t>Closed Circuit</a:t>
            </a:r>
            <a:r>
              <a:rPr lang="en-US"/>
              <a:t>.</a:t>
            </a:r>
            <a:endParaRPr/>
          </a:p>
        </p:txBody>
      </p:sp>
      <p:sp>
        <p:nvSpPr>
          <p:cNvPr id="123" name="Google Shape;1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a0e60ffa9_0_1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9a0e60ffa9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closed circuit, the switch is in the “on” position. This closes the circuit and allows electricity to flow. There is no break in the circuit or the flow of electricity.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d96993b0a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d96993b0a5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77" name="Google Shape;277;gd96993b0a5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8c7b7e697c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8c7b7e697c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How is a closed circuit like a complete loop for electricity?</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[A closed circuit is like a complete loop for electricity. It's when all the wires are connected, allowing the electric current to flow and power things like light bulbs or devices. It's like a full circle that lets the electricity go around and do its job.]</a:t>
            </a:r>
            <a:endParaRPr/>
          </a:p>
        </p:txBody>
      </p:sp>
      <p:sp>
        <p:nvSpPr>
          <p:cNvPr id="283" name="Google Shape;283;g28c7b7e697c_0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9a0e60ffa9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29a0e60ffa9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In a closed circuit, the switch is in the “___” position.</a:t>
            </a:r>
            <a:endParaRPr/>
          </a:p>
          <a:p>
            <a:pPr marL="0" lvl="0" indent="0" algn="l" rtl="0">
              <a:lnSpc>
                <a:spcPct val="100000"/>
              </a:lnSpc>
              <a:spcBef>
                <a:spcPts val="0"/>
              </a:spcBef>
              <a:spcAft>
                <a:spcPts val="0"/>
              </a:spcAft>
              <a:buSzPts val="3600"/>
              <a:buNone/>
            </a:pPr>
            <a:endParaRPr/>
          </a:p>
          <a:p>
            <a:pPr marL="0" lvl="0" indent="0" algn="l" rtl="0">
              <a:lnSpc>
                <a:spcPct val="100000"/>
              </a:lnSpc>
              <a:spcBef>
                <a:spcPts val="0"/>
              </a:spcBef>
              <a:spcAft>
                <a:spcPts val="0"/>
              </a:spcAft>
              <a:buSzPts val="3600"/>
              <a:buNone/>
            </a:pPr>
            <a:r>
              <a:rPr lang="en-US"/>
              <a:t>[on]</a:t>
            </a:r>
            <a:endParaRPr/>
          </a:p>
        </p:txBody>
      </p:sp>
      <p:sp>
        <p:nvSpPr>
          <p:cNvPr id="300" name="Google Shape;300;g29a0e60ffa9_0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9a39dea10b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29a39dea10b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In a closed circuit, the switch is in the “on” position.</a:t>
            </a:r>
            <a:endParaRPr/>
          </a:p>
        </p:txBody>
      </p:sp>
      <p:sp>
        <p:nvSpPr>
          <p:cNvPr id="310" name="Google Shape;310;g29a39dea10b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a0e60ffa9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9a0e60ffa9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True or False: There is no break in a closed circuit. This allows for the electricity to flow.</a:t>
            </a:r>
            <a:endParaRPr/>
          </a:p>
        </p:txBody>
      </p:sp>
      <p:sp>
        <p:nvSpPr>
          <p:cNvPr id="320" name="Google Shape;320;g29a0e60ffa9_0_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9a39dea10b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29a39dea10b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US"/>
              <a:t>True There is no break in a closed circuit. This allows for the electricity to flow.</a:t>
            </a:r>
            <a:endParaRPr/>
          </a:p>
        </p:txBody>
      </p:sp>
      <p:sp>
        <p:nvSpPr>
          <p:cNvPr id="330" name="Google Shape;330;g29a39dea10b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5e11802ac4_0_4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5e11802ac4_0_4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closed circuits</a:t>
            </a:r>
            <a:r>
              <a:rPr lang="en-US"/>
              <a:t>.</a:t>
            </a:r>
            <a:endParaRPr/>
          </a:p>
        </p:txBody>
      </p:sp>
      <p:sp>
        <p:nvSpPr>
          <p:cNvPr id="340" name="Google Shape;340;g25e11802ac4_0_4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936c336ec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936c336ec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1100"/>
              <a:t>A flashlight is an example of a closed circuit. When you switch on the flashlight, you close the circuit, allowing electricity to flow and light up the bulb.</a:t>
            </a:r>
            <a:endParaRPr sz="1100">
              <a:latin typeface="Arial"/>
              <a:ea typeface="Arial"/>
              <a:cs typeface="Arial"/>
              <a:sym typeface="Arial"/>
            </a:endParaRPr>
          </a:p>
        </p:txBody>
      </p:sp>
      <p:sp>
        <p:nvSpPr>
          <p:cNvPr id="347" name="Google Shape;347;g2936c336ece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a39dea10b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9a39dea10b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1100"/>
              <a:t>A television is an example of a closed circuit. When you switch or turn on the TV, you close the circuit, allowing electricity to flow to the screen and speakers.</a:t>
            </a:r>
            <a:endParaRPr sz="1100">
              <a:latin typeface="Arial"/>
              <a:ea typeface="Arial"/>
              <a:cs typeface="Arial"/>
              <a:sym typeface="Arial"/>
            </a:endParaRPr>
          </a:p>
        </p:txBody>
      </p:sp>
      <p:sp>
        <p:nvSpPr>
          <p:cNvPr id="356" name="Google Shape;356;g29a39dea10b_0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936c336ece_0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936c336ece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is electricity transmitted and used in daily life?</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Clr>
                <a:schemeClr val="dk1"/>
              </a:buClr>
              <a:buSzPts val="1400"/>
              <a:buFont typeface="Arial"/>
              <a:buNone/>
            </a:pPr>
            <a:r>
              <a:rPr lang="en-US"/>
              <a:t>I love all these thoughtful scientific hypotheses!  Be sure to keep this question and your predictions in mind as we move through these next few lessons, and we’ll continue to revisit it.</a:t>
            </a:r>
            <a:endParaRPr/>
          </a:p>
        </p:txBody>
      </p:sp>
      <p:sp>
        <p:nvSpPr>
          <p:cNvPr id="133" name="Google Shape;133;g2936c336ece_0_3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e11802ac4_0_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5e11802ac4_0_6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non-examples of </a:t>
            </a:r>
            <a:r>
              <a:rPr lang="en-US" b="1"/>
              <a:t>closed circuits.</a:t>
            </a:r>
            <a:endParaRPr/>
          </a:p>
        </p:txBody>
      </p:sp>
      <p:sp>
        <p:nvSpPr>
          <p:cNvPr id="365" name="Google Shape;365;g25e11802ac4_0_6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5e11802ac4_0_8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5e11802ac4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1100"/>
              <a:t>An unplugged toaster is not an example of a closed circuit. If a toaster is not plugged into an outlet, which is the power source, the circuit is broken and electricity cannot flow to the toaster in order to toast bread.</a:t>
            </a:r>
            <a:endParaRPr sz="1100"/>
          </a:p>
        </p:txBody>
      </p:sp>
      <p:sp>
        <p:nvSpPr>
          <p:cNvPr id="372" name="Google Shape;372;g25e11802ac4_0_8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5e11802ac4_0_7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25e11802ac4_0_7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t>A television that is turned off is not an example of a closed circuit.With the switch off, electricity cannot flow to the TV to power the light or sound. </a:t>
            </a:r>
            <a:endParaRPr sz="1100"/>
          </a:p>
        </p:txBody>
      </p:sp>
      <p:sp>
        <p:nvSpPr>
          <p:cNvPr id="381" name="Google Shape;381;g25e11802ac4_0_7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5e11802ac4_0_8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25e11802ac4_0_8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390" name="Google Shape;390;g25e11802ac4_0_8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936c336ece_0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2936c336ece_0_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Why is a TV that is on an example of a closed circuit and a TV that is off not an example of a closed circuit?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TV that is switched on has electricity flowing through it, making it a closed circuit. A TV that is switched off does not have electricity flowing through it, making it not a closed circuit.]</a:t>
            </a:r>
            <a:endParaRPr/>
          </a:p>
        </p:txBody>
      </p:sp>
      <p:sp>
        <p:nvSpPr>
          <p:cNvPr id="396" name="Google Shape;396;g2936c336ece_0_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5e11802ac4_0_2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5e11802ac4_0_2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407" name="Google Shape;407;g25e11802ac4_0_2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936c336ece_0_12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2936c336ece_0_12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closed circuit </a:t>
            </a:r>
            <a:r>
              <a:rPr lang="en-US"/>
              <a:t>is a circuit where electricity is flowing.</a:t>
            </a:r>
            <a:endParaRPr/>
          </a:p>
          <a:p>
            <a:pPr marL="0" lvl="0" indent="0" algn="l" rtl="0">
              <a:lnSpc>
                <a:spcPct val="100000"/>
              </a:lnSpc>
              <a:spcBef>
                <a:spcPts val="0"/>
              </a:spcBef>
              <a:spcAft>
                <a:spcPts val="0"/>
              </a:spcAft>
              <a:buSzPts val="1400"/>
              <a:buNone/>
            </a:pPr>
            <a:endParaRPr/>
          </a:p>
        </p:txBody>
      </p:sp>
      <p:sp>
        <p:nvSpPr>
          <p:cNvPr id="414" name="Google Shape;414;g2936c336ece_0_12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e11802ac4_0_19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5e11802ac4_0_19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lang="en-US" b="1"/>
              <a:t>closed circuit</a:t>
            </a:r>
            <a:r>
              <a:rPr lang="en-US">
                <a:solidFill>
                  <a:srgbClr val="242424"/>
                </a:solidFill>
              </a:rPr>
              <a:t>. </a:t>
            </a:r>
            <a:endParaRPr/>
          </a:p>
        </p:txBody>
      </p:sp>
      <p:sp>
        <p:nvSpPr>
          <p:cNvPr id="423" name="Google Shape;423;g25e11802ac4_0_19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5e11802ac4_0_1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5e11802ac4_0_18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lang="en-US" b="1">
                <a:solidFill>
                  <a:srgbClr val="242424"/>
                </a:solidFill>
              </a:rPr>
              <a:t>closed circuits </a:t>
            </a:r>
            <a:r>
              <a:rPr lang="en-US">
                <a:solidFill>
                  <a:srgbClr val="242424"/>
                </a:solidFill>
              </a:rPr>
              <a:t>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lang="en-US" b="1"/>
              <a:t>closed circuit.</a:t>
            </a:r>
            <a:endParaRPr>
              <a:solidFill>
                <a:schemeClr val="dk1"/>
              </a:solidFill>
            </a:endParaRPr>
          </a:p>
        </p:txBody>
      </p:sp>
      <p:sp>
        <p:nvSpPr>
          <p:cNvPr id="434" name="Google Shape;434;g25e11802ac4_0_18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928e35bcaa_0_6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2928e35bcaa_0_6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Choose the one correct picture of a </a:t>
            </a:r>
            <a:r>
              <a:rPr lang="en-US" b="1"/>
              <a:t>closed circuit </a:t>
            </a:r>
            <a:r>
              <a:rPr lang="en-US"/>
              <a:t>from these four choices.</a:t>
            </a:r>
            <a:endParaRPr/>
          </a:p>
        </p:txBody>
      </p:sp>
      <p:sp>
        <p:nvSpPr>
          <p:cNvPr id="456" name="Google Shape;456;g2928e35bcaa_0_6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9a39dea10b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g29a39dea10b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YouTube link: https://www.youtube.com/watch?v=XnGiOe1WSbo</a:t>
            </a:r>
            <a:endParaRPr/>
          </a:p>
        </p:txBody>
      </p:sp>
      <p:sp>
        <p:nvSpPr>
          <p:cNvPr id="744" name="Google Shape;744;g29a39dea10b_0_2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863185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9a39dea10b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9a39dea10b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the picture that shows a </a:t>
            </a:r>
            <a:r>
              <a:rPr lang="en-US" b="1"/>
              <a:t>closed circuit.</a:t>
            </a:r>
            <a:endParaRPr/>
          </a:p>
        </p:txBody>
      </p:sp>
      <p:sp>
        <p:nvSpPr>
          <p:cNvPr id="476" name="Google Shape;476;g29a39dea10b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5e11802ac4_0_2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g25e11802ac4_0_2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is the Frayer model filled in with a picture of a </a:t>
            </a:r>
            <a:r>
              <a:rPr lang="en-US" b="1"/>
              <a:t>closed circuit</a:t>
            </a:r>
            <a:r>
              <a:rPr lang="en-US"/>
              <a:t>.</a:t>
            </a:r>
            <a:endParaRPr>
              <a:solidFill>
                <a:schemeClr val="dk1"/>
              </a:solidFill>
            </a:endParaRPr>
          </a:p>
        </p:txBody>
      </p:sp>
      <p:sp>
        <p:nvSpPr>
          <p:cNvPr id="497" name="Google Shape;497;g25e11802ac4_0_2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928e35bcaa_0_7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2928e35bcaa_0_7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Choose the one correct definition of a </a:t>
            </a:r>
            <a:r>
              <a:rPr lang="en-US" b="1"/>
              <a:t>closed circuit </a:t>
            </a:r>
            <a:r>
              <a:rPr lang="en-US"/>
              <a:t>from these four choices.</a:t>
            </a:r>
            <a:endParaRPr/>
          </a:p>
        </p:txBody>
      </p:sp>
      <p:sp>
        <p:nvSpPr>
          <p:cNvPr id="520" name="Google Shape;520;g2928e35bcaa_0_7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9a39dea10b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29a39dea10b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 circuit where electricity is flowing” is correct! This is the definition of a </a:t>
            </a:r>
            <a:r>
              <a:rPr lang="en-US" b="1"/>
              <a:t>closed circuit</a:t>
            </a:r>
            <a:r>
              <a:rPr lang="en-US"/>
              <a:t>.</a:t>
            </a:r>
            <a:endParaRPr/>
          </a:p>
        </p:txBody>
      </p:sp>
      <p:sp>
        <p:nvSpPr>
          <p:cNvPr id="540" name="Google Shape;540;g29a39dea10b_0_1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5e11802ac4_0_2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5e11802ac4_0_23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lang="en-US" b="1"/>
              <a:t>closed circuit: </a:t>
            </a:r>
            <a:r>
              <a:rPr lang="en-US"/>
              <a:t>A circuit where electricity is flowing.</a:t>
            </a:r>
            <a:endParaRPr>
              <a:solidFill>
                <a:schemeClr val="dk1"/>
              </a:solidFill>
            </a:endParaRPr>
          </a:p>
        </p:txBody>
      </p:sp>
      <p:sp>
        <p:nvSpPr>
          <p:cNvPr id="561" name="Google Shape;561;g25e11802ac4_0_23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928e35bcaa_0_9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2928e35bcaa_0_9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Choose the one correct example of a </a:t>
            </a:r>
            <a:r>
              <a:rPr lang="en-US" b="1"/>
              <a:t>closed circuit </a:t>
            </a:r>
            <a:r>
              <a:rPr lang="en-US"/>
              <a:t>from these four choices. </a:t>
            </a:r>
            <a:endParaRPr sz="1200">
              <a:latin typeface="Helvetica Neue Light"/>
              <a:ea typeface="Helvetica Neue Light"/>
              <a:cs typeface="Helvetica Neue Light"/>
              <a:sym typeface="Helvetica Neue Light"/>
            </a:endParaRPr>
          </a:p>
        </p:txBody>
      </p:sp>
      <p:sp>
        <p:nvSpPr>
          <p:cNvPr id="585" name="Google Shape;585;g2928e35bcaa_0_9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9a39dea10b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g29a39dea10b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“A desktop computer that is plugged in and turned on” is correct! This is an example of a </a:t>
            </a:r>
            <a:r>
              <a:rPr lang="en-US" b="1"/>
              <a:t>closed circuit.</a:t>
            </a:r>
            <a:endParaRPr sz="1200">
              <a:latin typeface="Helvetica Neue Light"/>
              <a:ea typeface="Helvetica Neue Light"/>
              <a:cs typeface="Helvetica Neue Light"/>
              <a:sym typeface="Helvetica Neue Light"/>
            </a:endParaRPr>
          </a:p>
        </p:txBody>
      </p:sp>
      <p:sp>
        <p:nvSpPr>
          <p:cNvPr id="606" name="Google Shape;606;g29a39dea10b_0_1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5e11802ac4_0_25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25e11802ac4_0_25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a:t>Here is the Frayer Model with a picture, definition, and an example of a </a:t>
            </a:r>
            <a:r>
              <a:rPr lang="en-US" sz="1100" b="1"/>
              <a:t>closed circuit</a:t>
            </a:r>
            <a:r>
              <a:rPr lang="en-US" sz="1100"/>
              <a:t>: </a:t>
            </a:r>
            <a:r>
              <a:rPr lang="en-US"/>
              <a:t>A desktop computer that is plugged in and turned on.</a:t>
            </a:r>
            <a:endParaRPr sz="1100">
              <a:solidFill>
                <a:schemeClr val="dk1"/>
              </a:solidFill>
            </a:endParaRPr>
          </a:p>
        </p:txBody>
      </p:sp>
      <p:sp>
        <p:nvSpPr>
          <p:cNvPr id="628" name="Google Shape;628;g25e11802ac4_0_25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5e11802ac4_0_2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25e11802ac4_0_25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a:t>
            </a:r>
            <a:r>
              <a:rPr lang="en-US" b="1"/>
              <a:t>closed circuits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653" name="Google Shape;653;g25e11802ac4_0_25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9a39dea10b_0_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29a39dea10b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You chose “Closed circuits allow electricity to flow and power devices and machines we use in our everyday lives.” That is correct! This is an example of how </a:t>
            </a:r>
            <a:r>
              <a:rPr lang="en-US" b="1"/>
              <a:t>closed circuits</a:t>
            </a:r>
            <a:r>
              <a:rPr lang="en-US"/>
              <a:t> impact your life.</a:t>
            </a:r>
            <a:endParaRPr sz="1200">
              <a:solidFill>
                <a:schemeClr val="dk1"/>
              </a:solidFill>
            </a:endParaRPr>
          </a:p>
        </p:txBody>
      </p:sp>
      <p:sp>
        <p:nvSpPr>
          <p:cNvPr id="673" name="Google Shape;673;g29a39dea10b_0_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1" name="Google Shape;14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5e11802ac4_0_2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g25e11802ac4_0_26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 </a:t>
            </a:r>
            <a:r>
              <a:rPr lang="en-US" b="1"/>
              <a:t>closed circuits</a:t>
            </a:r>
            <a:r>
              <a:rPr lang="en-US" sz="1200" b="1">
                <a:solidFill>
                  <a:schemeClr val="dk1"/>
                </a:solidFill>
              </a:rPr>
              <a:t> </a:t>
            </a:r>
            <a:r>
              <a:rPr lang="en-US" sz="1200">
                <a:solidFill>
                  <a:schemeClr val="dk1"/>
                </a:solidFill>
              </a:rPr>
              <a:t>impact my life?”: </a:t>
            </a:r>
            <a:r>
              <a:rPr lang="en-US"/>
              <a:t>Closed circuits allow electricity to flow and power devices and machines we use in our everyday lives.</a:t>
            </a:r>
            <a:endParaRPr/>
          </a:p>
        </p:txBody>
      </p:sp>
      <p:sp>
        <p:nvSpPr>
          <p:cNvPr id="694" name="Google Shape;694;g25e11802ac4_0_26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720" name="Google Shape;720;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9a39dea10b_0_2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29a39dea10b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closed circuit </a:t>
            </a:r>
            <a:r>
              <a:rPr lang="en-US"/>
              <a:t>is a circuit where electricity is flowing.</a:t>
            </a:r>
            <a:endParaRPr/>
          </a:p>
          <a:p>
            <a:pPr marL="0" lvl="0" indent="0" algn="l" rtl="0">
              <a:lnSpc>
                <a:spcPct val="100000"/>
              </a:lnSpc>
              <a:spcBef>
                <a:spcPts val="0"/>
              </a:spcBef>
              <a:spcAft>
                <a:spcPts val="0"/>
              </a:spcAft>
              <a:buSzPts val="1400"/>
              <a:buNone/>
            </a:pPr>
            <a:endParaRPr/>
          </a:p>
        </p:txBody>
      </p:sp>
      <p:sp>
        <p:nvSpPr>
          <p:cNvPr id="727" name="Google Shape;727;g29a39dea10b_0_2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9a0e60ffa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29a0e60ffa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How is electricity transmitted and used in daily life?</a:t>
            </a:r>
            <a:endParaRPr b="0"/>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Does anyone have any additional examples to share that haven’t been discussed yet? </a:t>
            </a:r>
            <a:endParaRPr/>
          </a:p>
        </p:txBody>
      </p:sp>
      <p:sp>
        <p:nvSpPr>
          <p:cNvPr id="736" name="Google Shape;736;g29a0e60ffa9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936c336ece_0_1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2936c336ece_0_1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lesson plan: https://www.teachengineering.org/activities/view/cub_electricity_lesson03_activity1</a:t>
            </a:r>
            <a:endParaRPr/>
          </a:p>
        </p:txBody>
      </p:sp>
      <p:sp>
        <p:nvSpPr>
          <p:cNvPr id="753" name="Google Shape;753;g2936c336ece_0_1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and please continue watching and using CAPs available from this website.  </a:t>
            </a:r>
            <a:endParaRPr/>
          </a:p>
        </p:txBody>
      </p:sp>
      <p:sp>
        <p:nvSpPr>
          <p:cNvPr id="762" name="Google Shape;762;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36c336ece_0_7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936c336ece_0_7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Electricity</a:t>
            </a:r>
            <a:r>
              <a:rPr lang="en-US"/>
              <a:t> is electrical energy transformed into different forms of energy to meet needs.</a:t>
            </a:r>
            <a:endParaRPr/>
          </a:p>
        </p:txBody>
      </p:sp>
      <p:sp>
        <p:nvSpPr>
          <p:cNvPr id="147" name="Google Shape;147;g2936c336ece_0_7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36c336ece_0_6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936c336ece_0_6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current</a:t>
            </a:r>
            <a:r>
              <a:rPr lang="en-US"/>
              <a:t> is an electrical charge in motion.</a:t>
            </a:r>
            <a:endParaRPr b="0"/>
          </a:p>
          <a:p>
            <a:pPr marL="0" lvl="0" indent="0" algn="l" rtl="0">
              <a:lnSpc>
                <a:spcPct val="100000"/>
              </a:lnSpc>
              <a:spcBef>
                <a:spcPts val="0"/>
              </a:spcBef>
              <a:spcAft>
                <a:spcPts val="0"/>
              </a:spcAft>
              <a:buSzPts val="1400"/>
              <a:buNone/>
            </a:pPr>
            <a:endParaRPr/>
          </a:p>
        </p:txBody>
      </p:sp>
      <p:sp>
        <p:nvSpPr>
          <p:cNvPr id="155" name="Google Shape;155;g2936c336ece_0_6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9a39dea10b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29a39dea10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 </a:t>
            </a:r>
            <a:r>
              <a:rPr lang="en-US" b="1"/>
              <a:t>circuit</a:t>
            </a:r>
            <a:r>
              <a:rPr lang="en-US"/>
              <a:t> is the path electricity travels on.</a:t>
            </a:r>
            <a:endParaRPr/>
          </a:p>
        </p:txBody>
      </p:sp>
      <p:sp>
        <p:nvSpPr>
          <p:cNvPr id="163" name="Google Shape;163;g29a39dea10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review the information we have covered already.</a:t>
            </a:r>
            <a:endParaRPr b="0"/>
          </a:p>
        </p:txBody>
      </p:sp>
      <p:sp>
        <p:nvSpPr>
          <p:cNvPr id="172" name="Google Shape;17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28.jp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youtube.com/watch?v=XnGiOe1WSb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4.xml.rels><?xml version="1.0" encoding="UTF-8" standalone="yes"?>
<Relationships xmlns="http://schemas.openxmlformats.org/package/2006/relationships"><Relationship Id="rId3" Type="http://schemas.openxmlformats.org/officeDocument/2006/relationships/hyperlink" Target="https://www.teachengineering.org/activities/view/cub_electricity_lesson03_activity1"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325592" y="297175"/>
            <a:ext cx="6484572" cy="6404394"/>
            <a:chOff x="814636" y="0"/>
            <a:chExt cx="5854087" cy="6404394"/>
          </a:xfrm>
        </p:grpSpPr>
        <p:sp>
          <p:nvSpPr>
            <p:cNvPr id="102" name="Google Shape;102;p1"/>
            <p:cNvSpPr/>
            <p:nvPr/>
          </p:nvSpPr>
          <p:spPr>
            <a:xfrm rot="10800000">
              <a:off x="1480729" y="3753657"/>
              <a:ext cx="5162700" cy="17580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Engagement</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99023" y="3753656"/>
              <a:ext cx="4769700" cy="1619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dirty="0">
                  <a:solidFill>
                    <a:schemeClr val="lt1"/>
                  </a:solidFill>
                  <a:latin typeface="Calibri"/>
                  <a:ea typeface="Calibri"/>
                  <a:cs typeface="Calibri"/>
                  <a:sym typeface="Calibri"/>
                </a:rPr>
                <a:t>Vocabulary</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Student-Friendly Definition</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Examples &amp; Non-Examples</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dirty="0">
                  <a:solidFill>
                    <a:schemeClr val="lt1"/>
                  </a:solidFill>
                  <a:latin typeface="Calibri"/>
                  <a:ea typeface="Calibri"/>
                  <a:cs typeface="Calibri"/>
                  <a:sym typeface="Calibri"/>
                </a:rPr>
                <a:t>Frayer Model</a:t>
              </a:r>
              <a:endParaRPr sz="1800" b="0" i="0" u="none" strike="noStrike" cap="none" dirty="0">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786600" y="4959804"/>
            <a:ext cx="385108"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6140137" y="4959804"/>
            <a:ext cx="385108"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913444" y="4638256"/>
            <a:ext cx="385108" cy="347619"/>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2" name="Google Shape;114;p1">
            <a:extLst>
              <a:ext uri="{FF2B5EF4-FFF2-40B4-BE49-F238E27FC236}">
                <a16:creationId xmlns:a16="http://schemas.microsoft.com/office/drawing/2014/main" id="{0090F39C-1450-A0BD-0C59-F4C554025718}"/>
              </a:ext>
            </a:extLst>
          </p:cNvPr>
          <p:cNvSpPr/>
          <p:nvPr/>
        </p:nvSpPr>
        <p:spPr>
          <a:xfrm>
            <a:off x="4452593" y="5254435"/>
            <a:ext cx="2709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 name="Google Shape;115;p1">
            <a:extLst>
              <a:ext uri="{FF2B5EF4-FFF2-40B4-BE49-F238E27FC236}">
                <a16:creationId xmlns:a16="http://schemas.microsoft.com/office/drawing/2014/main" id="{B1DADD32-3BD5-3473-71EC-280529A586A0}"/>
              </a:ext>
            </a:extLst>
          </p:cNvPr>
          <p:cNvCxnSpPr/>
          <p:nvPr/>
        </p:nvCxnSpPr>
        <p:spPr>
          <a:xfrm>
            <a:off x="4588494" y="5254435"/>
            <a:ext cx="0" cy="76200"/>
          </a:xfrm>
          <a:prstGeom prst="straightConnector1">
            <a:avLst/>
          </a:prstGeom>
          <a:noFill/>
          <a:ln w="25400" cap="flat" cmpd="sng">
            <a:solidFill>
              <a:srgbClr val="FF932B"/>
            </a:solidFill>
            <a:prstDash val="solid"/>
            <a:round/>
            <a:headEnd type="none" w="sm" len="sm"/>
            <a:tailEnd type="none" w="sm" len="sm"/>
          </a:ln>
        </p:spPr>
      </p:cxnSp>
      <p:cxnSp>
        <p:nvCxnSpPr>
          <p:cNvPr id="4" name="Google Shape;116;p1">
            <a:extLst>
              <a:ext uri="{FF2B5EF4-FFF2-40B4-BE49-F238E27FC236}">
                <a16:creationId xmlns:a16="http://schemas.microsoft.com/office/drawing/2014/main" id="{71B5D812-9D84-5DAE-30A8-7A5FA375B516}"/>
              </a:ext>
            </a:extLst>
          </p:cNvPr>
          <p:cNvCxnSpPr>
            <a:stCxn id="7" idx="4"/>
            <a:endCxn id="2" idx="2"/>
          </p:cNvCxnSpPr>
          <p:nvPr/>
        </p:nvCxnSpPr>
        <p:spPr>
          <a:xfrm>
            <a:off x="4587304" y="5427726"/>
            <a:ext cx="600" cy="77100"/>
          </a:xfrm>
          <a:prstGeom prst="straightConnector1">
            <a:avLst/>
          </a:prstGeom>
          <a:noFill/>
          <a:ln w="25400" cap="flat" cmpd="sng">
            <a:solidFill>
              <a:srgbClr val="FF932B"/>
            </a:solidFill>
            <a:prstDash val="solid"/>
            <a:round/>
            <a:headEnd type="none" w="sm" len="sm"/>
            <a:tailEnd type="none" w="sm" len="sm"/>
          </a:ln>
        </p:spPr>
      </p:cxnSp>
      <p:cxnSp>
        <p:nvCxnSpPr>
          <p:cNvPr id="5" name="Google Shape;118;p1">
            <a:extLst>
              <a:ext uri="{FF2B5EF4-FFF2-40B4-BE49-F238E27FC236}">
                <a16:creationId xmlns:a16="http://schemas.microsoft.com/office/drawing/2014/main" id="{873FCBC9-77C1-1C2A-11A6-2E579E7DD386}"/>
              </a:ext>
            </a:extLst>
          </p:cNvPr>
          <p:cNvCxnSpPr/>
          <p:nvPr/>
        </p:nvCxnSpPr>
        <p:spPr>
          <a:xfrm>
            <a:off x="4452593" y="5379117"/>
            <a:ext cx="78900" cy="0"/>
          </a:xfrm>
          <a:prstGeom prst="straightConnector1">
            <a:avLst/>
          </a:prstGeom>
          <a:noFill/>
          <a:ln w="25400" cap="flat" cmpd="sng">
            <a:solidFill>
              <a:srgbClr val="FF932B"/>
            </a:solidFill>
            <a:prstDash val="solid"/>
            <a:round/>
            <a:headEnd type="none" w="sm" len="sm"/>
            <a:tailEnd type="none" w="sm" len="sm"/>
          </a:ln>
        </p:spPr>
      </p:cxnSp>
      <p:cxnSp>
        <p:nvCxnSpPr>
          <p:cNvPr id="6" name="Google Shape;119;p1">
            <a:extLst>
              <a:ext uri="{FF2B5EF4-FFF2-40B4-BE49-F238E27FC236}">
                <a16:creationId xmlns:a16="http://schemas.microsoft.com/office/drawing/2014/main" id="{38B463FC-BF71-6587-2775-2FA217B930B8}"/>
              </a:ext>
            </a:extLst>
          </p:cNvPr>
          <p:cNvCxnSpPr/>
          <p:nvPr/>
        </p:nvCxnSpPr>
        <p:spPr>
          <a:xfrm>
            <a:off x="4643028" y="5377475"/>
            <a:ext cx="80400" cy="0"/>
          </a:xfrm>
          <a:prstGeom prst="straightConnector1">
            <a:avLst/>
          </a:prstGeom>
          <a:noFill/>
          <a:ln w="25400" cap="flat" cmpd="sng">
            <a:solidFill>
              <a:srgbClr val="FF932B"/>
            </a:solidFill>
            <a:prstDash val="solid"/>
            <a:round/>
            <a:headEnd type="none" w="sm" len="sm"/>
            <a:tailEnd type="none" w="sm" len="sm"/>
          </a:ln>
        </p:spPr>
      </p:cxnSp>
      <p:sp>
        <p:nvSpPr>
          <p:cNvPr id="7" name="Google Shape;117;p1">
            <a:extLst>
              <a:ext uri="{FF2B5EF4-FFF2-40B4-BE49-F238E27FC236}">
                <a16:creationId xmlns:a16="http://schemas.microsoft.com/office/drawing/2014/main" id="{E8201961-EE5F-D3C7-885D-5CDE65BED053}"/>
              </a:ext>
            </a:extLst>
          </p:cNvPr>
          <p:cNvSpPr/>
          <p:nvPr/>
        </p:nvSpPr>
        <p:spPr>
          <a:xfrm>
            <a:off x="4531654" y="5330526"/>
            <a:ext cx="111300" cy="97200"/>
          </a:xfrm>
          <a:prstGeom prst="ellipse">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9a0e60ffa9_0_12"/>
          <p:cNvSpPr txBox="1"/>
          <p:nvPr/>
        </p:nvSpPr>
        <p:spPr>
          <a:xfrm>
            <a:off x="989763" y="216922"/>
            <a:ext cx="7778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u="sng">
                <a:solidFill>
                  <a:schemeClr val="dk1"/>
                </a:solidFill>
                <a:latin typeface="Calibri"/>
                <a:ea typeface="Calibri"/>
                <a:cs typeface="Calibri"/>
                <a:sym typeface="Calibri"/>
              </a:rPr>
              <a:t>True or False</a:t>
            </a:r>
            <a:r>
              <a:rPr lang="en-US" sz="3600">
                <a:solidFill>
                  <a:schemeClr val="dk1"/>
                </a:solidFill>
                <a:latin typeface="Calibri"/>
                <a:ea typeface="Calibri"/>
                <a:cs typeface="Calibri"/>
                <a:sym typeface="Calibri"/>
              </a:rPr>
              <a:t>: Electricity</a:t>
            </a:r>
            <a:r>
              <a:rPr lang="en-US" sz="3600" b="0" i="0" u="none" strike="noStrike" cap="none">
                <a:solidFill>
                  <a:schemeClr val="dk1"/>
                </a:solidFill>
                <a:latin typeface="Calibri"/>
                <a:ea typeface="Calibri"/>
                <a:cs typeface="Calibri"/>
                <a:sym typeface="Calibri"/>
              </a:rPr>
              <a:t> is electrical energy transformed into different forms of energy to meet needs.</a:t>
            </a:r>
            <a:endParaRPr sz="3600" b="1" i="0" u="none" strike="noStrike" cap="none">
              <a:solidFill>
                <a:srgbClr val="FF0000"/>
              </a:solidFill>
              <a:latin typeface="Calibri"/>
              <a:ea typeface="Calibri"/>
              <a:cs typeface="Calibri"/>
              <a:sym typeface="Calibri"/>
            </a:endParaRPr>
          </a:p>
        </p:txBody>
      </p:sp>
      <p:sp>
        <p:nvSpPr>
          <p:cNvPr id="181" name="Google Shape;181;g29a0e60ffa9_0_12"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g29a0e60ffa9_0_12"/>
          <p:cNvPicPr preferRelativeResize="0"/>
          <p:nvPr/>
        </p:nvPicPr>
        <p:blipFill rotWithShape="1">
          <a:blip r:embed="rId4">
            <a:alphaModFix/>
          </a:blip>
          <a:srcRect/>
          <a:stretch/>
        </p:blipFill>
        <p:spPr>
          <a:xfrm>
            <a:off x="152400" y="2813517"/>
            <a:ext cx="8839204" cy="31506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9a39dea10b_0_12"/>
          <p:cNvSpPr txBox="1"/>
          <p:nvPr/>
        </p:nvSpPr>
        <p:spPr>
          <a:xfrm>
            <a:off x="989763" y="216922"/>
            <a:ext cx="77787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u="sng">
                <a:solidFill>
                  <a:srgbClr val="FF0000"/>
                </a:solidFill>
                <a:latin typeface="Calibri"/>
                <a:ea typeface="Calibri"/>
                <a:cs typeface="Calibri"/>
                <a:sym typeface="Calibri"/>
              </a:rPr>
              <a:t>True</a:t>
            </a:r>
            <a:r>
              <a:rPr lang="en-US" sz="3600" u="sng">
                <a:solidFill>
                  <a:schemeClr val="dk1"/>
                </a:solidFill>
                <a:latin typeface="Calibri"/>
                <a:ea typeface="Calibri"/>
                <a:cs typeface="Calibri"/>
                <a:sym typeface="Calibri"/>
              </a:rPr>
              <a:t> or False</a:t>
            </a:r>
            <a:r>
              <a:rPr lang="en-US" sz="3600">
                <a:solidFill>
                  <a:schemeClr val="dk1"/>
                </a:solidFill>
                <a:latin typeface="Calibri"/>
                <a:ea typeface="Calibri"/>
                <a:cs typeface="Calibri"/>
                <a:sym typeface="Calibri"/>
              </a:rPr>
              <a:t>: Electricity</a:t>
            </a:r>
            <a:r>
              <a:rPr lang="en-US" sz="3600" b="0" i="0" u="none" strike="noStrike" cap="none">
                <a:solidFill>
                  <a:schemeClr val="dk1"/>
                </a:solidFill>
                <a:latin typeface="Calibri"/>
                <a:ea typeface="Calibri"/>
                <a:cs typeface="Calibri"/>
                <a:sym typeface="Calibri"/>
              </a:rPr>
              <a:t> is electrical energy transformed into different forms of energy to meet needs.</a:t>
            </a:r>
            <a:endParaRPr sz="3600" b="1" i="0" u="none" strike="noStrike" cap="none">
              <a:solidFill>
                <a:srgbClr val="FF0000"/>
              </a:solidFill>
              <a:latin typeface="Calibri"/>
              <a:ea typeface="Calibri"/>
              <a:cs typeface="Calibri"/>
              <a:sym typeface="Calibri"/>
            </a:endParaRPr>
          </a:p>
        </p:txBody>
      </p:sp>
      <p:sp>
        <p:nvSpPr>
          <p:cNvPr id="189" name="Google Shape;189;g29a39dea10b_0_12"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g29a39dea10b_0_12"/>
          <p:cNvPicPr preferRelativeResize="0"/>
          <p:nvPr/>
        </p:nvPicPr>
        <p:blipFill rotWithShape="1">
          <a:blip r:embed="rId4">
            <a:alphaModFix/>
          </a:blip>
          <a:srcRect/>
          <a:stretch/>
        </p:blipFill>
        <p:spPr>
          <a:xfrm>
            <a:off x="152400" y="2813517"/>
            <a:ext cx="8839204" cy="31506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9a0e60ffa9_0_2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29a0e60ffa9_0_21"/>
          <p:cNvSpPr txBox="1"/>
          <p:nvPr/>
        </p:nvSpPr>
        <p:spPr>
          <a:xfrm>
            <a:off x="989763" y="216922"/>
            <a:ext cx="77787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a:t>
            </a:r>
            <a:r>
              <a:rPr lang="en-US" sz="3600">
                <a:solidFill>
                  <a:schemeClr val="dk1"/>
                </a:solidFill>
                <a:latin typeface="Calibri"/>
                <a:ea typeface="Calibri"/>
                <a:cs typeface="Calibri"/>
                <a:sym typeface="Calibri"/>
              </a:rPr>
              <a:t>______ is the path electricity travels on.</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current</a:t>
            </a:r>
            <a:endParaRPr sz="360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circuit</a:t>
            </a:r>
            <a:endParaRPr sz="3600" i="0" u="none" strike="noStrike" cap="none">
              <a:solidFill>
                <a:schemeClr val="dk1"/>
              </a:solidFill>
              <a:latin typeface="Calibri"/>
              <a:ea typeface="Calibri"/>
              <a:cs typeface="Calibri"/>
              <a:sym typeface="Calibri"/>
            </a:endParaRPr>
          </a:p>
        </p:txBody>
      </p:sp>
      <p:pic>
        <p:nvPicPr>
          <p:cNvPr id="198" name="Google Shape;198;g29a0e60ffa9_0_21"/>
          <p:cNvPicPr preferRelativeResize="0"/>
          <p:nvPr/>
        </p:nvPicPr>
        <p:blipFill rotWithShape="1">
          <a:blip r:embed="rId4">
            <a:alphaModFix/>
          </a:blip>
          <a:srcRect/>
          <a:stretch/>
        </p:blipFill>
        <p:spPr>
          <a:xfrm>
            <a:off x="2701665" y="3304575"/>
            <a:ext cx="4852559" cy="3553425"/>
          </a:xfrm>
          <a:prstGeom prst="rect">
            <a:avLst/>
          </a:prstGeom>
          <a:noFill/>
          <a:ln>
            <a:noFill/>
          </a:ln>
        </p:spPr>
      </p:pic>
      <p:sp>
        <p:nvSpPr>
          <p:cNvPr id="199" name="Google Shape;199;g29a0e60ffa9_0_21"/>
          <p:cNvSpPr/>
          <p:nvPr/>
        </p:nvSpPr>
        <p:spPr>
          <a:xfrm>
            <a:off x="1589774" y="5104993"/>
            <a:ext cx="1567500" cy="5799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9a39dea10b_0_2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29a39dea10b_0_21"/>
          <p:cNvSpPr txBox="1"/>
          <p:nvPr/>
        </p:nvSpPr>
        <p:spPr>
          <a:xfrm>
            <a:off x="989763" y="216922"/>
            <a:ext cx="7778700" cy="286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A </a:t>
            </a:r>
            <a:r>
              <a:rPr lang="en-US" sz="3600">
                <a:solidFill>
                  <a:schemeClr val="dk1"/>
                </a:solidFill>
                <a:latin typeface="Calibri"/>
                <a:ea typeface="Calibri"/>
                <a:cs typeface="Calibri"/>
                <a:sym typeface="Calibri"/>
              </a:rPr>
              <a:t>______ is the path electricity travels on.</a:t>
            </a: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600"/>
              <a:buFont typeface="Calibri"/>
              <a:buAutoNum type="alphaUcPeriod"/>
            </a:pPr>
            <a:r>
              <a:rPr lang="en-US" sz="3600">
                <a:solidFill>
                  <a:schemeClr val="dk1"/>
                </a:solidFill>
                <a:latin typeface="Calibri"/>
                <a:ea typeface="Calibri"/>
                <a:cs typeface="Calibri"/>
                <a:sym typeface="Calibri"/>
              </a:rPr>
              <a:t>current</a:t>
            </a:r>
            <a:endParaRPr sz="360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ts val="3600"/>
              <a:buFont typeface="Calibri"/>
              <a:buAutoNum type="alphaUcPeriod"/>
            </a:pPr>
            <a:r>
              <a:rPr lang="en-US" sz="3600" b="1">
                <a:solidFill>
                  <a:srgbClr val="FF0000"/>
                </a:solidFill>
                <a:latin typeface="Calibri"/>
                <a:ea typeface="Calibri"/>
                <a:cs typeface="Calibri"/>
                <a:sym typeface="Calibri"/>
              </a:rPr>
              <a:t>circuit</a:t>
            </a:r>
            <a:endParaRPr sz="3600" b="1" i="0" u="none" strike="noStrike" cap="none">
              <a:solidFill>
                <a:srgbClr val="FF0000"/>
              </a:solidFill>
              <a:latin typeface="Calibri"/>
              <a:ea typeface="Calibri"/>
              <a:cs typeface="Calibri"/>
              <a:sym typeface="Calibri"/>
            </a:endParaRPr>
          </a:p>
        </p:txBody>
      </p:sp>
      <p:pic>
        <p:nvPicPr>
          <p:cNvPr id="207" name="Google Shape;207;g29a39dea10b_0_21"/>
          <p:cNvPicPr preferRelativeResize="0"/>
          <p:nvPr/>
        </p:nvPicPr>
        <p:blipFill rotWithShape="1">
          <a:blip r:embed="rId4">
            <a:alphaModFix/>
          </a:blip>
          <a:srcRect/>
          <a:stretch/>
        </p:blipFill>
        <p:spPr>
          <a:xfrm>
            <a:off x="2701665" y="3304575"/>
            <a:ext cx="4852559" cy="3553425"/>
          </a:xfrm>
          <a:prstGeom prst="rect">
            <a:avLst/>
          </a:prstGeom>
          <a:noFill/>
          <a:ln>
            <a:noFill/>
          </a:ln>
        </p:spPr>
      </p:pic>
      <p:sp>
        <p:nvSpPr>
          <p:cNvPr id="208" name="Google Shape;208;g29a39dea10b_0_21"/>
          <p:cNvSpPr/>
          <p:nvPr/>
        </p:nvSpPr>
        <p:spPr>
          <a:xfrm>
            <a:off x="1589774" y="5104993"/>
            <a:ext cx="1567500" cy="5799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8"/>
          <p:cNvSpPr txBox="1"/>
          <p:nvPr/>
        </p:nvSpPr>
        <p:spPr>
          <a:xfrm>
            <a:off x="1342650" y="1334950"/>
            <a:ext cx="64587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Closed Circuit</a:t>
            </a:r>
            <a:endParaRPr sz="1400" b="0" i="0" u="none" strike="noStrike" cap="none">
              <a:solidFill>
                <a:srgbClr val="000000"/>
              </a:solidFill>
              <a:latin typeface="Arial"/>
              <a:ea typeface="Arial"/>
              <a:cs typeface="Arial"/>
              <a:sym typeface="Arial"/>
            </a:endParaRPr>
          </a:p>
        </p:txBody>
      </p:sp>
      <p:sp>
        <p:nvSpPr>
          <p:cNvPr id="215" name="Google Shape;215;p1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1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7e576c1a67_0_281"/>
          <p:cNvSpPr txBox="1">
            <a:spLocks noGrp="1"/>
          </p:cNvSpPr>
          <p:nvPr>
            <p:ph type="subTitle" idx="1"/>
          </p:nvPr>
        </p:nvSpPr>
        <p:spPr>
          <a:xfrm>
            <a:off x="771749" y="8592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Closed Circuit</a:t>
            </a:r>
            <a:r>
              <a:rPr lang="en-US" b="1">
                <a:solidFill>
                  <a:schemeClr val="dk1"/>
                </a:solidFill>
              </a:rPr>
              <a:t>: </a:t>
            </a:r>
            <a:r>
              <a:rPr lang="en-US">
                <a:solidFill>
                  <a:schemeClr val="dk1"/>
                </a:solidFill>
              </a:rPr>
              <a:t>a circuit where electricity is flowing</a:t>
            </a:r>
            <a:endParaRPr/>
          </a:p>
        </p:txBody>
      </p:sp>
      <p:sp>
        <p:nvSpPr>
          <p:cNvPr id="223" name="Google Shape;223;g27e576c1a67_0_281" descr="Artificial Intelligence"/>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4" name="Google Shape;224;g27e576c1a67_0_281" descr="Blog"/>
          <p:cNvPicPr preferRelativeResize="0"/>
          <p:nvPr/>
        </p:nvPicPr>
        <p:blipFill rotWithShape="1">
          <a:blip r:embed="rId4">
            <a:alphaModFix/>
          </a:blip>
          <a:srcRect/>
          <a:stretch/>
        </p:blipFill>
        <p:spPr>
          <a:xfrm>
            <a:off x="849542" y="222126"/>
            <a:ext cx="465357" cy="465357"/>
          </a:xfrm>
          <a:prstGeom prst="rect">
            <a:avLst/>
          </a:prstGeom>
          <a:noFill/>
          <a:ln>
            <a:noFill/>
          </a:ln>
        </p:spPr>
      </p:pic>
      <p:pic>
        <p:nvPicPr>
          <p:cNvPr id="225" name="Google Shape;225;g27e576c1a67_0_281"/>
          <p:cNvPicPr preferRelativeResize="0"/>
          <p:nvPr/>
        </p:nvPicPr>
        <p:blipFill>
          <a:blip r:embed="rId5">
            <a:alphaModFix/>
          </a:blip>
          <a:stretch>
            <a:fillRect/>
          </a:stretch>
        </p:blipFill>
        <p:spPr>
          <a:xfrm>
            <a:off x="504977" y="2428675"/>
            <a:ext cx="8266974" cy="3337675"/>
          </a:xfrm>
          <a:prstGeom prst="rect">
            <a:avLst/>
          </a:prstGeom>
          <a:noFill/>
          <a:ln>
            <a:noFill/>
          </a:ln>
        </p:spPr>
      </p:pic>
      <p:sp>
        <p:nvSpPr>
          <p:cNvPr id="226" name="Google Shape;226;g27e576c1a67_0_281"/>
          <p:cNvSpPr/>
          <p:nvPr/>
        </p:nvSpPr>
        <p:spPr>
          <a:xfrm>
            <a:off x="195825" y="1993500"/>
            <a:ext cx="4376100" cy="3945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936c336ece_0_1123"/>
          <p:cNvSpPr txBox="1">
            <a:spLocks noGrp="1"/>
          </p:cNvSpPr>
          <p:nvPr>
            <p:ph type="ctrTitle"/>
          </p:nvPr>
        </p:nvSpPr>
        <p:spPr>
          <a:xfrm>
            <a:off x="685800" y="485480"/>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600"/>
              <a:buFont typeface="Calibri"/>
              <a:buNone/>
            </a:pPr>
            <a:r>
              <a:rPr lang="en-US" sz="3600"/>
              <a:t>What is a closed circuit?</a:t>
            </a:r>
            <a:endParaRPr sz="3600"/>
          </a:p>
        </p:txBody>
      </p:sp>
      <p:sp>
        <p:nvSpPr>
          <p:cNvPr id="239" name="Google Shape;239;g2936c336ece_0_112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g2936c336ece_0_1123"/>
          <p:cNvPicPr preferRelativeResize="0"/>
          <p:nvPr/>
        </p:nvPicPr>
        <p:blipFill>
          <a:blip r:embed="rId4">
            <a:alphaModFix/>
          </a:blip>
          <a:stretch>
            <a:fillRect/>
          </a:stretch>
        </p:blipFill>
        <p:spPr>
          <a:xfrm>
            <a:off x="504977" y="2428675"/>
            <a:ext cx="8266974" cy="3337675"/>
          </a:xfrm>
          <a:prstGeom prst="rect">
            <a:avLst/>
          </a:prstGeom>
          <a:noFill/>
          <a:ln>
            <a:noFill/>
          </a:ln>
        </p:spPr>
      </p:pic>
      <p:sp>
        <p:nvSpPr>
          <p:cNvPr id="241" name="Google Shape;241;g2936c336ece_0_1123"/>
          <p:cNvSpPr/>
          <p:nvPr/>
        </p:nvSpPr>
        <p:spPr>
          <a:xfrm>
            <a:off x="195825" y="1993500"/>
            <a:ext cx="4376100" cy="3945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248" name="Google Shape;248;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9a0e60ffa9_0_11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29a0e60ffa9_0_114"/>
          <p:cNvSpPr txBox="1"/>
          <p:nvPr/>
        </p:nvSpPr>
        <p:spPr>
          <a:xfrm>
            <a:off x="506625" y="379050"/>
            <a:ext cx="84165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400">
                <a:solidFill>
                  <a:schemeClr val="dk1"/>
                </a:solidFill>
                <a:latin typeface="Calibri"/>
                <a:ea typeface="Calibri"/>
                <a:cs typeface="Calibri"/>
                <a:sym typeface="Calibri"/>
              </a:rPr>
              <a:t>A closed circuit is like a complete loop for electricity. It’s when all the wires are connected, allowing the electric current to flow and power things like light bulbs or other devices. It’s like a full circle that lets the electricity go around and do its job.</a:t>
            </a:r>
            <a:endParaRPr sz="2400" b="0" i="0" u="none" strike="noStrike" cap="none">
              <a:solidFill>
                <a:srgbClr val="000000"/>
              </a:solidFill>
              <a:latin typeface="Arial"/>
              <a:ea typeface="Arial"/>
              <a:cs typeface="Arial"/>
              <a:sym typeface="Arial"/>
            </a:endParaRPr>
          </a:p>
        </p:txBody>
      </p:sp>
      <p:pic>
        <p:nvPicPr>
          <p:cNvPr id="255" name="Google Shape;255;g29a0e60ffa9_0_114"/>
          <p:cNvPicPr preferRelativeResize="0"/>
          <p:nvPr/>
        </p:nvPicPr>
        <p:blipFill>
          <a:blip r:embed="rId4">
            <a:alphaModFix/>
          </a:blip>
          <a:stretch>
            <a:fillRect/>
          </a:stretch>
        </p:blipFill>
        <p:spPr>
          <a:xfrm>
            <a:off x="152400" y="1841425"/>
            <a:ext cx="8839200" cy="4154424"/>
          </a:xfrm>
          <a:prstGeom prst="rect">
            <a:avLst/>
          </a:prstGeom>
          <a:noFill/>
          <a:ln>
            <a:noFill/>
          </a:ln>
        </p:spPr>
      </p:pic>
      <p:sp>
        <p:nvSpPr>
          <p:cNvPr id="256" name="Google Shape;256;g29a0e60ffa9_0_114"/>
          <p:cNvSpPr/>
          <p:nvPr/>
        </p:nvSpPr>
        <p:spPr>
          <a:xfrm>
            <a:off x="2976900" y="4774550"/>
            <a:ext cx="786300" cy="4077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7" name="Google Shape;257;g29a0e60ffa9_0_114"/>
          <p:cNvSpPr/>
          <p:nvPr/>
        </p:nvSpPr>
        <p:spPr>
          <a:xfrm rot="1030600">
            <a:off x="506677" y="4650308"/>
            <a:ext cx="786269" cy="407559"/>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8" name="Google Shape;258;g29a0e60ffa9_0_114"/>
          <p:cNvSpPr/>
          <p:nvPr/>
        </p:nvSpPr>
        <p:spPr>
          <a:xfrm rot="9744516">
            <a:off x="430555" y="3480987"/>
            <a:ext cx="786164" cy="407597"/>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9" name="Google Shape;259;g29a0e60ffa9_0_114"/>
          <p:cNvSpPr/>
          <p:nvPr/>
        </p:nvSpPr>
        <p:spPr>
          <a:xfrm rot="9744516">
            <a:off x="2446705" y="3050962"/>
            <a:ext cx="786164" cy="407597"/>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0" name="Google Shape;260;g29a0e60ffa9_0_114"/>
          <p:cNvSpPr/>
          <p:nvPr/>
        </p:nvSpPr>
        <p:spPr>
          <a:xfrm rot="-10063779">
            <a:off x="5438359" y="2931023"/>
            <a:ext cx="786262" cy="407725"/>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1" name="Google Shape;261;g29a0e60ffa9_0_114"/>
          <p:cNvSpPr/>
          <p:nvPr/>
        </p:nvSpPr>
        <p:spPr>
          <a:xfrm rot="-10063779">
            <a:off x="7512759" y="3330923"/>
            <a:ext cx="786262" cy="407725"/>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2" name="Google Shape;262;g29a0e60ffa9_0_114"/>
          <p:cNvSpPr/>
          <p:nvPr/>
        </p:nvSpPr>
        <p:spPr>
          <a:xfrm rot="-1487700">
            <a:off x="8087694" y="4611040"/>
            <a:ext cx="786174" cy="407786"/>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3" name="Google Shape;263;g29a0e60ffa9_0_114"/>
          <p:cNvSpPr/>
          <p:nvPr/>
        </p:nvSpPr>
        <p:spPr>
          <a:xfrm>
            <a:off x="6332384" y="4774545"/>
            <a:ext cx="786300" cy="4077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4" name="Google Shape;264;g29a0e60ffa9_0_114"/>
          <p:cNvSpPr/>
          <p:nvPr/>
        </p:nvSpPr>
        <p:spPr>
          <a:xfrm>
            <a:off x="4824884" y="4774545"/>
            <a:ext cx="786300" cy="4077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019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
        <p:nvSpPr>
          <p:cNvPr id="127" name="Google Shape;127;p2"/>
          <p:cNvSpPr txBox="1"/>
          <p:nvPr/>
        </p:nvSpPr>
        <p:spPr>
          <a:xfrm>
            <a:off x="1828800" y="287215"/>
            <a:ext cx="5486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US" sz="6000" b="1" i="0" u="none" strike="noStrike" cap="none">
                <a:solidFill>
                  <a:srgbClr val="000000"/>
                </a:solidFill>
                <a:latin typeface="Calibri"/>
                <a:ea typeface="Calibri"/>
                <a:cs typeface="Calibri"/>
                <a:sym typeface="Calibri"/>
              </a:rPr>
              <a:t>Closed Circuit</a:t>
            </a:r>
            <a:endParaRPr sz="1800" b="0" i="0" u="none" strike="noStrike" cap="none">
              <a:solidFill>
                <a:srgbClr val="000000"/>
              </a:solidFill>
              <a:latin typeface="Calibri"/>
              <a:ea typeface="Calibri"/>
              <a:cs typeface="Calibri"/>
              <a:sym typeface="Calibri"/>
            </a:endParaRPr>
          </a:p>
        </p:txBody>
      </p:sp>
      <p:pic>
        <p:nvPicPr>
          <p:cNvPr id="128" name="Google Shape;128;p2"/>
          <p:cNvPicPr preferRelativeResize="0"/>
          <p:nvPr/>
        </p:nvPicPr>
        <p:blipFill>
          <a:blip r:embed="rId3">
            <a:alphaModFix/>
          </a:blip>
          <a:stretch>
            <a:fillRect/>
          </a:stretch>
        </p:blipFill>
        <p:spPr>
          <a:xfrm>
            <a:off x="152400" y="1455415"/>
            <a:ext cx="8249064" cy="5250186"/>
          </a:xfrm>
          <a:prstGeom prst="rect">
            <a:avLst/>
          </a:prstGeom>
          <a:noFill/>
          <a:ln>
            <a:noFill/>
          </a:ln>
        </p:spPr>
      </p:pic>
      <p:sp>
        <p:nvSpPr>
          <p:cNvPr id="129" name="Google Shape;129;p2"/>
          <p:cNvSpPr/>
          <p:nvPr/>
        </p:nvSpPr>
        <p:spPr>
          <a:xfrm>
            <a:off x="4351225" y="1614025"/>
            <a:ext cx="4050300" cy="5091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9a0e60ffa9_0_126"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29a0e60ffa9_0_126"/>
          <p:cNvSpPr txBox="1"/>
          <p:nvPr/>
        </p:nvSpPr>
        <p:spPr>
          <a:xfrm>
            <a:off x="506625" y="379050"/>
            <a:ext cx="84165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600">
                <a:solidFill>
                  <a:schemeClr val="dk1"/>
                </a:solidFill>
                <a:latin typeface="Calibri"/>
                <a:ea typeface="Calibri"/>
                <a:cs typeface="Calibri"/>
                <a:sym typeface="Calibri"/>
              </a:rPr>
              <a:t>In a closed circuit, the switch is in the “on” position. This closes the circuit and allows electricity to flow. There is no break in the circuit or the flow of electricity.</a:t>
            </a:r>
            <a:endParaRPr sz="2600" b="0" i="0" u="none" strike="noStrike" cap="none">
              <a:solidFill>
                <a:srgbClr val="000000"/>
              </a:solidFill>
              <a:latin typeface="Arial"/>
              <a:ea typeface="Arial"/>
              <a:cs typeface="Arial"/>
              <a:sym typeface="Arial"/>
            </a:endParaRPr>
          </a:p>
        </p:txBody>
      </p:sp>
      <p:pic>
        <p:nvPicPr>
          <p:cNvPr id="271" name="Google Shape;271;g29a0e60ffa9_0_126"/>
          <p:cNvPicPr preferRelativeResize="0"/>
          <p:nvPr/>
        </p:nvPicPr>
        <p:blipFill>
          <a:blip r:embed="rId4">
            <a:alphaModFix/>
          </a:blip>
          <a:stretch>
            <a:fillRect/>
          </a:stretch>
        </p:blipFill>
        <p:spPr>
          <a:xfrm>
            <a:off x="834375" y="1929750"/>
            <a:ext cx="7475243" cy="4775850"/>
          </a:xfrm>
          <a:prstGeom prst="rect">
            <a:avLst/>
          </a:prstGeom>
          <a:noFill/>
          <a:ln>
            <a:noFill/>
          </a:ln>
        </p:spPr>
      </p:pic>
      <p:sp>
        <p:nvSpPr>
          <p:cNvPr id="272" name="Google Shape;272;g29a0e60ffa9_0_126"/>
          <p:cNvSpPr/>
          <p:nvPr/>
        </p:nvSpPr>
        <p:spPr>
          <a:xfrm>
            <a:off x="170100" y="2226475"/>
            <a:ext cx="1077600" cy="61170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3" name="Google Shape;273;g29a0e60ffa9_0_126"/>
          <p:cNvSpPr/>
          <p:nvPr/>
        </p:nvSpPr>
        <p:spPr>
          <a:xfrm>
            <a:off x="64800" y="1731400"/>
            <a:ext cx="4507200" cy="5037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d96993b0a5_0_44"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8c7b7e697c_0_7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28c7b7e697c_0_78"/>
          <p:cNvSpPr txBox="1"/>
          <p:nvPr/>
        </p:nvSpPr>
        <p:spPr>
          <a:xfrm>
            <a:off x="506625" y="912450"/>
            <a:ext cx="84165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How is a closed circuit like a complete loop for electricity?</a:t>
            </a:r>
            <a:endParaRPr sz="3000" b="0" i="0" u="none" strike="noStrike" cap="none">
              <a:solidFill>
                <a:schemeClr val="dk1"/>
              </a:solidFill>
              <a:latin typeface="Calibri"/>
              <a:ea typeface="Calibri"/>
              <a:cs typeface="Calibri"/>
              <a:sym typeface="Calibri"/>
            </a:endParaRPr>
          </a:p>
        </p:txBody>
      </p:sp>
      <p:pic>
        <p:nvPicPr>
          <p:cNvPr id="287" name="Google Shape;287;g28c7b7e697c_0_78"/>
          <p:cNvPicPr preferRelativeResize="0"/>
          <p:nvPr/>
        </p:nvPicPr>
        <p:blipFill>
          <a:blip r:embed="rId4">
            <a:alphaModFix/>
          </a:blip>
          <a:stretch>
            <a:fillRect/>
          </a:stretch>
        </p:blipFill>
        <p:spPr>
          <a:xfrm>
            <a:off x="152400" y="2146225"/>
            <a:ext cx="8839200" cy="4154424"/>
          </a:xfrm>
          <a:prstGeom prst="rect">
            <a:avLst/>
          </a:prstGeom>
          <a:noFill/>
          <a:ln>
            <a:noFill/>
          </a:ln>
        </p:spPr>
      </p:pic>
      <p:sp>
        <p:nvSpPr>
          <p:cNvPr id="288" name="Google Shape;288;g28c7b7e697c_0_78"/>
          <p:cNvSpPr/>
          <p:nvPr/>
        </p:nvSpPr>
        <p:spPr>
          <a:xfrm>
            <a:off x="2976900" y="5079350"/>
            <a:ext cx="786300" cy="4077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9" name="Google Shape;289;g28c7b7e697c_0_78"/>
          <p:cNvSpPr/>
          <p:nvPr/>
        </p:nvSpPr>
        <p:spPr>
          <a:xfrm rot="1030600">
            <a:off x="506677" y="4955108"/>
            <a:ext cx="786269" cy="407559"/>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0" name="Google Shape;290;g28c7b7e697c_0_78"/>
          <p:cNvSpPr/>
          <p:nvPr/>
        </p:nvSpPr>
        <p:spPr>
          <a:xfrm rot="9744516">
            <a:off x="430555" y="3785787"/>
            <a:ext cx="786164" cy="407597"/>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1" name="Google Shape;291;g28c7b7e697c_0_78"/>
          <p:cNvSpPr/>
          <p:nvPr/>
        </p:nvSpPr>
        <p:spPr>
          <a:xfrm rot="9744516">
            <a:off x="2446705" y="3355762"/>
            <a:ext cx="786164" cy="407597"/>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2" name="Google Shape;292;g28c7b7e697c_0_78"/>
          <p:cNvSpPr/>
          <p:nvPr/>
        </p:nvSpPr>
        <p:spPr>
          <a:xfrm rot="-10063779">
            <a:off x="5438359" y="3235823"/>
            <a:ext cx="786262" cy="407725"/>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3" name="Google Shape;293;g28c7b7e697c_0_78"/>
          <p:cNvSpPr/>
          <p:nvPr/>
        </p:nvSpPr>
        <p:spPr>
          <a:xfrm rot="-10063779">
            <a:off x="7512759" y="3635723"/>
            <a:ext cx="786262" cy="407725"/>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4" name="Google Shape;294;g28c7b7e697c_0_78"/>
          <p:cNvSpPr/>
          <p:nvPr/>
        </p:nvSpPr>
        <p:spPr>
          <a:xfrm rot="-1487700">
            <a:off x="8087694" y="4915840"/>
            <a:ext cx="786174" cy="407786"/>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5" name="Google Shape;295;g28c7b7e697c_0_78"/>
          <p:cNvSpPr/>
          <p:nvPr/>
        </p:nvSpPr>
        <p:spPr>
          <a:xfrm>
            <a:off x="6332384" y="5079345"/>
            <a:ext cx="786300" cy="4077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6" name="Google Shape;296;g28c7b7e697c_0_78"/>
          <p:cNvSpPr/>
          <p:nvPr/>
        </p:nvSpPr>
        <p:spPr>
          <a:xfrm>
            <a:off x="4824884" y="5079345"/>
            <a:ext cx="786300" cy="4077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9a0e60ffa9_0_158"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29a0e60ffa9_0_158"/>
          <p:cNvSpPr txBox="1"/>
          <p:nvPr/>
        </p:nvSpPr>
        <p:spPr>
          <a:xfrm>
            <a:off x="506625" y="760050"/>
            <a:ext cx="80469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In a closed circuit, the switch is in the “___” position.</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lphaUcPeriod"/>
            </a:pPr>
            <a:r>
              <a:rPr lang="en-US" sz="3000">
                <a:solidFill>
                  <a:schemeClr val="dk1"/>
                </a:solidFill>
                <a:latin typeface="Calibri"/>
                <a:ea typeface="Calibri"/>
                <a:cs typeface="Calibri"/>
                <a:sym typeface="Calibri"/>
              </a:rPr>
              <a:t>on</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lphaUcPeriod"/>
            </a:pPr>
            <a:r>
              <a:rPr lang="en-US" sz="3000">
                <a:solidFill>
                  <a:schemeClr val="dk1"/>
                </a:solidFill>
                <a:latin typeface="Calibri"/>
                <a:ea typeface="Calibri"/>
                <a:cs typeface="Calibri"/>
                <a:sym typeface="Calibri"/>
              </a:rPr>
              <a:t>off </a:t>
            </a:r>
            <a:endParaRPr sz="3000">
              <a:solidFill>
                <a:schemeClr val="dk1"/>
              </a:solidFill>
              <a:latin typeface="Calibri"/>
              <a:ea typeface="Calibri"/>
              <a:cs typeface="Calibri"/>
              <a:sym typeface="Calibri"/>
            </a:endParaRPr>
          </a:p>
        </p:txBody>
      </p:sp>
      <p:pic>
        <p:nvPicPr>
          <p:cNvPr id="304" name="Google Shape;304;g29a0e60ffa9_0_158"/>
          <p:cNvPicPr preferRelativeResize="0"/>
          <p:nvPr/>
        </p:nvPicPr>
        <p:blipFill>
          <a:blip r:embed="rId4">
            <a:alphaModFix/>
          </a:blip>
          <a:stretch>
            <a:fillRect/>
          </a:stretch>
        </p:blipFill>
        <p:spPr>
          <a:xfrm>
            <a:off x="1535087" y="2738185"/>
            <a:ext cx="6770890" cy="3907478"/>
          </a:xfrm>
          <a:prstGeom prst="rect">
            <a:avLst/>
          </a:prstGeom>
          <a:noFill/>
          <a:ln>
            <a:noFill/>
          </a:ln>
        </p:spPr>
      </p:pic>
      <p:sp>
        <p:nvSpPr>
          <p:cNvPr id="305" name="Google Shape;305;g29a0e60ffa9_0_158"/>
          <p:cNvSpPr/>
          <p:nvPr/>
        </p:nvSpPr>
        <p:spPr>
          <a:xfrm>
            <a:off x="933403" y="2980958"/>
            <a:ext cx="976200" cy="50040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6" name="Google Shape;306;g29a0e60ffa9_0_158"/>
          <p:cNvSpPr/>
          <p:nvPr/>
        </p:nvSpPr>
        <p:spPr>
          <a:xfrm>
            <a:off x="838025" y="2575900"/>
            <a:ext cx="4082400" cy="4122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9a39dea10b_0_62"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29a39dea10b_0_62"/>
          <p:cNvSpPr txBox="1"/>
          <p:nvPr/>
        </p:nvSpPr>
        <p:spPr>
          <a:xfrm>
            <a:off x="506625" y="760050"/>
            <a:ext cx="80469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a:solidFill>
                  <a:schemeClr val="dk1"/>
                </a:solidFill>
                <a:latin typeface="Calibri"/>
                <a:ea typeface="Calibri"/>
                <a:cs typeface="Calibri"/>
                <a:sym typeface="Calibri"/>
              </a:rPr>
              <a:t>In a closed circuit, the switch is in the “___” position.</a:t>
            </a:r>
            <a:endParaRPr sz="3000">
              <a:solidFill>
                <a:schemeClr val="dk1"/>
              </a:solidFill>
              <a:latin typeface="Calibri"/>
              <a:ea typeface="Calibri"/>
              <a:cs typeface="Calibri"/>
              <a:sym typeface="Calibri"/>
            </a:endParaRPr>
          </a:p>
          <a:p>
            <a:pPr marL="457200" marR="0" lvl="0" indent="-419100" algn="l" rtl="0">
              <a:lnSpc>
                <a:spcPct val="100000"/>
              </a:lnSpc>
              <a:spcBef>
                <a:spcPts val="0"/>
              </a:spcBef>
              <a:spcAft>
                <a:spcPts val="0"/>
              </a:spcAft>
              <a:buClr>
                <a:srgbClr val="FF0000"/>
              </a:buClr>
              <a:buSzPts val="3000"/>
              <a:buFont typeface="Calibri"/>
              <a:buAutoNum type="alphaUcPeriod"/>
            </a:pPr>
            <a:r>
              <a:rPr lang="en-US" sz="3000" b="1">
                <a:solidFill>
                  <a:srgbClr val="FF0000"/>
                </a:solidFill>
                <a:latin typeface="Calibri"/>
                <a:ea typeface="Calibri"/>
                <a:cs typeface="Calibri"/>
                <a:sym typeface="Calibri"/>
              </a:rPr>
              <a:t>on</a:t>
            </a:r>
            <a:endParaRPr sz="3000" b="1">
              <a:solidFill>
                <a:srgbClr val="FF0000"/>
              </a:solidFill>
              <a:latin typeface="Calibri"/>
              <a:ea typeface="Calibri"/>
              <a:cs typeface="Calibri"/>
              <a:sym typeface="Calibri"/>
            </a:endParaRPr>
          </a:p>
          <a:p>
            <a:pPr marL="457200" marR="0" lvl="0" indent="-419100" algn="l" rtl="0">
              <a:lnSpc>
                <a:spcPct val="100000"/>
              </a:lnSpc>
              <a:spcBef>
                <a:spcPts val="0"/>
              </a:spcBef>
              <a:spcAft>
                <a:spcPts val="0"/>
              </a:spcAft>
              <a:buClr>
                <a:schemeClr val="dk1"/>
              </a:buClr>
              <a:buSzPts val="3000"/>
              <a:buFont typeface="Calibri"/>
              <a:buAutoNum type="alphaUcPeriod"/>
            </a:pPr>
            <a:r>
              <a:rPr lang="en-US" sz="3000">
                <a:solidFill>
                  <a:schemeClr val="dk1"/>
                </a:solidFill>
                <a:latin typeface="Calibri"/>
                <a:ea typeface="Calibri"/>
                <a:cs typeface="Calibri"/>
                <a:sym typeface="Calibri"/>
              </a:rPr>
              <a:t>off </a:t>
            </a:r>
            <a:endParaRPr sz="3000">
              <a:solidFill>
                <a:schemeClr val="dk1"/>
              </a:solidFill>
              <a:latin typeface="Calibri"/>
              <a:ea typeface="Calibri"/>
              <a:cs typeface="Calibri"/>
              <a:sym typeface="Calibri"/>
            </a:endParaRPr>
          </a:p>
        </p:txBody>
      </p:sp>
      <p:pic>
        <p:nvPicPr>
          <p:cNvPr id="314" name="Google Shape;314;g29a39dea10b_0_62"/>
          <p:cNvPicPr preferRelativeResize="0"/>
          <p:nvPr/>
        </p:nvPicPr>
        <p:blipFill>
          <a:blip r:embed="rId4">
            <a:alphaModFix/>
          </a:blip>
          <a:stretch>
            <a:fillRect/>
          </a:stretch>
        </p:blipFill>
        <p:spPr>
          <a:xfrm>
            <a:off x="1535087" y="2738185"/>
            <a:ext cx="6770890" cy="3907478"/>
          </a:xfrm>
          <a:prstGeom prst="rect">
            <a:avLst/>
          </a:prstGeom>
          <a:noFill/>
          <a:ln>
            <a:noFill/>
          </a:ln>
        </p:spPr>
      </p:pic>
      <p:sp>
        <p:nvSpPr>
          <p:cNvPr id="315" name="Google Shape;315;g29a39dea10b_0_62"/>
          <p:cNvSpPr/>
          <p:nvPr/>
        </p:nvSpPr>
        <p:spPr>
          <a:xfrm>
            <a:off x="933403" y="2980958"/>
            <a:ext cx="976200" cy="50040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6" name="Google Shape;316;g29a39dea10b_0_62"/>
          <p:cNvSpPr/>
          <p:nvPr/>
        </p:nvSpPr>
        <p:spPr>
          <a:xfrm>
            <a:off x="838025" y="2575900"/>
            <a:ext cx="4082400" cy="4122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9a0e60ffa9_0_166"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29a0e60ffa9_0_166"/>
          <p:cNvSpPr txBox="1"/>
          <p:nvPr/>
        </p:nvSpPr>
        <p:spPr>
          <a:xfrm>
            <a:off x="506625" y="912450"/>
            <a:ext cx="84165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b="0" i="0" u="sng" strike="noStrike" cap="none">
                <a:solidFill>
                  <a:schemeClr val="dk1"/>
                </a:solidFill>
                <a:latin typeface="Calibri"/>
                <a:ea typeface="Calibri"/>
                <a:cs typeface="Calibri"/>
                <a:sym typeface="Calibri"/>
              </a:rPr>
              <a:t>True or False</a:t>
            </a:r>
            <a:r>
              <a:rPr lang="en-US" sz="3000" b="0" i="0" u="none" strike="noStrike" cap="none">
                <a:solidFill>
                  <a:schemeClr val="dk1"/>
                </a:solidFill>
                <a:latin typeface="Calibri"/>
                <a:ea typeface="Calibri"/>
                <a:cs typeface="Calibri"/>
                <a:sym typeface="Calibri"/>
              </a:rPr>
              <a:t>: The</a:t>
            </a:r>
            <a:r>
              <a:rPr lang="en-US" sz="3000">
                <a:solidFill>
                  <a:schemeClr val="dk1"/>
                </a:solidFill>
                <a:latin typeface="Calibri"/>
                <a:ea typeface="Calibri"/>
                <a:cs typeface="Calibri"/>
                <a:sym typeface="Calibri"/>
              </a:rPr>
              <a:t>re is no break in a closed circuit. This allows for the electricity to flow.</a:t>
            </a:r>
            <a:endParaRPr sz="3000" b="0" i="0" u="none" strike="noStrike" cap="none">
              <a:solidFill>
                <a:schemeClr val="dk1"/>
              </a:solidFill>
              <a:latin typeface="Calibri"/>
              <a:ea typeface="Calibri"/>
              <a:cs typeface="Calibri"/>
              <a:sym typeface="Calibri"/>
            </a:endParaRPr>
          </a:p>
        </p:txBody>
      </p:sp>
      <p:pic>
        <p:nvPicPr>
          <p:cNvPr id="324" name="Google Shape;324;g29a0e60ffa9_0_166"/>
          <p:cNvPicPr preferRelativeResize="0"/>
          <p:nvPr/>
        </p:nvPicPr>
        <p:blipFill>
          <a:blip r:embed="rId4">
            <a:alphaModFix/>
          </a:blip>
          <a:stretch>
            <a:fillRect/>
          </a:stretch>
        </p:blipFill>
        <p:spPr>
          <a:xfrm>
            <a:off x="1535087" y="2357185"/>
            <a:ext cx="6770890" cy="3907478"/>
          </a:xfrm>
          <a:prstGeom prst="rect">
            <a:avLst/>
          </a:prstGeom>
          <a:noFill/>
          <a:ln>
            <a:noFill/>
          </a:ln>
        </p:spPr>
      </p:pic>
      <p:sp>
        <p:nvSpPr>
          <p:cNvPr id="325" name="Google Shape;325;g29a0e60ffa9_0_166"/>
          <p:cNvSpPr/>
          <p:nvPr/>
        </p:nvSpPr>
        <p:spPr>
          <a:xfrm>
            <a:off x="933403" y="2599958"/>
            <a:ext cx="976200" cy="50040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6" name="Google Shape;326;g29a0e60ffa9_0_166"/>
          <p:cNvSpPr/>
          <p:nvPr/>
        </p:nvSpPr>
        <p:spPr>
          <a:xfrm>
            <a:off x="838025" y="2194900"/>
            <a:ext cx="4082400" cy="4122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9a39dea10b_0_74" descr="Questions"/>
          <p:cNvSpPr/>
          <p:nvPr/>
        </p:nvSpPr>
        <p:spPr>
          <a:xfrm>
            <a:off x="0" y="0"/>
            <a:ext cx="9837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29a39dea10b_0_74"/>
          <p:cNvSpPr txBox="1"/>
          <p:nvPr/>
        </p:nvSpPr>
        <p:spPr>
          <a:xfrm>
            <a:off x="506625" y="912450"/>
            <a:ext cx="8416500" cy="1169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000" b="1" i="0" u="sng" strike="noStrike" cap="none">
                <a:solidFill>
                  <a:srgbClr val="FF0000"/>
                </a:solidFill>
                <a:latin typeface="Calibri"/>
                <a:ea typeface="Calibri"/>
                <a:cs typeface="Calibri"/>
                <a:sym typeface="Calibri"/>
              </a:rPr>
              <a:t>True</a:t>
            </a:r>
            <a:r>
              <a:rPr lang="en-US" sz="3000" b="0" i="0" u="sng" strike="noStrike" cap="none">
                <a:solidFill>
                  <a:schemeClr val="dk1"/>
                </a:solidFill>
                <a:latin typeface="Calibri"/>
                <a:ea typeface="Calibri"/>
                <a:cs typeface="Calibri"/>
                <a:sym typeface="Calibri"/>
              </a:rPr>
              <a:t> or False</a:t>
            </a:r>
            <a:r>
              <a:rPr lang="en-US" sz="3000" b="0" i="0" u="none" strike="noStrike" cap="none">
                <a:solidFill>
                  <a:schemeClr val="dk1"/>
                </a:solidFill>
                <a:latin typeface="Calibri"/>
                <a:ea typeface="Calibri"/>
                <a:cs typeface="Calibri"/>
                <a:sym typeface="Calibri"/>
              </a:rPr>
              <a:t>: The</a:t>
            </a:r>
            <a:r>
              <a:rPr lang="en-US" sz="3000">
                <a:solidFill>
                  <a:schemeClr val="dk1"/>
                </a:solidFill>
                <a:latin typeface="Calibri"/>
                <a:ea typeface="Calibri"/>
                <a:cs typeface="Calibri"/>
                <a:sym typeface="Calibri"/>
              </a:rPr>
              <a:t>re is no break in a closed circuit. This allows for the electricity to flow.</a:t>
            </a:r>
            <a:endParaRPr sz="3000" b="0" i="0" u="none" strike="noStrike" cap="none">
              <a:solidFill>
                <a:schemeClr val="dk1"/>
              </a:solidFill>
              <a:latin typeface="Calibri"/>
              <a:ea typeface="Calibri"/>
              <a:cs typeface="Calibri"/>
              <a:sym typeface="Calibri"/>
            </a:endParaRPr>
          </a:p>
        </p:txBody>
      </p:sp>
      <p:pic>
        <p:nvPicPr>
          <p:cNvPr id="334" name="Google Shape;334;g29a39dea10b_0_74"/>
          <p:cNvPicPr preferRelativeResize="0"/>
          <p:nvPr/>
        </p:nvPicPr>
        <p:blipFill>
          <a:blip r:embed="rId4">
            <a:alphaModFix/>
          </a:blip>
          <a:stretch>
            <a:fillRect/>
          </a:stretch>
        </p:blipFill>
        <p:spPr>
          <a:xfrm>
            <a:off x="1535087" y="2357185"/>
            <a:ext cx="6770890" cy="3907478"/>
          </a:xfrm>
          <a:prstGeom prst="rect">
            <a:avLst/>
          </a:prstGeom>
          <a:noFill/>
          <a:ln>
            <a:noFill/>
          </a:ln>
        </p:spPr>
      </p:pic>
      <p:sp>
        <p:nvSpPr>
          <p:cNvPr id="335" name="Google Shape;335;g29a39dea10b_0_74"/>
          <p:cNvSpPr/>
          <p:nvPr/>
        </p:nvSpPr>
        <p:spPr>
          <a:xfrm>
            <a:off x="933403" y="2599958"/>
            <a:ext cx="976200" cy="50040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36" name="Google Shape;336;g29a39dea10b_0_74"/>
          <p:cNvSpPr/>
          <p:nvPr/>
        </p:nvSpPr>
        <p:spPr>
          <a:xfrm>
            <a:off x="838025" y="2194900"/>
            <a:ext cx="4082400" cy="4122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5e11802ac4_0_41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3" name="Google Shape;343;g25e11802ac4_0_419"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g2936c336ece_0_1"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1" name="Google Shape;351;g2936c336ece_0_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52" name="Google Shape;352;g2936c336ece_0_1"/>
          <p:cNvPicPr preferRelativeResize="0"/>
          <p:nvPr/>
        </p:nvPicPr>
        <p:blipFill>
          <a:blip r:embed="rId5">
            <a:alphaModFix/>
          </a:blip>
          <a:stretch>
            <a:fillRect/>
          </a:stretch>
        </p:blipFill>
        <p:spPr>
          <a:xfrm>
            <a:off x="1926863" y="1749753"/>
            <a:ext cx="5290268" cy="5113925"/>
          </a:xfrm>
          <a:prstGeom prst="rect">
            <a:avLst/>
          </a:prstGeom>
          <a:noFill/>
          <a:ln>
            <a:noFill/>
          </a:ln>
        </p:spPr>
      </p:pic>
      <p:sp>
        <p:nvSpPr>
          <p:cNvPr id="349" name="Google Shape;349;g2936c336ece_0_1"/>
          <p:cNvSpPr txBox="1"/>
          <p:nvPr/>
        </p:nvSpPr>
        <p:spPr>
          <a:xfrm>
            <a:off x="670189" y="431800"/>
            <a:ext cx="7803615" cy="153885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0" i="0" u="none" strike="noStrike" cap="none" dirty="0">
                <a:solidFill>
                  <a:schemeClr val="dk1"/>
                </a:solidFill>
                <a:latin typeface="Calibri"/>
                <a:ea typeface="Calibri"/>
                <a:cs typeface="Calibri"/>
                <a:sym typeface="Calibri"/>
              </a:rPr>
              <a:t>A flashlight is an example of a closed circuit. </a:t>
            </a:r>
            <a:endParaRPr sz="4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29a39dea10b_0_84"/>
          <p:cNvSpPr txBox="1"/>
          <p:nvPr/>
        </p:nvSpPr>
        <p:spPr>
          <a:xfrm>
            <a:off x="959135" y="346424"/>
            <a:ext cx="7213500" cy="153885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0" i="0" u="none" strike="noStrike" cap="none" dirty="0">
                <a:solidFill>
                  <a:schemeClr val="dk1"/>
                </a:solidFill>
                <a:latin typeface="Calibri"/>
                <a:ea typeface="Calibri"/>
                <a:cs typeface="Calibri"/>
                <a:sym typeface="Calibri"/>
              </a:rPr>
              <a:t>A </a:t>
            </a:r>
            <a:r>
              <a:rPr lang="en-US" sz="4400" dirty="0">
                <a:solidFill>
                  <a:schemeClr val="dk1"/>
                </a:solidFill>
                <a:latin typeface="Calibri"/>
                <a:ea typeface="Calibri"/>
                <a:cs typeface="Calibri"/>
                <a:sym typeface="Calibri"/>
              </a:rPr>
              <a:t>television</a:t>
            </a:r>
            <a:r>
              <a:rPr lang="en-US" sz="4400" b="0" i="0" u="none" strike="noStrike" cap="none" dirty="0">
                <a:solidFill>
                  <a:schemeClr val="dk1"/>
                </a:solidFill>
                <a:latin typeface="Calibri"/>
                <a:ea typeface="Calibri"/>
                <a:cs typeface="Calibri"/>
                <a:sym typeface="Calibri"/>
              </a:rPr>
              <a:t> is an example of a closed circuit. </a:t>
            </a:r>
            <a:endParaRPr sz="4400" b="0" i="0" u="none" strike="noStrike" cap="none" dirty="0">
              <a:solidFill>
                <a:schemeClr val="dk1"/>
              </a:solidFill>
              <a:latin typeface="Calibri"/>
              <a:ea typeface="Calibri"/>
              <a:cs typeface="Calibri"/>
              <a:sym typeface="Calibri"/>
            </a:endParaRPr>
          </a:p>
        </p:txBody>
      </p:sp>
      <p:sp>
        <p:nvSpPr>
          <p:cNvPr id="359" name="Google Shape;359;g29a39dea10b_0_8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g29a39dea10b_0_84"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361" name="Google Shape;361;g29a39dea10b_0_84"/>
          <p:cNvPicPr preferRelativeResize="0"/>
          <p:nvPr/>
        </p:nvPicPr>
        <p:blipFill>
          <a:blip r:embed="rId5">
            <a:alphaModFix/>
          </a:blip>
          <a:stretch>
            <a:fillRect/>
          </a:stretch>
        </p:blipFill>
        <p:spPr>
          <a:xfrm>
            <a:off x="735230" y="1744076"/>
            <a:ext cx="7661310" cy="5113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936c336ece_0_300"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936c336ece_0_300"/>
          <p:cNvSpPr txBox="1"/>
          <p:nvPr/>
        </p:nvSpPr>
        <p:spPr>
          <a:xfrm>
            <a:off x="722555" y="29808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is electricity transmitted and used in daily life?</a:t>
            </a:r>
            <a:endParaRPr sz="1400" b="0" i="0" u="none" strike="noStrike" cap="none">
              <a:solidFill>
                <a:srgbClr val="000000"/>
              </a:solidFill>
              <a:latin typeface="Arial"/>
              <a:ea typeface="Arial"/>
              <a:cs typeface="Arial"/>
              <a:sym typeface="Arial"/>
            </a:endParaRPr>
          </a:p>
        </p:txBody>
      </p:sp>
      <p:pic>
        <p:nvPicPr>
          <p:cNvPr id="137" name="Google Shape;137;g2936c336ece_0_300"/>
          <p:cNvPicPr preferRelativeResize="0"/>
          <p:nvPr/>
        </p:nvPicPr>
        <p:blipFill rotWithShape="1">
          <a:blip r:embed="rId4">
            <a:alphaModFix/>
          </a:blip>
          <a:srcRect/>
          <a:stretch/>
        </p:blipFill>
        <p:spPr>
          <a:xfrm>
            <a:off x="152400" y="1466284"/>
            <a:ext cx="8839204" cy="403346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5e11802ac4_0_699"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8" name="Google Shape;368;g25e11802ac4_0_699"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5e11802ac4_0_864"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 name="Google Shape;375;g25e11802ac4_0_864"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sp>
        <p:nvSpPr>
          <p:cNvPr id="376" name="Google Shape;376;g25e11802ac4_0_864"/>
          <p:cNvSpPr txBox="1"/>
          <p:nvPr/>
        </p:nvSpPr>
        <p:spPr>
          <a:xfrm>
            <a:off x="644750" y="550150"/>
            <a:ext cx="7904100" cy="153885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400" b="0" i="0" u="none" strike="noStrike" cap="none" dirty="0">
                <a:solidFill>
                  <a:schemeClr val="dk1"/>
                </a:solidFill>
                <a:latin typeface="Calibri"/>
                <a:ea typeface="Calibri"/>
                <a:cs typeface="Calibri"/>
                <a:sym typeface="Calibri"/>
              </a:rPr>
              <a:t>A</a:t>
            </a:r>
            <a:r>
              <a:rPr lang="en-US" sz="4400" dirty="0">
                <a:solidFill>
                  <a:schemeClr val="dk1"/>
                </a:solidFill>
                <a:latin typeface="Calibri"/>
                <a:ea typeface="Calibri"/>
                <a:cs typeface="Calibri"/>
                <a:sym typeface="Calibri"/>
              </a:rPr>
              <a:t>n unplugged toaster is NOT an example of a closed circuit. </a:t>
            </a:r>
            <a:endParaRPr sz="4400" b="0" i="0" u="none" strike="noStrike" cap="none" dirty="0">
              <a:solidFill>
                <a:srgbClr val="000000"/>
              </a:solidFill>
              <a:latin typeface="Arial"/>
              <a:ea typeface="Arial"/>
              <a:cs typeface="Arial"/>
              <a:sym typeface="Arial"/>
            </a:endParaRPr>
          </a:p>
        </p:txBody>
      </p:sp>
      <p:pic>
        <p:nvPicPr>
          <p:cNvPr id="377" name="Google Shape;377;g25e11802ac4_0_864"/>
          <p:cNvPicPr preferRelativeResize="0"/>
          <p:nvPr/>
        </p:nvPicPr>
        <p:blipFill>
          <a:blip r:embed="rId5">
            <a:alphaModFix/>
          </a:blip>
          <a:stretch>
            <a:fillRect/>
          </a:stretch>
        </p:blipFill>
        <p:spPr>
          <a:xfrm>
            <a:off x="512963" y="2147950"/>
            <a:ext cx="8118081" cy="4633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5e11802ac4_0_7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4" name="Google Shape;384;g25e11802ac4_0_78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sp>
        <p:nvSpPr>
          <p:cNvPr id="385" name="Google Shape;385;g25e11802ac4_0_780"/>
          <p:cNvSpPr txBox="1"/>
          <p:nvPr/>
        </p:nvSpPr>
        <p:spPr>
          <a:xfrm>
            <a:off x="249575" y="580100"/>
            <a:ext cx="8609400" cy="1470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2400"/>
              <a:buFont typeface="Arial"/>
              <a:buNone/>
            </a:pPr>
            <a:r>
              <a:rPr lang="en-US" sz="4400" b="0" i="0" u="none" strike="noStrike" cap="none" dirty="0">
                <a:solidFill>
                  <a:srgbClr val="000000"/>
                </a:solidFill>
                <a:latin typeface="Calibri"/>
                <a:ea typeface="Calibri"/>
                <a:cs typeface="Calibri"/>
                <a:sym typeface="Calibri"/>
              </a:rPr>
              <a:t>A </a:t>
            </a:r>
            <a:r>
              <a:rPr lang="en-US" sz="4400" dirty="0">
                <a:latin typeface="Calibri"/>
                <a:ea typeface="Calibri"/>
                <a:cs typeface="Calibri"/>
                <a:sym typeface="Calibri"/>
              </a:rPr>
              <a:t>television that is turned off is NOT an example of a closed circuit. </a:t>
            </a:r>
            <a:endParaRPr sz="4400" b="0" i="0" u="none" strike="noStrike" cap="none" dirty="0">
              <a:solidFill>
                <a:srgbClr val="000000"/>
              </a:solidFill>
              <a:latin typeface="Calibri"/>
              <a:ea typeface="Calibri"/>
              <a:cs typeface="Calibri"/>
              <a:sym typeface="Calibri"/>
            </a:endParaRPr>
          </a:p>
        </p:txBody>
      </p:sp>
      <p:pic>
        <p:nvPicPr>
          <p:cNvPr id="386" name="Google Shape;386;g25e11802ac4_0_780"/>
          <p:cNvPicPr preferRelativeResize="0"/>
          <p:nvPr/>
        </p:nvPicPr>
        <p:blipFill>
          <a:blip r:embed="rId5">
            <a:alphaModFix/>
          </a:blip>
          <a:stretch>
            <a:fillRect/>
          </a:stretch>
        </p:blipFill>
        <p:spPr>
          <a:xfrm>
            <a:off x="416050" y="2050100"/>
            <a:ext cx="8276449" cy="465550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5e11802ac4_0_873"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936c336ece_0_209"/>
          <p:cNvSpPr txBox="1"/>
          <p:nvPr/>
        </p:nvSpPr>
        <p:spPr>
          <a:xfrm>
            <a:off x="1028700" y="-32429"/>
            <a:ext cx="76773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Why </a:t>
            </a:r>
            <a:r>
              <a:rPr lang="en-US" sz="3600">
                <a:solidFill>
                  <a:schemeClr val="dk1"/>
                </a:solidFill>
                <a:latin typeface="Calibri"/>
                <a:ea typeface="Calibri"/>
                <a:cs typeface="Calibri"/>
                <a:sym typeface="Calibri"/>
              </a:rPr>
              <a:t>is a TV that is on an example of a closed circuit and a TV that is off not an example of a closed circuit?</a:t>
            </a:r>
            <a:endParaRPr sz="1400" b="0" i="0" u="none" strike="noStrike" cap="none">
              <a:solidFill>
                <a:srgbClr val="000000"/>
              </a:solidFill>
              <a:latin typeface="Arial"/>
              <a:ea typeface="Arial"/>
              <a:cs typeface="Arial"/>
              <a:sym typeface="Arial"/>
            </a:endParaRPr>
          </a:p>
        </p:txBody>
      </p:sp>
      <p:sp>
        <p:nvSpPr>
          <p:cNvPr id="399" name="Google Shape;399;g2936c336ece_0_20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g2936c336ece_0_209"/>
          <p:cNvPicPr preferRelativeResize="0"/>
          <p:nvPr/>
        </p:nvPicPr>
        <p:blipFill rotWithShape="1">
          <a:blip r:embed="rId4">
            <a:alphaModFix/>
          </a:blip>
          <a:srcRect/>
          <a:stretch/>
        </p:blipFill>
        <p:spPr>
          <a:xfrm>
            <a:off x="200050" y="1703375"/>
            <a:ext cx="4196350" cy="4723900"/>
          </a:xfrm>
          <a:prstGeom prst="rect">
            <a:avLst/>
          </a:prstGeom>
          <a:noFill/>
          <a:ln>
            <a:noFill/>
          </a:ln>
        </p:spPr>
      </p:pic>
      <p:pic>
        <p:nvPicPr>
          <p:cNvPr id="401" name="Google Shape;401;g2936c336ece_0_209"/>
          <p:cNvPicPr preferRelativeResize="0"/>
          <p:nvPr/>
        </p:nvPicPr>
        <p:blipFill rotWithShape="1">
          <a:blip r:embed="rId4">
            <a:alphaModFix/>
          </a:blip>
          <a:srcRect/>
          <a:stretch/>
        </p:blipFill>
        <p:spPr>
          <a:xfrm>
            <a:off x="4702875" y="1703375"/>
            <a:ext cx="4196350" cy="4723900"/>
          </a:xfrm>
          <a:prstGeom prst="rect">
            <a:avLst/>
          </a:prstGeom>
          <a:noFill/>
          <a:ln>
            <a:noFill/>
          </a:ln>
        </p:spPr>
      </p:pic>
      <p:pic>
        <p:nvPicPr>
          <p:cNvPr id="402" name="Google Shape;402;g2936c336ece_0_209"/>
          <p:cNvPicPr preferRelativeResize="0"/>
          <p:nvPr/>
        </p:nvPicPr>
        <p:blipFill>
          <a:blip r:embed="rId5">
            <a:alphaModFix/>
          </a:blip>
          <a:stretch>
            <a:fillRect/>
          </a:stretch>
        </p:blipFill>
        <p:spPr>
          <a:xfrm>
            <a:off x="379313" y="2784450"/>
            <a:ext cx="3837825" cy="2561750"/>
          </a:xfrm>
          <a:prstGeom prst="rect">
            <a:avLst/>
          </a:prstGeom>
          <a:noFill/>
          <a:ln>
            <a:noFill/>
          </a:ln>
        </p:spPr>
      </p:pic>
      <p:pic>
        <p:nvPicPr>
          <p:cNvPr id="403" name="Google Shape;403;g2936c336ece_0_209"/>
          <p:cNvPicPr preferRelativeResize="0"/>
          <p:nvPr/>
        </p:nvPicPr>
        <p:blipFill>
          <a:blip r:embed="rId6">
            <a:alphaModFix/>
          </a:blip>
          <a:stretch>
            <a:fillRect/>
          </a:stretch>
        </p:blipFill>
        <p:spPr>
          <a:xfrm>
            <a:off x="4882125" y="2985950"/>
            <a:ext cx="3837824" cy="21587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5e11802ac4_0_2229"/>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410" name="Google Shape;410;g25e11802ac4_0_2229"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936c336ece_0_1288" descr="Rewind"/>
          <p:cNvSpPr/>
          <p:nvPr/>
        </p:nvSpPr>
        <p:spPr>
          <a:xfrm>
            <a:off x="0" y="0"/>
            <a:ext cx="920100" cy="780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2936c336ece_0_1288"/>
          <p:cNvSpPr txBox="1">
            <a:spLocks noGrp="1"/>
          </p:cNvSpPr>
          <p:nvPr>
            <p:ph type="subTitle" idx="1"/>
          </p:nvPr>
        </p:nvSpPr>
        <p:spPr>
          <a:xfrm>
            <a:off x="771749" y="8592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Closed Circuit</a:t>
            </a:r>
            <a:r>
              <a:rPr lang="en-US" b="1">
                <a:solidFill>
                  <a:schemeClr val="dk1"/>
                </a:solidFill>
              </a:rPr>
              <a:t>: </a:t>
            </a:r>
            <a:r>
              <a:rPr lang="en-US">
                <a:solidFill>
                  <a:schemeClr val="dk1"/>
                </a:solidFill>
              </a:rPr>
              <a:t>a circuit where electricity is flowing</a:t>
            </a:r>
            <a:endParaRPr/>
          </a:p>
        </p:txBody>
      </p:sp>
      <p:pic>
        <p:nvPicPr>
          <p:cNvPr id="418" name="Google Shape;418;g2936c336ece_0_1288"/>
          <p:cNvPicPr preferRelativeResize="0"/>
          <p:nvPr/>
        </p:nvPicPr>
        <p:blipFill>
          <a:blip r:embed="rId4">
            <a:alphaModFix/>
          </a:blip>
          <a:stretch>
            <a:fillRect/>
          </a:stretch>
        </p:blipFill>
        <p:spPr>
          <a:xfrm>
            <a:off x="504977" y="2428675"/>
            <a:ext cx="8266974" cy="3337675"/>
          </a:xfrm>
          <a:prstGeom prst="rect">
            <a:avLst/>
          </a:prstGeom>
          <a:noFill/>
          <a:ln>
            <a:noFill/>
          </a:ln>
        </p:spPr>
      </p:pic>
      <p:sp>
        <p:nvSpPr>
          <p:cNvPr id="419" name="Google Shape;419;g2936c336ece_0_1288"/>
          <p:cNvSpPr/>
          <p:nvPr/>
        </p:nvSpPr>
        <p:spPr>
          <a:xfrm>
            <a:off x="195825" y="1993500"/>
            <a:ext cx="4376100" cy="3945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5e11802ac4_0_1976"/>
          <p:cNvSpPr/>
          <p:nvPr/>
        </p:nvSpPr>
        <p:spPr>
          <a:xfrm>
            <a:off x="169647" y="319225"/>
            <a:ext cx="8804700" cy="5899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26" name="Google Shape;426;g25e11802ac4_0_1976"/>
          <p:cNvCxnSpPr/>
          <p:nvPr/>
        </p:nvCxnSpPr>
        <p:spPr>
          <a:xfrm>
            <a:off x="4587204" y="319225"/>
            <a:ext cx="0" cy="1794600"/>
          </a:xfrm>
          <a:prstGeom prst="straightConnector1">
            <a:avLst/>
          </a:prstGeom>
          <a:noFill/>
          <a:ln w="25400" cap="flat" cmpd="sng">
            <a:solidFill>
              <a:srgbClr val="FF932B"/>
            </a:solidFill>
            <a:prstDash val="solid"/>
            <a:round/>
            <a:headEnd type="none" w="sm" len="sm"/>
            <a:tailEnd type="none" w="sm" len="sm"/>
          </a:ln>
        </p:spPr>
      </p:cxnSp>
      <p:cxnSp>
        <p:nvCxnSpPr>
          <p:cNvPr id="427" name="Google Shape;427;g25e11802ac4_0_1976"/>
          <p:cNvCxnSpPr>
            <a:stCxn id="428" idx="4"/>
            <a:endCxn id="425" idx="2"/>
          </p:cNvCxnSpPr>
          <p:nvPr/>
        </p:nvCxnSpPr>
        <p:spPr>
          <a:xfrm>
            <a:off x="4549192" y="4400219"/>
            <a:ext cx="22800" cy="1818600"/>
          </a:xfrm>
          <a:prstGeom prst="straightConnector1">
            <a:avLst/>
          </a:prstGeom>
          <a:noFill/>
          <a:ln w="25400" cap="flat" cmpd="sng">
            <a:solidFill>
              <a:srgbClr val="FF932B"/>
            </a:solidFill>
            <a:prstDash val="solid"/>
            <a:round/>
            <a:headEnd type="none" w="sm" len="sm"/>
            <a:tailEnd type="none" w="sm" len="sm"/>
          </a:ln>
        </p:spPr>
      </p:cxnSp>
      <p:cxnSp>
        <p:nvCxnSpPr>
          <p:cNvPr id="429" name="Google Shape;429;g25e11802ac4_0_1976"/>
          <p:cNvCxnSpPr/>
          <p:nvPr/>
        </p:nvCxnSpPr>
        <p:spPr>
          <a:xfrm>
            <a:off x="169647" y="3255554"/>
            <a:ext cx="2571300" cy="0"/>
          </a:xfrm>
          <a:prstGeom prst="straightConnector1">
            <a:avLst/>
          </a:prstGeom>
          <a:noFill/>
          <a:ln w="25400" cap="flat" cmpd="sng">
            <a:solidFill>
              <a:srgbClr val="FF932B"/>
            </a:solidFill>
            <a:prstDash val="solid"/>
            <a:round/>
            <a:headEnd type="none" w="sm" len="sm"/>
            <a:tailEnd type="none" w="sm" len="sm"/>
          </a:ln>
        </p:spPr>
      </p:cxnSp>
      <p:cxnSp>
        <p:nvCxnSpPr>
          <p:cNvPr id="430" name="Google Shape;430;g25e11802ac4_0_1976"/>
          <p:cNvCxnSpPr/>
          <p:nvPr/>
        </p:nvCxnSpPr>
        <p:spPr>
          <a:xfrm>
            <a:off x="6359863" y="3216898"/>
            <a:ext cx="2614500" cy="0"/>
          </a:xfrm>
          <a:prstGeom prst="straightConnector1">
            <a:avLst/>
          </a:prstGeom>
          <a:noFill/>
          <a:ln w="25400" cap="flat" cmpd="sng">
            <a:solidFill>
              <a:srgbClr val="FF932B"/>
            </a:solidFill>
            <a:prstDash val="solid"/>
            <a:round/>
            <a:headEnd type="none" w="sm" len="sm"/>
            <a:tailEnd type="none" w="sm" len="sm"/>
          </a:ln>
        </p:spPr>
      </p:cxnSp>
      <p:sp>
        <p:nvSpPr>
          <p:cNvPr id="428" name="Google Shape;428;g25e11802ac4_0_1976"/>
          <p:cNvSpPr/>
          <p:nvPr/>
        </p:nvSpPr>
        <p:spPr>
          <a:xfrm>
            <a:off x="2739592" y="2111219"/>
            <a:ext cx="3619200" cy="22890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5e11802ac4_0_1886"/>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37" name="Google Shape;437;g25e11802ac4_0_1886"/>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438" name="Google Shape;438;g25e11802ac4_0_1886"/>
          <p:cNvCxnSpPr>
            <a:stCxn id="439" idx="4"/>
            <a:endCxn id="436"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440" name="Google Shape;440;g25e11802ac4_0_1886"/>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441" name="Google Shape;441;g25e11802ac4_0_1886"/>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439" name="Google Shape;439;g25e11802ac4_0_1886"/>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Google Shape;442;g25e11802ac4_0_1886"/>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000000"/>
                </a:solidFill>
                <a:latin typeface="Poppins"/>
                <a:ea typeface="Poppins"/>
                <a:cs typeface="Poppins"/>
                <a:sym typeface="Poppins"/>
              </a:rPr>
              <a:t>Closed Circuit</a:t>
            </a:r>
            <a:endParaRPr sz="700" b="0" i="0" u="none" strike="noStrike" cap="none">
              <a:solidFill>
                <a:srgbClr val="000000"/>
              </a:solidFill>
              <a:latin typeface="Arial"/>
              <a:ea typeface="Arial"/>
              <a:cs typeface="Arial"/>
              <a:sym typeface="Arial"/>
            </a:endParaRPr>
          </a:p>
        </p:txBody>
      </p:sp>
      <p:sp>
        <p:nvSpPr>
          <p:cNvPr id="443" name="Google Shape;443;g25e11802ac4_0_1886"/>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444" name="Google Shape;444;g25e11802ac4_0_1886"/>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445" name="Google Shape;445;g25e11802ac4_0_1886"/>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446" name="Google Shape;446;g25e11802ac4_0_1886"/>
          <p:cNvSpPr txBox="1"/>
          <p:nvPr/>
        </p:nvSpPr>
        <p:spPr>
          <a:xfrm>
            <a:off x="4210100" y="6143700"/>
            <a:ext cx="4504200" cy="3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Helvetica Neue Light"/>
                <a:ea typeface="Helvetica Neue Light"/>
                <a:cs typeface="Helvetica Neue Light"/>
                <a:sym typeface="Helvetica Neue Light"/>
              </a:rPr>
              <a:t>How do closed circuits impact my life?</a:t>
            </a:r>
            <a:endParaRPr sz="1700" b="0" i="0" u="none" strike="noStrike" cap="none">
              <a:solidFill>
                <a:srgbClr val="000000"/>
              </a:solidFill>
              <a:latin typeface="Arial"/>
              <a:ea typeface="Arial"/>
              <a:cs typeface="Arial"/>
              <a:sym typeface="Arial"/>
            </a:endParaRPr>
          </a:p>
        </p:txBody>
      </p:sp>
      <p:sp>
        <p:nvSpPr>
          <p:cNvPr id="447" name="Google Shape;447;g25e11802ac4_0_188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48" name="Google Shape;448;g25e11802ac4_0_188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49" name="Google Shape;449;g25e11802ac4_0_1886"/>
          <p:cNvCxnSpPr>
            <a:stCxn id="450" idx="4"/>
            <a:endCxn id="44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51" name="Google Shape;451;g25e11802ac4_0_188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52" name="Google Shape;452;g25e11802ac4_0_188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50" name="Google Shape;450;g25e11802ac4_0_188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928e35bcaa_0_616"/>
          <p:cNvSpPr txBox="1"/>
          <p:nvPr/>
        </p:nvSpPr>
        <p:spPr>
          <a:xfrm>
            <a:off x="549264" y="555125"/>
            <a:ext cx="78906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 </a:t>
            </a:r>
            <a:r>
              <a:rPr lang="en-US" sz="3000" b="1">
                <a:latin typeface="Calibri"/>
                <a:ea typeface="Calibri"/>
                <a:cs typeface="Calibri"/>
                <a:sym typeface="Calibri"/>
              </a:rPr>
              <a:t>closed c</a:t>
            </a:r>
            <a:r>
              <a:rPr lang="en-US" sz="3000" b="1" i="0" u="none" strike="noStrike" cap="none">
                <a:solidFill>
                  <a:srgbClr val="000000"/>
                </a:solidFill>
                <a:latin typeface="Calibri"/>
                <a:ea typeface="Calibri"/>
                <a:cs typeface="Calibri"/>
                <a:sym typeface="Calibri"/>
              </a:rPr>
              <a:t>ircuit</a:t>
            </a:r>
            <a:r>
              <a:rPr lang="en-US" sz="3000" b="0" i="0" u="none" strike="noStrike" cap="none">
                <a:solidFill>
                  <a:srgbClr val="000000"/>
                </a:solidFill>
                <a:latin typeface="Calibri"/>
                <a:ea typeface="Calibri"/>
                <a:cs typeface="Calibri"/>
                <a:sym typeface="Calibri"/>
              </a:rPr>
              <a:t> from the choices below. </a:t>
            </a:r>
            <a:endParaRPr sz="1400" b="0" i="0" u="none" strike="noStrike" cap="none">
              <a:solidFill>
                <a:srgbClr val="000000"/>
              </a:solidFill>
              <a:latin typeface="Arial"/>
              <a:ea typeface="Arial"/>
              <a:cs typeface="Arial"/>
              <a:sym typeface="Arial"/>
            </a:endParaRPr>
          </a:p>
        </p:txBody>
      </p:sp>
      <p:sp>
        <p:nvSpPr>
          <p:cNvPr id="459" name="Google Shape;459;g2928e35bcaa_0_61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60" name="Google Shape;460;g2928e35bcaa_0_61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61" name="Google Shape;461;g2928e35bcaa_0_616"/>
          <p:cNvCxnSpPr>
            <a:stCxn id="462" idx="4"/>
            <a:endCxn id="45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63" name="Google Shape;463;g2928e35bcaa_0_61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64" name="Google Shape;464;g2928e35bcaa_0_61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62" name="Google Shape;462;g2928e35bcaa_0_61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5" name="Google Shape;465;g2928e35bcaa_0_616"/>
          <p:cNvSpPr txBox="1"/>
          <p:nvPr/>
        </p:nvSpPr>
        <p:spPr>
          <a:xfrm>
            <a:off x="393330" y="19739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66" name="Google Shape;466;g2928e35bcaa_0_616"/>
          <p:cNvSpPr txBox="1"/>
          <p:nvPr/>
        </p:nvSpPr>
        <p:spPr>
          <a:xfrm>
            <a:off x="5011271" y="19618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67" name="Google Shape;467;g2928e35bcaa_0_616"/>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68" name="Google Shape;468;g2928e35bcaa_0_616"/>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469" name="Google Shape;469;g2928e35bcaa_0_616"/>
          <p:cNvPicPr preferRelativeResize="0"/>
          <p:nvPr/>
        </p:nvPicPr>
        <p:blipFill>
          <a:blip r:embed="rId3">
            <a:alphaModFix/>
          </a:blip>
          <a:stretch>
            <a:fillRect/>
          </a:stretch>
        </p:blipFill>
        <p:spPr>
          <a:xfrm>
            <a:off x="5647210" y="4322175"/>
            <a:ext cx="2725714" cy="2470051"/>
          </a:xfrm>
          <a:prstGeom prst="rect">
            <a:avLst/>
          </a:prstGeom>
          <a:noFill/>
          <a:ln>
            <a:noFill/>
          </a:ln>
        </p:spPr>
      </p:pic>
      <p:pic>
        <p:nvPicPr>
          <p:cNvPr id="470" name="Google Shape;470;g2928e35bcaa_0_616"/>
          <p:cNvPicPr preferRelativeResize="0"/>
          <p:nvPr/>
        </p:nvPicPr>
        <p:blipFill>
          <a:blip r:embed="rId4">
            <a:alphaModFix/>
          </a:blip>
          <a:stretch>
            <a:fillRect/>
          </a:stretch>
        </p:blipFill>
        <p:spPr>
          <a:xfrm>
            <a:off x="5724927" y="1781550"/>
            <a:ext cx="1940450" cy="2177600"/>
          </a:xfrm>
          <a:prstGeom prst="rect">
            <a:avLst/>
          </a:prstGeom>
          <a:noFill/>
          <a:ln>
            <a:noFill/>
          </a:ln>
        </p:spPr>
      </p:pic>
      <p:pic>
        <p:nvPicPr>
          <p:cNvPr id="471" name="Google Shape;471;g2928e35bcaa_0_616"/>
          <p:cNvPicPr preferRelativeResize="0"/>
          <p:nvPr/>
        </p:nvPicPr>
        <p:blipFill>
          <a:blip r:embed="rId5">
            <a:alphaModFix/>
          </a:blip>
          <a:stretch>
            <a:fillRect/>
          </a:stretch>
        </p:blipFill>
        <p:spPr>
          <a:xfrm>
            <a:off x="753001" y="4535025"/>
            <a:ext cx="3090725" cy="2426225"/>
          </a:xfrm>
          <a:prstGeom prst="rect">
            <a:avLst/>
          </a:prstGeom>
          <a:noFill/>
          <a:ln>
            <a:noFill/>
          </a:ln>
        </p:spPr>
      </p:pic>
      <p:pic>
        <p:nvPicPr>
          <p:cNvPr id="472" name="Google Shape;472;g2928e35bcaa_0_616"/>
          <p:cNvPicPr preferRelativeResize="0"/>
          <p:nvPr/>
        </p:nvPicPr>
        <p:blipFill>
          <a:blip r:embed="rId6">
            <a:alphaModFix/>
          </a:blip>
          <a:stretch>
            <a:fillRect/>
          </a:stretch>
        </p:blipFill>
        <p:spPr>
          <a:xfrm>
            <a:off x="1038026" y="1832063"/>
            <a:ext cx="3090725" cy="20765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29a39dea10b_0_251"/>
          <p:cNvSpPr txBox="1"/>
          <p:nvPr/>
        </p:nvSpPr>
        <p:spPr>
          <a:xfrm>
            <a:off x="2301071" y="481461"/>
            <a:ext cx="46956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Demonstration</a:t>
            </a:r>
            <a:endParaRPr sz="1400" b="0" i="0" u="none" strike="noStrike" cap="none">
              <a:solidFill>
                <a:srgbClr val="000000"/>
              </a:solidFill>
              <a:latin typeface="Arial"/>
              <a:ea typeface="Arial"/>
              <a:cs typeface="Arial"/>
              <a:sym typeface="Arial"/>
            </a:endParaRPr>
          </a:p>
        </p:txBody>
      </p:sp>
      <p:sp>
        <p:nvSpPr>
          <p:cNvPr id="747" name="Google Shape;747;g29a39dea10b_0_251" descr="Classroom"/>
          <p:cNvSpPr/>
          <p:nvPr/>
        </p:nvSpPr>
        <p:spPr>
          <a:xfrm>
            <a:off x="-1" y="-5"/>
            <a:ext cx="996300" cy="954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g29a39dea10b_0_251"/>
          <p:cNvSpPr txBox="1"/>
          <p:nvPr/>
        </p:nvSpPr>
        <p:spPr>
          <a:xfrm>
            <a:off x="113025" y="3923700"/>
            <a:ext cx="9071700" cy="255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2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2200">
                <a:latin typeface="Calibri"/>
                <a:ea typeface="Calibri"/>
                <a:cs typeface="Calibri"/>
                <a:sym typeface="Calibri"/>
              </a:rPr>
              <a:t>Watch </a:t>
            </a:r>
            <a:r>
              <a:rPr lang="en-US" sz="2200" u="sng">
                <a:solidFill>
                  <a:schemeClr val="hlink"/>
                </a:solidFill>
                <a:latin typeface="Calibri"/>
                <a:ea typeface="Calibri"/>
                <a:cs typeface="Calibri"/>
                <a:sym typeface="Calibri"/>
                <a:hlinkClick r:id="rId4"/>
              </a:rPr>
              <a:t>this video</a:t>
            </a:r>
            <a:r>
              <a:rPr lang="en-US" sz="2200">
                <a:latin typeface="Calibri"/>
                <a:ea typeface="Calibri"/>
                <a:cs typeface="Calibri"/>
                <a:sym typeface="Calibri"/>
              </a:rPr>
              <a:t> detailing the difference between open and closed circuits.</a:t>
            </a:r>
            <a:endParaRPr sz="220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AutoNum type="arabicPeriod"/>
            </a:pPr>
            <a:r>
              <a:rPr lang="en-US" sz="2200">
                <a:latin typeface="Calibri"/>
                <a:ea typeface="Calibri"/>
                <a:cs typeface="Calibri"/>
                <a:sym typeface="Calibri"/>
              </a:rPr>
              <a:t>What made the circuit closed?</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AutoNum type="arabicPeriod"/>
            </a:pPr>
            <a:r>
              <a:rPr lang="en-US" sz="2200">
                <a:latin typeface="Calibri"/>
                <a:ea typeface="Calibri"/>
                <a:cs typeface="Calibri"/>
                <a:sym typeface="Calibri"/>
              </a:rPr>
              <a:t>What made the circuit open?</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AutoNum type="arabicPeriod"/>
            </a:pPr>
            <a:r>
              <a:rPr lang="en-US" sz="2200">
                <a:latin typeface="Calibri"/>
                <a:ea typeface="Calibri"/>
                <a:cs typeface="Calibri"/>
                <a:sym typeface="Calibri"/>
              </a:rPr>
              <a:t>What happened in the circuit when it was open versus closed?</a:t>
            </a:r>
            <a:endParaRPr sz="2200">
              <a:latin typeface="Calibri"/>
              <a:ea typeface="Calibri"/>
              <a:cs typeface="Calibri"/>
              <a:sym typeface="Calibri"/>
            </a:endParaRPr>
          </a:p>
        </p:txBody>
      </p:sp>
      <p:pic>
        <p:nvPicPr>
          <p:cNvPr id="749" name="Google Shape;749;g29a39dea10b_0_251"/>
          <p:cNvPicPr preferRelativeResize="0"/>
          <p:nvPr/>
        </p:nvPicPr>
        <p:blipFill>
          <a:blip r:embed="rId5">
            <a:alphaModFix/>
          </a:blip>
          <a:stretch>
            <a:fillRect/>
          </a:stretch>
        </p:blipFill>
        <p:spPr>
          <a:xfrm>
            <a:off x="2428588" y="1435750"/>
            <a:ext cx="4286827" cy="2933376"/>
          </a:xfrm>
          <a:prstGeom prst="rect">
            <a:avLst/>
          </a:prstGeom>
          <a:noFill/>
          <a:ln>
            <a:noFill/>
          </a:ln>
        </p:spPr>
      </p:pic>
    </p:spTree>
    <p:extLst>
      <p:ext uri="{BB962C8B-B14F-4D97-AF65-F5344CB8AC3E}">
        <p14:creationId xmlns:p14="http://schemas.microsoft.com/office/powerpoint/2010/main" val="2450055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29a39dea10b_0_104"/>
          <p:cNvSpPr txBox="1"/>
          <p:nvPr/>
        </p:nvSpPr>
        <p:spPr>
          <a:xfrm>
            <a:off x="549264" y="555125"/>
            <a:ext cx="78906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picture</a:t>
            </a:r>
            <a:r>
              <a:rPr lang="en-US" sz="3000" b="0" i="0" u="none" strike="noStrike" cap="none">
                <a:solidFill>
                  <a:srgbClr val="000000"/>
                </a:solidFill>
                <a:latin typeface="Calibri"/>
                <a:ea typeface="Calibri"/>
                <a:cs typeface="Calibri"/>
                <a:sym typeface="Calibri"/>
              </a:rPr>
              <a:t> of a </a:t>
            </a:r>
            <a:r>
              <a:rPr lang="en-US" sz="3000" b="1">
                <a:latin typeface="Calibri"/>
                <a:ea typeface="Calibri"/>
                <a:cs typeface="Calibri"/>
                <a:sym typeface="Calibri"/>
              </a:rPr>
              <a:t>closed c</a:t>
            </a:r>
            <a:r>
              <a:rPr lang="en-US" sz="3000" b="1" i="0" u="none" strike="noStrike" cap="none">
                <a:solidFill>
                  <a:srgbClr val="000000"/>
                </a:solidFill>
                <a:latin typeface="Calibri"/>
                <a:ea typeface="Calibri"/>
                <a:cs typeface="Calibri"/>
                <a:sym typeface="Calibri"/>
              </a:rPr>
              <a:t>ircuit</a:t>
            </a:r>
            <a:r>
              <a:rPr lang="en-US" sz="3000" b="0" i="0" u="none" strike="noStrike" cap="none">
                <a:solidFill>
                  <a:srgbClr val="000000"/>
                </a:solidFill>
                <a:latin typeface="Calibri"/>
                <a:ea typeface="Calibri"/>
                <a:cs typeface="Calibri"/>
                <a:sym typeface="Calibri"/>
              </a:rPr>
              <a:t> from the choices below. </a:t>
            </a:r>
            <a:endParaRPr sz="1400" b="0" i="0" u="none" strike="noStrike" cap="none">
              <a:solidFill>
                <a:srgbClr val="000000"/>
              </a:solidFill>
              <a:latin typeface="Arial"/>
              <a:ea typeface="Arial"/>
              <a:cs typeface="Arial"/>
              <a:sym typeface="Arial"/>
            </a:endParaRPr>
          </a:p>
        </p:txBody>
      </p:sp>
      <p:sp>
        <p:nvSpPr>
          <p:cNvPr id="479" name="Google Shape;479;g29a39dea10b_0_104"/>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480" name="Google Shape;480;g29a39dea10b_0_104"/>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481" name="Google Shape;481;g29a39dea10b_0_104"/>
          <p:cNvCxnSpPr>
            <a:stCxn id="482" idx="4"/>
            <a:endCxn id="479"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483" name="Google Shape;483;g29a39dea10b_0_104"/>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484" name="Google Shape;484;g29a39dea10b_0_104"/>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482" name="Google Shape;482;g29a39dea10b_0_104"/>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5" name="Google Shape;485;g29a39dea10b_0_104"/>
          <p:cNvSpPr txBox="1"/>
          <p:nvPr/>
        </p:nvSpPr>
        <p:spPr>
          <a:xfrm>
            <a:off x="393330" y="197397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486" name="Google Shape;486;g29a39dea10b_0_104"/>
          <p:cNvSpPr txBox="1"/>
          <p:nvPr/>
        </p:nvSpPr>
        <p:spPr>
          <a:xfrm>
            <a:off x="5011271" y="1961899"/>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487" name="Google Shape;487;g29a39dea10b_0_104"/>
          <p:cNvSpPr txBox="1"/>
          <p:nvPr/>
        </p:nvSpPr>
        <p:spPr>
          <a:xfrm>
            <a:off x="380507" y="4345754"/>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88" name="Google Shape;488;g29a39dea10b_0_104"/>
          <p:cNvSpPr txBox="1"/>
          <p:nvPr/>
        </p:nvSpPr>
        <p:spPr>
          <a:xfrm>
            <a:off x="4998446" y="431662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pic>
        <p:nvPicPr>
          <p:cNvPr id="489" name="Google Shape;489;g29a39dea10b_0_104"/>
          <p:cNvPicPr preferRelativeResize="0"/>
          <p:nvPr/>
        </p:nvPicPr>
        <p:blipFill>
          <a:blip r:embed="rId3">
            <a:alphaModFix/>
          </a:blip>
          <a:stretch>
            <a:fillRect/>
          </a:stretch>
        </p:blipFill>
        <p:spPr>
          <a:xfrm>
            <a:off x="5647210" y="4322175"/>
            <a:ext cx="2725714" cy="2470051"/>
          </a:xfrm>
          <a:prstGeom prst="rect">
            <a:avLst/>
          </a:prstGeom>
          <a:noFill/>
          <a:ln>
            <a:noFill/>
          </a:ln>
        </p:spPr>
      </p:pic>
      <p:pic>
        <p:nvPicPr>
          <p:cNvPr id="490" name="Google Shape;490;g29a39dea10b_0_104"/>
          <p:cNvPicPr preferRelativeResize="0"/>
          <p:nvPr/>
        </p:nvPicPr>
        <p:blipFill>
          <a:blip r:embed="rId4">
            <a:alphaModFix/>
          </a:blip>
          <a:stretch>
            <a:fillRect/>
          </a:stretch>
        </p:blipFill>
        <p:spPr>
          <a:xfrm>
            <a:off x="5724927" y="1781550"/>
            <a:ext cx="1940450" cy="2177600"/>
          </a:xfrm>
          <a:prstGeom prst="rect">
            <a:avLst/>
          </a:prstGeom>
          <a:noFill/>
          <a:ln>
            <a:noFill/>
          </a:ln>
        </p:spPr>
      </p:pic>
      <p:pic>
        <p:nvPicPr>
          <p:cNvPr id="491" name="Google Shape;491;g29a39dea10b_0_104"/>
          <p:cNvPicPr preferRelativeResize="0"/>
          <p:nvPr/>
        </p:nvPicPr>
        <p:blipFill>
          <a:blip r:embed="rId5">
            <a:alphaModFix/>
          </a:blip>
          <a:stretch>
            <a:fillRect/>
          </a:stretch>
        </p:blipFill>
        <p:spPr>
          <a:xfrm>
            <a:off x="753001" y="4535025"/>
            <a:ext cx="3090725" cy="2426225"/>
          </a:xfrm>
          <a:prstGeom prst="rect">
            <a:avLst/>
          </a:prstGeom>
          <a:noFill/>
          <a:ln>
            <a:noFill/>
          </a:ln>
        </p:spPr>
      </p:pic>
      <p:pic>
        <p:nvPicPr>
          <p:cNvPr id="492" name="Google Shape;492;g29a39dea10b_0_104"/>
          <p:cNvPicPr preferRelativeResize="0"/>
          <p:nvPr/>
        </p:nvPicPr>
        <p:blipFill>
          <a:blip r:embed="rId6">
            <a:alphaModFix/>
          </a:blip>
          <a:stretch>
            <a:fillRect/>
          </a:stretch>
        </p:blipFill>
        <p:spPr>
          <a:xfrm>
            <a:off x="1038026" y="1832063"/>
            <a:ext cx="3090725" cy="2076578"/>
          </a:xfrm>
          <a:prstGeom prst="rect">
            <a:avLst/>
          </a:prstGeom>
          <a:noFill/>
          <a:ln>
            <a:noFill/>
          </a:ln>
        </p:spPr>
      </p:pic>
      <p:sp>
        <p:nvSpPr>
          <p:cNvPr id="493" name="Google Shape;493;g29a39dea10b_0_104"/>
          <p:cNvSpPr/>
          <p:nvPr/>
        </p:nvSpPr>
        <p:spPr>
          <a:xfrm>
            <a:off x="4937075" y="4097250"/>
            <a:ext cx="3922200" cy="26949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g25e11802ac4_0_2108"/>
          <p:cNvPicPr preferRelativeResize="0"/>
          <p:nvPr/>
        </p:nvPicPr>
        <p:blipFill>
          <a:blip r:embed="rId3">
            <a:alphaModFix/>
          </a:blip>
          <a:stretch>
            <a:fillRect/>
          </a:stretch>
        </p:blipFill>
        <p:spPr>
          <a:xfrm>
            <a:off x="5801625" y="957850"/>
            <a:ext cx="2726950" cy="2471149"/>
          </a:xfrm>
          <a:prstGeom prst="rect">
            <a:avLst/>
          </a:prstGeom>
          <a:noFill/>
          <a:ln>
            <a:noFill/>
          </a:ln>
        </p:spPr>
      </p:pic>
      <p:sp>
        <p:nvSpPr>
          <p:cNvPr id="500" name="Google Shape;500;g25e11802ac4_0_2108"/>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01" name="Google Shape;501;g25e11802ac4_0_2108"/>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02" name="Google Shape;502;g25e11802ac4_0_2108"/>
          <p:cNvCxnSpPr>
            <a:stCxn id="503" idx="4"/>
            <a:endCxn id="50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04" name="Google Shape;504;g25e11802ac4_0_2108"/>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05" name="Google Shape;505;g25e11802ac4_0_2108"/>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03" name="Google Shape;503;g25e11802ac4_0_2108"/>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6" name="Google Shape;506;g25e11802ac4_0_2108"/>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07" name="Google Shape;507;g25e11802ac4_0_2108"/>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08" name="Google Shape;508;g25e11802ac4_0_2108"/>
          <p:cNvCxnSpPr>
            <a:stCxn id="509" idx="4"/>
            <a:endCxn id="506"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10" name="Google Shape;510;g25e11802ac4_0_2108"/>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11" name="Google Shape;511;g25e11802ac4_0_2108"/>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09" name="Google Shape;509;g25e11802ac4_0_2108"/>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2" name="Google Shape;512;g25e11802ac4_0_2108"/>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000000"/>
                </a:solidFill>
                <a:latin typeface="Poppins"/>
                <a:ea typeface="Poppins"/>
                <a:cs typeface="Poppins"/>
                <a:sym typeface="Poppins"/>
              </a:rPr>
              <a:t>Closed Circuit</a:t>
            </a:r>
            <a:endParaRPr sz="700" b="0" i="0" u="none" strike="noStrike" cap="none">
              <a:solidFill>
                <a:srgbClr val="000000"/>
              </a:solidFill>
              <a:latin typeface="Arial"/>
              <a:ea typeface="Arial"/>
              <a:cs typeface="Arial"/>
              <a:sym typeface="Arial"/>
            </a:endParaRPr>
          </a:p>
        </p:txBody>
      </p:sp>
      <p:sp>
        <p:nvSpPr>
          <p:cNvPr id="513" name="Google Shape;513;g25e11802ac4_0_2108"/>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14" name="Google Shape;514;g25e11802ac4_0_2108"/>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15" name="Google Shape;515;g25e11802ac4_0_2108"/>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16" name="Google Shape;516;g25e11802ac4_0_2108"/>
          <p:cNvSpPr txBox="1"/>
          <p:nvPr/>
        </p:nvSpPr>
        <p:spPr>
          <a:xfrm>
            <a:off x="4210100" y="6143700"/>
            <a:ext cx="4504200" cy="3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Helvetica Neue Light"/>
                <a:ea typeface="Helvetica Neue Light"/>
                <a:cs typeface="Helvetica Neue Light"/>
                <a:sym typeface="Helvetica Neue Light"/>
              </a:rPr>
              <a:t>How do closed circuits impact my life?</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928e35bcaa_0_7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23" name="Google Shape;523;g2928e35bcaa_0_7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24" name="Google Shape;524;g2928e35bcaa_0_736"/>
          <p:cNvCxnSpPr>
            <a:stCxn id="525" idx="4"/>
            <a:endCxn id="52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26" name="Google Shape;526;g2928e35bcaa_0_7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27" name="Google Shape;527;g2928e35bcaa_0_7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25" name="Google Shape;525;g2928e35bcaa_0_7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8" name="Google Shape;528;g2928e35bcaa_0_736"/>
          <p:cNvSpPr txBox="1"/>
          <p:nvPr/>
        </p:nvSpPr>
        <p:spPr>
          <a:xfrm>
            <a:off x="187350" y="346150"/>
            <a:ext cx="8769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a:latin typeface="Calibri"/>
                <a:ea typeface="Calibri"/>
                <a:cs typeface="Calibri"/>
                <a:sym typeface="Calibri"/>
              </a:rPr>
              <a:t>closed c</a:t>
            </a:r>
            <a:r>
              <a:rPr lang="en-US" sz="3000" b="1" i="0" u="none" strike="noStrike" cap="none">
                <a:solidFill>
                  <a:srgbClr val="000000"/>
                </a:solidFill>
                <a:latin typeface="Calibri"/>
                <a:ea typeface="Calibri"/>
                <a:cs typeface="Calibri"/>
                <a:sym typeface="Calibri"/>
              </a:rPr>
              <a:t>ircuit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29" name="Google Shape;529;g2928e35bcaa_0_736"/>
          <p:cNvSpPr txBox="1"/>
          <p:nvPr/>
        </p:nvSpPr>
        <p:spPr>
          <a:xfrm>
            <a:off x="1073532" y="535504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process by which plants make their own food</a:t>
            </a:r>
            <a:endParaRPr sz="1400" b="0" i="0" u="none" strike="noStrike" cap="none">
              <a:solidFill>
                <a:srgbClr val="434343"/>
              </a:solidFill>
              <a:latin typeface="Arial"/>
              <a:ea typeface="Arial"/>
              <a:cs typeface="Arial"/>
              <a:sym typeface="Arial"/>
            </a:endParaRPr>
          </a:p>
        </p:txBody>
      </p:sp>
      <p:sp>
        <p:nvSpPr>
          <p:cNvPr id="530" name="Google Shape;530;g2928e35bcaa_0_736"/>
          <p:cNvSpPr txBox="1"/>
          <p:nvPr/>
        </p:nvSpPr>
        <p:spPr>
          <a:xfrm>
            <a:off x="1073532" y="1760845"/>
            <a:ext cx="78741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Negatively charged particle that orbits the nucleus of an atom</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31" name="Google Shape;531;g2928e35bcaa_0_736"/>
          <p:cNvSpPr txBox="1"/>
          <p:nvPr/>
        </p:nvSpPr>
        <p:spPr>
          <a:xfrm>
            <a:off x="1073532" y="41842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Work being done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32" name="Google Shape;532;g2928e35bcaa_0_736"/>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33" name="Google Shape;533;g2928e35bcaa_0_736"/>
          <p:cNvSpPr txBox="1"/>
          <p:nvPr/>
        </p:nvSpPr>
        <p:spPr>
          <a:xfrm>
            <a:off x="380508" y="29628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34" name="Google Shape;534;g2928e35bcaa_0_736"/>
          <p:cNvSpPr txBox="1"/>
          <p:nvPr/>
        </p:nvSpPr>
        <p:spPr>
          <a:xfrm>
            <a:off x="367607" y="412411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35" name="Google Shape;535;g2928e35bcaa_0_736"/>
          <p:cNvSpPr txBox="1"/>
          <p:nvPr/>
        </p:nvSpPr>
        <p:spPr>
          <a:xfrm>
            <a:off x="393330" y="5285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36" name="Google Shape;536;g2928e35bcaa_0_736"/>
          <p:cNvSpPr txBox="1"/>
          <p:nvPr/>
        </p:nvSpPr>
        <p:spPr>
          <a:xfrm>
            <a:off x="1073532" y="30133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circuit where electricity is flowing</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29a39dea10b_0_1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43" name="Google Shape;543;g29a39dea10b_0_1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44" name="Google Shape;544;g29a39dea10b_0_136"/>
          <p:cNvCxnSpPr>
            <a:stCxn id="545" idx="4"/>
            <a:endCxn id="542"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46" name="Google Shape;546;g29a39dea10b_0_1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47" name="Google Shape;547;g29a39dea10b_0_1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45" name="Google Shape;545;g29a39dea10b_0_1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48" name="Google Shape;548;g29a39dea10b_0_136"/>
          <p:cNvSpPr txBox="1"/>
          <p:nvPr/>
        </p:nvSpPr>
        <p:spPr>
          <a:xfrm>
            <a:off x="187350" y="346150"/>
            <a:ext cx="8769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definition</a:t>
            </a:r>
            <a:r>
              <a:rPr lang="en-US" sz="3000" b="0" i="0" u="none" strike="noStrike" cap="none">
                <a:solidFill>
                  <a:srgbClr val="000000"/>
                </a:solidFill>
                <a:latin typeface="Calibri"/>
                <a:ea typeface="Calibri"/>
                <a:cs typeface="Calibri"/>
                <a:sym typeface="Calibri"/>
              </a:rPr>
              <a:t> of a</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a:latin typeface="Calibri"/>
                <a:ea typeface="Calibri"/>
                <a:cs typeface="Calibri"/>
                <a:sym typeface="Calibri"/>
              </a:rPr>
              <a:t>closed c</a:t>
            </a:r>
            <a:r>
              <a:rPr lang="en-US" sz="3000" b="1" i="0" u="none" strike="noStrike" cap="none">
                <a:solidFill>
                  <a:srgbClr val="000000"/>
                </a:solidFill>
                <a:latin typeface="Calibri"/>
                <a:ea typeface="Calibri"/>
                <a:cs typeface="Calibri"/>
                <a:sym typeface="Calibri"/>
              </a:rPr>
              <a:t>ircuit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49" name="Google Shape;549;g29a39dea10b_0_136"/>
          <p:cNvSpPr txBox="1"/>
          <p:nvPr/>
        </p:nvSpPr>
        <p:spPr>
          <a:xfrm>
            <a:off x="1073532" y="535504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The process by which plants make their own food</a:t>
            </a:r>
            <a:endParaRPr sz="1400" b="0" i="0" u="none" strike="noStrike" cap="none">
              <a:solidFill>
                <a:srgbClr val="434343"/>
              </a:solidFill>
              <a:latin typeface="Arial"/>
              <a:ea typeface="Arial"/>
              <a:cs typeface="Arial"/>
              <a:sym typeface="Arial"/>
            </a:endParaRPr>
          </a:p>
        </p:txBody>
      </p:sp>
      <p:sp>
        <p:nvSpPr>
          <p:cNvPr id="550" name="Google Shape;550;g29a39dea10b_0_136"/>
          <p:cNvSpPr txBox="1"/>
          <p:nvPr/>
        </p:nvSpPr>
        <p:spPr>
          <a:xfrm>
            <a:off x="1073532" y="1760845"/>
            <a:ext cx="78741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Negatively charged particle that orbits the nucleus of an atom</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51" name="Google Shape;551;g29a39dea10b_0_136"/>
          <p:cNvSpPr txBox="1"/>
          <p:nvPr/>
        </p:nvSpPr>
        <p:spPr>
          <a:xfrm>
            <a:off x="1073532" y="41842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Work being done</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52" name="Google Shape;552;g29a39dea10b_0_136"/>
          <p:cNvSpPr txBox="1"/>
          <p:nvPr/>
        </p:nvSpPr>
        <p:spPr>
          <a:xfrm>
            <a:off x="380509" y="17608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53" name="Google Shape;553;g29a39dea10b_0_136"/>
          <p:cNvSpPr txBox="1"/>
          <p:nvPr/>
        </p:nvSpPr>
        <p:spPr>
          <a:xfrm>
            <a:off x="380508" y="29628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554" name="Google Shape;554;g29a39dea10b_0_136"/>
          <p:cNvSpPr txBox="1"/>
          <p:nvPr/>
        </p:nvSpPr>
        <p:spPr>
          <a:xfrm>
            <a:off x="367607" y="412411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555" name="Google Shape;555;g29a39dea10b_0_136"/>
          <p:cNvSpPr txBox="1"/>
          <p:nvPr/>
        </p:nvSpPr>
        <p:spPr>
          <a:xfrm>
            <a:off x="393330" y="5285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556" name="Google Shape;556;g29a39dea10b_0_136"/>
          <p:cNvSpPr txBox="1"/>
          <p:nvPr/>
        </p:nvSpPr>
        <p:spPr>
          <a:xfrm>
            <a:off x="1073532" y="30133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circuit where electricity is flowing</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57" name="Google Shape;557;g29a39dea10b_0_136"/>
          <p:cNvSpPr/>
          <p:nvPr/>
        </p:nvSpPr>
        <p:spPr>
          <a:xfrm>
            <a:off x="304300" y="2842150"/>
            <a:ext cx="5555700" cy="8310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5e11802ac4_0_2343"/>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64" name="Google Shape;564;g25e11802ac4_0_2343"/>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65" name="Google Shape;565;g25e11802ac4_0_2343"/>
          <p:cNvCxnSpPr>
            <a:stCxn id="566" idx="4"/>
            <a:endCxn id="563"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67" name="Google Shape;567;g25e11802ac4_0_2343"/>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68" name="Google Shape;568;g25e11802ac4_0_2343"/>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66" name="Google Shape;566;g25e11802ac4_0_2343"/>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69" name="Google Shape;569;g25e11802ac4_0_2343"/>
          <p:cNvPicPr preferRelativeResize="0"/>
          <p:nvPr/>
        </p:nvPicPr>
        <p:blipFill>
          <a:blip r:embed="rId3">
            <a:alphaModFix/>
          </a:blip>
          <a:stretch>
            <a:fillRect/>
          </a:stretch>
        </p:blipFill>
        <p:spPr>
          <a:xfrm>
            <a:off x="5801625" y="957850"/>
            <a:ext cx="2726950" cy="2471149"/>
          </a:xfrm>
          <a:prstGeom prst="rect">
            <a:avLst/>
          </a:prstGeom>
          <a:noFill/>
          <a:ln>
            <a:noFill/>
          </a:ln>
        </p:spPr>
      </p:pic>
      <p:sp>
        <p:nvSpPr>
          <p:cNvPr id="570" name="Google Shape;570;g25e11802ac4_0_2343"/>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571" name="Google Shape;571;g25e11802ac4_0_2343"/>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572" name="Google Shape;572;g25e11802ac4_0_2343"/>
          <p:cNvCxnSpPr>
            <a:stCxn id="573" idx="4"/>
            <a:endCxn id="570"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574" name="Google Shape;574;g25e11802ac4_0_2343"/>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575" name="Google Shape;575;g25e11802ac4_0_2343"/>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573" name="Google Shape;573;g25e11802ac4_0_2343"/>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6" name="Google Shape;576;g25e11802ac4_0_2343"/>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000000"/>
                </a:solidFill>
                <a:latin typeface="Poppins"/>
                <a:ea typeface="Poppins"/>
                <a:cs typeface="Poppins"/>
                <a:sym typeface="Poppins"/>
              </a:rPr>
              <a:t>Closed Circuit</a:t>
            </a:r>
            <a:endParaRPr sz="700" b="0" i="0" u="none" strike="noStrike" cap="none">
              <a:solidFill>
                <a:srgbClr val="000000"/>
              </a:solidFill>
              <a:latin typeface="Arial"/>
              <a:ea typeface="Arial"/>
              <a:cs typeface="Arial"/>
              <a:sym typeface="Arial"/>
            </a:endParaRPr>
          </a:p>
        </p:txBody>
      </p:sp>
      <p:sp>
        <p:nvSpPr>
          <p:cNvPr id="577" name="Google Shape;577;g25e11802ac4_0_2343"/>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578" name="Google Shape;578;g25e11802ac4_0_2343"/>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579" name="Google Shape;579;g25e11802ac4_0_2343"/>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580" name="Google Shape;580;g25e11802ac4_0_2343"/>
          <p:cNvSpPr txBox="1"/>
          <p:nvPr/>
        </p:nvSpPr>
        <p:spPr>
          <a:xfrm>
            <a:off x="4210100" y="6143700"/>
            <a:ext cx="4504200" cy="3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Helvetica Neue Light"/>
                <a:ea typeface="Helvetica Neue Light"/>
                <a:cs typeface="Helvetica Neue Light"/>
                <a:sym typeface="Helvetica Neue Light"/>
              </a:rPr>
              <a:t>How do closed circuits impact my life?</a:t>
            </a:r>
            <a:endParaRPr sz="1700" b="0" i="0" u="none" strike="noStrike" cap="none">
              <a:solidFill>
                <a:srgbClr val="000000"/>
              </a:solidFill>
              <a:latin typeface="Arial"/>
              <a:ea typeface="Arial"/>
              <a:cs typeface="Arial"/>
              <a:sym typeface="Arial"/>
            </a:endParaRPr>
          </a:p>
        </p:txBody>
      </p:sp>
      <p:sp>
        <p:nvSpPr>
          <p:cNvPr id="581" name="Google Shape;581;g25e11802ac4_0_2343"/>
          <p:cNvSpPr txBox="1"/>
          <p:nvPr/>
        </p:nvSpPr>
        <p:spPr>
          <a:xfrm>
            <a:off x="498775" y="1473025"/>
            <a:ext cx="3982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A circuit where electricity is flowing</a:t>
            </a:r>
            <a:endParaRPr sz="240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2928e35bcaa_0_91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588" name="Google Shape;588;g2928e35bcaa_0_91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589" name="Google Shape;589;g2928e35bcaa_0_915"/>
          <p:cNvCxnSpPr>
            <a:stCxn id="590" idx="4"/>
            <a:endCxn id="587"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591" name="Google Shape;591;g2928e35bcaa_0_91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592" name="Google Shape;592;g2928e35bcaa_0_91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590" name="Google Shape;590;g2928e35bcaa_0_91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3" name="Google Shape;593;g2928e35bcaa_0_915"/>
          <p:cNvSpPr txBox="1"/>
          <p:nvPr/>
        </p:nvSpPr>
        <p:spPr>
          <a:xfrm>
            <a:off x="269300" y="355700"/>
            <a:ext cx="8751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  </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a:latin typeface="Calibri"/>
                <a:ea typeface="Calibri"/>
                <a:cs typeface="Calibri"/>
                <a:sym typeface="Calibri"/>
              </a:rPr>
              <a:t>closed c</a:t>
            </a:r>
            <a:r>
              <a:rPr lang="en-US" sz="3000" b="1" i="0" u="none" strike="noStrike" cap="none">
                <a:solidFill>
                  <a:srgbClr val="000000"/>
                </a:solidFill>
                <a:latin typeface="Calibri"/>
                <a:ea typeface="Calibri"/>
                <a:cs typeface="Calibri"/>
                <a:sym typeface="Calibri"/>
              </a:rPr>
              <a:t>ircuit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594" name="Google Shape;594;g2928e35bcaa_0_915"/>
          <p:cNvSpPr txBox="1"/>
          <p:nvPr/>
        </p:nvSpPr>
        <p:spPr>
          <a:xfrm>
            <a:off x="1073532" y="5345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desktop computer that is plugged in and turned on</a:t>
            </a:r>
            <a:endParaRPr sz="1400" b="0" i="0" u="none" strike="noStrike" cap="none">
              <a:solidFill>
                <a:srgbClr val="434343"/>
              </a:solidFill>
              <a:latin typeface="Arial"/>
              <a:ea typeface="Arial"/>
              <a:cs typeface="Arial"/>
              <a:sym typeface="Arial"/>
            </a:endParaRPr>
          </a:p>
        </p:txBody>
      </p:sp>
      <p:sp>
        <p:nvSpPr>
          <p:cNvPr id="595" name="Google Shape;595;g2928e35bcaa_0_915"/>
          <p:cNvSpPr txBox="1"/>
          <p:nvPr/>
        </p:nvSpPr>
        <p:spPr>
          <a:xfrm>
            <a:off x="1073532" y="42658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babbling stream</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96" name="Google Shape;596;g2928e35bcaa_0_915"/>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97" name="Google Shape;597;g2928e35bcaa_0_915"/>
          <p:cNvSpPr txBox="1"/>
          <p:nvPr/>
        </p:nvSpPr>
        <p:spPr>
          <a:xfrm>
            <a:off x="1073532" y="20160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treehouse in someone’s backyard</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598" name="Google Shape;598;g2928e35bcaa_0_915"/>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599" name="Google Shape;599;g2928e35bcaa_0_915"/>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00" name="Google Shape;600;g2928e35bcaa_0_915"/>
          <p:cNvSpPr txBox="1"/>
          <p:nvPr/>
        </p:nvSpPr>
        <p:spPr>
          <a:xfrm>
            <a:off x="367607" y="416221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01" name="Google Shape;601;g2928e35bcaa_0_915"/>
          <p:cNvSpPr txBox="1"/>
          <p:nvPr/>
        </p:nvSpPr>
        <p:spPr>
          <a:xfrm>
            <a:off x="393330" y="5285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02" name="Google Shape;602;g2928e35bcaa_0_915"/>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Helvetica Neue Light"/>
                <a:ea typeface="Helvetica Neue Light"/>
                <a:cs typeface="Helvetica Neue Light"/>
                <a:sym typeface="Helvetica Neue Light"/>
              </a:rPr>
              <a:t>A</a:t>
            </a:r>
            <a:r>
              <a:rPr lang="en-US" sz="2400">
                <a:latin typeface="Helvetica Neue Light"/>
                <a:ea typeface="Helvetica Neue Light"/>
                <a:cs typeface="Helvetica Neue Light"/>
                <a:sym typeface="Helvetica Neue Light"/>
              </a:rPr>
              <a:t> table in a dining room</a:t>
            </a:r>
            <a:endParaRPr sz="2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9a39dea10b_0_170"/>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09" name="Google Shape;609;g29a39dea10b_0_170"/>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10" name="Google Shape;610;g29a39dea10b_0_170"/>
          <p:cNvCxnSpPr>
            <a:stCxn id="611" idx="4"/>
            <a:endCxn id="608"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12" name="Google Shape;612;g29a39dea10b_0_170"/>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13" name="Google Shape;613;g29a39dea10b_0_170"/>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11" name="Google Shape;611;g29a39dea10b_0_170"/>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4" name="Google Shape;614;g29a39dea10b_0_170"/>
          <p:cNvSpPr txBox="1"/>
          <p:nvPr/>
        </p:nvSpPr>
        <p:spPr>
          <a:xfrm>
            <a:off x="269300" y="355700"/>
            <a:ext cx="8751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0000"/>
                </a:solidFill>
                <a:latin typeface="Calibri"/>
                <a:ea typeface="Calibri"/>
                <a:cs typeface="Calibri"/>
                <a:sym typeface="Calibri"/>
              </a:rPr>
              <a:t>Directions:</a:t>
            </a:r>
            <a:r>
              <a:rPr lang="en-US" sz="3000" b="1"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Calibri"/>
                <a:ea typeface="Calibri"/>
                <a:cs typeface="Calibri"/>
                <a:sym typeface="Calibri"/>
              </a:rPr>
              <a:t>Choose the correct </a:t>
            </a:r>
            <a:r>
              <a:rPr lang="en-US" sz="3000" b="0" i="1" u="none" strike="noStrike" cap="none">
                <a:solidFill>
                  <a:srgbClr val="000000"/>
                </a:solidFill>
                <a:latin typeface="Calibri"/>
                <a:ea typeface="Calibri"/>
                <a:cs typeface="Calibri"/>
                <a:sym typeface="Calibri"/>
              </a:rPr>
              <a:t>example</a:t>
            </a:r>
            <a:r>
              <a:rPr lang="en-US" sz="3000" b="0" i="0" u="none" strike="noStrike" cap="none">
                <a:solidFill>
                  <a:srgbClr val="000000"/>
                </a:solidFill>
                <a:latin typeface="Calibri"/>
                <a:ea typeface="Calibri"/>
                <a:cs typeface="Calibri"/>
                <a:sym typeface="Calibri"/>
              </a:rPr>
              <a:t> of a  </a:t>
            </a: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a:latin typeface="Calibri"/>
                <a:ea typeface="Calibri"/>
                <a:cs typeface="Calibri"/>
                <a:sym typeface="Calibri"/>
              </a:rPr>
              <a:t>closed c</a:t>
            </a:r>
            <a:r>
              <a:rPr lang="en-US" sz="3000" b="1" i="0" u="none" strike="noStrike" cap="none">
                <a:solidFill>
                  <a:srgbClr val="000000"/>
                </a:solidFill>
                <a:latin typeface="Calibri"/>
                <a:ea typeface="Calibri"/>
                <a:cs typeface="Calibri"/>
                <a:sym typeface="Calibri"/>
              </a:rPr>
              <a:t>ircuit </a:t>
            </a:r>
            <a:r>
              <a:rPr lang="en-US" sz="3000" b="0" i="0" u="none" strike="noStrike" cap="none">
                <a:solidFill>
                  <a:srgbClr val="000000"/>
                </a:solidFill>
                <a:latin typeface="Calibri"/>
                <a:ea typeface="Calibri"/>
                <a:cs typeface="Calibri"/>
                <a:sym typeface="Calibri"/>
              </a:rPr>
              <a:t>from the choices below. </a:t>
            </a:r>
            <a:endParaRPr sz="1400" b="0" i="0" u="none" strike="noStrike" cap="none">
              <a:solidFill>
                <a:srgbClr val="000000"/>
              </a:solidFill>
              <a:latin typeface="Arial"/>
              <a:ea typeface="Arial"/>
              <a:cs typeface="Arial"/>
              <a:sym typeface="Arial"/>
            </a:endParaRPr>
          </a:p>
        </p:txBody>
      </p:sp>
      <p:sp>
        <p:nvSpPr>
          <p:cNvPr id="615" name="Google Shape;615;g29a39dea10b_0_170"/>
          <p:cNvSpPr txBox="1"/>
          <p:nvPr/>
        </p:nvSpPr>
        <p:spPr>
          <a:xfrm>
            <a:off x="1073532" y="5345490"/>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343"/>
                </a:solidFill>
                <a:latin typeface="Helvetica Neue Light"/>
                <a:ea typeface="Helvetica Neue Light"/>
                <a:cs typeface="Helvetica Neue Light"/>
                <a:sym typeface="Helvetica Neue Light"/>
              </a:rPr>
              <a:t>A </a:t>
            </a:r>
            <a:r>
              <a:rPr lang="en-US" sz="2400">
                <a:solidFill>
                  <a:srgbClr val="434343"/>
                </a:solidFill>
                <a:latin typeface="Helvetica Neue Light"/>
                <a:ea typeface="Helvetica Neue Light"/>
                <a:cs typeface="Helvetica Neue Light"/>
                <a:sym typeface="Helvetica Neue Light"/>
              </a:rPr>
              <a:t>desktop computer that is plugged in and turned on</a:t>
            </a:r>
            <a:endParaRPr sz="1400" b="0" i="0" u="none" strike="noStrike" cap="none">
              <a:solidFill>
                <a:srgbClr val="434343"/>
              </a:solidFill>
              <a:latin typeface="Arial"/>
              <a:ea typeface="Arial"/>
              <a:cs typeface="Arial"/>
              <a:sym typeface="Arial"/>
            </a:endParaRPr>
          </a:p>
        </p:txBody>
      </p:sp>
      <p:sp>
        <p:nvSpPr>
          <p:cNvPr id="616" name="Google Shape;616;g29a39dea10b_0_170"/>
          <p:cNvSpPr txBox="1"/>
          <p:nvPr/>
        </p:nvSpPr>
        <p:spPr>
          <a:xfrm>
            <a:off x="1073532" y="4265845"/>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babbling stream</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17" name="Google Shape;617;g29a39dea10b_0_170"/>
          <p:cNvSpPr txBox="1"/>
          <p:nvPr/>
        </p:nvSpPr>
        <p:spPr>
          <a:xfrm>
            <a:off x="1166884" y="1913247"/>
            <a:ext cx="7977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18" name="Google Shape;618;g29a39dea10b_0_170"/>
          <p:cNvSpPr txBox="1"/>
          <p:nvPr/>
        </p:nvSpPr>
        <p:spPr>
          <a:xfrm>
            <a:off x="1073532" y="201600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43464D"/>
                </a:solidFill>
                <a:latin typeface="Helvetica Neue Light"/>
                <a:ea typeface="Helvetica Neue Light"/>
                <a:cs typeface="Helvetica Neue Light"/>
                <a:sym typeface="Helvetica Neue Light"/>
              </a:rPr>
              <a:t>A </a:t>
            </a:r>
            <a:r>
              <a:rPr lang="en-US" sz="2400">
                <a:solidFill>
                  <a:srgbClr val="43464D"/>
                </a:solidFill>
                <a:latin typeface="Helvetica Neue Light"/>
                <a:ea typeface="Helvetica Neue Light"/>
                <a:cs typeface="Helvetica Neue Light"/>
                <a:sym typeface="Helvetica Neue Light"/>
              </a:rPr>
              <a:t>treehouse in someone’s backyard</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19" name="Google Shape;619;g29a39dea10b_0_170"/>
          <p:cNvSpPr txBox="1"/>
          <p:nvPr/>
        </p:nvSpPr>
        <p:spPr>
          <a:xfrm>
            <a:off x="380509" y="1913247"/>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620" name="Google Shape;620;g29a39dea10b_0_170"/>
          <p:cNvSpPr txBox="1"/>
          <p:nvPr/>
        </p:nvSpPr>
        <p:spPr>
          <a:xfrm>
            <a:off x="380508" y="3039064"/>
            <a:ext cx="492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621" name="Google Shape;621;g29a39dea10b_0_170"/>
          <p:cNvSpPr txBox="1"/>
          <p:nvPr/>
        </p:nvSpPr>
        <p:spPr>
          <a:xfrm>
            <a:off x="367607" y="4162217"/>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622" name="Google Shape;622;g29a39dea10b_0_170"/>
          <p:cNvSpPr txBox="1"/>
          <p:nvPr/>
        </p:nvSpPr>
        <p:spPr>
          <a:xfrm>
            <a:off x="393330" y="5285345"/>
            <a:ext cx="518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623" name="Google Shape;623;g29a39dea10b_0_170"/>
          <p:cNvSpPr txBox="1"/>
          <p:nvPr/>
        </p:nvSpPr>
        <p:spPr>
          <a:xfrm>
            <a:off x="1073532" y="3089558"/>
            <a:ext cx="7874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Helvetica Neue Light"/>
                <a:ea typeface="Helvetica Neue Light"/>
                <a:cs typeface="Helvetica Neue Light"/>
                <a:sym typeface="Helvetica Neue Light"/>
              </a:rPr>
              <a:t>A</a:t>
            </a:r>
            <a:r>
              <a:rPr lang="en-US" sz="2400">
                <a:latin typeface="Helvetica Neue Light"/>
                <a:ea typeface="Helvetica Neue Light"/>
                <a:cs typeface="Helvetica Neue Light"/>
                <a:sym typeface="Helvetica Neue Light"/>
              </a:rPr>
              <a:t> table in a dining room</a:t>
            </a:r>
            <a:endParaRPr sz="2400" b="0" i="0" u="none" strike="noStrike" cap="none">
              <a:solidFill>
                <a:srgbClr val="000000"/>
              </a:solidFill>
              <a:latin typeface="Helvetica Neue Light"/>
              <a:ea typeface="Helvetica Neue Light"/>
              <a:cs typeface="Helvetica Neue Light"/>
              <a:sym typeface="Helvetica Neue Light"/>
            </a:endParaRPr>
          </a:p>
        </p:txBody>
      </p:sp>
      <p:sp>
        <p:nvSpPr>
          <p:cNvPr id="624" name="Google Shape;624;g29a39dea10b_0_170"/>
          <p:cNvSpPr/>
          <p:nvPr/>
        </p:nvSpPr>
        <p:spPr>
          <a:xfrm>
            <a:off x="329100" y="5113650"/>
            <a:ext cx="7874100" cy="96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25e11802ac4_0_2511"/>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31" name="Google Shape;631;g25e11802ac4_0_2511"/>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32" name="Google Shape;632;g25e11802ac4_0_2511"/>
          <p:cNvCxnSpPr>
            <a:stCxn id="633" idx="4"/>
            <a:endCxn id="630"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34" name="Google Shape;634;g25e11802ac4_0_2511"/>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35" name="Google Shape;635;g25e11802ac4_0_2511"/>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33" name="Google Shape;633;g25e11802ac4_0_2511"/>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36" name="Google Shape;636;g25e11802ac4_0_2511"/>
          <p:cNvPicPr preferRelativeResize="0"/>
          <p:nvPr/>
        </p:nvPicPr>
        <p:blipFill>
          <a:blip r:embed="rId3">
            <a:alphaModFix/>
          </a:blip>
          <a:stretch>
            <a:fillRect/>
          </a:stretch>
        </p:blipFill>
        <p:spPr>
          <a:xfrm>
            <a:off x="5801625" y="957850"/>
            <a:ext cx="2726950" cy="2471149"/>
          </a:xfrm>
          <a:prstGeom prst="rect">
            <a:avLst/>
          </a:prstGeom>
          <a:noFill/>
          <a:ln>
            <a:noFill/>
          </a:ln>
        </p:spPr>
      </p:pic>
      <p:sp>
        <p:nvSpPr>
          <p:cNvPr id="637" name="Google Shape;637;g25e11802ac4_0_2511"/>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638" name="Google Shape;638;g25e11802ac4_0_2511"/>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639" name="Google Shape;639;g25e11802ac4_0_2511"/>
          <p:cNvCxnSpPr>
            <a:stCxn id="640" idx="4"/>
            <a:endCxn id="637"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641" name="Google Shape;641;g25e11802ac4_0_2511"/>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642" name="Google Shape;642;g25e11802ac4_0_2511"/>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640" name="Google Shape;640;g25e11802ac4_0_2511"/>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3" name="Google Shape;643;g25e11802ac4_0_2511"/>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000000"/>
                </a:solidFill>
                <a:latin typeface="Poppins"/>
                <a:ea typeface="Poppins"/>
                <a:cs typeface="Poppins"/>
                <a:sym typeface="Poppins"/>
              </a:rPr>
              <a:t>Closed Circuit</a:t>
            </a:r>
            <a:endParaRPr sz="700" b="0" i="0" u="none" strike="noStrike" cap="none">
              <a:solidFill>
                <a:srgbClr val="000000"/>
              </a:solidFill>
              <a:latin typeface="Arial"/>
              <a:ea typeface="Arial"/>
              <a:cs typeface="Arial"/>
              <a:sym typeface="Arial"/>
            </a:endParaRPr>
          </a:p>
        </p:txBody>
      </p:sp>
      <p:sp>
        <p:nvSpPr>
          <p:cNvPr id="644" name="Google Shape;644;g25e11802ac4_0_2511"/>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645" name="Google Shape;645;g25e11802ac4_0_2511"/>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646" name="Google Shape;646;g25e11802ac4_0_2511"/>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647" name="Google Shape;647;g25e11802ac4_0_2511"/>
          <p:cNvSpPr txBox="1"/>
          <p:nvPr/>
        </p:nvSpPr>
        <p:spPr>
          <a:xfrm>
            <a:off x="4210100" y="6143700"/>
            <a:ext cx="4504200" cy="3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Helvetica Neue Light"/>
                <a:ea typeface="Helvetica Neue Light"/>
                <a:cs typeface="Helvetica Neue Light"/>
                <a:sym typeface="Helvetica Neue Light"/>
              </a:rPr>
              <a:t>How do closed circuits impact my life?</a:t>
            </a:r>
            <a:endParaRPr sz="1700" b="0" i="0" u="none" strike="noStrike" cap="none">
              <a:solidFill>
                <a:srgbClr val="000000"/>
              </a:solidFill>
              <a:latin typeface="Arial"/>
              <a:ea typeface="Arial"/>
              <a:cs typeface="Arial"/>
              <a:sym typeface="Arial"/>
            </a:endParaRPr>
          </a:p>
        </p:txBody>
      </p:sp>
      <p:sp>
        <p:nvSpPr>
          <p:cNvPr id="648" name="Google Shape;648;g25e11802ac4_0_2511"/>
          <p:cNvSpPr txBox="1"/>
          <p:nvPr/>
        </p:nvSpPr>
        <p:spPr>
          <a:xfrm>
            <a:off x="498775" y="1473025"/>
            <a:ext cx="3982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A circuit where electricity is flowing</a:t>
            </a:r>
            <a:endParaRPr sz="2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649" name="Google Shape;649;g25e11802ac4_0_2511"/>
          <p:cNvSpPr txBox="1"/>
          <p:nvPr/>
        </p:nvSpPr>
        <p:spPr>
          <a:xfrm>
            <a:off x="624050" y="4966325"/>
            <a:ext cx="3982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A desktop computer that is plugged in and turned on</a:t>
            </a:r>
            <a:endParaRPr sz="240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25e11802ac4_0_2536"/>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56" name="Google Shape;656;g25e11802ac4_0_2536"/>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57" name="Google Shape;657;g25e11802ac4_0_2536"/>
          <p:cNvCxnSpPr>
            <a:stCxn id="658" idx="4"/>
            <a:endCxn id="65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59" name="Google Shape;659;g25e11802ac4_0_2536"/>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60" name="Google Shape;660;g25e11802ac4_0_2536"/>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58" name="Google Shape;658;g25e11802ac4_0_2536"/>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1" name="Google Shape;661;g25e11802ac4_0_2536"/>
          <p:cNvSpPr txBox="1"/>
          <p:nvPr/>
        </p:nvSpPr>
        <p:spPr>
          <a:xfrm>
            <a:off x="228900" y="203300"/>
            <a:ext cx="88404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2600" b="1" i="0" u="sng" strike="noStrike" cap="none">
                <a:solidFill>
                  <a:srgbClr val="000000"/>
                </a:solidFill>
                <a:latin typeface="Calibri"/>
                <a:ea typeface="Calibri"/>
                <a:cs typeface="Calibri"/>
                <a:sym typeface="Calibri"/>
              </a:rPr>
              <a:t>Directions:</a:t>
            </a:r>
            <a:r>
              <a:rPr lang="en-US" sz="2600" b="1" i="0" u="none" strike="noStrike" cap="none">
                <a:solidFill>
                  <a:srgbClr val="000000"/>
                </a:solidFill>
                <a:latin typeface="Calibri"/>
                <a:ea typeface="Calibri"/>
                <a:cs typeface="Calibri"/>
                <a:sym typeface="Calibri"/>
              </a:rPr>
              <a:t> </a:t>
            </a:r>
            <a:r>
              <a:rPr lang="en-US" sz="2600" b="0" i="0" u="none" strike="noStrike" cap="none">
                <a:solidFill>
                  <a:srgbClr val="000000"/>
                </a:solidFill>
                <a:latin typeface="Calibri"/>
                <a:ea typeface="Calibri"/>
                <a:cs typeface="Calibri"/>
                <a:sym typeface="Calibri"/>
              </a:rPr>
              <a:t>Choose the correct response for </a:t>
            </a:r>
            <a:r>
              <a:rPr lang="en-US" sz="2600" b="0" i="1" u="none" strike="noStrike" cap="none">
                <a:solidFill>
                  <a:srgbClr val="000000"/>
                </a:solidFill>
                <a:latin typeface="Calibri"/>
                <a:ea typeface="Calibri"/>
                <a:cs typeface="Calibri"/>
                <a:sym typeface="Calibri"/>
              </a:rPr>
              <a:t>“how do closed circuits impact my life?” </a:t>
            </a:r>
            <a:r>
              <a:rPr lang="en-US" sz="2600" b="0" i="0" u="none" strike="noStrike" cap="none">
                <a:solidFill>
                  <a:srgbClr val="000000"/>
                </a:solidFill>
                <a:latin typeface="Calibri"/>
                <a:ea typeface="Calibri"/>
                <a:cs typeface="Calibri"/>
                <a:sym typeface="Calibri"/>
              </a:rPr>
              <a:t>from the choices below.</a:t>
            </a:r>
            <a:endParaRPr sz="2600" b="0" i="0" u="none" strike="noStrike" cap="none">
              <a:solidFill>
                <a:srgbClr val="000000"/>
              </a:solidFill>
              <a:latin typeface="Arial"/>
              <a:ea typeface="Arial"/>
              <a:cs typeface="Arial"/>
              <a:sym typeface="Arial"/>
            </a:endParaRPr>
          </a:p>
        </p:txBody>
      </p:sp>
      <p:sp>
        <p:nvSpPr>
          <p:cNvPr id="662" name="Google Shape;662;g25e11802ac4_0_2536"/>
          <p:cNvSpPr txBox="1"/>
          <p:nvPr/>
        </p:nvSpPr>
        <p:spPr>
          <a:xfrm>
            <a:off x="976407" y="540699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434343"/>
                </a:solidFill>
                <a:latin typeface="Helvetica Neue Light"/>
                <a:ea typeface="Helvetica Neue Light"/>
                <a:cs typeface="Helvetica Neue Light"/>
                <a:sym typeface="Helvetica Neue Light"/>
              </a:rPr>
              <a:t>C</a:t>
            </a:r>
            <a:r>
              <a:rPr lang="en-US" sz="2200">
                <a:solidFill>
                  <a:srgbClr val="434343"/>
                </a:solidFill>
                <a:latin typeface="Helvetica Neue Light"/>
                <a:ea typeface="Helvetica Neue Light"/>
                <a:cs typeface="Helvetica Neue Light"/>
                <a:sym typeface="Helvetica Neue Light"/>
              </a:rPr>
              <a:t>losed circuits clean the air which help us breathe better.</a:t>
            </a:r>
            <a:endParaRPr sz="1200" b="0" i="0" u="none" strike="noStrike" cap="none">
              <a:solidFill>
                <a:srgbClr val="434343"/>
              </a:solidFill>
              <a:latin typeface="Arial"/>
              <a:ea typeface="Arial"/>
              <a:cs typeface="Arial"/>
              <a:sym typeface="Arial"/>
            </a:endParaRPr>
          </a:p>
        </p:txBody>
      </p:sp>
      <p:sp>
        <p:nvSpPr>
          <p:cNvPr id="663" name="Google Shape;663;g25e11802ac4_0_2536"/>
          <p:cNvSpPr txBox="1"/>
          <p:nvPr/>
        </p:nvSpPr>
        <p:spPr>
          <a:xfrm>
            <a:off x="924957" y="1490508"/>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b="0" i="0" u="none" strike="noStrike" cap="none">
                <a:solidFill>
                  <a:srgbClr val="43464D"/>
                </a:solidFill>
                <a:latin typeface="Helvetica Neue Light"/>
                <a:ea typeface="Helvetica Neue Light"/>
                <a:cs typeface="Helvetica Neue Light"/>
                <a:sym typeface="Helvetica Neue Light"/>
              </a:rPr>
              <a:t>C</a:t>
            </a:r>
            <a:r>
              <a:rPr lang="en-US" sz="2200">
                <a:solidFill>
                  <a:srgbClr val="43464D"/>
                </a:solidFill>
                <a:latin typeface="Helvetica Neue Light"/>
                <a:ea typeface="Helvetica Neue Light"/>
                <a:cs typeface="Helvetica Neue Light"/>
                <a:sym typeface="Helvetica Neue Light"/>
              </a:rPr>
              <a:t>losed circuits allow electricity to flow and power devices and machines we use in our everyday lives.</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64" name="Google Shape;664;g25e11802ac4_0_2536"/>
          <p:cNvSpPr txBox="1"/>
          <p:nvPr/>
        </p:nvSpPr>
        <p:spPr>
          <a:xfrm>
            <a:off x="924950" y="4031788"/>
            <a:ext cx="7977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Closed circuits explain how our cells work together in our bodies to keep us healthy.</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65" name="Google Shape;665;g25e11802ac4_0_2536"/>
          <p:cNvSpPr txBox="1"/>
          <p:nvPr/>
        </p:nvSpPr>
        <p:spPr>
          <a:xfrm>
            <a:off x="380509" y="1456047"/>
            <a:ext cx="4923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A</a:t>
            </a:r>
            <a:endParaRPr sz="1600" b="0" i="0" u="none" strike="noStrike" cap="none">
              <a:solidFill>
                <a:srgbClr val="000000"/>
              </a:solidFill>
              <a:latin typeface="Arial"/>
              <a:ea typeface="Arial"/>
              <a:cs typeface="Arial"/>
              <a:sym typeface="Arial"/>
            </a:endParaRPr>
          </a:p>
        </p:txBody>
      </p:sp>
      <p:sp>
        <p:nvSpPr>
          <p:cNvPr id="666" name="Google Shape;666;g25e11802ac4_0_2536"/>
          <p:cNvSpPr txBox="1"/>
          <p:nvPr/>
        </p:nvSpPr>
        <p:spPr>
          <a:xfrm>
            <a:off x="380508" y="2734264"/>
            <a:ext cx="4923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B</a:t>
            </a:r>
            <a:endParaRPr sz="1600" b="0" i="0" u="none" strike="noStrike" cap="none">
              <a:solidFill>
                <a:srgbClr val="000000"/>
              </a:solidFill>
              <a:latin typeface="Arial"/>
              <a:ea typeface="Arial"/>
              <a:cs typeface="Arial"/>
              <a:sym typeface="Arial"/>
            </a:endParaRPr>
          </a:p>
        </p:txBody>
      </p:sp>
      <p:sp>
        <p:nvSpPr>
          <p:cNvPr id="667" name="Google Shape;667;g25e11802ac4_0_2536"/>
          <p:cNvSpPr txBox="1"/>
          <p:nvPr/>
        </p:nvSpPr>
        <p:spPr>
          <a:xfrm>
            <a:off x="393332" y="4031804"/>
            <a:ext cx="5181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C</a:t>
            </a:r>
            <a:endParaRPr sz="1600" b="0" i="0" u="none" strike="noStrike" cap="none">
              <a:solidFill>
                <a:srgbClr val="000000"/>
              </a:solidFill>
              <a:latin typeface="Arial"/>
              <a:ea typeface="Arial"/>
              <a:cs typeface="Arial"/>
              <a:sym typeface="Arial"/>
            </a:endParaRPr>
          </a:p>
        </p:txBody>
      </p:sp>
      <p:sp>
        <p:nvSpPr>
          <p:cNvPr id="668" name="Google Shape;668;g25e11802ac4_0_2536"/>
          <p:cNvSpPr txBox="1"/>
          <p:nvPr/>
        </p:nvSpPr>
        <p:spPr>
          <a:xfrm>
            <a:off x="393330" y="5285345"/>
            <a:ext cx="5181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D</a:t>
            </a:r>
            <a:endParaRPr sz="1600" b="0" i="0" u="none" strike="noStrike" cap="none">
              <a:solidFill>
                <a:srgbClr val="000000"/>
              </a:solidFill>
              <a:latin typeface="Arial"/>
              <a:ea typeface="Arial"/>
              <a:cs typeface="Arial"/>
              <a:sym typeface="Arial"/>
            </a:endParaRPr>
          </a:p>
        </p:txBody>
      </p:sp>
      <p:sp>
        <p:nvSpPr>
          <p:cNvPr id="669" name="Google Shape;669;g25e11802ac4_0_2536"/>
          <p:cNvSpPr txBox="1"/>
          <p:nvPr/>
        </p:nvSpPr>
        <p:spPr>
          <a:xfrm>
            <a:off x="924957" y="2776596"/>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43464D"/>
                </a:solidFill>
                <a:latin typeface="Helvetica Neue Light"/>
                <a:ea typeface="Helvetica Neue Light"/>
                <a:cs typeface="Helvetica Neue Light"/>
                <a:sym typeface="Helvetica Neue Light"/>
              </a:rPr>
              <a:t>C</a:t>
            </a:r>
            <a:r>
              <a:rPr lang="en-US" sz="2200">
                <a:solidFill>
                  <a:srgbClr val="43464D"/>
                </a:solidFill>
                <a:latin typeface="Helvetica Neue Light"/>
                <a:ea typeface="Helvetica Neue Light"/>
                <a:cs typeface="Helvetica Neue Light"/>
                <a:sym typeface="Helvetica Neue Light"/>
              </a:rPr>
              <a:t>losed circuits allow for gasoline to move through automobiles to take us from one place to another.</a:t>
            </a:r>
            <a:endParaRPr sz="22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29a39dea10b_0_205"/>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76" name="Google Shape;676;g29a39dea10b_0_205"/>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77" name="Google Shape;677;g29a39dea10b_0_205"/>
          <p:cNvCxnSpPr>
            <a:stCxn id="678" idx="4"/>
            <a:endCxn id="675"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679" name="Google Shape;679;g29a39dea10b_0_205"/>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680" name="Google Shape;680;g29a39dea10b_0_205"/>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78" name="Google Shape;678;g29a39dea10b_0_205"/>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81" name="Google Shape;681;g29a39dea10b_0_205"/>
          <p:cNvSpPr txBox="1"/>
          <p:nvPr/>
        </p:nvSpPr>
        <p:spPr>
          <a:xfrm>
            <a:off x="228900" y="203300"/>
            <a:ext cx="88404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2600" b="1" i="0" u="sng" strike="noStrike" cap="none">
                <a:solidFill>
                  <a:srgbClr val="000000"/>
                </a:solidFill>
                <a:latin typeface="Calibri"/>
                <a:ea typeface="Calibri"/>
                <a:cs typeface="Calibri"/>
                <a:sym typeface="Calibri"/>
              </a:rPr>
              <a:t>Directions:</a:t>
            </a:r>
            <a:r>
              <a:rPr lang="en-US" sz="2600" b="1" i="0" u="none" strike="noStrike" cap="none">
                <a:solidFill>
                  <a:srgbClr val="000000"/>
                </a:solidFill>
                <a:latin typeface="Calibri"/>
                <a:ea typeface="Calibri"/>
                <a:cs typeface="Calibri"/>
                <a:sym typeface="Calibri"/>
              </a:rPr>
              <a:t> </a:t>
            </a:r>
            <a:r>
              <a:rPr lang="en-US" sz="2600" b="0" i="0" u="none" strike="noStrike" cap="none">
                <a:solidFill>
                  <a:srgbClr val="000000"/>
                </a:solidFill>
                <a:latin typeface="Calibri"/>
                <a:ea typeface="Calibri"/>
                <a:cs typeface="Calibri"/>
                <a:sym typeface="Calibri"/>
              </a:rPr>
              <a:t>Choose the correct response for </a:t>
            </a:r>
            <a:r>
              <a:rPr lang="en-US" sz="2600" b="0" i="1" u="none" strike="noStrike" cap="none">
                <a:solidFill>
                  <a:srgbClr val="000000"/>
                </a:solidFill>
                <a:latin typeface="Calibri"/>
                <a:ea typeface="Calibri"/>
                <a:cs typeface="Calibri"/>
                <a:sym typeface="Calibri"/>
              </a:rPr>
              <a:t>“how do closed circuits impact my life?” </a:t>
            </a:r>
            <a:r>
              <a:rPr lang="en-US" sz="2600" b="0" i="0" u="none" strike="noStrike" cap="none">
                <a:solidFill>
                  <a:srgbClr val="000000"/>
                </a:solidFill>
                <a:latin typeface="Calibri"/>
                <a:ea typeface="Calibri"/>
                <a:cs typeface="Calibri"/>
                <a:sym typeface="Calibri"/>
              </a:rPr>
              <a:t>from the choices below.</a:t>
            </a:r>
            <a:endParaRPr sz="2600" b="0" i="0" u="none" strike="noStrike" cap="none">
              <a:solidFill>
                <a:srgbClr val="000000"/>
              </a:solidFill>
              <a:latin typeface="Arial"/>
              <a:ea typeface="Arial"/>
              <a:cs typeface="Arial"/>
              <a:sym typeface="Arial"/>
            </a:endParaRPr>
          </a:p>
        </p:txBody>
      </p:sp>
      <p:sp>
        <p:nvSpPr>
          <p:cNvPr id="682" name="Google Shape;682;g29a39dea10b_0_205"/>
          <p:cNvSpPr txBox="1"/>
          <p:nvPr/>
        </p:nvSpPr>
        <p:spPr>
          <a:xfrm>
            <a:off x="976407" y="5406990"/>
            <a:ext cx="7874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434343"/>
                </a:solidFill>
                <a:latin typeface="Helvetica Neue Light"/>
                <a:ea typeface="Helvetica Neue Light"/>
                <a:cs typeface="Helvetica Neue Light"/>
                <a:sym typeface="Helvetica Neue Light"/>
              </a:rPr>
              <a:t>C</a:t>
            </a:r>
            <a:r>
              <a:rPr lang="en-US" sz="2200">
                <a:solidFill>
                  <a:srgbClr val="434343"/>
                </a:solidFill>
                <a:latin typeface="Helvetica Neue Light"/>
                <a:ea typeface="Helvetica Neue Light"/>
                <a:cs typeface="Helvetica Neue Light"/>
                <a:sym typeface="Helvetica Neue Light"/>
              </a:rPr>
              <a:t>losed circuits clean the air which help us breathe better.</a:t>
            </a:r>
            <a:endParaRPr sz="1200" b="0" i="0" u="none" strike="noStrike" cap="none">
              <a:solidFill>
                <a:srgbClr val="434343"/>
              </a:solidFill>
              <a:latin typeface="Arial"/>
              <a:ea typeface="Arial"/>
              <a:cs typeface="Arial"/>
              <a:sym typeface="Arial"/>
            </a:endParaRPr>
          </a:p>
        </p:txBody>
      </p:sp>
      <p:sp>
        <p:nvSpPr>
          <p:cNvPr id="683" name="Google Shape;683;g29a39dea10b_0_205"/>
          <p:cNvSpPr txBox="1"/>
          <p:nvPr/>
        </p:nvSpPr>
        <p:spPr>
          <a:xfrm>
            <a:off x="924957" y="1490508"/>
            <a:ext cx="7874100" cy="80340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2200"/>
              <a:buFont typeface="Arial"/>
              <a:buNone/>
            </a:pPr>
            <a:r>
              <a:rPr lang="en-US" sz="2200" b="0" i="0" u="none" strike="noStrike" cap="none">
                <a:solidFill>
                  <a:srgbClr val="43464D"/>
                </a:solidFill>
                <a:latin typeface="Helvetica Neue Light"/>
                <a:ea typeface="Helvetica Neue Light"/>
                <a:cs typeface="Helvetica Neue Light"/>
                <a:sym typeface="Helvetica Neue Light"/>
              </a:rPr>
              <a:t>C</a:t>
            </a:r>
            <a:r>
              <a:rPr lang="en-US" sz="2200">
                <a:solidFill>
                  <a:srgbClr val="43464D"/>
                </a:solidFill>
                <a:latin typeface="Helvetica Neue Light"/>
                <a:ea typeface="Helvetica Neue Light"/>
                <a:cs typeface="Helvetica Neue Light"/>
                <a:sym typeface="Helvetica Neue Light"/>
              </a:rPr>
              <a:t>losed circuits allow electricity to flow and power devices and machines we use in our everyday lives.</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84" name="Google Shape;684;g29a39dea10b_0_205"/>
          <p:cNvSpPr txBox="1"/>
          <p:nvPr/>
        </p:nvSpPr>
        <p:spPr>
          <a:xfrm>
            <a:off x="924950" y="4031788"/>
            <a:ext cx="79770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Closed circuits explain how our cells work together in our bodies to keep us healthy.</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85" name="Google Shape;685;g29a39dea10b_0_205"/>
          <p:cNvSpPr txBox="1"/>
          <p:nvPr/>
        </p:nvSpPr>
        <p:spPr>
          <a:xfrm>
            <a:off x="380509" y="1456047"/>
            <a:ext cx="4923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A</a:t>
            </a:r>
            <a:endParaRPr sz="1600" b="0" i="0" u="none" strike="noStrike" cap="none">
              <a:solidFill>
                <a:srgbClr val="000000"/>
              </a:solidFill>
              <a:latin typeface="Arial"/>
              <a:ea typeface="Arial"/>
              <a:cs typeface="Arial"/>
              <a:sym typeface="Arial"/>
            </a:endParaRPr>
          </a:p>
        </p:txBody>
      </p:sp>
      <p:sp>
        <p:nvSpPr>
          <p:cNvPr id="686" name="Google Shape;686;g29a39dea10b_0_205"/>
          <p:cNvSpPr txBox="1"/>
          <p:nvPr/>
        </p:nvSpPr>
        <p:spPr>
          <a:xfrm>
            <a:off x="380508" y="2734264"/>
            <a:ext cx="4923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B</a:t>
            </a:r>
            <a:endParaRPr sz="1600" b="0" i="0" u="none" strike="noStrike" cap="none">
              <a:solidFill>
                <a:srgbClr val="000000"/>
              </a:solidFill>
              <a:latin typeface="Arial"/>
              <a:ea typeface="Arial"/>
              <a:cs typeface="Arial"/>
              <a:sym typeface="Arial"/>
            </a:endParaRPr>
          </a:p>
        </p:txBody>
      </p:sp>
      <p:sp>
        <p:nvSpPr>
          <p:cNvPr id="687" name="Google Shape;687;g29a39dea10b_0_205"/>
          <p:cNvSpPr txBox="1"/>
          <p:nvPr/>
        </p:nvSpPr>
        <p:spPr>
          <a:xfrm>
            <a:off x="393332" y="4031804"/>
            <a:ext cx="5181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C</a:t>
            </a:r>
            <a:endParaRPr sz="1600" b="0" i="0" u="none" strike="noStrike" cap="none">
              <a:solidFill>
                <a:srgbClr val="000000"/>
              </a:solidFill>
              <a:latin typeface="Arial"/>
              <a:ea typeface="Arial"/>
              <a:cs typeface="Arial"/>
              <a:sym typeface="Arial"/>
            </a:endParaRPr>
          </a:p>
        </p:txBody>
      </p:sp>
      <p:sp>
        <p:nvSpPr>
          <p:cNvPr id="688" name="Google Shape;688;g29a39dea10b_0_205"/>
          <p:cNvSpPr txBox="1"/>
          <p:nvPr/>
        </p:nvSpPr>
        <p:spPr>
          <a:xfrm>
            <a:off x="393330" y="5285345"/>
            <a:ext cx="518100" cy="67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000000"/>
                </a:solidFill>
                <a:latin typeface="Arial"/>
                <a:ea typeface="Arial"/>
                <a:cs typeface="Arial"/>
                <a:sym typeface="Arial"/>
              </a:rPr>
              <a:t>D</a:t>
            </a:r>
            <a:endParaRPr sz="1600" b="0" i="0" u="none" strike="noStrike" cap="none">
              <a:solidFill>
                <a:srgbClr val="000000"/>
              </a:solidFill>
              <a:latin typeface="Arial"/>
              <a:ea typeface="Arial"/>
              <a:cs typeface="Arial"/>
              <a:sym typeface="Arial"/>
            </a:endParaRPr>
          </a:p>
        </p:txBody>
      </p:sp>
      <p:sp>
        <p:nvSpPr>
          <p:cNvPr id="689" name="Google Shape;689;g29a39dea10b_0_205"/>
          <p:cNvSpPr txBox="1"/>
          <p:nvPr/>
        </p:nvSpPr>
        <p:spPr>
          <a:xfrm>
            <a:off x="924957" y="2776596"/>
            <a:ext cx="7874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43464D"/>
                </a:solidFill>
                <a:latin typeface="Helvetica Neue Light"/>
                <a:ea typeface="Helvetica Neue Light"/>
                <a:cs typeface="Helvetica Neue Light"/>
                <a:sym typeface="Helvetica Neue Light"/>
              </a:rPr>
              <a:t>C</a:t>
            </a:r>
            <a:r>
              <a:rPr lang="en-US" sz="2200">
                <a:solidFill>
                  <a:srgbClr val="43464D"/>
                </a:solidFill>
                <a:latin typeface="Helvetica Neue Light"/>
                <a:ea typeface="Helvetica Neue Light"/>
                <a:cs typeface="Helvetica Neue Light"/>
                <a:sym typeface="Helvetica Neue Light"/>
              </a:rPr>
              <a:t>losed circuits allow for gasoline to move through automobiles to take us from one place to another.</a:t>
            </a:r>
            <a:endParaRPr sz="2200" b="0" i="0" u="none" strike="noStrike" cap="none">
              <a:solidFill>
                <a:srgbClr val="000000"/>
              </a:solidFill>
              <a:latin typeface="Helvetica Neue Light"/>
              <a:ea typeface="Helvetica Neue Light"/>
              <a:cs typeface="Helvetica Neue Light"/>
              <a:sym typeface="Helvetica Neue Light"/>
            </a:endParaRPr>
          </a:p>
        </p:txBody>
      </p:sp>
      <p:sp>
        <p:nvSpPr>
          <p:cNvPr id="690" name="Google Shape;690;g29a39dea10b_0_205"/>
          <p:cNvSpPr/>
          <p:nvPr/>
        </p:nvSpPr>
        <p:spPr>
          <a:xfrm>
            <a:off x="176700" y="1379850"/>
            <a:ext cx="8464200" cy="961500"/>
          </a:xfrm>
          <a:prstGeom prst="roundRect">
            <a:avLst>
              <a:gd name="adj" fmla="val 16667"/>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25e11802ac4_0_2649"/>
          <p:cNvSpPr/>
          <p:nvPr/>
        </p:nvSpPr>
        <p:spPr>
          <a:xfrm>
            <a:off x="117772" y="143749"/>
            <a:ext cx="244500" cy="250500"/>
          </a:xfrm>
          <a:prstGeom prst="rect">
            <a:avLst/>
          </a:prstGeom>
          <a:no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697" name="Google Shape;697;g25e11802ac4_0_2649"/>
          <p:cNvCxnSpPr/>
          <p:nvPr/>
        </p:nvCxnSpPr>
        <p:spPr>
          <a:xfrm>
            <a:off x="240444" y="143749"/>
            <a:ext cx="0" cy="76200"/>
          </a:xfrm>
          <a:prstGeom prst="straightConnector1">
            <a:avLst/>
          </a:prstGeom>
          <a:noFill/>
          <a:ln w="25400" cap="flat" cmpd="sng">
            <a:solidFill>
              <a:srgbClr val="FF932B"/>
            </a:solidFill>
            <a:prstDash val="solid"/>
            <a:round/>
            <a:headEnd type="none" w="sm" len="sm"/>
            <a:tailEnd type="none" w="sm" len="sm"/>
          </a:ln>
        </p:spPr>
      </p:cxnSp>
      <p:cxnSp>
        <p:nvCxnSpPr>
          <p:cNvPr id="698" name="Google Shape;698;g25e11802ac4_0_2649"/>
          <p:cNvCxnSpPr>
            <a:stCxn id="699" idx="4"/>
            <a:endCxn id="696" idx="2"/>
          </p:cNvCxnSpPr>
          <p:nvPr/>
        </p:nvCxnSpPr>
        <p:spPr>
          <a:xfrm>
            <a:off x="239387" y="317040"/>
            <a:ext cx="600" cy="77100"/>
          </a:xfrm>
          <a:prstGeom prst="straightConnector1">
            <a:avLst/>
          </a:prstGeom>
          <a:noFill/>
          <a:ln w="25400" cap="flat" cmpd="sng">
            <a:solidFill>
              <a:srgbClr val="FF932B"/>
            </a:solidFill>
            <a:prstDash val="solid"/>
            <a:round/>
            <a:headEnd type="none" w="sm" len="sm"/>
            <a:tailEnd type="none" w="sm" len="sm"/>
          </a:ln>
        </p:spPr>
      </p:cxnSp>
      <p:cxnSp>
        <p:nvCxnSpPr>
          <p:cNvPr id="700" name="Google Shape;700;g25e11802ac4_0_2649"/>
          <p:cNvCxnSpPr/>
          <p:nvPr/>
        </p:nvCxnSpPr>
        <p:spPr>
          <a:xfrm>
            <a:off x="117772" y="268430"/>
            <a:ext cx="71400" cy="0"/>
          </a:xfrm>
          <a:prstGeom prst="straightConnector1">
            <a:avLst/>
          </a:prstGeom>
          <a:noFill/>
          <a:ln w="25400" cap="flat" cmpd="sng">
            <a:solidFill>
              <a:srgbClr val="FF932B"/>
            </a:solidFill>
            <a:prstDash val="solid"/>
            <a:round/>
            <a:headEnd type="none" w="sm" len="sm"/>
            <a:tailEnd type="none" w="sm" len="sm"/>
          </a:ln>
        </p:spPr>
      </p:cxnSp>
      <p:cxnSp>
        <p:nvCxnSpPr>
          <p:cNvPr id="701" name="Google Shape;701;g25e11802ac4_0_2649"/>
          <p:cNvCxnSpPr/>
          <p:nvPr/>
        </p:nvCxnSpPr>
        <p:spPr>
          <a:xfrm>
            <a:off x="289669" y="266789"/>
            <a:ext cx="72600" cy="0"/>
          </a:xfrm>
          <a:prstGeom prst="straightConnector1">
            <a:avLst/>
          </a:prstGeom>
          <a:noFill/>
          <a:ln w="25400" cap="flat" cmpd="sng">
            <a:solidFill>
              <a:srgbClr val="FF932B"/>
            </a:solidFill>
            <a:prstDash val="solid"/>
            <a:round/>
            <a:headEnd type="none" w="sm" len="sm"/>
            <a:tailEnd type="none" w="sm" len="sm"/>
          </a:ln>
        </p:spPr>
      </p:cxnSp>
      <p:sp>
        <p:nvSpPr>
          <p:cNvPr id="699" name="Google Shape;699;g25e11802ac4_0_2649"/>
          <p:cNvSpPr/>
          <p:nvPr/>
        </p:nvSpPr>
        <p:spPr>
          <a:xfrm>
            <a:off x="189137" y="219840"/>
            <a:ext cx="100500" cy="97200"/>
          </a:xfrm>
          <a:prstGeom prst="ellipse">
            <a:avLst/>
          </a:prstGeom>
          <a:solidFill>
            <a:srgbClr val="FFFFFF"/>
          </a:solidFill>
          <a:ln w="25400" cap="flat" cmpd="sng">
            <a:solidFill>
              <a:srgbClr val="FF93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702" name="Google Shape;702;g25e11802ac4_0_2649"/>
          <p:cNvPicPr preferRelativeResize="0"/>
          <p:nvPr/>
        </p:nvPicPr>
        <p:blipFill>
          <a:blip r:embed="rId3">
            <a:alphaModFix/>
          </a:blip>
          <a:stretch>
            <a:fillRect/>
          </a:stretch>
        </p:blipFill>
        <p:spPr>
          <a:xfrm>
            <a:off x="5801625" y="957850"/>
            <a:ext cx="2726950" cy="2471149"/>
          </a:xfrm>
          <a:prstGeom prst="rect">
            <a:avLst/>
          </a:prstGeom>
          <a:noFill/>
          <a:ln>
            <a:noFill/>
          </a:ln>
        </p:spPr>
      </p:pic>
      <p:sp>
        <p:nvSpPr>
          <p:cNvPr id="703" name="Google Shape;703;g25e11802ac4_0_2649"/>
          <p:cNvSpPr/>
          <p:nvPr/>
        </p:nvSpPr>
        <p:spPr>
          <a:xfrm>
            <a:off x="498763" y="699655"/>
            <a:ext cx="8187900" cy="58053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704" name="Google Shape;704;g25e11802ac4_0_2649"/>
          <p:cNvCxnSpPr/>
          <p:nvPr/>
        </p:nvCxnSpPr>
        <p:spPr>
          <a:xfrm>
            <a:off x="4606850" y="699655"/>
            <a:ext cx="0" cy="1763100"/>
          </a:xfrm>
          <a:prstGeom prst="straightConnector1">
            <a:avLst/>
          </a:prstGeom>
          <a:noFill/>
          <a:ln w="25400" cap="flat" cmpd="sng">
            <a:solidFill>
              <a:schemeClr val="dk1"/>
            </a:solidFill>
            <a:prstDash val="solid"/>
            <a:round/>
            <a:headEnd type="none" w="sm" len="sm"/>
            <a:tailEnd type="none" w="sm" len="sm"/>
          </a:ln>
        </p:spPr>
      </p:cxnSp>
      <p:cxnSp>
        <p:nvCxnSpPr>
          <p:cNvPr id="705" name="Google Shape;705;g25e11802ac4_0_2649"/>
          <p:cNvCxnSpPr>
            <a:stCxn id="706" idx="4"/>
            <a:endCxn id="703" idx="2"/>
          </p:cNvCxnSpPr>
          <p:nvPr/>
        </p:nvCxnSpPr>
        <p:spPr>
          <a:xfrm>
            <a:off x="4571972" y="4712344"/>
            <a:ext cx="20700" cy="1792500"/>
          </a:xfrm>
          <a:prstGeom prst="straightConnector1">
            <a:avLst/>
          </a:prstGeom>
          <a:noFill/>
          <a:ln w="25400" cap="flat" cmpd="sng">
            <a:solidFill>
              <a:schemeClr val="dk1"/>
            </a:solidFill>
            <a:prstDash val="solid"/>
            <a:round/>
            <a:headEnd type="none" w="sm" len="sm"/>
            <a:tailEnd type="none" w="sm" len="sm"/>
          </a:ln>
        </p:spPr>
      </p:cxnSp>
      <p:cxnSp>
        <p:nvCxnSpPr>
          <p:cNvPr id="707" name="Google Shape;707;g25e11802ac4_0_2649"/>
          <p:cNvCxnSpPr/>
          <p:nvPr/>
        </p:nvCxnSpPr>
        <p:spPr>
          <a:xfrm>
            <a:off x="498763" y="3588457"/>
            <a:ext cx="2389800" cy="0"/>
          </a:xfrm>
          <a:prstGeom prst="straightConnector1">
            <a:avLst/>
          </a:prstGeom>
          <a:noFill/>
          <a:ln w="25400" cap="flat" cmpd="sng">
            <a:solidFill>
              <a:schemeClr val="dk1"/>
            </a:solidFill>
            <a:prstDash val="solid"/>
            <a:round/>
            <a:headEnd type="none" w="sm" len="sm"/>
            <a:tailEnd type="none" w="sm" len="sm"/>
          </a:ln>
        </p:spPr>
      </p:cxnSp>
      <p:cxnSp>
        <p:nvCxnSpPr>
          <p:cNvPr id="708" name="Google Shape;708;g25e11802ac4_0_2649"/>
          <p:cNvCxnSpPr/>
          <p:nvPr/>
        </p:nvCxnSpPr>
        <p:spPr>
          <a:xfrm>
            <a:off x="6255327" y="3550427"/>
            <a:ext cx="2431500" cy="0"/>
          </a:xfrm>
          <a:prstGeom prst="straightConnector1">
            <a:avLst/>
          </a:prstGeom>
          <a:noFill/>
          <a:ln w="25400" cap="flat" cmpd="sng">
            <a:solidFill>
              <a:schemeClr val="dk1"/>
            </a:solidFill>
            <a:prstDash val="solid"/>
            <a:round/>
            <a:headEnd type="none" w="sm" len="sm"/>
            <a:tailEnd type="none" w="sm" len="sm"/>
          </a:ln>
        </p:spPr>
      </p:cxnSp>
      <p:sp>
        <p:nvSpPr>
          <p:cNvPr id="706" name="Google Shape;706;g25e11802ac4_0_2649"/>
          <p:cNvSpPr/>
          <p:nvPr/>
        </p:nvSpPr>
        <p:spPr>
          <a:xfrm>
            <a:off x="2888672" y="2462644"/>
            <a:ext cx="3366600" cy="2249700"/>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9" name="Google Shape;709;g25e11802ac4_0_2649"/>
          <p:cNvSpPr txBox="1"/>
          <p:nvPr/>
        </p:nvSpPr>
        <p:spPr>
          <a:xfrm>
            <a:off x="2990050" y="3343633"/>
            <a:ext cx="3163800"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000000"/>
                </a:solidFill>
                <a:latin typeface="Poppins"/>
                <a:ea typeface="Poppins"/>
                <a:cs typeface="Poppins"/>
                <a:sym typeface="Poppins"/>
              </a:rPr>
              <a:t>Closed Circuit</a:t>
            </a:r>
            <a:endParaRPr sz="700" b="0" i="0" u="none" strike="noStrike" cap="none">
              <a:solidFill>
                <a:srgbClr val="000000"/>
              </a:solidFill>
              <a:latin typeface="Arial"/>
              <a:ea typeface="Arial"/>
              <a:cs typeface="Arial"/>
              <a:sym typeface="Arial"/>
            </a:endParaRPr>
          </a:p>
        </p:txBody>
      </p:sp>
      <p:sp>
        <p:nvSpPr>
          <p:cNvPr id="710" name="Google Shape;710;g25e11802ac4_0_2649"/>
          <p:cNvSpPr txBox="1"/>
          <p:nvPr/>
        </p:nvSpPr>
        <p:spPr>
          <a:xfrm>
            <a:off x="494363" y="701495"/>
            <a:ext cx="114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Definition</a:t>
            </a:r>
            <a:endParaRPr sz="1400" b="0" i="0" u="none" strike="noStrike" cap="none">
              <a:solidFill>
                <a:srgbClr val="000000"/>
              </a:solidFill>
              <a:latin typeface="Arial"/>
              <a:ea typeface="Arial"/>
              <a:cs typeface="Arial"/>
              <a:sym typeface="Arial"/>
            </a:endParaRPr>
          </a:p>
        </p:txBody>
      </p:sp>
      <p:sp>
        <p:nvSpPr>
          <p:cNvPr id="711" name="Google Shape;711;g25e11802ac4_0_2649"/>
          <p:cNvSpPr txBox="1"/>
          <p:nvPr/>
        </p:nvSpPr>
        <p:spPr>
          <a:xfrm>
            <a:off x="498763" y="6056745"/>
            <a:ext cx="1082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Example</a:t>
            </a:r>
            <a:endParaRPr sz="1400" b="0" i="0" u="none" strike="noStrike" cap="none">
              <a:solidFill>
                <a:srgbClr val="000000"/>
              </a:solidFill>
              <a:latin typeface="Arial"/>
              <a:ea typeface="Arial"/>
              <a:cs typeface="Arial"/>
              <a:sym typeface="Arial"/>
            </a:endParaRPr>
          </a:p>
        </p:txBody>
      </p:sp>
      <p:sp>
        <p:nvSpPr>
          <p:cNvPr id="712" name="Google Shape;712;g25e11802ac4_0_2649"/>
          <p:cNvSpPr txBox="1"/>
          <p:nvPr/>
        </p:nvSpPr>
        <p:spPr>
          <a:xfrm>
            <a:off x="7783989" y="676687"/>
            <a:ext cx="902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Helvetica Neue Light"/>
                <a:ea typeface="Helvetica Neue Light"/>
                <a:cs typeface="Helvetica Neue Light"/>
                <a:sym typeface="Helvetica Neue Light"/>
              </a:rPr>
              <a:t>Picture</a:t>
            </a:r>
            <a:endParaRPr sz="1400" b="0" i="0" u="none" strike="noStrike" cap="none">
              <a:solidFill>
                <a:srgbClr val="000000"/>
              </a:solidFill>
              <a:latin typeface="Arial"/>
              <a:ea typeface="Arial"/>
              <a:cs typeface="Arial"/>
              <a:sym typeface="Arial"/>
            </a:endParaRPr>
          </a:p>
        </p:txBody>
      </p:sp>
      <p:sp>
        <p:nvSpPr>
          <p:cNvPr id="713" name="Google Shape;713;g25e11802ac4_0_2649"/>
          <p:cNvSpPr txBox="1"/>
          <p:nvPr/>
        </p:nvSpPr>
        <p:spPr>
          <a:xfrm>
            <a:off x="4210100" y="6143700"/>
            <a:ext cx="4504200" cy="354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700" b="0" i="0" u="none" strike="noStrike" cap="none">
                <a:solidFill>
                  <a:srgbClr val="000000"/>
                </a:solidFill>
                <a:latin typeface="Helvetica Neue Light"/>
                <a:ea typeface="Helvetica Neue Light"/>
                <a:cs typeface="Helvetica Neue Light"/>
                <a:sym typeface="Helvetica Neue Light"/>
              </a:rPr>
              <a:t>How do closed circuits impact my life?</a:t>
            </a:r>
            <a:endParaRPr sz="1700" b="0" i="0" u="none" strike="noStrike" cap="none">
              <a:solidFill>
                <a:srgbClr val="000000"/>
              </a:solidFill>
              <a:latin typeface="Arial"/>
              <a:ea typeface="Arial"/>
              <a:cs typeface="Arial"/>
              <a:sym typeface="Arial"/>
            </a:endParaRPr>
          </a:p>
        </p:txBody>
      </p:sp>
      <p:sp>
        <p:nvSpPr>
          <p:cNvPr id="714" name="Google Shape;714;g25e11802ac4_0_2649"/>
          <p:cNvSpPr txBox="1"/>
          <p:nvPr/>
        </p:nvSpPr>
        <p:spPr>
          <a:xfrm>
            <a:off x="498775" y="1473025"/>
            <a:ext cx="3982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A circuit where electricity is flowing</a:t>
            </a:r>
            <a:endParaRPr sz="2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715" name="Google Shape;715;g25e11802ac4_0_2649"/>
          <p:cNvSpPr txBox="1"/>
          <p:nvPr/>
        </p:nvSpPr>
        <p:spPr>
          <a:xfrm>
            <a:off x="624050" y="4966325"/>
            <a:ext cx="39828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A desktop computer that is plugged in and turned on</a:t>
            </a:r>
            <a:endParaRPr sz="24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716" name="Google Shape;716;g25e11802ac4_0_2649"/>
          <p:cNvSpPr txBox="1"/>
          <p:nvPr/>
        </p:nvSpPr>
        <p:spPr>
          <a:xfrm>
            <a:off x="4606850" y="4728775"/>
            <a:ext cx="40797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Calibri"/>
              </a:rPr>
              <a:t>Closed circuits allow electricity to flow and power devices and machines we use in our everyday lives.</a:t>
            </a:r>
            <a:endParaRPr sz="2200" dirty="0">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52"/>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723" name="Google Shape;723;p52"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29a39dea10b_0_241" descr="Rewind"/>
          <p:cNvSpPr/>
          <p:nvPr/>
        </p:nvSpPr>
        <p:spPr>
          <a:xfrm>
            <a:off x="0" y="0"/>
            <a:ext cx="920100" cy="780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29a39dea10b_0_241"/>
          <p:cNvSpPr txBox="1">
            <a:spLocks noGrp="1"/>
          </p:cNvSpPr>
          <p:nvPr>
            <p:ph type="subTitle" idx="1"/>
          </p:nvPr>
        </p:nvSpPr>
        <p:spPr>
          <a:xfrm>
            <a:off x="771749" y="8592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Closed Circuit</a:t>
            </a:r>
            <a:r>
              <a:rPr lang="en-US" b="1">
                <a:solidFill>
                  <a:schemeClr val="dk1"/>
                </a:solidFill>
              </a:rPr>
              <a:t>: </a:t>
            </a:r>
            <a:r>
              <a:rPr lang="en-US">
                <a:solidFill>
                  <a:schemeClr val="dk1"/>
                </a:solidFill>
              </a:rPr>
              <a:t>a circuit where electricity is flowing</a:t>
            </a:r>
            <a:endParaRPr/>
          </a:p>
        </p:txBody>
      </p:sp>
      <p:pic>
        <p:nvPicPr>
          <p:cNvPr id="731" name="Google Shape;731;g29a39dea10b_0_241"/>
          <p:cNvPicPr preferRelativeResize="0"/>
          <p:nvPr/>
        </p:nvPicPr>
        <p:blipFill>
          <a:blip r:embed="rId4">
            <a:alphaModFix/>
          </a:blip>
          <a:stretch>
            <a:fillRect/>
          </a:stretch>
        </p:blipFill>
        <p:spPr>
          <a:xfrm>
            <a:off x="504977" y="2428675"/>
            <a:ext cx="8266974" cy="3337675"/>
          </a:xfrm>
          <a:prstGeom prst="rect">
            <a:avLst/>
          </a:prstGeom>
          <a:noFill/>
          <a:ln>
            <a:noFill/>
          </a:ln>
        </p:spPr>
      </p:pic>
      <p:sp>
        <p:nvSpPr>
          <p:cNvPr id="732" name="Google Shape;732;g29a39dea10b_0_241"/>
          <p:cNvSpPr/>
          <p:nvPr/>
        </p:nvSpPr>
        <p:spPr>
          <a:xfrm>
            <a:off x="195825" y="1993500"/>
            <a:ext cx="4376100" cy="3945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29a0e60ffa9_0_1"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g29a0e60ffa9_0_1"/>
          <p:cNvSpPr txBox="1"/>
          <p:nvPr/>
        </p:nvSpPr>
        <p:spPr>
          <a:xfrm>
            <a:off x="722555" y="298084"/>
            <a:ext cx="8209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How is electricity transmitted and used in daily life?</a:t>
            </a:r>
            <a:endParaRPr sz="1400" b="0" i="0" u="none" strike="noStrike" cap="none">
              <a:solidFill>
                <a:srgbClr val="000000"/>
              </a:solidFill>
              <a:latin typeface="Arial"/>
              <a:ea typeface="Arial"/>
              <a:cs typeface="Arial"/>
              <a:sym typeface="Arial"/>
            </a:endParaRPr>
          </a:p>
        </p:txBody>
      </p:sp>
      <p:pic>
        <p:nvPicPr>
          <p:cNvPr id="740" name="Google Shape;740;g29a0e60ffa9_0_1"/>
          <p:cNvPicPr preferRelativeResize="0"/>
          <p:nvPr/>
        </p:nvPicPr>
        <p:blipFill rotWithShape="1">
          <a:blip r:embed="rId4">
            <a:alphaModFix/>
          </a:blip>
          <a:srcRect/>
          <a:stretch/>
        </p:blipFill>
        <p:spPr>
          <a:xfrm>
            <a:off x="152400" y="1466284"/>
            <a:ext cx="8839204" cy="403346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2936c336ece_0_1205"/>
          <p:cNvSpPr txBox="1"/>
          <p:nvPr/>
        </p:nvSpPr>
        <p:spPr>
          <a:xfrm>
            <a:off x="1098600" y="-150"/>
            <a:ext cx="75861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Activity </a:t>
            </a:r>
            <a:endParaRPr sz="1400" b="0" i="0" u="none" strike="noStrike" cap="none">
              <a:solidFill>
                <a:srgbClr val="000000"/>
              </a:solidFill>
              <a:latin typeface="Arial"/>
              <a:ea typeface="Arial"/>
              <a:cs typeface="Arial"/>
              <a:sym typeface="Arial"/>
            </a:endParaRPr>
          </a:p>
        </p:txBody>
      </p:sp>
      <p:sp>
        <p:nvSpPr>
          <p:cNvPr id="756" name="Google Shape;756;g2936c336ece_0_1205"/>
          <p:cNvSpPr txBox="1"/>
          <p:nvPr/>
        </p:nvSpPr>
        <p:spPr>
          <a:xfrm>
            <a:off x="113025" y="5147250"/>
            <a:ext cx="9071700" cy="1662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u="sng">
                <a:solidFill>
                  <a:schemeClr val="hlink"/>
                </a:solidFill>
                <a:latin typeface="Calibri"/>
                <a:ea typeface="Calibri"/>
                <a:cs typeface="Calibri"/>
                <a:sym typeface="Calibri"/>
                <a:hlinkClick r:id="rId3"/>
              </a:rPr>
              <a:t>Open vs. Closed Circuits Lesson Plan</a:t>
            </a:r>
            <a:endParaRPr sz="2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400">
                <a:latin typeface="Calibri"/>
                <a:ea typeface="Calibri"/>
                <a:cs typeface="Calibri"/>
                <a:sym typeface="Calibri"/>
              </a:rPr>
              <a:t>Following the directions and using the materials on the lesson plan above, teachers will demonstrate different types of circuits. Students will explore the differences between open and closed circuits. </a:t>
            </a:r>
            <a:endParaRPr sz="2400" b="0" i="0" u="none" strike="noStrike" cap="none">
              <a:solidFill>
                <a:srgbClr val="000000"/>
              </a:solidFill>
              <a:latin typeface="Calibri"/>
              <a:ea typeface="Calibri"/>
              <a:cs typeface="Calibri"/>
              <a:sym typeface="Calibri"/>
            </a:endParaRPr>
          </a:p>
        </p:txBody>
      </p:sp>
      <p:pic>
        <p:nvPicPr>
          <p:cNvPr id="757" name="Google Shape;757;g2936c336ece_0_1205"/>
          <p:cNvPicPr preferRelativeResize="0"/>
          <p:nvPr/>
        </p:nvPicPr>
        <p:blipFill>
          <a:blip r:embed="rId4">
            <a:alphaModFix/>
          </a:blip>
          <a:stretch>
            <a:fillRect/>
          </a:stretch>
        </p:blipFill>
        <p:spPr>
          <a:xfrm>
            <a:off x="2188275" y="1040056"/>
            <a:ext cx="4921201" cy="3863474"/>
          </a:xfrm>
          <a:prstGeom prst="rect">
            <a:avLst/>
          </a:prstGeom>
          <a:noFill/>
          <a:ln>
            <a:noFill/>
          </a:ln>
        </p:spPr>
      </p:pic>
      <p:sp>
        <p:nvSpPr>
          <p:cNvPr id="758" name="Google Shape;758;g2936c336ece_0_1205" descr="Laptop"/>
          <p:cNvSpPr/>
          <p:nvPr/>
        </p:nvSpPr>
        <p:spPr>
          <a:xfrm>
            <a:off x="44367"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6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pic>
        <p:nvPicPr>
          <p:cNvPr id="769" name="Google Shape;769;p14"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770" name="Google Shape;770;p14"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771" name="Google Shape;771;p14"/>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772" name="Google Shape;772;p14"/>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This Was Created With Resources From:</a:t>
            </a:r>
            <a:endParaRPr sz="1400" b="0" i="0" u="none" strike="noStrike" cap="none">
              <a:solidFill>
                <a:srgbClr val="000000"/>
              </a:solidFill>
              <a:latin typeface="Arial"/>
              <a:ea typeface="Arial"/>
              <a:cs typeface="Arial"/>
              <a:sym typeface="Arial"/>
            </a:endParaRPr>
          </a:p>
        </p:txBody>
      </p:sp>
      <p:sp>
        <p:nvSpPr>
          <p:cNvPr id="773" name="Google Shape;773;p14"/>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1" i="0" u="none" strike="noStrike" cap="none">
                <a:solidFill>
                  <a:srgbClr val="000000"/>
                </a:solidFill>
                <a:latin typeface="Calibri"/>
                <a:ea typeface="Calibri"/>
                <a:cs typeface="Calibri"/>
                <a:sym typeface="Calibri"/>
              </a:rPr>
              <a:t>Questions or Comments</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endParaRPr sz="145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 Michael Kennedy, Ph.D.          MKennedy@Virginia.edu </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Calibri"/>
                <a:ea typeface="Calibri"/>
                <a:cs typeface="Calibri"/>
                <a:sym typeface="Calibri"/>
              </a:rPr>
              <a:t>Rachel L Kunemund, Ph.D.	             rk8vm@virginia.edu</a:t>
            </a: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936c336ece_0_739"/>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Electricity</a:t>
            </a:r>
            <a:r>
              <a:rPr lang="en-US" b="1">
                <a:solidFill>
                  <a:schemeClr val="dk1"/>
                </a:solidFill>
              </a:rPr>
              <a:t>: </a:t>
            </a:r>
            <a:r>
              <a:rPr lang="en-US">
                <a:solidFill>
                  <a:schemeClr val="dk1"/>
                </a:solidFill>
              </a:rPr>
              <a:t>electrical energy transformed into different forms of energy to meet needs</a:t>
            </a:r>
            <a:endParaRPr/>
          </a:p>
        </p:txBody>
      </p:sp>
      <p:sp>
        <p:nvSpPr>
          <p:cNvPr id="150" name="Google Shape;150;g2936c336ece_0_739"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g2936c336ece_0_739"/>
          <p:cNvPicPr preferRelativeResize="0"/>
          <p:nvPr/>
        </p:nvPicPr>
        <p:blipFill rotWithShape="1">
          <a:blip r:embed="rId4">
            <a:alphaModFix/>
          </a:blip>
          <a:srcRect/>
          <a:stretch/>
        </p:blipFill>
        <p:spPr>
          <a:xfrm>
            <a:off x="152400" y="2256917"/>
            <a:ext cx="8839204" cy="31506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936c336ece_0_655"/>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Current</a:t>
            </a:r>
            <a:r>
              <a:rPr lang="en-US" b="1">
                <a:solidFill>
                  <a:schemeClr val="dk1"/>
                </a:solidFill>
              </a:rPr>
              <a:t>: </a:t>
            </a:r>
            <a:r>
              <a:rPr lang="en-US">
                <a:solidFill>
                  <a:schemeClr val="dk1"/>
                </a:solidFill>
              </a:rPr>
              <a:t>an electrical charge in motion</a:t>
            </a:r>
            <a:endParaRPr/>
          </a:p>
        </p:txBody>
      </p:sp>
      <p:sp>
        <p:nvSpPr>
          <p:cNvPr id="158" name="Google Shape;158;g2936c336ece_0_655"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9" name="Google Shape;159;g2936c336ece_0_655"/>
          <p:cNvPicPr preferRelativeResize="0"/>
          <p:nvPr/>
        </p:nvPicPr>
        <p:blipFill rotWithShape="1">
          <a:blip r:embed="rId4">
            <a:alphaModFix/>
          </a:blip>
          <a:srcRect/>
          <a:stretch/>
        </p:blipFill>
        <p:spPr>
          <a:xfrm>
            <a:off x="1692801" y="2213125"/>
            <a:ext cx="5758400" cy="3390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9a39dea10b_0_2"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29a39dea10b_0_2"/>
          <p:cNvSpPr txBox="1">
            <a:spLocks noGrp="1"/>
          </p:cNvSpPr>
          <p:nvPr>
            <p:ph type="subTitle" idx="1"/>
          </p:nvPr>
        </p:nvSpPr>
        <p:spPr>
          <a:xfrm>
            <a:off x="771749" y="1011617"/>
            <a:ext cx="7600500" cy="1092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200"/>
              <a:buNone/>
            </a:pPr>
            <a:r>
              <a:rPr lang="en-US" b="1" u="sng">
                <a:solidFill>
                  <a:schemeClr val="dk1"/>
                </a:solidFill>
              </a:rPr>
              <a:t>Circuit</a:t>
            </a:r>
            <a:r>
              <a:rPr lang="en-US" b="1">
                <a:solidFill>
                  <a:schemeClr val="dk1"/>
                </a:solidFill>
              </a:rPr>
              <a:t>: </a:t>
            </a:r>
            <a:r>
              <a:rPr lang="en-US">
                <a:solidFill>
                  <a:schemeClr val="dk1"/>
                </a:solidFill>
              </a:rPr>
              <a:t>the path electricity travels on</a:t>
            </a:r>
            <a:endParaRPr/>
          </a:p>
        </p:txBody>
      </p:sp>
      <p:pic>
        <p:nvPicPr>
          <p:cNvPr id="167" name="Google Shape;167;g29a39dea10b_0_2"/>
          <p:cNvPicPr preferRelativeResize="0"/>
          <p:nvPr/>
        </p:nvPicPr>
        <p:blipFill rotWithShape="1">
          <a:blip r:embed="rId4">
            <a:alphaModFix/>
          </a:blip>
          <a:srcRect/>
          <a:stretch/>
        </p:blipFill>
        <p:spPr>
          <a:xfrm>
            <a:off x="2460892" y="2104525"/>
            <a:ext cx="5477246" cy="4345150"/>
          </a:xfrm>
          <a:prstGeom prst="rect">
            <a:avLst/>
          </a:prstGeom>
          <a:noFill/>
          <a:ln>
            <a:noFill/>
          </a:ln>
        </p:spPr>
      </p:pic>
      <p:sp>
        <p:nvSpPr>
          <p:cNvPr id="168" name="Google Shape;168;g29a39dea10b_0_2"/>
          <p:cNvSpPr/>
          <p:nvPr/>
        </p:nvSpPr>
        <p:spPr>
          <a:xfrm>
            <a:off x="1205863" y="4306087"/>
            <a:ext cx="1769400" cy="7092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2373</Words>
  <Application>Microsoft Macintosh PowerPoint</Application>
  <PresentationFormat>On-screen Show (4:3)</PresentationFormat>
  <Paragraphs>290</Paragraphs>
  <Slides>56</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Helvetica Neue Light</vt:lpstr>
      <vt:lpstr>Helvetica Neue</vt:lpstr>
      <vt:lpstr>Calibri</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closed 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Coleman, Olivia Fudge (rhz9xk)</cp:lastModifiedBy>
  <cp:revision>1</cp:revision>
  <dcterms:created xsi:type="dcterms:W3CDTF">2017-05-16T13:21:17Z</dcterms:created>
  <dcterms:modified xsi:type="dcterms:W3CDTF">2023-11-13T19:44:32Z</dcterms:modified>
</cp:coreProperties>
</file>