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328" r:id="rId4"/>
    <p:sldId id="329" r:id="rId5"/>
    <p:sldId id="274" r:id="rId6"/>
    <p:sldId id="332" r:id="rId7"/>
    <p:sldId id="333" r:id="rId8"/>
    <p:sldId id="334" r:id="rId9"/>
    <p:sldId id="336" r:id="rId10"/>
    <p:sldId id="276" r:id="rId11"/>
    <p:sldId id="408" r:id="rId12"/>
    <p:sldId id="337" r:id="rId13"/>
    <p:sldId id="338" r:id="rId14"/>
    <p:sldId id="339" r:id="rId15"/>
    <p:sldId id="340" r:id="rId16"/>
    <p:sldId id="341" r:id="rId17"/>
    <p:sldId id="342" r:id="rId18"/>
    <p:sldId id="343" r:id="rId19"/>
    <p:sldId id="344" r:id="rId20"/>
    <p:sldId id="345" r:id="rId21"/>
    <p:sldId id="261" r:id="rId22"/>
    <p:sldId id="346" r:id="rId23"/>
    <p:sldId id="347" r:id="rId24"/>
    <p:sldId id="348" r:id="rId25"/>
    <p:sldId id="352" r:id="rId26"/>
    <p:sldId id="353" r:id="rId27"/>
    <p:sldId id="354" r:id="rId28"/>
    <p:sldId id="355" r:id="rId29"/>
    <p:sldId id="409" r:id="rId30"/>
    <p:sldId id="410" r:id="rId31"/>
    <p:sldId id="356" r:id="rId32"/>
    <p:sldId id="357" r:id="rId33"/>
    <p:sldId id="358" r:id="rId34"/>
    <p:sldId id="359" r:id="rId35"/>
    <p:sldId id="360" r:id="rId36"/>
    <p:sldId id="361" r:id="rId37"/>
    <p:sldId id="411" r:id="rId38"/>
    <p:sldId id="262" r:id="rId39"/>
    <p:sldId id="268" r:id="rId40"/>
    <p:sldId id="269" r:id="rId41"/>
    <p:sldId id="270" r:id="rId42"/>
    <p:sldId id="271" r:id="rId43"/>
    <p:sldId id="272" r:id="rId44"/>
    <p:sldId id="273" r:id="rId45"/>
    <p:sldId id="412" r:id="rId46"/>
    <p:sldId id="275" r:id="rId47"/>
    <p:sldId id="413" r:id="rId48"/>
    <p:sldId id="277" r:id="rId49"/>
    <p:sldId id="278" r:id="rId50"/>
    <p:sldId id="279" r:id="rId51"/>
    <p:sldId id="280" r:id="rId52"/>
    <p:sldId id="414" r:id="rId53"/>
    <p:sldId id="415" r:id="rId54"/>
    <p:sldId id="416" r:id="rId55"/>
    <p:sldId id="417" r:id="rId56"/>
    <p:sldId id="325" r:id="rId57"/>
    <p:sldId id="363" r:id="rId58"/>
    <p:sldId id="407"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Helvetica Neue Light" panose="02000403000000020004" pitchFamily="2" charset="0"/>
      <p:regular r:id="rId65"/>
      <p:bold r:id="rId66"/>
      <p:italic r:id="rId67"/>
      <p:boldItalic r:id="rId68"/>
    </p:embeddedFont>
    <p:embeddedFont>
      <p:font typeface="Poppins" pitchFamily="2" charset="77"/>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5wYUHulgtzQ/UN/sNiboXWxai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7166"/>
  </p:normalViewPr>
  <p:slideViewPr>
    <p:cSldViewPr snapToGrid="0">
      <p:cViewPr varScale="1">
        <p:scale>
          <a:sx n="75" d="100"/>
          <a:sy n="75" d="100"/>
        </p:scale>
        <p:origin x="268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dirty="0"/>
              <a:t>An organism is any ____________ thing.</a:t>
            </a:r>
          </a:p>
          <a:p>
            <a:pPr marL="0" lvl="0" indent="0" algn="l" rtl="0">
              <a:lnSpc>
                <a:spcPct val="100000"/>
              </a:lnSpc>
              <a:spcBef>
                <a:spcPts val="0"/>
              </a:spcBef>
              <a:spcAft>
                <a:spcPts val="0"/>
              </a:spcAft>
              <a:buSzPts val="3600"/>
              <a:buNone/>
            </a:pPr>
            <a:endParaRPr lang="en-US" dirty="0"/>
          </a:p>
          <a:p>
            <a:pPr marL="0" lvl="0" indent="0" algn="l" rtl="0">
              <a:lnSpc>
                <a:spcPct val="100000"/>
              </a:lnSpc>
              <a:spcBef>
                <a:spcPts val="0"/>
              </a:spcBef>
              <a:spcAft>
                <a:spcPts val="0"/>
              </a:spcAft>
              <a:buSzPts val="3600"/>
              <a:buNone/>
            </a:pPr>
            <a:r>
              <a:rPr lang="en-US" dirty="0"/>
              <a:t>[living]</a:t>
            </a:r>
          </a:p>
        </p:txBody>
      </p:sp>
      <p:sp>
        <p:nvSpPr>
          <p:cNvPr id="281" name="Google Shape;28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dirty="0"/>
              <a:t>An organism is any [living] thing.</a:t>
            </a:r>
          </a:p>
        </p:txBody>
      </p:sp>
      <p:sp>
        <p:nvSpPr>
          <p:cNvPr id="281" name="Google Shape;28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153908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b6d4c319d7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b6d4c319d7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Describe the difference between an individual and a population.</a:t>
            </a:r>
            <a:endParaRPr/>
          </a:p>
          <a:p>
            <a:pPr marL="0" lvl="0" indent="0" algn="l" rtl="0">
              <a:spcBef>
                <a:spcPts val="0"/>
              </a:spcBef>
              <a:spcAft>
                <a:spcPts val="0"/>
              </a:spcAft>
              <a:buNone/>
            </a:pPr>
            <a:endParaRPr/>
          </a:p>
          <a:p>
            <a:pPr marL="0" lvl="0" indent="0" algn="l" rtl="0">
              <a:spcBef>
                <a:spcPts val="0"/>
              </a:spcBef>
              <a:spcAft>
                <a:spcPts val="0"/>
              </a:spcAft>
              <a:buNone/>
            </a:pPr>
            <a:r>
              <a:rPr lang="en-US" sz="1200"/>
              <a:t>[An individual is a single organism, and a population is a group of the same type of organism li</a:t>
            </a:r>
            <a:r>
              <a:rPr lang="en-US"/>
              <a:t>ving in a certain area</a:t>
            </a:r>
            <a:r>
              <a:rPr lang="en-US" sz="1200"/>
              <a:t>.]</a:t>
            </a:r>
            <a:endParaRPr/>
          </a:p>
          <a:p>
            <a:pPr marL="0" lvl="0" indent="0" algn="l" rtl="0">
              <a:spcBef>
                <a:spcPts val="0"/>
              </a:spcBef>
              <a:spcAft>
                <a:spcPts val="0"/>
              </a:spcAft>
              <a:buNone/>
            </a:pPr>
            <a:endParaRPr b="0"/>
          </a:p>
        </p:txBody>
      </p:sp>
      <p:sp>
        <p:nvSpPr>
          <p:cNvPr id="810" name="Google Shape;810;gb6d4c319d7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community. </a:t>
            </a:r>
            <a:endParaRPr/>
          </a:p>
        </p:txBody>
      </p:sp>
      <p:sp>
        <p:nvSpPr>
          <p:cNvPr id="825" name="Google Shape;82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community is a group of different populations living in the same place.  All the animals in this photo are part of a community.</a:t>
            </a:r>
            <a:endParaRPr/>
          </a:p>
        </p:txBody>
      </p:sp>
      <p:sp>
        <p:nvSpPr>
          <p:cNvPr id="833" name="Google Shape;833;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b6d4c319d7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b6d4c319d7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842" name="Google Shape;842;gb6d4c319d7_0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b6d4c319d7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b6d4c319d7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b="0" i="0"/>
              <a:t>[</a:t>
            </a:r>
            <a:r>
              <a:rPr lang="en-US"/>
              <a:t>A community is a group of different populations living in the same place.]</a:t>
            </a:r>
            <a:endParaRPr b="0"/>
          </a:p>
        </p:txBody>
      </p:sp>
      <p:sp>
        <p:nvSpPr>
          <p:cNvPr id="848" name="Google Shape;848;gb6d4c319d7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56" name="Google Shape;85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living things are part of a community.</a:t>
            </a:r>
            <a:endParaRPr/>
          </a:p>
        </p:txBody>
      </p:sp>
      <p:sp>
        <p:nvSpPr>
          <p:cNvPr id="863" name="Google Shape;86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these deer and grasses are part of this community because they are living things...</a:t>
            </a:r>
            <a:endParaRPr dirty="0"/>
          </a:p>
        </p:txBody>
      </p:sp>
      <p:sp>
        <p:nvSpPr>
          <p:cNvPr id="871" name="Google Shape;87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Community</a:t>
            </a:r>
            <a:r>
              <a:rPr lang="en-US" dirty="0"/>
              <a:t>.</a:t>
            </a:r>
            <a:endParaRPr dirty="0"/>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...but the rock and the water are not part of the community, because they are non-living things.</a:t>
            </a:r>
            <a:endParaRPr dirty="0"/>
          </a:p>
        </p:txBody>
      </p:sp>
      <p:sp>
        <p:nvSpPr>
          <p:cNvPr id="880" name="Google Shape;88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2000" dirty="0">
                <a:solidFill>
                  <a:srgbClr val="0E101A"/>
                </a:solidFill>
              </a:rPr>
              <a:t>Communities work together to create a more secure environment for all that live in them.</a:t>
            </a:r>
            <a:endParaRPr sz="2000" dirty="0">
              <a:solidFill>
                <a:srgbClr val="0E101A"/>
              </a:solidFill>
            </a:endParaRPr>
          </a:p>
          <a:p>
            <a:pPr marL="0" marR="0" lvl="0" indent="0" algn="l" rtl="0">
              <a:lnSpc>
                <a:spcPct val="115000"/>
              </a:lnSpc>
              <a:spcBef>
                <a:spcPts val="0"/>
              </a:spcBef>
              <a:spcAft>
                <a:spcPts val="0"/>
              </a:spcAft>
              <a:buClr>
                <a:schemeClr val="dk1"/>
              </a:buClr>
              <a:buSzPts val="1100"/>
              <a:buFont typeface="Arial"/>
              <a:buNone/>
            </a:pPr>
            <a:r>
              <a:rPr lang="en" sz="3600" dirty="0">
                <a:solidFill>
                  <a:srgbClr val="0E101A"/>
                </a:solidFill>
              </a:rPr>
              <a:t>Animal communities help maintain a balance in the environment by controlling populations of other species. </a:t>
            </a:r>
            <a:r>
              <a:rPr lang="en" sz="5400" dirty="0">
                <a:solidFill>
                  <a:srgbClr val="0E101A"/>
                </a:solidFill>
              </a:rPr>
              <a:t>Some animals and insects in communities help to provide food for humans and other animals, such as bees that provide pollen to plants in their communities. if there aren't enough bees in a community, to provide pollen to plants, it could make it harder for us to grow crops and have food to eat. This could also affect the other animals in the community that rely on those plants for food.</a:t>
            </a:r>
          </a:p>
          <a:p>
            <a:pPr marL="0" marR="0" lvl="0" indent="0" algn="l" rtl="0">
              <a:lnSpc>
                <a:spcPct val="115000"/>
              </a:lnSpc>
              <a:spcBef>
                <a:spcPts val="0"/>
              </a:spcBef>
              <a:spcAft>
                <a:spcPts val="0"/>
              </a:spcAft>
              <a:buClr>
                <a:schemeClr val="dk1"/>
              </a:buClr>
              <a:buSzPts val="1100"/>
              <a:buFont typeface="Arial"/>
              <a:buNone/>
            </a:pPr>
            <a:endParaRPr dirty="0"/>
          </a:p>
          <a:p>
            <a:pPr marL="0" marR="0" lvl="0" indent="0" algn="l" rtl="0">
              <a:lnSpc>
                <a:spcPct val="115000"/>
              </a:lnSpc>
              <a:spcBef>
                <a:spcPts val="0"/>
              </a:spcBef>
              <a:spcAft>
                <a:spcPts val="0"/>
              </a:spcAft>
              <a:buClr>
                <a:schemeClr val="dk1"/>
              </a:buClr>
              <a:buSzPts val="1100"/>
              <a:buFont typeface="Arial"/>
              <a:buNone/>
            </a:pPr>
            <a:r>
              <a:rPr lang="en" sz="5400" dirty="0">
                <a:solidFill>
                  <a:srgbClr val="0E101A"/>
                </a:solidFill>
              </a:rPr>
              <a:t>Additionally, when the population of living things changes in a community, it can affect the environment and the other living things in that community.</a:t>
            </a:r>
            <a:endParaRPr dirty="0"/>
          </a:p>
          <a:p>
            <a:pPr marL="0" marR="0" lvl="0" indent="0" algn="l" rtl="0">
              <a:lnSpc>
                <a:spcPct val="115000"/>
              </a:lnSpc>
              <a:spcBef>
                <a:spcPts val="0"/>
              </a:spcBef>
              <a:spcAft>
                <a:spcPts val="0"/>
              </a:spcAft>
              <a:buClr>
                <a:schemeClr val="dk1"/>
              </a:buClr>
              <a:buSzPts val="1100"/>
              <a:buFont typeface="Arial"/>
              <a:buNone/>
            </a:pPr>
            <a:r>
              <a:rPr lang="en" sz="5400" dirty="0">
                <a:solidFill>
                  <a:srgbClr val="0E101A"/>
                </a:solidFill>
              </a:rPr>
              <a:t>For example, if there are too many insects in a community, they might eat too many plants, which could make it harder for other animals to find food. This could cause some animals to move to a different area or even become in danger of dying out.</a:t>
            </a:r>
            <a:endParaRPr dirty="0"/>
          </a:p>
          <a:p>
            <a:pPr marL="0" marR="0" lvl="0" indent="0" algn="l" rtl="0">
              <a:lnSpc>
                <a:spcPct val="115000"/>
              </a:lnSpc>
              <a:spcBef>
                <a:spcPts val="0"/>
              </a:spcBef>
              <a:spcAft>
                <a:spcPts val="0"/>
              </a:spcAft>
              <a:buClr>
                <a:schemeClr val="dk1"/>
              </a:buClr>
              <a:buSzPts val="1100"/>
              <a:buFont typeface="Arial"/>
              <a:buNone/>
            </a:pPr>
            <a:endParaRPr sz="5400" dirty="0">
              <a:solidFill>
                <a:srgbClr val="0E101A"/>
              </a:solidFill>
            </a:endParaRPr>
          </a:p>
        </p:txBody>
      </p:sp>
      <p:sp>
        <p:nvSpPr>
          <p:cNvPr id="240" name="Google Shape;24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communities</a:t>
            </a:r>
            <a:r>
              <a:rPr lang="en-US"/>
              <a:t>.  </a:t>
            </a:r>
            <a:endParaRPr/>
          </a:p>
        </p:txBody>
      </p:sp>
      <p:sp>
        <p:nvSpPr>
          <p:cNvPr id="889" name="Google Shape;88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animals at this watering hole are an example of a community because they are many different organisms living together. </a:t>
            </a:r>
            <a:endParaRPr dirty="0"/>
          </a:p>
        </p:txBody>
      </p:sp>
      <p:sp>
        <p:nvSpPr>
          <p:cNvPr id="896" name="Google Shape;89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All the fish and coral are an example of a community because there are many different living things living together.</a:t>
            </a:r>
            <a:endParaRPr dirty="0"/>
          </a:p>
        </p:txBody>
      </p:sp>
      <p:sp>
        <p:nvSpPr>
          <p:cNvPr id="904" name="Google Shape;904;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talk about some non-examples of </a:t>
            </a:r>
            <a:r>
              <a:rPr lang="en-US" b="1"/>
              <a:t>communities</a:t>
            </a:r>
            <a:r>
              <a:rPr lang="en-US"/>
              <a:t>.  </a:t>
            </a:r>
            <a:endParaRPr/>
          </a:p>
        </p:txBody>
      </p:sp>
      <p:sp>
        <p:nvSpPr>
          <p:cNvPr id="932" name="Google Shape;93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birds are not an example of a community because they are a group of organisms that are the </a:t>
            </a:r>
            <a:r>
              <a:rPr lang="en-US" i="1" dirty="0"/>
              <a:t>same </a:t>
            </a:r>
            <a:r>
              <a:rPr lang="en-US" b="1" i="0" dirty="0"/>
              <a:t>species</a:t>
            </a:r>
            <a:r>
              <a:rPr lang="en-US" i="0" dirty="0"/>
              <a:t>.</a:t>
            </a:r>
            <a:endParaRPr dirty="0"/>
          </a:p>
        </p:txBody>
      </p:sp>
      <p:sp>
        <p:nvSpPr>
          <p:cNvPr id="939" name="Google Shape;93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dirty="0">
                <a:latin typeface="Calibri" panose="020F0502020204030204" pitchFamily="34" charset="0"/>
                <a:cs typeface="Calibri" panose="020F0502020204030204" pitchFamily="34" charset="0"/>
              </a:rPr>
              <a:t>This is an individual giraffe and is </a:t>
            </a:r>
            <a:r>
              <a:rPr lang="en-US" sz="1200" b="1" dirty="0">
                <a:latin typeface="Calibri" panose="020F0502020204030204" pitchFamily="34" charset="0"/>
                <a:cs typeface="Calibri" panose="020F0502020204030204" pitchFamily="34" charset="0"/>
              </a:rPr>
              <a:t>NOT</a:t>
            </a:r>
            <a:r>
              <a:rPr lang="en-US" sz="1200" dirty="0">
                <a:latin typeface="Calibri" panose="020F0502020204030204" pitchFamily="34" charset="0"/>
                <a:cs typeface="Calibri" panose="020F0502020204030204" pitchFamily="34" charset="0"/>
              </a:rPr>
              <a:t> an example of a community.</a:t>
            </a:r>
          </a:p>
        </p:txBody>
      </p:sp>
      <p:sp>
        <p:nvSpPr>
          <p:cNvPr id="947" name="Google Shape;947;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955" name="Google Shape;95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animals at this watering hole are an example of a community because they are many different organisms living together. </a:t>
            </a:r>
            <a:endParaRPr dirty="0"/>
          </a:p>
        </p:txBody>
      </p:sp>
      <p:sp>
        <p:nvSpPr>
          <p:cNvPr id="896" name="Google Shape;89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43858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“big question” is: </a:t>
            </a:r>
            <a:r>
              <a:rPr lang="en-US" b="1" dirty="0"/>
              <a:t>How do living things work together in a community? </a:t>
            </a:r>
            <a:r>
              <a:rPr lang="en-US" b="0" dirty="0"/>
              <a:t> </a:t>
            </a:r>
            <a:endParaRPr dirty="0"/>
          </a:p>
          <a:p>
            <a:pPr marL="0" lvl="0" indent="0" algn="l" rtl="0">
              <a:spcBef>
                <a:spcPts val="0"/>
              </a:spcBef>
              <a:spcAft>
                <a:spcPts val="0"/>
              </a:spcAft>
              <a:buNone/>
            </a:pPr>
            <a:r>
              <a:rPr lang="en-US" b="0" dirty="0"/>
              <a:t>[Pause and illicit predictions from students.]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738" name="Google Shape;73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True, these animals at this watering hole are an example of a community because they are many different organisms living together. </a:t>
            </a:r>
            <a:endParaRPr dirty="0"/>
          </a:p>
        </p:txBody>
      </p:sp>
      <p:sp>
        <p:nvSpPr>
          <p:cNvPr id="896" name="Google Shape;89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941525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This group of birds is an example of a community.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1" name="Google Shape;961;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b6d4c319d7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b6d4c319d7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This group of birds is an example of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they are a population because they are the same type of bird.]</a:t>
            </a:r>
            <a:endParaRPr/>
          </a:p>
        </p:txBody>
      </p:sp>
      <p:sp>
        <p:nvSpPr>
          <p:cNvPr id="969" name="Google Shape;969;gb6d4c319d7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the difference between an individual, a population, and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[An individual is a single organism; a population is a group of the same type organism; and a community is a group of different populations living in the same place.]</a:t>
            </a:r>
            <a:endParaRPr/>
          </a:p>
        </p:txBody>
      </p:sp>
      <p:sp>
        <p:nvSpPr>
          <p:cNvPr id="977" name="Google Shape;977;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994" name="Google Shape;99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community is a group of different populations living in the same place.  All the animals in this photo are part of a community.</a:t>
            </a:r>
            <a:endParaRPr/>
          </a:p>
        </p:txBody>
      </p:sp>
      <p:sp>
        <p:nvSpPr>
          <p:cNvPr id="1001" name="Google Shape;100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living things are part of a community.</a:t>
            </a:r>
            <a:endParaRPr/>
          </a:p>
        </p:txBody>
      </p:sp>
      <p:sp>
        <p:nvSpPr>
          <p:cNvPr id="1009" name="Google Shape;100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community</a:t>
            </a:r>
            <a:r>
              <a:rPr lang="en-US" dirty="0">
                <a:solidFill>
                  <a:srgbClr val="242424"/>
                </a:solidFill>
              </a:rPr>
              <a:t>. </a:t>
            </a:r>
            <a:endParaRPr dirty="0"/>
          </a:p>
        </p:txBody>
      </p:sp>
      <p:sp>
        <p:nvSpPr>
          <p:cNvPr id="580" name="Google Shape;58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dirty="0"/>
              <a:t>To complete the Frayer model,</a:t>
            </a:r>
            <a:r>
              <a:rPr lang="en-US" sz="1400" dirty="0">
                <a:solidFill>
                  <a:srgbClr val="242424"/>
                </a:solidFill>
              </a:rPr>
              <a:t> we will choose from four choices the correct picture, definition, example, and response to the question, “How do </a:t>
            </a:r>
            <a:r>
              <a:rPr lang="en-US" sz="1400" b="1" dirty="0">
                <a:solidFill>
                  <a:srgbClr val="242424"/>
                </a:solidFill>
              </a:rPr>
              <a:t>communities</a:t>
            </a:r>
            <a:r>
              <a:rPr lang="en-US" sz="1400" dirty="0">
                <a:solidFill>
                  <a:srgbClr val="242424"/>
                </a:solidFill>
              </a:rPr>
              <a:t> impact my life?”</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t>
            </a:r>
            <a:r>
              <a:rPr lang="en-US" sz="1400" b="1" dirty="0"/>
              <a:t>community.</a:t>
            </a:r>
            <a:endParaRPr lang="en-US" sz="1400" dirty="0">
              <a:solidFill>
                <a:schemeClr val="dk1"/>
              </a:solidFill>
            </a:endParaRPr>
          </a:p>
        </p:txBody>
      </p:sp>
      <p:sp>
        <p:nvSpPr>
          <p:cNvPr id="247" name="Google Shape;24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Choose the one correct picture of a community from these four choices and drag and place it in the picture box below.</a:t>
            </a:r>
            <a:endParaRPr sz="120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14" name="Google Shape;31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 term population, let’s review some other words that you already learned, and make sure you are firm in your understanding. </a:t>
            </a:r>
            <a:endParaRPr/>
          </a:p>
        </p:txBody>
      </p:sp>
      <p:sp>
        <p:nvSpPr>
          <p:cNvPr id="746" name="Google Shape;746;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You are correct! The picture of different animals at a watering hole and is a picture of a community. </a:t>
            </a:r>
            <a:endParaRPr sz="120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29" name="Google Shape;32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Here is the Frayer model filled in with a picture of many different animals living in the same place. </a:t>
            </a:r>
            <a:endParaRPr sz="1200">
              <a:solidFill>
                <a:schemeClr val="dk1"/>
              </a:solidFill>
              <a:latin typeface="Calibri"/>
              <a:ea typeface="Calibri"/>
              <a:cs typeface="Calibri"/>
              <a:sym typeface="Calibri"/>
            </a:endParaRPr>
          </a:p>
        </p:txBody>
      </p:sp>
      <p:sp>
        <p:nvSpPr>
          <p:cNvPr id="345" name="Google Shape;34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Choose the one correct definition of community </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from these four choices.</a:t>
            </a:r>
            <a:endParaRPr/>
          </a:p>
        </p:txBody>
      </p:sp>
      <p:sp>
        <p:nvSpPr>
          <p:cNvPr id="362" name="Google Shape;36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You are correct! A community is a groups of different populations living in the same place. </a:t>
            </a:r>
            <a:endParaRPr sz="1200">
              <a:solidFill>
                <a:schemeClr val="dk1"/>
              </a:solidFill>
              <a:latin typeface="Calibri"/>
              <a:ea typeface="Calibri"/>
              <a:cs typeface="Calibri"/>
              <a:sym typeface="Calibri"/>
            </a:endParaRPr>
          </a:p>
        </p:txBody>
      </p:sp>
      <p:sp>
        <p:nvSpPr>
          <p:cNvPr id="378" name="Google Shape;37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Here is the Frayer model filled in with a picture of and the definition of community: a group of different populations living in the same place. </a:t>
            </a:r>
            <a:endParaRPr sz="1200">
              <a:solidFill>
                <a:schemeClr val="dk1"/>
              </a:solidFill>
              <a:latin typeface="Calibri"/>
              <a:ea typeface="Calibri"/>
              <a:cs typeface="Calibri"/>
              <a:sym typeface="Calibri"/>
            </a:endParaRPr>
          </a:p>
        </p:txBody>
      </p:sp>
      <p:sp>
        <p:nvSpPr>
          <p:cNvPr id="395" name="Google Shape;39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Choose the one correct example of a community from these four choices</a:t>
            </a:r>
            <a:endParaRPr sz="1200">
              <a:latin typeface="Helvetica Neue Light"/>
              <a:ea typeface="Helvetica Neue Light"/>
              <a:cs typeface="Helvetica Neue Light"/>
              <a:sym typeface="Helvetica Neue Light"/>
            </a:endParaRPr>
          </a:p>
        </p:txBody>
      </p:sp>
      <p:sp>
        <p:nvSpPr>
          <p:cNvPr id="413" name="Google Shape;41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are correct! A group of giraffes deer, and elephants living on a filed is an example of a community.</a:t>
            </a:r>
            <a:endParaRPr sz="1200">
              <a:solidFill>
                <a:schemeClr val="dk1"/>
              </a:solidFill>
              <a:latin typeface="Calibri"/>
              <a:ea typeface="Calibri"/>
              <a:cs typeface="Calibri"/>
              <a:sym typeface="Calibri"/>
            </a:endParaRPr>
          </a:p>
        </p:txBody>
      </p:sp>
      <p:sp>
        <p:nvSpPr>
          <p:cNvPr id="428" name="Google Shape;42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a:solidFill>
                  <a:schemeClr val="dk1"/>
                </a:solidFill>
                <a:latin typeface="Calibri"/>
                <a:ea typeface="Calibri"/>
                <a:cs typeface="Calibri"/>
                <a:sym typeface="Calibri"/>
              </a:rPr>
              <a:t>Here is the Frayer model filled in with a picture of, the definition of, and an example of a community: a group of giraffes, deer, and elephants living on a field. </a:t>
            </a:r>
            <a:endParaRPr sz="120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444" name="Google Shape;44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Choose the one correct response for “how does community impact my life?” from these four choices </a:t>
            </a:r>
            <a:endParaRPr sz="1200">
              <a:latin typeface="Calibri"/>
              <a:ea typeface="Calibri"/>
              <a:cs typeface="Calibri"/>
              <a:sym typeface="Calibri"/>
            </a:endParaRPr>
          </a:p>
        </p:txBody>
      </p:sp>
      <p:sp>
        <p:nvSpPr>
          <p:cNvPr id="463" name="Google Shape;46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10ffc54ff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10ffc54ff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Choose the one correct response for “how does community impact my life?” from these four choices </a:t>
            </a:r>
            <a:endParaRPr sz="1200">
              <a:latin typeface="Calibri"/>
              <a:ea typeface="Calibri"/>
              <a:cs typeface="Calibri"/>
              <a:sym typeface="Calibri"/>
            </a:endParaRPr>
          </a:p>
        </p:txBody>
      </p:sp>
      <p:sp>
        <p:nvSpPr>
          <p:cNvPr id="478" name="Google Shape;478;g210ffc54ff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10ffc54ff6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10ffc54ff6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You are correct! </a:t>
            </a:r>
            <a:r>
              <a:rPr lang="en" sz="1200">
                <a:solidFill>
                  <a:srgbClr val="0C0C0C"/>
                </a:solidFill>
                <a:latin typeface="Calibri"/>
                <a:ea typeface="Calibri"/>
                <a:cs typeface="Calibri"/>
                <a:sym typeface="Calibri"/>
              </a:rPr>
              <a:t>Animals and other living things in our community help to provide food for me to eat.</a:t>
            </a:r>
            <a:endParaRPr sz="120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a:solidFill>
                <a:schemeClr val="dk1"/>
              </a:solidFill>
              <a:latin typeface="Calibri"/>
              <a:ea typeface="Calibri"/>
              <a:cs typeface="Calibri"/>
              <a:sym typeface="Calibri"/>
            </a:endParaRPr>
          </a:p>
        </p:txBody>
      </p:sp>
      <p:sp>
        <p:nvSpPr>
          <p:cNvPr id="493" name="Google Shape;493;g210ffc54ff6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Here is the completed Frayer model for community. It is filled in with a picture of, the definition of, an example of, and a correct response to “how do communities impact my life?”: </a:t>
            </a:r>
            <a:r>
              <a:rPr lang="en" sz="1200">
                <a:solidFill>
                  <a:srgbClr val="0C0C0C"/>
                </a:solidFill>
                <a:latin typeface="Calibri"/>
                <a:ea typeface="Calibri"/>
                <a:cs typeface="Calibri"/>
                <a:sym typeface="Calibri"/>
              </a:rPr>
              <a:t>Bees and other living things in our community help plants to grow and help to provide food for me to eat.</a:t>
            </a:r>
            <a:endParaRPr sz="1200" i="0" u="none" strike="noStrike" cap="none">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09" name="Google Shape;50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994" name="Google Shape;99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703464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community is a group of different populations living in the same place.  All the animals in this photo are part of a community.</a:t>
            </a:r>
            <a:endParaRPr/>
          </a:p>
        </p:txBody>
      </p:sp>
      <p:sp>
        <p:nvSpPr>
          <p:cNvPr id="1001" name="Google Shape;100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4915218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living things are part of a community.</a:t>
            </a:r>
            <a:endParaRPr/>
          </a:p>
        </p:txBody>
      </p:sp>
      <p:sp>
        <p:nvSpPr>
          <p:cNvPr id="1009" name="Google Shape;100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1831947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0" dirty="0"/>
              <a:t>Now that we’ve learned the term, community, l</a:t>
            </a:r>
            <a:r>
              <a:rPr lang="en-US" dirty="0"/>
              <a:t>et’s reflect once more on our big question. Our “big question” is:</a:t>
            </a:r>
            <a:r>
              <a:rPr lang="en-US" b="1" dirty="0"/>
              <a:t>  How do living things work together in a community?</a:t>
            </a:r>
          </a:p>
          <a:p>
            <a:pPr marL="0" lvl="0" indent="0" algn="l" rtl="0">
              <a:lnSpc>
                <a:spcPct val="100000"/>
              </a:lnSpc>
              <a:spcBef>
                <a:spcPts val="0"/>
              </a:spcBef>
              <a:spcAft>
                <a:spcPts val="0"/>
              </a:spcAft>
              <a:buClr>
                <a:schemeClr val="dk1"/>
              </a:buClr>
              <a:buSzPts val="1400"/>
              <a:buFont typeface="Arial"/>
              <a:buNone/>
            </a:pPr>
            <a:r>
              <a:rPr lang="en-US"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a:p>
            <a:pPr marL="0" lvl="0" indent="0" algn="l" rtl="0">
              <a:spcBef>
                <a:spcPts val="0"/>
              </a:spcBef>
              <a:spcAft>
                <a:spcPts val="0"/>
              </a:spcAft>
              <a:buNone/>
            </a:pPr>
            <a:endParaRPr dirty="0"/>
          </a:p>
        </p:txBody>
      </p:sp>
      <p:sp>
        <p:nvSpPr>
          <p:cNvPr id="738" name="Google Shape;73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340506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community.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Providing a simulation activity is a great way to make science thinking visible. In this simulation, students have the opportunity to make predictions and apply an idea to a new situation by changing the variables in the simulation (i.e., the amount of different living things present in the simulated community).</a:t>
            </a:r>
            <a:endParaRPr dirty="0"/>
          </a:p>
        </p:txBody>
      </p:sp>
      <p:sp>
        <p:nvSpPr>
          <p:cNvPr id="905" name="Google Shape;905;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1025" name="Google Shape;102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individual is a single organism.  This fish is an example of an individual organism.</a:t>
            </a:r>
            <a:endParaRPr/>
          </a:p>
        </p:txBody>
      </p:sp>
      <p:sp>
        <p:nvSpPr>
          <p:cNvPr id="768" name="Google Shape;76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Population is a group of the types of organisms living in a certain area.  So, one of these fish would be an individual, but a group of them would makes up a population.</a:t>
            </a:r>
            <a:endParaRPr/>
          </a:p>
        </p:txBody>
      </p:sp>
      <p:sp>
        <p:nvSpPr>
          <p:cNvPr id="776" name="Google Shape;77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788" name="Google Shape;78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Why is this photo </a:t>
            </a:r>
            <a:r>
              <a:rPr lang="en-US" b="0" i="1"/>
              <a:t>not </a:t>
            </a:r>
            <a:r>
              <a:rPr lang="en-US" b="0" i="0"/>
              <a:t>an example of individuals?</a:t>
            </a:r>
            <a:endParaRPr/>
          </a:p>
          <a:p>
            <a:pPr marL="0" lvl="0" indent="0" algn="l" rtl="0">
              <a:spcBef>
                <a:spcPts val="0"/>
              </a:spcBef>
              <a:spcAft>
                <a:spcPts val="0"/>
              </a:spcAft>
              <a:buNone/>
            </a:pPr>
            <a:endParaRPr/>
          </a:p>
          <a:p>
            <a:pPr marL="0" lvl="0" indent="0" algn="l" rtl="0">
              <a:spcBef>
                <a:spcPts val="0"/>
              </a:spcBef>
              <a:spcAft>
                <a:spcPts val="0"/>
              </a:spcAft>
              <a:buNone/>
            </a:pPr>
            <a:r>
              <a:rPr lang="en-US" b="0" i="0"/>
              <a:t>[Because there are many different types of organisms in this picture.]</a:t>
            </a:r>
            <a:endParaRPr b="0"/>
          </a:p>
        </p:txBody>
      </p:sp>
      <p:sp>
        <p:nvSpPr>
          <p:cNvPr id="802" name="Google Shape;80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9.jp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hyperlink" Target="https://www.biologysimulations.com/biodiversit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F19E3E11-0D6E-1ADB-FA06-1206D5BEE648}"/>
              </a:ext>
            </a:extLst>
          </p:cNvPr>
          <p:cNvSpPr/>
          <p:nvPr/>
        </p:nvSpPr>
        <p:spPr>
          <a:xfrm>
            <a:off x="1667575" y="3103227"/>
            <a:ext cx="1982502" cy="183502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0A41299-BAA0-C00D-20DA-E30CC81E5631}"/>
              </a:ext>
            </a:extLst>
          </p:cNvPr>
          <p:cNvSpPr/>
          <p:nvPr/>
        </p:nvSpPr>
        <p:spPr>
          <a:xfrm>
            <a:off x="2658826" y="4938247"/>
            <a:ext cx="1982502" cy="183502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14C89D4-2A6B-8718-EE7E-74BC692B3259}"/>
              </a:ext>
            </a:extLst>
          </p:cNvPr>
          <p:cNvSpPr/>
          <p:nvPr/>
        </p:nvSpPr>
        <p:spPr>
          <a:xfrm>
            <a:off x="4778132" y="4938247"/>
            <a:ext cx="1982502" cy="183502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61F66AB-7480-A7C7-D3AD-BC3055FC8C34}"/>
              </a:ext>
            </a:extLst>
          </p:cNvPr>
          <p:cNvSpPr/>
          <p:nvPr/>
        </p:nvSpPr>
        <p:spPr>
          <a:xfrm>
            <a:off x="5493923" y="3103227"/>
            <a:ext cx="1982502" cy="183502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E6460F-6B60-BFCD-27AC-9E89E55543E2}"/>
              </a:ext>
            </a:extLst>
          </p:cNvPr>
          <p:cNvSpPr/>
          <p:nvPr/>
        </p:nvSpPr>
        <p:spPr>
          <a:xfrm>
            <a:off x="3580749" y="2028128"/>
            <a:ext cx="1982502" cy="183502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DB6F8B-5F12-792A-A5DF-9467461E0E40}"/>
              </a:ext>
            </a:extLst>
          </p:cNvPr>
          <p:cNvCxnSpPr>
            <a:cxnSpLocks/>
          </p:cNvCxnSpPr>
          <p:nvPr/>
        </p:nvCxnSpPr>
        <p:spPr>
          <a:xfrm>
            <a:off x="2833695" y="1507066"/>
            <a:ext cx="2095499"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83;g27e576c1a67_0_364">
            <a:extLst>
              <a:ext uri="{FF2B5EF4-FFF2-40B4-BE49-F238E27FC236}">
                <a16:creationId xmlns:a16="http://schemas.microsoft.com/office/drawing/2014/main" id="{08E9CFCB-7E33-0042-29B8-EE0A5A049369}"/>
              </a:ext>
            </a:extLst>
          </p:cNvPr>
          <p:cNvSpPr txBox="1"/>
          <p:nvPr/>
        </p:nvSpPr>
        <p:spPr>
          <a:xfrm>
            <a:off x="1464719" y="229774"/>
            <a:ext cx="6626825"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0" i="0" u="none" strike="noStrike" cap="none" dirty="0">
                <a:solidFill>
                  <a:schemeClr val="dk1"/>
                </a:solidFill>
                <a:latin typeface="Calibri"/>
                <a:ea typeface="Calibri"/>
                <a:cs typeface="Calibri"/>
                <a:sym typeface="Calibri"/>
              </a:rPr>
              <a:t>An </a:t>
            </a:r>
            <a:r>
              <a:rPr lang="en-US" sz="4400" b="1" i="0" u="none" strike="noStrike" cap="none" dirty="0">
                <a:solidFill>
                  <a:schemeClr val="dk1"/>
                </a:solidFill>
                <a:latin typeface="Calibri"/>
                <a:ea typeface="Calibri"/>
                <a:cs typeface="Calibri"/>
                <a:sym typeface="Calibri"/>
              </a:rPr>
              <a:t>organism</a:t>
            </a:r>
            <a:r>
              <a:rPr lang="en-US" sz="4400" dirty="0">
                <a:solidFill>
                  <a:schemeClr val="dk1"/>
                </a:solidFill>
                <a:latin typeface="Calibri"/>
                <a:ea typeface="Calibri"/>
                <a:cs typeface="Calibri"/>
                <a:sym typeface="Calibri"/>
              </a:rPr>
              <a:t> is any </a:t>
            </a:r>
          </a:p>
          <a:p>
            <a:pPr marL="0" marR="0" lvl="0" indent="0" algn="ctr" rtl="0">
              <a:lnSpc>
                <a:spcPct val="100000"/>
              </a:lnSpc>
              <a:spcBef>
                <a:spcPts val="0"/>
              </a:spcBef>
              <a:spcAft>
                <a:spcPts val="0"/>
              </a:spcAft>
              <a:buClr>
                <a:srgbClr val="000000"/>
              </a:buClr>
              <a:buSzPts val="3600"/>
              <a:buFont typeface="Arial"/>
              <a:buNone/>
            </a:pPr>
            <a:r>
              <a:rPr lang="en-US" sz="4400" b="1" dirty="0">
                <a:solidFill>
                  <a:srgbClr val="FF0000"/>
                </a:solidFill>
                <a:latin typeface="Calibri"/>
                <a:ea typeface="Calibri"/>
                <a:cs typeface="Calibri"/>
                <a:sym typeface="Calibri"/>
              </a:rPr>
              <a:t>              </a:t>
            </a:r>
            <a:r>
              <a:rPr lang="en-US" sz="4400" dirty="0">
                <a:solidFill>
                  <a:schemeClr val="dk1"/>
                </a:solidFill>
                <a:latin typeface="Calibri"/>
                <a:ea typeface="Calibri"/>
                <a:cs typeface="Calibri"/>
                <a:sym typeface="Calibri"/>
              </a:rPr>
              <a:t>thing </a:t>
            </a:r>
            <a:endParaRPr sz="4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7e576c1a67_0_364"/>
          <p:cNvSpPr txBox="1"/>
          <p:nvPr/>
        </p:nvSpPr>
        <p:spPr>
          <a:xfrm>
            <a:off x="1464719" y="229774"/>
            <a:ext cx="6626825"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0" i="0" u="none" strike="noStrike" cap="none" dirty="0">
                <a:solidFill>
                  <a:schemeClr val="dk1"/>
                </a:solidFill>
                <a:latin typeface="Calibri"/>
                <a:ea typeface="Calibri"/>
                <a:cs typeface="Calibri"/>
                <a:sym typeface="Calibri"/>
              </a:rPr>
              <a:t>An </a:t>
            </a:r>
            <a:r>
              <a:rPr lang="en-US" sz="4400" b="1" i="0" u="none" strike="noStrike" cap="none" dirty="0">
                <a:solidFill>
                  <a:schemeClr val="dk1"/>
                </a:solidFill>
                <a:latin typeface="Calibri"/>
                <a:ea typeface="Calibri"/>
                <a:cs typeface="Calibri"/>
                <a:sym typeface="Calibri"/>
              </a:rPr>
              <a:t>organism</a:t>
            </a:r>
            <a:r>
              <a:rPr lang="en-US" sz="4400" dirty="0">
                <a:solidFill>
                  <a:schemeClr val="dk1"/>
                </a:solidFill>
                <a:latin typeface="Calibri"/>
                <a:ea typeface="Calibri"/>
                <a:cs typeface="Calibri"/>
                <a:sym typeface="Calibri"/>
              </a:rPr>
              <a:t> is any </a:t>
            </a:r>
          </a:p>
          <a:p>
            <a:pPr marL="0" marR="0" lvl="0" indent="0" algn="ctr" rtl="0">
              <a:lnSpc>
                <a:spcPct val="100000"/>
              </a:lnSpc>
              <a:spcBef>
                <a:spcPts val="0"/>
              </a:spcBef>
              <a:spcAft>
                <a:spcPts val="0"/>
              </a:spcAft>
              <a:buClr>
                <a:srgbClr val="000000"/>
              </a:buClr>
              <a:buSzPts val="3600"/>
              <a:buFont typeface="Arial"/>
              <a:buNone/>
            </a:pPr>
            <a:r>
              <a:rPr lang="en-US" sz="4400" b="1" dirty="0">
                <a:solidFill>
                  <a:srgbClr val="FF0000"/>
                </a:solidFill>
                <a:latin typeface="Calibri"/>
                <a:ea typeface="Calibri"/>
                <a:cs typeface="Calibri"/>
                <a:sym typeface="Calibri"/>
              </a:rPr>
              <a:t>living </a:t>
            </a:r>
            <a:r>
              <a:rPr lang="en-US" sz="4400" dirty="0">
                <a:solidFill>
                  <a:schemeClr val="dk1"/>
                </a:solidFill>
                <a:latin typeface="Calibri"/>
                <a:ea typeface="Calibri"/>
                <a:cs typeface="Calibri"/>
                <a:sym typeface="Calibri"/>
              </a:rPr>
              <a:t>thing </a:t>
            </a:r>
            <a:endParaRPr sz="4400" b="0" i="0" u="none" strike="noStrike" cap="none" dirty="0">
              <a:solidFill>
                <a:schemeClr val="dk1"/>
              </a:solidFill>
              <a:latin typeface="Calibri"/>
              <a:ea typeface="Calibri"/>
              <a:cs typeface="Calibri"/>
              <a:sym typeface="Calibri"/>
            </a:endParaRPr>
          </a:p>
        </p:txBody>
      </p:sp>
      <p:sp>
        <p:nvSpPr>
          <p:cNvPr id="284" name="Google Shape;284;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F19E3E11-0D6E-1ADB-FA06-1206D5BEE648}"/>
              </a:ext>
            </a:extLst>
          </p:cNvPr>
          <p:cNvSpPr/>
          <p:nvPr/>
        </p:nvSpPr>
        <p:spPr>
          <a:xfrm>
            <a:off x="1667575" y="3103227"/>
            <a:ext cx="1982502" cy="183502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0A41299-BAA0-C00D-20DA-E30CC81E5631}"/>
              </a:ext>
            </a:extLst>
          </p:cNvPr>
          <p:cNvSpPr/>
          <p:nvPr/>
        </p:nvSpPr>
        <p:spPr>
          <a:xfrm>
            <a:off x="2658826" y="4938247"/>
            <a:ext cx="1982502" cy="183502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14C89D4-2A6B-8718-EE7E-74BC692B3259}"/>
              </a:ext>
            </a:extLst>
          </p:cNvPr>
          <p:cNvSpPr/>
          <p:nvPr/>
        </p:nvSpPr>
        <p:spPr>
          <a:xfrm>
            <a:off x="4778132" y="4938247"/>
            <a:ext cx="1982502" cy="183502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61F66AB-7480-A7C7-D3AD-BC3055FC8C34}"/>
              </a:ext>
            </a:extLst>
          </p:cNvPr>
          <p:cNvSpPr/>
          <p:nvPr/>
        </p:nvSpPr>
        <p:spPr>
          <a:xfrm>
            <a:off x="5493923" y="3103227"/>
            <a:ext cx="1982502" cy="183502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E6460F-6B60-BFCD-27AC-9E89E55543E2}"/>
              </a:ext>
            </a:extLst>
          </p:cNvPr>
          <p:cNvSpPr/>
          <p:nvPr/>
        </p:nvSpPr>
        <p:spPr>
          <a:xfrm>
            <a:off x="3580749" y="2028128"/>
            <a:ext cx="1982502" cy="183502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134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b6d4c319d7_0_68"/>
          <p:cNvSpPr txBox="1"/>
          <p:nvPr/>
        </p:nvSpPr>
        <p:spPr>
          <a:xfrm>
            <a:off x="468850" y="317477"/>
            <a:ext cx="82062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Describe the difference between an individual and a population.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813" name="Google Shape;813;gb6d4c319d7_0_68"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gb6d4c319d7_0_68"/>
          <p:cNvPicPr preferRelativeResize="0"/>
          <p:nvPr/>
        </p:nvPicPr>
        <p:blipFill>
          <a:blip r:embed="rId4">
            <a:alphaModFix/>
          </a:blip>
          <a:stretch>
            <a:fillRect/>
          </a:stretch>
        </p:blipFill>
        <p:spPr>
          <a:xfrm>
            <a:off x="310650" y="1670272"/>
            <a:ext cx="4261350" cy="4797062"/>
          </a:xfrm>
          <a:prstGeom prst="rect">
            <a:avLst/>
          </a:prstGeom>
          <a:noFill/>
          <a:ln>
            <a:noFill/>
          </a:ln>
        </p:spPr>
      </p:pic>
      <p:pic>
        <p:nvPicPr>
          <p:cNvPr id="815" name="Google Shape;815;gb6d4c319d7_0_68"/>
          <p:cNvPicPr preferRelativeResize="0"/>
          <p:nvPr/>
        </p:nvPicPr>
        <p:blipFill>
          <a:blip r:embed="rId4">
            <a:alphaModFix/>
          </a:blip>
          <a:stretch>
            <a:fillRect/>
          </a:stretch>
        </p:blipFill>
        <p:spPr>
          <a:xfrm>
            <a:off x="4572000" y="1670272"/>
            <a:ext cx="4261350" cy="4797062"/>
          </a:xfrm>
          <a:prstGeom prst="rect">
            <a:avLst/>
          </a:prstGeom>
          <a:noFill/>
          <a:ln>
            <a:noFill/>
          </a:ln>
        </p:spPr>
      </p:pic>
      <p:pic>
        <p:nvPicPr>
          <p:cNvPr id="816" name="Google Shape;816;gb6d4c319d7_0_68" descr="dreamstime_xl_27989256 (1).jpg"/>
          <p:cNvPicPr preferRelativeResize="0"/>
          <p:nvPr/>
        </p:nvPicPr>
        <p:blipFill rotWithShape="1">
          <a:blip r:embed="rId5">
            <a:alphaModFix/>
          </a:blip>
          <a:srcRect/>
          <a:stretch/>
        </p:blipFill>
        <p:spPr>
          <a:xfrm>
            <a:off x="4958901" y="3090349"/>
            <a:ext cx="1090601" cy="1036224"/>
          </a:xfrm>
          <a:prstGeom prst="rect">
            <a:avLst/>
          </a:prstGeom>
          <a:noFill/>
          <a:ln>
            <a:noFill/>
          </a:ln>
        </p:spPr>
      </p:pic>
      <p:pic>
        <p:nvPicPr>
          <p:cNvPr id="817" name="Google Shape;817;gb6d4c319d7_0_68" descr="dreamstime_xl_27989256 (1).jpg"/>
          <p:cNvPicPr preferRelativeResize="0"/>
          <p:nvPr/>
        </p:nvPicPr>
        <p:blipFill rotWithShape="1">
          <a:blip r:embed="rId5">
            <a:alphaModFix/>
          </a:blip>
          <a:srcRect/>
          <a:stretch/>
        </p:blipFill>
        <p:spPr>
          <a:xfrm>
            <a:off x="5443398" y="4126570"/>
            <a:ext cx="968992" cy="920676"/>
          </a:xfrm>
          <a:prstGeom prst="rect">
            <a:avLst/>
          </a:prstGeom>
          <a:noFill/>
          <a:ln>
            <a:noFill/>
          </a:ln>
        </p:spPr>
      </p:pic>
      <p:pic>
        <p:nvPicPr>
          <p:cNvPr id="818" name="Google Shape;818;gb6d4c319d7_0_68" descr="dreamstime_xl_27989256 (1).jpg"/>
          <p:cNvPicPr preferRelativeResize="0"/>
          <p:nvPr/>
        </p:nvPicPr>
        <p:blipFill rotWithShape="1">
          <a:blip r:embed="rId5">
            <a:alphaModFix/>
          </a:blip>
          <a:srcRect/>
          <a:stretch/>
        </p:blipFill>
        <p:spPr>
          <a:xfrm>
            <a:off x="6226093" y="3148119"/>
            <a:ext cx="968992" cy="920676"/>
          </a:xfrm>
          <a:prstGeom prst="rect">
            <a:avLst/>
          </a:prstGeom>
          <a:noFill/>
          <a:ln>
            <a:noFill/>
          </a:ln>
        </p:spPr>
      </p:pic>
      <p:pic>
        <p:nvPicPr>
          <p:cNvPr id="819" name="Google Shape;819;gb6d4c319d7_0_68" descr="dreamstime_xl_27989256 (1).jpg"/>
          <p:cNvPicPr preferRelativeResize="0"/>
          <p:nvPr/>
        </p:nvPicPr>
        <p:blipFill rotWithShape="1">
          <a:blip r:embed="rId5">
            <a:alphaModFix/>
          </a:blip>
          <a:srcRect/>
          <a:stretch/>
        </p:blipFill>
        <p:spPr>
          <a:xfrm>
            <a:off x="6682265" y="4015322"/>
            <a:ext cx="1009821" cy="959466"/>
          </a:xfrm>
          <a:prstGeom prst="rect">
            <a:avLst/>
          </a:prstGeom>
          <a:noFill/>
          <a:ln>
            <a:noFill/>
          </a:ln>
        </p:spPr>
      </p:pic>
      <p:pic>
        <p:nvPicPr>
          <p:cNvPr id="820" name="Google Shape;820;gb6d4c319d7_0_68" descr="dreamstime_xl_27989256 (1).jpg"/>
          <p:cNvPicPr preferRelativeResize="0"/>
          <p:nvPr/>
        </p:nvPicPr>
        <p:blipFill rotWithShape="1">
          <a:blip r:embed="rId5">
            <a:alphaModFix/>
          </a:blip>
          <a:srcRect/>
          <a:stretch/>
        </p:blipFill>
        <p:spPr>
          <a:xfrm>
            <a:off x="7477458" y="3179819"/>
            <a:ext cx="968992" cy="920676"/>
          </a:xfrm>
          <a:prstGeom prst="rect">
            <a:avLst/>
          </a:prstGeom>
          <a:noFill/>
          <a:ln>
            <a:noFill/>
          </a:ln>
        </p:spPr>
      </p:pic>
      <p:pic>
        <p:nvPicPr>
          <p:cNvPr id="821" name="Google Shape;821;gb6d4c319d7_0_68" descr="dreamstime_xl_27989256 (1).jpg"/>
          <p:cNvPicPr preferRelativeResize="0"/>
          <p:nvPr/>
        </p:nvPicPr>
        <p:blipFill rotWithShape="1">
          <a:blip r:embed="rId5">
            <a:alphaModFix/>
          </a:blip>
          <a:srcRect/>
          <a:stretch/>
        </p:blipFill>
        <p:spPr>
          <a:xfrm>
            <a:off x="769726" y="2585022"/>
            <a:ext cx="3343199" cy="29675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78"/>
          <p:cNvSpPr txBox="1"/>
          <p:nvPr/>
        </p:nvSpPr>
        <p:spPr>
          <a:xfrm>
            <a:off x="2737203" y="901725"/>
            <a:ext cx="427552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Community</a:t>
            </a:r>
            <a:endParaRPr/>
          </a:p>
        </p:txBody>
      </p:sp>
      <p:sp>
        <p:nvSpPr>
          <p:cNvPr id="828" name="Google Shape;828;p7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9" name="Google Shape;829;p7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79" descr="Image result for community ecology"/>
          <p:cNvPicPr preferRelativeResize="0"/>
          <p:nvPr/>
        </p:nvPicPr>
        <p:blipFill rotWithShape="1">
          <a:blip r:embed="rId3">
            <a:alphaModFix/>
          </a:blip>
          <a:srcRect l="7500" t="19072" r="9166" b="17835"/>
          <a:stretch/>
        </p:blipFill>
        <p:spPr>
          <a:xfrm>
            <a:off x="762000" y="1636750"/>
            <a:ext cx="7620000" cy="4326725"/>
          </a:xfrm>
          <a:prstGeom prst="rect">
            <a:avLst/>
          </a:prstGeom>
          <a:noFill/>
          <a:ln>
            <a:noFill/>
          </a:ln>
        </p:spPr>
      </p:pic>
      <p:sp>
        <p:nvSpPr>
          <p:cNvPr id="836" name="Google Shape;836;p79"/>
          <p:cNvSpPr txBox="1"/>
          <p:nvPr/>
        </p:nvSpPr>
        <p:spPr>
          <a:xfrm>
            <a:off x="889000" y="272075"/>
            <a:ext cx="7365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Community:</a:t>
            </a:r>
            <a:r>
              <a:rPr lang="en-US" sz="3600">
                <a:solidFill>
                  <a:schemeClr val="dk1"/>
                </a:solidFill>
                <a:latin typeface="Calibri"/>
                <a:ea typeface="Calibri"/>
                <a:cs typeface="Calibri"/>
                <a:sym typeface="Calibri"/>
              </a:rPr>
              <a:t>  a group of different populations living in the same place</a:t>
            </a:r>
            <a:endParaRPr sz="3600" b="1" u="sng">
              <a:solidFill>
                <a:schemeClr val="dk1"/>
              </a:solidFill>
              <a:latin typeface="Calibri"/>
              <a:ea typeface="Calibri"/>
              <a:cs typeface="Calibri"/>
              <a:sym typeface="Calibri"/>
            </a:endParaRPr>
          </a:p>
        </p:txBody>
      </p:sp>
      <p:sp>
        <p:nvSpPr>
          <p:cNvPr id="837" name="Google Shape;837;p7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8" name="Google Shape;838;p79"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b6d4c319d7_0_8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b6d4c319d7_0_87"/>
          <p:cNvSpPr txBox="1"/>
          <p:nvPr/>
        </p:nvSpPr>
        <p:spPr>
          <a:xfrm>
            <a:off x="1044825" y="362975"/>
            <a:ext cx="77850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 community?</a:t>
            </a:r>
            <a:endParaRPr sz="1500"/>
          </a:p>
        </p:txBody>
      </p:sp>
      <p:sp>
        <p:nvSpPr>
          <p:cNvPr id="851" name="Google Shape;851;gb6d4c319d7_0_87"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gb6d4c319d7_0_87" descr="Image result for community ecology"/>
          <p:cNvPicPr preferRelativeResize="0"/>
          <p:nvPr/>
        </p:nvPicPr>
        <p:blipFill rotWithShape="1">
          <a:blip r:embed="rId4">
            <a:alphaModFix/>
          </a:blip>
          <a:srcRect l="7500" t="19072" r="9166" b="17835"/>
          <a:stretch/>
        </p:blipFill>
        <p:spPr>
          <a:xfrm>
            <a:off x="762000" y="1636750"/>
            <a:ext cx="7620000" cy="4326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8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59" name="Google Shape;859;p8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81"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866" name="Google Shape;866;p81"/>
          <p:cNvSpPr txBox="1"/>
          <p:nvPr/>
        </p:nvSpPr>
        <p:spPr>
          <a:xfrm>
            <a:off x="533400" y="742265"/>
            <a:ext cx="8166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Only </a:t>
            </a:r>
            <a:r>
              <a:rPr lang="en-US" sz="3600" b="1">
                <a:solidFill>
                  <a:schemeClr val="dk1"/>
                </a:solidFill>
                <a:latin typeface="Calibri"/>
                <a:ea typeface="Calibri"/>
                <a:cs typeface="Calibri"/>
                <a:sym typeface="Calibri"/>
              </a:rPr>
              <a:t>living </a:t>
            </a:r>
            <a:r>
              <a:rPr lang="en-US" sz="3600">
                <a:solidFill>
                  <a:schemeClr val="dk1"/>
                </a:solidFill>
                <a:latin typeface="Calibri"/>
                <a:ea typeface="Calibri"/>
                <a:cs typeface="Calibri"/>
                <a:sym typeface="Calibri"/>
              </a:rPr>
              <a:t>things are part of a community.</a:t>
            </a:r>
            <a:endParaRPr/>
          </a:p>
        </p:txBody>
      </p:sp>
      <p:sp>
        <p:nvSpPr>
          <p:cNvPr id="867" name="Google Shape;867;p8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82"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874" name="Google Shape;874;p8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2"/>
          <p:cNvSpPr/>
          <p:nvPr/>
        </p:nvSpPr>
        <p:spPr>
          <a:xfrm rot="-9394435">
            <a:off x="6411766" y="1538176"/>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6" name="Google Shape;876;p82"/>
          <p:cNvSpPr/>
          <p:nvPr/>
        </p:nvSpPr>
        <p:spPr>
          <a:xfrm>
            <a:off x="546100" y="3429000"/>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23767849-5A77-21E0-3851-D698567C961D}"/>
              </a:ext>
            </a:extLst>
          </p:cNvPr>
          <p:cNvSpPr txBox="1"/>
          <p:nvPr/>
        </p:nvSpPr>
        <p:spPr>
          <a:xfrm>
            <a:off x="1262209" y="167921"/>
            <a:ext cx="6619582" cy="1754326"/>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So, these deer and grasses are part of this community because they are living things...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731;p66">
            <a:extLst>
              <a:ext uri="{FF2B5EF4-FFF2-40B4-BE49-F238E27FC236}">
                <a16:creationId xmlns:a16="http://schemas.microsoft.com/office/drawing/2014/main" id="{EA858383-3E02-E46D-338D-ED499BF4682D}"/>
              </a:ext>
            </a:extLst>
          </p:cNvPr>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dirty="0"/>
              <a:t>Community</a:t>
            </a:r>
            <a:endParaRPr dirty="0"/>
          </a:p>
        </p:txBody>
      </p:sp>
      <p:pic>
        <p:nvPicPr>
          <p:cNvPr id="3" name="Google Shape;734;p66" descr="Image result for community ecology">
            <a:extLst>
              <a:ext uri="{FF2B5EF4-FFF2-40B4-BE49-F238E27FC236}">
                <a16:creationId xmlns:a16="http://schemas.microsoft.com/office/drawing/2014/main" id="{593DC2DC-5EC3-D315-70C8-547F342BF308}"/>
              </a:ext>
            </a:extLst>
          </p:cNvPr>
          <p:cNvPicPr preferRelativeResize="0"/>
          <p:nvPr/>
        </p:nvPicPr>
        <p:blipFill rotWithShape="1">
          <a:blip r:embed="rId3">
            <a:alphaModFix/>
          </a:blip>
          <a:srcRect l="7500" t="19073" r="9166" b="16530"/>
          <a:stretch/>
        </p:blipFill>
        <p:spPr>
          <a:xfrm>
            <a:off x="762000" y="1938225"/>
            <a:ext cx="7620000" cy="44161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83"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883" name="Google Shape;883;p8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3"/>
          <p:cNvSpPr/>
          <p:nvPr/>
        </p:nvSpPr>
        <p:spPr>
          <a:xfrm rot="-9394435">
            <a:off x="4789634" y="3192574"/>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p83"/>
          <p:cNvSpPr/>
          <p:nvPr/>
        </p:nvSpPr>
        <p:spPr>
          <a:xfrm>
            <a:off x="1943100" y="3098800"/>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C32207E-A9A8-1ACB-34D8-13A9E6142A04}"/>
              </a:ext>
            </a:extLst>
          </p:cNvPr>
          <p:cNvSpPr txBox="1"/>
          <p:nvPr/>
        </p:nvSpPr>
        <p:spPr>
          <a:xfrm>
            <a:off x="999066" y="250735"/>
            <a:ext cx="7501467" cy="1754326"/>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...but the rock and the water are not part of the community, because they are non-living things.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3" name="Google Shape;243;p6" descr="A group of butterflies on white flowers&#10;&#10;Description automatically generated with medium confidence"/>
          <p:cNvPicPr preferRelativeResize="0"/>
          <p:nvPr/>
        </p:nvPicPr>
        <p:blipFill rotWithShape="1">
          <a:blip r:embed="rId3">
            <a:alphaModFix/>
          </a:blip>
          <a:srcRect/>
          <a:stretch/>
        </p:blipFill>
        <p:spPr>
          <a:xfrm>
            <a:off x="966054" y="2086106"/>
            <a:ext cx="7211892" cy="4771894"/>
          </a:xfrm>
          <a:prstGeom prst="rect">
            <a:avLst/>
          </a:prstGeom>
          <a:noFill/>
          <a:ln>
            <a:noFill/>
          </a:ln>
        </p:spPr>
      </p:pic>
      <p:sp>
        <p:nvSpPr>
          <p:cNvPr id="2" name="Google Shape;883;p83" descr="Artificial Intelligence">
            <a:extLst>
              <a:ext uri="{FF2B5EF4-FFF2-40B4-BE49-F238E27FC236}">
                <a16:creationId xmlns:a16="http://schemas.microsoft.com/office/drawing/2014/main" id="{A22AA400-A3E1-47A3-2E85-B811BAC36DF6}"/>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FFD520C9-A5C5-C0DC-0D9F-4898F69BA773}"/>
              </a:ext>
            </a:extLst>
          </p:cNvPr>
          <p:cNvSpPr txBox="1"/>
          <p:nvPr/>
        </p:nvSpPr>
        <p:spPr>
          <a:xfrm>
            <a:off x="966054" y="331780"/>
            <a:ext cx="7485031" cy="1754326"/>
          </a:xfrm>
          <a:prstGeom prst="rect">
            <a:avLst/>
          </a:prstGeom>
          <a:noFill/>
        </p:spPr>
        <p:txBody>
          <a:bodyPr wrap="square" rtlCol="0">
            <a:spAutoFit/>
          </a:bodyPr>
          <a:lstStyle/>
          <a:p>
            <a:r>
              <a:rPr lang="en-US" sz="3600" dirty="0">
                <a:solidFill>
                  <a:srgbClr val="0E101A"/>
                </a:solidFill>
                <a:latin typeface="Calibri" panose="020F0502020204030204" pitchFamily="34" charset="0"/>
                <a:cs typeface="Calibri" panose="020F0502020204030204" pitchFamily="34" charset="0"/>
              </a:rPr>
              <a:t>Communities work together to create a more secure environment for all that live in them.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8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2" name="Google Shape;892;p8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85" descr="Image result for ecology community"/>
          <p:cNvPicPr preferRelativeResize="0"/>
          <p:nvPr/>
        </p:nvPicPr>
        <p:blipFill rotWithShape="1">
          <a:blip r:embed="rId3">
            <a:alphaModFix/>
          </a:blip>
          <a:srcRect/>
          <a:stretch/>
        </p:blipFill>
        <p:spPr>
          <a:xfrm>
            <a:off x="1151059" y="1747837"/>
            <a:ext cx="6841881" cy="5110163"/>
          </a:xfrm>
          <a:prstGeom prst="rect">
            <a:avLst/>
          </a:prstGeom>
          <a:noFill/>
          <a:ln>
            <a:noFill/>
          </a:ln>
        </p:spPr>
      </p:pic>
      <p:sp>
        <p:nvSpPr>
          <p:cNvPr id="899" name="Google Shape;899;p8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0" name="Google Shape;900;p85"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
        <p:nvSpPr>
          <p:cNvPr id="2" name="TextBox 1">
            <a:extLst>
              <a:ext uri="{FF2B5EF4-FFF2-40B4-BE49-F238E27FC236}">
                <a16:creationId xmlns:a16="http://schemas.microsoft.com/office/drawing/2014/main" id="{70BE9DFA-6C3B-A808-4B6F-EFA0A3157D8F}"/>
              </a:ext>
            </a:extLst>
          </p:cNvPr>
          <p:cNvSpPr txBox="1"/>
          <p:nvPr/>
        </p:nvSpPr>
        <p:spPr>
          <a:xfrm>
            <a:off x="1311680" y="469987"/>
            <a:ext cx="6520637" cy="1200329"/>
          </a:xfrm>
          <a:prstGeom prst="rect">
            <a:avLst/>
          </a:prstGeom>
          <a:noFill/>
        </p:spPr>
        <p:txBody>
          <a:bodyPr wrap="square" rtlCol="0">
            <a:spAutoFit/>
          </a:bodyPr>
          <a:lstStyle/>
          <a:p>
            <a:pPr marL="0" lvl="0" indent="0" algn="ctr" rtl="0">
              <a:spcBef>
                <a:spcPts val="0"/>
              </a:spcBef>
              <a:spcAft>
                <a:spcPts val="0"/>
              </a:spcAft>
              <a:buNone/>
            </a:pPr>
            <a:r>
              <a:rPr lang="en-US" sz="3600" dirty="0">
                <a:latin typeface="Calibri" panose="020F0502020204030204" pitchFamily="34" charset="0"/>
                <a:cs typeface="Calibri" panose="020F0502020204030204" pitchFamily="34" charset="0"/>
              </a:rPr>
              <a:t>Animals at a watering hole are an example of a community.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86" descr="Image result for ocean community"/>
          <p:cNvPicPr preferRelativeResize="0"/>
          <p:nvPr/>
        </p:nvPicPr>
        <p:blipFill rotWithShape="1">
          <a:blip r:embed="rId3">
            <a:alphaModFix/>
          </a:blip>
          <a:srcRect/>
          <a:stretch/>
        </p:blipFill>
        <p:spPr>
          <a:xfrm>
            <a:off x="285750" y="1844146"/>
            <a:ext cx="8572500" cy="4829175"/>
          </a:xfrm>
          <a:prstGeom prst="rect">
            <a:avLst/>
          </a:prstGeom>
          <a:noFill/>
          <a:ln>
            <a:noFill/>
          </a:ln>
        </p:spPr>
      </p:pic>
      <p:sp>
        <p:nvSpPr>
          <p:cNvPr id="2" name="TextBox 1">
            <a:extLst>
              <a:ext uri="{FF2B5EF4-FFF2-40B4-BE49-F238E27FC236}">
                <a16:creationId xmlns:a16="http://schemas.microsoft.com/office/drawing/2014/main" id="{81ED49E5-4092-0B9C-0C70-1D2E168FF253}"/>
              </a:ext>
            </a:extLst>
          </p:cNvPr>
          <p:cNvSpPr txBox="1"/>
          <p:nvPr/>
        </p:nvSpPr>
        <p:spPr>
          <a:xfrm>
            <a:off x="1396348" y="469987"/>
            <a:ext cx="6351303"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All the fish and coral are an example of a community </a:t>
            </a:r>
          </a:p>
        </p:txBody>
      </p:sp>
      <p:sp>
        <p:nvSpPr>
          <p:cNvPr id="3" name="Google Shape;899;p85" descr="Artificial Intelligence">
            <a:extLst>
              <a:ext uri="{FF2B5EF4-FFF2-40B4-BE49-F238E27FC236}">
                <a16:creationId xmlns:a16="http://schemas.microsoft.com/office/drawing/2014/main" id="{A9BF6465-002F-BE90-BC46-020C6B99815B}"/>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900;p85" descr="Comment Like">
            <a:extLst>
              <a:ext uri="{FF2B5EF4-FFF2-40B4-BE49-F238E27FC236}">
                <a16:creationId xmlns:a16="http://schemas.microsoft.com/office/drawing/2014/main" id="{97DBD12A-5DC7-C852-8377-31892E849458}"/>
              </a:ext>
            </a:extLst>
          </p:cNvPr>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9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5" name="Google Shape;935;p9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91" descr="Image result for birds"/>
          <p:cNvPicPr preferRelativeResize="0"/>
          <p:nvPr/>
        </p:nvPicPr>
        <p:blipFill rotWithShape="1">
          <a:blip r:embed="rId3">
            <a:alphaModFix/>
          </a:blip>
          <a:srcRect/>
          <a:stretch/>
        </p:blipFill>
        <p:spPr>
          <a:xfrm>
            <a:off x="372531" y="2117542"/>
            <a:ext cx="8398934" cy="4740458"/>
          </a:xfrm>
          <a:prstGeom prst="rect">
            <a:avLst/>
          </a:prstGeom>
          <a:noFill/>
          <a:ln>
            <a:noFill/>
          </a:ln>
        </p:spPr>
      </p:pic>
      <p:sp>
        <p:nvSpPr>
          <p:cNvPr id="942" name="Google Shape;942;p9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3" name="Google Shape;943;p91"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
        <p:nvSpPr>
          <p:cNvPr id="2" name="TextBox 1">
            <a:extLst>
              <a:ext uri="{FF2B5EF4-FFF2-40B4-BE49-F238E27FC236}">
                <a16:creationId xmlns:a16="http://schemas.microsoft.com/office/drawing/2014/main" id="{8653AFF1-545A-1750-433F-BC069E2B5761}"/>
              </a:ext>
            </a:extLst>
          </p:cNvPr>
          <p:cNvSpPr txBox="1"/>
          <p:nvPr/>
        </p:nvSpPr>
        <p:spPr>
          <a:xfrm>
            <a:off x="592665" y="340106"/>
            <a:ext cx="7958667" cy="169277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These birds are </a:t>
            </a:r>
            <a:r>
              <a:rPr lang="en-US" sz="3600" b="1" dirty="0">
                <a:latin typeface="Calibri" panose="020F0502020204030204" pitchFamily="34" charset="0"/>
                <a:cs typeface="Calibri" panose="020F0502020204030204" pitchFamily="34" charset="0"/>
              </a:rPr>
              <a:t>NOT</a:t>
            </a:r>
            <a:r>
              <a:rPr lang="en-US" sz="3600" dirty="0">
                <a:latin typeface="Calibri" panose="020F0502020204030204" pitchFamily="34" charset="0"/>
                <a:cs typeface="Calibri" panose="020F0502020204030204" pitchFamily="34" charset="0"/>
              </a:rPr>
              <a:t> an example </a:t>
            </a:r>
          </a:p>
          <a:p>
            <a:pPr algn="ctr"/>
            <a:r>
              <a:rPr lang="en-US" sz="3600" dirty="0">
                <a:latin typeface="Calibri" panose="020F0502020204030204" pitchFamily="34" charset="0"/>
                <a:cs typeface="Calibri" panose="020F0502020204030204" pitchFamily="34" charset="0"/>
              </a:rPr>
              <a:t>of a community </a:t>
            </a:r>
            <a:r>
              <a:rPr lang="en-US" sz="3200" dirty="0"/>
              <a:t>because they are a group of organisms that are the </a:t>
            </a:r>
            <a:r>
              <a:rPr lang="en-US" sz="3200" i="1" dirty="0"/>
              <a:t>same </a:t>
            </a:r>
            <a:r>
              <a:rPr lang="en-US" sz="3200" b="1" i="0" dirty="0"/>
              <a:t>species</a:t>
            </a:r>
            <a:r>
              <a:rPr lang="en-US" sz="3200" i="0" dirty="0"/>
              <a:t>.</a:t>
            </a:r>
            <a:endParaRPr 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92" descr="dreamstime_xl_13610313.jpg"/>
          <p:cNvPicPr preferRelativeResize="0"/>
          <p:nvPr/>
        </p:nvPicPr>
        <p:blipFill rotWithShape="1">
          <a:blip r:embed="rId3">
            <a:alphaModFix/>
          </a:blip>
          <a:srcRect/>
          <a:stretch/>
        </p:blipFill>
        <p:spPr>
          <a:xfrm>
            <a:off x="911655" y="1976572"/>
            <a:ext cx="7320687" cy="4881428"/>
          </a:xfrm>
          <a:prstGeom prst="rect">
            <a:avLst/>
          </a:prstGeom>
          <a:noFill/>
          <a:ln>
            <a:noFill/>
          </a:ln>
        </p:spPr>
      </p:pic>
      <p:sp>
        <p:nvSpPr>
          <p:cNvPr id="950" name="Google Shape;950;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1" name="Google Shape;951;p9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
        <p:nvSpPr>
          <p:cNvPr id="2" name="TextBox 1">
            <a:extLst>
              <a:ext uri="{FF2B5EF4-FFF2-40B4-BE49-F238E27FC236}">
                <a16:creationId xmlns:a16="http://schemas.microsoft.com/office/drawing/2014/main" id="{DF9F9523-EDBC-D630-5DF6-74E84F6AC8C0}"/>
              </a:ext>
            </a:extLst>
          </p:cNvPr>
          <p:cNvSpPr txBox="1"/>
          <p:nvPr/>
        </p:nvSpPr>
        <p:spPr>
          <a:xfrm>
            <a:off x="1095852" y="527809"/>
            <a:ext cx="6952294"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This is an individual giraffe and is </a:t>
            </a:r>
            <a:r>
              <a:rPr lang="en-US" sz="3600" b="1" dirty="0">
                <a:latin typeface="Calibri" panose="020F0502020204030204" pitchFamily="34" charset="0"/>
                <a:cs typeface="Calibri" panose="020F0502020204030204" pitchFamily="34" charset="0"/>
              </a:rPr>
              <a:t>NOT</a:t>
            </a:r>
            <a:r>
              <a:rPr lang="en-US" sz="3600" dirty="0">
                <a:latin typeface="Calibri" panose="020F0502020204030204" pitchFamily="34" charset="0"/>
                <a:cs typeface="Calibri" panose="020F0502020204030204" pitchFamily="34" charset="0"/>
              </a:rPr>
              <a:t> an example of a community.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9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85" descr="Image result for ecology community"/>
          <p:cNvPicPr preferRelativeResize="0"/>
          <p:nvPr/>
        </p:nvPicPr>
        <p:blipFill rotWithShape="1">
          <a:blip r:embed="rId3">
            <a:alphaModFix/>
          </a:blip>
          <a:srcRect/>
          <a:stretch/>
        </p:blipFill>
        <p:spPr>
          <a:xfrm>
            <a:off x="1151059" y="1747837"/>
            <a:ext cx="6841881" cy="5110163"/>
          </a:xfrm>
          <a:prstGeom prst="rect">
            <a:avLst/>
          </a:prstGeom>
          <a:noFill/>
          <a:ln>
            <a:noFill/>
          </a:ln>
        </p:spPr>
      </p:pic>
      <p:sp>
        <p:nvSpPr>
          <p:cNvPr id="2" name="TextBox 1">
            <a:extLst>
              <a:ext uri="{FF2B5EF4-FFF2-40B4-BE49-F238E27FC236}">
                <a16:creationId xmlns:a16="http://schemas.microsoft.com/office/drawing/2014/main" id="{70BE9DFA-6C3B-A808-4B6F-EFA0A3157D8F}"/>
              </a:ext>
            </a:extLst>
          </p:cNvPr>
          <p:cNvSpPr txBox="1"/>
          <p:nvPr/>
        </p:nvSpPr>
        <p:spPr>
          <a:xfrm>
            <a:off x="404118" y="415635"/>
            <a:ext cx="8335761" cy="1200329"/>
          </a:xfrm>
          <a:prstGeom prst="rect">
            <a:avLst/>
          </a:prstGeom>
          <a:noFill/>
        </p:spPr>
        <p:txBody>
          <a:bodyPr wrap="square" rtlCol="0">
            <a:spAutoFit/>
          </a:bodyPr>
          <a:lstStyle/>
          <a:p>
            <a:pPr marL="0" lvl="0" indent="0" algn="ctr" rtl="0">
              <a:spcBef>
                <a:spcPts val="0"/>
              </a:spcBef>
              <a:spcAft>
                <a:spcPts val="0"/>
              </a:spcAft>
              <a:buNone/>
            </a:pPr>
            <a:r>
              <a:rPr lang="en-US" sz="3600" dirty="0">
                <a:solidFill>
                  <a:schemeClr val="dk1"/>
                </a:solidFill>
                <a:latin typeface="Calibri"/>
                <a:ea typeface="Calibri"/>
                <a:cs typeface="Calibri"/>
                <a:sym typeface="Calibri"/>
              </a:rPr>
              <a:t>True/False:</a:t>
            </a:r>
            <a:r>
              <a:rPr lang="en-US" sz="3600" b="1" dirty="0">
                <a:solidFill>
                  <a:schemeClr val="dk1"/>
                </a:solidFill>
                <a:latin typeface="Calibri"/>
                <a:ea typeface="Calibri"/>
                <a:cs typeface="Calibri"/>
                <a:sym typeface="Calibri"/>
              </a:rPr>
              <a:t> </a:t>
            </a:r>
            <a:r>
              <a:rPr lang="en-US" sz="3600" dirty="0">
                <a:solidFill>
                  <a:schemeClr val="dk1"/>
                </a:solidFill>
                <a:latin typeface="Calibri"/>
                <a:ea typeface="Calibri"/>
                <a:cs typeface="Calibri"/>
                <a:sym typeface="Calibri"/>
              </a:rPr>
              <a:t>These a</a:t>
            </a:r>
            <a:r>
              <a:rPr lang="en-US" sz="3600" dirty="0">
                <a:latin typeface="Calibri" panose="020F0502020204030204" pitchFamily="34" charset="0"/>
                <a:cs typeface="Calibri" panose="020F0502020204030204" pitchFamily="34" charset="0"/>
              </a:rPr>
              <a:t>nimals at a watering hole are an example of a community.</a:t>
            </a:r>
          </a:p>
        </p:txBody>
      </p:sp>
      <p:sp>
        <p:nvSpPr>
          <p:cNvPr id="3" name="Google Shape;964;p94" descr="Questions">
            <a:extLst>
              <a:ext uri="{FF2B5EF4-FFF2-40B4-BE49-F238E27FC236}">
                <a16:creationId xmlns:a16="http://schemas.microsoft.com/office/drawing/2014/main" id="{2970A016-21E5-5F82-61BE-56BBC0A19149}"/>
              </a:ext>
            </a:extLst>
          </p:cNvPr>
          <p:cNvSpPr/>
          <p:nvPr/>
        </p:nvSpPr>
        <p:spPr>
          <a:xfrm>
            <a:off x="-1" y="-1"/>
            <a:ext cx="890649" cy="8312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78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7"/>
          <p:cNvSpPr txBox="1"/>
          <p:nvPr/>
        </p:nvSpPr>
        <p:spPr>
          <a:xfrm>
            <a:off x="467248" y="665133"/>
            <a:ext cx="8209504"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Big Question: </a:t>
            </a:r>
            <a:r>
              <a:rPr lang="en-US" sz="3000" dirty="0">
                <a:solidFill>
                  <a:schemeClr val="dk1"/>
                </a:solidFill>
                <a:latin typeface="Calibri"/>
                <a:ea typeface="Calibri"/>
                <a:cs typeface="Calibri"/>
                <a:sym typeface="Calibri"/>
              </a:rPr>
              <a:t>How do living things work together in a community?</a:t>
            </a:r>
            <a:endParaRPr dirty="0"/>
          </a:p>
        </p:txBody>
      </p:sp>
      <p:pic>
        <p:nvPicPr>
          <p:cNvPr id="2" name="Google Shape;213;p2">
            <a:extLst>
              <a:ext uri="{FF2B5EF4-FFF2-40B4-BE49-F238E27FC236}">
                <a16:creationId xmlns:a16="http://schemas.microsoft.com/office/drawing/2014/main" id="{9F771C0D-6436-73C5-DC08-70DF468B8689}"/>
              </a:ext>
            </a:extLst>
          </p:cNvPr>
          <p:cNvPicPr preferRelativeResize="0"/>
          <p:nvPr/>
        </p:nvPicPr>
        <p:blipFill rotWithShape="1">
          <a:blip r:embed="rId4">
            <a:alphaModFix/>
          </a:blip>
          <a:srcRect/>
          <a:stretch/>
        </p:blipFill>
        <p:spPr>
          <a:xfrm>
            <a:off x="260763" y="1969428"/>
            <a:ext cx="8622473" cy="47540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85" descr="Image result for ecology community"/>
          <p:cNvPicPr preferRelativeResize="0"/>
          <p:nvPr/>
        </p:nvPicPr>
        <p:blipFill rotWithShape="1">
          <a:blip r:embed="rId3">
            <a:alphaModFix/>
          </a:blip>
          <a:srcRect/>
          <a:stretch/>
        </p:blipFill>
        <p:spPr>
          <a:xfrm>
            <a:off x="1151059" y="1747837"/>
            <a:ext cx="6841881" cy="5110163"/>
          </a:xfrm>
          <a:prstGeom prst="rect">
            <a:avLst/>
          </a:prstGeom>
          <a:noFill/>
          <a:ln>
            <a:noFill/>
          </a:ln>
        </p:spPr>
      </p:pic>
      <p:sp>
        <p:nvSpPr>
          <p:cNvPr id="2" name="TextBox 1">
            <a:extLst>
              <a:ext uri="{FF2B5EF4-FFF2-40B4-BE49-F238E27FC236}">
                <a16:creationId xmlns:a16="http://schemas.microsoft.com/office/drawing/2014/main" id="{70BE9DFA-6C3B-A808-4B6F-EFA0A3157D8F}"/>
              </a:ext>
            </a:extLst>
          </p:cNvPr>
          <p:cNvSpPr txBox="1"/>
          <p:nvPr/>
        </p:nvSpPr>
        <p:spPr>
          <a:xfrm>
            <a:off x="404118" y="415635"/>
            <a:ext cx="8335761" cy="1200329"/>
          </a:xfrm>
          <a:prstGeom prst="rect">
            <a:avLst/>
          </a:prstGeom>
          <a:noFill/>
        </p:spPr>
        <p:txBody>
          <a:bodyPr wrap="square" rtlCol="0">
            <a:spAutoFit/>
          </a:bodyPr>
          <a:lstStyle/>
          <a:p>
            <a:pPr marL="0" lvl="0" indent="0" algn="ctr" rtl="0">
              <a:spcBef>
                <a:spcPts val="0"/>
              </a:spcBef>
              <a:spcAft>
                <a:spcPts val="0"/>
              </a:spcAft>
              <a:buNone/>
            </a:pPr>
            <a:r>
              <a:rPr lang="en-US" sz="3600" dirty="0">
                <a:solidFill>
                  <a:srgbClr val="FF0000"/>
                </a:solidFill>
                <a:latin typeface="Calibri"/>
                <a:ea typeface="Calibri"/>
                <a:cs typeface="Calibri"/>
                <a:sym typeface="Calibri"/>
              </a:rPr>
              <a:t>True</a:t>
            </a:r>
            <a:r>
              <a:rPr lang="en-US" sz="3600" dirty="0">
                <a:solidFill>
                  <a:schemeClr val="dk1"/>
                </a:solidFill>
                <a:latin typeface="Calibri"/>
                <a:ea typeface="Calibri"/>
                <a:cs typeface="Calibri"/>
                <a:sym typeface="Calibri"/>
              </a:rPr>
              <a:t>/False:</a:t>
            </a:r>
            <a:r>
              <a:rPr lang="en-US" sz="3600" b="1" dirty="0">
                <a:solidFill>
                  <a:schemeClr val="dk1"/>
                </a:solidFill>
                <a:latin typeface="Calibri"/>
                <a:ea typeface="Calibri"/>
                <a:cs typeface="Calibri"/>
                <a:sym typeface="Calibri"/>
              </a:rPr>
              <a:t> </a:t>
            </a:r>
            <a:r>
              <a:rPr lang="en-US" sz="3600" dirty="0">
                <a:solidFill>
                  <a:schemeClr val="dk1"/>
                </a:solidFill>
                <a:latin typeface="Calibri"/>
                <a:ea typeface="Calibri"/>
                <a:cs typeface="Calibri"/>
                <a:sym typeface="Calibri"/>
              </a:rPr>
              <a:t>These a</a:t>
            </a:r>
            <a:r>
              <a:rPr lang="en-US" sz="3600" dirty="0">
                <a:latin typeface="Calibri" panose="020F0502020204030204" pitchFamily="34" charset="0"/>
                <a:cs typeface="Calibri" panose="020F0502020204030204" pitchFamily="34" charset="0"/>
              </a:rPr>
              <a:t>nimals at a watering hole are an example of a community.</a:t>
            </a:r>
          </a:p>
        </p:txBody>
      </p:sp>
      <p:sp>
        <p:nvSpPr>
          <p:cNvPr id="3" name="Google Shape;964;p94" descr="Questions">
            <a:extLst>
              <a:ext uri="{FF2B5EF4-FFF2-40B4-BE49-F238E27FC236}">
                <a16:creationId xmlns:a16="http://schemas.microsoft.com/office/drawing/2014/main" id="{2970A016-21E5-5F82-61BE-56BBC0A19149}"/>
              </a:ext>
            </a:extLst>
          </p:cNvPr>
          <p:cNvSpPr/>
          <p:nvPr/>
        </p:nvSpPr>
        <p:spPr>
          <a:xfrm>
            <a:off x="-1" y="-1"/>
            <a:ext cx="890649" cy="8312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30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4"/>
          <p:cNvSpPr txBox="1"/>
          <p:nvPr/>
        </p:nvSpPr>
        <p:spPr>
          <a:xfrm>
            <a:off x="508000" y="231107"/>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True/False:</a:t>
            </a:r>
            <a:r>
              <a:rPr lang="en-US" sz="3600" b="1" dirty="0">
                <a:solidFill>
                  <a:schemeClr val="dk1"/>
                </a:solidFill>
                <a:latin typeface="Calibri"/>
                <a:ea typeface="Calibri"/>
                <a:cs typeface="Calibri"/>
                <a:sym typeface="Calibri"/>
              </a:rPr>
              <a:t> </a:t>
            </a:r>
            <a:r>
              <a:rPr lang="en-US" sz="3600" dirty="0">
                <a:solidFill>
                  <a:schemeClr val="dk1"/>
                </a:solidFill>
                <a:latin typeface="Calibri"/>
                <a:ea typeface="Calibri"/>
                <a:cs typeface="Calibri"/>
                <a:sym typeface="Calibri"/>
              </a:rPr>
              <a:t>This group of birds is an example of a community.</a:t>
            </a:r>
            <a:endParaRPr sz="3600" b="1" dirty="0">
              <a:solidFill>
                <a:schemeClr val="dk1"/>
              </a:solidFill>
              <a:latin typeface="Calibri"/>
              <a:ea typeface="Calibri"/>
              <a:cs typeface="Calibri"/>
              <a:sym typeface="Calibri"/>
            </a:endParaRPr>
          </a:p>
        </p:txBody>
      </p:sp>
      <p:sp>
        <p:nvSpPr>
          <p:cNvPr id="964" name="Google Shape;964;p94"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5" name="Google Shape;965;p94" descr="Image result for birds"/>
          <p:cNvPicPr preferRelativeResize="0"/>
          <p:nvPr/>
        </p:nvPicPr>
        <p:blipFill rotWithShape="1">
          <a:blip r:embed="rId4">
            <a:alphaModFix/>
          </a:blip>
          <a:srcRect/>
          <a:stretch/>
        </p:blipFill>
        <p:spPr>
          <a:xfrm>
            <a:off x="-1" y="171450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b6d4c319d7_0_96"/>
          <p:cNvSpPr txBox="1"/>
          <p:nvPr/>
        </p:nvSpPr>
        <p:spPr>
          <a:xfrm>
            <a:off x="508000" y="231107"/>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This group of birds is an example of a community.</a:t>
            </a:r>
            <a:endParaRPr sz="3600" b="1">
              <a:solidFill>
                <a:schemeClr val="dk1"/>
              </a:solidFill>
              <a:latin typeface="Calibri"/>
              <a:ea typeface="Calibri"/>
              <a:cs typeface="Calibri"/>
              <a:sym typeface="Calibri"/>
            </a:endParaRPr>
          </a:p>
        </p:txBody>
      </p:sp>
      <p:sp>
        <p:nvSpPr>
          <p:cNvPr id="972" name="Google Shape;972;gb6d4c319d7_0_96"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3" name="Google Shape;973;gb6d4c319d7_0_96" descr="Image result for birds"/>
          <p:cNvPicPr preferRelativeResize="0"/>
          <p:nvPr/>
        </p:nvPicPr>
        <p:blipFill rotWithShape="1">
          <a:blip r:embed="rId4">
            <a:alphaModFix/>
          </a:blip>
          <a:srcRect/>
          <a:stretch/>
        </p:blipFill>
        <p:spPr>
          <a:xfrm>
            <a:off x="-1" y="171450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5"/>
          <p:cNvSpPr txBox="1"/>
          <p:nvPr/>
        </p:nvSpPr>
        <p:spPr>
          <a:xfrm>
            <a:off x="705825" y="236400"/>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Explain the difference between an individual, a population, and a community.</a:t>
            </a:r>
            <a:endParaRPr/>
          </a:p>
        </p:txBody>
      </p:sp>
      <p:sp>
        <p:nvSpPr>
          <p:cNvPr id="980" name="Google Shape;980;p95"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95"/>
          <p:cNvPicPr preferRelativeResize="0"/>
          <p:nvPr/>
        </p:nvPicPr>
        <p:blipFill>
          <a:blip r:embed="rId4">
            <a:alphaModFix/>
          </a:blip>
          <a:stretch>
            <a:fillRect/>
          </a:stretch>
        </p:blipFill>
        <p:spPr>
          <a:xfrm>
            <a:off x="310650" y="1670274"/>
            <a:ext cx="4261350" cy="2523900"/>
          </a:xfrm>
          <a:prstGeom prst="rect">
            <a:avLst/>
          </a:prstGeom>
          <a:noFill/>
          <a:ln>
            <a:noFill/>
          </a:ln>
        </p:spPr>
      </p:pic>
      <p:pic>
        <p:nvPicPr>
          <p:cNvPr id="982" name="Google Shape;982;p95"/>
          <p:cNvPicPr preferRelativeResize="0"/>
          <p:nvPr/>
        </p:nvPicPr>
        <p:blipFill>
          <a:blip r:embed="rId4">
            <a:alphaModFix/>
          </a:blip>
          <a:stretch>
            <a:fillRect/>
          </a:stretch>
        </p:blipFill>
        <p:spPr>
          <a:xfrm>
            <a:off x="2441325" y="4275724"/>
            <a:ext cx="4261350" cy="2523900"/>
          </a:xfrm>
          <a:prstGeom prst="rect">
            <a:avLst/>
          </a:prstGeom>
          <a:noFill/>
          <a:ln>
            <a:noFill/>
          </a:ln>
        </p:spPr>
      </p:pic>
      <p:pic>
        <p:nvPicPr>
          <p:cNvPr id="983" name="Google Shape;983;p95"/>
          <p:cNvPicPr preferRelativeResize="0"/>
          <p:nvPr/>
        </p:nvPicPr>
        <p:blipFill>
          <a:blip r:embed="rId4">
            <a:alphaModFix/>
          </a:blip>
          <a:stretch>
            <a:fillRect/>
          </a:stretch>
        </p:blipFill>
        <p:spPr>
          <a:xfrm>
            <a:off x="4572000" y="1670274"/>
            <a:ext cx="4261350" cy="2523900"/>
          </a:xfrm>
          <a:prstGeom prst="rect">
            <a:avLst/>
          </a:prstGeom>
          <a:noFill/>
          <a:ln>
            <a:noFill/>
          </a:ln>
        </p:spPr>
      </p:pic>
      <p:pic>
        <p:nvPicPr>
          <p:cNvPr id="984" name="Google Shape;984;p95" descr="dreamstime_xl_27989256 (1).jpg"/>
          <p:cNvPicPr preferRelativeResize="0"/>
          <p:nvPr/>
        </p:nvPicPr>
        <p:blipFill rotWithShape="1">
          <a:blip r:embed="rId5">
            <a:alphaModFix/>
          </a:blip>
          <a:srcRect/>
          <a:stretch/>
        </p:blipFill>
        <p:spPr>
          <a:xfrm>
            <a:off x="1162100" y="1796737"/>
            <a:ext cx="2558448" cy="2270974"/>
          </a:xfrm>
          <a:prstGeom prst="rect">
            <a:avLst/>
          </a:prstGeom>
          <a:noFill/>
          <a:ln>
            <a:noFill/>
          </a:ln>
        </p:spPr>
      </p:pic>
      <p:pic>
        <p:nvPicPr>
          <p:cNvPr id="985" name="Google Shape;985;p95" descr="dreamstime_xl_27989256 (1).jpg"/>
          <p:cNvPicPr preferRelativeResize="0"/>
          <p:nvPr/>
        </p:nvPicPr>
        <p:blipFill rotWithShape="1">
          <a:blip r:embed="rId5">
            <a:alphaModFix/>
          </a:blip>
          <a:srcRect/>
          <a:stretch/>
        </p:blipFill>
        <p:spPr>
          <a:xfrm>
            <a:off x="4958901" y="1953774"/>
            <a:ext cx="1090601" cy="1036224"/>
          </a:xfrm>
          <a:prstGeom prst="rect">
            <a:avLst/>
          </a:prstGeom>
          <a:noFill/>
          <a:ln>
            <a:noFill/>
          </a:ln>
        </p:spPr>
      </p:pic>
      <p:pic>
        <p:nvPicPr>
          <p:cNvPr id="986" name="Google Shape;986;p95" descr="dreamstime_xl_27989256 (1).jpg"/>
          <p:cNvPicPr preferRelativeResize="0"/>
          <p:nvPr/>
        </p:nvPicPr>
        <p:blipFill rotWithShape="1">
          <a:blip r:embed="rId5">
            <a:alphaModFix/>
          </a:blip>
          <a:srcRect/>
          <a:stretch/>
        </p:blipFill>
        <p:spPr>
          <a:xfrm>
            <a:off x="5443398" y="2989995"/>
            <a:ext cx="968992" cy="920676"/>
          </a:xfrm>
          <a:prstGeom prst="rect">
            <a:avLst/>
          </a:prstGeom>
          <a:noFill/>
          <a:ln>
            <a:noFill/>
          </a:ln>
        </p:spPr>
      </p:pic>
      <p:pic>
        <p:nvPicPr>
          <p:cNvPr id="987" name="Google Shape;987;p95" descr="dreamstime_xl_27989256 (1).jpg"/>
          <p:cNvPicPr preferRelativeResize="0"/>
          <p:nvPr/>
        </p:nvPicPr>
        <p:blipFill rotWithShape="1">
          <a:blip r:embed="rId5">
            <a:alphaModFix/>
          </a:blip>
          <a:srcRect/>
          <a:stretch/>
        </p:blipFill>
        <p:spPr>
          <a:xfrm>
            <a:off x="6226093" y="2011544"/>
            <a:ext cx="968992" cy="920676"/>
          </a:xfrm>
          <a:prstGeom prst="rect">
            <a:avLst/>
          </a:prstGeom>
          <a:noFill/>
          <a:ln>
            <a:noFill/>
          </a:ln>
        </p:spPr>
      </p:pic>
      <p:pic>
        <p:nvPicPr>
          <p:cNvPr id="988" name="Google Shape;988;p95" descr="dreamstime_xl_27989256 (1).jpg"/>
          <p:cNvPicPr preferRelativeResize="0"/>
          <p:nvPr/>
        </p:nvPicPr>
        <p:blipFill rotWithShape="1">
          <a:blip r:embed="rId5">
            <a:alphaModFix/>
          </a:blip>
          <a:srcRect/>
          <a:stretch/>
        </p:blipFill>
        <p:spPr>
          <a:xfrm>
            <a:off x="6682265" y="2878747"/>
            <a:ext cx="1009821" cy="959466"/>
          </a:xfrm>
          <a:prstGeom prst="rect">
            <a:avLst/>
          </a:prstGeom>
          <a:noFill/>
          <a:ln>
            <a:noFill/>
          </a:ln>
        </p:spPr>
      </p:pic>
      <p:pic>
        <p:nvPicPr>
          <p:cNvPr id="989" name="Google Shape;989;p95" descr="dreamstime_xl_27989256 (1).jpg"/>
          <p:cNvPicPr preferRelativeResize="0"/>
          <p:nvPr/>
        </p:nvPicPr>
        <p:blipFill rotWithShape="1">
          <a:blip r:embed="rId5">
            <a:alphaModFix/>
          </a:blip>
          <a:srcRect/>
          <a:stretch/>
        </p:blipFill>
        <p:spPr>
          <a:xfrm>
            <a:off x="7477458" y="2043244"/>
            <a:ext cx="968992" cy="920676"/>
          </a:xfrm>
          <a:prstGeom prst="rect">
            <a:avLst/>
          </a:prstGeom>
          <a:noFill/>
          <a:ln>
            <a:noFill/>
          </a:ln>
        </p:spPr>
      </p:pic>
      <p:pic>
        <p:nvPicPr>
          <p:cNvPr id="990" name="Google Shape;990;p95" descr="Image result for community ecology"/>
          <p:cNvPicPr preferRelativeResize="0"/>
          <p:nvPr/>
        </p:nvPicPr>
        <p:blipFill rotWithShape="1">
          <a:blip r:embed="rId6">
            <a:alphaModFix/>
          </a:blip>
          <a:srcRect l="7500" t="19076" r="9166" b="17399"/>
          <a:stretch/>
        </p:blipFill>
        <p:spPr>
          <a:xfrm>
            <a:off x="2860450" y="4559126"/>
            <a:ext cx="3423101" cy="1957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997" name="Google Shape;997;p9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97" descr="Image result for community ecology"/>
          <p:cNvPicPr preferRelativeResize="0"/>
          <p:nvPr/>
        </p:nvPicPr>
        <p:blipFill rotWithShape="1">
          <a:blip r:embed="rId3">
            <a:alphaModFix/>
          </a:blip>
          <a:srcRect l="7500" t="19074" r="9166" b="15446"/>
          <a:stretch/>
        </p:blipFill>
        <p:spPr>
          <a:xfrm>
            <a:off x="762000" y="1636750"/>
            <a:ext cx="7620000" cy="4490725"/>
          </a:xfrm>
          <a:prstGeom prst="rect">
            <a:avLst/>
          </a:prstGeom>
          <a:noFill/>
          <a:ln>
            <a:noFill/>
          </a:ln>
        </p:spPr>
      </p:pic>
      <p:sp>
        <p:nvSpPr>
          <p:cNvPr id="1004" name="Google Shape;1004;p97"/>
          <p:cNvSpPr txBox="1"/>
          <p:nvPr/>
        </p:nvSpPr>
        <p:spPr>
          <a:xfrm>
            <a:off x="889000" y="469900"/>
            <a:ext cx="7366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Community:</a:t>
            </a:r>
            <a:r>
              <a:rPr lang="en-US" sz="3600">
                <a:solidFill>
                  <a:schemeClr val="dk1"/>
                </a:solidFill>
                <a:latin typeface="Calibri"/>
                <a:ea typeface="Calibri"/>
                <a:cs typeface="Calibri"/>
                <a:sym typeface="Calibri"/>
              </a:rPr>
              <a:t>  a group of different populations living in the same place</a:t>
            </a:r>
            <a:endParaRPr sz="3600" b="1" u="sng">
              <a:solidFill>
                <a:schemeClr val="dk1"/>
              </a:solidFill>
              <a:latin typeface="Calibri"/>
              <a:ea typeface="Calibri"/>
              <a:cs typeface="Calibri"/>
              <a:sym typeface="Calibri"/>
            </a:endParaRPr>
          </a:p>
        </p:txBody>
      </p:sp>
      <p:sp>
        <p:nvSpPr>
          <p:cNvPr id="1005" name="Google Shape;1005;p9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1011" name="Google Shape;1011;p98"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1012" name="Google Shape;1012;p98"/>
          <p:cNvSpPr txBox="1"/>
          <p:nvPr/>
        </p:nvSpPr>
        <p:spPr>
          <a:xfrm>
            <a:off x="533400" y="742265"/>
            <a:ext cx="8166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Only </a:t>
            </a:r>
            <a:r>
              <a:rPr lang="en-US" sz="3600" b="1">
                <a:solidFill>
                  <a:schemeClr val="dk1"/>
                </a:solidFill>
                <a:latin typeface="Calibri"/>
                <a:ea typeface="Calibri"/>
                <a:cs typeface="Calibri"/>
                <a:sym typeface="Calibri"/>
              </a:rPr>
              <a:t>living </a:t>
            </a:r>
            <a:r>
              <a:rPr lang="en-US" sz="3600">
                <a:solidFill>
                  <a:schemeClr val="dk1"/>
                </a:solidFill>
                <a:latin typeface="Calibri"/>
                <a:ea typeface="Calibri"/>
                <a:cs typeface="Calibri"/>
                <a:sym typeface="Calibri"/>
              </a:rPr>
              <a:t>things are part of a community.</a:t>
            </a:r>
            <a:endParaRPr/>
          </a:p>
        </p:txBody>
      </p:sp>
      <p:sp>
        <p:nvSpPr>
          <p:cNvPr id="1013" name="Google Shape;1013;p9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1976"/>
          <p:cNvCxnSpPr>
            <a:stCxn id="585" idx="4"/>
            <a:endCxn id="58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7"/>
          <p:cNvSpPr/>
          <p:nvPr/>
        </p:nvSpPr>
        <p:spPr>
          <a:xfrm>
            <a:off x="498775" y="1382000"/>
            <a:ext cx="8187900" cy="45372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cxnSp>
        <p:nvCxnSpPr>
          <p:cNvPr id="250" name="Google Shape;250;p7"/>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251" name="Google Shape;251;p7"/>
          <p:cNvCxnSpPr>
            <a:stCxn id="252" idx="4"/>
            <a:endCxn id="249" idx="2"/>
          </p:cNvCxnSpPr>
          <p:nvPr/>
        </p:nvCxnSpPr>
        <p:spPr>
          <a:xfrm>
            <a:off x="4571972" y="4391433"/>
            <a:ext cx="20700" cy="1527900"/>
          </a:xfrm>
          <a:prstGeom prst="straightConnector1">
            <a:avLst/>
          </a:prstGeom>
          <a:noFill/>
          <a:ln w="25400" cap="flat" cmpd="sng">
            <a:solidFill>
              <a:schemeClr val="dk1"/>
            </a:solidFill>
            <a:prstDash val="solid"/>
            <a:round/>
            <a:headEnd type="none" w="sm" len="sm"/>
            <a:tailEnd type="none" w="sm" len="sm"/>
          </a:ln>
        </p:spPr>
      </p:cxnSp>
      <p:cxnSp>
        <p:nvCxnSpPr>
          <p:cNvPr id="253" name="Google Shape;253;p7"/>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254" name="Google Shape;254;p7"/>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252" name="Google Shape;252;p7"/>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sp>
        <p:nvSpPr>
          <p:cNvPr id="255" name="Google Shape;255;p7"/>
          <p:cNvSpPr txBox="1"/>
          <p:nvPr/>
        </p:nvSpPr>
        <p:spPr>
          <a:xfrm>
            <a:off x="3171575" y="3224650"/>
            <a:ext cx="3224700" cy="646500"/>
          </a:xfrm>
          <a:prstGeom prst="rect">
            <a:avLst/>
          </a:prstGeom>
          <a:noFill/>
          <a:ln>
            <a:noFill/>
          </a:ln>
        </p:spPr>
        <p:txBody>
          <a:bodyPr spcFirstLastPara="1" wrap="square" lIns="91425" tIns="45700" rIns="91425" bIns="45700" anchor="t" anchorCtr="0">
            <a:spAutoFit/>
          </a:bodyPr>
          <a:lstStyle/>
          <a:p>
            <a:pPr>
              <a:buSzPts val="3600"/>
            </a:pPr>
            <a:r>
              <a:rPr lang="en" sz="3600" b="1">
                <a:latin typeface="Poppins"/>
                <a:ea typeface="Poppins"/>
                <a:cs typeface="Poppins"/>
                <a:sym typeface="Poppins"/>
              </a:rPr>
              <a:t>Community</a:t>
            </a:r>
            <a:endParaRPr sz="3600" b="1">
              <a:latin typeface="Poppins"/>
              <a:ea typeface="Poppins"/>
              <a:cs typeface="Poppins"/>
              <a:sym typeface="Poppins"/>
            </a:endParaRPr>
          </a:p>
        </p:txBody>
      </p:sp>
      <p:sp>
        <p:nvSpPr>
          <p:cNvPr id="256" name="Google Shape;256;p7"/>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Definition</a:t>
            </a:r>
            <a:endParaRPr/>
          </a:p>
        </p:txBody>
      </p:sp>
      <p:sp>
        <p:nvSpPr>
          <p:cNvPr id="257" name="Google Shape;257;p7"/>
          <p:cNvSpPr txBox="1"/>
          <p:nvPr/>
        </p:nvSpPr>
        <p:spPr>
          <a:xfrm>
            <a:off x="526463" y="5280159"/>
            <a:ext cx="10824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Example</a:t>
            </a:r>
            <a:endParaRPr/>
          </a:p>
        </p:txBody>
      </p:sp>
      <p:sp>
        <p:nvSpPr>
          <p:cNvPr id="258" name="Google Shape;258;p7"/>
          <p:cNvSpPr txBox="1"/>
          <p:nvPr/>
        </p:nvSpPr>
        <p:spPr>
          <a:xfrm>
            <a:off x="7783964" y="1426615"/>
            <a:ext cx="9027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Picture</a:t>
            </a:r>
            <a:endParaRPr/>
          </a:p>
        </p:txBody>
      </p:sp>
      <p:sp>
        <p:nvSpPr>
          <p:cNvPr id="259" name="Google Shape;259;p7"/>
          <p:cNvSpPr txBox="1"/>
          <p:nvPr/>
        </p:nvSpPr>
        <p:spPr>
          <a:xfrm>
            <a:off x="4471275" y="5468600"/>
            <a:ext cx="4263900" cy="369300"/>
          </a:xfrm>
          <a:prstGeom prst="rect">
            <a:avLst/>
          </a:prstGeom>
          <a:noFill/>
          <a:ln>
            <a:noFill/>
          </a:ln>
        </p:spPr>
        <p:txBody>
          <a:bodyPr spcFirstLastPara="1" wrap="square" lIns="91425" tIns="45700" rIns="91425" bIns="45700" anchor="t" anchorCtr="0">
            <a:spAutoFit/>
          </a:bodyPr>
          <a:lstStyle/>
          <a:p>
            <a:pPr algn="r">
              <a:buSzPts val="1800"/>
            </a:pPr>
            <a:r>
              <a:rPr lang="en" sz="1800">
                <a:latin typeface="Helvetica Neue Light"/>
                <a:ea typeface="Helvetica Neue Light"/>
                <a:cs typeface="Helvetica Neue Light"/>
                <a:sym typeface="Helvetica Neue Light"/>
              </a:rPr>
              <a:t>How do communities impact my life?</a:t>
            </a:r>
            <a:endParaRPr/>
          </a:p>
        </p:txBody>
      </p:sp>
      <p:sp>
        <p:nvSpPr>
          <p:cNvPr id="7" name="Google Shape;615;g25e11802ac4_0_1992">
            <a:extLst>
              <a:ext uri="{FF2B5EF4-FFF2-40B4-BE49-F238E27FC236}">
                <a16:creationId xmlns:a16="http://schemas.microsoft.com/office/drawing/2014/main" id="{B9EAD0BA-0804-3832-E368-68B4853A160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 name="Google Shape;616;g25e11802ac4_0_1992">
            <a:extLst>
              <a:ext uri="{FF2B5EF4-FFF2-40B4-BE49-F238E27FC236}">
                <a16:creationId xmlns:a16="http://schemas.microsoft.com/office/drawing/2014/main" id="{D14AC88A-7EFB-071E-1B25-C7B0546C724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9" name="Google Shape;617;g25e11802ac4_0_1992">
            <a:extLst>
              <a:ext uri="{FF2B5EF4-FFF2-40B4-BE49-F238E27FC236}">
                <a16:creationId xmlns:a16="http://schemas.microsoft.com/office/drawing/2014/main" id="{05613E6D-3CB4-DC1F-208E-12126BBB58E2}"/>
              </a:ext>
            </a:extLst>
          </p:cNvPr>
          <p:cNvCxnSpPr>
            <a:stCxn id="12" idx="4"/>
            <a:endCxn id="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0" name="Google Shape;619;g25e11802ac4_0_1992">
            <a:extLst>
              <a:ext uri="{FF2B5EF4-FFF2-40B4-BE49-F238E27FC236}">
                <a16:creationId xmlns:a16="http://schemas.microsoft.com/office/drawing/2014/main" id="{41248DB6-C4CE-2F58-26B8-8C44DB6A421E}"/>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1" name="Google Shape;620;g25e11802ac4_0_1992">
            <a:extLst>
              <a:ext uri="{FF2B5EF4-FFF2-40B4-BE49-F238E27FC236}">
                <a16:creationId xmlns:a16="http://schemas.microsoft.com/office/drawing/2014/main" id="{A7D3CE38-2C87-1BFD-DA39-C042C760C7C6}"/>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2" name="Google Shape;618;g25e11802ac4_0_1992">
            <a:extLst>
              <a:ext uri="{FF2B5EF4-FFF2-40B4-BE49-F238E27FC236}">
                <a16:creationId xmlns:a16="http://schemas.microsoft.com/office/drawing/2014/main" id="{C1B1D6C7-9BA5-88FF-8F8E-73C59B95D78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3"/>
          <p:cNvSpPr txBox="1"/>
          <p:nvPr/>
        </p:nvSpPr>
        <p:spPr>
          <a:xfrm>
            <a:off x="898602" y="916093"/>
            <a:ext cx="78741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a:solidFill>
                  <a:schemeClr val="dk1"/>
                </a:solidFill>
                <a:latin typeface="Calibri"/>
                <a:ea typeface="Calibri"/>
                <a:cs typeface="Calibri"/>
                <a:sym typeface="Calibri"/>
              </a:rPr>
              <a:t>Directions: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picture</a:t>
            </a:r>
            <a:r>
              <a:rPr lang="en" sz="3000">
                <a:solidFill>
                  <a:schemeClr val="dk1"/>
                </a:solidFill>
                <a:latin typeface="Calibri"/>
                <a:ea typeface="Calibri"/>
                <a:cs typeface="Calibri"/>
                <a:sym typeface="Calibri"/>
              </a:rPr>
              <a:t> of a community from the choices below. </a:t>
            </a:r>
            <a:endParaRPr/>
          </a:p>
        </p:txBody>
      </p:sp>
      <p:sp>
        <p:nvSpPr>
          <p:cNvPr id="317" name="Google Shape;317;p13"/>
          <p:cNvSpPr txBox="1"/>
          <p:nvPr/>
        </p:nvSpPr>
        <p:spPr>
          <a:xfrm>
            <a:off x="393330" y="2122974"/>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t>A</a:t>
            </a:r>
            <a:endParaRPr/>
          </a:p>
        </p:txBody>
      </p:sp>
      <p:sp>
        <p:nvSpPr>
          <p:cNvPr id="318" name="Google Shape;318;p13"/>
          <p:cNvSpPr txBox="1"/>
          <p:nvPr/>
        </p:nvSpPr>
        <p:spPr>
          <a:xfrm>
            <a:off x="5011271" y="2122974"/>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t>B</a:t>
            </a:r>
            <a:endParaRPr/>
          </a:p>
        </p:txBody>
      </p:sp>
      <p:sp>
        <p:nvSpPr>
          <p:cNvPr id="319" name="Google Shape;319;p13"/>
          <p:cNvSpPr txBox="1"/>
          <p:nvPr/>
        </p:nvSpPr>
        <p:spPr>
          <a:xfrm>
            <a:off x="380432" y="4189979"/>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t>C</a:t>
            </a:r>
            <a:endParaRPr/>
          </a:p>
        </p:txBody>
      </p:sp>
      <p:sp>
        <p:nvSpPr>
          <p:cNvPr id="320" name="Google Shape;320;p13"/>
          <p:cNvSpPr txBox="1"/>
          <p:nvPr/>
        </p:nvSpPr>
        <p:spPr>
          <a:xfrm>
            <a:off x="4998371" y="4129927"/>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t>D</a:t>
            </a:r>
            <a:endParaRPr/>
          </a:p>
        </p:txBody>
      </p:sp>
      <p:pic>
        <p:nvPicPr>
          <p:cNvPr id="322" name="Google Shape;322;p13"/>
          <p:cNvPicPr preferRelativeResize="0"/>
          <p:nvPr/>
        </p:nvPicPr>
        <p:blipFill rotWithShape="1">
          <a:blip r:embed="rId3">
            <a:alphaModFix/>
          </a:blip>
          <a:srcRect/>
          <a:stretch/>
        </p:blipFill>
        <p:spPr>
          <a:xfrm>
            <a:off x="5788000" y="2041949"/>
            <a:ext cx="2984700" cy="1989800"/>
          </a:xfrm>
          <a:prstGeom prst="rect">
            <a:avLst/>
          </a:prstGeom>
          <a:noFill/>
          <a:ln>
            <a:noFill/>
          </a:ln>
        </p:spPr>
      </p:pic>
      <p:pic>
        <p:nvPicPr>
          <p:cNvPr id="323" name="Google Shape;323;p13"/>
          <p:cNvPicPr preferRelativeResize="0"/>
          <p:nvPr/>
        </p:nvPicPr>
        <p:blipFill rotWithShape="1">
          <a:blip r:embed="rId4">
            <a:alphaModFix/>
          </a:blip>
          <a:srcRect/>
          <a:stretch/>
        </p:blipFill>
        <p:spPr>
          <a:xfrm>
            <a:off x="1109725" y="2041951"/>
            <a:ext cx="2984700" cy="1681975"/>
          </a:xfrm>
          <a:prstGeom prst="rect">
            <a:avLst/>
          </a:prstGeom>
          <a:noFill/>
          <a:ln>
            <a:noFill/>
          </a:ln>
        </p:spPr>
      </p:pic>
      <p:pic>
        <p:nvPicPr>
          <p:cNvPr id="324" name="Google Shape;324;p13"/>
          <p:cNvPicPr preferRelativeResize="0"/>
          <p:nvPr/>
        </p:nvPicPr>
        <p:blipFill rotWithShape="1">
          <a:blip r:embed="rId5">
            <a:alphaModFix/>
          </a:blip>
          <a:srcRect/>
          <a:stretch/>
        </p:blipFill>
        <p:spPr>
          <a:xfrm>
            <a:off x="5862401" y="4189975"/>
            <a:ext cx="2621825" cy="1664200"/>
          </a:xfrm>
          <a:prstGeom prst="rect">
            <a:avLst/>
          </a:prstGeom>
          <a:noFill/>
          <a:ln>
            <a:noFill/>
          </a:ln>
        </p:spPr>
      </p:pic>
      <p:pic>
        <p:nvPicPr>
          <p:cNvPr id="325" name="Google Shape;325;p13" descr="A giraffe and zebras at a watering hole&#10;&#10;Description automatically generated with medium confidence"/>
          <p:cNvPicPr preferRelativeResize="0"/>
          <p:nvPr/>
        </p:nvPicPr>
        <p:blipFill rotWithShape="1">
          <a:blip r:embed="rId6">
            <a:alphaModFix/>
          </a:blip>
          <a:srcRect/>
          <a:stretch/>
        </p:blipFill>
        <p:spPr>
          <a:xfrm>
            <a:off x="1099757" y="3833983"/>
            <a:ext cx="3294820" cy="2101146"/>
          </a:xfrm>
          <a:prstGeom prst="rect">
            <a:avLst/>
          </a:prstGeom>
          <a:noFill/>
          <a:ln>
            <a:noFill/>
          </a:ln>
        </p:spPr>
      </p:pic>
      <p:sp>
        <p:nvSpPr>
          <p:cNvPr id="2" name="Google Shape;615;g25e11802ac4_0_1992">
            <a:extLst>
              <a:ext uri="{FF2B5EF4-FFF2-40B4-BE49-F238E27FC236}">
                <a16:creationId xmlns:a16="http://schemas.microsoft.com/office/drawing/2014/main" id="{763E386E-8F51-1F8D-698F-3F711FA171B3}"/>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4E370DE9-C669-3632-2F4E-51F1F68AE88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C5485C0E-8A7F-827D-D4B6-3B6672F26D3D}"/>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8982476C-8968-F0C3-4F26-0C1F9A97CB2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3BEE6A96-F956-693B-462A-F23C11D1247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F6B1AEAD-D931-3DBE-79AA-28CD82C314AB}"/>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4"/>
          <p:cNvSpPr txBox="1"/>
          <p:nvPr/>
        </p:nvSpPr>
        <p:spPr>
          <a:xfrm>
            <a:off x="898602" y="916093"/>
            <a:ext cx="78741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a:solidFill>
                  <a:schemeClr val="dk1"/>
                </a:solidFill>
                <a:latin typeface="Calibri"/>
                <a:ea typeface="Calibri"/>
                <a:cs typeface="Calibri"/>
                <a:sym typeface="Calibri"/>
              </a:rPr>
              <a:t>Directions: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picture</a:t>
            </a:r>
            <a:r>
              <a:rPr lang="en" sz="3000">
                <a:solidFill>
                  <a:schemeClr val="dk1"/>
                </a:solidFill>
                <a:latin typeface="Calibri"/>
                <a:ea typeface="Calibri"/>
                <a:cs typeface="Calibri"/>
                <a:sym typeface="Calibri"/>
              </a:rPr>
              <a:t> of a community from the choices below. </a:t>
            </a:r>
            <a:endParaRPr/>
          </a:p>
        </p:txBody>
      </p:sp>
      <p:sp>
        <p:nvSpPr>
          <p:cNvPr id="332" name="Google Shape;332;p14"/>
          <p:cNvSpPr txBox="1"/>
          <p:nvPr/>
        </p:nvSpPr>
        <p:spPr>
          <a:xfrm>
            <a:off x="393330" y="2122974"/>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t>A</a:t>
            </a:r>
            <a:endParaRPr/>
          </a:p>
        </p:txBody>
      </p:sp>
      <p:sp>
        <p:nvSpPr>
          <p:cNvPr id="333" name="Google Shape;333;p14"/>
          <p:cNvSpPr txBox="1"/>
          <p:nvPr/>
        </p:nvSpPr>
        <p:spPr>
          <a:xfrm>
            <a:off x="5011271" y="2122974"/>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t>B</a:t>
            </a:r>
            <a:endParaRPr/>
          </a:p>
        </p:txBody>
      </p:sp>
      <p:sp>
        <p:nvSpPr>
          <p:cNvPr id="334" name="Google Shape;334;p14"/>
          <p:cNvSpPr txBox="1"/>
          <p:nvPr/>
        </p:nvSpPr>
        <p:spPr>
          <a:xfrm>
            <a:off x="294332" y="4129929"/>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t>C</a:t>
            </a:r>
            <a:endParaRPr/>
          </a:p>
        </p:txBody>
      </p:sp>
      <p:sp>
        <p:nvSpPr>
          <p:cNvPr id="335" name="Google Shape;335;p14"/>
          <p:cNvSpPr txBox="1"/>
          <p:nvPr/>
        </p:nvSpPr>
        <p:spPr>
          <a:xfrm>
            <a:off x="4998371" y="4129927"/>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t>D</a:t>
            </a:r>
            <a:endParaRPr/>
          </a:p>
        </p:txBody>
      </p:sp>
      <p:pic>
        <p:nvPicPr>
          <p:cNvPr id="337" name="Google Shape;337;p14"/>
          <p:cNvPicPr preferRelativeResize="0"/>
          <p:nvPr/>
        </p:nvPicPr>
        <p:blipFill rotWithShape="1">
          <a:blip r:embed="rId3">
            <a:alphaModFix/>
          </a:blip>
          <a:srcRect/>
          <a:stretch/>
        </p:blipFill>
        <p:spPr>
          <a:xfrm>
            <a:off x="5788000" y="2041949"/>
            <a:ext cx="2984700" cy="1989800"/>
          </a:xfrm>
          <a:prstGeom prst="rect">
            <a:avLst/>
          </a:prstGeom>
          <a:noFill/>
          <a:ln>
            <a:noFill/>
          </a:ln>
        </p:spPr>
      </p:pic>
      <p:pic>
        <p:nvPicPr>
          <p:cNvPr id="338" name="Google Shape;338;p14"/>
          <p:cNvPicPr preferRelativeResize="0"/>
          <p:nvPr/>
        </p:nvPicPr>
        <p:blipFill rotWithShape="1">
          <a:blip r:embed="rId4">
            <a:alphaModFix/>
          </a:blip>
          <a:srcRect/>
          <a:stretch/>
        </p:blipFill>
        <p:spPr>
          <a:xfrm>
            <a:off x="1109725" y="2041951"/>
            <a:ext cx="2984700" cy="1681975"/>
          </a:xfrm>
          <a:prstGeom prst="rect">
            <a:avLst/>
          </a:prstGeom>
          <a:noFill/>
          <a:ln>
            <a:noFill/>
          </a:ln>
        </p:spPr>
      </p:pic>
      <p:pic>
        <p:nvPicPr>
          <p:cNvPr id="339" name="Google Shape;339;p14"/>
          <p:cNvPicPr preferRelativeResize="0"/>
          <p:nvPr/>
        </p:nvPicPr>
        <p:blipFill rotWithShape="1">
          <a:blip r:embed="rId5">
            <a:alphaModFix/>
          </a:blip>
          <a:srcRect/>
          <a:stretch/>
        </p:blipFill>
        <p:spPr>
          <a:xfrm>
            <a:off x="5862401" y="4189975"/>
            <a:ext cx="2621825" cy="1664200"/>
          </a:xfrm>
          <a:prstGeom prst="rect">
            <a:avLst/>
          </a:prstGeom>
          <a:noFill/>
          <a:ln>
            <a:noFill/>
          </a:ln>
        </p:spPr>
      </p:pic>
      <p:sp>
        <p:nvSpPr>
          <p:cNvPr id="340" name="Google Shape;340;p14"/>
          <p:cNvSpPr/>
          <p:nvPr/>
        </p:nvSpPr>
        <p:spPr>
          <a:xfrm>
            <a:off x="812432" y="3723926"/>
            <a:ext cx="3579295" cy="2204913"/>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rgbClr val="FFFFFF"/>
              </a:solidFill>
            </a:endParaRPr>
          </a:p>
        </p:txBody>
      </p:sp>
      <p:pic>
        <p:nvPicPr>
          <p:cNvPr id="341" name="Google Shape;341;p14" descr="A giraffe and zebras at a watering hole&#10;&#10;Description automatically generated with medium confidence"/>
          <p:cNvPicPr preferRelativeResize="0"/>
          <p:nvPr/>
        </p:nvPicPr>
        <p:blipFill rotWithShape="1">
          <a:blip r:embed="rId6">
            <a:alphaModFix/>
          </a:blip>
          <a:srcRect/>
          <a:stretch/>
        </p:blipFill>
        <p:spPr>
          <a:xfrm>
            <a:off x="1099757" y="3833983"/>
            <a:ext cx="3294820" cy="2101146"/>
          </a:xfrm>
          <a:prstGeom prst="rect">
            <a:avLst/>
          </a:prstGeom>
          <a:noFill/>
          <a:ln>
            <a:noFill/>
          </a:ln>
        </p:spPr>
      </p:pic>
      <p:sp>
        <p:nvSpPr>
          <p:cNvPr id="2" name="Google Shape;615;g25e11802ac4_0_1992">
            <a:extLst>
              <a:ext uri="{FF2B5EF4-FFF2-40B4-BE49-F238E27FC236}">
                <a16:creationId xmlns:a16="http://schemas.microsoft.com/office/drawing/2014/main" id="{591ED545-B343-AA25-C631-EC4F23734C3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81C094A4-D53E-B51B-322D-8E3AFC9CD83C}"/>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D62C3BBC-D0BD-3FC3-CA9A-752FEC785E7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F9072862-0166-CA2E-1B53-F761C2378797}"/>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CDD0450E-611D-CFEB-06B8-822C80E68B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DB51BC22-5D48-DC05-0B67-991E712B74F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5" descr="A giraffe and zebras at a watering hole&#10;&#10;Description automatically generated with medium confidence"/>
          <p:cNvPicPr preferRelativeResize="0"/>
          <p:nvPr/>
        </p:nvPicPr>
        <p:blipFill rotWithShape="1">
          <a:blip r:embed="rId3">
            <a:alphaModFix/>
          </a:blip>
          <a:srcRect/>
          <a:stretch/>
        </p:blipFill>
        <p:spPr>
          <a:xfrm>
            <a:off x="5848935" y="1695256"/>
            <a:ext cx="2837740" cy="1809661"/>
          </a:xfrm>
          <a:prstGeom prst="rect">
            <a:avLst/>
          </a:prstGeom>
          <a:noFill/>
          <a:ln>
            <a:noFill/>
          </a:ln>
        </p:spPr>
      </p:pic>
      <p:sp>
        <p:nvSpPr>
          <p:cNvPr id="348" name="Google Shape;348;p15"/>
          <p:cNvSpPr/>
          <p:nvPr/>
        </p:nvSpPr>
        <p:spPr>
          <a:xfrm>
            <a:off x="498775" y="1382000"/>
            <a:ext cx="8187900" cy="4455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cxnSp>
        <p:nvCxnSpPr>
          <p:cNvPr id="349" name="Google Shape;349;p15"/>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350" name="Google Shape;350;p15"/>
          <p:cNvCxnSpPr>
            <a:stCxn id="351" idx="4"/>
            <a:endCxn id="348" idx="2"/>
          </p:cNvCxnSpPr>
          <p:nvPr/>
        </p:nvCxnSpPr>
        <p:spPr>
          <a:xfrm>
            <a:off x="4571972" y="4391433"/>
            <a:ext cx="20700" cy="1446600"/>
          </a:xfrm>
          <a:prstGeom prst="straightConnector1">
            <a:avLst/>
          </a:prstGeom>
          <a:noFill/>
          <a:ln w="25400" cap="flat" cmpd="sng">
            <a:solidFill>
              <a:schemeClr val="dk1"/>
            </a:solidFill>
            <a:prstDash val="solid"/>
            <a:round/>
            <a:headEnd type="none" w="sm" len="sm"/>
            <a:tailEnd type="none" w="sm" len="sm"/>
          </a:ln>
        </p:spPr>
      </p:cxnSp>
      <p:cxnSp>
        <p:nvCxnSpPr>
          <p:cNvPr id="352" name="Google Shape;352;p1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353" name="Google Shape;353;p15"/>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351" name="Google Shape;351;p1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sp>
        <p:nvSpPr>
          <p:cNvPr id="354" name="Google Shape;354;p15"/>
          <p:cNvSpPr txBox="1"/>
          <p:nvPr/>
        </p:nvSpPr>
        <p:spPr>
          <a:xfrm>
            <a:off x="3180875" y="3224663"/>
            <a:ext cx="3074400" cy="646500"/>
          </a:xfrm>
          <a:prstGeom prst="rect">
            <a:avLst/>
          </a:prstGeom>
          <a:noFill/>
          <a:ln>
            <a:noFill/>
          </a:ln>
        </p:spPr>
        <p:txBody>
          <a:bodyPr spcFirstLastPara="1" wrap="square" lIns="91425" tIns="45700" rIns="91425" bIns="45700" anchor="t" anchorCtr="0">
            <a:spAutoFit/>
          </a:bodyPr>
          <a:lstStyle/>
          <a:p>
            <a:pPr>
              <a:buSzPts val="3600"/>
            </a:pPr>
            <a:r>
              <a:rPr lang="en" sz="3600" b="1">
                <a:latin typeface="Poppins"/>
                <a:ea typeface="Poppins"/>
                <a:cs typeface="Poppins"/>
                <a:sym typeface="Poppins"/>
              </a:rPr>
              <a:t>Community</a:t>
            </a:r>
            <a:endParaRPr sz="3600" b="1">
              <a:latin typeface="Poppins"/>
              <a:ea typeface="Poppins"/>
              <a:cs typeface="Poppins"/>
              <a:sym typeface="Poppins"/>
            </a:endParaRPr>
          </a:p>
        </p:txBody>
      </p:sp>
      <p:sp>
        <p:nvSpPr>
          <p:cNvPr id="355" name="Google Shape;355;p15"/>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Definition</a:t>
            </a:r>
            <a:endParaRPr/>
          </a:p>
        </p:txBody>
      </p:sp>
      <p:sp>
        <p:nvSpPr>
          <p:cNvPr id="356" name="Google Shape;356;p15"/>
          <p:cNvSpPr txBox="1"/>
          <p:nvPr/>
        </p:nvSpPr>
        <p:spPr>
          <a:xfrm>
            <a:off x="526463" y="5366734"/>
            <a:ext cx="10824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Example</a:t>
            </a:r>
            <a:endParaRPr/>
          </a:p>
        </p:txBody>
      </p:sp>
      <p:sp>
        <p:nvSpPr>
          <p:cNvPr id="357" name="Google Shape;357;p15"/>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Picture</a:t>
            </a:r>
            <a:endParaRPr/>
          </a:p>
        </p:txBody>
      </p:sp>
      <p:sp>
        <p:nvSpPr>
          <p:cNvPr id="358" name="Google Shape;358;p15"/>
          <p:cNvSpPr txBox="1"/>
          <p:nvPr/>
        </p:nvSpPr>
        <p:spPr>
          <a:xfrm>
            <a:off x="4471275" y="5468600"/>
            <a:ext cx="4263900" cy="369300"/>
          </a:xfrm>
          <a:prstGeom prst="rect">
            <a:avLst/>
          </a:prstGeom>
          <a:noFill/>
          <a:ln>
            <a:noFill/>
          </a:ln>
        </p:spPr>
        <p:txBody>
          <a:bodyPr spcFirstLastPara="1" wrap="square" lIns="91425" tIns="45700" rIns="91425" bIns="45700" anchor="t" anchorCtr="0">
            <a:spAutoFit/>
          </a:bodyPr>
          <a:lstStyle/>
          <a:p>
            <a:pPr algn="r">
              <a:buSzPts val="1800"/>
            </a:pPr>
            <a:r>
              <a:rPr lang="en" sz="1800">
                <a:latin typeface="Helvetica Neue Light"/>
                <a:ea typeface="Helvetica Neue Light"/>
                <a:cs typeface="Helvetica Neue Light"/>
                <a:sym typeface="Helvetica Neue Light"/>
              </a:rPr>
              <a:t>How do communities impact my life?</a:t>
            </a:r>
            <a:endParaRPr/>
          </a:p>
        </p:txBody>
      </p:sp>
      <p:sp>
        <p:nvSpPr>
          <p:cNvPr id="2" name="Google Shape;615;g25e11802ac4_0_1992">
            <a:extLst>
              <a:ext uri="{FF2B5EF4-FFF2-40B4-BE49-F238E27FC236}">
                <a16:creationId xmlns:a16="http://schemas.microsoft.com/office/drawing/2014/main" id="{49E704E6-6777-44CD-F88B-D7D835945B3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9032540C-6749-8CE1-90AF-AA6EF03FE23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85E8A621-DABD-B9D0-C370-32E463E069E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145F552A-2197-D9A5-3A0E-F50B7F5DB667}"/>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A3DE173A-3474-F493-1A7E-44BE818F000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6B7F4204-9D2F-14EE-E25E-ACAC23FED66B}"/>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6"/>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a:solidFill>
                  <a:schemeClr val="dk1"/>
                </a:solidFill>
                <a:latin typeface="Calibri"/>
                <a:ea typeface="Calibri"/>
                <a:cs typeface="Calibri"/>
                <a:sym typeface="Calibri"/>
              </a:rPr>
              <a:t>Directions: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definition</a:t>
            </a:r>
            <a:r>
              <a:rPr lang="en" sz="3000">
                <a:solidFill>
                  <a:schemeClr val="dk1"/>
                </a:solidFill>
                <a:latin typeface="Calibri"/>
                <a:ea typeface="Calibri"/>
                <a:cs typeface="Calibri"/>
                <a:sym typeface="Calibri"/>
              </a:rPr>
              <a:t> of a community</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from the choices below. </a:t>
            </a:r>
            <a:endParaRPr/>
          </a:p>
        </p:txBody>
      </p:sp>
      <p:sp>
        <p:nvSpPr>
          <p:cNvPr id="365" name="Google Shape;365;p16"/>
          <p:cNvSpPr txBox="1"/>
          <p:nvPr/>
        </p:nvSpPr>
        <p:spPr>
          <a:xfrm>
            <a:off x="1166882" y="3255540"/>
            <a:ext cx="7874100" cy="4617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latin typeface="Calibri"/>
              <a:ea typeface="Calibri"/>
              <a:cs typeface="Calibri"/>
              <a:sym typeface="Calibri"/>
            </a:endParaRPr>
          </a:p>
        </p:txBody>
      </p:sp>
      <p:sp>
        <p:nvSpPr>
          <p:cNvPr id="366" name="Google Shape;366;p16"/>
          <p:cNvSpPr txBox="1"/>
          <p:nvPr/>
        </p:nvSpPr>
        <p:spPr>
          <a:xfrm>
            <a:off x="1166882" y="3365333"/>
            <a:ext cx="7874100" cy="498558"/>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solidFill>
                  <a:schemeClr val="dk1"/>
                </a:solidFill>
                <a:latin typeface="Calibri"/>
                <a:ea typeface="Calibri"/>
                <a:cs typeface="Calibri"/>
                <a:sym typeface="Calibri"/>
              </a:rPr>
              <a:t>A group of the same types of organisms within a certain area</a:t>
            </a:r>
            <a:endParaRPr sz="2400">
              <a:solidFill>
                <a:schemeClr val="dk1"/>
              </a:solidFill>
              <a:latin typeface="Calibri"/>
              <a:ea typeface="Calibri"/>
              <a:cs typeface="Calibri"/>
              <a:sym typeface="Calibri"/>
            </a:endParaRPr>
          </a:p>
        </p:txBody>
      </p:sp>
      <p:sp>
        <p:nvSpPr>
          <p:cNvPr id="367" name="Google Shape;367;p16"/>
          <p:cNvSpPr txBox="1"/>
          <p:nvPr/>
        </p:nvSpPr>
        <p:spPr>
          <a:xfrm>
            <a:off x="1166884" y="2574297"/>
            <a:ext cx="7977000" cy="517024"/>
          </a:xfrm>
          <a:prstGeom prst="rect">
            <a:avLst/>
          </a:prstGeom>
          <a:noFill/>
          <a:ln>
            <a:noFill/>
          </a:ln>
        </p:spPr>
        <p:txBody>
          <a:bodyPr spcFirstLastPara="1" wrap="square" lIns="91425" tIns="45700" rIns="91425" bIns="45700" anchor="t" anchorCtr="0">
            <a:spAutoFit/>
          </a:bodyPr>
          <a:lstStyle/>
          <a:p>
            <a:pPr>
              <a:lnSpc>
                <a:spcPct val="115000"/>
              </a:lnSpc>
              <a:buClr>
                <a:schemeClr val="dk1"/>
              </a:buClr>
              <a:buSzPts val="1100"/>
            </a:pPr>
            <a:r>
              <a:rPr lang="en" sz="2400">
                <a:solidFill>
                  <a:schemeClr val="dk1"/>
                </a:solidFill>
                <a:latin typeface="Calibri"/>
                <a:ea typeface="Calibri"/>
                <a:cs typeface="Calibri"/>
                <a:sym typeface="Calibri"/>
              </a:rPr>
              <a:t>Things do not grow or reproduce and do not need food.</a:t>
            </a:r>
            <a:endParaRPr sz="2400">
              <a:solidFill>
                <a:schemeClr val="dk1"/>
              </a:solidFill>
              <a:latin typeface="Calibri"/>
              <a:ea typeface="Calibri"/>
              <a:cs typeface="Calibri"/>
              <a:sym typeface="Calibri"/>
            </a:endParaRPr>
          </a:p>
        </p:txBody>
      </p:sp>
      <p:sp>
        <p:nvSpPr>
          <p:cNvPr id="368" name="Google Shape;368;p16"/>
          <p:cNvSpPr txBox="1"/>
          <p:nvPr/>
        </p:nvSpPr>
        <p:spPr>
          <a:xfrm>
            <a:off x="1075232" y="4156346"/>
            <a:ext cx="7874100" cy="1200600"/>
          </a:xfrm>
          <a:prstGeom prst="rect">
            <a:avLst/>
          </a:prstGeom>
          <a:noFill/>
          <a:ln>
            <a:noFill/>
          </a:ln>
        </p:spPr>
        <p:txBody>
          <a:bodyPr spcFirstLastPara="1" wrap="square" lIns="91425" tIns="45700" rIns="91425" bIns="45700" anchor="t" anchorCtr="0">
            <a:spAutoFit/>
          </a:bodyPr>
          <a:lstStyle/>
          <a:p>
            <a:pPr>
              <a:buClr>
                <a:schemeClr val="dk1"/>
              </a:buClr>
              <a:buSzPts val="3400"/>
            </a:pPr>
            <a:r>
              <a:rPr lang="en" sz="2400">
                <a:solidFill>
                  <a:schemeClr val="dk1"/>
                </a:solidFill>
                <a:latin typeface="Calibri"/>
                <a:ea typeface="Calibri"/>
                <a:cs typeface="Calibri"/>
                <a:sym typeface="Calibri"/>
              </a:rPr>
              <a:t>Necessary life process that transforms light energy into chemical energy</a:t>
            </a:r>
            <a:endParaRPr sz="2400">
              <a:solidFill>
                <a:schemeClr val="dk1"/>
              </a:solidFill>
              <a:latin typeface="Calibri"/>
              <a:ea typeface="Calibri"/>
              <a:cs typeface="Calibri"/>
              <a:sym typeface="Calibri"/>
            </a:endParaRPr>
          </a:p>
          <a:p>
            <a:pPr>
              <a:buSzPts val="2400"/>
            </a:pPr>
            <a:endParaRPr sz="2400">
              <a:solidFill>
                <a:schemeClr val="dk1"/>
              </a:solidFill>
              <a:latin typeface="Calibri"/>
              <a:ea typeface="Calibri"/>
              <a:cs typeface="Calibri"/>
              <a:sym typeface="Calibri"/>
            </a:endParaRPr>
          </a:p>
        </p:txBody>
      </p:sp>
      <p:sp>
        <p:nvSpPr>
          <p:cNvPr id="369" name="Google Shape;369;p16"/>
          <p:cNvSpPr txBox="1"/>
          <p:nvPr/>
        </p:nvSpPr>
        <p:spPr>
          <a:xfrm>
            <a:off x="406234" y="2520535"/>
            <a:ext cx="4923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A</a:t>
            </a:r>
            <a:endParaRPr/>
          </a:p>
        </p:txBody>
      </p:sp>
      <p:sp>
        <p:nvSpPr>
          <p:cNvPr id="370" name="Google Shape;370;p16"/>
          <p:cNvSpPr txBox="1"/>
          <p:nvPr/>
        </p:nvSpPr>
        <p:spPr>
          <a:xfrm>
            <a:off x="406233" y="3426426"/>
            <a:ext cx="4923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B</a:t>
            </a:r>
            <a:endParaRPr/>
          </a:p>
        </p:txBody>
      </p:sp>
      <p:sp>
        <p:nvSpPr>
          <p:cNvPr id="371" name="Google Shape;371;p16"/>
          <p:cNvSpPr txBox="1"/>
          <p:nvPr/>
        </p:nvSpPr>
        <p:spPr>
          <a:xfrm>
            <a:off x="393332" y="4278579"/>
            <a:ext cx="518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C</a:t>
            </a:r>
            <a:endParaRPr/>
          </a:p>
        </p:txBody>
      </p:sp>
      <p:sp>
        <p:nvSpPr>
          <p:cNvPr id="372" name="Google Shape;372;p16"/>
          <p:cNvSpPr txBox="1"/>
          <p:nvPr/>
        </p:nvSpPr>
        <p:spPr>
          <a:xfrm>
            <a:off x="393330" y="5130720"/>
            <a:ext cx="518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D</a:t>
            </a:r>
            <a:endParaRPr/>
          </a:p>
        </p:txBody>
      </p:sp>
      <p:sp>
        <p:nvSpPr>
          <p:cNvPr id="374" name="Google Shape;374;p16"/>
          <p:cNvSpPr txBox="1"/>
          <p:nvPr/>
        </p:nvSpPr>
        <p:spPr>
          <a:xfrm>
            <a:off x="1075225" y="5038325"/>
            <a:ext cx="7227600" cy="554100"/>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 sz="2400">
                <a:solidFill>
                  <a:schemeClr val="dk1"/>
                </a:solidFill>
                <a:latin typeface="Calibri"/>
                <a:ea typeface="Calibri"/>
                <a:cs typeface="Calibri"/>
                <a:sym typeface="Calibri"/>
              </a:rPr>
              <a:t>A group of different populations living in the same place</a:t>
            </a:r>
            <a:endParaRPr sz="2400">
              <a:solidFill>
                <a:schemeClr val="dk1"/>
              </a:solidFill>
              <a:latin typeface="Calibri"/>
              <a:ea typeface="Calibri"/>
              <a:cs typeface="Calibri"/>
              <a:sym typeface="Calibri"/>
            </a:endParaRPr>
          </a:p>
        </p:txBody>
      </p:sp>
      <p:sp>
        <p:nvSpPr>
          <p:cNvPr id="2" name="Google Shape;615;g25e11802ac4_0_1992">
            <a:extLst>
              <a:ext uri="{FF2B5EF4-FFF2-40B4-BE49-F238E27FC236}">
                <a16:creationId xmlns:a16="http://schemas.microsoft.com/office/drawing/2014/main" id="{280F20AC-BDA3-B1DA-A480-409B7AD6C36B}"/>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CA1AE0FF-8801-4801-A347-7977BECDFD8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7F6CAB0A-85ED-C812-22EB-B7F289D055C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F66E0926-E443-DD5D-C776-02BA7ACE867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79767F92-0591-EDEE-6510-A5653958D9FB}"/>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B528BDF1-1905-48E6-136F-E0C3E43A1B2F}"/>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7"/>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a:solidFill>
                  <a:schemeClr val="dk1"/>
                </a:solidFill>
                <a:latin typeface="Calibri"/>
                <a:ea typeface="Calibri"/>
                <a:cs typeface="Calibri"/>
                <a:sym typeface="Calibri"/>
              </a:rPr>
              <a:t>Directions: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definition</a:t>
            </a:r>
            <a:r>
              <a:rPr lang="en" sz="3000">
                <a:solidFill>
                  <a:schemeClr val="dk1"/>
                </a:solidFill>
                <a:latin typeface="Calibri"/>
                <a:ea typeface="Calibri"/>
                <a:cs typeface="Calibri"/>
                <a:sym typeface="Calibri"/>
              </a:rPr>
              <a:t> of a community</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from the choices below. </a:t>
            </a:r>
            <a:endParaRPr/>
          </a:p>
        </p:txBody>
      </p:sp>
      <p:sp>
        <p:nvSpPr>
          <p:cNvPr id="381" name="Google Shape;381;p17"/>
          <p:cNvSpPr txBox="1"/>
          <p:nvPr/>
        </p:nvSpPr>
        <p:spPr>
          <a:xfrm>
            <a:off x="1166882" y="3255540"/>
            <a:ext cx="7874100" cy="461700"/>
          </a:xfrm>
          <a:prstGeom prst="rect">
            <a:avLst/>
          </a:prstGeom>
          <a:noFill/>
          <a:ln>
            <a:noFill/>
          </a:ln>
        </p:spPr>
        <p:txBody>
          <a:bodyPr spcFirstLastPara="1" wrap="square" lIns="91425" tIns="45700" rIns="91425" bIns="45700" anchor="t" anchorCtr="0">
            <a:spAutoFit/>
          </a:bodyPr>
          <a:lstStyle/>
          <a:p>
            <a:pPr>
              <a:buSzPts val="2400"/>
            </a:pPr>
            <a:endParaRPr sz="2400">
              <a:solidFill>
                <a:schemeClr val="dk1"/>
              </a:solidFill>
              <a:latin typeface="Calibri"/>
              <a:ea typeface="Calibri"/>
              <a:cs typeface="Calibri"/>
              <a:sym typeface="Calibri"/>
            </a:endParaRPr>
          </a:p>
        </p:txBody>
      </p:sp>
      <p:sp>
        <p:nvSpPr>
          <p:cNvPr id="382" name="Google Shape;382;p17"/>
          <p:cNvSpPr txBox="1"/>
          <p:nvPr/>
        </p:nvSpPr>
        <p:spPr>
          <a:xfrm>
            <a:off x="1166882" y="3365333"/>
            <a:ext cx="7874100" cy="498558"/>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solidFill>
                  <a:schemeClr val="dk1"/>
                </a:solidFill>
                <a:latin typeface="Calibri"/>
                <a:ea typeface="Calibri"/>
                <a:cs typeface="Calibri"/>
                <a:sym typeface="Calibri"/>
              </a:rPr>
              <a:t>A group of the same types of organisms within a certain area</a:t>
            </a:r>
            <a:endParaRPr sz="2400">
              <a:solidFill>
                <a:schemeClr val="dk1"/>
              </a:solidFill>
              <a:latin typeface="Calibri"/>
              <a:ea typeface="Calibri"/>
              <a:cs typeface="Calibri"/>
              <a:sym typeface="Calibri"/>
            </a:endParaRPr>
          </a:p>
        </p:txBody>
      </p:sp>
      <p:sp>
        <p:nvSpPr>
          <p:cNvPr id="383" name="Google Shape;383;p17"/>
          <p:cNvSpPr txBox="1"/>
          <p:nvPr/>
        </p:nvSpPr>
        <p:spPr>
          <a:xfrm>
            <a:off x="1166884" y="2574297"/>
            <a:ext cx="7977000" cy="517024"/>
          </a:xfrm>
          <a:prstGeom prst="rect">
            <a:avLst/>
          </a:prstGeom>
          <a:noFill/>
          <a:ln>
            <a:noFill/>
          </a:ln>
        </p:spPr>
        <p:txBody>
          <a:bodyPr spcFirstLastPara="1" wrap="square" lIns="91425" tIns="45700" rIns="91425" bIns="45700" anchor="t" anchorCtr="0">
            <a:spAutoFit/>
          </a:bodyPr>
          <a:lstStyle/>
          <a:p>
            <a:pPr>
              <a:lnSpc>
                <a:spcPct val="115000"/>
              </a:lnSpc>
              <a:buClr>
                <a:schemeClr val="dk1"/>
              </a:buClr>
              <a:buSzPts val="1100"/>
            </a:pPr>
            <a:r>
              <a:rPr lang="en" sz="2400">
                <a:solidFill>
                  <a:schemeClr val="dk1"/>
                </a:solidFill>
                <a:latin typeface="Calibri"/>
                <a:ea typeface="Calibri"/>
                <a:cs typeface="Calibri"/>
                <a:sym typeface="Calibri"/>
              </a:rPr>
              <a:t>Things do not grow or reproduce and do not need food.</a:t>
            </a:r>
            <a:endParaRPr sz="2400">
              <a:solidFill>
                <a:schemeClr val="dk1"/>
              </a:solidFill>
              <a:latin typeface="Calibri"/>
              <a:ea typeface="Calibri"/>
              <a:cs typeface="Calibri"/>
              <a:sym typeface="Calibri"/>
            </a:endParaRPr>
          </a:p>
        </p:txBody>
      </p:sp>
      <p:sp>
        <p:nvSpPr>
          <p:cNvPr id="384" name="Google Shape;384;p17"/>
          <p:cNvSpPr txBox="1"/>
          <p:nvPr/>
        </p:nvSpPr>
        <p:spPr>
          <a:xfrm>
            <a:off x="1075232" y="4156346"/>
            <a:ext cx="7874100" cy="1200600"/>
          </a:xfrm>
          <a:prstGeom prst="rect">
            <a:avLst/>
          </a:prstGeom>
          <a:noFill/>
          <a:ln>
            <a:noFill/>
          </a:ln>
        </p:spPr>
        <p:txBody>
          <a:bodyPr spcFirstLastPara="1" wrap="square" lIns="91425" tIns="45700" rIns="91425" bIns="45700" anchor="t" anchorCtr="0">
            <a:spAutoFit/>
          </a:bodyPr>
          <a:lstStyle/>
          <a:p>
            <a:pPr>
              <a:buClr>
                <a:schemeClr val="dk1"/>
              </a:buClr>
              <a:buSzPts val="3400"/>
            </a:pPr>
            <a:r>
              <a:rPr lang="en" sz="2400">
                <a:solidFill>
                  <a:schemeClr val="dk1"/>
                </a:solidFill>
                <a:latin typeface="Calibri"/>
                <a:ea typeface="Calibri"/>
                <a:cs typeface="Calibri"/>
                <a:sym typeface="Calibri"/>
              </a:rPr>
              <a:t>Necessary life process that transforms light energy into chemical energy</a:t>
            </a:r>
            <a:endParaRPr sz="2400">
              <a:solidFill>
                <a:schemeClr val="dk1"/>
              </a:solidFill>
              <a:latin typeface="Calibri"/>
              <a:ea typeface="Calibri"/>
              <a:cs typeface="Calibri"/>
              <a:sym typeface="Calibri"/>
            </a:endParaRPr>
          </a:p>
          <a:p>
            <a:pPr>
              <a:buSzPts val="2400"/>
            </a:pPr>
            <a:endParaRPr sz="2400">
              <a:solidFill>
                <a:schemeClr val="dk1"/>
              </a:solidFill>
              <a:latin typeface="Calibri"/>
              <a:ea typeface="Calibri"/>
              <a:cs typeface="Calibri"/>
              <a:sym typeface="Calibri"/>
            </a:endParaRPr>
          </a:p>
        </p:txBody>
      </p:sp>
      <p:sp>
        <p:nvSpPr>
          <p:cNvPr id="385" name="Google Shape;385;p17"/>
          <p:cNvSpPr txBox="1"/>
          <p:nvPr/>
        </p:nvSpPr>
        <p:spPr>
          <a:xfrm>
            <a:off x="406234" y="2520535"/>
            <a:ext cx="4923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A</a:t>
            </a:r>
            <a:endParaRPr/>
          </a:p>
        </p:txBody>
      </p:sp>
      <p:sp>
        <p:nvSpPr>
          <p:cNvPr id="386" name="Google Shape;386;p17"/>
          <p:cNvSpPr txBox="1"/>
          <p:nvPr/>
        </p:nvSpPr>
        <p:spPr>
          <a:xfrm>
            <a:off x="406233" y="3426426"/>
            <a:ext cx="4923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B</a:t>
            </a:r>
            <a:endParaRPr/>
          </a:p>
        </p:txBody>
      </p:sp>
      <p:sp>
        <p:nvSpPr>
          <p:cNvPr id="387" name="Google Shape;387;p17"/>
          <p:cNvSpPr txBox="1"/>
          <p:nvPr/>
        </p:nvSpPr>
        <p:spPr>
          <a:xfrm>
            <a:off x="393332" y="4278579"/>
            <a:ext cx="518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C</a:t>
            </a:r>
            <a:endParaRPr/>
          </a:p>
        </p:txBody>
      </p:sp>
      <p:sp>
        <p:nvSpPr>
          <p:cNvPr id="388" name="Google Shape;388;p17"/>
          <p:cNvSpPr txBox="1"/>
          <p:nvPr/>
        </p:nvSpPr>
        <p:spPr>
          <a:xfrm>
            <a:off x="393330" y="5130720"/>
            <a:ext cx="518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chemeClr val="dk1"/>
                </a:solidFill>
                <a:latin typeface="Calibri"/>
                <a:ea typeface="Calibri"/>
                <a:cs typeface="Calibri"/>
                <a:sym typeface="Calibri"/>
              </a:rPr>
              <a:t>D</a:t>
            </a:r>
            <a:endParaRPr/>
          </a:p>
        </p:txBody>
      </p:sp>
      <p:sp>
        <p:nvSpPr>
          <p:cNvPr id="390" name="Google Shape;390;p17"/>
          <p:cNvSpPr txBox="1"/>
          <p:nvPr/>
        </p:nvSpPr>
        <p:spPr>
          <a:xfrm>
            <a:off x="1075225" y="5038325"/>
            <a:ext cx="7227600" cy="554100"/>
          </a:xfrm>
          <a:prstGeom prst="rect">
            <a:avLst/>
          </a:prstGeom>
          <a:noFill/>
          <a:ln>
            <a:noFill/>
          </a:ln>
        </p:spPr>
        <p:txBody>
          <a:bodyPr spcFirstLastPara="1" wrap="square" lIns="91425" tIns="91425" rIns="91425" bIns="91425" anchor="t" anchorCtr="0">
            <a:spAutoFit/>
          </a:bodyPr>
          <a:lstStyle/>
          <a:p>
            <a:pPr>
              <a:buSzPts val="2400"/>
            </a:pPr>
            <a:r>
              <a:rPr lang="en" sz="2400">
                <a:solidFill>
                  <a:schemeClr val="dk1"/>
                </a:solidFill>
                <a:latin typeface="Calibri"/>
                <a:ea typeface="Calibri"/>
                <a:cs typeface="Calibri"/>
                <a:sym typeface="Calibri"/>
              </a:rPr>
              <a:t>A group of different populations living in the same place</a:t>
            </a:r>
            <a:endParaRPr sz="2400">
              <a:solidFill>
                <a:schemeClr val="dk1"/>
              </a:solidFill>
              <a:latin typeface="Calibri"/>
              <a:ea typeface="Calibri"/>
              <a:cs typeface="Calibri"/>
              <a:sym typeface="Calibri"/>
            </a:endParaRPr>
          </a:p>
        </p:txBody>
      </p:sp>
      <p:sp>
        <p:nvSpPr>
          <p:cNvPr id="391" name="Google Shape;391;p17"/>
          <p:cNvSpPr/>
          <p:nvPr/>
        </p:nvSpPr>
        <p:spPr>
          <a:xfrm>
            <a:off x="293182" y="4946066"/>
            <a:ext cx="8455800"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rgbClr val="FFFFFF"/>
              </a:solidFill>
            </a:endParaRPr>
          </a:p>
        </p:txBody>
      </p:sp>
      <p:sp>
        <p:nvSpPr>
          <p:cNvPr id="2" name="Google Shape;615;g25e11802ac4_0_1992">
            <a:extLst>
              <a:ext uri="{FF2B5EF4-FFF2-40B4-BE49-F238E27FC236}">
                <a16:creationId xmlns:a16="http://schemas.microsoft.com/office/drawing/2014/main" id="{CE430054-FE69-BC5D-7D3E-BCE3F8B9467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7C0B307A-AB43-A61B-A97D-8508A358506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3A0CC4F5-70F5-3275-060F-8F6F1DCF5EEE}"/>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55BBBE68-F992-8AAE-6E13-F9E0B017BF2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AC3A4CB8-7C23-C1BA-9A65-BE99902DBD0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F4DD8CF6-1B29-F87D-546D-9D397287A1B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18" descr="A giraffe and zebras at a watering hole&#10;&#10;Description automatically generated with medium confidence"/>
          <p:cNvPicPr preferRelativeResize="0"/>
          <p:nvPr/>
        </p:nvPicPr>
        <p:blipFill rotWithShape="1">
          <a:blip r:embed="rId3">
            <a:alphaModFix/>
          </a:blip>
          <a:srcRect/>
          <a:stretch/>
        </p:blipFill>
        <p:spPr>
          <a:xfrm>
            <a:off x="5848935" y="1695256"/>
            <a:ext cx="2837740" cy="1809661"/>
          </a:xfrm>
          <a:prstGeom prst="rect">
            <a:avLst/>
          </a:prstGeom>
          <a:noFill/>
          <a:ln>
            <a:noFill/>
          </a:ln>
        </p:spPr>
      </p:pic>
      <p:sp>
        <p:nvSpPr>
          <p:cNvPr id="398" name="Google Shape;398;p18"/>
          <p:cNvSpPr/>
          <p:nvPr/>
        </p:nvSpPr>
        <p:spPr>
          <a:xfrm>
            <a:off x="498775" y="1382000"/>
            <a:ext cx="8187900" cy="4455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cxnSp>
        <p:nvCxnSpPr>
          <p:cNvPr id="399" name="Google Shape;399;p18"/>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400" name="Google Shape;400;p18"/>
          <p:cNvCxnSpPr>
            <a:stCxn id="401" idx="4"/>
            <a:endCxn id="398" idx="2"/>
          </p:cNvCxnSpPr>
          <p:nvPr/>
        </p:nvCxnSpPr>
        <p:spPr>
          <a:xfrm>
            <a:off x="4571972" y="4391433"/>
            <a:ext cx="20700" cy="1446600"/>
          </a:xfrm>
          <a:prstGeom prst="straightConnector1">
            <a:avLst/>
          </a:prstGeom>
          <a:noFill/>
          <a:ln w="25400" cap="flat" cmpd="sng">
            <a:solidFill>
              <a:schemeClr val="dk1"/>
            </a:solidFill>
            <a:prstDash val="solid"/>
            <a:round/>
            <a:headEnd type="none" w="sm" len="sm"/>
            <a:tailEnd type="none" w="sm" len="sm"/>
          </a:ln>
        </p:spPr>
      </p:cxnSp>
      <p:cxnSp>
        <p:nvCxnSpPr>
          <p:cNvPr id="402" name="Google Shape;402;p18"/>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403" name="Google Shape;403;p18"/>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401" name="Google Shape;401;p18"/>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sp>
        <p:nvSpPr>
          <p:cNvPr id="404" name="Google Shape;404;p18"/>
          <p:cNvSpPr txBox="1"/>
          <p:nvPr/>
        </p:nvSpPr>
        <p:spPr>
          <a:xfrm>
            <a:off x="3180875" y="3224663"/>
            <a:ext cx="3074400" cy="646500"/>
          </a:xfrm>
          <a:prstGeom prst="rect">
            <a:avLst/>
          </a:prstGeom>
          <a:noFill/>
          <a:ln>
            <a:noFill/>
          </a:ln>
        </p:spPr>
        <p:txBody>
          <a:bodyPr spcFirstLastPara="1" wrap="square" lIns="91425" tIns="45700" rIns="91425" bIns="45700" anchor="t" anchorCtr="0">
            <a:spAutoFit/>
          </a:bodyPr>
          <a:lstStyle/>
          <a:p>
            <a:pPr>
              <a:buSzPts val="3600"/>
            </a:pPr>
            <a:r>
              <a:rPr lang="en" sz="3600" b="1">
                <a:latin typeface="Poppins"/>
                <a:ea typeface="Poppins"/>
                <a:cs typeface="Poppins"/>
                <a:sym typeface="Poppins"/>
              </a:rPr>
              <a:t>Community</a:t>
            </a:r>
            <a:endParaRPr sz="3600" b="1">
              <a:latin typeface="Poppins"/>
              <a:ea typeface="Poppins"/>
              <a:cs typeface="Poppins"/>
              <a:sym typeface="Poppins"/>
            </a:endParaRPr>
          </a:p>
        </p:txBody>
      </p:sp>
      <p:sp>
        <p:nvSpPr>
          <p:cNvPr id="405" name="Google Shape;405;p18"/>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Definition</a:t>
            </a:r>
            <a:endParaRPr/>
          </a:p>
        </p:txBody>
      </p:sp>
      <p:sp>
        <p:nvSpPr>
          <p:cNvPr id="406" name="Google Shape;406;p18"/>
          <p:cNvSpPr txBox="1"/>
          <p:nvPr/>
        </p:nvSpPr>
        <p:spPr>
          <a:xfrm>
            <a:off x="526463" y="5366734"/>
            <a:ext cx="10824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Example</a:t>
            </a:r>
            <a:endParaRPr/>
          </a:p>
        </p:txBody>
      </p:sp>
      <p:sp>
        <p:nvSpPr>
          <p:cNvPr id="407" name="Google Shape;407;p18"/>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Picture</a:t>
            </a:r>
            <a:endParaRPr/>
          </a:p>
        </p:txBody>
      </p:sp>
      <p:sp>
        <p:nvSpPr>
          <p:cNvPr id="408" name="Google Shape;408;p18"/>
          <p:cNvSpPr txBox="1"/>
          <p:nvPr/>
        </p:nvSpPr>
        <p:spPr>
          <a:xfrm>
            <a:off x="784250" y="1842175"/>
            <a:ext cx="3000000" cy="1293000"/>
          </a:xfrm>
          <a:prstGeom prst="rect">
            <a:avLst/>
          </a:prstGeom>
          <a:noFill/>
          <a:ln>
            <a:noFill/>
          </a:ln>
        </p:spPr>
        <p:txBody>
          <a:bodyPr spcFirstLastPara="1" wrap="square" lIns="91425" tIns="91425" rIns="91425" bIns="91425" anchor="t" anchorCtr="0">
            <a:spAutoFit/>
          </a:bodyPr>
          <a:lstStyle/>
          <a:p>
            <a:pPr>
              <a:buSzPts val="2400"/>
            </a:pPr>
            <a:r>
              <a:rPr lang="en" sz="2400">
                <a:solidFill>
                  <a:schemeClr val="dk1"/>
                </a:solidFill>
                <a:latin typeface="Calibri"/>
                <a:ea typeface="Calibri"/>
                <a:cs typeface="Calibri"/>
                <a:sym typeface="Calibri"/>
              </a:rPr>
              <a:t>A group of different populations living in the same place</a:t>
            </a:r>
            <a:endParaRPr sz="2400">
              <a:solidFill>
                <a:schemeClr val="dk1"/>
              </a:solidFill>
              <a:latin typeface="Calibri"/>
              <a:ea typeface="Calibri"/>
              <a:cs typeface="Calibri"/>
              <a:sym typeface="Calibri"/>
            </a:endParaRPr>
          </a:p>
        </p:txBody>
      </p:sp>
      <p:sp>
        <p:nvSpPr>
          <p:cNvPr id="409" name="Google Shape;409;p18"/>
          <p:cNvSpPr txBox="1"/>
          <p:nvPr/>
        </p:nvSpPr>
        <p:spPr>
          <a:xfrm>
            <a:off x="4471275" y="5468600"/>
            <a:ext cx="4263900" cy="369300"/>
          </a:xfrm>
          <a:prstGeom prst="rect">
            <a:avLst/>
          </a:prstGeom>
          <a:noFill/>
          <a:ln>
            <a:noFill/>
          </a:ln>
        </p:spPr>
        <p:txBody>
          <a:bodyPr spcFirstLastPara="1" wrap="square" lIns="91425" tIns="45700" rIns="91425" bIns="45700" anchor="t" anchorCtr="0">
            <a:spAutoFit/>
          </a:bodyPr>
          <a:lstStyle/>
          <a:p>
            <a:pPr algn="r">
              <a:buSzPts val="1800"/>
            </a:pPr>
            <a:r>
              <a:rPr lang="en" sz="1800">
                <a:latin typeface="Helvetica Neue Light"/>
                <a:ea typeface="Helvetica Neue Light"/>
                <a:cs typeface="Helvetica Neue Light"/>
                <a:sym typeface="Helvetica Neue Light"/>
              </a:rPr>
              <a:t>How do communities impact my life?</a:t>
            </a:r>
            <a:endParaRPr/>
          </a:p>
        </p:txBody>
      </p:sp>
      <p:sp>
        <p:nvSpPr>
          <p:cNvPr id="2" name="Google Shape;615;g25e11802ac4_0_1992">
            <a:extLst>
              <a:ext uri="{FF2B5EF4-FFF2-40B4-BE49-F238E27FC236}">
                <a16:creationId xmlns:a16="http://schemas.microsoft.com/office/drawing/2014/main" id="{2B6A3233-1F85-FA10-9164-8D2AF5D494B3}"/>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34BC80B9-9EFD-931A-2268-9395660DC9D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AF88AF8A-4D94-DBB2-AE9D-4D5BF298984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7487FCA9-4371-4DB1-CEC1-4E94B9CE0EA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063AA628-01C7-8898-C486-377793AE6732}"/>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23E2F716-EF9E-9284-98A5-1EC385741795}"/>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9"/>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a:solidFill>
                  <a:schemeClr val="dk1"/>
                </a:solidFill>
                <a:latin typeface="Calibri"/>
                <a:ea typeface="Calibri"/>
                <a:cs typeface="Calibri"/>
                <a:sym typeface="Calibri"/>
              </a:rPr>
              <a:t>Directions: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example</a:t>
            </a:r>
            <a:r>
              <a:rPr lang="en" sz="3000">
                <a:solidFill>
                  <a:schemeClr val="dk1"/>
                </a:solidFill>
                <a:latin typeface="Calibri"/>
                <a:ea typeface="Calibri"/>
                <a:cs typeface="Calibri"/>
                <a:sym typeface="Calibri"/>
              </a:rPr>
              <a:t> of a community thing from the choices below. </a:t>
            </a:r>
            <a:endParaRPr/>
          </a:p>
        </p:txBody>
      </p:sp>
      <p:sp>
        <p:nvSpPr>
          <p:cNvPr id="416" name="Google Shape;416;p19"/>
          <p:cNvSpPr txBox="1"/>
          <p:nvPr/>
        </p:nvSpPr>
        <p:spPr>
          <a:xfrm>
            <a:off x="1166882" y="3265911"/>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374151"/>
                </a:solidFill>
                <a:latin typeface="Calibri"/>
                <a:ea typeface="Calibri"/>
                <a:cs typeface="Calibri"/>
                <a:sym typeface="Calibri"/>
              </a:rPr>
              <a:t>A group of giraffes, deer, and elephants living on a field. </a:t>
            </a:r>
            <a:endParaRPr sz="2400">
              <a:solidFill>
                <a:srgbClr val="374151"/>
              </a:solidFill>
              <a:latin typeface="Calibri"/>
              <a:ea typeface="Calibri"/>
              <a:cs typeface="Calibri"/>
              <a:sym typeface="Calibri"/>
            </a:endParaRPr>
          </a:p>
        </p:txBody>
      </p:sp>
      <p:sp>
        <p:nvSpPr>
          <p:cNvPr id="417" name="Google Shape;417;p19"/>
          <p:cNvSpPr txBox="1"/>
          <p:nvPr/>
        </p:nvSpPr>
        <p:spPr>
          <a:xfrm>
            <a:off x="1128259" y="2530735"/>
            <a:ext cx="79770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374151"/>
                </a:solidFill>
                <a:latin typeface="Calibri"/>
                <a:ea typeface="Calibri"/>
                <a:cs typeface="Calibri"/>
                <a:sym typeface="Calibri"/>
              </a:rPr>
              <a:t>A person living by himself </a:t>
            </a:r>
            <a:endParaRPr sz="2400">
              <a:latin typeface="Calibri"/>
              <a:ea typeface="Calibri"/>
              <a:cs typeface="Calibri"/>
              <a:sym typeface="Calibri"/>
            </a:endParaRPr>
          </a:p>
        </p:txBody>
      </p:sp>
      <p:sp>
        <p:nvSpPr>
          <p:cNvPr id="418" name="Google Shape;418;p19"/>
          <p:cNvSpPr txBox="1"/>
          <p:nvPr/>
        </p:nvSpPr>
        <p:spPr>
          <a:xfrm>
            <a:off x="1166882" y="4611646"/>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43464D"/>
                </a:solidFill>
                <a:latin typeface="Calibri"/>
                <a:ea typeface="Calibri"/>
                <a:cs typeface="Calibri"/>
                <a:sym typeface="Calibri"/>
              </a:rPr>
              <a:t>A group of bisons </a:t>
            </a:r>
            <a:endParaRPr sz="2400">
              <a:latin typeface="Calibri"/>
              <a:ea typeface="Calibri"/>
              <a:cs typeface="Calibri"/>
              <a:sym typeface="Calibri"/>
            </a:endParaRPr>
          </a:p>
        </p:txBody>
      </p:sp>
      <p:sp>
        <p:nvSpPr>
          <p:cNvPr id="419" name="Google Shape;419;p19"/>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A</a:t>
            </a:r>
            <a:endParaRPr>
              <a:latin typeface="Calibri"/>
              <a:ea typeface="Calibri"/>
              <a:cs typeface="Calibri"/>
              <a:sym typeface="Calibri"/>
            </a:endParaRPr>
          </a:p>
        </p:txBody>
      </p:sp>
      <p:sp>
        <p:nvSpPr>
          <p:cNvPr id="420" name="Google Shape;420;p19"/>
          <p:cNvSpPr txBox="1"/>
          <p:nvPr/>
        </p:nvSpPr>
        <p:spPr>
          <a:xfrm>
            <a:off x="380508" y="3133314"/>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B</a:t>
            </a:r>
            <a:endParaRPr>
              <a:latin typeface="Calibri"/>
              <a:ea typeface="Calibri"/>
              <a:cs typeface="Calibri"/>
              <a:sym typeface="Calibri"/>
            </a:endParaRPr>
          </a:p>
        </p:txBody>
      </p:sp>
      <p:sp>
        <p:nvSpPr>
          <p:cNvPr id="421" name="Google Shape;421;p19"/>
          <p:cNvSpPr txBox="1"/>
          <p:nvPr/>
        </p:nvSpPr>
        <p:spPr>
          <a:xfrm>
            <a:off x="393330" y="4542395"/>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D</a:t>
            </a:r>
            <a:endParaRPr>
              <a:latin typeface="Calibri"/>
              <a:ea typeface="Calibri"/>
              <a:cs typeface="Calibri"/>
              <a:sym typeface="Calibri"/>
            </a:endParaRPr>
          </a:p>
        </p:txBody>
      </p:sp>
      <p:sp>
        <p:nvSpPr>
          <p:cNvPr id="423" name="Google Shape;423;p19"/>
          <p:cNvSpPr txBox="1"/>
          <p:nvPr/>
        </p:nvSpPr>
        <p:spPr>
          <a:xfrm>
            <a:off x="1179705" y="3938771"/>
            <a:ext cx="7874100" cy="498558"/>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solidFill>
                  <a:srgbClr val="43464D"/>
                </a:solidFill>
                <a:latin typeface="Calibri"/>
                <a:ea typeface="Calibri"/>
                <a:cs typeface="Calibri"/>
                <a:sym typeface="Calibri"/>
              </a:rPr>
              <a:t>A place where nothing lives there</a:t>
            </a:r>
            <a:endParaRPr sz="2400">
              <a:latin typeface="Calibri"/>
              <a:ea typeface="Calibri"/>
              <a:cs typeface="Calibri"/>
              <a:sym typeface="Calibri"/>
            </a:endParaRPr>
          </a:p>
        </p:txBody>
      </p:sp>
      <p:sp>
        <p:nvSpPr>
          <p:cNvPr id="424" name="Google Shape;424;p19"/>
          <p:cNvSpPr txBox="1"/>
          <p:nvPr/>
        </p:nvSpPr>
        <p:spPr>
          <a:xfrm>
            <a:off x="393330" y="3877142"/>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C</a:t>
            </a:r>
            <a:endParaRPr>
              <a:latin typeface="Calibri"/>
              <a:ea typeface="Calibri"/>
              <a:cs typeface="Calibri"/>
              <a:sym typeface="Calibri"/>
            </a:endParaRPr>
          </a:p>
        </p:txBody>
      </p:sp>
      <p:sp>
        <p:nvSpPr>
          <p:cNvPr id="2" name="Google Shape;615;g25e11802ac4_0_1992">
            <a:extLst>
              <a:ext uri="{FF2B5EF4-FFF2-40B4-BE49-F238E27FC236}">
                <a16:creationId xmlns:a16="http://schemas.microsoft.com/office/drawing/2014/main" id="{FF01FA74-6E9D-6850-3742-3A0A968906C8}"/>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FDEA2FCB-E9C3-A752-C968-EC370F61141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69A2F33B-A19B-C54D-4717-682BC4D2E9B7}"/>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CEBEAEB5-9280-9397-C3C8-BECBD97038F3}"/>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5190762C-9BA6-DB94-7D68-0048B58BAAB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B37972C8-3088-4B90-2658-F60FA9C10D38}"/>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0"/>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a:solidFill>
                  <a:schemeClr val="dk1"/>
                </a:solidFill>
                <a:latin typeface="Calibri"/>
                <a:ea typeface="Calibri"/>
                <a:cs typeface="Calibri"/>
                <a:sym typeface="Calibri"/>
              </a:rPr>
              <a:t>Directions: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example</a:t>
            </a:r>
            <a:r>
              <a:rPr lang="en" sz="3000">
                <a:solidFill>
                  <a:schemeClr val="dk1"/>
                </a:solidFill>
                <a:latin typeface="Calibri"/>
                <a:ea typeface="Calibri"/>
                <a:cs typeface="Calibri"/>
                <a:sym typeface="Calibri"/>
              </a:rPr>
              <a:t> of a community thing from the choices below. </a:t>
            </a:r>
            <a:endParaRPr/>
          </a:p>
        </p:txBody>
      </p:sp>
      <p:sp>
        <p:nvSpPr>
          <p:cNvPr id="431" name="Google Shape;431;p20"/>
          <p:cNvSpPr txBox="1"/>
          <p:nvPr/>
        </p:nvSpPr>
        <p:spPr>
          <a:xfrm>
            <a:off x="1166882" y="3265911"/>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374151"/>
                </a:solidFill>
                <a:latin typeface="Calibri"/>
                <a:ea typeface="Calibri"/>
                <a:cs typeface="Calibri"/>
                <a:sym typeface="Calibri"/>
              </a:rPr>
              <a:t>A group of giraffes, deer, and elephants living on a field. </a:t>
            </a:r>
            <a:endParaRPr sz="2400">
              <a:solidFill>
                <a:srgbClr val="374151"/>
              </a:solidFill>
              <a:latin typeface="Calibri"/>
              <a:ea typeface="Calibri"/>
              <a:cs typeface="Calibri"/>
              <a:sym typeface="Calibri"/>
            </a:endParaRPr>
          </a:p>
        </p:txBody>
      </p:sp>
      <p:sp>
        <p:nvSpPr>
          <p:cNvPr id="432" name="Google Shape;432;p20"/>
          <p:cNvSpPr txBox="1"/>
          <p:nvPr/>
        </p:nvSpPr>
        <p:spPr>
          <a:xfrm>
            <a:off x="1128259" y="2530735"/>
            <a:ext cx="79770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374151"/>
                </a:solidFill>
                <a:latin typeface="Calibri"/>
                <a:ea typeface="Calibri"/>
                <a:cs typeface="Calibri"/>
                <a:sym typeface="Calibri"/>
              </a:rPr>
              <a:t>A person living by himself </a:t>
            </a:r>
            <a:endParaRPr sz="2400">
              <a:latin typeface="Calibri"/>
              <a:ea typeface="Calibri"/>
              <a:cs typeface="Calibri"/>
              <a:sym typeface="Calibri"/>
            </a:endParaRPr>
          </a:p>
        </p:txBody>
      </p:sp>
      <p:sp>
        <p:nvSpPr>
          <p:cNvPr id="433" name="Google Shape;433;p20"/>
          <p:cNvSpPr txBox="1"/>
          <p:nvPr/>
        </p:nvSpPr>
        <p:spPr>
          <a:xfrm>
            <a:off x="1166882" y="4611646"/>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43464D"/>
                </a:solidFill>
                <a:latin typeface="Calibri"/>
                <a:ea typeface="Calibri"/>
                <a:cs typeface="Calibri"/>
                <a:sym typeface="Calibri"/>
              </a:rPr>
              <a:t>A group of bisons </a:t>
            </a:r>
            <a:endParaRPr sz="2400">
              <a:latin typeface="Calibri"/>
              <a:ea typeface="Calibri"/>
              <a:cs typeface="Calibri"/>
              <a:sym typeface="Calibri"/>
            </a:endParaRPr>
          </a:p>
        </p:txBody>
      </p:sp>
      <p:sp>
        <p:nvSpPr>
          <p:cNvPr id="434" name="Google Shape;434;p20"/>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A</a:t>
            </a:r>
            <a:endParaRPr>
              <a:latin typeface="Calibri"/>
              <a:ea typeface="Calibri"/>
              <a:cs typeface="Calibri"/>
              <a:sym typeface="Calibri"/>
            </a:endParaRPr>
          </a:p>
        </p:txBody>
      </p:sp>
      <p:sp>
        <p:nvSpPr>
          <p:cNvPr id="435" name="Google Shape;435;p20"/>
          <p:cNvSpPr txBox="1"/>
          <p:nvPr/>
        </p:nvSpPr>
        <p:spPr>
          <a:xfrm>
            <a:off x="380508" y="3133314"/>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B</a:t>
            </a:r>
            <a:endParaRPr>
              <a:latin typeface="Calibri"/>
              <a:ea typeface="Calibri"/>
              <a:cs typeface="Calibri"/>
              <a:sym typeface="Calibri"/>
            </a:endParaRPr>
          </a:p>
        </p:txBody>
      </p:sp>
      <p:sp>
        <p:nvSpPr>
          <p:cNvPr id="436" name="Google Shape;436;p20"/>
          <p:cNvSpPr txBox="1"/>
          <p:nvPr/>
        </p:nvSpPr>
        <p:spPr>
          <a:xfrm>
            <a:off x="393330" y="4542395"/>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D</a:t>
            </a:r>
            <a:endParaRPr>
              <a:latin typeface="Calibri"/>
              <a:ea typeface="Calibri"/>
              <a:cs typeface="Calibri"/>
              <a:sym typeface="Calibri"/>
            </a:endParaRPr>
          </a:p>
        </p:txBody>
      </p:sp>
      <p:sp>
        <p:nvSpPr>
          <p:cNvPr id="438" name="Google Shape;438;p20"/>
          <p:cNvSpPr txBox="1"/>
          <p:nvPr/>
        </p:nvSpPr>
        <p:spPr>
          <a:xfrm>
            <a:off x="1179705" y="3938771"/>
            <a:ext cx="7874100" cy="498558"/>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solidFill>
                  <a:srgbClr val="43464D"/>
                </a:solidFill>
                <a:latin typeface="Calibri"/>
                <a:ea typeface="Calibri"/>
                <a:cs typeface="Calibri"/>
                <a:sym typeface="Calibri"/>
              </a:rPr>
              <a:t>A place where nothing lives there</a:t>
            </a:r>
            <a:endParaRPr sz="2400">
              <a:latin typeface="Calibri"/>
              <a:ea typeface="Calibri"/>
              <a:cs typeface="Calibri"/>
              <a:sym typeface="Calibri"/>
            </a:endParaRPr>
          </a:p>
        </p:txBody>
      </p:sp>
      <p:sp>
        <p:nvSpPr>
          <p:cNvPr id="439" name="Google Shape;439;p20"/>
          <p:cNvSpPr txBox="1"/>
          <p:nvPr/>
        </p:nvSpPr>
        <p:spPr>
          <a:xfrm>
            <a:off x="393330" y="3877142"/>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C</a:t>
            </a:r>
            <a:endParaRPr>
              <a:latin typeface="Calibri"/>
              <a:ea typeface="Calibri"/>
              <a:cs typeface="Calibri"/>
              <a:sym typeface="Calibri"/>
            </a:endParaRPr>
          </a:p>
        </p:txBody>
      </p:sp>
      <p:sp>
        <p:nvSpPr>
          <p:cNvPr id="440" name="Google Shape;440;p20"/>
          <p:cNvSpPr/>
          <p:nvPr/>
        </p:nvSpPr>
        <p:spPr>
          <a:xfrm>
            <a:off x="242180" y="3071883"/>
            <a:ext cx="8455800"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rgbClr val="FFFFFF"/>
              </a:solidFill>
            </a:endParaRPr>
          </a:p>
        </p:txBody>
      </p:sp>
      <p:sp>
        <p:nvSpPr>
          <p:cNvPr id="2" name="Google Shape;615;g25e11802ac4_0_1992">
            <a:extLst>
              <a:ext uri="{FF2B5EF4-FFF2-40B4-BE49-F238E27FC236}">
                <a16:creationId xmlns:a16="http://schemas.microsoft.com/office/drawing/2014/main" id="{B07A7287-3B35-53DE-0ABA-AF72FC4E9FC8}"/>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FFE78590-1CDC-12DF-3202-89E211717C9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486EEACF-3007-BDE0-1508-77685595017F}"/>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AF478056-1BCE-35F5-276C-A2F28D61568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AB0FBCFD-6F0E-B5BF-D36A-B9982268AA0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D3BAD4D2-5382-62B1-8AF6-92AE7BE0F6D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21" descr="A giraffe and zebras at a watering hole&#10;&#10;Description automatically generated with medium confidence"/>
          <p:cNvPicPr preferRelativeResize="0"/>
          <p:nvPr/>
        </p:nvPicPr>
        <p:blipFill rotWithShape="1">
          <a:blip r:embed="rId3">
            <a:alphaModFix/>
          </a:blip>
          <a:srcRect/>
          <a:stretch/>
        </p:blipFill>
        <p:spPr>
          <a:xfrm>
            <a:off x="5848935" y="1695256"/>
            <a:ext cx="2837740" cy="1809661"/>
          </a:xfrm>
          <a:prstGeom prst="rect">
            <a:avLst/>
          </a:prstGeom>
          <a:noFill/>
          <a:ln>
            <a:noFill/>
          </a:ln>
        </p:spPr>
      </p:pic>
      <p:sp>
        <p:nvSpPr>
          <p:cNvPr id="447" name="Google Shape;447;p21"/>
          <p:cNvSpPr/>
          <p:nvPr/>
        </p:nvSpPr>
        <p:spPr>
          <a:xfrm>
            <a:off x="498775" y="1382000"/>
            <a:ext cx="8187900" cy="4455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cxnSp>
        <p:nvCxnSpPr>
          <p:cNvPr id="448" name="Google Shape;448;p21"/>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449" name="Google Shape;449;p21"/>
          <p:cNvCxnSpPr>
            <a:stCxn id="450" idx="4"/>
            <a:endCxn id="447" idx="2"/>
          </p:cNvCxnSpPr>
          <p:nvPr/>
        </p:nvCxnSpPr>
        <p:spPr>
          <a:xfrm>
            <a:off x="4571972" y="4391433"/>
            <a:ext cx="20700" cy="1446600"/>
          </a:xfrm>
          <a:prstGeom prst="straightConnector1">
            <a:avLst/>
          </a:prstGeom>
          <a:noFill/>
          <a:ln w="25400" cap="flat" cmpd="sng">
            <a:solidFill>
              <a:schemeClr val="dk1"/>
            </a:solidFill>
            <a:prstDash val="solid"/>
            <a:round/>
            <a:headEnd type="none" w="sm" len="sm"/>
            <a:tailEnd type="none" w="sm" len="sm"/>
          </a:ln>
        </p:spPr>
      </p:cxnSp>
      <p:cxnSp>
        <p:nvCxnSpPr>
          <p:cNvPr id="451" name="Google Shape;451;p21"/>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p21"/>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450" name="Google Shape;450;p21"/>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sp>
        <p:nvSpPr>
          <p:cNvPr id="453" name="Google Shape;453;p21"/>
          <p:cNvSpPr txBox="1"/>
          <p:nvPr/>
        </p:nvSpPr>
        <p:spPr>
          <a:xfrm>
            <a:off x="3180875" y="3224663"/>
            <a:ext cx="3074400" cy="646500"/>
          </a:xfrm>
          <a:prstGeom prst="rect">
            <a:avLst/>
          </a:prstGeom>
          <a:noFill/>
          <a:ln>
            <a:noFill/>
          </a:ln>
        </p:spPr>
        <p:txBody>
          <a:bodyPr spcFirstLastPara="1" wrap="square" lIns="91425" tIns="45700" rIns="91425" bIns="45700" anchor="t" anchorCtr="0">
            <a:spAutoFit/>
          </a:bodyPr>
          <a:lstStyle/>
          <a:p>
            <a:pPr>
              <a:buSzPts val="3600"/>
            </a:pPr>
            <a:r>
              <a:rPr lang="en" sz="3600" b="1">
                <a:latin typeface="Poppins"/>
                <a:ea typeface="Poppins"/>
                <a:cs typeface="Poppins"/>
                <a:sym typeface="Poppins"/>
              </a:rPr>
              <a:t>Community</a:t>
            </a:r>
            <a:endParaRPr sz="3600" b="1">
              <a:latin typeface="Poppins"/>
              <a:ea typeface="Poppins"/>
              <a:cs typeface="Poppins"/>
              <a:sym typeface="Poppins"/>
            </a:endParaRPr>
          </a:p>
        </p:txBody>
      </p:sp>
      <p:sp>
        <p:nvSpPr>
          <p:cNvPr id="454" name="Google Shape;454;p21"/>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Definition</a:t>
            </a:r>
            <a:endParaRPr/>
          </a:p>
        </p:txBody>
      </p:sp>
      <p:sp>
        <p:nvSpPr>
          <p:cNvPr id="455" name="Google Shape;455;p21"/>
          <p:cNvSpPr txBox="1"/>
          <p:nvPr/>
        </p:nvSpPr>
        <p:spPr>
          <a:xfrm>
            <a:off x="526463" y="5366734"/>
            <a:ext cx="10824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Example</a:t>
            </a:r>
            <a:endParaRPr/>
          </a:p>
        </p:txBody>
      </p:sp>
      <p:sp>
        <p:nvSpPr>
          <p:cNvPr id="456" name="Google Shape;456;p21"/>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Picture</a:t>
            </a:r>
            <a:endParaRPr/>
          </a:p>
        </p:txBody>
      </p:sp>
      <p:sp>
        <p:nvSpPr>
          <p:cNvPr id="457" name="Google Shape;457;p21"/>
          <p:cNvSpPr txBox="1"/>
          <p:nvPr/>
        </p:nvSpPr>
        <p:spPr>
          <a:xfrm>
            <a:off x="784250" y="1842175"/>
            <a:ext cx="3000000" cy="1293000"/>
          </a:xfrm>
          <a:prstGeom prst="rect">
            <a:avLst/>
          </a:prstGeom>
          <a:noFill/>
          <a:ln>
            <a:noFill/>
          </a:ln>
        </p:spPr>
        <p:txBody>
          <a:bodyPr spcFirstLastPara="1" wrap="square" lIns="91425" tIns="91425" rIns="91425" bIns="91425" anchor="t" anchorCtr="0">
            <a:spAutoFit/>
          </a:bodyPr>
          <a:lstStyle/>
          <a:p>
            <a:pPr>
              <a:buSzPts val="2400"/>
            </a:pPr>
            <a:r>
              <a:rPr lang="en" sz="2400">
                <a:solidFill>
                  <a:schemeClr val="dk1"/>
                </a:solidFill>
                <a:latin typeface="Calibri"/>
                <a:ea typeface="Calibri"/>
                <a:cs typeface="Calibri"/>
                <a:sym typeface="Calibri"/>
              </a:rPr>
              <a:t>A group of different populations living in the same place</a:t>
            </a:r>
            <a:endParaRPr sz="2400">
              <a:solidFill>
                <a:schemeClr val="dk1"/>
              </a:solidFill>
              <a:latin typeface="Calibri"/>
              <a:ea typeface="Calibri"/>
              <a:cs typeface="Calibri"/>
              <a:sym typeface="Calibri"/>
            </a:endParaRPr>
          </a:p>
        </p:txBody>
      </p:sp>
      <p:sp>
        <p:nvSpPr>
          <p:cNvPr id="458" name="Google Shape;458;p21"/>
          <p:cNvSpPr txBox="1"/>
          <p:nvPr/>
        </p:nvSpPr>
        <p:spPr>
          <a:xfrm>
            <a:off x="896300" y="3972450"/>
            <a:ext cx="3000000" cy="1293000"/>
          </a:xfrm>
          <a:prstGeom prst="rect">
            <a:avLst/>
          </a:prstGeom>
          <a:noFill/>
          <a:ln>
            <a:noFill/>
          </a:ln>
        </p:spPr>
        <p:txBody>
          <a:bodyPr spcFirstLastPara="1" wrap="square" lIns="91425" tIns="91425" rIns="91425" bIns="91425" anchor="t" anchorCtr="0">
            <a:spAutoFit/>
          </a:bodyPr>
          <a:lstStyle/>
          <a:p>
            <a:pPr>
              <a:buSzPts val="2400"/>
            </a:pPr>
            <a:r>
              <a:rPr lang="en" sz="2400">
                <a:solidFill>
                  <a:srgbClr val="374151"/>
                </a:solidFill>
                <a:latin typeface="Calibri"/>
                <a:ea typeface="Calibri"/>
                <a:cs typeface="Calibri"/>
                <a:sym typeface="Calibri"/>
              </a:rPr>
              <a:t>A group of giraffes, deers, and elephants living on a field. </a:t>
            </a:r>
            <a:endParaRPr sz="2400">
              <a:solidFill>
                <a:srgbClr val="374151"/>
              </a:solidFill>
              <a:latin typeface="Calibri"/>
              <a:ea typeface="Calibri"/>
              <a:cs typeface="Calibri"/>
              <a:sym typeface="Calibri"/>
            </a:endParaRPr>
          </a:p>
        </p:txBody>
      </p:sp>
      <p:sp>
        <p:nvSpPr>
          <p:cNvPr id="459" name="Google Shape;459;p21"/>
          <p:cNvSpPr txBox="1"/>
          <p:nvPr/>
        </p:nvSpPr>
        <p:spPr>
          <a:xfrm>
            <a:off x="4471275" y="5468600"/>
            <a:ext cx="4263900" cy="369300"/>
          </a:xfrm>
          <a:prstGeom prst="rect">
            <a:avLst/>
          </a:prstGeom>
          <a:noFill/>
          <a:ln>
            <a:noFill/>
          </a:ln>
        </p:spPr>
        <p:txBody>
          <a:bodyPr spcFirstLastPara="1" wrap="square" lIns="91425" tIns="45700" rIns="91425" bIns="45700" anchor="t" anchorCtr="0">
            <a:spAutoFit/>
          </a:bodyPr>
          <a:lstStyle/>
          <a:p>
            <a:pPr algn="r">
              <a:buSzPts val="1800"/>
            </a:pPr>
            <a:r>
              <a:rPr lang="en" sz="1800">
                <a:latin typeface="Helvetica Neue Light"/>
                <a:ea typeface="Helvetica Neue Light"/>
                <a:cs typeface="Helvetica Neue Light"/>
                <a:sym typeface="Helvetica Neue Light"/>
              </a:rPr>
              <a:t>How do communities impact my life?</a:t>
            </a:r>
            <a:endParaRPr/>
          </a:p>
        </p:txBody>
      </p:sp>
      <p:sp>
        <p:nvSpPr>
          <p:cNvPr id="2" name="Google Shape;615;g25e11802ac4_0_1992">
            <a:extLst>
              <a:ext uri="{FF2B5EF4-FFF2-40B4-BE49-F238E27FC236}">
                <a16:creationId xmlns:a16="http://schemas.microsoft.com/office/drawing/2014/main" id="{40BA4C2A-B02B-03FA-D158-E191CF92BDD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6BE8CD71-51AF-EB58-EDCB-95C753F21EE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7C2A11A9-6FFB-D92E-AE8E-DF3C2E0C8F34}"/>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DE41F80F-DF6E-C2AF-8B2B-1B332524004A}"/>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6F7C1E0B-9556-118B-990F-361207D5627F}"/>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65050AA3-E090-81CD-6423-EAA97E3F356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2"/>
          <p:cNvSpPr txBox="1"/>
          <p:nvPr/>
        </p:nvSpPr>
        <p:spPr>
          <a:xfrm>
            <a:off x="1007875" y="2601750"/>
            <a:ext cx="82095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0C0C0C"/>
                </a:solidFill>
                <a:latin typeface="Calibri"/>
                <a:ea typeface="Calibri"/>
                <a:cs typeface="Calibri"/>
                <a:sym typeface="Calibri"/>
              </a:rPr>
              <a:t>Living in a community makes me move faster.</a:t>
            </a:r>
            <a:endParaRPr sz="2400">
              <a:solidFill>
                <a:srgbClr val="0C0C0C"/>
              </a:solidFill>
              <a:latin typeface="Calibri"/>
              <a:ea typeface="Calibri"/>
              <a:cs typeface="Calibri"/>
              <a:sym typeface="Calibri"/>
            </a:endParaRPr>
          </a:p>
        </p:txBody>
      </p:sp>
      <p:sp>
        <p:nvSpPr>
          <p:cNvPr id="466" name="Google Shape;466;p22"/>
          <p:cNvSpPr txBox="1"/>
          <p:nvPr/>
        </p:nvSpPr>
        <p:spPr>
          <a:xfrm>
            <a:off x="406234" y="2509347"/>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A</a:t>
            </a:r>
            <a:endParaRPr>
              <a:latin typeface="Calibri"/>
              <a:ea typeface="Calibri"/>
              <a:cs typeface="Calibri"/>
              <a:sym typeface="Calibri"/>
            </a:endParaRPr>
          </a:p>
        </p:txBody>
      </p:sp>
      <p:sp>
        <p:nvSpPr>
          <p:cNvPr id="467" name="Google Shape;467;p22"/>
          <p:cNvSpPr txBox="1"/>
          <p:nvPr/>
        </p:nvSpPr>
        <p:spPr>
          <a:xfrm>
            <a:off x="380508" y="3341589"/>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B</a:t>
            </a:r>
            <a:endParaRPr>
              <a:latin typeface="Calibri"/>
              <a:ea typeface="Calibri"/>
              <a:cs typeface="Calibri"/>
              <a:sym typeface="Calibri"/>
            </a:endParaRPr>
          </a:p>
        </p:txBody>
      </p:sp>
      <p:sp>
        <p:nvSpPr>
          <p:cNvPr id="468" name="Google Shape;468;p22"/>
          <p:cNvSpPr txBox="1"/>
          <p:nvPr/>
        </p:nvSpPr>
        <p:spPr>
          <a:xfrm>
            <a:off x="393330" y="5049295"/>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D</a:t>
            </a:r>
            <a:endParaRPr>
              <a:latin typeface="Calibri"/>
              <a:ea typeface="Calibri"/>
              <a:cs typeface="Calibri"/>
              <a:sym typeface="Calibri"/>
            </a:endParaRPr>
          </a:p>
        </p:txBody>
      </p:sp>
      <p:sp>
        <p:nvSpPr>
          <p:cNvPr id="470" name="Google Shape;470;p22"/>
          <p:cNvSpPr txBox="1"/>
          <p:nvPr/>
        </p:nvSpPr>
        <p:spPr>
          <a:xfrm>
            <a:off x="393330" y="4316955"/>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C</a:t>
            </a:r>
            <a:endParaRPr>
              <a:latin typeface="Calibri"/>
              <a:ea typeface="Calibri"/>
              <a:cs typeface="Calibri"/>
              <a:sym typeface="Calibri"/>
            </a:endParaRPr>
          </a:p>
        </p:txBody>
      </p:sp>
      <p:sp>
        <p:nvSpPr>
          <p:cNvPr id="471" name="Google Shape;471;p22"/>
          <p:cNvSpPr txBox="1"/>
          <p:nvPr/>
        </p:nvSpPr>
        <p:spPr>
          <a:xfrm>
            <a:off x="513800" y="1184500"/>
            <a:ext cx="8688000" cy="954300"/>
          </a:xfrm>
          <a:prstGeom prst="rect">
            <a:avLst/>
          </a:prstGeom>
          <a:noFill/>
          <a:ln>
            <a:noFill/>
          </a:ln>
        </p:spPr>
        <p:txBody>
          <a:bodyPr spcFirstLastPara="1" wrap="square" lIns="91425" tIns="45700" rIns="91425" bIns="45700" anchor="t" anchorCtr="0">
            <a:spAutoFit/>
          </a:bodyPr>
          <a:lstStyle/>
          <a:p>
            <a:pPr algn="ctr">
              <a:buSzPts val="3000"/>
            </a:pPr>
            <a:r>
              <a:rPr lang="en" sz="2800" b="1">
                <a:solidFill>
                  <a:schemeClr val="dk1"/>
                </a:solidFill>
                <a:latin typeface="Calibri"/>
                <a:ea typeface="Calibri"/>
                <a:cs typeface="Calibri"/>
                <a:sym typeface="Calibri"/>
              </a:rPr>
              <a:t>Directions: </a:t>
            </a:r>
            <a:r>
              <a:rPr lang="en" sz="2800">
                <a:solidFill>
                  <a:schemeClr val="dk1"/>
                </a:solidFill>
                <a:latin typeface="Calibri"/>
                <a:ea typeface="Calibri"/>
                <a:cs typeface="Calibri"/>
                <a:sym typeface="Calibri"/>
              </a:rPr>
              <a:t>Choose the correct response for </a:t>
            </a:r>
            <a:r>
              <a:rPr lang="en" sz="2800" i="1">
                <a:solidFill>
                  <a:schemeClr val="dk1"/>
                </a:solidFill>
                <a:latin typeface="Calibri"/>
                <a:ea typeface="Calibri"/>
                <a:cs typeface="Calibri"/>
                <a:sym typeface="Calibri"/>
              </a:rPr>
              <a:t>“how does community impact my life?” </a:t>
            </a:r>
            <a:r>
              <a:rPr lang="en" sz="2800">
                <a:solidFill>
                  <a:schemeClr val="dk1"/>
                </a:solidFill>
                <a:latin typeface="Calibri"/>
                <a:ea typeface="Calibri"/>
                <a:cs typeface="Calibri"/>
                <a:sym typeface="Calibri"/>
              </a:rPr>
              <a:t>from the choices below.  </a:t>
            </a:r>
            <a:endParaRPr sz="1200"/>
          </a:p>
        </p:txBody>
      </p:sp>
      <p:sp>
        <p:nvSpPr>
          <p:cNvPr id="472" name="Google Shape;472;p22"/>
          <p:cNvSpPr txBox="1"/>
          <p:nvPr/>
        </p:nvSpPr>
        <p:spPr>
          <a:xfrm>
            <a:off x="1007880" y="4352809"/>
            <a:ext cx="7874100" cy="904823"/>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latin typeface="Calibri"/>
                <a:ea typeface="Calibri"/>
                <a:cs typeface="Calibri"/>
                <a:sym typeface="Calibri"/>
              </a:rPr>
              <a:t>Living in a community makes allows me to be alone all the time</a:t>
            </a:r>
            <a:endParaRPr sz="2400">
              <a:latin typeface="Calibri"/>
              <a:ea typeface="Calibri"/>
              <a:cs typeface="Calibri"/>
              <a:sym typeface="Calibri"/>
            </a:endParaRPr>
          </a:p>
        </p:txBody>
      </p:sp>
      <p:sp>
        <p:nvSpPr>
          <p:cNvPr id="473" name="Google Shape;473;p22"/>
          <p:cNvSpPr txBox="1"/>
          <p:nvPr/>
        </p:nvSpPr>
        <p:spPr>
          <a:xfrm>
            <a:off x="1007882" y="5141696"/>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latin typeface="Calibri"/>
                <a:ea typeface="Calibri"/>
                <a:cs typeface="Calibri"/>
                <a:sym typeface="Calibri"/>
              </a:rPr>
              <a:t>Living in a community means I don’t have to go to school</a:t>
            </a:r>
            <a:endParaRPr sz="2400">
              <a:latin typeface="Calibri"/>
              <a:ea typeface="Calibri"/>
              <a:cs typeface="Calibri"/>
              <a:sym typeface="Calibri"/>
            </a:endParaRPr>
          </a:p>
        </p:txBody>
      </p:sp>
      <p:sp>
        <p:nvSpPr>
          <p:cNvPr id="474" name="Google Shape;474;p22"/>
          <p:cNvSpPr txBox="1"/>
          <p:nvPr/>
        </p:nvSpPr>
        <p:spPr>
          <a:xfrm>
            <a:off x="1007880" y="3116652"/>
            <a:ext cx="7874100" cy="1200288"/>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0C0C0C"/>
                </a:solidFill>
                <a:latin typeface="Calibri"/>
                <a:ea typeface="Calibri"/>
                <a:cs typeface="Calibri"/>
                <a:sym typeface="Calibri"/>
              </a:rPr>
              <a:t>Living in a community makes me feel connected with my neighbors. We also help take care of each other and where we live.</a:t>
            </a:r>
            <a:endParaRPr sz="2400">
              <a:latin typeface="Calibri"/>
              <a:ea typeface="Calibri"/>
              <a:cs typeface="Calibri"/>
              <a:sym typeface="Calibri"/>
            </a:endParaRPr>
          </a:p>
        </p:txBody>
      </p:sp>
      <p:sp>
        <p:nvSpPr>
          <p:cNvPr id="2" name="Google Shape;615;g25e11802ac4_0_1992">
            <a:extLst>
              <a:ext uri="{FF2B5EF4-FFF2-40B4-BE49-F238E27FC236}">
                <a16:creationId xmlns:a16="http://schemas.microsoft.com/office/drawing/2014/main" id="{79C1BBE4-1BEF-DBE1-29D6-84B472716ACA}"/>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2698A65E-88E8-67D4-20AB-80B42E0A1F0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64DEBEFC-F7D4-E506-EB81-388D752F8B3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A37AA5FC-71C6-E059-4D58-404D92116158}"/>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FFD78429-C7A9-B7BB-1571-5E7541BB740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6D8EFC25-9D22-E5B4-BC1A-E657FD4FF43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10ffc54ff6_0_0"/>
          <p:cNvSpPr txBox="1"/>
          <p:nvPr/>
        </p:nvSpPr>
        <p:spPr>
          <a:xfrm>
            <a:off x="1007875" y="2601750"/>
            <a:ext cx="82095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0C0C0C"/>
                </a:solidFill>
                <a:latin typeface="Calibri"/>
                <a:ea typeface="Calibri"/>
                <a:cs typeface="Calibri"/>
                <a:sym typeface="Calibri"/>
              </a:rPr>
              <a:t>Living in a community makes me move faster.</a:t>
            </a:r>
            <a:endParaRPr sz="2400">
              <a:solidFill>
                <a:srgbClr val="0C0C0C"/>
              </a:solidFill>
              <a:latin typeface="Calibri"/>
              <a:ea typeface="Calibri"/>
              <a:cs typeface="Calibri"/>
              <a:sym typeface="Calibri"/>
            </a:endParaRPr>
          </a:p>
        </p:txBody>
      </p:sp>
      <p:sp>
        <p:nvSpPr>
          <p:cNvPr id="481" name="Google Shape;481;g210ffc54ff6_0_0"/>
          <p:cNvSpPr txBox="1"/>
          <p:nvPr/>
        </p:nvSpPr>
        <p:spPr>
          <a:xfrm>
            <a:off x="406234" y="2509347"/>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A</a:t>
            </a:r>
            <a:endParaRPr>
              <a:latin typeface="Calibri"/>
              <a:ea typeface="Calibri"/>
              <a:cs typeface="Calibri"/>
              <a:sym typeface="Calibri"/>
            </a:endParaRPr>
          </a:p>
        </p:txBody>
      </p:sp>
      <p:sp>
        <p:nvSpPr>
          <p:cNvPr id="482" name="Google Shape;482;g210ffc54ff6_0_0"/>
          <p:cNvSpPr txBox="1"/>
          <p:nvPr/>
        </p:nvSpPr>
        <p:spPr>
          <a:xfrm>
            <a:off x="380508" y="3341589"/>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B</a:t>
            </a:r>
            <a:endParaRPr>
              <a:latin typeface="Calibri"/>
              <a:ea typeface="Calibri"/>
              <a:cs typeface="Calibri"/>
              <a:sym typeface="Calibri"/>
            </a:endParaRPr>
          </a:p>
        </p:txBody>
      </p:sp>
      <p:sp>
        <p:nvSpPr>
          <p:cNvPr id="483" name="Google Shape;483;g210ffc54ff6_0_0"/>
          <p:cNvSpPr txBox="1"/>
          <p:nvPr/>
        </p:nvSpPr>
        <p:spPr>
          <a:xfrm>
            <a:off x="393330" y="5049295"/>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D</a:t>
            </a:r>
            <a:endParaRPr>
              <a:latin typeface="Calibri"/>
              <a:ea typeface="Calibri"/>
              <a:cs typeface="Calibri"/>
              <a:sym typeface="Calibri"/>
            </a:endParaRPr>
          </a:p>
        </p:txBody>
      </p:sp>
      <p:sp>
        <p:nvSpPr>
          <p:cNvPr id="485" name="Google Shape;485;g210ffc54ff6_0_0"/>
          <p:cNvSpPr txBox="1"/>
          <p:nvPr/>
        </p:nvSpPr>
        <p:spPr>
          <a:xfrm>
            <a:off x="393330" y="4260830"/>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C</a:t>
            </a:r>
            <a:endParaRPr>
              <a:latin typeface="Calibri"/>
              <a:ea typeface="Calibri"/>
              <a:cs typeface="Calibri"/>
              <a:sym typeface="Calibri"/>
            </a:endParaRPr>
          </a:p>
        </p:txBody>
      </p:sp>
      <p:sp>
        <p:nvSpPr>
          <p:cNvPr id="486" name="Google Shape;486;g210ffc54ff6_0_0"/>
          <p:cNvSpPr txBox="1"/>
          <p:nvPr/>
        </p:nvSpPr>
        <p:spPr>
          <a:xfrm>
            <a:off x="513800" y="1184500"/>
            <a:ext cx="8688000" cy="954300"/>
          </a:xfrm>
          <a:prstGeom prst="rect">
            <a:avLst/>
          </a:prstGeom>
          <a:noFill/>
          <a:ln>
            <a:noFill/>
          </a:ln>
        </p:spPr>
        <p:txBody>
          <a:bodyPr spcFirstLastPara="1" wrap="square" lIns="91425" tIns="45700" rIns="91425" bIns="45700" anchor="t" anchorCtr="0">
            <a:spAutoFit/>
          </a:bodyPr>
          <a:lstStyle/>
          <a:p>
            <a:pPr algn="ctr">
              <a:buSzPts val="3000"/>
            </a:pPr>
            <a:r>
              <a:rPr lang="en" sz="2800" b="1">
                <a:solidFill>
                  <a:schemeClr val="dk1"/>
                </a:solidFill>
                <a:latin typeface="Calibri"/>
                <a:ea typeface="Calibri"/>
                <a:cs typeface="Calibri"/>
                <a:sym typeface="Calibri"/>
              </a:rPr>
              <a:t>Directions: </a:t>
            </a:r>
            <a:r>
              <a:rPr lang="en" sz="2800">
                <a:solidFill>
                  <a:schemeClr val="dk1"/>
                </a:solidFill>
                <a:latin typeface="Calibri"/>
                <a:ea typeface="Calibri"/>
                <a:cs typeface="Calibri"/>
                <a:sym typeface="Calibri"/>
              </a:rPr>
              <a:t>Choose the correct response for </a:t>
            </a:r>
            <a:r>
              <a:rPr lang="en" sz="2800" i="1">
                <a:solidFill>
                  <a:schemeClr val="dk1"/>
                </a:solidFill>
                <a:latin typeface="Calibri"/>
                <a:ea typeface="Calibri"/>
                <a:cs typeface="Calibri"/>
                <a:sym typeface="Calibri"/>
              </a:rPr>
              <a:t>“how does community impact my life?” </a:t>
            </a:r>
            <a:r>
              <a:rPr lang="en" sz="2800">
                <a:solidFill>
                  <a:schemeClr val="dk1"/>
                </a:solidFill>
                <a:latin typeface="Calibri"/>
                <a:ea typeface="Calibri"/>
                <a:cs typeface="Calibri"/>
                <a:sym typeface="Calibri"/>
              </a:rPr>
              <a:t>from the choices below.  </a:t>
            </a:r>
            <a:endParaRPr sz="1200"/>
          </a:p>
        </p:txBody>
      </p:sp>
      <p:sp>
        <p:nvSpPr>
          <p:cNvPr id="487" name="Google Shape;487;g210ffc54ff6_0_0"/>
          <p:cNvSpPr txBox="1"/>
          <p:nvPr/>
        </p:nvSpPr>
        <p:spPr>
          <a:xfrm>
            <a:off x="1007880" y="4260822"/>
            <a:ext cx="7874100" cy="904823"/>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latin typeface="Calibri"/>
                <a:ea typeface="Calibri"/>
                <a:cs typeface="Calibri"/>
                <a:sym typeface="Calibri"/>
              </a:rPr>
              <a:t>Living in a community makes allows me to be alone all the time</a:t>
            </a:r>
            <a:endParaRPr sz="2400">
              <a:latin typeface="Calibri"/>
              <a:ea typeface="Calibri"/>
              <a:cs typeface="Calibri"/>
              <a:sym typeface="Calibri"/>
            </a:endParaRPr>
          </a:p>
        </p:txBody>
      </p:sp>
      <p:sp>
        <p:nvSpPr>
          <p:cNvPr id="488" name="Google Shape;488;g210ffc54ff6_0_0"/>
          <p:cNvSpPr txBox="1"/>
          <p:nvPr/>
        </p:nvSpPr>
        <p:spPr>
          <a:xfrm>
            <a:off x="1007882" y="5141696"/>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latin typeface="Calibri"/>
                <a:ea typeface="Calibri"/>
                <a:cs typeface="Calibri"/>
                <a:sym typeface="Calibri"/>
              </a:rPr>
              <a:t>Living in a community means I don’t have to go to school</a:t>
            </a:r>
            <a:endParaRPr sz="2400">
              <a:latin typeface="Calibri"/>
              <a:ea typeface="Calibri"/>
              <a:cs typeface="Calibri"/>
              <a:sym typeface="Calibri"/>
            </a:endParaRPr>
          </a:p>
        </p:txBody>
      </p:sp>
      <p:sp>
        <p:nvSpPr>
          <p:cNvPr id="489" name="Google Shape;489;g210ffc54ff6_0_0"/>
          <p:cNvSpPr txBox="1"/>
          <p:nvPr/>
        </p:nvSpPr>
        <p:spPr>
          <a:xfrm>
            <a:off x="1007880" y="3292613"/>
            <a:ext cx="7874100" cy="8310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0C0C0C"/>
                </a:solidFill>
                <a:latin typeface="Calibri"/>
                <a:ea typeface="Calibri"/>
                <a:cs typeface="Calibri"/>
                <a:sym typeface="Calibri"/>
              </a:rPr>
              <a:t>Bees and other living things in our community help plants to grow and help to provide food for me to eat.</a:t>
            </a:r>
            <a:endParaRPr sz="2400">
              <a:latin typeface="Calibri"/>
              <a:ea typeface="Calibri"/>
              <a:cs typeface="Calibri"/>
              <a:sym typeface="Calibri"/>
            </a:endParaRPr>
          </a:p>
        </p:txBody>
      </p:sp>
      <p:sp>
        <p:nvSpPr>
          <p:cNvPr id="2" name="Google Shape;615;g25e11802ac4_0_1992">
            <a:extLst>
              <a:ext uri="{FF2B5EF4-FFF2-40B4-BE49-F238E27FC236}">
                <a16:creationId xmlns:a16="http://schemas.microsoft.com/office/drawing/2014/main" id="{90E6C2F8-5176-BCEB-5911-C918CDD253DA}"/>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A6188EE8-2A77-6C46-8370-76AD82B65CD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23A945DE-CAD6-DA7B-B554-CC0DAA0B180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27BE0AE0-3DC1-56B1-EDB1-8ACEAD1B2CE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A3C08129-25B9-BD51-CBDE-B0CA6AA0469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7FC9D98D-21F5-2DD6-C1C8-7EF627226A38}"/>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54;p70" descr="Rewind">
            <a:extLst>
              <a:ext uri="{FF2B5EF4-FFF2-40B4-BE49-F238E27FC236}">
                <a16:creationId xmlns:a16="http://schemas.microsoft.com/office/drawing/2014/main" id="{0CC2812C-18BF-AD35-0DAB-B6D66D32E668}"/>
              </a:ext>
            </a:extLst>
          </p:cNvPr>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10ffc54ff6_0_15"/>
          <p:cNvSpPr txBox="1"/>
          <p:nvPr/>
        </p:nvSpPr>
        <p:spPr>
          <a:xfrm>
            <a:off x="1007875" y="2601750"/>
            <a:ext cx="8209500" cy="4617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0C0C0C"/>
                </a:solidFill>
                <a:latin typeface="Calibri"/>
                <a:ea typeface="Calibri"/>
                <a:cs typeface="Calibri"/>
                <a:sym typeface="Calibri"/>
              </a:rPr>
              <a:t>Living in a community makes me move faster.</a:t>
            </a:r>
            <a:endParaRPr sz="2400">
              <a:solidFill>
                <a:srgbClr val="0C0C0C"/>
              </a:solidFill>
              <a:latin typeface="Calibri"/>
              <a:ea typeface="Calibri"/>
              <a:cs typeface="Calibri"/>
              <a:sym typeface="Calibri"/>
            </a:endParaRPr>
          </a:p>
        </p:txBody>
      </p:sp>
      <p:sp>
        <p:nvSpPr>
          <p:cNvPr id="496" name="Google Shape;496;g210ffc54ff6_0_15"/>
          <p:cNvSpPr txBox="1"/>
          <p:nvPr/>
        </p:nvSpPr>
        <p:spPr>
          <a:xfrm>
            <a:off x="406234" y="2509347"/>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A</a:t>
            </a:r>
            <a:endParaRPr>
              <a:latin typeface="Calibri"/>
              <a:ea typeface="Calibri"/>
              <a:cs typeface="Calibri"/>
              <a:sym typeface="Calibri"/>
            </a:endParaRPr>
          </a:p>
        </p:txBody>
      </p:sp>
      <p:sp>
        <p:nvSpPr>
          <p:cNvPr id="497" name="Google Shape;497;g210ffc54ff6_0_15"/>
          <p:cNvSpPr txBox="1"/>
          <p:nvPr/>
        </p:nvSpPr>
        <p:spPr>
          <a:xfrm>
            <a:off x="380508" y="3341589"/>
            <a:ext cx="4923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B</a:t>
            </a:r>
            <a:endParaRPr>
              <a:latin typeface="Calibri"/>
              <a:ea typeface="Calibri"/>
              <a:cs typeface="Calibri"/>
              <a:sym typeface="Calibri"/>
            </a:endParaRPr>
          </a:p>
        </p:txBody>
      </p:sp>
      <p:sp>
        <p:nvSpPr>
          <p:cNvPr id="498" name="Google Shape;498;g210ffc54ff6_0_15"/>
          <p:cNvSpPr txBox="1"/>
          <p:nvPr/>
        </p:nvSpPr>
        <p:spPr>
          <a:xfrm>
            <a:off x="393330" y="5049295"/>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D</a:t>
            </a:r>
            <a:endParaRPr>
              <a:latin typeface="Calibri"/>
              <a:ea typeface="Calibri"/>
              <a:cs typeface="Calibri"/>
              <a:sym typeface="Calibri"/>
            </a:endParaRPr>
          </a:p>
        </p:txBody>
      </p:sp>
      <p:sp>
        <p:nvSpPr>
          <p:cNvPr id="500" name="Google Shape;500;g210ffc54ff6_0_15"/>
          <p:cNvSpPr txBox="1"/>
          <p:nvPr/>
        </p:nvSpPr>
        <p:spPr>
          <a:xfrm>
            <a:off x="393330" y="4260830"/>
            <a:ext cx="518100" cy="646500"/>
          </a:xfrm>
          <a:prstGeom prst="rect">
            <a:avLst/>
          </a:prstGeom>
          <a:noFill/>
          <a:ln>
            <a:noFill/>
          </a:ln>
        </p:spPr>
        <p:txBody>
          <a:bodyPr spcFirstLastPara="1" wrap="square" lIns="91425" tIns="45700" rIns="91425" bIns="45700" anchor="t" anchorCtr="0">
            <a:spAutoFit/>
          </a:bodyPr>
          <a:lstStyle/>
          <a:p>
            <a:pPr>
              <a:buSzPts val="3600"/>
            </a:pPr>
            <a:r>
              <a:rPr lang="en" sz="3600">
                <a:latin typeface="Calibri"/>
                <a:ea typeface="Calibri"/>
                <a:cs typeface="Calibri"/>
                <a:sym typeface="Calibri"/>
              </a:rPr>
              <a:t>C</a:t>
            </a:r>
            <a:endParaRPr>
              <a:latin typeface="Calibri"/>
              <a:ea typeface="Calibri"/>
              <a:cs typeface="Calibri"/>
              <a:sym typeface="Calibri"/>
            </a:endParaRPr>
          </a:p>
        </p:txBody>
      </p:sp>
      <p:sp>
        <p:nvSpPr>
          <p:cNvPr id="501" name="Google Shape;501;g210ffc54ff6_0_15"/>
          <p:cNvSpPr txBox="1"/>
          <p:nvPr/>
        </p:nvSpPr>
        <p:spPr>
          <a:xfrm>
            <a:off x="513800" y="1184500"/>
            <a:ext cx="8688000" cy="954300"/>
          </a:xfrm>
          <a:prstGeom prst="rect">
            <a:avLst/>
          </a:prstGeom>
          <a:noFill/>
          <a:ln>
            <a:noFill/>
          </a:ln>
        </p:spPr>
        <p:txBody>
          <a:bodyPr spcFirstLastPara="1" wrap="square" lIns="91425" tIns="45700" rIns="91425" bIns="45700" anchor="t" anchorCtr="0">
            <a:spAutoFit/>
          </a:bodyPr>
          <a:lstStyle/>
          <a:p>
            <a:pPr algn="ctr">
              <a:buSzPts val="3000"/>
            </a:pPr>
            <a:r>
              <a:rPr lang="en" sz="2800" b="1">
                <a:solidFill>
                  <a:schemeClr val="dk1"/>
                </a:solidFill>
                <a:latin typeface="Calibri"/>
                <a:ea typeface="Calibri"/>
                <a:cs typeface="Calibri"/>
                <a:sym typeface="Calibri"/>
              </a:rPr>
              <a:t>Directions: </a:t>
            </a:r>
            <a:r>
              <a:rPr lang="en" sz="2800">
                <a:solidFill>
                  <a:schemeClr val="dk1"/>
                </a:solidFill>
                <a:latin typeface="Calibri"/>
                <a:ea typeface="Calibri"/>
                <a:cs typeface="Calibri"/>
                <a:sym typeface="Calibri"/>
              </a:rPr>
              <a:t>Choose the correct response for </a:t>
            </a:r>
            <a:r>
              <a:rPr lang="en" sz="2800" i="1">
                <a:solidFill>
                  <a:schemeClr val="dk1"/>
                </a:solidFill>
                <a:latin typeface="Calibri"/>
                <a:ea typeface="Calibri"/>
                <a:cs typeface="Calibri"/>
                <a:sym typeface="Calibri"/>
              </a:rPr>
              <a:t>“how does community impact my life?” </a:t>
            </a:r>
            <a:r>
              <a:rPr lang="en" sz="2800">
                <a:solidFill>
                  <a:schemeClr val="dk1"/>
                </a:solidFill>
                <a:latin typeface="Calibri"/>
                <a:ea typeface="Calibri"/>
                <a:cs typeface="Calibri"/>
                <a:sym typeface="Calibri"/>
              </a:rPr>
              <a:t>from the choices below.  </a:t>
            </a:r>
            <a:endParaRPr sz="1200"/>
          </a:p>
        </p:txBody>
      </p:sp>
      <p:sp>
        <p:nvSpPr>
          <p:cNvPr id="502" name="Google Shape;502;g210ffc54ff6_0_15"/>
          <p:cNvSpPr txBox="1"/>
          <p:nvPr/>
        </p:nvSpPr>
        <p:spPr>
          <a:xfrm>
            <a:off x="1007880" y="4260822"/>
            <a:ext cx="7874100" cy="904823"/>
          </a:xfrm>
          <a:prstGeom prst="rect">
            <a:avLst/>
          </a:prstGeom>
          <a:noFill/>
          <a:ln>
            <a:noFill/>
          </a:ln>
        </p:spPr>
        <p:txBody>
          <a:bodyPr spcFirstLastPara="1" wrap="square" lIns="91425" tIns="45700" rIns="91425" bIns="45700" anchor="t" anchorCtr="0">
            <a:spAutoFit/>
          </a:bodyPr>
          <a:lstStyle/>
          <a:p>
            <a:pPr>
              <a:lnSpc>
                <a:spcPct val="110000"/>
              </a:lnSpc>
              <a:buSzPts val="2400"/>
            </a:pPr>
            <a:r>
              <a:rPr lang="en" sz="2400">
                <a:latin typeface="Calibri"/>
                <a:ea typeface="Calibri"/>
                <a:cs typeface="Calibri"/>
                <a:sym typeface="Calibri"/>
              </a:rPr>
              <a:t>Living in a community makes allows me to be alone all the time</a:t>
            </a:r>
            <a:endParaRPr sz="2400">
              <a:latin typeface="Calibri"/>
              <a:ea typeface="Calibri"/>
              <a:cs typeface="Calibri"/>
              <a:sym typeface="Calibri"/>
            </a:endParaRPr>
          </a:p>
        </p:txBody>
      </p:sp>
      <p:sp>
        <p:nvSpPr>
          <p:cNvPr id="503" name="Google Shape;503;g210ffc54ff6_0_15"/>
          <p:cNvSpPr txBox="1"/>
          <p:nvPr/>
        </p:nvSpPr>
        <p:spPr>
          <a:xfrm>
            <a:off x="1007882" y="5141696"/>
            <a:ext cx="7874100" cy="461700"/>
          </a:xfrm>
          <a:prstGeom prst="rect">
            <a:avLst/>
          </a:prstGeom>
          <a:noFill/>
          <a:ln>
            <a:noFill/>
          </a:ln>
        </p:spPr>
        <p:txBody>
          <a:bodyPr spcFirstLastPara="1" wrap="square" lIns="91425" tIns="45700" rIns="91425" bIns="45700" anchor="t" anchorCtr="0">
            <a:spAutoFit/>
          </a:bodyPr>
          <a:lstStyle/>
          <a:p>
            <a:pPr>
              <a:buSzPts val="2400"/>
            </a:pPr>
            <a:r>
              <a:rPr lang="en" sz="2400">
                <a:latin typeface="Calibri"/>
                <a:ea typeface="Calibri"/>
                <a:cs typeface="Calibri"/>
                <a:sym typeface="Calibri"/>
              </a:rPr>
              <a:t>Living in a community means I don’t have to go to school</a:t>
            </a:r>
            <a:endParaRPr sz="2400">
              <a:latin typeface="Calibri"/>
              <a:ea typeface="Calibri"/>
              <a:cs typeface="Calibri"/>
              <a:sym typeface="Calibri"/>
            </a:endParaRPr>
          </a:p>
        </p:txBody>
      </p:sp>
      <p:sp>
        <p:nvSpPr>
          <p:cNvPr id="504" name="Google Shape;504;g210ffc54ff6_0_15"/>
          <p:cNvSpPr txBox="1"/>
          <p:nvPr/>
        </p:nvSpPr>
        <p:spPr>
          <a:xfrm>
            <a:off x="1007880" y="3292613"/>
            <a:ext cx="7874100" cy="831000"/>
          </a:xfrm>
          <a:prstGeom prst="rect">
            <a:avLst/>
          </a:prstGeom>
          <a:noFill/>
          <a:ln>
            <a:noFill/>
          </a:ln>
        </p:spPr>
        <p:txBody>
          <a:bodyPr spcFirstLastPara="1" wrap="square" lIns="91425" tIns="45700" rIns="91425" bIns="45700" anchor="t" anchorCtr="0">
            <a:spAutoFit/>
          </a:bodyPr>
          <a:lstStyle/>
          <a:p>
            <a:pPr>
              <a:buSzPts val="2400"/>
            </a:pPr>
            <a:r>
              <a:rPr lang="en" sz="2400">
                <a:solidFill>
                  <a:srgbClr val="0C0C0C"/>
                </a:solidFill>
                <a:latin typeface="Calibri"/>
                <a:ea typeface="Calibri"/>
                <a:cs typeface="Calibri"/>
                <a:sym typeface="Calibri"/>
              </a:rPr>
              <a:t>Bees and other living things in our community help plants to grow and help to provide food for me to eat.</a:t>
            </a:r>
            <a:endParaRPr sz="2400">
              <a:latin typeface="Calibri"/>
              <a:ea typeface="Calibri"/>
              <a:cs typeface="Calibri"/>
              <a:sym typeface="Calibri"/>
            </a:endParaRPr>
          </a:p>
        </p:txBody>
      </p:sp>
      <p:sp>
        <p:nvSpPr>
          <p:cNvPr id="505" name="Google Shape;505;g210ffc54ff6_0_15"/>
          <p:cNvSpPr/>
          <p:nvPr/>
        </p:nvSpPr>
        <p:spPr>
          <a:xfrm>
            <a:off x="380500" y="3336774"/>
            <a:ext cx="8322900"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rgbClr val="FFFFFF"/>
              </a:solidFill>
            </a:endParaRPr>
          </a:p>
        </p:txBody>
      </p:sp>
      <p:sp>
        <p:nvSpPr>
          <p:cNvPr id="2" name="Google Shape;615;g25e11802ac4_0_1992">
            <a:extLst>
              <a:ext uri="{FF2B5EF4-FFF2-40B4-BE49-F238E27FC236}">
                <a16:creationId xmlns:a16="http://schemas.microsoft.com/office/drawing/2014/main" id="{DB636D82-8458-A4C8-F7D7-499DA1A006E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84B3CFCE-1F80-34DA-9F00-96B0C405DAB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6C7B44F0-EA71-70E8-C8F3-D20252D6F95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AB341AD2-DF6F-1525-4467-5639650E0431}"/>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885B5DB3-A6BE-6E82-3D28-3390D68058F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2CBDBB0E-442E-2BCD-65E4-414EA7E2DD7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4" descr="A giraffe and zebras at a watering hole&#10;&#10;Description automatically generated with medium confidence"/>
          <p:cNvPicPr preferRelativeResize="0"/>
          <p:nvPr/>
        </p:nvPicPr>
        <p:blipFill rotWithShape="1">
          <a:blip r:embed="rId3">
            <a:alphaModFix/>
          </a:blip>
          <a:srcRect/>
          <a:stretch/>
        </p:blipFill>
        <p:spPr>
          <a:xfrm>
            <a:off x="5848935" y="1695256"/>
            <a:ext cx="2837740" cy="1809661"/>
          </a:xfrm>
          <a:prstGeom prst="rect">
            <a:avLst/>
          </a:prstGeom>
          <a:noFill/>
          <a:ln>
            <a:noFill/>
          </a:ln>
        </p:spPr>
      </p:pic>
      <p:sp>
        <p:nvSpPr>
          <p:cNvPr id="512" name="Google Shape;512;p24"/>
          <p:cNvSpPr/>
          <p:nvPr/>
        </p:nvSpPr>
        <p:spPr>
          <a:xfrm>
            <a:off x="498775" y="1382000"/>
            <a:ext cx="8187900" cy="4455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cxnSp>
        <p:nvCxnSpPr>
          <p:cNvPr id="513" name="Google Shape;513;p24"/>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14" name="Google Shape;514;p24"/>
          <p:cNvCxnSpPr>
            <a:stCxn id="515" idx="4"/>
            <a:endCxn id="512" idx="2"/>
          </p:cNvCxnSpPr>
          <p:nvPr/>
        </p:nvCxnSpPr>
        <p:spPr>
          <a:xfrm>
            <a:off x="4571972" y="4391433"/>
            <a:ext cx="20700" cy="1446600"/>
          </a:xfrm>
          <a:prstGeom prst="straightConnector1">
            <a:avLst/>
          </a:prstGeom>
          <a:noFill/>
          <a:ln w="25400" cap="flat" cmpd="sng">
            <a:solidFill>
              <a:schemeClr val="dk1"/>
            </a:solidFill>
            <a:prstDash val="solid"/>
            <a:round/>
            <a:headEnd type="none" w="sm" len="sm"/>
            <a:tailEnd type="none" w="sm" len="sm"/>
          </a:ln>
        </p:spPr>
      </p:cxnSp>
      <p:cxnSp>
        <p:nvCxnSpPr>
          <p:cNvPr id="516" name="Google Shape;516;p24"/>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17" name="Google Shape;517;p24"/>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515" name="Google Shape;515;p24"/>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chemeClr val="lt1"/>
              </a:solidFill>
            </a:endParaRPr>
          </a:p>
        </p:txBody>
      </p:sp>
      <p:sp>
        <p:nvSpPr>
          <p:cNvPr id="518" name="Google Shape;518;p24"/>
          <p:cNvSpPr txBox="1"/>
          <p:nvPr/>
        </p:nvSpPr>
        <p:spPr>
          <a:xfrm>
            <a:off x="3180875" y="3224663"/>
            <a:ext cx="3074400" cy="646500"/>
          </a:xfrm>
          <a:prstGeom prst="rect">
            <a:avLst/>
          </a:prstGeom>
          <a:noFill/>
          <a:ln>
            <a:noFill/>
          </a:ln>
        </p:spPr>
        <p:txBody>
          <a:bodyPr spcFirstLastPara="1" wrap="square" lIns="91425" tIns="45700" rIns="91425" bIns="45700" anchor="t" anchorCtr="0">
            <a:spAutoFit/>
          </a:bodyPr>
          <a:lstStyle/>
          <a:p>
            <a:pPr>
              <a:buSzPts val="3600"/>
            </a:pPr>
            <a:r>
              <a:rPr lang="en" sz="3600" b="1">
                <a:latin typeface="Poppins"/>
                <a:ea typeface="Poppins"/>
                <a:cs typeface="Poppins"/>
                <a:sym typeface="Poppins"/>
              </a:rPr>
              <a:t>Community</a:t>
            </a:r>
            <a:endParaRPr sz="3600" b="1">
              <a:latin typeface="Poppins"/>
              <a:ea typeface="Poppins"/>
              <a:cs typeface="Poppins"/>
              <a:sym typeface="Poppins"/>
            </a:endParaRPr>
          </a:p>
        </p:txBody>
      </p:sp>
      <p:sp>
        <p:nvSpPr>
          <p:cNvPr id="519" name="Google Shape;519;p24"/>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Definition</a:t>
            </a:r>
            <a:endParaRPr/>
          </a:p>
        </p:txBody>
      </p:sp>
      <p:sp>
        <p:nvSpPr>
          <p:cNvPr id="520" name="Google Shape;520;p24"/>
          <p:cNvSpPr txBox="1"/>
          <p:nvPr/>
        </p:nvSpPr>
        <p:spPr>
          <a:xfrm>
            <a:off x="526463" y="5366734"/>
            <a:ext cx="10824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Example</a:t>
            </a:r>
            <a:endParaRPr/>
          </a:p>
        </p:txBody>
      </p:sp>
      <p:sp>
        <p:nvSpPr>
          <p:cNvPr id="521" name="Google Shape;521;p24"/>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pPr>
              <a:buSzPts val="1800"/>
            </a:pPr>
            <a:r>
              <a:rPr lang="en" sz="1800">
                <a:latin typeface="Helvetica Neue Light"/>
                <a:ea typeface="Helvetica Neue Light"/>
                <a:cs typeface="Helvetica Neue Light"/>
                <a:sym typeface="Helvetica Neue Light"/>
              </a:rPr>
              <a:t>Picture</a:t>
            </a:r>
            <a:endParaRPr/>
          </a:p>
        </p:txBody>
      </p:sp>
      <p:sp>
        <p:nvSpPr>
          <p:cNvPr id="522" name="Google Shape;522;p24"/>
          <p:cNvSpPr txBox="1"/>
          <p:nvPr/>
        </p:nvSpPr>
        <p:spPr>
          <a:xfrm>
            <a:off x="784250" y="1842175"/>
            <a:ext cx="3000000" cy="1293000"/>
          </a:xfrm>
          <a:prstGeom prst="rect">
            <a:avLst/>
          </a:prstGeom>
          <a:noFill/>
          <a:ln>
            <a:noFill/>
          </a:ln>
        </p:spPr>
        <p:txBody>
          <a:bodyPr spcFirstLastPara="1" wrap="square" lIns="91425" tIns="91425" rIns="91425" bIns="91425" anchor="t" anchorCtr="0">
            <a:spAutoFit/>
          </a:bodyPr>
          <a:lstStyle/>
          <a:p>
            <a:pPr>
              <a:buSzPts val="2400"/>
            </a:pPr>
            <a:r>
              <a:rPr lang="en" sz="2400">
                <a:solidFill>
                  <a:schemeClr val="dk1"/>
                </a:solidFill>
                <a:latin typeface="Calibri"/>
                <a:ea typeface="Calibri"/>
                <a:cs typeface="Calibri"/>
                <a:sym typeface="Calibri"/>
              </a:rPr>
              <a:t>A group of different populations living in the same place</a:t>
            </a:r>
            <a:endParaRPr sz="2400">
              <a:solidFill>
                <a:schemeClr val="dk1"/>
              </a:solidFill>
              <a:latin typeface="Calibri"/>
              <a:ea typeface="Calibri"/>
              <a:cs typeface="Calibri"/>
              <a:sym typeface="Calibri"/>
            </a:endParaRPr>
          </a:p>
        </p:txBody>
      </p:sp>
      <p:sp>
        <p:nvSpPr>
          <p:cNvPr id="523" name="Google Shape;523;p24"/>
          <p:cNvSpPr txBox="1"/>
          <p:nvPr/>
        </p:nvSpPr>
        <p:spPr>
          <a:xfrm>
            <a:off x="896300" y="3972450"/>
            <a:ext cx="3000000" cy="1293000"/>
          </a:xfrm>
          <a:prstGeom prst="rect">
            <a:avLst/>
          </a:prstGeom>
          <a:noFill/>
          <a:ln>
            <a:noFill/>
          </a:ln>
        </p:spPr>
        <p:txBody>
          <a:bodyPr spcFirstLastPara="1" wrap="square" lIns="91425" tIns="91425" rIns="91425" bIns="91425" anchor="t" anchorCtr="0">
            <a:spAutoFit/>
          </a:bodyPr>
          <a:lstStyle/>
          <a:p>
            <a:pPr>
              <a:buSzPts val="2400"/>
            </a:pPr>
            <a:r>
              <a:rPr lang="en" sz="2400">
                <a:solidFill>
                  <a:srgbClr val="374151"/>
                </a:solidFill>
                <a:latin typeface="Calibri"/>
                <a:ea typeface="Calibri"/>
                <a:cs typeface="Calibri"/>
                <a:sym typeface="Calibri"/>
              </a:rPr>
              <a:t>A group of giraffes, deers, and elephants living on a field. </a:t>
            </a:r>
            <a:endParaRPr sz="2400">
              <a:solidFill>
                <a:srgbClr val="374151"/>
              </a:solidFill>
              <a:latin typeface="Calibri"/>
              <a:ea typeface="Calibri"/>
              <a:cs typeface="Calibri"/>
              <a:sym typeface="Calibri"/>
            </a:endParaRPr>
          </a:p>
        </p:txBody>
      </p:sp>
      <p:sp>
        <p:nvSpPr>
          <p:cNvPr id="524" name="Google Shape;524;p24"/>
          <p:cNvSpPr txBox="1"/>
          <p:nvPr/>
        </p:nvSpPr>
        <p:spPr>
          <a:xfrm>
            <a:off x="6047405" y="3875265"/>
            <a:ext cx="2747217" cy="1631175"/>
          </a:xfrm>
          <a:prstGeom prst="rect">
            <a:avLst/>
          </a:prstGeom>
          <a:noFill/>
          <a:ln>
            <a:noFill/>
          </a:ln>
        </p:spPr>
        <p:txBody>
          <a:bodyPr spcFirstLastPara="1" wrap="square" lIns="91425" tIns="45700" rIns="91425" bIns="45700" anchor="t" anchorCtr="0">
            <a:spAutoFit/>
          </a:bodyPr>
          <a:lstStyle/>
          <a:p>
            <a:pPr>
              <a:buSzPts val="2000"/>
            </a:pPr>
            <a:r>
              <a:rPr lang="en" sz="2000">
                <a:solidFill>
                  <a:srgbClr val="0C0C0C"/>
                </a:solidFill>
                <a:latin typeface="Calibri"/>
                <a:ea typeface="Calibri"/>
                <a:cs typeface="Calibri"/>
                <a:sym typeface="Calibri"/>
              </a:rPr>
              <a:t>Bees and other living things in our community help plants to grow and help to provide food for me to eat.</a:t>
            </a:r>
            <a:endParaRPr sz="2000">
              <a:latin typeface="Calibri"/>
              <a:ea typeface="Calibri"/>
              <a:cs typeface="Calibri"/>
              <a:sym typeface="Calibri"/>
            </a:endParaRPr>
          </a:p>
        </p:txBody>
      </p:sp>
      <p:sp>
        <p:nvSpPr>
          <p:cNvPr id="525" name="Google Shape;525;p24"/>
          <p:cNvSpPr txBox="1"/>
          <p:nvPr/>
        </p:nvSpPr>
        <p:spPr>
          <a:xfrm>
            <a:off x="4471275" y="5468600"/>
            <a:ext cx="4263900" cy="369300"/>
          </a:xfrm>
          <a:prstGeom prst="rect">
            <a:avLst/>
          </a:prstGeom>
          <a:noFill/>
          <a:ln>
            <a:noFill/>
          </a:ln>
        </p:spPr>
        <p:txBody>
          <a:bodyPr spcFirstLastPara="1" wrap="square" lIns="91425" tIns="45700" rIns="91425" bIns="45700" anchor="t" anchorCtr="0">
            <a:spAutoFit/>
          </a:bodyPr>
          <a:lstStyle/>
          <a:p>
            <a:pPr algn="r">
              <a:buSzPts val="1800"/>
            </a:pPr>
            <a:r>
              <a:rPr lang="en" sz="1800">
                <a:latin typeface="Helvetica Neue Light"/>
                <a:ea typeface="Helvetica Neue Light"/>
                <a:cs typeface="Helvetica Neue Light"/>
                <a:sym typeface="Helvetica Neue Light"/>
              </a:rPr>
              <a:t>How do communities impact my life?</a:t>
            </a:r>
            <a:endParaRPr/>
          </a:p>
        </p:txBody>
      </p:sp>
      <p:sp>
        <p:nvSpPr>
          <p:cNvPr id="2" name="Google Shape;615;g25e11802ac4_0_1992">
            <a:extLst>
              <a:ext uri="{FF2B5EF4-FFF2-40B4-BE49-F238E27FC236}">
                <a16:creationId xmlns:a16="http://schemas.microsoft.com/office/drawing/2014/main" id="{9B98D64F-3582-CBF7-9C3E-67FB6870AC20}"/>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16;g25e11802ac4_0_1992">
            <a:extLst>
              <a:ext uri="{FF2B5EF4-FFF2-40B4-BE49-F238E27FC236}">
                <a16:creationId xmlns:a16="http://schemas.microsoft.com/office/drawing/2014/main" id="{43DC21A3-86EB-4C69-FDCB-059E6BF44886}"/>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17;g25e11802ac4_0_1992">
            <a:extLst>
              <a:ext uri="{FF2B5EF4-FFF2-40B4-BE49-F238E27FC236}">
                <a16:creationId xmlns:a16="http://schemas.microsoft.com/office/drawing/2014/main" id="{5B6FCD12-A57B-41DF-EA6A-1678F4F2B87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19;g25e11802ac4_0_1992">
            <a:extLst>
              <a:ext uri="{FF2B5EF4-FFF2-40B4-BE49-F238E27FC236}">
                <a16:creationId xmlns:a16="http://schemas.microsoft.com/office/drawing/2014/main" id="{4A5D6194-FEB4-635F-775D-FF4636386F1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20;g25e11802ac4_0_1992">
            <a:extLst>
              <a:ext uri="{FF2B5EF4-FFF2-40B4-BE49-F238E27FC236}">
                <a16:creationId xmlns:a16="http://schemas.microsoft.com/office/drawing/2014/main" id="{ED35C810-6BD4-EA80-86AA-DEC962C1512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18;g25e11802ac4_0_1992">
            <a:extLst>
              <a:ext uri="{FF2B5EF4-FFF2-40B4-BE49-F238E27FC236}">
                <a16:creationId xmlns:a16="http://schemas.microsoft.com/office/drawing/2014/main" id="{4854C08B-CBCE-5E88-7D1D-E29F96E331BB}"/>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997" name="Google Shape;997;p9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534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97" descr="Image result for community ecology"/>
          <p:cNvPicPr preferRelativeResize="0"/>
          <p:nvPr/>
        </p:nvPicPr>
        <p:blipFill rotWithShape="1">
          <a:blip r:embed="rId3">
            <a:alphaModFix/>
          </a:blip>
          <a:srcRect l="7500" t="19074" r="9166" b="15446"/>
          <a:stretch/>
        </p:blipFill>
        <p:spPr>
          <a:xfrm>
            <a:off x="762000" y="1636750"/>
            <a:ext cx="7620000" cy="4490725"/>
          </a:xfrm>
          <a:prstGeom prst="rect">
            <a:avLst/>
          </a:prstGeom>
          <a:noFill/>
          <a:ln>
            <a:noFill/>
          </a:ln>
        </p:spPr>
      </p:pic>
      <p:sp>
        <p:nvSpPr>
          <p:cNvPr id="1004" name="Google Shape;1004;p97"/>
          <p:cNvSpPr txBox="1"/>
          <p:nvPr/>
        </p:nvSpPr>
        <p:spPr>
          <a:xfrm>
            <a:off x="889000" y="469900"/>
            <a:ext cx="7366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Community:</a:t>
            </a:r>
            <a:r>
              <a:rPr lang="en-US" sz="3600">
                <a:solidFill>
                  <a:schemeClr val="dk1"/>
                </a:solidFill>
                <a:latin typeface="Calibri"/>
                <a:ea typeface="Calibri"/>
                <a:cs typeface="Calibri"/>
                <a:sym typeface="Calibri"/>
              </a:rPr>
              <a:t>  a group of different populations living in the same place</a:t>
            </a:r>
            <a:endParaRPr sz="3600" b="1" u="sng">
              <a:solidFill>
                <a:schemeClr val="dk1"/>
              </a:solidFill>
              <a:latin typeface="Calibri"/>
              <a:ea typeface="Calibri"/>
              <a:cs typeface="Calibri"/>
              <a:sym typeface="Calibri"/>
            </a:endParaRPr>
          </a:p>
        </p:txBody>
      </p:sp>
      <p:sp>
        <p:nvSpPr>
          <p:cNvPr id="1005" name="Google Shape;1005;p9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049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1011" name="Google Shape;1011;p98"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1012" name="Google Shape;1012;p98"/>
          <p:cNvSpPr txBox="1"/>
          <p:nvPr/>
        </p:nvSpPr>
        <p:spPr>
          <a:xfrm>
            <a:off x="533400" y="742265"/>
            <a:ext cx="8166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Only </a:t>
            </a:r>
            <a:r>
              <a:rPr lang="en-US" sz="3600" b="1">
                <a:solidFill>
                  <a:schemeClr val="dk1"/>
                </a:solidFill>
                <a:latin typeface="Calibri"/>
                <a:ea typeface="Calibri"/>
                <a:cs typeface="Calibri"/>
                <a:sym typeface="Calibri"/>
              </a:rPr>
              <a:t>living </a:t>
            </a:r>
            <a:r>
              <a:rPr lang="en-US" sz="3600">
                <a:solidFill>
                  <a:schemeClr val="dk1"/>
                </a:solidFill>
                <a:latin typeface="Calibri"/>
                <a:ea typeface="Calibri"/>
                <a:cs typeface="Calibri"/>
                <a:sym typeface="Calibri"/>
              </a:rPr>
              <a:t>things are part of a community.</a:t>
            </a:r>
            <a:endParaRPr/>
          </a:p>
        </p:txBody>
      </p:sp>
      <p:sp>
        <p:nvSpPr>
          <p:cNvPr id="1013" name="Google Shape;1013;p9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915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7"/>
          <p:cNvSpPr txBox="1"/>
          <p:nvPr/>
        </p:nvSpPr>
        <p:spPr>
          <a:xfrm>
            <a:off x="467248" y="665133"/>
            <a:ext cx="8209504"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Big Question: </a:t>
            </a:r>
            <a:r>
              <a:rPr lang="en-US" sz="3000" dirty="0">
                <a:solidFill>
                  <a:schemeClr val="dk1"/>
                </a:solidFill>
                <a:latin typeface="Calibri"/>
                <a:ea typeface="Calibri"/>
                <a:cs typeface="Calibri"/>
                <a:sym typeface="Calibri"/>
              </a:rPr>
              <a:t>How do living things work together in a community?</a:t>
            </a:r>
            <a:endParaRPr dirty="0"/>
          </a:p>
        </p:txBody>
      </p:sp>
      <p:pic>
        <p:nvPicPr>
          <p:cNvPr id="2" name="Google Shape;213;p2">
            <a:extLst>
              <a:ext uri="{FF2B5EF4-FFF2-40B4-BE49-F238E27FC236}">
                <a16:creationId xmlns:a16="http://schemas.microsoft.com/office/drawing/2014/main" id="{9F771C0D-6436-73C5-DC08-70DF468B8689}"/>
              </a:ext>
            </a:extLst>
          </p:cNvPr>
          <p:cNvPicPr preferRelativeResize="0"/>
          <p:nvPr/>
        </p:nvPicPr>
        <p:blipFill rotWithShape="1">
          <a:blip r:embed="rId4">
            <a:alphaModFix/>
          </a:blip>
          <a:srcRect/>
          <a:stretch/>
        </p:blipFill>
        <p:spPr>
          <a:xfrm>
            <a:off x="260763" y="1969428"/>
            <a:ext cx="8622473" cy="4754033"/>
          </a:xfrm>
          <a:prstGeom prst="rect">
            <a:avLst/>
          </a:prstGeom>
          <a:noFill/>
          <a:ln>
            <a:noFill/>
          </a:ln>
        </p:spPr>
      </p:pic>
    </p:spTree>
    <p:extLst>
      <p:ext uri="{BB962C8B-B14F-4D97-AF65-F5344CB8AC3E}">
        <p14:creationId xmlns:p14="http://schemas.microsoft.com/office/powerpoint/2010/main" val="83374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08" name="Google Shape;908;g28d164d3bd8_0_117"/>
          <p:cNvSpPr txBox="1"/>
          <p:nvPr/>
        </p:nvSpPr>
        <p:spPr>
          <a:xfrm>
            <a:off x="2270926" y="900404"/>
            <a:ext cx="4602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dirty="0">
                <a:solidFill>
                  <a:schemeClr val="dk1"/>
                </a:solidFill>
                <a:latin typeface="Calibri"/>
                <a:ea typeface="Calibri"/>
                <a:cs typeface="Calibri"/>
                <a:sym typeface="Calibri"/>
                <a:hlinkClick r:id="rId3"/>
              </a:rPr>
              <a:t>Produce a community</a:t>
            </a:r>
            <a:endParaRPr sz="1400" b="0" i="0" u="none" strike="noStrike" cap="none" dirty="0">
              <a:solidFill>
                <a:srgbClr val="000000"/>
              </a:solidFill>
              <a:latin typeface="Arial"/>
              <a:ea typeface="Arial"/>
              <a:cs typeface="Arial"/>
              <a:sym typeface="Arial"/>
            </a:endParaRPr>
          </a:p>
        </p:txBody>
      </p:sp>
      <p:pic>
        <p:nvPicPr>
          <p:cNvPr id="909" name="Google Shape;909;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910" name="Google Shape;910;g28d164d3bd8_0_117"/>
          <p:cNvSpPr txBox="1"/>
          <p:nvPr/>
        </p:nvSpPr>
        <p:spPr>
          <a:xfrm>
            <a:off x="411982" y="2230734"/>
            <a:ext cx="2552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understanding of community.</a:t>
            </a:r>
            <a:endParaRPr sz="1400" b="0" i="0" u="none" strike="noStrike" cap="none" dirty="0">
              <a:solidFill>
                <a:srgbClr val="000000"/>
              </a:solidFill>
              <a:latin typeface="Arial"/>
              <a:ea typeface="Arial"/>
              <a:cs typeface="Arial"/>
              <a:sym typeface="Arial"/>
            </a:endParaRPr>
          </a:p>
        </p:txBody>
      </p:sp>
      <p:sp>
        <p:nvSpPr>
          <p:cNvPr id="911" name="Google Shape;911;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video game&#10;&#10;Description automatically generated">
            <a:extLst>
              <a:ext uri="{FF2B5EF4-FFF2-40B4-BE49-F238E27FC236}">
                <a16:creationId xmlns:a16="http://schemas.microsoft.com/office/drawing/2014/main" id="{5D325AA0-7879-9F98-E066-90250B45E65A}"/>
              </a:ext>
            </a:extLst>
          </p:cNvPr>
          <p:cNvPicPr>
            <a:picLocks noChangeAspect="1"/>
          </p:cNvPicPr>
          <p:nvPr/>
        </p:nvPicPr>
        <p:blipFill>
          <a:blip r:embed="rId6"/>
          <a:stretch>
            <a:fillRect/>
          </a:stretch>
        </p:blipFill>
        <p:spPr>
          <a:xfrm>
            <a:off x="3219638" y="1698412"/>
            <a:ext cx="5512380" cy="50484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0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2"/>
          <p:cNvSpPr txBox="1"/>
          <p:nvPr/>
        </p:nvSpPr>
        <p:spPr>
          <a:xfrm>
            <a:off x="298449" y="809230"/>
            <a:ext cx="8547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  a single organism</a:t>
            </a:r>
            <a:endParaRPr sz="4000" b="1" u="sng">
              <a:solidFill>
                <a:schemeClr val="dk1"/>
              </a:solidFill>
              <a:latin typeface="Calibri"/>
              <a:ea typeface="Calibri"/>
              <a:cs typeface="Calibri"/>
              <a:sym typeface="Calibri"/>
            </a:endParaRPr>
          </a:p>
        </p:txBody>
      </p:sp>
      <p:pic>
        <p:nvPicPr>
          <p:cNvPr id="771" name="Google Shape;771;p72" descr="dreamstime_xl_27989256 (1).jpg"/>
          <p:cNvPicPr preferRelativeResize="0"/>
          <p:nvPr/>
        </p:nvPicPr>
        <p:blipFill rotWithShape="1">
          <a:blip r:embed="rId3">
            <a:alphaModFix/>
          </a:blip>
          <a:srcRect/>
          <a:stretch/>
        </p:blipFill>
        <p:spPr>
          <a:xfrm>
            <a:off x="2469931" y="2195453"/>
            <a:ext cx="4204138" cy="3731738"/>
          </a:xfrm>
          <a:prstGeom prst="rect">
            <a:avLst/>
          </a:prstGeom>
          <a:noFill/>
          <a:ln>
            <a:noFill/>
          </a:ln>
        </p:spPr>
      </p:pic>
      <p:sp>
        <p:nvSpPr>
          <p:cNvPr id="772" name="Google Shape;772;p7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3"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779" name="Google Shape;779;p73"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780" name="Google Shape;780;p73"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781" name="Google Shape;781;p73"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782" name="Google Shape;782;p73"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
        <p:nvSpPr>
          <p:cNvPr id="783" name="Google Shape;783;p73"/>
          <p:cNvSpPr txBox="1"/>
          <p:nvPr/>
        </p:nvSpPr>
        <p:spPr>
          <a:xfrm>
            <a:off x="927575" y="304425"/>
            <a:ext cx="781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Population:</a:t>
            </a:r>
            <a:r>
              <a:rPr lang="en-US" sz="3600">
                <a:solidFill>
                  <a:schemeClr val="dk1"/>
                </a:solidFill>
                <a:latin typeface="Calibri"/>
                <a:ea typeface="Calibri"/>
                <a:cs typeface="Calibri"/>
                <a:sym typeface="Calibri"/>
              </a:rPr>
              <a:t>  a group of the same types of organisms living in a certain area</a:t>
            </a:r>
            <a:endParaRPr sz="3600" b="1" u="sng">
              <a:solidFill>
                <a:schemeClr val="dk1"/>
              </a:solidFill>
              <a:latin typeface="Calibri"/>
              <a:ea typeface="Calibri"/>
              <a:cs typeface="Calibri"/>
              <a:sym typeface="Calibri"/>
            </a:endParaRPr>
          </a:p>
        </p:txBody>
      </p:sp>
      <p:sp>
        <p:nvSpPr>
          <p:cNvPr id="784" name="Google Shape;784;p7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7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6"/>
          <p:cNvSpPr txBox="1"/>
          <p:nvPr/>
        </p:nvSpPr>
        <p:spPr>
          <a:xfrm>
            <a:off x="1044825" y="362975"/>
            <a:ext cx="77850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Why is this photo </a:t>
            </a:r>
            <a:r>
              <a:rPr lang="en-US" sz="3400" i="1">
                <a:solidFill>
                  <a:schemeClr val="dk1"/>
                </a:solidFill>
                <a:latin typeface="Calibri"/>
                <a:ea typeface="Calibri"/>
                <a:cs typeface="Calibri"/>
                <a:sym typeface="Calibri"/>
              </a:rPr>
              <a:t>not </a:t>
            </a:r>
            <a:r>
              <a:rPr lang="en-US" sz="3400">
                <a:solidFill>
                  <a:schemeClr val="dk1"/>
                </a:solidFill>
                <a:latin typeface="Calibri"/>
                <a:ea typeface="Calibri"/>
                <a:cs typeface="Calibri"/>
                <a:sym typeface="Calibri"/>
              </a:rPr>
              <a:t>an example of individuals?</a:t>
            </a:r>
            <a:endParaRPr/>
          </a:p>
        </p:txBody>
      </p:sp>
      <p:sp>
        <p:nvSpPr>
          <p:cNvPr id="805" name="Google Shape;805;p76"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p76" descr="Image result for pond ecosystem"/>
          <p:cNvPicPr preferRelativeResize="0"/>
          <p:nvPr/>
        </p:nvPicPr>
        <p:blipFill rotWithShape="1">
          <a:blip r:embed="rId4">
            <a:alphaModFix/>
          </a:blip>
          <a:srcRect/>
          <a:stretch/>
        </p:blipFill>
        <p:spPr>
          <a:xfrm>
            <a:off x="1123950" y="1685924"/>
            <a:ext cx="6896100" cy="51720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2590</Words>
  <Application>Microsoft Macintosh PowerPoint</Application>
  <PresentationFormat>On-screen Show (4:3)</PresentationFormat>
  <Paragraphs>298</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Calibri</vt:lpstr>
      <vt:lpstr>Helvetica Neue Light</vt:lpstr>
      <vt:lpstr>Arial</vt:lpstr>
      <vt:lpstr>Poppins</vt:lpstr>
      <vt:lpstr>Office Theme</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11</cp:revision>
  <dcterms:created xsi:type="dcterms:W3CDTF">2017-05-16T13:21:17Z</dcterms:created>
  <dcterms:modified xsi:type="dcterms:W3CDTF">2023-10-25T15:50:19Z</dcterms:modified>
</cp:coreProperties>
</file>