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Lst>
  <p:sldSz cy="6858000" cx="9144000"/>
  <p:notesSz cx="6858000" cy="9144000"/>
  <p:embeddedFontLst>
    <p:embeddedFont>
      <p:font typeface="Poppins"/>
      <p:regular r:id="rId72"/>
      <p:bold r:id="rId73"/>
      <p:italic r:id="rId74"/>
      <p:boldItalic r:id="rId75"/>
    </p:embeddedFont>
    <p:embeddedFont>
      <p:font typeface="Helvetica Neue Light"/>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0" roundtripDataSignature="AMtx7mjCXKL2PpP/gEN4pRbX/CncuLiS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bold.fntdata"/><Relationship Id="rId72" Type="http://schemas.openxmlformats.org/officeDocument/2006/relationships/font" Target="fonts/Poppins-regular.fntdata"/><Relationship Id="rId31" Type="http://schemas.openxmlformats.org/officeDocument/2006/relationships/slide" Target="slides/slide26.xml"/><Relationship Id="rId75" Type="http://schemas.openxmlformats.org/officeDocument/2006/relationships/font" Target="fonts/Poppins-boldItalic.fntdata"/><Relationship Id="rId30" Type="http://schemas.openxmlformats.org/officeDocument/2006/relationships/slide" Target="slides/slide25.xml"/><Relationship Id="rId74" Type="http://schemas.openxmlformats.org/officeDocument/2006/relationships/font" Target="fonts/Poppins-italic.fntdata"/><Relationship Id="rId33" Type="http://schemas.openxmlformats.org/officeDocument/2006/relationships/slide" Target="slides/slide28.xml"/><Relationship Id="rId77" Type="http://schemas.openxmlformats.org/officeDocument/2006/relationships/font" Target="fonts/HelveticaNeueLight-bold.fntdata"/><Relationship Id="rId32" Type="http://schemas.openxmlformats.org/officeDocument/2006/relationships/slide" Target="slides/slide27.xml"/><Relationship Id="rId76" Type="http://schemas.openxmlformats.org/officeDocument/2006/relationships/font" Target="fonts/HelveticaNeueLight-regular.fntdata"/><Relationship Id="rId35" Type="http://schemas.openxmlformats.org/officeDocument/2006/relationships/slide" Target="slides/slide30.xml"/><Relationship Id="rId79" Type="http://schemas.openxmlformats.org/officeDocument/2006/relationships/font" Target="fonts/HelveticaNeueLight-boldItalic.fntdata"/><Relationship Id="rId34" Type="http://schemas.openxmlformats.org/officeDocument/2006/relationships/slide" Target="slides/slide29.xml"/><Relationship Id="rId78" Type="http://schemas.openxmlformats.org/officeDocument/2006/relationships/font" Target="fonts/HelveticaNeueLight-italic.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ae5f078f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ae5f078f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ae5f078f1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a:p>
        </p:txBody>
      </p:sp>
      <p:sp>
        <p:nvSpPr>
          <p:cNvPr id="186" name="Google Shape;18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f1af9ac0f2_0_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f1af9ac0f2_0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The Water Cycle is the process through which water moves from Earth through the atmosphere and returns to Earth.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True]</a:t>
            </a:r>
            <a:endParaRPr/>
          </a:p>
        </p:txBody>
      </p:sp>
      <p:sp>
        <p:nvSpPr>
          <p:cNvPr id="192" name="Google Shape;192;g1f1af9ac0f2_0_1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81a0eb946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2b81a0eb946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The Water Cycle is the process through which water moves from Earth through the atmosphere and returns to Earth.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True]</a:t>
            </a:r>
            <a:endParaRPr/>
          </a:p>
        </p:txBody>
      </p:sp>
      <p:sp>
        <p:nvSpPr>
          <p:cNvPr id="201" name="Google Shape;201;g2b81a0eb946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e5f078f16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ae5f078f16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Clouds are groups of _________ water vapor that have turned into water </a:t>
            </a:r>
            <a:r>
              <a:rPr lang="en-US"/>
              <a:t>droplets</a:t>
            </a:r>
            <a:r>
              <a:rPr lang="en-US"/>
              <a:t> in the sky.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Cooled]</a:t>
            </a:r>
            <a:endParaRPr/>
          </a:p>
        </p:txBody>
      </p:sp>
      <p:sp>
        <p:nvSpPr>
          <p:cNvPr id="210" name="Google Shape;210;g2ae5f078f16_0_1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81d52bfa7_1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b81d52bfa7_1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Clouds are groups of _________ water vapor that have turned into water droplets in the sky.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Cooled]</a:t>
            </a:r>
            <a:endParaRPr/>
          </a:p>
        </p:txBody>
      </p:sp>
      <p:sp>
        <p:nvSpPr>
          <p:cNvPr id="219" name="Google Shape;219;g2b81d52bfa7_1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our new term, </a:t>
            </a:r>
            <a:r>
              <a:rPr b="1" lang="en-US"/>
              <a:t>condensation</a:t>
            </a:r>
            <a:r>
              <a:rPr lang="en-US"/>
              <a:t>. </a:t>
            </a:r>
            <a:endParaRPr/>
          </a:p>
        </p:txBody>
      </p:sp>
      <p:sp>
        <p:nvSpPr>
          <p:cNvPr id="228" name="Google Shape;22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Condensation</a:t>
            </a:r>
            <a:r>
              <a:rPr lang="en-US"/>
              <a:t> is when water vapor in the air cools down and turns back into tiny water droplets. In the </a:t>
            </a:r>
            <a:r>
              <a:rPr lang="en-US"/>
              <a:t>water</a:t>
            </a:r>
            <a:r>
              <a:rPr lang="en-US"/>
              <a:t> cycle, this results in clouds.</a:t>
            </a:r>
            <a:endParaRPr/>
          </a:p>
        </p:txBody>
      </p:sp>
      <p:sp>
        <p:nvSpPr>
          <p:cNvPr id="236" name="Google Shape;23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b="0"/>
          </a:p>
          <a:p>
            <a:pPr indent="0" lvl="0" marL="0" rtl="0" algn="l">
              <a:lnSpc>
                <a:spcPct val="100000"/>
              </a:lnSpc>
              <a:spcBef>
                <a:spcPts val="0"/>
              </a:spcBef>
              <a:spcAft>
                <a:spcPts val="0"/>
              </a:spcAft>
              <a:buSzPts val="1400"/>
              <a:buNone/>
            </a:pPr>
            <a:r>
              <a:t/>
            </a:r>
            <a:endParaRPr/>
          </a:p>
        </p:txBody>
      </p:sp>
      <p:sp>
        <p:nvSpPr>
          <p:cNvPr id="247" name="Google Shape;247;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b="1" lang="en-US"/>
              <a:t>Condensation</a:t>
            </a:r>
            <a:r>
              <a:rPr lang="en-US"/>
              <a:t> is when water vapor in the air cools down and turns back into tiny water droplets. In the water cycle, this results in clouds.</a:t>
            </a:r>
            <a:endParaRPr b="1"/>
          </a:p>
        </p:txBody>
      </p:sp>
      <p:sp>
        <p:nvSpPr>
          <p:cNvPr id="253" name="Google Shape;25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e5f078f16_0_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2ae5f078f16_0_2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63" name="Google Shape;263;g2ae5f078f16_0_2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Today we are going to learn about </a:t>
            </a:r>
            <a:r>
              <a:rPr b="1" lang="en-US"/>
              <a:t>condensat</a:t>
            </a:r>
            <a:r>
              <a:rPr b="1" lang="en-US"/>
              <a:t>ion. </a:t>
            </a:r>
            <a:endParaRPr/>
          </a:p>
        </p:txBody>
      </p:sp>
      <p:sp>
        <p:nvSpPr>
          <p:cNvPr id="122" name="Google Shape;12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ae5f078f16_0_2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2ae5f078f16_0_2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Condensation is a key step in the water cycle that helps make clouds.  When the sun warms up water from oceans, lakes, and rivers, it turns into invisible water vapor and rises up into the sky.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b81d52bfa7_1_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b81d52bfa7_1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Then, as this water vapor cools down high up in the air, it changes back into tiny water droplets through condensation. These tiny droplets come together to form clouds.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81d52bfa7_1_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b81d52bfa7_1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Condensation </a:t>
            </a:r>
            <a:r>
              <a:rPr lang="en-US"/>
              <a:t>also happens when water vapor is heated up in other processes, like water droplets collecting on a pot lid when cooking or on the outside of cold drink on a hot day.</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ae5f078f16_0_3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ae5f078f16_0_3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3" name="Google Shape;293;g2ae5f078f16_0_3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ae5f078f16_0_5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ae5f078f16_0_5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True or False: Condensation is a key step in the water cycle that helps make clouds.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[True]</a:t>
            </a:r>
            <a:endParaRPr/>
          </a:p>
        </p:txBody>
      </p:sp>
      <p:sp>
        <p:nvSpPr>
          <p:cNvPr id="299" name="Google Shape;299;g2ae5f078f16_0_5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b81d52bfa7_1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2b81d52bfa7_1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True or False: Condensation is a key step in the water cycle that helps make clouds.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[True]</a:t>
            </a:r>
            <a:endParaRPr/>
          </a:p>
        </p:txBody>
      </p:sp>
      <p:sp>
        <p:nvSpPr>
          <p:cNvPr id="309" name="Google Shape;309;g2b81d52bfa7_1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b81a0eb946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2b81a0eb946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Condensation happens when water vapor ____ _____ into water droplets, either in the sky as clouds or on things like the outside of cool drinks on hot days.</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[B. cools down]</a:t>
            </a:r>
            <a:endParaRPr/>
          </a:p>
        </p:txBody>
      </p:sp>
      <p:sp>
        <p:nvSpPr>
          <p:cNvPr id="319" name="Google Shape;319;g2b81a0eb946_0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b81d52bfa7_1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b81d52bfa7_1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Condensation happens when water vapor ____ _____ into water droplets, either in the sky as clouds or on things like the outside of cool drinks on hot days.</a:t>
            </a:r>
            <a:endParaRPr/>
          </a:p>
        </p:txBody>
      </p:sp>
      <p:sp>
        <p:nvSpPr>
          <p:cNvPr id="330" name="Google Shape;330;g2b81d52bfa7_1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the </a:t>
            </a:r>
            <a:r>
              <a:rPr b="1" lang="en-US"/>
              <a:t>condensation</a:t>
            </a:r>
            <a:r>
              <a:rPr b="0" lang="en-US"/>
              <a:t>. </a:t>
            </a:r>
            <a:endParaRPr/>
          </a:p>
        </p:txBody>
      </p:sp>
      <p:sp>
        <p:nvSpPr>
          <p:cNvPr id="341" name="Google Shape;34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b81a0eb946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b81a0eb946_0_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Arial"/>
              <a:buNone/>
            </a:pPr>
            <a:r>
              <a:rPr lang="en-US" sz="1100"/>
              <a:t>Breathing when it is cold outside is an example of condensation. The hot water vapor from your body is released into the cold air and creates tiny water droplets that you can see.</a:t>
            </a:r>
            <a:endParaRPr b="1" sz="1100"/>
          </a:p>
        </p:txBody>
      </p:sp>
      <p:sp>
        <p:nvSpPr>
          <p:cNvPr id="348" name="Google Shape;348;g2b81a0eb946_0_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does water move throughout Earth’s atmosphere?</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81d52bfa7_1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b81d52bfa7_1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Clouds are an example of condensation. This is when water vapor cools down into water droplets in the sky.</a:t>
            </a:r>
            <a:endParaRPr/>
          </a:p>
        </p:txBody>
      </p:sp>
      <p:sp>
        <p:nvSpPr>
          <p:cNvPr id="357" name="Google Shape;357;g2b81d52bfa7_1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Next, let’s talk about some non-examples of </a:t>
            </a:r>
            <a:r>
              <a:rPr b="1" lang="en-US"/>
              <a:t>condensation</a:t>
            </a:r>
            <a:r>
              <a:rPr lang="en-US"/>
              <a:t>.  </a:t>
            </a:r>
            <a:endParaRPr/>
          </a:p>
        </p:txBody>
      </p:sp>
      <p:sp>
        <p:nvSpPr>
          <p:cNvPr id="366" name="Google Shape;366;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Rain is not an example of condensation. This is when water droplets fall to Earth when the atmosphere is warmer, and is an example of precipitation.</a:t>
            </a:r>
            <a:endParaRPr/>
          </a:p>
        </p:txBody>
      </p:sp>
      <p:sp>
        <p:nvSpPr>
          <p:cNvPr id="373" name="Google Shape;373;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b81a0eb946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2b81a0eb946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Boiling water is not an example of condensation. The water heats up and creates water vapor as it goes into the air. This is an example of evaporation.</a:t>
            </a:r>
            <a:endParaRPr/>
          </a:p>
        </p:txBody>
      </p:sp>
      <p:sp>
        <p:nvSpPr>
          <p:cNvPr id="383" name="Google Shape;383;g2b81a0eb946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a:t>Now let’s pause for a moment to check your understanding.</a:t>
            </a:r>
            <a:endParaRPr b="0"/>
          </a:p>
          <a:p>
            <a:pPr indent="0" lvl="0" marL="0" rtl="0" algn="l">
              <a:lnSpc>
                <a:spcPct val="100000"/>
              </a:lnSpc>
              <a:spcBef>
                <a:spcPts val="0"/>
              </a:spcBef>
              <a:spcAft>
                <a:spcPts val="0"/>
              </a:spcAft>
              <a:buSzPts val="1400"/>
              <a:buNone/>
            </a:pPr>
            <a:r>
              <a:t/>
            </a:r>
            <a:endParaRPr/>
          </a:p>
        </p:txBody>
      </p:sp>
      <p:sp>
        <p:nvSpPr>
          <p:cNvPr id="392" name="Google Shape;392;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e5f078f16_0_5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2ae5f078f16_0_5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is boiling water not an example of condensation but the water on a pot lid 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[Boiling water is when water is heated up into water vapor, the water on a pot lid is when water vapor has cooled down into water droplets.]</a:t>
            </a:r>
            <a:endParaRPr/>
          </a:p>
        </p:txBody>
      </p:sp>
      <p:sp>
        <p:nvSpPr>
          <p:cNvPr id="398" name="Google Shape;398;g2ae5f078f16_0_5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p:txBody>
      </p:sp>
      <p:sp>
        <p:nvSpPr>
          <p:cNvPr id="409" name="Google Shape;409;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81d52bfa7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2b81d52bfa7_2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Condensation</a:t>
            </a:r>
            <a:r>
              <a:rPr lang="en-US"/>
              <a:t> is when water vapor in the air cools down and turns back into tiny water droplets.</a:t>
            </a:r>
            <a:endParaRPr/>
          </a:p>
        </p:txBody>
      </p:sp>
      <p:sp>
        <p:nvSpPr>
          <p:cNvPr id="416" name="Google Shape;416;g2b81d52bfa7_2_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b81a0eb946_0_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b81a0eb946_0_2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condensation</a:t>
            </a:r>
            <a:r>
              <a:rPr lang="en-US"/>
              <a:t> into different word parts to help us remember the meaning.  Let’s take a look!</a:t>
            </a:r>
            <a:endParaRPr/>
          </a:p>
        </p:txBody>
      </p:sp>
      <p:sp>
        <p:nvSpPr>
          <p:cNvPr id="425" name="Google Shape;425;g2b81a0eb946_0_2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b81a0eb946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2b81a0eb946_0_2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word “</a:t>
            </a:r>
            <a:r>
              <a:rPr b="1" lang="en-US"/>
              <a:t>condensation</a:t>
            </a:r>
            <a:r>
              <a:rPr lang="en-US"/>
              <a:t>” can be broken down into two parts. The root word, “condens”, and the suffix, “-ation.” </a:t>
            </a:r>
            <a:endParaRPr/>
          </a:p>
        </p:txBody>
      </p:sp>
      <p:sp>
        <p:nvSpPr>
          <p:cNvPr id="432" name="Google Shape;432;g2b81a0eb946_0_2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Before we move on to our new vocabulary term, let’s review some other words &amp; concepts that you already learned and make sure you are firm in your understanding. </a:t>
            </a:r>
            <a:endParaRPr/>
          </a:p>
          <a:p>
            <a:pPr indent="0" lvl="0" marL="0" rtl="0" algn="l">
              <a:lnSpc>
                <a:spcPct val="100000"/>
              </a:lnSpc>
              <a:spcBef>
                <a:spcPts val="0"/>
              </a:spcBef>
              <a:spcAft>
                <a:spcPts val="0"/>
              </a:spcAft>
              <a:buSzPts val="1400"/>
              <a:buNone/>
            </a:pPr>
            <a:r>
              <a:t/>
            </a:r>
            <a:endParaRPr/>
          </a:p>
        </p:txBody>
      </p:sp>
      <p:sp>
        <p:nvSpPr>
          <p:cNvPr id="140" name="Google Shape;14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b81a0eb946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g2b81a0eb946_0_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root word, condens, means ”to thicken.”</a:t>
            </a:r>
            <a:endParaRPr/>
          </a:p>
        </p:txBody>
      </p:sp>
      <p:sp>
        <p:nvSpPr>
          <p:cNvPr id="444" name="Google Shape;444;g2b81a0eb946_0_2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b81a0eb946_0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2b81a0eb946_0_2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suffix, -ation, means “result of an action.”</a:t>
            </a:r>
            <a:endParaRPr/>
          </a:p>
        </p:txBody>
      </p:sp>
      <p:sp>
        <p:nvSpPr>
          <p:cNvPr id="456" name="Google Shape;456;g2b81a0eb946_0_2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b81a0eb946_0_2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2b81a0eb946_0_2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you add the suffix “-ation” to the root word “condens” it means “the act of water thickening”</a:t>
            </a:r>
            <a:endParaRPr/>
          </a:p>
          <a:p>
            <a:pPr indent="0" lvl="0" marL="0" rtl="0" algn="l">
              <a:lnSpc>
                <a:spcPct val="100000"/>
              </a:lnSpc>
              <a:spcBef>
                <a:spcPts val="0"/>
              </a:spcBef>
              <a:spcAft>
                <a:spcPts val="0"/>
              </a:spcAft>
              <a:buSzPts val="1400"/>
              <a:buNone/>
            </a:pPr>
            <a:r>
              <a:t/>
            </a:r>
            <a:endParaRPr/>
          </a:p>
        </p:txBody>
      </p:sp>
      <p:sp>
        <p:nvSpPr>
          <p:cNvPr id="468" name="Google Shape;468;g2b81a0eb946_0_2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b81a0eb946_0_2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2b81a0eb946_0_2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79" name="Google Shape;479;g2b81a0eb946_0_2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b81a0eb946_0_2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2b81a0eb946_0_2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t>How can we use the word parts of </a:t>
            </a:r>
            <a:r>
              <a:rPr b="1" lang="en-US"/>
              <a:t>condensation</a:t>
            </a:r>
            <a:r>
              <a:rPr lang="en-US" sz="1200"/>
              <a:t> to help us remember the definition of the term? </a:t>
            </a:r>
            <a:endParaRPr sz="1200"/>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[Condens = to thicken</a:t>
            </a:r>
            <a:endParaRPr/>
          </a:p>
          <a:p>
            <a:pPr indent="0" lvl="0" marL="0" marR="0" rtl="0" algn="l">
              <a:lnSpc>
                <a:spcPct val="100000"/>
              </a:lnSpc>
              <a:spcBef>
                <a:spcPts val="0"/>
              </a:spcBef>
              <a:spcAft>
                <a:spcPts val="0"/>
              </a:spcAft>
              <a:buClr>
                <a:schemeClr val="dk1"/>
              </a:buClr>
              <a:buSzPts val="1200"/>
              <a:buFont typeface="Calibri"/>
              <a:buNone/>
            </a:pPr>
            <a:r>
              <a:rPr lang="en-US"/>
              <a:t>ation = the result of an action</a:t>
            </a:r>
            <a:endParaRPr/>
          </a:p>
          <a:p>
            <a:pPr indent="0" lvl="0" marL="0" marR="0" rtl="0" algn="l">
              <a:lnSpc>
                <a:spcPct val="100000"/>
              </a:lnSpc>
              <a:spcBef>
                <a:spcPts val="0"/>
              </a:spcBef>
              <a:spcAft>
                <a:spcPts val="0"/>
              </a:spcAft>
              <a:buClr>
                <a:schemeClr val="dk1"/>
              </a:buClr>
              <a:buSzPts val="1200"/>
              <a:buFont typeface="Calibri"/>
              <a:buNone/>
            </a:pPr>
            <a:r>
              <a:rPr lang="en-US"/>
              <a:t>Condensation means the act of water thickening.]</a:t>
            </a:r>
            <a:endParaRPr sz="1200"/>
          </a:p>
        </p:txBody>
      </p:sp>
      <p:sp>
        <p:nvSpPr>
          <p:cNvPr id="485" name="Google Shape;485;g2b81a0eb946_0_2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b81a0eb946_0_3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2b81a0eb946_0_3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p:txBody>
      </p:sp>
      <p:sp>
        <p:nvSpPr>
          <p:cNvPr id="495" name="Google Shape;495;g2b81a0eb946_0_3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b81d52bfa7_2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2b81d52bfa7_2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Condensation</a:t>
            </a:r>
            <a:r>
              <a:rPr lang="en-US"/>
              <a:t> is when water vapor in the air cools down and turns back into tiny water droplets.</a:t>
            </a:r>
            <a:endParaRPr/>
          </a:p>
        </p:txBody>
      </p:sp>
      <p:sp>
        <p:nvSpPr>
          <p:cNvPr id="502" name="Google Shape;502;g2b81d52bfa7_2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ae5f078f16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2ae5f078f16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condensation</a:t>
            </a:r>
            <a:r>
              <a:rPr lang="en-US">
                <a:solidFill>
                  <a:srgbClr val="242424"/>
                </a:solidFill>
              </a:rPr>
              <a:t>. </a:t>
            </a:r>
            <a:endParaRPr/>
          </a:p>
        </p:txBody>
      </p:sp>
      <p:sp>
        <p:nvSpPr>
          <p:cNvPr id="511" name="Google Shape;511;g2ae5f078f16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ae5f078f16_0_7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g2ae5f078f16_0_7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condensation</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condensation</a:t>
            </a:r>
            <a:r>
              <a:rPr b="1" lang="en-US"/>
              <a:t>.</a:t>
            </a:r>
            <a:endParaRPr>
              <a:solidFill>
                <a:schemeClr val="dk1"/>
              </a:solidFill>
            </a:endParaRPr>
          </a:p>
        </p:txBody>
      </p:sp>
      <p:sp>
        <p:nvSpPr>
          <p:cNvPr id="522" name="Google Shape;522;g2ae5f078f16_0_7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ae5f078f16_0_8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g2ae5f078f16_0_8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picture of </a:t>
            </a:r>
            <a:r>
              <a:rPr b="1" lang="en-US"/>
              <a:t>condensation </a:t>
            </a:r>
            <a:r>
              <a:rPr lang="en-US"/>
              <a:t>from these four choices.</a:t>
            </a:r>
            <a:endParaRPr/>
          </a:p>
        </p:txBody>
      </p:sp>
      <p:sp>
        <p:nvSpPr>
          <p:cNvPr id="544" name="Google Shape;544;g2ae5f078f16_0_8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1af9ac0f2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f1af9ac0f2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Atmosphere is the layers of gas surrounding the Earth’s surface. Sometimes, the atmosphere is called a “blanket” of gases.</a:t>
            </a:r>
            <a:endParaRPr/>
          </a:p>
        </p:txBody>
      </p:sp>
      <p:sp>
        <p:nvSpPr>
          <p:cNvPr id="146" name="Google Shape;146;g1f1af9ac0f2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b81d52bfa7_2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b81d52bfa7_2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correct picture of </a:t>
            </a:r>
            <a:r>
              <a:rPr b="1" lang="en-US"/>
              <a:t>condensation.</a:t>
            </a:r>
            <a:endParaRPr/>
          </a:p>
        </p:txBody>
      </p:sp>
      <p:sp>
        <p:nvSpPr>
          <p:cNvPr id="564" name="Google Shape;564;g2b81d52bfa7_2_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ae5f078f16_0_8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2ae5f078f16_0_8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condensation</a:t>
            </a:r>
            <a:r>
              <a:rPr b="1" lang="en-US"/>
              <a:t>.</a:t>
            </a:r>
            <a:endParaRPr b="1">
              <a:solidFill>
                <a:schemeClr val="dk1"/>
              </a:solidFill>
            </a:endParaRPr>
          </a:p>
        </p:txBody>
      </p:sp>
      <p:sp>
        <p:nvSpPr>
          <p:cNvPr id="585" name="Google Shape;585;g2ae5f078f16_0_8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ae5f078f16_0_8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g2ae5f078f16_0_8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definition of </a:t>
            </a:r>
            <a:r>
              <a:rPr b="1" lang="en-US"/>
              <a:t>condensation</a:t>
            </a:r>
            <a:r>
              <a:rPr b="1" lang="en-US"/>
              <a:t> </a:t>
            </a:r>
            <a:r>
              <a:rPr lang="en-US"/>
              <a:t>from these four choices.</a:t>
            </a:r>
            <a:endParaRPr/>
          </a:p>
        </p:txBody>
      </p:sp>
      <p:sp>
        <p:nvSpPr>
          <p:cNvPr id="608" name="Google Shape;608;g2ae5f078f16_0_8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b81d52bfa7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g2b81d52bfa7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“When water vapor in the air cools down and turns back into tiny water droplets” is correct! This is the definition of </a:t>
            </a:r>
            <a:r>
              <a:rPr b="1" lang="en-US"/>
              <a:t>condensation.</a:t>
            </a:r>
            <a:endParaRPr/>
          </a:p>
        </p:txBody>
      </p:sp>
      <p:sp>
        <p:nvSpPr>
          <p:cNvPr id="628" name="Google Shape;628;g2b81d52bfa7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ae5f078f16_0_9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2ae5f078f16_0_9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condensation</a:t>
            </a:r>
            <a:r>
              <a:rPr b="1" lang="en-US"/>
              <a:t>: </a:t>
            </a:r>
            <a:r>
              <a:rPr lang="en-US"/>
              <a:t>When water vapor in the air cools down and turns back into tiny water droplets.</a:t>
            </a:r>
            <a:endParaRPr>
              <a:solidFill>
                <a:schemeClr val="dk1"/>
              </a:solidFill>
            </a:endParaRPr>
          </a:p>
        </p:txBody>
      </p:sp>
      <p:sp>
        <p:nvSpPr>
          <p:cNvPr id="649" name="Google Shape;649;g2ae5f078f16_0_9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ae5f078f16_0_9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g2ae5f078f16_0_9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Choose the one correct example of </a:t>
            </a:r>
            <a:r>
              <a:rPr b="1" lang="en-US"/>
              <a:t>condensation</a:t>
            </a:r>
            <a:r>
              <a:rPr lang="en-US"/>
              <a:t> from these four choices. </a:t>
            </a:r>
            <a:endParaRPr sz="1200">
              <a:latin typeface="Helvetica Neue Light"/>
              <a:ea typeface="Helvetica Neue Light"/>
              <a:cs typeface="Helvetica Neue Light"/>
              <a:sym typeface="Helvetica Neue Light"/>
            </a:endParaRPr>
          </a:p>
        </p:txBody>
      </p:sp>
      <p:sp>
        <p:nvSpPr>
          <p:cNvPr id="673" name="Google Shape;673;g2ae5f078f16_0_9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b81d52bfa7_3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2b81d52bfa7_3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“Clouds” is correct! This is an example of </a:t>
            </a:r>
            <a:r>
              <a:rPr b="1" lang="en-US"/>
              <a:t>condensation.</a:t>
            </a:r>
            <a:endParaRPr sz="1200">
              <a:latin typeface="Helvetica Neue Light"/>
              <a:ea typeface="Helvetica Neue Light"/>
              <a:cs typeface="Helvetica Neue Light"/>
              <a:sym typeface="Helvetica Neue Light"/>
            </a:endParaRPr>
          </a:p>
        </p:txBody>
      </p:sp>
      <p:sp>
        <p:nvSpPr>
          <p:cNvPr id="694" name="Google Shape;694;g2b81d52bfa7_3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ae5f078f16_0_9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2ae5f078f16_0_9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condensation</a:t>
            </a:r>
            <a:r>
              <a:rPr lang="en-US" sz="1100"/>
              <a:t>: </a:t>
            </a:r>
            <a:r>
              <a:rPr lang="en-US"/>
              <a:t>Clouds.</a:t>
            </a:r>
            <a:endParaRPr sz="1100">
              <a:solidFill>
                <a:schemeClr val="dk1"/>
              </a:solidFill>
            </a:endParaRPr>
          </a:p>
        </p:txBody>
      </p:sp>
      <p:sp>
        <p:nvSpPr>
          <p:cNvPr id="716" name="Google Shape;716;g2ae5f078f16_0_9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2ae5f078f16_0_9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g2ae5f078f16_0_9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b="1" lang="en-US"/>
              <a:t>condensation</a:t>
            </a:r>
            <a:r>
              <a:rPr b="1" lang="en-US"/>
              <a:t> </a:t>
            </a:r>
            <a:r>
              <a:rPr lang="en-US"/>
              <a:t>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41" name="Google Shape;741;g2ae5f078f16_0_9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b81d52bfa7_3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g2b81d52bfa7_3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You chose “Condensation helps make rain clouds that give us water for drinking, growing plants, and filling up rivers and lakes.” That is correct! This is an example of how </a:t>
            </a:r>
            <a:r>
              <a:rPr b="1" lang="en-US"/>
              <a:t>condensation </a:t>
            </a:r>
            <a:r>
              <a:rPr lang="en-US"/>
              <a:t>impacts your life.</a:t>
            </a:r>
            <a:endParaRPr sz="1200">
              <a:solidFill>
                <a:schemeClr val="dk1"/>
              </a:solidFill>
            </a:endParaRPr>
          </a:p>
        </p:txBody>
      </p:sp>
      <p:sp>
        <p:nvSpPr>
          <p:cNvPr id="761" name="Google Shape;761;g2b81d52bfa7_3_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1af9ac0f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1f1af9ac0f2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Much of life on Earth depends on cycles. Cycles are events that happen in the same order over and over again. The end of one cycle marks the beginning of another. </a:t>
            </a:r>
            <a:endParaRPr/>
          </a:p>
        </p:txBody>
      </p:sp>
      <p:sp>
        <p:nvSpPr>
          <p:cNvPr id="154" name="Google Shape;154;g1f1af9ac0f2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ae5f078f16_0_10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g2ae5f078f16_0_10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condensation</a:t>
            </a:r>
            <a:r>
              <a:rPr b="1" lang="en-US" sz="1200">
                <a:solidFill>
                  <a:schemeClr val="dk1"/>
                </a:solidFill>
              </a:rPr>
              <a:t> </a:t>
            </a:r>
            <a:r>
              <a:rPr lang="en-US" sz="1200">
                <a:solidFill>
                  <a:schemeClr val="dk1"/>
                </a:solidFill>
              </a:rPr>
              <a:t>impact my life?”:</a:t>
            </a:r>
            <a:r>
              <a:rPr lang="en-US"/>
              <a:t> </a:t>
            </a:r>
            <a:r>
              <a:rPr lang="en-US"/>
              <a:t>Condensation helps make rain clouds that give us water for drinking, growing plants, and filling up rivers and lakes.</a:t>
            </a:r>
            <a:endParaRPr/>
          </a:p>
        </p:txBody>
      </p:sp>
      <p:sp>
        <p:nvSpPr>
          <p:cNvPr id="782" name="Google Shape;782;g2ae5f078f16_0_10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2ae5f078f16_0_10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g2ae5f078f16_0_10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08" name="Google Shape;808;g2ae5f078f16_0_10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b81a0eb946_2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4" name="Google Shape;814;g2b81a0eb946_2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Condensation</a:t>
            </a:r>
            <a:r>
              <a:rPr lang="en-US"/>
              <a:t> is when water vapor in the air cools down and turns back into tiny water droplets.</a:t>
            </a:r>
            <a:endParaRPr/>
          </a:p>
        </p:txBody>
      </p:sp>
      <p:sp>
        <p:nvSpPr>
          <p:cNvPr id="815" name="Google Shape;815;g2b81a0eb946_2_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b678f08030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gb678f08030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en-US" sz="1100"/>
              <a:t>In this online game, students go through the different parts of the Water Cycle including evaporation, condensation, and precipitation using the water droplet character, Whoosh to show how water moves through the different parts of the cycle.</a:t>
            </a:r>
            <a:endParaRPr sz="500"/>
          </a:p>
        </p:txBody>
      </p:sp>
      <p:sp>
        <p:nvSpPr>
          <p:cNvPr id="824" name="Google Shape;824;gb678f08030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3" name="Google Shape;833;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learned our new term “water cycle”, let’s reflect on our big question. Our “big question” is: </a:t>
            </a:r>
            <a:r>
              <a:rPr b="1" lang="en-US"/>
              <a:t>How does water move throughout Earth’s atmosphere?</a:t>
            </a:r>
            <a:endParaRPr b="1"/>
          </a:p>
          <a:p>
            <a:pPr indent="0" lvl="0" marL="0" marR="0" rtl="0" algn="l">
              <a:lnSpc>
                <a:spcPct val="100000"/>
              </a:lnSpc>
              <a:spcBef>
                <a:spcPts val="0"/>
              </a:spcBef>
              <a:spcAft>
                <a:spcPts val="0"/>
              </a:spcAft>
              <a:buClr>
                <a:schemeClr val="dk1"/>
              </a:buClr>
              <a:buSzPts val="1200"/>
              <a:buFont typeface="Calibri"/>
              <a:buNone/>
            </a:pPr>
            <a:r>
              <a:rPr b="0" lang="en-US"/>
              <a:t>Was there anything that we predicted earlier that was correct or incorrect? Do you have any new hypotheses to share? </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834" name="Google Shape;834;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42" name="Google Shape;842;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7" name="Google Shape;8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b81d52bfa7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b81d52bfa7_1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a:t>
            </a:r>
            <a:r>
              <a:rPr b="1" lang="en-US"/>
              <a:t>water cycle</a:t>
            </a:r>
            <a:r>
              <a:rPr lang="en-US"/>
              <a:t> is the process through which water moves from Earth through the atmosphere and returns to Earth</a:t>
            </a:r>
            <a:endParaRPr/>
          </a:p>
        </p:txBody>
      </p:sp>
      <p:sp>
        <p:nvSpPr>
          <p:cNvPr id="162" name="Google Shape;162;g2b81d52bfa7_1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820c3e35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b820c3e35a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Water Vapor</a:t>
            </a:r>
            <a:r>
              <a:rPr lang="en-US"/>
              <a:t> is an invisible gas that is made up of heated water particles.</a:t>
            </a:r>
            <a:endParaRPr/>
          </a:p>
        </p:txBody>
      </p:sp>
      <p:sp>
        <p:nvSpPr>
          <p:cNvPr id="170" name="Google Shape;170;g2b820c3e35a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81d52bfa7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b81d52bfa7_1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Clouds </a:t>
            </a:r>
            <a:r>
              <a:rPr lang="en-US"/>
              <a:t>are groups of cooled water vapor that have turned into water droplets in the sky.</a:t>
            </a:r>
            <a:endParaRPr/>
          </a:p>
        </p:txBody>
      </p:sp>
      <p:sp>
        <p:nvSpPr>
          <p:cNvPr id="178" name="Google Shape;178;g2b81d52bfa7_1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8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1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7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7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8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8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8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8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8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8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3"/>
          <p:cNvSpPr/>
          <p:nvPr>
            <p:ph idx="2" type="pic"/>
          </p:nvPr>
        </p:nvSpPr>
        <p:spPr>
          <a:xfrm>
            <a:off x="1792288" y="612775"/>
            <a:ext cx="5486400" cy="4114800"/>
          </a:xfrm>
          <a:prstGeom prst="rect">
            <a:avLst/>
          </a:prstGeom>
          <a:noFill/>
          <a:ln>
            <a:noFill/>
          </a:ln>
        </p:spPr>
      </p:sp>
      <p:sp>
        <p:nvSpPr>
          <p:cNvPr id="68" name="Google Shape;68;p18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7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4.png"/><Relationship Id="rId11" Type="http://schemas.openxmlformats.org/officeDocument/2006/relationships/image" Target="../media/image11.png"/><Relationship Id="rId10" Type="http://schemas.openxmlformats.org/officeDocument/2006/relationships/image" Target="../media/image1.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24.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60.jpg"/><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60.jp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31.jpg"/><Relationship Id="rId5"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31.jpg"/><Relationship Id="rId5" Type="http://schemas.openxmlformats.org/officeDocument/2006/relationships/image" Target="../media/image30.jpg"/><Relationship Id="rId6"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31.jpg"/><Relationship Id="rId5" Type="http://schemas.openxmlformats.org/officeDocument/2006/relationships/image" Target="../media/image30.jpg"/><Relationship Id="rId6"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33.png"/><Relationship Id="rId5"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33.png"/><Relationship Id="rId5"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png"/><Relationship Id="rId4" Type="http://schemas.openxmlformats.org/officeDocument/2006/relationships/image" Target="../media/image36.png"/><Relationship Id="rId5"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36.png"/><Relationship Id="rId5"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40.png"/><Relationship Id="rId5" Type="http://schemas.openxmlformats.org/officeDocument/2006/relationships/image" Target="../media/image59.png"/><Relationship Id="rId6" Type="http://schemas.openxmlformats.org/officeDocument/2006/relationships/image" Target="../media/image3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60.jpg"/><Relationship Id="rId5"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png"/><Relationship Id="rId4" Type="http://schemas.openxmlformats.org/officeDocument/2006/relationships/image" Target="../media/image60.jpg"/><Relationship Id="rId5"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png"/><Relationship Id="rId4" Type="http://schemas.openxmlformats.org/officeDocument/2006/relationships/image" Target="../media/image47.png"/><Relationship Id="rId5" Type="http://schemas.openxmlformats.org/officeDocument/2006/relationships/image" Target="../media/image53.jpg"/><Relationship Id="rId6" Type="http://schemas.openxmlformats.org/officeDocument/2006/relationships/image" Target="../media/image5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9.png"/><Relationship Id="rId4" Type="http://schemas.openxmlformats.org/officeDocument/2006/relationships/image" Target="../media/image47.png"/><Relationship Id="rId5" Type="http://schemas.openxmlformats.org/officeDocument/2006/relationships/image" Target="../media/image53.jpg"/><Relationship Id="rId6"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60.jpg"/><Relationship Id="rId5"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www.educationsoutheastwater.com.au/resources/natural-water-cycle-game" TargetMode="External"/><Relationship Id="rId4" Type="http://schemas.openxmlformats.org/officeDocument/2006/relationships/image" Target="../media/image48.png"/><Relationship Id="rId5" Type="http://schemas.openxmlformats.org/officeDocument/2006/relationships/image" Target="../media/image5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2.png"/><Relationship Id="rId4" Type="http://schemas.openxmlformats.org/officeDocument/2006/relationships/image" Target="../media/image1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4.jpg"/><Relationship Id="rId4" Type="http://schemas.openxmlformats.org/officeDocument/2006/relationships/image" Target="../media/image51.png"/><Relationship Id="rId5"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g2ae5f078f16_0_0"/>
          <p:cNvGrpSpPr/>
          <p:nvPr/>
        </p:nvGrpSpPr>
        <p:grpSpPr>
          <a:xfrm>
            <a:off x="1325592" y="297175"/>
            <a:ext cx="6456691" cy="6404394"/>
            <a:chOff x="814636" y="0"/>
            <a:chExt cx="5828917" cy="6404394"/>
          </a:xfrm>
        </p:grpSpPr>
        <p:sp>
          <p:nvSpPr>
            <p:cNvPr id="90" name="Google Shape;90;g2ae5f078f16_0_0"/>
            <p:cNvSpPr/>
            <p:nvPr/>
          </p:nvSpPr>
          <p:spPr>
            <a:xfrm rot="10800000">
              <a:off x="1480849" y="54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ae5f078f16_0_0"/>
            <p:cNvSpPr txBox="1"/>
            <p:nvPr/>
          </p:nvSpPr>
          <p:spPr>
            <a:xfrm>
              <a:off x="1661623" y="68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g2ae5f078f16_0_0"/>
            <p:cNvSpPr/>
            <p:nvPr/>
          </p:nvSpPr>
          <p:spPr>
            <a:xfrm>
              <a:off x="848401" y="0"/>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ae5f078f16_0_0"/>
            <p:cNvSpPr/>
            <p:nvPr/>
          </p:nvSpPr>
          <p:spPr>
            <a:xfrm rot="10800000">
              <a:off x="1480849" y="938784"/>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ae5f078f16_0_0"/>
            <p:cNvSpPr txBox="1"/>
            <p:nvPr/>
          </p:nvSpPr>
          <p:spPr>
            <a:xfrm>
              <a:off x="1661623" y="938929"/>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g2ae5f078f16_0_0"/>
            <p:cNvSpPr/>
            <p:nvPr/>
          </p:nvSpPr>
          <p:spPr>
            <a:xfrm>
              <a:off x="824716" y="938929"/>
              <a:ext cx="722700" cy="7227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ae5f078f16_0_0"/>
            <p:cNvSpPr/>
            <p:nvPr/>
          </p:nvSpPr>
          <p:spPr>
            <a:xfrm rot="10800000">
              <a:off x="1480849" y="1877027"/>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ae5f078f16_0_0"/>
            <p:cNvSpPr txBox="1"/>
            <p:nvPr/>
          </p:nvSpPr>
          <p:spPr>
            <a:xfrm>
              <a:off x="1661623" y="1877172"/>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g2ae5f078f16_0_0"/>
            <p:cNvSpPr/>
            <p:nvPr/>
          </p:nvSpPr>
          <p:spPr>
            <a:xfrm>
              <a:off x="814643" y="1875958"/>
              <a:ext cx="722700" cy="7227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ae5f078f16_0_0"/>
            <p:cNvSpPr/>
            <p:nvPr/>
          </p:nvSpPr>
          <p:spPr>
            <a:xfrm rot="10800000">
              <a:off x="1480849" y="281527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ae5f078f16_0_0"/>
            <p:cNvSpPr txBox="1"/>
            <p:nvPr/>
          </p:nvSpPr>
          <p:spPr>
            <a:xfrm>
              <a:off x="1661623" y="281541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g2ae5f078f16_0_0"/>
            <p:cNvSpPr/>
            <p:nvPr/>
          </p:nvSpPr>
          <p:spPr>
            <a:xfrm>
              <a:off x="814636" y="2815415"/>
              <a:ext cx="722700" cy="7227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ae5f078f16_0_0"/>
            <p:cNvSpPr/>
            <p:nvPr/>
          </p:nvSpPr>
          <p:spPr>
            <a:xfrm rot="10800000">
              <a:off x="1480676" y="3753575"/>
              <a:ext cx="51384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ae5f078f16_0_0"/>
            <p:cNvSpPr txBox="1"/>
            <p:nvPr/>
          </p:nvSpPr>
          <p:spPr>
            <a:xfrm>
              <a:off x="1873759" y="3906075"/>
              <a:ext cx="47454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g2ae5f078f16_0_0"/>
            <p:cNvSpPr/>
            <p:nvPr/>
          </p:nvSpPr>
          <p:spPr>
            <a:xfrm>
              <a:off x="822078" y="4246665"/>
              <a:ext cx="722700" cy="7227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ae5f078f16_0_0"/>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ae5f078f16_0_0"/>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g2ae5f078f16_0_0"/>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g2ae5f078f16_0_0"/>
          <p:cNvPicPr preferRelativeResize="0"/>
          <p:nvPr/>
        </p:nvPicPr>
        <p:blipFill rotWithShape="1">
          <a:blip r:embed="rId9">
            <a:alphaModFix/>
          </a:blip>
          <a:srcRect b="0" l="0" r="0" t="0"/>
          <a:stretch/>
        </p:blipFill>
        <p:spPr>
          <a:xfrm>
            <a:off x="5558000" y="5188404"/>
            <a:ext cx="385108" cy="347619"/>
          </a:xfrm>
          <a:prstGeom prst="rect">
            <a:avLst/>
          </a:prstGeom>
          <a:noFill/>
          <a:ln>
            <a:noFill/>
          </a:ln>
        </p:spPr>
      </p:pic>
      <p:pic>
        <p:nvPicPr>
          <p:cNvPr descr="Comment Dislike" id="109" name="Google Shape;109;g2ae5f078f16_0_0"/>
          <p:cNvPicPr preferRelativeResize="0"/>
          <p:nvPr/>
        </p:nvPicPr>
        <p:blipFill rotWithShape="1">
          <a:blip r:embed="rId10">
            <a:alphaModFix/>
          </a:blip>
          <a:srcRect b="0" l="0" r="0" t="0"/>
          <a:stretch/>
        </p:blipFill>
        <p:spPr>
          <a:xfrm>
            <a:off x="5987737" y="5188404"/>
            <a:ext cx="385108" cy="347619"/>
          </a:xfrm>
          <a:prstGeom prst="rect">
            <a:avLst/>
          </a:prstGeom>
          <a:noFill/>
          <a:ln>
            <a:noFill/>
          </a:ln>
        </p:spPr>
      </p:pic>
      <p:pic>
        <p:nvPicPr>
          <p:cNvPr descr="Blog" id="110" name="Google Shape;110;g2ae5f078f16_0_0"/>
          <p:cNvPicPr preferRelativeResize="0"/>
          <p:nvPr/>
        </p:nvPicPr>
        <p:blipFill rotWithShape="1">
          <a:blip r:embed="rId11">
            <a:alphaModFix/>
          </a:blip>
          <a:srcRect b="0" l="0" r="0" t="0"/>
          <a:stretch/>
        </p:blipFill>
        <p:spPr>
          <a:xfrm>
            <a:off x="5608644" y="4790656"/>
            <a:ext cx="385108" cy="347619"/>
          </a:xfrm>
          <a:prstGeom prst="rect">
            <a:avLst/>
          </a:prstGeom>
          <a:noFill/>
          <a:ln>
            <a:noFill/>
          </a:ln>
        </p:spPr>
      </p:pic>
      <p:sp>
        <p:nvSpPr>
          <p:cNvPr id="111" name="Google Shape;111;g2ae5f078f16_0_0"/>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2823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g2ae5f078f16_0_0"/>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3" name="Google Shape;113;g2ae5f078f16_0_0"/>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4" name="Google Shape;114;g2ae5f078f16_0_0"/>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5" name="Google Shape;115;g2ae5f078f16_0_0"/>
          <p:cNvCxnSpPr>
            <a:stCxn id="116" idx="4"/>
            <a:endCxn id="113" idx="2"/>
          </p:cNvCxnSpPr>
          <p:nvPr/>
        </p:nvCxnSpPr>
        <p:spPr>
          <a:xfrm>
            <a:off x="4587267" y="5666878"/>
            <a:ext cx="900" cy="77100"/>
          </a:xfrm>
          <a:prstGeom prst="straightConnector1">
            <a:avLst/>
          </a:prstGeom>
          <a:noFill/>
          <a:ln cap="flat" cmpd="sng" w="25400">
            <a:solidFill>
              <a:srgbClr val="FF932B"/>
            </a:solidFill>
            <a:prstDash val="solid"/>
            <a:round/>
            <a:headEnd len="sm" w="sm" type="none"/>
            <a:tailEnd len="sm" w="sm" type="none"/>
          </a:ln>
        </p:spPr>
      </p:cxnSp>
      <p:cxnSp>
        <p:nvCxnSpPr>
          <p:cNvPr id="117" name="Google Shape;117;g2ae5f078f16_0_0"/>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g2ae5f078f16_0_0"/>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6" name="Google Shape;116;g2ae5f078f16_0_0"/>
          <p:cNvSpPr/>
          <p:nvPr/>
        </p:nvSpPr>
        <p:spPr>
          <a:xfrm>
            <a:off x="4531617"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descr="Questions" id="188" name="Google Shape;188;p13"/>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descr="Questions" id="194" name="Google Shape;194;g1f1af9ac0f2_0_13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1f1af9ac0f2_0_139"/>
          <p:cNvSpPr txBox="1"/>
          <p:nvPr/>
        </p:nvSpPr>
        <p:spPr>
          <a:xfrm>
            <a:off x="591670" y="620942"/>
            <a:ext cx="83013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2800" u="sng" cap="none" strike="noStrike">
                <a:solidFill>
                  <a:schemeClr val="dk1"/>
                </a:solidFill>
                <a:latin typeface="Calibri"/>
                <a:ea typeface="Calibri"/>
                <a:cs typeface="Calibri"/>
                <a:sym typeface="Calibri"/>
              </a:rPr>
              <a:t>True or False</a:t>
            </a:r>
            <a:r>
              <a:rPr b="0" i="0" lang="en-US" sz="2800" u="none" cap="none" strike="noStrike">
                <a:solidFill>
                  <a:schemeClr val="dk1"/>
                </a:solidFill>
                <a:latin typeface="Calibri"/>
                <a:ea typeface="Calibri"/>
                <a:cs typeface="Calibri"/>
                <a:sym typeface="Calibri"/>
              </a:rPr>
              <a:t>: The Water Cycle is the process through which water moves from Earth through the atmosphere and returns to Earth </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p:txBody>
      </p:sp>
      <p:sp>
        <p:nvSpPr>
          <p:cNvPr id="196" name="Google Shape;196;g1f1af9ac0f2_0_139"/>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dreamstime_xl_26870237.jpg" id="197" name="Google Shape;197;g1f1af9ac0f2_0_139"/>
          <p:cNvPicPr preferRelativeResize="0"/>
          <p:nvPr/>
        </p:nvPicPr>
        <p:blipFill rotWithShape="1">
          <a:blip r:embed="rId4">
            <a:alphaModFix/>
          </a:blip>
          <a:srcRect b="0" l="0" r="0" t="0"/>
          <a:stretch/>
        </p:blipFill>
        <p:spPr>
          <a:xfrm>
            <a:off x="3294813" y="2437151"/>
            <a:ext cx="5849176" cy="44359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descr="Questions" id="203" name="Google Shape;203;g2b81a0eb946_0_1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b81a0eb946_0_12"/>
          <p:cNvSpPr txBox="1"/>
          <p:nvPr/>
        </p:nvSpPr>
        <p:spPr>
          <a:xfrm>
            <a:off x="591670" y="620942"/>
            <a:ext cx="8301300" cy="181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2800" u="sng" cap="none" strike="noStrike">
                <a:solidFill>
                  <a:schemeClr val="dk1"/>
                </a:solidFill>
                <a:latin typeface="Calibri"/>
                <a:ea typeface="Calibri"/>
                <a:cs typeface="Calibri"/>
                <a:sym typeface="Calibri"/>
              </a:rPr>
              <a:t>True or False</a:t>
            </a:r>
            <a:r>
              <a:rPr b="0" i="0" lang="en-US" sz="2800" u="none" cap="none" strike="noStrike">
                <a:solidFill>
                  <a:schemeClr val="dk1"/>
                </a:solidFill>
                <a:latin typeface="Calibri"/>
                <a:ea typeface="Calibri"/>
                <a:cs typeface="Calibri"/>
                <a:sym typeface="Calibri"/>
              </a:rPr>
              <a:t>: The Water Cycle is the process through which water moves from Earth through the atmosphere and returns to Earth </a:t>
            </a:r>
            <a:endParaRPr b="1" i="0" sz="2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t/>
            </a:r>
            <a:endParaRPr b="0" i="0" sz="2800" u="none" cap="none" strike="noStrike">
              <a:solidFill>
                <a:schemeClr val="dk1"/>
              </a:solidFill>
              <a:latin typeface="Calibri"/>
              <a:ea typeface="Calibri"/>
              <a:cs typeface="Calibri"/>
              <a:sym typeface="Calibri"/>
            </a:endParaRPr>
          </a:p>
        </p:txBody>
      </p:sp>
      <p:sp>
        <p:nvSpPr>
          <p:cNvPr id="205" name="Google Shape;205;g2b81a0eb946_0_12"/>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1" i="0" lang="en-US" sz="3200" u="none" cap="none" strike="noStrike">
                <a:solidFill>
                  <a:srgbClr val="FF0000"/>
                </a:solidFill>
                <a:latin typeface="Calibri"/>
                <a:ea typeface="Calibri"/>
                <a:cs typeface="Calibri"/>
                <a:sym typeface="Calibri"/>
              </a:rPr>
              <a:t>True</a:t>
            </a:r>
            <a:endParaRPr b="1"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pic>
        <p:nvPicPr>
          <p:cNvPr descr="dreamstime_xl_26870237.jpg" id="206" name="Google Shape;206;g2b81a0eb946_0_12"/>
          <p:cNvPicPr preferRelativeResize="0"/>
          <p:nvPr/>
        </p:nvPicPr>
        <p:blipFill rotWithShape="1">
          <a:blip r:embed="rId4">
            <a:alphaModFix/>
          </a:blip>
          <a:srcRect b="0" l="0" r="0" t="0"/>
          <a:stretch/>
        </p:blipFill>
        <p:spPr>
          <a:xfrm>
            <a:off x="3294813" y="2437151"/>
            <a:ext cx="5849176" cy="4435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descr="Questions" id="212" name="Google Shape;212;g2ae5f078f16_0_11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2ae5f078f16_0_110"/>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Clouds are groups of _______ water vapor that have turned into water droplets in the sky.</a:t>
            </a:r>
            <a:endParaRPr b="0" i="0" sz="1400" u="none" cap="none" strike="noStrike">
              <a:solidFill>
                <a:srgbClr val="000000"/>
              </a:solidFill>
              <a:latin typeface="Arial"/>
              <a:ea typeface="Arial"/>
              <a:cs typeface="Arial"/>
              <a:sym typeface="Arial"/>
            </a:endParaRPr>
          </a:p>
        </p:txBody>
      </p:sp>
      <p:sp>
        <p:nvSpPr>
          <p:cNvPr id="214" name="Google Shape;214;g2ae5f078f16_0_110"/>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Cooled</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Warmed</a:t>
            </a:r>
            <a:endParaRPr b="0" i="0" sz="3200" u="none" cap="none" strike="noStrike">
              <a:solidFill>
                <a:schemeClr val="dk1"/>
              </a:solidFill>
              <a:latin typeface="Calibri"/>
              <a:ea typeface="Calibri"/>
              <a:cs typeface="Calibri"/>
              <a:sym typeface="Calibri"/>
            </a:endParaRPr>
          </a:p>
        </p:txBody>
      </p:sp>
      <p:pic>
        <p:nvPicPr>
          <p:cNvPr id="215" name="Google Shape;215;g2ae5f078f16_0_110"/>
          <p:cNvPicPr preferRelativeResize="0"/>
          <p:nvPr/>
        </p:nvPicPr>
        <p:blipFill>
          <a:blip r:embed="rId4">
            <a:alphaModFix/>
          </a:blip>
          <a:stretch>
            <a:fillRect/>
          </a:stretch>
        </p:blipFill>
        <p:spPr>
          <a:xfrm>
            <a:off x="3980002" y="3194375"/>
            <a:ext cx="5056527" cy="3412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descr="Questions" id="221" name="Google Shape;221;g2b81d52bfa7_1_1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2b81d52bfa7_1_18"/>
          <p:cNvSpPr txBox="1"/>
          <p:nvPr/>
        </p:nvSpPr>
        <p:spPr>
          <a:xfrm>
            <a:off x="591670" y="849542"/>
            <a:ext cx="83013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Clouds are groups of _______ water vapor that have turned into water droplets in the sky.</a:t>
            </a:r>
            <a:endParaRPr b="0" i="0" sz="1400" u="none" cap="none" strike="noStrike">
              <a:solidFill>
                <a:srgbClr val="000000"/>
              </a:solidFill>
              <a:latin typeface="Arial"/>
              <a:ea typeface="Arial"/>
              <a:cs typeface="Arial"/>
              <a:sym typeface="Arial"/>
            </a:endParaRPr>
          </a:p>
        </p:txBody>
      </p:sp>
      <p:sp>
        <p:nvSpPr>
          <p:cNvPr id="223" name="Google Shape;223;g2b81d52bfa7_1_18"/>
          <p:cNvSpPr txBox="1"/>
          <p:nvPr/>
        </p:nvSpPr>
        <p:spPr>
          <a:xfrm>
            <a:off x="623625" y="2339725"/>
            <a:ext cx="3018000" cy="3164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1" lang="en-US" sz="3200">
                <a:solidFill>
                  <a:srgbClr val="FF0000"/>
                </a:solidFill>
                <a:latin typeface="Calibri"/>
                <a:ea typeface="Calibri"/>
                <a:cs typeface="Calibri"/>
                <a:sym typeface="Calibri"/>
              </a:rPr>
              <a:t>Cooled</a:t>
            </a:r>
            <a:endParaRPr b="1"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Warmed</a:t>
            </a:r>
            <a:endParaRPr b="0" i="0" sz="3200" u="none" cap="none" strike="noStrike">
              <a:solidFill>
                <a:schemeClr val="dk1"/>
              </a:solidFill>
              <a:latin typeface="Calibri"/>
              <a:ea typeface="Calibri"/>
              <a:cs typeface="Calibri"/>
              <a:sym typeface="Calibri"/>
            </a:endParaRPr>
          </a:p>
        </p:txBody>
      </p:sp>
      <p:pic>
        <p:nvPicPr>
          <p:cNvPr id="224" name="Google Shape;224;g2b81d52bfa7_1_18"/>
          <p:cNvPicPr preferRelativeResize="0"/>
          <p:nvPr/>
        </p:nvPicPr>
        <p:blipFill>
          <a:blip r:embed="rId4">
            <a:alphaModFix/>
          </a:blip>
          <a:stretch>
            <a:fillRect/>
          </a:stretch>
        </p:blipFill>
        <p:spPr>
          <a:xfrm>
            <a:off x="3980002" y="3194375"/>
            <a:ext cx="5056527" cy="3412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descr="Artificial Intelligence" id="230" name="Google Shape;230;p15"/>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1" name="Google Shape;231;p15"/>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
        <p:nvSpPr>
          <p:cNvPr id="232" name="Google Shape;232;p15"/>
          <p:cNvSpPr txBox="1"/>
          <p:nvPr/>
        </p:nvSpPr>
        <p:spPr>
          <a:xfrm>
            <a:off x="749479" y="742612"/>
            <a:ext cx="7814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Condensation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6"/>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descr="Artificial Intelligence" id="239" name="Google Shape;239;p16"/>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0" name="Google Shape;240;p16"/>
          <p:cNvPicPr preferRelativeResize="0"/>
          <p:nvPr/>
        </p:nvPicPr>
        <p:blipFill rotWithShape="1">
          <a:blip r:embed="rId4">
            <a:alphaModFix/>
          </a:blip>
          <a:srcRect b="0" l="0" r="0" t="0"/>
          <a:stretch/>
        </p:blipFill>
        <p:spPr>
          <a:xfrm>
            <a:off x="735230" y="135869"/>
            <a:ext cx="463492" cy="463492"/>
          </a:xfrm>
          <a:prstGeom prst="rect">
            <a:avLst/>
          </a:prstGeom>
          <a:noFill/>
          <a:ln>
            <a:noFill/>
          </a:ln>
        </p:spPr>
      </p:pic>
      <p:sp>
        <p:nvSpPr>
          <p:cNvPr id="241" name="Google Shape;241;p16"/>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Condensation</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when water vapor in the air cools down and turns back into tiny water droplets </a:t>
            </a:r>
            <a:endParaRPr b="1" i="0" sz="3400" u="none" cap="none" strike="noStrike">
              <a:solidFill>
                <a:srgbClr val="000000"/>
              </a:solidFill>
              <a:latin typeface="Calibri"/>
              <a:ea typeface="Calibri"/>
              <a:cs typeface="Calibri"/>
              <a:sym typeface="Calibri"/>
            </a:endParaRPr>
          </a:p>
        </p:txBody>
      </p:sp>
      <p:pic>
        <p:nvPicPr>
          <p:cNvPr id="242" name="Google Shape;242;p16"/>
          <p:cNvPicPr preferRelativeResize="0"/>
          <p:nvPr/>
        </p:nvPicPr>
        <p:blipFill>
          <a:blip r:embed="rId5">
            <a:alphaModFix/>
          </a:blip>
          <a:stretch>
            <a:fillRect/>
          </a:stretch>
        </p:blipFill>
        <p:spPr>
          <a:xfrm>
            <a:off x="130350" y="2392850"/>
            <a:ext cx="4068424" cy="3051325"/>
          </a:xfrm>
          <a:prstGeom prst="rect">
            <a:avLst/>
          </a:prstGeom>
          <a:noFill/>
          <a:ln>
            <a:noFill/>
          </a:ln>
        </p:spPr>
      </p:pic>
      <p:pic>
        <p:nvPicPr>
          <p:cNvPr id="243" name="Google Shape;243;p16"/>
          <p:cNvPicPr preferRelativeResize="0"/>
          <p:nvPr/>
        </p:nvPicPr>
        <p:blipFill>
          <a:blip r:embed="rId6">
            <a:alphaModFix/>
          </a:blip>
          <a:stretch>
            <a:fillRect/>
          </a:stretch>
        </p:blipFill>
        <p:spPr>
          <a:xfrm>
            <a:off x="4441650" y="2392850"/>
            <a:ext cx="4572000" cy="30513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descr="Questions" id="249" name="Google Shape;249;p17"/>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type="ctrTitle"/>
          </p:nvPr>
        </p:nvSpPr>
        <p:spPr>
          <a:xfrm>
            <a:off x="735230" y="345692"/>
            <a:ext cx="7707086"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sz="4000"/>
              <a:t>What is condensation?</a:t>
            </a:r>
            <a:endParaRPr/>
          </a:p>
        </p:txBody>
      </p:sp>
      <p:sp>
        <p:nvSpPr>
          <p:cNvPr id="256" name="Google Shape;256;p18"/>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descr="Questions" id="257" name="Google Shape;257;p18"/>
          <p:cNvSpPr/>
          <p:nvPr/>
        </p:nvSpPr>
        <p:spPr>
          <a:xfrm>
            <a:off x="0" y="0"/>
            <a:ext cx="849542" cy="84954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p18"/>
          <p:cNvPicPr preferRelativeResize="0"/>
          <p:nvPr/>
        </p:nvPicPr>
        <p:blipFill>
          <a:blip r:embed="rId4">
            <a:alphaModFix/>
          </a:blip>
          <a:stretch>
            <a:fillRect/>
          </a:stretch>
        </p:blipFill>
        <p:spPr>
          <a:xfrm>
            <a:off x="130350" y="2392850"/>
            <a:ext cx="4068424" cy="3051325"/>
          </a:xfrm>
          <a:prstGeom prst="rect">
            <a:avLst/>
          </a:prstGeom>
          <a:noFill/>
          <a:ln>
            <a:noFill/>
          </a:ln>
        </p:spPr>
      </p:pic>
      <p:pic>
        <p:nvPicPr>
          <p:cNvPr id="259" name="Google Shape;259;p18"/>
          <p:cNvPicPr preferRelativeResize="0"/>
          <p:nvPr/>
        </p:nvPicPr>
        <p:blipFill>
          <a:blip r:embed="rId5">
            <a:alphaModFix/>
          </a:blip>
          <a:stretch>
            <a:fillRect/>
          </a:stretch>
        </p:blipFill>
        <p:spPr>
          <a:xfrm>
            <a:off x="4441650" y="2392850"/>
            <a:ext cx="4572000" cy="30513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g2ae5f078f16_0_208"/>
          <p:cNvPicPr preferRelativeResize="0"/>
          <p:nvPr/>
        </p:nvPicPr>
        <p:blipFill rotWithShape="1">
          <a:blip r:embed="rId3">
            <a:alphaModFix/>
          </a:blip>
          <a:srcRect b="0" l="0" r="0" t="0"/>
          <a:stretch/>
        </p:blipFill>
        <p:spPr>
          <a:xfrm>
            <a:off x="0" y="406400"/>
            <a:ext cx="9144000" cy="6035568"/>
          </a:xfrm>
          <a:prstGeom prst="rect">
            <a:avLst/>
          </a:prstGeom>
          <a:noFill/>
          <a:ln>
            <a:noFill/>
          </a:ln>
        </p:spPr>
      </p:pic>
      <p:sp>
        <p:nvSpPr>
          <p:cNvPr descr="Artificial Intelligence" id="266" name="Google Shape;266;g2ae5f078f16_0_208"/>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type="ctrTitle"/>
          </p:nvPr>
        </p:nvSpPr>
        <p:spPr>
          <a:xfrm>
            <a:off x="685800" y="252510"/>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4700"/>
              <a:t>Condensation</a:t>
            </a:r>
            <a:endParaRPr b="1" sz="4700"/>
          </a:p>
        </p:txBody>
      </p:sp>
      <p:sp>
        <p:nvSpPr>
          <p:cNvPr id="125" name="Google Shape;125;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323222" y="3634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7" name="Google Shape;127;p2"/>
          <p:cNvSpPr txBox="1"/>
          <p:nvPr/>
        </p:nvSpPr>
        <p:spPr>
          <a:xfrm>
            <a:off x="519165" y="5203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pic>
        <p:nvPicPr>
          <p:cNvPr id="128" name="Google Shape;128;p2"/>
          <p:cNvPicPr preferRelativeResize="0"/>
          <p:nvPr/>
        </p:nvPicPr>
        <p:blipFill>
          <a:blip r:embed="rId3">
            <a:alphaModFix/>
          </a:blip>
          <a:stretch>
            <a:fillRect/>
          </a:stretch>
        </p:blipFill>
        <p:spPr>
          <a:xfrm>
            <a:off x="2106148" y="1722526"/>
            <a:ext cx="4931700" cy="4890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descr="Artificial Intelligence" id="271" name="Google Shape;271;g2ae5f078f16_0_28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2ae5f078f16_0_289"/>
          <p:cNvSpPr txBox="1"/>
          <p:nvPr/>
        </p:nvSpPr>
        <p:spPr>
          <a:xfrm>
            <a:off x="735300" y="617000"/>
            <a:ext cx="8232600" cy="13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Condensation is a key step in the water cycle that helps make clouds.  When the sun warms up water from oceans, lakes, and rivers, it turns into invisible water vapor and rises up into the sky. </a:t>
            </a:r>
            <a:endParaRPr sz="3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0" i="0" sz="3300" u="none" cap="none" strike="noStrike">
              <a:solidFill>
                <a:schemeClr val="dk1"/>
              </a:solidFill>
              <a:latin typeface="Calibri"/>
              <a:ea typeface="Calibri"/>
              <a:cs typeface="Calibri"/>
              <a:sym typeface="Calibri"/>
            </a:endParaRPr>
          </a:p>
        </p:txBody>
      </p:sp>
      <p:pic>
        <p:nvPicPr>
          <p:cNvPr id="273" name="Google Shape;273;g2ae5f078f16_0_289"/>
          <p:cNvPicPr preferRelativeResize="0"/>
          <p:nvPr/>
        </p:nvPicPr>
        <p:blipFill rotWithShape="1">
          <a:blip r:embed="rId4">
            <a:alphaModFix/>
          </a:blip>
          <a:srcRect b="0" l="0" r="0" t="0"/>
          <a:stretch/>
        </p:blipFill>
        <p:spPr>
          <a:xfrm>
            <a:off x="1528988" y="2207650"/>
            <a:ext cx="6086015" cy="4537600"/>
          </a:xfrm>
          <a:prstGeom prst="rect">
            <a:avLst/>
          </a:prstGeom>
          <a:noFill/>
          <a:ln>
            <a:noFill/>
          </a:ln>
        </p:spPr>
      </p:pic>
      <p:sp>
        <p:nvSpPr>
          <p:cNvPr id="274" name="Google Shape;274;g2ae5f078f16_0_289"/>
          <p:cNvSpPr/>
          <p:nvPr/>
        </p:nvSpPr>
        <p:spPr>
          <a:xfrm>
            <a:off x="1253600" y="2259600"/>
            <a:ext cx="1850700" cy="346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descr="Artificial Intelligence" id="279" name="Google Shape;279;g2b81d52bfa7_1_3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2b81d52bfa7_1_34"/>
          <p:cNvSpPr txBox="1"/>
          <p:nvPr/>
        </p:nvSpPr>
        <p:spPr>
          <a:xfrm>
            <a:off x="735300" y="617000"/>
            <a:ext cx="8232600" cy="13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Then, as this water vapor cools down high up in the air, it changes back into tiny water droplets through condensation. These tiny droplets come together to form clouds. </a:t>
            </a:r>
            <a:endParaRPr sz="3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0" i="0" sz="3300" u="none" cap="none" strike="noStrike">
              <a:solidFill>
                <a:schemeClr val="dk1"/>
              </a:solidFill>
              <a:latin typeface="Calibri"/>
              <a:ea typeface="Calibri"/>
              <a:cs typeface="Calibri"/>
              <a:sym typeface="Calibri"/>
            </a:endParaRPr>
          </a:p>
        </p:txBody>
      </p:sp>
      <p:pic>
        <p:nvPicPr>
          <p:cNvPr id="281" name="Google Shape;281;g2b81d52bfa7_1_34"/>
          <p:cNvPicPr preferRelativeResize="0"/>
          <p:nvPr/>
        </p:nvPicPr>
        <p:blipFill>
          <a:blip r:embed="rId4">
            <a:alphaModFix/>
          </a:blip>
          <a:stretch>
            <a:fillRect/>
          </a:stretch>
        </p:blipFill>
        <p:spPr>
          <a:xfrm>
            <a:off x="245650" y="2113850"/>
            <a:ext cx="8652708" cy="45376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descr="Artificial Intelligence" id="286" name="Google Shape;286;g2b81d52bfa7_1_42"/>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2b81d52bfa7_1_42"/>
          <p:cNvSpPr txBox="1"/>
          <p:nvPr/>
        </p:nvSpPr>
        <p:spPr>
          <a:xfrm>
            <a:off x="735300" y="617000"/>
            <a:ext cx="8232600" cy="1398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Condensation also happens when water vapor is heated up in other processes, like water droplets collecting on a pot lid when cooking or on the outside of a cold </a:t>
            </a:r>
            <a:r>
              <a:rPr lang="en-US" sz="3000">
                <a:solidFill>
                  <a:schemeClr val="dk1"/>
                </a:solidFill>
                <a:latin typeface="Calibri"/>
                <a:ea typeface="Calibri"/>
                <a:cs typeface="Calibri"/>
                <a:sym typeface="Calibri"/>
              </a:rPr>
              <a:t>drink on a hot day.</a:t>
            </a:r>
            <a:endParaRPr sz="3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t/>
            </a:r>
            <a:endParaRPr b="0" i="0" sz="3300" u="none" cap="none" strike="noStrike">
              <a:solidFill>
                <a:schemeClr val="dk1"/>
              </a:solidFill>
              <a:latin typeface="Calibri"/>
              <a:ea typeface="Calibri"/>
              <a:cs typeface="Calibri"/>
              <a:sym typeface="Calibri"/>
            </a:endParaRPr>
          </a:p>
        </p:txBody>
      </p:sp>
      <p:pic>
        <p:nvPicPr>
          <p:cNvPr id="288" name="Google Shape;288;g2b81d52bfa7_1_42"/>
          <p:cNvPicPr preferRelativeResize="0"/>
          <p:nvPr/>
        </p:nvPicPr>
        <p:blipFill>
          <a:blip r:embed="rId4">
            <a:alphaModFix/>
          </a:blip>
          <a:stretch>
            <a:fillRect/>
          </a:stretch>
        </p:blipFill>
        <p:spPr>
          <a:xfrm>
            <a:off x="152400" y="2528950"/>
            <a:ext cx="4286250" cy="2857500"/>
          </a:xfrm>
          <a:prstGeom prst="rect">
            <a:avLst/>
          </a:prstGeom>
          <a:noFill/>
          <a:ln>
            <a:noFill/>
          </a:ln>
        </p:spPr>
      </p:pic>
      <p:pic>
        <p:nvPicPr>
          <p:cNvPr id="289" name="Google Shape;289;g2b81d52bfa7_1_42"/>
          <p:cNvPicPr preferRelativeResize="0"/>
          <p:nvPr/>
        </p:nvPicPr>
        <p:blipFill>
          <a:blip r:embed="rId5">
            <a:alphaModFix/>
          </a:blip>
          <a:stretch>
            <a:fillRect/>
          </a:stretch>
        </p:blipFill>
        <p:spPr>
          <a:xfrm>
            <a:off x="4591050" y="2528950"/>
            <a:ext cx="4400550" cy="2933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descr="Questions" id="295" name="Google Shape;295;g2ae5f078f16_0_38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descr="Questions" id="301" name="Google Shape;301;g2ae5f078f16_0_55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2ae5f078f16_0_553"/>
          <p:cNvSpPr txBox="1"/>
          <p:nvPr/>
        </p:nvSpPr>
        <p:spPr>
          <a:xfrm>
            <a:off x="897776" y="412064"/>
            <a:ext cx="79302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u="sng">
                <a:latin typeface="Calibri"/>
                <a:ea typeface="Calibri"/>
                <a:cs typeface="Calibri"/>
                <a:sym typeface="Calibri"/>
              </a:rPr>
              <a:t>True or False</a:t>
            </a:r>
            <a:r>
              <a:rPr lang="en-US" sz="3600">
                <a:latin typeface="Calibri"/>
                <a:ea typeface="Calibri"/>
                <a:cs typeface="Calibri"/>
                <a:sym typeface="Calibri"/>
              </a:rPr>
              <a:t>: Condensation is a key step in the water cycle that helps make clouds.</a:t>
            </a:r>
            <a:endParaRPr b="0" i="0" sz="1400" cap="none" strike="noStrike">
              <a:solidFill>
                <a:srgbClr val="000000"/>
              </a:solidFill>
              <a:latin typeface="Arial"/>
              <a:ea typeface="Arial"/>
              <a:cs typeface="Arial"/>
              <a:sym typeface="Arial"/>
            </a:endParaRPr>
          </a:p>
        </p:txBody>
      </p:sp>
      <p:sp>
        <p:nvSpPr>
          <p:cNvPr id="303" name="Google Shape;303;g2ae5f078f16_0_553"/>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04" name="Google Shape;304;g2ae5f078f16_0_553"/>
          <p:cNvPicPr preferRelativeResize="0"/>
          <p:nvPr/>
        </p:nvPicPr>
        <p:blipFill rotWithShape="1">
          <a:blip r:embed="rId4">
            <a:alphaModFix/>
          </a:blip>
          <a:srcRect b="0" l="0" r="0" t="0"/>
          <a:stretch/>
        </p:blipFill>
        <p:spPr>
          <a:xfrm>
            <a:off x="2954713" y="2166775"/>
            <a:ext cx="6086015" cy="4537600"/>
          </a:xfrm>
          <a:prstGeom prst="rect">
            <a:avLst/>
          </a:prstGeom>
          <a:noFill/>
          <a:ln>
            <a:noFill/>
          </a:ln>
        </p:spPr>
      </p:pic>
      <p:sp>
        <p:nvSpPr>
          <p:cNvPr id="305" name="Google Shape;305;g2ae5f078f16_0_553"/>
          <p:cNvSpPr/>
          <p:nvPr/>
        </p:nvSpPr>
        <p:spPr>
          <a:xfrm>
            <a:off x="2679325" y="2218725"/>
            <a:ext cx="1850700" cy="346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descr="Questions" id="311" name="Google Shape;311;g2b81d52bfa7_1_5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b81d52bfa7_1_52"/>
          <p:cNvSpPr txBox="1"/>
          <p:nvPr/>
        </p:nvSpPr>
        <p:spPr>
          <a:xfrm>
            <a:off x="897776" y="412064"/>
            <a:ext cx="79302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u="sng">
                <a:latin typeface="Calibri"/>
                <a:ea typeface="Calibri"/>
                <a:cs typeface="Calibri"/>
                <a:sym typeface="Calibri"/>
              </a:rPr>
              <a:t>True or False</a:t>
            </a:r>
            <a:r>
              <a:rPr lang="en-US" sz="3600">
                <a:latin typeface="Calibri"/>
                <a:ea typeface="Calibri"/>
                <a:cs typeface="Calibri"/>
                <a:sym typeface="Calibri"/>
              </a:rPr>
              <a:t>: Condensation is a key step in the water cycle that helps make clouds.</a:t>
            </a:r>
            <a:endParaRPr b="0" i="0" sz="1400" cap="none" strike="noStrike">
              <a:solidFill>
                <a:srgbClr val="000000"/>
              </a:solidFill>
              <a:latin typeface="Arial"/>
              <a:ea typeface="Arial"/>
              <a:cs typeface="Arial"/>
              <a:sym typeface="Arial"/>
            </a:endParaRPr>
          </a:p>
        </p:txBody>
      </p:sp>
      <p:sp>
        <p:nvSpPr>
          <p:cNvPr id="313" name="Google Shape;313;g2b81d52bfa7_1_52"/>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rgbClr val="FF0000"/>
              </a:buClr>
              <a:buSzPts val="3200"/>
              <a:buFont typeface="Calibri"/>
              <a:buAutoNum type="alphaUcPeriod"/>
            </a:pPr>
            <a:r>
              <a:rPr b="1" lang="en-US" sz="3200">
                <a:solidFill>
                  <a:srgbClr val="FF0000"/>
                </a:solidFill>
                <a:latin typeface="Calibri"/>
                <a:ea typeface="Calibri"/>
                <a:cs typeface="Calibri"/>
                <a:sym typeface="Calibri"/>
              </a:rPr>
              <a:t>True</a:t>
            </a:r>
            <a:endParaRPr b="1" i="0" sz="3200" u="none" cap="none" strike="noStrike">
              <a:solidFill>
                <a:srgbClr val="FF0000"/>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14" name="Google Shape;314;g2b81d52bfa7_1_52"/>
          <p:cNvPicPr preferRelativeResize="0"/>
          <p:nvPr/>
        </p:nvPicPr>
        <p:blipFill rotWithShape="1">
          <a:blip r:embed="rId4">
            <a:alphaModFix/>
          </a:blip>
          <a:srcRect b="0" l="0" r="0" t="0"/>
          <a:stretch/>
        </p:blipFill>
        <p:spPr>
          <a:xfrm>
            <a:off x="2954713" y="2166775"/>
            <a:ext cx="6086015" cy="4537600"/>
          </a:xfrm>
          <a:prstGeom prst="rect">
            <a:avLst/>
          </a:prstGeom>
          <a:noFill/>
          <a:ln>
            <a:noFill/>
          </a:ln>
        </p:spPr>
      </p:pic>
      <p:sp>
        <p:nvSpPr>
          <p:cNvPr id="315" name="Google Shape;315;g2b81d52bfa7_1_52"/>
          <p:cNvSpPr/>
          <p:nvPr/>
        </p:nvSpPr>
        <p:spPr>
          <a:xfrm>
            <a:off x="2679325" y="2218725"/>
            <a:ext cx="1850700" cy="346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descr="Questions" id="321" name="Google Shape;321;g2b81a0eb946_0_58"/>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2b81a0eb946_0_58"/>
          <p:cNvSpPr txBox="1"/>
          <p:nvPr/>
        </p:nvSpPr>
        <p:spPr>
          <a:xfrm>
            <a:off x="897776" y="412064"/>
            <a:ext cx="79302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500">
                <a:latin typeface="Calibri"/>
                <a:ea typeface="Calibri"/>
                <a:cs typeface="Calibri"/>
                <a:sym typeface="Calibri"/>
              </a:rPr>
              <a:t>Condensation happens when water vapor ______ ______ into water droplets, either in the sky as clouds or on things like the outside of cool drinks on hot days.</a:t>
            </a:r>
            <a:endParaRPr b="0" i="0" sz="1300" u="none" cap="none" strike="noStrike">
              <a:solidFill>
                <a:srgbClr val="000000"/>
              </a:solidFill>
              <a:latin typeface="Arial"/>
              <a:ea typeface="Arial"/>
              <a:cs typeface="Arial"/>
              <a:sym typeface="Arial"/>
            </a:endParaRPr>
          </a:p>
        </p:txBody>
      </p:sp>
      <p:sp>
        <p:nvSpPr>
          <p:cNvPr id="323" name="Google Shape;323;g2b81a0eb946_0_58"/>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heats up</a:t>
            </a:r>
            <a:endParaRPr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cools down</a:t>
            </a:r>
            <a:endParaRPr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24" name="Google Shape;324;g2b81a0eb946_0_58"/>
          <p:cNvPicPr preferRelativeResize="0"/>
          <p:nvPr/>
        </p:nvPicPr>
        <p:blipFill>
          <a:blip r:embed="rId4">
            <a:alphaModFix/>
          </a:blip>
          <a:stretch>
            <a:fillRect/>
          </a:stretch>
        </p:blipFill>
        <p:spPr>
          <a:xfrm>
            <a:off x="3179246" y="4331350"/>
            <a:ext cx="2802057" cy="1817075"/>
          </a:xfrm>
          <a:prstGeom prst="rect">
            <a:avLst/>
          </a:prstGeom>
          <a:noFill/>
          <a:ln>
            <a:noFill/>
          </a:ln>
        </p:spPr>
      </p:pic>
      <p:pic>
        <p:nvPicPr>
          <p:cNvPr id="325" name="Google Shape;325;g2b81a0eb946_0_58"/>
          <p:cNvPicPr preferRelativeResize="0"/>
          <p:nvPr/>
        </p:nvPicPr>
        <p:blipFill>
          <a:blip r:embed="rId5">
            <a:alphaModFix/>
          </a:blip>
          <a:stretch>
            <a:fillRect/>
          </a:stretch>
        </p:blipFill>
        <p:spPr>
          <a:xfrm>
            <a:off x="6167055" y="4331351"/>
            <a:ext cx="2729295" cy="1817074"/>
          </a:xfrm>
          <a:prstGeom prst="rect">
            <a:avLst/>
          </a:prstGeom>
          <a:noFill/>
          <a:ln>
            <a:noFill/>
          </a:ln>
        </p:spPr>
      </p:pic>
      <p:pic>
        <p:nvPicPr>
          <p:cNvPr id="326" name="Google Shape;326;g2b81a0eb946_0_58"/>
          <p:cNvPicPr preferRelativeResize="0"/>
          <p:nvPr/>
        </p:nvPicPr>
        <p:blipFill>
          <a:blip r:embed="rId6">
            <a:alphaModFix/>
          </a:blip>
          <a:stretch>
            <a:fillRect/>
          </a:stretch>
        </p:blipFill>
        <p:spPr>
          <a:xfrm>
            <a:off x="247650" y="4344136"/>
            <a:ext cx="2745835" cy="17915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descr="Questions" id="332" name="Google Shape;332;g2b81d52bfa7_1_6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2b81d52bfa7_1_64"/>
          <p:cNvSpPr txBox="1"/>
          <p:nvPr/>
        </p:nvSpPr>
        <p:spPr>
          <a:xfrm>
            <a:off x="897776" y="412064"/>
            <a:ext cx="7930200" cy="224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500">
                <a:latin typeface="Calibri"/>
                <a:ea typeface="Calibri"/>
                <a:cs typeface="Calibri"/>
                <a:sym typeface="Calibri"/>
              </a:rPr>
              <a:t>Condensation happens when water vapor ______ ______ into water droplets, either in the sky as clouds or on things like the outside of cool drinks on hot days.</a:t>
            </a:r>
            <a:endParaRPr b="0" i="0" sz="1300" u="none" cap="none" strike="noStrike">
              <a:solidFill>
                <a:srgbClr val="000000"/>
              </a:solidFill>
              <a:latin typeface="Arial"/>
              <a:ea typeface="Arial"/>
              <a:cs typeface="Arial"/>
              <a:sym typeface="Arial"/>
            </a:endParaRPr>
          </a:p>
        </p:txBody>
      </p:sp>
      <p:sp>
        <p:nvSpPr>
          <p:cNvPr id="334" name="Google Shape;334;g2b81d52bfa7_1_64"/>
          <p:cNvSpPr txBox="1"/>
          <p:nvPr/>
        </p:nvSpPr>
        <p:spPr>
          <a:xfrm>
            <a:off x="735400" y="2685500"/>
            <a:ext cx="3240900" cy="13884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heats up</a:t>
            </a:r>
            <a:endParaRPr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FF0000"/>
              </a:buClr>
              <a:buSzPts val="3200"/>
              <a:buFont typeface="Calibri"/>
              <a:buAutoNum type="alphaUcPeriod"/>
            </a:pPr>
            <a:r>
              <a:rPr b="1" lang="en-US" sz="3200">
                <a:solidFill>
                  <a:srgbClr val="FF0000"/>
                </a:solidFill>
                <a:latin typeface="Calibri"/>
                <a:ea typeface="Calibri"/>
                <a:cs typeface="Calibri"/>
                <a:sym typeface="Calibri"/>
              </a:rPr>
              <a:t>cools down</a:t>
            </a:r>
            <a:endParaRPr b="1" i="0" sz="32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pic>
        <p:nvPicPr>
          <p:cNvPr id="335" name="Google Shape;335;g2b81d52bfa7_1_64"/>
          <p:cNvPicPr preferRelativeResize="0"/>
          <p:nvPr/>
        </p:nvPicPr>
        <p:blipFill>
          <a:blip r:embed="rId4">
            <a:alphaModFix/>
          </a:blip>
          <a:stretch>
            <a:fillRect/>
          </a:stretch>
        </p:blipFill>
        <p:spPr>
          <a:xfrm>
            <a:off x="3179246" y="4331350"/>
            <a:ext cx="2802057" cy="1817075"/>
          </a:xfrm>
          <a:prstGeom prst="rect">
            <a:avLst/>
          </a:prstGeom>
          <a:noFill/>
          <a:ln>
            <a:noFill/>
          </a:ln>
        </p:spPr>
      </p:pic>
      <p:pic>
        <p:nvPicPr>
          <p:cNvPr id="336" name="Google Shape;336;g2b81d52bfa7_1_64"/>
          <p:cNvPicPr preferRelativeResize="0"/>
          <p:nvPr/>
        </p:nvPicPr>
        <p:blipFill>
          <a:blip r:embed="rId5">
            <a:alphaModFix/>
          </a:blip>
          <a:stretch>
            <a:fillRect/>
          </a:stretch>
        </p:blipFill>
        <p:spPr>
          <a:xfrm>
            <a:off x="6167055" y="4331351"/>
            <a:ext cx="2729295" cy="1817074"/>
          </a:xfrm>
          <a:prstGeom prst="rect">
            <a:avLst/>
          </a:prstGeom>
          <a:noFill/>
          <a:ln>
            <a:noFill/>
          </a:ln>
        </p:spPr>
      </p:pic>
      <p:pic>
        <p:nvPicPr>
          <p:cNvPr id="337" name="Google Shape;337;g2b81d52bfa7_1_64"/>
          <p:cNvPicPr preferRelativeResize="0"/>
          <p:nvPr/>
        </p:nvPicPr>
        <p:blipFill>
          <a:blip r:embed="rId6">
            <a:alphaModFix/>
          </a:blip>
          <a:stretch>
            <a:fillRect/>
          </a:stretch>
        </p:blipFill>
        <p:spPr>
          <a:xfrm>
            <a:off x="247650" y="4344136"/>
            <a:ext cx="2745835" cy="17915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descr="Artificial Intelligence" id="343" name="Google Shape;343;p19"/>
          <p:cNvSpPr/>
          <p:nvPr/>
        </p:nvSpPr>
        <p:spPr>
          <a:xfrm>
            <a:off x="1240012" y="1279883"/>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4" name="Google Shape;344;p19"/>
          <p:cNvPicPr preferRelativeResize="0"/>
          <p:nvPr/>
        </p:nvPicPr>
        <p:blipFill rotWithShape="1">
          <a:blip r:embed="rId4">
            <a:alphaModFix/>
          </a:blip>
          <a:srcRect b="0" l="0" r="0" t="0"/>
          <a:stretch/>
        </p:blipFill>
        <p:spPr>
          <a:xfrm>
            <a:off x="4912659" y="2144067"/>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descr="Artificial Intelligence" id="350" name="Google Shape;350;g2b81a0eb946_0_6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51" name="Google Shape;351;g2b81a0eb946_0_66"/>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52" name="Google Shape;352;g2b81a0eb946_0_66"/>
          <p:cNvSpPr txBox="1"/>
          <p:nvPr/>
        </p:nvSpPr>
        <p:spPr>
          <a:xfrm>
            <a:off x="586150" y="498925"/>
            <a:ext cx="8088900" cy="11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Breathing when it is cold outside is an example of condensation. The hot water vapor from your body is released into the cold air and creates tiny water droplets that you can see.</a:t>
            </a:r>
            <a:endParaRPr b="0" i="0" sz="3200" u="none" cap="none" strike="noStrike">
              <a:solidFill>
                <a:schemeClr val="dk1"/>
              </a:solidFill>
              <a:latin typeface="Calibri"/>
              <a:ea typeface="Calibri"/>
              <a:cs typeface="Calibri"/>
              <a:sym typeface="Calibri"/>
            </a:endParaRPr>
          </a:p>
        </p:txBody>
      </p:sp>
      <p:pic>
        <p:nvPicPr>
          <p:cNvPr id="353" name="Google Shape;353;g2b81a0eb946_0_66"/>
          <p:cNvPicPr preferRelativeResize="0"/>
          <p:nvPr/>
        </p:nvPicPr>
        <p:blipFill>
          <a:blip r:embed="rId5">
            <a:alphaModFix/>
          </a:blip>
          <a:stretch>
            <a:fillRect/>
          </a:stretch>
        </p:blipFill>
        <p:spPr>
          <a:xfrm>
            <a:off x="1894975" y="2637700"/>
            <a:ext cx="5737575" cy="3832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type="title"/>
          </p:nvPr>
        </p:nvSpPr>
        <p:spPr>
          <a:xfrm>
            <a:off x="618565" y="30031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3600"/>
              <a:t>Big Question: </a:t>
            </a:r>
            <a:r>
              <a:rPr lang="en-US" sz="3600"/>
              <a:t>How does water move throughout Earth’s atmosphere?</a:t>
            </a:r>
            <a:endParaRPr/>
          </a:p>
        </p:txBody>
      </p:sp>
      <p:sp>
        <p:nvSpPr>
          <p:cNvPr descr="Lightbulb and gear" id="135" name="Google Shape;135;p3"/>
          <p:cNvSpPr/>
          <p:nvPr/>
        </p:nvSpPr>
        <p:spPr>
          <a:xfrm>
            <a:off x="95922" y="240153"/>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p3"/>
          <p:cNvPicPr preferRelativeResize="0"/>
          <p:nvPr/>
        </p:nvPicPr>
        <p:blipFill rotWithShape="1">
          <a:blip r:embed="rId4">
            <a:alphaModFix/>
          </a:blip>
          <a:srcRect b="0" l="0" r="0" t="0"/>
          <a:stretch/>
        </p:blipFill>
        <p:spPr>
          <a:xfrm>
            <a:off x="233075" y="1550591"/>
            <a:ext cx="8677837" cy="48812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descr="Artificial Intelligence" id="359" name="Google Shape;359;g2b81d52bfa7_1_7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60" name="Google Shape;360;g2b81d52bfa7_1_75"/>
          <p:cNvPicPr preferRelativeResize="0"/>
          <p:nvPr/>
        </p:nvPicPr>
        <p:blipFill rotWithShape="1">
          <a:blip r:embed="rId4">
            <a:alphaModFix/>
          </a:blip>
          <a:srcRect b="0" l="0" r="0" t="0"/>
          <a:stretch/>
        </p:blipFill>
        <p:spPr>
          <a:xfrm>
            <a:off x="735230" y="146272"/>
            <a:ext cx="571056" cy="571056"/>
          </a:xfrm>
          <a:prstGeom prst="rect">
            <a:avLst/>
          </a:prstGeom>
          <a:noFill/>
          <a:ln>
            <a:noFill/>
          </a:ln>
        </p:spPr>
      </p:pic>
      <p:sp>
        <p:nvSpPr>
          <p:cNvPr id="361" name="Google Shape;361;g2b81d52bfa7_1_75"/>
          <p:cNvSpPr txBox="1"/>
          <p:nvPr/>
        </p:nvSpPr>
        <p:spPr>
          <a:xfrm>
            <a:off x="586150" y="498925"/>
            <a:ext cx="8088900" cy="11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Clouds are an example of condensation. This is when water vapor cools down into water droplets in the sky.</a:t>
            </a:r>
            <a:endParaRPr b="0" i="0" sz="3200" u="none" cap="none" strike="noStrike">
              <a:solidFill>
                <a:schemeClr val="dk1"/>
              </a:solidFill>
              <a:latin typeface="Calibri"/>
              <a:ea typeface="Calibri"/>
              <a:cs typeface="Calibri"/>
              <a:sym typeface="Calibri"/>
            </a:endParaRPr>
          </a:p>
        </p:txBody>
      </p:sp>
      <p:pic>
        <p:nvPicPr>
          <p:cNvPr id="362" name="Google Shape;362;g2b81d52bfa7_1_75"/>
          <p:cNvPicPr preferRelativeResize="0"/>
          <p:nvPr/>
        </p:nvPicPr>
        <p:blipFill>
          <a:blip r:embed="rId5">
            <a:alphaModFix/>
          </a:blip>
          <a:stretch>
            <a:fillRect/>
          </a:stretch>
        </p:blipFill>
        <p:spPr>
          <a:xfrm>
            <a:off x="152400" y="2228725"/>
            <a:ext cx="8839200" cy="4419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descr="Artificial Intelligence" id="368" name="Google Shape;368;p28"/>
          <p:cNvSpPr/>
          <p:nvPr/>
        </p:nvSpPr>
        <p:spPr>
          <a:xfrm>
            <a:off x="899353" y="1172306"/>
            <a:ext cx="4349262" cy="3997569"/>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69" name="Google Shape;369;p28"/>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descr="Artificial Intelligence" id="375" name="Google Shape;375;p29"/>
          <p:cNvSpPr/>
          <p:nvPr/>
        </p:nvSpPr>
        <p:spPr>
          <a:xfrm>
            <a:off x="0" y="0"/>
            <a:ext cx="735230" cy="73523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6" name="Google Shape;376;p29"/>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77" name="Google Shape;377;p29"/>
          <p:cNvSpPr txBox="1"/>
          <p:nvPr/>
        </p:nvSpPr>
        <p:spPr>
          <a:xfrm>
            <a:off x="324900" y="558900"/>
            <a:ext cx="8494200" cy="13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378" name="Google Shape;378;p29"/>
          <p:cNvSpPr txBox="1"/>
          <p:nvPr/>
        </p:nvSpPr>
        <p:spPr>
          <a:xfrm>
            <a:off x="586150" y="498925"/>
            <a:ext cx="8088900" cy="112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Rain is</a:t>
            </a:r>
            <a:r>
              <a:rPr lang="en-US" sz="3200">
                <a:latin typeface="Calibri"/>
                <a:ea typeface="Calibri"/>
                <a:cs typeface="Calibri"/>
                <a:sym typeface="Calibri"/>
              </a:rPr>
              <a:t> not an example of condensation</a:t>
            </a:r>
            <a:r>
              <a:rPr lang="en-US" sz="3200">
                <a:solidFill>
                  <a:srgbClr val="000000"/>
                </a:solidFill>
                <a:latin typeface="Calibri"/>
                <a:ea typeface="Calibri"/>
                <a:cs typeface="Calibri"/>
                <a:sym typeface="Calibri"/>
              </a:rPr>
              <a:t>. Th</a:t>
            </a:r>
            <a:r>
              <a:rPr lang="en-US" sz="3200">
                <a:latin typeface="Calibri"/>
                <a:ea typeface="Calibri"/>
                <a:cs typeface="Calibri"/>
                <a:sym typeface="Calibri"/>
              </a:rPr>
              <a:t>is is when </a:t>
            </a:r>
            <a:r>
              <a:rPr lang="en-US" sz="3200">
                <a:solidFill>
                  <a:srgbClr val="000000"/>
                </a:solidFill>
                <a:latin typeface="Calibri"/>
                <a:ea typeface="Calibri"/>
                <a:cs typeface="Calibri"/>
                <a:sym typeface="Calibri"/>
              </a:rPr>
              <a:t>water droplets fall to Earth when the atmosphere is warmer</a:t>
            </a:r>
            <a:r>
              <a:rPr lang="en-US" sz="3200">
                <a:latin typeface="Calibri"/>
                <a:ea typeface="Calibri"/>
                <a:cs typeface="Calibri"/>
                <a:sym typeface="Calibri"/>
              </a:rPr>
              <a:t>, and is an example of precipitation.</a:t>
            </a:r>
            <a:endParaRPr b="0" i="0" sz="3200" u="none" cap="none" strike="noStrike">
              <a:solidFill>
                <a:srgbClr val="000000"/>
              </a:solidFill>
              <a:latin typeface="Calibri"/>
              <a:ea typeface="Calibri"/>
              <a:cs typeface="Calibri"/>
              <a:sym typeface="Calibri"/>
            </a:endParaRPr>
          </a:p>
        </p:txBody>
      </p:sp>
      <p:pic>
        <p:nvPicPr>
          <p:cNvPr id="379" name="Google Shape;379;p29"/>
          <p:cNvPicPr preferRelativeResize="0"/>
          <p:nvPr/>
        </p:nvPicPr>
        <p:blipFill rotWithShape="1">
          <a:blip r:embed="rId5">
            <a:alphaModFix/>
          </a:blip>
          <a:srcRect b="0" l="0" r="0" t="0"/>
          <a:stretch/>
        </p:blipFill>
        <p:spPr>
          <a:xfrm>
            <a:off x="1509850" y="2696375"/>
            <a:ext cx="6124300" cy="3919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descr="Artificial Intelligence" id="385" name="Google Shape;385;g2b81a0eb946_0_75"/>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6" name="Google Shape;386;g2b81a0eb946_0_75"/>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387" name="Google Shape;387;g2b81a0eb946_0_75"/>
          <p:cNvSpPr txBox="1"/>
          <p:nvPr/>
        </p:nvSpPr>
        <p:spPr>
          <a:xfrm>
            <a:off x="324900" y="558900"/>
            <a:ext cx="8494200" cy="135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latin typeface="Calibri"/>
                <a:ea typeface="Calibri"/>
                <a:cs typeface="Calibri"/>
                <a:sym typeface="Calibri"/>
              </a:rPr>
              <a:t>Boiling water is not an example of condensation. The water heats up and creates water vapor as it goes into the air. This is an example of evaporation.</a:t>
            </a:r>
            <a:endParaRPr b="0" i="0" sz="3200" u="none" cap="none" strike="noStrike">
              <a:solidFill>
                <a:schemeClr val="dk1"/>
              </a:solidFill>
              <a:latin typeface="Calibri"/>
              <a:ea typeface="Calibri"/>
              <a:cs typeface="Calibri"/>
              <a:sym typeface="Calibri"/>
            </a:endParaRPr>
          </a:p>
        </p:txBody>
      </p:sp>
      <p:pic>
        <p:nvPicPr>
          <p:cNvPr id="388" name="Google Shape;388;g2b81a0eb946_0_75"/>
          <p:cNvPicPr preferRelativeResize="0"/>
          <p:nvPr/>
        </p:nvPicPr>
        <p:blipFill>
          <a:blip r:embed="rId5">
            <a:alphaModFix/>
          </a:blip>
          <a:stretch>
            <a:fillRect/>
          </a:stretch>
        </p:blipFill>
        <p:spPr>
          <a:xfrm>
            <a:off x="1174088" y="2601175"/>
            <a:ext cx="6795823" cy="42568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descr="Questions" id="394" name="Google Shape;394;p31"/>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ae5f078f16_0_593"/>
          <p:cNvSpPr txBox="1"/>
          <p:nvPr/>
        </p:nvSpPr>
        <p:spPr>
          <a:xfrm>
            <a:off x="360900" y="424775"/>
            <a:ext cx="84222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500" u="none" cap="none" strike="noStrike">
                <a:solidFill>
                  <a:schemeClr val="dk1"/>
                </a:solidFill>
                <a:latin typeface="Calibri"/>
                <a:ea typeface="Calibri"/>
                <a:cs typeface="Calibri"/>
                <a:sym typeface="Calibri"/>
              </a:rPr>
              <a:t>Why</a:t>
            </a:r>
            <a:r>
              <a:rPr lang="en-US" sz="3500">
                <a:solidFill>
                  <a:schemeClr val="dk1"/>
                </a:solidFill>
                <a:latin typeface="Calibri"/>
                <a:ea typeface="Calibri"/>
                <a:cs typeface="Calibri"/>
                <a:sym typeface="Calibri"/>
              </a:rPr>
              <a:t> is boiling water not an example of condensation but the water on a pot lid is?</a:t>
            </a:r>
            <a:endParaRPr b="0" i="0" sz="1300" u="none" cap="none" strike="noStrike">
              <a:solidFill>
                <a:srgbClr val="000000"/>
              </a:solidFill>
              <a:latin typeface="Arial"/>
              <a:ea typeface="Arial"/>
              <a:cs typeface="Arial"/>
              <a:sym typeface="Arial"/>
            </a:endParaRPr>
          </a:p>
        </p:txBody>
      </p:sp>
      <p:sp>
        <p:nvSpPr>
          <p:cNvPr descr="Questions" id="401" name="Google Shape;401;g2ae5f078f16_0_59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2" name="Google Shape;402;g2ae5f078f16_0_593"/>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03" name="Google Shape;403;g2ae5f078f16_0_593"/>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04" name="Google Shape;404;g2ae5f078f16_0_593"/>
          <p:cNvPicPr preferRelativeResize="0"/>
          <p:nvPr/>
        </p:nvPicPr>
        <p:blipFill>
          <a:blip r:embed="rId5">
            <a:alphaModFix/>
          </a:blip>
          <a:stretch>
            <a:fillRect/>
          </a:stretch>
        </p:blipFill>
        <p:spPr>
          <a:xfrm>
            <a:off x="360901" y="2691425"/>
            <a:ext cx="3922373" cy="2456929"/>
          </a:xfrm>
          <a:prstGeom prst="rect">
            <a:avLst/>
          </a:prstGeom>
          <a:noFill/>
          <a:ln>
            <a:noFill/>
          </a:ln>
        </p:spPr>
      </p:pic>
      <p:pic>
        <p:nvPicPr>
          <p:cNvPr id="405" name="Google Shape;405;g2ae5f078f16_0_593"/>
          <p:cNvPicPr preferRelativeResize="0"/>
          <p:nvPr/>
        </p:nvPicPr>
        <p:blipFill>
          <a:blip r:embed="rId6">
            <a:alphaModFix/>
          </a:blip>
          <a:stretch>
            <a:fillRect/>
          </a:stretch>
        </p:blipFill>
        <p:spPr>
          <a:xfrm>
            <a:off x="4857750" y="2636575"/>
            <a:ext cx="3922376" cy="261491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0"/>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12" name="Google Shape;412;p50"/>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descr="Rewind" id="418" name="Google Shape;418;g2b81d52bfa7_2_1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2b81d52bfa7_2_11"/>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Condensation</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when water vapor in the air cools down and turns back into tiny water droplets </a:t>
            </a:r>
            <a:endParaRPr b="1" i="0" sz="3400" u="none" cap="none" strike="noStrike">
              <a:solidFill>
                <a:srgbClr val="000000"/>
              </a:solidFill>
              <a:latin typeface="Calibri"/>
              <a:ea typeface="Calibri"/>
              <a:cs typeface="Calibri"/>
              <a:sym typeface="Calibri"/>
            </a:endParaRPr>
          </a:p>
        </p:txBody>
      </p:sp>
      <p:pic>
        <p:nvPicPr>
          <p:cNvPr id="420" name="Google Shape;420;g2b81d52bfa7_2_11"/>
          <p:cNvPicPr preferRelativeResize="0"/>
          <p:nvPr/>
        </p:nvPicPr>
        <p:blipFill>
          <a:blip r:embed="rId4">
            <a:alphaModFix/>
          </a:blip>
          <a:stretch>
            <a:fillRect/>
          </a:stretch>
        </p:blipFill>
        <p:spPr>
          <a:xfrm>
            <a:off x="130350" y="2392850"/>
            <a:ext cx="4068424" cy="3051325"/>
          </a:xfrm>
          <a:prstGeom prst="rect">
            <a:avLst/>
          </a:prstGeom>
          <a:noFill/>
          <a:ln>
            <a:noFill/>
          </a:ln>
        </p:spPr>
      </p:pic>
      <p:pic>
        <p:nvPicPr>
          <p:cNvPr id="421" name="Google Shape;421;g2b81d52bfa7_2_11"/>
          <p:cNvPicPr preferRelativeResize="0"/>
          <p:nvPr/>
        </p:nvPicPr>
        <p:blipFill>
          <a:blip r:embed="rId5">
            <a:alphaModFix/>
          </a:blip>
          <a:stretch>
            <a:fillRect/>
          </a:stretch>
        </p:blipFill>
        <p:spPr>
          <a:xfrm>
            <a:off x="4441650" y="2392850"/>
            <a:ext cx="4572000" cy="30513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descr="Artificial Intelligence" id="427" name="Google Shape;427;g2b81a0eb946_0_222"/>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28" name="Google Shape;428;g2b81a0eb946_0_222"/>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2b81a0eb946_0_228"/>
          <p:cNvSpPr txBox="1"/>
          <p:nvPr/>
        </p:nvSpPr>
        <p:spPr>
          <a:xfrm>
            <a:off x="1344705" y="1278652"/>
            <a:ext cx="69744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35" name="Google Shape;435;g2b81a0eb946_0_228"/>
          <p:cNvCxnSpPr/>
          <p:nvPr/>
        </p:nvCxnSpPr>
        <p:spPr>
          <a:xfrm flipH="1">
            <a:off x="3687659"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cxnSp>
        <p:nvCxnSpPr>
          <p:cNvPr id="436" name="Google Shape;436;g2b81a0eb946_0_228"/>
          <p:cNvCxnSpPr/>
          <p:nvPr/>
        </p:nvCxnSpPr>
        <p:spPr>
          <a:xfrm>
            <a:off x="5926016" y="2210637"/>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437" name="Google Shape;437;g2b81a0eb946_0_228"/>
          <p:cNvSpPr txBox="1"/>
          <p:nvPr/>
        </p:nvSpPr>
        <p:spPr>
          <a:xfrm>
            <a:off x="2723103" y="4310743"/>
            <a:ext cx="158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(root word)</a:t>
            </a:r>
            <a:endParaRPr b="0" i="0" sz="1400" u="none" cap="none" strike="noStrike">
              <a:solidFill>
                <a:srgbClr val="000000"/>
              </a:solidFill>
              <a:latin typeface="Arial"/>
              <a:ea typeface="Arial"/>
              <a:cs typeface="Arial"/>
              <a:sym typeface="Arial"/>
            </a:endParaRPr>
          </a:p>
        </p:txBody>
      </p:sp>
      <p:sp>
        <p:nvSpPr>
          <p:cNvPr id="438" name="Google Shape;438;g2b81a0eb946_0_228"/>
          <p:cNvSpPr txBox="1"/>
          <p:nvPr/>
        </p:nvSpPr>
        <p:spPr>
          <a:xfrm>
            <a:off x="6309526" y="4308286"/>
            <a:ext cx="86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sp>
        <p:nvSpPr>
          <p:cNvPr descr="Artificial Intelligence" id="439" name="Google Shape;439;g2b81a0eb946_0_22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40" name="Google Shape;440;g2b81a0eb946_0_228"/>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p11"/>
          <p:cNvSpPr/>
          <p:nvPr/>
        </p:nvSpPr>
        <p:spPr>
          <a:xfrm>
            <a:off x="1828800" y="980515"/>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2b81a0eb946_0_239"/>
          <p:cNvSpPr txBox="1"/>
          <p:nvPr/>
        </p:nvSpPr>
        <p:spPr>
          <a:xfrm>
            <a:off x="1971988" y="1278652"/>
            <a:ext cx="55224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  </a:t>
            </a:r>
            <a:r>
              <a:rPr b="1" i="0" lang="en-US" sz="6400" u="none" cap="none" strike="noStrike">
                <a:solidFill>
                  <a:schemeClr val="dk1"/>
                </a:solidFill>
                <a:latin typeface="Calibri"/>
                <a:ea typeface="Calibri"/>
                <a:cs typeface="Calibri"/>
                <a:sym typeface="Calibri"/>
              </a:rPr>
              <a: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47" name="Google Shape;447;g2b81a0eb946_0_239"/>
          <p:cNvCxnSpPr/>
          <p:nvPr/>
        </p:nvCxnSpPr>
        <p:spPr>
          <a:xfrm flipH="1">
            <a:off x="3687659" y="2210637"/>
            <a:ext cx="522600" cy="10839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cxnSp>
        <p:nvCxnSpPr>
          <p:cNvPr id="448" name="Google Shape;448;g2b81a0eb946_0_239"/>
          <p:cNvCxnSpPr/>
          <p:nvPr/>
        </p:nvCxnSpPr>
        <p:spPr>
          <a:xfrm>
            <a:off x="3356149" y="4387951"/>
            <a:ext cx="8541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449" name="Google Shape;449;g2b81a0eb946_0_239"/>
          <p:cNvSpPr/>
          <p:nvPr/>
        </p:nvSpPr>
        <p:spPr>
          <a:xfrm>
            <a:off x="1823590" y="3294588"/>
            <a:ext cx="3315900" cy="10839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0" name="Google Shape;450;g2b81a0eb946_0_239"/>
          <p:cNvSpPr txBox="1"/>
          <p:nvPr/>
        </p:nvSpPr>
        <p:spPr>
          <a:xfrm>
            <a:off x="3783200" y="5319925"/>
            <a:ext cx="2129400" cy="646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a:t>
            </a:r>
            <a:r>
              <a:rPr lang="en-US" sz="3600">
                <a:solidFill>
                  <a:schemeClr val="dk1"/>
                </a:solidFill>
                <a:latin typeface="Calibri"/>
                <a:ea typeface="Calibri"/>
                <a:cs typeface="Calibri"/>
                <a:sym typeface="Calibri"/>
              </a:rPr>
              <a:t>o thicken</a:t>
            </a:r>
            <a:endParaRPr b="0" i="0" sz="3600" u="none" cap="none" strike="noStrike">
              <a:solidFill>
                <a:schemeClr val="dk1"/>
              </a:solidFill>
              <a:latin typeface="Calibri"/>
              <a:ea typeface="Calibri"/>
              <a:cs typeface="Calibri"/>
              <a:sym typeface="Calibri"/>
            </a:endParaRPr>
          </a:p>
        </p:txBody>
      </p:sp>
      <p:sp>
        <p:nvSpPr>
          <p:cNvPr descr="Artificial Intelligence" id="451" name="Google Shape;451;g2b81a0eb946_0_23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52" name="Google Shape;452;g2b81a0eb946_0_239"/>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2b81a0eb946_0_250"/>
          <p:cNvSpPr txBox="1"/>
          <p:nvPr/>
        </p:nvSpPr>
        <p:spPr>
          <a:xfrm>
            <a:off x="1971988" y="1278652"/>
            <a:ext cx="55542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Condes </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59" name="Google Shape;459;g2b81a0eb946_0_250"/>
          <p:cNvCxnSpPr/>
          <p:nvPr/>
        </p:nvCxnSpPr>
        <p:spPr>
          <a:xfrm>
            <a:off x="5926016" y="2210637"/>
            <a:ext cx="464700" cy="1218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460" name="Google Shape;460;g2b81a0eb946_0_250"/>
          <p:cNvSpPr txBox="1"/>
          <p:nvPr/>
        </p:nvSpPr>
        <p:spPr>
          <a:xfrm>
            <a:off x="4571999" y="5006300"/>
            <a:ext cx="29541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result of an action</a:t>
            </a:r>
            <a:endParaRPr b="0" i="0" sz="1400" u="none" cap="none" strike="noStrike">
              <a:solidFill>
                <a:srgbClr val="000000"/>
              </a:solidFill>
              <a:latin typeface="Arial"/>
              <a:ea typeface="Arial"/>
              <a:cs typeface="Arial"/>
              <a:sym typeface="Arial"/>
            </a:endParaRPr>
          </a:p>
        </p:txBody>
      </p:sp>
      <p:cxnSp>
        <p:nvCxnSpPr>
          <p:cNvPr id="461" name="Google Shape;461;g2b81a0eb946_0_250"/>
          <p:cNvCxnSpPr/>
          <p:nvPr/>
        </p:nvCxnSpPr>
        <p:spPr>
          <a:xfrm flipH="1">
            <a:off x="6069201" y="4190163"/>
            <a:ext cx="477300" cy="7536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462" name="Google Shape;462;g2b81a0eb946_0_250"/>
          <p:cNvSpPr/>
          <p:nvPr/>
        </p:nvSpPr>
        <p:spPr>
          <a:xfrm>
            <a:off x="5016347" y="3235899"/>
            <a:ext cx="2509800" cy="9543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63" name="Google Shape;463;g2b81a0eb946_0_25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64" name="Google Shape;464;g2b81a0eb946_0_250"/>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b81a0eb946_0_261"/>
          <p:cNvSpPr txBox="1"/>
          <p:nvPr/>
        </p:nvSpPr>
        <p:spPr>
          <a:xfrm>
            <a:off x="1165608" y="1188217"/>
            <a:ext cx="6581700" cy="304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Condensation</a:t>
            </a:r>
            <a:endParaRPr b="0" i="0" sz="1400" u="none" cap="none" strike="noStrike">
              <a:solidFill>
                <a:srgbClr val="000000"/>
              </a:solidFill>
              <a:latin typeface="Arial"/>
              <a:ea typeface="Arial"/>
              <a:cs typeface="Arial"/>
              <a:sym typeface="Arial"/>
            </a:endParaRPr>
          </a:p>
        </p:txBody>
      </p:sp>
      <p:sp>
        <p:nvSpPr>
          <p:cNvPr id="471" name="Google Shape;471;g2b81a0eb946_0_261"/>
          <p:cNvSpPr txBox="1"/>
          <p:nvPr/>
        </p:nvSpPr>
        <p:spPr>
          <a:xfrm>
            <a:off x="1566286" y="4940190"/>
            <a:ext cx="5247000" cy="523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The act of water </a:t>
            </a:r>
            <a:r>
              <a:rPr lang="en-US" sz="2800">
                <a:solidFill>
                  <a:schemeClr val="dk1"/>
                </a:solidFill>
                <a:latin typeface="Calibri"/>
                <a:ea typeface="Calibri"/>
                <a:cs typeface="Calibri"/>
                <a:sym typeface="Calibri"/>
              </a:rPr>
              <a:t>thickening</a:t>
            </a:r>
            <a:endParaRPr b="0" i="0" sz="2800" u="none" cap="none" strike="noStrike">
              <a:solidFill>
                <a:schemeClr val="dk1"/>
              </a:solidFill>
              <a:latin typeface="Calibri"/>
              <a:ea typeface="Calibri"/>
              <a:cs typeface="Calibri"/>
              <a:sym typeface="Calibri"/>
            </a:endParaRPr>
          </a:p>
        </p:txBody>
      </p:sp>
      <p:sp>
        <p:nvSpPr>
          <p:cNvPr id="472" name="Google Shape;472;g2b81a0eb946_0_261"/>
          <p:cNvSpPr/>
          <p:nvPr/>
        </p:nvSpPr>
        <p:spPr>
          <a:xfrm>
            <a:off x="4571999" y="1372004"/>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3" name="Google Shape;473;g2b81a0eb946_0_261"/>
          <p:cNvSpPr/>
          <p:nvPr/>
        </p:nvSpPr>
        <p:spPr>
          <a:xfrm>
            <a:off x="4340888" y="4059534"/>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Artificial Intelligence" id="474" name="Google Shape;474;g2b81a0eb946_0_26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75" name="Google Shape;475;g2b81a0eb946_0_261"/>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descr="Questions" id="481" name="Google Shape;481;g2b81a0eb946_0_271"/>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b81a0eb946_0_276"/>
          <p:cNvSpPr txBox="1"/>
          <p:nvPr/>
        </p:nvSpPr>
        <p:spPr>
          <a:xfrm>
            <a:off x="898070" y="367615"/>
            <a:ext cx="79521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How can we use the word parts of </a:t>
            </a:r>
            <a:r>
              <a:rPr b="1" lang="en-US" sz="3600">
                <a:solidFill>
                  <a:schemeClr val="dk1"/>
                </a:solidFill>
                <a:latin typeface="Calibri"/>
                <a:ea typeface="Calibri"/>
                <a:cs typeface="Calibri"/>
                <a:sym typeface="Calibri"/>
              </a:rPr>
              <a:t>condensation</a:t>
            </a:r>
            <a:r>
              <a:rPr b="0" i="0" lang="en-US" sz="3600" u="none" cap="none" strike="noStrike">
                <a:solidFill>
                  <a:schemeClr val="dk1"/>
                </a:solidFill>
                <a:latin typeface="Calibri"/>
                <a:ea typeface="Calibri"/>
                <a:cs typeface="Calibri"/>
                <a:sym typeface="Calibri"/>
              </a:rPr>
              <a:t> to help us remember the definition of the term?</a:t>
            </a:r>
            <a:endParaRPr b="0" i="0" sz="1400" u="none" cap="none" strike="noStrike">
              <a:solidFill>
                <a:srgbClr val="000000"/>
              </a:solidFill>
              <a:latin typeface="Arial"/>
              <a:ea typeface="Arial"/>
              <a:cs typeface="Arial"/>
              <a:sym typeface="Arial"/>
            </a:endParaRPr>
          </a:p>
        </p:txBody>
      </p:sp>
      <p:sp>
        <p:nvSpPr>
          <p:cNvPr descr="Questions" id="488" name="Google Shape;488;g2b81a0eb946_0_27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b81a0eb946_0_276"/>
          <p:cNvSpPr txBox="1"/>
          <p:nvPr/>
        </p:nvSpPr>
        <p:spPr>
          <a:xfrm>
            <a:off x="799941" y="2466426"/>
            <a:ext cx="7544100" cy="403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1" i="0" sz="6400" u="none" cap="none" strike="noStrike">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Clr>
                <a:srgbClr val="000000"/>
              </a:buClr>
              <a:buSzPts val="6400"/>
              <a:buFont typeface="Arial"/>
              <a:buNone/>
            </a:pPr>
            <a:r>
              <a:rPr b="1" lang="en-US" sz="6400">
                <a:solidFill>
                  <a:schemeClr val="dk1"/>
                </a:solidFill>
                <a:latin typeface="Calibri"/>
                <a:ea typeface="Calibri"/>
                <a:cs typeface="Calibri"/>
                <a:sym typeface="Calibri"/>
              </a:rPr>
              <a:t>Condens</a:t>
            </a:r>
            <a:r>
              <a:rPr b="1" i="0" lang="en-US" sz="6400" u="none" cap="none" strike="noStrike">
                <a:solidFill>
                  <a:schemeClr val="dk1"/>
                </a:solidFill>
                <a:latin typeface="Calibri"/>
                <a:ea typeface="Calibri"/>
                <a:cs typeface="Calibri"/>
                <a:sym typeface="Calibri"/>
              </a:rPr>
              <a:t>        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400"/>
              <a:buFont typeface="Arial"/>
              <a:buNone/>
            </a:pPr>
            <a:r>
              <a:t/>
            </a:r>
            <a:endParaRPr b="0" i="0" sz="6400" u="none" cap="none" strike="noStrike">
              <a:solidFill>
                <a:schemeClr val="dk1"/>
              </a:solidFill>
              <a:latin typeface="Calibri"/>
              <a:ea typeface="Calibri"/>
              <a:cs typeface="Calibri"/>
              <a:sym typeface="Calibri"/>
            </a:endParaRPr>
          </a:p>
        </p:txBody>
      </p:sp>
      <p:cxnSp>
        <p:nvCxnSpPr>
          <p:cNvPr id="490" name="Google Shape;490;g2b81a0eb946_0_276"/>
          <p:cNvCxnSpPr/>
          <p:nvPr/>
        </p:nvCxnSpPr>
        <p:spPr>
          <a:xfrm flipH="1">
            <a:off x="3118541" y="3342612"/>
            <a:ext cx="915000" cy="10293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91" name="Google Shape;491;g2b81a0eb946_0_276"/>
          <p:cNvCxnSpPr/>
          <p:nvPr/>
        </p:nvCxnSpPr>
        <p:spPr>
          <a:xfrm>
            <a:off x="5802484" y="3490162"/>
            <a:ext cx="868500" cy="9780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b81a0eb946_0_360"/>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98" name="Google Shape;498;g2b81a0eb946_0_360"/>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descr="Rewind" id="504" name="Google Shape;504;g2b81d52bfa7_2_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2b81d52bfa7_2_3"/>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Condensation</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when water vapor in the air cools down and turns back into tiny water droplets </a:t>
            </a:r>
            <a:endParaRPr b="1" i="0" sz="3400" u="none" cap="none" strike="noStrike">
              <a:solidFill>
                <a:srgbClr val="000000"/>
              </a:solidFill>
              <a:latin typeface="Calibri"/>
              <a:ea typeface="Calibri"/>
              <a:cs typeface="Calibri"/>
              <a:sym typeface="Calibri"/>
            </a:endParaRPr>
          </a:p>
        </p:txBody>
      </p:sp>
      <p:pic>
        <p:nvPicPr>
          <p:cNvPr id="506" name="Google Shape;506;g2b81d52bfa7_2_3"/>
          <p:cNvPicPr preferRelativeResize="0"/>
          <p:nvPr/>
        </p:nvPicPr>
        <p:blipFill>
          <a:blip r:embed="rId4">
            <a:alphaModFix/>
          </a:blip>
          <a:stretch>
            <a:fillRect/>
          </a:stretch>
        </p:blipFill>
        <p:spPr>
          <a:xfrm>
            <a:off x="130350" y="2392850"/>
            <a:ext cx="4068424" cy="3051325"/>
          </a:xfrm>
          <a:prstGeom prst="rect">
            <a:avLst/>
          </a:prstGeom>
          <a:noFill/>
          <a:ln>
            <a:noFill/>
          </a:ln>
        </p:spPr>
      </p:pic>
      <p:pic>
        <p:nvPicPr>
          <p:cNvPr id="507" name="Google Shape;507;g2b81d52bfa7_2_3"/>
          <p:cNvPicPr preferRelativeResize="0"/>
          <p:nvPr/>
        </p:nvPicPr>
        <p:blipFill>
          <a:blip r:embed="rId5">
            <a:alphaModFix/>
          </a:blip>
          <a:stretch>
            <a:fillRect/>
          </a:stretch>
        </p:blipFill>
        <p:spPr>
          <a:xfrm>
            <a:off x="4441650" y="2392850"/>
            <a:ext cx="4572000" cy="305133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ae5f078f16_0_780"/>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4" name="Google Shape;514;g2ae5f078f16_0_780"/>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515" name="Google Shape;515;g2ae5f078f16_0_780"/>
          <p:cNvCxnSpPr>
            <a:stCxn id="516" idx="4"/>
            <a:endCxn id="513"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517" name="Google Shape;517;g2ae5f078f16_0_780"/>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518" name="Google Shape;518;g2ae5f078f16_0_780"/>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516" name="Google Shape;516;g2ae5f078f16_0_780"/>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2ae5f078f16_0_79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25" name="Google Shape;525;g2ae5f078f16_0_79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26" name="Google Shape;526;g2ae5f078f16_0_790"/>
          <p:cNvCxnSpPr>
            <a:stCxn id="527" idx="4"/>
            <a:endCxn id="524"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28" name="Google Shape;528;g2ae5f078f16_0_79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29" name="Google Shape;529;g2ae5f078f16_0_79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27" name="Google Shape;527;g2ae5f078f16_0_79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0" name="Google Shape;530;g2ae5f078f16_0_790"/>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Condensation</a:t>
            </a:r>
            <a:endParaRPr b="1" i="0" sz="2900" u="none" cap="none" strike="noStrike">
              <a:solidFill>
                <a:srgbClr val="000000"/>
              </a:solidFill>
              <a:latin typeface="Poppins"/>
              <a:ea typeface="Poppins"/>
              <a:cs typeface="Poppins"/>
              <a:sym typeface="Poppins"/>
            </a:endParaRPr>
          </a:p>
        </p:txBody>
      </p:sp>
      <p:sp>
        <p:nvSpPr>
          <p:cNvPr id="531" name="Google Shape;531;g2ae5f078f16_0_79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32" name="Google Shape;532;g2ae5f078f16_0_79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33" name="Google Shape;533;g2ae5f078f16_0_79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34" name="Google Shape;534;g2ae5f078f16_0_790"/>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condensation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535" name="Google Shape;535;g2ae5f078f16_0_79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36" name="Google Shape;536;g2ae5f078f16_0_79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37" name="Google Shape;537;g2ae5f078f16_0_790"/>
          <p:cNvCxnSpPr>
            <a:stCxn id="538" idx="4"/>
            <a:endCxn id="53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39" name="Google Shape;539;g2ae5f078f16_0_79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0" name="Google Shape;540;g2ae5f078f16_0_79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38" name="Google Shape;538;g2ae5f078f16_0_79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g2ae5f078f16_0_811"/>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condensation</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47" name="Google Shape;547;g2ae5f078f16_0_8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8" name="Google Shape;548;g2ae5f078f16_0_8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9" name="Google Shape;549;g2ae5f078f16_0_811"/>
          <p:cNvCxnSpPr>
            <a:stCxn id="550" idx="4"/>
            <a:endCxn id="54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51" name="Google Shape;551;g2ae5f078f16_0_8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52" name="Google Shape;552;g2ae5f078f16_0_8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50" name="Google Shape;550;g2ae5f078f16_0_8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53" name="Google Shape;553;g2ae5f078f16_0_811"/>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54" name="Google Shape;554;g2ae5f078f16_0_811"/>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55" name="Google Shape;555;g2ae5f078f16_0_811"/>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56" name="Google Shape;556;g2ae5f078f16_0_811"/>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57" name="Google Shape;557;g2ae5f078f16_0_811"/>
          <p:cNvPicPr preferRelativeResize="0"/>
          <p:nvPr/>
        </p:nvPicPr>
        <p:blipFill rotWithShape="1">
          <a:blip r:embed="rId3">
            <a:alphaModFix/>
          </a:blip>
          <a:srcRect b="0" l="0" r="0" t="0"/>
          <a:stretch/>
        </p:blipFill>
        <p:spPr>
          <a:xfrm>
            <a:off x="1199911" y="1735700"/>
            <a:ext cx="3484250" cy="2737614"/>
          </a:xfrm>
          <a:prstGeom prst="rect">
            <a:avLst/>
          </a:prstGeom>
          <a:noFill/>
          <a:ln>
            <a:noFill/>
          </a:ln>
        </p:spPr>
      </p:pic>
      <p:pic>
        <p:nvPicPr>
          <p:cNvPr id="558" name="Google Shape;558;g2ae5f078f16_0_811"/>
          <p:cNvPicPr preferRelativeResize="0"/>
          <p:nvPr/>
        </p:nvPicPr>
        <p:blipFill rotWithShape="1">
          <a:blip r:embed="rId4">
            <a:alphaModFix/>
          </a:blip>
          <a:srcRect b="0" l="0" r="0" t="0"/>
          <a:stretch/>
        </p:blipFill>
        <p:spPr>
          <a:xfrm>
            <a:off x="898600" y="4799546"/>
            <a:ext cx="3886500" cy="1215361"/>
          </a:xfrm>
          <a:prstGeom prst="rect">
            <a:avLst/>
          </a:prstGeom>
          <a:noFill/>
          <a:ln>
            <a:noFill/>
          </a:ln>
        </p:spPr>
      </p:pic>
      <p:pic>
        <p:nvPicPr>
          <p:cNvPr id="559" name="Google Shape;559;g2ae5f078f16_0_811"/>
          <p:cNvPicPr preferRelativeResize="0"/>
          <p:nvPr/>
        </p:nvPicPr>
        <p:blipFill>
          <a:blip r:embed="rId5">
            <a:alphaModFix/>
          </a:blip>
          <a:stretch>
            <a:fillRect/>
          </a:stretch>
        </p:blipFill>
        <p:spPr>
          <a:xfrm>
            <a:off x="5880725" y="4566000"/>
            <a:ext cx="2751898" cy="2063923"/>
          </a:xfrm>
          <a:prstGeom prst="rect">
            <a:avLst/>
          </a:prstGeom>
          <a:noFill/>
          <a:ln>
            <a:noFill/>
          </a:ln>
        </p:spPr>
      </p:pic>
      <p:pic>
        <p:nvPicPr>
          <p:cNvPr id="560" name="Google Shape;560;g2ae5f078f16_0_811"/>
          <p:cNvPicPr preferRelativeResize="0"/>
          <p:nvPr/>
        </p:nvPicPr>
        <p:blipFill>
          <a:blip r:embed="rId6">
            <a:alphaModFix/>
          </a:blip>
          <a:stretch>
            <a:fillRect/>
          </a:stretch>
        </p:blipFill>
        <p:spPr>
          <a:xfrm>
            <a:off x="5761673" y="1961901"/>
            <a:ext cx="2990002" cy="2063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f1af9ac0f2_0_13"/>
          <p:cNvSpPr txBox="1"/>
          <p:nvPr/>
        </p:nvSpPr>
        <p:spPr>
          <a:xfrm>
            <a:off x="849542" y="312749"/>
            <a:ext cx="8042100" cy="1073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2800"/>
              <a:buFont typeface="Arial"/>
              <a:buNone/>
            </a:pPr>
            <a:r>
              <a:rPr b="1" i="0" lang="en-US" sz="2800" u="sng" cap="none" strike="noStrike">
                <a:solidFill>
                  <a:srgbClr val="0C0C0C"/>
                </a:solidFill>
                <a:latin typeface="Calibri"/>
                <a:ea typeface="Calibri"/>
                <a:cs typeface="Calibri"/>
                <a:sym typeface="Calibri"/>
              </a:rPr>
              <a:t>Atmosphere</a:t>
            </a:r>
            <a:r>
              <a:rPr b="1" i="0" lang="en-US" sz="2800" u="none" cap="none" strike="noStrike">
                <a:solidFill>
                  <a:srgbClr val="0C0C0C"/>
                </a:solidFill>
                <a:latin typeface="Calibri"/>
                <a:ea typeface="Calibri"/>
                <a:cs typeface="Calibri"/>
                <a:sym typeface="Calibri"/>
              </a:rPr>
              <a:t>: </a:t>
            </a:r>
            <a:r>
              <a:rPr b="0" i="0" lang="en-US" sz="2800" u="none" cap="none" strike="noStrike">
                <a:solidFill>
                  <a:srgbClr val="0C0C0C"/>
                </a:solidFill>
                <a:latin typeface="Calibri"/>
                <a:ea typeface="Calibri"/>
                <a:cs typeface="Calibri"/>
                <a:sym typeface="Calibri"/>
              </a:rPr>
              <a:t>the layers of gas surrounding the Earth’s surface</a:t>
            </a:r>
            <a:endParaRPr b="1" i="0" sz="2800" u="none" cap="none" strike="noStrike">
              <a:solidFill>
                <a:schemeClr val="dk1"/>
              </a:solidFill>
              <a:latin typeface="Calibri"/>
              <a:ea typeface="Calibri"/>
              <a:cs typeface="Calibri"/>
              <a:sym typeface="Calibri"/>
            </a:endParaRPr>
          </a:p>
        </p:txBody>
      </p:sp>
      <p:sp>
        <p:nvSpPr>
          <p:cNvPr descr="Rewind" id="149" name="Google Shape;149;g1f1af9ac0f2_0_1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tmosphere.jpg" id="150" name="Google Shape;150;g1f1af9ac0f2_0_13"/>
          <p:cNvPicPr preferRelativeResize="0"/>
          <p:nvPr/>
        </p:nvPicPr>
        <p:blipFill rotWithShape="1">
          <a:blip r:embed="rId4">
            <a:alphaModFix/>
          </a:blip>
          <a:srcRect b="0" l="-40909" r="-40909" t="0"/>
          <a:stretch/>
        </p:blipFill>
        <p:spPr>
          <a:xfrm>
            <a:off x="366765" y="1845129"/>
            <a:ext cx="8229600" cy="452596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2b81d52bfa7_2_32"/>
          <p:cNvSpPr txBox="1"/>
          <p:nvPr/>
        </p:nvSpPr>
        <p:spPr>
          <a:xfrm>
            <a:off x="549264" y="555125"/>
            <a:ext cx="7890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condensation</a:t>
            </a:r>
            <a:r>
              <a:rPr b="0" i="0" lang="en-US" sz="3000" u="none" cap="none" strike="noStrike">
                <a:solidFill>
                  <a:srgbClr val="000000"/>
                </a:solidFill>
                <a:latin typeface="Calibri"/>
                <a:ea typeface="Calibri"/>
                <a:cs typeface="Calibri"/>
                <a:sym typeface="Calibri"/>
              </a:rPr>
              <a:t> from the choices below. </a:t>
            </a:r>
            <a:endParaRPr b="0" i="0" sz="1400" u="none" cap="none" strike="noStrike">
              <a:solidFill>
                <a:srgbClr val="000000"/>
              </a:solidFill>
              <a:latin typeface="Arial"/>
              <a:ea typeface="Arial"/>
              <a:cs typeface="Arial"/>
              <a:sym typeface="Arial"/>
            </a:endParaRPr>
          </a:p>
        </p:txBody>
      </p:sp>
      <p:sp>
        <p:nvSpPr>
          <p:cNvPr id="567" name="Google Shape;567;g2b81d52bfa7_2_3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8" name="Google Shape;568;g2b81d52bfa7_2_3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9" name="Google Shape;569;g2b81d52bfa7_2_32"/>
          <p:cNvCxnSpPr>
            <a:stCxn id="570" idx="4"/>
            <a:endCxn id="56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71" name="Google Shape;571;g2b81d52bfa7_2_3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72" name="Google Shape;572;g2b81d52bfa7_2_3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70" name="Google Shape;570;g2b81d52bfa7_2_3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3" name="Google Shape;573;g2b81d52bfa7_2_32"/>
          <p:cNvSpPr txBox="1"/>
          <p:nvPr/>
        </p:nvSpPr>
        <p:spPr>
          <a:xfrm>
            <a:off x="393330" y="19739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74" name="Google Shape;574;g2b81d52bfa7_2_32"/>
          <p:cNvSpPr txBox="1"/>
          <p:nvPr/>
        </p:nvSpPr>
        <p:spPr>
          <a:xfrm>
            <a:off x="5011271" y="19618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75" name="Google Shape;575;g2b81d52bfa7_2_32"/>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76" name="Google Shape;576;g2b81d52bfa7_2_32"/>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77" name="Google Shape;577;g2b81d52bfa7_2_32"/>
          <p:cNvPicPr preferRelativeResize="0"/>
          <p:nvPr/>
        </p:nvPicPr>
        <p:blipFill rotWithShape="1">
          <a:blip r:embed="rId3">
            <a:alphaModFix/>
          </a:blip>
          <a:srcRect b="0" l="0" r="0" t="0"/>
          <a:stretch/>
        </p:blipFill>
        <p:spPr>
          <a:xfrm>
            <a:off x="1199911" y="1735700"/>
            <a:ext cx="3484250" cy="2737614"/>
          </a:xfrm>
          <a:prstGeom prst="rect">
            <a:avLst/>
          </a:prstGeom>
          <a:noFill/>
          <a:ln>
            <a:noFill/>
          </a:ln>
        </p:spPr>
      </p:pic>
      <p:pic>
        <p:nvPicPr>
          <p:cNvPr id="578" name="Google Shape;578;g2b81d52bfa7_2_32"/>
          <p:cNvPicPr preferRelativeResize="0"/>
          <p:nvPr/>
        </p:nvPicPr>
        <p:blipFill rotWithShape="1">
          <a:blip r:embed="rId4">
            <a:alphaModFix/>
          </a:blip>
          <a:srcRect b="0" l="0" r="0" t="0"/>
          <a:stretch/>
        </p:blipFill>
        <p:spPr>
          <a:xfrm>
            <a:off x="898600" y="4799546"/>
            <a:ext cx="3886500" cy="1215361"/>
          </a:xfrm>
          <a:prstGeom prst="rect">
            <a:avLst/>
          </a:prstGeom>
          <a:noFill/>
          <a:ln>
            <a:noFill/>
          </a:ln>
        </p:spPr>
      </p:pic>
      <p:pic>
        <p:nvPicPr>
          <p:cNvPr id="579" name="Google Shape;579;g2b81d52bfa7_2_32"/>
          <p:cNvPicPr preferRelativeResize="0"/>
          <p:nvPr/>
        </p:nvPicPr>
        <p:blipFill>
          <a:blip r:embed="rId5">
            <a:alphaModFix/>
          </a:blip>
          <a:stretch>
            <a:fillRect/>
          </a:stretch>
        </p:blipFill>
        <p:spPr>
          <a:xfrm>
            <a:off x="5880725" y="4566000"/>
            <a:ext cx="2751898" cy="2063923"/>
          </a:xfrm>
          <a:prstGeom prst="rect">
            <a:avLst/>
          </a:prstGeom>
          <a:noFill/>
          <a:ln>
            <a:noFill/>
          </a:ln>
        </p:spPr>
      </p:pic>
      <p:pic>
        <p:nvPicPr>
          <p:cNvPr id="580" name="Google Shape;580;g2b81d52bfa7_2_32"/>
          <p:cNvPicPr preferRelativeResize="0"/>
          <p:nvPr/>
        </p:nvPicPr>
        <p:blipFill>
          <a:blip r:embed="rId6">
            <a:alphaModFix/>
          </a:blip>
          <a:stretch>
            <a:fillRect/>
          </a:stretch>
        </p:blipFill>
        <p:spPr>
          <a:xfrm>
            <a:off x="5761673" y="1961901"/>
            <a:ext cx="2990002" cy="2063924"/>
          </a:xfrm>
          <a:prstGeom prst="rect">
            <a:avLst/>
          </a:prstGeom>
          <a:noFill/>
          <a:ln>
            <a:noFill/>
          </a:ln>
        </p:spPr>
      </p:pic>
      <p:sp>
        <p:nvSpPr>
          <p:cNvPr id="581" name="Google Shape;581;g2b81d52bfa7_2_32"/>
          <p:cNvSpPr/>
          <p:nvPr/>
        </p:nvSpPr>
        <p:spPr>
          <a:xfrm>
            <a:off x="4902275" y="4157300"/>
            <a:ext cx="3886500" cy="2626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g2ae5f078f16_0_850"/>
          <p:cNvPicPr preferRelativeResize="0"/>
          <p:nvPr/>
        </p:nvPicPr>
        <p:blipFill>
          <a:blip r:embed="rId3">
            <a:alphaModFix/>
          </a:blip>
          <a:stretch>
            <a:fillRect/>
          </a:stretch>
        </p:blipFill>
        <p:spPr>
          <a:xfrm>
            <a:off x="5750975" y="1150100"/>
            <a:ext cx="2751898" cy="2063923"/>
          </a:xfrm>
          <a:prstGeom prst="rect">
            <a:avLst/>
          </a:prstGeom>
          <a:noFill/>
          <a:ln>
            <a:noFill/>
          </a:ln>
        </p:spPr>
      </p:pic>
      <p:sp>
        <p:nvSpPr>
          <p:cNvPr id="588" name="Google Shape;588;g2ae5f078f16_0_85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9" name="Google Shape;589;g2ae5f078f16_0_85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0" name="Google Shape;590;g2ae5f078f16_0_850"/>
          <p:cNvCxnSpPr>
            <a:stCxn id="591" idx="4"/>
            <a:endCxn id="58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2" name="Google Shape;592;g2ae5f078f16_0_85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3" name="Google Shape;593;g2ae5f078f16_0_85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1" name="Google Shape;591;g2ae5f078f16_0_85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4" name="Google Shape;594;g2ae5f078f16_0_85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95" name="Google Shape;595;g2ae5f078f16_0_85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96" name="Google Shape;596;g2ae5f078f16_0_850"/>
          <p:cNvCxnSpPr>
            <a:stCxn id="597" idx="4"/>
            <a:endCxn id="594"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98" name="Google Shape;598;g2ae5f078f16_0_85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99" name="Google Shape;599;g2ae5f078f16_0_85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97" name="Google Shape;597;g2ae5f078f16_0_85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0" name="Google Shape;600;g2ae5f078f16_0_850"/>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Condensation</a:t>
            </a:r>
            <a:endParaRPr b="1" i="0" sz="2900" u="none" cap="none" strike="noStrike">
              <a:solidFill>
                <a:srgbClr val="000000"/>
              </a:solidFill>
              <a:latin typeface="Poppins"/>
              <a:ea typeface="Poppins"/>
              <a:cs typeface="Poppins"/>
              <a:sym typeface="Poppins"/>
            </a:endParaRPr>
          </a:p>
        </p:txBody>
      </p:sp>
      <p:sp>
        <p:nvSpPr>
          <p:cNvPr id="601" name="Google Shape;601;g2ae5f078f16_0_85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02" name="Google Shape;602;g2ae5f078f16_0_85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03" name="Google Shape;603;g2ae5f078f16_0_85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04" name="Google Shape;604;g2ae5f078f16_0_850"/>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condensation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g2ae5f078f16_0_87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11" name="Google Shape;611;g2ae5f078f16_0_87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12" name="Google Shape;612;g2ae5f078f16_0_872"/>
          <p:cNvCxnSpPr>
            <a:stCxn id="613" idx="4"/>
            <a:endCxn id="61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4" name="Google Shape;614;g2ae5f078f16_0_87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15" name="Google Shape;615;g2ae5f078f16_0_87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3" name="Google Shape;613;g2ae5f078f16_0_87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6" name="Google Shape;616;g2ae5f078f16_0_872"/>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condensation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17" name="Google Shape;617;g2ae5f078f16_0_872"/>
          <p:cNvSpPr txBox="1"/>
          <p:nvPr/>
        </p:nvSpPr>
        <p:spPr>
          <a:xfrm>
            <a:off x="1073532" y="535504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When water vapor in the air cools down and turns back into tiny water droplets</a:t>
            </a:r>
            <a:endParaRPr b="0" i="0" sz="1400" u="none" cap="none" strike="noStrike">
              <a:solidFill>
                <a:srgbClr val="434343"/>
              </a:solidFill>
              <a:latin typeface="Arial"/>
              <a:ea typeface="Arial"/>
              <a:cs typeface="Arial"/>
              <a:sym typeface="Arial"/>
            </a:endParaRPr>
          </a:p>
        </p:txBody>
      </p:sp>
      <p:sp>
        <p:nvSpPr>
          <p:cNvPr id="618" name="Google Shape;618;g2ae5f078f16_0_872"/>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breaking of a rock from frozen water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9" name="Google Shape;619;g2ae5f078f16_0_872"/>
          <p:cNvSpPr txBox="1"/>
          <p:nvPr/>
        </p:nvSpPr>
        <p:spPr>
          <a:xfrm>
            <a:off x="1073532" y="41842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The edge of a continent underwater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0" name="Google Shape;620;g2ae5f078f16_0_872"/>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21" name="Google Shape;621;g2ae5f078f16_0_872"/>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22" name="Google Shape;622;g2ae5f078f16_0_872"/>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23" name="Google Shape;623;g2ae5f078f16_0_872"/>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24" name="Google Shape;624;g2ae5f078f16_0_872"/>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How water moves through the Earth’s atmosphere</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2b81d52bfa7_3_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1" name="Google Shape;631;g2b81d52bfa7_3_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2" name="Google Shape;632;g2b81d52bfa7_3_0"/>
          <p:cNvCxnSpPr>
            <a:stCxn id="633" idx="4"/>
            <a:endCxn id="63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4" name="Google Shape;634;g2b81d52bfa7_3_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5" name="Google Shape;635;g2b81d52bfa7_3_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3" name="Google Shape;633;g2b81d52bfa7_3_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36" name="Google Shape;636;g2b81d52bfa7_3_0"/>
          <p:cNvSpPr txBox="1"/>
          <p:nvPr/>
        </p:nvSpPr>
        <p:spPr>
          <a:xfrm>
            <a:off x="187350" y="346150"/>
            <a:ext cx="87693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condensation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37" name="Google Shape;637;g2b81d52bfa7_3_0"/>
          <p:cNvSpPr txBox="1"/>
          <p:nvPr/>
        </p:nvSpPr>
        <p:spPr>
          <a:xfrm>
            <a:off x="1073532" y="5355040"/>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When water vapor in the air cools down and turns back into tiny water droplets</a:t>
            </a:r>
            <a:endParaRPr b="0" i="0" sz="1400" u="none" cap="none" strike="noStrike">
              <a:solidFill>
                <a:srgbClr val="434343"/>
              </a:solidFill>
              <a:latin typeface="Arial"/>
              <a:ea typeface="Arial"/>
              <a:cs typeface="Arial"/>
              <a:sym typeface="Arial"/>
            </a:endParaRPr>
          </a:p>
        </p:txBody>
      </p:sp>
      <p:sp>
        <p:nvSpPr>
          <p:cNvPr id="638" name="Google Shape;638;g2b81d52bfa7_3_0"/>
          <p:cNvSpPr txBox="1"/>
          <p:nvPr/>
        </p:nvSpPr>
        <p:spPr>
          <a:xfrm>
            <a:off x="1073532" y="18370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The breaking of a rock from frozen water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39" name="Google Shape;639;g2b81d52bfa7_3_0"/>
          <p:cNvSpPr txBox="1"/>
          <p:nvPr/>
        </p:nvSpPr>
        <p:spPr>
          <a:xfrm>
            <a:off x="1073532" y="41842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The edge of a continent underwater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0" name="Google Shape;640;g2b81d52bfa7_3_0"/>
          <p:cNvSpPr txBox="1"/>
          <p:nvPr/>
        </p:nvSpPr>
        <p:spPr>
          <a:xfrm>
            <a:off x="380509" y="17608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41" name="Google Shape;641;g2b81d52bfa7_3_0"/>
          <p:cNvSpPr txBox="1"/>
          <p:nvPr/>
        </p:nvSpPr>
        <p:spPr>
          <a:xfrm>
            <a:off x="380508" y="29628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42" name="Google Shape;642;g2b81d52bfa7_3_0"/>
          <p:cNvSpPr txBox="1"/>
          <p:nvPr/>
        </p:nvSpPr>
        <p:spPr>
          <a:xfrm>
            <a:off x="367607" y="412411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43" name="Google Shape;643;g2b81d52bfa7_3_0"/>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44" name="Google Shape;644;g2b81d52bfa7_3_0"/>
          <p:cNvSpPr txBox="1"/>
          <p:nvPr/>
        </p:nvSpPr>
        <p:spPr>
          <a:xfrm>
            <a:off x="1073532" y="30133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How water moves through the Earth’s atmosphere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45" name="Google Shape;645;g2b81d52bfa7_3_0"/>
          <p:cNvSpPr/>
          <p:nvPr/>
        </p:nvSpPr>
        <p:spPr>
          <a:xfrm>
            <a:off x="187350" y="5322600"/>
            <a:ext cx="8434500" cy="958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g2ae5f078f16_0_9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2" name="Google Shape;652;g2ae5f078f16_0_9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3" name="Google Shape;653;g2ae5f078f16_0_911"/>
          <p:cNvCxnSpPr>
            <a:stCxn id="654" idx="4"/>
            <a:endCxn id="65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55" name="Google Shape;655;g2ae5f078f16_0_9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6" name="Google Shape;656;g2ae5f078f16_0_9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4" name="Google Shape;654;g2ae5f078f16_0_9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57" name="Google Shape;657;g2ae5f078f16_0_911"/>
          <p:cNvPicPr preferRelativeResize="0"/>
          <p:nvPr/>
        </p:nvPicPr>
        <p:blipFill>
          <a:blip r:embed="rId3">
            <a:alphaModFix/>
          </a:blip>
          <a:stretch>
            <a:fillRect/>
          </a:stretch>
        </p:blipFill>
        <p:spPr>
          <a:xfrm>
            <a:off x="5750975" y="1150100"/>
            <a:ext cx="2751898" cy="2063923"/>
          </a:xfrm>
          <a:prstGeom prst="rect">
            <a:avLst/>
          </a:prstGeom>
          <a:noFill/>
          <a:ln>
            <a:noFill/>
          </a:ln>
        </p:spPr>
      </p:pic>
      <p:sp>
        <p:nvSpPr>
          <p:cNvPr id="658" name="Google Shape;658;g2ae5f078f16_0_9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59" name="Google Shape;659;g2ae5f078f16_0_9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60" name="Google Shape;660;g2ae5f078f16_0_911"/>
          <p:cNvCxnSpPr>
            <a:stCxn id="661" idx="4"/>
            <a:endCxn id="65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62" name="Google Shape;662;g2ae5f078f16_0_9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63" name="Google Shape;663;g2ae5f078f16_0_9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61" name="Google Shape;661;g2ae5f078f16_0_9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4" name="Google Shape;664;g2ae5f078f16_0_911"/>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Condensation</a:t>
            </a:r>
            <a:endParaRPr b="1" i="0" sz="2900" u="none" cap="none" strike="noStrike">
              <a:solidFill>
                <a:srgbClr val="000000"/>
              </a:solidFill>
              <a:latin typeface="Poppins"/>
              <a:ea typeface="Poppins"/>
              <a:cs typeface="Poppins"/>
              <a:sym typeface="Poppins"/>
            </a:endParaRPr>
          </a:p>
        </p:txBody>
      </p:sp>
      <p:sp>
        <p:nvSpPr>
          <p:cNvPr id="665" name="Google Shape;665;g2ae5f078f16_0_9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66" name="Google Shape;666;g2ae5f078f16_0_9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67" name="Google Shape;667;g2ae5f078f16_0_9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68" name="Google Shape;668;g2ae5f078f16_0_911"/>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condensation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669" name="Google Shape;669;g2ae5f078f16_0_911"/>
          <p:cNvSpPr txBox="1"/>
          <p:nvPr/>
        </p:nvSpPr>
        <p:spPr>
          <a:xfrm>
            <a:off x="570050" y="1304150"/>
            <a:ext cx="4002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water vapor in the air cools down and turns back into tiny water droplets</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2ae5f078f16_0_93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6" name="Google Shape;676;g2ae5f078f16_0_93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77" name="Google Shape;677;g2ae5f078f16_0_934"/>
          <p:cNvCxnSpPr>
            <a:stCxn id="678" idx="4"/>
            <a:endCxn id="67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9" name="Google Shape;679;g2ae5f078f16_0_93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0" name="Google Shape;680;g2ae5f078f16_0_93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78" name="Google Shape;678;g2ae5f078f16_0_93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1" name="Google Shape;681;g2ae5f078f16_0_934"/>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condensation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82" name="Google Shape;682;g2ae5f078f16_0_934"/>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Sunshine</a:t>
            </a:r>
            <a:endParaRPr b="0" i="0" sz="1400" u="none" cap="none" strike="noStrike">
              <a:solidFill>
                <a:srgbClr val="434343"/>
              </a:solidFill>
              <a:latin typeface="Arial"/>
              <a:ea typeface="Arial"/>
              <a:cs typeface="Arial"/>
              <a:sym typeface="Arial"/>
            </a:endParaRPr>
          </a:p>
        </p:txBody>
      </p:sp>
      <p:sp>
        <p:nvSpPr>
          <p:cNvPr id="683" name="Google Shape;683;g2ae5f078f16_0_934"/>
          <p:cNvSpPr txBox="1"/>
          <p:nvPr/>
        </p:nvSpPr>
        <p:spPr>
          <a:xfrm>
            <a:off x="1090682" y="42257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Snow</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4" name="Google Shape;684;g2ae5f078f16_0_934"/>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5" name="Google Shape;685;g2ae5f078f16_0_934"/>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Clouds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6" name="Google Shape;686;g2ae5f078f16_0_934"/>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87" name="Google Shape;687;g2ae5f078f16_0_934"/>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88" name="Google Shape;688;g2ae5f078f16_0_934"/>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9" name="Google Shape;689;g2ae5f078f16_0_934"/>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90" name="Google Shape;690;g2ae5f078f16_0_934"/>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Wind</a:t>
            </a:r>
            <a:endParaRPr b="0" i="0" sz="2400" u="none" cap="none" strike="noStrike">
              <a:solidFill>
                <a:srgbClr val="43464D"/>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2b81d52bfa7_3_5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7" name="Google Shape;697;g2b81d52bfa7_3_5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8" name="Google Shape;698;g2b81d52bfa7_3_54"/>
          <p:cNvCxnSpPr>
            <a:stCxn id="699" idx="4"/>
            <a:endCxn id="69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0" name="Google Shape;700;g2b81d52bfa7_3_5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1" name="Google Shape;701;g2b81d52bfa7_3_5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9" name="Google Shape;699;g2b81d52bfa7_3_5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2" name="Google Shape;702;g2b81d52bfa7_3_54"/>
          <p:cNvSpPr txBox="1"/>
          <p:nvPr/>
        </p:nvSpPr>
        <p:spPr>
          <a:xfrm>
            <a:off x="269300" y="355700"/>
            <a:ext cx="87519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lang="en-US" sz="3000">
                <a:latin typeface="Calibri"/>
                <a:ea typeface="Calibri"/>
                <a:cs typeface="Calibri"/>
                <a:sym typeface="Calibri"/>
              </a:rPr>
              <a:t>condensation</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03" name="Google Shape;703;g2b81d52bfa7_3_54"/>
          <p:cNvSpPr txBox="1"/>
          <p:nvPr/>
        </p:nvSpPr>
        <p:spPr>
          <a:xfrm>
            <a:off x="1073532" y="53454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Sunshine</a:t>
            </a:r>
            <a:endParaRPr b="0" i="0" sz="1400" u="none" cap="none" strike="noStrike">
              <a:solidFill>
                <a:srgbClr val="434343"/>
              </a:solidFill>
              <a:latin typeface="Arial"/>
              <a:ea typeface="Arial"/>
              <a:cs typeface="Arial"/>
              <a:sym typeface="Arial"/>
            </a:endParaRPr>
          </a:p>
        </p:txBody>
      </p:sp>
      <p:sp>
        <p:nvSpPr>
          <p:cNvPr id="704" name="Google Shape;704;g2b81d52bfa7_3_54"/>
          <p:cNvSpPr txBox="1"/>
          <p:nvPr/>
        </p:nvSpPr>
        <p:spPr>
          <a:xfrm>
            <a:off x="1090682" y="422574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Snow</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5" name="Google Shape;705;g2b81d52bfa7_3_54"/>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6" name="Google Shape;706;g2b81d52bfa7_3_54"/>
          <p:cNvSpPr txBox="1"/>
          <p:nvPr/>
        </p:nvSpPr>
        <p:spPr>
          <a:xfrm>
            <a:off x="1073532" y="201600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Clouds</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7" name="Google Shape;707;g2b81d52bfa7_3_54"/>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08" name="Google Shape;708;g2b81d52bfa7_3_54"/>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09" name="Google Shape;709;g2b81d52bfa7_3_54"/>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10" name="Google Shape;710;g2b81d52bfa7_3_54"/>
          <p:cNvSpPr txBox="1"/>
          <p:nvPr/>
        </p:nvSpPr>
        <p:spPr>
          <a:xfrm>
            <a:off x="393330" y="5285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11" name="Google Shape;711;g2b81d52bfa7_3_54"/>
          <p:cNvSpPr txBox="1"/>
          <p:nvPr/>
        </p:nvSpPr>
        <p:spPr>
          <a:xfrm>
            <a:off x="1073532" y="30895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Wind</a:t>
            </a:r>
            <a:endParaRPr b="0" i="0" sz="2400" u="none" cap="none" strike="noStrike">
              <a:solidFill>
                <a:srgbClr val="43464D"/>
              </a:solidFill>
              <a:latin typeface="Helvetica Neue Light"/>
              <a:ea typeface="Helvetica Neue Light"/>
              <a:cs typeface="Helvetica Neue Light"/>
              <a:sym typeface="Helvetica Neue Light"/>
            </a:endParaRPr>
          </a:p>
        </p:txBody>
      </p:sp>
      <p:sp>
        <p:nvSpPr>
          <p:cNvPr id="712" name="Google Shape;712;g2b81d52bfa7_3_54"/>
          <p:cNvSpPr/>
          <p:nvPr/>
        </p:nvSpPr>
        <p:spPr>
          <a:xfrm>
            <a:off x="380500" y="1913250"/>
            <a:ext cx="1847700" cy="646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2ae5f078f16_0_97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9" name="Google Shape;719;g2ae5f078f16_0_97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0" name="Google Shape;720;g2ae5f078f16_0_975"/>
          <p:cNvCxnSpPr>
            <a:stCxn id="721" idx="4"/>
            <a:endCxn id="71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22" name="Google Shape;722;g2ae5f078f16_0_97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23" name="Google Shape;723;g2ae5f078f16_0_97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21" name="Google Shape;721;g2ae5f078f16_0_97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724" name="Google Shape;724;g2ae5f078f16_0_975"/>
          <p:cNvPicPr preferRelativeResize="0"/>
          <p:nvPr/>
        </p:nvPicPr>
        <p:blipFill>
          <a:blip r:embed="rId3">
            <a:alphaModFix/>
          </a:blip>
          <a:stretch>
            <a:fillRect/>
          </a:stretch>
        </p:blipFill>
        <p:spPr>
          <a:xfrm>
            <a:off x="5750975" y="1150100"/>
            <a:ext cx="2751898" cy="2063923"/>
          </a:xfrm>
          <a:prstGeom prst="rect">
            <a:avLst/>
          </a:prstGeom>
          <a:noFill/>
          <a:ln>
            <a:noFill/>
          </a:ln>
        </p:spPr>
      </p:pic>
      <p:sp>
        <p:nvSpPr>
          <p:cNvPr id="725" name="Google Shape;725;g2ae5f078f16_0_975"/>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26" name="Google Shape;726;g2ae5f078f16_0_975"/>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27" name="Google Shape;727;g2ae5f078f16_0_975"/>
          <p:cNvCxnSpPr>
            <a:stCxn id="728" idx="4"/>
            <a:endCxn id="72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29" name="Google Shape;729;g2ae5f078f16_0_975"/>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30" name="Google Shape;730;g2ae5f078f16_0_975"/>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28" name="Google Shape;728;g2ae5f078f16_0_975"/>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1" name="Google Shape;731;g2ae5f078f16_0_975"/>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Condensation</a:t>
            </a:r>
            <a:endParaRPr b="1" i="0" sz="2900" u="none" cap="none" strike="noStrike">
              <a:solidFill>
                <a:srgbClr val="000000"/>
              </a:solidFill>
              <a:latin typeface="Poppins"/>
              <a:ea typeface="Poppins"/>
              <a:cs typeface="Poppins"/>
              <a:sym typeface="Poppins"/>
            </a:endParaRPr>
          </a:p>
        </p:txBody>
      </p:sp>
      <p:sp>
        <p:nvSpPr>
          <p:cNvPr id="732" name="Google Shape;732;g2ae5f078f16_0_975"/>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33" name="Google Shape;733;g2ae5f078f16_0_975"/>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34" name="Google Shape;734;g2ae5f078f16_0_975"/>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35" name="Google Shape;735;g2ae5f078f16_0_975"/>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condensation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736" name="Google Shape;736;g2ae5f078f16_0_975"/>
          <p:cNvSpPr txBox="1"/>
          <p:nvPr/>
        </p:nvSpPr>
        <p:spPr>
          <a:xfrm>
            <a:off x="570050" y="1304150"/>
            <a:ext cx="4002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water vapor in the air cools down and turns back into tiny water droplets</a:t>
            </a:r>
            <a:endParaRPr sz="2400"/>
          </a:p>
        </p:txBody>
      </p:sp>
      <p:sp>
        <p:nvSpPr>
          <p:cNvPr id="737" name="Google Shape;737;g2ae5f078f16_0_975"/>
          <p:cNvSpPr txBox="1"/>
          <p:nvPr/>
        </p:nvSpPr>
        <p:spPr>
          <a:xfrm>
            <a:off x="570050" y="5009825"/>
            <a:ext cx="4002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Clouds</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2ae5f078f16_0_99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4" name="Google Shape;744;g2ae5f078f16_0_99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45" name="Google Shape;745;g2ae5f078f16_0_999"/>
          <p:cNvCxnSpPr>
            <a:stCxn id="746" idx="4"/>
            <a:endCxn id="74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47" name="Google Shape;747;g2ae5f078f16_0_99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48" name="Google Shape;748;g2ae5f078f16_0_99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46" name="Google Shape;746;g2ae5f078f16_0_99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9" name="Google Shape;749;g2ae5f078f16_0_999"/>
          <p:cNvSpPr txBox="1"/>
          <p:nvPr/>
        </p:nvSpPr>
        <p:spPr>
          <a:xfrm>
            <a:off x="228900" y="203300"/>
            <a:ext cx="88404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does </a:t>
            </a:r>
            <a:r>
              <a:rPr b="1" i="1" lang="en-US" sz="2600">
                <a:latin typeface="Calibri"/>
                <a:ea typeface="Calibri"/>
                <a:cs typeface="Calibri"/>
                <a:sym typeface="Calibri"/>
              </a:rPr>
              <a:t>condensation</a:t>
            </a:r>
            <a:r>
              <a:rPr b="1" i="1" lang="en-US" sz="2600" u="none" cap="none" strike="noStrike">
                <a:solidFill>
                  <a:srgbClr val="000000"/>
                </a:solidFill>
                <a:latin typeface="Calibri"/>
                <a:ea typeface="Calibri"/>
                <a:cs typeface="Calibri"/>
                <a:sym typeface="Calibri"/>
              </a:rPr>
              <a:t> </a:t>
            </a:r>
            <a:r>
              <a:rPr b="0" i="1" lang="en-US" sz="2600" u="none" cap="none" strike="noStrike">
                <a:solidFill>
                  <a:srgbClr val="000000"/>
                </a:solidFill>
                <a:latin typeface="Calibri"/>
                <a:ea typeface="Calibri"/>
                <a:cs typeface="Calibri"/>
                <a:sym typeface="Calibri"/>
              </a:rPr>
              <a:t>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50" name="Google Shape;750;g2ae5f078f16_0_999"/>
          <p:cNvSpPr txBox="1"/>
          <p:nvPr/>
        </p:nvSpPr>
        <p:spPr>
          <a:xfrm>
            <a:off x="976407" y="53322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creates an environment in which water can freeze into ice which helps cool the planet.</a:t>
            </a:r>
            <a:endParaRPr b="0" i="0" sz="1200" u="none" cap="none" strike="noStrike">
              <a:solidFill>
                <a:srgbClr val="434343"/>
              </a:solidFill>
              <a:latin typeface="Arial"/>
              <a:ea typeface="Arial"/>
              <a:cs typeface="Arial"/>
              <a:sym typeface="Arial"/>
            </a:endParaRPr>
          </a:p>
        </p:txBody>
      </p:sp>
      <p:sp>
        <p:nvSpPr>
          <p:cNvPr id="751" name="Google Shape;751;g2ae5f078f16_0_999"/>
          <p:cNvSpPr txBox="1"/>
          <p:nvPr/>
        </p:nvSpPr>
        <p:spPr>
          <a:xfrm>
            <a:off x="924957" y="15792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explains how the movement of water </a:t>
            </a:r>
            <a:r>
              <a:rPr lang="en-US" sz="2200">
                <a:solidFill>
                  <a:srgbClr val="43464D"/>
                </a:solidFill>
                <a:latin typeface="Helvetica Neue Light"/>
                <a:ea typeface="Helvetica Neue Light"/>
                <a:cs typeface="Helvetica Neue Light"/>
                <a:sym typeface="Helvetica Neue Light"/>
              </a:rPr>
              <a:t>shapes</a:t>
            </a:r>
            <a:r>
              <a:rPr lang="en-US" sz="2200">
                <a:solidFill>
                  <a:srgbClr val="43464D"/>
                </a:solidFill>
                <a:latin typeface="Helvetica Neue Light"/>
                <a:ea typeface="Helvetica Neue Light"/>
                <a:cs typeface="Helvetica Neue Light"/>
                <a:sym typeface="Helvetica Neue Light"/>
              </a:rPr>
              <a:t> valleys and other geographic features on our planet.</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52" name="Google Shape;752;g2ae5f078f16_0_999"/>
          <p:cNvSpPr txBox="1"/>
          <p:nvPr/>
        </p:nvSpPr>
        <p:spPr>
          <a:xfrm>
            <a:off x="924950" y="4078738"/>
            <a:ext cx="7977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shows how water is released into outer space to </a:t>
            </a:r>
            <a:r>
              <a:rPr lang="en-US" sz="2200">
                <a:solidFill>
                  <a:srgbClr val="43464D"/>
                </a:solidFill>
                <a:latin typeface="Helvetica Neue Light"/>
                <a:ea typeface="Helvetica Neue Light"/>
                <a:cs typeface="Helvetica Neue Light"/>
                <a:sym typeface="Helvetica Neue Light"/>
              </a:rPr>
              <a:t>help make sure Earth always has water on it.</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53" name="Google Shape;753;g2ae5f078f16_0_999"/>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54" name="Google Shape;754;g2ae5f078f16_0_999"/>
          <p:cNvSpPr txBox="1"/>
          <p:nvPr/>
        </p:nvSpPr>
        <p:spPr>
          <a:xfrm>
            <a:off x="380508" y="27342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55" name="Google Shape;755;g2ae5f078f16_0_999"/>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56" name="Google Shape;756;g2ae5f078f16_0_999"/>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57" name="Google Shape;757;g2ae5f078f16_0_999"/>
          <p:cNvSpPr txBox="1"/>
          <p:nvPr/>
        </p:nvSpPr>
        <p:spPr>
          <a:xfrm>
            <a:off x="924957" y="2746521"/>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helps make clouds that give us water for drinking, growing plants, and filling up rivers and lakes.</a:t>
            </a:r>
            <a:endParaRPr b="0" i="0" sz="2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2b81d52bfa7_3_10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4" name="Google Shape;764;g2b81d52bfa7_3_10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65" name="Google Shape;765;g2b81d52bfa7_3_104"/>
          <p:cNvCxnSpPr>
            <a:stCxn id="766" idx="4"/>
            <a:endCxn id="76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67" name="Google Shape;767;g2b81d52bfa7_3_10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8" name="Google Shape;768;g2b81d52bfa7_3_10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6" name="Google Shape;766;g2b81d52bfa7_3_10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9" name="Google Shape;769;g2b81d52bfa7_3_104"/>
          <p:cNvSpPr txBox="1"/>
          <p:nvPr/>
        </p:nvSpPr>
        <p:spPr>
          <a:xfrm>
            <a:off x="228900" y="203300"/>
            <a:ext cx="88404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rgbClr val="000000"/>
                </a:solidFill>
                <a:latin typeface="Calibri"/>
                <a:ea typeface="Calibri"/>
                <a:cs typeface="Calibri"/>
                <a:sym typeface="Calibri"/>
              </a:rPr>
              <a:t>Directions:</a:t>
            </a:r>
            <a:r>
              <a:rPr b="1" i="0" lang="en-US" sz="2600" u="none" cap="none" strike="noStrike">
                <a:solidFill>
                  <a:srgbClr val="000000"/>
                </a:solidFill>
                <a:latin typeface="Calibri"/>
                <a:ea typeface="Calibri"/>
                <a:cs typeface="Calibri"/>
                <a:sym typeface="Calibri"/>
              </a:rPr>
              <a:t> </a:t>
            </a:r>
            <a:r>
              <a:rPr b="0" i="0" lang="en-US" sz="2600" u="none" cap="none" strike="noStrike">
                <a:solidFill>
                  <a:srgbClr val="000000"/>
                </a:solidFill>
                <a:latin typeface="Calibri"/>
                <a:ea typeface="Calibri"/>
                <a:cs typeface="Calibri"/>
                <a:sym typeface="Calibri"/>
              </a:rPr>
              <a:t>Choose the correct response for </a:t>
            </a:r>
            <a:r>
              <a:rPr b="0" i="1" lang="en-US" sz="2600" u="none" cap="none" strike="noStrike">
                <a:solidFill>
                  <a:srgbClr val="000000"/>
                </a:solidFill>
                <a:latin typeface="Calibri"/>
                <a:ea typeface="Calibri"/>
                <a:cs typeface="Calibri"/>
                <a:sym typeface="Calibri"/>
              </a:rPr>
              <a:t>“how does </a:t>
            </a:r>
            <a:r>
              <a:rPr b="1" i="1" lang="en-US" sz="2600">
                <a:latin typeface="Calibri"/>
                <a:ea typeface="Calibri"/>
                <a:cs typeface="Calibri"/>
                <a:sym typeface="Calibri"/>
              </a:rPr>
              <a:t>condensation</a:t>
            </a:r>
            <a:r>
              <a:rPr b="1" i="1" lang="en-US" sz="2600" u="none" cap="none" strike="noStrike">
                <a:solidFill>
                  <a:srgbClr val="000000"/>
                </a:solidFill>
                <a:latin typeface="Calibri"/>
                <a:ea typeface="Calibri"/>
                <a:cs typeface="Calibri"/>
                <a:sym typeface="Calibri"/>
              </a:rPr>
              <a:t> </a:t>
            </a:r>
            <a:r>
              <a:rPr b="0" i="1" lang="en-US" sz="2600" u="none" cap="none" strike="noStrike">
                <a:solidFill>
                  <a:srgbClr val="000000"/>
                </a:solidFill>
                <a:latin typeface="Calibri"/>
                <a:ea typeface="Calibri"/>
                <a:cs typeface="Calibri"/>
                <a:sym typeface="Calibri"/>
              </a:rPr>
              <a:t>impact my life?” </a:t>
            </a:r>
            <a:r>
              <a:rPr b="0" i="0" lang="en-US" sz="2600" u="none" cap="none" strike="noStrike">
                <a:solidFill>
                  <a:srgbClr val="000000"/>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770" name="Google Shape;770;g2b81d52bfa7_3_104"/>
          <p:cNvSpPr txBox="1"/>
          <p:nvPr/>
        </p:nvSpPr>
        <p:spPr>
          <a:xfrm>
            <a:off x="976407" y="5332290"/>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creates an environment in which water can freeze into ice which helps cool the planet.</a:t>
            </a:r>
            <a:endParaRPr b="0" i="0" sz="1200" u="none" cap="none" strike="noStrike">
              <a:solidFill>
                <a:srgbClr val="434343"/>
              </a:solidFill>
              <a:latin typeface="Arial"/>
              <a:ea typeface="Arial"/>
              <a:cs typeface="Arial"/>
              <a:sym typeface="Arial"/>
            </a:endParaRPr>
          </a:p>
        </p:txBody>
      </p:sp>
      <p:sp>
        <p:nvSpPr>
          <p:cNvPr id="771" name="Google Shape;771;g2b81d52bfa7_3_104"/>
          <p:cNvSpPr txBox="1"/>
          <p:nvPr/>
        </p:nvSpPr>
        <p:spPr>
          <a:xfrm>
            <a:off x="924957" y="1579208"/>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explains how the movement of water shapes valleys and other geographic features on our planet.</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72" name="Google Shape;772;g2b81d52bfa7_3_104"/>
          <p:cNvSpPr txBox="1"/>
          <p:nvPr/>
        </p:nvSpPr>
        <p:spPr>
          <a:xfrm>
            <a:off x="924950" y="4078738"/>
            <a:ext cx="7977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shows how water is released into outer space to help make sure Earth always has water on it.</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73" name="Google Shape;773;g2b81d52bfa7_3_104"/>
          <p:cNvSpPr txBox="1"/>
          <p:nvPr/>
        </p:nvSpPr>
        <p:spPr>
          <a:xfrm>
            <a:off x="380509" y="1456047"/>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A</a:t>
            </a:r>
            <a:endParaRPr b="0" i="0" sz="1600" u="none" cap="none" strike="noStrike">
              <a:solidFill>
                <a:srgbClr val="000000"/>
              </a:solidFill>
              <a:latin typeface="Arial"/>
              <a:ea typeface="Arial"/>
              <a:cs typeface="Arial"/>
              <a:sym typeface="Arial"/>
            </a:endParaRPr>
          </a:p>
        </p:txBody>
      </p:sp>
      <p:sp>
        <p:nvSpPr>
          <p:cNvPr id="774" name="Google Shape;774;g2b81d52bfa7_3_104"/>
          <p:cNvSpPr txBox="1"/>
          <p:nvPr/>
        </p:nvSpPr>
        <p:spPr>
          <a:xfrm>
            <a:off x="380508" y="2734264"/>
            <a:ext cx="4923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B</a:t>
            </a:r>
            <a:endParaRPr b="0" i="0" sz="1600" u="none" cap="none" strike="noStrike">
              <a:solidFill>
                <a:srgbClr val="000000"/>
              </a:solidFill>
              <a:latin typeface="Arial"/>
              <a:ea typeface="Arial"/>
              <a:cs typeface="Arial"/>
              <a:sym typeface="Arial"/>
            </a:endParaRPr>
          </a:p>
        </p:txBody>
      </p:sp>
      <p:sp>
        <p:nvSpPr>
          <p:cNvPr id="775" name="Google Shape;775;g2b81d52bfa7_3_104"/>
          <p:cNvSpPr txBox="1"/>
          <p:nvPr/>
        </p:nvSpPr>
        <p:spPr>
          <a:xfrm>
            <a:off x="393332" y="4031804"/>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C</a:t>
            </a:r>
            <a:endParaRPr b="0" i="0" sz="1600" u="none" cap="none" strike="noStrike">
              <a:solidFill>
                <a:srgbClr val="000000"/>
              </a:solidFill>
              <a:latin typeface="Arial"/>
              <a:ea typeface="Arial"/>
              <a:cs typeface="Arial"/>
              <a:sym typeface="Arial"/>
            </a:endParaRPr>
          </a:p>
        </p:txBody>
      </p:sp>
      <p:sp>
        <p:nvSpPr>
          <p:cNvPr id="776" name="Google Shape;776;g2b81d52bfa7_3_104"/>
          <p:cNvSpPr txBox="1"/>
          <p:nvPr/>
        </p:nvSpPr>
        <p:spPr>
          <a:xfrm>
            <a:off x="393330" y="5285345"/>
            <a:ext cx="5181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0000"/>
                </a:solidFill>
                <a:latin typeface="Arial"/>
                <a:ea typeface="Arial"/>
                <a:cs typeface="Arial"/>
                <a:sym typeface="Arial"/>
              </a:rPr>
              <a:t>D</a:t>
            </a:r>
            <a:endParaRPr b="0" i="0" sz="1600" u="none" cap="none" strike="noStrike">
              <a:solidFill>
                <a:srgbClr val="000000"/>
              </a:solidFill>
              <a:latin typeface="Arial"/>
              <a:ea typeface="Arial"/>
              <a:cs typeface="Arial"/>
              <a:sym typeface="Arial"/>
            </a:endParaRPr>
          </a:p>
        </p:txBody>
      </p:sp>
      <p:sp>
        <p:nvSpPr>
          <p:cNvPr id="777" name="Google Shape;777;g2b81d52bfa7_3_104"/>
          <p:cNvSpPr txBox="1"/>
          <p:nvPr/>
        </p:nvSpPr>
        <p:spPr>
          <a:xfrm>
            <a:off x="924957" y="2746521"/>
            <a:ext cx="7874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US" sz="2200">
                <a:solidFill>
                  <a:srgbClr val="43464D"/>
                </a:solidFill>
                <a:latin typeface="Helvetica Neue Light"/>
                <a:ea typeface="Helvetica Neue Light"/>
                <a:cs typeface="Helvetica Neue Light"/>
                <a:sym typeface="Helvetica Neue Light"/>
              </a:rPr>
              <a:t>Condensation helps make clouds that give us water for drinking, growing plants, and filling up rivers and lakes.</a:t>
            </a:r>
            <a:endParaRPr b="0" i="0" sz="2200" u="none" cap="none" strike="noStrike">
              <a:solidFill>
                <a:srgbClr val="000000"/>
              </a:solidFill>
              <a:latin typeface="Helvetica Neue Light"/>
              <a:ea typeface="Helvetica Neue Light"/>
              <a:cs typeface="Helvetica Neue Light"/>
              <a:sym typeface="Helvetica Neue Light"/>
            </a:endParaRPr>
          </a:p>
        </p:txBody>
      </p:sp>
      <p:sp>
        <p:nvSpPr>
          <p:cNvPr id="778" name="Google Shape;778;g2b81d52bfa7_3_104"/>
          <p:cNvSpPr/>
          <p:nvPr/>
        </p:nvSpPr>
        <p:spPr>
          <a:xfrm>
            <a:off x="362275" y="2557400"/>
            <a:ext cx="7463100" cy="1097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f1af9ac0f2_0_6"/>
          <p:cNvSpPr txBox="1"/>
          <p:nvPr/>
        </p:nvSpPr>
        <p:spPr>
          <a:xfrm>
            <a:off x="431250" y="849599"/>
            <a:ext cx="8281500" cy="117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C0C0C"/>
              </a:buClr>
              <a:buSzPts val="3000"/>
              <a:buFont typeface="Arial"/>
              <a:buNone/>
            </a:pPr>
            <a:r>
              <a:rPr b="1" i="0" lang="en-US" sz="3000" u="sng" cap="none" strike="noStrike">
                <a:solidFill>
                  <a:srgbClr val="0C0C0C"/>
                </a:solidFill>
                <a:latin typeface="Calibri"/>
                <a:ea typeface="Calibri"/>
                <a:cs typeface="Calibri"/>
                <a:sym typeface="Calibri"/>
              </a:rPr>
              <a:t>Cycles</a:t>
            </a:r>
            <a:r>
              <a:rPr b="1" i="0" lang="en-US" sz="3000" u="none" cap="none" strike="noStrike">
                <a:solidFill>
                  <a:srgbClr val="0C0C0C"/>
                </a:solidFill>
                <a:latin typeface="Calibri"/>
                <a:ea typeface="Calibri"/>
                <a:cs typeface="Calibri"/>
                <a:sym typeface="Calibri"/>
              </a:rPr>
              <a:t>: </a:t>
            </a:r>
            <a:r>
              <a:rPr b="0" i="0" lang="en-US" sz="3000" u="none" cap="none" strike="noStrike">
                <a:solidFill>
                  <a:srgbClr val="0C0C0C"/>
                </a:solidFill>
                <a:latin typeface="Calibri"/>
                <a:ea typeface="Calibri"/>
                <a:cs typeface="Calibri"/>
                <a:sym typeface="Calibri"/>
              </a:rPr>
              <a:t>events that happen in the same order over and over again</a:t>
            </a:r>
            <a:endParaRPr b="1" i="0" sz="3000" u="none" cap="none" strike="noStrike">
              <a:solidFill>
                <a:schemeClr val="dk1"/>
              </a:solidFill>
              <a:latin typeface="Calibri"/>
              <a:ea typeface="Calibri"/>
              <a:cs typeface="Calibri"/>
              <a:sym typeface="Calibri"/>
            </a:endParaRPr>
          </a:p>
        </p:txBody>
      </p:sp>
      <p:sp>
        <p:nvSpPr>
          <p:cNvPr descr="Rewind" id="157" name="Google Shape;157;g1f1af9ac0f2_0_6"/>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ycle.jpg" id="158" name="Google Shape;158;g1f1af9ac0f2_0_6"/>
          <p:cNvPicPr preferRelativeResize="0"/>
          <p:nvPr/>
        </p:nvPicPr>
        <p:blipFill rotWithShape="1">
          <a:blip r:embed="rId4">
            <a:alphaModFix/>
          </a:blip>
          <a:srcRect b="0" l="0" r="0" t="0"/>
          <a:stretch/>
        </p:blipFill>
        <p:spPr>
          <a:xfrm>
            <a:off x="2552923" y="2236999"/>
            <a:ext cx="4038095" cy="42863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g2ae5f078f16_0_103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5" name="Google Shape;785;g2ae5f078f16_0_103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86" name="Google Shape;786;g2ae5f078f16_0_1038"/>
          <p:cNvCxnSpPr>
            <a:stCxn id="787" idx="4"/>
            <a:endCxn id="78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8" name="Google Shape;788;g2ae5f078f16_0_103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9" name="Google Shape;789;g2ae5f078f16_0_103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7" name="Google Shape;787;g2ae5f078f16_0_103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790" name="Google Shape;790;g2ae5f078f16_0_1038"/>
          <p:cNvPicPr preferRelativeResize="0"/>
          <p:nvPr/>
        </p:nvPicPr>
        <p:blipFill>
          <a:blip r:embed="rId3">
            <a:alphaModFix/>
          </a:blip>
          <a:stretch>
            <a:fillRect/>
          </a:stretch>
        </p:blipFill>
        <p:spPr>
          <a:xfrm>
            <a:off x="5750975" y="1150100"/>
            <a:ext cx="2751898" cy="2063923"/>
          </a:xfrm>
          <a:prstGeom prst="rect">
            <a:avLst/>
          </a:prstGeom>
          <a:noFill/>
          <a:ln>
            <a:noFill/>
          </a:ln>
        </p:spPr>
      </p:pic>
      <p:sp>
        <p:nvSpPr>
          <p:cNvPr id="791" name="Google Shape;791;g2ae5f078f16_0_103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92" name="Google Shape;792;g2ae5f078f16_0_103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93" name="Google Shape;793;g2ae5f078f16_0_1038"/>
          <p:cNvCxnSpPr>
            <a:stCxn id="794" idx="4"/>
            <a:endCxn id="791"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95" name="Google Shape;795;g2ae5f078f16_0_103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96" name="Google Shape;796;g2ae5f078f16_0_103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94" name="Google Shape;794;g2ae5f078f16_0_103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7" name="Google Shape;797;g2ae5f078f16_0_1038"/>
          <p:cNvSpPr txBox="1"/>
          <p:nvPr/>
        </p:nvSpPr>
        <p:spPr>
          <a:xfrm>
            <a:off x="2990050" y="3318158"/>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Condensation</a:t>
            </a:r>
            <a:endParaRPr b="1" i="0" sz="2900" u="none" cap="none" strike="noStrike">
              <a:solidFill>
                <a:srgbClr val="000000"/>
              </a:solidFill>
              <a:latin typeface="Poppins"/>
              <a:ea typeface="Poppins"/>
              <a:cs typeface="Poppins"/>
              <a:sym typeface="Poppins"/>
            </a:endParaRPr>
          </a:p>
        </p:txBody>
      </p:sp>
      <p:sp>
        <p:nvSpPr>
          <p:cNvPr id="798" name="Google Shape;798;g2ae5f078f16_0_103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99" name="Google Shape;799;g2ae5f078f16_0_103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00" name="Google Shape;800;g2ae5f078f16_0_103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01" name="Google Shape;801;g2ae5f078f16_0_1038"/>
          <p:cNvSpPr txBox="1"/>
          <p:nvPr/>
        </p:nvSpPr>
        <p:spPr>
          <a:xfrm>
            <a:off x="4182625" y="6117850"/>
            <a:ext cx="4504200" cy="3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700" u="none" cap="none" strike="noStrike">
                <a:solidFill>
                  <a:srgbClr val="000000"/>
                </a:solidFill>
                <a:latin typeface="Helvetica Neue Light"/>
                <a:ea typeface="Helvetica Neue Light"/>
                <a:cs typeface="Helvetica Neue Light"/>
                <a:sym typeface="Helvetica Neue Light"/>
              </a:rPr>
              <a:t>How does </a:t>
            </a:r>
            <a:r>
              <a:rPr lang="en-US" sz="1700">
                <a:latin typeface="Helvetica Neue Light"/>
                <a:ea typeface="Helvetica Neue Light"/>
                <a:cs typeface="Helvetica Neue Light"/>
                <a:sym typeface="Helvetica Neue Light"/>
              </a:rPr>
              <a:t>condensation</a:t>
            </a:r>
            <a:r>
              <a:rPr b="0" i="0" lang="en-US" sz="1700" u="none" cap="none" strike="noStrike">
                <a:solidFill>
                  <a:srgbClr val="000000"/>
                </a:solidFill>
                <a:latin typeface="Helvetica Neue Light"/>
                <a:ea typeface="Helvetica Neue Light"/>
                <a:cs typeface="Helvetica Neue Light"/>
                <a:sym typeface="Helvetica Neue Light"/>
              </a:rPr>
              <a:t> impact my life?</a:t>
            </a:r>
            <a:endParaRPr b="0" i="0" sz="1700" u="none" cap="none" strike="noStrike">
              <a:solidFill>
                <a:srgbClr val="000000"/>
              </a:solidFill>
              <a:latin typeface="Arial"/>
              <a:ea typeface="Arial"/>
              <a:cs typeface="Arial"/>
              <a:sym typeface="Arial"/>
            </a:endParaRPr>
          </a:p>
        </p:txBody>
      </p:sp>
      <p:sp>
        <p:nvSpPr>
          <p:cNvPr id="802" name="Google Shape;802;g2ae5f078f16_0_1038"/>
          <p:cNvSpPr txBox="1"/>
          <p:nvPr/>
        </p:nvSpPr>
        <p:spPr>
          <a:xfrm>
            <a:off x="570050" y="1304150"/>
            <a:ext cx="4002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When water vapor in the air cools down and turns back into tiny water droplets</a:t>
            </a:r>
            <a:endParaRPr sz="2400"/>
          </a:p>
        </p:txBody>
      </p:sp>
      <p:sp>
        <p:nvSpPr>
          <p:cNvPr id="803" name="Google Shape;803;g2ae5f078f16_0_1038"/>
          <p:cNvSpPr txBox="1"/>
          <p:nvPr/>
        </p:nvSpPr>
        <p:spPr>
          <a:xfrm>
            <a:off x="570050" y="5009825"/>
            <a:ext cx="4002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Clouds</a:t>
            </a:r>
            <a:endParaRPr sz="2400"/>
          </a:p>
        </p:txBody>
      </p:sp>
      <p:sp>
        <p:nvSpPr>
          <p:cNvPr id="804" name="Google Shape;804;g2ae5f078f16_0_1038"/>
          <p:cNvSpPr txBox="1"/>
          <p:nvPr/>
        </p:nvSpPr>
        <p:spPr>
          <a:xfrm>
            <a:off x="4606850" y="4687325"/>
            <a:ext cx="40020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Condensation helps make rain clouds that give us water for drinking, growing plants, and filling up rivers and lakes.</a:t>
            </a:r>
            <a:endParaRPr sz="2200">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g2ae5f078f16_0_1063"/>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811" name="Google Shape;811;g2ae5f078f16_0_1063"/>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descr="Rewind" id="817" name="Google Shape;817;g2b81a0eb946_2_3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2b81a0eb946_2_38"/>
          <p:cNvSpPr txBox="1"/>
          <p:nvPr/>
        </p:nvSpPr>
        <p:spPr>
          <a:xfrm>
            <a:off x="273700" y="809100"/>
            <a:ext cx="89412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Condensation</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when water vapor in the air cools down and turns back into tiny water droplets </a:t>
            </a:r>
            <a:endParaRPr b="1" i="0" sz="3400" u="none" cap="none" strike="noStrike">
              <a:solidFill>
                <a:srgbClr val="000000"/>
              </a:solidFill>
              <a:latin typeface="Calibri"/>
              <a:ea typeface="Calibri"/>
              <a:cs typeface="Calibri"/>
              <a:sym typeface="Calibri"/>
            </a:endParaRPr>
          </a:p>
        </p:txBody>
      </p:sp>
      <p:pic>
        <p:nvPicPr>
          <p:cNvPr id="819" name="Google Shape;819;g2b81a0eb946_2_38"/>
          <p:cNvPicPr preferRelativeResize="0"/>
          <p:nvPr/>
        </p:nvPicPr>
        <p:blipFill>
          <a:blip r:embed="rId4">
            <a:alphaModFix/>
          </a:blip>
          <a:stretch>
            <a:fillRect/>
          </a:stretch>
        </p:blipFill>
        <p:spPr>
          <a:xfrm>
            <a:off x="130350" y="2392850"/>
            <a:ext cx="4068424" cy="3051325"/>
          </a:xfrm>
          <a:prstGeom prst="rect">
            <a:avLst/>
          </a:prstGeom>
          <a:noFill/>
          <a:ln>
            <a:noFill/>
          </a:ln>
        </p:spPr>
      </p:pic>
      <p:pic>
        <p:nvPicPr>
          <p:cNvPr id="820" name="Google Shape;820;g2b81a0eb946_2_38"/>
          <p:cNvPicPr preferRelativeResize="0"/>
          <p:nvPr/>
        </p:nvPicPr>
        <p:blipFill>
          <a:blip r:embed="rId5">
            <a:alphaModFix/>
          </a:blip>
          <a:stretch>
            <a:fillRect/>
          </a:stretch>
        </p:blipFill>
        <p:spPr>
          <a:xfrm>
            <a:off x="4441650" y="2392850"/>
            <a:ext cx="4572000" cy="305133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gb678f08030_0_6"/>
          <p:cNvSpPr txBox="1"/>
          <p:nvPr>
            <p:ph type="title"/>
          </p:nvPr>
        </p:nvSpPr>
        <p:spPr>
          <a:xfrm>
            <a:off x="457200" y="163730"/>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C000"/>
              </a:buClr>
              <a:buSzPts val="4400"/>
              <a:buFont typeface="Calibri"/>
              <a:buNone/>
            </a:pPr>
            <a:r>
              <a:rPr lang="en-US">
                <a:solidFill>
                  <a:srgbClr val="FFC000"/>
                </a:solidFill>
              </a:rPr>
              <a:t>Simulation Activity</a:t>
            </a:r>
            <a:endParaRPr/>
          </a:p>
        </p:txBody>
      </p:sp>
      <p:sp>
        <p:nvSpPr>
          <p:cNvPr id="827" name="Google Shape;827;gb678f08030_0_6"/>
          <p:cNvSpPr txBox="1"/>
          <p:nvPr>
            <p:ph idx="1" type="body"/>
          </p:nvPr>
        </p:nvSpPr>
        <p:spPr>
          <a:xfrm>
            <a:off x="2128950" y="1570750"/>
            <a:ext cx="4886100" cy="8280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dk1"/>
              </a:buClr>
              <a:buSzPts val="2000"/>
              <a:buFont typeface="Calibri"/>
              <a:buNone/>
            </a:pPr>
            <a:r>
              <a:rPr lang="en-US" sz="3000" u="sng">
                <a:solidFill>
                  <a:schemeClr val="hlink"/>
                </a:solidFill>
                <a:hlinkClick r:id="rId3"/>
              </a:rPr>
              <a:t>Natural Water Cycle Game</a:t>
            </a:r>
            <a:endParaRPr sz="3000"/>
          </a:p>
          <a:p>
            <a:pPr indent="0" lvl="0" marL="0" rtl="0" algn="l">
              <a:lnSpc>
                <a:spcPct val="80000"/>
              </a:lnSpc>
              <a:spcBef>
                <a:spcPts val="0"/>
              </a:spcBef>
              <a:spcAft>
                <a:spcPts val="0"/>
              </a:spcAft>
              <a:buClr>
                <a:schemeClr val="dk1"/>
              </a:buClr>
              <a:buSzPts val="1250"/>
              <a:buNone/>
            </a:pPr>
            <a:r>
              <a:t/>
            </a:r>
            <a:endParaRPr sz="1350"/>
          </a:p>
          <a:p>
            <a:pPr indent="0" lvl="0" marL="0" rtl="0" algn="l">
              <a:lnSpc>
                <a:spcPct val="80000"/>
              </a:lnSpc>
              <a:spcBef>
                <a:spcPts val="0"/>
              </a:spcBef>
              <a:spcAft>
                <a:spcPts val="0"/>
              </a:spcAft>
              <a:buClr>
                <a:schemeClr val="dk1"/>
              </a:buClr>
              <a:buSzPts val="1250"/>
              <a:buNone/>
            </a:pPr>
            <a:r>
              <a:t/>
            </a:r>
            <a:endParaRPr sz="1350"/>
          </a:p>
        </p:txBody>
      </p:sp>
      <p:sp>
        <p:nvSpPr>
          <p:cNvPr descr="Laptop" id="828" name="Google Shape;828;gb678f08030_0_6"/>
          <p:cNvSpPr/>
          <p:nvPr/>
        </p:nvSpPr>
        <p:spPr>
          <a:xfrm>
            <a:off x="44367"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b678f08030_0_6"/>
          <p:cNvSpPr txBox="1"/>
          <p:nvPr/>
        </p:nvSpPr>
        <p:spPr>
          <a:xfrm>
            <a:off x="457200" y="2662775"/>
            <a:ext cx="25608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 this online game, students go through the different parts of the Water Cycle including evaporation, condensation, and precipitation using the water droplet character, Whoosh to show how water moves through the different parts of the cycle.</a:t>
            </a:r>
            <a:endParaRPr b="0" i="0" sz="1800" u="none" cap="none" strike="noStrike">
              <a:solidFill>
                <a:srgbClr val="000000"/>
              </a:solidFill>
              <a:latin typeface="Calibri"/>
              <a:ea typeface="Calibri"/>
              <a:cs typeface="Calibri"/>
              <a:sym typeface="Calibri"/>
            </a:endParaRPr>
          </a:p>
        </p:txBody>
      </p:sp>
      <p:pic>
        <p:nvPicPr>
          <p:cNvPr id="830" name="Google Shape;830;gb678f08030_0_6"/>
          <p:cNvPicPr preferRelativeResize="0"/>
          <p:nvPr/>
        </p:nvPicPr>
        <p:blipFill rotWithShape="1">
          <a:blip r:embed="rId5">
            <a:alphaModFix/>
          </a:blip>
          <a:srcRect b="0" l="0" r="0" t="0"/>
          <a:stretch/>
        </p:blipFill>
        <p:spPr>
          <a:xfrm>
            <a:off x="3170400" y="2551150"/>
            <a:ext cx="5821200" cy="381728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descr="Lightbulb and gear" id="836" name="Google Shape;836;p53"/>
          <p:cNvSpPr/>
          <p:nvPr/>
        </p:nvSpPr>
        <p:spPr>
          <a:xfrm>
            <a:off x="95922" y="240153"/>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53"/>
          <p:cNvSpPr txBox="1"/>
          <p:nvPr>
            <p:ph type="title"/>
          </p:nvPr>
        </p:nvSpPr>
        <p:spPr>
          <a:xfrm>
            <a:off x="618565" y="300316"/>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b="1" lang="en-US" sz="3600"/>
              <a:t>Big Question: </a:t>
            </a:r>
            <a:r>
              <a:rPr lang="en-US" sz="3600"/>
              <a:t>How does water move throughout Earth’s atmosphere?</a:t>
            </a:r>
            <a:endParaRPr/>
          </a:p>
        </p:txBody>
      </p:sp>
      <p:pic>
        <p:nvPicPr>
          <p:cNvPr id="838" name="Google Shape;838;p53"/>
          <p:cNvPicPr preferRelativeResize="0"/>
          <p:nvPr/>
        </p:nvPicPr>
        <p:blipFill rotWithShape="1">
          <a:blip r:embed="rId4">
            <a:alphaModFix/>
          </a:blip>
          <a:srcRect b="0" l="0" r="0" t="0"/>
          <a:stretch/>
        </p:blipFill>
        <p:spPr>
          <a:xfrm>
            <a:off x="233075" y="1550591"/>
            <a:ext cx="8677837" cy="488128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pic>
        <p:nvPicPr>
          <p:cNvPr id="844" name="Google Shape;844;p54"/>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pic>
        <p:nvPicPr>
          <p:cNvPr descr="IEP Translation – Communication from OSEP regarding the ..." id="849" name="Google Shape;849;p1"/>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50" name="Google Shape;850;p1"/>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51" name="Google Shape;851;p1"/>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52" name="Google Shape;852;p1"/>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Video Was Created With Resources From:</a:t>
            </a:r>
            <a:endParaRPr b="0" i="0" sz="1400" u="none" cap="none" strike="noStrike">
              <a:solidFill>
                <a:srgbClr val="000000"/>
              </a:solidFill>
              <a:latin typeface="Arial"/>
              <a:ea typeface="Arial"/>
              <a:cs typeface="Arial"/>
              <a:sym typeface="Arial"/>
            </a:endParaRPr>
          </a:p>
        </p:txBody>
      </p:sp>
      <p:sp>
        <p:nvSpPr>
          <p:cNvPr id="853" name="Google Shape;853;p1"/>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descr="Rewind" id="164" name="Google Shape;164;g2b81d52bfa7_1_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b81d52bfa7_1_1"/>
          <p:cNvSpPr txBox="1"/>
          <p:nvPr/>
        </p:nvSpPr>
        <p:spPr>
          <a:xfrm>
            <a:off x="562625" y="809100"/>
            <a:ext cx="8373300" cy="1374000"/>
          </a:xfrm>
          <a:prstGeom prst="rect">
            <a:avLst/>
          </a:prstGeom>
          <a:noFill/>
          <a:ln>
            <a:noFill/>
          </a:ln>
        </p:spPr>
        <p:txBody>
          <a:bodyPr anchorCtr="0" anchor="ctr" bIns="45700" lIns="91425" spcFirstLastPara="1" rIns="91425" wrap="square" tIns="45700">
            <a:normAutofit lnSpcReduction="20000"/>
          </a:bodyPr>
          <a:lstStyle/>
          <a:p>
            <a:pPr indent="0" lvl="0" marL="0" marR="0" rtl="0" algn="ctr">
              <a:lnSpc>
                <a:spcPct val="100000"/>
              </a:lnSpc>
              <a:spcBef>
                <a:spcPts val="0"/>
              </a:spcBef>
              <a:spcAft>
                <a:spcPts val="0"/>
              </a:spcAft>
              <a:buClr>
                <a:srgbClr val="000000"/>
              </a:buClr>
              <a:buSzPts val="3400"/>
              <a:buFont typeface="Arial"/>
              <a:buNone/>
            </a:pPr>
            <a:r>
              <a:rPr b="1" i="0" lang="en-US" sz="3400" u="sng" cap="none" strike="noStrike">
                <a:solidFill>
                  <a:srgbClr val="000000"/>
                </a:solidFill>
                <a:latin typeface="Calibri"/>
                <a:ea typeface="Calibri"/>
                <a:cs typeface="Calibri"/>
                <a:sym typeface="Calibri"/>
              </a:rPr>
              <a:t>Water Cycle</a:t>
            </a:r>
            <a:r>
              <a:rPr b="1" i="0" lang="en-US" sz="3400" u="none" cap="none" strike="noStrike">
                <a:solidFill>
                  <a:srgbClr val="000000"/>
                </a:solidFill>
                <a:latin typeface="Calibri"/>
                <a:ea typeface="Calibri"/>
                <a:cs typeface="Calibri"/>
                <a:sym typeface="Calibri"/>
              </a:rPr>
              <a:t>: </a:t>
            </a:r>
            <a:r>
              <a:rPr b="0" i="0" lang="en-US" sz="3400" u="none" cap="none" strike="noStrike">
                <a:solidFill>
                  <a:srgbClr val="000000"/>
                </a:solidFill>
                <a:latin typeface="Calibri"/>
                <a:ea typeface="Calibri"/>
                <a:cs typeface="Calibri"/>
                <a:sym typeface="Calibri"/>
              </a:rPr>
              <a:t>the process through which water moves from Earth through the atmosphere and returns to Earth </a:t>
            </a:r>
            <a:endParaRPr b="1" i="0" sz="3400" u="none" cap="none" strike="noStrike">
              <a:solidFill>
                <a:srgbClr val="000000"/>
              </a:solidFill>
              <a:latin typeface="Calibri"/>
              <a:ea typeface="Calibri"/>
              <a:cs typeface="Calibri"/>
              <a:sym typeface="Calibri"/>
            </a:endParaRPr>
          </a:p>
        </p:txBody>
      </p:sp>
      <p:pic>
        <p:nvPicPr>
          <p:cNvPr descr="dreamstime_xl_26870237.jpg" id="166" name="Google Shape;166;g2b81d52bfa7_1_1"/>
          <p:cNvPicPr preferRelativeResize="0"/>
          <p:nvPr/>
        </p:nvPicPr>
        <p:blipFill rotWithShape="1">
          <a:blip r:embed="rId4">
            <a:alphaModFix/>
          </a:blip>
          <a:srcRect b="0" l="0" r="0" t="0"/>
          <a:stretch/>
        </p:blipFill>
        <p:spPr>
          <a:xfrm>
            <a:off x="1647413" y="2422051"/>
            <a:ext cx="5849176" cy="4435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descr="Rewind" id="172" name="Google Shape;172;g2b820c3e35a_0_0"/>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b820c3e35a_0_0"/>
          <p:cNvSpPr txBox="1"/>
          <p:nvPr/>
        </p:nvSpPr>
        <p:spPr>
          <a:xfrm>
            <a:off x="562625" y="809100"/>
            <a:ext cx="83733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i="0" lang="en-US" sz="3400" u="sng" cap="none" strike="noStrike">
                <a:solidFill>
                  <a:srgbClr val="000000"/>
                </a:solidFill>
                <a:latin typeface="Calibri"/>
                <a:ea typeface="Calibri"/>
                <a:cs typeface="Calibri"/>
                <a:sym typeface="Calibri"/>
              </a:rPr>
              <a:t>Water Vapor</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an invisible gas that is made up of heated water particles</a:t>
            </a:r>
            <a:endParaRPr b="1" i="0" sz="3400" u="none" cap="none" strike="noStrike">
              <a:solidFill>
                <a:srgbClr val="000000"/>
              </a:solidFill>
              <a:latin typeface="Calibri"/>
              <a:ea typeface="Calibri"/>
              <a:cs typeface="Calibri"/>
              <a:sym typeface="Calibri"/>
            </a:endParaRPr>
          </a:p>
        </p:txBody>
      </p:sp>
      <p:pic>
        <p:nvPicPr>
          <p:cNvPr id="174" name="Google Shape;174;g2b820c3e35a_0_0"/>
          <p:cNvPicPr preferRelativeResize="0"/>
          <p:nvPr/>
        </p:nvPicPr>
        <p:blipFill rotWithShape="1">
          <a:blip r:embed="rId4">
            <a:alphaModFix/>
          </a:blip>
          <a:srcRect b="0" l="0" r="0" t="0"/>
          <a:stretch/>
        </p:blipFill>
        <p:spPr>
          <a:xfrm>
            <a:off x="1526000" y="2183100"/>
            <a:ext cx="6091999" cy="424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descr="Rewind" id="180" name="Google Shape;180;g2b81d52bfa7_1_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b81d52bfa7_1_9"/>
          <p:cNvSpPr txBox="1"/>
          <p:nvPr/>
        </p:nvSpPr>
        <p:spPr>
          <a:xfrm>
            <a:off x="562625" y="809100"/>
            <a:ext cx="8373300" cy="13740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000000"/>
              </a:buClr>
              <a:buSzPts val="3400"/>
              <a:buFont typeface="Arial"/>
              <a:buNone/>
            </a:pPr>
            <a:r>
              <a:rPr b="1" lang="en-US" sz="3400" u="sng">
                <a:latin typeface="Calibri"/>
                <a:ea typeface="Calibri"/>
                <a:cs typeface="Calibri"/>
                <a:sym typeface="Calibri"/>
              </a:rPr>
              <a:t>Clouds</a:t>
            </a:r>
            <a:r>
              <a:rPr b="1" i="0" lang="en-US" sz="3400" u="none" cap="none" strike="noStrike">
                <a:solidFill>
                  <a:srgbClr val="000000"/>
                </a:solidFill>
                <a:latin typeface="Calibri"/>
                <a:ea typeface="Calibri"/>
                <a:cs typeface="Calibri"/>
                <a:sym typeface="Calibri"/>
              </a:rPr>
              <a:t>: </a:t>
            </a:r>
            <a:r>
              <a:rPr lang="en-US" sz="3400">
                <a:latin typeface="Calibri"/>
                <a:ea typeface="Calibri"/>
                <a:cs typeface="Calibri"/>
                <a:sym typeface="Calibri"/>
              </a:rPr>
              <a:t>groups of cooled water vapor that have turned into water droplets in the sky</a:t>
            </a:r>
            <a:endParaRPr b="1" i="0" sz="3400" u="none" cap="none" strike="noStrike">
              <a:solidFill>
                <a:srgbClr val="000000"/>
              </a:solidFill>
              <a:latin typeface="Calibri"/>
              <a:ea typeface="Calibri"/>
              <a:cs typeface="Calibri"/>
              <a:sym typeface="Calibri"/>
            </a:endParaRPr>
          </a:p>
        </p:txBody>
      </p:sp>
      <p:pic>
        <p:nvPicPr>
          <p:cNvPr id="182" name="Google Shape;182;g2b81d52bfa7_1_9"/>
          <p:cNvPicPr preferRelativeResize="0"/>
          <p:nvPr/>
        </p:nvPicPr>
        <p:blipFill>
          <a:blip r:embed="rId4">
            <a:alphaModFix/>
          </a:blip>
          <a:stretch>
            <a:fillRect/>
          </a:stretch>
        </p:blipFill>
        <p:spPr>
          <a:xfrm>
            <a:off x="1334700" y="2183100"/>
            <a:ext cx="6474608" cy="43701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2017-07-11T14:42:06Z</dcterms:created>
  <dc:creator>Michael Kennedy</dc:creator>
</cp:coreProperties>
</file>