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76" r:id="rId7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hm64FTFpSqi5YHD9CoVhsBv+oM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313d6ff9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d313d6ff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d313d6ff9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79" name="Google Shape;1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There are three ways that energy can be transferred. They are conduction, convection, and radiation.</a:t>
            </a:r>
            <a:endParaRPr/>
          </a:p>
        </p:txBody>
      </p:sp>
      <p:sp>
        <p:nvSpPr>
          <p:cNvPr id="185" name="Google Shape;18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Energy can be transferred from one object to another. When a thermal, or heat transfer occurs, heat moves from the warmer object to the colder object.  </a:t>
            </a:r>
            <a:endParaRPr/>
          </a:p>
        </p:txBody>
      </p:sp>
      <p:sp>
        <p:nvSpPr>
          <p:cNvPr id="196" name="Google Shape;19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Radiation travels in waves.</a:t>
            </a: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203" name="Google Shape;20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Radiation is the transfer of energy as waves.</a:t>
            </a:r>
            <a:endParaRPr/>
          </a:p>
        </p:txBody>
      </p:sp>
      <p:sp>
        <p:nvSpPr>
          <p:cNvPr id="212" name="Google Shape;21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conduction and convection.</a:t>
            </a:r>
            <a:endParaRPr/>
          </a:p>
        </p:txBody>
      </p:sp>
      <p:sp>
        <p:nvSpPr>
          <p:cNvPr id="220" name="Google Shape;22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31" name="Google Shape;23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What are the three ways energy can be transferred? Which will we be focusing on today?</a:t>
            </a:r>
            <a:endParaRPr/>
          </a:p>
        </p:txBody>
      </p:sp>
      <p:sp>
        <p:nvSpPr>
          <p:cNvPr id="237" name="Google Shape;23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00"/>
              <a:buNone/>
            </a:pPr>
            <a:r>
              <a:rPr lang="en-US"/>
              <a:t>What are the three ways energy can be transferred? Which will we be focusing on today?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are three ways that energy can be transferred. They are conduction, convection, and radiation.]</a:t>
            </a:r>
            <a:endParaRPr/>
          </a:p>
        </p:txBody>
      </p:sp>
      <p:sp>
        <p:nvSpPr>
          <p:cNvPr id="248" name="Google Shape;24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What occurs when heat moves from the warmer object to the colder 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[Energy can be transferred from one object to another. When a thermal, or heat transfer occurs, heat moves from the warmer object to the colder object.]</a:t>
            </a:r>
            <a:endParaRPr/>
          </a:p>
        </p:txBody>
      </p:sp>
      <p:sp>
        <p:nvSpPr>
          <p:cNvPr id="259" name="Google Shape;25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conduction.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Right away, including visuals can help students begin to build understanding of the vocabulary terms. </a:t>
            </a:r>
            <a:endParaRPr/>
          </a:p>
        </p:txBody>
      </p:sp>
      <p:sp>
        <p:nvSpPr>
          <p:cNvPr id="115" name="Google Shape;11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radiation travel?</a:t>
            </a:r>
            <a:endParaRPr/>
          </a:p>
          <a:p>
            <a:pPr marL="0" lvl="0" indent="0" algn="l" rtl="0">
              <a:lnSpc>
                <a:spcPct val="100000"/>
              </a:lnSpc>
              <a:spcBef>
                <a:spcPts val="0"/>
              </a:spcBef>
              <a:spcAft>
                <a:spcPts val="0"/>
              </a:spcAft>
              <a:buNone/>
            </a:pP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267" name="Google Shape;26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bb4baf28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dbb4baf2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radiation travel?</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Clr>
                <a:schemeClr val="dk1"/>
              </a:buClr>
              <a:buSzPts val="1200"/>
              <a:buFont typeface="Calibri"/>
              <a:buAutoNum type="alphaUcParenR"/>
            </a:pPr>
            <a:r>
              <a:rPr lang="en-US"/>
              <a:t>In straight lines</a:t>
            </a:r>
            <a:endParaRPr/>
          </a:p>
          <a:p>
            <a:pPr marL="228600" lvl="0" indent="-228600" algn="l" rtl="0">
              <a:lnSpc>
                <a:spcPct val="100000"/>
              </a:lnSpc>
              <a:spcBef>
                <a:spcPts val="0"/>
              </a:spcBef>
              <a:spcAft>
                <a:spcPts val="0"/>
              </a:spcAft>
              <a:buClr>
                <a:srgbClr val="FF0000"/>
              </a:buClr>
              <a:buSzPts val="1200"/>
              <a:buFont typeface="Calibri"/>
              <a:buAutoNum type="alphaUcParenR"/>
            </a:pPr>
            <a:r>
              <a:rPr lang="en-US">
                <a:solidFill>
                  <a:srgbClr val="FF0000"/>
                </a:solidFill>
              </a:rPr>
              <a:t>In waves</a:t>
            </a:r>
            <a:endParaRPr>
              <a:solidFill>
                <a:srgbClr val="FF0000"/>
              </a:solidFill>
            </a:endParaRPr>
          </a:p>
          <a:p>
            <a:pPr marL="228600" lvl="0" indent="-228600" algn="l" rtl="0">
              <a:lnSpc>
                <a:spcPct val="100000"/>
              </a:lnSpc>
              <a:spcBef>
                <a:spcPts val="0"/>
              </a:spcBef>
              <a:spcAft>
                <a:spcPts val="0"/>
              </a:spcAft>
              <a:buClr>
                <a:schemeClr val="dk1"/>
              </a:buClr>
              <a:buSzPts val="1200"/>
              <a:buFont typeface="Calibri"/>
              <a:buAutoNum type="alphaUcParenR"/>
            </a:pPr>
            <a:r>
              <a:rPr lang="en-US"/>
              <a:t>Through a medium (solid, liquid, or gas)</a:t>
            </a:r>
            <a:endParaRPr/>
          </a:p>
          <a:p>
            <a:pPr marL="228600" lvl="0" indent="-228600" algn="l" rtl="0">
              <a:lnSpc>
                <a:spcPct val="100000"/>
              </a:lnSpc>
              <a:spcBef>
                <a:spcPts val="0"/>
              </a:spcBef>
              <a:spcAft>
                <a:spcPts val="0"/>
              </a:spcAft>
              <a:buClr>
                <a:schemeClr val="dk1"/>
              </a:buClr>
              <a:buSzPts val="1200"/>
              <a:buFont typeface="Calibri"/>
              <a:buAutoNum type="alphaUcParenR"/>
            </a:pPr>
            <a:r>
              <a:rPr lang="en-US"/>
              <a:t>In living organisms</a:t>
            </a: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277" name="Google Shape;277;gdbb4baf28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conduction.</a:t>
            </a:r>
            <a:endParaRPr/>
          </a:p>
        </p:txBody>
      </p:sp>
      <p:sp>
        <p:nvSpPr>
          <p:cNvPr id="287" name="Google Shape;28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Conduction is the transfer of heat energy through touch.</a:t>
            </a:r>
            <a:endParaRPr/>
          </a:p>
        </p:txBody>
      </p:sp>
      <p:sp>
        <p:nvSpPr>
          <p:cNvPr id="295" name="Google Shape;29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dc5956922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dc5956922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Let’s check-in for understanding.</a:t>
            </a:r>
            <a:endParaRPr/>
          </a:p>
          <a:p>
            <a:pPr marL="0" lvl="0" indent="0" algn="l" rtl="0">
              <a:lnSpc>
                <a:spcPct val="100000"/>
              </a:lnSpc>
              <a:spcBef>
                <a:spcPts val="0"/>
              </a:spcBef>
              <a:spcAft>
                <a:spcPts val="0"/>
              </a:spcAft>
              <a:buSzPts val="1400"/>
              <a:buNone/>
            </a:pPr>
            <a:endParaRPr/>
          </a:p>
        </p:txBody>
      </p:sp>
      <p:sp>
        <p:nvSpPr>
          <p:cNvPr id="304" name="Google Shape;304;gdc5956922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dc59569220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dc5956922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000"/>
              <a:buFont typeface="Arial"/>
              <a:buNone/>
            </a:pPr>
            <a:r>
              <a:rPr lang="en-US"/>
              <a:t>What is conduction? </a:t>
            </a:r>
            <a:endParaRPr/>
          </a:p>
          <a:p>
            <a:pPr marL="0" lvl="0" indent="0" algn="l" rtl="0">
              <a:spcBef>
                <a:spcPts val="0"/>
              </a:spcBef>
              <a:spcAft>
                <a:spcPts val="0"/>
              </a:spcAft>
              <a:buClr>
                <a:schemeClr val="dk1"/>
              </a:buClr>
              <a:buSzPts val="4000"/>
              <a:buFont typeface="Arial"/>
              <a:buNone/>
            </a:pPr>
            <a:endParaRPr/>
          </a:p>
          <a:p>
            <a:pPr marL="0" lvl="0" indent="0" algn="l" rtl="0">
              <a:spcBef>
                <a:spcPts val="0"/>
              </a:spcBef>
              <a:spcAft>
                <a:spcPts val="0"/>
              </a:spcAft>
              <a:buClr>
                <a:schemeClr val="dk1"/>
              </a:buClr>
              <a:buSzPts val="4000"/>
              <a:buFont typeface="Arial"/>
              <a:buNone/>
            </a:pPr>
            <a:r>
              <a:rPr lang="en-US"/>
              <a:t>[Conduction is the transfer of energy through touch.]</a:t>
            </a:r>
            <a:endParaRPr/>
          </a:p>
        </p:txBody>
      </p:sp>
      <p:sp>
        <p:nvSpPr>
          <p:cNvPr id="310" name="Google Shape;310;gdc59569220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18" name="Google Shape;31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a particle warms up, it moves around very quickly, and some of its energy moves to the particles around it. When the heat reaches those cooler particles, they speed up too. </a:t>
            </a:r>
            <a:endParaRPr/>
          </a:p>
        </p:txBody>
      </p:sp>
      <p:sp>
        <p:nvSpPr>
          <p:cNvPr id="325" name="Google Shape;325;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Let’s check-in for understanding.</a:t>
            </a:r>
            <a:endParaRPr/>
          </a:p>
          <a:p>
            <a:pPr marL="0" lvl="0" indent="0" algn="l" rtl="0">
              <a:lnSpc>
                <a:spcPct val="100000"/>
              </a:lnSpc>
              <a:spcBef>
                <a:spcPts val="0"/>
              </a:spcBef>
              <a:spcAft>
                <a:spcPts val="0"/>
              </a:spcAft>
              <a:buSzPts val="1400"/>
              <a:buNone/>
            </a:pPr>
            <a:endParaRPr/>
          </a:p>
        </p:txBody>
      </p:sp>
      <p:sp>
        <p:nvSpPr>
          <p:cNvPr id="347" name="Google Shape;347;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313d6ff93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d313d6ff93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000"/>
              <a:buFont typeface="Arial"/>
              <a:buNone/>
            </a:pPr>
            <a:r>
              <a:rPr lang="en-US"/>
              <a:t>What is conduction? How is conduction happening here?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[Conduction is the transfer of heat energy through touch. The heat energy is being transferred to the person’s hands because they are touching the hot mug.]</a:t>
            </a:r>
            <a:endParaRPr/>
          </a:p>
        </p:txBody>
      </p:sp>
      <p:sp>
        <p:nvSpPr>
          <p:cNvPr id="353" name="Google Shape;353;gd313d6ff93_0_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We will also learn about convection.</a:t>
            </a:r>
            <a:endParaRPr/>
          </a:p>
        </p:txBody>
      </p:sp>
      <p:sp>
        <p:nvSpPr>
          <p:cNvPr id="124" name="Google Shape;12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313d6ff93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d313d6ff93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800"/>
              <a:buFont typeface="Arial"/>
              <a:buNone/>
            </a:pPr>
            <a:r>
              <a:rPr lang="en-US"/>
              <a:t>Do warmer particles move faster or slower than cold particles?</a:t>
            </a:r>
            <a:endParaRPr/>
          </a:p>
          <a:p>
            <a:pPr marL="0" lvl="0" indent="0" algn="l" rtl="0">
              <a:spcBef>
                <a:spcPts val="0"/>
              </a:spcBef>
              <a:spcAft>
                <a:spcPts val="0"/>
              </a:spcAft>
              <a:buClr>
                <a:schemeClr val="dk1"/>
              </a:buClr>
              <a:buSzPts val="4800"/>
              <a:buFont typeface="Arial"/>
              <a:buNone/>
            </a:pPr>
            <a:endParaRPr/>
          </a:p>
          <a:p>
            <a:pPr marL="0" lvl="0" indent="0" algn="l" rtl="0">
              <a:spcBef>
                <a:spcPts val="0"/>
              </a:spcBef>
              <a:spcAft>
                <a:spcPts val="0"/>
              </a:spcAft>
              <a:buClr>
                <a:schemeClr val="dk1"/>
              </a:buClr>
              <a:buSzPts val="4800"/>
              <a:buFont typeface="Arial"/>
              <a:buNone/>
            </a:pPr>
            <a:r>
              <a:rPr lang="en-US"/>
              <a:t>[Faster]</a:t>
            </a:r>
            <a:endParaRPr/>
          </a:p>
        </p:txBody>
      </p:sp>
      <p:sp>
        <p:nvSpPr>
          <p:cNvPr id="361" name="Google Shape;361;gd313d6ff93_0_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an example of the </a:t>
            </a:r>
            <a:r>
              <a:rPr lang="en-US" b="1"/>
              <a:t>conduction</a:t>
            </a:r>
            <a:r>
              <a:rPr lang="en-US"/>
              <a:t>.</a:t>
            </a:r>
            <a:endParaRPr/>
          </a:p>
        </p:txBody>
      </p:sp>
      <p:sp>
        <p:nvSpPr>
          <p:cNvPr id="383" name="Google Shape;38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When you put a cold slice of cheese on a hot hamburger, the cheese melts. Conduction is how the heat from the burger gets to the cheese and melts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example is a great way to connect to students’ prior knowledge. This would also be an opportunity to elicit student examples. </a:t>
            </a:r>
            <a:endParaRPr/>
          </a:p>
        </p:txBody>
      </p:sp>
      <p:sp>
        <p:nvSpPr>
          <p:cNvPr id="390" name="Google Shape;39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Now, let’s talk about a non-example of the </a:t>
            </a:r>
            <a:r>
              <a:rPr lang="en-US" b="1"/>
              <a:t>conduction</a:t>
            </a:r>
            <a:r>
              <a:rPr lang="en-US"/>
              <a:t>.</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Feedback: </a:t>
            </a:r>
            <a:r>
              <a:rPr lang="en-US" sz="1100"/>
              <a:t>Explicit and clear explanations for non-examples is a great way to help students make sense of the new content.</a:t>
            </a:r>
            <a:endParaRPr/>
          </a:p>
          <a:p>
            <a:pPr marL="0" lvl="0" indent="0" algn="l" rtl="0">
              <a:lnSpc>
                <a:spcPct val="100000"/>
              </a:lnSpc>
              <a:spcBef>
                <a:spcPts val="0"/>
              </a:spcBef>
              <a:spcAft>
                <a:spcPts val="0"/>
              </a:spcAft>
              <a:buSzPts val="1400"/>
              <a:buNone/>
            </a:pPr>
            <a:endParaRPr/>
          </a:p>
        </p:txBody>
      </p:sp>
      <p:sp>
        <p:nvSpPr>
          <p:cNvPr id="398" name="Google Shape;39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fire is not an example of conduction. It is a heat source.</a:t>
            </a:r>
            <a:endParaRPr/>
          </a:p>
        </p:txBody>
      </p:sp>
      <p:sp>
        <p:nvSpPr>
          <p:cNvPr id="405" name="Google Shape;40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13" name="Google Shape;41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this an example of conduction? Why or why not?</a:t>
            </a:r>
            <a:endParaRPr/>
          </a:p>
        </p:txBody>
      </p:sp>
      <p:sp>
        <p:nvSpPr>
          <p:cNvPr id="418" name="Google Shape;41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d313d6ff93_0_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Can you think of another example of conduction we have not covered?</a:t>
            </a:r>
            <a:endParaRPr/>
          </a:p>
        </p:txBody>
      </p:sp>
      <p:sp>
        <p:nvSpPr>
          <p:cNvPr id="426" name="Google Shape;426;gd313d6ff93_0_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define convection.</a:t>
            </a:r>
            <a:endParaRPr/>
          </a:p>
        </p:txBody>
      </p:sp>
      <p:sp>
        <p:nvSpPr>
          <p:cNvPr id="434" name="Google Shape;434;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Convection is </a:t>
            </a:r>
            <a:r>
              <a:rPr lang="en-US" sz="1200">
                <a:solidFill>
                  <a:schemeClr val="dk1"/>
                </a:solidFill>
                <a:latin typeface="Calibri"/>
                <a:ea typeface="Calibri"/>
                <a:cs typeface="Calibri"/>
                <a:sym typeface="Calibri"/>
              </a:rPr>
              <a:t>the heating and cooling of a liquid or a gas in a cycle.</a:t>
            </a:r>
            <a:endParaRPr/>
          </a:p>
        </p:txBody>
      </p:sp>
      <p:sp>
        <p:nvSpPr>
          <p:cNvPr id="442" name="Google Shape;442;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Our Big Question is: </a:t>
            </a:r>
            <a:r>
              <a:rPr lang="en-US" b="1"/>
              <a:t>How might you use conduction and/or convection everyday?</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3" name="Google Shape;13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dbb4baf284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dbb4baf28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Let’s check-in for understanding.</a:t>
            </a:r>
            <a:endParaRPr/>
          </a:p>
          <a:p>
            <a:pPr marL="0" lvl="0" indent="0" algn="l" rtl="0">
              <a:lnSpc>
                <a:spcPct val="100000"/>
              </a:lnSpc>
              <a:spcBef>
                <a:spcPts val="0"/>
              </a:spcBef>
              <a:spcAft>
                <a:spcPts val="0"/>
              </a:spcAft>
              <a:buSzPts val="1400"/>
              <a:buNone/>
            </a:pPr>
            <a:endParaRPr/>
          </a:p>
        </p:txBody>
      </p:sp>
      <p:sp>
        <p:nvSpPr>
          <p:cNvPr id="451" name="Google Shape;451;gdbb4baf284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dbb4baf284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dbb4baf284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000"/>
              <a:buFont typeface="Arial"/>
              <a:buNone/>
            </a:pPr>
            <a:r>
              <a:rPr lang="en-US"/>
              <a:t>What is convection? </a:t>
            </a:r>
            <a:endParaRPr/>
          </a:p>
          <a:p>
            <a:pPr marL="0" lvl="0" indent="0" algn="l" rtl="0">
              <a:spcBef>
                <a:spcPts val="0"/>
              </a:spcBef>
              <a:spcAft>
                <a:spcPts val="0"/>
              </a:spcAft>
              <a:buClr>
                <a:schemeClr val="dk1"/>
              </a:buClr>
              <a:buSzPts val="4000"/>
              <a:buFont typeface="Arial"/>
              <a:buNone/>
            </a:pPr>
            <a:endParaRPr/>
          </a:p>
          <a:p>
            <a:pPr marL="0" lvl="0" indent="0" algn="l" rtl="0">
              <a:spcBef>
                <a:spcPts val="0"/>
              </a:spcBef>
              <a:spcAft>
                <a:spcPts val="0"/>
              </a:spcAft>
              <a:buClr>
                <a:schemeClr val="dk1"/>
              </a:buClr>
              <a:buSzPts val="4000"/>
              <a:buFont typeface="Arial"/>
              <a:buNone/>
            </a:pPr>
            <a:r>
              <a:rPr lang="en-US"/>
              <a:t>[Convection is the heating and cooling of a liquid or a gas in a cycle.]</a:t>
            </a:r>
            <a:endParaRPr/>
          </a:p>
        </p:txBody>
      </p:sp>
      <p:sp>
        <p:nvSpPr>
          <p:cNvPr id="457" name="Google Shape;457;gdbb4baf284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465" name="Google Shape;46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An important factor of convection is that the heat transfer is driven by a heat source. A heat source could be a campfire, a stove, or anything that produces heat. </a:t>
            </a:r>
            <a:endParaRPr/>
          </a:p>
        </p:txBody>
      </p:sp>
      <p:sp>
        <p:nvSpPr>
          <p:cNvPr id="472" name="Google Shape;47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For example as a campfire heats the nearby air, the particles in the air spread out, which causes the air to rise.</a:t>
            </a:r>
            <a:endParaRPr/>
          </a:p>
        </p:txBody>
      </p:sp>
      <p:sp>
        <p:nvSpPr>
          <p:cNvPr id="480" name="Google Shape;48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However, as the air gets farther from the heat source, it begins to cool. As you’ll remember, a cooler fluid will sink, so the air will sink back toward the heat source.</a:t>
            </a:r>
            <a:endParaRPr/>
          </a:p>
        </p:txBody>
      </p:sp>
      <p:sp>
        <p:nvSpPr>
          <p:cNvPr id="489" name="Google Shape;48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The cycle of convection is completed when the air is warmed again and rises.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Including a model of the scientific phenomenon is helpful for students as they build knowledge of each aspect. </a:t>
            </a:r>
            <a:endParaRPr/>
          </a:p>
        </p:txBody>
      </p:sp>
      <p:sp>
        <p:nvSpPr>
          <p:cNvPr id="500" name="Google Shape;50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12" name="Google Shape;51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convection? Explain how Convecti</a:t>
            </a:r>
            <a:r>
              <a:rPr lang="en-US"/>
              <a:t>on is occurring here.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[Convection is the </a:t>
            </a:r>
            <a:r>
              <a:rPr lang="en-US" sz="1200"/>
              <a:t>he heating and cooling of a liquid or a gas in a cycle.]</a:t>
            </a:r>
            <a:endParaRPr b="0"/>
          </a:p>
        </p:txBody>
      </p:sp>
      <p:sp>
        <p:nvSpPr>
          <p:cNvPr id="518" name="Google Shape;51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d313d6ff93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d313d6ff93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00"/>
              <a:buNone/>
            </a:pPr>
            <a:r>
              <a:rPr lang="en-US"/>
              <a:t>How does the cycle of convection work?</a:t>
            </a:r>
            <a:endParaRPr/>
          </a:p>
          <a:p>
            <a:pPr marL="0" lvl="0" indent="0" algn="l" rtl="0">
              <a:spcBef>
                <a:spcPts val="0"/>
              </a:spcBef>
              <a:spcAft>
                <a:spcPts val="0"/>
              </a:spcAft>
              <a:buSzPts val="1100"/>
              <a:buNone/>
            </a:pPr>
            <a:endParaRPr/>
          </a:p>
          <a:p>
            <a:pPr marL="0" lvl="0" indent="0" algn="l" rtl="0">
              <a:spcBef>
                <a:spcPts val="0"/>
              </a:spcBef>
              <a:spcAft>
                <a:spcPts val="0"/>
              </a:spcAft>
              <a:buSzPts val="1400"/>
              <a:buNone/>
            </a:pPr>
            <a:r>
              <a:rPr lang="en-US"/>
              <a:t>[Here, as a campfire heats the nearby air, the particles in the air spread out, which causes the air to rise. However, as the air gets farther from the heat source, it begins to cool. The the air will sink back toward the heat source. </a:t>
            </a:r>
            <a:endParaRPr sz="1800"/>
          </a:p>
          <a:p>
            <a:pPr marL="0" lvl="0" indent="0" algn="l" rtl="0">
              <a:lnSpc>
                <a:spcPct val="100000"/>
              </a:lnSpc>
              <a:spcBef>
                <a:spcPts val="0"/>
              </a:spcBef>
              <a:spcAft>
                <a:spcPts val="0"/>
              </a:spcAft>
              <a:buSzPts val="1400"/>
              <a:buNone/>
            </a:pPr>
            <a:r>
              <a:rPr lang="en-US"/>
              <a:t>The cycle of convection is completed when the air is warmed again and rises.]</a:t>
            </a:r>
            <a:endParaRPr/>
          </a:p>
        </p:txBody>
      </p:sp>
      <p:sp>
        <p:nvSpPr>
          <p:cNvPr id="526" name="Google Shape;526;gd313d6ff93_0_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Let’s get out brains ready to think about convection, and how it relates to our big question.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 the next slides are some questions to ask about the demonstration as you walk through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demonstration offers opportunities for students to more closely engage in carrying out investigations. Using the questions on the following slides throughout the demonstration offer students opportunity to demonstrate their understanding. This is important to ensure that they are making sense of this new content!</a:t>
            </a:r>
            <a:endParaRPr/>
          </a:p>
        </p:txBody>
      </p:sp>
      <p:sp>
        <p:nvSpPr>
          <p:cNvPr id="141" name="Google Shape;14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an example of </a:t>
            </a:r>
            <a:r>
              <a:rPr lang="en-US" b="1"/>
              <a:t>convection</a:t>
            </a:r>
            <a:r>
              <a:rPr lang="en-US"/>
              <a:t>.  </a:t>
            </a:r>
            <a:endParaRPr/>
          </a:p>
        </p:txBody>
      </p:sp>
      <p:sp>
        <p:nvSpPr>
          <p:cNvPr id="539" name="Google Shape;53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Remember that convection can happen in liquids too;  a common example of convection is a lava lamp. The heat source is at the bottom of the lamp, and heats the fluids. </a:t>
            </a:r>
            <a:endParaRPr/>
          </a:p>
        </p:txBody>
      </p:sp>
      <p:sp>
        <p:nvSpPr>
          <p:cNvPr id="546" name="Google Shape;54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As the liquid warms up, the blobs rise—just like in our previous example! </a:t>
            </a:r>
            <a:endParaRPr/>
          </a:p>
        </p:txBody>
      </p:sp>
      <p:sp>
        <p:nvSpPr>
          <p:cNvPr id="554" name="Google Shape;55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Once the blobs get far enough away from the heat source, they cool and begin to sink back towards the heat source. They are reheated as they approach the light, and rise once again.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Incorporating an example into the model of the scientific phenomenon is terrific! </a:t>
            </a:r>
            <a:endParaRPr/>
          </a:p>
        </p:txBody>
      </p:sp>
      <p:sp>
        <p:nvSpPr>
          <p:cNvPr id="564" name="Google Shape;56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you may include relevant non-examples of </a:t>
            </a:r>
            <a:r>
              <a:rPr lang="en-US" b="1"/>
              <a:t>convection</a:t>
            </a:r>
            <a:r>
              <a:rPr lang="en-US"/>
              <a:t>.</a:t>
            </a:r>
            <a:endParaRPr/>
          </a:p>
        </p:txBody>
      </p:sp>
      <p:sp>
        <p:nvSpPr>
          <p:cNvPr id="576" name="Google Shape;57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Microwaves do not use convection. Yes, a microwave does heat up food. But a microwave does not heat liquids with circular motion.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Explaining non-examples with concise, specific language is important. </a:t>
            </a:r>
            <a:endParaRPr/>
          </a:p>
        </p:txBody>
      </p:sp>
      <p:sp>
        <p:nvSpPr>
          <p:cNvPr id="583" name="Google Shape;583;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91" name="Google Shape;59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Which one is convection and why?</a:t>
            </a:r>
            <a:endParaRPr/>
          </a:p>
        </p:txBody>
      </p:sp>
      <p:sp>
        <p:nvSpPr>
          <p:cNvPr id="597" name="Google Shape;597;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Which one is convection and why?</a:t>
            </a:r>
            <a:endParaRPr/>
          </a:p>
        </p:txBody>
      </p:sp>
      <p:sp>
        <p:nvSpPr>
          <p:cNvPr id="606" name="Google Shape;606;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When you hold a mug of hot chocolate to warm up your hands, this is an example of _______</a:t>
            </a:r>
            <a:r>
              <a:rPr lang="en-US"/>
              <a:t>_.</a:t>
            </a:r>
            <a:endParaRPr/>
          </a:p>
          <a:p>
            <a:pPr marL="0" lvl="0" indent="0" algn="l" rtl="0">
              <a:lnSpc>
                <a:spcPct val="100000"/>
              </a:lnSpc>
              <a:spcBef>
                <a:spcPts val="0"/>
              </a:spcBef>
              <a:spcAft>
                <a:spcPts val="0"/>
              </a:spcAft>
              <a:buSzPts val="1400"/>
              <a:buNone/>
            </a:pPr>
            <a:endParaRPr/>
          </a:p>
        </p:txBody>
      </p:sp>
      <p:sp>
        <p:nvSpPr>
          <p:cNvPr id="615" name="Google Shape;615;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313d6ff93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d313d6ff93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a:t>
            </a:r>
            <a:r>
              <a:rPr lang="en-US"/>
              <a:t>g and make some predictions about this demonstration.</a:t>
            </a:r>
            <a:endParaRPr b="0"/>
          </a:p>
        </p:txBody>
      </p:sp>
      <p:sp>
        <p:nvSpPr>
          <p:cNvPr id="149" name="Google Shape;149;gd313d6ff93_0_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When you hold a mug of hot chocolate to warm up your hands, this is an example of </a:t>
            </a:r>
            <a:r>
              <a:rPr lang="en-US" sz="1200" u="sng">
                <a:solidFill>
                  <a:srgbClr val="FF0000"/>
                </a:solidFill>
              </a:rPr>
              <a:t>conduction</a:t>
            </a:r>
            <a:r>
              <a:rPr lang="en-US" sz="1200"/>
              <a:t>.</a:t>
            </a:r>
            <a:endParaRPr/>
          </a:p>
        </p:txBody>
      </p:sp>
      <p:sp>
        <p:nvSpPr>
          <p:cNvPr id="624" name="Google Shape;624;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When you boil water on the stove, this is an example of ________.</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633" name="Google Shape;63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When you boil water on the stove, this is an example of </a:t>
            </a:r>
            <a:r>
              <a:rPr lang="en-US" sz="1200" u="sng">
                <a:solidFill>
                  <a:srgbClr val="FF0000"/>
                </a:solidFill>
              </a:rPr>
              <a:t>convection</a:t>
            </a:r>
            <a:r>
              <a:rPr lang="en-US" sz="1200"/>
              <a:t>.</a:t>
            </a:r>
            <a:endParaRPr/>
          </a:p>
        </p:txBody>
      </p:sp>
      <p:sp>
        <p:nvSpPr>
          <p:cNvPr id="642" name="Google Shape;642;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651" name="Google Shape;65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Conduction is the transfer of heat energy through touch.</a:t>
            </a:r>
            <a:endParaRPr/>
          </a:p>
        </p:txBody>
      </p:sp>
      <p:sp>
        <p:nvSpPr>
          <p:cNvPr id="658" name="Google Shape;658;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Convection is </a:t>
            </a:r>
            <a:r>
              <a:rPr lang="en-US" sz="1200">
                <a:solidFill>
                  <a:schemeClr val="dk1"/>
                </a:solidFill>
                <a:latin typeface="Calibri"/>
                <a:ea typeface="Calibri"/>
                <a:cs typeface="Calibri"/>
                <a:sym typeface="Calibri"/>
              </a:rPr>
              <a:t>the heating and cooling of a liquid or a gas in a cycle.</a:t>
            </a:r>
            <a:endParaRPr/>
          </a:p>
        </p:txBody>
      </p:sp>
      <p:sp>
        <p:nvSpPr>
          <p:cNvPr id="666" name="Google Shape;66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a:t>Explore how heating and cooling iron, brick, water, and olive oil adds or removes energy. See how energy is transferred between objects. Build your own system, with energy sources, changers, and users. Track and visualize how energy flows and changes through your 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Providing a simulation activity is a great way to make science thinking visible. In this simulation, students have the opportunity to make predictions and apply an idea to a new situation by changing the variables in the simulation (i.e., energy sources).</a:t>
            </a:r>
            <a:endParaRPr/>
          </a:p>
        </p:txBody>
      </p:sp>
      <p:sp>
        <p:nvSpPr>
          <p:cNvPr id="674" name="Google Shape;674;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d313d6ff93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d313d6ff93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685" name="Google Shape;685;gd313d6ff93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693" name="Google Shape;693;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313d6ff93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d313d6ff93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40"/>
              </a:spcBef>
              <a:spcAft>
                <a:spcPts val="0"/>
              </a:spcAft>
              <a:buSzPts val="1700"/>
              <a:buNone/>
            </a:pPr>
            <a:r>
              <a:rPr lang="en-US"/>
              <a:t>What do you think will happen when I add cold water? Why did that happen?</a:t>
            </a:r>
            <a:endParaRPr/>
          </a:p>
          <a:p>
            <a:pPr marL="0" lvl="0" indent="0" algn="l" rtl="0">
              <a:lnSpc>
                <a:spcPct val="100000"/>
              </a:lnSpc>
              <a:spcBef>
                <a:spcPts val="0"/>
              </a:spcBef>
              <a:spcAft>
                <a:spcPts val="0"/>
              </a:spcAft>
              <a:buSzPts val="1400"/>
              <a:buNone/>
            </a:pPr>
            <a:endParaRPr/>
          </a:p>
        </p:txBody>
      </p:sp>
      <p:sp>
        <p:nvSpPr>
          <p:cNvPr id="155" name="Google Shape;155;gd313d6ff93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d313d6ff93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d313d6ff93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40"/>
              </a:spcBef>
              <a:spcAft>
                <a:spcPts val="0"/>
              </a:spcAft>
              <a:buSzPts val="1700"/>
              <a:buNone/>
            </a:pPr>
            <a:r>
              <a:rPr lang="en-US"/>
              <a:t>What do you think will happen when I add hot water? Why do you think that happened?</a:t>
            </a:r>
            <a:endParaRPr/>
          </a:p>
          <a:p>
            <a:pPr marL="0" lvl="0" indent="0" algn="l" rtl="0">
              <a:lnSpc>
                <a:spcPct val="100000"/>
              </a:lnSpc>
              <a:spcBef>
                <a:spcPts val="0"/>
              </a:spcBef>
              <a:spcAft>
                <a:spcPts val="0"/>
              </a:spcAft>
              <a:buSzPts val="1400"/>
              <a:buNone/>
            </a:pPr>
            <a:endParaRPr/>
          </a:p>
        </p:txBody>
      </p:sp>
      <p:sp>
        <p:nvSpPr>
          <p:cNvPr id="163" name="Google Shape;163;gd313d6ff93_0_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313d6ff93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d313d6ff93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40"/>
              </a:spcBef>
              <a:spcAft>
                <a:spcPts val="0"/>
              </a:spcAft>
              <a:buSzPts val="1700"/>
              <a:buNone/>
            </a:pPr>
            <a:r>
              <a:rPr lang="en-US"/>
              <a:t>What do you think will happen when I add ice water? Why do you think that happened?</a:t>
            </a:r>
            <a:endParaRPr sz="900">
              <a:latin typeface="Arial"/>
              <a:ea typeface="Arial"/>
              <a:cs typeface="Arial"/>
              <a:sym typeface="Arial"/>
            </a:endParaRPr>
          </a:p>
          <a:p>
            <a:pPr marL="0" lvl="0" indent="0" algn="l" rtl="0">
              <a:lnSpc>
                <a:spcPct val="90000"/>
              </a:lnSpc>
              <a:spcBef>
                <a:spcPts val="340"/>
              </a:spcBef>
              <a:spcAft>
                <a:spcPts val="0"/>
              </a:spcAft>
              <a:buSzPts val="1700"/>
              <a:buNone/>
            </a:pPr>
            <a:endParaRPr/>
          </a:p>
          <a:p>
            <a:pPr marL="0" lvl="0" indent="0" algn="l" rtl="0">
              <a:lnSpc>
                <a:spcPct val="100000"/>
              </a:lnSpc>
              <a:spcBef>
                <a:spcPts val="0"/>
              </a:spcBef>
              <a:spcAft>
                <a:spcPts val="0"/>
              </a:spcAft>
              <a:buSzPts val="1400"/>
              <a:buNone/>
            </a:pPr>
            <a:endParaRPr/>
          </a:p>
        </p:txBody>
      </p:sp>
      <p:sp>
        <p:nvSpPr>
          <p:cNvPr id="171" name="Google Shape;171;gd313d6ff93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6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 name="Google Shape;2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1" name="Google Shape;41;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8PoCwx2de0"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34.jp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phet.colorado.edu/en/simulation/energy-forms-and-changes" TargetMode="Externa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d313d6ff93_0_0"/>
          <p:cNvGrpSpPr/>
          <p:nvPr/>
        </p:nvGrpSpPr>
        <p:grpSpPr>
          <a:xfrm>
            <a:off x="1420794" y="297180"/>
            <a:ext cx="5949213" cy="6263098"/>
            <a:chOff x="730422" y="0"/>
            <a:chExt cx="5949213" cy="6263098"/>
          </a:xfrm>
        </p:grpSpPr>
        <p:sp>
          <p:nvSpPr>
            <p:cNvPr id="90" name="Google Shape;90;gd313d6ff93_0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d313d6ff93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d313d6ff93_0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d313d6ff93_0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d313d6ff93_0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d313d6ff93_0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d313d6ff93_0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d313d6ff93_0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d313d6ff93_0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d313d6ff93_0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d313d6ff93_0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d313d6ff93_0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d313d6ff93_0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d313d6ff93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d313d6ff93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d313d6ff93_0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d313d6ff93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d313d6ff93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d313d6ff93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d313d6ff93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d313d6ff93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d313d6ff93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8"/>
          <p:cNvSpPr txBox="1"/>
          <p:nvPr/>
        </p:nvSpPr>
        <p:spPr>
          <a:xfrm>
            <a:off x="1257300" y="568200"/>
            <a:ext cx="66294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sng" strike="noStrike" cap="none">
                <a:solidFill>
                  <a:schemeClr val="dk1"/>
                </a:solidFill>
                <a:latin typeface="Calibri"/>
                <a:ea typeface="Calibri"/>
                <a:cs typeface="Calibri"/>
                <a:sym typeface="Calibri"/>
              </a:rPr>
              <a:t>Energy Transfer</a:t>
            </a:r>
            <a:endParaRPr sz="1400" b="0" i="0" u="none" strike="noStrike" cap="none">
              <a:solidFill>
                <a:srgbClr val="000000"/>
              </a:solidFill>
              <a:latin typeface="Arial"/>
              <a:ea typeface="Arial"/>
              <a:cs typeface="Arial"/>
              <a:sym typeface="Arial"/>
            </a:endParaRPr>
          </a:p>
        </p:txBody>
      </p:sp>
      <p:sp>
        <p:nvSpPr>
          <p:cNvPr id="188" name="Google Shape;188;p8"/>
          <p:cNvSpPr txBox="1"/>
          <p:nvPr/>
        </p:nvSpPr>
        <p:spPr>
          <a:xfrm>
            <a:off x="762000" y="1676400"/>
            <a:ext cx="8077200"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Conduction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Convection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Radiation</a:t>
            </a:r>
            <a:endParaRPr sz="1400" b="0" i="0" u="none" strike="noStrike" cap="none">
              <a:solidFill>
                <a:srgbClr val="000000"/>
              </a:solidFill>
              <a:latin typeface="Arial"/>
              <a:ea typeface="Arial"/>
              <a:cs typeface="Arial"/>
              <a:sym typeface="Arial"/>
            </a:endParaRPr>
          </a:p>
        </p:txBody>
      </p:sp>
      <p:cxnSp>
        <p:nvCxnSpPr>
          <p:cNvPr id="189" name="Google Shape;189;p8"/>
          <p:cNvCxnSpPr/>
          <p:nvPr/>
        </p:nvCxnSpPr>
        <p:spPr>
          <a:xfrm flipH="1">
            <a:off x="2076975" y="1676400"/>
            <a:ext cx="1066800" cy="914400"/>
          </a:xfrm>
          <a:prstGeom prst="straightConnector1">
            <a:avLst/>
          </a:prstGeom>
          <a:noFill/>
          <a:ln w="76200" cap="flat" cmpd="sng">
            <a:solidFill>
              <a:srgbClr val="FF0000"/>
            </a:solidFill>
            <a:prstDash val="solid"/>
            <a:round/>
            <a:headEnd type="none" w="sm" len="sm"/>
            <a:tailEnd type="stealth" w="med" len="med"/>
          </a:ln>
        </p:spPr>
      </p:cxnSp>
      <p:cxnSp>
        <p:nvCxnSpPr>
          <p:cNvPr id="190" name="Google Shape;190;p8"/>
          <p:cNvCxnSpPr/>
          <p:nvPr/>
        </p:nvCxnSpPr>
        <p:spPr>
          <a:xfrm>
            <a:off x="6705600" y="1828800"/>
            <a:ext cx="762000" cy="2438400"/>
          </a:xfrm>
          <a:prstGeom prst="straightConnector1">
            <a:avLst/>
          </a:prstGeom>
          <a:noFill/>
          <a:ln w="76200" cap="flat" cmpd="sng">
            <a:solidFill>
              <a:srgbClr val="FF0000"/>
            </a:solidFill>
            <a:prstDash val="solid"/>
            <a:round/>
            <a:headEnd type="none" w="sm" len="sm"/>
            <a:tailEnd type="stealth" w="med" len="med"/>
          </a:ln>
        </p:spPr>
      </p:cxnSp>
      <p:cxnSp>
        <p:nvCxnSpPr>
          <p:cNvPr id="191" name="Google Shape;191;p8"/>
          <p:cNvCxnSpPr/>
          <p:nvPr/>
        </p:nvCxnSpPr>
        <p:spPr>
          <a:xfrm>
            <a:off x="4800600" y="1828800"/>
            <a:ext cx="0" cy="1752600"/>
          </a:xfrm>
          <a:prstGeom prst="straightConnector1">
            <a:avLst/>
          </a:prstGeom>
          <a:noFill/>
          <a:ln w="76200" cap="flat" cmpd="sng">
            <a:solidFill>
              <a:srgbClr val="FF0000"/>
            </a:solidFill>
            <a:prstDash val="solid"/>
            <a:round/>
            <a:headEnd type="none" w="sm" len="sm"/>
            <a:tailEnd type="stealth" w="med" len="med"/>
          </a:ln>
        </p:spPr>
      </p:cxnSp>
      <p:sp>
        <p:nvSpPr>
          <p:cNvPr id="192" name="Google Shape;192;p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0"/>
          <p:cNvPicPr preferRelativeResize="0"/>
          <p:nvPr/>
        </p:nvPicPr>
        <p:blipFill rotWithShape="1">
          <a:blip r:embed="rId3">
            <a:alphaModFix/>
          </a:blip>
          <a:srcRect t="17405"/>
          <a:stretch/>
        </p:blipFill>
        <p:spPr>
          <a:xfrm>
            <a:off x="425588" y="342900"/>
            <a:ext cx="8292816" cy="6172200"/>
          </a:xfrm>
          <a:prstGeom prst="rect">
            <a:avLst/>
          </a:prstGeom>
          <a:noFill/>
          <a:ln>
            <a:noFill/>
          </a:ln>
        </p:spPr>
      </p:pic>
      <p:sp>
        <p:nvSpPr>
          <p:cNvPr id="199" name="Google Shape;199;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1"/>
          <p:cNvSpPr txBox="1"/>
          <p:nvPr/>
        </p:nvSpPr>
        <p:spPr>
          <a:xfrm>
            <a:off x="1794601" y="306108"/>
            <a:ext cx="55548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Radiation travels in waves</a:t>
            </a:r>
            <a:endParaRPr sz="1400" b="0" i="0" u="none" strike="noStrike" cap="none">
              <a:solidFill>
                <a:srgbClr val="000000"/>
              </a:solidFill>
              <a:latin typeface="Arial"/>
              <a:ea typeface="Arial"/>
              <a:cs typeface="Arial"/>
              <a:sym typeface="Arial"/>
            </a:endParaRPr>
          </a:p>
        </p:txBody>
      </p:sp>
      <p:pic>
        <p:nvPicPr>
          <p:cNvPr id="207" name="Google Shape;207;p11" descr="Solar Radiation: How Sunlight Heats the Planet - Earth How"/>
          <p:cNvPicPr preferRelativeResize="0"/>
          <p:nvPr/>
        </p:nvPicPr>
        <p:blipFill rotWithShape="1">
          <a:blip r:embed="rId3">
            <a:alphaModFix/>
          </a:blip>
          <a:srcRect/>
          <a:stretch/>
        </p:blipFill>
        <p:spPr>
          <a:xfrm>
            <a:off x="2094028" y="1774141"/>
            <a:ext cx="4955946" cy="3712176"/>
          </a:xfrm>
          <a:prstGeom prst="rect">
            <a:avLst/>
          </a:prstGeom>
          <a:noFill/>
          <a:ln>
            <a:noFill/>
          </a:ln>
        </p:spPr>
      </p:pic>
      <p:sp>
        <p:nvSpPr>
          <p:cNvPr id="208" name="Google Shape;208;p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3"/>
          <p:cNvPicPr preferRelativeResize="0"/>
          <p:nvPr/>
        </p:nvPicPr>
        <p:blipFill rotWithShape="1">
          <a:blip r:embed="rId3">
            <a:alphaModFix/>
          </a:blip>
          <a:srcRect/>
          <a:stretch/>
        </p:blipFill>
        <p:spPr>
          <a:xfrm>
            <a:off x="2057400" y="1828800"/>
            <a:ext cx="5588000" cy="4007250"/>
          </a:xfrm>
          <a:prstGeom prst="rect">
            <a:avLst/>
          </a:prstGeom>
          <a:noFill/>
          <a:ln>
            <a:noFill/>
          </a:ln>
        </p:spPr>
      </p:pic>
      <p:sp>
        <p:nvSpPr>
          <p:cNvPr id="215" name="Google Shape;215;p13"/>
          <p:cNvSpPr txBox="1"/>
          <p:nvPr/>
        </p:nvSpPr>
        <p:spPr>
          <a:xfrm>
            <a:off x="554400" y="258900"/>
            <a:ext cx="80352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u="sng">
                <a:solidFill>
                  <a:schemeClr val="dk1"/>
                </a:solidFill>
                <a:latin typeface="Calibri"/>
                <a:ea typeface="Calibri"/>
                <a:cs typeface="Calibri"/>
                <a:sym typeface="Calibri"/>
              </a:rPr>
              <a:t>R</a:t>
            </a:r>
            <a:r>
              <a:rPr lang="en-US" sz="4800" b="1" i="0" u="sng" strike="noStrike" cap="none">
                <a:solidFill>
                  <a:schemeClr val="dk1"/>
                </a:solidFill>
                <a:latin typeface="Calibri"/>
                <a:ea typeface="Calibri"/>
                <a:cs typeface="Calibri"/>
                <a:sym typeface="Calibri"/>
              </a:rPr>
              <a:t>adiation:</a:t>
            </a:r>
            <a:r>
              <a:rPr lang="en-US" sz="4800" b="0" i="0" u="none" strike="noStrike" cap="none">
                <a:solidFill>
                  <a:schemeClr val="dk1"/>
                </a:solidFill>
                <a:latin typeface="Calibri"/>
                <a:ea typeface="Calibri"/>
                <a:cs typeface="Calibri"/>
                <a:sym typeface="Calibri"/>
              </a:rPr>
              <a:t> the trans</a:t>
            </a:r>
            <a:r>
              <a:rPr lang="en-US" sz="4800">
                <a:solidFill>
                  <a:schemeClr val="dk1"/>
                </a:solidFill>
                <a:latin typeface="Calibri"/>
                <a:ea typeface="Calibri"/>
                <a:cs typeface="Calibri"/>
                <a:sym typeface="Calibri"/>
              </a:rPr>
              <a:t>fer of energy as waves</a:t>
            </a:r>
            <a:endParaRPr sz="1400" b="0" i="0" u="none" strike="noStrike" cap="none">
              <a:solidFill>
                <a:srgbClr val="000000"/>
              </a:solidFill>
              <a:latin typeface="Arial"/>
              <a:ea typeface="Arial"/>
              <a:cs typeface="Arial"/>
              <a:sym typeface="Arial"/>
            </a:endParaRPr>
          </a:p>
        </p:txBody>
      </p:sp>
      <p:sp>
        <p:nvSpPr>
          <p:cNvPr id="216" name="Google Shape;216;p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4"/>
          <p:cNvSpPr txBox="1"/>
          <p:nvPr/>
        </p:nvSpPr>
        <p:spPr>
          <a:xfrm>
            <a:off x="1485900" y="568200"/>
            <a:ext cx="66294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sng" strike="noStrike" cap="none">
                <a:solidFill>
                  <a:schemeClr val="dk1"/>
                </a:solidFill>
                <a:latin typeface="Calibri"/>
                <a:ea typeface="Calibri"/>
                <a:cs typeface="Calibri"/>
                <a:sym typeface="Calibri"/>
              </a:rPr>
              <a:t>Energy Transfer</a:t>
            </a:r>
            <a:endParaRPr sz="1400" b="0" i="0" u="none" strike="noStrike" cap="none">
              <a:solidFill>
                <a:srgbClr val="000000"/>
              </a:solidFill>
              <a:latin typeface="Arial"/>
              <a:ea typeface="Arial"/>
              <a:cs typeface="Arial"/>
              <a:sym typeface="Arial"/>
            </a:endParaRPr>
          </a:p>
        </p:txBody>
      </p:sp>
      <p:sp>
        <p:nvSpPr>
          <p:cNvPr id="223" name="Google Shape;223;p14"/>
          <p:cNvSpPr txBox="1"/>
          <p:nvPr/>
        </p:nvSpPr>
        <p:spPr>
          <a:xfrm>
            <a:off x="762000" y="1676400"/>
            <a:ext cx="8077200"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Conduction</a:t>
            </a:r>
            <a:r>
              <a:rPr lang="en-US" sz="6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a:t>
            </a:r>
            <a:r>
              <a:rPr lang="en-US" sz="6000" b="0" i="0" u="none" strike="noStrike" cap="none">
                <a:solidFill>
                  <a:srgbClr val="FF0000"/>
                </a:solidFill>
                <a:latin typeface="Calibri"/>
                <a:ea typeface="Calibri"/>
                <a:cs typeface="Calibri"/>
                <a:sym typeface="Calibri"/>
              </a:rPr>
              <a:t>Convection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Radiation</a:t>
            </a:r>
            <a:endParaRPr sz="1400" b="0" i="0" u="none" strike="noStrike" cap="none">
              <a:solidFill>
                <a:srgbClr val="000000"/>
              </a:solidFill>
              <a:latin typeface="Arial"/>
              <a:ea typeface="Arial"/>
              <a:cs typeface="Arial"/>
              <a:sym typeface="Arial"/>
            </a:endParaRPr>
          </a:p>
        </p:txBody>
      </p:sp>
      <p:cxnSp>
        <p:nvCxnSpPr>
          <p:cNvPr id="224" name="Google Shape;224;p14"/>
          <p:cNvCxnSpPr/>
          <p:nvPr/>
        </p:nvCxnSpPr>
        <p:spPr>
          <a:xfrm flipH="1">
            <a:off x="2514600" y="1676400"/>
            <a:ext cx="1066800" cy="914400"/>
          </a:xfrm>
          <a:prstGeom prst="straightConnector1">
            <a:avLst/>
          </a:prstGeom>
          <a:noFill/>
          <a:ln w="76200" cap="flat" cmpd="sng">
            <a:solidFill>
              <a:srgbClr val="FF0000"/>
            </a:solidFill>
            <a:prstDash val="solid"/>
            <a:round/>
            <a:headEnd type="none" w="sm" len="sm"/>
            <a:tailEnd type="stealth" w="med" len="med"/>
          </a:ln>
        </p:spPr>
      </p:cxnSp>
      <p:cxnSp>
        <p:nvCxnSpPr>
          <p:cNvPr id="225" name="Google Shape;225;p14"/>
          <p:cNvCxnSpPr/>
          <p:nvPr/>
        </p:nvCxnSpPr>
        <p:spPr>
          <a:xfrm>
            <a:off x="6705600" y="1828800"/>
            <a:ext cx="762000" cy="2438400"/>
          </a:xfrm>
          <a:prstGeom prst="straightConnector1">
            <a:avLst/>
          </a:prstGeom>
          <a:noFill/>
          <a:ln w="76200" cap="flat" cmpd="sng">
            <a:solidFill>
              <a:srgbClr val="FF0000"/>
            </a:solidFill>
            <a:prstDash val="solid"/>
            <a:round/>
            <a:headEnd type="none" w="sm" len="sm"/>
            <a:tailEnd type="stealth" w="med" len="med"/>
          </a:ln>
        </p:spPr>
      </p:cxnSp>
      <p:cxnSp>
        <p:nvCxnSpPr>
          <p:cNvPr id="226" name="Google Shape;226;p14"/>
          <p:cNvCxnSpPr/>
          <p:nvPr/>
        </p:nvCxnSpPr>
        <p:spPr>
          <a:xfrm>
            <a:off x="5105400" y="1752600"/>
            <a:ext cx="0" cy="1752600"/>
          </a:xfrm>
          <a:prstGeom prst="straightConnector1">
            <a:avLst/>
          </a:prstGeom>
          <a:noFill/>
          <a:ln w="76200" cap="flat" cmpd="sng">
            <a:solidFill>
              <a:srgbClr val="FF0000"/>
            </a:solidFill>
            <a:prstDash val="solid"/>
            <a:round/>
            <a:headEnd type="none" w="sm" len="sm"/>
            <a:tailEnd type="stealth" w="med" len="med"/>
          </a:ln>
        </p:spPr>
      </p:cxnSp>
      <p:sp>
        <p:nvSpPr>
          <p:cNvPr id="227" name="Google Shape;227;p1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p:nvPr/>
        </p:nvSpPr>
        <p:spPr>
          <a:xfrm>
            <a:off x="1485900" y="568200"/>
            <a:ext cx="66294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sng" strike="noStrike" cap="none">
                <a:solidFill>
                  <a:schemeClr val="dk1"/>
                </a:solidFill>
                <a:latin typeface="Calibri"/>
                <a:ea typeface="Calibri"/>
                <a:cs typeface="Calibri"/>
                <a:sym typeface="Calibri"/>
              </a:rPr>
              <a:t>Energy Transfer</a:t>
            </a:r>
            <a:endParaRPr sz="1400" b="0" i="0" u="none" strike="noStrike" cap="none">
              <a:solidFill>
                <a:srgbClr val="000000"/>
              </a:solidFill>
              <a:latin typeface="Arial"/>
              <a:ea typeface="Arial"/>
              <a:cs typeface="Arial"/>
              <a:sym typeface="Arial"/>
            </a:endParaRPr>
          </a:p>
        </p:txBody>
      </p:sp>
      <p:sp>
        <p:nvSpPr>
          <p:cNvPr id="240" name="Google Shape;240;p17"/>
          <p:cNvSpPr txBox="1"/>
          <p:nvPr/>
        </p:nvSpPr>
        <p:spPr>
          <a:xfrm>
            <a:off x="762000" y="1676400"/>
            <a:ext cx="8077200"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________</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_________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_________			                    </a:t>
            </a:r>
            <a:endParaRPr sz="1400" b="0" i="0" u="none" strike="noStrike" cap="none">
              <a:solidFill>
                <a:srgbClr val="000000"/>
              </a:solidFill>
              <a:latin typeface="Arial"/>
              <a:ea typeface="Arial"/>
              <a:cs typeface="Arial"/>
              <a:sym typeface="Arial"/>
            </a:endParaRPr>
          </a:p>
        </p:txBody>
      </p:sp>
      <p:cxnSp>
        <p:nvCxnSpPr>
          <p:cNvPr id="241" name="Google Shape;241;p17"/>
          <p:cNvCxnSpPr/>
          <p:nvPr/>
        </p:nvCxnSpPr>
        <p:spPr>
          <a:xfrm flipH="1">
            <a:off x="2514600" y="1676400"/>
            <a:ext cx="1066800" cy="914400"/>
          </a:xfrm>
          <a:prstGeom prst="straightConnector1">
            <a:avLst/>
          </a:prstGeom>
          <a:noFill/>
          <a:ln w="76200" cap="flat" cmpd="sng">
            <a:solidFill>
              <a:srgbClr val="FF0000"/>
            </a:solidFill>
            <a:prstDash val="solid"/>
            <a:round/>
            <a:headEnd type="none" w="sm" len="sm"/>
            <a:tailEnd type="stealth" w="med" len="med"/>
          </a:ln>
        </p:spPr>
      </p:cxnSp>
      <p:cxnSp>
        <p:nvCxnSpPr>
          <p:cNvPr id="242" name="Google Shape;242;p17"/>
          <p:cNvCxnSpPr/>
          <p:nvPr/>
        </p:nvCxnSpPr>
        <p:spPr>
          <a:xfrm>
            <a:off x="6705600" y="1828800"/>
            <a:ext cx="762000" cy="2438400"/>
          </a:xfrm>
          <a:prstGeom prst="straightConnector1">
            <a:avLst/>
          </a:prstGeom>
          <a:noFill/>
          <a:ln w="76200" cap="flat" cmpd="sng">
            <a:solidFill>
              <a:srgbClr val="FF0000"/>
            </a:solidFill>
            <a:prstDash val="solid"/>
            <a:round/>
            <a:headEnd type="none" w="sm" len="sm"/>
            <a:tailEnd type="stealth" w="med" len="med"/>
          </a:ln>
        </p:spPr>
      </p:cxnSp>
      <p:cxnSp>
        <p:nvCxnSpPr>
          <p:cNvPr id="243" name="Google Shape;243;p17"/>
          <p:cNvCxnSpPr/>
          <p:nvPr/>
        </p:nvCxnSpPr>
        <p:spPr>
          <a:xfrm>
            <a:off x="5105400" y="1752600"/>
            <a:ext cx="0" cy="1752600"/>
          </a:xfrm>
          <a:prstGeom prst="straightConnector1">
            <a:avLst/>
          </a:prstGeom>
          <a:noFill/>
          <a:ln w="76200" cap="flat" cmpd="sng">
            <a:solidFill>
              <a:srgbClr val="FF0000"/>
            </a:solidFill>
            <a:prstDash val="solid"/>
            <a:round/>
            <a:headEnd type="none" w="sm" len="sm"/>
            <a:tailEnd type="stealth" w="med" len="med"/>
          </a:ln>
        </p:spPr>
      </p:cxnSp>
      <p:sp>
        <p:nvSpPr>
          <p:cNvPr id="244" name="Google Shape;244;p1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8"/>
          <p:cNvSpPr txBox="1"/>
          <p:nvPr/>
        </p:nvSpPr>
        <p:spPr>
          <a:xfrm>
            <a:off x="1752600" y="533400"/>
            <a:ext cx="6629400"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sng" strike="noStrike" cap="none">
                <a:solidFill>
                  <a:schemeClr val="dk1"/>
                </a:solidFill>
                <a:latin typeface="Calibri"/>
                <a:ea typeface="Calibri"/>
                <a:cs typeface="Calibri"/>
                <a:sym typeface="Calibri"/>
              </a:rPr>
              <a:t>Energy Transfer</a:t>
            </a:r>
            <a:endParaRPr sz="1400" b="0" i="0" u="none" strike="noStrike" cap="none">
              <a:solidFill>
                <a:srgbClr val="000000"/>
              </a:solidFill>
              <a:latin typeface="Arial"/>
              <a:ea typeface="Arial"/>
              <a:cs typeface="Arial"/>
              <a:sym typeface="Arial"/>
            </a:endParaRPr>
          </a:p>
        </p:txBody>
      </p:sp>
      <p:sp>
        <p:nvSpPr>
          <p:cNvPr id="251" name="Google Shape;251;p18"/>
          <p:cNvSpPr txBox="1"/>
          <p:nvPr/>
        </p:nvSpPr>
        <p:spPr>
          <a:xfrm>
            <a:off x="762000" y="1676400"/>
            <a:ext cx="8077200"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accent6"/>
                </a:solidFill>
                <a:latin typeface="Calibri"/>
                <a:ea typeface="Calibri"/>
                <a:cs typeface="Calibri"/>
                <a:sym typeface="Calibri"/>
              </a:rPr>
              <a:t>Conduction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accent6"/>
                </a:solidFill>
                <a:latin typeface="Calibri"/>
                <a:ea typeface="Calibri"/>
                <a:cs typeface="Calibri"/>
                <a:sym typeface="Calibri"/>
              </a:rPr>
              <a:t>            Convection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accent6"/>
                </a:solidFill>
                <a:latin typeface="Calibri"/>
                <a:ea typeface="Calibri"/>
                <a:cs typeface="Calibri"/>
                <a:sym typeface="Calibri"/>
              </a:rPr>
              <a:t>			                    Radiation</a:t>
            </a:r>
            <a:endParaRPr sz="1400" b="0" i="0" u="none" strike="noStrike" cap="none">
              <a:solidFill>
                <a:srgbClr val="000000"/>
              </a:solidFill>
              <a:latin typeface="Arial"/>
              <a:ea typeface="Arial"/>
              <a:cs typeface="Arial"/>
              <a:sym typeface="Arial"/>
            </a:endParaRPr>
          </a:p>
        </p:txBody>
      </p:sp>
      <p:cxnSp>
        <p:nvCxnSpPr>
          <p:cNvPr id="252" name="Google Shape;252;p18"/>
          <p:cNvCxnSpPr/>
          <p:nvPr/>
        </p:nvCxnSpPr>
        <p:spPr>
          <a:xfrm flipH="1">
            <a:off x="2514600" y="1676400"/>
            <a:ext cx="1066800" cy="914400"/>
          </a:xfrm>
          <a:prstGeom prst="straightConnector1">
            <a:avLst/>
          </a:prstGeom>
          <a:noFill/>
          <a:ln w="76200" cap="flat" cmpd="sng">
            <a:solidFill>
              <a:srgbClr val="FF0000"/>
            </a:solidFill>
            <a:prstDash val="solid"/>
            <a:round/>
            <a:headEnd type="none" w="sm" len="sm"/>
            <a:tailEnd type="stealth" w="med" len="med"/>
          </a:ln>
        </p:spPr>
      </p:cxnSp>
      <p:cxnSp>
        <p:nvCxnSpPr>
          <p:cNvPr id="253" name="Google Shape;253;p18"/>
          <p:cNvCxnSpPr/>
          <p:nvPr/>
        </p:nvCxnSpPr>
        <p:spPr>
          <a:xfrm>
            <a:off x="6705600" y="1828800"/>
            <a:ext cx="762000" cy="2438400"/>
          </a:xfrm>
          <a:prstGeom prst="straightConnector1">
            <a:avLst/>
          </a:prstGeom>
          <a:noFill/>
          <a:ln w="76200" cap="flat" cmpd="sng">
            <a:solidFill>
              <a:srgbClr val="FF0000"/>
            </a:solidFill>
            <a:prstDash val="solid"/>
            <a:round/>
            <a:headEnd type="none" w="sm" len="sm"/>
            <a:tailEnd type="stealth" w="med" len="med"/>
          </a:ln>
        </p:spPr>
      </p:cxnSp>
      <p:cxnSp>
        <p:nvCxnSpPr>
          <p:cNvPr id="254" name="Google Shape;254;p18"/>
          <p:cNvCxnSpPr/>
          <p:nvPr/>
        </p:nvCxnSpPr>
        <p:spPr>
          <a:xfrm>
            <a:off x="5105400" y="1752600"/>
            <a:ext cx="0" cy="1752600"/>
          </a:xfrm>
          <a:prstGeom prst="straightConnector1">
            <a:avLst/>
          </a:prstGeom>
          <a:noFill/>
          <a:ln w="76200" cap="flat" cmpd="sng">
            <a:solidFill>
              <a:srgbClr val="FF0000"/>
            </a:solidFill>
            <a:prstDash val="solid"/>
            <a:round/>
            <a:headEnd type="none" w="sm" len="sm"/>
            <a:tailEnd type="stealth" w="med" len="med"/>
          </a:ln>
        </p:spPr>
      </p:cxnSp>
      <p:sp>
        <p:nvSpPr>
          <p:cNvPr id="255" name="Google Shape;255;p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9"/>
          <p:cNvPicPr preferRelativeResize="0"/>
          <p:nvPr/>
        </p:nvPicPr>
        <p:blipFill rotWithShape="1">
          <a:blip r:embed="rId3">
            <a:alphaModFix/>
          </a:blip>
          <a:srcRect t="17402" b="2"/>
          <a:stretch/>
        </p:blipFill>
        <p:spPr>
          <a:xfrm>
            <a:off x="1674871" y="1973059"/>
            <a:ext cx="5794257" cy="4312566"/>
          </a:xfrm>
          <a:prstGeom prst="rect">
            <a:avLst/>
          </a:prstGeom>
          <a:noFill/>
          <a:ln>
            <a:noFill/>
          </a:ln>
        </p:spPr>
      </p:pic>
      <p:sp>
        <p:nvSpPr>
          <p:cNvPr id="262" name="Google Shape;262;p19"/>
          <p:cNvSpPr txBox="1"/>
          <p:nvPr/>
        </p:nvSpPr>
        <p:spPr>
          <a:xfrm>
            <a:off x="706350" y="431075"/>
            <a:ext cx="77313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What occurs when heat moves from the warmer object to the colder one?</a:t>
            </a:r>
            <a:endParaRPr sz="1400" b="0" i="0" u="none" strike="noStrike" cap="none">
              <a:solidFill>
                <a:srgbClr val="000000"/>
              </a:solidFill>
              <a:latin typeface="Arial"/>
              <a:ea typeface="Arial"/>
              <a:cs typeface="Arial"/>
              <a:sym typeface="Arial"/>
            </a:endParaRPr>
          </a:p>
        </p:txBody>
      </p:sp>
      <p:sp>
        <p:nvSpPr>
          <p:cNvPr id="263" name="Google Shape;263;p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p:nvPr/>
        </p:nvSpPr>
        <p:spPr>
          <a:xfrm>
            <a:off x="2010750" y="471050"/>
            <a:ext cx="5122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a:solidFill>
                  <a:schemeClr val="dk1"/>
                </a:solidFill>
                <a:latin typeface="Calibri"/>
                <a:ea typeface="Calibri"/>
                <a:cs typeface="Calibri"/>
                <a:sym typeface="Calibri"/>
              </a:rPr>
              <a:t>C</a:t>
            </a:r>
            <a:r>
              <a:rPr lang="en-US" sz="8000" b="0" i="0" u="none" strike="noStrike" cap="none">
                <a:solidFill>
                  <a:schemeClr val="dk1"/>
                </a:solidFill>
                <a:latin typeface="Calibri"/>
                <a:ea typeface="Calibri"/>
                <a:cs typeface="Calibri"/>
                <a:sym typeface="Calibri"/>
              </a:rPr>
              <a:t>onduction</a:t>
            </a:r>
            <a:endParaRPr sz="1400" b="0" i="0" u="none" strike="noStrike" cap="none">
              <a:solidFill>
                <a:srgbClr val="000000"/>
              </a:solidFill>
              <a:latin typeface="Arial"/>
              <a:ea typeface="Arial"/>
              <a:cs typeface="Arial"/>
              <a:sym typeface="Arial"/>
            </a:endParaRPr>
          </a:p>
        </p:txBody>
      </p:sp>
      <p:pic>
        <p:nvPicPr>
          <p:cNvPr id="118" name="Google Shape;118;p3"/>
          <p:cNvPicPr preferRelativeResize="0"/>
          <p:nvPr/>
        </p:nvPicPr>
        <p:blipFill rotWithShape="1">
          <a:blip r:embed="rId3">
            <a:alphaModFix/>
          </a:blip>
          <a:srcRect/>
          <a:stretch/>
        </p:blipFill>
        <p:spPr>
          <a:xfrm>
            <a:off x="1475504" y="2415044"/>
            <a:ext cx="6192983" cy="3868849"/>
          </a:xfrm>
          <a:prstGeom prst="rect">
            <a:avLst/>
          </a:prstGeom>
          <a:noFill/>
          <a:ln>
            <a:noFill/>
          </a:ln>
        </p:spPr>
      </p:pic>
      <p:sp>
        <p:nvSpPr>
          <p:cNvPr id="119" name="Google Shape;119;p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0"/>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20"/>
          <p:cNvSpPr txBox="1"/>
          <p:nvPr/>
        </p:nvSpPr>
        <p:spPr>
          <a:xfrm>
            <a:off x="1688538" y="352183"/>
            <a:ext cx="57669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does radiation travel?</a:t>
            </a:r>
            <a:endParaRPr sz="4000" b="0" i="0" u="none" strike="noStrike" cap="none">
              <a:solidFill>
                <a:schemeClr val="dk1"/>
              </a:solidFill>
              <a:latin typeface="Calibri"/>
              <a:ea typeface="Calibri"/>
              <a:cs typeface="Calibri"/>
              <a:sym typeface="Calibri"/>
            </a:endParaRPr>
          </a:p>
        </p:txBody>
      </p:sp>
      <p:sp>
        <p:nvSpPr>
          <p:cNvPr id="271" name="Google Shape;271;p2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2" name="Google Shape;272;p20" descr="Solar Radiation: How Sunlight Heats the Planet - Earth How"/>
          <p:cNvPicPr preferRelativeResize="0"/>
          <p:nvPr/>
        </p:nvPicPr>
        <p:blipFill rotWithShape="1">
          <a:blip r:embed="rId4">
            <a:alphaModFix/>
          </a:blip>
          <a:srcRect/>
          <a:stretch/>
        </p:blipFill>
        <p:spPr>
          <a:xfrm>
            <a:off x="3777490" y="2142766"/>
            <a:ext cx="4955946" cy="3712176"/>
          </a:xfrm>
          <a:prstGeom prst="rect">
            <a:avLst/>
          </a:prstGeom>
          <a:noFill/>
          <a:ln>
            <a:noFill/>
          </a:ln>
        </p:spPr>
      </p:pic>
      <p:sp>
        <p:nvSpPr>
          <p:cNvPr id="273" name="Google Shape;273;p20"/>
          <p:cNvSpPr txBox="1"/>
          <p:nvPr/>
        </p:nvSpPr>
        <p:spPr>
          <a:xfrm>
            <a:off x="322450" y="1289850"/>
            <a:ext cx="3639300" cy="5418000"/>
          </a:xfrm>
          <a:prstGeom prst="rect">
            <a:avLst/>
          </a:prstGeom>
          <a:noFill/>
          <a:ln>
            <a:noFill/>
          </a:ln>
        </p:spPr>
        <p:txBody>
          <a:bodyPr spcFirstLastPara="1" wrap="square" lIns="91425" tIns="91425" rIns="91425" bIns="91425" anchor="t" anchorCtr="0">
            <a:spAutoFit/>
          </a:bodyPr>
          <a:lstStyle/>
          <a:p>
            <a:pPr marL="457200" lvl="0" indent="-444500" algn="l" rtl="0">
              <a:spcBef>
                <a:spcPts val="0"/>
              </a:spcBef>
              <a:spcAft>
                <a:spcPts val="0"/>
              </a:spcAft>
              <a:buSzPts val="3400"/>
              <a:buFont typeface="Calibri"/>
              <a:buAutoNum type="alphaUcParenR"/>
            </a:pPr>
            <a:r>
              <a:rPr lang="en-US" sz="3400">
                <a:latin typeface="Calibri"/>
                <a:ea typeface="Calibri"/>
                <a:cs typeface="Calibri"/>
                <a:sym typeface="Calibri"/>
              </a:rPr>
              <a:t>In straight lines</a:t>
            </a:r>
            <a:endParaRPr sz="3400">
              <a:latin typeface="Calibri"/>
              <a:ea typeface="Calibri"/>
              <a:cs typeface="Calibri"/>
              <a:sym typeface="Calibri"/>
            </a:endParaRPr>
          </a:p>
          <a:p>
            <a:pPr marL="457200" lvl="0" indent="0" algn="l" rtl="0">
              <a:spcBef>
                <a:spcPts val="0"/>
              </a:spcBef>
              <a:spcAft>
                <a:spcPts val="0"/>
              </a:spcAft>
              <a:buNone/>
            </a:pPr>
            <a:endParaRPr sz="3400">
              <a:latin typeface="Calibri"/>
              <a:ea typeface="Calibri"/>
              <a:cs typeface="Calibri"/>
              <a:sym typeface="Calibri"/>
            </a:endParaRPr>
          </a:p>
          <a:p>
            <a:pPr marL="457200" lvl="0" indent="-444500" algn="l" rtl="0">
              <a:spcBef>
                <a:spcPts val="0"/>
              </a:spcBef>
              <a:spcAft>
                <a:spcPts val="0"/>
              </a:spcAft>
              <a:buSzPts val="3400"/>
              <a:buFont typeface="Calibri"/>
              <a:buAutoNum type="alphaUcParenR"/>
            </a:pPr>
            <a:r>
              <a:rPr lang="en-US" sz="3400">
                <a:latin typeface="Calibri"/>
                <a:ea typeface="Calibri"/>
                <a:cs typeface="Calibri"/>
                <a:sym typeface="Calibri"/>
              </a:rPr>
              <a:t>In waves</a:t>
            </a:r>
            <a:endParaRPr sz="3400">
              <a:latin typeface="Calibri"/>
              <a:ea typeface="Calibri"/>
              <a:cs typeface="Calibri"/>
              <a:sym typeface="Calibri"/>
            </a:endParaRPr>
          </a:p>
          <a:p>
            <a:pPr marL="457200" lvl="0" indent="0" algn="l" rtl="0">
              <a:spcBef>
                <a:spcPts val="0"/>
              </a:spcBef>
              <a:spcAft>
                <a:spcPts val="0"/>
              </a:spcAft>
              <a:buNone/>
            </a:pPr>
            <a:endParaRPr sz="3400">
              <a:latin typeface="Calibri"/>
              <a:ea typeface="Calibri"/>
              <a:cs typeface="Calibri"/>
              <a:sym typeface="Calibri"/>
            </a:endParaRPr>
          </a:p>
          <a:p>
            <a:pPr marL="457200" lvl="0" indent="-444500" algn="l" rtl="0">
              <a:spcBef>
                <a:spcPts val="0"/>
              </a:spcBef>
              <a:spcAft>
                <a:spcPts val="0"/>
              </a:spcAft>
              <a:buSzPts val="3400"/>
              <a:buFont typeface="Calibri"/>
              <a:buAutoNum type="alphaUcParenR"/>
            </a:pPr>
            <a:r>
              <a:rPr lang="en-US" sz="3400">
                <a:latin typeface="Calibri"/>
                <a:ea typeface="Calibri"/>
                <a:cs typeface="Calibri"/>
                <a:sym typeface="Calibri"/>
              </a:rPr>
              <a:t>Through a medium (solid, liquid, or gas)</a:t>
            </a:r>
            <a:endParaRPr sz="3400">
              <a:latin typeface="Calibri"/>
              <a:ea typeface="Calibri"/>
              <a:cs typeface="Calibri"/>
              <a:sym typeface="Calibri"/>
            </a:endParaRPr>
          </a:p>
          <a:p>
            <a:pPr marL="457200" lvl="0" indent="0" algn="l" rtl="0">
              <a:spcBef>
                <a:spcPts val="0"/>
              </a:spcBef>
              <a:spcAft>
                <a:spcPts val="0"/>
              </a:spcAft>
              <a:buNone/>
            </a:pPr>
            <a:endParaRPr sz="3400">
              <a:latin typeface="Calibri"/>
              <a:ea typeface="Calibri"/>
              <a:cs typeface="Calibri"/>
              <a:sym typeface="Calibri"/>
            </a:endParaRPr>
          </a:p>
          <a:p>
            <a:pPr marL="457200" lvl="0" indent="-444500" algn="l" rtl="0">
              <a:spcBef>
                <a:spcPts val="0"/>
              </a:spcBef>
              <a:spcAft>
                <a:spcPts val="0"/>
              </a:spcAft>
              <a:buSzPts val="3400"/>
              <a:buFont typeface="Calibri"/>
              <a:buAutoNum type="alphaUcParenR"/>
            </a:pPr>
            <a:r>
              <a:rPr lang="en-US" sz="3400">
                <a:latin typeface="Calibri"/>
                <a:ea typeface="Calibri"/>
                <a:cs typeface="Calibri"/>
                <a:sym typeface="Calibri"/>
              </a:rPr>
              <a:t>In living organisms</a:t>
            </a:r>
            <a:endParaRPr sz="34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dbb4baf284_0_0"/>
          <p:cNvSpPr/>
          <p:nvPr/>
        </p:nvSpPr>
        <p:spPr>
          <a:xfrm>
            <a:off x="0" y="0"/>
            <a:ext cx="9144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 name="Google Shape;280;gdbb4baf284_0_0"/>
          <p:cNvSpPr txBox="1"/>
          <p:nvPr/>
        </p:nvSpPr>
        <p:spPr>
          <a:xfrm>
            <a:off x="1688538" y="352183"/>
            <a:ext cx="57669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does radiation travel?</a:t>
            </a:r>
            <a:endParaRPr sz="4000" b="0" i="0" u="none" strike="noStrike" cap="none">
              <a:solidFill>
                <a:schemeClr val="dk1"/>
              </a:solidFill>
              <a:latin typeface="Calibri"/>
              <a:ea typeface="Calibri"/>
              <a:cs typeface="Calibri"/>
              <a:sym typeface="Calibri"/>
            </a:endParaRPr>
          </a:p>
        </p:txBody>
      </p:sp>
      <p:sp>
        <p:nvSpPr>
          <p:cNvPr id="281" name="Google Shape;281;gdbb4baf284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2" name="Google Shape;282;gdbb4baf284_0_0" descr="Solar Radiation: How Sunlight Heats the Planet - Earth How"/>
          <p:cNvPicPr preferRelativeResize="0"/>
          <p:nvPr/>
        </p:nvPicPr>
        <p:blipFill rotWithShape="1">
          <a:blip r:embed="rId4">
            <a:alphaModFix/>
          </a:blip>
          <a:srcRect/>
          <a:stretch/>
        </p:blipFill>
        <p:spPr>
          <a:xfrm>
            <a:off x="3777490" y="2142766"/>
            <a:ext cx="4955946" cy="3712176"/>
          </a:xfrm>
          <a:prstGeom prst="rect">
            <a:avLst/>
          </a:prstGeom>
          <a:noFill/>
          <a:ln>
            <a:noFill/>
          </a:ln>
        </p:spPr>
      </p:pic>
      <p:sp>
        <p:nvSpPr>
          <p:cNvPr id="283" name="Google Shape;283;gdbb4baf284_0_0"/>
          <p:cNvSpPr txBox="1"/>
          <p:nvPr/>
        </p:nvSpPr>
        <p:spPr>
          <a:xfrm>
            <a:off x="322450" y="1289850"/>
            <a:ext cx="3639300" cy="5418000"/>
          </a:xfrm>
          <a:prstGeom prst="rect">
            <a:avLst/>
          </a:prstGeom>
          <a:noFill/>
          <a:ln>
            <a:noFill/>
          </a:ln>
        </p:spPr>
        <p:txBody>
          <a:bodyPr spcFirstLastPara="1" wrap="square" lIns="91425" tIns="91425" rIns="91425" bIns="91425" anchor="t" anchorCtr="0">
            <a:spAutoFit/>
          </a:bodyPr>
          <a:lstStyle/>
          <a:p>
            <a:pPr marL="457200" lvl="0" indent="-444500" algn="l" rtl="0">
              <a:spcBef>
                <a:spcPts val="0"/>
              </a:spcBef>
              <a:spcAft>
                <a:spcPts val="0"/>
              </a:spcAft>
              <a:buSzPts val="3400"/>
              <a:buFont typeface="Calibri"/>
              <a:buAutoNum type="alphaUcParenR"/>
            </a:pPr>
            <a:r>
              <a:rPr lang="en-US" sz="3400">
                <a:latin typeface="Calibri"/>
                <a:ea typeface="Calibri"/>
                <a:cs typeface="Calibri"/>
                <a:sym typeface="Calibri"/>
              </a:rPr>
              <a:t>In straight lines</a:t>
            </a:r>
            <a:endParaRPr sz="3400">
              <a:latin typeface="Calibri"/>
              <a:ea typeface="Calibri"/>
              <a:cs typeface="Calibri"/>
              <a:sym typeface="Calibri"/>
            </a:endParaRPr>
          </a:p>
          <a:p>
            <a:pPr marL="457200" lvl="0" indent="0" algn="l" rtl="0">
              <a:spcBef>
                <a:spcPts val="0"/>
              </a:spcBef>
              <a:spcAft>
                <a:spcPts val="0"/>
              </a:spcAft>
              <a:buNone/>
            </a:pPr>
            <a:endParaRPr sz="3400">
              <a:latin typeface="Calibri"/>
              <a:ea typeface="Calibri"/>
              <a:cs typeface="Calibri"/>
              <a:sym typeface="Calibri"/>
            </a:endParaRPr>
          </a:p>
          <a:p>
            <a:pPr marL="457200" lvl="0" indent="-444500" algn="l" rtl="0">
              <a:spcBef>
                <a:spcPts val="0"/>
              </a:spcBef>
              <a:spcAft>
                <a:spcPts val="0"/>
              </a:spcAft>
              <a:buClr>
                <a:srgbClr val="FF0000"/>
              </a:buClr>
              <a:buSzPts val="3400"/>
              <a:buFont typeface="Calibri"/>
              <a:buAutoNum type="alphaUcParenR"/>
            </a:pPr>
            <a:r>
              <a:rPr lang="en-US" sz="3400">
                <a:solidFill>
                  <a:srgbClr val="FF0000"/>
                </a:solidFill>
                <a:latin typeface="Calibri"/>
                <a:ea typeface="Calibri"/>
                <a:cs typeface="Calibri"/>
                <a:sym typeface="Calibri"/>
              </a:rPr>
              <a:t>In waves</a:t>
            </a:r>
            <a:endParaRPr sz="3400">
              <a:solidFill>
                <a:srgbClr val="FF0000"/>
              </a:solidFill>
              <a:latin typeface="Calibri"/>
              <a:ea typeface="Calibri"/>
              <a:cs typeface="Calibri"/>
              <a:sym typeface="Calibri"/>
            </a:endParaRPr>
          </a:p>
          <a:p>
            <a:pPr marL="457200" lvl="0" indent="0" algn="l" rtl="0">
              <a:spcBef>
                <a:spcPts val="0"/>
              </a:spcBef>
              <a:spcAft>
                <a:spcPts val="0"/>
              </a:spcAft>
              <a:buNone/>
            </a:pPr>
            <a:endParaRPr sz="3400">
              <a:latin typeface="Calibri"/>
              <a:ea typeface="Calibri"/>
              <a:cs typeface="Calibri"/>
              <a:sym typeface="Calibri"/>
            </a:endParaRPr>
          </a:p>
          <a:p>
            <a:pPr marL="457200" lvl="0" indent="-444500" algn="l" rtl="0">
              <a:spcBef>
                <a:spcPts val="0"/>
              </a:spcBef>
              <a:spcAft>
                <a:spcPts val="0"/>
              </a:spcAft>
              <a:buSzPts val="3400"/>
              <a:buFont typeface="Calibri"/>
              <a:buAutoNum type="alphaUcParenR"/>
            </a:pPr>
            <a:r>
              <a:rPr lang="en-US" sz="3400">
                <a:latin typeface="Calibri"/>
                <a:ea typeface="Calibri"/>
                <a:cs typeface="Calibri"/>
                <a:sym typeface="Calibri"/>
              </a:rPr>
              <a:t>Through a medium (solid, liquid, or gas)</a:t>
            </a:r>
            <a:endParaRPr sz="3400">
              <a:latin typeface="Calibri"/>
              <a:ea typeface="Calibri"/>
              <a:cs typeface="Calibri"/>
              <a:sym typeface="Calibri"/>
            </a:endParaRPr>
          </a:p>
          <a:p>
            <a:pPr marL="457200" lvl="0" indent="0" algn="l" rtl="0">
              <a:spcBef>
                <a:spcPts val="0"/>
              </a:spcBef>
              <a:spcAft>
                <a:spcPts val="0"/>
              </a:spcAft>
              <a:buNone/>
            </a:pPr>
            <a:endParaRPr sz="3400">
              <a:latin typeface="Calibri"/>
              <a:ea typeface="Calibri"/>
              <a:cs typeface="Calibri"/>
              <a:sym typeface="Calibri"/>
            </a:endParaRPr>
          </a:p>
          <a:p>
            <a:pPr marL="457200" lvl="0" indent="-444500" algn="l" rtl="0">
              <a:spcBef>
                <a:spcPts val="0"/>
              </a:spcBef>
              <a:spcAft>
                <a:spcPts val="0"/>
              </a:spcAft>
              <a:buSzPts val="3400"/>
              <a:buFont typeface="Calibri"/>
              <a:buAutoNum type="alphaUcParenR"/>
            </a:pPr>
            <a:r>
              <a:rPr lang="en-US" sz="3400">
                <a:latin typeface="Calibri"/>
                <a:ea typeface="Calibri"/>
                <a:cs typeface="Calibri"/>
                <a:sym typeface="Calibri"/>
              </a:rPr>
              <a:t>In living organisms</a:t>
            </a:r>
            <a:endParaRPr sz="34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2"/>
          <p:cNvSpPr txBox="1"/>
          <p:nvPr/>
        </p:nvSpPr>
        <p:spPr>
          <a:xfrm>
            <a:off x="2465545" y="938750"/>
            <a:ext cx="42129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Conduction</a:t>
            </a:r>
            <a:endParaRPr sz="1400" b="0" i="0" u="none" strike="noStrike" cap="none">
              <a:solidFill>
                <a:srgbClr val="000000"/>
              </a:solidFill>
              <a:latin typeface="Arial"/>
              <a:ea typeface="Arial"/>
              <a:cs typeface="Arial"/>
              <a:sym typeface="Arial"/>
            </a:endParaRPr>
          </a:p>
        </p:txBody>
      </p:sp>
      <p:sp>
        <p:nvSpPr>
          <p:cNvPr id="290" name="Google Shape;290;p2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1" name="Google Shape;291;p2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3"/>
          <p:cNvSpPr txBox="1"/>
          <p:nvPr/>
        </p:nvSpPr>
        <p:spPr>
          <a:xfrm>
            <a:off x="708889" y="394854"/>
            <a:ext cx="7726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a:t>
            </a:r>
            <a:r>
              <a:rPr lang="en-US" sz="4000" b="1" i="0" u="sng" strike="noStrike" cap="none">
                <a:solidFill>
                  <a:schemeClr val="dk1"/>
                </a:solidFill>
                <a:latin typeface="Calibri"/>
                <a:ea typeface="Calibri"/>
                <a:cs typeface="Calibri"/>
                <a:sym typeface="Calibri"/>
              </a:rPr>
              <a:t>onduction</a:t>
            </a:r>
            <a:r>
              <a:rPr lang="en-US" sz="4000" b="0" i="0" u="none" strike="noStrike" cap="none">
                <a:solidFill>
                  <a:schemeClr val="dk1"/>
                </a:solidFill>
                <a:latin typeface="Calibri"/>
                <a:ea typeface="Calibri"/>
                <a:cs typeface="Calibri"/>
                <a:sym typeface="Calibri"/>
              </a:rPr>
              <a:t>: the transfer of heat energy through touch</a:t>
            </a:r>
            <a:endParaRPr sz="1400" b="0" i="0" u="none" strike="noStrike" cap="none">
              <a:solidFill>
                <a:srgbClr val="000000"/>
              </a:solidFill>
              <a:latin typeface="Arial"/>
              <a:ea typeface="Arial"/>
              <a:cs typeface="Arial"/>
              <a:sym typeface="Arial"/>
            </a:endParaRPr>
          </a:p>
        </p:txBody>
      </p:sp>
      <p:pic>
        <p:nvPicPr>
          <p:cNvPr id="298" name="Google Shape;298;p23"/>
          <p:cNvPicPr preferRelativeResize="0"/>
          <p:nvPr/>
        </p:nvPicPr>
        <p:blipFill rotWithShape="1">
          <a:blip r:embed="rId3">
            <a:alphaModFix/>
          </a:blip>
          <a:srcRect/>
          <a:stretch/>
        </p:blipFill>
        <p:spPr>
          <a:xfrm>
            <a:off x="1475516" y="2124099"/>
            <a:ext cx="6192983" cy="3868849"/>
          </a:xfrm>
          <a:prstGeom prst="rect">
            <a:avLst/>
          </a:prstGeom>
          <a:noFill/>
          <a:ln>
            <a:noFill/>
          </a:ln>
        </p:spPr>
      </p:pic>
      <p:sp>
        <p:nvSpPr>
          <p:cNvPr id="299" name="Google Shape;299;p23" descr="Artificial Intelligence"/>
          <p:cNvSpPr/>
          <p:nvPr/>
        </p:nvSpPr>
        <p:spPr>
          <a:xfrm>
            <a:off x="-106358" y="0"/>
            <a:ext cx="735230" cy="73523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0" name="Google Shape;300;p23" descr="Blog"/>
          <p:cNvPicPr preferRelativeResize="0"/>
          <p:nvPr/>
        </p:nvPicPr>
        <p:blipFill rotWithShape="1">
          <a:blip r:embed="rId5">
            <a:alphaModFix/>
          </a:blip>
          <a:srcRect/>
          <a:stretch/>
        </p:blipFill>
        <p:spPr>
          <a:xfrm>
            <a:off x="628872" y="135869"/>
            <a:ext cx="463492" cy="46349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dc59569220_0_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dc59569220_0_5"/>
          <p:cNvSpPr txBox="1"/>
          <p:nvPr/>
        </p:nvSpPr>
        <p:spPr>
          <a:xfrm>
            <a:off x="708889" y="394854"/>
            <a:ext cx="7726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conduction? </a:t>
            </a:r>
            <a:endParaRPr sz="1400" b="0" i="0" u="none" strike="noStrike" cap="none">
              <a:solidFill>
                <a:srgbClr val="000000"/>
              </a:solidFill>
              <a:latin typeface="Arial"/>
              <a:ea typeface="Arial"/>
              <a:cs typeface="Arial"/>
              <a:sym typeface="Arial"/>
            </a:endParaRPr>
          </a:p>
        </p:txBody>
      </p:sp>
      <p:pic>
        <p:nvPicPr>
          <p:cNvPr id="313" name="Google Shape;313;gdc59569220_0_5"/>
          <p:cNvPicPr preferRelativeResize="0"/>
          <p:nvPr/>
        </p:nvPicPr>
        <p:blipFill rotWithShape="1">
          <a:blip r:embed="rId3">
            <a:alphaModFix/>
          </a:blip>
          <a:srcRect/>
          <a:stretch/>
        </p:blipFill>
        <p:spPr>
          <a:xfrm>
            <a:off x="1475516" y="1740249"/>
            <a:ext cx="6192983" cy="3868849"/>
          </a:xfrm>
          <a:prstGeom prst="rect">
            <a:avLst/>
          </a:prstGeom>
          <a:noFill/>
          <a:ln>
            <a:noFill/>
          </a:ln>
        </p:spPr>
      </p:pic>
      <p:sp>
        <p:nvSpPr>
          <p:cNvPr id="314" name="Google Shape;314;gdc59569220_0_5" descr="Questions"/>
          <p:cNvSpPr/>
          <p:nvPr/>
        </p:nvSpPr>
        <p:spPr>
          <a:xfrm>
            <a:off x="90352" y="85567"/>
            <a:ext cx="837000" cy="8028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21" name="Google Shape;321;p24"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5"/>
          <p:cNvPicPr preferRelativeResize="0"/>
          <p:nvPr/>
        </p:nvPicPr>
        <p:blipFill rotWithShape="1">
          <a:blip r:embed="rId3">
            <a:alphaModFix/>
          </a:blip>
          <a:srcRect/>
          <a:stretch/>
        </p:blipFill>
        <p:spPr>
          <a:xfrm>
            <a:off x="3283530" y="354618"/>
            <a:ext cx="4516582" cy="3001645"/>
          </a:xfrm>
          <a:prstGeom prst="rect">
            <a:avLst/>
          </a:prstGeom>
          <a:noFill/>
          <a:ln>
            <a:noFill/>
          </a:ln>
        </p:spPr>
      </p:pic>
      <p:pic>
        <p:nvPicPr>
          <p:cNvPr id="328" name="Google Shape;328;p25"/>
          <p:cNvPicPr preferRelativeResize="0"/>
          <p:nvPr/>
        </p:nvPicPr>
        <p:blipFill rotWithShape="1">
          <a:blip r:embed="rId3">
            <a:alphaModFix/>
          </a:blip>
          <a:srcRect/>
          <a:stretch/>
        </p:blipFill>
        <p:spPr>
          <a:xfrm>
            <a:off x="6816439" y="4917583"/>
            <a:ext cx="1967345" cy="1307465"/>
          </a:xfrm>
          <a:prstGeom prst="rect">
            <a:avLst/>
          </a:prstGeom>
          <a:noFill/>
          <a:ln>
            <a:noFill/>
          </a:ln>
        </p:spPr>
      </p:pic>
      <p:pic>
        <p:nvPicPr>
          <p:cNvPr id="329" name="Google Shape;329;p25"/>
          <p:cNvPicPr preferRelativeResize="0"/>
          <p:nvPr/>
        </p:nvPicPr>
        <p:blipFill rotWithShape="1">
          <a:blip r:embed="rId3">
            <a:alphaModFix/>
          </a:blip>
          <a:srcRect/>
          <a:stretch/>
        </p:blipFill>
        <p:spPr>
          <a:xfrm>
            <a:off x="4516585" y="4042870"/>
            <a:ext cx="2299854" cy="1528445"/>
          </a:xfrm>
          <a:prstGeom prst="rect">
            <a:avLst/>
          </a:prstGeom>
          <a:noFill/>
          <a:ln>
            <a:noFill/>
          </a:ln>
        </p:spPr>
      </p:pic>
      <p:pic>
        <p:nvPicPr>
          <p:cNvPr id="330" name="Google Shape;330;p25"/>
          <p:cNvPicPr preferRelativeResize="0"/>
          <p:nvPr/>
        </p:nvPicPr>
        <p:blipFill rotWithShape="1">
          <a:blip r:embed="rId3">
            <a:alphaModFix/>
          </a:blip>
          <a:srcRect/>
          <a:stretch/>
        </p:blipFill>
        <p:spPr>
          <a:xfrm>
            <a:off x="2381591" y="4528542"/>
            <a:ext cx="2036617" cy="1353502"/>
          </a:xfrm>
          <a:prstGeom prst="rect">
            <a:avLst/>
          </a:prstGeom>
          <a:noFill/>
          <a:ln>
            <a:noFill/>
          </a:ln>
        </p:spPr>
      </p:pic>
      <p:sp>
        <p:nvSpPr>
          <p:cNvPr id="331" name="Google Shape;331;p25"/>
          <p:cNvSpPr/>
          <p:nvPr/>
        </p:nvSpPr>
        <p:spPr>
          <a:xfrm>
            <a:off x="4213560" y="773770"/>
            <a:ext cx="3532909" cy="2023658"/>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 name="Google Shape;332;p25"/>
          <p:cNvSpPr/>
          <p:nvPr/>
        </p:nvSpPr>
        <p:spPr>
          <a:xfrm rot="-4976565">
            <a:off x="2267212" y="1290256"/>
            <a:ext cx="3532909" cy="2023658"/>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 name="Google Shape;333;p25"/>
          <p:cNvSpPr/>
          <p:nvPr/>
        </p:nvSpPr>
        <p:spPr>
          <a:xfrm rot="8803378">
            <a:off x="4472077" y="934694"/>
            <a:ext cx="3532909" cy="2023658"/>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 name="Google Shape;334;p25"/>
          <p:cNvSpPr/>
          <p:nvPr/>
        </p:nvSpPr>
        <p:spPr>
          <a:xfrm>
            <a:off x="4442160" y="621370"/>
            <a:ext cx="3532909" cy="2023658"/>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 name="Google Shape;335;p25"/>
          <p:cNvSpPr/>
          <p:nvPr/>
        </p:nvSpPr>
        <p:spPr>
          <a:xfrm rot="8803378">
            <a:off x="4411424" y="1143593"/>
            <a:ext cx="3532909" cy="2023658"/>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 name="Google Shape;336;p25"/>
          <p:cNvSpPr/>
          <p:nvPr/>
        </p:nvSpPr>
        <p:spPr>
          <a:xfrm rot="-4976565">
            <a:off x="2419612" y="1442656"/>
            <a:ext cx="3532909" cy="2023658"/>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 name="Google Shape;337;p25"/>
          <p:cNvSpPr txBox="1"/>
          <p:nvPr/>
        </p:nvSpPr>
        <p:spPr>
          <a:xfrm>
            <a:off x="4549826" y="120037"/>
            <a:ext cx="1977659"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C00000"/>
                </a:solidFill>
                <a:latin typeface="Calibri"/>
                <a:ea typeface="Calibri"/>
                <a:cs typeface="Calibri"/>
                <a:sym typeface="Calibri"/>
              </a:rPr>
              <a:t>warmer particle</a:t>
            </a:r>
            <a:endParaRPr sz="1400" b="0" i="0" u="none" strike="noStrike" cap="none">
              <a:solidFill>
                <a:srgbClr val="000000"/>
              </a:solidFill>
              <a:latin typeface="Arial"/>
              <a:ea typeface="Arial"/>
              <a:cs typeface="Arial"/>
              <a:sym typeface="Arial"/>
            </a:endParaRPr>
          </a:p>
        </p:txBody>
      </p:sp>
      <p:sp>
        <p:nvSpPr>
          <p:cNvPr id="338" name="Google Shape;338;p25"/>
          <p:cNvSpPr txBox="1"/>
          <p:nvPr/>
        </p:nvSpPr>
        <p:spPr>
          <a:xfrm>
            <a:off x="4549826" y="5747994"/>
            <a:ext cx="1977659"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70C0"/>
                </a:solidFill>
                <a:latin typeface="Calibri"/>
                <a:ea typeface="Calibri"/>
                <a:cs typeface="Calibri"/>
                <a:sym typeface="Calibri"/>
              </a:rPr>
              <a:t>cooler particles</a:t>
            </a:r>
            <a:endParaRPr sz="1400" b="0" i="0" u="none" strike="noStrike" cap="none">
              <a:solidFill>
                <a:srgbClr val="000000"/>
              </a:solidFill>
              <a:latin typeface="Arial"/>
              <a:ea typeface="Arial"/>
              <a:cs typeface="Arial"/>
              <a:sym typeface="Arial"/>
            </a:endParaRPr>
          </a:p>
        </p:txBody>
      </p:sp>
      <p:sp>
        <p:nvSpPr>
          <p:cNvPr id="339" name="Google Shape;339;p25"/>
          <p:cNvSpPr/>
          <p:nvPr/>
        </p:nvSpPr>
        <p:spPr>
          <a:xfrm rot="2355722" flipH="1">
            <a:off x="3647241" y="3146326"/>
            <a:ext cx="611378" cy="1906707"/>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p25"/>
          <p:cNvSpPr/>
          <p:nvPr/>
        </p:nvSpPr>
        <p:spPr>
          <a:xfrm rot="241719" flipH="1">
            <a:off x="5307401" y="3599094"/>
            <a:ext cx="611378" cy="911481"/>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25"/>
          <p:cNvSpPr/>
          <p:nvPr/>
        </p:nvSpPr>
        <p:spPr>
          <a:xfrm rot="-1876112" flipH="1">
            <a:off x="6886513" y="2942865"/>
            <a:ext cx="611378" cy="2565172"/>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25"/>
          <p:cNvSpPr txBox="1"/>
          <p:nvPr/>
        </p:nvSpPr>
        <p:spPr>
          <a:xfrm>
            <a:off x="380650" y="2367025"/>
            <a:ext cx="3096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a:solidFill>
                  <a:schemeClr val="dk1"/>
                </a:solidFill>
                <a:latin typeface="Calibri"/>
                <a:ea typeface="Calibri"/>
                <a:cs typeface="Calibri"/>
                <a:sym typeface="Calibri"/>
              </a:rPr>
              <a:t>C</a:t>
            </a:r>
            <a:r>
              <a:rPr lang="en-US" sz="4800" b="0" i="0" u="none" strike="noStrike" cap="none">
                <a:solidFill>
                  <a:schemeClr val="dk1"/>
                </a:solidFill>
                <a:latin typeface="Calibri"/>
                <a:ea typeface="Calibri"/>
                <a:cs typeface="Calibri"/>
                <a:sym typeface="Calibri"/>
              </a:rPr>
              <a:t>onduction</a:t>
            </a:r>
            <a:endParaRPr sz="1400" b="0" i="0" u="none" strike="noStrike" cap="none">
              <a:solidFill>
                <a:srgbClr val="000000"/>
              </a:solidFill>
              <a:latin typeface="Arial"/>
              <a:ea typeface="Arial"/>
              <a:cs typeface="Arial"/>
              <a:sym typeface="Arial"/>
            </a:endParaRPr>
          </a:p>
        </p:txBody>
      </p:sp>
      <p:sp>
        <p:nvSpPr>
          <p:cNvPr id="343" name="Google Shape;343;p2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d313d6ff93_0_150"/>
          <p:cNvSpPr txBox="1"/>
          <p:nvPr/>
        </p:nvSpPr>
        <p:spPr>
          <a:xfrm>
            <a:off x="708889" y="394854"/>
            <a:ext cx="7726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conduction? </a:t>
            </a:r>
            <a:r>
              <a:rPr lang="en-US" sz="4000">
                <a:solidFill>
                  <a:schemeClr val="dk1"/>
                </a:solidFill>
                <a:latin typeface="Calibri"/>
                <a:ea typeface="Calibri"/>
                <a:cs typeface="Calibri"/>
                <a:sym typeface="Calibri"/>
              </a:rPr>
              <a:t>How is conduction happening here?</a:t>
            </a:r>
            <a:endParaRPr sz="1400" b="0" i="0" u="none" strike="noStrike" cap="none">
              <a:solidFill>
                <a:srgbClr val="000000"/>
              </a:solidFill>
              <a:latin typeface="Arial"/>
              <a:ea typeface="Arial"/>
              <a:cs typeface="Arial"/>
              <a:sym typeface="Arial"/>
            </a:endParaRPr>
          </a:p>
        </p:txBody>
      </p:sp>
      <p:pic>
        <p:nvPicPr>
          <p:cNvPr id="356" name="Google Shape;356;gd313d6ff93_0_150"/>
          <p:cNvPicPr preferRelativeResize="0"/>
          <p:nvPr/>
        </p:nvPicPr>
        <p:blipFill rotWithShape="1">
          <a:blip r:embed="rId3">
            <a:alphaModFix/>
          </a:blip>
          <a:srcRect/>
          <a:stretch/>
        </p:blipFill>
        <p:spPr>
          <a:xfrm>
            <a:off x="1475516" y="2124099"/>
            <a:ext cx="6192983" cy="3868849"/>
          </a:xfrm>
          <a:prstGeom prst="rect">
            <a:avLst/>
          </a:prstGeom>
          <a:noFill/>
          <a:ln>
            <a:noFill/>
          </a:ln>
        </p:spPr>
      </p:pic>
      <p:sp>
        <p:nvSpPr>
          <p:cNvPr id="357" name="Google Shape;357;gd313d6ff93_0_150" descr="Questions"/>
          <p:cNvSpPr/>
          <p:nvPr/>
        </p:nvSpPr>
        <p:spPr>
          <a:xfrm>
            <a:off x="90352" y="85567"/>
            <a:ext cx="837000" cy="8028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p:nvPr/>
        </p:nvSpPr>
        <p:spPr>
          <a:xfrm>
            <a:off x="2003850" y="494100"/>
            <a:ext cx="51363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a:solidFill>
                  <a:schemeClr val="dk1"/>
                </a:solidFill>
                <a:latin typeface="Calibri"/>
                <a:ea typeface="Calibri"/>
                <a:cs typeface="Calibri"/>
                <a:sym typeface="Calibri"/>
              </a:rPr>
              <a:t>C</a:t>
            </a:r>
            <a:r>
              <a:rPr lang="en-US" sz="8000" b="0" i="0" u="none" strike="noStrike" cap="none">
                <a:solidFill>
                  <a:schemeClr val="dk1"/>
                </a:solidFill>
                <a:latin typeface="Calibri"/>
                <a:ea typeface="Calibri"/>
                <a:cs typeface="Calibri"/>
                <a:sym typeface="Calibri"/>
              </a:rPr>
              <a:t>onvection</a:t>
            </a:r>
            <a:endParaRPr sz="8000" b="0" i="0" u="none" strike="noStrike" cap="none">
              <a:solidFill>
                <a:schemeClr val="dk1"/>
              </a:solidFill>
              <a:latin typeface="Calibri"/>
              <a:ea typeface="Calibri"/>
              <a:cs typeface="Calibri"/>
              <a:sym typeface="Calibri"/>
            </a:endParaRPr>
          </a:p>
        </p:txBody>
      </p:sp>
      <p:pic>
        <p:nvPicPr>
          <p:cNvPr id="127" name="Google Shape;127;p4"/>
          <p:cNvPicPr preferRelativeResize="0"/>
          <p:nvPr/>
        </p:nvPicPr>
        <p:blipFill rotWithShape="1">
          <a:blip r:embed="rId3">
            <a:alphaModFix/>
          </a:blip>
          <a:srcRect/>
          <a:stretch/>
        </p:blipFill>
        <p:spPr>
          <a:xfrm>
            <a:off x="1524007" y="2201718"/>
            <a:ext cx="6096000" cy="4076700"/>
          </a:xfrm>
          <a:prstGeom prst="rect">
            <a:avLst/>
          </a:prstGeom>
          <a:noFill/>
          <a:ln>
            <a:noFill/>
          </a:ln>
        </p:spPr>
      </p:pic>
      <p:sp>
        <p:nvSpPr>
          <p:cNvPr id="128" name="Google Shape;128;p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gd313d6ff93_0_164"/>
          <p:cNvPicPr preferRelativeResize="0"/>
          <p:nvPr/>
        </p:nvPicPr>
        <p:blipFill rotWithShape="1">
          <a:blip r:embed="rId3">
            <a:alphaModFix/>
          </a:blip>
          <a:srcRect/>
          <a:stretch/>
        </p:blipFill>
        <p:spPr>
          <a:xfrm>
            <a:off x="3283530" y="354618"/>
            <a:ext cx="4516582" cy="3001645"/>
          </a:xfrm>
          <a:prstGeom prst="rect">
            <a:avLst/>
          </a:prstGeom>
          <a:noFill/>
          <a:ln>
            <a:noFill/>
          </a:ln>
        </p:spPr>
      </p:pic>
      <p:pic>
        <p:nvPicPr>
          <p:cNvPr id="364" name="Google Shape;364;gd313d6ff93_0_164"/>
          <p:cNvPicPr preferRelativeResize="0"/>
          <p:nvPr/>
        </p:nvPicPr>
        <p:blipFill rotWithShape="1">
          <a:blip r:embed="rId3">
            <a:alphaModFix/>
          </a:blip>
          <a:srcRect/>
          <a:stretch/>
        </p:blipFill>
        <p:spPr>
          <a:xfrm>
            <a:off x="6816439" y="4917583"/>
            <a:ext cx="1967345" cy="1307465"/>
          </a:xfrm>
          <a:prstGeom prst="rect">
            <a:avLst/>
          </a:prstGeom>
          <a:noFill/>
          <a:ln>
            <a:noFill/>
          </a:ln>
        </p:spPr>
      </p:pic>
      <p:pic>
        <p:nvPicPr>
          <p:cNvPr id="365" name="Google Shape;365;gd313d6ff93_0_164"/>
          <p:cNvPicPr preferRelativeResize="0"/>
          <p:nvPr/>
        </p:nvPicPr>
        <p:blipFill rotWithShape="1">
          <a:blip r:embed="rId3">
            <a:alphaModFix/>
          </a:blip>
          <a:srcRect/>
          <a:stretch/>
        </p:blipFill>
        <p:spPr>
          <a:xfrm>
            <a:off x="4516585" y="4042870"/>
            <a:ext cx="2299854" cy="1528445"/>
          </a:xfrm>
          <a:prstGeom prst="rect">
            <a:avLst/>
          </a:prstGeom>
          <a:noFill/>
          <a:ln>
            <a:noFill/>
          </a:ln>
        </p:spPr>
      </p:pic>
      <p:pic>
        <p:nvPicPr>
          <p:cNvPr id="366" name="Google Shape;366;gd313d6ff93_0_164"/>
          <p:cNvPicPr preferRelativeResize="0"/>
          <p:nvPr/>
        </p:nvPicPr>
        <p:blipFill rotWithShape="1">
          <a:blip r:embed="rId3">
            <a:alphaModFix/>
          </a:blip>
          <a:srcRect/>
          <a:stretch/>
        </p:blipFill>
        <p:spPr>
          <a:xfrm>
            <a:off x="2381591" y="4528542"/>
            <a:ext cx="2036617" cy="1353502"/>
          </a:xfrm>
          <a:prstGeom prst="rect">
            <a:avLst/>
          </a:prstGeom>
          <a:noFill/>
          <a:ln>
            <a:noFill/>
          </a:ln>
        </p:spPr>
      </p:pic>
      <p:sp>
        <p:nvSpPr>
          <p:cNvPr id="367" name="Google Shape;367;gd313d6ff93_0_164"/>
          <p:cNvSpPr/>
          <p:nvPr/>
        </p:nvSpPr>
        <p:spPr>
          <a:xfrm>
            <a:off x="4213560" y="773770"/>
            <a:ext cx="3532800" cy="2023800"/>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 name="Google Shape;368;gd313d6ff93_0_164"/>
          <p:cNvSpPr/>
          <p:nvPr/>
        </p:nvSpPr>
        <p:spPr>
          <a:xfrm rot="-4976518">
            <a:off x="2267189" y="1290372"/>
            <a:ext cx="3532871" cy="2023541"/>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 name="Google Shape;369;gd313d6ff93_0_164"/>
          <p:cNvSpPr/>
          <p:nvPr/>
        </p:nvSpPr>
        <p:spPr>
          <a:xfrm rot="8803209">
            <a:off x="4472168" y="934900"/>
            <a:ext cx="3532893" cy="2023516"/>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 name="Google Shape;370;gd313d6ff93_0_164"/>
          <p:cNvSpPr/>
          <p:nvPr/>
        </p:nvSpPr>
        <p:spPr>
          <a:xfrm>
            <a:off x="4442160" y="621370"/>
            <a:ext cx="3532800" cy="2023800"/>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d313d6ff93_0_164"/>
          <p:cNvSpPr/>
          <p:nvPr/>
        </p:nvSpPr>
        <p:spPr>
          <a:xfrm rot="8803209">
            <a:off x="4411514" y="1143799"/>
            <a:ext cx="3532893" cy="2023516"/>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d313d6ff93_0_164"/>
          <p:cNvSpPr/>
          <p:nvPr/>
        </p:nvSpPr>
        <p:spPr>
          <a:xfrm rot="-4976518">
            <a:off x="2419589" y="1442772"/>
            <a:ext cx="3532871" cy="2023541"/>
          </a:xfrm>
          <a:prstGeom prst="arc">
            <a:avLst>
              <a:gd name="adj1" fmla="val 18463344"/>
              <a:gd name="adj2" fmla="val 3934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3" name="Google Shape;373;gd313d6ff93_0_164"/>
          <p:cNvSpPr txBox="1"/>
          <p:nvPr/>
        </p:nvSpPr>
        <p:spPr>
          <a:xfrm>
            <a:off x="4549826" y="120037"/>
            <a:ext cx="19776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C00000"/>
                </a:solidFill>
                <a:latin typeface="Calibri"/>
                <a:ea typeface="Calibri"/>
                <a:cs typeface="Calibri"/>
                <a:sym typeface="Calibri"/>
              </a:rPr>
              <a:t>warmer particle</a:t>
            </a:r>
            <a:endParaRPr sz="1400" b="0" i="0" u="none" strike="noStrike" cap="none">
              <a:solidFill>
                <a:srgbClr val="000000"/>
              </a:solidFill>
              <a:latin typeface="Arial"/>
              <a:ea typeface="Arial"/>
              <a:cs typeface="Arial"/>
              <a:sym typeface="Arial"/>
            </a:endParaRPr>
          </a:p>
        </p:txBody>
      </p:sp>
      <p:sp>
        <p:nvSpPr>
          <p:cNvPr id="374" name="Google Shape;374;gd313d6ff93_0_164"/>
          <p:cNvSpPr txBox="1"/>
          <p:nvPr/>
        </p:nvSpPr>
        <p:spPr>
          <a:xfrm>
            <a:off x="4549826" y="5747994"/>
            <a:ext cx="19776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70C0"/>
                </a:solidFill>
                <a:latin typeface="Calibri"/>
                <a:ea typeface="Calibri"/>
                <a:cs typeface="Calibri"/>
                <a:sym typeface="Calibri"/>
              </a:rPr>
              <a:t>cooler particles</a:t>
            </a:r>
            <a:endParaRPr sz="1400" b="0" i="0" u="none" strike="noStrike" cap="none">
              <a:solidFill>
                <a:srgbClr val="000000"/>
              </a:solidFill>
              <a:latin typeface="Arial"/>
              <a:ea typeface="Arial"/>
              <a:cs typeface="Arial"/>
              <a:sym typeface="Arial"/>
            </a:endParaRPr>
          </a:p>
        </p:txBody>
      </p:sp>
      <p:sp>
        <p:nvSpPr>
          <p:cNvPr id="375" name="Google Shape;375;gd313d6ff93_0_164"/>
          <p:cNvSpPr/>
          <p:nvPr/>
        </p:nvSpPr>
        <p:spPr>
          <a:xfrm rot="2355940" flipH="1">
            <a:off x="3647232" y="3146318"/>
            <a:ext cx="611454" cy="1906658"/>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6" name="Google Shape;376;gd313d6ff93_0_164"/>
          <p:cNvSpPr/>
          <p:nvPr/>
        </p:nvSpPr>
        <p:spPr>
          <a:xfrm rot="241411" flipH="1">
            <a:off x="5307438" y="3599125"/>
            <a:ext cx="611407" cy="911542"/>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 name="Google Shape;377;gd313d6ff93_0_164"/>
          <p:cNvSpPr/>
          <p:nvPr/>
        </p:nvSpPr>
        <p:spPr>
          <a:xfrm rot="-1876339" flipH="1">
            <a:off x="6886444" y="2942920"/>
            <a:ext cx="611436" cy="256526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 name="Google Shape;378;gd313d6ff93_0_164"/>
          <p:cNvSpPr txBox="1"/>
          <p:nvPr/>
        </p:nvSpPr>
        <p:spPr>
          <a:xfrm>
            <a:off x="119846" y="1074318"/>
            <a:ext cx="2993100" cy="294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3700">
                <a:solidFill>
                  <a:schemeClr val="dk1"/>
                </a:solidFill>
                <a:latin typeface="Calibri"/>
                <a:ea typeface="Calibri"/>
                <a:cs typeface="Calibri"/>
                <a:sym typeface="Calibri"/>
              </a:rPr>
              <a:t>Do warmer particles move faster or slower than cold particles?</a:t>
            </a:r>
            <a:endParaRPr sz="300" b="0" i="0" u="none" strike="noStrike" cap="none">
              <a:solidFill>
                <a:srgbClr val="000000"/>
              </a:solidFill>
              <a:latin typeface="Arial"/>
              <a:ea typeface="Arial"/>
              <a:cs typeface="Arial"/>
              <a:sym typeface="Arial"/>
            </a:endParaRPr>
          </a:p>
        </p:txBody>
      </p:sp>
      <p:sp>
        <p:nvSpPr>
          <p:cNvPr id="379" name="Google Shape;379;gd313d6ff93_0_164" descr="Questions"/>
          <p:cNvSpPr/>
          <p:nvPr/>
        </p:nvSpPr>
        <p:spPr>
          <a:xfrm>
            <a:off x="90352" y="85567"/>
            <a:ext cx="837000" cy="8028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 name="Google Shape;386;p2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29"/>
          <p:cNvPicPr preferRelativeResize="0"/>
          <p:nvPr/>
        </p:nvPicPr>
        <p:blipFill rotWithShape="1">
          <a:blip r:embed="rId3">
            <a:alphaModFix/>
          </a:blip>
          <a:srcRect/>
          <a:stretch/>
        </p:blipFill>
        <p:spPr>
          <a:xfrm>
            <a:off x="612460" y="886690"/>
            <a:ext cx="8021933" cy="5333999"/>
          </a:xfrm>
          <a:prstGeom prst="rect">
            <a:avLst/>
          </a:prstGeom>
          <a:noFill/>
          <a:ln>
            <a:noFill/>
          </a:ln>
        </p:spPr>
      </p:pic>
      <p:sp>
        <p:nvSpPr>
          <p:cNvPr id="393" name="Google Shape;393;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4" name="Google Shape;394;p2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 name="Google Shape;401;p30"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31"/>
          <p:cNvPicPr preferRelativeResize="0"/>
          <p:nvPr/>
        </p:nvPicPr>
        <p:blipFill rotWithShape="1">
          <a:blip r:embed="rId3">
            <a:alphaModFix/>
          </a:blip>
          <a:srcRect/>
          <a:stretch/>
        </p:blipFill>
        <p:spPr>
          <a:xfrm>
            <a:off x="2064328" y="1461654"/>
            <a:ext cx="4623833" cy="3810000"/>
          </a:xfrm>
          <a:prstGeom prst="rect">
            <a:avLst/>
          </a:prstGeom>
          <a:noFill/>
          <a:ln>
            <a:noFill/>
          </a:ln>
        </p:spPr>
      </p:pic>
      <p:sp>
        <p:nvSpPr>
          <p:cNvPr id="408" name="Google Shape;408;p31" descr="Artificial Intelligence"/>
          <p:cNvSpPr/>
          <p:nvPr/>
        </p:nvSpPr>
        <p:spPr>
          <a:xfrm>
            <a:off x="22157" y="0"/>
            <a:ext cx="877196" cy="82631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9" name="Google Shape;409;p31" descr="Comment Dislike"/>
          <p:cNvPicPr preferRelativeResize="0"/>
          <p:nvPr/>
        </p:nvPicPr>
        <p:blipFill rotWithShape="1">
          <a:blip r:embed="rId5">
            <a:alphaModFix/>
          </a:blip>
          <a:srcRect/>
          <a:stretch/>
        </p:blipFill>
        <p:spPr>
          <a:xfrm>
            <a:off x="705395" y="0"/>
            <a:ext cx="1144817" cy="114481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33" descr="Hand Warmer Big Pack (12 pair) –"/>
          <p:cNvPicPr preferRelativeResize="0"/>
          <p:nvPr/>
        </p:nvPicPr>
        <p:blipFill rotWithShape="1">
          <a:blip r:embed="rId3">
            <a:alphaModFix/>
          </a:blip>
          <a:srcRect/>
          <a:stretch/>
        </p:blipFill>
        <p:spPr>
          <a:xfrm>
            <a:off x="4673123" y="2287905"/>
            <a:ext cx="3582195" cy="2767421"/>
          </a:xfrm>
          <a:prstGeom prst="rect">
            <a:avLst/>
          </a:prstGeom>
          <a:noFill/>
          <a:ln>
            <a:noFill/>
          </a:ln>
        </p:spPr>
      </p:pic>
      <p:sp>
        <p:nvSpPr>
          <p:cNvPr id="421" name="Google Shape;421;p33" descr="Questions"/>
          <p:cNvSpPr/>
          <p:nvPr/>
        </p:nvSpPr>
        <p:spPr>
          <a:xfrm>
            <a:off x="128451" y="150221"/>
            <a:ext cx="929640" cy="9187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 name="Google Shape;422;p33" descr="HotHands 10 Hour Hand Warmer | 10 Pair Pack - Walmart.com - Walmart.com"/>
          <p:cNvPicPr preferRelativeResize="0"/>
          <p:nvPr/>
        </p:nvPicPr>
        <p:blipFill rotWithShape="1">
          <a:blip r:embed="rId5">
            <a:alphaModFix/>
          </a:blip>
          <a:srcRect/>
          <a:stretch/>
        </p:blipFill>
        <p:spPr>
          <a:xfrm>
            <a:off x="679270" y="1861049"/>
            <a:ext cx="4238898" cy="4238898"/>
          </a:xfrm>
          <a:prstGeom prst="rect">
            <a:avLst/>
          </a:prstGeom>
          <a:noFill/>
          <a:ln>
            <a:noFill/>
          </a:ln>
        </p:spPr>
      </p:pic>
      <p:sp>
        <p:nvSpPr>
          <p:cNvPr id="423" name="Google Shape;423;p33"/>
          <p:cNvSpPr txBox="1"/>
          <p:nvPr/>
        </p:nvSpPr>
        <p:spPr>
          <a:xfrm>
            <a:off x="784349" y="382325"/>
            <a:ext cx="75753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Is this an example of conduction? Why or why not?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d313d6ff93_0_208" descr="Questions"/>
          <p:cNvSpPr/>
          <p:nvPr/>
        </p:nvSpPr>
        <p:spPr>
          <a:xfrm>
            <a:off x="128451" y="150221"/>
            <a:ext cx="929700" cy="918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d313d6ff93_0_208"/>
          <p:cNvSpPr txBox="1"/>
          <p:nvPr/>
        </p:nvSpPr>
        <p:spPr>
          <a:xfrm>
            <a:off x="767700" y="519425"/>
            <a:ext cx="7608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 Can you think of another example of conduction we have not covered?</a:t>
            </a:r>
            <a:endParaRPr sz="1400" b="0" i="0" u="none" strike="noStrike" cap="none">
              <a:solidFill>
                <a:srgbClr val="000000"/>
              </a:solidFill>
              <a:latin typeface="Arial"/>
              <a:ea typeface="Arial"/>
              <a:cs typeface="Arial"/>
              <a:sym typeface="Arial"/>
            </a:endParaRPr>
          </a:p>
        </p:txBody>
      </p:sp>
      <p:pic>
        <p:nvPicPr>
          <p:cNvPr id="430" name="Google Shape;430;gd313d6ff93_0_208"/>
          <p:cNvPicPr preferRelativeResize="0"/>
          <p:nvPr/>
        </p:nvPicPr>
        <p:blipFill>
          <a:blip r:embed="rId4">
            <a:alphaModFix/>
          </a:blip>
          <a:stretch>
            <a:fillRect/>
          </a:stretch>
        </p:blipFill>
        <p:spPr>
          <a:xfrm>
            <a:off x="1352763" y="1825204"/>
            <a:ext cx="6438475" cy="4228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5"/>
          <p:cNvSpPr txBox="1"/>
          <p:nvPr/>
        </p:nvSpPr>
        <p:spPr>
          <a:xfrm>
            <a:off x="2515507" y="961775"/>
            <a:ext cx="41130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Convection</a:t>
            </a:r>
            <a:endParaRPr sz="1400" b="0" i="0" u="none" strike="noStrike" cap="none">
              <a:solidFill>
                <a:srgbClr val="000000"/>
              </a:solidFill>
              <a:latin typeface="Arial"/>
              <a:ea typeface="Arial"/>
              <a:cs typeface="Arial"/>
              <a:sym typeface="Arial"/>
            </a:endParaRPr>
          </a:p>
        </p:txBody>
      </p:sp>
      <p:sp>
        <p:nvSpPr>
          <p:cNvPr id="437" name="Google Shape;437;p3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8" name="Google Shape;438;p3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6"/>
          <p:cNvSpPr txBox="1"/>
          <p:nvPr/>
        </p:nvSpPr>
        <p:spPr>
          <a:xfrm>
            <a:off x="732002" y="394854"/>
            <a:ext cx="7726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a:t>
            </a:r>
            <a:r>
              <a:rPr lang="en-US" sz="4000" b="1" i="0" u="sng" strike="noStrike" cap="none">
                <a:solidFill>
                  <a:schemeClr val="dk1"/>
                </a:solidFill>
                <a:latin typeface="Calibri"/>
                <a:ea typeface="Calibri"/>
                <a:cs typeface="Calibri"/>
                <a:sym typeface="Calibri"/>
              </a:rPr>
              <a:t>onvection</a:t>
            </a:r>
            <a:r>
              <a:rPr lang="en-US" sz="4000" b="0" i="0" u="none" strike="noStrike" cap="none">
                <a:solidFill>
                  <a:schemeClr val="dk1"/>
                </a:solidFill>
                <a:latin typeface="Calibri"/>
                <a:ea typeface="Calibri"/>
                <a:cs typeface="Calibri"/>
                <a:sym typeface="Calibri"/>
              </a:rPr>
              <a:t>: the heating and cooling of a liquid or a gas in a cycle</a:t>
            </a:r>
            <a:endParaRPr sz="1400" b="0" i="0" u="none" strike="noStrike" cap="none">
              <a:solidFill>
                <a:srgbClr val="000000"/>
              </a:solidFill>
              <a:latin typeface="Arial"/>
              <a:ea typeface="Arial"/>
              <a:cs typeface="Arial"/>
              <a:sym typeface="Arial"/>
            </a:endParaRPr>
          </a:p>
        </p:txBody>
      </p:sp>
      <p:pic>
        <p:nvPicPr>
          <p:cNvPr id="445" name="Google Shape;445;p36"/>
          <p:cNvPicPr preferRelativeResize="0"/>
          <p:nvPr/>
        </p:nvPicPr>
        <p:blipFill rotWithShape="1">
          <a:blip r:embed="rId3">
            <a:alphaModFix/>
          </a:blip>
          <a:srcRect/>
          <a:stretch/>
        </p:blipFill>
        <p:spPr>
          <a:xfrm>
            <a:off x="1547107" y="2201718"/>
            <a:ext cx="6096000" cy="4076700"/>
          </a:xfrm>
          <a:prstGeom prst="rect">
            <a:avLst/>
          </a:prstGeom>
          <a:noFill/>
          <a:ln>
            <a:noFill/>
          </a:ln>
        </p:spPr>
      </p:pic>
      <p:sp>
        <p:nvSpPr>
          <p:cNvPr id="446" name="Google Shape;446;p36" descr="Artificial Intelligence"/>
          <p:cNvSpPr/>
          <p:nvPr/>
        </p:nvSpPr>
        <p:spPr>
          <a:xfrm>
            <a:off x="-106358" y="0"/>
            <a:ext cx="735230" cy="73523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7" name="Google Shape;447;p36" descr="Blog"/>
          <p:cNvPicPr preferRelativeResize="0"/>
          <p:nvPr/>
        </p:nvPicPr>
        <p:blipFill rotWithShape="1">
          <a:blip r:embed="rId5">
            <a:alphaModFix/>
          </a:blip>
          <a:srcRect/>
          <a:stretch/>
        </p:blipFill>
        <p:spPr>
          <a:xfrm>
            <a:off x="628872" y="135869"/>
            <a:ext cx="463492" cy="4634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5"/>
          <p:cNvSpPr txBox="1"/>
          <p:nvPr/>
        </p:nvSpPr>
        <p:spPr>
          <a:xfrm>
            <a:off x="541050" y="368875"/>
            <a:ext cx="806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a:t>
            </a:r>
            <a:r>
              <a:rPr lang="en-US" sz="3000">
                <a:solidFill>
                  <a:schemeClr val="dk1"/>
                </a:solidFill>
                <a:latin typeface="Calibri"/>
                <a:ea typeface="Calibri"/>
                <a:cs typeface="Calibri"/>
                <a:sym typeface="Calibri"/>
              </a:rPr>
              <a:t>might you use conduction and/or convection everyday?</a:t>
            </a:r>
            <a:endParaRPr sz="1400" b="0" i="0" u="none" strike="noStrike" cap="none">
              <a:solidFill>
                <a:srgbClr val="000000"/>
              </a:solidFill>
              <a:latin typeface="Arial"/>
              <a:ea typeface="Arial"/>
              <a:cs typeface="Arial"/>
              <a:sym typeface="Arial"/>
            </a:endParaRPr>
          </a:p>
        </p:txBody>
      </p:sp>
      <p:pic>
        <p:nvPicPr>
          <p:cNvPr id="137" name="Google Shape;137;p5" descr="What's the Difference Between Conduction, Convection, and Radiation? |  Machine Design"/>
          <p:cNvPicPr preferRelativeResize="0"/>
          <p:nvPr/>
        </p:nvPicPr>
        <p:blipFill rotWithShape="1">
          <a:blip r:embed="rId4">
            <a:alphaModFix/>
          </a:blip>
          <a:srcRect/>
          <a:stretch/>
        </p:blipFill>
        <p:spPr>
          <a:xfrm>
            <a:off x="841217" y="1901777"/>
            <a:ext cx="7461573" cy="417848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dbb4baf284_0_1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dbb4baf284_0_15"/>
          <p:cNvSpPr txBox="1"/>
          <p:nvPr/>
        </p:nvSpPr>
        <p:spPr>
          <a:xfrm>
            <a:off x="708889" y="394854"/>
            <a:ext cx="7726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a:t>
            </a:r>
            <a:r>
              <a:rPr lang="en-US" sz="4000">
                <a:solidFill>
                  <a:schemeClr val="dk1"/>
                </a:solidFill>
                <a:latin typeface="Calibri"/>
                <a:ea typeface="Calibri"/>
                <a:cs typeface="Calibri"/>
                <a:sym typeface="Calibri"/>
              </a:rPr>
              <a:t>convection</a:t>
            </a: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60" name="Google Shape;460;gdbb4baf284_0_15" descr="Questions"/>
          <p:cNvSpPr/>
          <p:nvPr/>
        </p:nvSpPr>
        <p:spPr>
          <a:xfrm>
            <a:off x="90352" y="85567"/>
            <a:ext cx="837000" cy="802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1" name="Google Shape;461;gdbb4baf284_0_15"/>
          <p:cNvPicPr preferRelativeResize="0"/>
          <p:nvPr/>
        </p:nvPicPr>
        <p:blipFill rotWithShape="1">
          <a:blip r:embed="rId4">
            <a:alphaModFix/>
          </a:blip>
          <a:srcRect/>
          <a:stretch/>
        </p:blipFill>
        <p:spPr>
          <a:xfrm>
            <a:off x="1524007" y="2008343"/>
            <a:ext cx="6096000" cy="4076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3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468" name="Google Shape;468;p3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38"/>
          <p:cNvPicPr preferRelativeResize="0"/>
          <p:nvPr/>
        </p:nvPicPr>
        <p:blipFill rotWithShape="1">
          <a:blip r:embed="rId3">
            <a:alphaModFix/>
          </a:blip>
          <a:srcRect/>
          <a:stretch/>
        </p:blipFill>
        <p:spPr>
          <a:xfrm>
            <a:off x="4114800" y="2819400"/>
            <a:ext cx="4623833" cy="3810000"/>
          </a:xfrm>
          <a:prstGeom prst="rect">
            <a:avLst/>
          </a:prstGeom>
          <a:noFill/>
          <a:ln>
            <a:noFill/>
          </a:ln>
        </p:spPr>
      </p:pic>
      <p:pic>
        <p:nvPicPr>
          <p:cNvPr id="475" name="Google Shape;475;p38"/>
          <p:cNvPicPr preferRelativeResize="0"/>
          <p:nvPr/>
        </p:nvPicPr>
        <p:blipFill rotWithShape="1">
          <a:blip r:embed="rId4">
            <a:alphaModFix/>
          </a:blip>
          <a:srcRect/>
          <a:stretch/>
        </p:blipFill>
        <p:spPr>
          <a:xfrm>
            <a:off x="457200" y="304800"/>
            <a:ext cx="4445000" cy="4147676"/>
          </a:xfrm>
          <a:prstGeom prst="rect">
            <a:avLst/>
          </a:prstGeom>
          <a:noFill/>
          <a:ln>
            <a:noFill/>
          </a:ln>
        </p:spPr>
      </p:pic>
      <p:sp>
        <p:nvSpPr>
          <p:cNvPr id="476" name="Google Shape;476;p38"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9"/>
          <p:cNvSpPr/>
          <p:nvPr/>
        </p:nvSpPr>
        <p:spPr>
          <a:xfrm rot="-5400000">
            <a:off x="4191000" y="3048000"/>
            <a:ext cx="3352800" cy="1524000"/>
          </a:xfrm>
          <a:prstGeom prst="curvedUpArrow">
            <a:avLst>
              <a:gd name="adj1" fmla="val 25000"/>
              <a:gd name="adj2" fmla="val 50000"/>
              <a:gd name="adj3" fmla="val 25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 name="Google Shape;483;p39"/>
          <p:cNvSpPr/>
          <p:nvPr/>
        </p:nvSpPr>
        <p:spPr>
          <a:xfrm>
            <a:off x="4572000" y="5638800"/>
            <a:ext cx="422731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Warming and rising</a:t>
            </a:r>
            <a:endParaRPr sz="1400" b="0" i="0" u="none" strike="noStrike" cap="none">
              <a:solidFill>
                <a:srgbClr val="000000"/>
              </a:solidFill>
              <a:latin typeface="Arial"/>
              <a:ea typeface="Arial"/>
              <a:cs typeface="Arial"/>
              <a:sym typeface="Arial"/>
            </a:endParaRPr>
          </a:p>
        </p:txBody>
      </p:sp>
      <p:pic>
        <p:nvPicPr>
          <p:cNvPr id="484" name="Google Shape;484;p39"/>
          <p:cNvPicPr preferRelativeResize="0"/>
          <p:nvPr/>
        </p:nvPicPr>
        <p:blipFill rotWithShape="1">
          <a:blip r:embed="rId3">
            <a:alphaModFix/>
          </a:blip>
          <a:srcRect/>
          <a:stretch/>
        </p:blipFill>
        <p:spPr>
          <a:xfrm>
            <a:off x="3352800" y="4114800"/>
            <a:ext cx="2108200" cy="1737139"/>
          </a:xfrm>
          <a:prstGeom prst="rect">
            <a:avLst/>
          </a:prstGeom>
          <a:noFill/>
          <a:ln>
            <a:noFill/>
          </a:ln>
        </p:spPr>
      </p:pic>
      <p:sp>
        <p:nvSpPr>
          <p:cNvPr id="485" name="Google Shape;485;p3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0"/>
          <p:cNvSpPr/>
          <p:nvPr/>
        </p:nvSpPr>
        <p:spPr>
          <a:xfrm rot="-5400000">
            <a:off x="4191000" y="3048000"/>
            <a:ext cx="3352800" cy="1524000"/>
          </a:xfrm>
          <a:prstGeom prst="curvedUpArrow">
            <a:avLst>
              <a:gd name="adj1" fmla="val 25000"/>
              <a:gd name="adj2" fmla="val 50000"/>
              <a:gd name="adj3" fmla="val 25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 name="Google Shape;492;p40"/>
          <p:cNvSpPr/>
          <p:nvPr/>
        </p:nvSpPr>
        <p:spPr>
          <a:xfrm>
            <a:off x="4572000" y="5638800"/>
            <a:ext cx="422731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Warming and rising</a:t>
            </a:r>
            <a:endParaRPr sz="1400" b="0" i="0" u="none" strike="noStrike" cap="none">
              <a:solidFill>
                <a:srgbClr val="000000"/>
              </a:solidFill>
              <a:latin typeface="Arial"/>
              <a:ea typeface="Arial"/>
              <a:cs typeface="Arial"/>
              <a:sym typeface="Arial"/>
            </a:endParaRPr>
          </a:p>
        </p:txBody>
      </p:sp>
      <p:sp>
        <p:nvSpPr>
          <p:cNvPr id="493" name="Google Shape;493;p40"/>
          <p:cNvSpPr/>
          <p:nvPr/>
        </p:nvSpPr>
        <p:spPr>
          <a:xfrm rot="5400000">
            <a:off x="762000" y="3124200"/>
            <a:ext cx="3352800" cy="1524000"/>
          </a:xfrm>
          <a:prstGeom prst="curvedUpArrow">
            <a:avLst>
              <a:gd name="adj1" fmla="val 25000"/>
              <a:gd name="adj2" fmla="val 50000"/>
              <a:gd name="adj3" fmla="val 25000"/>
            </a:avLst>
          </a:prstGeom>
          <a:solidFill>
            <a:schemeClr val="accen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40"/>
          <p:cNvSpPr txBox="1"/>
          <p:nvPr/>
        </p:nvSpPr>
        <p:spPr>
          <a:xfrm>
            <a:off x="1371600" y="990600"/>
            <a:ext cx="342900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2"/>
                </a:solidFill>
                <a:latin typeface="Calibri"/>
                <a:ea typeface="Calibri"/>
                <a:cs typeface="Calibri"/>
                <a:sym typeface="Calibri"/>
              </a:rPr>
              <a:t>Cooling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2"/>
                </a:solidFill>
                <a:latin typeface="Calibri"/>
                <a:ea typeface="Calibri"/>
                <a:cs typeface="Calibri"/>
                <a:sym typeface="Calibri"/>
              </a:rPr>
              <a:t>and sinking</a:t>
            </a:r>
            <a:endParaRPr sz="1400" b="0" i="0" u="none" strike="noStrike" cap="none">
              <a:solidFill>
                <a:srgbClr val="000000"/>
              </a:solidFill>
              <a:latin typeface="Arial"/>
              <a:ea typeface="Arial"/>
              <a:cs typeface="Arial"/>
              <a:sym typeface="Arial"/>
            </a:endParaRPr>
          </a:p>
        </p:txBody>
      </p:sp>
      <p:pic>
        <p:nvPicPr>
          <p:cNvPr id="495" name="Google Shape;495;p40"/>
          <p:cNvPicPr preferRelativeResize="0"/>
          <p:nvPr/>
        </p:nvPicPr>
        <p:blipFill rotWithShape="1">
          <a:blip r:embed="rId3">
            <a:alphaModFix/>
          </a:blip>
          <a:srcRect/>
          <a:stretch/>
        </p:blipFill>
        <p:spPr>
          <a:xfrm>
            <a:off x="3200400" y="4114800"/>
            <a:ext cx="2108200" cy="1737139"/>
          </a:xfrm>
          <a:prstGeom prst="rect">
            <a:avLst/>
          </a:prstGeom>
          <a:noFill/>
          <a:ln>
            <a:noFill/>
          </a:ln>
        </p:spPr>
      </p:pic>
      <p:sp>
        <p:nvSpPr>
          <p:cNvPr id="496" name="Google Shape;496;p4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1"/>
          <p:cNvSpPr/>
          <p:nvPr/>
        </p:nvSpPr>
        <p:spPr>
          <a:xfrm rot="-5400000">
            <a:off x="4191000" y="3048000"/>
            <a:ext cx="3352800" cy="1524000"/>
          </a:xfrm>
          <a:prstGeom prst="curvedUpArrow">
            <a:avLst>
              <a:gd name="adj1" fmla="val 25000"/>
              <a:gd name="adj2" fmla="val 50000"/>
              <a:gd name="adj3" fmla="val 25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p41"/>
          <p:cNvSpPr/>
          <p:nvPr/>
        </p:nvSpPr>
        <p:spPr>
          <a:xfrm>
            <a:off x="4572000" y="5638800"/>
            <a:ext cx="422731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Warming and rising</a:t>
            </a:r>
            <a:endParaRPr sz="1400" b="0" i="0" u="none" strike="noStrike" cap="none">
              <a:solidFill>
                <a:srgbClr val="000000"/>
              </a:solidFill>
              <a:latin typeface="Arial"/>
              <a:ea typeface="Arial"/>
              <a:cs typeface="Arial"/>
              <a:sym typeface="Arial"/>
            </a:endParaRPr>
          </a:p>
        </p:txBody>
      </p:sp>
      <p:sp>
        <p:nvSpPr>
          <p:cNvPr id="504" name="Google Shape;504;p41"/>
          <p:cNvSpPr/>
          <p:nvPr/>
        </p:nvSpPr>
        <p:spPr>
          <a:xfrm rot="5400000">
            <a:off x="762000" y="3124200"/>
            <a:ext cx="3352800" cy="1524000"/>
          </a:xfrm>
          <a:prstGeom prst="curvedUpArrow">
            <a:avLst>
              <a:gd name="adj1" fmla="val 25000"/>
              <a:gd name="adj2" fmla="val 50000"/>
              <a:gd name="adj3" fmla="val 25000"/>
            </a:avLst>
          </a:prstGeom>
          <a:solidFill>
            <a:schemeClr val="accen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p41"/>
          <p:cNvSpPr txBox="1"/>
          <p:nvPr/>
        </p:nvSpPr>
        <p:spPr>
          <a:xfrm>
            <a:off x="1371600" y="990600"/>
            <a:ext cx="342900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2"/>
                </a:solidFill>
                <a:latin typeface="Calibri"/>
                <a:ea typeface="Calibri"/>
                <a:cs typeface="Calibri"/>
                <a:sym typeface="Calibri"/>
              </a:rPr>
              <a:t>Cooling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2"/>
                </a:solidFill>
                <a:latin typeface="Calibri"/>
                <a:ea typeface="Calibri"/>
                <a:cs typeface="Calibri"/>
                <a:sym typeface="Calibri"/>
              </a:rPr>
              <a:t>and sinking</a:t>
            </a:r>
            <a:endParaRPr sz="1400" b="0" i="0" u="none" strike="noStrike" cap="none">
              <a:solidFill>
                <a:srgbClr val="000000"/>
              </a:solidFill>
              <a:latin typeface="Arial"/>
              <a:ea typeface="Arial"/>
              <a:cs typeface="Arial"/>
              <a:sym typeface="Arial"/>
            </a:endParaRPr>
          </a:p>
        </p:txBody>
      </p:sp>
      <p:sp>
        <p:nvSpPr>
          <p:cNvPr id="506" name="Google Shape;506;p41"/>
          <p:cNvSpPr txBox="1"/>
          <p:nvPr/>
        </p:nvSpPr>
        <p:spPr>
          <a:xfrm>
            <a:off x="4800600" y="533400"/>
            <a:ext cx="36576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Convection</a:t>
            </a:r>
            <a:endParaRPr sz="1400" b="0" i="0" u="none" strike="noStrike" cap="none">
              <a:solidFill>
                <a:srgbClr val="000000"/>
              </a:solidFill>
              <a:latin typeface="Arial"/>
              <a:ea typeface="Arial"/>
              <a:cs typeface="Arial"/>
              <a:sym typeface="Arial"/>
            </a:endParaRPr>
          </a:p>
        </p:txBody>
      </p:sp>
      <p:pic>
        <p:nvPicPr>
          <p:cNvPr id="507" name="Google Shape;507;p41"/>
          <p:cNvPicPr preferRelativeResize="0"/>
          <p:nvPr/>
        </p:nvPicPr>
        <p:blipFill rotWithShape="1">
          <a:blip r:embed="rId3">
            <a:alphaModFix/>
          </a:blip>
          <a:srcRect/>
          <a:stretch/>
        </p:blipFill>
        <p:spPr>
          <a:xfrm>
            <a:off x="3200400" y="4114800"/>
            <a:ext cx="2108200" cy="1737139"/>
          </a:xfrm>
          <a:prstGeom prst="rect">
            <a:avLst/>
          </a:prstGeom>
          <a:noFill/>
          <a:ln>
            <a:noFill/>
          </a:ln>
        </p:spPr>
      </p:pic>
      <p:sp>
        <p:nvSpPr>
          <p:cNvPr id="508" name="Google Shape;508;p4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3"/>
          <p:cNvSpPr txBox="1"/>
          <p:nvPr/>
        </p:nvSpPr>
        <p:spPr>
          <a:xfrm>
            <a:off x="1212300" y="232200"/>
            <a:ext cx="6719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convection? </a:t>
            </a:r>
            <a:r>
              <a:rPr lang="en-US" sz="3600">
                <a:solidFill>
                  <a:schemeClr val="dk1"/>
                </a:solidFill>
                <a:latin typeface="Calibri"/>
                <a:ea typeface="Calibri"/>
                <a:cs typeface="Calibri"/>
                <a:sym typeface="Calibri"/>
              </a:rPr>
              <a:t>Explain how convection is occurring here?</a:t>
            </a:r>
            <a:endParaRPr sz="1400" b="0" i="0" u="none" strike="noStrike" cap="none">
              <a:solidFill>
                <a:srgbClr val="000000"/>
              </a:solidFill>
              <a:latin typeface="Arial"/>
              <a:ea typeface="Arial"/>
              <a:cs typeface="Arial"/>
              <a:sym typeface="Arial"/>
            </a:endParaRPr>
          </a:p>
        </p:txBody>
      </p:sp>
      <p:pic>
        <p:nvPicPr>
          <p:cNvPr id="521" name="Google Shape;521;p43"/>
          <p:cNvPicPr preferRelativeResize="0"/>
          <p:nvPr/>
        </p:nvPicPr>
        <p:blipFill rotWithShape="1">
          <a:blip r:embed="rId3">
            <a:alphaModFix/>
          </a:blip>
          <a:srcRect/>
          <a:stretch/>
        </p:blipFill>
        <p:spPr>
          <a:xfrm>
            <a:off x="1547107" y="2201718"/>
            <a:ext cx="6096000" cy="4076700"/>
          </a:xfrm>
          <a:prstGeom prst="rect">
            <a:avLst/>
          </a:prstGeom>
          <a:noFill/>
          <a:ln>
            <a:noFill/>
          </a:ln>
        </p:spPr>
      </p:pic>
      <p:sp>
        <p:nvSpPr>
          <p:cNvPr id="522" name="Google Shape;522;p43" descr="Questions"/>
          <p:cNvSpPr/>
          <p:nvPr/>
        </p:nvSpPr>
        <p:spPr>
          <a:xfrm>
            <a:off x="149675" y="0"/>
            <a:ext cx="870900" cy="918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d313d6ff93_0_215"/>
          <p:cNvSpPr/>
          <p:nvPr/>
        </p:nvSpPr>
        <p:spPr>
          <a:xfrm rot="-5400000">
            <a:off x="4639100" y="2970450"/>
            <a:ext cx="3352800" cy="1524000"/>
          </a:xfrm>
          <a:prstGeom prst="curvedUpArrow">
            <a:avLst>
              <a:gd name="adj1" fmla="val 25000"/>
              <a:gd name="adj2" fmla="val 50000"/>
              <a:gd name="adj3" fmla="val 25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gd313d6ff93_0_215"/>
          <p:cNvSpPr/>
          <p:nvPr/>
        </p:nvSpPr>
        <p:spPr>
          <a:xfrm>
            <a:off x="6063800" y="5486400"/>
            <a:ext cx="42273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30" name="Google Shape;530;gd313d6ff93_0_215"/>
          <p:cNvSpPr/>
          <p:nvPr/>
        </p:nvSpPr>
        <p:spPr>
          <a:xfrm rot="5400000">
            <a:off x="762000" y="3124200"/>
            <a:ext cx="3352800" cy="1524000"/>
          </a:xfrm>
          <a:prstGeom prst="curvedUpArrow">
            <a:avLst>
              <a:gd name="adj1" fmla="val 25000"/>
              <a:gd name="adj2" fmla="val 50000"/>
              <a:gd name="adj3" fmla="val 25000"/>
            </a:avLst>
          </a:prstGeom>
          <a:solidFill>
            <a:schemeClr val="accen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gd313d6ff93_0_215"/>
          <p:cNvSpPr txBox="1"/>
          <p:nvPr/>
        </p:nvSpPr>
        <p:spPr>
          <a:xfrm>
            <a:off x="1819666" y="1586135"/>
            <a:ext cx="34290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400" dirty="0">
                <a:solidFill>
                  <a:schemeClr val="dk2"/>
                </a:solidFill>
                <a:latin typeface="Calibri"/>
                <a:ea typeface="Calibri"/>
                <a:cs typeface="Calibri"/>
                <a:sym typeface="Calibri"/>
              </a:rPr>
              <a:t>?</a:t>
            </a:r>
            <a:endParaRPr sz="4400" b="0" i="0" u="none" strike="noStrike" cap="none" dirty="0">
              <a:solidFill>
                <a:srgbClr val="000000"/>
              </a:solidFill>
              <a:latin typeface="Arial"/>
              <a:ea typeface="Arial"/>
              <a:cs typeface="Arial"/>
              <a:sym typeface="Arial"/>
            </a:endParaRPr>
          </a:p>
        </p:txBody>
      </p:sp>
      <p:sp>
        <p:nvSpPr>
          <p:cNvPr id="532" name="Google Shape;532;gd313d6ff93_0_215"/>
          <p:cNvSpPr txBox="1"/>
          <p:nvPr/>
        </p:nvSpPr>
        <p:spPr>
          <a:xfrm>
            <a:off x="5120097" y="1586991"/>
            <a:ext cx="36576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4000" dirty="0">
                <a:solidFill>
                  <a:schemeClr val="dk1"/>
                </a:solidFill>
                <a:latin typeface="Calibri"/>
                <a:ea typeface="Calibri"/>
                <a:cs typeface="Calibri"/>
                <a:sym typeface="Calibri"/>
              </a:rPr>
              <a:t>?</a:t>
            </a:r>
            <a:endParaRPr sz="4000" b="0" i="0" u="none" strike="noStrike" cap="none" dirty="0">
              <a:solidFill>
                <a:srgbClr val="000000"/>
              </a:solidFill>
              <a:latin typeface="Arial"/>
              <a:ea typeface="Arial"/>
              <a:cs typeface="Arial"/>
              <a:sym typeface="Arial"/>
            </a:endParaRPr>
          </a:p>
        </p:txBody>
      </p:sp>
      <p:pic>
        <p:nvPicPr>
          <p:cNvPr id="533" name="Google Shape;533;gd313d6ff93_0_215"/>
          <p:cNvPicPr preferRelativeResize="0"/>
          <p:nvPr/>
        </p:nvPicPr>
        <p:blipFill rotWithShape="1">
          <a:blip r:embed="rId3">
            <a:alphaModFix/>
          </a:blip>
          <a:srcRect/>
          <a:stretch/>
        </p:blipFill>
        <p:spPr>
          <a:xfrm>
            <a:off x="3200400" y="4114800"/>
            <a:ext cx="2108199" cy="1737139"/>
          </a:xfrm>
          <a:prstGeom prst="rect">
            <a:avLst/>
          </a:prstGeom>
          <a:noFill/>
          <a:ln>
            <a:noFill/>
          </a:ln>
        </p:spPr>
      </p:pic>
      <p:sp>
        <p:nvSpPr>
          <p:cNvPr id="534" name="Google Shape;534;gd313d6ff93_0_215" descr="Questions"/>
          <p:cNvSpPr/>
          <p:nvPr/>
        </p:nvSpPr>
        <p:spPr>
          <a:xfrm>
            <a:off x="138800" y="72000"/>
            <a:ext cx="870900" cy="918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gd313d6ff93_0_215"/>
          <p:cNvSpPr txBox="1"/>
          <p:nvPr/>
        </p:nvSpPr>
        <p:spPr>
          <a:xfrm>
            <a:off x="1344664" y="359561"/>
            <a:ext cx="6408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dirty="0">
                <a:latin typeface="Calibri"/>
                <a:ea typeface="Calibri"/>
                <a:cs typeface="Calibri"/>
                <a:sym typeface="Calibri"/>
              </a:rPr>
              <a:t>How does the cycle of convection works?</a:t>
            </a:r>
            <a:endParaRPr sz="3600" dirty="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body" idx="1"/>
          </p:nvPr>
        </p:nvSpPr>
        <p:spPr>
          <a:xfrm>
            <a:off x="1686725" y="1559375"/>
            <a:ext cx="63600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000" i="1"/>
              <a:t>Instructions for demonstration:</a:t>
            </a:r>
            <a:endParaRPr/>
          </a:p>
          <a:p>
            <a:pPr marL="0" lvl="0" indent="0" algn="l" rtl="0">
              <a:lnSpc>
                <a:spcPct val="100000"/>
              </a:lnSpc>
              <a:spcBef>
                <a:spcPts val="400"/>
              </a:spcBef>
              <a:spcAft>
                <a:spcPts val="0"/>
              </a:spcAft>
              <a:buClr>
                <a:schemeClr val="dk1"/>
              </a:buClr>
              <a:buSzPts val="2000"/>
              <a:buNone/>
            </a:pPr>
            <a:r>
              <a:rPr lang="en-US" sz="2000" u="sng">
                <a:solidFill>
                  <a:schemeClr val="hlink"/>
                </a:solidFill>
                <a:hlinkClick r:id="rId3"/>
              </a:rPr>
              <a:t>Convection Demonstration Directions</a:t>
            </a:r>
            <a:endParaRPr sz="2000"/>
          </a:p>
          <a:p>
            <a:pPr marL="0" lvl="0" indent="0" algn="l" rtl="0">
              <a:lnSpc>
                <a:spcPct val="100000"/>
              </a:lnSpc>
              <a:spcBef>
                <a:spcPts val="400"/>
              </a:spcBef>
              <a:spcAft>
                <a:spcPts val="0"/>
              </a:spcAft>
              <a:buClr>
                <a:schemeClr val="dk1"/>
              </a:buClr>
              <a:buSzPts val="2000"/>
              <a:buNone/>
            </a:pPr>
            <a:endParaRPr sz="2000"/>
          </a:p>
          <a:p>
            <a:pPr marL="0" lvl="0" indent="0" algn="l" rtl="0">
              <a:lnSpc>
                <a:spcPct val="100000"/>
              </a:lnSpc>
              <a:spcBef>
                <a:spcPts val="400"/>
              </a:spcBef>
              <a:spcAft>
                <a:spcPts val="0"/>
              </a:spcAft>
              <a:buClr>
                <a:schemeClr val="dk1"/>
              </a:buClr>
              <a:buSzPts val="2000"/>
              <a:buNone/>
            </a:pPr>
            <a:r>
              <a:rPr lang="en-US" sz="2000" i="1"/>
              <a:t>Materials:</a:t>
            </a:r>
            <a:endParaRPr/>
          </a:p>
          <a:p>
            <a:pPr marL="457200" lvl="0" indent="-355600" algn="l" rtl="0">
              <a:lnSpc>
                <a:spcPct val="100000"/>
              </a:lnSpc>
              <a:spcBef>
                <a:spcPts val="400"/>
              </a:spcBef>
              <a:spcAft>
                <a:spcPts val="0"/>
              </a:spcAft>
              <a:buSzPts val="2000"/>
              <a:buChar char="-"/>
            </a:pPr>
            <a:r>
              <a:rPr lang="en-US" sz="2000"/>
              <a:t>Clear container of water</a:t>
            </a:r>
            <a:endParaRPr/>
          </a:p>
          <a:p>
            <a:pPr marL="457200" lvl="0" indent="-355600" algn="l" rtl="0">
              <a:lnSpc>
                <a:spcPct val="100000"/>
              </a:lnSpc>
              <a:spcBef>
                <a:spcPts val="0"/>
              </a:spcBef>
              <a:spcAft>
                <a:spcPts val="0"/>
              </a:spcAft>
              <a:buSzPts val="2000"/>
              <a:buChar char="-"/>
            </a:pPr>
            <a:r>
              <a:rPr lang="en-US" sz="2000"/>
              <a:t>Ice</a:t>
            </a:r>
            <a:endParaRPr/>
          </a:p>
          <a:p>
            <a:pPr marL="457200" lvl="0" indent="-355600" algn="l" rtl="0">
              <a:lnSpc>
                <a:spcPct val="100000"/>
              </a:lnSpc>
              <a:spcBef>
                <a:spcPts val="0"/>
              </a:spcBef>
              <a:spcAft>
                <a:spcPts val="0"/>
              </a:spcAft>
              <a:buSzPts val="2000"/>
              <a:buChar char="-"/>
            </a:pPr>
            <a:r>
              <a:rPr lang="en-US" sz="2000"/>
              <a:t>Small container with cold water and food coloring</a:t>
            </a:r>
            <a:endParaRPr/>
          </a:p>
          <a:p>
            <a:pPr marL="457200" lvl="0" indent="-355600" algn="l" rtl="0">
              <a:lnSpc>
                <a:spcPct val="100000"/>
              </a:lnSpc>
              <a:spcBef>
                <a:spcPts val="0"/>
              </a:spcBef>
              <a:spcAft>
                <a:spcPts val="0"/>
              </a:spcAft>
              <a:buSzPts val="2000"/>
              <a:buChar char="-"/>
            </a:pPr>
            <a:r>
              <a:rPr lang="en-US" sz="2000"/>
              <a:t>Small container with hot water and food coloring</a:t>
            </a:r>
            <a:endParaRPr/>
          </a:p>
          <a:p>
            <a:pPr marL="0" lvl="0" indent="0" algn="l" rtl="0">
              <a:lnSpc>
                <a:spcPct val="100000"/>
              </a:lnSpc>
              <a:spcBef>
                <a:spcPts val="400"/>
              </a:spcBef>
              <a:spcAft>
                <a:spcPts val="0"/>
              </a:spcAft>
              <a:buClr>
                <a:schemeClr val="dk1"/>
              </a:buClr>
              <a:buSzPts val="2000"/>
              <a:buNone/>
            </a:pPr>
            <a:endParaRPr sz="2000"/>
          </a:p>
        </p:txBody>
      </p:sp>
      <p:sp>
        <p:nvSpPr>
          <p:cNvPr id="144" name="Google Shape;144;p6"/>
          <p:cNvSpPr txBox="1"/>
          <p:nvPr/>
        </p:nvSpPr>
        <p:spPr>
          <a:xfrm>
            <a:off x="1699197" y="356453"/>
            <a:ext cx="57456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45" name="Google Shape;145;p6" descr="Classroom"/>
          <p:cNvSpPr/>
          <p:nvPr/>
        </p:nvSpPr>
        <p:spPr>
          <a:xfrm>
            <a:off x="124754" y="87073"/>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4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45"/>
          <p:cNvPicPr preferRelativeResize="0"/>
          <p:nvPr/>
        </p:nvPicPr>
        <p:blipFill rotWithShape="1">
          <a:blip r:embed="rId3">
            <a:alphaModFix/>
          </a:blip>
          <a:srcRect/>
          <a:stretch/>
        </p:blipFill>
        <p:spPr>
          <a:xfrm>
            <a:off x="2273300" y="0"/>
            <a:ext cx="4573077" cy="6858000"/>
          </a:xfrm>
          <a:prstGeom prst="rect">
            <a:avLst/>
          </a:prstGeom>
          <a:noFill/>
          <a:ln>
            <a:noFill/>
          </a:ln>
        </p:spPr>
      </p:pic>
      <p:sp>
        <p:nvSpPr>
          <p:cNvPr id="549" name="Google Shape;549;p4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0" name="Google Shape;550;p4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6"/>
          <p:cNvSpPr/>
          <p:nvPr/>
        </p:nvSpPr>
        <p:spPr>
          <a:xfrm rot="-5400000">
            <a:off x="5029200" y="3352800"/>
            <a:ext cx="2133600" cy="762000"/>
          </a:xfrm>
          <a:prstGeom prst="curvedUpArrow">
            <a:avLst>
              <a:gd name="adj1" fmla="val 25000"/>
              <a:gd name="adj2" fmla="val 50000"/>
              <a:gd name="adj3" fmla="val 25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57" name="Google Shape;557;p46"/>
          <p:cNvPicPr preferRelativeResize="0"/>
          <p:nvPr/>
        </p:nvPicPr>
        <p:blipFill rotWithShape="1">
          <a:blip r:embed="rId3">
            <a:alphaModFix/>
          </a:blip>
          <a:srcRect/>
          <a:stretch/>
        </p:blipFill>
        <p:spPr>
          <a:xfrm>
            <a:off x="4525963" y="5410200"/>
            <a:ext cx="4618037" cy="830263"/>
          </a:xfrm>
          <a:prstGeom prst="rect">
            <a:avLst/>
          </a:prstGeom>
          <a:noFill/>
          <a:ln>
            <a:noFill/>
          </a:ln>
        </p:spPr>
      </p:pic>
      <p:pic>
        <p:nvPicPr>
          <p:cNvPr id="558" name="Google Shape;558;p46"/>
          <p:cNvPicPr preferRelativeResize="0"/>
          <p:nvPr/>
        </p:nvPicPr>
        <p:blipFill rotWithShape="1">
          <a:blip r:embed="rId4">
            <a:alphaModFix/>
          </a:blip>
          <a:srcRect/>
          <a:stretch/>
        </p:blipFill>
        <p:spPr>
          <a:xfrm>
            <a:off x="3048000" y="1905000"/>
            <a:ext cx="2426777" cy="3639308"/>
          </a:xfrm>
          <a:prstGeom prst="rect">
            <a:avLst/>
          </a:prstGeom>
          <a:noFill/>
          <a:ln>
            <a:noFill/>
          </a:ln>
        </p:spPr>
      </p:pic>
      <p:sp>
        <p:nvSpPr>
          <p:cNvPr id="559" name="Google Shape;559;p46"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0" name="Google Shape;560;p46"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7"/>
          <p:cNvSpPr/>
          <p:nvPr/>
        </p:nvSpPr>
        <p:spPr>
          <a:xfrm rot="5400000">
            <a:off x="1566203" y="3260188"/>
            <a:ext cx="2133600" cy="1066800"/>
          </a:xfrm>
          <a:prstGeom prst="curvedUpArrow">
            <a:avLst>
              <a:gd name="adj1" fmla="val 25000"/>
              <a:gd name="adj2" fmla="val 50000"/>
              <a:gd name="adj3" fmla="val 25000"/>
            </a:avLst>
          </a:prstGeom>
          <a:solidFill>
            <a:schemeClr val="accen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7" name="Google Shape;567;p47"/>
          <p:cNvPicPr preferRelativeResize="0"/>
          <p:nvPr/>
        </p:nvPicPr>
        <p:blipFill rotWithShape="1">
          <a:blip r:embed="rId3">
            <a:alphaModFix/>
          </a:blip>
          <a:srcRect/>
          <a:stretch/>
        </p:blipFill>
        <p:spPr>
          <a:xfrm>
            <a:off x="304800" y="1219200"/>
            <a:ext cx="3657600" cy="1447800"/>
          </a:xfrm>
          <a:prstGeom prst="rect">
            <a:avLst/>
          </a:prstGeom>
          <a:noFill/>
          <a:ln>
            <a:noFill/>
          </a:ln>
        </p:spPr>
      </p:pic>
      <p:sp>
        <p:nvSpPr>
          <p:cNvPr id="568" name="Google Shape;568;p47"/>
          <p:cNvSpPr/>
          <p:nvPr/>
        </p:nvSpPr>
        <p:spPr>
          <a:xfrm rot="-5400000">
            <a:off x="5029200" y="3352800"/>
            <a:ext cx="2133600" cy="762000"/>
          </a:xfrm>
          <a:prstGeom prst="curvedUpArrow">
            <a:avLst>
              <a:gd name="adj1" fmla="val 25000"/>
              <a:gd name="adj2" fmla="val 50000"/>
              <a:gd name="adj3" fmla="val 25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9" name="Google Shape;569;p47"/>
          <p:cNvPicPr preferRelativeResize="0"/>
          <p:nvPr/>
        </p:nvPicPr>
        <p:blipFill rotWithShape="1">
          <a:blip r:embed="rId4">
            <a:alphaModFix/>
          </a:blip>
          <a:srcRect/>
          <a:stretch/>
        </p:blipFill>
        <p:spPr>
          <a:xfrm>
            <a:off x="4525963" y="5410200"/>
            <a:ext cx="4618037" cy="830263"/>
          </a:xfrm>
          <a:prstGeom prst="rect">
            <a:avLst/>
          </a:prstGeom>
          <a:noFill/>
          <a:ln>
            <a:noFill/>
          </a:ln>
        </p:spPr>
      </p:pic>
      <p:pic>
        <p:nvPicPr>
          <p:cNvPr id="570" name="Google Shape;570;p47"/>
          <p:cNvPicPr preferRelativeResize="0"/>
          <p:nvPr/>
        </p:nvPicPr>
        <p:blipFill rotWithShape="1">
          <a:blip r:embed="rId5">
            <a:alphaModFix/>
          </a:blip>
          <a:srcRect/>
          <a:stretch/>
        </p:blipFill>
        <p:spPr>
          <a:xfrm>
            <a:off x="3200400" y="1905000"/>
            <a:ext cx="2426777" cy="3639308"/>
          </a:xfrm>
          <a:prstGeom prst="rect">
            <a:avLst/>
          </a:prstGeom>
          <a:noFill/>
          <a:ln>
            <a:noFill/>
          </a:ln>
        </p:spPr>
      </p:pic>
      <p:sp>
        <p:nvSpPr>
          <p:cNvPr id="571" name="Google Shape;571;p47" descr="Artificial Intelligence"/>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2" name="Google Shape;572;p47" descr="Comment Like"/>
          <p:cNvPicPr preferRelativeResize="0"/>
          <p:nvPr/>
        </p:nvPicPr>
        <p:blipFill rotWithShape="1">
          <a:blip r:embed="rId7">
            <a:alphaModFix/>
          </a:blip>
          <a:srcRect/>
          <a:stretch/>
        </p:blipFill>
        <p:spPr>
          <a:xfrm>
            <a:off x="735230" y="146272"/>
            <a:ext cx="571056" cy="57105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9" name="Google Shape;579;p4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49"/>
          <p:cNvPicPr preferRelativeResize="0"/>
          <p:nvPr/>
        </p:nvPicPr>
        <p:blipFill rotWithShape="1">
          <a:blip r:embed="rId3">
            <a:alphaModFix/>
          </a:blip>
          <a:srcRect/>
          <a:stretch/>
        </p:blipFill>
        <p:spPr>
          <a:xfrm>
            <a:off x="1480704" y="1704306"/>
            <a:ext cx="6182591" cy="4121727"/>
          </a:xfrm>
          <a:prstGeom prst="rect">
            <a:avLst/>
          </a:prstGeom>
          <a:noFill/>
          <a:ln>
            <a:noFill/>
          </a:ln>
        </p:spPr>
      </p:pic>
      <p:sp>
        <p:nvSpPr>
          <p:cNvPr id="586" name="Google Shape;586;p49" descr="Artificial Intelligence"/>
          <p:cNvSpPr/>
          <p:nvPr/>
        </p:nvSpPr>
        <p:spPr>
          <a:xfrm>
            <a:off x="22157" y="0"/>
            <a:ext cx="877196" cy="82631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7" name="Google Shape;587;p49" descr="Comment Dislike"/>
          <p:cNvPicPr preferRelativeResize="0"/>
          <p:nvPr/>
        </p:nvPicPr>
        <p:blipFill rotWithShape="1">
          <a:blip r:embed="rId5">
            <a:alphaModFix/>
          </a:blip>
          <a:srcRect/>
          <a:stretch/>
        </p:blipFill>
        <p:spPr>
          <a:xfrm>
            <a:off x="705395" y="0"/>
            <a:ext cx="1144817" cy="114481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51"/>
          <p:cNvPicPr preferRelativeResize="0"/>
          <p:nvPr/>
        </p:nvPicPr>
        <p:blipFill rotWithShape="1">
          <a:blip r:embed="rId3">
            <a:alphaModFix/>
          </a:blip>
          <a:srcRect/>
          <a:stretch/>
        </p:blipFill>
        <p:spPr>
          <a:xfrm>
            <a:off x="773623" y="1770892"/>
            <a:ext cx="2426777" cy="3639308"/>
          </a:xfrm>
          <a:prstGeom prst="rect">
            <a:avLst/>
          </a:prstGeom>
          <a:noFill/>
          <a:ln>
            <a:noFill/>
          </a:ln>
        </p:spPr>
      </p:pic>
      <p:sp>
        <p:nvSpPr>
          <p:cNvPr id="600" name="Google Shape;600;p51" descr="Questions"/>
          <p:cNvSpPr/>
          <p:nvPr/>
        </p:nvSpPr>
        <p:spPr>
          <a:xfrm>
            <a:off x="0" y="0"/>
            <a:ext cx="968829" cy="96095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1" name="Google Shape;601;p51"/>
          <p:cNvPicPr preferRelativeResize="0"/>
          <p:nvPr/>
        </p:nvPicPr>
        <p:blipFill rotWithShape="1">
          <a:blip r:embed="rId5">
            <a:alphaModFix/>
          </a:blip>
          <a:srcRect/>
          <a:stretch/>
        </p:blipFill>
        <p:spPr>
          <a:xfrm>
            <a:off x="3935189" y="2586446"/>
            <a:ext cx="4016826" cy="2677884"/>
          </a:xfrm>
          <a:prstGeom prst="rect">
            <a:avLst/>
          </a:prstGeom>
          <a:noFill/>
          <a:ln>
            <a:noFill/>
          </a:ln>
        </p:spPr>
      </p:pic>
      <p:sp>
        <p:nvSpPr>
          <p:cNvPr id="602" name="Google Shape;602;p51"/>
          <p:cNvSpPr txBox="1"/>
          <p:nvPr/>
        </p:nvSpPr>
        <p:spPr>
          <a:xfrm>
            <a:off x="1308975" y="446925"/>
            <a:ext cx="727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solidFill>
                  <a:schemeClr val="dk1"/>
                </a:solidFill>
                <a:latin typeface="Calibri"/>
                <a:ea typeface="Calibri"/>
                <a:cs typeface="Calibri"/>
                <a:sym typeface="Calibri"/>
              </a:rPr>
              <a:t>Which one is convection and why?</a:t>
            </a:r>
            <a:endParaRPr sz="36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52"/>
          <p:cNvPicPr preferRelativeResize="0"/>
          <p:nvPr/>
        </p:nvPicPr>
        <p:blipFill rotWithShape="1">
          <a:blip r:embed="rId3">
            <a:alphaModFix/>
          </a:blip>
          <a:srcRect/>
          <a:stretch/>
        </p:blipFill>
        <p:spPr>
          <a:xfrm>
            <a:off x="773623" y="1770892"/>
            <a:ext cx="2426777" cy="3639308"/>
          </a:xfrm>
          <a:prstGeom prst="rect">
            <a:avLst/>
          </a:prstGeom>
          <a:noFill/>
          <a:ln w="104775" cap="flat" cmpd="sng">
            <a:solidFill>
              <a:srgbClr val="FF0000"/>
            </a:solidFill>
            <a:prstDash val="solid"/>
            <a:round/>
            <a:headEnd type="none" w="sm" len="sm"/>
            <a:tailEnd type="none" w="sm" len="sm"/>
          </a:ln>
        </p:spPr>
      </p:pic>
      <p:sp>
        <p:nvSpPr>
          <p:cNvPr id="609" name="Google Shape;609;p52" descr="Questions"/>
          <p:cNvSpPr/>
          <p:nvPr/>
        </p:nvSpPr>
        <p:spPr>
          <a:xfrm>
            <a:off x="0" y="0"/>
            <a:ext cx="968829" cy="96095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0" name="Google Shape;610;p52"/>
          <p:cNvPicPr preferRelativeResize="0"/>
          <p:nvPr/>
        </p:nvPicPr>
        <p:blipFill rotWithShape="1">
          <a:blip r:embed="rId5">
            <a:alphaModFix/>
          </a:blip>
          <a:srcRect/>
          <a:stretch/>
        </p:blipFill>
        <p:spPr>
          <a:xfrm>
            <a:off x="3935189" y="2586446"/>
            <a:ext cx="4016826" cy="2677884"/>
          </a:xfrm>
          <a:prstGeom prst="rect">
            <a:avLst/>
          </a:prstGeom>
          <a:noFill/>
          <a:ln>
            <a:noFill/>
          </a:ln>
        </p:spPr>
      </p:pic>
      <p:sp>
        <p:nvSpPr>
          <p:cNvPr id="611" name="Google Shape;611;p52"/>
          <p:cNvSpPr txBox="1"/>
          <p:nvPr/>
        </p:nvSpPr>
        <p:spPr>
          <a:xfrm>
            <a:off x="1308975" y="446925"/>
            <a:ext cx="727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solidFill>
                  <a:schemeClr val="dk1"/>
                </a:solidFill>
                <a:latin typeface="Calibri"/>
                <a:ea typeface="Calibri"/>
                <a:cs typeface="Calibri"/>
                <a:sym typeface="Calibri"/>
              </a:rPr>
              <a:t>Which one is convection and why?</a:t>
            </a:r>
            <a:endParaRPr sz="36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5"/>
          <p:cNvSpPr txBox="1"/>
          <p:nvPr/>
        </p:nvSpPr>
        <p:spPr>
          <a:xfrm>
            <a:off x="429491" y="2333685"/>
            <a:ext cx="5465620" cy="4524315"/>
          </a:xfrm>
          <a:prstGeom prst="rect">
            <a:avLst/>
          </a:prstGeom>
          <a:solidFill>
            <a:schemeClr val="lt1"/>
          </a:solidFill>
          <a:ln>
            <a:noFill/>
          </a:ln>
        </p:spPr>
        <p:txBody>
          <a:bodyPr spcFirstLastPara="1" wrap="square" lIns="91425" tIns="45700" rIns="91425" bIns="45700" anchor="t" anchorCtr="0">
            <a:spAutoFit/>
          </a:bodyPr>
          <a:lstStyle/>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conduction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convection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condensation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evaporation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618" name="Google Shape;618;p55"/>
          <p:cNvSpPr txBox="1"/>
          <p:nvPr/>
        </p:nvSpPr>
        <p:spPr>
          <a:xfrm>
            <a:off x="234889" y="858101"/>
            <a:ext cx="8674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When you hold a mug of hot chocolate to warm up your hands, this is an example of ________.</a:t>
            </a:r>
            <a:endParaRPr sz="1400" b="0" i="0" u="none" strike="noStrike" cap="none">
              <a:solidFill>
                <a:srgbClr val="000000"/>
              </a:solidFill>
              <a:latin typeface="Arial"/>
              <a:ea typeface="Arial"/>
              <a:cs typeface="Arial"/>
              <a:sym typeface="Arial"/>
            </a:endParaRPr>
          </a:p>
        </p:txBody>
      </p:sp>
      <p:sp>
        <p:nvSpPr>
          <p:cNvPr id="619" name="Google Shape;619;p55" descr="Questions"/>
          <p:cNvSpPr/>
          <p:nvPr/>
        </p:nvSpPr>
        <p:spPr>
          <a:xfrm>
            <a:off x="0" y="0"/>
            <a:ext cx="968829" cy="96095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0" name="Google Shape;620;p55" descr="Portrait of a woman holding a cup of hot chocolate Stock Photo - Alamy"/>
          <p:cNvPicPr preferRelativeResize="0"/>
          <p:nvPr/>
        </p:nvPicPr>
        <p:blipFill rotWithShape="1">
          <a:blip r:embed="rId4">
            <a:alphaModFix/>
          </a:blip>
          <a:srcRect b="8733"/>
          <a:stretch/>
        </p:blipFill>
        <p:spPr>
          <a:xfrm>
            <a:off x="4250730" y="3609144"/>
            <a:ext cx="4681826" cy="31312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d313d6ff93_0_11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56"/>
          <p:cNvSpPr txBox="1"/>
          <p:nvPr/>
        </p:nvSpPr>
        <p:spPr>
          <a:xfrm>
            <a:off x="429491" y="2333685"/>
            <a:ext cx="5465620" cy="4524315"/>
          </a:xfrm>
          <a:prstGeom prst="rect">
            <a:avLst/>
          </a:prstGeom>
          <a:solidFill>
            <a:schemeClr val="lt1"/>
          </a:solidFill>
          <a:ln>
            <a:noFill/>
          </a:ln>
        </p:spPr>
        <p:txBody>
          <a:bodyPr spcFirstLastPara="1" wrap="square" lIns="91425" tIns="45700" rIns="91425" bIns="45700" anchor="t" anchorCtr="0">
            <a:spAutoFit/>
          </a:bodyPr>
          <a:lstStyle/>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rgbClr val="FF0000"/>
              </a:buClr>
              <a:buSzPts val="3200"/>
              <a:buFont typeface="Calibri"/>
              <a:buAutoNum type="alphaUcPeriod"/>
            </a:pPr>
            <a:r>
              <a:rPr lang="en-US" sz="3200" b="1" i="0" u="none" strike="noStrike" cap="none">
                <a:solidFill>
                  <a:srgbClr val="FF0000"/>
                </a:solidFill>
                <a:latin typeface="Calibri"/>
                <a:ea typeface="Calibri"/>
                <a:cs typeface="Calibri"/>
                <a:sym typeface="Calibri"/>
              </a:rPr>
              <a:t>conduction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convection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condensation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evaporation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627" name="Google Shape;627;p56"/>
          <p:cNvSpPr txBox="1"/>
          <p:nvPr/>
        </p:nvSpPr>
        <p:spPr>
          <a:xfrm>
            <a:off x="484414" y="960956"/>
            <a:ext cx="8674099"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When you hold a mug of hot chocolate to warm up your hands, this is an example of ________.</a:t>
            </a:r>
            <a:endParaRPr sz="1400" b="0" i="0" u="none" strike="noStrike" cap="none">
              <a:solidFill>
                <a:srgbClr val="000000"/>
              </a:solidFill>
              <a:latin typeface="Arial"/>
              <a:ea typeface="Arial"/>
              <a:cs typeface="Arial"/>
              <a:sym typeface="Arial"/>
            </a:endParaRPr>
          </a:p>
        </p:txBody>
      </p:sp>
      <p:sp>
        <p:nvSpPr>
          <p:cNvPr id="628" name="Google Shape;628;p56" descr="Questions"/>
          <p:cNvSpPr/>
          <p:nvPr/>
        </p:nvSpPr>
        <p:spPr>
          <a:xfrm>
            <a:off x="0" y="0"/>
            <a:ext cx="968829" cy="96095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9" name="Google Shape;629;p56" descr="Portrait of a woman holding a cup of hot chocolate Stock Photo - Alamy"/>
          <p:cNvPicPr preferRelativeResize="0"/>
          <p:nvPr/>
        </p:nvPicPr>
        <p:blipFill rotWithShape="1">
          <a:blip r:embed="rId4">
            <a:alphaModFix/>
          </a:blip>
          <a:srcRect b="8733"/>
          <a:stretch/>
        </p:blipFill>
        <p:spPr>
          <a:xfrm>
            <a:off x="4476687" y="3726710"/>
            <a:ext cx="4681826" cy="313129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7"/>
          <p:cNvSpPr txBox="1"/>
          <p:nvPr/>
        </p:nvSpPr>
        <p:spPr>
          <a:xfrm>
            <a:off x="429491" y="2333685"/>
            <a:ext cx="5465620" cy="4524315"/>
          </a:xfrm>
          <a:prstGeom prst="rect">
            <a:avLst/>
          </a:prstGeom>
          <a:solidFill>
            <a:schemeClr val="lt1"/>
          </a:solidFill>
          <a:ln>
            <a:noFill/>
          </a:ln>
        </p:spPr>
        <p:txBody>
          <a:bodyPr spcFirstLastPara="1" wrap="square" lIns="91425" tIns="45700" rIns="91425" bIns="45700" anchor="t" anchorCtr="0">
            <a:spAutoFit/>
          </a:bodyPr>
          <a:lstStyle/>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conduction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convection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condensation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evaporation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636" name="Google Shape;636;p57"/>
          <p:cNvSpPr txBox="1"/>
          <p:nvPr/>
        </p:nvSpPr>
        <p:spPr>
          <a:xfrm>
            <a:off x="234907" y="960949"/>
            <a:ext cx="8674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When you boil water on the stove, this is an example of ________.</a:t>
            </a:r>
            <a:endParaRPr sz="1400" b="0" i="0" u="none" strike="noStrike" cap="none">
              <a:solidFill>
                <a:srgbClr val="000000"/>
              </a:solidFill>
              <a:latin typeface="Arial"/>
              <a:ea typeface="Arial"/>
              <a:cs typeface="Arial"/>
              <a:sym typeface="Arial"/>
            </a:endParaRPr>
          </a:p>
        </p:txBody>
      </p:sp>
      <p:sp>
        <p:nvSpPr>
          <p:cNvPr id="637" name="Google Shape;637;p57" descr="Questions"/>
          <p:cNvSpPr/>
          <p:nvPr/>
        </p:nvSpPr>
        <p:spPr>
          <a:xfrm>
            <a:off x="0" y="0"/>
            <a:ext cx="968829" cy="96095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8" name="Google Shape;638;p57" descr="Does Adding Salt to Water Make It Boil Sooner? | Mental Floss"/>
          <p:cNvPicPr preferRelativeResize="0"/>
          <p:nvPr/>
        </p:nvPicPr>
        <p:blipFill rotWithShape="1">
          <a:blip r:embed="rId4">
            <a:alphaModFix/>
          </a:blip>
          <a:srcRect/>
          <a:stretch/>
        </p:blipFill>
        <p:spPr>
          <a:xfrm>
            <a:off x="4986152" y="3579223"/>
            <a:ext cx="3728357" cy="250371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8"/>
          <p:cNvSpPr txBox="1"/>
          <p:nvPr/>
        </p:nvSpPr>
        <p:spPr>
          <a:xfrm>
            <a:off x="429491" y="2333685"/>
            <a:ext cx="5465620" cy="4524315"/>
          </a:xfrm>
          <a:prstGeom prst="rect">
            <a:avLst/>
          </a:prstGeom>
          <a:solidFill>
            <a:schemeClr val="lt1"/>
          </a:solidFill>
          <a:ln>
            <a:noFill/>
          </a:ln>
        </p:spPr>
        <p:txBody>
          <a:bodyPr spcFirstLastPara="1" wrap="square" lIns="91425" tIns="45700" rIns="91425" bIns="45700" anchor="t" anchorCtr="0">
            <a:spAutoFit/>
          </a:bodyPr>
          <a:lstStyle/>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conduction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rgbClr val="FF0000"/>
              </a:buClr>
              <a:buSzPts val="3200"/>
              <a:buFont typeface="Calibri"/>
              <a:buAutoNum type="alphaUcPeriod"/>
            </a:pPr>
            <a:r>
              <a:rPr lang="en-US" sz="3200" b="1" i="0" u="none" strike="noStrike" cap="none">
                <a:solidFill>
                  <a:srgbClr val="FF0000"/>
                </a:solidFill>
                <a:latin typeface="Calibri"/>
                <a:ea typeface="Calibri"/>
                <a:cs typeface="Calibri"/>
                <a:sym typeface="Calibri"/>
              </a:rPr>
              <a:t>convection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condensation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evaporation</a:t>
            </a:r>
            <a:endParaRPr sz="1400" b="0" i="0" u="none" strike="noStrike" cap="none">
              <a:solidFill>
                <a:srgbClr val="000000"/>
              </a:solidFill>
              <a:latin typeface="Arial"/>
              <a:ea typeface="Arial"/>
              <a:cs typeface="Arial"/>
              <a:sym typeface="Arial"/>
            </a:endParaRPr>
          </a:p>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645" name="Google Shape;645;p58"/>
          <p:cNvSpPr txBox="1"/>
          <p:nvPr/>
        </p:nvSpPr>
        <p:spPr>
          <a:xfrm>
            <a:off x="249382" y="915493"/>
            <a:ext cx="8674099"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When you boil water on the stove, this is an example of ________.</a:t>
            </a:r>
            <a:endParaRPr sz="1400" b="0" i="0" u="none" strike="noStrike" cap="none">
              <a:solidFill>
                <a:srgbClr val="000000"/>
              </a:solidFill>
              <a:latin typeface="Arial"/>
              <a:ea typeface="Arial"/>
              <a:cs typeface="Arial"/>
              <a:sym typeface="Arial"/>
            </a:endParaRPr>
          </a:p>
        </p:txBody>
      </p:sp>
      <p:sp>
        <p:nvSpPr>
          <p:cNvPr id="646" name="Google Shape;646;p58" descr="Questions"/>
          <p:cNvSpPr/>
          <p:nvPr/>
        </p:nvSpPr>
        <p:spPr>
          <a:xfrm>
            <a:off x="0" y="0"/>
            <a:ext cx="968829" cy="96095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7" name="Google Shape;647;p58" descr="Does Adding Salt to Water Make It Boil Sooner? | Mental Floss"/>
          <p:cNvPicPr preferRelativeResize="0"/>
          <p:nvPr/>
        </p:nvPicPr>
        <p:blipFill rotWithShape="1">
          <a:blip r:embed="rId4">
            <a:alphaModFix/>
          </a:blip>
          <a:srcRect/>
          <a:stretch/>
        </p:blipFill>
        <p:spPr>
          <a:xfrm>
            <a:off x="4782365" y="3854768"/>
            <a:ext cx="3501035" cy="235106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60"/>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654" name="Google Shape;654;p60"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1"/>
          <p:cNvSpPr txBox="1"/>
          <p:nvPr/>
        </p:nvSpPr>
        <p:spPr>
          <a:xfrm>
            <a:off x="708889" y="417904"/>
            <a:ext cx="7726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a:t>
            </a:r>
            <a:r>
              <a:rPr lang="en-US" sz="4000" b="1" i="0" u="sng" strike="noStrike" cap="none">
                <a:solidFill>
                  <a:schemeClr val="dk1"/>
                </a:solidFill>
                <a:latin typeface="Calibri"/>
                <a:ea typeface="Calibri"/>
                <a:cs typeface="Calibri"/>
                <a:sym typeface="Calibri"/>
              </a:rPr>
              <a:t>onduction</a:t>
            </a:r>
            <a:r>
              <a:rPr lang="en-US" sz="4000" b="0" i="0" u="none" strike="noStrike" cap="none">
                <a:solidFill>
                  <a:schemeClr val="dk1"/>
                </a:solidFill>
                <a:latin typeface="Calibri"/>
                <a:ea typeface="Calibri"/>
                <a:cs typeface="Calibri"/>
                <a:sym typeface="Calibri"/>
              </a:rPr>
              <a:t>: the transfer of heat energy through touch</a:t>
            </a:r>
            <a:endParaRPr sz="1400" b="0" i="0" u="none" strike="noStrike" cap="none">
              <a:solidFill>
                <a:srgbClr val="000000"/>
              </a:solidFill>
              <a:latin typeface="Arial"/>
              <a:ea typeface="Arial"/>
              <a:cs typeface="Arial"/>
              <a:sym typeface="Arial"/>
            </a:endParaRPr>
          </a:p>
        </p:txBody>
      </p:sp>
      <p:pic>
        <p:nvPicPr>
          <p:cNvPr id="661" name="Google Shape;661;p61"/>
          <p:cNvPicPr preferRelativeResize="0"/>
          <p:nvPr/>
        </p:nvPicPr>
        <p:blipFill rotWithShape="1">
          <a:blip r:embed="rId3">
            <a:alphaModFix/>
          </a:blip>
          <a:srcRect/>
          <a:stretch/>
        </p:blipFill>
        <p:spPr>
          <a:xfrm>
            <a:off x="1475516" y="2124099"/>
            <a:ext cx="6192983" cy="3868849"/>
          </a:xfrm>
          <a:prstGeom prst="rect">
            <a:avLst/>
          </a:prstGeom>
          <a:noFill/>
          <a:ln>
            <a:noFill/>
          </a:ln>
        </p:spPr>
      </p:pic>
      <p:sp>
        <p:nvSpPr>
          <p:cNvPr id="662" name="Google Shape;662;p61" descr="Rewind"/>
          <p:cNvSpPr/>
          <p:nvPr/>
        </p:nvSpPr>
        <p:spPr>
          <a:xfrm>
            <a:off x="-4" y="3"/>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2"/>
          <p:cNvSpPr txBox="1"/>
          <p:nvPr/>
        </p:nvSpPr>
        <p:spPr>
          <a:xfrm>
            <a:off x="708889" y="394854"/>
            <a:ext cx="7726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a:t>
            </a:r>
            <a:r>
              <a:rPr lang="en-US" sz="4000" b="1" i="0" u="sng" strike="noStrike" cap="none">
                <a:solidFill>
                  <a:schemeClr val="dk1"/>
                </a:solidFill>
                <a:latin typeface="Calibri"/>
                <a:ea typeface="Calibri"/>
                <a:cs typeface="Calibri"/>
                <a:sym typeface="Calibri"/>
              </a:rPr>
              <a:t>onvection</a:t>
            </a:r>
            <a:r>
              <a:rPr lang="en-US" sz="4000" b="0" i="0" u="none" strike="noStrike" cap="none">
                <a:solidFill>
                  <a:schemeClr val="dk1"/>
                </a:solidFill>
                <a:latin typeface="Calibri"/>
                <a:ea typeface="Calibri"/>
                <a:cs typeface="Calibri"/>
                <a:sym typeface="Calibri"/>
              </a:rPr>
              <a:t>: the heating and cooling of a liquid or a gas in a cycle</a:t>
            </a:r>
            <a:endParaRPr sz="1400" b="0" i="0" u="none" strike="noStrike" cap="none">
              <a:solidFill>
                <a:srgbClr val="000000"/>
              </a:solidFill>
              <a:latin typeface="Arial"/>
              <a:ea typeface="Arial"/>
              <a:cs typeface="Arial"/>
              <a:sym typeface="Arial"/>
            </a:endParaRPr>
          </a:p>
        </p:txBody>
      </p:sp>
      <p:pic>
        <p:nvPicPr>
          <p:cNvPr id="669" name="Google Shape;669;p62"/>
          <p:cNvPicPr preferRelativeResize="0"/>
          <p:nvPr/>
        </p:nvPicPr>
        <p:blipFill rotWithShape="1">
          <a:blip r:embed="rId3">
            <a:alphaModFix/>
          </a:blip>
          <a:srcRect/>
          <a:stretch/>
        </p:blipFill>
        <p:spPr>
          <a:xfrm>
            <a:off x="1524007" y="2201718"/>
            <a:ext cx="6096000" cy="4076700"/>
          </a:xfrm>
          <a:prstGeom prst="rect">
            <a:avLst/>
          </a:prstGeom>
          <a:noFill/>
          <a:ln>
            <a:noFill/>
          </a:ln>
        </p:spPr>
      </p:pic>
      <p:sp>
        <p:nvSpPr>
          <p:cNvPr id="670" name="Google Shape;670;p62" descr="Rewind"/>
          <p:cNvSpPr/>
          <p:nvPr/>
        </p:nvSpPr>
        <p:spPr>
          <a:xfrm>
            <a:off x="-4" y="3"/>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9"/>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677" name="Google Shape;677;p59"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8" name="Google Shape;678;p59" descr="Right pointing backhand index"/>
          <p:cNvPicPr preferRelativeResize="0"/>
          <p:nvPr/>
        </p:nvPicPr>
        <p:blipFill rotWithShape="1">
          <a:blip r:embed="rId4">
            <a:alphaModFix/>
          </a:blip>
          <a:srcRect/>
          <a:stretch/>
        </p:blipFill>
        <p:spPr>
          <a:xfrm rot="-2702695">
            <a:off x="1734441" y="2181975"/>
            <a:ext cx="914400" cy="914400"/>
          </a:xfrm>
          <a:prstGeom prst="rect">
            <a:avLst/>
          </a:prstGeom>
          <a:noFill/>
          <a:ln>
            <a:noFill/>
          </a:ln>
        </p:spPr>
      </p:pic>
      <p:sp>
        <p:nvSpPr>
          <p:cNvPr id="679" name="Google Shape;679;p59"/>
          <p:cNvSpPr txBox="1"/>
          <p:nvPr/>
        </p:nvSpPr>
        <p:spPr>
          <a:xfrm>
            <a:off x="364194" y="3429008"/>
            <a:ext cx="36549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u="none" strike="noStrike" cap="none">
                <a:solidFill>
                  <a:srgbClr val="000000"/>
                </a:solidFill>
                <a:latin typeface="Calibri"/>
                <a:ea typeface="Calibri"/>
                <a:cs typeface="Calibri"/>
                <a:sym typeface="Calibri"/>
              </a:rPr>
              <a:t>Explore how heating and cooling iron, brick, water, and olive oil adds or removes energy. See how energy is transferred between objects. Build your own system, with energy sources, changers, and users. Track and visualize how energy flows and changes through your system.</a:t>
            </a:r>
            <a:endParaRPr sz="1800" i="1" u="none" strike="noStrike" cap="none">
              <a:solidFill>
                <a:schemeClr val="dk1"/>
              </a:solidFill>
              <a:latin typeface="Calibri"/>
              <a:ea typeface="Calibri"/>
              <a:cs typeface="Calibri"/>
              <a:sym typeface="Calibri"/>
            </a:endParaRPr>
          </a:p>
        </p:txBody>
      </p:sp>
      <p:sp>
        <p:nvSpPr>
          <p:cNvPr id="680" name="Google Shape;680;p59"/>
          <p:cNvSpPr txBox="1"/>
          <p:nvPr/>
        </p:nvSpPr>
        <p:spPr>
          <a:xfrm>
            <a:off x="2285990" y="1256354"/>
            <a:ext cx="457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6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Energy Forms and Changes</a:t>
            </a:r>
            <a:endParaRPr sz="3600" b="0" i="0" u="none" strike="noStrike" cap="none">
              <a:solidFill>
                <a:schemeClr val="dk1"/>
              </a:solidFill>
              <a:latin typeface="Calibri"/>
              <a:ea typeface="Calibri"/>
              <a:cs typeface="Calibri"/>
              <a:sym typeface="Calibri"/>
            </a:endParaRPr>
          </a:p>
        </p:txBody>
      </p:sp>
      <p:pic>
        <p:nvPicPr>
          <p:cNvPr id="681" name="Google Shape;681;p59"/>
          <p:cNvPicPr preferRelativeResize="0"/>
          <p:nvPr/>
        </p:nvPicPr>
        <p:blipFill>
          <a:blip r:embed="rId6">
            <a:alphaModFix/>
          </a:blip>
          <a:stretch>
            <a:fillRect/>
          </a:stretch>
        </p:blipFill>
        <p:spPr>
          <a:xfrm>
            <a:off x="4401949" y="3193594"/>
            <a:ext cx="4267201" cy="282140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d313d6ff93_0_10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gd313d6ff93_0_102"/>
          <p:cNvSpPr txBox="1"/>
          <p:nvPr/>
        </p:nvSpPr>
        <p:spPr>
          <a:xfrm>
            <a:off x="1071301" y="273975"/>
            <a:ext cx="7001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a:t>
            </a:r>
            <a:r>
              <a:rPr lang="en-US" sz="3000">
                <a:solidFill>
                  <a:schemeClr val="dk1"/>
                </a:solidFill>
                <a:latin typeface="Calibri"/>
                <a:ea typeface="Calibri"/>
                <a:cs typeface="Calibri"/>
                <a:sym typeface="Calibri"/>
              </a:rPr>
              <a:t>might you use conduction and/or convection everyday?</a:t>
            </a:r>
            <a:endParaRPr sz="1400" b="0" i="0" u="none" strike="noStrike" cap="none">
              <a:solidFill>
                <a:srgbClr val="000000"/>
              </a:solidFill>
              <a:latin typeface="Arial"/>
              <a:ea typeface="Arial"/>
              <a:cs typeface="Arial"/>
              <a:sym typeface="Arial"/>
            </a:endParaRPr>
          </a:p>
        </p:txBody>
      </p:sp>
      <p:pic>
        <p:nvPicPr>
          <p:cNvPr id="689" name="Google Shape;689;gd313d6ff93_0_102" descr="What's the Difference Between Conduction, Convection, and Radiation? |  Machine Design"/>
          <p:cNvPicPr preferRelativeResize="0"/>
          <p:nvPr/>
        </p:nvPicPr>
        <p:blipFill rotWithShape="1">
          <a:blip r:embed="rId4">
            <a:alphaModFix/>
          </a:blip>
          <a:srcRect/>
          <a:stretch/>
        </p:blipFill>
        <p:spPr>
          <a:xfrm>
            <a:off x="722555" y="1673677"/>
            <a:ext cx="7461573" cy="417848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6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d313d6ff93_0_116"/>
          <p:cNvSpPr txBox="1"/>
          <p:nvPr/>
        </p:nvSpPr>
        <p:spPr>
          <a:xfrm>
            <a:off x="651150" y="285850"/>
            <a:ext cx="7841700" cy="10344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340"/>
              </a:spcBef>
              <a:spcAft>
                <a:spcPts val="0"/>
              </a:spcAft>
              <a:buClr>
                <a:schemeClr val="dk1"/>
              </a:buClr>
              <a:buSzPts val="1700"/>
              <a:buFont typeface="Arial"/>
              <a:buNone/>
            </a:pPr>
            <a:r>
              <a:rPr lang="en-US" sz="3400">
                <a:solidFill>
                  <a:schemeClr val="dk1"/>
                </a:solidFill>
                <a:latin typeface="Calibri"/>
                <a:ea typeface="Calibri"/>
                <a:cs typeface="Calibri"/>
                <a:sym typeface="Calibri"/>
              </a:rPr>
              <a:t>What do you think will happen when I add cold water? Why did that happen?</a:t>
            </a:r>
            <a:endParaRPr sz="6600" u="sng">
              <a:solidFill>
                <a:schemeClr val="dk1"/>
              </a:solidFill>
              <a:latin typeface="Calibri"/>
              <a:ea typeface="Calibri"/>
              <a:cs typeface="Calibri"/>
              <a:sym typeface="Calibri"/>
            </a:endParaRPr>
          </a:p>
        </p:txBody>
      </p:sp>
      <p:sp>
        <p:nvSpPr>
          <p:cNvPr id="158" name="Google Shape;158;gd313d6ff93_0_11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gd313d6ff93_0_116"/>
          <p:cNvPicPr preferRelativeResize="0"/>
          <p:nvPr/>
        </p:nvPicPr>
        <p:blipFill>
          <a:blip r:embed="rId4">
            <a:alphaModFix/>
          </a:blip>
          <a:stretch>
            <a:fillRect/>
          </a:stretch>
        </p:blipFill>
        <p:spPr>
          <a:xfrm>
            <a:off x="1824000" y="1968250"/>
            <a:ext cx="5496000" cy="412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d313d6ff93_0_134"/>
          <p:cNvSpPr txBox="1"/>
          <p:nvPr/>
        </p:nvSpPr>
        <p:spPr>
          <a:xfrm>
            <a:off x="664950" y="247650"/>
            <a:ext cx="7814100" cy="15054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340"/>
              </a:spcBef>
              <a:spcAft>
                <a:spcPts val="0"/>
              </a:spcAft>
              <a:buClr>
                <a:schemeClr val="dk1"/>
              </a:buClr>
              <a:buSzPts val="1700"/>
              <a:buFont typeface="Arial"/>
              <a:buNone/>
            </a:pPr>
            <a:r>
              <a:rPr lang="en-US" sz="3400">
                <a:solidFill>
                  <a:schemeClr val="dk1"/>
                </a:solidFill>
                <a:latin typeface="Calibri"/>
                <a:ea typeface="Calibri"/>
                <a:cs typeface="Calibri"/>
                <a:sym typeface="Calibri"/>
              </a:rPr>
              <a:t>What do you think will happen when I add hot water? Why do you think that happened?</a:t>
            </a:r>
            <a:endParaRPr sz="6600" u="sng">
              <a:solidFill>
                <a:schemeClr val="dk1"/>
              </a:solidFill>
              <a:latin typeface="Calibri"/>
              <a:ea typeface="Calibri"/>
              <a:cs typeface="Calibri"/>
              <a:sym typeface="Calibri"/>
            </a:endParaRPr>
          </a:p>
        </p:txBody>
      </p:sp>
      <p:sp>
        <p:nvSpPr>
          <p:cNvPr id="166" name="Google Shape;166;gd313d6ff93_0_13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 name="Google Shape;167;gd313d6ff93_0_134"/>
          <p:cNvPicPr preferRelativeResize="0"/>
          <p:nvPr/>
        </p:nvPicPr>
        <p:blipFill>
          <a:blip r:embed="rId4">
            <a:alphaModFix/>
          </a:blip>
          <a:stretch>
            <a:fillRect/>
          </a:stretch>
        </p:blipFill>
        <p:spPr>
          <a:xfrm>
            <a:off x="1205138" y="2104825"/>
            <a:ext cx="6733720" cy="37843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d313d6ff93_0_141"/>
          <p:cNvSpPr txBox="1"/>
          <p:nvPr/>
        </p:nvSpPr>
        <p:spPr>
          <a:xfrm>
            <a:off x="664950" y="391950"/>
            <a:ext cx="7814100" cy="15054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340"/>
              </a:spcBef>
              <a:spcAft>
                <a:spcPts val="0"/>
              </a:spcAft>
              <a:buClr>
                <a:schemeClr val="dk1"/>
              </a:buClr>
              <a:buSzPts val="1700"/>
              <a:buFont typeface="Arial"/>
              <a:buNone/>
            </a:pPr>
            <a:r>
              <a:rPr lang="en-US" sz="3400">
                <a:solidFill>
                  <a:schemeClr val="dk1"/>
                </a:solidFill>
                <a:latin typeface="Calibri"/>
                <a:ea typeface="Calibri"/>
                <a:cs typeface="Calibri"/>
                <a:sym typeface="Calibri"/>
              </a:rPr>
              <a:t>What do you think will happen when I add ice water? Why do you think that happened?</a:t>
            </a:r>
            <a:endParaRPr sz="6600" u="sng">
              <a:solidFill>
                <a:schemeClr val="dk1"/>
              </a:solidFill>
              <a:latin typeface="Calibri"/>
              <a:ea typeface="Calibri"/>
              <a:cs typeface="Calibri"/>
              <a:sym typeface="Calibri"/>
            </a:endParaRPr>
          </a:p>
        </p:txBody>
      </p:sp>
      <p:sp>
        <p:nvSpPr>
          <p:cNvPr id="174" name="Google Shape;174;gd313d6ff93_0_14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 name="Google Shape;175;gd313d6ff93_0_141"/>
          <p:cNvPicPr preferRelativeResize="0"/>
          <p:nvPr/>
        </p:nvPicPr>
        <p:blipFill>
          <a:blip r:embed="rId4">
            <a:alphaModFix/>
          </a:blip>
          <a:stretch>
            <a:fillRect/>
          </a:stretch>
        </p:blipFill>
        <p:spPr>
          <a:xfrm>
            <a:off x="779388" y="2341700"/>
            <a:ext cx="7585224" cy="39696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2282</Words>
  <Application>Microsoft Office PowerPoint</Application>
  <PresentationFormat>On-screen Show (4:3)</PresentationFormat>
  <Paragraphs>320</Paragraphs>
  <Slides>69</Slides>
  <Notes>69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69</vt:i4>
      </vt:variant>
    </vt:vector>
  </HeadingPairs>
  <TitlesOfParts>
    <vt:vector size="7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2017-07-10T17:56:01Z</dcterms:created>
  <dcterms:modified xsi:type="dcterms:W3CDTF">2021-08-03T18:12:08Z</dcterms:modified>
</cp:coreProperties>
</file>