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Lst>
  <p:sldSz cy="6858000" cx="9144000"/>
  <p:notesSz cx="6858000" cy="9144000"/>
  <p:embeddedFontLst>
    <p:embeddedFont>
      <p:font typeface="Poppins"/>
      <p:regular r:id="rId78"/>
      <p:bold r:id="rId79"/>
      <p:italic r:id="rId80"/>
      <p:boldItalic r:id="rId81"/>
    </p:embeddedFont>
    <p:embeddedFont>
      <p:font typeface="Helvetica Neue Light"/>
      <p:regular r:id="rId82"/>
      <p:bold r:id="rId83"/>
      <p:italic r:id="rId84"/>
      <p:boldItalic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86" roundtripDataSignature="AMtx7mholUs7JLzwe6IFNiXWlTCS29V/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HelveticaNeueLight-italic.fntdata"/><Relationship Id="rId83" Type="http://schemas.openxmlformats.org/officeDocument/2006/relationships/font" Target="fonts/HelveticaNeueLight-bold.fntdata"/><Relationship Id="rId42" Type="http://schemas.openxmlformats.org/officeDocument/2006/relationships/slide" Target="slides/slide37.xml"/><Relationship Id="rId86" Type="http://customschemas.google.com/relationships/presentationmetadata" Target="metadata"/><Relationship Id="rId41" Type="http://schemas.openxmlformats.org/officeDocument/2006/relationships/slide" Target="slides/slide36.xml"/><Relationship Id="rId85" Type="http://schemas.openxmlformats.org/officeDocument/2006/relationships/font" Target="fonts/HelveticaNeueLight-boldItalic.fntdata"/><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Poppins-italic.fntdata"/><Relationship Id="rId82" Type="http://schemas.openxmlformats.org/officeDocument/2006/relationships/font" Target="fonts/HelveticaNeueLight-regular.fntdata"/><Relationship Id="rId81" Type="http://schemas.openxmlformats.org/officeDocument/2006/relationships/font" Target="fonts/Poppi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font" Target="fonts/Poppins-bold.fntdata"/><Relationship Id="rId34" Type="http://schemas.openxmlformats.org/officeDocument/2006/relationships/slide" Target="slides/slide29.xml"/><Relationship Id="rId78" Type="http://schemas.openxmlformats.org/officeDocument/2006/relationships/font" Target="fonts/Poppins-regular.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f381583a0_0_2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25f381583a0_0_2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There are three different kinds of variables in an experiment: independent, dependent, and control variables.</a:t>
            </a:r>
            <a:endParaRPr/>
          </a:p>
        </p:txBody>
      </p:sp>
      <p:sp>
        <p:nvSpPr>
          <p:cNvPr id="185" name="Google Shape;185;g25f381583a0_0_2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5f381583a0_0_3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25f381583a0_0_3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a:t>
            </a:r>
            <a:r>
              <a:rPr b="1" lang="en-US"/>
              <a:t> independent variable</a:t>
            </a:r>
            <a:r>
              <a:rPr lang="en-US"/>
              <a:t> is the part of the experiment that the scientist controls or changes.  </a:t>
            </a:r>
            <a:endParaRPr/>
          </a:p>
        </p:txBody>
      </p:sp>
      <p:sp>
        <p:nvSpPr>
          <p:cNvPr id="199" name="Google Shape;199;g25f381583a0_0_3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5f381583a0_0_4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25f381583a0_0_4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a:t>
            </a:r>
            <a:r>
              <a:rPr b="1" lang="en-US"/>
              <a:t>dependent</a:t>
            </a:r>
            <a:r>
              <a:rPr lang="en-US"/>
              <a:t> </a:t>
            </a:r>
            <a:r>
              <a:rPr b="1" lang="en-US"/>
              <a:t>variable</a:t>
            </a:r>
            <a:r>
              <a:rPr lang="en-US"/>
              <a:t> is the part of an experiment that is being measured or observed to see how it changes.</a:t>
            </a:r>
            <a:endParaRPr/>
          </a:p>
        </p:txBody>
      </p:sp>
      <p:sp>
        <p:nvSpPr>
          <p:cNvPr id="207" name="Google Shape;207;g25f381583a0_0_4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5f381583a0_0_7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5f381583a0_0_7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Independent variables are the “cause” part of the experiment. Scientists make changes to the independent variable to see what the results will be. </a:t>
            </a:r>
            <a:r>
              <a:rPr lang="en-US"/>
              <a:t>Dependent variables are the “effect” part of the experiment. The scientists don’t make any changes to the dependent variable. Instead, they carefully watch and measure the changes the happen. In this example, the Sun is the independent variable which is causing the ice to melt, which is the dependent variable.</a:t>
            </a:r>
            <a:endParaRPr/>
          </a:p>
        </p:txBody>
      </p:sp>
      <p:sp>
        <p:nvSpPr>
          <p:cNvPr id="215" name="Google Shape;215;g25f381583a0_0_7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229" name="Google Shape;229;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5f381583a0_0_8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25f381583a0_0_8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a:t>
            </a:r>
            <a:r>
              <a:rPr b="1" lang="en-US"/>
              <a:t>variable</a:t>
            </a:r>
            <a:r>
              <a:rPr lang="en-US"/>
              <a:t> is…</a:t>
            </a:r>
            <a:endParaRPr/>
          </a:p>
          <a:p>
            <a:pPr indent="0" lvl="0" marL="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AutoNum type="alphaUcPeriod"/>
            </a:pPr>
            <a:r>
              <a:rPr lang="en-US"/>
              <a:t>Something that can change or be changed in an experiment</a:t>
            </a:r>
            <a:endParaRPr/>
          </a:p>
          <a:p>
            <a:pPr indent="-317500" lvl="0" marL="457200" rtl="0" algn="l">
              <a:lnSpc>
                <a:spcPct val="100000"/>
              </a:lnSpc>
              <a:spcBef>
                <a:spcPts val="0"/>
              </a:spcBef>
              <a:spcAft>
                <a:spcPts val="0"/>
              </a:spcAft>
              <a:buSzPts val="1400"/>
              <a:buAutoNum type="alphaUcPeriod"/>
            </a:pPr>
            <a:r>
              <a:rPr lang="en-US"/>
              <a:t>Something that stays the same in an experiment</a:t>
            </a:r>
            <a:endParaRPr/>
          </a:p>
        </p:txBody>
      </p:sp>
      <p:sp>
        <p:nvSpPr>
          <p:cNvPr id="235" name="Google Shape;235;g25f381583a0_0_8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5f381583a0_0_8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g25f381583a0_0_8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a:t>
            </a:r>
            <a:r>
              <a:rPr b="1" lang="en-US"/>
              <a:t>variable</a:t>
            </a:r>
            <a:r>
              <a:rPr lang="en-US"/>
              <a:t> is…[Something that can change or be changed in an experiment]</a:t>
            </a:r>
            <a:endParaRPr/>
          </a:p>
        </p:txBody>
      </p:sp>
      <p:sp>
        <p:nvSpPr>
          <p:cNvPr id="244" name="Google Shape;244;g25f381583a0_0_8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5f381583a0_0_7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25f381583a0_0_7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Independent variables are the “______” part of the experiment. Scientists make changes to the independent variable to see what the results will be. Dependent variables are the “_____” part of the experiment. The scientists don’t make any changes to the dependent variable. Instead, they carefully watch and measure the changes the happen. </a:t>
            </a:r>
            <a:r>
              <a:rPr lang="en-US"/>
              <a:t>In this example, the Sun is the independent variable which is causing the ice to melt, which is the dependent variable.</a:t>
            </a:r>
            <a:endParaRPr/>
          </a:p>
        </p:txBody>
      </p:sp>
      <p:sp>
        <p:nvSpPr>
          <p:cNvPr id="253" name="Google Shape;253;g25f381583a0_0_7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5f381583a0_0_8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25f381583a0_0_8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Independent variables are the “[cause]” part of the experiment. Scientists make changes to the independent variable to see what the results will be. Dependent variables are the “[effect]” part of the experiment. The scientists don’t make any changes to the dependent variable. Instead, they carefully watch and measure the changes the happen. </a:t>
            </a:r>
            <a:r>
              <a:rPr lang="en-US"/>
              <a:t>In this example, the Sun is the independent variable which is causing the ice to melt, which is the dependent variable.</a:t>
            </a:r>
            <a:endParaRPr/>
          </a:p>
        </p:txBody>
      </p:sp>
      <p:sp>
        <p:nvSpPr>
          <p:cNvPr id="267" name="Google Shape;267;g25f381583a0_0_8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the phrase constants.</a:t>
            </a:r>
            <a:endParaRPr/>
          </a:p>
        </p:txBody>
      </p:sp>
      <p:sp>
        <p:nvSpPr>
          <p:cNvPr id="281" name="Google Shape;281;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Today, we’ll be learning about the word: </a:t>
            </a:r>
            <a:r>
              <a:rPr b="1" lang="en-US"/>
              <a:t>constants</a:t>
            </a:r>
            <a:r>
              <a:rPr lang="en-US"/>
              <a:t>.</a:t>
            </a:r>
            <a:endParaRPr/>
          </a:p>
        </p:txBody>
      </p:sp>
      <p:sp>
        <p:nvSpPr>
          <p:cNvPr id="123" name="Google Shape;12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A constant is something that </a:t>
            </a:r>
            <a:r>
              <a:rPr lang="en-US"/>
              <a:t>stays the same in an experiment. In this example, sunlight is constant. Both plants get the same amount of sunlight while one plant gets water and the other gets no water.</a:t>
            </a:r>
            <a:endParaRPr/>
          </a:p>
        </p:txBody>
      </p:sp>
      <p:sp>
        <p:nvSpPr>
          <p:cNvPr id="289" name="Google Shape;289;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98" name="Google Shape;298;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d96993b0a5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d96993b0a5_0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A constant is something that ____ the _____ in an experiment.</a:t>
            </a:r>
            <a:endParaRPr/>
          </a:p>
        </p:txBody>
      </p:sp>
      <p:sp>
        <p:nvSpPr>
          <p:cNvPr id="304" name="Google Shape;304;gd96993b0a5_0_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5f381583a0_0_9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25f381583a0_0_9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A constant is something that [stays] the [same] in an experiment.</a:t>
            </a:r>
            <a:endParaRPr/>
          </a:p>
        </p:txBody>
      </p:sp>
      <p:sp>
        <p:nvSpPr>
          <p:cNvPr id="312" name="Google Shape;312;g25f381583a0_0_98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5e11802ac4_0_2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25e11802ac4_0_2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In this example below, the constant is…</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[Sunlight. </a:t>
            </a:r>
            <a:r>
              <a:rPr lang="en-US"/>
              <a:t>Both plants get the same amount of sunlight but different amounts of water. The amount of sunlight stays the same.]</a:t>
            </a:r>
            <a:endParaRPr/>
          </a:p>
        </p:txBody>
      </p:sp>
      <p:sp>
        <p:nvSpPr>
          <p:cNvPr id="320" name="Google Shape;320;g25e11802ac4_0_2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328" name="Google Shape;32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5f381583a0_0_8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25f381583a0_0_8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Constants are similar to, but not the same as, control variables. Constants are the factors that remain the same throughout an experiment. Here, the amount of sunlight is a constant since both plants receive the same amount of sunlight per day. However, depending on the day, the amount of sunlight may change due to weather conditions. In </a:t>
            </a:r>
            <a:r>
              <a:rPr lang="en-US"/>
              <a:t>contrast, c</a:t>
            </a:r>
            <a:r>
              <a:rPr lang="en-US"/>
              <a:t>ontrol variables are </a:t>
            </a:r>
            <a:r>
              <a:rPr lang="en-US"/>
              <a:t>things that the scientist decides not to change during the experiment. Here, each plant gets the same amount of water and because water is the same for both plants it is a control variable. The scientists in this experiment are able to </a:t>
            </a:r>
            <a:r>
              <a:rPr lang="en-US"/>
              <a:t>control</a:t>
            </a:r>
            <a:r>
              <a:rPr lang="en-US"/>
              <a:t> the water and not the sunlight.</a:t>
            </a:r>
            <a:endParaRPr/>
          </a:p>
        </p:txBody>
      </p:sp>
      <p:sp>
        <p:nvSpPr>
          <p:cNvPr id="335" name="Google Shape;335;g25f381583a0_0_8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5e11802ac4_0_2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25e11802ac4_0_2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Constants can help us better understand cause-and-effect relationships. This is because by keeping things the same, we can isolate the differences to make sure the effects from our independent variable are accurately causing what is happening to the dependent variable. In this example, the constants are the amount of seeds and soil used in each cup and the same size of both cups. The independent variable is whether the plant was grown in the light or in the dark, and the dependent variables are the colors and height of the plants. </a:t>
            </a:r>
            <a:r>
              <a:rPr lang="en-US"/>
              <a:t>Therefore, whether the plant was grown in the light or dark effected how it grew. Yet, making sure the same amount of seeds and soil as well as the same size cup help us make sure that it is either the light or dark impacting the growth of the plant.</a:t>
            </a:r>
            <a:endParaRPr/>
          </a:p>
        </p:txBody>
      </p:sp>
      <p:sp>
        <p:nvSpPr>
          <p:cNvPr id="357" name="Google Shape;357;g25e11802ac4_0_2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d96993b0a5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gd96993b0a5_0_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365" name="Google Shape;365;gd96993b0a5_0_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5f381583a0_0_9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25f381583a0_0_9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What is a constant?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[A constant is something that stays the same in an experiment.]</a:t>
            </a:r>
            <a:endParaRPr/>
          </a:p>
        </p:txBody>
      </p:sp>
      <p:sp>
        <p:nvSpPr>
          <p:cNvPr id="371" name="Google Shape;371;g25f381583a0_0_9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How do constants </a:t>
            </a:r>
            <a:r>
              <a:rPr b="1" lang="en-US"/>
              <a:t>help us understand the results of science experiments</a:t>
            </a:r>
            <a:r>
              <a:rPr b="1" lang="en-US"/>
              <a:t>?</a:t>
            </a:r>
            <a:endParaRPr b="1"/>
          </a:p>
          <a:p>
            <a:pPr indent="0" lvl="0" marL="0" rtl="0" algn="l">
              <a:lnSpc>
                <a:spcPct val="100000"/>
              </a:lnSpc>
              <a:spcBef>
                <a:spcPts val="0"/>
              </a:spcBef>
              <a:spcAft>
                <a:spcPts val="0"/>
              </a:spcAft>
              <a:buSzPts val="1400"/>
              <a:buNone/>
            </a:pPr>
            <a:r>
              <a:rPr b="0" lang="en-US"/>
              <a:t> </a:t>
            </a:r>
            <a:endParaRPr/>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a:t>
            </a:r>
            <a:r>
              <a:rPr lang="en-US"/>
              <a:t>guesses</a:t>
            </a:r>
            <a:r>
              <a:rPr b="0" lang="en-US"/>
              <a:t>!  Be sure to keep this question and your predictions in mind as we move through these next few lessons, and we’ll continue to revisit it.</a:t>
            </a:r>
            <a:endParaRPr/>
          </a:p>
        </p:txBody>
      </p:sp>
      <p:sp>
        <p:nvSpPr>
          <p:cNvPr id="132" name="Google Shape;132;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5f381583a0_0_9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5f381583a0_0_9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 scientist keeps this the same in an </a:t>
            </a:r>
            <a:r>
              <a:rPr lang="en-US"/>
              <a:t>experiment…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Constant</a:t>
            </a:r>
            <a:endParaRPr/>
          </a:p>
          <a:p>
            <a:pPr indent="0" lvl="0" marL="0" rtl="0" algn="l">
              <a:spcBef>
                <a:spcPts val="0"/>
              </a:spcBef>
              <a:spcAft>
                <a:spcPts val="0"/>
              </a:spcAft>
              <a:buNone/>
            </a:pPr>
            <a:r>
              <a:rPr lang="en-US"/>
              <a:t>B. Control variable</a:t>
            </a:r>
            <a:endParaRPr/>
          </a:p>
        </p:txBody>
      </p:sp>
      <p:sp>
        <p:nvSpPr>
          <p:cNvPr id="379" name="Google Shape;379;g25f381583a0_0_99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5f381583a0_0_10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5f381583a0_0_10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[Control variable]</a:t>
            </a:r>
            <a:endParaRPr/>
          </a:p>
        </p:txBody>
      </p:sp>
      <p:sp>
        <p:nvSpPr>
          <p:cNvPr id="401" name="Google Shape;401;g25f381583a0_0_101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5e11802ac4_0_4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g25e11802ac4_0_4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a:t>
            </a:r>
            <a:r>
              <a:rPr b="1" lang="en-US"/>
              <a:t>constants.</a:t>
            </a:r>
            <a:endParaRPr/>
          </a:p>
        </p:txBody>
      </p:sp>
      <p:sp>
        <p:nvSpPr>
          <p:cNvPr id="423" name="Google Shape;423;g25e11802ac4_0_4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5e11802ac4_0_5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g25e11802ac4_0_5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 example of a constant is using the same amount of a substance. In this picture, we see two beakers filled with the same amount of liquid. The amount of liquid is constant. In the experiment, one beaker may get treated with the independent variable and the other beaker may remain as the control without having anything done to the liquid in it. </a:t>
            </a:r>
            <a:endParaRPr/>
          </a:p>
        </p:txBody>
      </p:sp>
      <p:sp>
        <p:nvSpPr>
          <p:cNvPr id="430" name="Google Shape;430;g25e11802ac4_0_5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5e11802ac4_0_58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g25e11802ac4_0_5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An example of a constant is using the same amount of time. In this picture, we see seven cups with celery sitting in water and food dye. Each of these cups have sat for the same amount of time. Time is the constant. The independent variable is the food dye color and the dependent variable is the color the celery turned. This experiment does not appear to have a control, which would be celery in a cup of water without food dye. Since we know the celery sat for the same amount of time, we can see that certain dyes, such as red, had a stronger effect on the celery than other dyes that are lighter.</a:t>
            </a:r>
            <a:endParaRPr/>
          </a:p>
        </p:txBody>
      </p:sp>
      <p:sp>
        <p:nvSpPr>
          <p:cNvPr id="440" name="Google Shape;440;g25e11802ac4_0_5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5e11802ac4_0_5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g25e11802ac4_0_5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449" name="Google Shape;449;g25e11802ac4_0_5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5f381583a0_0_10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g25f381583a0_0_10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Constants can help us better understand ___-__-___ relationships.</a:t>
            </a:r>
            <a:endParaRPr/>
          </a:p>
        </p:txBody>
      </p:sp>
      <p:sp>
        <p:nvSpPr>
          <p:cNvPr id="455" name="Google Shape;455;g25f381583a0_0_10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5f381583a0_0_10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g25f381583a0_0_10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[cause-and-effect]</a:t>
            </a:r>
            <a:endParaRPr/>
          </a:p>
        </p:txBody>
      </p:sp>
      <p:sp>
        <p:nvSpPr>
          <p:cNvPr id="463" name="Google Shape;463;g25f381583a0_0_10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5e11802ac4_0_6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g25e11802ac4_0_6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non-examples of </a:t>
            </a:r>
            <a:r>
              <a:rPr b="1" lang="en-US"/>
              <a:t>constants</a:t>
            </a:r>
            <a:r>
              <a:rPr lang="en-US"/>
              <a:t>.</a:t>
            </a:r>
            <a:endParaRPr/>
          </a:p>
        </p:txBody>
      </p:sp>
      <p:sp>
        <p:nvSpPr>
          <p:cNvPr id="471" name="Google Shape;471;g25e11802ac4_0_69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5e11802ac4_0_7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25e11802ac4_0_7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Using different amounts of substances in a experiment is not an example of a constant. The amount of substance, or in this case liquid, is not the same. Constants are things that stay the same in an experiment.</a:t>
            </a:r>
            <a:endParaRPr/>
          </a:p>
        </p:txBody>
      </p:sp>
      <p:sp>
        <p:nvSpPr>
          <p:cNvPr id="478" name="Google Shape;478;g25e11802ac4_0_7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40" name="Google Shape;14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5e11802ac4_0_8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25e11802ac4_0_8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Using different temperatures in a plant growing experiment is not </a:t>
            </a:r>
            <a:r>
              <a:rPr lang="en-US"/>
              <a:t>is not an example of a constant. Constants are things that stay the same in an experiment.</a:t>
            </a:r>
            <a:endParaRPr/>
          </a:p>
        </p:txBody>
      </p:sp>
      <p:sp>
        <p:nvSpPr>
          <p:cNvPr id="487" name="Google Shape;487;g25e11802ac4_0_8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5e11802ac4_0_87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g25e11802ac4_0_8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500" name="Google Shape;500;g25e11802ac4_0_87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5f381583a0_0_10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g25f381583a0_0_10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Why is this not an example of a hypothesis? What is this an example of instead?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[Constants are things that stay the same, so since the temperatures are different they are not constants. Instead, they could be independent variables seeing which temperature helps the plants grow best.]</a:t>
            </a:r>
            <a:endParaRPr/>
          </a:p>
        </p:txBody>
      </p:sp>
      <p:sp>
        <p:nvSpPr>
          <p:cNvPr id="506" name="Google Shape;506;g25f381583a0_0_10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5e11802ac4_0_10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g25e11802ac4_0_10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also break down the term </a:t>
            </a:r>
            <a:r>
              <a:rPr b="1" lang="en-US"/>
              <a:t>constants </a:t>
            </a:r>
            <a:r>
              <a:rPr lang="en-US"/>
              <a:t>into different word parts to help us remember the meaning.  Let’s take a look!</a:t>
            </a:r>
            <a:endParaRPr/>
          </a:p>
        </p:txBody>
      </p:sp>
      <p:sp>
        <p:nvSpPr>
          <p:cNvPr id="519" name="Google Shape;519;g25e11802ac4_0_10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5e11802ac4_0_13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g25e11802ac4_0_13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break up the term constants into two parts: root and suffix.</a:t>
            </a:r>
            <a:endParaRPr/>
          </a:p>
        </p:txBody>
      </p:sp>
      <p:sp>
        <p:nvSpPr>
          <p:cNvPr id="526" name="Google Shape;526;g25e11802ac4_0_13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5f381583a0_0_10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g25f381583a0_0_10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First, we have the root “constant” which means something that remains the same or does not change. In this word, it indicates that constants are things that stay the same. </a:t>
            </a:r>
            <a:endParaRPr/>
          </a:p>
        </p:txBody>
      </p:sp>
      <p:sp>
        <p:nvSpPr>
          <p:cNvPr id="538" name="Google Shape;538;g25f381583a0_0_109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5f381583a0_0_1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g25f381583a0_0_11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-s is the suffix</a:t>
            </a:r>
            <a:r>
              <a:rPr lang="en-US"/>
              <a:t>. The “-s” suffix means something is plural, or more than one thing. Now let’s put it all together. </a:t>
            </a:r>
            <a:endParaRPr/>
          </a:p>
        </p:txBody>
      </p:sp>
      <p:sp>
        <p:nvSpPr>
          <p:cNvPr id="549" name="Google Shape;549;g25f381583a0_0_11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5e11802ac4_0_16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g25e11802ac4_0_16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when we put it all together, constants means things that remain the same. </a:t>
            </a:r>
            <a:endParaRPr/>
          </a:p>
        </p:txBody>
      </p:sp>
      <p:sp>
        <p:nvSpPr>
          <p:cNvPr id="560" name="Google Shape;560;g25e11802ac4_0_16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5e11802ac4_0_17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25e11802ac4_0_17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572" name="Google Shape;572;g25e11802ac4_0_17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5e11802ac4_0_18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g25e11802ac4_0_18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can we use the word parts of the atmosphere to help us remember the definition of the term?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root constant means something that remains the same or does not change.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 is the suffix meaning plural, more than one.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a:t>So when we put it all together, constants means </a:t>
            </a:r>
            <a:r>
              <a:rPr lang="en-US"/>
              <a:t>things</a:t>
            </a:r>
            <a:r>
              <a:rPr lang="en-US"/>
              <a:t> that remain the same.]</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578" name="Google Shape;578;g25e11802ac4_0_180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5e11802ac4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5e11802ac4_0_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"Cause-and-effect"</a:t>
            </a:r>
            <a:r>
              <a:rPr lang="en-US"/>
              <a:t> is a way to understand how one thing leads to another. It's like figuring out why something happens. The "cause" is the reason, action, or event that makes something else happen, which we call the "effect." Understanding cause-and-effect helps us learn how things are connected and why certain things happen in the world around us.</a:t>
            </a:r>
            <a:endParaRPr/>
          </a:p>
        </p:txBody>
      </p:sp>
      <p:sp>
        <p:nvSpPr>
          <p:cNvPr id="146" name="Google Shape;146;g25e11802ac4_0_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25e11802ac4_0_2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g25e11802ac4_0_22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590" name="Google Shape;590;g25e11802ac4_0_22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25f381583a0_0_11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g25f381583a0_0_11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A constant is something that stays the same in an experiment. In this example, sunlight is constant. Both plants get the same amount of sunlight while one plant gets water and the other gets no water.</a:t>
            </a:r>
            <a:endParaRPr/>
          </a:p>
        </p:txBody>
      </p:sp>
      <p:sp>
        <p:nvSpPr>
          <p:cNvPr id="597" name="Google Shape;597;g25f381583a0_0_11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5e11802ac4_0_19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g25e11802ac4_0_19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constants</a:t>
            </a:r>
            <a:r>
              <a:rPr lang="en-US">
                <a:solidFill>
                  <a:srgbClr val="242424"/>
                </a:solidFill>
              </a:rPr>
              <a:t>. </a:t>
            </a:r>
            <a:endParaRPr/>
          </a:p>
        </p:txBody>
      </p:sp>
      <p:sp>
        <p:nvSpPr>
          <p:cNvPr id="605" name="Google Shape;605;g25e11802ac4_0_19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5e11802ac4_0_18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25e11802ac4_0_18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 </a:t>
            </a:r>
            <a:r>
              <a:rPr b="1" lang="en-US">
                <a:solidFill>
                  <a:srgbClr val="242424"/>
                </a:solidFill>
              </a:rPr>
              <a:t>constant</a:t>
            </a:r>
            <a:r>
              <a:rPr b="1" lang="en-US">
                <a:solidFill>
                  <a:srgbClr val="242424"/>
                </a:solidFill>
              </a:rPr>
              <a:t>s</a:t>
            </a:r>
            <a:r>
              <a:rPr lang="en-US">
                <a:solidFill>
                  <a:srgbClr val="242424"/>
                </a:solidFill>
              </a:rPr>
              <a:t> 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constants</a:t>
            </a:r>
            <a:r>
              <a:rPr b="1" lang="en-US"/>
              <a:t>.</a:t>
            </a:r>
            <a:endParaRPr>
              <a:solidFill>
                <a:schemeClr val="dk1"/>
              </a:solidFill>
            </a:endParaRPr>
          </a:p>
        </p:txBody>
      </p:sp>
      <p:sp>
        <p:nvSpPr>
          <p:cNvPr id="616" name="Google Shape;616;g25e11802ac4_0_188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5e11802ac4_0_19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g25e11802ac4_0_19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picture of</a:t>
            </a:r>
            <a:r>
              <a:rPr lang="en-US"/>
              <a:t> </a:t>
            </a:r>
            <a:r>
              <a:rPr b="1" lang="en-US"/>
              <a:t>constants</a:t>
            </a:r>
            <a:r>
              <a:rPr b="1" lang="en-US" sz="1200">
                <a:solidFill>
                  <a:schemeClr val="dk1"/>
                </a:solidFill>
              </a:rPr>
              <a:t> </a:t>
            </a:r>
            <a:r>
              <a:rPr lang="en-US" sz="1200">
                <a:solidFill>
                  <a:schemeClr val="dk1"/>
                </a:solidFill>
              </a:rPr>
              <a:t>from these four choices</a:t>
            </a:r>
            <a:r>
              <a:rPr lang="en-US"/>
              <a:t>.</a:t>
            </a:r>
            <a:endParaRPr/>
          </a:p>
        </p:txBody>
      </p:sp>
      <p:sp>
        <p:nvSpPr>
          <p:cNvPr id="638" name="Google Shape;638;g25e11802ac4_0_19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5f381583a0_0_11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g25f381583a0_0_11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This is the picture that shows </a:t>
            </a:r>
            <a:r>
              <a:rPr b="1" lang="en-US"/>
              <a:t>constants.</a:t>
            </a:r>
            <a:endParaRPr/>
          </a:p>
        </p:txBody>
      </p:sp>
      <p:sp>
        <p:nvSpPr>
          <p:cNvPr id="658" name="Google Shape;658;g25f381583a0_0_11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5e11802ac4_0_2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g25e11802ac4_0_210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a:t>
            </a:r>
            <a:r>
              <a:rPr b="1" lang="en-US"/>
              <a:t>constants</a:t>
            </a:r>
            <a:r>
              <a:rPr b="1" lang="en-US"/>
              <a:t>.</a:t>
            </a:r>
            <a:endParaRPr>
              <a:solidFill>
                <a:schemeClr val="dk1"/>
              </a:solidFill>
            </a:endParaRPr>
          </a:p>
        </p:txBody>
      </p:sp>
      <p:sp>
        <p:nvSpPr>
          <p:cNvPr id="679" name="Google Shape;679;g25e11802ac4_0_210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25e11802ac4_0_2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g25e11802ac4_0_2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definition of </a:t>
            </a:r>
            <a:r>
              <a:rPr b="1" lang="en-US"/>
              <a:t>constants</a:t>
            </a:r>
            <a:r>
              <a:rPr b="1" lang="en-US" sz="1200">
                <a:solidFill>
                  <a:schemeClr val="dk1"/>
                </a:solidFill>
              </a:rPr>
              <a:t> </a:t>
            </a:r>
            <a:r>
              <a:rPr lang="en-US" sz="1200">
                <a:solidFill>
                  <a:schemeClr val="dk1"/>
                </a:solidFill>
              </a:rPr>
              <a:t>from these four choices.</a:t>
            </a:r>
            <a:endParaRPr sz="1200">
              <a:solidFill>
                <a:schemeClr val="dk1"/>
              </a:solidFill>
            </a:endParaRPr>
          </a:p>
        </p:txBody>
      </p:sp>
      <p:sp>
        <p:nvSpPr>
          <p:cNvPr id="702" name="Google Shape;702;g25e11802ac4_0_21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5f381583a0_0_11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g25f381583a0_0_11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“Things that stay the same in an experiment” is correct! This is the definition of </a:t>
            </a:r>
            <a:r>
              <a:rPr b="1" lang="en-US"/>
              <a:t>constants.</a:t>
            </a:r>
            <a:endParaRPr sz="1200">
              <a:solidFill>
                <a:schemeClr val="dk1"/>
              </a:solidFill>
            </a:endParaRPr>
          </a:p>
        </p:txBody>
      </p:sp>
      <p:sp>
        <p:nvSpPr>
          <p:cNvPr id="723" name="Google Shape;723;g25f381583a0_0_11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25e11802ac4_0_23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4" name="Google Shape;744;g25e11802ac4_0_23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b="1" lang="en-US"/>
              <a:t>constants</a:t>
            </a:r>
            <a:r>
              <a:rPr lang="en-US"/>
              <a:t>: Things that stay the same in an experiment.</a:t>
            </a:r>
            <a:endParaRPr>
              <a:solidFill>
                <a:schemeClr val="dk1"/>
              </a:solidFill>
            </a:endParaRPr>
          </a:p>
        </p:txBody>
      </p:sp>
      <p:sp>
        <p:nvSpPr>
          <p:cNvPr id="745" name="Google Shape;745;g25e11802ac4_0_23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One term that you’ve likely heard year after year in science class is the </a:t>
            </a:r>
            <a:r>
              <a:rPr b="1" lang="en-US"/>
              <a:t>scientific method</a:t>
            </a:r>
            <a:r>
              <a:rPr lang="en-US"/>
              <a:t>.  The scientific method is a series of steps that investigators follow to answer questions about the natural world.  By following the same steps, investigators are able to copy and check the work that is done by others. Let’s do a quick review of some of these steps.</a:t>
            </a:r>
            <a:endParaRPr/>
          </a:p>
          <a:p>
            <a:pPr indent="0" lvl="0" marL="0" rtl="0" algn="l">
              <a:lnSpc>
                <a:spcPct val="100000"/>
              </a:lnSpc>
              <a:spcBef>
                <a:spcPts val="0"/>
              </a:spcBef>
              <a:spcAft>
                <a:spcPts val="0"/>
              </a:spcAft>
              <a:buSzPts val="1400"/>
              <a:buNone/>
            </a:pPr>
            <a:r>
              <a:t/>
            </a:r>
            <a:endParaRPr/>
          </a:p>
        </p:txBody>
      </p:sp>
      <p:sp>
        <p:nvSpPr>
          <p:cNvPr id="153" name="Google Shape;153;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5e11802ac4_0_23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g25e11802ac4_0_23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b="1" lang="en-US"/>
              <a:t>constants</a:t>
            </a:r>
            <a:r>
              <a:rPr b="1"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769" name="Google Shape;769;g25e11802ac4_0_23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25f381583a0_0_12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9" name="Google Shape;789;g25f381583a0_0_12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“Using the same amount of fertilizer for both plants” is correct! This is an example of </a:t>
            </a:r>
            <a:r>
              <a:rPr b="1" lang="en-US"/>
              <a:t>constants.</a:t>
            </a:r>
            <a:endParaRPr sz="1200">
              <a:solidFill>
                <a:schemeClr val="dk1"/>
              </a:solidFill>
            </a:endParaRPr>
          </a:p>
        </p:txBody>
      </p:sp>
      <p:sp>
        <p:nvSpPr>
          <p:cNvPr id="790" name="Google Shape;790;g25f381583a0_0_12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25e11802ac4_0_25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1" name="Google Shape;811;g25e11802ac4_0_25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b="1" lang="en-US" sz="1100"/>
              <a:t>constants</a:t>
            </a:r>
            <a:r>
              <a:rPr lang="en-US" sz="1100"/>
              <a:t>: </a:t>
            </a:r>
            <a:r>
              <a:rPr lang="en-US"/>
              <a:t>Using the same amount of fertilizer for both plants.</a:t>
            </a:r>
            <a:endParaRPr sz="1100">
              <a:solidFill>
                <a:schemeClr val="dk1"/>
              </a:solidFill>
            </a:endParaRPr>
          </a:p>
        </p:txBody>
      </p:sp>
      <p:sp>
        <p:nvSpPr>
          <p:cNvPr id="812" name="Google Shape;812;g25e11802ac4_0_25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25e11802ac4_0_25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6" name="Google Shape;836;g25e11802ac4_0_25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 constants 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837" name="Google Shape;837;g25e11802ac4_0_25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25f381583a0_0_12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6" name="Google Shape;856;g25f381583a0_0_12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“Constants help us accurately understand cause and effect </a:t>
            </a:r>
            <a:r>
              <a:rPr lang="en-US"/>
              <a:t>relationships</a:t>
            </a:r>
            <a:r>
              <a:rPr lang="en-US"/>
              <a:t> in science experiments</a:t>
            </a:r>
            <a:r>
              <a:rPr lang="en-US"/>
              <a:t>.” That is correct! This is an example of how </a:t>
            </a:r>
            <a:r>
              <a:rPr b="1" lang="en-US"/>
              <a:t>constans </a:t>
            </a:r>
            <a:r>
              <a:rPr lang="en-US"/>
              <a:t>impact your life.</a:t>
            </a:r>
            <a:endParaRPr sz="1200">
              <a:solidFill>
                <a:schemeClr val="dk1"/>
              </a:solidFill>
            </a:endParaRPr>
          </a:p>
        </p:txBody>
      </p:sp>
      <p:sp>
        <p:nvSpPr>
          <p:cNvPr id="857" name="Google Shape;857;g25f381583a0_0_12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25e11802ac4_0_26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7" name="Google Shape;877;g25e11802ac4_0_26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do</a:t>
            </a:r>
            <a:r>
              <a:rPr lang="en-US"/>
              <a:t> </a:t>
            </a:r>
            <a:r>
              <a:rPr b="1" lang="en-US"/>
              <a:t>constant</a:t>
            </a:r>
            <a:r>
              <a:rPr b="1" lang="en-US"/>
              <a:t>s</a:t>
            </a:r>
            <a:r>
              <a:rPr b="1" lang="en-US" sz="1200">
                <a:solidFill>
                  <a:schemeClr val="dk1"/>
                </a:solidFill>
              </a:rPr>
              <a:t> </a:t>
            </a:r>
            <a:r>
              <a:rPr lang="en-US" sz="1200">
                <a:solidFill>
                  <a:schemeClr val="dk1"/>
                </a:solidFill>
              </a:rPr>
              <a:t>impact my life?”: </a:t>
            </a:r>
            <a:r>
              <a:rPr lang="en-US"/>
              <a:t>Constants help us accurately understand cause and effect relationships in science experiments.</a:t>
            </a:r>
            <a:endParaRPr/>
          </a:p>
        </p:txBody>
      </p:sp>
      <p:sp>
        <p:nvSpPr>
          <p:cNvPr id="878" name="Google Shape;878;g25e11802ac4_0_26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3" name="Google Shape;903;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904" name="Google Shape;904;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25f381583a0_0_12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0" name="Google Shape;910;g25f381583a0_0_12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A constant is something that stays the same in an experiment. In this example, sunlight is constant. Both plants get the same amount of sunlight while one plant gets water and the other gets no water.</a:t>
            </a:r>
            <a:endParaRPr/>
          </a:p>
        </p:txBody>
      </p:sp>
      <p:sp>
        <p:nvSpPr>
          <p:cNvPr id="911" name="Google Shape;911;g25f381583a0_0_12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25f381583a0_0_12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8" name="Google Shape;918;g25f381583a0_0_12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Let’s reflect once more on our big question. Our “big question” is: </a:t>
            </a:r>
            <a:r>
              <a:rPr b="1" lang="en-US"/>
              <a:t>How do constants help us understand the results of science experiments?</a:t>
            </a:r>
            <a:endParaRPr b="1"/>
          </a:p>
          <a:p>
            <a:pPr indent="0" lvl="0" marL="0" rtl="0" algn="l">
              <a:spcBef>
                <a:spcPts val="0"/>
              </a:spcBef>
              <a:spcAft>
                <a:spcPts val="0"/>
              </a:spcAft>
              <a:buClr>
                <a:schemeClr val="dk1"/>
              </a:buClr>
              <a:buSzPts val="1400"/>
              <a:buFont typeface="Arial"/>
              <a:buNone/>
            </a:pPr>
            <a:r>
              <a:rPr lang="en-US"/>
              <a:t> </a:t>
            </a:r>
            <a:endParaRPr/>
          </a:p>
          <a:p>
            <a:pPr indent="0" lvl="0" marL="0" rtl="0" algn="l">
              <a:spcBef>
                <a:spcPts val="0"/>
              </a:spcBef>
              <a:spcAft>
                <a:spcPts val="0"/>
              </a:spcAft>
              <a:buClr>
                <a:schemeClr val="dk1"/>
              </a:buClr>
              <a:buSzPts val="1400"/>
              <a:buFont typeface="Arial"/>
              <a:buNone/>
            </a:pPr>
            <a:r>
              <a:rPr lang="en-US"/>
              <a:t>Does anyone have any additional examples to share that haven’t been discussed yet?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t>[Pause and illicit predictions from students.]</a:t>
            </a:r>
            <a:endParaRPr/>
          </a:p>
          <a:p>
            <a:pPr indent="0" lvl="0" marL="0" rtl="0" algn="l">
              <a:lnSpc>
                <a:spcPct val="100000"/>
              </a:lnSpc>
              <a:spcBef>
                <a:spcPts val="0"/>
              </a:spcBef>
              <a:spcAft>
                <a:spcPts val="0"/>
              </a:spcAft>
              <a:buSzPts val="1400"/>
              <a:buNone/>
            </a:pPr>
            <a:r>
              <a:t/>
            </a:r>
            <a:endParaRPr/>
          </a:p>
        </p:txBody>
      </p:sp>
      <p:sp>
        <p:nvSpPr>
          <p:cNvPr id="919" name="Google Shape;919;g25f381583a0_0_12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5e11802ac4_0_12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6" name="Google Shape;926;g25e11802ac4_0_120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Now that we’ve learned about constants, let’s do a demonstration. </a:t>
            </a:r>
            <a:endParaRPr sz="1100"/>
          </a:p>
          <a:p>
            <a:pPr indent="0" lvl="0" marL="0" rtl="0" algn="l">
              <a:lnSpc>
                <a:spcPct val="100000"/>
              </a:lnSpc>
              <a:spcBef>
                <a:spcPts val="0"/>
              </a:spcBef>
              <a:spcAft>
                <a:spcPts val="0"/>
              </a:spcAft>
              <a:buClr>
                <a:schemeClr val="dk1"/>
              </a:buClr>
              <a:buSzPts val="1400"/>
              <a:buFont typeface="Arial"/>
              <a:buNone/>
            </a:pPr>
            <a:r>
              <a:t/>
            </a:r>
            <a:endParaRPr sz="1100"/>
          </a:p>
          <a:p>
            <a:pPr indent="0" lvl="0" marL="0" rtl="0" algn="l">
              <a:lnSpc>
                <a:spcPct val="100000"/>
              </a:lnSpc>
              <a:spcBef>
                <a:spcPts val="0"/>
              </a:spcBef>
              <a:spcAft>
                <a:spcPts val="0"/>
              </a:spcAft>
              <a:buClr>
                <a:schemeClr val="dk1"/>
              </a:buClr>
              <a:buSzPts val="1400"/>
              <a:buFont typeface="Arial"/>
              <a:buNone/>
            </a:pPr>
            <a:r>
              <a:rPr lang="en-US" sz="1100"/>
              <a:t>On your tables, you have four cups/a muffin tin, 12 ice cubes, 2 tbsp salt, 2 tbsp, baking soda, 2 tbsp sand, a timer, and recording sheets. </a:t>
            </a:r>
            <a:endParaRPr sz="1100"/>
          </a:p>
          <a:p>
            <a:pPr indent="0" lvl="0" marL="0" rtl="0" algn="l">
              <a:lnSpc>
                <a:spcPct val="100000"/>
              </a:lnSpc>
              <a:spcBef>
                <a:spcPts val="0"/>
              </a:spcBef>
              <a:spcAft>
                <a:spcPts val="0"/>
              </a:spcAft>
              <a:buClr>
                <a:schemeClr val="dk1"/>
              </a:buClr>
              <a:buSzPts val="1400"/>
              <a:buFont typeface="Arial"/>
              <a:buNone/>
            </a:pPr>
            <a:r>
              <a:t/>
            </a:r>
            <a:endParaRPr sz="1100"/>
          </a:p>
          <a:p>
            <a:pPr indent="0" lvl="0" marL="0" rtl="0" algn="l">
              <a:spcBef>
                <a:spcPts val="0"/>
              </a:spcBef>
              <a:spcAft>
                <a:spcPts val="0"/>
              </a:spcAft>
              <a:buClr>
                <a:schemeClr val="dk1"/>
              </a:buClr>
              <a:buSzPts val="2000"/>
              <a:buFont typeface="Arial"/>
              <a:buNone/>
            </a:pPr>
            <a:r>
              <a:rPr lang="en-US" sz="1100"/>
              <a:t>Fill four cups (or muffin tin sections)  with five ice cubes in each. Sprinkle salt on one cup, sand on another cup, baking soda on another cup, and leave the last cup plain. Check on the ice cubes every few minutes during a 30 minute period. Time how long it takes for each ice cube to melt. Record how many minutes it takes for each cup to melt.</a:t>
            </a:r>
            <a:endParaRPr sz="1100"/>
          </a:p>
          <a:p>
            <a:pPr indent="0" lvl="0" marL="0" rtl="0" algn="l">
              <a:spcBef>
                <a:spcPts val="0"/>
              </a:spcBef>
              <a:spcAft>
                <a:spcPts val="0"/>
              </a:spcAft>
              <a:buClr>
                <a:schemeClr val="dk1"/>
              </a:buClr>
              <a:buSzPts val="2000"/>
              <a:buFont typeface="Arial"/>
              <a:buNone/>
            </a:pPr>
            <a:br>
              <a:rPr lang="en-US" sz="1100"/>
            </a:br>
            <a:r>
              <a:rPr lang="en-US" sz="1100"/>
              <a:t>We will reflect on this activity on the next slide.</a:t>
            </a:r>
            <a:r>
              <a:rPr lang="en-US" sz="1400"/>
              <a:t> </a:t>
            </a:r>
            <a:endParaRPr/>
          </a:p>
        </p:txBody>
      </p:sp>
      <p:sp>
        <p:nvSpPr>
          <p:cNvPr id="927" name="Google Shape;927;g25e11802ac4_0_120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5f381583a0_0_1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25f381583a0_0_1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A hypothesis is a suggested</a:t>
            </a:r>
            <a:r>
              <a:rPr b="1" lang="en-US"/>
              <a:t> </a:t>
            </a:r>
            <a:r>
              <a:rPr lang="en-US"/>
              <a:t>explanation or idea that can be tested through an experiment. It’s super important to note that a hypothesis must be able to be tested! The hypothesis predicts what will happen and why. </a:t>
            </a:r>
            <a:endParaRPr/>
          </a:p>
        </p:txBody>
      </p:sp>
      <p:sp>
        <p:nvSpPr>
          <p:cNvPr id="161" name="Google Shape;161;g25f381583a0_0_1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25e11802ac4_0_29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5" name="Google Shape;935;g25e11802ac4_0_29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Have students discuss these questions with a partner or with their table before calling on groups to share one of their responses with the class. </a:t>
            </a:r>
            <a:endParaRPr sz="1100"/>
          </a:p>
          <a:p>
            <a:pPr indent="0" lvl="0" marL="0" rtl="0" algn="l">
              <a:lnSpc>
                <a:spcPct val="100000"/>
              </a:lnSpc>
              <a:spcBef>
                <a:spcPts val="0"/>
              </a:spcBef>
              <a:spcAft>
                <a:spcPts val="0"/>
              </a:spcAft>
              <a:buClr>
                <a:schemeClr val="dk1"/>
              </a:buClr>
              <a:buSzPts val="1400"/>
              <a:buFont typeface="Arial"/>
              <a:buNone/>
            </a:pPr>
            <a:r>
              <a:t/>
            </a:r>
            <a:endParaRPr sz="1100"/>
          </a:p>
          <a:p>
            <a:pPr indent="0" lvl="0" marL="0" rtl="0" algn="l">
              <a:spcBef>
                <a:spcPts val="0"/>
              </a:spcBef>
              <a:spcAft>
                <a:spcPts val="0"/>
              </a:spcAft>
              <a:buClr>
                <a:schemeClr val="dk1"/>
              </a:buClr>
              <a:buSzPts val="2000"/>
              <a:buFont typeface="Arial"/>
              <a:buNone/>
            </a:pPr>
            <a:r>
              <a:rPr lang="en-US" sz="1100"/>
              <a:t>Ask yourselves…</a:t>
            </a:r>
            <a:endParaRPr sz="1100"/>
          </a:p>
          <a:p>
            <a:pPr indent="-298450" lvl="0" marL="457200" rtl="0" algn="l">
              <a:spcBef>
                <a:spcPts val="0"/>
              </a:spcBef>
              <a:spcAft>
                <a:spcPts val="0"/>
              </a:spcAft>
              <a:buClr>
                <a:schemeClr val="dk1"/>
              </a:buClr>
              <a:buSzPts val="1100"/>
              <a:buFont typeface="Calibri"/>
              <a:buAutoNum type="arabicPeriod"/>
            </a:pPr>
            <a:r>
              <a:rPr lang="en-US" sz="1100"/>
              <a:t>What are the independent, dependent, and control variables in this experiment?</a:t>
            </a:r>
            <a:endParaRPr sz="1100"/>
          </a:p>
          <a:p>
            <a:pPr indent="-298450" lvl="0" marL="457200" rtl="0" algn="l">
              <a:spcBef>
                <a:spcPts val="0"/>
              </a:spcBef>
              <a:spcAft>
                <a:spcPts val="0"/>
              </a:spcAft>
              <a:buClr>
                <a:schemeClr val="dk1"/>
              </a:buClr>
              <a:buSzPts val="1100"/>
              <a:buFont typeface="Calibri"/>
              <a:buAutoNum type="arabicPeriod"/>
            </a:pPr>
            <a:r>
              <a:rPr lang="en-US" sz="1100"/>
              <a:t>Are there any constants? If so, what are they? How do they help us understand the results of the experiment?</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US" sz="1100"/>
              <a:t>This small and simple experiment teaches us about variables and constants. In this experiment, the independent variables are the salt, baking soda, and sand. The dependent variable is how quickly the ice melted. The control variable is the one cup of ice that did not have anything on it. The constants are the amount of ice and substances you used. If we had used more ice or substances, like salt versus sand, this may have given us inaccurate results. Keeping the amount of ice and substances constant help us draw accurate conclusions from this experiment.</a:t>
            </a:r>
            <a:endParaRPr sz="1100"/>
          </a:p>
        </p:txBody>
      </p:sp>
      <p:sp>
        <p:nvSpPr>
          <p:cNvPr id="936" name="Google Shape;936;g25e11802ac4_0_29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4" name="Google Shape;944;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945" name="Google Shape;945;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0" name="Google Shape;95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5f381583a0_0_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25f381583a0_0_1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Next, you test your hypothesis in an experiment. Experiments are well-planned and each step is written down so other scientists can test the results. Data is recorded so you can decide if you hypothesis was correct. </a:t>
            </a:r>
            <a:endParaRPr/>
          </a:p>
          <a:p>
            <a:pPr indent="0" lvl="0" marL="0" rtl="0" algn="l">
              <a:lnSpc>
                <a:spcPct val="100000"/>
              </a:lnSpc>
              <a:spcBef>
                <a:spcPts val="0"/>
              </a:spcBef>
              <a:spcAft>
                <a:spcPts val="0"/>
              </a:spcAft>
              <a:buSzPts val="1400"/>
              <a:buNone/>
            </a:pPr>
            <a:r>
              <a:t/>
            </a:r>
            <a:endParaRPr/>
          </a:p>
        </p:txBody>
      </p:sp>
      <p:sp>
        <p:nvSpPr>
          <p:cNvPr id="169" name="Google Shape;169;g25f381583a0_0_10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5f381583a0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25f381583a0_0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 </a:t>
            </a:r>
            <a:r>
              <a:rPr b="1" lang="en-US"/>
              <a:t>variable</a:t>
            </a:r>
            <a:r>
              <a:rPr lang="en-US"/>
              <a:t> is something that can change or be changed in an experiment.</a:t>
            </a:r>
            <a:endParaRPr/>
          </a:p>
        </p:txBody>
      </p:sp>
      <p:sp>
        <p:nvSpPr>
          <p:cNvPr id="177" name="Google Shape;177;g25f381583a0_0_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3"/>
          <p:cNvSpPr/>
          <p:nvPr>
            <p:ph idx="2" type="pic"/>
          </p:nvPr>
        </p:nvSpPr>
        <p:spPr>
          <a:xfrm>
            <a:off x="1792288" y="612775"/>
            <a:ext cx="5486400" cy="4114800"/>
          </a:xfrm>
          <a:prstGeom prst="rect">
            <a:avLst/>
          </a:prstGeom>
          <a:noFill/>
          <a:ln>
            <a:noFill/>
          </a:ln>
        </p:spPr>
      </p:sp>
      <p:sp>
        <p:nvSpPr>
          <p:cNvPr id="68" name="Google Shape;68;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5.png"/><Relationship Id="rId11" Type="http://schemas.openxmlformats.org/officeDocument/2006/relationships/image" Target="../media/image3.png"/><Relationship Id="rId10" Type="http://schemas.openxmlformats.org/officeDocument/2006/relationships/image" Target="../media/image2.png"/><Relationship Id="rId12" Type="http://schemas.openxmlformats.org/officeDocument/2006/relationships/image" Target="../media/image12.png"/><Relationship Id="rId9"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9.png"/><Relationship Id="rId7" Type="http://schemas.openxmlformats.org/officeDocument/2006/relationships/image" Target="../media/image9.png"/><Relationship Id="rId8"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30.png"/><Relationship Id="rId6" Type="http://schemas.openxmlformats.org/officeDocument/2006/relationships/image" Target="../media/image16.png"/><Relationship Id="rId7"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0.png"/><Relationship Id="rId5" Type="http://schemas.openxmlformats.org/officeDocument/2006/relationships/image" Target="../media/image36.png"/><Relationship Id="rId6" Type="http://schemas.openxmlformats.org/officeDocument/2006/relationships/image" Target="../media/image21.png"/><Relationship Id="rId7"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20.png"/><Relationship Id="rId5" Type="http://schemas.openxmlformats.org/officeDocument/2006/relationships/image" Target="../media/image36.png"/><Relationship Id="rId6" Type="http://schemas.openxmlformats.org/officeDocument/2006/relationships/image" Target="../media/image21.png"/><Relationship Id="rId7"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20.png"/><Relationship Id="rId5" Type="http://schemas.openxmlformats.org/officeDocument/2006/relationships/image" Target="../media/image36.png"/><Relationship Id="rId6" Type="http://schemas.openxmlformats.org/officeDocument/2006/relationships/image" Target="../media/image21.png"/><Relationship Id="rId7"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5.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33.png"/><Relationship Id="rId5"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7.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1.jp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25.png"/><Relationship Id="rId5" Type="http://schemas.openxmlformats.org/officeDocument/2006/relationships/image" Target="../media/image42.png"/><Relationship Id="rId6" Type="http://schemas.openxmlformats.org/officeDocument/2006/relationships/image" Target="../media/image30.png"/><Relationship Id="rId7"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5.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7.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2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25.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png"/><Relationship Id="rId4" Type="http://schemas.openxmlformats.org/officeDocument/2006/relationships/image" Target="../media/image25.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4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5.png"/><Relationship Id="rId4" Type="http://schemas.openxmlformats.org/officeDocument/2006/relationships/image" Target="../media/image44.png"/><Relationship Id="rId5" Type="http://schemas.openxmlformats.org/officeDocument/2006/relationships/image" Target="../media/image5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5.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5.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5.pn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5.png"/><Relationship Id="rId4" Type="http://schemas.openxmlformats.org/officeDocument/2006/relationships/image" Target="../media/image49.png"/><Relationship Id="rId5" Type="http://schemas.openxmlformats.org/officeDocument/2006/relationships/image" Target="../media/image5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5.png"/><Relationship Id="rId4" Type="http://schemas.openxmlformats.org/officeDocument/2006/relationships/image" Target="../media/image49.png"/><Relationship Id="rId5" Type="http://schemas.openxmlformats.org/officeDocument/2006/relationships/image" Target="../media/image64.jpg"/><Relationship Id="rId6" Type="http://schemas.openxmlformats.org/officeDocument/2006/relationships/image" Target="../media/image6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5.png"/><Relationship Id="rId4" Type="http://schemas.openxmlformats.org/officeDocument/2006/relationships/image" Target="../media/image49.png"/><Relationship Id="rId5" Type="http://schemas.openxmlformats.org/officeDocument/2006/relationships/image" Target="../media/image64.jpg"/><Relationship Id="rId6" Type="http://schemas.openxmlformats.org/officeDocument/2006/relationships/image" Target="../media/image6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5.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5.png"/><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5.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5.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5.png"/><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40.pn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58.jpg"/><Relationship Id="rId4" Type="http://schemas.openxmlformats.org/officeDocument/2006/relationships/image" Target="../media/image40.png"/><Relationship Id="rId5" Type="http://schemas.openxmlformats.org/officeDocument/2006/relationships/image" Target="../media/image61.png"/><Relationship Id="rId6" Type="http://schemas.openxmlformats.org/officeDocument/2006/relationships/image" Target="../media/image6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58.jpg"/><Relationship Id="rId4" Type="http://schemas.openxmlformats.org/officeDocument/2006/relationships/image" Target="../media/image40.png"/><Relationship Id="rId5" Type="http://schemas.openxmlformats.org/officeDocument/2006/relationships/image" Target="../media/image61.png"/><Relationship Id="rId6" Type="http://schemas.openxmlformats.org/officeDocument/2006/relationships/image" Target="../media/image6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4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4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4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0.png"/><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14.png"/><Relationship Id="rId4" Type="http://schemas.openxmlformats.org/officeDocument/2006/relationships/image" Target="../media/image28.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57.png"/><Relationship Id="rId4" Type="http://schemas.openxmlformats.org/officeDocument/2006/relationships/image" Target="../media/image6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59.png"/><Relationship Id="rId4" Type="http://schemas.openxmlformats.org/officeDocument/2006/relationships/image" Target="../media/image63.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68.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66.jpg"/><Relationship Id="rId4" Type="http://schemas.openxmlformats.org/officeDocument/2006/relationships/image" Target="../media/image62.png"/><Relationship Id="rId5" Type="http://schemas.openxmlformats.org/officeDocument/2006/relationships/image" Target="../media/image6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p1"/>
          <p:cNvGrpSpPr/>
          <p:nvPr/>
        </p:nvGrpSpPr>
        <p:grpSpPr>
          <a:xfrm>
            <a:off x="1325592" y="297175"/>
            <a:ext cx="6456691" cy="6404394"/>
            <a:chOff x="814636" y="0"/>
            <a:chExt cx="5828917" cy="6404394"/>
          </a:xfrm>
        </p:grpSpPr>
        <p:sp>
          <p:nvSpPr>
            <p:cNvPr id="90" name="Google Shape;90;p1"/>
            <p:cNvSpPr/>
            <p:nvPr/>
          </p:nvSpPr>
          <p:spPr>
            <a:xfrm rot="10800000">
              <a:off x="1480984" y="68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txBox="1"/>
            <p:nvPr/>
          </p:nvSpPr>
          <p:spPr>
            <a:xfrm>
              <a:off x="1661623" y="68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848401" y="0"/>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rot="10800000">
              <a:off x="1480984" y="938929"/>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1661623" y="938929"/>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95" name="Google Shape;95;p1"/>
            <p:cNvSpPr/>
            <p:nvPr/>
          </p:nvSpPr>
          <p:spPr>
            <a:xfrm>
              <a:off x="824716" y="938929"/>
              <a:ext cx="722555" cy="722555"/>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rot="10800000">
              <a:off x="1480984" y="1877172"/>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
            <p:cNvSpPr txBox="1"/>
            <p:nvPr/>
          </p:nvSpPr>
          <p:spPr>
            <a:xfrm>
              <a:off x="1661623" y="1877172"/>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98" name="Google Shape;98;p1"/>
            <p:cNvSpPr/>
            <p:nvPr/>
          </p:nvSpPr>
          <p:spPr>
            <a:xfrm>
              <a:off x="814643" y="1875958"/>
              <a:ext cx="722555" cy="722555"/>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
            <p:cNvSpPr/>
            <p:nvPr/>
          </p:nvSpPr>
          <p:spPr>
            <a:xfrm rot="10800000">
              <a:off x="1480984" y="281541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1661623" y="2815415"/>
              <a:ext cx="4981926" cy="722555"/>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814636" y="2815415"/>
              <a:ext cx="722555" cy="722555"/>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txBox="1"/>
            <p:nvPr/>
          </p:nvSpPr>
          <p:spPr>
            <a:xfrm>
              <a:off x="1873753" y="3753671"/>
              <a:ext cx="47697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Morphological Word Parts</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b="0" i="0" sz="1800" u="none" cap="none" strike="noStrike">
                <a:solidFill>
                  <a:schemeClr val="lt1"/>
                </a:solidFill>
                <a:latin typeface="Calibri"/>
                <a:ea typeface="Calibri"/>
                <a:cs typeface="Calibri"/>
                <a:sym typeface="Calibri"/>
              </a:endParaRPr>
            </a:p>
          </p:txBody>
        </p:sp>
        <p:sp>
          <p:nvSpPr>
            <p:cNvPr id="104" name="Google Shape;104;p1"/>
            <p:cNvSpPr/>
            <p:nvPr/>
          </p:nvSpPr>
          <p:spPr>
            <a:xfrm>
              <a:off x="822078" y="4170465"/>
              <a:ext cx="722555" cy="722555"/>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08" name="Google Shape;108;p1"/>
          <p:cNvPicPr preferRelativeResize="0"/>
          <p:nvPr/>
        </p:nvPicPr>
        <p:blipFill rotWithShape="1">
          <a:blip r:embed="rId9">
            <a:alphaModFix/>
          </a:blip>
          <a:srcRect b="0" l="0" r="0" t="0"/>
          <a:stretch/>
        </p:blipFill>
        <p:spPr>
          <a:xfrm>
            <a:off x="5786600" y="4959804"/>
            <a:ext cx="385108" cy="347619"/>
          </a:xfrm>
          <a:prstGeom prst="rect">
            <a:avLst/>
          </a:prstGeom>
          <a:noFill/>
          <a:ln>
            <a:noFill/>
          </a:ln>
        </p:spPr>
      </p:pic>
      <p:pic>
        <p:nvPicPr>
          <p:cNvPr descr="Comment Dislike" id="109" name="Google Shape;109;p1"/>
          <p:cNvPicPr preferRelativeResize="0"/>
          <p:nvPr/>
        </p:nvPicPr>
        <p:blipFill rotWithShape="1">
          <a:blip r:embed="rId10">
            <a:alphaModFix/>
          </a:blip>
          <a:srcRect b="0" l="0" r="0" t="0"/>
          <a:stretch/>
        </p:blipFill>
        <p:spPr>
          <a:xfrm>
            <a:off x="6140137" y="4959804"/>
            <a:ext cx="385108" cy="347619"/>
          </a:xfrm>
          <a:prstGeom prst="rect">
            <a:avLst/>
          </a:prstGeom>
          <a:noFill/>
          <a:ln>
            <a:noFill/>
          </a:ln>
        </p:spPr>
      </p:pic>
      <p:pic>
        <p:nvPicPr>
          <p:cNvPr descr="Blog" id="110" name="Google Shape;110;p1"/>
          <p:cNvPicPr preferRelativeResize="0"/>
          <p:nvPr/>
        </p:nvPicPr>
        <p:blipFill rotWithShape="1">
          <a:blip r:embed="rId11">
            <a:alphaModFix/>
          </a:blip>
          <a:srcRect b="0" l="0" r="0" t="0"/>
          <a:stretch/>
        </p:blipFill>
        <p:spPr>
          <a:xfrm>
            <a:off x="5913444" y="4638256"/>
            <a:ext cx="385108" cy="347619"/>
          </a:xfrm>
          <a:prstGeom prst="rect">
            <a:avLst/>
          </a:prstGeom>
          <a:noFill/>
          <a:ln>
            <a:noFill/>
          </a:ln>
        </p:spPr>
      </p:pic>
      <p:pic>
        <p:nvPicPr>
          <p:cNvPr descr="Labor" id="111" name="Google Shape;111;p1"/>
          <p:cNvPicPr preferRelativeResize="0"/>
          <p:nvPr/>
        </p:nvPicPr>
        <p:blipFill rotWithShape="1">
          <a:blip r:embed="rId12">
            <a:alphaModFix/>
          </a:blip>
          <a:srcRect b="0" l="0" r="0" t="0"/>
          <a:stretch/>
        </p:blipFill>
        <p:spPr>
          <a:xfrm>
            <a:off x="5786600" y="5249251"/>
            <a:ext cx="335447"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14" name="Google Shape;114;p1"/>
          <p:cNvSpPr/>
          <p:nvPr/>
        </p:nvSpPr>
        <p:spPr>
          <a:xfrm>
            <a:off x="4452593" y="5493587"/>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15" name="Google Shape;115;p1"/>
          <p:cNvCxnSpPr/>
          <p:nvPr/>
        </p:nvCxnSpPr>
        <p:spPr>
          <a:xfrm>
            <a:off x="4588494" y="5493587"/>
            <a:ext cx="0" cy="76200"/>
          </a:xfrm>
          <a:prstGeom prst="straightConnector1">
            <a:avLst/>
          </a:prstGeom>
          <a:noFill/>
          <a:ln cap="flat" cmpd="sng" w="25400">
            <a:solidFill>
              <a:srgbClr val="FF932B"/>
            </a:solidFill>
            <a:prstDash val="solid"/>
            <a:round/>
            <a:headEnd len="sm" w="sm" type="none"/>
            <a:tailEnd len="sm" w="sm" type="none"/>
          </a:ln>
        </p:spPr>
      </p:cxnSp>
      <p:cxnSp>
        <p:nvCxnSpPr>
          <p:cNvPr id="116" name="Google Shape;116;p1"/>
          <p:cNvCxnSpPr>
            <a:stCxn id="117" idx="4"/>
            <a:endCxn id="114" idx="2"/>
          </p:cNvCxnSpPr>
          <p:nvPr/>
        </p:nvCxnSpPr>
        <p:spPr>
          <a:xfrm>
            <a:off x="4587304" y="5666878"/>
            <a:ext cx="600" cy="77100"/>
          </a:xfrm>
          <a:prstGeom prst="straightConnector1">
            <a:avLst/>
          </a:prstGeom>
          <a:noFill/>
          <a:ln cap="flat" cmpd="sng" w="25400">
            <a:solidFill>
              <a:srgbClr val="FF932B"/>
            </a:solidFill>
            <a:prstDash val="solid"/>
            <a:round/>
            <a:headEnd len="sm" w="sm" type="none"/>
            <a:tailEnd len="sm" w="sm" type="none"/>
          </a:ln>
        </p:spPr>
      </p:cxnSp>
      <p:cxnSp>
        <p:nvCxnSpPr>
          <p:cNvPr id="118" name="Google Shape;118;p1"/>
          <p:cNvCxnSpPr/>
          <p:nvPr/>
        </p:nvCxnSpPr>
        <p:spPr>
          <a:xfrm>
            <a:off x="4452593" y="5618269"/>
            <a:ext cx="78900" cy="0"/>
          </a:xfrm>
          <a:prstGeom prst="straightConnector1">
            <a:avLst/>
          </a:prstGeom>
          <a:noFill/>
          <a:ln cap="flat" cmpd="sng" w="25400">
            <a:solidFill>
              <a:srgbClr val="FF932B"/>
            </a:solidFill>
            <a:prstDash val="solid"/>
            <a:round/>
            <a:headEnd len="sm" w="sm" type="none"/>
            <a:tailEnd len="sm" w="sm" type="none"/>
          </a:ln>
        </p:spPr>
      </p:cxnSp>
      <p:cxnSp>
        <p:nvCxnSpPr>
          <p:cNvPr id="119" name="Google Shape;119;p1"/>
          <p:cNvCxnSpPr/>
          <p:nvPr/>
        </p:nvCxnSpPr>
        <p:spPr>
          <a:xfrm>
            <a:off x="4643028" y="5616627"/>
            <a:ext cx="80400" cy="0"/>
          </a:xfrm>
          <a:prstGeom prst="straightConnector1">
            <a:avLst/>
          </a:prstGeom>
          <a:noFill/>
          <a:ln cap="flat" cmpd="sng" w="25400">
            <a:solidFill>
              <a:srgbClr val="FF932B"/>
            </a:solidFill>
            <a:prstDash val="solid"/>
            <a:round/>
            <a:headEnd len="sm" w="sm" type="none"/>
            <a:tailEnd len="sm" w="sm" type="none"/>
          </a:ln>
        </p:spPr>
      </p:cxnSp>
      <p:sp>
        <p:nvSpPr>
          <p:cNvPr id="117" name="Google Shape;117;p1"/>
          <p:cNvSpPr/>
          <p:nvPr/>
        </p:nvSpPr>
        <p:spPr>
          <a:xfrm>
            <a:off x="4531654" y="5569678"/>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g25f381583a0_0_274"/>
          <p:cNvPicPr preferRelativeResize="0"/>
          <p:nvPr/>
        </p:nvPicPr>
        <p:blipFill rotWithShape="1">
          <a:blip r:embed="rId3">
            <a:alphaModFix/>
          </a:blip>
          <a:srcRect b="9198" l="0" r="0" t="0"/>
          <a:stretch/>
        </p:blipFill>
        <p:spPr>
          <a:xfrm>
            <a:off x="484100" y="2129450"/>
            <a:ext cx="2536125" cy="2302900"/>
          </a:xfrm>
          <a:prstGeom prst="rect">
            <a:avLst/>
          </a:prstGeom>
          <a:noFill/>
          <a:ln>
            <a:noFill/>
          </a:ln>
        </p:spPr>
      </p:pic>
      <p:pic>
        <p:nvPicPr>
          <p:cNvPr id="188" name="Google Shape;188;g25f381583a0_0_274"/>
          <p:cNvPicPr preferRelativeResize="0"/>
          <p:nvPr/>
        </p:nvPicPr>
        <p:blipFill rotWithShape="1">
          <a:blip r:embed="rId4">
            <a:alphaModFix/>
          </a:blip>
          <a:srcRect b="1903" l="1068" r="0" t="0"/>
          <a:stretch/>
        </p:blipFill>
        <p:spPr>
          <a:xfrm rot="-7012090">
            <a:off x="3977832" y="2561133"/>
            <a:ext cx="2104082" cy="1332834"/>
          </a:xfrm>
          <a:prstGeom prst="rect">
            <a:avLst/>
          </a:prstGeom>
          <a:noFill/>
          <a:ln>
            <a:noFill/>
          </a:ln>
        </p:spPr>
      </p:pic>
      <p:pic>
        <p:nvPicPr>
          <p:cNvPr id="189" name="Google Shape;189;g25f381583a0_0_274"/>
          <p:cNvPicPr preferRelativeResize="0"/>
          <p:nvPr/>
        </p:nvPicPr>
        <p:blipFill rotWithShape="1">
          <a:blip r:embed="rId5">
            <a:alphaModFix/>
          </a:blip>
          <a:srcRect b="0" l="0" r="0" t="0"/>
          <a:stretch/>
        </p:blipFill>
        <p:spPr>
          <a:xfrm>
            <a:off x="3558025" y="3086129"/>
            <a:ext cx="1237975" cy="1321478"/>
          </a:xfrm>
          <a:prstGeom prst="rect">
            <a:avLst/>
          </a:prstGeom>
          <a:noFill/>
          <a:ln>
            <a:noFill/>
          </a:ln>
        </p:spPr>
      </p:pic>
      <p:pic>
        <p:nvPicPr>
          <p:cNvPr id="190" name="Google Shape;190;g25f381583a0_0_274"/>
          <p:cNvPicPr preferRelativeResize="0"/>
          <p:nvPr/>
        </p:nvPicPr>
        <p:blipFill rotWithShape="1">
          <a:blip r:embed="rId6">
            <a:alphaModFix/>
          </a:blip>
          <a:srcRect b="0" l="0" r="0" t="0"/>
          <a:stretch/>
        </p:blipFill>
        <p:spPr>
          <a:xfrm>
            <a:off x="6266799" y="2439262"/>
            <a:ext cx="2445200" cy="1840975"/>
          </a:xfrm>
          <a:prstGeom prst="rect">
            <a:avLst/>
          </a:prstGeom>
          <a:noFill/>
          <a:ln>
            <a:noFill/>
          </a:ln>
        </p:spPr>
      </p:pic>
      <p:sp>
        <p:nvSpPr>
          <p:cNvPr id="191" name="Google Shape;191;g25f381583a0_0_274"/>
          <p:cNvSpPr txBox="1"/>
          <p:nvPr/>
        </p:nvSpPr>
        <p:spPr>
          <a:xfrm>
            <a:off x="352963" y="4706000"/>
            <a:ext cx="2798400" cy="63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200">
                <a:solidFill>
                  <a:schemeClr val="dk1"/>
                </a:solidFill>
                <a:latin typeface="Calibri"/>
                <a:ea typeface="Calibri"/>
                <a:cs typeface="Calibri"/>
                <a:sym typeface="Calibri"/>
              </a:rPr>
              <a:t>Independent </a:t>
            </a:r>
            <a:endParaRPr sz="3200">
              <a:solidFill>
                <a:schemeClr val="dk1"/>
              </a:solidFill>
              <a:latin typeface="Calibri"/>
              <a:ea typeface="Calibri"/>
              <a:cs typeface="Calibri"/>
              <a:sym typeface="Calibri"/>
            </a:endParaRPr>
          </a:p>
          <a:p>
            <a:pPr indent="0" lvl="0" marL="0" rtl="0" algn="ctr">
              <a:spcBef>
                <a:spcPts val="0"/>
              </a:spcBef>
              <a:spcAft>
                <a:spcPts val="0"/>
              </a:spcAft>
              <a:buNone/>
            </a:pPr>
            <a:r>
              <a:rPr lang="en-US" sz="3200">
                <a:solidFill>
                  <a:schemeClr val="dk1"/>
                </a:solidFill>
                <a:latin typeface="Calibri"/>
                <a:ea typeface="Calibri"/>
                <a:cs typeface="Calibri"/>
                <a:sym typeface="Calibri"/>
              </a:rPr>
              <a:t>Variable</a:t>
            </a:r>
            <a:endParaRPr sz="3200">
              <a:solidFill>
                <a:schemeClr val="dk1"/>
              </a:solidFill>
              <a:latin typeface="Calibri"/>
              <a:ea typeface="Calibri"/>
              <a:cs typeface="Calibri"/>
              <a:sym typeface="Calibri"/>
            </a:endParaRPr>
          </a:p>
        </p:txBody>
      </p:sp>
      <p:sp>
        <p:nvSpPr>
          <p:cNvPr id="192" name="Google Shape;192;g25f381583a0_0_274"/>
          <p:cNvSpPr txBox="1"/>
          <p:nvPr/>
        </p:nvSpPr>
        <p:spPr>
          <a:xfrm>
            <a:off x="3172788" y="4679225"/>
            <a:ext cx="2798400" cy="63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200">
                <a:solidFill>
                  <a:srgbClr val="242424"/>
                </a:solidFill>
                <a:latin typeface="Calibri"/>
                <a:ea typeface="Calibri"/>
                <a:cs typeface="Calibri"/>
                <a:sym typeface="Calibri"/>
              </a:rPr>
              <a:t>Dependent</a:t>
            </a:r>
            <a:endParaRPr sz="3200">
              <a:solidFill>
                <a:srgbClr val="242424"/>
              </a:solidFill>
              <a:latin typeface="Calibri"/>
              <a:ea typeface="Calibri"/>
              <a:cs typeface="Calibri"/>
              <a:sym typeface="Calibri"/>
            </a:endParaRPr>
          </a:p>
          <a:p>
            <a:pPr indent="0" lvl="0" marL="0" rtl="0" algn="ctr">
              <a:spcBef>
                <a:spcPts val="0"/>
              </a:spcBef>
              <a:spcAft>
                <a:spcPts val="0"/>
              </a:spcAft>
              <a:buNone/>
            </a:pPr>
            <a:r>
              <a:rPr lang="en-US" sz="3200">
                <a:solidFill>
                  <a:srgbClr val="242424"/>
                </a:solidFill>
                <a:latin typeface="Calibri"/>
                <a:ea typeface="Calibri"/>
                <a:cs typeface="Calibri"/>
                <a:sym typeface="Calibri"/>
              </a:rPr>
              <a:t>Variable</a:t>
            </a:r>
            <a:endParaRPr sz="3200">
              <a:solidFill>
                <a:srgbClr val="242424"/>
              </a:solidFill>
              <a:latin typeface="Calibri"/>
              <a:ea typeface="Calibri"/>
              <a:cs typeface="Calibri"/>
              <a:sym typeface="Calibri"/>
            </a:endParaRPr>
          </a:p>
        </p:txBody>
      </p:sp>
      <p:sp>
        <p:nvSpPr>
          <p:cNvPr id="193" name="Google Shape;193;g25f381583a0_0_274"/>
          <p:cNvSpPr txBox="1"/>
          <p:nvPr/>
        </p:nvSpPr>
        <p:spPr>
          <a:xfrm>
            <a:off x="5992613" y="4679225"/>
            <a:ext cx="2798400" cy="63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200">
                <a:solidFill>
                  <a:srgbClr val="242424"/>
                </a:solidFill>
                <a:latin typeface="Calibri"/>
                <a:ea typeface="Calibri"/>
                <a:cs typeface="Calibri"/>
                <a:sym typeface="Calibri"/>
              </a:rPr>
              <a:t>Control</a:t>
            </a:r>
            <a:endParaRPr sz="3200">
              <a:solidFill>
                <a:srgbClr val="242424"/>
              </a:solidFill>
              <a:latin typeface="Calibri"/>
              <a:ea typeface="Calibri"/>
              <a:cs typeface="Calibri"/>
              <a:sym typeface="Calibri"/>
            </a:endParaRPr>
          </a:p>
          <a:p>
            <a:pPr indent="0" lvl="0" marL="0" rtl="0" algn="ctr">
              <a:spcBef>
                <a:spcPts val="0"/>
              </a:spcBef>
              <a:spcAft>
                <a:spcPts val="0"/>
              </a:spcAft>
              <a:buNone/>
            </a:pPr>
            <a:r>
              <a:rPr lang="en-US" sz="3200">
                <a:solidFill>
                  <a:srgbClr val="242424"/>
                </a:solidFill>
                <a:latin typeface="Calibri"/>
                <a:ea typeface="Calibri"/>
                <a:cs typeface="Calibri"/>
                <a:sym typeface="Calibri"/>
              </a:rPr>
              <a:t>Variable</a:t>
            </a:r>
            <a:endParaRPr sz="3200">
              <a:solidFill>
                <a:srgbClr val="242424"/>
              </a:solidFill>
              <a:latin typeface="Calibri"/>
              <a:ea typeface="Calibri"/>
              <a:cs typeface="Calibri"/>
              <a:sym typeface="Calibri"/>
            </a:endParaRPr>
          </a:p>
          <a:p>
            <a:pPr indent="0" lvl="0" marL="0" rtl="0" algn="ctr">
              <a:spcBef>
                <a:spcPts val="0"/>
              </a:spcBef>
              <a:spcAft>
                <a:spcPts val="0"/>
              </a:spcAft>
              <a:buNone/>
            </a:pPr>
            <a:r>
              <a:t/>
            </a:r>
            <a:endParaRPr sz="3200">
              <a:solidFill>
                <a:srgbClr val="FF0000"/>
              </a:solidFill>
              <a:latin typeface="Calibri"/>
              <a:ea typeface="Calibri"/>
              <a:cs typeface="Calibri"/>
              <a:sym typeface="Calibri"/>
            </a:endParaRPr>
          </a:p>
        </p:txBody>
      </p:sp>
      <p:sp>
        <p:nvSpPr>
          <p:cNvPr id="194" name="Google Shape;194;g25f381583a0_0_274"/>
          <p:cNvSpPr txBox="1"/>
          <p:nvPr>
            <p:ph type="title"/>
          </p:nvPr>
        </p:nvSpPr>
        <p:spPr>
          <a:xfrm>
            <a:off x="880348" y="587126"/>
            <a:ext cx="7383300" cy="1152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Three kinds of variables:</a:t>
            </a:r>
            <a:endParaRPr/>
          </a:p>
        </p:txBody>
      </p:sp>
      <p:sp>
        <p:nvSpPr>
          <p:cNvPr descr="Rewind" id="195" name="Google Shape;195;g25f381583a0_0_274"/>
          <p:cNvSpPr/>
          <p:nvPr/>
        </p:nvSpPr>
        <p:spPr>
          <a:xfrm>
            <a:off x="0" y="0"/>
            <a:ext cx="920100" cy="7803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g25f381583a0_0_363"/>
          <p:cNvPicPr preferRelativeResize="0"/>
          <p:nvPr/>
        </p:nvPicPr>
        <p:blipFill rotWithShape="1">
          <a:blip r:embed="rId3">
            <a:alphaModFix/>
          </a:blip>
          <a:srcRect b="15855" l="0" r="0" t="23765"/>
          <a:stretch/>
        </p:blipFill>
        <p:spPr>
          <a:xfrm>
            <a:off x="1263675" y="2736575"/>
            <a:ext cx="6616650" cy="2996325"/>
          </a:xfrm>
          <a:prstGeom prst="rect">
            <a:avLst/>
          </a:prstGeom>
          <a:noFill/>
          <a:ln>
            <a:noFill/>
          </a:ln>
        </p:spPr>
      </p:pic>
      <p:sp>
        <p:nvSpPr>
          <p:cNvPr descr="Rewind" id="202" name="Google Shape;202;g25f381583a0_0_363"/>
          <p:cNvSpPr/>
          <p:nvPr/>
        </p:nvSpPr>
        <p:spPr>
          <a:xfrm>
            <a:off x="0" y="0"/>
            <a:ext cx="920100" cy="780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25f381583a0_0_363"/>
          <p:cNvSpPr txBox="1"/>
          <p:nvPr/>
        </p:nvSpPr>
        <p:spPr>
          <a:xfrm>
            <a:off x="1846650" y="608450"/>
            <a:ext cx="54507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lang="en-US" sz="5400">
                <a:latin typeface="Calibri"/>
                <a:ea typeface="Calibri"/>
                <a:cs typeface="Calibri"/>
                <a:sym typeface="Calibri"/>
              </a:rPr>
              <a:t>Independent Variable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g25f381583a0_0_446"/>
          <p:cNvPicPr preferRelativeResize="0"/>
          <p:nvPr/>
        </p:nvPicPr>
        <p:blipFill rotWithShape="1">
          <a:blip r:embed="rId3">
            <a:alphaModFix/>
          </a:blip>
          <a:srcRect b="16526" l="0" r="0" t="24238"/>
          <a:stretch/>
        </p:blipFill>
        <p:spPr>
          <a:xfrm>
            <a:off x="1015400" y="2821275"/>
            <a:ext cx="7437676" cy="3304125"/>
          </a:xfrm>
          <a:prstGeom prst="rect">
            <a:avLst/>
          </a:prstGeom>
          <a:noFill/>
          <a:ln>
            <a:noFill/>
          </a:ln>
        </p:spPr>
      </p:pic>
      <p:sp>
        <p:nvSpPr>
          <p:cNvPr descr="Rewind" id="210" name="Google Shape;210;g25f381583a0_0_446"/>
          <p:cNvSpPr/>
          <p:nvPr/>
        </p:nvSpPr>
        <p:spPr>
          <a:xfrm>
            <a:off x="0" y="0"/>
            <a:ext cx="920100" cy="780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25f381583a0_0_446"/>
          <p:cNvSpPr txBox="1"/>
          <p:nvPr/>
        </p:nvSpPr>
        <p:spPr>
          <a:xfrm>
            <a:off x="2773350" y="608450"/>
            <a:ext cx="3597300" cy="1754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lang="en-US" sz="5400">
                <a:latin typeface="Calibri"/>
                <a:ea typeface="Calibri"/>
                <a:cs typeface="Calibri"/>
                <a:sym typeface="Calibri"/>
              </a:rPr>
              <a:t>Dependent Variable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g25f381583a0_0_707"/>
          <p:cNvPicPr preferRelativeResize="0"/>
          <p:nvPr/>
        </p:nvPicPr>
        <p:blipFill>
          <a:blip r:embed="rId3">
            <a:alphaModFix/>
          </a:blip>
          <a:stretch>
            <a:fillRect/>
          </a:stretch>
        </p:blipFill>
        <p:spPr>
          <a:xfrm>
            <a:off x="747195" y="2968396"/>
            <a:ext cx="2888376" cy="2255150"/>
          </a:xfrm>
          <a:prstGeom prst="rect">
            <a:avLst/>
          </a:prstGeom>
          <a:noFill/>
          <a:ln>
            <a:noFill/>
          </a:ln>
        </p:spPr>
      </p:pic>
      <p:pic>
        <p:nvPicPr>
          <p:cNvPr id="218" name="Google Shape;218;g25f381583a0_0_707"/>
          <p:cNvPicPr preferRelativeResize="0"/>
          <p:nvPr/>
        </p:nvPicPr>
        <p:blipFill>
          <a:blip r:embed="rId4">
            <a:alphaModFix/>
          </a:blip>
          <a:stretch>
            <a:fillRect/>
          </a:stretch>
        </p:blipFill>
        <p:spPr>
          <a:xfrm>
            <a:off x="5853749" y="3674662"/>
            <a:ext cx="2735976" cy="1159938"/>
          </a:xfrm>
          <a:prstGeom prst="rect">
            <a:avLst/>
          </a:prstGeom>
          <a:noFill/>
          <a:ln>
            <a:noFill/>
          </a:ln>
        </p:spPr>
      </p:pic>
      <p:pic>
        <p:nvPicPr>
          <p:cNvPr id="219" name="Google Shape;219;g25f381583a0_0_707"/>
          <p:cNvPicPr preferRelativeResize="0"/>
          <p:nvPr/>
        </p:nvPicPr>
        <p:blipFill>
          <a:blip r:embed="rId5">
            <a:alphaModFix/>
          </a:blip>
          <a:stretch>
            <a:fillRect/>
          </a:stretch>
        </p:blipFill>
        <p:spPr>
          <a:xfrm>
            <a:off x="430623" y="1212382"/>
            <a:ext cx="1393198" cy="1393198"/>
          </a:xfrm>
          <a:prstGeom prst="rect">
            <a:avLst/>
          </a:prstGeom>
          <a:noFill/>
          <a:ln>
            <a:noFill/>
          </a:ln>
        </p:spPr>
      </p:pic>
      <p:pic>
        <p:nvPicPr>
          <p:cNvPr id="220" name="Google Shape;220;g25f381583a0_0_707"/>
          <p:cNvPicPr preferRelativeResize="0"/>
          <p:nvPr/>
        </p:nvPicPr>
        <p:blipFill>
          <a:blip r:embed="rId6">
            <a:alphaModFix/>
          </a:blip>
          <a:stretch>
            <a:fillRect/>
          </a:stretch>
        </p:blipFill>
        <p:spPr>
          <a:xfrm>
            <a:off x="3673096" y="2357438"/>
            <a:ext cx="2143125" cy="2143125"/>
          </a:xfrm>
          <a:prstGeom prst="rect">
            <a:avLst/>
          </a:prstGeom>
          <a:noFill/>
          <a:ln>
            <a:noFill/>
          </a:ln>
        </p:spPr>
      </p:pic>
      <p:sp>
        <p:nvSpPr>
          <p:cNvPr id="221" name="Google Shape;221;g25f381583a0_0_707"/>
          <p:cNvSpPr txBox="1"/>
          <p:nvPr/>
        </p:nvSpPr>
        <p:spPr>
          <a:xfrm>
            <a:off x="1541475" y="2197850"/>
            <a:ext cx="1760700" cy="8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800">
                <a:latin typeface="Calibri"/>
                <a:ea typeface="Calibri"/>
                <a:cs typeface="Calibri"/>
                <a:sym typeface="Calibri"/>
              </a:rPr>
              <a:t>Cause</a:t>
            </a:r>
            <a:endParaRPr b="1" sz="3800">
              <a:latin typeface="Calibri"/>
              <a:ea typeface="Calibri"/>
              <a:cs typeface="Calibri"/>
              <a:sym typeface="Calibri"/>
            </a:endParaRPr>
          </a:p>
        </p:txBody>
      </p:sp>
      <p:sp>
        <p:nvSpPr>
          <p:cNvPr id="222" name="Google Shape;222;g25f381583a0_0_707"/>
          <p:cNvSpPr txBox="1"/>
          <p:nvPr/>
        </p:nvSpPr>
        <p:spPr>
          <a:xfrm>
            <a:off x="6341375" y="2357450"/>
            <a:ext cx="1760700" cy="8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800">
                <a:latin typeface="Calibri"/>
                <a:ea typeface="Calibri"/>
                <a:cs typeface="Calibri"/>
                <a:sym typeface="Calibri"/>
              </a:rPr>
              <a:t>Effect</a:t>
            </a:r>
            <a:endParaRPr b="1" sz="3800">
              <a:latin typeface="Calibri"/>
              <a:ea typeface="Calibri"/>
              <a:cs typeface="Calibri"/>
              <a:sym typeface="Calibri"/>
            </a:endParaRPr>
          </a:p>
        </p:txBody>
      </p:sp>
      <p:sp>
        <p:nvSpPr>
          <p:cNvPr descr="Rewind" id="223" name="Google Shape;223;g25f381583a0_0_707"/>
          <p:cNvSpPr/>
          <p:nvPr/>
        </p:nvSpPr>
        <p:spPr>
          <a:xfrm>
            <a:off x="0" y="0"/>
            <a:ext cx="920100" cy="7803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25f381583a0_0_707"/>
          <p:cNvSpPr txBox="1"/>
          <p:nvPr/>
        </p:nvSpPr>
        <p:spPr>
          <a:xfrm>
            <a:off x="747200" y="5223550"/>
            <a:ext cx="3480000" cy="8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800">
                <a:latin typeface="Calibri"/>
                <a:ea typeface="Calibri"/>
                <a:cs typeface="Calibri"/>
                <a:sym typeface="Calibri"/>
              </a:rPr>
              <a:t>Independent Variable</a:t>
            </a:r>
            <a:endParaRPr sz="3800">
              <a:latin typeface="Calibri"/>
              <a:ea typeface="Calibri"/>
              <a:cs typeface="Calibri"/>
              <a:sym typeface="Calibri"/>
            </a:endParaRPr>
          </a:p>
        </p:txBody>
      </p:sp>
      <p:sp>
        <p:nvSpPr>
          <p:cNvPr id="225" name="Google Shape;225;g25f381583a0_0_707"/>
          <p:cNvSpPr txBox="1"/>
          <p:nvPr/>
        </p:nvSpPr>
        <p:spPr>
          <a:xfrm>
            <a:off x="5397275" y="5302200"/>
            <a:ext cx="3480000" cy="8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800">
                <a:latin typeface="Calibri"/>
                <a:ea typeface="Calibri"/>
                <a:cs typeface="Calibri"/>
                <a:sym typeface="Calibri"/>
              </a:rPr>
              <a:t>Dependent </a:t>
            </a:r>
            <a:r>
              <a:rPr lang="en-US" sz="3800">
                <a:latin typeface="Calibri"/>
                <a:ea typeface="Calibri"/>
                <a:cs typeface="Calibri"/>
                <a:sym typeface="Calibri"/>
              </a:rPr>
              <a:t>Variable</a:t>
            </a:r>
            <a:endParaRPr sz="3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descr="Questions" id="231" name="Google Shape;231;p12"/>
          <p:cNvSpPr/>
          <p:nvPr/>
        </p:nvSpPr>
        <p:spPr>
          <a:xfrm>
            <a:off x="2286000" y="1113692"/>
            <a:ext cx="4572000" cy="4443046"/>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g25f381583a0_0_825"/>
          <p:cNvPicPr preferRelativeResize="0"/>
          <p:nvPr/>
        </p:nvPicPr>
        <p:blipFill rotWithShape="1">
          <a:blip r:embed="rId3">
            <a:alphaModFix/>
          </a:blip>
          <a:srcRect b="0" l="0" r="2789" t="0"/>
          <a:stretch/>
        </p:blipFill>
        <p:spPr>
          <a:xfrm>
            <a:off x="5036850" y="167650"/>
            <a:ext cx="3779300" cy="2915875"/>
          </a:xfrm>
          <a:prstGeom prst="rect">
            <a:avLst/>
          </a:prstGeom>
          <a:noFill/>
          <a:ln>
            <a:noFill/>
          </a:ln>
        </p:spPr>
      </p:pic>
      <p:sp>
        <p:nvSpPr>
          <p:cNvPr id="238" name="Google Shape;238;g25f381583a0_0_825"/>
          <p:cNvSpPr txBox="1"/>
          <p:nvPr/>
        </p:nvSpPr>
        <p:spPr>
          <a:xfrm>
            <a:off x="156900" y="2318300"/>
            <a:ext cx="3597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3600">
                <a:latin typeface="Calibri"/>
                <a:ea typeface="Calibri"/>
                <a:cs typeface="Calibri"/>
                <a:sym typeface="Calibri"/>
              </a:rPr>
              <a:t>A variable is…</a:t>
            </a:r>
            <a:endParaRPr b="0" i="0" sz="3600" u="none" cap="none" strike="noStrike">
              <a:solidFill>
                <a:srgbClr val="000000"/>
              </a:solidFill>
              <a:latin typeface="Arial"/>
              <a:ea typeface="Arial"/>
              <a:cs typeface="Arial"/>
              <a:sym typeface="Arial"/>
            </a:endParaRPr>
          </a:p>
        </p:txBody>
      </p:sp>
      <p:sp>
        <p:nvSpPr>
          <p:cNvPr descr="Questions" id="239" name="Google Shape;239;g25f381583a0_0_825"/>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25f381583a0_0_825"/>
          <p:cNvSpPr txBox="1"/>
          <p:nvPr/>
        </p:nvSpPr>
        <p:spPr>
          <a:xfrm>
            <a:off x="398525" y="3232225"/>
            <a:ext cx="6746400" cy="34569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SzPts val="3600"/>
              <a:buFont typeface="Calibri"/>
              <a:buAutoNum type="alphaUcPeriod"/>
            </a:pPr>
            <a:r>
              <a:rPr lang="en-US" sz="3600">
                <a:latin typeface="Calibri"/>
                <a:ea typeface="Calibri"/>
                <a:cs typeface="Calibri"/>
                <a:sym typeface="Calibri"/>
              </a:rPr>
              <a:t>Something that can change or be changed in an experiment</a:t>
            </a:r>
            <a:endParaRPr sz="3600">
              <a:latin typeface="Calibri"/>
              <a:ea typeface="Calibri"/>
              <a:cs typeface="Calibri"/>
              <a:sym typeface="Calibri"/>
            </a:endParaRPr>
          </a:p>
          <a:p>
            <a:pPr indent="-457200" lvl="0" marL="457200" rtl="0" algn="l">
              <a:spcBef>
                <a:spcPts val="0"/>
              </a:spcBef>
              <a:spcAft>
                <a:spcPts val="0"/>
              </a:spcAft>
              <a:buSzPts val="3600"/>
              <a:buFont typeface="Calibri"/>
              <a:buAutoNum type="alphaUcPeriod"/>
            </a:pPr>
            <a:r>
              <a:rPr lang="en-US" sz="3600">
                <a:latin typeface="Calibri"/>
                <a:ea typeface="Calibri"/>
                <a:cs typeface="Calibri"/>
                <a:sym typeface="Calibri"/>
              </a:rPr>
              <a:t>Something that stays the same in an experiment </a:t>
            </a:r>
            <a:endParaRPr sz="36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g25f381583a0_0_836"/>
          <p:cNvPicPr preferRelativeResize="0"/>
          <p:nvPr/>
        </p:nvPicPr>
        <p:blipFill rotWithShape="1">
          <a:blip r:embed="rId3">
            <a:alphaModFix/>
          </a:blip>
          <a:srcRect b="0" l="0" r="2789" t="0"/>
          <a:stretch/>
        </p:blipFill>
        <p:spPr>
          <a:xfrm>
            <a:off x="5036850" y="167650"/>
            <a:ext cx="3779300" cy="2915875"/>
          </a:xfrm>
          <a:prstGeom prst="rect">
            <a:avLst/>
          </a:prstGeom>
          <a:noFill/>
          <a:ln>
            <a:noFill/>
          </a:ln>
        </p:spPr>
      </p:pic>
      <p:sp>
        <p:nvSpPr>
          <p:cNvPr id="247" name="Google Shape;247;g25f381583a0_0_836"/>
          <p:cNvSpPr txBox="1"/>
          <p:nvPr/>
        </p:nvSpPr>
        <p:spPr>
          <a:xfrm>
            <a:off x="156900" y="2318300"/>
            <a:ext cx="3597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lang="en-US" sz="3600">
                <a:latin typeface="Calibri"/>
                <a:ea typeface="Calibri"/>
                <a:cs typeface="Calibri"/>
                <a:sym typeface="Calibri"/>
              </a:rPr>
              <a:t>A variable is…</a:t>
            </a:r>
            <a:endParaRPr b="0" i="0" sz="3600" u="none" cap="none" strike="noStrike">
              <a:solidFill>
                <a:srgbClr val="000000"/>
              </a:solidFill>
              <a:latin typeface="Arial"/>
              <a:ea typeface="Arial"/>
              <a:cs typeface="Arial"/>
              <a:sym typeface="Arial"/>
            </a:endParaRPr>
          </a:p>
        </p:txBody>
      </p:sp>
      <p:sp>
        <p:nvSpPr>
          <p:cNvPr descr="Questions" id="248" name="Google Shape;248;g25f381583a0_0_836"/>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g25f381583a0_0_836"/>
          <p:cNvSpPr txBox="1"/>
          <p:nvPr/>
        </p:nvSpPr>
        <p:spPr>
          <a:xfrm>
            <a:off x="398525" y="3232225"/>
            <a:ext cx="6746400" cy="3456900"/>
          </a:xfrm>
          <a:prstGeom prst="rect">
            <a:avLst/>
          </a:prstGeom>
          <a:noFill/>
          <a:ln>
            <a:noFill/>
          </a:ln>
        </p:spPr>
        <p:txBody>
          <a:bodyPr anchorCtr="0" anchor="t" bIns="91425" lIns="91425" spcFirstLastPara="1" rIns="91425" wrap="square" tIns="91425">
            <a:noAutofit/>
          </a:bodyPr>
          <a:lstStyle/>
          <a:p>
            <a:pPr indent="-457200" lvl="0" marL="457200" rtl="0" algn="l">
              <a:spcBef>
                <a:spcPts val="0"/>
              </a:spcBef>
              <a:spcAft>
                <a:spcPts val="0"/>
              </a:spcAft>
              <a:buClr>
                <a:srgbClr val="FF0000"/>
              </a:buClr>
              <a:buSzPts val="3600"/>
              <a:buFont typeface="Calibri"/>
              <a:buAutoNum type="alphaUcPeriod"/>
            </a:pPr>
            <a:r>
              <a:rPr lang="en-US" sz="3600">
                <a:solidFill>
                  <a:srgbClr val="FF0000"/>
                </a:solidFill>
                <a:latin typeface="Calibri"/>
                <a:ea typeface="Calibri"/>
                <a:cs typeface="Calibri"/>
                <a:sym typeface="Calibri"/>
              </a:rPr>
              <a:t>Something that can change or be changed in an experiment</a:t>
            </a:r>
            <a:endParaRPr sz="3600">
              <a:solidFill>
                <a:srgbClr val="FF0000"/>
              </a:solidFill>
              <a:latin typeface="Calibri"/>
              <a:ea typeface="Calibri"/>
              <a:cs typeface="Calibri"/>
              <a:sym typeface="Calibri"/>
            </a:endParaRPr>
          </a:p>
          <a:p>
            <a:pPr indent="-457200" lvl="0" marL="457200" rtl="0" algn="l">
              <a:spcBef>
                <a:spcPts val="0"/>
              </a:spcBef>
              <a:spcAft>
                <a:spcPts val="0"/>
              </a:spcAft>
              <a:buSzPts val="3600"/>
              <a:buFont typeface="Calibri"/>
              <a:buAutoNum type="alphaUcPeriod"/>
            </a:pPr>
            <a:r>
              <a:rPr lang="en-US" sz="3600">
                <a:latin typeface="Calibri"/>
                <a:ea typeface="Calibri"/>
                <a:cs typeface="Calibri"/>
                <a:sym typeface="Calibri"/>
              </a:rPr>
              <a:t>Something that stays the same in an experiment </a:t>
            </a:r>
            <a:endParaRPr sz="36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g25f381583a0_0_796"/>
          <p:cNvPicPr preferRelativeResize="0"/>
          <p:nvPr/>
        </p:nvPicPr>
        <p:blipFill>
          <a:blip r:embed="rId3">
            <a:alphaModFix/>
          </a:blip>
          <a:stretch>
            <a:fillRect/>
          </a:stretch>
        </p:blipFill>
        <p:spPr>
          <a:xfrm>
            <a:off x="747195" y="2968396"/>
            <a:ext cx="2888376" cy="2255150"/>
          </a:xfrm>
          <a:prstGeom prst="rect">
            <a:avLst/>
          </a:prstGeom>
          <a:noFill/>
          <a:ln>
            <a:noFill/>
          </a:ln>
        </p:spPr>
      </p:pic>
      <p:pic>
        <p:nvPicPr>
          <p:cNvPr id="256" name="Google Shape;256;g25f381583a0_0_796"/>
          <p:cNvPicPr preferRelativeResize="0"/>
          <p:nvPr/>
        </p:nvPicPr>
        <p:blipFill>
          <a:blip r:embed="rId4">
            <a:alphaModFix/>
          </a:blip>
          <a:stretch>
            <a:fillRect/>
          </a:stretch>
        </p:blipFill>
        <p:spPr>
          <a:xfrm>
            <a:off x="5853749" y="3516012"/>
            <a:ext cx="2735976" cy="1159938"/>
          </a:xfrm>
          <a:prstGeom prst="rect">
            <a:avLst/>
          </a:prstGeom>
          <a:noFill/>
          <a:ln>
            <a:noFill/>
          </a:ln>
        </p:spPr>
      </p:pic>
      <p:pic>
        <p:nvPicPr>
          <p:cNvPr id="257" name="Google Shape;257;g25f381583a0_0_796"/>
          <p:cNvPicPr preferRelativeResize="0"/>
          <p:nvPr/>
        </p:nvPicPr>
        <p:blipFill>
          <a:blip r:embed="rId5">
            <a:alphaModFix/>
          </a:blip>
          <a:stretch>
            <a:fillRect/>
          </a:stretch>
        </p:blipFill>
        <p:spPr>
          <a:xfrm>
            <a:off x="430623" y="1212382"/>
            <a:ext cx="1393198" cy="1393198"/>
          </a:xfrm>
          <a:prstGeom prst="rect">
            <a:avLst/>
          </a:prstGeom>
          <a:noFill/>
          <a:ln>
            <a:noFill/>
          </a:ln>
        </p:spPr>
      </p:pic>
      <p:pic>
        <p:nvPicPr>
          <p:cNvPr id="258" name="Google Shape;258;g25f381583a0_0_796"/>
          <p:cNvPicPr preferRelativeResize="0"/>
          <p:nvPr/>
        </p:nvPicPr>
        <p:blipFill>
          <a:blip r:embed="rId6">
            <a:alphaModFix/>
          </a:blip>
          <a:stretch>
            <a:fillRect/>
          </a:stretch>
        </p:blipFill>
        <p:spPr>
          <a:xfrm>
            <a:off x="3673096" y="2357438"/>
            <a:ext cx="2143125" cy="2143125"/>
          </a:xfrm>
          <a:prstGeom prst="rect">
            <a:avLst/>
          </a:prstGeom>
          <a:noFill/>
          <a:ln>
            <a:noFill/>
          </a:ln>
        </p:spPr>
      </p:pic>
      <p:sp>
        <p:nvSpPr>
          <p:cNvPr id="259" name="Google Shape;259;g25f381583a0_0_796"/>
          <p:cNvSpPr txBox="1"/>
          <p:nvPr/>
        </p:nvSpPr>
        <p:spPr>
          <a:xfrm>
            <a:off x="1541475" y="2197850"/>
            <a:ext cx="1760700" cy="8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800">
                <a:latin typeface="Calibri"/>
                <a:ea typeface="Calibri"/>
                <a:cs typeface="Calibri"/>
                <a:sym typeface="Calibri"/>
              </a:rPr>
              <a:t>______</a:t>
            </a:r>
            <a:endParaRPr b="1" sz="3800">
              <a:latin typeface="Calibri"/>
              <a:ea typeface="Calibri"/>
              <a:cs typeface="Calibri"/>
              <a:sym typeface="Calibri"/>
            </a:endParaRPr>
          </a:p>
        </p:txBody>
      </p:sp>
      <p:sp>
        <p:nvSpPr>
          <p:cNvPr id="260" name="Google Shape;260;g25f381583a0_0_796"/>
          <p:cNvSpPr txBox="1"/>
          <p:nvPr/>
        </p:nvSpPr>
        <p:spPr>
          <a:xfrm>
            <a:off x="6341388" y="2197850"/>
            <a:ext cx="1760700" cy="8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800">
                <a:latin typeface="Calibri"/>
                <a:ea typeface="Calibri"/>
                <a:cs typeface="Calibri"/>
                <a:sym typeface="Calibri"/>
              </a:rPr>
              <a:t>______</a:t>
            </a:r>
            <a:endParaRPr b="1" sz="3800">
              <a:latin typeface="Calibri"/>
              <a:ea typeface="Calibri"/>
              <a:cs typeface="Calibri"/>
              <a:sym typeface="Calibri"/>
            </a:endParaRPr>
          </a:p>
        </p:txBody>
      </p:sp>
      <p:sp>
        <p:nvSpPr>
          <p:cNvPr id="261" name="Google Shape;261;g25f381583a0_0_796"/>
          <p:cNvSpPr txBox="1"/>
          <p:nvPr/>
        </p:nvSpPr>
        <p:spPr>
          <a:xfrm>
            <a:off x="747200" y="5223550"/>
            <a:ext cx="3480000" cy="8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800">
                <a:latin typeface="Calibri"/>
                <a:ea typeface="Calibri"/>
                <a:cs typeface="Calibri"/>
                <a:sym typeface="Calibri"/>
              </a:rPr>
              <a:t>Independent Variable</a:t>
            </a:r>
            <a:endParaRPr sz="3800">
              <a:latin typeface="Calibri"/>
              <a:ea typeface="Calibri"/>
              <a:cs typeface="Calibri"/>
              <a:sym typeface="Calibri"/>
            </a:endParaRPr>
          </a:p>
        </p:txBody>
      </p:sp>
      <p:sp>
        <p:nvSpPr>
          <p:cNvPr id="262" name="Google Shape;262;g25f381583a0_0_796"/>
          <p:cNvSpPr txBox="1"/>
          <p:nvPr/>
        </p:nvSpPr>
        <p:spPr>
          <a:xfrm>
            <a:off x="5397275" y="5223550"/>
            <a:ext cx="3480000" cy="8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800">
                <a:latin typeface="Calibri"/>
                <a:ea typeface="Calibri"/>
                <a:cs typeface="Calibri"/>
                <a:sym typeface="Calibri"/>
              </a:rPr>
              <a:t>Dependent Variable</a:t>
            </a:r>
            <a:endParaRPr sz="3800">
              <a:latin typeface="Calibri"/>
              <a:ea typeface="Calibri"/>
              <a:cs typeface="Calibri"/>
              <a:sym typeface="Calibri"/>
            </a:endParaRPr>
          </a:p>
        </p:txBody>
      </p:sp>
      <p:sp>
        <p:nvSpPr>
          <p:cNvPr descr="Questions" id="263" name="Google Shape;263;g25f381583a0_0_796"/>
          <p:cNvSpPr/>
          <p:nvPr/>
        </p:nvSpPr>
        <p:spPr>
          <a:xfrm>
            <a:off x="0" y="0"/>
            <a:ext cx="849600" cy="8496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g25f381583a0_0_809"/>
          <p:cNvPicPr preferRelativeResize="0"/>
          <p:nvPr/>
        </p:nvPicPr>
        <p:blipFill>
          <a:blip r:embed="rId3">
            <a:alphaModFix/>
          </a:blip>
          <a:stretch>
            <a:fillRect/>
          </a:stretch>
        </p:blipFill>
        <p:spPr>
          <a:xfrm>
            <a:off x="747195" y="2968396"/>
            <a:ext cx="2888376" cy="2255150"/>
          </a:xfrm>
          <a:prstGeom prst="rect">
            <a:avLst/>
          </a:prstGeom>
          <a:noFill/>
          <a:ln>
            <a:noFill/>
          </a:ln>
        </p:spPr>
      </p:pic>
      <p:pic>
        <p:nvPicPr>
          <p:cNvPr id="270" name="Google Shape;270;g25f381583a0_0_809"/>
          <p:cNvPicPr preferRelativeResize="0"/>
          <p:nvPr/>
        </p:nvPicPr>
        <p:blipFill>
          <a:blip r:embed="rId4">
            <a:alphaModFix/>
          </a:blip>
          <a:stretch>
            <a:fillRect/>
          </a:stretch>
        </p:blipFill>
        <p:spPr>
          <a:xfrm>
            <a:off x="5853749" y="3674662"/>
            <a:ext cx="2735976" cy="1159938"/>
          </a:xfrm>
          <a:prstGeom prst="rect">
            <a:avLst/>
          </a:prstGeom>
          <a:noFill/>
          <a:ln>
            <a:noFill/>
          </a:ln>
        </p:spPr>
      </p:pic>
      <p:pic>
        <p:nvPicPr>
          <p:cNvPr id="271" name="Google Shape;271;g25f381583a0_0_809"/>
          <p:cNvPicPr preferRelativeResize="0"/>
          <p:nvPr/>
        </p:nvPicPr>
        <p:blipFill>
          <a:blip r:embed="rId5">
            <a:alphaModFix/>
          </a:blip>
          <a:stretch>
            <a:fillRect/>
          </a:stretch>
        </p:blipFill>
        <p:spPr>
          <a:xfrm>
            <a:off x="430623" y="1212382"/>
            <a:ext cx="1393198" cy="1393198"/>
          </a:xfrm>
          <a:prstGeom prst="rect">
            <a:avLst/>
          </a:prstGeom>
          <a:noFill/>
          <a:ln>
            <a:noFill/>
          </a:ln>
        </p:spPr>
      </p:pic>
      <p:pic>
        <p:nvPicPr>
          <p:cNvPr id="272" name="Google Shape;272;g25f381583a0_0_809"/>
          <p:cNvPicPr preferRelativeResize="0"/>
          <p:nvPr/>
        </p:nvPicPr>
        <p:blipFill>
          <a:blip r:embed="rId6">
            <a:alphaModFix/>
          </a:blip>
          <a:stretch>
            <a:fillRect/>
          </a:stretch>
        </p:blipFill>
        <p:spPr>
          <a:xfrm>
            <a:off x="3673096" y="2357438"/>
            <a:ext cx="2143125" cy="2143125"/>
          </a:xfrm>
          <a:prstGeom prst="rect">
            <a:avLst/>
          </a:prstGeom>
          <a:noFill/>
          <a:ln>
            <a:noFill/>
          </a:ln>
        </p:spPr>
      </p:pic>
      <p:sp>
        <p:nvSpPr>
          <p:cNvPr id="273" name="Google Shape;273;g25f381583a0_0_809"/>
          <p:cNvSpPr txBox="1"/>
          <p:nvPr/>
        </p:nvSpPr>
        <p:spPr>
          <a:xfrm>
            <a:off x="1541475" y="2197850"/>
            <a:ext cx="1760700" cy="8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800">
                <a:solidFill>
                  <a:srgbClr val="FF0000"/>
                </a:solidFill>
                <a:latin typeface="Calibri"/>
                <a:ea typeface="Calibri"/>
                <a:cs typeface="Calibri"/>
                <a:sym typeface="Calibri"/>
              </a:rPr>
              <a:t>Cause</a:t>
            </a:r>
            <a:endParaRPr b="1" sz="3800">
              <a:solidFill>
                <a:srgbClr val="FF0000"/>
              </a:solidFill>
              <a:latin typeface="Calibri"/>
              <a:ea typeface="Calibri"/>
              <a:cs typeface="Calibri"/>
              <a:sym typeface="Calibri"/>
            </a:endParaRPr>
          </a:p>
        </p:txBody>
      </p:sp>
      <p:sp>
        <p:nvSpPr>
          <p:cNvPr id="274" name="Google Shape;274;g25f381583a0_0_809"/>
          <p:cNvSpPr txBox="1"/>
          <p:nvPr/>
        </p:nvSpPr>
        <p:spPr>
          <a:xfrm>
            <a:off x="6341375" y="2357450"/>
            <a:ext cx="1760700" cy="84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800">
                <a:solidFill>
                  <a:srgbClr val="FF0000"/>
                </a:solidFill>
                <a:latin typeface="Calibri"/>
                <a:ea typeface="Calibri"/>
                <a:cs typeface="Calibri"/>
                <a:sym typeface="Calibri"/>
              </a:rPr>
              <a:t>Effect</a:t>
            </a:r>
            <a:endParaRPr b="1" sz="3800">
              <a:solidFill>
                <a:srgbClr val="FF0000"/>
              </a:solidFill>
              <a:latin typeface="Calibri"/>
              <a:ea typeface="Calibri"/>
              <a:cs typeface="Calibri"/>
              <a:sym typeface="Calibri"/>
            </a:endParaRPr>
          </a:p>
        </p:txBody>
      </p:sp>
      <p:sp>
        <p:nvSpPr>
          <p:cNvPr id="275" name="Google Shape;275;g25f381583a0_0_809"/>
          <p:cNvSpPr txBox="1"/>
          <p:nvPr/>
        </p:nvSpPr>
        <p:spPr>
          <a:xfrm>
            <a:off x="747200" y="5223550"/>
            <a:ext cx="3480000" cy="8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800">
                <a:latin typeface="Calibri"/>
                <a:ea typeface="Calibri"/>
                <a:cs typeface="Calibri"/>
                <a:sym typeface="Calibri"/>
              </a:rPr>
              <a:t>Independent Variable</a:t>
            </a:r>
            <a:endParaRPr sz="3800">
              <a:latin typeface="Calibri"/>
              <a:ea typeface="Calibri"/>
              <a:cs typeface="Calibri"/>
              <a:sym typeface="Calibri"/>
            </a:endParaRPr>
          </a:p>
        </p:txBody>
      </p:sp>
      <p:sp>
        <p:nvSpPr>
          <p:cNvPr id="276" name="Google Shape;276;g25f381583a0_0_809"/>
          <p:cNvSpPr txBox="1"/>
          <p:nvPr/>
        </p:nvSpPr>
        <p:spPr>
          <a:xfrm>
            <a:off x="5397275" y="5302200"/>
            <a:ext cx="3480000" cy="84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800">
                <a:latin typeface="Calibri"/>
                <a:ea typeface="Calibri"/>
                <a:cs typeface="Calibri"/>
                <a:sym typeface="Calibri"/>
              </a:rPr>
              <a:t>Dependent Variable</a:t>
            </a:r>
            <a:endParaRPr sz="3800">
              <a:latin typeface="Calibri"/>
              <a:ea typeface="Calibri"/>
              <a:cs typeface="Calibri"/>
              <a:sym typeface="Calibri"/>
            </a:endParaRPr>
          </a:p>
        </p:txBody>
      </p:sp>
      <p:sp>
        <p:nvSpPr>
          <p:cNvPr descr="Questions" id="277" name="Google Shape;277;g25f381583a0_0_809"/>
          <p:cNvSpPr/>
          <p:nvPr/>
        </p:nvSpPr>
        <p:spPr>
          <a:xfrm>
            <a:off x="0" y="0"/>
            <a:ext cx="849600" cy="8496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8"/>
          <p:cNvSpPr txBox="1"/>
          <p:nvPr/>
        </p:nvSpPr>
        <p:spPr>
          <a:xfrm>
            <a:off x="1342650" y="1487350"/>
            <a:ext cx="64587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lang="en-US" sz="6600">
                <a:solidFill>
                  <a:schemeClr val="dk1"/>
                </a:solidFill>
                <a:latin typeface="Calibri"/>
                <a:ea typeface="Calibri"/>
                <a:cs typeface="Calibri"/>
                <a:sym typeface="Calibri"/>
              </a:rPr>
              <a:t>Constants</a:t>
            </a:r>
            <a:endParaRPr b="0" i="0" sz="1400" u="none" cap="none" strike="noStrike">
              <a:solidFill>
                <a:srgbClr val="000000"/>
              </a:solidFill>
              <a:latin typeface="Arial"/>
              <a:ea typeface="Arial"/>
              <a:cs typeface="Arial"/>
              <a:sym typeface="Arial"/>
            </a:endParaRPr>
          </a:p>
        </p:txBody>
      </p:sp>
      <p:sp>
        <p:nvSpPr>
          <p:cNvPr descr="Artificial Intelligence" id="284" name="Google Shape;284;p18"/>
          <p:cNvSpPr/>
          <p:nvPr/>
        </p:nvSpPr>
        <p:spPr>
          <a:xfrm>
            <a:off x="1432781" y="2468252"/>
            <a:ext cx="3326789" cy="309489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85" name="Google Shape;285;p18"/>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p:nvPr/>
        </p:nvSpPr>
        <p:spPr>
          <a:xfrm>
            <a:off x="170822" y="211015"/>
            <a:ext cx="1095270" cy="683288"/>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372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2"/>
          <p:cNvSpPr txBox="1"/>
          <p:nvPr/>
        </p:nvSpPr>
        <p:spPr>
          <a:xfrm>
            <a:off x="366765" y="367993"/>
            <a:ext cx="70338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pic>
        <p:nvPicPr>
          <p:cNvPr id="127" name="Google Shape;127;p2"/>
          <p:cNvPicPr preferRelativeResize="0"/>
          <p:nvPr/>
        </p:nvPicPr>
        <p:blipFill>
          <a:blip r:embed="rId3">
            <a:alphaModFix/>
          </a:blip>
          <a:stretch>
            <a:fillRect/>
          </a:stretch>
        </p:blipFill>
        <p:spPr>
          <a:xfrm>
            <a:off x="368713" y="1046703"/>
            <a:ext cx="8406570" cy="5658897"/>
          </a:xfrm>
          <a:prstGeom prst="rect">
            <a:avLst/>
          </a:prstGeom>
          <a:noFill/>
          <a:ln>
            <a:noFill/>
          </a:ln>
        </p:spPr>
      </p:pic>
      <p:sp>
        <p:nvSpPr>
          <p:cNvPr id="128" name="Google Shape;128;p2"/>
          <p:cNvSpPr txBox="1"/>
          <p:nvPr/>
        </p:nvSpPr>
        <p:spPr>
          <a:xfrm>
            <a:off x="1828800" y="-17585"/>
            <a:ext cx="5486400" cy="1293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lang="en-US" sz="6000">
                <a:latin typeface="Calibri"/>
                <a:ea typeface="Calibri"/>
                <a:cs typeface="Calibri"/>
                <a:sym typeface="Calibri"/>
              </a:rPr>
              <a:t>Constants</a:t>
            </a:r>
            <a:endParaRPr b="1" i="0" sz="6000" u="none" cap="none" strike="noStrike">
              <a:solidFill>
                <a:srgbClr val="000000"/>
              </a:solidFil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9"/>
          <p:cNvSpPr txBox="1"/>
          <p:nvPr/>
        </p:nvSpPr>
        <p:spPr>
          <a:xfrm>
            <a:off x="150694" y="603463"/>
            <a:ext cx="8643600" cy="1508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lang="en-US" sz="4600" u="sng">
                <a:latin typeface="Calibri"/>
                <a:ea typeface="Calibri"/>
                <a:cs typeface="Calibri"/>
                <a:sym typeface="Calibri"/>
              </a:rPr>
              <a:t>Constants</a:t>
            </a:r>
            <a:r>
              <a:rPr b="1" i="0" lang="en-US" sz="4600" u="none" cap="none" strike="noStrike">
                <a:solidFill>
                  <a:srgbClr val="000000"/>
                </a:solidFill>
                <a:latin typeface="Calibri"/>
                <a:ea typeface="Calibri"/>
                <a:cs typeface="Calibri"/>
                <a:sym typeface="Calibri"/>
              </a:rPr>
              <a:t>:</a:t>
            </a:r>
            <a:r>
              <a:rPr b="0" i="0" lang="en-US" sz="4600" u="none" cap="none" strike="noStrike">
                <a:solidFill>
                  <a:srgbClr val="000000"/>
                </a:solidFill>
                <a:latin typeface="Calibri"/>
                <a:ea typeface="Calibri"/>
                <a:cs typeface="Calibri"/>
                <a:sym typeface="Calibri"/>
              </a:rPr>
              <a:t> </a:t>
            </a:r>
            <a:r>
              <a:rPr lang="en-US" sz="4600">
                <a:latin typeface="Calibri"/>
                <a:ea typeface="Calibri"/>
                <a:cs typeface="Calibri"/>
                <a:sym typeface="Calibri"/>
              </a:rPr>
              <a:t>Things that stay the same in an experiment</a:t>
            </a:r>
            <a:endParaRPr b="0" i="0" sz="4600" u="none" cap="none" strike="noStrike">
              <a:solidFill>
                <a:srgbClr val="000000"/>
              </a:solidFill>
              <a:latin typeface="Arial"/>
              <a:ea typeface="Arial"/>
              <a:cs typeface="Arial"/>
              <a:sym typeface="Arial"/>
            </a:endParaRPr>
          </a:p>
        </p:txBody>
      </p:sp>
      <p:sp>
        <p:nvSpPr>
          <p:cNvPr descr="Artificial Intelligence" id="292" name="Google Shape;292;p9"/>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93" name="Google Shape;293;p9"/>
          <p:cNvPicPr preferRelativeResize="0"/>
          <p:nvPr/>
        </p:nvPicPr>
        <p:blipFill rotWithShape="1">
          <a:blip r:embed="rId4">
            <a:alphaModFix/>
          </a:blip>
          <a:srcRect b="0" l="0" r="0" t="0"/>
          <a:stretch/>
        </p:blipFill>
        <p:spPr>
          <a:xfrm>
            <a:off x="735230" y="135869"/>
            <a:ext cx="463492" cy="463492"/>
          </a:xfrm>
          <a:prstGeom prst="rect">
            <a:avLst/>
          </a:prstGeom>
          <a:noFill/>
          <a:ln>
            <a:noFill/>
          </a:ln>
        </p:spPr>
      </p:pic>
      <p:pic>
        <p:nvPicPr>
          <p:cNvPr id="294" name="Google Shape;294;p9"/>
          <p:cNvPicPr preferRelativeResize="0"/>
          <p:nvPr/>
        </p:nvPicPr>
        <p:blipFill>
          <a:blip r:embed="rId5">
            <a:alphaModFix/>
          </a:blip>
          <a:stretch>
            <a:fillRect/>
          </a:stretch>
        </p:blipFill>
        <p:spPr>
          <a:xfrm>
            <a:off x="1341810" y="2170925"/>
            <a:ext cx="6460376" cy="43488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descr="Questions" id="300" name="Google Shape;300;p33"/>
          <p:cNvSpPr/>
          <p:nvPr/>
        </p:nvSpPr>
        <p:spPr>
          <a:xfrm>
            <a:off x="1905000" y="609599"/>
            <a:ext cx="5334000" cy="5040923"/>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descr="Questions" id="306" name="Google Shape;306;gd96993b0a5_0_12"/>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gd96993b0a5_0_12"/>
          <p:cNvSpPr txBox="1"/>
          <p:nvPr/>
        </p:nvSpPr>
        <p:spPr>
          <a:xfrm>
            <a:off x="492601" y="511925"/>
            <a:ext cx="82704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 constant is something that _____ the _____ in an experiment. </a:t>
            </a:r>
            <a:endParaRPr b="0" i="0" sz="1400" u="none" cap="none" strike="noStrike">
              <a:solidFill>
                <a:srgbClr val="000000"/>
              </a:solidFill>
              <a:latin typeface="Arial"/>
              <a:ea typeface="Arial"/>
              <a:cs typeface="Arial"/>
              <a:sym typeface="Arial"/>
            </a:endParaRPr>
          </a:p>
        </p:txBody>
      </p:sp>
      <p:pic>
        <p:nvPicPr>
          <p:cNvPr id="308" name="Google Shape;308;gd96993b0a5_0_12"/>
          <p:cNvPicPr preferRelativeResize="0"/>
          <p:nvPr/>
        </p:nvPicPr>
        <p:blipFill>
          <a:blip r:embed="rId4">
            <a:alphaModFix/>
          </a:blip>
          <a:stretch>
            <a:fillRect/>
          </a:stretch>
        </p:blipFill>
        <p:spPr>
          <a:xfrm>
            <a:off x="1341810" y="2170925"/>
            <a:ext cx="6460376" cy="43488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descr="Questions" id="314" name="Google Shape;314;g25f381583a0_0_987"/>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g25f381583a0_0_987"/>
          <p:cNvSpPr txBox="1"/>
          <p:nvPr/>
        </p:nvSpPr>
        <p:spPr>
          <a:xfrm>
            <a:off x="492601" y="511925"/>
            <a:ext cx="82704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 constant is something that </a:t>
            </a:r>
            <a:r>
              <a:rPr lang="en-US" sz="3600">
                <a:solidFill>
                  <a:srgbClr val="FF0000"/>
                </a:solidFill>
                <a:latin typeface="Calibri"/>
                <a:ea typeface="Calibri"/>
                <a:cs typeface="Calibri"/>
                <a:sym typeface="Calibri"/>
              </a:rPr>
              <a:t>stays</a:t>
            </a:r>
            <a:r>
              <a:rPr lang="en-US" sz="3600">
                <a:latin typeface="Calibri"/>
                <a:ea typeface="Calibri"/>
                <a:cs typeface="Calibri"/>
                <a:sym typeface="Calibri"/>
              </a:rPr>
              <a:t> the </a:t>
            </a:r>
            <a:r>
              <a:rPr lang="en-US" sz="3600">
                <a:solidFill>
                  <a:srgbClr val="FF0000"/>
                </a:solidFill>
                <a:latin typeface="Calibri"/>
                <a:ea typeface="Calibri"/>
                <a:cs typeface="Calibri"/>
                <a:sym typeface="Calibri"/>
              </a:rPr>
              <a:t>same </a:t>
            </a:r>
            <a:r>
              <a:rPr lang="en-US" sz="3600">
                <a:latin typeface="Calibri"/>
                <a:ea typeface="Calibri"/>
                <a:cs typeface="Calibri"/>
                <a:sym typeface="Calibri"/>
              </a:rPr>
              <a:t>in an experiment. </a:t>
            </a:r>
            <a:endParaRPr b="0" i="0" sz="1400" u="none" cap="none" strike="noStrike">
              <a:solidFill>
                <a:srgbClr val="000000"/>
              </a:solidFill>
              <a:latin typeface="Arial"/>
              <a:ea typeface="Arial"/>
              <a:cs typeface="Arial"/>
              <a:sym typeface="Arial"/>
            </a:endParaRPr>
          </a:p>
        </p:txBody>
      </p:sp>
      <p:pic>
        <p:nvPicPr>
          <p:cNvPr id="316" name="Google Shape;316;g25f381583a0_0_987"/>
          <p:cNvPicPr preferRelativeResize="0"/>
          <p:nvPr/>
        </p:nvPicPr>
        <p:blipFill>
          <a:blip r:embed="rId4">
            <a:alphaModFix/>
          </a:blip>
          <a:stretch>
            <a:fillRect/>
          </a:stretch>
        </p:blipFill>
        <p:spPr>
          <a:xfrm>
            <a:off x="1341810" y="2170925"/>
            <a:ext cx="6460376" cy="43488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descr="Questions" id="322" name="Google Shape;322;g25e11802ac4_0_253"/>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g25e11802ac4_0_253"/>
          <p:cNvSpPr txBox="1"/>
          <p:nvPr/>
        </p:nvSpPr>
        <p:spPr>
          <a:xfrm>
            <a:off x="1123375" y="893200"/>
            <a:ext cx="7824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In this example below, the constant is…</a:t>
            </a:r>
            <a:endParaRPr b="0" i="0" sz="1400" u="none" cap="none" strike="noStrike">
              <a:solidFill>
                <a:srgbClr val="000000"/>
              </a:solidFill>
              <a:latin typeface="Arial"/>
              <a:ea typeface="Arial"/>
              <a:cs typeface="Arial"/>
              <a:sym typeface="Arial"/>
            </a:endParaRPr>
          </a:p>
        </p:txBody>
      </p:sp>
      <p:pic>
        <p:nvPicPr>
          <p:cNvPr id="324" name="Google Shape;324;g25e11802ac4_0_253"/>
          <p:cNvPicPr preferRelativeResize="0"/>
          <p:nvPr/>
        </p:nvPicPr>
        <p:blipFill>
          <a:blip r:embed="rId4">
            <a:alphaModFix/>
          </a:blip>
          <a:stretch>
            <a:fillRect/>
          </a:stretch>
        </p:blipFill>
        <p:spPr>
          <a:xfrm>
            <a:off x="1341810" y="2170925"/>
            <a:ext cx="6460376" cy="43488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20"/>
          <p:cNvPicPr preferRelativeResize="0"/>
          <p:nvPr/>
        </p:nvPicPr>
        <p:blipFill rotWithShape="1">
          <a:blip r:embed="rId3">
            <a:alphaModFix/>
          </a:blip>
          <a:srcRect b="0" l="0" r="0" t="0"/>
          <a:stretch/>
        </p:blipFill>
        <p:spPr>
          <a:xfrm>
            <a:off x="0" y="406400"/>
            <a:ext cx="9144000" cy="6035566"/>
          </a:xfrm>
          <a:prstGeom prst="rect">
            <a:avLst/>
          </a:prstGeom>
          <a:noFill/>
          <a:ln>
            <a:noFill/>
          </a:ln>
        </p:spPr>
      </p:pic>
      <p:sp>
        <p:nvSpPr>
          <p:cNvPr descr="Artificial Intelligence" id="331" name="Google Shape;331;p20"/>
          <p:cNvSpPr/>
          <p:nvPr/>
        </p:nvSpPr>
        <p:spPr>
          <a:xfrm>
            <a:off x="0" y="0"/>
            <a:ext cx="735230" cy="73523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g25f381583a0_0_854"/>
          <p:cNvPicPr preferRelativeResize="0"/>
          <p:nvPr/>
        </p:nvPicPr>
        <p:blipFill>
          <a:blip r:embed="rId3">
            <a:alphaModFix/>
          </a:blip>
          <a:stretch>
            <a:fillRect/>
          </a:stretch>
        </p:blipFill>
        <p:spPr>
          <a:xfrm>
            <a:off x="0" y="2384525"/>
            <a:ext cx="1832300" cy="1379525"/>
          </a:xfrm>
          <a:prstGeom prst="rect">
            <a:avLst/>
          </a:prstGeom>
          <a:noFill/>
          <a:ln>
            <a:noFill/>
          </a:ln>
        </p:spPr>
      </p:pic>
      <p:pic>
        <p:nvPicPr>
          <p:cNvPr id="338" name="Google Shape;338;g25f381583a0_0_854"/>
          <p:cNvPicPr preferRelativeResize="0"/>
          <p:nvPr/>
        </p:nvPicPr>
        <p:blipFill rotWithShape="1">
          <a:blip r:embed="rId4">
            <a:alphaModFix/>
          </a:blip>
          <a:srcRect b="1903" l="1068" r="0" t="0"/>
          <a:stretch/>
        </p:blipFill>
        <p:spPr>
          <a:xfrm rot="-7018801">
            <a:off x="6710968" y="3580075"/>
            <a:ext cx="2779940" cy="1765974"/>
          </a:xfrm>
          <a:prstGeom prst="rect">
            <a:avLst/>
          </a:prstGeom>
          <a:noFill/>
          <a:ln>
            <a:noFill/>
          </a:ln>
        </p:spPr>
      </p:pic>
      <p:pic>
        <p:nvPicPr>
          <p:cNvPr id="339" name="Google Shape;339;g25f381583a0_0_854"/>
          <p:cNvPicPr preferRelativeResize="0"/>
          <p:nvPr/>
        </p:nvPicPr>
        <p:blipFill>
          <a:blip r:embed="rId4">
            <a:alphaModFix/>
          </a:blip>
          <a:stretch>
            <a:fillRect/>
          </a:stretch>
        </p:blipFill>
        <p:spPr>
          <a:xfrm rot="-7018805">
            <a:off x="2089850" y="3568512"/>
            <a:ext cx="2809875" cy="1800225"/>
          </a:xfrm>
          <a:prstGeom prst="rect">
            <a:avLst/>
          </a:prstGeom>
          <a:noFill/>
          <a:ln>
            <a:noFill/>
          </a:ln>
        </p:spPr>
      </p:pic>
      <p:sp>
        <p:nvSpPr>
          <p:cNvPr descr="Artificial Intelligence" id="340" name="Google Shape;340;g25f381583a0_0_854"/>
          <p:cNvSpPr/>
          <p:nvPr/>
        </p:nvSpPr>
        <p:spPr>
          <a:xfrm>
            <a:off x="0" y="0"/>
            <a:ext cx="849600" cy="8496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1" name="Google Shape;341;g25f381583a0_0_854"/>
          <p:cNvPicPr preferRelativeResize="0"/>
          <p:nvPr/>
        </p:nvPicPr>
        <p:blipFill>
          <a:blip r:embed="rId6">
            <a:alphaModFix/>
          </a:blip>
          <a:stretch>
            <a:fillRect/>
          </a:stretch>
        </p:blipFill>
        <p:spPr>
          <a:xfrm>
            <a:off x="1325900" y="2916625"/>
            <a:ext cx="1641927" cy="3104002"/>
          </a:xfrm>
          <a:prstGeom prst="rect">
            <a:avLst/>
          </a:prstGeom>
          <a:noFill/>
          <a:ln>
            <a:noFill/>
          </a:ln>
        </p:spPr>
      </p:pic>
      <p:pic>
        <p:nvPicPr>
          <p:cNvPr id="342" name="Google Shape;342;g25f381583a0_0_854"/>
          <p:cNvPicPr preferRelativeResize="0"/>
          <p:nvPr/>
        </p:nvPicPr>
        <p:blipFill rotWithShape="1">
          <a:blip r:embed="rId7">
            <a:alphaModFix/>
          </a:blip>
          <a:srcRect b="9198" l="0" r="0" t="0"/>
          <a:stretch/>
        </p:blipFill>
        <p:spPr>
          <a:xfrm>
            <a:off x="1075300" y="970575"/>
            <a:ext cx="2143125" cy="1946050"/>
          </a:xfrm>
          <a:prstGeom prst="rect">
            <a:avLst/>
          </a:prstGeom>
          <a:noFill/>
          <a:ln>
            <a:noFill/>
          </a:ln>
        </p:spPr>
      </p:pic>
      <p:pic>
        <p:nvPicPr>
          <p:cNvPr id="343" name="Google Shape;343;g25f381583a0_0_854"/>
          <p:cNvPicPr preferRelativeResize="0"/>
          <p:nvPr/>
        </p:nvPicPr>
        <p:blipFill>
          <a:blip r:embed="rId6">
            <a:alphaModFix/>
          </a:blip>
          <a:stretch>
            <a:fillRect/>
          </a:stretch>
        </p:blipFill>
        <p:spPr>
          <a:xfrm>
            <a:off x="6148825" y="4276400"/>
            <a:ext cx="1641927" cy="1744224"/>
          </a:xfrm>
          <a:prstGeom prst="rect">
            <a:avLst/>
          </a:prstGeom>
          <a:noFill/>
          <a:ln>
            <a:noFill/>
          </a:ln>
        </p:spPr>
      </p:pic>
      <p:sp>
        <p:nvSpPr>
          <p:cNvPr id="344" name="Google Shape;344;g25f381583a0_0_854"/>
          <p:cNvSpPr txBox="1"/>
          <p:nvPr/>
        </p:nvSpPr>
        <p:spPr>
          <a:xfrm>
            <a:off x="1694800" y="6020625"/>
            <a:ext cx="1182300" cy="6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200">
                <a:latin typeface="Calibri"/>
                <a:ea typeface="Calibri"/>
                <a:cs typeface="Calibri"/>
                <a:sym typeface="Calibri"/>
              </a:rPr>
              <a:t>light</a:t>
            </a:r>
            <a:endParaRPr sz="3200">
              <a:latin typeface="Calibri"/>
              <a:ea typeface="Calibri"/>
              <a:cs typeface="Calibri"/>
              <a:sym typeface="Calibri"/>
            </a:endParaRPr>
          </a:p>
        </p:txBody>
      </p:sp>
      <p:sp>
        <p:nvSpPr>
          <p:cNvPr id="345" name="Google Shape;345;g25f381583a0_0_854"/>
          <p:cNvSpPr txBox="1"/>
          <p:nvPr/>
        </p:nvSpPr>
        <p:spPr>
          <a:xfrm>
            <a:off x="6378638" y="6020625"/>
            <a:ext cx="1182300" cy="61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200">
                <a:latin typeface="Calibri"/>
                <a:ea typeface="Calibri"/>
                <a:cs typeface="Calibri"/>
                <a:sym typeface="Calibri"/>
              </a:rPr>
              <a:t>dark</a:t>
            </a:r>
            <a:endParaRPr sz="3200">
              <a:latin typeface="Calibri"/>
              <a:ea typeface="Calibri"/>
              <a:cs typeface="Calibri"/>
              <a:sym typeface="Calibri"/>
            </a:endParaRPr>
          </a:p>
        </p:txBody>
      </p:sp>
      <p:pic>
        <p:nvPicPr>
          <p:cNvPr id="346" name="Google Shape;346;g25f381583a0_0_854"/>
          <p:cNvPicPr preferRelativeResize="0"/>
          <p:nvPr/>
        </p:nvPicPr>
        <p:blipFill>
          <a:blip r:embed="rId3">
            <a:alphaModFix/>
          </a:blip>
          <a:stretch>
            <a:fillRect/>
          </a:stretch>
        </p:blipFill>
        <p:spPr>
          <a:xfrm>
            <a:off x="4934325" y="2384525"/>
            <a:ext cx="1832300" cy="1379525"/>
          </a:xfrm>
          <a:prstGeom prst="rect">
            <a:avLst/>
          </a:prstGeom>
          <a:noFill/>
          <a:ln>
            <a:noFill/>
          </a:ln>
        </p:spPr>
      </p:pic>
      <p:sp>
        <p:nvSpPr>
          <p:cNvPr id="347" name="Google Shape;347;g25f381583a0_0_854"/>
          <p:cNvSpPr txBox="1"/>
          <p:nvPr/>
        </p:nvSpPr>
        <p:spPr>
          <a:xfrm>
            <a:off x="666750" y="133800"/>
            <a:ext cx="8373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3600">
                <a:solidFill>
                  <a:schemeClr val="dk1"/>
                </a:solidFill>
                <a:latin typeface="Calibri"/>
                <a:ea typeface="Calibri"/>
                <a:cs typeface="Calibri"/>
                <a:sym typeface="Calibri"/>
              </a:rPr>
              <a:t>Constants are similar to, but not the same as, control variables. </a:t>
            </a:r>
            <a:endParaRPr sz="3600"/>
          </a:p>
        </p:txBody>
      </p:sp>
      <p:sp>
        <p:nvSpPr>
          <p:cNvPr id="348" name="Google Shape;348;g25f381583a0_0_854"/>
          <p:cNvSpPr/>
          <p:nvPr/>
        </p:nvSpPr>
        <p:spPr>
          <a:xfrm>
            <a:off x="3216088" y="1748450"/>
            <a:ext cx="557400" cy="390300"/>
          </a:xfrm>
          <a:prstGeom prst="lef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25f381583a0_0_854"/>
          <p:cNvSpPr/>
          <p:nvPr/>
        </p:nvSpPr>
        <p:spPr>
          <a:xfrm rot="5400000">
            <a:off x="292188" y="3647875"/>
            <a:ext cx="557400" cy="390300"/>
          </a:xfrm>
          <a:prstGeom prst="lef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5f381583a0_0_854"/>
          <p:cNvSpPr/>
          <p:nvPr/>
        </p:nvSpPr>
        <p:spPr>
          <a:xfrm rot="5400000">
            <a:off x="5073713" y="3647875"/>
            <a:ext cx="557400" cy="390300"/>
          </a:xfrm>
          <a:prstGeom prst="lef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25f381583a0_0_854"/>
          <p:cNvSpPr txBox="1"/>
          <p:nvPr/>
        </p:nvSpPr>
        <p:spPr>
          <a:xfrm>
            <a:off x="3864725" y="1611575"/>
            <a:ext cx="1728300" cy="5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latin typeface="Calibri"/>
                <a:ea typeface="Calibri"/>
                <a:cs typeface="Calibri"/>
                <a:sym typeface="Calibri"/>
              </a:rPr>
              <a:t>Constant</a:t>
            </a:r>
            <a:endParaRPr b="1" sz="2800">
              <a:latin typeface="Calibri"/>
              <a:ea typeface="Calibri"/>
              <a:cs typeface="Calibri"/>
              <a:sym typeface="Calibri"/>
            </a:endParaRPr>
          </a:p>
        </p:txBody>
      </p:sp>
      <p:sp>
        <p:nvSpPr>
          <p:cNvPr id="352" name="Google Shape;352;g25f381583a0_0_854"/>
          <p:cNvSpPr txBox="1"/>
          <p:nvPr/>
        </p:nvSpPr>
        <p:spPr>
          <a:xfrm>
            <a:off x="52000" y="4077850"/>
            <a:ext cx="1728300" cy="5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latin typeface="Calibri"/>
                <a:ea typeface="Calibri"/>
                <a:cs typeface="Calibri"/>
                <a:sym typeface="Calibri"/>
              </a:rPr>
              <a:t>Control Variable</a:t>
            </a:r>
            <a:endParaRPr b="1" sz="2800">
              <a:latin typeface="Calibri"/>
              <a:ea typeface="Calibri"/>
              <a:cs typeface="Calibri"/>
              <a:sym typeface="Calibri"/>
            </a:endParaRPr>
          </a:p>
        </p:txBody>
      </p:sp>
      <p:sp>
        <p:nvSpPr>
          <p:cNvPr id="353" name="Google Shape;353;g25f381583a0_0_854"/>
          <p:cNvSpPr txBox="1"/>
          <p:nvPr/>
        </p:nvSpPr>
        <p:spPr>
          <a:xfrm>
            <a:off x="4716875" y="4037525"/>
            <a:ext cx="1728300" cy="5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800">
                <a:latin typeface="Calibri"/>
                <a:ea typeface="Calibri"/>
                <a:cs typeface="Calibri"/>
                <a:sym typeface="Calibri"/>
              </a:rPr>
              <a:t>Control Variable</a:t>
            </a:r>
            <a:endParaRPr b="1" sz="28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descr="Artificial Intelligence" id="359" name="Google Shape;359;g25e11802ac4_0_28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g25e11802ac4_0_280"/>
          <p:cNvSpPr txBox="1"/>
          <p:nvPr/>
        </p:nvSpPr>
        <p:spPr>
          <a:xfrm>
            <a:off x="206852" y="428250"/>
            <a:ext cx="8730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Constant</a:t>
            </a:r>
            <a:r>
              <a:rPr b="0" i="0" lang="en-US" sz="3600" u="none" cap="none" strike="noStrike">
                <a:solidFill>
                  <a:srgbClr val="000000"/>
                </a:solidFill>
                <a:latin typeface="Calibri"/>
                <a:ea typeface="Calibri"/>
                <a:cs typeface="Calibri"/>
                <a:sym typeface="Calibri"/>
              </a:rPr>
              <a:t>s can </a:t>
            </a:r>
            <a:r>
              <a:rPr lang="en-US" sz="3600">
                <a:latin typeface="Calibri"/>
                <a:ea typeface="Calibri"/>
                <a:cs typeface="Calibri"/>
                <a:sym typeface="Calibri"/>
              </a:rPr>
              <a:t>help us better understand</a:t>
            </a:r>
            <a:r>
              <a:rPr b="0" i="0" lang="en-US" sz="3600" u="none" cap="none" strike="noStrike">
                <a:solidFill>
                  <a:srgbClr val="000000"/>
                </a:solidFill>
                <a:latin typeface="Calibri"/>
                <a:ea typeface="Calibri"/>
                <a:cs typeface="Calibri"/>
                <a:sym typeface="Calibri"/>
              </a:rPr>
              <a:t> cause-and-effect relationships.</a:t>
            </a:r>
            <a:endParaRPr b="0" i="0" sz="1400" u="none" cap="none" strike="noStrike">
              <a:solidFill>
                <a:srgbClr val="000000"/>
              </a:solidFill>
              <a:latin typeface="Arial"/>
              <a:ea typeface="Arial"/>
              <a:cs typeface="Arial"/>
              <a:sym typeface="Arial"/>
            </a:endParaRPr>
          </a:p>
        </p:txBody>
      </p:sp>
      <p:pic>
        <p:nvPicPr>
          <p:cNvPr id="361" name="Google Shape;361;g25e11802ac4_0_280"/>
          <p:cNvPicPr preferRelativeResize="0"/>
          <p:nvPr/>
        </p:nvPicPr>
        <p:blipFill rotWithShape="1">
          <a:blip r:embed="rId4">
            <a:alphaModFix/>
          </a:blip>
          <a:srcRect b="0" l="0" r="0" t="0"/>
          <a:stretch/>
        </p:blipFill>
        <p:spPr>
          <a:xfrm>
            <a:off x="152400" y="1801325"/>
            <a:ext cx="8839198" cy="442865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descr="Questions" id="367" name="Google Shape;367;gd96993b0a5_0_44"/>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descr="Questions" id="373" name="Google Shape;373;g25f381583a0_0_980"/>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25f381583a0_0_980"/>
          <p:cNvSpPr txBox="1"/>
          <p:nvPr/>
        </p:nvSpPr>
        <p:spPr>
          <a:xfrm>
            <a:off x="2313007" y="772123"/>
            <a:ext cx="4518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What is a </a:t>
            </a:r>
            <a:r>
              <a:rPr lang="en-US" sz="3600">
                <a:latin typeface="Calibri"/>
                <a:ea typeface="Calibri"/>
                <a:cs typeface="Calibri"/>
                <a:sym typeface="Calibri"/>
              </a:rPr>
              <a:t>constant</a:t>
            </a:r>
            <a:r>
              <a:rPr b="0" i="0" lang="en-US" sz="36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375" name="Google Shape;375;g25f381583a0_0_980"/>
          <p:cNvPicPr preferRelativeResize="0"/>
          <p:nvPr/>
        </p:nvPicPr>
        <p:blipFill>
          <a:blip r:embed="rId4">
            <a:alphaModFix/>
          </a:blip>
          <a:stretch>
            <a:fillRect/>
          </a:stretch>
        </p:blipFill>
        <p:spPr>
          <a:xfrm>
            <a:off x="1341810" y="2170925"/>
            <a:ext cx="6460376" cy="43488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descr="Lightbulb and gear" id="134" name="Google Shape;134;p3"/>
          <p:cNvSpPr/>
          <p:nvPr/>
        </p:nvSpPr>
        <p:spPr>
          <a:xfrm>
            <a:off x="0" y="83361"/>
            <a:ext cx="722555" cy="722555"/>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
          <p:cNvSpPr txBox="1"/>
          <p:nvPr/>
        </p:nvSpPr>
        <p:spPr>
          <a:xfrm>
            <a:off x="606150" y="4353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do constants help us understand the results of science experiments</a:t>
            </a:r>
            <a:r>
              <a:rPr b="0" i="0" lang="en-US" sz="30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36" name="Google Shape;136;p3"/>
          <p:cNvPicPr preferRelativeResize="0"/>
          <p:nvPr/>
        </p:nvPicPr>
        <p:blipFill>
          <a:blip r:embed="rId4">
            <a:alphaModFix/>
          </a:blip>
          <a:stretch>
            <a:fillRect/>
          </a:stretch>
        </p:blipFill>
        <p:spPr>
          <a:xfrm>
            <a:off x="152400" y="1573501"/>
            <a:ext cx="8839200" cy="494258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g25f381583a0_0_994"/>
          <p:cNvPicPr preferRelativeResize="0"/>
          <p:nvPr/>
        </p:nvPicPr>
        <p:blipFill>
          <a:blip r:embed="rId3">
            <a:alphaModFix/>
          </a:blip>
          <a:stretch>
            <a:fillRect/>
          </a:stretch>
        </p:blipFill>
        <p:spPr>
          <a:xfrm>
            <a:off x="4210625" y="829509"/>
            <a:ext cx="949677" cy="809313"/>
          </a:xfrm>
          <a:prstGeom prst="rect">
            <a:avLst/>
          </a:prstGeom>
          <a:noFill/>
          <a:ln>
            <a:noFill/>
          </a:ln>
        </p:spPr>
      </p:pic>
      <p:pic>
        <p:nvPicPr>
          <p:cNvPr id="382" name="Google Shape;382;g25f381583a0_0_994"/>
          <p:cNvPicPr preferRelativeResize="0"/>
          <p:nvPr/>
        </p:nvPicPr>
        <p:blipFill rotWithShape="1">
          <a:blip r:embed="rId4">
            <a:alphaModFix/>
          </a:blip>
          <a:srcRect b="1903" l="1068" r="0" t="0"/>
          <a:stretch/>
        </p:blipFill>
        <p:spPr>
          <a:xfrm rot="-6852986">
            <a:off x="7612510" y="1578199"/>
            <a:ext cx="1593619" cy="941415"/>
          </a:xfrm>
          <a:prstGeom prst="rect">
            <a:avLst/>
          </a:prstGeom>
          <a:noFill/>
          <a:ln>
            <a:noFill/>
          </a:ln>
        </p:spPr>
      </p:pic>
      <p:pic>
        <p:nvPicPr>
          <p:cNvPr id="383" name="Google Shape;383;g25f381583a0_0_994"/>
          <p:cNvPicPr preferRelativeResize="0"/>
          <p:nvPr/>
        </p:nvPicPr>
        <p:blipFill>
          <a:blip r:embed="rId4">
            <a:alphaModFix/>
          </a:blip>
          <a:stretch>
            <a:fillRect/>
          </a:stretch>
        </p:blipFill>
        <p:spPr>
          <a:xfrm rot="-6852990">
            <a:off x="5216575" y="1572333"/>
            <a:ext cx="1610780" cy="959674"/>
          </a:xfrm>
          <a:prstGeom prst="rect">
            <a:avLst/>
          </a:prstGeom>
          <a:noFill/>
          <a:ln>
            <a:noFill/>
          </a:ln>
        </p:spPr>
      </p:pic>
      <p:pic>
        <p:nvPicPr>
          <p:cNvPr id="384" name="Google Shape;384;g25f381583a0_0_994"/>
          <p:cNvPicPr preferRelativeResize="0"/>
          <p:nvPr/>
        </p:nvPicPr>
        <p:blipFill>
          <a:blip r:embed="rId5">
            <a:alphaModFix/>
          </a:blip>
          <a:stretch>
            <a:fillRect/>
          </a:stretch>
        </p:blipFill>
        <p:spPr>
          <a:xfrm>
            <a:off x="4897836" y="1141672"/>
            <a:ext cx="851007" cy="1820995"/>
          </a:xfrm>
          <a:prstGeom prst="rect">
            <a:avLst/>
          </a:prstGeom>
          <a:noFill/>
          <a:ln>
            <a:noFill/>
          </a:ln>
        </p:spPr>
      </p:pic>
      <p:pic>
        <p:nvPicPr>
          <p:cNvPr id="385" name="Google Shape;385;g25f381583a0_0_994"/>
          <p:cNvPicPr preferRelativeResize="0"/>
          <p:nvPr/>
        </p:nvPicPr>
        <p:blipFill rotWithShape="1">
          <a:blip r:embed="rId6">
            <a:alphaModFix/>
          </a:blip>
          <a:srcRect b="9198" l="0" r="0" t="0"/>
          <a:stretch/>
        </p:blipFill>
        <p:spPr>
          <a:xfrm>
            <a:off x="4767950" y="0"/>
            <a:ext cx="1110776" cy="1141671"/>
          </a:xfrm>
          <a:prstGeom prst="rect">
            <a:avLst/>
          </a:prstGeom>
          <a:noFill/>
          <a:ln>
            <a:noFill/>
          </a:ln>
        </p:spPr>
      </p:pic>
      <p:pic>
        <p:nvPicPr>
          <p:cNvPr id="386" name="Google Shape;386;g25f381583a0_0_994"/>
          <p:cNvPicPr preferRelativeResize="0"/>
          <p:nvPr/>
        </p:nvPicPr>
        <p:blipFill>
          <a:blip r:embed="rId5">
            <a:alphaModFix/>
          </a:blip>
          <a:stretch>
            <a:fillRect/>
          </a:stretch>
        </p:blipFill>
        <p:spPr>
          <a:xfrm>
            <a:off x="7397545" y="1939399"/>
            <a:ext cx="851007" cy="1023269"/>
          </a:xfrm>
          <a:prstGeom prst="rect">
            <a:avLst/>
          </a:prstGeom>
          <a:noFill/>
          <a:ln>
            <a:noFill/>
          </a:ln>
        </p:spPr>
      </p:pic>
      <p:sp>
        <p:nvSpPr>
          <p:cNvPr id="387" name="Google Shape;387;g25f381583a0_0_994"/>
          <p:cNvSpPr txBox="1"/>
          <p:nvPr/>
        </p:nvSpPr>
        <p:spPr>
          <a:xfrm>
            <a:off x="5089035" y="2962667"/>
            <a:ext cx="612900" cy="3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latin typeface="Calibri"/>
                <a:ea typeface="Calibri"/>
                <a:cs typeface="Calibri"/>
                <a:sym typeface="Calibri"/>
              </a:rPr>
              <a:t>light</a:t>
            </a:r>
            <a:endParaRPr sz="1600">
              <a:latin typeface="Calibri"/>
              <a:ea typeface="Calibri"/>
              <a:cs typeface="Calibri"/>
              <a:sym typeface="Calibri"/>
            </a:endParaRPr>
          </a:p>
        </p:txBody>
      </p:sp>
      <p:sp>
        <p:nvSpPr>
          <p:cNvPr id="388" name="Google Shape;388;g25f381583a0_0_994"/>
          <p:cNvSpPr txBox="1"/>
          <p:nvPr/>
        </p:nvSpPr>
        <p:spPr>
          <a:xfrm>
            <a:off x="7516656" y="2962667"/>
            <a:ext cx="612900" cy="3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latin typeface="Calibri"/>
                <a:ea typeface="Calibri"/>
                <a:cs typeface="Calibri"/>
                <a:sym typeface="Calibri"/>
              </a:rPr>
              <a:t>dark</a:t>
            </a:r>
            <a:endParaRPr sz="1600">
              <a:latin typeface="Calibri"/>
              <a:ea typeface="Calibri"/>
              <a:cs typeface="Calibri"/>
              <a:sym typeface="Calibri"/>
            </a:endParaRPr>
          </a:p>
        </p:txBody>
      </p:sp>
      <p:pic>
        <p:nvPicPr>
          <p:cNvPr id="389" name="Google Shape;389;g25f381583a0_0_994"/>
          <p:cNvPicPr preferRelativeResize="0"/>
          <p:nvPr/>
        </p:nvPicPr>
        <p:blipFill>
          <a:blip r:embed="rId3">
            <a:alphaModFix/>
          </a:blip>
          <a:stretch>
            <a:fillRect/>
          </a:stretch>
        </p:blipFill>
        <p:spPr>
          <a:xfrm>
            <a:off x="6768073" y="829509"/>
            <a:ext cx="949677" cy="809313"/>
          </a:xfrm>
          <a:prstGeom prst="rect">
            <a:avLst/>
          </a:prstGeom>
          <a:noFill/>
          <a:ln>
            <a:noFill/>
          </a:ln>
        </p:spPr>
      </p:pic>
      <p:sp>
        <p:nvSpPr>
          <p:cNvPr id="390" name="Google Shape;390;g25f381583a0_0_994"/>
          <p:cNvSpPr/>
          <p:nvPr/>
        </p:nvSpPr>
        <p:spPr>
          <a:xfrm>
            <a:off x="5877515" y="456349"/>
            <a:ext cx="288900" cy="228900"/>
          </a:xfrm>
          <a:prstGeom prst="lef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25f381583a0_0_994"/>
          <p:cNvSpPr/>
          <p:nvPr/>
        </p:nvSpPr>
        <p:spPr>
          <a:xfrm rot="5400000">
            <a:off x="4343060" y="1584052"/>
            <a:ext cx="327000" cy="202200"/>
          </a:xfrm>
          <a:prstGeom prst="lef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25f381583a0_0_994"/>
          <p:cNvSpPr/>
          <p:nvPr/>
        </p:nvSpPr>
        <p:spPr>
          <a:xfrm rot="5400000">
            <a:off x="6821312" y="1584052"/>
            <a:ext cx="327000" cy="202200"/>
          </a:xfrm>
          <a:prstGeom prst="lef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g25f381583a0_0_994"/>
          <p:cNvSpPr txBox="1"/>
          <p:nvPr/>
        </p:nvSpPr>
        <p:spPr>
          <a:xfrm>
            <a:off x="6213700" y="376050"/>
            <a:ext cx="1110900" cy="3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latin typeface="Calibri"/>
                <a:ea typeface="Calibri"/>
                <a:cs typeface="Calibri"/>
                <a:sym typeface="Calibri"/>
              </a:rPr>
              <a:t>Constant</a:t>
            </a:r>
            <a:endParaRPr b="1" sz="1600">
              <a:latin typeface="Calibri"/>
              <a:ea typeface="Calibri"/>
              <a:cs typeface="Calibri"/>
              <a:sym typeface="Calibri"/>
            </a:endParaRPr>
          </a:p>
        </p:txBody>
      </p:sp>
      <p:sp>
        <p:nvSpPr>
          <p:cNvPr id="394" name="Google Shape;394;g25f381583a0_0_994"/>
          <p:cNvSpPr txBox="1"/>
          <p:nvPr/>
        </p:nvSpPr>
        <p:spPr>
          <a:xfrm>
            <a:off x="4237576" y="1822917"/>
            <a:ext cx="895800" cy="3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latin typeface="Calibri"/>
                <a:ea typeface="Calibri"/>
                <a:cs typeface="Calibri"/>
                <a:sym typeface="Calibri"/>
              </a:rPr>
              <a:t>Control Variable</a:t>
            </a:r>
            <a:endParaRPr b="1" sz="1600">
              <a:latin typeface="Calibri"/>
              <a:ea typeface="Calibri"/>
              <a:cs typeface="Calibri"/>
              <a:sym typeface="Calibri"/>
            </a:endParaRPr>
          </a:p>
        </p:txBody>
      </p:sp>
      <p:sp>
        <p:nvSpPr>
          <p:cNvPr id="395" name="Google Shape;395;g25f381583a0_0_994"/>
          <p:cNvSpPr txBox="1"/>
          <p:nvPr/>
        </p:nvSpPr>
        <p:spPr>
          <a:xfrm>
            <a:off x="6579169" y="1799260"/>
            <a:ext cx="895800" cy="3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latin typeface="Calibri"/>
                <a:ea typeface="Calibri"/>
                <a:cs typeface="Calibri"/>
                <a:sym typeface="Calibri"/>
              </a:rPr>
              <a:t>Control Variable</a:t>
            </a:r>
            <a:endParaRPr b="1" sz="1600">
              <a:latin typeface="Calibri"/>
              <a:ea typeface="Calibri"/>
              <a:cs typeface="Calibri"/>
              <a:sym typeface="Calibri"/>
            </a:endParaRPr>
          </a:p>
        </p:txBody>
      </p:sp>
      <p:sp>
        <p:nvSpPr>
          <p:cNvPr id="396" name="Google Shape;396;g25f381583a0_0_994"/>
          <p:cNvSpPr txBox="1"/>
          <p:nvPr/>
        </p:nvSpPr>
        <p:spPr>
          <a:xfrm>
            <a:off x="389000" y="4053825"/>
            <a:ext cx="6494700" cy="28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 scientist keeps this the same in an experiment…</a:t>
            </a:r>
            <a:endParaRPr sz="36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sz="3600">
              <a:latin typeface="Calibri"/>
              <a:ea typeface="Calibri"/>
              <a:cs typeface="Calibri"/>
              <a:sym typeface="Calibri"/>
            </a:endParaRPr>
          </a:p>
          <a:p>
            <a:pPr indent="-457200" lvl="0" marL="457200" marR="0" rtl="0" algn="l">
              <a:lnSpc>
                <a:spcPct val="100000"/>
              </a:lnSpc>
              <a:spcBef>
                <a:spcPts val="0"/>
              </a:spcBef>
              <a:spcAft>
                <a:spcPts val="0"/>
              </a:spcAft>
              <a:buSzPts val="3600"/>
              <a:buFont typeface="Calibri"/>
              <a:buAutoNum type="alphaUcPeriod"/>
            </a:pPr>
            <a:r>
              <a:rPr lang="en-US" sz="3600">
                <a:latin typeface="Calibri"/>
                <a:ea typeface="Calibri"/>
                <a:cs typeface="Calibri"/>
                <a:sym typeface="Calibri"/>
              </a:rPr>
              <a:t>Constant</a:t>
            </a:r>
            <a:endParaRPr sz="3600">
              <a:latin typeface="Calibri"/>
              <a:ea typeface="Calibri"/>
              <a:cs typeface="Calibri"/>
              <a:sym typeface="Calibri"/>
            </a:endParaRPr>
          </a:p>
          <a:p>
            <a:pPr indent="-457200" lvl="0" marL="457200" marR="0" rtl="0" algn="l">
              <a:lnSpc>
                <a:spcPct val="100000"/>
              </a:lnSpc>
              <a:spcBef>
                <a:spcPts val="0"/>
              </a:spcBef>
              <a:spcAft>
                <a:spcPts val="0"/>
              </a:spcAft>
              <a:buSzPts val="3600"/>
              <a:buFont typeface="Calibri"/>
              <a:buAutoNum type="alphaUcPeriod"/>
            </a:pPr>
            <a:r>
              <a:rPr lang="en-US" sz="3600">
                <a:latin typeface="Calibri"/>
                <a:ea typeface="Calibri"/>
                <a:cs typeface="Calibri"/>
                <a:sym typeface="Calibri"/>
              </a:rPr>
              <a:t>Control variable</a:t>
            </a:r>
            <a:endParaRPr sz="3600">
              <a:latin typeface="Calibri"/>
              <a:ea typeface="Calibri"/>
              <a:cs typeface="Calibri"/>
              <a:sym typeface="Calibri"/>
            </a:endParaRPr>
          </a:p>
        </p:txBody>
      </p:sp>
      <p:sp>
        <p:nvSpPr>
          <p:cNvPr descr="Questions" id="397" name="Google Shape;397;g25f381583a0_0_994"/>
          <p:cNvSpPr/>
          <p:nvPr/>
        </p:nvSpPr>
        <p:spPr>
          <a:xfrm>
            <a:off x="0" y="0"/>
            <a:ext cx="983700" cy="9540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g25f381583a0_0_1015"/>
          <p:cNvPicPr preferRelativeResize="0"/>
          <p:nvPr/>
        </p:nvPicPr>
        <p:blipFill>
          <a:blip r:embed="rId3">
            <a:alphaModFix/>
          </a:blip>
          <a:stretch>
            <a:fillRect/>
          </a:stretch>
        </p:blipFill>
        <p:spPr>
          <a:xfrm>
            <a:off x="4210625" y="829509"/>
            <a:ext cx="949677" cy="809313"/>
          </a:xfrm>
          <a:prstGeom prst="rect">
            <a:avLst/>
          </a:prstGeom>
          <a:noFill/>
          <a:ln>
            <a:noFill/>
          </a:ln>
        </p:spPr>
      </p:pic>
      <p:pic>
        <p:nvPicPr>
          <p:cNvPr id="404" name="Google Shape;404;g25f381583a0_0_1015"/>
          <p:cNvPicPr preferRelativeResize="0"/>
          <p:nvPr/>
        </p:nvPicPr>
        <p:blipFill rotWithShape="1">
          <a:blip r:embed="rId4">
            <a:alphaModFix/>
          </a:blip>
          <a:srcRect b="1903" l="1068" r="0" t="0"/>
          <a:stretch/>
        </p:blipFill>
        <p:spPr>
          <a:xfrm rot="-6852986">
            <a:off x="7612510" y="1578199"/>
            <a:ext cx="1593619" cy="941415"/>
          </a:xfrm>
          <a:prstGeom prst="rect">
            <a:avLst/>
          </a:prstGeom>
          <a:noFill/>
          <a:ln>
            <a:noFill/>
          </a:ln>
        </p:spPr>
      </p:pic>
      <p:pic>
        <p:nvPicPr>
          <p:cNvPr id="405" name="Google Shape;405;g25f381583a0_0_1015"/>
          <p:cNvPicPr preferRelativeResize="0"/>
          <p:nvPr/>
        </p:nvPicPr>
        <p:blipFill>
          <a:blip r:embed="rId4">
            <a:alphaModFix/>
          </a:blip>
          <a:stretch>
            <a:fillRect/>
          </a:stretch>
        </p:blipFill>
        <p:spPr>
          <a:xfrm rot="-6852990">
            <a:off x="5216575" y="1572333"/>
            <a:ext cx="1610780" cy="959674"/>
          </a:xfrm>
          <a:prstGeom prst="rect">
            <a:avLst/>
          </a:prstGeom>
          <a:noFill/>
          <a:ln>
            <a:noFill/>
          </a:ln>
        </p:spPr>
      </p:pic>
      <p:pic>
        <p:nvPicPr>
          <p:cNvPr id="406" name="Google Shape;406;g25f381583a0_0_1015"/>
          <p:cNvPicPr preferRelativeResize="0"/>
          <p:nvPr/>
        </p:nvPicPr>
        <p:blipFill>
          <a:blip r:embed="rId5">
            <a:alphaModFix/>
          </a:blip>
          <a:stretch>
            <a:fillRect/>
          </a:stretch>
        </p:blipFill>
        <p:spPr>
          <a:xfrm>
            <a:off x="4897836" y="1141672"/>
            <a:ext cx="851007" cy="1820995"/>
          </a:xfrm>
          <a:prstGeom prst="rect">
            <a:avLst/>
          </a:prstGeom>
          <a:noFill/>
          <a:ln>
            <a:noFill/>
          </a:ln>
        </p:spPr>
      </p:pic>
      <p:pic>
        <p:nvPicPr>
          <p:cNvPr id="407" name="Google Shape;407;g25f381583a0_0_1015"/>
          <p:cNvPicPr preferRelativeResize="0"/>
          <p:nvPr/>
        </p:nvPicPr>
        <p:blipFill rotWithShape="1">
          <a:blip r:embed="rId6">
            <a:alphaModFix/>
          </a:blip>
          <a:srcRect b="9198" l="0" r="0" t="0"/>
          <a:stretch/>
        </p:blipFill>
        <p:spPr>
          <a:xfrm>
            <a:off x="4767950" y="0"/>
            <a:ext cx="1110776" cy="1141671"/>
          </a:xfrm>
          <a:prstGeom prst="rect">
            <a:avLst/>
          </a:prstGeom>
          <a:noFill/>
          <a:ln>
            <a:noFill/>
          </a:ln>
        </p:spPr>
      </p:pic>
      <p:pic>
        <p:nvPicPr>
          <p:cNvPr id="408" name="Google Shape;408;g25f381583a0_0_1015"/>
          <p:cNvPicPr preferRelativeResize="0"/>
          <p:nvPr/>
        </p:nvPicPr>
        <p:blipFill>
          <a:blip r:embed="rId5">
            <a:alphaModFix/>
          </a:blip>
          <a:stretch>
            <a:fillRect/>
          </a:stretch>
        </p:blipFill>
        <p:spPr>
          <a:xfrm>
            <a:off x="7397545" y="1939399"/>
            <a:ext cx="851007" cy="1023269"/>
          </a:xfrm>
          <a:prstGeom prst="rect">
            <a:avLst/>
          </a:prstGeom>
          <a:noFill/>
          <a:ln>
            <a:noFill/>
          </a:ln>
        </p:spPr>
      </p:pic>
      <p:sp>
        <p:nvSpPr>
          <p:cNvPr id="409" name="Google Shape;409;g25f381583a0_0_1015"/>
          <p:cNvSpPr txBox="1"/>
          <p:nvPr/>
        </p:nvSpPr>
        <p:spPr>
          <a:xfrm>
            <a:off x="5089035" y="2962667"/>
            <a:ext cx="612900" cy="3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latin typeface="Calibri"/>
                <a:ea typeface="Calibri"/>
                <a:cs typeface="Calibri"/>
                <a:sym typeface="Calibri"/>
              </a:rPr>
              <a:t>light</a:t>
            </a:r>
            <a:endParaRPr sz="1600">
              <a:latin typeface="Calibri"/>
              <a:ea typeface="Calibri"/>
              <a:cs typeface="Calibri"/>
              <a:sym typeface="Calibri"/>
            </a:endParaRPr>
          </a:p>
        </p:txBody>
      </p:sp>
      <p:sp>
        <p:nvSpPr>
          <p:cNvPr id="410" name="Google Shape;410;g25f381583a0_0_1015"/>
          <p:cNvSpPr txBox="1"/>
          <p:nvPr/>
        </p:nvSpPr>
        <p:spPr>
          <a:xfrm>
            <a:off x="7516656" y="2962667"/>
            <a:ext cx="612900" cy="3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600">
                <a:latin typeface="Calibri"/>
                <a:ea typeface="Calibri"/>
                <a:cs typeface="Calibri"/>
                <a:sym typeface="Calibri"/>
              </a:rPr>
              <a:t>dark</a:t>
            </a:r>
            <a:endParaRPr sz="1600">
              <a:latin typeface="Calibri"/>
              <a:ea typeface="Calibri"/>
              <a:cs typeface="Calibri"/>
              <a:sym typeface="Calibri"/>
            </a:endParaRPr>
          </a:p>
        </p:txBody>
      </p:sp>
      <p:pic>
        <p:nvPicPr>
          <p:cNvPr id="411" name="Google Shape;411;g25f381583a0_0_1015"/>
          <p:cNvPicPr preferRelativeResize="0"/>
          <p:nvPr/>
        </p:nvPicPr>
        <p:blipFill>
          <a:blip r:embed="rId3">
            <a:alphaModFix/>
          </a:blip>
          <a:stretch>
            <a:fillRect/>
          </a:stretch>
        </p:blipFill>
        <p:spPr>
          <a:xfrm>
            <a:off x="6768073" y="829509"/>
            <a:ext cx="949677" cy="809313"/>
          </a:xfrm>
          <a:prstGeom prst="rect">
            <a:avLst/>
          </a:prstGeom>
          <a:noFill/>
          <a:ln>
            <a:noFill/>
          </a:ln>
        </p:spPr>
      </p:pic>
      <p:sp>
        <p:nvSpPr>
          <p:cNvPr id="412" name="Google Shape;412;g25f381583a0_0_1015"/>
          <p:cNvSpPr/>
          <p:nvPr/>
        </p:nvSpPr>
        <p:spPr>
          <a:xfrm>
            <a:off x="5877515" y="456349"/>
            <a:ext cx="288900" cy="228900"/>
          </a:xfrm>
          <a:prstGeom prst="leftArrow">
            <a:avLst>
              <a:gd fmla="val 50000" name="adj1"/>
              <a:gd fmla="val 50000" name="adj2"/>
            </a:avLst>
          </a:prstGeom>
          <a:solidFill>
            <a:srgbClr val="FF0000"/>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25f381583a0_0_1015"/>
          <p:cNvSpPr/>
          <p:nvPr/>
        </p:nvSpPr>
        <p:spPr>
          <a:xfrm rot="5400000">
            <a:off x="4343060" y="1584052"/>
            <a:ext cx="327000" cy="202200"/>
          </a:xfrm>
          <a:prstGeom prst="lef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25f381583a0_0_1015"/>
          <p:cNvSpPr/>
          <p:nvPr/>
        </p:nvSpPr>
        <p:spPr>
          <a:xfrm rot="5400000">
            <a:off x="6821312" y="1584052"/>
            <a:ext cx="327000" cy="202200"/>
          </a:xfrm>
          <a:prstGeom prst="leftArrow">
            <a:avLst>
              <a:gd fmla="val 50000" name="adj1"/>
              <a:gd fmla="val 50000" name="adj2"/>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25f381583a0_0_1015"/>
          <p:cNvSpPr txBox="1"/>
          <p:nvPr/>
        </p:nvSpPr>
        <p:spPr>
          <a:xfrm>
            <a:off x="6213700" y="376050"/>
            <a:ext cx="1110900" cy="3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latin typeface="Calibri"/>
                <a:ea typeface="Calibri"/>
                <a:cs typeface="Calibri"/>
                <a:sym typeface="Calibri"/>
              </a:rPr>
              <a:t>Constant</a:t>
            </a:r>
            <a:endParaRPr b="1" sz="1600">
              <a:latin typeface="Calibri"/>
              <a:ea typeface="Calibri"/>
              <a:cs typeface="Calibri"/>
              <a:sym typeface="Calibri"/>
            </a:endParaRPr>
          </a:p>
        </p:txBody>
      </p:sp>
      <p:sp>
        <p:nvSpPr>
          <p:cNvPr id="416" name="Google Shape;416;g25f381583a0_0_1015"/>
          <p:cNvSpPr txBox="1"/>
          <p:nvPr/>
        </p:nvSpPr>
        <p:spPr>
          <a:xfrm>
            <a:off x="4237576" y="1822917"/>
            <a:ext cx="895800" cy="3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latin typeface="Calibri"/>
                <a:ea typeface="Calibri"/>
                <a:cs typeface="Calibri"/>
                <a:sym typeface="Calibri"/>
              </a:rPr>
              <a:t>Control Variable</a:t>
            </a:r>
            <a:endParaRPr b="1" sz="1600">
              <a:latin typeface="Calibri"/>
              <a:ea typeface="Calibri"/>
              <a:cs typeface="Calibri"/>
              <a:sym typeface="Calibri"/>
            </a:endParaRPr>
          </a:p>
        </p:txBody>
      </p:sp>
      <p:sp>
        <p:nvSpPr>
          <p:cNvPr id="417" name="Google Shape;417;g25f381583a0_0_1015"/>
          <p:cNvSpPr txBox="1"/>
          <p:nvPr/>
        </p:nvSpPr>
        <p:spPr>
          <a:xfrm>
            <a:off x="6579169" y="1799260"/>
            <a:ext cx="895800" cy="3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a:latin typeface="Calibri"/>
                <a:ea typeface="Calibri"/>
                <a:cs typeface="Calibri"/>
                <a:sym typeface="Calibri"/>
              </a:rPr>
              <a:t>Control Variable</a:t>
            </a:r>
            <a:endParaRPr b="1" sz="1600">
              <a:latin typeface="Calibri"/>
              <a:ea typeface="Calibri"/>
              <a:cs typeface="Calibri"/>
              <a:sym typeface="Calibri"/>
            </a:endParaRPr>
          </a:p>
        </p:txBody>
      </p:sp>
      <p:sp>
        <p:nvSpPr>
          <p:cNvPr id="418" name="Google Shape;418;g25f381583a0_0_1015"/>
          <p:cNvSpPr txBox="1"/>
          <p:nvPr/>
        </p:nvSpPr>
        <p:spPr>
          <a:xfrm>
            <a:off x="389000" y="4053825"/>
            <a:ext cx="6494700" cy="2862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A scientist keeps this the same in an experiment…</a:t>
            </a:r>
            <a:endParaRPr sz="36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t/>
            </a:r>
            <a:endParaRPr sz="3600">
              <a:latin typeface="Calibri"/>
              <a:ea typeface="Calibri"/>
              <a:cs typeface="Calibri"/>
              <a:sym typeface="Calibri"/>
            </a:endParaRPr>
          </a:p>
          <a:p>
            <a:pPr indent="-457200" lvl="0" marL="457200" marR="0" rtl="0" algn="l">
              <a:lnSpc>
                <a:spcPct val="100000"/>
              </a:lnSpc>
              <a:spcBef>
                <a:spcPts val="0"/>
              </a:spcBef>
              <a:spcAft>
                <a:spcPts val="0"/>
              </a:spcAft>
              <a:buSzPts val="3600"/>
              <a:buFont typeface="Calibri"/>
              <a:buAutoNum type="alphaUcPeriod"/>
            </a:pPr>
            <a:r>
              <a:rPr lang="en-US" sz="3600">
                <a:latin typeface="Calibri"/>
                <a:ea typeface="Calibri"/>
                <a:cs typeface="Calibri"/>
                <a:sym typeface="Calibri"/>
              </a:rPr>
              <a:t>Constant</a:t>
            </a:r>
            <a:endParaRPr sz="3600">
              <a:latin typeface="Calibri"/>
              <a:ea typeface="Calibri"/>
              <a:cs typeface="Calibri"/>
              <a:sym typeface="Calibri"/>
            </a:endParaRPr>
          </a:p>
          <a:p>
            <a:pPr indent="-457200" lvl="0" marL="457200" marR="0" rtl="0" algn="l">
              <a:lnSpc>
                <a:spcPct val="100000"/>
              </a:lnSpc>
              <a:spcBef>
                <a:spcPts val="0"/>
              </a:spcBef>
              <a:spcAft>
                <a:spcPts val="0"/>
              </a:spcAft>
              <a:buClr>
                <a:srgbClr val="FF0000"/>
              </a:buClr>
              <a:buSzPts val="3600"/>
              <a:buFont typeface="Calibri"/>
              <a:buAutoNum type="alphaUcPeriod"/>
            </a:pPr>
            <a:r>
              <a:rPr lang="en-US" sz="3600">
                <a:solidFill>
                  <a:srgbClr val="FF0000"/>
                </a:solidFill>
                <a:latin typeface="Calibri"/>
                <a:ea typeface="Calibri"/>
                <a:cs typeface="Calibri"/>
                <a:sym typeface="Calibri"/>
              </a:rPr>
              <a:t>Control variable</a:t>
            </a:r>
            <a:endParaRPr sz="3600">
              <a:solidFill>
                <a:srgbClr val="FF0000"/>
              </a:solidFill>
              <a:latin typeface="Calibri"/>
              <a:ea typeface="Calibri"/>
              <a:cs typeface="Calibri"/>
              <a:sym typeface="Calibri"/>
            </a:endParaRPr>
          </a:p>
        </p:txBody>
      </p:sp>
      <p:sp>
        <p:nvSpPr>
          <p:cNvPr descr="Questions" id="419" name="Google Shape;419;g25f381583a0_0_1015"/>
          <p:cNvSpPr/>
          <p:nvPr/>
        </p:nvSpPr>
        <p:spPr>
          <a:xfrm>
            <a:off x="0" y="0"/>
            <a:ext cx="983700" cy="9540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descr="Artificial Intelligence" id="425" name="Google Shape;425;g25e11802ac4_0_41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26" name="Google Shape;426;g25e11802ac4_0_419"/>
          <p:cNvPicPr preferRelativeResize="0"/>
          <p:nvPr/>
        </p:nvPicPr>
        <p:blipFill rotWithShape="1">
          <a:blip r:embed="rId4">
            <a:alphaModFix/>
          </a:blip>
          <a:srcRect b="0" l="0" r="0" t="0"/>
          <a:stretch/>
        </p:blipFill>
        <p:spPr>
          <a:xfrm>
            <a:off x="4572000" y="2036490"/>
            <a:ext cx="3133385" cy="313338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descr="Artificial Intelligence" id="432" name="Google Shape;432;g25e11802ac4_0_500"/>
          <p:cNvSpPr/>
          <p:nvPr/>
        </p:nvSpPr>
        <p:spPr>
          <a:xfrm>
            <a:off x="82900" y="90626"/>
            <a:ext cx="978600" cy="9504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33" name="Google Shape;433;g25e11802ac4_0_500"/>
          <p:cNvPicPr preferRelativeResize="0"/>
          <p:nvPr/>
        </p:nvPicPr>
        <p:blipFill rotWithShape="1">
          <a:blip r:embed="rId4">
            <a:alphaModFix/>
          </a:blip>
          <a:srcRect b="0" l="0" r="0" t="0"/>
          <a:stretch/>
        </p:blipFill>
        <p:spPr>
          <a:xfrm>
            <a:off x="918550" y="178575"/>
            <a:ext cx="978600" cy="978600"/>
          </a:xfrm>
          <a:prstGeom prst="rect">
            <a:avLst/>
          </a:prstGeom>
          <a:noFill/>
          <a:ln>
            <a:noFill/>
          </a:ln>
        </p:spPr>
      </p:pic>
      <p:sp>
        <p:nvSpPr>
          <p:cNvPr id="434" name="Google Shape;434;g25e11802ac4_0_500"/>
          <p:cNvSpPr txBox="1"/>
          <p:nvPr/>
        </p:nvSpPr>
        <p:spPr>
          <a:xfrm>
            <a:off x="0" y="1371600"/>
            <a:ext cx="90501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lang="en-US" sz="3400">
                <a:solidFill>
                  <a:schemeClr val="dk1"/>
                </a:solidFill>
                <a:latin typeface="Calibri"/>
                <a:ea typeface="Calibri"/>
                <a:cs typeface="Calibri"/>
                <a:sym typeface="Calibri"/>
              </a:rPr>
              <a:t>Using the same amount of a substance.</a:t>
            </a:r>
            <a:endParaRPr b="0" i="0" sz="3400" u="none" cap="none" strike="noStrike">
              <a:solidFill>
                <a:schemeClr val="dk1"/>
              </a:solidFill>
              <a:latin typeface="Calibri"/>
              <a:ea typeface="Calibri"/>
              <a:cs typeface="Calibri"/>
              <a:sym typeface="Calibri"/>
            </a:endParaRPr>
          </a:p>
        </p:txBody>
      </p:sp>
      <p:pic>
        <p:nvPicPr>
          <p:cNvPr id="435" name="Google Shape;435;g25e11802ac4_0_500"/>
          <p:cNvPicPr preferRelativeResize="0"/>
          <p:nvPr/>
        </p:nvPicPr>
        <p:blipFill>
          <a:blip r:embed="rId5">
            <a:alphaModFix/>
          </a:blip>
          <a:stretch>
            <a:fillRect/>
          </a:stretch>
        </p:blipFill>
        <p:spPr>
          <a:xfrm>
            <a:off x="755088" y="2141625"/>
            <a:ext cx="3780502" cy="3588725"/>
          </a:xfrm>
          <a:prstGeom prst="rect">
            <a:avLst/>
          </a:prstGeom>
          <a:noFill/>
          <a:ln>
            <a:noFill/>
          </a:ln>
        </p:spPr>
      </p:pic>
      <p:pic>
        <p:nvPicPr>
          <p:cNvPr id="436" name="Google Shape;436;g25e11802ac4_0_500"/>
          <p:cNvPicPr preferRelativeResize="0"/>
          <p:nvPr/>
        </p:nvPicPr>
        <p:blipFill>
          <a:blip r:embed="rId5">
            <a:alphaModFix/>
          </a:blip>
          <a:stretch>
            <a:fillRect/>
          </a:stretch>
        </p:blipFill>
        <p:spPr>
          <a:xfrm>
            <a:off x="4760810" y="2141625"/>
            <a:ext cx="3780502" cy="3588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descr="Artificial Intelligence" id="442" name="Google Shape;442;g25e11802ac4_0_587"/>
          <p:cNvSpPr/>
          <p:nvPr/>
        </p:nvSpPr>
        <p:spPr>
          <a:xfrm>
            <a:off x="82900" y="90626"/>
            <a:ext cx="978600" cy="9504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443" name="Google Shape;443;g25e11802ac4_0_587"/>
          <p:cNvPicPr preferRelativeResize="0"/>
          <p:nvPr/>
        </p:nvPicPr>
        <p:blipFill rotWithShape="1">
          <a:blip r:embed="rId4">
            <a:alphaModFix/>
          </a:blip>
          <a:srcRect b="0" l="0" r="0" t="0"/>
          <a:stretch/>
        </p:blipFill>
        <p:spPr>
          <a:xfrm>
            <a:off x="918550" y="178575"/>
            <a:ext cx="978600" cy="978600"/>
          </a:xfrm>
          <a:prstGeom prst="rect">
            <a:avLst/>
          </a:prstGeom>
          <a:noFill/>
          <a:ln>
            <a:noFill/>
          </a:ln>
        </p:spPr>
      </p:pic>
      <p:pic>
        <p:nvPicPr>
          <p:cNvPr id="444" name="Google Shape;444;g25e11802ac4_0_587"/>
          <p:cNvPicPr preferRelativeResize="0"/>
          <p:nvPr/>
        </p:nvPicPr>
        <p:blipFill>
          <a:blip r:embed="rId5">
            <a:alphaModFix/>
          </a:blip>
          <a:stretch>
            <a:fillRect/>
          </a:stretch>
        </p:blipFill>
        <p:spPr>
          <a:xfrm>
            <a:off x="1495425" y="2294025"/>
            <a:ext cx="6153150" cy="4105275"/>
          </a:xfrm>
          <a:prstGeom prst="rect">
            <a:avLst/>
          </a:prstGeom>
          <a:noFill/>
          <a:ln>
            <a:noFill/>
          </a:ln>
        </p:spPr>
      </p:pic>
      <p:sp>
        <p:nvSpPr>
          <p:cNvPr id="445" name="Google Shape;445;g25e11802ac4_0_587"/>
          <p:cNvSpPr txBox="1"/>
          <p:nvPr/>
        </p:nvSpPr>
        <p:spPr>
          <a:xfrm>
            <a:off x="0" y="1371600"/>
            <a:ext cx="90501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lang="en-US" sz="3400">
                <a:solidFill>
                  <a:schemeClr val="dk1"/>
                </a:solidFill>
                <a:latin typeface="Calibri"/>
                <a:ea typeface="Calibri"/>
                <a:cs typeface="Calibri"/>
                <a:sym typeface="Calibri"/>
              </a:rPr>
              <a:t>Using the same amount of time.</a:t>
            </a:r>
            <a:endParaRPr b="0" i="0" sz="3400" u="none" cap="none" strike="noStrik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descr="Questions" id="451" name="Google Shape;451;g25e11802ac4_0_597"/>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descr="Artificial Intelligence" id="457" name="Google Shape;457;g25f381583a0_0_106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g25f381583a0_0_1061"/>
          <p:cNvSpPr txBox="1"/>
          <p:nvPr/>
        </p:nvSpPr>
        <p:spPr>
          <a:xfrm>
            <a:off x="206852" y="428250"/>
            <a:ext cx="8730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Constant</a:t>
            </a:r>
            <a:r>
              <a:rPr b="0" i="0" lang="en-US" sz="3600" u="none" cap="none" strike="noStrike">
                <a:solidFill>
                  <a:srgbClr val="000000"/>
                </a:solidFill>
                <a:latin typeface="Calibri"/>
                <a:ea typeface="Calibri"/>
                <a:cs typeface="Calibri"/>
                <a:sym typeface="Calibri"/>
              </a:rPr>
              <a:t>s can </a:t>
            </a:r>
            <a:r>
              <a:rPr lang="en-US" sz="3600">
                <a:latin typeface="Calibri"/>
                <a:ea typeface="Calibri"/>
                <a:cs typeface="Calibri"/>
                <a:sym typeface="Calibri"/>
              </a:rPr>
              <a:t>help us better understand</a:t>
            </a:r>
            <a:r>
              <a:rPr b="0" i="0" lang="en-US" sz="3600" u="none" cap="none" strike="noStrike">
                <a:solidFill>
                  <a:srgbClr val="000000"/>
                </a:solidFill>
                <a:latin typeface="Calibri"/>
                <a:ea typeface="Calibri"/>
                <a:cs typeface="Calibri"/>
                <a:sym typeface="Calibri"/>
              </a:rPr>
              <a:t> </a:t>
            </a:r>
            <a:r>
              <a:rPr lang="en-US" sz="3600">
                <a:latin typeface="Calibri"/>
                <a:ea typeface="Calibri"/>
                <a:cs typeface="Calibri"/>
                <a:sym typeface="Calibri"/>
              </a:rPr>
              <a:t>_____</a:t>
            </a:r>
            <a:r>
              <a:rPr b="0" i="0" lang="en-US" sz="3600" u="none" cap="none" strike="noStrike">
                <a:solidFill>
                  <a:srgbClr val="000000"/>
                </a:solidFill>
                <a:latin typeface="Calibri"/>
                <a:ea typeface="Calibri"/>
                <a:cs typeface="Calibri"/>
                <a:sym typeface="Calibri"/>
              </a:rPr>
              <a:t>-</a:t>
            </a:r>
            <a:r>
              <a:rPr lang="en-US" sz="3600">
                <a:latin typeface="Calibri"/>
                <a:ea typeface="Calibri"/>
                <a:cs typeface="Calibri"/>
                <a:sym typeface="Calibri"/>
              </a:rPr>
              <a:t>___</a:t>
            </a:r>
            <a:r>
              <a:rPr b="0" i="0" lang="en-US" sz="3600" u="none" cap="none" strike="noStrike">
                <a:solidFill>
                  <a:srgbClr val="000000"/>
                </a:solidFill>
                <a:latin typeface="Calibri"/>
                <a:ea typeface="Calibri"/>
                <a:cs typeface="Calibri"/>
                <a:sym typeface="Calibri"/>
              </a:rPr>
              <a:t>-</a:t>
            </a:r>
            <a:r>
              <a:rPr lang="en-US" sz="3600">
                <a:latin typeface="Calibri"/>
                <a:ea typeface="Calibri"/>
                <a:cs typeface="Calibri"/>
                <a:sym typeface="Calibri"/>
              </a:rPr>
              <a:t>_____</a:t>
            </a:r>
            <a:r>
              <a:rPr b="0" i="0" lang="en-US" sz="3600" u="none" cap="none" strike="noStrike">
                <a:solidFill>
                  <a:srgbClr val="000000"/>
                </a:solidFill>
                <a:latin typeface="Calibri"/>
                <a:ea typeface="Calibri"/>
                <a:cs typeface="Calibri"/>
                <a:sym typeface="Calibri"/>
              </a:rPr>
              <a:t> relationships.</a:t>
            </a:r>
            <a:endParaRPr b="0" i="0" sz="1400" u="none" cap="none" strike="noStrike">
              <a:solidFill>
                <a:srgbClr val="000000"/>
              </a:solidFill>
              <a:latin typeface="Arial"/>
              <a:ea typeface="Arial"/>
              <a:cs typeface="Arial"/>
              <a:sym typeface="Arial"/>
            </a:endParaRPr>
          </a:p>
        </p:txBody>
      </p:sp>
      <p:pic>
        <p:nvPicPr>
          <p:cNvPr id="459" name="Google Shape;459;g25f381583a0_0_1061"/>
          <p:cNvPicPr preferRelativeResize="0"/>
          <p:nvPr/>
        </p:nvPicPr>
        <p:blipFill rotWithShape="1">
          <a:blip r:embed="rId4">
            <a:alphaModFix/>
          </a:blip>
          <a:srcRect b="0" l="0" r="0" t="0"/>
          <a:stretch/>
        </p:blipFill>
        <p:spPr>
          <a:xfrm>
            <a:off x="152400" y="1801325"/>
            <a:ext cx="8839198" cy="442865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descr="Artificial Intelligence" id="465" name="Google Shape;465;g25f381583a0_0_1068"/>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g25f381583a0_0_1068"/>
          <p:cNvSpPr txBox="1"/>
          <p:nvPr/>
        </p:nvSpPr>
        <p:spPr>
          <a:xfrm>
            <a:off x="206852" y="428250"/>
            <a:ext cx="8730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latin typeface="Calibri"/>
                <a:ea typeface="Calibri"/>
                <a:cs typeface="Calibri"/>
                <a:sym typeface="Calibri"/>
              </a:rPr>
              <a:t>Constant</a:t>
            </a:r>
            <a:r>
              <a:rPr b="0" i="0" lang="en-US" sz="3600" u="none" cap="none" strike="noStrike">
                <a:solidFill>
                  <a:srgbClr val="000000"/>
                </a:solidFill>
                <a:latin typeface="Calibri"/>
                <a:ea typeface="Calibri"/>
                <a:cs typeface="Calibri"/>
                <a:sym typeface="Calibri"/>
              </a:rPr>
              <a:t>s can </a:t>
            </a:r>
            <a:r>
              <a:rPr lang="en-US" sz="3600">
                <a:latin typeface="Calibri"/>
                <a:ea typeface="Calibri"/>
                <a:cs typeface="Calibri"/>
                <a:sym typeface="Calibri"/>
              </a:rPr>
              <a:t>help us better understand</a:t>
            </a:r>
            <a:r>
              <a:rPr b="0" i="0" lang="en-US" sz="3600" u="none" cap="none" strike="noStrike">
                <a:solidFill>
                  <a:srgbClr val="000000"/>
                </a:solidFill>
                <a:latin typeface="Calibri"/>
                <a:ea typeface="Calibri"/>
                <a:cs typeface="Calibri"/>
                <a:sym typeface="Calibri"/>
              </a:rPr>
              <a:t> </a:t>
            </a:r>
            <a:r>
              <a:rPr lang="en-US" sz="3600">
                <a:solidFill>
                  <a:srgbClr val="FF0000"/>
                </a:solidFill>
                <a:latin typeface="Calibri"/>
                <a:ea typeface="Calibri"/>
                <a:cs typeface="Calibri"/>
                <a:sym typeface="Calibri"/>
              </a:rPr>
              <a:t>cause-and-effect</a:t>
            </a:r>
            <a:r>
              <a:rPr lang="en-US" sz="3600">
                <a:latin typeface="Calibri"/>
                <a:ea typeface="Calibri"/>
                <a:cs typeface="Calibri"/>
                <a:sym typeface="Calibri"/>
              </a:rPr>
              <a:t> </a:t>
            </a:r>
            <a:r>
              <a:rPr b="0" i="0" lang="en-US" sz="3600" u="none" cap="none" strike="noStrike">
                <a:solidFill>
                  <a:srgbClr val="000000"/>
                </a:solidFill>
                <a:latin typeface="Calibri"/>
                <a:ea typeface="Calibri"/>
                <a:cs typeface="Calibri"/>
                <a:sym typeface="Calibri"/>
              </a:rPr>
              <a:t>relationships.</a:t>
            </a:r>
            <a:endParaRPr b="0" i="0" sz="1400" u="none" cap="none" strike="noStrike">
              <a:solidFill>
                <a:srgbClr val="000000"/>
              </a:solidFill>
              <a:latin typeface="Arial"/>
              <a:ea typeface="Arial"/>
              <a:cs typeface="Arial"/>
              <a:sym typeface="Arial"/>
            </a:endParaRPr>
          </a:p>
        </p:txBody>
      </p:sp>
      <p:pic>
        <p:nvPicPr>
          <p:cNvPr id="467" name="Google Shape;467;g25f381583a0_0_1068"/>
          <p:cNvPicPr preferRelativeResize="0"/>
          <p:nvPr/>
        </p:nvPicPr>
        <p:blipFill rotWithShape="1">
          <a:blip r:embed="rId4">
            <a:alphaModFix/>
          </a:blip>
          <a:srcRect b="0" l="0" r="0" t="0"/>
          <a:stretch/>
        </p:blipFill>
        <p:spPr>
          <a:xfrm>
            <a:off x="152400" y="1801325"/>
            <a:ext cx="8839198" cy="442865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descr="Artificial Intelligence" id="473" name="Google Shape;473;g25e11802ac4_0_699"/>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74" name="Google Shape;474;g25e11802ac4_0_699"/>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descr="Artificial Intelligence" id="480" name="Google Shape;480;g25e11802ac4_0_78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81" name="Google Shape;481;g25e11802ac4_0_780"/>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482" name="Google Shape;482;g25e11802ac4_0_780"/>
          <p:cNvSpPr txBox="1"/>
          <p:nvPr/>
        </p:nvSpPr>
        <p:spPr>
          <a:xfrm>
            <a:off x="46950" y="743225"/>
            <a:ext cx="90501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lang="en-US" sz="3400">
                <a:solidFill>
                  <a:schemeClr val="dk1"/>
                </a:solidFill>
                <a:latin typeface="Calibri"/>
                <a:ea typeface="Calibri"/>
                <a:cs typeface="Calibri"/>
                <a:sym typeface="Calibri"/>
              </a:rPr>
              <a:t>Using different amounts of substances.</a:t>
            </a:r>
            <a:endParaRPr b="0" i="0" sz="3400" u="none" cap="none" strike="noStrike">
              <a:solidFill>
                <a:schemeClr val="dk1"/>
              </a:solidFill>
              <a:latin typeface="Calibri"/>
              <a:ea typeface="Calibri"/>
              <a:cs typeface="Calibri"/>
              <a:sym typeface="Calibri"/>
            </a:endParaRPr>
          </a:p>
        </p:txBody>
      </p:sp>
      <p:pic>
        <p:nvPicPr>
          <p:cNvPr id="483" name="Google Shape;483;g25e11802ac4_0_780"/>
          <p:cNvPicPr preferRelativeResize="0"/>
          <p:nvPr/>
        </p:nvPicPr>
        <p:blipFill>
          <a:blip r:embed="rId5">
            <a:alphaModFix/>
          </a:blip>
          <a:stretch>
            <a:fillRect/>
          </a:stretch>
        </p:blipFill>
        <p:spPr>
          <a:xfrm>
            <a:off x="1187188" y="1605475"/>
            <a:ext cx="6769626" cy="5016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descr="Rewind" id="142" name="Google Shape;142;p4"/>
          <p:cNvSpPr/>
          <p:nvPr/>
        </p:nvSpPr>
        <p:spPr>
          <a:xfrm>
            <a:off x="1828800" y="914400"/>
            <a:ext cx="5486400" cy="4654062"/>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descr="Artificial Intelligence" id="489" name="Google Shape;489;g25e11802ac4_0_86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490" name="Google Shape;490;g25e11802ac4_0_864"/>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491" name="Google Shape;491;g25e11802ac4_0_864"/>
          <p:cNvSpPr txBox="1"/>
          <p:nvPr/>
        </p:nvSpPr>
        <p:spPr>
          <a:xfrm>
            <a:off x="46950" y="133625"/>
            <a:ext cx="90501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lang="en-US" sz="3400">
                <a:solidFill>
                  <a:schemeClr val="dk1"/>
                </a:solidFill>
                <a:latin typeface="Calibri"/>
                <a:ea typeface="Calibri"/>
                <a:cs typeface="Calibri"/>
                <a:sym typeface="Calibri"/>
              </a:rPr>
              <a:t>Using different temperatures.</a:t>
            </a:r>
            <a:endParaRPr b="0" i="0" sz="3400" u="none" cap="none" strike="noStrike">
              <a:solidFill>
                <a:schemeClr val="dk1"/>
              </a:solidFill>
              <a:latin typeface="Calibri"/>
              <a:ea typeface="Calibri"/>
              <a:cs typeface="Calibri"/>
              <a:sym typeface="Calibri"/>
            </a:endParaRPr>
          </a:p>
        </p:txBody>
      </p:sp>
      <p:pic>
        <p:nvPicPr>
          <p:cNvPr id="492" name="Google Shape;492;g25e11802ac4_0_864"/>
          <p:cNvPicPr preferRelativeResize="0"/>
          <p:nvPr/>
        </p:nvPicPr>
        <p:blipFill>
          <a:blip r:embed="rId5">
            <a:alphaModFix/>
          </a:blip>
          <a:stretch>
            <a:fillRect/>
          </a:stretch>
        </p:blipFill>
        <p:spPr>
          <a:xfrm>
            <a:off x="954875" y="886225"/>
            <a:ext cx="7234250" cy="3911025"/>
          </a:xfrm>
          <a:prstGeom prst="rect">
            <a:avLst/>
          </a:prstGeom>
          <a:noFill/>
          <a:ln>
            <a:noFill/>
          </a:ln>
        </p:spPr>
      </p:pic>
      <p:pic>
        <p:nvPicPr>
          <p:cNvPr id="493" name="Google Shape;493;g25e11802ac4_0_864"/>
          <p:cNvPicPr preferRelativeResize="0"/>
          <p:nvPr/>
        </p:nvPicPr>
        <p:blipFill>
          <a:blip r:embed="rId6">
            <a:alphaModFix/>
          </a:blip>
          <a:stretch>
            <a:fillRect/>
          </a:stretch>
        </p:blipFill>
        <p:spPr>
          <a:xfrm>
            <a:off x="803347" y="4918048"/>
            <a:ext cx="1435027" cy="1873051"/>
          </a:xfrm>
          <a:prstGeom prst="rect">
            <a:avLst/>
          </a:prstGeom>
          <a:noFill/>
          <a:ln>
            <a:noFill/>
          </a:ln>
        </p:spPr>
      </p:pic>
      <p:pic>
        <p:nvPicPr>
          <p:cNvPr id="494" name="Google Shape;494;g25e11802ac4_0_864"/>
          <p:cNvPicPr preferRelativeResize="0"/>
          <p:nvPr/>
        </p:nvPicPr>
        <p:blipFill>
          <a:blip r:embed="rId6">
            <a:alphaModFix/>
          </a:blip>
          <a:stretch>
            <a:fillRect/>
          </a:stretch>
        </p:blipFill>
        <p:spPr>
          <a:xfrm>
            <a:off x="2797547" y="4918048"/>
            <a:ext cx="1435027" cy="1873051"/>
          </a:xfrm>
          <a:prstGeom prst="rect">
            <a:avLst/>
          </a:prstGeom>
          <a:noFill/>
          <a:ln>
            <a:noFill/>
          </a:ln>
        </p:spPr>
      </p:pic>
      <p:pic>
        <p:nvPicPr>
          <p:cNvPr id="495" name="Google Shape;495;g25e11802ac4_0_864"/>
          <p:cNvPicPr preferRelativeResize="0"/>
          <p:nvPr/>
        </p:nvPicPr>
        <p:blipFill>
          <a:blip r:embed="rId6">
            <a:alphaModFix/>
          </a:blip>
          <a:stretch>
            <a:fillRect/>
          </a:stretch>
        </p:blipFill>
        <p:spPr>
          <a:xfrm>
            <a:off x="4882847" y="4918048"/>
            <a:ext cx="1435027" cy="1873051"/>
          </a:xfrm>
          <a:prstGeom prst="rect">
            <a:avLst/>
          </a:prstGeom>
          <a:noFill/>
          <a:ln>
            <a:noFill/>
          </a:ln>
        </p:spPr>
      </p:pic>
      <p:pic>
        <p:nvPicPr>
          <p:cNvPr id="496" name="Google Shape;496;g25e11802ac4_0_864"/>
          <p:cNvPicPr preferRelativeResize="0"/>
          <p:nvPr/>
        </p:nvPicPr>
        <p:blipFill>
          <a:blip r:embed="rId6">
            <a:alphaModFix/>
          </a:blip>
          <a:stretch>
            <a:fillRect/>
          </a:stretch>
        </p:blipFill>
        <p:spPr>
          <a:xfrm>
            <a:off x="6968147" y="4918048"/>
            <a:ext cx="1435027" cy="187305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descr="Questions" id="502" name="Google Shape;502;g25e11802ac4_0_873"/>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descr="Artificial Intelligence" id="508" name="Google Shape;508;g25f381583a0_0_108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509" name="Google Shape;509;g25f381583a0_0_1081"/>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sp>
        <p:nvSpPr>
          <p:cNvPr id="510" name="Google Shape;510;g25f381583a0_0_1081"/>
          <p:cNvSpPr txBox="1"/>
          <p:nvPr/>
        </p:nvSpPr>
        <p:spPr>
          <a:xfrm>
            <a:off x="46950" y="438425"/>
            <a:ext cx="9050100" cy="1754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400"/>
              <a:buFont typeface="Arial"/>
              <a:buNone/>
            </a:pPr>
            <a:r>
              <a:rPr lang="en-US" sz="3400">
                <a:solidFill>
                  <a:schemeClr val="dk1"/>
                </a:solidFill>
                <a:latin typeface="Calibri"/>
                <a:ea typeface="Calibri"/>
                <a:cs typeface="Calibri"/>
                <a:sym typeface="Calibri"/>
              </a:rPr>
              <a:t>Why is using different temperatures not an example of constants? </a:t>
            </a:r>
            <a:endParaRPr sz="34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400"/>
              <a:buFont typeface="Arial"/>
              <a:buNone/>
            </a:pPr>
            <a:r>
              <a:rPr lang="en-US" sz="3400">
                <a:solidFill>
                  <a:schemeClr val="dk1"/>
                </a:solidFill>
                <a:latin typeface="Calibri"/>
                <a:ea typeface="Calibri"/>
                <a:cs typeface="Calibri"/>
                <a:sym typeface="Calibri"/>
              </a:rPr>
              <a:t>What is this an example of instead?</a:t>
            </a:r>
            <a:endParaRPr b="0" i="0" sz="3400" u="none" cap="none" strike="noStrike">
              <a:solidFill>
                <a:schemeClr val="dk1"/>
              </a:solidFill>
              <a:latin typeface="Calibri"/>
              <a:ea typeface="Calibri"/>
              <a:cs typeface="Calibri"/>
              <a:sym typeface="Calibri"/>
            </a:endParaRPr>
          </a:p>
        </p:txBody>
      </p:sp>
      <p:pic>
        <p:nvPicPr>
          <p:cNvPr id="511" name="Google Shape;511;g25f381583a0_0_1081"/>
          <p:cNvPicPr preferRelativeResize="0"/>
          <p:nvPr/>
        </p:nvPicPr>
        <p:blipFill>
          <a:blip r:embed="rId5">
            <a:alphaModFix/>
          </a:blip>
          <a:stretch>
            <a:fillRect/>
          </a:stretch>
        </p:blipFill>
        <p:spPr>
          <a:xfrm>
            <a:off x="1398444" y="2091050"/>
            <a:ext cx="6292726" cy="3157335"/>
          </a:xfrm>
          <a:prstGeom prst="rect">
            <a:avLst/>
          </a:prstGeom>
          <a:noFill/>
          <a:ln>
            <a:noFill/>
          </a:ln>
        </p:spPr>
      </p:pic>
      <p:pic>
        <p:nvPicPr>
          <p:cNvPr id="512" name="Google Shape;512;g25f381583a0_0_1081"/>
          <p:cNvPicPr preferRelativeResize="0"/>
          <p:nvPr/>
        </p:nvPicPr>
        <p:blipFill>
          <a:blip r:embed="rId6">
            <a:alphaModFix/>
          </a:blip>
          <a:stretch>
            <a:fillRect/>
          </a:stretch>
        </p:blipFill>
        <p:spPr>
          <a:xfrm>
            <a:off x="1266637" y="5345903"/>
            <a:ext cx="1248261" cy="1512096"/>
          </a:xfrm>
          <a:prstGeom prst="rect">
            <a:avLst/>
          </a:prstGeom>
          <a:noFill/>
          <a:ln>
            <a:noFill/>
          </a:ln>
        </p:spPr>
      </p:pic>
      <p:pic>
        <p:nvPicPr>
          <p:cNvPr id="513" name="Google Shape;513;g25f381583a0_0_1081"/>
          <p:cNvPicPr preferRelativeResize="0"/>
          <p:nvPr/>
        </p:nvPicPr>
        <p:blipFill>
          <a:blip r:embed="rId6">
            <a:alphaModFix/>
          </a:blip>
          <a:stretch>
            <a:fillRect/>
          </a:stretch>
        </p:blipFill>
        <p:spPr>
          <a:xfrm>
            <a:off x="3001296" y="5345903"/>
            <a:ext cx="1248261" cy="1512096"/>
          </a:xfrm>
          <a:prstGeom prst="rect">
            <a:avLst/>
          </a:prstGeom>
          <a:noFill/>
          <a:ln>
            <a:noFill/>
          </a:ln>
        </p:spPr>
      </p:pic>
      <p:pic>
        <p:nvPicPr>
          <p:cNvPr id="514" name="Google Shape;514;g25f381583a0_0_1081"/>
          <p:cNvPicPr preferRelativeResize="0"/>
          <p:nvPr/>
        </p:nvPicPr>
        <p:blipFill>
          <a:blip r:embed="rId6">
            <a:alphaModFix/>
          </a:blip>
          <a:stretch>
            <a:fillRect/>
          </a:stretch>
        </p:blipFill>
        <p:spPr>
          <a:xfrm>
            <a:off x="4815199" y="5345903"/>
            <a:ext cx="1248261" cy="1512096"/>
          </a:xfrm>
          <a:prstGeom prst="rect">
            <a:avLst/>
          </a:prstGeom>
          <a:noFill/>
          <a:ln>
            <a:noFill/>
          </a:ln>
        </p:spPr>
      </p:pic>
      <p:pic>
        <p:nvPicPr>
          <p:cNvPr id="515" name="Google Shape;515;g25f381583a0_0_1081"/>
          <p:cNvPicPr preferRelativeResize="0"/>
          <p:nvPr/>
        </p:nvPicPr>
        <p:blipFill>
          <a:blip r:embed="rId6">
            <a:alphaModFix/>
          </a:blip>
          <a:stretch>
            <a:fillRect/>
          </a:stretch>
        </p:blipFill>
        <p:spPr>
          <a:xfrm>
            <a:off x="6629101" y="5345903"/>
            <a:ext cx="1248261" cy="151209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descr="Artificial Intelligence" id="521" name="Google Shape;521;g25e11802ac4_0_1043"/>
          <p:cNvSpPr/>
          <p:nvPr/>
        </p:nvSpPr>
        <p:spPr>
          <a:xfrm>
            <a:off x="892768" y="1482969"/>
            <a:ext cx="4185000" cy="3892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522" name="Google Shape;522;g25e11802ac4_0_1043"/>
          <p:cNvPicPr preferRelativeResize="0"/>
          <p:nvPr/>
        </p:nvPicPr>
        <p:blipFill rotWithShape="1">
          <a:blip r:embed="rId4">
            <a:alphaModFix/>
          </a:blip>
          <a:srcRect b="0" l="0" r="0" t="0"/>
          <a:stretch/>
        </p:blipFill>
        <p:spPr>
          <a:xfrm>
            <a:off x="4572000" y="1727492"/>
            <a:ext cx="3403016" cy="340301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g25e11802ac4_0_1376"/>
          <p:cNvSpPr txBox="1"/>
          <p:nvPr>
            <p:ph type="title"/>
          </p:nvPr>
        </p:nvSpPr>
        <p:spPr>
          <a:xfrm>
            <a:off x="457200" y="7352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Constants</a:t>
            </a:r>
            <a:endParaRPr/>
          </a:p>
        </p:txBody>
      </p:sp>
      <p:sp>
        <p:nvSpPr>
          <p:cNvPr descr="Artificial Intelligence" id="529" name="Google Shape;529;g25e11802ac4_0_137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530" name="Google Shape;530;g25e11802ac4_0_1376"/>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cxnSp>
        <p:nvCxnSpPr>
          <p:cNvPr id="531" name="Google Shape;531;g25e11802ac4_0_1376"/>
          <p:cNvCxnSpPr/>
          <p:nvPr/>
        </p:nvCxnSpPr>
        <p:spPr>
          <a:xfrm flipH="1">
            <a:off x="4150822" y="2179136"/>
            <a:ext cx="29400" cy="1606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470"/>
              </a:srgbClr>
            </a:outerShdw>
          </a:effectLst>
        </p:spPr>
      </p:cxnSp>
      <p:sp>
        <p:nvSpPr>
          <p:cNvPr id="532" name="Google Shape;532;g25e11802ac4_0_1376"/>
          <p:cNvSpPr txBox="1"/>
          <p:nvPr/>
        </p:nvSpPr>
        <p:spPr>
          <a:xfrm>
            <a:off x="3814000" y="4098275"/>
            <a:ext cx="735300" cy="307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1400" u="none" cap="none" strike="noStrike">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root</a:t>
            </a:r>
            <a:r>
              <a:rPr b="0" i="0" lang="en-US" sz="14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cxnSp>
        <p:nvCxnSpPr>
          <p:cNvPr id="533" name="Google Shape;533;g25e11802ac4_0_1376"/>
          <p:cNvCxnSpPr/>
          <p:nvPr/>
        </p:nvCxnSpPr>
        <p:spPr>
          <a:xfrm flipH="1">
            <a:off x="6720097" y="2255336"/>
            <a:ext cx="29400" cy="1606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470"/>
              </a:srgbClr>
            </a:outerShdw>
          </a:effectLst>
        </p:spPr>
      </p:cxnSp>
      <p:sp>
        <p:nvSpPr>
          <p:cNvPr id="534" name="Google Shape;534;g25e11802ac4_0_1376"/>
          <p:cNvSpPr txBox="1"/>
          <p:nvPr/>
        </p:nvSpPr>
        <p:spPr>
          <a:xfrm>
            <a:off x="6367150" y="4098275"/>
            <a:ext cx="735300" cy="307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1400" u="none" cap="none" strike="noStrike">
                <a:solidFill>
                  <a:schemeClr val="dk1"/>
                </a:solidFill>
                <a:latin typeface="Calibri"/>
                <a:ea typeface="Calibri"/>
                <a:cs typeface="Calibri"/>
                <a:sym typeface="Calibri"/>
              </a:rPr>
              <a:t>(suffix)</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g25f381583a0_0_1093"/>
          <p:cNvSpPr txBox="1"/>
          <p:nvPr>
            <p:ph type="title"/>
          </p:nvPr>
        </p:nvSpPr>
        <p:spPr>
          <a:xfrm>
            <a:off x="457200" y="7352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Constants</a:t>
            </a:r>
            <a:endParaRPr/>
          </a:p>
        </p:txBody>
      </p:sp>
      <p:sp>
        <p:nvSpPr>
          <p:cNvPr descr="Artificial Intelligence" id="541" name="Google Shape;541;g25f381583a0_0_1093"/>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542" name="Google Shape;542;g25f381583a0_0_1093"/>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
        <p:nvSpPr>
          <p:cNvPr id="543" name="Google Shape;543;g25f381583a0_0_1093"/>
          <p:cNvSpPr/>
          <p:nvPr/>
        </p:nvSpPr>
        <p:spPr>
          <a:xfrm>
            <a:off x="1911825" y="760825"/>
            <a:ext cx="4749900" cy="17292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44" name="Google Shape;544;g25f381583a0_0_1093"/>
          <p:cNvCxnSpPr/>
          <p:nvPr/>
        </p:nvCxnSpPr>
        <p:spPr>
          <a:xfrm>
            <a:off x="3787597" y="2490036"/>
            <a:ext cx="854100" cy="9225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470"/>
              </a:srgbClr>
            </a:outerShdw>
          </a:effectLst>
        </p:spPr>
      </p:cxnSp>
      <p:sp>
        <p:nvSpPr>
          <p:cNvPr id="545" name="Google Shape;545;g25f381583a0_0_1093"/>
          <p:cNvSpPr txBox="1"/>
          <p:nvPr/>
        </p:nvSpPr>
        <p:spPr>
          <a:xfrm>
            <a:off x="4179725" y="3625525"/>
            <a:ext cx="3429900" cy="28629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Constant = something that remains the same or does not change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g25f381583a0_0_1107"/>
          <p:cNvSpPr txBox="1"/>
          <p:nvPr>
            <p:ph type="title"/>
          </p:nvPr>
        </p:nvSpPr>
        <p:spPr>
          <a:xfrm>
            <a:off x="457200" y="7352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Constants</a:t>
            </a:r>
            <a:endParaRPr/>
          </a:p>
        </p:txBody>
      </p:sp>
      <p:sp>
        <p:nvSpPr>
          <p:cNvPr descr="Artificial Intelligence" id="552" name="Google Shape;552;g25f381583a0_0_1107"/>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553" name="Google Shape;553;g25f381583a0_0_1107"/>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
        <p:nvSpPr>
          <p:cNvPr id="554" name="Google Shape;554;g25f381583a0_0_1107"/>
          <p:cNvSpPr/>
          <p:nvPr/>
        </p:nvSpPr>
        <p:spPr>
          <a:xfrm>
            <a:off x="6407625" y="913225"/>
            <a:ext cx="854100" cy="14358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555" name="Google Shape;555;g25f381583a0_0_1107"/>
          <p:cNvCxnSpPr/>
          <p:nvPr/>
        </p:nvCxnSpPr>
        <p:spPr>
          <a:xfrm flipH="1">
            <a:off x="6110075" y="2349025"/>
            <a:ext cx="607500" cy="7194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470"/>
              </a:srgbClr>
            </a:outerShdw>
          </a:effectLst>
        </p:spPr>
      </p:cxnSp>
      <p:sp>
        <p:nvSpPr>
          <p:cNvPr id="556" name="Google Shape;556;g25f381583a0_0_1107"/>
          <p:cNvSpPr txBox="1"/>
          <p:nvPr/>
        </p:nvSpPr>
        <p:spPr>
          <a:xfrm>
            <a:off x="4179725" y="3625525"/>
            <a:ext cx="3429900" cy="12006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US" sz="3600">
                <a:solidFill>
                  <a:schemeClr val="dk1"/>
                </a:solidFill>
                <a:latin typeface="Calibri"/>
                <a:ea typeface="Calibri"/>
                <a:cs typeface="Calibri"/>
                <a:sym typeface="Calibri"/>
              </a:rPr>
              <a:t>-s</a:t>
            </a:r>
            <a:r>
              <a:rPr lang="en-US" sz="3600">
                <a:solidFill>
                  <a:schemeClr val="dk1"/>
                </a:solidFill>
                <a:latin typeface="Calibri"/>
                <a:ea typeface="Calibri"/>
                <a:cs typeface="Calibri"/>
                <a:sym typeface="Calibri"/>
              </a:rPr>
              <a:t> = plural, more than one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g25e11802ac4_0_1634"/>
          <p:cNvSpPr txBox="1"/>
          <p:nvPr>
            <p:ph type="title"/>
          </p:nvPr>
        </p:nvSpPr>
        <p:spPr>
          <a:xfrm>
            <a:off x="582800" y="1736109"/>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Constant</a:t>
            </a:r>
            <a:r>
              <a:rPr lang="en-US" sz="9600"/>
              <a:t>   s</a:t>
            </a:r>
            <a:endParaRPr/>
          </a:p>
        </p:txBody>
      </p:sp>
      <p:sp>
        <p:nvSpPr>
          <p:cNvPr descr="Artificial Intelligence" id="563" name="Google Shape;563;g25e11802ac4_0_163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564" name="Google Shape;564;g25e11802ac4_0_1634"/>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
        <p:nvSpPr>
          <p:cNvPr id="565" name="Google Shape;565;g25e11802ac4_0_1634"/>
          <p:cNvSpPr/>
          <p:nvPr/>
        </p:nvSpPr>
        <p:spPr>
          <a:xfrm>
            <a:off x="6246409" y="2090209"/>
            <a:ext cx="663300" cy="723600"/>
          </a:xfrm>
          <a:prstGeom prst="mathPlus">
            <a:avLst>
              <a:gd fmla="val 23520" name="adj1"/>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6" name="Google Shape;566;g25e11802ac4_0_1634"/>
          <p:cNvSpPr txBox="1"/>
          <p:nvPr/>
        </p:nvSpPr>
        <p:spPr>
          <a:xfrm>
            <a:off x="2498501" y="5926400"/>
            <a:ext cx="4209900" cy="4617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lang="en-US" sz="2400">
                <a:latin typeface="Calibri"/>
                <a:ea typeface="Calibri"/>
                <a:cs typeface="Calibri"/>
                <a:sym typeface="Calibri"/>
              </a:rPr>
              <a:t>Things that remain the same</a:t>
            </a:r>
            <a:endParaRPr b="0" i="0" sz="2400" u="none" cap="none" strike="noStrike">
              <a:solidFill>
                <a:srgbClr val="000000"/>
              </a:solidFill>
              <a:latin typeface="Calibri"/>
              <a:ea typeface="Calibri"/>
              <a:cs typeface="Calibri"/>
              <a:sym typeface="Calibri"/>
            </a:endParaRPr>
          </a:p>
        </p:txBody>
      </p:sp>
      <p:sp>
        <p:nvSpPr>
          <p:cNvPr id="567" name="Google Shape;567;g25e11802ac4_0_1634"/>
          <p:cNvSpPr txBox="1"/>
          <p:nvPr/>
        </p:nvSpPr>
        <p:spPr>
          <a:xfrm>
            <a:off x="482053" y="350619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Constants</a:t>
            </a:r>
            <a:endParaRPr b="0" i="0" sz="1400" u="none" cap="none" strike="noStrike">
              <a:solidFill>
                <a:srgbClr val="000000"/>
              </a:solidFill>
              <a:latin typeface="Arial"/>
              <a:ea typeface="Arial"/>
              <a:cs typeface="Arial"/>
              <a:sym typeface="Arial"/>
            </a:endParaRPr>
          </a:p>
        </p:txBody>
      </p:sp>
      <p:sp>
        <p:nvSpPr>
          <p:cNvPr id="568" name="Google Shape;568;g25e11802ac4_0_1634"/>
          <p:cNvSpPr/>
          <p:nvPr/>
        </p:nvSpPr>
        <p:spPr>
          <a:xfrm>
            <a:off x="4417594" y="4801592"/>
            <a:ext cx="371700" cy="8808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descr="Questions" id="574" name="Google Shape;574;g25e11802ac4_0_1720"/>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g25e11802ac4_0_1800"/>
          <p:cNvSpPr txBox="1"/>
          <p:nvPr>
            <p:ph type="title"/>
          </p:nvPr>
        </p:nvSpPr>
        <p:spPr>
          <a:xfrm>
            <a:off x="1076575" y="331025"/>
            <a:ext cx="7657200" cy="1539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sz="3959"/>
              <a:t>How can we use the word parts of </a:t>
            </a:r>
            <a:r>
              <a:rPr b="1" lang="en-US" sz="3959"/>
              <a:t>constants</a:t>
            </a:r>
            <a:r>
              <a:rPr lang="en-US" sz="3959"/>
              <a:t> to help us remember the definition of the term?</a:t>
            </a:r>
            <a:endParaRPr/>
          </a:p>
        </p:txBody>
      </p:sp>
      <p:sp>
        <p:nvSpPr>
          <p:cNvPr descr="Questions" id="581" name="Google Shape;581;g25e11802ac4_0_1800"/>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g25e11802ac4_0_1800"/>
          <p:cNvSpPr txBox="1"/>
          <p:nvPr>
            <p:ph type="title"/>
          </p:nvPr>
        </p:nvSpPr>
        <p:spPr>
          <a:xfrm>
            <a:off x="457200" y="20306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Constants</a:t>
            </a:r>
            <a:endParaRPr/>
          </a:p>
        </p:txBody>
      </p:sp>
      <p:cxnSp>
        <p:nvCxnSpPr>
          <p:cNvPr id="583" name="Google Shape;583;g25e11802ac4_0_1800"/>
          <p:cNvCxnSpPr/>
          <p:nvPr/>
        </p:nvCxnSpPr>
        <p:spPr>
          <a:xfrm flipH="1">
            <a:off x="4150822" y="3474536"/>
            <a:ext cx="29400" cy="1606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470"/>
              </a:srgbClr>
            </a:outerShdw>
          </a:effectLst>
        </p:spPr>
      </p:cxnSp>
      <p:sp>
        <p:nvSpPr>
          <p:cNvPr id="584" name="Google Shape;584;g25e11802ac4_0_1800"/>
          <p:cNvSpPr txBox="1"/>
          <p:nvPr/>
        </p:nvSpPr>
        <p:spPr>
          <a:xfrm>
            <a:off x="3814000" y="5393675"/>
            <a:ext cx="735300" cy="307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1400" u="none" cap="none" strike="noStrike">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root</a:t>
            </a:r>
            <a:r>
              <a:rPr b="0" i="0" lang="en-US" sz="14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cxnSp>
        <p:nvCxnSpPr>
          <p:cNvPr id="585" name="Google Shape;585;g25e11802ac4_0_1800"/>
          <p:cNvCxnSpPr/>
          <p:nvPr/>
        </p:nvCxnSpPr>
        <p:spPr>
          <a:xfrm flipH="1">
            <a:off x="6720097" y="3550736"/>
            <a:ext cx="29400" cy="1606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6470"/>
              </a:srgbClr>
            </a:outerShdw>
          </a:effectLst>
        </p:spPr>
      </p:cxnSp>
      <p:sp>
        <p:nvSpPr>
          <p:cNvPr id="586" name="Google Shape;586;g25e11802ac4_0_1800"/>
          <p:cNvSpPr txBox="1"/>
          <p:nvPr/>
        </p:nvSpPr>
        <p:spPr>
          <a:xfrm>
            <a:off x="6367150" y="5393675"/>
            <a:ext cx="735300" cy="307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1400" u="none" cap="none" strike="noStrike">
                <a:solidFill>
                  <a:schemeClr val="dk1"/>
                </a:solidFill>
                <a:latin typeface="Calibri"/>
                <a:ea typeface="Calibri"/>
                <a:cs typeface="Calibri"/>
                <a:sym typeface="Calibri"/>
              </a:rPr>
              <a:t>(suffix)</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descr="Rewind" id="148" name="Google Shape;148;g25e11802ac4_0_30"/>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9" name="Google Shape;149;g25e11802ac4_0_30"/>
          <p:cNvPicPr preferRelativeResize="0"/>
          <p:nvPr/>
        </p:nvPicPr>
        <p:blipFill rotWithShape="1">
          <a:blip r:embed="rId4">
            <a:alphaModFix/>
          </a:blip>
          <a:srcRect b="0" l="0" r="0" t="0"/>
          <a:stretch/>
        </p:blipFill>
        <p:spPr>
          <a:xfrm>
            <a:off x="152400" y="1110650"/>
            <a:ext cx="8839201" cy="463670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g25e11802ac4_0_2229"/>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593" name="Google Shape;593;g25e11802ac4_0_2229"/>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g25f381583a0_0_1133"/>
          <p:cNvSpPr txBox="1"/>
          <p:nvPr/>
        </p:nvSpPr>
        <p:spPr>
          <a:xfrm>
            <a:off x="150694" y="603463"/>
            <a:ext cx="8643600" cy="1508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lang="en-US" sz="4600" u="sng">
                <a:latin typeface="Calibri"/>
                <a:ea typeface="Calibri"/>
                <a:cs typeface="Calibri"/>
                <a:sym typeface="Calibri"/>
              </a:rPr>
              <a:t>Constants</a:t>
            </a:r>
            <a:r>
              <a:rPr b="1" i="0" lang="en-US" sz="4600" u="none" cap="none" strike="noStrike">
                <a:solidFill>
                  <a:srgbClr val="000000"/>
                </a:solidFill>
                <a:latin typeface="Calibri"/>
                <a:ea typeface="Calibri"/>
                <a:cs typeface="Calibri"/>
                <a:sym typeface="Calibri"/>
              </a:rPr>
              <a:t>:</a:t>
            </a:r>
            <a:r>
              <a:rPr b="0" i="0" lang="en-US" sz="4600" u="none" cap="none" strike="noStrike">
                <a:solidFill>
                  <a:srgbClr val="000000"/>
                </a:solidFill>
                <a:latin typeface="Calibri"/>
                <a:ea typeface="Calibri"/>
                <a:cs typeface="Calibri"/>
                <a:sym typeface="Calibri"/>
              </a:rPr>
              <a:t> </a:t>
            </a:r>
            <a:r>
              <a:rPr lang="en-US" sz="4600">
                <a:latin typeface="Calibri"/>
                <a:ea typeface="Calibri"/>
                <a:cs typeface="Calibri"/>
                <a:sym typeface="Calibri"/>
              </a:rPr>
              <a:t>Things that stay the same in an experiment</a:t>
            </a:r>
            <a:endParaRPr b="0" i="0" sz="4600" u="none" cap="none" strike="noStrike">
              <a:solidFill>
                <a:srgbClr val="000000"/>
              </a:solidFill>
              <a:latin typeface="Arial"/>
              <a:ea typeface="Arial"/>
              <a:cs typeface="Arial"/>
              <a:sym typeface="Arial"/>
            </a:endParaRPr>
          </a:p>
        </p:txBody>
      </p:sp>
      <p:pic>
        <p:nvPicPr>
          <p:cNvPr id="600" name="Google Shape;600;g25f381583a0_0_1133"/>
          <p:cNvPicPr preferRelativeResize="0"/>
          <p:nvPr/>
        </p:nvPicPr>
        <p:blipFill>
          <a:blip r:embed="rId3">
            <a:alphaModFix/>
          </a:blip>
          <a:stretch>
            <a:fillRect/>
          </a:stretch>
        </p:blipFill>
        <p:spPr>
          <a:xfrm>
            <a:off x="1341810" y="2170925"/>
            <a:ext cx="6460376" cy="4348826"/>
          </a:xfrm>
          <a:prstGeom prst="rect">
            <a:avLst/>
          </a:prstGeom>
          <a:noFill/>
          <a:ln>
            <a:noFill/>
          </a:ln>
        </p:spPr>
      </p:pic>
      <p:sp>
        <p:nvSpPr>
          <p:cNvPr descr="Rewind" id="601" name="Google Shape;601;g25f381583a0_0_1133"/>
          <p:cNvSpPr/>
          <p:nvPr/>
        </p:nvSpPr>
        <p:spPr>
          <a:xfrm>
            <a:off x="0" y="0"/>
            <a:ext cx="920100" cy="780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g25e11802ac4_0_1976"/>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8" name="Google Shape;608;g25e11802ac4_0_1976"/>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609" name="Google Shape;609;g25e11802ac4_0_1976"/>
          <p:cNvCxnSpPr>
            <a:stCxn id="610" idx="4"/>
            <a:endCxn id="607"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611" name="Google Shape;611;g25e11802ac4_0_1976"/>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612" name="Google Shape;612;g25e11802ac4_0_1976"/>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610" name="Google Shape;610;g25e11802ac4_0_1976"/>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g25e11802ac4_0_1886"/>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19" name="Google Shape;619;g25e11802ac4_0_1886"/>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20" name="Google Shape;620;g25e11802ac4_0_1886"/>
          <p:cNvCxnSpPr>
            <a:stCxn id="621" idx="4"/>
            <a:endCxn id="618"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22" name="Google Shape;622;g25e11802ac4_0_1886"/>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23" name="Google Shape;623;g25e11802ac4_0_1886"/>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21" name="Google Shape;621;g25e11802ac4_0_1886"/>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4" name="Google Shape;624;g25e11802ac4_0_1886"/>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Constants</a:t>
            </a:r>
            <a:endParaRPr b="0" i="0" sz="700" u="none" cap="none" strike="noStrike">
              <a:solidFill>
                <a:srgbClr val="000000"/>
              </a:solidFill>
              <a:latin typeface="Arial"/>
              <a:ea typeface="Arial"/>
              <a:cs typeface="Arial"/>
              <a:sym typeface="Arial"/>
            </a:endParaRPr>
          </a:p>
        </p:txBody>
      </p:sp>
      <p:sp>
        <p:nvSpPr>
          <p:cNvPr id="625" name="Google Shape;625;g25e11802ac4_0_1886"/>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26" name="Google Shape;626;g25e11802ac4_0_1886"/>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27" name="Google Shape;627;g25e11802ac4_0_1886"/>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28" name="Google Shape;628;g25e11802ac4_0_1886"/>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a:t>
            </a:r>
            <a:r>
              <a:rPr lang="en-US" sz="1800">
                <a:latin typeface="Helvetica Neue Light"/>
                <a:ea typeface="Helvetica Neue Light"/>
                <a:cs typeface="Helvetica Neue Light"/>
                <a:sym typeface="Helvetica Neue Light"/>
              </a:rPr>
              <a:t>constant</a:t>
            </a:r>
            <a:r>
              <a:rPr b="0" i="0" lang="en-US" sz="1800" u="none" cap="none" strike="noStrike">
                <a:solidFill>
                  <a:srgbClr val="000000"/>
                </a:solidFill>
                <a:latin typeface="Helvetica Neue Light"/>
                <a:ea typeface="Helvetica Neue Light"/>
                <a:cs typeface="Helvetica Neue Light"/>
                <a:sym typeface="Helvetica Neue Light"/>
              </a:rPr>
              <a:t>s impact my life?</a:t>
            </a:r>
            <a:endParaRPr b="0" i="0" sz="1800" u="none" cap="none" strike="noStrike">
              <a:solidFill>
                <a:srgbClr val="000000"/>
              </a:solidFill>
              <a:latin typeface="Arial"/>
              <a:ea typeface="Arial"/>
              <a:cs typeface="Arial"/>
              <a:sym typeface="Arial"/>
            </a:endParaRPr>
          </a:p>
        </p:txBody>
      </p:sp>
      <p:sp>
        <p:nvSpPr>
          <p:cNvPr id="629" name="Google Shape;629;g25e11802ac4_0_188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0" name="Google Shape;630;g25e11802ac4_0_188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31" name="Google Shape;631;g25e11802ac4_0_1886"/>
          <p:cNvCxnSpPr>
            <a:stCxn id="632" idx="4"/>
            <a:endCxn id="62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33" name="Google Shape;633;g25e11802ac4_0_188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34" name="Google Shape;634;g25e11802ac4_0_188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32" name="Google Shape;632;g25e11802ac4_0_188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g25e11802ac4_0_1992"/>
          <p:cNvSpPr txBox="1"/>
          <p:nvPr/>
        </p:nvSpPr>
        <p:spPr>
          <a:xfrm>
            <a:off x="639552" y="234391"/>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chemeClr val="dk1"/>
                </a:solidFill>
                <a:latin typeface="Calibri"/>
                <a:ea typeface="Calibri"/>
                <a:cs typeface="Calibri"/>
                <a:sym typeface="Calibri"/>
              </a:rPr>
              <a:t>Directions: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Choose the correct </a:t>
            </a:r>
            <a:r>
              <a:rPr b="0" i="1" lang="en-US" sz="3000" u="none" cap="none" strike="noStrike">
                <a:solidFill>
                  <a:schemeClr val="dk1"/>
                </a:solidFill>
                <a:latin typeface="Calibri"/>
                <a:ea typeface="Calibri"/>
                <a:cs typeface="Calibri"/>
                <a:sym typeface="Calibri"/>
              </a:rPr>
              <a:t>picture</a:t>
            </a:r>
            <a:r>
              <a:rPr b="0" i="0" lang="en-US" sz="3000" u="none" cap="none" strike="noStrike">
                <a:solidFill>
                  <a:schemeClr val="dk1"/>
                </a:solidFill>
                <a:latin typeface="Calibri"/>
                <a:ea typeface="Calibri"/>
                <a:cs typeface="Calibri"/>
                <a:sym typeface="Calibri"/>
              </a:rPr>
              <a:t> of</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solidFill>
                  <a:schemeClr val="dk1"/>
                </a:solidFill>
                <a:latin typeface="Calibri"/>
                <a:ea typeface="Calibri"/>
                <a:cs typeface="Calibri"/>
                <a:sym typeface="Calibri"/>
              </a:rPr>
              <a:t>Constants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41" name="Google Shape;641;g25e11802ac4_0_1992"/>
          <p:cNvSpPr txBox="1"/>
          <p:nvPr/>
        </p:nvSpPr>
        <p:spPr>
          <a:xfrm>
            <a:off x="393330" y="141276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42" name="Google Shape;642;g25e11802ac4_0_1992"/>
          <p:cNvSpPr txBox="1"/>
          <p:nvPr/>
        </p:nvSpPr>
        <p:spPr>
          <a:xfrm>
            <a:off x="5011271" y="139666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43" name="Google Shape;643;g25e11802ac4_0_1992"/>
          <p:cNvSpPr txBox="1"/>
          <p:nvPr/>
        </p:nvSpPr>
        <p:spPr>
          <a:xfrm>
            <a:off x="380507" y="4168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44" name="Google Shape;644;g25e11802ac4_0_1992"/>
          <p:cNvSpPr txBox="1"/>
          <p:nvPr/>
        </p:nvSpPr>
        <p:spPr>
          <a:xfrm>
            <a:off x="4998446" y="4129902"/>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45" name="Google Shape;645;g25e11802ac4_0_199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46" name="Google Shape;646;g25e11802ac4_0_199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47" name="Google Shape;647;g25e11802ac4_0_1992"/>
          <p:cNvCxnSpPr>
            <a:stCxn id="648" idx="4"/>
            <a:endCxn id="64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49" name="Google Shape;649;g25e11802ac4_0_199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50" name="Google Shape;650;g25e11802ac4_0_199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48" name="Google Shape;648;g25e11802ac4_0_199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651" name="Google Shape;651;g25e11802ac4_0_1992"/>
          <p:cNvPicPr preferRelativeResize="0"/>
          <p:nvPr/>
        </p:nvPicPr>
        <p:blipFill rotWithShape="1">
          <a:blip r:embed="rId3">
            <a:alphaModFix/>
          </a:blip>
          <a:srcRect b="0" l="0" r="0" t="0"/>
          <a:stretch/>
        </p:blipFill>
        <p:spPr>
          <a:xfrm>
            <a:off x="898607" y="4168750"/>
            <a:ext cx="3795039" cy="2126239"/>
          </a:xfrm>
          <a:prstGeom prst="rect">
            <a:avLst/>
          </a:prstGeom>
          <a:noFill/>
          <a:ln>
            <a:noFill/>
          </a:ln>
        </p:spPr>
      </p:pic>
      <p:pic>
        <p:nvPicPr>
          <p:cNvPr id="652" name="Google Shape;652;g25e11802ac4_0_1992"/>
          <p:cNvPicPr preferRelativeResize="0"/>
          <p:nvPr/>
        </p:nvPicPr>
        <p:blipFill>
          <a:blip r:embed="rId4">
            <a:alphaModFix/>
          </a:blip>
          <a:stretch>
            <a:fillRect/>
          </a:stretch>
        </p:blipFill>
        <p:spPr>
          <a:xfrm>
            <a:off x="1118780" y="1458725"/>
            <a:ext cx="3158641" cy="2126250"/>
          </a:xfrm>
          <a:prstGeom prst="rect">
            <a:avLst/>
          </a:prstGeom>
          <a:noFill/>
          <a:ln>
            <a:noFill/>
          </a:ln>
        </p:spPr>
      </p:pic>
      <p:pic>
        <p:nvPicPr>
          <p:cNvPr id="653" name="Google Shape;653;g25e11802ac4_0_1992"/>
          <p:cNvPicPr preferRelativeResize="0"/>
          <p:nvPr/>
        </p:nvPicPr>
        <p:blipFill>
          <a:blip r:embed="rId5">
            <a:alphaModFix/>
          </a:blip>
          <a:stretch>
            <a:fillRect/>
          </a:stretch>
        </p:blipFill>
        <p:spPr>
          <a:xfrm>
            <a:off x="5674550" y="1602589"/>
            <a:ext cx="3283050" cy="1838525"/>
          </a:xfrm>
          <a:prstGeom prst="rect">
            <a:avLst/>
          </a:prstGeom>
          <a:noFill/>
          <a:ln>
            <a:noFill/>
          </a:ln>
        </p:spPr>
      </p:pic>
      <p:pic>
        <p:nvPicPr>
          <p:cNvPr id="654" name="Google Shape;654;g25e11802ac4_0_1992"/>
          <p:cNvPicPr preferRelativeResize="0"/>
          <p:nvPr/>
        </p:nvPicPr>
        <p:blipFill>
          <a:blip r:embed="rId6">
            <a:alphaModFix/>
          </a:blip>
          <a:stretch>
            <a:fillRect/>
          </a:stretch>
        </p:blipFill>
        <p:spPr>
          <a:xfrm>
            <a:off x="5821350" y="4091451"/>
            <a:ext cx="2583522" cy="22808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g25f381583a0_0_1145"/>
          <p:cNvSpPr txBox="1"/>
          <p:nvPr/>
        </p:nvSpPr>
        <p:spPr>
          <a:xfrm>
            <a:off x="639552" y="234391"/>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chemeClr val="dk1"/>
                </a:solidFill>
                <a:latin typeface="Calibri"/>
                <a:ea typeface="Calibri"/>
                <a:cs typeface="Calibri"/>
                <a:sym typeface="Calibri"/>
              </a:rPr>
              <a:t>Directions: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Choose the correct </a:t>
            </a:r>
            <a:r>
              <a:rPr b="0" i="1" lang="en-US" sz="3000" u="none" cap="none" strike="noStrike">
                <a:solidFill>
                  <a:schemeClr val="dk1"/>
                </a:solidFill>
                <a:latin typeface="Calibri"/>
                <a:ea typeface="Calibri"/>
                <a:cs typeface="Calibri"/>
                <a:sym typeface="Calibri"/>
              </a:rPr>
              <a:t>picture</a:t>
            </a:r>
            <a:r>
              <a:rPr b="0" i="0" lang="en-US" sz="3000" u="none" cap="none" strike="noStrike">
                <a:solidFill>
                  <a:schemeClr val="dk1"/>
                </a:solidFill>
                <a:latin typeface="Calibri"/>
                <a:ea typeface="Calibri"/>
                <a:cs typeface="Calibri"/>
                <a:sym typeface="Calibri"/>
              </a:rPr>
              <a:t> of</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solidFill>
                  <a:schemeClr val="dk1"/>
                </a:solidFill>
                <a:latin typeface="Calibri"/>
                <a:ea typeface="Calibri"/>
                <a:cs typeface="Calibri"/>
                <a:sym typeface="Calibri"/>
              </a:rPr>
              <a:t>Constants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61" name="Google Shape;661;g25f381583a0_0_1145"/>
          <p:cNvSpPr txBox="1"/>
          <p:nvPr/>
        </p:nvSpPr>
        <p:spPr>
          <a:xfrm>
            <a:off x="393330" y="141276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62" name="Google Shape;662;g25f381583a0_0_1145"/>
          <p:cNvSpPr txBox="1"/>
          <p:nvPr/>
        </p:nvSpPr>
        <p:spPr>
          <a:xfrm>
            <a:off x="5011271" y="139666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63" name="Google Shape;663;g25f381583a0_0_1145"/>
          <p:cNvSpPr txBox="1"/>
          <p:nvPr/>
        </p:nvSpPr>
        <p:spPr>
          <a:xfrm>
            <a:off x="380507" y="4168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64" name="Google Shape;664;g25f381583a0_0_1145"/>
          <p:cNvSpPr txBox="1"/>
          <p:nvPr/>
        </p:nvSpPr>
        <p:spPr>
          <a:xfrm>
            <a:off x="4998446" y="4129902"/>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65" name="Google Shape;665;g25f381583a0_0_114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6" name="Google Shape;666;g25f381583a0_0_114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67" name="Google Shape;667;g25f381583a0_0_1145"/>
          <p:cNvCxnSpPr>
            <a:stCxn id="668" idx="4"/>
            <a:endCxn id="66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69" name="Google Shape;669;g25f381583a0_0_114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70" name="Google Shape;670;g25f381583a0_0_114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68" name="Google Shape;668;g25f381583a0_0_114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671" name="Google Shape;671;g25f381583a0_0_1145"/>
          <p:cNvPicPr preferRelativeResize="0"/>
          <p:nvPr/>
        </p:nvPicPr>
        <p:blipFill rotWithShape="1">
          <a:blip r:embed="rId3">
            <a:alphaModFix/>
          </a:blip>
          <a:srcRect b="0" l="0" r="0" t="0"/>
          <a:stretch/>
        </p:blipFill>
        <p:spPr>
          <a:xfrm>
            <a:off x="898607" y="4168750"/>
            <a:ext cx="3795039" cy="2126239"/>
          </a:xfrm>
          <a:prstGeom prst="rect">
            <a:avLst/>
          </a:prstGeom>
          <a:noFill/>
          <a:ln>
            <a:noFill/>
          </a:ln>
        </p:spPr>
      </p:pic>
      <p:pic>
        <p:nvPicPr>
          <p:cNvPr id="672" name="Google Shape;672;g25f381583a0_0_1145"/>
          <p:cNvPicPr preferRelativeResize="0"/>
          <p:nvPr/>
        </p:nvPicPr>
        <p:blipFill>
          <a:blip r:embed="rId4">
            <a:alphaModFix/>
          </a:blip>
          <a:stretch>
            <a:fillRect/>
          </a:stretch>
        </p:blipFill>
        <p:spPr>
          <a:xfrm>
            <a:off x="1118780" y="1458725"/>
            <a:ext cx="3158641" cy="2126250"/>
          </a:xfrm>
          <a:prstGeom prst="rect">
            <a:avLst/>
          </a:prstGeom>
          <a:noFill/>
          <a:ln>
            <a:noFill/>
          </a:ln>
        </p:spPr>
      </p:pic>
      <p:pic>
        <p:nvPicPr>
          <p:cNvPr id="673" name="Google Shape;673;g25f381583a0_0_1145"/>
          <p:cNvPicPr preferRelativeResize="0"/>
          <p:nvPr/>
        </p:nvPicPr>
        <p:blipFill>
          <a:blip r:embed="rId5">
            <a:alphaModFix/>
          </a:blip>
          <a:stretch>
            <a:fillRect/>
          </a:stretch>
        </p:blipFill>
        <p:spPr>
          <a:xfrm>
            <a:off x="5674550" y="1602589"/>
            <a:ext cx="3283050" cy="1838525"/>
          </a:xfrm>
          <a:prstGeom prst="rect">
            <a:avLst/>
          </a:prstGeom>
          <a:noFill/>
          <a:ln>
            <a:noFill/>
          </a:ln>
        </p:spPr>
      </p:pic>
      <p:pic>
        <p:nvPicPr>
          <p:cNvPr id="674" name="Google Shape;674;g25f381583a0_0_1145"/>
          <p:cNvPicPr preferRelativeResize="0"/>
          <p:nvPr/>
        </p:nvPicPr>
        <p:blipFill>
          <a:blip r:embed="rId6">
            <a:alphaModFix/>
          </a:blip>
          <a:stretch>
            <a:fillRect/>
          </a:stretch>
        </p:blipFill>
        <p:spPr>
          <a:xfrm>
            <a:off x="5821350" y="4091451"/>
            <a:ext cx="2583522" cy="2280850"/>
          </a:xfrm>
          <a:prstGeom prst="rect">
            <a:avLst/>
          </a:prstGeom>
          <a:noFill/>
          <a:ln>
            <a:noFill/>
          </a:ln>
        </p:spPr>
      </p:pic>
      <p:sp>
        <p:nvSpPr>
          <p:cNvPr id="675" name="Google Shape;675;g25f381583a0_0_1145"/>
          <p:cNvSpPr/>
          <p:nvPr/>
        </p:nvSpPr>
        <p:spPr>
          <a:xfrm>
            <a:off x="317125" y="1381300"/>
            <a:ext cx="4111500" cy="2365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pic>
        <p:nvPicPr>
          <p:cNvPr id="681" name="Google Shape;681;g25e11802ac4_0_2108"/>
          <p:cNvPicPr preferRelativeResize="0"/>
          <p:nvPr/>
        </p:nvPicPr>
        <p:blipFill>
          <a:blip r:embed="rId3">
            <a:alphaModFix/>
          </a:blip>
          <a:stretch>
            <a:fillRect/>
          </a:stretch>
        </p:blipFill>
        <p:spPr>
          <a:xfrm>
            <a:off x="5910076" y="1306325"/>
            <a:ext cx="2662849" cy="1792500"/>
          </a:xfrm>
          <a:prstGeom prst="rect">
            <a:avLst/>
          </a:prstGeom>
          <a:noFill/>
          <a:ln>
            <a:noFill/>
          </a:ln>
        </p:spPr>
      </p:pic>
      <p:sp>
        <p:nvSpPr>
          <p:cNvPr id="682" name="Google Shape;682;g25e11802ac4_0_210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83" name="Google Shape;683;g25e11802ac4_0_210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84" name="Google Shape;684;g25e11802ac4_0_2108"/>
          <p:cNvCxnSpPr>
            <a:stCxn id="685" idx="4"/>
            <a:endCxn id="68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86" name="Google Shape;686;g25e11802ac4_0_210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87" name="Google Shape;687;g25e11802ac4_0_210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85" name="Google Shape;685;g25e11802ac4_0_210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8" name="Google Shape;688;g25e11802ac4_0_2108"/>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689" name="Google Shape;689;g25e11802ac4_0_2108"/>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90" name="Google Shape;690;g25e11802ac4_0_2108"/>
          <p:cNvCxnSpPr>
            <a:stCxn id="691" idx="4"/>
            <a:endCxn id="688"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92" name="Google Shape;692;g25e11802ac4_0_2108"/>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93" name="Google Shape;693;g25e11802ac4_0_2108"/>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91" name="Google Shape;691;g25e11802ac4_0_2108"/>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4" name="Google Shape;694;g25e11802ac4_0_2108"/>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Constants</a:t>
            </a:r>
            <a:endParaRPr b="0" i="0" sz="700" u="none" cap="none" strike="noStrike">
              <a:solidFill>
                <a:srgbClr val="000000"/>
              </a:solidFill>
              <a:latin typeface="Arial"/>
              <a:ea typeface="Arial"/>
              <a:cs typeface="Arial"/>
              <a:sym typeface="Arial"/>
            </a:endParaRPr>
          </a:p>
        </p:txBody>
      </p:sp>
      <p:sp>
        <p:nvSpPr>
          <p:cNvPr id="695" name="Google Shape;695;g25e11802ac4_0_2108"/>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96" name="Google Shape;696;g25e11802ac4_0_2108"/>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97" name="Google Shape;697;g25e11802ac4_0_2108"/>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98" name="Google Shape;698;g25e11802ac4_0_2108"/>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a:t>
            </a:r>
            <a:r>
              <a:rPr lang="en-US" sz="1800">
                <a:latin typeface="Helvetica Neue Light"/>
                <a:ea typeface="Helvetica Neue Light"/>
                <a:cs typeface="Helvetica Neue Light"/>
                <a:sym typeface="Helvetica Neue Light"/>
              </a:rPr>
              <a:t>constant</a:t>
            </a:r>
            <a:r>
              <a:rPr b="0" i="0" lang="en-US" sz="1800" u="none" cap="none" strike="noStrike">
                <a:solidFill>
                  <a:srgbClr val="000000"/>
                </a:solidFill>
                <a:latin typeface="Helvetica Neue Light"/>
                <a:ea typeface="Helvetica Neue Light"/>
                <a:cs typeface="Helvetica Neue Light"/>
                <a:sym typeface="Helvetica Neue Light"/>
              </a:rPr>
              <a:t>s impact my life?</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g25e11802ac4_0_2130"/>
          <p:cNvSpPr txBox="1"/>
          <p:nvPr/>
        </p:nvSpPr>
        <p:spPr>
          <a:xfrm>
            <a:off x="626731" y="271068"/>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chemeClr val="dk1"/>
                </a:solidFill>
                <a:latin typeface="Calibri"/>
                <a:ea typeface="Calibri"/>
                <a:cs typeface="Calibri"/>
                <a:sym typeface="Calibri"/>
              </a:rPr>
              <a:t>Directions: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Choose the correct </a:t>
            </a:r>
            <a:r>
              <a:rPr b="0" i="1" lang="en-US" sz="3000" u="none" cap="none" strike="noStrike">
                <a:solidFill>
                  <a:schemeClr val="dk1"/>
                </a:solidFill>
                <a:latin typeface="Calibri"/>
                <a:ea typeface="Calibri"/>
                <a:cs typeface="Calibri"/>
                <a:sym typeface="Calibri"/>
              </a:rPr>
              <a:t>definition</a:t>
            </a:r>
            <a:r>
              <a:rPr b="0" i="0" lang="en-US" sz="3000" u="none" cap="none" strike="noStrike">
                <a:solidFill>
                  <a:schemeClr val="dk1"/>
                </a:solidFill>
                <a:latin typeface="Calibri"/>
                <a:ea typeface="Calibri"/>
                <a:cs typeface="Calibri"/>
                <a:sym typeface="Calibri"/>
              </a:rPr>
              <a:t> of</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solidFill>
                  <a:schemeClr val="dk1"/>
                </a:solidFill>
                <a:latin typeface="Calibri"/>
                <a:ea typeface="Calibri"/>
                <a:cs typeface="Calibri"/>
                <a:sym typeface="Calibri"/>
              </a:rPr>
              <a:t>Constants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705" name="Google Shape;705;g25e11802ac4_0_2130"/>
          <p:cNvSpPr txBox="1"/>
          <p:nvPr/>
        </p:nvSpPr>
        <p:spPr>
          <a:xfrm>
            <a:off x="1073532" y="56033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Things that stay the same in an experiment</a:t>
            </a:r>
            <a:endParaRPr b="0" i="0" sz="1400" u="none" cap="none" strike="noStrike">
              <a:solidFill>
                <a:srgbClr val="434343"/>
              </a:solidFill>
              <a:latin typeface="Arial"/>
              <a:ea typeface="Arial"/>
              <a:cs typeface="Arial"/>
              <a:sym typeface="Arial"/>
            </a:endParaRPr>
          </a:p>
        </p:txBody>
      </p:sp>
      <p:sp>
        <p:nvSpPr>
          <p:cNvPr id="706" name="Google Shape;706;g25e11802ac4_0_2130"/>
          <p:cNvSpPr txBox="1"/>
          <p:nvPr/>
        </p:nvSpPr>
        <p:spPr>
          <a:xfrm>
            <a:off x="1073532" y="4482927"/>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A push or pull of an object</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707" name="Google Shape;707;g25e11802ac4_0_2130"/>
          <p:cNvSpPr txBox="1"/>
          <p:nvPr/>
        </p:nvSpPr>
        <p:spPr>
          <a:xfrm>
            <a:off x="1166884" y="2042996"/>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08" name="Google Shape;708;g25e11802ac4_0_2130"/>
          <p:cNvSpPr txBox="1"/>
          <p:nvPr/>
        </p:nvSpPr>
        <p:spPr>
          <a:xfrm>
            <a:off x="1073525" y="2166200"/>
            <a:ext cx="8145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place where plants and animals live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09" name="Google Shape;709;g25e11802ac4_0_2130"/>
          <p:cNvSpPr txBox="1"/>
          <p:nvPr/>
        </p:nvSpPr>
        <p:spPr>
          <a:xfrm>
            <a:off x="380509" y="2042996"/>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10" name="Google Shape;710;g25e11802ac4_0_2130"/>
          <p:cNvSpPr txBox="1"/>
          <p:nvPr/>
        </p:nvSpPr>
        <p:spPr>
          <a:xfrm>
            <a:off x="380508" y="323928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11" name="Google Shape;711;g25e11802ac4_0_2130"/>
          <p:cNvSpPr txBox="1"/>
          <p:nvPr/>
        </p:nvSpPr>
        <p:spPr>
          <a:xfrm>
            <a:off x="393332" y="4359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12" name="Google Shape;712;g25e11802ac4_0_2130"/>
          <p:cNvSpPr txBox="1"/>
          <p:nvPr/>
        </p:nvSpPr>
        <p:spPr>
          <a:xfrm>
            <a:off x="393330" y="55231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13" name="Google Shape;713;g25e11802ac4_0_2130"/>
          <p:cNvSpPr txBox="1"/>
          <p:nvPr/>
        </p:nvSpPr>
        <p:spPr>
          <a:xfrm>
            <a:off x="1073532" y="3347944"/>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The smallest unit of matter</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714" name="Google Shape;714;g25e11802ac4_0_213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15" name="Google Shape;715;g25e11802ac4_0_213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16" name="Google Shape;716;g25e11802ac4_0_2130"/>
          <p:cNvCxnSpPr>
            <a:stCxn id="717" idx="4"/>
            <a:endCxn id="71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18" name="Google Shape;718;g25e11802ac4_0_213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19" name="Google Shape;719;g25e11802ac4_0_213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17" name="Google Shape;717;g25e11802ac4_0_213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g25f381583a0_0_1177"/>
          <p:cNvSpPr txBox="1"/>
          <p:nvPr/>
        </p:nvSpPr>
        <p:spPr>
          <a:xfrm>
            <a:off x="626731" y="271068"/>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chemeClr val="dk1"/>
                </a:solidFill>
                <a:latin typeface="Calibri"/>
                <a:ea typeface="Calibri"/>
                <a:cs typeface="Calibri"/>
                <a:sym typeface="Calibri"/>
              </a:rPr>
              <a:t>Directions: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Choose the correct </a:t>
            </a:r>
            <a:r>
              <a:rPr b="0" i="1" lang="en-US" sz="3000" u="none" cap="none" strike="noStrike">
                <a:solidFill>
                  <a:schemeClr val="dk1"/>
                </a:solidFill>
                <a:latin typeface="Calibri"/>
                <a:ea typeface="Calibri"/>
                <a:cs typeface="Calibri"/>
                <a:sym typeface="Calibri"/>
              </a:rPr>
              <a:t>definition</a:t>
            </a:r>
            <a:r>
              <a:rPr b="0" i="0" lang="en-US" sz="3000" u="none" cap="none" strike="noStrike">
                <a:solidFill>
                  <a:schemeClr val="dk1"/>
                </a:solidFill>
                <a:latin typeface="Calibri"/>
                <a:ea typeface="Calibri"/>
                <a:cs typeface="Calibri"/>
                <a:sym typeface="Calibri"/>
              </a:rPr>
              <a:t> of</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solidFill>
                  <a:schemeClr val="dk1"/>
                </a:solidFill>
                <a:latin typeface="Calibri"/>
                <a:ea typeface="Calibri"/>
                <a:cs typeface="Calibri"/>
                <a:sym typeface="Calibri"/>
              </a:rPr>
              <a:t>Constants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726" name="Google Shape;726;g25f381583a0_0_1177"/>
          <p:cNvSpPr txBox="1"/>
          <p:nvPr/>
        </p:nvSpPr>
        <p:spPr>
          <a:xfrm>
            <a:off x="1073532" y="560332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Things that stay the same in an experiment</a:t>
            </a:r>
            <a:endParaRPr b="0" i="0" sz="1400" u="none" cap="none" strike="noStrike">
              <a:solidFill>
                <a:srgbClr val="434343"/>
              </a:solidFill>
              <a:latin typeface="Arial"/>
              <a:ea typeface="Arial"/>
              <a:cs typeface="Arial"/>
              <a:sym typeface="Arial"/>
            </a:endParaRPr>
          </a:p>
        </p:txBody>
      </p:sp>
      <p:sp>
        <p:nvSpPr>
          <p:cNvPr id="727" name="Google Shape;727;g25f381583a0_0_1177"/>
          <p:cNvSpPr txBox="1"/>
          <p:nvPr/>
        </p:nvSpPr>
        <p:spPr>
          <a:xfrm>
            <a:off x="1073532" y="4482927"/>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A push or pull of an object</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728" name="Google Shape;728;g25f381583a0_0_1177"/>
          <p:cNvSpPr txBox="1"/>
          <p:nvPr/>
        </p:nvSpPr>
        <p:spPr>
          <a:xfrm>
            <a:off x="1166884" y="2042996"/>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29" name="Google Shape;729;g25f381583a0_0_1177"/>
          <p:cNvSpPr txBox="1"/>
          <p:nvPr/>
        </p:nvSpPr>
        <p:spPr>
          <a:xfrm>
            <a:off x="1073525" y="2166200"/>
            <a:ext cx="8145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A place where plants and animals live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30" name="Google Shape;730;g25f381583a0_0_1177"/>
          <p:cNvSpPr txBox="1"/>
          <p:nvPr/>
        </p:nvSpPr>
        <p:spPr>
          <a:xfrm>
            <a:off x="380509" y="2042996"/>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31" name="Google Shape;731;g25f381583a0_0_1177"/>
          <p:cNvSpPr txBox="1"/>
          <p:nvPr/>
        </p:nvSpPr>
        <p:spPr>
          <a:xfrm>
            <a:off x="380508" y="323928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32" name="Google Shape;732;g25f381583a0_0_1177"/>
          <p:cNvSpPr txBox="1"/>
          <p:nvPr/>
        </p:nvSpPr>
        <p:spPr>
          <a:xfrm>
            <a:off x="393332" y="4359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33" name="Google Shape;733;g25f381583a0_0_1177"/>
          <p:cNvSpPr txBox="1"/>
          <p:nvPr/>
        </p:nvSpPr>
        <p:spPr>
          <a:xfrm>
            <a:off x="393330" y="55231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34" name="Google Shape;734;g25f381583a0_0_1177"/>
          <p:cNvSpPr txBox="1"/>
          <p:nvPr/>
        </p:nvSpPr>
        <p:spPr>
          <a:xfrm>
            <a:off x="1073532" y="3347944"/>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The smallest unit of matter</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735" name="Google Shape;735;g25f381583a0_0_117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6" name="Google Shape;736;g25f381583a0_0_117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37" name="Google Shape;737;g25f381583a0_0_1177"/>
          <p:cNvCxnSpPr>
            <a:stCxn id="738" idx="4"/>
            <a:endCxn id="735"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39" name="Google Shape;739;g25f381583a0_0_117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40" name="Google Shape;740;g25f381583a0_0_117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38" name="Google Shape;738;g25f381583a0_0_117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1" name="Google Shape;741;g25f381583a0_0_1177"/>
          <p:cNvSpPr/>
          <p:nvPr/>
        </p:nvSpPr>
        <p:spPr>
          <a:xfrm>
            <a:off x="350550" y="5340050"/>
            <a:ext cx="6552900" cy="1015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g25e11802ac4_0_234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48" name="Google Shape;748;g25e11802ac4_0_234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49" name="Google Shape;749;g25e11802ac4_0_2343"/>
          <p:cNvCxnSpPr>
            <a:stCxn id="750" idx="4"/>
            <a:endCxn id="74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51" name="Google Shape;751;g25e11802ac4_0_234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52" name="Google Shape;752;g25e11802ac4_0_234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50" name="Google Shape;750;g25e11802ac4_0_234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753" name="Google Shape;753;g25e11802ac4_0_2343"/>
          <p:cNvPicPr preferRelativeResize="0"/>
          <p:nvPr/>
        </p:nvPicPr>
        <p:blipFill>
          <a:blip r:embed="rId3">
            <a:alphaModFix/>
          </a:blip>
          <a:stretch>
            <a:fillRect/>
          </a:stretch>
        </p:blipFill>
        <p:spPr>
          <a:xfrm>
            <a:off x="5910076" y="1306325"/>
            <a:ext cx="2662849" cy="1792500"/>
          </a:xfrm>
          <a:prstGeom prst="rect">
            <a:avLst/>
          </a:prstGeom>
          <a:noFill/>
          <a:ln>
            <a:noFill/>
          </a:ln>
        </p:spPr>
      </p:pic>
      <p:sp>
        <p:nvSpPr>
          <p:cNvPr id="754" name="Google Shape;754;g25e11802ac4_0_2343"/>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755" name="Google Shape;755;g25e11802ac4_0_2343"/>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56" name="Google Shape;756;g25e11802ac4_0_2343"/>
          <p:cNvCxnSpPr>
            <a:stCxn id="757" idx="4"/>
            <a:endCxn id="754"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58" name="Google Shape;758;g25e11802ac4_0_2343"/>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59" name="Google Shape;759;g25e11802ac4_0_2343"/>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57" name="Google Shape;757;g25e11802ac4_0_2343"/>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0" name="Google Shape;760;g25e11802ac4_0_2343"/>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Constants</a:t>
            </a:r>
            <a:endParaRPr b="0" i="0" sz="700" u="none" cap="none" strike="noStrike">
              <a:solidFill>
                <a:srgbClr val="000000"/>
              </a:solidFill>
              <a:latin typeface="Arial"/>
              <a:ea typeface="Arial"/>
              <a:cs typeface="Arial"/>
              <a:sym typeface="Arial"/>
            </a:endParaRPr>
          </a:p>
        </p:txBody>
      </p:sp>
      <p:sp>
        <p:nvSpPr>
          <p:cNvPr id="761" name="Google Shape;761;g25e11802ac4_0_2343"/>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62" name="Google Shape;762;g25e11802ac4_0_2343"/>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63" name="Google Shape;763;g25e11802ac4_0_2343"/>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64" name="Google Shape;764;g25e11802ac4_0_2343"/>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a:t>
            </a:r>
            <a:r>
              <a:rPr lang="en-US" sz="1800">
                <a:latin typeface="Helvetica Neue Light"/>
                <a:ea typeface="Helvetica Neue Light"/>
                <a:cs typeface="Helvetica Neue Light"/>
                <a:sym typeface="Helvetica Neue Light"/>
              </a:rPr>
              <a:t>constant</a:t>
            </a:r>
            <a:r>
              <a:rPr b="0" i="0" lang="en-US" sz="1800" u="none" cap="none" strike="noStrike">
                <a:solidFill>
                  <a:srgbClr val="000000"/>
                </a:solidFill>
                <a:latin typeface="Helvetica Neue Light"/>
                <a:ea typeface="Helvetica Neue Light"/>
                <a:cs typeface="Helvetica Neue Light"/>
                <a:sym typeface="Helvetica Neue Light"/>
              </a:rPr>
              <a:t>s impact my life?</a:t>
            </a:r>
            <a:endParaRPr b="0" i="0" sz="1800" u="none" cap="none" strike="noStrike">
              <a:solidFill>
                <a:srgbClr val="000000"/>
              </a:solidFill>
              <a:latin typeface="Arial"/>
              <a:ea typeface="Arial"/>
              <a:cs typeface="Arial"/>
              <a:sym typeface="Arial"/>
            </a:endParaRPr>
          </a:p>
        </p:txBody>
      </p:sp>
      <p:sp>
        <p:nvSpPr>
          <p:cNvPr id="765" name="Google Shape;765;g25e11802ac4_0_2343"/>
          <p:cNvSpPr txBox="1"/>
          <p:nvPr/>
        </p:nvSpPr>
        <p:spPr>
          <a:xfrm>
            <a:off x="498775" y="1396550"/>
            <a:ext cx="4032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Things that stay the same in an experiment</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descr="Rewind" id="155" name="Google Shape;155;p5"/>
          <p:cNvSpPr/>
          <p:nvPr/>
        </p:nvSpPr>
        <p:spPr>
          <a:xfrm>
            <a:off x="0" y="0"/>
            <a:ext cx="920087" cy="780221"/>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teps of the Scientific Method" id="156" name="Google Shape;156;p5"/>
          <p:cNvPicPr preferRelativeResize="0"/>
          <p:nvPr/>
        </p:nvPicPr>
        <p:blipFill rotWithShape="1">
          <a:blip r:embed="rId4">
            <a:alphaModFix/>
          </a:blip>
          <a:srcRect b="0" l="0" r="0" t="0"/>
          <a:stretch/>
        </p:blipFill>
        <p:spPr>
          <a:xfrm>
            <a:off x="5278700" y="-506393"/>
            <a:ext cx="3935393" cy="7870787"/>
          </a:xfrm>
          <a:prstGeom prst="rect">
            <a:avLst/>
          </a:prstGeom>
          <a:noFill/>
          <a:ln>
            <a:noFill/>
          </a:ln>
        </p:spPr>
      </p:pic>
      <p:sp>
        <p:nvSpPr>
          <p:cNvPr id="157" name="Google Shape;157;p5"/>
          <p:cNvSpPr txBox="1"/>
          <p:nvPr/>
        </p:nvSpPr>
        <p:spPr>
          <a:xfrm>
            <a:off x="312525" y="1798125"/>
            <a:ext cx="48993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sng" cap="none" strike="noStrike">
                <a:solidFill>
                  <a:srgbClr val="000000"/>
                </a:solidFill>
                <a:latin typeface="Calibri"/>
                <a:ea typeface="Calibri"/>
                <a:cs typeface="Calibri"/>
                <a:sym typeface="Calibri"/>
              </a:rPr>
              <a:t>Scientific Method:</a:t>
            </a:r>
            <a:r>
              <a:rPr b="0" i="0" lang="en-US" sz="3600" u="none" cap="none" strike="noStrike">
                <a:solidFill>
                  <a:srgbClr val="FF0000"/>
                </a:solidFill>
                <a:latin typeface="Calibri"/>
                <a:ea typeface="Calibri"/>
                <a:cs typeface="Calibri"/>
                <a:sym typeface="Calibri"/>
              </a:rPr>
              <a:t> </a:t>
            </a:r>
            <a:r>
              <a:rPr b="0" i="0" lang="en-US" sz="3600" u="none" cap="none" strike="noStrike">
                <a:solidFill>
                  <a:srgbClr val="000000"/>
                </a:solidFill>
                <a:latin typeface="Calibri"/>
                <a:ea typeface="Calibri"/>
                <a:cs typeface="Calibri"/>
                <a:sym typeface="Calibri"/>
              </a:rPr>
              <a:t>steps that investigators follow to answer questions about the natural world</a:t>
            </a:r>
            <a:endParaRPr b="1" i="0" sz="3600" u="sng" cap="none" strike="noStrike">
              <a:solidFill>
                <a:srgbClr val="000000"/>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g25e11802ac4_0_2367"/>
          <p:cNvSpPr txBox="1"/>
          <p:nvPr/>
        </p:nvSpPr>
        <p:spPr>
          <a:xfrm>
            <a:off x="626731" y="271068"/>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chemeClr val="dk1"/>
                </a:solidFill>
                <a:latin typeface="Calibri"/>
                <a:ea typeface="Calibri"/>
                <a:cs typeface="Calibri"/>
                <a:sym typeface="Calibri"/>
              </a:rPr>
              <a:t>Directions: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Choose the correct </a:t>
            </a:r>
            <a:r>
              <a:rPr b="0" i="1" lang="en-US" sz="3000" u="none" cap="none" strike="noStrike">
                <a:solidFill>
                  <a:schemeClr val="dk1"/>
                </a:solidFill>
                <a:latin typeface="Calibri"/>
                <a:ea typeface="Calibri"/>
                <a:cs typeface="Calibri"/>
                <a:sym typeface="Calibri"/>
              </a:rPr>
              <a:t>example</a:t>
            </a:r>
            <a:r>
              <a:rPr b="0" i="0" lang="en-US" sz="3000" u="none" cap="none" strike="noStrike">
                <a:solidFill>
                  <a:schemeClr val="dk1"/>
                </a:solidFill>
                <a:latin typeface="Calibri"/>
                <a:ea typeface="Calibri"/>
                <a:cs typeface="Calibri"/>
                <a:sym typeface="Calibri"/>
              </a:rPr>
              <a:t> of </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solidFill>
                  <a:schemeClr val="dk1"/>
                </a:solidFill>
                <a:latin typeface="Calibri"/>
                <a:ea typeface="Calibri"/>
                <a:cs typeface="Calibri"/>
                <a:sym typeface="Calibri"/>
              </a:rPr>
              <a:t>Constants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772" name="Google Shape;772;g25e11802ac4_0_2367"/>
          <p:cNvSpPr txBox="1"/>
          <p:nvPr/>
        </p:nvSpPr>
        <p:spPr>
          <a:xfrm>
            <a:off x="1090682" y="450576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lang="en-US" sz="2400">
                <a:solidFill>
                  <a:srgbClr val="43464D"/>
                </a:solidFill>
                <a:latin typeface="Helvetica Neue Light"/>
                <a:ea typeface="Helvetica Neue Light"/>
                <a:cs typeface="Helvetica Neue Light"/>
                <a:sym typeface="Helvetica Neue Light"/>
              </a:rPr>
              <a:t>Changing the temperature for one plant and not the other</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773" name="Google Shape;773;g25e11802ac4_0_2367"/>
          <p:cNvSpPr txBox="1"/>
          <p:nvPr/>
        </p:nvSpPr>
        <p:spPr>
          <a:xfrm>
            <a:off x="1166884" y="2042996"/>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74" name="Google Shape;774;g25e11802ac4_0_2367"/>
          <p:cNvSpPr txBox="1"/>
          <p:nvPr/>
        </p:nvSpPr>
        <p:spPr>
          <a:xfrm>
            <a:off x="1073532" y="2180011"/>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Having one plant grow in the light and one in the dark</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75" name="Google Shape;775;g25e11802ac4_0_2367"/>
          <p:cNvSpPr txBox="1"/>
          <p:nvPr/>
        </p:nvSpPr>
        <p:spPr>
          <a:xfrm>
            <a:off x="380509" y="2042996"/>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76" name="Google Shape;776;g25e11802ac4_0_2367"/>
          <p:cNvSpPr txBox="1"/>
          <p:nvPr/>
        </p:nvSpPr>
        <p:spPr>
          <a:xfrm>
            <a:off x="380508" y="323928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77" name="Google Shape;777;g25e11802ac4_0_2367"/>
          <p:cNvSpPr txBox="1"/>
          <p:nvPr/>
        </p:nvSpPr>
        <p:spPr>
          <a:xfrm>
            <a:off x="393332" y="4359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78" name="Google Shape;778;g25e11802ac4_0_2367"/>
          <p:cNvSpPr txBox="1"/>
          <p:nvPr/>
        </p:nvSpPr>
        <p:spPr>
          <a:xfrm>
            <a:off x="393330" y="55231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79" name="Google Shape;779;g25e11802ac4_0_2367"/>
          <p:cNvSpPr txBox="1"/>
          <p:nvPr/>
        </p:nvSpPr>
        <p:spPr>
          <a:xfrm>
            <a:off x="1073525" y="3342900"/>
            <a:ext cx="8070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Using the same amount of fertilizer for both plants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80" name="Google Shape;780;g25e11802ac4_0_2367"/>
          <p:cNvSpPr txBox="1"/>
          <p:nvPr/>
        </p:nvSpPr>
        <p:spPr>
          <a:xfrm>
            <a:off x="1090682" y="5603327"/>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lang="en-US" sz="2400">
                <a:solidFill>
                  <a:srgbClr val="434343"/>
                </a:solidFill>
                <a:latin typeface="Helvetica Neue Light"/>
                <a:ea typeface="Helvetica Neue Light"/>
                <a:cs typeface="Helvetica Neue Light"/>
                <a:sym typeface="Helvetica Neue Light"/>
              </a:rPr>
              <a:t>Hydrating one plant with water and the other with soda</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781" name="Google Shape;781;g25e11802ac4_0_236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82" name="Google Shape;782;g25e11802ac4_0_236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83" name="Google Shape;783;g25e11802ac4_0_2367"/>
          <p:cNvCxnSpPr>
            <a:stCxn id="784" idx="4"/>
            <a:endCxn id="78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85" name="Google Shape;785;g25e11802ac4_0_236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86" name="Google Shape;786;g25e11802ac4_0_236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84" name="Google Shape;784;g25e11802ac4_0_236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g25f381583a0_0_1212"/>
          <p:cNvSpPr txBox="1"/>
          <p:nvPr/>
        </p:nvSpPr>
        <p:spPr>
          <a:xfrm>
            <a:off x="626731" y="271068"/>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chemeClr val="dk1"/>
                </a:solidFill>
                <a:latin typeface="Calibri"/>
                <a:ea typeface="Calibri"/>
                <a:cs typeface="Calibri"/>
                <a:sym typeface="Calibri"/>
              </a:rPr>
              <a:t>Directions: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Choose the correct </a:t>
            </a:r>
            <a:r>
              <a:rPr b="0" i="1" lang="en-US" sz="3000" u="none" cap="none" strike="noStrike">
                <a:solidFill>
                  <a:schemeClr val="dk1"/>
                </a:solidFill>
                <a:latin typeface="Calibri"/>
                <a:ea typeface="Calibri"/>
                <a:cs typeface="Calibri"/>
                <a:sym typeface="Calibri"/>
              </a:rPr>
              <a:t>example</a:t>
            </a:r>
            <a:r>
              <a:rPr b="0" i="0" lang="en-US" sz="3000" u="none" cap="none" strike="noStrike">
                <a:solidFill>
                  <a:schemeClr val="dk1"/>
                </a:solidFill>
                <a:latin typeface="Calibri"/>
                <a:ea typeface="Calibri"/>
                <a:cs typeface="Calibri"/>
                <a:sym typeface="Calibri"/>
              </a:rPr>
              <a:t> of </a:t>
            </a:r>
            <a:endParaRPr b="0" i="0" sz="30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b="1" lang="en-US" sz="3000">
                <a:solidFill>
                  <a:schemeClr val="dk1"/>
                </a:solidFill>
                <a:latin typeface="Calibri"/>
                <a:ea typeface="Calibri"/>
                <a:cs typeface="Calibri"/>
                <a:sym typeface="Calibri"/>
              </a:rPr>
              <a:t>Constants</a:t>
            </a:r>
            <a:r>
              <a:rPr b="1" i="0" lang="en-US" sz="3000" u="none" cap="none" strike="noStrike">
                <a:solidFill>
                  <a:schemeClr val="dk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793" name="Google Shape;793;g25f381583a0_0_1212"/>
          <p:cNvSpPr txBox="1"/>
          <p:nvPr/>
        </p:nvSpPr>
        <p:spPr>
          <a:xfrm>
            <a:off x="1090682" y="450576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lang="en-US" sz="2400">
                <a:solidFill>
                  <a:srgbClr val="43464D"/>
                </a:solidFill>
                <a:latin typeface="Helvetica Neue Light"/>
                <a:ea typeface="Helvetica Neue Light"/>
                <a:cs typeface="Helvetica Neue Light"/>
                <a:sym typeface="Helvetica Neue Light"/>
              </a:rPr>
              <a:t>Changing the temperature for one plant and not the other</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794" name="Google Shape;794;g25f381583a0_0_1212"/>
          <p:cNvSpPr txBox="1"/>
          <p:nvPr/>
        </p:nvSpPr>
        <p:spPr>
          <a:xfrm>
            <a:off x="1166884" y="2042996"/>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95" name="Google Shape;795;g25f381583a0_0_1212"/>
          <p:cNvSpPr txBox="1"/>
          <p:nvPr/>
        </p:nvSpPr>
        <p:spPr>
          <a:xfrm>
            <a:off x="1073532" y="2180011"/>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Having one plant grow in the light and one in the dark</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96" name="Google Shape;796;g25f381583a0_0_1212"/>
          <p:cNvSpPr txBox="1"/>
          <p:nvPr/>
        </p:nvSpPr>
        <p:spPr>
          <a:xfrm>
            <a:off x="380509" y="2042996"/>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97" name="Google Shape;797;g25f381583a0_0_1212"/>
          <p:cNvSpPr txBox="1"/>
          <p:nvPr/>
        </p:nvSpPr>
        <p:spPr>
          <a:xfrm>
            <a:off x="380508" y="323928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98" name="Google Shape;798;g25f381583a0_0_1212"/>
          <p:cNvSpPr txBox="1"/>
          <p:nvPr/>
        </p:nvSpPr>
        <p:spPr>
          <a:xfrm>
            <a:off x="393332" y="4359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99" name="Google Shape;799;g25f381583a0_0_1212"/>
          <p:cNvSpPr txBox="1"/>
          <p:nvPr/>
        </p:nvSpPr>
        <p:spPr>
          <a:xfrm>
            <a:off x="393330" y="55231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800" name="Google Shape;800;g25f381583a0_0_1212"/>
          <p:cNvSpPr txBox="1"/>
          <p:nvPr/>
        </p:nvSpPr>
        <p:spPr>
          <a:xfrm>
            <a:off x="1073525" y="3342900"/>
            <a:ext cx="8070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Using the same amount of fertilizer for both plants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01" name="Google Shape;801;g25f381583a0_0_1212"/>
          <p:cNvSpPr txBox="1"/>
          <p:nvPr/>
        </p:nvSpPr>
        <p:spPr>
          <a:xfrm>
            <a:off x="1090682" y="5603327"/>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lang="en-US" sz="2400">
                <a:solidFill>
                  <a:srgbClr val="434343"/>
                </a:solidFill>
                <a:latin typeface="Helvetica Neue Light"/>
                <a:ea typeface="Helvetica Neue Light"/>
                <a:cs typeface="Helvetica Neue Light"/>
                <a:sym typeface="Helvetica Neue Light"/>
              </a:rPr>
              <a:t>Hydrating one plant with water and the other with soda</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802" name="Google Shape;802;g25f381583a0_0_121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03" name="Google Shape;803;g25f381583a0_0_121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04" name="Google Shape;804;g25f381583a0_0_1212"/>
          <p:cNvCxnSpPr>
            <a:stCxn id="805" idx="4"/>
            <a:endCxn id="80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06" name="Google Shape;806;g25f381583a0_0_121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07" name="Google Shape;807;g25f381583a0_0_121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05" name="Google Shape;805;g25f381583a0_0_121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8" name="Google Shape;808;g25f381583a0_0_1212"/>
          <p:cNvSpPr/>
          <p:nvPr/>
        </p:nvSpPr>
        <p:spPr>
          <a:xfrm>
            <a:off x="350550" y="3054050"/>
            <a:ext cx="7482300" cy="1015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g25e11802ac4_0_25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15" name="Google Shape;815;g25e11802ac4_0_25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16" name="Google Shape;816;g25e11802ac4_0_2511"/>
          <p:cNvCxnSpPr>
            <a:stCxn id="817" idx="4"/>
            <a:endCxn id="81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18" name="Google Shape;818;g25e11802ac4_0_25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19" name="Google Shape;819;g25e11802ac4_0_25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17" name="Google Shape;817;g25e11802ac4_0_25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820" name="Google Shape;820;g25e11802ac4_0_2511"/>
          <p:cNvPicPr preferRelativeResize="0"/>
          <p:nvPr/>
        </p:nvPicPr>
        <p:blipFill>
          <a:blip r:embed="rId3">
            <a:alphaModFix/>
          </a:blip>
          <a:stretch>
            <a:fillRect/>
          </a:stretch>
        </p:blipFill>
        <p:spPr>
          <a:xfrm>
            <a:off x="5910076" y="1306325"/>
            <a:ext cx="2662849" cy="1792500"/>
          </a:xfrm>
          <a:prstGeom prst="rect">
            <a:avLst/>
          </a:prstGeom>
          <a:noFill/>
          <a:ln>
            <a:noFill/>
          </a:ln>
        </p:spPr>
      </p:pic>
      <p:sp>
        <p:nvSpPr>
          <p:cNvPr id="821" name="Google Shape;821;g25e11802ac4_0_2511"/>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22" name="Google Shape;822;g25e11802ac4_0_2511"/>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823" name="Google Shape;823;g25e11802ac4_0_2511"/>
          <p:cNvCxnSpPr>
            <a:stCxn id="824" idx="4"/>
            <a:endCxn id="821"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825" name="Google Shape;825;g25e11802ac4_0_2511"/>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826" name="Google Shape;826;g25e11802ac4_0_2511"/>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824" name="Google Shape;824;g25e11802ac4_0_2511"/>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7" name="Google Shape;827;g25e11802ac4_0_2511"/>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Constants</a:t>
            </a:r>
            <a:endParaRPr b="0" i="0" sz="700" u="none" cap="none" strike="noStrike">
              <a:solidFill>
                <a:srgbClr val="000000"/>
              </a:solidFill>
              <a:latin typeface="Arial"/>
              <a:ea typeface="Arial"/>
              <a:cs typeface="Arial"/>
              <a:sym typeface="Arial"/>
            </a:endParaRPr>
          </a:p>
        </p:txBody>
      </p:sp>
      <p:sp>
        <p:nvSpPr>
          <p:cNvPr id="828" name="Google Shape;828;g25e11802ac4_0_2511"/>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829" name="Google Shape;829;g25e11802ac4_0_2511"/>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830" name="Google Shape;830;g25e11802ac4_0_2511"/>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831" name="Google Shape;831;g25e11802ac4_0_2511"/>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a:t>
            </a:r>
            <a:r>
              <a:rPr lang="en-US" sz="1800">
                <a:latin typeface="Helvetica Neue Light"/>
                <a:ea typeface="Helvetica Neue Light"/>
                <a:cs typeface="Helvetica Neue Light"/>
                <a:sym typeface="Helvetica Neue Light"/>
              </a:rPr>
              <a:t>constant</a:t>
            </a:r>
            <a:r>
              <a:rPr b="0" i="0" lang="en-US" sz="1800" u="none" cap="none" strike="noStrike">
                <a:solidFill>
                  <a:srgbClr val="000000"/>
                </a:solidFill>
                <a:latin typeface="Helvetica Neue Light"/>
                <a:ea typeface="Helvetica Neue Light"/>
                <a:cs typeface="Helvetica Neue Light"/>
                <a:sym typeface="Helvetica Neue Light"/>
              </a:rPr>
              <a:t>s impact my life?</a:t>
            </a:r>
            <a:endParaRPr b="0" i="0" sz="1800" u="none" cap="none" strike="noStrike">
              <a:solidFill>
                <a:srgbClr val="000000"/>
              </a:solidFill>
              <a:latin typeface="Arial"/>
              <a:ea typeface="Arial"/>
              <a:cs typeface="Arial"/>
              <a:sym typeface="Arial"/>
            </a:endParaRPr>
          </a:p>
        </p:txBody>
      </p:sp>
      <p:sp>
        <p:nvSpPr>
          <p:cNvPr id="832" name="Google Shape;832;g25e11802ac4_0_2511"/>
          <p:cNvSpPr txBox="1"/>
          <p:nvPr/>
        </p:nvSpPr>
        <p:spPr>
          <a:xfrm>
            <a:off x="498775" y="1396550"/>
            <a:ext cx="4032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Things that stay the same in an experiment</a:t>
            </a:r>
            <a:endParaRPr sz="2400"/>
          </a:p>
        </p:txBody>
      </p:sp>
      <p:sp>
        <p:nvSpPr>
          <p:cNvPr id="833" name="Google Shape;833;g25e11802ac4_0_2511"/>
          <p:cNvSpPr txBox="1"/>
          <p:nvPr/>
        </p:nvSpPr>
        <p:spPr>
          <a:xfrm>
            <a:off x="706250" y="5107500"/>
            <a:ext cx="3744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Using the same amount of fertilizer for both plants</a:t>
            </a:r>
            <a:endParaRPr sz="24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g25e11802ac4_0_2536"/>
          <p:cNvSpPr txBox="1"/>
          <p:nvPr/>
        </p:nvSpPr>
        <p:spPr>
          <a:xfrm>
            <a:off x="265350" y="498825"/>
            <a:ext cx="8613300" cy="89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2600" u="sng" cap="none" strike="noStrike">
                <a:solidFill>
                  <a:schemeClr val="dk1"/>
                </a:solidFill>
                <a:latin typeface="Calibri"/>
                <a:ea typeface="Calibri"/>
                <a:cs typeface="Calibri"/>
                <a:sym typeface="Calibri"/>
              </a:rPr>
              <a:t>Directions:</a:t>
            </a:r>
            <a:r>
              <a:rPr b="1" i="0" lang="en-US" sz="2600" u="none" cap="none" strike="noStrike">
                <a:solidFill>
                  <a:schemeClr val="dk1"/>
                </a:solidFill>
                <a:latin typeface="Calibri"/>
                <a:ea typeface="Calibri"/>
                <a:cs typeface="Calibri"/>
                <a:sym typeface="Calibri"/>
              </a:rPr>
              <a:t> </a:t>
            </a:r>
            <a:r>
              <a:rPr b="0" i="0" lang="en-US" sz="2600" u="none" cap="none" strike="noStrike">
                <a:solidFill>
                  <a:schemeClr val="dk1"/>
                </a:solidFill>
                <a:latin typeface="Calibri"/>
                <a:ea typeface="Calibri"/>
                <a:cs typeface="Calibri"/>
                <a:sym typeface="Calibri"/>
              </a:rPr>
              <a:t>Choose the correct response for </a:t>
            </a:r>
            <a:r>
              <a:rPr b="0" i="1" lang="en-US" sz="2600" u="none" cap="none" strike="noStrike">
                <a:solidFill>
                  <a:schemeClr val="dk1"/>
                </a:solidFill>
                <a:latin typeface="Calibri"/>
                <a:ea typeface="Calibri"/>
                <a:cs typeface="Calibri"/>
                <a:sym typeface="Calibri"/>
              </a:rPr>
              <a:t>“how do </a:t>
            </a:r>
            <a:endParaRPr b="0" i="1" sz="2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i="1" lang="en-US" sz="2600">
                <a:solidFill>
                  <a:schemeClr val="dk1"/>
                </a:solidFill>
                <a:latin typeface="Calibri"/>
                <a:ea typeface="Calibri"/>
                <a:cs typeface="Calibri"/>
                <a:sym typeface="Calibri"/>
              </a:rPr>
              <a:t>constant</a:t>
            </a:r>
            <a:r>
              <a:rPr b="0" i="1" lang="en-US" sz="2600" u="none" cap="none" strike="noStrike">
                <a:solidFill>
                  <a:schemeClr val="dk1"/>
                </a:solidFill>
                <a:latin typeface="Calibri"/>
                <a:ea typeface="Calibri"/>
                <a:cs typeface="Calibri"/>
                <a:sym typeface="Calibri"/>
              </a:rPr>
              <a:t>s impact my life?” </a:t>
            </a:r>
            <a:r>
              <a:rPr b="0" i="0" lang="en-US" sz="2600" u="none" cap="none" strike="noStrike">
                <a:solidFill>
                  <a:schemeClr val="dk1"/>
                </a:solidFill>
                <a:latin typeface="Calibri"/>
                <a:ea typeface="Calibri"/>
                <a:cs typeface="Calibri"/>
                <a:sym typeface="Calibri"/>
              </a:rPr>
              <a:t>from the choices below.</a:t>
            </a:r>
            <a:endParaRPr b="0" i="0" sz="2600" u="none" cap="none" strike="noStrike">
              <a:solidFill>
                <a:srgbClr val="000000"/>
              </a:solidFill>
              <a:latin typeface="Arial"/>
              <a:ea typeface="Arial"/>
              <a:cs typeface="Arial"/>
              <a:sym typeface="Arial"/>
            </a:endParaRPr>
          </a:p>
        </p:txBody>
      </p:sp>
      <p:sp>
        <p:nvSpPr>
          <p:cNvPr id="840" name="Google Shape;840;g25e11802ac4_0_2536"/>
          <p:cNvSpPr txBox="1"/>
          <p:nvPr/>
        </p:nvSpPr>
        <p:spPr>
          <a:xfrm>
            <a:off x="1026732" y="4326003"/>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Constants help us accurately understand cause and effect relationships in science experiments.</a:t>
            </a:r>
            <a:endParaRPr b="0" i="0" sz="1400" u="none" cap="none" strike="noStrike">
              <a:solidFill>
                <a:srgbClr val="434343"/>
              </a:solidFill>
              <a:latin typeface="Arial"/>
              <a:ea typeface="Arial"/>
              <a:cs typeface="Arial"/>
              <a:sym typeface="Arial"/>
            </a:endParaRPr>
          </a:p>
        </p:txBody>
      </p:sp>
      <p:sp>
        <p:nvSpPr>
          <p:cNvPr id="841" name="Google Shape;841;g25e11802ac4_0_2536"/>
          <p:cNvSpPr txBox="1"/>
          <p:nvPr/>
        </p:nvSpPr>
        <p:spPr>
          <a:xfrm>
            <a:off x="1026732" y="3124110"/>
            <a:ext cx="7874100" cy="868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Constants explain how plants and other organisms grow or develop.</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42" name="Google Shape;842;g25e11802ac4_0_2536"/>
          <p:cNvSpPr txBox="1"/>
          <p:nvPr/>
        </p:nvSpPr>
        <p:spPr>
          <a:xfrm>
            <a:off x="1026725" y="5605300"/>
            <a:ext cx="7977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Constants explain how objects in our </a:t>
            </a:r>
            <a:r>
              <a:rPr lang="en-US" sz="2400">
                <a:solidFill>
                  <a:srgbClr val="43464D"/>
                </a:solidFill>
                <a:latin typeface="Helvetica Neue Light"/>
                <a:ea typeface="Helvetica Neue Light"/>
                <a:cs typeface="Helvetica Neue Light"/>
                <a:sym typeface="Helvetica Neue Light"/>
              </a:rPr>
              <a:t>environment move and interact with each other.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43" name="Google Shape;843;g25e11802ac4_0_2536"/>
          <p:cNvSpPr txBox="1"/>
          <p:nvPr/>
        </p:nvSpPr>
        <p:spPr>
          <a:xfrm>
            <a:off x="380509" y="1941396"/>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844" name="Google Shape;844;g25e11802ac4_0_2536"/>
          <p:cNvSpPr txBox="1"/>
          <p:nvPr/>
        </p:nvSpPr>
        <p:spPr>
          <a:xfrm>
            <a:off x="380508" y="313768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845" name="Google Shape;845;g25e11802ac4_0_2536"/>
          <p:cNvSpPr txBox="1"/>
          <p:nvPr/>
        </p:nvSpPr>
        <p:spPr>
          <a:xfrm>
            <a:off x="393332" y="4359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846" name="Google Shape;846;g25e11802ac4_0_2536"/>
          <p:cNvSpPr txBox="1"/>
          <p:nvPr/>
        </p:nvSpPr>
        <p:spPr>
          <a:xfrm>
            <a:off x="393330" y="55231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847" name="Google Shape;847;g25e11802ac4_0_2536"/>
          <p:cNvSpPr txBox="1"/>
          <p:nvPr/>
        </p:nvSpPr>
        <p:spPr>
          <a:xfrm>
            <a:off x="1026725" y="1973783"/>
            <a:ext cx="82005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Constants explain how the different seasons impact the Earth.</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48" name="Google Shape;848;g25e11802ac4_0_253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49" name="Google Shape;849;g25e11802ac4_0_253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50" name="Google Shape;850;g25e11802ac4_0_2536"/>
          <p:cNvCxnSpPr>
            <a:stCxn id="851" idx="4"/>
            <a:endCxn id="84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52" name="Google Shape;852;g25e11802ac4_0_253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53" name="Google Shape;853;g25e11802ac4_0_253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51" name="Google Shape;851;g25e11802ac4_0_253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g25f381583a0_0_1248"/>
          <p:cNvSpPr txBox="1"/>
          <p:nvPr/>
        </p:nvSpPr>
        <p:spPr>
          <a:xfrm>
            <a:off x="265350" y="498825"/>
            <a:ext cx="8613300" cy="892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2600" u="sng" cap="none" strike="noStrike">
                <a:solidFill>
                  <a:schemeClr val="dk1"/>
                </a:solidFill>
                <a:latin typeface="Calibri"/>
                <a:ea typeface="Calibri"/>
                <a:cs typeface="Calibri"/>
                <a:sym typeface="Calibri"/>
              </a:rPr>
              <a:t>Directions:</a:t>
            </a:r>
            <a:r>
              <a:rPr b="1" i="0" lang="en-US" sz="2600" u="none" cap="none" strike="noStrike">
                <a:solidFill>
                  <a:schemeClr val="dk1"/>
                </a:solidFill>
                <a:latin typeface="Calibri"/>
                <a:ea typeface="Calibri"/>
                <a:cs typeface="Calibri"/>
                <a:sym typeface="Calibri"/>
              </a:rPr>
              <a:t> </a:t>
            </a:r>
            <a:r>
              <a:rPr b="0" i="0" lang="en-US" sz="2600" u="none" cap="none" strike="noStrike">
                <a:solidFill>
                  <a:schemeClr val="dk1"/>
                </a:solidFill>
                <a:latin typeface="Calibri"/>
                <a:ea typeface="Calibri"/>
                <a:cs typeface="Calibri"/>
                <a:sym typeface="Calibri"/>
              </a:rPr>
              <a:t>Choose the correct response for </a:t>
            </a:r>
            <a:r>
              <a:rPr b="0" i="1" lang="en-US" sz="2600" u="none" cap="none" strike="noStrike">
                <a:solidFill>
                  <a:schemeClr val="dk1"/>
                </a:solidFill>
                <a:latin typeface="Calibri"/>
                <a:ea typeface="Calibri"/>
                <a:cs typeface="Calibri"/>
                <a:sym typeface="Calibri"/>
              </a:rPr>
              <a:t>“how do </a:t>
            </a:r>
            <a:endParaRPr b="0" i="1" sz="2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000"/>
              <a:buFont typeface="Arial"/>
              <a:buNone/>
            </a:pPr>
            <a:r>
              <a:rPr i="1" lang="en-US" sz="2600">
                <a:solidFill>
                  <a:schemeClr val="dk1"/>
                </a:solidFill>
                <a:latin typeface="Calibri"/>
                <a:ea typeface="Calibri"/>
                <a:cs typeface="Calibri"/>
                <a:sym typeface="Calibri"/>
              </a:rPr>
              <a:t>constant</a:t>
            </a:r>
            <a:r>
              <a:rPr b="0" i="1" lang="en-US" sz="2600" u="none" cap="none" strike="noStrike">
                <a:solidFill>
                  <a:schemeClr val="dk1"/>
                </a:solidFill>
                <a:latin typeface="Calibri"/>
                <a:ea typeface="Calibri"/>
                <a:cs typeface="Calibri"/>
                <a:sym typeface="Calibri"/>
              </a:rPr>
              <a:t>s impact my life?” </a:t>
            </a:r>
            <a:r>
              <a:rPr b="0" i="0" lang="en-US" sz="2600" u="none" cap="none" strike="noStrike">
                <a:solidFill>
                  <a:schemeClr val="dk1"/>
                </a:solidFill>
                <a:latin typeface="Calibri"/>
                <a:ea typeface="Calibri"/>
                <a:cs typeface="Calibri"/>
                <a:sym typeface="Calibri"/>
              </a:rPr>
              <a:t>from the choices below.</a:t>
            </a:r>
            <a:endParaRPr b="0" i="0" sz="2600" u="none" cap="none" strike="noStrike">
              <a:solidFill>
                <a:srgbClr val="000000"/>
              </a:solidFill>
              <a:latin typeface="Arial"/>
              <a:ea typeface="Arial"/>
              <a:cs typeface="Arial"/>
              <a:sym typeface="Arial"/>
            </a:endParaRPr>
          </a:p>
        </p:txBody>
      </p:sp>
      <p:sp>
        <p:nvSpPr>
          <p:cNvPr id="860" name="Google Shape;860;g25f381583a0_0_1248"/>
          <p:cNvSpPr txBox="1"/>
          <p:nvPr/>
        </p:nvSpPr>
        <p:spPr>
          <a:xfrm>
            <a:off x="1026732" y="4326003"/>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343"/>
                </a:solidFill>
                <a:latin typeface="Helvetica Neue Light"/>
                <a:ea typeface="Helvetica Neue Light"/>
                <a:cs typeface="Helvetica Neue Light"/>
                <a:sym typeface="Helvetica Neue Light"/>
              </a:rPr>
              <a:t>Constants help us accurately understand cause and effect relationships in science experiments.</a:t>
            </a:r>
            <a:endParaRPr b="0" i="0" sz="1400" u="none" cap="none" strike="noStrike">
              <a:solidFill>
                <a:srgbClr val="434343"/>
              </a:solidFill>
              <a:latin typeface="Arial"/>
              <a:ea typeface="Arial"/>
              <a:cs typeface="Arial"/>
              <a:sym typeface="Arial"/>
            </a:endParaRPr>
          </a:p>
        </p:txBody>
      </p:sp>
      <p:sp>
        <p:nvSpPr>
          <p:cNvPr id="861" name="Google Shape;861;g25f381583a0_0_1248"/>
          <p:cNvSpPr txBox="1"/>
          <p:nvPr/>
        </p:nvSpPr>
        <p:spPr>
          <a:xfrm>
            <a:off x="1026732" y="3124110"/>
            <a:ext cx="7874100" cy="8682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Constants explain how plants and other organisms grow or develop.</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62" name="Google Shape;862;g25f381583a0_0_1248"/>
          <p:cNvSpPr txBox="1"/>
          <p:nvPr/>
        </p:nvSpPr>
        <p:spPr>
          <a:xfrm>
            <a:off x="1026725" y="5605300"/>
            <a:ext cx="7977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Constants explain how objects in our environment move and interact with each other.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63" name="Google Shape;863;g25f381583a0_0_1248"/>
          <p:cNvSpPr txBox="1"/>
          <p:nvPr/>
        </p:nvSpPr>
        <p:spPr>
          <a:xfrm>
            <a:off x="380509" y="1941396"/>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864" name="Google Shape;864;g25f381583a0_0_1248"/>
          <p:cNvSpPr txBox="1"/>
          <p:nvPr/>
        </p:nvSpPr>
        <p:spPr>
          <a:xfrm>
            <a:off x="380508" y="3137685"/>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865" name="Google Shape;865;g25f381583a0_0_1248"/>
          <p:cNvSpPr txBox="1"/>
          <p:nvPr/>
        </p:nvSpPr>
        <p:spPr>
          <a:xfrm>
            <a:off x="393332" y="4359739"/>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866" name="Google Shape;866;g25f381583a0_0_1248"/>
          <p:cNvSpPr txBox="1"/>
          <p:nvPr/>
        </p:nvSpPr>
        <p:spPr>
          <a:xfrm>
            <a:off x="393330" y="55231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867" name="Google Shape;867;g25f381583a0_0_1248"/>
          <p:cNvSpPr txBox="1"/>
          <p:nvPr/>
        </p:nvSpPr>
        <p:spPr>
          <a:xfrm>
            <a:off x="1026725" y="1973783"/>
            <a:ext cx="82005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rgbClr val="43464D"/>
                </a:solidFill>
                <a:latin typeface="Helvetica Neue Light"/>
                <a:ea typeface="Helvetica Neue Light"/>
                <a:cs typeface="Helvetica Neue Light"/>
                <a:sym typeface="Helvetica Neue Light"/>
              </a:rPr>
              <a:t>Constants explain how the different seasons impact the Earth.</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868" name="Google Shape;868;g25f381583a0_0_124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69" name="Google Shape;869;g25f381583a0_0_124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70" name="Google Shape;870;g25f381583a0_0_1248"/>
          <p:cNvCxnSpPr>
            <a:stCxn id="871" idx="4"/>
            <a:endCxn id="86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72" name="Google Shape;872;g25f381583a0_0_124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73" name="Google Shape;873;g25f381583a0_0_124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71" name="Google Shape;871;g25f381583a0_0_124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4" name="Google Shape;874;g25f381583a0_0_1248"/>
          <p:cNvSpPr/>
          <p:nvPr/>
        </p:nvSpPr>
        <p:spPr>
          <a:xfrm>
            <a:off x="240925" y="4292250"/>
            <a:ext cx="8762700" cy="919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g25e11802ac4_0_264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81" name="Google Shape;881;g25e11802ac4_0_264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82" name="Google Shape;882;g25e11802ac4_0_2649"/>
          <p:cNvCxnSpPr>
            <a:stCxn id="883" idx="4"/>
            <a:endCxn id="88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84" name="Google Shape;884;g25e11802ac4_0_264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85" name="Google Shape;885;g25e11802ac4_0_264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83" name="Google Shape;883;g25e11802ac4_0_264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886" name="Google Shape;886;g25e11802ac4_0_2649"/>
          <p:cNvPicPr preferRelativeResize="0"/>
          <p:nvPr/>
        </p:nvPicPr>
        <p:blipFill>
          <a:blip r:embed="rId3">
            <a:alphaModFix/>
          </a:blip>
          <a:stretch>
            <a:fillRect/>
          </a:stretch>
        </p:blipFill>
        <p:spPr>
          <a:xfrm>
            <a:off x="5910076" y="1306325"/>
            <a:ext cx="2662849" cy="1792500"/>
          </a:xfrm>
          <a:prstGeom prst="rect">
            <a:avLst/>
          </a:prstGeom>
          <a:noFill/>
          <a:ln>
            <a:noFill/>
          </a:ln>
        </p:spPr>
      </p:pic>
      <p:sp>
        <p:nvSpPr>
          <p:cNvPr id="887" name="Google Shape;887;g25e11802ac4_0_2649"/>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88" name="Google Shape;888;g25e11802ac4_0_2649"/>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889" name="Google Shape;889;g25e11802ac4_0_2649"/>
          <p:cNvCxnSpPr>
            <a:stCxn id="890" idx="4"/>
            <a:endCxn id="887"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891" name="Google Shape;891;g25e11802ac4_0_2649"/>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892" name="Google Shape;892;g25e11802ac4_0_2649"/>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890" name="Google Shape;890;g25e11802ac4_0_2649"/>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3" name="Google Shape;893;g25e11802ac4_0_2649"/>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lang="en-US" sz="2900">
                <a:latin typeface="Poppins"/>
                <a:ea typeface="Poppins"/>
                <a:cs typeface="Poppins"/>
                <a:sym typeface="Poppins"/>
              </a:rPr>
              <a:t>Constants</a:t>
            </a:r>
            <a:endParaRPr b="0" i="0" sz="700" u="none" cap="none" strike="noStrike">
              <a:solidFill>
                <a:srgbClr val="000000"/>
              </a:solidFill>
              <a:latin typeface="Arial"/>
              <a:ea typeface="Arial"/>
              <a:cs typeface="Arial"/>
              <a:sym typeface="Arial"/>
            </a:endParaRPr>
          </a:p>
        </p:txBody>
      </p:sp>
      <p:sp>
        <p:nvSpPr>
          <p:cNvPr id="894" name="Google Shape;894;g25e11802ac4_0_2649"/>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895" name="Google Shape;895;g25e11802ac4_0_2649"/>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896" name="Google Shape;896;g25e11802ac4_0_2649"/>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897" name="Google Shape;897;g25e11802ac4_0_2649"/>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 </a:t>
            </a:r>
            <a:r>
              <a:rPr lang="en-US" sz="1800">
                <a:latin typeface="Helvetica Neue Light"/>
                <a:ea typeface="Helvetica Neue Light"/>
                <a:cs typeface="Helvetica Neue Light"/>
                <a:sym typeface="Helvetica Neue Light"/>
              </a:rPr>
              <a:t>constant</a:t>
            </a:r>
            <a:r>
              <a:rPr b="0" i="0" lang="en-US" sz="1800" u="none" cap="none" strike="noStrike">
                <a:solidFill>
                  <a:srgbClr val="000000"/>
                </a:solidFill>
                <a:latin typeface="Helvetica Neue Light"/>
                <a:ea typeface="Helvetica Neue Light"/>
                <a:cs typeface="Helvetica Neue Light"/>
                <a:sym typeface="Helvetica Neue Light"/>
              </a:rPr>
              <a:t>s impact my life?</a:t>
            </a:r>
            <a:endParaRPr b="0" i="0" sz="1800" u="none" cap="none" strike="noStrike">
              <a:solidFill>
                <a:srgbClr val="000000"/>
              </a:solidFill>
              <a:latin typeface="Arial"/>
              <a:ea typeface="Arial"/>
              <a:cs typeface="Arial"/>
              <a:sym typeface="Arial"/>
            </a:endParaRPr>
          </a:p>
        </p:txBody>
      </p:sp>
      <p:sp>
        <p:nvSpPr>
          <p:cNvPr id="898" name="Google Shape;898;g25e11802ac4_0_2649"/>
          <p:cNvSpPr txBox="1"/>
          <p:nvPr/>
        </p:nvSpPr>
        <p:spPr>
          <a:xfrm>
            <a:off x="498775" y="1396550"/>
            <a:ext cx="4032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Things that stay the same in an experiment</a:t>
            </a:r>
            <a:endParaRPr sz="2400"/>
          </a:p>
        </p:txBody>
      </p:sp>
      <p:sp>
        <p:nvSpPr>
          <p:cNvPr id="899" name="Google Shape;899;g25e11802ac4_0_2649"/>
          <p:cNvSpPr txBox="1"/>
          <p:nvPr/>
        </p:nvSpPr>
        <p:spPr>
          <a:xfrm>
            <a:off x="706250" y="5107500"/>
            <a:ext cx="37440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chemeClr val="dk1"/>
                </a:solidFill>
                <a:latin typeface="Calibri"/>
                <a:ea typeface="Calibri"/>
                <a:cs typeface="Calibri"/>
                <a:sym typeface="Calibri"/>
              </a:rPr>
              <a:t>Using the same amount of fertilizer for both plants</a:t>
            </a:r>
            <a:endParaRPr sz="2400"/>
          </a:p>
        </p:txBody>
      </p:sp>
      <p:sp>
        <p:nvSpPr>
          <p:cNvPr id="900" name="Google Shape;900;g25e11802ac4_0_2649"/>
          <p:cNvSpPr txBox="1"/>
          <p:nvPr/>
        </p:nvSpPr>
        <p:spPr>
          <a:xfrm>
            <a:off x="4748700" y="4567425"/>
            <a:ext cx="40320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Constants help us accurately understand cause and effect relationships in science experiments.</a:t>
            </a:r>
            <a:endParaRPr sz="24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52"/>
          <p:cNvSpPr txBox="1"/>
          <p:nvPr/>
        </p:nvSpPr>
        <p:spPr>
          <a:xfrm>
            <a:off x="2585397" y="628581"/>
            <a:ext cx="3973204"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907" name="Google Shape;907;p52"/>
          <p:cNvSpPr/>
          <p:nvPr/>
        </p:nvSpPr>
        <p:spPr>
          <a:xfrm>
            <a:off x="1928445" y="1500554"/>
            <a:ext cx="5287108"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g25f381583a0_0_1284"/>
          <p:cNvSpPr txBox="1"/>
          <p:nvPr/>
        </p:nvSpPr>
        <p:spPr>
          <a:xfrm>
            <a:off x="150694" y="603463"/>
            <a:ext cx="8643600" cy="1508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lang="en-US" sz="4600" u="sng">
                <a:latin typeface="Calibri"/>
                <a:ea typeface="Calibri"/>
                <a:cs typeface="Calibri"/>
                <a:sym typeface="Calibri"/>
              </a:rPr>
              <a:t>Constants</a:t>
            </a:r>
            <a:r>
              <a:rPr b="1" i="0" lang="en-US" sz="4600" u="none" cap="none" strike="noStrike">
                <a:solidFill>
                  <a:srgbClr val="000000"/>
                </a:solidFill>
                <a:latin typeface="Calibri"/>
                <a:ea typeface="Calibri"/>
                <a:cs typeface="Calibri"/>
                <a:sym typeface="Calibri"/>
              </a:rPr>
              <a:t>:</a:t>
            </a:r>
            <a:r>
              <a:rPr b="0" i="0" lang="en-US" sz="4600" u="none" cap="none" strike="noStrike">
                <a:solidFill>
                  <a:srgbClr val="000000"/>
                </a:solidFill>
                <a:latin typeface="Calibri"/>
                <a:ea typeface="Calibri"/>
                <a:cs typeface="Calibri"/>
                <a:sym typeface="Calibri"/>
              </a:rPr>
              <a:t> </a:t>
            </a:r>
            <a:r>
              <a:rPr lang="en-US" sz="4600">
                <a:latin typeface="Calibri"/>
                <a:ea typeface="Calibri"/>
                <a:cs typeface="Calibri"/>
                <a:sym typeface="Calibri"/>
              </a:rPr>
              <a:t>Things that stay the same in an experiment</a:t>
            </a:r>
            <a:endParaRPr b="0" i="0" sz="4600" u="none" cap="none" strike="noStrike">
              <a:solidFill>
                <a:srgbClr val="000000"/>
              </a:solidFill>
              <a:latin typeface="Arial"/>
              <a:ea typeface="Arial"/>
              <a:cs typeface="Arial"/>
              <a:sym typeface="Arial"/>
            </a:endParaRPr>
          </a:p>
        </p:txBody>
      </p:sp>
      <p:pic>
        <p:nvPicPr>
          <p:cNvPr id="914" name="Google Shape;914;g25f381583a0_0_1284"/>
          <p:cNvPicPr preferRelativeResize="0"/>
          <p:nvPr/>
        </p:nvPicPr>
        <p:blipFill>
          <a:blip r:embed="rId3">
            <a:alphaModFix/>
          </a:blip>
          <a:stretch>
            <a:fillRect/>
          </a:stretch>
        </p:blipFill>
        <p:spPr>
          <a:xfrm>
            <a:off x="1341810" y="2170925"/>
            <a:ext cx="6460376" cy="4348826"/>
          </a:xfrm>
          <a:prstGeom prst="rect">
            <a:avLst/>
          </a:prstGeom>
          <a:noFill/>
          <a:ln>
            <a:noFill/>
          </a:ln>
        </p:spPr>
      </p:pic>
      <p:sp>
        <p:nvSpPr>
          <p:cNvPr descr="Rewind" id="915" name="Google Shape;915;g25f381583a0_0_1284"/>
          <p:cNvSpPr/>
          <p:nvPr/>
        </p:nvSpPr>
        <p:spPr>
          <a:xfrm>
            <a:off x="0" y="0"/>
            <a:ext cx="920100" cy="780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descr="Lightbulb and gear" id="921" name="Google Shape;921;g25f381583a0_0_1291"/>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g25f381583a0_0_1291"/>
          <p:cNvSpPr txBox="1"/>
          <p:nvPr/>
        </p:nvSpPr>
        <p:spPr>
          <a:xfrm>
            <a:off x="606150" y="4353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How do constants help us understand the results of science experiments</a:t>
            </a:r>
            <a:r>
              <a:rPr b="0" i="0" lang="en-US" sz="30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923" name="Google Shape;923;g25f381583a0_0_1291"/>
          <p:cNvPicPr preferRelativeResize="0"/>
          <p:nvPr/>
        </p:nvPicPr>
        <p:blipFill>
          <a:blip r:embed="rId4">
            <a:alphaModFix/>
          </a:blip>
          <a:stretch>
            <a:fillRect/>
          </a:stretch>
        </p:blipFill>
        <p:spPr>
          <a:xfrm>
            <a:off x="152400" y="1573501"/>
            <a:ext cx="8839200" cy="494258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descr="Classroom" id="929" name="Google Shape;929;g25e11802ac4_0_1207"/>
          <p:cNvSpPr/>
          <p:nvPr/>
        </p:nvSpPr>
        <p:spPr>
          <a:xfrm>
            <a:off x="191579" y="220673"/>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g25e11802ac4_0_1207"/>
          <p:cNvSpPr txBox="1"/>
          <p:nvPr/>
        </p:nvSpPr>
        <p:spPr>
          <a:xfrm>
            <a:off x="1387375" y="220675"/>
            <a:ext cx="67578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rgbClr val="FFC000"/>
                </a:solidFill>
                <a:latin typeface="Calibri"/>
                <a:ea typeface="Calibri"/>
                <a:cs typeface="Calibri"/>
                <a:sym typeface="Calibri"/>
              </a:rPr>
              <a:t>Demonstration</a:t>
            </a:r>
            <a:endParaRPr b="0" i="0" sz="1400" u="none" cap="none" strike="noStrike">
              <a:solidFill>
                <a:srgbClr val="000000"/>
              </a:solidFill>
              <a:latin typeface="Arial"/>
              <a:ea typeface="Arial"/>
              <a:cs typeface="Arial"/>
              <a:sym typeface="Arial"/>
            </a:endParaRPr>
          </a:p>
        </p:txBody>
      </p:sp>
      <p:sp>
        <p:nvSpPr>
          <p:cNvPr id="931" name="Google Shape;931;g25e11802ac4_0_1207"/>
          <p:cNvSpPr txBox="1"/>
          <p:nvPr/>
        </p:nvSpPr>
        <p:spPr>
          <a:xfrm>
            <a:off x="419400" y="4944950"/>
            <a:ext cx="83052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i="0" lang="en-US" u="none" cap="none" strike="noStrike">
                <a:solidFill>
                  <a:schemeClr val="dk1"/>
                </a:solidFill>
                <a:latin typeface="Calibri"/>
                <a:ea typeface="Calibri"/>
                <a:cs typeface="Calibri"/>
                <a:sym typeface="Calibri"/>
              </a:rPr>
              <a:t>Materials Needed: </a:t>
            </a:r>
            <a:endParaRPr i="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lang="en-US">
                <a:solidFill>
                  <a:schemeClr val="dk1"/>
                </a:solidFill>
                <a:latin typeface="Calibri"/>
                <a:ea typeface="Calibri"/>
                <a:cs typeface="Calibri"/>
                <a:sym typeface="Calibri"/>
              </a:rPr>
              <a:t>Muffin tin or four same size cups, 12 ice cubes, 2 tbsp salt, 2 tbsp baking soda, 2 tbsp sand, timer</a:t>
            </a:r>
            <a:endParaRPr i="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i="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i="0" lang="en-US" u="none" cap="none" strike="noStrike">
                <a:solidFill>
                  <a:schemeClr val="dk1"/>
                </a:solidFill>
                <a:latin typeface="Calibri"/>
                <a:ea typeface="Calibri"/>
                <a:cs typeface="Calibri"/>
                <a:sym typeface="Calibri"/>
              </a:rPr>
              <a:t>Procedure: </a:t>
            </a:r>
            <a:endParaRPr i="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lang="en-US">
                <a:solidFill>
                  <a:schemeClr val="dk1"/>
                </a:solidFill>
                <a:latin typeface="Calibri"/>
                <a:ea typeface="Calibri"/>
                <a:cs typeface="Calibri"/>
                <a:sym typeface="Calibri"/>
              </a:rPr>
              <a:t>Fill four cups (or muffin tin </a:t>
            </a:r>
            <a:r>
              <a:rPr lang="en-US">
                <a:solidFill>
                  <a:schemeClr val="dk1"/>
                </a:solidFill>
                <a:latin typeface="Calibri"/>
                <a:ea typeface="Calibri"/>
                <a:cs typeface="Calibri"/>
                <a:sym typeface="Calibri"/>
              </a:rPr>
              <a:t>sections</a:t>
            </a:r>
            <a:r>
              <a:rPr lang="en-US">
                <a:solidFill>
                  <a:schemeClr val="dk1"/>
                </a:solidFill>
                <a:latin typeface="Calibri"/>
                <a:ea typeface="Calibri"/>
                <a:cs typeface="Calibri"/>
                <a:sym typeface="Calibri"/>
              </a:rPr>
              <a:t>)  with five ice cubes in each. Sprinkle salt on one cup, sand on another cup, baking soda on another cup, and leave the last cup plain. Check on the ice cubes every few minutes during a 30 minute period. Time how long it takes for each ice cube to melt. Record how many minutes it takes for each cup to melt.</a:t>
            </a:r>
            <a:endParaRPr b="0" i="0" sz="1400" u="none" cap="none" strike="noStrike">
              <a:solidFill>
                <a:srgbClr val="000000"/>
              </a:solidFill>
              <a:latin typeface="Calibri"/>
              <a:ea typeface="Calibri"/>
              <a:cs typeface="Calibri"/>
              <a:sym typeface="Calibri"/>
            </a:endParaRPr>
          </a:p>
        </p:txBody>
      </p:sp>
      <p:pic>
        <p:nvPicPr>
          <p:cNvPr id="932" name="Google Shape;932;g25e11802ac4_0_1207"/>
          <p:cNvPicPr preferRelativeResize="0"/>
          <p:nvPr/>
        </p:nvPicPr>
        <p:blipFill>
          <a:blip r:embed="rId4">
            <a:alphaModFix/>
          </a:blip>
          <a:stretch>
            <a:fillRect/>
          </a:stretch>
        </p:blipFill>
        <p:spPr>
          <a:xfrm>
            <a:off x="2707740" y="1306813"/>
            <a:ext cx="3728525" cy="3728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Hypothesis Clipart Science Result - Science For The People Png ..." id="163" name="Google Shape;163;g25f381583a0_0_188"/>
          <p:cNvPicPr preferRelativeResize="0"/>
          <p:nvPr/>
        </p:nvPicPr>
        <p:blipFill rotWithShape="1">
          <a:blip r:embed="rId3">
            <a:alphaModFix/>
          </a:blip>
          <a:srcRect b="8340" l="0" r="0" t="0"/>
          <a:stretch/>
        </p:blipFill>
        <p:spPr>
          <a:xfrm>
            <a:off x="2660761" y="2153273"/>
            <a:ext cx="3623475" cy="4064525"/>
          </a:xfrm>
          <a:prstGeom prst="rect">
            <a:avLst/>
          </a:prstGeom>
          <a:noFill/>
          <a:ln>
            <a:noFill/>
          </a:ln>
        </p:spPr>
      </p:pic>
      <p:sp>
        <p:nvSpPr>
          <p:cNvPr descr="Rewind" id="164" name="Google Shape;164;g25f381583a0_0_188"/>
          <p:cNvSpPr/>
          <p:nvPr/>
        </p:nvSpPr>
        <p:spPr>
          <a:xfrm>
            <a:off x="0" y="0"/>
            <a:ext cx="920100" cy="780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25f381583a0_0_188"/>
          <p:cNvSpPr txBox="1"/>
          <p:nvPr/>
        </p:nvSpPr>
        <p:spPr>
          <a:xfrm>
            <a:off x="1959300" y="854925"/>
            <a:ext cx="52254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5400">
                <a:solidFill>
                  <a:schemeClr val="dk1"/>
                </a:solidFill>
                <a:latin typeface="Calibri"/>
                <a:ea typeface="Calibri"/>
                <a:cs typeface="Calibri"/>
                <a:sym typeface="Calibri"/>
              </a:rPr>
              <a:t>Hypothesis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7" name="Shape 937"/>
        <p:cNvGrpSpPr/>
        <p:nvPr/>
      </p:nvGrpSpPr>
      <p:grpSpPr>
        <a:xfrm>
          <a:off x="0" y="0"/>
          <a:ext cx="0" cy="0"/>
          <a:chOff x="0" y="0"/>
          <a:chExt cx="0" cy="0"/>
        </a:xfrm>
      </p:grpSpPr>
      <p:sp>
        <p:nvSpPr>
          <p:cNvPr descr="Laptop" id="938" name="Google Shape;938;g25e11802ac4_0_2938"/>
          <p:cNvSpPr/>
          <p:nvPr/>
        </p:nvSpPr>
        <p:spPr>
          <a:xfrm>
            <a:off x="44367"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g25e11802ac4_0_2938"/>
          <p:cNvSpPr txBox="1"/>
          <p:nvPr/>
        </p:nvSpPr>
        <p:spPr>
          <a:xfrm>
            <a:off x="44374" y="310350"/>
            <a:ext cx="91440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600"/>
              <a:buFont typeface="Arial"/>
              <a:buNone/>
            </a:pPr>
            <a:r>
              <a:rPr b="0" i="0" lang="en-US" sz="5600" u="none" cap="none" strike="noStrike">
                <a:solidFill>
                  <a:srgbClr val="FFC000"/>
                </a:solidFill>
                <a:latin typeface="Calibri"/>
                <a:ea typeface="Calibri"/>
                <a:cs typeface="Calibri"/>
                <a:sym typeface="Calibri"/>
              </a:rPr>
              <a:t>Reflection Activity</a:t>
            </a:r>
            <a:endParaRPr b="0" i="0" sz="1400" u="none" cap="none" strike="noStrike">
              <a:solidFill>
                <a:srgbClr val="000000"/>
              </a:solidFill>
              <a:latin typeface="Arial"/>
              <a:ea typeface="Arial"/>
              <a:cs typeface="Arial"/>
              <a:sym typeface="Arial"/>
            </a:endParaRPr>
          </a:p>
        </p:txBody>
      </p:sp>
      <p:sp>
        <p:nvSpPr>
          <p:cNvPr id="940" name="Google Shape;940;g25e11802ac4_0_2938"/>
          <p:cNvSpPr txBox="1"/>
          <p:nvPr/>
        </p:nvSpPr>
        <p:spPr>
          <a:xfrm>
            <a:off x="267000" y="5352250"/>
            <a:ext cx="8751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dk1"/>
                </a:solidFill>
                <a:latin typeface="Calibri"/>
                <a:ea typeface="Calibri"/>
                <a:cs typeface="Calibri"/>
                <a:sym typeface="Calibri"/>
              </a:rPr>
              <a:t>Ask yourselves…</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What are the independent, dependent, and control variables in this experiment?</a:t>
            </a:r>
            <a:endParaRPr>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Are there any constants? If so, what are they? How do they help us understand the results of the experiment?</a:t>
            </a:r>
            <a:endParaRPr>
              <a:solidFill>
                <a:schemeClr val="dk1"/>
              </a:solidFill>
              <a:latin typeface="Calibri"/>
              <a:ea typeface="Calibri"/>
              <a:cs typeface="Calibri"/>
              <a:sym typeface="Calibri"/>
            </a:endParaRPr>
          </a:p>
        </p:txBody>
      </p:sp>
      <p:pic>
        <p:nvPicPr>
          <p:cNvPr id="941" name="Google Shape;941;g25e11802ac4_0_2938"/>
          <p:cNvPicPr preferRelativeResize="0"/>
          <p:nvPr/>
        </p:nvPicPr>
        <p:blipFill>
          <a:blip r:embed="rId4">
            <a:alphaModFix/>
          </a:blip>
          <a:stretch>
            <a:fillRect/>
          </a:stretch>
        </p:blipFill>
        <p:spPr>
          <a:xfrm>
            <a:off x="2707740" y="1306813"/>
            <a:ext cx="3728525" cy="37285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pic>
        <p:nvPicPr>
          <p:cNvPr id="947" name="Google Shape;947;p62"/>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pic>
        <p:nvPicPr>
          <p:cNvPr descr="IEP Translation – Communication from OSEP regarding the ..." id="952" name="Google Shape;952;p14"/>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953" name="Google Shape;953;p14"/>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954" name="Google Shape;954;p14"/>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955" name="Google Shape;955;p14"/>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Was Created With Resources From:</a:t>
            </a:r>
            <a:endParaRPr b="0" i="0" sz="1400" u="none" cap="none" strike="noStrike">
              <a:solidFill>
                <a:srgbClr val="000000"/>
              </a:solidFill>
              <a:latin typeface="Arial"/>
              <a:ea typeface="Arial"/>
              <a:cs typeface="Arial"/>
              <a:sym typeface="Arial"/>
            </a:endParaRPr>
          </a:p>
        </p:txBody>
      </p:sp>
      <p:sp>
        <p:nvSpPr>
          <p:cNvPr id="956" name="Google Shape;956;p14"/>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descr="Rewind" id="171" name="Google Shape;171;g25f381583a0_0_106"/>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g25f381583a0_0_106"/>
          <p:cNvSpPr txBox="1"/>
          <p:nvPr/>
        </p:nvSpPr>
        <p:spPr>
          <a:xfrm>
            <a:off x="2773350" y="478350"/>
            <a:ext cx="35973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lang="en-US" sz="5400">
                <a:latin typeface="Calibri"/>
                <a:ea typeface="Calibri"/>
                <a:cs typeface="Calibri"/>
                <a:sym typeface="Calibri"/>
              </a:rPr>
              <a:t>Experiment</a:t>
            </a:r>
            <a:endParaRPr b="0" i="0" sz="1400" u="none" cap="none" strike="noStrike">
              <a:solidFill>
                <a:srgbClr val="000000"/>
              </a:solidFill>
              <a:latin typeface="Arial"/>
              <a:ea typeface="Arial"/>
              <a:cs typeface="Arial"/>
              <a:sym typeface="Arial"/>
            </a:endParaRPr>
          </a:p>
        </p:txBody>
      </p:sp>
      <p:pic>
        <p:nvPicPr>
          <p:cNvPr id="173" name="Google Shape;173;g25f381583a0_0_106"/>
          <p:cNvPicPr preferRelativeResize="0"/>
          <p:nvPr/>
        </p:nvPicPr>
        <p:blipFill>
          <a:blip r:embed="rId4">
            <a:alphaModFix/>
          </a:blip>
          <a:stretch>
            <a:fillRect/>
          </a:stretch>
        </p:blipFill>
        <p:spPr>
          <a:xfrm>
            <a:off x="660113" y="1495050"/>
            <a:ext cx="7823764" cy="5151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descr="Rewind" id="179" name="Google Shape;179;g25f381583a0_0_24"/>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0" name="Google Shape;180;g25f381583a0_0_24"/>
          <p:cNvPicPr preferRelativeResize="0"/>
          <p:nvPr/>
        </p:nvPicPr>
        <p:blipFill rotWithShape="1">
          <a:blip r:embed="rId4">
            <a:alphaModFix/>
          </a:blip>
          <a:srcRect b="0" l="0" r="2789" t="0"/>
          <a:stretch/>
        </p:blipFill>
        <p:spPr>
          <a:xfrm>
            <a:off x="1828800" y="2323550"/>
            <a:ext cx="5333250" cy="4114800"/>
          </a:xfrm>
          <a:prstGeom prst="rect">
            <a:avLst/>
          </a:prstGeom>
          <a:noFill/>
          <a:ln>
            <a:noFill/>
          </a:ln>
        </p:spPr>
      </p:pic>
      <p:sp>
        <p:nvSpPr>
          <p:cNvPr id="181" name="Google Shape;181;g25f381583a0_0_24"/>
          <p:cNvSpPr txBox="1"/>
          <p:nvPr/>
        </p:nvSpPr>
        <p:spPr>
          <a:xfrm>
            <a:off x="2773350" y="645625"/>
            <a:ext cx="35973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1" lang="en-US" sz="5400">
                <a:latin typeface="Calibri"/>
                <a:ea typeface="Calibri"/>
                <a:cs typeface="Calibri"/>
                <a:sym typeface="Calibri"/>
              </a:rPr>
              <a:t>Variable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2017-05-16T13:21:17Z</dcterms:created>
  <dc:creator>Michael Kennedy</dc:creator>
</cp:coreProperties>
</file>