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66"/>
  </p:notesMasterIdLst>
  <p:sldIdLst>
    <p:sldId id="256" r:id="rId3"/>
    <p:sldId id="257" r:id="rId4"/>
    <p:sldId id="258" r:id="rId5"/>
    <p:sldId id="516" r:id="rId6"/>
    <p:sldId id="260" r:id="rId7"/>
    <p:sldId id="261" r:id="rId8"/>
    <p:sldId id="262" r:id="rId9"/>
    <p:sldId id="263" r:id="rId10"/>
    <p:sldId id="272" r:id="rId11"/>
    <p:sldId id="318" r:id="rId12"/>
    <p:sldId id="264" r:id="rId13"/>
    <p:sldId id="265" r:id="rId14"/>
    <p:sldId id="266" r:id="rId15"/>
    <p:sldId id="267" r:id="rId16"/>
    <p:sldId id="268" r:id="rId17"/>
    <p:sldId id="269" r:id="rId18"/>
    <p:sldId id="270" r:id="rId19"/>
    <p:sldId id="320" r:id="rId20"/>
    <p:sldId id="517" r:id="rId21"/>
    <p:sldId id="321" r:id="rId22"/>
    <p:sldId id="518" r:id="rId23"/>
    <p:sldId id="271" r:id="rId24"/>
    <p:sldId id="317" r:id="rId25"/>
    <p:sldId id="273" r:id="rId26"/>
    <p:sldId id="319" r:id="rId27"/>
    <p:sldId id="275" r:id="rId28"/>
    <p:sldId id="276" r:id="rId29"/>
    <p:sldId id="277" r:id="rId30"/>
    <p:sldId id="278" r:id="rId31"/>
    <p:sldId id="280" r:id="rId32"/>
    <p:sldId id="322" r:id="rId33"/>
    <p:sldId id="325" r:id="rId34"/>
    <p:sldId id="323" r:id="rId35"/>
    <p:sldId id="324" r:id="rId36"/>
    <p:sldId id="287" r:id="rId37"/>
    <p:sldId id="288" r:id="rId38"/>
    <p:sldId id="289" r:id="rId39"/>
    <p:sldId id="290" r:id="rId40"/>
    <p:sldId id="326" r:id="rId41"/>
    <p:sldId id="291" r:id="rId42"/>
    <p:sldId id="293" r:id="rId43"/>
    <p:sldId id="294" r:id="rId44"/>
    <p:sldId id="295" r:id="rId45"/>
    <p:sldId id="327" r:id="rId46"/>
    <p:sldId id="297" r:id="rId47"/>
    <p:sldId id="298" r:id="rId48"/>
    <p:sldId id="299" r:id="rId49"/>
    <p:sldId id="328" r:id="rId50"/>
    <p:sldId id="329" r:id="rId51"/>
    <p:sldId id="302" r:id="rId52"/>
    <p:sldId id="330" r:id="rId53"/>
    <p:sldId id="331" r:id="rId54"/>
    <p:sldId id="305" r:id="rId55"/>
    <p:sldId id="332" r:id="rId56"/>
    <p:sldId id="333" r:id="rId57"/>
    <p:sldId id="308" r:id="rId58"/>
    <p:sldId id="334" r:id="rId59"/>
    <p:sldId id="335" r:id="rId60"/>
    <p:sldId id="311" r:id="rId61"/>
    <p:sldId id="336" r:id="rId62"/>
    <p:sldId id="337" r:id="rId63"/>
    <p:sldId id="315" r:id="rId64"/>
    <p:sldId id="316" r:id="rId65"/>
  </p:sldIdLst>
  <p:sldSz cx="9144000" cy="6858000" type="screen4x3"/>
  <p:notesSz cx="6858000" cy="9144000"/>
  <p:embeddedFontLst>
    <p:embeddedFont>
      <p:font typeface="Helvetica Neue Light" panose="02000403000000020004" pitchFamily="2" charset="0"/>
      <p:regular r:id="rId67"/>
      <p:bold r:id="rId68"/>
      <p:italic r:id="rId69"/>
      <p:boldItalic r:id="rId70"/>
    </p:embeddedFont>
    <p:embeddedFont>
      <p:font typeface="Poppins" pitchFamily="2" charset="77"/>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1" roundtripDataSignature="AMtx7mh5uPNjlm7QFjdCkDDAfBNvUDiiA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ine P" initials="" lastIdx="5" clrIdx="0"/>
  <p:cmAuthor id="1" name="Olivia Fudge" initials="" lastIdx="1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0677"/>
  </p:normalViewPr>
  <p:slideViewPr>
    <p:cSldViewPr snapToGrid="0">
      <p:cViewPr varScale="1">
        <p:scale>
          <a:sx n="79" d="100"/>
          <a:sy n="79" d="100"/>
        </p:scale>
        <p:origin x="2600"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2.fntdata"/><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74" Type="http://schemas.openxmlformats.org/officeDocument/2006/relationships/font" Target="fonts/font8.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commentAuthors" Target="commentAuthor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6.fntdata"/><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4.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7.fntdata"/><Relationship Id="rId81" Type="http://customschemas.google.com/relationships/presentationmetadata" Target="metadata"/><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font" Target="fonts/font5.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62" name="Google Shape;16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kern="1200" dirty="0">
                <a:solidFill>
                  <a:schemeClr val="tx1"/>
                </a:solidFill>
                <a:effectLst/>
                <a:latin typeface="Calibri" panose="020F0502020204030204" pitchFamily="34" charset="0"/>
                <a:ea typeface="+mn-ea"/>
                <a:cs typeface="Calibri" panose="020F0502020204030204" pitchFamily="34" charset="0"/>
              </a:rPr>
              <a:t>A continental slope is a steep underwater hill that goes down from the edge of the continent into the deeper parts of the ocean</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source: </a:t>
            </a:r>
            <a:r>
              <a:rPr lang="en-US" b="0" i="0" dirty="0" err="1">
                <a:solidFill>
                  <a:srgbClr val="222222"/>
                </a:solidFill>
                <a:effectLst/>
                <a:latin typeface="Arial" panose="020B0604020202020204" pitchFamily="34" charset="0"/>
              </a:rPr>
              <a:t>Solangi</a:t>
            </a:r>
            <a:r>
              <a:rPr lang="en-US" b="0" i="0" dirty="0">
                <a:solidFill>
                  <a:srgbClr val="222222"/>
                </a:solidFill>
                <a:effectLst/>
                <a:latin typeface="Arial" panose="020B0604020202020204" pitchFamily="34" charset="0"/>
              </a:rPr>
              <a:t>, S. H., Nazeer, A., Abbasi, S., &amp; </a:t>
            </a:r>
            <a:r>
              <a:rPr lang="en-US" b="0" i="0" dirty="0" err="1">
                <a:solidFill>
                  <a:srgbClr val="222222"/>
                </a:solidFill>
                <a:effectLst/>
                <a:latin typeface="Arial" panose="020B0604020202020204" pitchFamily="34" charset="0"/>
              </a:rPr>
              <a:t>Zulkifil</a:t>
            </a:r>
            <a:r>
              <a:rPr lang="en-US" b="0" i="0" dirty="0">
                <a:solidFill>
                  <a:srgbClr val="222222"/>
                </a:solidFill>
                <a:effectLst/>
                <a:latin typeface="Arial" panose="020B0604020202020204" pitchFamily="34" charset="0"/>
              </a:rPr>
              <a:t>, M. M. (2019). Morphological features of continental shelf margin: Examples from the Pakistan Offshore. </a:t>
            </a:r>
            <a:r>
              <a:rPr lang="en-US" b="0" i="1" dirty="0">
                <a:solidFill>
                  <a:srgbClr val="222222"/>
                </a:solidFill>
                <a:effectLst/>
                <a:latin typeface="Arial" panose="020B0604020202020204" pitchFamily="34" charset="0"/>
              </a:rPr>
              <a:t>Geodesy and Geodynamics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10</a:t>
            </a:r>
            <a:r>
              <a:rPr lang="en-US" b="0" i="0" dirty="0">
                <a:solidFill>
                  <a:srgbClr val="222222"/>
                </a:solidFill>
                <a:effectLst/>
                <a:latin typeface="Arial" panose="020B0604020202020204" pitchFamily="34" charset="0"/>
              </a:rPr>
              <a:t>(1), 77-91.</a:t>
            </a: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105368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254" name="Google Shape;254;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a5a1442303_0_3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2a5a1442303_0_3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outermost shell of the Earth is called the…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[Crust]</a:t>
            </a:r>
            <a:endParaRPr/>
          </a:p>
        </p:txBody>
      </p:sp>
      <p:sp>
        <p:nvSpPr>
          <p:cNvPr id="260" name="Google Shape;260;g2a5a1442303_0_3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a5df758484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2a5df758484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outermost shell of the Earth is called the…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[Crust]</a:t>
            </a:r>
            <a:endParaRPr/>
          </a:p>
        </p:txBody>
      </p:sp>
      <p:sp>
        <p:nvSpPr>
          <p:cNvPr id="269" name="Google Shape;269;g2a5df758484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a613fe29c9_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g2a613fe29c9_4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True or False: </a:t>
            </a:r>
            <a:r>
              <a:rPr lang="en-US" sz="1100">
                <a:solidFill>
                  <a:srgbClr val="0C0C0C"/>
                </a:solidFill>
              </a:rPr>
              <a:t>Huge pieces of the Earth's surface that fit together like a puzzle and move very slowly over time.</a:t>
            </a:r>
            <a:endParaRPr sz="11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278" name="Google Shape;278;g2a613fe29c9_4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a613fe29c9_4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2a613fe29c9_4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True or False: </a:t>
            </a:r>
            <a:r>
              <a:rPr lang="en-US" sz="1100">
                <a:solidFill>
                  <a:srgbClr val="0C0C0C"/>
                </a:solidFill>
              </a:rPr>
              <a:t>Huge pieces of the Earth's surface that fit together like a puzzle and move very slowly over time.</a:t>
            </a:r>
            <a:endParaRPr sz="11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286" name="Google Shape;286;g2a613fe29c9_4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a5a1442303_0_3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2a5a1442303_0_3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_____ is a long _____ in the surface of the Earth.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[fault, crack]</a:t>
            </a:r>
            <a:endParaRPr/>
          </a:p>
        </p:txBody>
      </p:sp>
      <p:sp>
        <p:nvSpPr>
          <p:cNvPr id="294" name="Google Shape;294;g2a5a1442303_0_3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a5df758484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2a5df758484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_____ is a long _____ in the surface of the Earth.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[fault, crack]</a:t>
            </a:r>
            <a:endParaRPr/>
          </a:p>
        </p:txBody>
      </p:sp>
      <p:sp>
        <p:nvSpPr>
          <p:cNvPr id="302" name="Google Shape;302;g2a5df758484_0_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A</a:t>
            </a:r>
            <a:r>
              <a:rPr lang="en-US" b="1" dirty="0"/>
              <a:t> continental shelf </a:t>
            </a:r>
            <a:r>
              <a:rPr lang="en-US" dirty="0"/>
              <a:t>is the </a:t>
            </a:r>
            <a:r>
              <a:rPr lang="en-US" u="sng" dirty="0"/>
              <a:t>             </a:t>
            </a:r>
            <a:r>
              <a:rPr lang="en-US" dirty="0"/>
              <a:t> of a continent that is underwater</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[edge]</a:t>
            </a:r>
            <a:endParaRPr dirty="0"/>
          </a:p>
          <a:p>
            <a:pPr marL="0" lvl="0" indent="0" algn="l" rtl="0">
              <a:lnSpc>
                <a:spcPct val="100000"/>
              </a:lnSpc>
              <a:spcBef>
                <a:spcPts val="0"/>
              </a:spcBef>
              <a:spcAft>
                <a:spcPts val="0"/>
              </a:spcAft>
              <a:buSzPts val="1400"/>
              <a:buNone/>
            </a:pPr>
            <a:endParaRPr dirty="0"/>
          </a:p>
        </p:txBody>
      </p:sp>
      <p:sp>
        <p:nvSpPr>
          <p:cNvPr id="318" name="Google Shape;318;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2376350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A</a:t>
            </a:r>
            <a:r>
              <a:rPr lang="en-US" b="1" dirty="0"/>
              <a:t> continental shelf </a:t>
            </a:r>
            <a:r>
              <a:rPr lang="en-US" dirty="0"/>
              <a:t>is the </a:t>
            </a:r>
            <a:r>
              <a:rPr lang="en-US" b="1" u="sng" dirty="0"/>
              <a:t>edge</a:t>
            </a:r>
            <a:r>
              <a:rPr lang="en-US" dirty="0"/>
              <a:t> of a continent that is underwater</a:t>
            </a:r>
            <a:endParaRPr dirty="0"/>
          </a:p>
          <a:p>
            <a:pPr marL="0" lvl="0" indent="0" algn="l" rtl="0">
              <a:lnSpc>
                <a:spcPct val="100000"/>
              </a:lnSpc>
              <a:spcBef>
                <a:spcPts val="0"/>
              </a:spcBef>
              <a:spcAft>
                <a:spcPts val="0"/>
              </a:spcAft>
              <a:buSzPts val="1400"/>
              <a:buNone/>
            </a:pPr>
            <a:endParaRPr dirty="0"/>
          </a:p>
        </p:txBody>
      </p:sp>
      <p:sp>
        <p:nvSpPr>
          <p:cNvPr id="318" name="Google Shape;318;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318977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Today, we’ll be learning about the word: </a:t>
            </a:r>
            <a:r>
              <a:rPr lang="en-US" b="1" dirty="0"/>
              <a:t>Continental </a:t>
            </a:r>
            <a:r>
              <a:rPr lang="en-US" b="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Rise</a:t>
            </a:r>
            <a:r>
              <a:rPr lang="en-US" dirty="0"/>
              <a:t>.</a:t>
            </a:r>
            <a:endParaRPr dirty="0"/>
          </a:p>
        </p:txBody>
      </p:sp>
      <p:sp>
        <p:nvSpPr>
          <p:cNvPr id="198" name="Google Shape;19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nSpc>
                <a:spcPct val="90000"/>
              </a:lnSpc>
              <a:spcAft>
                <a:spcPts val="600"/>
              </a:spcAft>
              <a:buClr>
                <a:srgbClr val="0C0C0C"/>
              </a:buClr>
              <a:buSzPts val="2800"/>
            </a:pPr>
            <a:r>
              <a:rPr lang="en-US" sz="1200" b="1" i="0" u="sng" strike="noStrike" kern="1200" cap="none" dirty="0">
                <a:solidFill>
                  <a:schemeClr val="tx1"/>
                </a:solidFill>
                <a:latin typeface="Calibri" panose="020F0502020204030204" pitchFamily="34" charset="0"/>
                <a:ea typeface="+mn-ea"/>
                <a:cs typeface="Calibri" panose="020F0502020204030204" pitchFamily="34" charset="0"/>
                <a:sym typeface="Calibri"/>
              </a:rPr>
              <a:t>True or False:  </a:t>
            </a:r>
            <a:r>
              <a:rPr lang="en-US" sz="1200" i="0" strike="noStrike" kern="1200" cap="none" dirty="0">
                <a:solidFill>
                  <a:schemeClr val="tx1"/>
                </a:solidFill>
                <a:latin typeface="Calibri" panose="020F0502020204030204" pitchFamily="34" charset="0"/>
                <a:ea typeface="+mn-ea"/>
                <a:cs typeface="Calibri" panose="020F0502020204030204" pitchFamily="34" charset="0"/>
                <a:sym typeface="Calibri"/>
              </a:rPr>
              <a:t>A continental </a:t>
            </a:r>
            <a:r>
              <a:rPr lang="en-US" sz="1200" kern="1200" dirty="0">
                <a:solidFill>
                  <a:schemeClr val="tx1"/>
                </a:solidFill>
                <a:latin typeface="Calibri" panose="020F0502020204030204" pitchFamily="34" charset="0"/>
                <a:ea typeface="+mn-ea"/>
                <a:cs typeface="Calibri" panose="020F0502020204030204" pitchFamily="34" charset="0"/>
                <a:sym typeface="Calibri"/>
              </a:rPr>
              <a:t>s</a:t>
            </a:r>
            <a:r>
              <a:rPr lang="en-US" sz="1200" i="0" strike="noStrike" kern="1200" cap="none" dirty="0">
                <a:solidFill>
                  <a:schemeClr val="tx1"/>
                </a:solidFill>
                <a:latin typeface="Calibri" panose="020F0502020204030204" pitchFamily="34" charset="0"/>
                <a:ea typeface="+mn-ea"/>
                <a:cs typeface="Calibri" panose="020F0502020204030204" pitchFamily="34" charset="0"/>
                <a:sym typeface="Calibri"/>
              </a:rPr>
              <a:t>lope</a:t>
            </a:r>
            <a:r>
              <a:rPr lang="en-US" sz="1200" kern="1200" dirty="0">
                <a:solidFill>
                  <a:schemeClr val="tx1"/>
                </a:solidFill>
                <a:latin typeface="Calibri" panose="020F0502020204030204" pitchFamily="34" charset="0"/>
                <a:ea typeface="+mn-ea"/>
                <a:cs typeface="Calibri" panose="020F0502020204030204" pitchFamily="34" charset="0"/>
                <a:sym typeface="Calibri"/>
              </a:rPr>
              <a:t> is </a:t>
            </a:r>
            <a:r>
              <a:rPr lang="en-US" sz="1200" b="0" i="0" kern="1200" dirty="0">
                <a:solidFill>
                  <a:schemeClr val="tx1"/>
                </a:solidFill>
                <a:effectLst/>
                <a:latin typeface="Calibri" panose="020F0502020204030204" pitchFamily="34" charset="0"/>
                <a:ea typeface="+mn-ea"/>
                <a:cs typeface="Calibri" panose="020F0502020204030204" pitchFamily="34" charset="0"/>
              </a:rPr>
              <a:t>a steep underwater hill that goes down from the edge of the continent into the deeper parts of the ocean</a:t>
            </a:r>
          </a:p>
          <a:p>
            <a:pPr>
              <a:lnSpc>
                <a:spcPct val="90000"/>
              </a:lnSpc>
              <a:spcAft>
                <a:spcPts val="600"/>
              </a:spcAft>
              <a:buClr>
                <a:srgbClr val="0C0C0C"/>
              </a:buClr>
              <a:buSzPts val="2800"/>
            </a:pPr>
            <a:endParaRPr lang="en-US" sz="1200" b="0" i="0" u="none" strike="noStrike" kern="1200" cap="none" dirty="0">
              <a:solidFill>
                <a:schemeClr val="tx1"/>
              </a:solidFill>
              <a:effectLst/>
              <a:latin typeface="Calibri" panose="020F0502020204030204" pitchFamily="34" charset="0"/>
              <a:ea typeface="+mn-ea"/>
              <a:cs typeface="Calibri" panose="020F0502020204030204" pitchFamily="34" charset="0"/>
              <a:sym typeface="Calibri"/>
            </a:endParaRPr>
          </a:p>
          <a:p>
            <a:pPr>
              <a:lnSpc>
                <a:spcPct val="90000"/>
              </a:lnSpc>
              <a:spcAft>
                <a:spcPts val="600"/>
              </a:spcAft>
              <a:buClr>
                <a:srgbClr val="0C0C0C"/>
              </a:buClr>
              <a:buSzPts val="2800"/>
            </a:pPr>
            <a:r>
              <a:rPr lang="en-US" sz="1200" b="0" i="0" u="none" strike="noStrike" kern="1200" cap="none" dirty="0">
                <a:solidFill>
                  <a:schemeClr val="tx1"/>
                </a:solidFill>
                <a:effectLst/>
                <a:latin typeface="Calibri" panose="020F0502020204030204" pitchFamily="34" charset="0"/>
                <a:ea typeface="+mn-ea"/>
                <a:cs typeface="Calibri" panose="020F0502020204030204" pitchFamily="34" charset="0"/>
                <a:sym typeface="Calibri"/>
              </a:rPr>
              <a:t>[True]</a:t>
            </a:r>
            <a:endParaRPr lang="en-US" sz="1200" b="1"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source: </a:t>
            </a:r>
            <a:r>
              <a:rPr lang="en-US" b="0" i="0" dirty="0" err="1">
                <a:solidFill>
                  <a:srgbClr val="222222"/>
                </a:solidFill>
                <a:effectLst/>
                <a:latin typeface="Arial" panose="020B0604020202020204" pitchFamily="34" charset="0"/>
              </a:rPr>
              <a:t>Solangi</a:t>
            </a:r>
            <a:r>
              <a:rPr lang="en-US" b="0" i="0" dirty="0">
                <a:solidFill>
                  <a:srgbClr val="222222"/>
                </a:solidFill>
                <a:effectLst/>
                <a:latin typeface="Arial" panose="020B0604020202020204" pitchFamily="34" charset="0"/>
              </a:rPr>
              <a:t>, S. H., Nazeer, A., Abbasi, S., &amp; </a:t>
            </a:r>
            <a:r>
              <a:rPr lang="en-US" b="0" i="0" dirty="0" err="1">
                <a:solidFill>
                  <a:srgbClr val="222222"/>
                </a:solidFill>
                <a:effectLst/>
                <a:latin typeface="Arial" panose="020B0604020202020204" pitchFamily="34" charset="0"/>
              </a:rPr>
              <a:t>Zulkifil</a:t>
            </a:r>
            <a:r>
              <a:rPr lang="en-US" b="0" i="0" dirty="0">
                <a:solidFill>
                  <a:srgbClr val="222222"/>
                </a:solidFill>
                <a:effectLst/>
                <a:latin typeface="Arial" panose="020B0604020202020204" pitchFamily="34" charset="0"/>
              </a:rPr>
              <a:t>, M. M. (2019). Morphological features of continental shelf margin: Examples from the Pakistan Offshore. </a:t>
            </a:r>
            <a:r>
              <a:rPr lang="en-US" b="0" i="1" dirty="0">
                <a:solidFill>
                  <a:srgbClr val="222222"/>
                </a:solidFill>
                <a:effectLst/>
                <a:latin typeface="Arial" panose="020B0604020202020204" pitchFamily="34" charset="0"/>
              </a:rPr>
              <a:t>Geodesy and Geodynamics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10</a:t>
            </a:r>
            <a:r>
              <a:rPr lang="en-US" b="0" i="0" dirty="0">
                <a:solidFill>
                  <a:srgbClr val="222222"/>
                </a:solidFill>
                <a:effectLst/>
                <a:latin typeface="Arial" panose="020B0604020202020204" pitchFamily="34" charset="0"/>
              </a:rPr>
              <a:t>(1), 77-91.</a:t>
            </a: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1066799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nSpc>
                <a:spcPct val="90000"/>
              </a:lnSpc>
              <a:spcAft>
                <a:spcPts val="600"/>
              </a:spcAft>
              <a:buClr>
                <a:srgbClr val="0C0C0C"/>
              </a:buClr>
              <a:buSzPts val="2800"/>
            </a:pPr>
            <a:r>
              <a:rPr lang="en-US" sz="1200" b="1" i="0" u="sng" strike="noStrike" kern="1200" cap="none" dirty="0">
                <a:solidFill>
                  <a:schemeClr val="tx1"/>
                </a:solidFill>
                <a:latin typeface="Calibri" panose="020F0502020204030204" pitchFamily="34" charset="0"/>
                <a:ea typeface="+mn-ea"/>
                <a:cs typeface="Calibri" panose="020F0502020204030204" pitchFamily="34" charset="0"/>
                <a:sym typeface="Calibri"/>
              </a:rPr>
              <a:t>True: </a:t>
            </a:r>
            <a:r>
              <a:rPr lang="en-US" sz="1200" i="0" strike="noStrike" kern="1200" cap="none" dirty="0">
                <a:solidFill>
                  <a:schemeClr val="tx1"/>
                </a:solidFill>
                <a:latin typeface="Calibri" panose="020F0502020204030204" pitchFamily="34" charset="0"/>
                <a:ea typeface="+mn-ea"/>
                <a:cs typeface="Calibri" panose="020F0502020204030204" pitchFamily="34" charset="0"/>
                <a:sym typeface="Calibri"/>
              </a:rPr>
              <a:t>A continental </a:t>
            </a:r>
            <a:r>
              <a:rPr lang="en-US" sz="1200" kern="1200" dirty="0">
                <a:solidFill>
                  <a:schemeClr val="tx1"/>
                </a:solidFill>
                <a:latin typeface="Calibri" panose="020F0502020204030204" pitchFamily="34" charset="0"/>
                <a:ea typeface="+mn-ea"/>
                <a:cs typeface="Calibri" panose="020F0502020204030204" pitchFamily="34" charset="0"/>
                <a:sym typeface="Calibri"/>
              </a:rPr>
              <a:t>s</a:t>
            </a:r>
            <a:r>
              <a:rPr lang="en-US" sz="1200" i="0" strike="noStrike" kern="1200" cap="none" dirty="0">
                <a:solidFill>
                  <a:schemeClr val="tx1"/>
                </a:solidFill>
                <a:latin typeface="Calibri" panose="020F0502020204030204" pitchFamily="34" charset="0"/>
                <a:ea typeface="+mn-ea"/>
                <a:cs typeface="Calibri" panose="020F0502020204030204" pitchFamily="34" charset="0"/>
                <a:sym typeface="Calibri"/>
              </a:rPr>
              <a:t>lope</a:t>
            </a:r>
            <a:r>
              <a:rPr lang="en-US" sz="1200" kern="1200" dirty="0">
                <a:solidFill>
                  <a:schemeClr val="tx1"/>
                </a:solidFill>
                <a:latin typeface="Calibri" panose="020F0502020204030204" pitchFamily="34" charset="0"/>
                <a:ea typeface="+mn-ea"/>
                <a:cs typeface="Calibri" panose="020F0502020204030204" pitchFamily="34" charset="0"/>
                <a:sym typeface="Calibri"/>
              </a:rPr>
              <a:t> is </a:t>
            </a:r>
            <a:r>
              <a:rPr lang="en-US" sz="1200" b="0" i="0" kern="1200" dirty="0">
                <a:solidFill>
                  <a:schemeClr val="tx1"/>
                </a:solidFill>
                <a:effectLst/>
                <a:latin typeface="Calibri" panose="020F0502020204030204" pitchFamily="34" charset="0"/>
                <a:ea typeface="+mn-ea"/>
                <a:cs typeface="Calibri" panose="020F0502020204030204" pitchFamily="34" charset="0"/>
              </a:rPr>
              <a:t>a steep underwater hill that goes down from the edge of the continent into the deeper parts of the ocean</a:t>
            </a:r>
          </a:p>
          <a:p>
            <a:pPr>
              <a:lnSpc>
                <a:spcPct val="90000"/>
              </a:lnSpc>
              <a:spcAft>
                <a:spcPts val="600"/>
              </a:spcAft>
              <a:buClr>
                <a:srgbClr val="0C0C0C"/>
              </a:buClr>
              <a:buSzPts val="2800"/>
            </a:pPr>
            <a:endParaRPr lang="en-US" sz="1200" b="0" i="0" u="none" strike="noStrike" kern="1200" cap="none" dirty="0">
              <a:solidFill>
                <a:schemeClr val="tx1"/>
              </a:solidFill>
              <a:effectLst/>
              <a:latin typeface="Calibri" panose="020F0502020204030204" pitchFamily="34" charset="0"/>
              <a:ea typeface="+mn-ea"/>
              <a:cs typeface="Calibri" panose="020F0502020204030204" pitchFamily="34" charset="0"/>
              <a:sym typeface="Calibri"/>
            </a:endParaRP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source: </a:t>
            </a:r>
            <a:r>
              <a:rPr lang="en-US" b="0" i="0" dirty="0" err="1">
                <a:solidFill>
                  <a:srgbClr val="222222"/>
                </a:solidFill>
                <a:effectLst/>
                <a:latin typeface="Arial" panose="020B0604020202020204" pitchFamily="34" charset="0"/>
              </a:rPr>
              <a:t>Solangi</a:t>
            </a:r>
            <a:r>
              <a:rPr lang="en-US" b="0" i="0" dirty="0">
                <a:solidFill>
                  <a:srgbClr val="222222"/>
                </a:solidFill>
                <a:effectLst/>
                <a:latin typeface="Arial" panose="020B0604020202020204" pitchFamily="34" charset="0"/>
              </a:rPr>
              <a:t>, S. H., Nazeer, A., Abbasi, S., &amp; </a:t>
            </a:r>
            <a:r>
              <a:rPr lang="en-US" b="0" i="0" dirty="0" err="1">
                <a:solidFill>
                  <a:srgbClr val="222222"/>
                </a:solidFill>
                <a:effectLst/>
                <a:latin typeface="Arial" panose="020B0604020202020204" pitchFamily="34" charset="0"/>
              </a:rPr>
              <a:t>Zulkifil</a:t>
            </a:r>
            <a:r>
              <a:rPr lang="en-US" b="0" i="0" dirty="0">
                <a:solidFill>
                  <a:srgbClr val="222222"/>
                </a:solidFill>
                <a:effectLst/>
                <a:latin typeface="Arial" panose="020B0604020202020204" pitchFamily="34" charset="0"/>
              </a:rPr>
              <a:t>, M. M. (2019). Morphological features of continental shelf margin: Examples from the Pakistan Offshore. </a:t>
            </a:r>
            <a:r>
              <a:rPr lang="en-US" b="0" i="1" dirty="0">
                <a:solidFill>
                  <a:srgbClr val="222222"/>
                </a:solidFill>
                <a:effectLst/>
                <a:latin typeface="Arial" panose="020B0604020202020204" pitchFamily="34" charset="0"/>
              </a:rPr>
              <a:t>Geodesy and Geodynamics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10</a:t>
            </a:r>
            <a:r>
              <a:rPr lang="en-US" b="0" i="0" dirty="0">
                <a:solidFill>
                  <a:srgbClr val="222222"/>
                </a:solidFill>
                <a:effectLst/>
                <a:latin typeface="Arial" panose="020B0604020202020204" pitchFamily="34" charset="0"/>
              </a:rPr>
              <a:t>(1), 77-91.</a:t>
            </a: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3806045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that we’ve reviewed, let’s define the phrase </a:t>
            </a:r>
            <a:r>
              <a:rPr lang="en-US" b="1" dirty="0"/>
              <a:t>continental rise</a:t>
            </a:r>
            <a:r>
              <a:rPr lang="en-US" dirty="0"/>
              <a:t>.</a:t>
            </a:r>
            <a:endParaRPr dirty="0"/>
          </a:p>
        </p:txBody>
      </p:sp>
      <p:sp>
        <p:nvSpPr>
          <p:cNvPr id="310" name="Google Shape;310;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kern="0" cap="none" dirty="0">
                <a:solidFill>
                  <a:schemeClr val="dk1"/>
                </a:solidFill>
                <a:latin typeface="Calibri"/>
                <a:ea typeface="+mn-ea"/>
                <a:cs typeface="Calibri"/>
                <a:sym typeface="Calibri"/>
              </a:rPr>
              <a:t>A </a:t>
            </a:r>
            <a:r>
              <a:rPr lang="en-US" sz="1200" b="1" i="0" u="none" strike="noStrike" kern="1200" cap="none" dirty="0">
                <a:solidFill>
                  <a:schemeClr val="tx1"/>
                </a:solidFill>
                <a:latin typeface="+mn-lt"/>
                <a:ea typeface="+mn-ea"/>
                <a:cs typeface="+mn-cs"/>
                <a:sym typeface="Calibri"/>
              </a:rPr>
              <a:t>continental rise </a:t>
            </a:r>
            <a:r>
              <a:rPr lang="en-US" sz="1200" b="0" i="0" u="none" strike="noStrike" kern="1200" cap="none" dirty="0">
                <a:solidFill>
                  <a:schemeClr val="tx1"/>
                </a:solidFill>
                <a:latin typeface="+mn-lt"/>
                <a:ea typeface="+mn-ea"/>
                <a:cs typeface="+mn-cs"/>
                <a:sym typeface="Calibri"/>
              </a:rPr>
              <a:t>is</a:t>
            </a:r>
            <a:r>
              <a:rPr lang="en-US" sz="1200" b="1" i="0" u="none" strike="noStrike" kern="1200" cap="none" dirty="0">
                <a:solidFill>
                  <a:schemeClr val="tx1"/>
                </a:solidFill>
                <a:latin typeface="+mn-lt"/>
                <a:ea typeface="+mn-ea"/>
                <a:cs typeface="+mn-cs"/>
                <a:sym typeface="Calibri"/>
              </a:rPr>
              <a:t> </a:t>
            </a:r>
            <a:r>
              <a:rPr lang="en-US" sz="1200" b="0" i="0" kern="1200" dirty="0">
                <a:solidFill>
                  <a:schemeClr val="tx1"/>
                </a:solidFill>
                <a:effectLst/>
                <a:latin typeface="+mn-lt"/>
                <a:ea typeface="+mn-ea"/>
                <a:cs typeface="+mn-cs"/>
              </a:rPr>
              <a:t>a gentle slope at the ocean's bottom where sand and mud collect</a:t>
            </a:r>
            <a:endParaRPr lang="en-US" sz="1200" b="1" i="0" u="none" strike="noStrike" kern="1200" cap="none" dirty="0">
              <a:solidFill>
                <a:schemeClr val="tx1"/>
              </a:solidFill>
              <a:latin typeface="+mn-lt"/>
              <a:ea typeface="+mn-ea"/>
              <a:cs typeface="+mn-cs"/>
              <a:sym typeface="Calibri"/>
            </a:endParaRPr>
          </a:p>
          <a:p>
            <a:pPr marL="0" lvl="0" indent="0" algn="l" rtl="0">
              <a:lnSpc>
                <a:spcPct val="100000"/>
              </a:lnSpc>
              <a:spcBef>
                <a:spcPts val="0"/>
              </a:spcBef>
              <a:spcAft>
                <a:spcPts val="0"/>
              </a:spcAft>
              <a:buSzPts val="1400"/>
              <a:buNone/>
            </a:pPr>
            <a:endParaRPr lang="en-US" dirty="0"/>
          </a:p>
          <a:p>
            <a:pPr fontAlgn="t"/>
            <a:r>
              <a:rPr lang="en-US" dirty="0"/>
              <a:t>Image source: </a:t>
            </a:r>
            <a:r>
              <a:rPr lang="en-US" dirty="0">
                <a:effectLst/>
                <a:latin typeface="Arial" panose="020B0604020202020204" pitchFamily="34" charset="0"/>
              </a:rPr>
              <a:t>Woo, L. M. (2005). </a:t>
            </a:r>
            <a:r>
              <a:rPr lang="en-US" i="1" dirty="0">
                <a:effectLst/>
                <a:latin typeface="Arial" panose="020B0604020202020204" pitchFamily="34" charset="0"/>
              </a:rPr>
              <a:t>Summer circulation and water masses along the West Australian coast</a:t>
            </a:r>
            <a:r>
              <a:rPr lang="en-US" dirty="0">
                <a:effectLst/>
                <a:latin typeface="Arial" panose="020B0604020202020204" pitchFamily="34" charset="0"/>
              </a:rPr>
              <a:t> (Doctoral dissertation, University of Western Australia).</a:t>
            </a:r>
          </a:p>
          <a:p>
            <a:r>
              <a:rPr lang="en-US" dirty="0"/>
              <a:t>Chicago</a:t>
            </a:r>
            <a:br>
              <a:rPr lang="en-US" dirty="0"/>
            </a:b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4189052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27" name="Google Shape;327;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What is a continental rise?</a:t>
            </a:r>
          </a:p>
          <a:p>
            <a:pPr marL="0" lvl="0" indent="0" algn="l" rtl="0">
              <a:lnSpc>
                <a:spcPct val="100000"/>
              </a:lnSpc>
              <a:spcBef>
                <a:spcPts val="0"/>
              </a:spcBef>
              <a:spcAft>
                <a:spcPts val="0"/>
              </a:spcAft>
              <a:buSzPts val="14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kern="0" cap="none" dirty="0">
                <a:solidFill>
                  <a:schemeClr val="dk1"/>
                </a:solidFill>
                <a:latin typeface="Calibri"/>
                <a:ea typeface="+mn-ea"/>
                <a:cs typeface="Calibri"/>
                <a:sym typeface="Calibri"/>
              </a:rPr>
              <a:t>[A </a:t>
            </a:r>
            <a:r>
              <a:rPr lang="en-US" sz="1200" b="1" i="0" u="none" strike="noStrike" kern="1200" cap="none" dirty="0">
                <a:solidFill>
                  <a:schemeClr val="tx1"/>
                </a:solidFill>
                <a:latin typeface="+mn-lt"/>
                <a:ea typeface="+mn-ea"/>
                <a:cs typeface="+mn-cs"/>
                <a:sym typeface="Calibri"/>
              </a:rPr>
              <a:t>continental rise </a:t>
            </a:r>
            <a:r>
              <a:rPr lang="en-US" sz="1200" b="0" i="0" u="none" strike="noStrike" kern="1200" cap="none" dirty="0">
                <a:solidFill>
                  <a:schemeClr val="tx1"/>
                </a:solidFill>
                <a:latin typeface="+mn-lt"/>
                <a:ea typeface="+mn-ea"/>
                <a:cs typeface="+mn-cs"/>
                <a:sym typeface="Calibri"/>
              </a:rPr>
              <a:t>is</a:t>
            </a:r>
            <a:r>
              <a:rPr lang="en-US" sz="1200" b="1" i="0" u="none" strike="noStrike" kern="1200" cap="none" dirty="0">
                <a:solidFill>
                  <a:schemeClr val="tx1"/>
                </a:solidFill>
                <a:latin typeface="+mn-lt"/>
                <a:ea typeface="+mn-ea"/>
                <a:cs typeface="+mn-cs"/>
                <a:sym typeface="Calibri"/>
              </a:rPr>
              <a:t> </a:t>
            </a:r>
            <a:r>
              <a:rPr lang="en-US" sz="1200" b="0" i="0" kern="1200" dirty="0">
                <a:solidFill>
                  <a:schemeClr val="tx1"/>
                </a:solidFill>
                <a:effectLst/>
                <a:latin typeface="+mn-lt"/>
                <a:ea typeface="+mn-ea"/>
                <a:cs typeface="+mn-cs"/>
              </a:rPr>
              <a:t>a gentle slope at the ocean's bottom where sand and mud collect]</a:t>
            </a:r>
            <a:endParaRPr lang="en-US" sz="1200" b="1" i="0" u="none" strike="noStrike" kern="1200" cap="none" dirty="0">
              <a:solidFill>
                <a:schemeClr val="tx1"/>
              </a:solidFill>
              <a:latin typeface="+mn-lt"/>
              <a:ea typeface="+mn-ea"/>
              <a:cs typeface="+mn-cs"/>
              <a:sym typeface="Calibri"/>
            </a:endParaRP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fontAlgn="t"/>
            <a:r>
              <a:rPr lang="en-US" dirty="0"/>
              <a:t>Image source: </a:t>
            </a:r>
            <a:r>
              <a:rPr lang="en-US" dirty="0">
                <a:effectLst/>
                <a:latin typeface="Arial" panose="020B0604020202020204" pitchFamily="34" charset="0"/>
              </a:rPr>
              <a:t>Woo, L. M. (2005). </a:t>
            </a:r>
            <a:r>
              <a:rPr lang="en-US" i="1" dirty="0">
                <a:effectLst/>
                <a:latin typeface="Arial" panose="020B0604020202020204" pitchFamily="34" charset="0"/>
              </a:rPr>
              <a:t>Summer circulation and water masses along the West Australian coast</a:t>
            </a:r>
            <a:r>
              <a:rPr lang="en-US" dirty="0">
                <a:effectLst/>
                <a:latin typeface="Arial" panose="020B0604020202020204" pitchFamily="34" charset="0"/>
              </a:rPr>
              <a:t> (Doctoral dissertation, University of Western Australia).</a:t>
            </a:r>
          </a:p>
          <a:p>
            <a:r>
              <a:rPr lang="en-US" dirty="0"/>
              <a:t>Chicago</a:t>
            </a:r>
            <a:br>
              <a:rPr lang="en-US" dirty="0"/>
            </a:b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41896363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341" name="Google Shape;341;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a613fe29c9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2a613fe29c9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200" b="0" i="0" dirty="0">
                <a:solidFill>
                  <a:srgbClr val="0D0D0D"/>
                </a:solidFill>
                <a:effectLst/>
                <a:latin typeface="Calibri" panose="020F0502020204030204" pitchFamily="34" charset="0"/>
                <a:cs typeface="Calibri" panose="020F0502020204030204" pitchFamily="34" charset="0"/>
              </a:rPr>
              <a:t>The continental rise is like the bottom of a hill where the land gently slopes downward. This area is special because it's where tiny bits of sand, mud, and other sediments slowly come to rest.</a:t>
            </a:r>
            <a:endParaRPr lang="en-US" sz="12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348" name="Google Shape;348;g2a613fe29c9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a5a1442303_0_4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2a5a1442303_0_4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200" b="0" i="0" dirty="0">
                <a:solidFill>
                  <a:srgbClr val="0D0D0D"/>
                </a:solidFill>
                <a:effectLst/>
                <a:latin typeface="Calibri" panose="020F0502020204030204" pitchFamily="34" charset="0"/>
                <a:cs typeface="Calibri" panose="020F0502020204030204" pitchFamily="34" charset="0"/>
              </a:rPr>
              <a:t>When rivers bring rocks and soil into the ocean, or when tiny ocean creatures die, their remains drift down to this gentle slope and settle there. Over time, these collected sediments create a smooth transition between the steeper continental slope and the flat ocean floor.</a:t>
            </a:r>
            <a:endParaRPr lang="en-US" sz="12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356" name="Google Shape;356;g2a5a1442303_0_4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a613fe29c9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2a613fe29c9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200" b="0" i="0" dirty="0">
                <a:solidFill>
                  <a:srgbClr val="0D0D0D"/>
                </a:solidFill>
                <a:effectLst/>
                <a:latin typeface="Calibri" panose="020F0502020204030204" pitchFamily="34" charset="0"/>
                <a:cs typeface="Calibri" panose="020F0502020204030204" pitchFamily="34" charset="0"/>
              </a:rPr>
              <a:t>The continental rise is an essential part of the ocean's recycling system. The sediments that gather on the continental rise become a cozy home for various sea creatures. It's like a bustling neighborhood where animals find food and shelter. Plus, the rise plays a crucial role in keeping the ocean environment balanced and healthy.</a:t>
            </a:r>
            <a:endParaRPr lang="en-US" sz="12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364" name="Google Shape;364;g2a613fe29c9_0_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“big question” is: </a:t>
            </a:r>
            <a:r>
              <a:rPr lang="en-US" sz="1200" b="1" i="0" dirty="0">
                <a:solidFill>
                  <a:srgbClr val="0D0D0D"/>
                </a:solidFill>
                <a:effectLst/>
                <a:latin typeface="Calibri" panose="020F0502020204030204" pitchFamily="34" charset="0"/>
                <a:cs typeface="Calibri" panose="020F0502020204030204" pitchFamily="34" charset="0"/>
              </a:rPr>
              <a:t>How does the continental rise in the ocean affect the animals and resources we rely on every day?</a:t>
            </a:r>
            <a:endParaRPr b="1" dirty="0"/>
          </a:p>
          <a:p>
            <a:pPr marL="0" lvl="0" indent="0" algn="l" rtl="0">
              <a:lnSpc>
                <a:spcPct val="100000"/>
              </a:lnSpc>
              <a:spcBef>
                <a:spcPts val="0"/>
              </a:spcBef>
              <a:spcAft>
                <a:spcPts val="0"/>
              </a:spcAft>
              <a:buSzPts val="1400"/>
              <a:buNone/>
            </a:pPr>
            <a:r>
              <a:rPr lang="en-US" b="0" dirty="0"/>
              <a:t>[Pause and illicit predictions from students.]</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dirty="0"/>
          </a:p>
        </p:txBody>
      </p:sp>
      <p:sp>
        <p:nvSpPr>
          <p:cNvPr id="208" name="Google Shape;208;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80" name="Google Shape;380;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a613fe29c9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2a613fe29c9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200" b="1" i="0" u="sng" dirty="0">
                <a:solidFill>
                  <a:srgbClr val="0D0D0D"/>
                </a:solidFill>
                <a:effectLst/>
                <a:latin typeface="Calibri" panose="020F0502020204030204" pitchFamily="34" charset="0"/>
                <a:cs typeface="Calibri" panose="020F0502020204030204" pitchFamily="34" charset="0"/>
              </a:rPr>
              <a:t>True or False</a:t>
            </a:r>
            <a:r>
              <a:rPr lang="en-US" sz="1200" b="0" i="0" dirty="0">
                <a:solidFill>
                  <a:srgbClr val="0D0D0D"/>
                </a:solidFill>
                <a:effectLst/>
                <a:latin typeface="Calibri" panose="020F0502020204030204" pitchFamily="34" charset="0"/>
                <a:cs typeface="Calibri" panose="020F0502020204030204" pitchFamily="34" charset="0"/>
              </a:rPr>
              <a:t>: The continental rise is like the top of a hill where the land gently slopes upward. </a:t>
            </a:r>
          </a:p>
          <a:p>
            <a:pPr marL="0" marR="0" lvl="0" indent="0" algn="l" rtl="0">
              <a:lnSpc>
                <a:spcPct val="100000"/>
              </a:lnSpc>
              <a:spcBef>
                <a:spcPts val="0"/>
              </a:spcBef>
              <a:spcAft>
                <a:spcPts val="0"/>
              </a:spcAft>
              <a:buClr>
                <a:schemeClr val="dk1"/>
              </a:buClr>
              <a:buSzPts val="1100"/>
              <a:buFont typeface="Arial"/>
              <a:buNone/>
            </a:pPr>
            <a:endParaRPr lang="en-US" sz="1200" b="0" i="0" u="none" strike="noStrike" cap="none" dirty="0">
              <a:solidFill>
                <a:srgbClr val="0D0D0D"/>
              </a:solidFill>
              <a:effectLst/>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chemeClr val="dk1"/>
              </a:buClr>
              <a:buSzPts val="1100"/>
              <a:buFont typeface="Arial"/>
              <a:buNone/>
            </a:pPr>
            <a:r>
              <a:rPr lang="en-US" sz="1200" b="0" i="0" u="none" strike="noStrike" cap="none" dirty="0">
                <a:solidFill>
                  <a:srgbClr val="0D0D0D"/>
                </a:solidFill>
                <a:effectLst/>
                <a:latin typeface="Calibri" panose="020F0502020204030204" pitchFamily="34" charset="0"/>
                <a:ea typeface="Calibri"/>
                <a:cs typeface="Calibri" panose="020F0502020204030204" pitchFamily="34" charset="0"/>
                <a:sym typeface="Calibri"/>
              </a:rPr>
              <a:t>[False]</a:t>
            </a:r>
            <a:endParaRPr lang="en-US" sz="12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348" name="Google Shape;348;g2a613fe29c9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2087408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a613fe29c9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2a613fe29c9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200" b="1" i="0" u="sng" dirty="0">
                <a:solidFill>
                  <a:srgbClr val="0D0D0D"/>
                </a:solidFill>
                <a:effectLst/>
                <a:latin typeface="Calibri" panose="020F0502020204030204" pitchFamily="34" charset="0"/>
                <a:cs typeface="Calibri" panose="020F0502020204030204" pitchFamily="34" charset="0"/>
              </a:rPr>
              <a:t>False</a:t>
            </a:r>
            <a:r>
              <a:rPr lang="en-US" sz="1200" b="0" i="0" dirty="0">
                <a:solidFill>
                  <a:srgbClr val="0D0D0D"/>
                </a:solidFill>
                <a:effectLst/>
                <a:latin typeface="Calibri" panose="020F0502020204030204" pitchFamily="34" charset="0"/>
                <a:cs typeface="Calibri" panose="020F0502020204030204" pitchFamily="34" charset="0"/>
              </a:rPr>
              <a:t>: The continental rise is like the bottom of a hill where the land gently slopes downward. </a:t>
            </a:r>
          </a:p>
          <a:p>
            <a:pPr marL="0" marR="0" lvl="0" indent="0" algn="l" rtl="0">
              <a:lnSpc>
                <a:spcPct val="100000"/>
              </a:lnSpc>
              <a:spcBef>
                <a:spcPts val="0"/>
              </a:spcBef>
              <a:spcAft>
                <a:spcPts val="0"/>
              </a:spcAft>
              <a:buClr>
                <a:schemeClr val="dk1"/>
              </a:buClr>
              <a:buSzPts val="1100"/>
              <a:buFont typeface="Arial"/>
              <a:buNone/>
            </a:pPr>
            <a:endParaRPr lang="en-US" sz="1200" b="0" i="0" u="none" strike="noStrike" cap="none" dirty="0">
              <a:solidFill>
                <a:srgbClr val="0D0D0D"/>
              </a:solidFill>
              <a:effectLst/>
              <a:latin typeface="Calibri" panose="020F0502020204030204" pitchFamily="34" charset="0"/>
              <a:ea typeface="Calibri"/>
              <a:cs typeface="Calibri" panose="020F0502020204030204" pitchFamily="34" charset="0"/>
              <a:sym typeface="Calibri"/>
            </a:endParaRPr>
          </a:p>
        </p:txBody>
      </p:sp>
      <p:sp>
        <p:nvSpPr>
          <p:cNvPr id="348" name="Google Shape;348;g2a613fe29c9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13458777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a5a1442303_0_4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2a5a1442303_0_4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200" b="0" i="0" dirty="0">
                <a:solidFill>
                  <a:srgbClr val="0D0D0D"/>
                </a:solidFill>
                <a:effectLst/>
                <a:latin typeface="Calibri" panose="020F0502020204030204" pitchFamily="34" charset="0"/>
                <a:cs typeface="Calibri" panose="020F0502020204030204" pitchFamily="34" charset="0"/>
              </a:rPr>
              <a:t>Over time, collected sediments on the continental rise create a smooth transition between the steeper continental </a:t>
            </a:r>
            <a:r>
              <a:rPr lang="en-US" sz="1200" b="0" i="0" u="sng" dirty="0">
                <a:solidFill>
                  <a:srgbClr val="0D0D0D"/>
                </a:solidFill>
                <a:effectLst/>
                <a:latin typeface="Calibri" panose="020F0502020204030204" pitchFamily="34" charset="0"/>
                <a:cs typeface="Calibri" panose="020F0502020204030204" pitchFamily="34" charset="0"/>
              </a:rPr>
              <a:t>         </a:t>
            </a:r>
            <a:r>
              <a:rPr lang="en-US" sz="1200" b="0" i="0" dirty="0">
                <a:solidFill>
                  <a:srgbClr val="0D0D0D"/>
                </a:solidFill>
                <a:effectLst/>
                <a:latin typeface="Calibri" panose="020F0502020204030204" pitchFamily="34" charset="0"/>
                <a:cs typeface="Calibri" panose="020F0502020204030204" pitchFamily="34" charset="0"/>
              </a:rPr>
              <a:t> and the flat ocean </a:t>
            </a:r>
            <a:r>
              <a:rPr lang="en-US" sz="1200" b="0" i="0" u="sng" dirty="0">
                <a:solidFill>
                  <a:srgbClr val="0D0D0D"/>
                </a:solidFill>
                <a:effectLst/>
                <a:latin typeface="Calibri" panose="020F0502020204030204" pitchFamily="34" charset="0"/>
                <a:cs typeface="Calibri" panose="020F0502020204030204" pitchFamily="34" charset="0"/>
              </a:rPr>
              <a:t>           </a:t>
            </a:r>
            <a:r>
              <a:rPr lang="en-US" sz="1200" b="0" i="0" dirty="0">
                <a:solidFill>
                  <a:srgbClr val="0D0D0D"/>
                </a:solidFill>
                <a:effectLst/>
                <a:latin typeface="Calibri" panose="020F0502020204030204" pitchFamily="34" charset="0"/>
                <a:cs typeface="Calibri" panose="020F0502020204030204" pitchFamily="34" charset="0"/>
              </a:rPr>
              <a:t>.</a:t>
            </a:r>
          </a:p>
          <a:p>
            <a:pPr marL="0" marR="0" lvl="0" indent="0" algn="l" rtl="0">
              <a:lnSpc>
                <a:spcPct val="100000"/>
              </a:lnSpc>
              <a:spcBef>
                <a:spcPts val="0"/>
              </a:spcBef>
              <a:spcAft>
                <a:spcPts val="0"/>
              </a:spcAft>
              <a:buClr>
                <a:schemeClr val="dk1"/>
              </a:buClr>
              <a:buSzPts val="1100"/>
              <a:buFont typeface="Arial"/>
              <a:buNone/>
            </a:pPr>
            <a:endParaRPr lang="en-US" sz="1200" b="0" i="0" u="none" strike="noStrike" cap="none" dirty="0">
              <a:solidFill>
                <a:srgbClr val="0D0D0D"/>
              </a:solidFill>
              <a:effectLst/>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1100"/>
              <a:buFont typeface="Arial"/>
              <a:buNone/>
            </a:pPr>
            <a:r>
              <a:rPr lang="en-US" sz="1200" b="0" i="0" u="none" strike="noStrike" cap="none" dirty="0">
                <a:solidFill>
                  <a:srgbClr val="0D0D0D"/>
                </a:solidFill>
                <a:effectLst/>
                <a:latin typeface="Calibri" panose="020F0502020204030204" pitchFamily="34" charset="0"/>
                <a:cs typeface="Calibri" panose="020F0502020204030204" pitchFamily="34" charset="0"/>
                <a:sym typeface="Arial"/>
              </a:rPr>
              <a:t>[slope, floor]</a:t>
            </a:r>
            <a:endParaRPr lang="en-US" sz="12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356" name="Google Shape;356;g2a5a1442303_0_4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26343742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a5a1442303_0_4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2a5a1442303_0_4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200" b="0" i="0" dirty="0">
                <a:solidFill>
                  <a:srgbClr val="0D0D0D"/>
                </a:solidFill>
                <a:effectLst/>
                <a:latin typeface="Calibri" panose="020F0502020204030204" pitchFamily="34" charset="0"/>
                <a:cs typeface="Calibri" panose="020F0502020204030204" pitchFamily="34" charset="0"/>
              </a:rPr>
              <a:t>Over time, collected sediments on the continental rise create a smooth transition between the steeper continental </a:t>
            </a:r>
            <a:r>
              <a:rPr lang="en-US" sz="1200" b="1" i="0" u="sng" dirty="0">
                <a:solidFill>
                  <a:srgbClr val="0D0D0D"/>
                </a:solidFill>
                <a:effectLst/>
                <a:latin typeface="Calibri" panose="020F0502020204030204" pitchFamily="34" charset="0"/>
                <a:cs typeface="Calibri" panose="020F0502020204030204" pitchFamily="34" charset="0"/>
              </a:rPr>
              <a:t>slope</a:t>
            </a:r>
            <a:r>
              <a:rPr lang="en-US" sz="1200" b="0" i="0" u="none" dirty="0">
                <a:solidFill>
                  <a:srgbClr val="0D0D0D"/>
                </a:solidFill>
                <a:effectLst/>
                <a:latin typeface="Calibri" panose="020F0502020204030204" pitchFamily="34" charset="0"/>
                <a:cs typeface="Calibri" panose="020F0502020204030204" pitchFamily="34" charset="0"/>
              </a:rPr>
              <a:t> </a:t>
            </a:r>
            <a:r>
              <a:rPr lang="en-US" sz="1200" b="0" i="0" dirty="0">
                <a:solidFill>
                  <a:srgbClr val="0D0D0D"/>
                </a:solidFill>
                <a:effectLst/>
                <a:latin typeface="Calibri" panose="020F0502020204030204" pitchFamily="34" charset="0"/>
                <a:cs typeface="Calibri" panose="020F0502020204030204" pitchFamily="34" charset="0"/>
              </a:rPr>
              <a:t>and the flat ocean </a:t>
            </a:r>
            <a:r>
              <a:rPr lang="en-US" sz="1200" b="1" i="0" u="sng" dirty="0">
                <a:solidFill>
                  <a:srgbClr val="0D0D0D"/>
                </a:solidFill>
                <a:effectLst/>
                <a:latin typeface="Calibri" panose="020F0502020204030204" pitchFamily="34" charset="0"/>
                <a:cs typeface="Calibri" panose="020F0502020204030204" pitchFamily="34" charset="0"/>
              </a:rPr>
              <a:t>floor</a:t>
            </a:r>
            <a:r>
              <a:rPr lang="en-US" sz="1200" b="0" i="0" dirty="0">
                <a:solidFill>
                  <a:srgbClr val="0D0D0D"/>
                </a:solidFill>
                <a:effectLst/>
                <a:latin typeface="Calibri" panose="020F0502020204030204" pitchFamily="34" charset="0"/>
                <a:cs typeface="Calibri" panose="020F0502020204030204" pitchFamily="34" charset="0"/>
              </a:rPr>
              <a:t>.</a:t>
            </a:r>
          </a:p>
        </p:txBody>
      </p:sp>
      <p:sp>
        <p:nvSpPr>
          <p:cNvPr id="356" name="Google Shape;356;g2a5a1442303_0_4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22938416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let’s talk about some examples of a </a:t>
            </a:r>
            <a:r>
              <a:rPr lang="en-US" b="1" dirty="0"/>
              <a:t>continental shelf.</a:t>
            </a:r>
            <a:r>
              <a:rPr lang="en-US" dirty="0"/>
              <a:t> </a:t>
            </a:r>
            <a:endParaRPr dirty="0"/>
          </a:p>
        </p:txBody>
      </p:sp>
      <p:sp>
        <p:nvSpPr>
          <p:cNvPr id="436" name="Google Shape;436;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chemeClr val="dk1"/>
                </a:solidFill>
                <a:latin typeface="Calibri"/>
                <a:ea typeface="Calibri"/>
                <a:cs typeface="Calibri"/>
                <a:sym typeface="Calibri"/>
              </a:rPr>
              <a:t>The Amazon Cone is an example of a continental rise. It is located off the coast of Brazil and the Amazon River’s rocks and  soil adds to this rise’s large size.</a:t>
            </a:r>
          </a:p>
          <a:p>
            <a:pPr marL="0" lvl="0" indent="0" algn="l" rtl="0">
              <a:lnSpc>
                <a:spcPct val="100000"/>
              </a:lnSpc>
              <a:spcBef>
                <a:spcPts val="0"/>
              </a:spcBef>
              <a:spcAft>
                <a:spcPts val="0"/>
              </a:spcAft>
              <a:buClr>
                <a:srgbClr val="000000"/>
              </a:buClr>
              <a:buSzPts val="1400"/>
              <a:buFont typeface="Arial"/>
              <a:buNone/>
            </a:pPr>
            <a:endParaRPr lang="en-US" sz="1100" b="0" i="0" u="none" strike="noStrike" cap="none" dirty="0">
              <a:solidFill>
                <a:schemeClr val="dk1"/>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a:t>Image Source: https://</a:t>
            </a:r>
            <a:r>
              <a:rPr lang="en-US" sz="1100" dirty="0" err="1"/>
              <a:t>cgnhouston.org</a:t>
            </a:r>
            <a:r>
              <a:rPr lang="en-US" sz="1100" dirty="0"/>
              <a:t>/event/cretaceous-plays/</a:t>
            </a:r>
          </a:p>
          <a:p>
            <a:pPr marL="0" lvl="0" indent="0" algn="l" rtl="0">
              <a:lnSpc>
                <a:spcPct val="100000"/>
              </a:lnSpc>
              <a:spcBef>
                <a:spcPts val="0"/>
              </a:spcBef>
              <a:spcAft>
                <a:spcPts val="0"/>
              </a:spcAft>
              <a:buClr>
                <a:srgbClr val="000000"/>
              </a:buClr>
              <a:buSzPts val="1400"/>
              <a:buFont typeface="Arial"/>
              <a:buNone/>
            </a:pPr>
            <a:endParaRPr sz="1100" b="1" dirty="0"/>
          </a:p>
        </p:txBody>
      </p:sp>
      <p:sp>
        <p:nvSpPr>
          <p:cNvPr id="443" name="Google Shape;443;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b790e7f309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g2b790e7f309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Another </a:t>
            </a:r>
            <a:r>
              <a:rPr lang="en-US" sz="1200" b="0" i="0" u="none" strike="noStrike" cap="none" dirty="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8"/>
                  </a:ext>
                </a:extLst>
              </a:rPr>
              <a:t>example</a:t>
            </a:r>
            <a:r>
              <a:rPr lang="en-US" sz="1200" b="0" i="0" u="none" strike="noStrike" cap="none" dirty="0">
                <a:solidFill>
                  <a:schemeClr val="dk1"/>
                </a:solidFill>
                <a:latin typeface="Calibri"/>
                <a:ea typeface="Calibri"/>
                <a:cs typeface="Calibri"/>
                <a:sym typeface="Calibri"/>
              </a:rPr>
              <a:t> of a</a:t>
            </a:r>
            <a:r>
              <a:rPr lang="en-US" sz="1200" dirty="0"/>
              <a:t> continental rise can be found around Antarctica. It goes all around Antarctica and covers 39.4% of the Southern Ocean. </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Image Source: © Encyclopedia Britannica, Inc.</a:t>
            </a:r>
          </a:p>
          <a:p>
            <a:pPr marL="0" lvl="0" indent="0" algn="l" rtl="0">
              <a:lnSpc>
                <a:spcPct val="100000"/>
              </a:lnSpc>
              <a:spcBef>
                <a:spcPts val="0"/>
              </a:spcBef>
              <a:spcAft>
                <a:spcPts val="0"/>
              </a:spcAft>
              <a:buSzPts val="1400"/>
              <a:buNone/>
            </a:pPr>
            <a:endParaRPr lang="en-US" sz="1200" dirty="0"/>
          </a:p>
        </p:txBody>
      </p:sp>
      <p:sp>
        <p:nvSpPr>
          <p:cNvPr id="453" name="Google Shape;453;g2b790e7f309_0_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continental shelf.</a:t>
            </a:r>
            <a:endParaRPr/>
          </a:p>
        </p:txBody>
      </p:sp>
      <p:sp>
        <p:nvSpPr>
          <p:cNvPr id="463" name="Google Shape;463;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The Georgia Continental Shelf is NOT an example of a continental rise. It is a continental shelf which is the edge of a continent that is underwater.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5916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936c336ece_0_1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g2936c336ece_0_12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dirty="0">
                <a:effectLst/>
              </a:rPr>
              <a:t>Materials needed:</a:t>
            </a:r>
          </a:p>
          <a:p>
            <a:pPr>
              <a:buFont typeface="+mj-lt"/>
              <a:buAutoNum type="arabicPeriod"/>
            </a:pPr>
            <a:r>
              <a:rPr lang="en-US" dirty="0">
                <a:effectLst/>
              </a:rPr>
              <a:t>Large, shallow container (representing the ocean floor)</a:t>
            </a:r>
          </a:p>
          <a:p>
            <a:pPr>
              <a:buFont typeface="+mj-lt"/>
              <a:buAutoNum type="arabicPeriod"/>
            </a:pPr>
            <a:r>
              <a:rPr lang="en-US" dirty="0">
                <a:effectLst/>
              </a:rPr>
              <a:t>Sand or soil</a:t>
            </a:r>
          </a:p>
          <a:p>
            <a:pPr>
              <a:buFont typeface="+mj-lt"/>
              <a:buAutoNum type="arabicPeriod"/>
            </a:pPr>
            <a:r>
              <a:rPr lang="en-US" dirty="0">
                <a:effectLst/>
              </a:rPr>
              <a:t>Water</a:t>
            </a:r>
          </a:p>
          <a:p>
            <a:pPr>
              <a:buFont typeface="+mj-lt"/>
              <a:buAutoNum type="arabicPeriod"/>
            </a:pPr>
            <a:r>
              <a:rPr lang="en-US" dirty="0">
                <a:effectLst/>
              </a:rPr>
              <a:t>Small particles or objects (representing sediments)</a:t>
            </a:r>
          </a:p>
          <a:p>
            <a:pPr>
              <a:buFont typeface="+mj-lt"/>
              <a:buAutoNum type="arabicPeriod"/>
            </a:pPr>
            <a:r>
              <a:rPr lang="en-US" dirty="0">
                <a:effectLst/>
              </a:rPr>
              <a:t>Small toy figures or marine animal toys</a:t>
            </a:r>
          </a:p>
          <a:p>
            <a:r>
              <a:rPr lang="en-US" dirty="0">
                <a:effectLst/>
              </a:rPr>
              <a:t>Procedure:</a:t>
            </a:r>
          </a:p>
          <a:p>
            <a:pPr>
              <a:buFont typeface="+mj-lt"/>
              <a:buAutoNum type="arabicPeriod"/>
            </a:pPr>
            <a:r>
              <a:rPr lang="en-US" dirty="0">
                <a:effectLst/>
              </a:rPr>
              <a:t>Fill the large container with water, creating an "ocean floor."</a:t>
            </a:r>
          </a:p>
          <a:p>
            <a:pPr>
              <a:buFont typeface="+mj-lt"/>
              <a:buAutoNum type="arabicPeriod"/>
            </a:pPr>
            <a:r>
              <a:rPr lang="en-US" dirty="0">
                <a:effectLst/>
              </a:rPr>
              <a:t>Pour a layer of sand or soil on one side of the container, representing the continental slope.</a:t>
            </a:r>
          </a:p>
          <a:p>
            <a:pPr>
              <a:buFont typeface="+mj-lt"/>
              <a:buAutoNum type="arabicPeriod"/>
            </a:pPr>
            <a:r>
              <a:rPr lang="en-US" dirty="0">
                <a:effectLst/>
              </a:rPr>
              <a:t>Gradually slope the sand towards the center of the container, creating a gentle slope.</a:t>
            </a:r>
          </a:p>
          <a:p>
            <a:pPr>
              <a:buFont typeface="+mj-lt"/>
              <a:buAutoNum type="arabicPeriod"/>
            </a:pPr>
            <a:r>
              <a:rPr lang="en-US" dirty="0">
                <a:effectLst/>
              </a:rPr>
              <a:t>Sprinkle small particles or objects (sediments) onto the gentle slope, explaining that these are materials that settle on the continental rise.</a:t>
            </a:r>
          </a:p>
          <a:p>
            <a:pPr>
              <a:buFont typeface="+mj-lt"/>
              <a:buAutoNum type="arabicPeriod"/>
            </a:pPr>
            <a:r>
              <a:rPr lang="en-US" dirty="0">
                <a:effectLst/>
              </a:rPr>
              <a:t>Introduce small toy figures or marine animal toys onto the continental rise, emphasizing how this area supports marine life.</a:t>
            </a:r>
          </a:p>
          <a:p>
            <a:pPr>
              <a:buFont typeface="+mj-lt"/>
              <a:buAutoNum type="arabicPeriod"/>
            </a:pPr>
            <a:r>
              <a:rPr lang="en-US" dirty="0">
                <a:effectLst/>
              </a:rPr>
              <a:t>Discuss with students how the continental rise provides a smooth transition between the steeper continental slope and the flat ocean floor, creating a habitat for sea creatures.</a:t>
            </a:r>
          </a:p>
          <a:p>
            <a:r>
              <a:rPr lang="en-US" dirty="0">
                <a:effectLst/>
              </a:rPr>
              <a:t>This hands-on demonstration allows students to visualize the continental rise, understand its role in collecting sediments, and grasp its significance as a habitat for marine life. It also provides an opportunity for interactive discussions and questions.</a:t>
            </a:r>
          </a:p>
          <a:p>
            <a:endParaRPr lang="en-US" b="1" i="0" dirty="0">
              <a:solidFill>
                <a:srgbClr val="FFFFFF"/>
              </a:solidFill>
              <a:effectLst/>
              <a:latin typeface="Inter"/>
            </a:endParaRPr>
          </a:p>
        </p:txBody>
      </p:sp>
      <p:sp>
        <p:nvSpPr>
          <p:cNvPr id="722" name="Google Shape;722;g2936c336ece_0_12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17520895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5e11802ac4_0_8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g25e11802ac4_0_8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sandbar</a:t>
            </a:r>
            <a:r>
              <a:rPr lang="en-US" dirty="0"/>
              <a:t> is not an example of a continental rise. Sandbars are often temporary and can shift with tides and currents, whereas continental shelves are more stable and extend for greater distances from the coastline.</a:t>
            </a:r>
            <a:endParaRPr dirty="0"/>
          </a:p>
        </p:txBody>
      </p:sp>
      <p:sp>
        <p:nvSpPr>
          <p:cNvPr id="470" name="Google Shape;470;g25e11802ac4_0_8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88" name="Google Shape;488;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Why are sandbars and the Georgia Continental Shelf not examples of a continental rise?</a:t>
            </a:r>
            <a:endParaRPr b="0"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t>
            </a:r>
            <a:r>
              <a:rPr lang="en-US" dirty="0">
                <a:solidFill>
                  <a:srgbClr val="0D0D0D"/>
                </a:solidFill>
                <a:highlight>
                  <a:srgbClr val="FFFFFF"/>
                </a:highlight>
              </a:rPr>
              <a:t>Sandbars are underwater or partially exposed ridges of sand that may be found near coastlines, in estuaries, or along the ocean floor and the Georgia Continental Shelf</a:t>
            </a:r>
            <a:r>
              <a:rPr lang="en-US" sz="1200" kern="1200" dirty="0">
                <a:solidFill>
                  <a:schemeClr val="tx1"/>
                </a:solidFill>
                <a:latin typeface="Calibri" panose="020F0502020204030204" pitchFamily="34" charset="0"/>
                <a:ea typeface="+mn-ea"/>
                <a:cs typeface="Calibri" panose="020F0502020204030204" pitchFamily="34" charset="0"/>
              </a:rPr>
              <a:t> is a continental shelf which is the edge of a continent that is underwater. </a:t>
            </a:r>
            <a:r>
              <a:rPr lang="en-US" sz="1200" kern="1200" dirty="0">
                <a:solidFill>
                  <a:srgbClr val="0D0D0D"/>
                </a:solidFill>
                <a:highlight>
                  <a:srgbClr val="FFFFFF"/>
                </a:highlight>
                <a:latin typeface="Calibri" panose="020F0502020204030204" pitchFamily="34" charset="0"/>
                <a:ea typeface="+mn-ea"/>
                <a:cs typeface="Calibri" panose="020F0502020204030204" pitchFamily="34" charset="0"/>
              </a:rPr>
              <a:t>W</a:t>
            </a:r>
            <a:r>
              <a:rPr lang="en-US" dirty="0">
                <a:solidFill>
                  <a:srgbClr val="0D0D0D"/>
                </a:solidFill>
                <a:highlight>
                  <a:srgbClr val="FFFFFF"/>
                </a:highlight>
              </a:rPr>
              <a:t>hile a continental rise is </a:t>
            </a:r>
            <a:r>
              <a:rPr lang="en-US" sz="1200" b="0" i="0" kern="1200" dirty="0">
                <a:solidFill>
                  <a:schemeClr val="tx1"/>
                </a:solidFill>
                <a:effectLst/>
                <a:latin typeface="+mn-lt"/>
                <a:ea typeface="+mn-ea"/>
                <a:cs typeface="+mn-cs"/>
              </a:rPr>
              <a:t>a gentle slope at the ocean's bottom where sand and mud collect</a:t>
            </a:r>
            <a:r>
              <a:rPr lang="en-US" dirty="0">
                <a:solidFill>
                  <a:srgbClr val="0D0D0D"/>
                </a:solidFill>
                <a:highlight>
                  <a:srgbClr val="FFFFFF"/>
                </a:highlight>
              </a:rPr>
              <a:t>]</a:t>
            </a:r>
            <a:endParaRPr dirty="0">
              <a:solidFill>
                <a:srgbClr val="0D0D0D"/>
              </a:solidFill>
              <a:highlight>
                <a:srgbClr val="FFFFFF"/>
              </a:highlight>
            </a:endParaRPr>
          </a:p>
          <a:p>
            <a:pPr marL="0" lvl="0" indent="0" algn="l" rtl="0">
              <a:lnSpc>
                <a:spcPct val="100000"/>
              </a:lnSpc>
              <a:spcBef>
                <a:spcPts val="0"/>
              </a:spcBef>
              <a:spcAft>
                <a:spcPts val="0"/>
              </a:spcAft>
              <a:buSzPts val="1400"/>
              <a:buNone/>
            </a:pPr>
            <a:endParaRPr dirty="0">
              <a:solidFill>
                <a:srgbClr val="0D0D0D"/>
              </a:solidFill>
              <a:highlight>
                <a:srgbClr val="FFFFFF"/>
              </a:highlight>
            </a:endParaRPr>
          </a:p>
        </p:txBody>
      </p:sp>
      <p:sp>
        <p:nvSpPr>
          <p:cNvPr id="494" name="Google Shape;494;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505" name="Google Shape;505;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kern="0" cap="none" dirty="0">
                <a:solidFill>
                  <a:schemeClr val="dk1"/>
                </a:solidFill>
                <a:latin typeface="Calibri"/>
                <a:ea typeface="+mn-ea"/>
                <a:cs typeface="Calibri"/>
                <a:sym typeface="Calibri"/>
              </a:rPr>
              <a:t>A </a:t>
            </a:r>
            <a:r>
              <a:rPr lang="en-US" sz="1200" b="1" i="0" u="none" strike="noStrike" kern="1200" cap="none" dirty="0">
                <a:solidFill>
                  <a:schemeClr val="tx1"/>
                </a:solidFill>
                <a:latin typeface="+mn-lt"/>
                <a:ea typeface="+mn-ea"/>
                <a:cs typeface="+mn-cs"/>
                <a:sym typeface="Calibri"/>
              </a:rPr>
              <a:t>continental rise </a:t>
            </a:r>
            <a:r>
              <a:rPr lang="en-US" sz="1200" b="0" i="0" u="none" strike="noStrike" kern="1200" cap="none" dirty="0">
                <a:solidFill>
                  <a:schemeClr val="tx1"/>
                </a:solidFill>
                <a:latin typeface="+mn-lt"/>
                <a:ea typeface="+mn-ea"/>
                <a:cs typeface="+mn-cs"/>
                <a:sym typeface="Calibri"/>
              </a:rPr>
              <a:t>is</a:t>
            </a:r>
            <a:r>
              <a:rPr lang="en-US" sz="1200" b="1" i="0" u="none" strike="noStrike" kern="1200" cap="none" dirty="0">
                <a:solidFill>
                  <a:schemeClr val="tx1"/>
                </a:solidFill>
                <a:latin typeface="+mn-lt"/>
                <a:ea typeface="+mn-ea"/>
                <a:cs typeface="+mn-cs"/>
                <a:sym typeface="Calibri"/>
              </a:rPr>
              <a:t> </a:t>
            </a:r>
            <a:r>
              <a:rPr lang="en-US" sz="1200" b="0" i="0" kern="1200" dirty="0">
                <a:solidFill>
                  <a:schemeClr val="tx1"/>
                </a:solidFill>
                <a:effectLst/>
                <a:latin typeface="+mn-lt"/>
                <a:ea typeface="+mn-ea"/>
                <a:cs typeface="+mn-cs"/>
              </a:rPr>
              <a:t>a gentle slope at the ocean's bottom where sand and mud collect</a:t>
            </a:r>
            <a:endParaRPr lang="en-US" sz="1200" b="1" i="0" u="none" strike="noStrike" kern="1200" cap="none" dirty="0">
              <a:solidFill>
                <a:schemeClr val="tx1"/>
              </a:solidFill>
              <a:latin typeface="+mn-lt"/>
              <a:ea typeface="+mn-ea"/>
              <a:cs typeface="+mn-cs"/>
              <a:sym typeface="Calibri"/>
            </a:endParaRPr>
          </a:p>
          <a:p>
            <a:pPr marL="0" lvl="0" indent="0" algn="l" rtl="0">
              <a:lnSpc>
                <a:spcPct val="100000"/>
              </a:lnSpc>
              <a:spcBef>
                <a:spcPts val="0"/>
              </a:spcBef>
              <a:spcAft>
                <a:spcPts val="0"/>
              </a:spcAft>
              <a:buSzPts val="1400"/>
              <a:buNone/>
            </a:pPr>
            <a:endParaRPr lang="en-US" dirty="0"/>
          </a:p>
          <a:p>
            <a:pPr fontAlgn="t"/>
            <a:r>
              <a:rPr lang="en-US" dirty="0"/>
              <a:t>Image source: </a:t>
            </a:r>
            <a:r>
              <a:rPr lang="en-US" dirty="0">
                <a:effectLst/>
                <a:latin typeface="Arial" panose="020B0604020202020204" pitchFamily="34" charset="0"/>
              </a:rPr>
              <a:t>Woo, L. M. (2005). </a:t>
            </a:r>
            <a:r>
              <a:rPr lang="en-US" i="1" dirty="0">
                <a:effectLst/>
                <a:latin typeface="Arial" panose="020B0604020202020204" pitchFamily="34" charset="0"/>
              </a:rPr>
              <a:t>Summer circulation and water masses along the West Australian coast</a:t>
            </a:r>
            <a:r>
              <a:rPr lang="en-US" dirty="0">
                <a:effectLst/>
                <a:latin typeface="Arial" panose="020B0604020202020204" pitchFamily="34" charset="0"/>
              </a:rPr>
              <a:t> (Doctoral dissertation, University of Western Australia).</a:t>
            </a:r>
          </a:p>
          <a:p>
            <a:r>
              <a:rPr lang="en-US" dirty="0"/>
              <a:t>Chicago</a:t>
            </a:r>
            <a:br>
              <a:rPr lang="en-US" dirty="0"/>
            </a:b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extLst>
      <p:ext uri="{BB962C8B-B14F-4D97-AF65-F5344CB8AC3E}">
        <p14:creationId xmlns:p14="http://schemas.microsoft.com/office/powerpoint/2010/main" val="25292986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We will now complete this concept map, called a Frayer model, </a:t>
            </a:r>
            <a:r>
              <a:rPr lang="en-US" dirty="0">
                <a:solidFill>
                  <a:srgbClr val="242424"/>
                </a:solidFill>
              </a:rPr>
              <a:t>to summarize and further clarify what you have learned about the term</a:t>
            </a:r>
            <a:r>
              <a:rPr lang="en-US" dirty="0"/>
              <a:t> </a:t>
            </a:r>
            <a:r>
              <a:rPr lang="en-US" b="1" dirty="0"/>
              <a:t>continental rise</a:t>
            </a:r>
            <a:r>
              <a:rPr lang="en-US" dirty="0">
                <a:solidFill>
                  <a:srgbClr val="242424"/>
                </a:solidFill>
              </a:rPr>
              <a:t>. </a:t>
            </a:r>
            <a:endParaRPr dirty="0"/>
          </a:p>
        </p:txBody>
      </p:sp>
      <p:sp>
        <p:nvSpPr>
          <p:cNvPr id="520" name="Google Shape;520;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To complete the Frayer model,</a:t>
            </a:r>
            <a:r>
              <a:rPr lang="en-US" dirty="0">
                <a:solidFill>
                  <a:srgbClr val="242424"/>
                </a:solidFill>
              </a:rPr>
              <a:t> we will choose from four choices the correct picture, definition, example, and response to the question, “How do </a:t>
            </a:r>
            <a:r>
              <a:rPr lang="en-US" b="1" dirty="0">
                <a:solidFill>
                  <a:srgbClr val="242424"/>
                </a:solidFill>
              </a:rPr>
              <a:t>continental </a:t>
            </a:r>
            <a:r>
              <a:rPr lang="en-US" b="1" dirty="0">
                <a:solidFill>
                  <a:srgbClr val="242424"/>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rises</a:t>
            </a:r>
            <a:r>
              <a:rPr lang="en-US" b="1" dirty="0">
                <a:solidFill>
                  <a:srgbClr val="242424"/>
                </a:solidFill>
              </a:rPr>
              <a:t> </a:t>
            </a:r>
            <a:r>
              <a:rPr lang="en-US" dirty="0">
                <a:solidFill>
                  <a:srgbClr val="242424"/>
                </a:solidFill>
              </a:rPr>
              <a:t>impact my life?”</a:t>
            </a:r>
            <a:r>
              <a:rPr lang="en-US" dirty="0">
                <a:solidFill>
                  <a:schemeClr val="dk1"/>
                </a:solidFill>
              </a:rPr>
              <a:t> </a:t>
            </a:r>
            <a:r>
              <a:rPr lang="en-US" dirty="0">
                <a:solidFill>
                  <a:srgbClr val="242424"/>
                </a:solidFill>
              </a:rPr>
              <a:t>Select the best response for each question </a:t>
            </a:r>
            <a:r>
              <a:rPr lang="en-US" dirty="0">
                <a:solidFill>
                  <a:schemeClr val="dk1"/>
                </a:solidFill>
              </a:rPr>
              <a:t>using the information you just learned. As </a:t>
            </a:r>
            <a:r>
              <a:rPr lang="en-US" dirty="0"/>
              <a:t>we </a:t>
            </a:r>
            <a:r>
              <a:rPr lang="en-US" dirty="0">
                <a:solidFill>
                  <a:schemeClr val="dk1"/>
                </a:solidFill>
              </a:rPr>
              <a:t>select responses, </a:t>
            </a:r>
            <a:r>
              <a:rPr lang="en-US" dirty="0"/>
              <a:t>we</a:t>
            </a:r>
            <a:r>
              <a:rPr lang="en-US" dirty="0">
                <a:solidFill>
                  <a:schemeClr val="dk1"/>
                </a:solidFill>
              </a:rPr>
              <a:t> will see how this model looks filled in for the term</a:t>
            </a:r>
            <a:r>
              <a:rPr lang="en-US" dirty="0"/>
              <a:t> </a:t>
            </a:r>
            <a:r>
              <a:rPr lang="en-US" b="1" dirty="0"/>
              <a:t>continental rise.</a:t>
            </a:r>
            <a:endParaRPr dirty="0">
              <a:solidFill>
                <a:schemeClr val="dk1"/>
              </a:solidFill>
            </a:endParaRPr>
          </a:p>
        </p:txBody>
      </p:sp>
      <p:sp>
        <p:nvSpPr>
          <p:cNvPr id="531" name="Google Shape;531;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a613fe29c9_2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2a613fe29c9_2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a:t>Choose the one correct picture of a </a:t>
            </a:r>
            <a:r>
              <a:rPr lang="en-US" b="1" dirty="0"/>
              <a:t>continental rise </a:t>
            </a:r>
            <a:r>
              <a:rPr lang="en-US" dirty="0"/>
              <a:t>from these four choices.</a:t>
            </a:r>
            <a:endParaRPr dirty="0"/>
          </a:p>
        </p:txBody>
      </p:sp>
      <p:sp>
        <p:nvSpPr>
          <p:cNvPr id="553" name="Google Shape;553;g2a613fe29c9_2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a613fe29c9_2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2a613fe29c9_2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This is the picture that shows a continental rise</a:t>
            </a:r>
            <a:r>
              <a:rPr lang="en-US" b="1" dirty="0"/>
              <a:t>.</a:t>
            </a:r>
            <a:endParaRPr lang="en-US" dirty="0"/>
          </a:p>
        </p:txBody>
      </p:sp>
      <p:sp>
        <p:nvSpPr>
          <p:cNvPr id="553" name="Google Shape;553;g2a613fe29c9_2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83878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Here is the Frayer model filled in with a picture of a </a:t>
            </a:r>
            <a:r>
              <a:rPr lang="en-US" b="1" dirty="0"/>
              <a:t>continental rise.</a:t>
            </a:r>
            <a:endParaRPr lang="en-US" dirty="0">
              <a:solidFill>
                <a:schemeClr val="dk1"/>
              </a:solidFill>
            </a:endParaRPr>
          </a:p>
        </p:txBody>
      </p:sp>
      <p:sp>
        <p:nvSpPr>
          <p:cNvPr id="531" name="Google Shape;531;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5689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224" name="Google Shape;224;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dirty="0"/>
              <a:t>Choose the correct definition of a </a:t>
            </a:r>
            <a:r>
              <a:rPr lang="en-US" b="1" dirty="0"/>
              <a:t>continental rise </a:t>
            </a:r>
            <a:r>
              <a:rPr lang="en-US" dirty="0"/>
              <a:t>from the choices below.</a:t>
            </a:r>
            <a:endParaRPr sz="1200" dirty="0">
              <a:solidFill>
                <a:schemeClr val="dk1"/>
              </a:solidFill>
            </a:endParaRPr>
          </a:p>
        </p:txBody>
      </p:sp>
      <p:sp>
        <p:nvSpPr>
          <p:cNvPr id="617" name="Google Shape;617;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dirty="0">
                <a:latin typeface="Arial"/>
                <a:ea typeface="Arial"/>
                <a:cs typeface="Arial"/>
                <a:sym typeface="Arial"/>
              </a:rPr>
              <a:t>“</a:t>
            </a:r>
            <a:r>
              <a:rPr lang="en-US" sz="1200" dirty="0">
                <a:solidFill>
                  <a:schemeClr val="dk1"/>
                </a:solidFill>
                <a:highlight>
                  <a:srgbClr val="FFFFFF"/>
                </a:highlight>
                <a:latin typeface="Helvetica Neue Light"/>
                <a:ea typeface="Helvetica Neue Light"/>
                <a:cs typeface="Helvetica Neue Light"/>
                <a:sym typeface="Helvetica Neue Light"/>
              </a:rPr>
              <a:t>A</a:t>
            </a:r>
            <a:r>
              <a:rPr lang="en-US" sz="1200" b="0" i="0" u="none" strike="noStrike" cap="none" dirty="0">
                <a:solidFill>
                  <a:schemeClr val="dk1"/>
                </a:solidFill>
                <a:highlight>
                  <a:srgbClr val="FFFFFF"/>
                </a:highlight>
                <a:latin typeface="Helvetica Neue Light"/>
                <a:ea typeface="Helvetica Neue Light"/>
                <a:cs typeface="Helvetica Neue Light"/>
                <a:sym typeface="Helvetica Neue Light"/>
              </a:rPr>
              <a:t> gentle slope at the ocean's bottom where sand and mud collect</a:t>
            </a:r>
            <a:r>
              <a:rPr lang="en-US" dirty="0">
                <a:latin typeface="Arial"/>
                <a:ea typeface="Arial"/>
                <a:cs typeface="Arial"/>
                <a:sym typeface="Arial"/>
              </a:rPr>
              <a:t>” is correct! This is the definition of a </a:t>
            </a:r>
            <a:r>
              <a:rPr lang="en-US" b="1" dirty="0">
                <a:latin typeface="Arial"/>
                <a:ea typeface="Arial"/>
                <a:cs typeface="Arial"/>
                <a:sym typeface="Arial"/>
              </a:rPr>
              <a:t>continental rise.</a:t>
            </a:r>
          </a:p>
        </p:txBody>
      </p:sp>
      <p:sp>
        <p:nvSpPr>
          <p:cNvPr id="617" name="Google Shape;617;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82264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and the definition filled in for a </a:t>
            </a:r>
            <a:r>
              <a:rPr lang="en-US" b="1" dirty="0"/>
              <a:t>continental rise: </a:t>
            </a:r>
            <a:r>
              <a:rPr lang="en-US" sz="1200" dirty="0">
                <a:solidFill>
                  <a:schemeClr val="dk1"/>
                </a:solidFill>
                <a:highlight>
                  <a:srgbClr val="FFFFFF"/>
                </a:highlight>
                <a:latin typeface="Helvetica Neue Light"/>
                <a:ea typeface="Helvetica Neue Light"/>
                <a:cs typeface="Helvetica Neue Light"/>
                <a:sym typeface="Helvetica Neue Light"/>
              </a:rPr>
              <a:t>A</a:t>
            </a:r>
            <a:r>
              <a:rPr lang="en-US" sz="1200" b="0" i="0" u="none" strike="noStrike" cap="none" dirty="0">
                <a:solidFill>
                  <a:schemeClr val="dk1"/>
                </a:solidFill>
                <a:highlight>
                  <a:srgbClr val="FFFFFF"/>
                </a:highlight>
                <a:latin typeface="Helvetica Neue Light"/>
                <a:ea typeface="Helvetica Neue Light"/>
                <a:cs typeface="Helvetica Neue Light"/>
                <a:sym typeface="Helvetica Neue Light"/>
              </a:rPr>
              <a:t> gentle slope at the ocean's bottom where sand and mud collect.</a:t>
            </a:r>
            <a:endParaRPr lang="en-US" sz="1200" b="0" i="0" u="none" strike="noStrike" cap="none" dirty="0">
              <a:solidFill>
                <a:srgbClr val="000000"/>
              </a:solidFill>
              <a:latin typeface="Helvetica Neue Light"/>
              <a:ea typeface="Helvetica Neue Light"/>
              <a:cs typeface="Helvetica Neue Light"/>
              <a:sym typeface="Helvetica Neue Light"/>
            </a:endParaRPr>
          </a:p>
        </p:txBody>
      </p:sp>
      <p:sp>
        <p:nvSpPr>
          <p:cNvPr id="531" name="Google Shape;531;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85282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Choose the correct example of a </a:t>
            </a:r>
            <a:r>
              <a:rPr lang="en-US" b="1" dirty="0"/>
              <a:t>continental rise</a:t>
            </a:r>
            <a:r>
              <a:rPr lang="en-US" dirty="0"/>
              <a:t> from the choices below.</a:t>
            </a:r>
            <a:endParaRPr sz="1200" dirty="0">
              <a:solidFill>
                <a:schemeClr val="dk1"/>
              </a:solidFill>
            </a:endParaRPr>
          </a:p>
        </p:txBody>
      </p:sp>
      <p:sp>
        <p:nvSpPr>
          <p:cNvPr id="684" name="Google Shape;684;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a:t>“The Amazon Cone” is correct! This is an example of a </a:t>
            </a:r>
            <a:r>
              <a:rPr lang="en-US" b="1" dirty="0"/>
              <a:t>continental rise.</a:t>
            </a:r>
            <a:endParaRPr lang="en-US" dirty="0"/>
          </a:p>
        </p:txBody>
      </p:sp>
      <p:sp>
        <p:nvSpPr>
          <p:cNvPr id="684" name="Google Shape;684;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84054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200" dirty="0"/>
              <a:t>Here is the Frayer Model with a picture, definition, and an example of a </a:t>
            </a:r>
            <a:r>
              <a:rPr lang="en-US" sz="1200" b="1" dirty="0"/>
              <a:t>continental rise</a:t>
            </a:r>
            <a:r>
              <a:rPr lang="en-US" sz="1200" dirty="0"/>
              <a:t>: The Amazon Cone</a:t>
            </a:r>
            <a:endParaRPr lang="en-US" sz="1200" dirty="0">
              <a:solidFill>
                <a:schemeClr val="dk1"/>
              </a:solidFill>
            </a:endParaRPr>
          </a:p>
        </p:txBody>
      </p:sp>
      <p:sp>
        <p:nvSpPr>
          <p:cNvPr id="531" name="Google Shape;531;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24674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response for “how </a:t>
            </a:r>
            <a:r>
              <a:rPr lang="en-US" dirty="0"/>
              <a:t>do </a:t>
            </a:r>
            <a:r>
              <a:rPr lang="en-US" b="1" dirty="0"/>
              <a:t>continental rises </a:t>
            </a:r>
            <a:r>
              <a:rPr lang="en-US" dirty="0"/>
              <a:t>impact</a:t>
            </a:r>
            <a:r>
              <a:rPr lang="en-US" sz="1200" dirty="0">
                <a:solidFill>
                  <a:schemeClr val="dk1"/>
                </a:solidFill>
                <a:latin typeface="Calibri"/>
                <a:ea typeface="Calibri"/>
                <a:cs typeface="Calibri"/>
                <a:sym typeface="Calibri"/>
              </a:rPr>
              <a:t> my life?” from these four choices. </a:t>
            </a:r>
            <a:endParaRPr sz="1200" dirty="0">
              <a:solidFill>
                <a:schemeClr val="dk1"/>
              </a:solidFill>
            </a:endParaRPr>
          </a:p>
        </p:txBody>
      </p:sp>
      <p:sp>
        <p:nvSpPr>
          <p:cNvPr id="752" name="Google Shape;752;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a:t>
            </a:r>
            <a:r>
              <a:rPr lang="en-US" sz="1200" dirty="0">
                <a:solidFill>
                  <a:srgbClr val="434343"/>
                </a:solidFill>
                <a:latin typeface="Helvetica Neue Light"/>
                <a:ea typeface="Helvetica Neue Light"/>
                <a:cs typeface="Helvetica Neue Light"/>
                <a:sym typeface="Helvetica Neue Light"/>
              </a:rPr>
              <a:t>Continental rises help sea animals thrive, making the ocean a healthy home for fish. This is important because it ensures a variety of seafood to eat.</a:t>
            </a:r>
            <a:r>
              <a:rPr lang="en-US" sz="1200" dirty="0"/>
              <a:t>.” That is correct! This is an example of how </a:t>
            </a:r>
            <a:r>
              <a:rPr lang="en-US" sz="1200" b="1" dirty="0"/>
              <a:t>continental rises </a:t>
            </a:r>
            <a:r>
              <a:rPr lang="en-US" sz="1200" dirty="0"/>
              <a:t>impacts your life.</a:t>
            </a:r>
            <a:endParaRPr lang="en-US" dirty="0"/>
          </a:p>
          <a:p>
            <a:pPr marL="0" lvl="0" indent="0" algn="l" rtl="0">
              <a:lnSpc>
                <a:spcPct val="100000"/>
              </a:lnSpc>
              <a:spcBef>
                <a:spcPts val="0"/>
              </a:spcBef>
              <a:spcAft>
                <a:spcPts val="0"/>
              </a:spcAft>
              <a:buSzPts val="1400"/>
              <a:buNone/>
            </a:pPr>
            <a:endParaRPr sz="1200" b="1" dirty="0">
              <a:solidFill>
                <a:schemeClr val="dk1"/>
              </a:solidFill>
            </a:endParaRPr>
          </a:p>
        </p:txBody>
      </p:sp>
      <p:sp>
        <p:nvSpPr>
          <p:cNvPr id="752" name="Google Shape;752;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93808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rPr>
              <a:t>Here is the Frayer Model with a picture, definition, example, and a correct response to “how d</a:t>
            </a:r>
            <a:r>
              <a:rPr lang="en-US" sz="1200" dirty="0"/>
              <a:t>o </a:t>
            </a:r>
            <a:r>
              <a:rPr lang="en-US" sz="1200" b="1" dirty="0"/>
              <a:t>continental rises</a:t>
            </a:r>
            <a:r>
              <a:rPr lang="en-US" sz="1200" b="1" dirty="0">
                <a:solidFill>
                  <a:schemeClr val="dk1"/>
                </a:solidFill>
              </a:rPr>
              <a:t> </a:t>
            </a:r>
            <a:r>
              <a:rPr lang="en-US" sz="1200" dirty="0">
                <a:solidFill>
                  <a:schemeClr val="dk1"/>
                </a:solidFill>
              </a:rPr>
              <a:t>impact my life?”: </a:t>
            </a:r>
            <a:r>
              <a:rPr lang="en-US" sz="1200" dirty="0">
                <a:solidFill>
                  <a:srgbClr val="434343"/>
                </a:solidFill>
                <a:latin typeface="Helvetica Neue Light"/>
                <a:ea typeface="Helvetica Neue Light"/>
                <a:cs typeface="Helvetica Neue Light"/>
                <a:sym typeface="Helvetica Neue Light"/>
              </a:rPr>
              <a:t>Continental rises help sea animals thrive, making the ocean a healthy home for fish. This is important because it ensures a variety of seafood to eat.</a:t>
            </a:r>
            <a:endParaRPr lang="en-US" sz="1200" b="0" i="0" u="none" strike="noStrike" cap="none" dirty="0">
              <a:solidFill>
                <a:srgbClr val="434343"/>
              </a:solidFill>
              <a:latin typeface="Arial"/>
              <a:ea typeface="Arial"/>
              <a:cs typeface="Arial"/>
              <a:sym typeface="Arial"/>
            </a:endParaRPr>
          </a:p>
          <a:p>
            <a:pPr marL="0" lvl="0" indent="0" algn="l" rtl="0">
              <a:lnSpc>
                <a:spcPct val="100000"/>
              </a:lnSpc>
              <a:spcBef>
                <a:spcPts val="0"/>
              </a:spcBef>
              <a:spcAft>
                <a:spcPts val="0"/>
              </a:spcAft>
              <a:buSzPts val="1400"/>
              <a:buNone/>
            </a:pPr>
            <a:endParaRPr lang="en-US" sz="1200" dirty="0"/>
          </a:p>
        </p:txBody>
      </p:sp>
      <p:sp>
        <p:nvSpPr>
          <p:cNvPr id="531" name="Google Shape;531;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43471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821" name="Google Shape;821;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a5a1442303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g2a5a1442303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Crust is the outermost shell of the Earth</a:t>
            </a:r>
            <a:endParaRPr/>
          </a:p>
          <a:p>
            <a:pPr marL="0" lvl="0" indent="0" algn="l" rtl="0">
              <a:lnSpc>
                <a:spcPct val="100000"/>
              </a:lnSpc>
              <a:spcBef>
                <a:spcPts val="0"/>
              </a:spcBef>
              <a:spcAft>
                <a:spcPts val="0"/>
              </a:spcAft>
              <a:buSzPts val="1400"/>
              <a:buNone/>
            </a:pPr>
            <a:endParaRPr/>
          </a:p>
        </p:txBody>
      </p:sp>
      <p:sp>
        <p:nvSpPr>
          <p:cNvPr id="230" name="Google Shape;230;g2a5a1442303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kern="0" cap="none" dirty="0">
                <a:solidFill>
                  <a:schemeClr val="dk1"/>
                </a:solidFill>
                <a:latin typeface="Calibri"/>
                <a:ea typeface="+mn-ea"/>
                <a:cs typeface="Calibri"/>
                <a:sym typeface="Calibri"/>
              </a:rPr>
              <a:t>A </a:t>
            </a:r>
            <a:r>
              <a:rPr lang="en-US" sz="1200" b="1" i="0" u="none" strike="noStrike" kern="1200" cap="none" dirty="0">
                <a:solidFill>
                  <a:schemeClr val="tx1"/>
                </a:solidFill>
                <a:latin typeface="+mn-lt"/>
                <a:ea typeface="+mn-ea"/>
                <a:cs typeface="+mn-cs"/>
                <a:sym typeface="Calibri"/>
              </a:rPr>
              <a:t>continental rise </a:t>
            </a:r>
            <a:r>
              <a:rPr lang="en-US" sz="1200" b="0" i="0" u="none" strike="noStrike" kern="1200" cap="none" dirty="0">
                <a:solidFill>
                  <a:schemeClr val="tx1"/>
                </a:solidFill>
                <a:latin typeface="+mn-lt"/>
                <a:ea typeface="+mn-ea"/>
                <a:cs typeface="+mn-cs"/>
                <a:sym typeface="Calibri"/>
              </a:rPr>
              <a:t>is</a:t>
            </a:r>
            <a:r>
              <a:rPr lang="en-US" sz="1200" b="1" i="0" u="none" strike="noStrike" kern="1200" cap="none" dirty="0">
                <a:solidFill>
                  <a:schemeClr val="tx1"/>
                </a:solidFill>
                <a:latin typeface="+mn-lt"/>
                <a:ea typeface="+mn-ea"/>
                <a:cs typeface="+mn-cs"/>
                <a:sym typeface="Calibri"/>
              </a:rPr>
              <a:t> </a:t>
            </a:r>
            <a:r>
              <a:rPr lang="en-US" sz="1200" b="0" i="0" kern="1200" dirty="0">
                <a:solidFill>
                  <a:schemeClr val="tx1"/>
                </a:solidFill>
                <a:effectLst/>
                <a:latin typeface="+mn-lt"/>
                <a:ea typeface="+mn-ea"/>
                <a:cs typeface="+mn-cs"/>
              </a:rPr>
              <a:t>a gentle slope at the ocean's bottom where sand and mud collect</a:t>
            </a:r>
            <a:endParaRPr lang="en-US" sz="1200" b="1" i="0" u="none" strike="noStrike" kern="1200" cap="none" dirty="0">
              <a:solidFill>
                <a:schemeClr val="tx1"/>
              </a:solidFill>
              <a:latin typeface="+mn-lt"/>
              <a:ea typeface="+mn-ea"/>
              <a:cs typeface="+mn-cs"/>
              <a:sym typeface="Calibri"/>
            </a:endParaRPr>
          </a:p>
          <a:p>
            <a:pPr marL="0" lvl="0" indent="0" algn="l" rtl="0">
              <a:lnSpc>
                <a:spcPct val="100000"/>
              </a:lnSpc>
              <a:spcBef>
                <a:spcPts val="0"/>
              </a:spcBef>
              <a:spcAft>
                <a:spcPts val="0"/>
              </a:spcAft>
              <a:buSzPts val="1400"/>
              <a:buNone/>
            </a:pPr>
            <a:endParaRPr lang="en-US" dirty="0"/>
          </a:p>
          <a:p>
            <a:pPr fontAlgn="t"/>
            <a:r>
              <a:rPr lang="en-US" dirty="0"/>
              <a:t>Image source: </a:t>
            </a:r>
            <a:r>
              <a:rPr lang="en-US" dirty="0">
                <a:effectLst/>
                <a:latin typeface="Arial" panose="020B0604020202020204" pitchFamily="34" charset="0"/>
              </a:rPr>
              <a:t>Woo, L. M. (2005). </a:t>
            </a:r>
            <a:r>
              <a:rPr lang="en-US" i="1" dirty="0">
                <a:effectLst/>
                <a:latin typeface="Arial" panose="020B0604020202020204" pitchFamily="34" charset="0"/>
              </a:rPr>
              <a:t>Summer circulation and water masses along the West Australian coast</a:t>
            </a:r>
            <a:r>
              <a:rPr lang="en-US" dirty="0">
                <a:effectLst/>
                <a:latin typeface="Arial" panose="020B0604020202020204" pitchFamily="34" charset="0"/>
              </a:rPr>
              <a:t> (Doctoral dissertation, University of Western Australia).</a:t>
            </a:r>
          </a:p>
          <a:p>
            <a:r>
              <a:rPr lang="en-US" dirty="0"/>
              <a:t>Chicago</a:t>
            </a:r>
            <a:br>
              <a:rPr lang="en-US" dirty="0"/>
            </a:b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extLst>
      <p:ext uri="{BB962C8B-B14F-4D97-AF65-F5344CB8AC3E}">
        <p14:creationId xmlns:p14="http://schemas.microsoft.com/office/powerpoint/2010/main" val="26348408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Let’s reflect once more on our big question. Our “big question” is:</a:t>
            </a:r>
            <a:r>
              <a:rPr lang="en-US" b="1" dirty="0"/>
              <a:t> </a:t>
            </a:r>
            <a:r>
              <a:rPr lang="en-US" sz="1200" b="1" i="0" dirty="0">
                <a:solidFill>
                  <a:srgbClr val="0D0D0D"/>
                </a:solidFill>
                <a:effectLst/>
                <a:latin typeface="Calibri" panose="020F0502020204030204" pitchFamily="34" charset="0"/>
                <a:cs typeface="Calibri" panose="020F0502020204030204" pitchFamily="34" charset="0"/>
              </a:rPr>
              <a:t>How does the continental rise in the ocean affect the animals and resources we rely on every day?</a:t>
            </a:r>
          </a:p>
          <a:p>
            <a:pPr marL="0" lvl="0" indent="0" algn="l" rtl="0">
              <a:lnSpc>
                <a:spcPct val="100000"/>
              </a:lnSpc>
              <a:spcBef>
                <a:spcPts val="0"/>
              </a:spcBef>
              <a:spcAft>
                <a:spcPts val="0"/>
              </a:spcAft>
              <a:buSzPts val="1400"/>
              <a:buNone/>
            </a:pPr>
            <a:endParaRPr lang="en-US" sz="1200" b="0" i="0" dirty="0">
              <a:solidFill>
                <a:srgbClr val="0D0D0D"/>
              </a:solidFill>
              <a:effectLst/>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400"/>
              <a:buNone/>
            </a:pPr>
            <a:r>
              <a:rPr lang="en-US" dirty="0"/>
              <a:t>Does anyone have any additional examples to share that haven’t been discussed yet?</a:t>
            </a:r>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lang="en-US" dirty="0"/>
          </a:p>
        </p:txBody>
      </p:sp>
      <p:sp>
        <p:nvSpPr>
          <p:cNvPr id="208" name="Google Shape;208;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extLst>
      <p:ext uri="{BB962C8B-B14F-4D97-AF65-F5344CB8AC3E}">
        <p14:creationId xmlns:p14="http://schemas.microsoft.com/office/powerpoint/2010/main" val="5667082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4" name="Google Shape;854;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855" name="Google Shape;855;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0" name="Google Shape;860;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a5a1442303_0_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2a5a1442303_0_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Tectonic plates are huge pieces of the Earth’s surface that fit together like a puzzle an d move very slowly over time.</a:t>
            </a:r>
            <a:endParaRPr>
              <a:latin typeface="Calibri"/>
              <a:ea typeface="Calibri"/>
              <a:cs typeface="Calibri"/>
              <a:sym typeface="Calibri"/>
            </a:endParaRPr>
          </a:p>
        </p:txBody>
      </p:sp>
      <p:sp>
        <p:nvSpPr>
          <p:cNvPr id="238" name="Google Shape;238;g2a5a1442303_0_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fault is a long crack in the surface of the Earth.</a:t>
            </a:r>
            <a:endParaRPr/>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a:t>
            </a:r>
            <a:r>
              <a:rPr lang="en-US" b="1"/>
              <a:t> continental shelf </a:t>
            </a:r>
            <a:r>
              <a:rPr lang="en-US"/>
              <a:t>is the edge of a continent that is underwater</a:t>
            </a:r>
            <a:endParaRPr/>
          </a:p>
          <a:p>
            <a:pPr marL="0" lvl="0" indent="0" algn="l" rtl="0">
              <a:lnSpc>
                <a:spcPct val="100000"/>
              </a:lnSpc>
              <a:spcBef>
                <a:spcPts val="0"/>
              </a:spcBef>
              <a:spcAft>
                <a:spcPts val="0"/>
              </a:spcAft>
              <a:buSzPts val="1400"/>
              <a:buNone/>
            </a:pPr>
            <a:endParaRPr/>
          </a:p>
        </p:txBody>
      </p:sp>
      <p:sp>
        <p:nvSpPr>
          <p:cNvPr id="318" name="Google Shape;318;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3590471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g2a5a1442303_0_217"/>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g2a5a1442303_0_217"/>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g2a5a1442303_0_217"/>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
        <p:cNvGrpSpPr/>
        <p:nvPr/>
      </p:nvGrpSpPr>
      <p:grpSpPr>
        <a:xfrm>
          <a:off x="0" y="0"/>
          <a:ext cx="0" cy="0"/>
          <a:chOff x="0" y="0"/>
          <a:chExt cx="0" cy="0"/>
        </a:xfrm>
      </p:grpSpPr>
      <p:sp>
        <p:nvSpPr>
          <p:cNvPr id="95" name="Google Shape;95;g2a5a1442303_0_211"/>
          <p:cNvSpPr txBox="1">
            <a:spLocks noGrp="1"/>
          </p:cNvSpPr>
          <p:nvPr>
            <p:ph type="ctrTitle"/>
          </p:nvPr>
        </p:nvSpPr>
        <p:spPr>
          <a:xfrm>
            <a:off x="685800" y="2130429"/>
            <a:ext cx="7772400" cy="1470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g2a5a1442303_0_21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97" name="Google Shape;97;g2a5a1442303_0_211"/>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g2a5a1442303_0_211"/>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g2a5a1442303_0_211"/>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0"/>
        <p:cNvGrpSpPr/>
        <p:nvPr/>
      </p:nvGrpSpPr>
      <p:grpSpPr>
        <a:xfrm>
          <a:off x="0" y="0"/>
          <a:ext cx="0" cy="0"/>
          <a:chOff x="0" y="0"/>
          <a:chExt cx="0" cy="0"/>
        </a:xfrm>
      </p:grpSpPr>
      <p:sp>
        <p:nvSpPr>
          <p:cNvPr id="101" name="Google Shape;101;g2a5a1442303_0_2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g2a5a1442303_0_221"/>
          <p:cNvSpPr txBox="1">
            <a:spLocks noGrp="1"/>
          </p:cNvSpPr>
          <p:nvPr>
            <p:ph type="body" idx="1"/>
          </p:nvPr>
        </p:nvSpPr>
        <p:spPr>
          <a:xfrm>
            <a:off x="457200" y="1600204"/>
            <a:ext cx="8229600" cy="45261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3" name="Google Shape;103;g2a5a1442303_0_221"/>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2a5a1442303_0_221"/>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g2a5a1442303_0_221"/>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g2a5a1442303_0_227"/>
          <p:cNvSpPr txBox="1">
            <a:spLocks noGrp="1"/>
          </p:cNvSpPr>
          <p:nvPr>
            <p:ph type="title"/>
          </p:nvPr>
        </p:nvSpPr>
        <p:spPr>
          <a:xfrm>
            <a:off x="722313" y="4406904"/>
            <a:ext cx="7772400" cy="13620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g2a5a1442303_0_227"/>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09" name="Google Shape;109;g2a5a1442303_0_227"/>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g2a5a1442303_0_227"/>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g2a5a1442303_0_227"/>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g2a5a1442303_0_2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g2a5a1442303_0_233"/>
          <p:cNvSpPr txBox="1">
            <a:spLocks noGrp="1"/>
          </p:cNvSpPr>
          <p:nvPr>
            <p:ph type="body" idx="1"/>
          </p:nvPr>
        </p:nvSpPr>
        <p:spPr>
          <a:xfrm>
            <a:off x="457200" y="1600204"/>
            <a:ext cx="40386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5" name="Google Shape;115;g2a5a1442303_0_233"/>
          <p:cNvSpPr txBox="1">
            <a:spLocks noGrp="1"/>
          </p:cNvSpPr>
          <p:nvPr>
            <p:ph type="body" idx="2"/>
          </p:nvPr>
        </p:nvSpPr>
        <p:spPr>
          <a:xfrm>
            <a:off x="4648200" y="1600204"/>
            <a:ext cx="40386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6" name="Google Shape;116;g2a5a1442303_0_233"/>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g2a5a1442303_0_233"/>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g2a5a1442303_0_233"/>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g2a5a1442303_0_2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g2a5a1442303_0_240"/>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2" name="Google Shape;122;g2a5a1442303_0_240"/>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3" name="Google Shape;123;g2a5a1442303_0_240"/>
          <p:cNvSpPr txBox="1">
            <a:spLocks noGrp="1"/>
          </p:cNvSpPr>
          <p:nvPr>
            <p:ph type="body" idx="3"/>
          </p:nvPr>
        </p:nvSpPr>
        <p:spPr>
          <a:xfrm>
            <a:off x="4645027" y="1535113"/>
            <a:ext cx="40419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4" name="Google Shape;124;g2a5a1442303_0_240"/>
          <p:cNvSpPr txBox="1">
            <a:spLocks noGrp="1"/>
          </p:cNvSpPr>
          <p:nvPr>
            <p:ph type="body" idx="4"/>
          </p:nvPr>
        </p:nvSpPr>
        <p:spPr>
          <a:xfrm>
            <a:off x="4645027" y="2174875"/>
            <a:ext cx="40419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5" name="Google Shape;125;g2a5a1442303_0_240"/>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g2a5a1442303_0_240"/>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g2a5a1442303_0_240"/>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g2a5a1442303_0_2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g2a5a1442303_0_249"/>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g2a5a1442303_0_249"/>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g2a5a1442303_0_249"/>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g2a5a1442303_0_254"/>
          <p:cNvSpPr txBox="1">
            <a:spLocks noGrp="1"/>
          </p:cNvSpPr>
          <p:nvPr>
            <p:ph type="title"/>
          </p:nvPr>
        </p:nvSpPr>
        <p:spPr>
          <a:xfrm>
            <a:off x="457202" y="273050"/>
            <a:ext cx="3008400" cy="1162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g2a5a1442303_0_254"/>
          <p:cNvSpPr txBox="1">
            <a:spLocks noGrp="1"/>
          </p:cNvSpPr>
          <p:nvPr>
            <p:ph type="body" idx="1"/>
          </p:nvPr>
        </p:nvSpPr>
        <p:spPr>
          <a:xfrm>
            <a:off x="3575050" y="273054"/>
            <a:ext cx="5111700" cy="58530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36" name="Google Shape;136;g2a5a1442303_0_254"/>
          <p:cNvSpPr txBox="1">
            <a:spLocks noGrp="1"/>
          </p:cNvSpPr>
          <p:nvPr>
            <p:ph type="body" idx="2"/>
          </p:nvPr>
        </p:nvSpPr>
        <p:spPr>
          <a:xfrm>
            <a:off x="457202" y="1435103"/>
            <a:ext cx="3008400" cy="46911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37" name="Google Shape;137;g2a5a1442303_0_254"/>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g2a5a1442303_0_254"/>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g2a5a1442303_0_254"/>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g2a5a1442303_0_261"/>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g2a5a1442303_0_261"/>
          <p:cNvSpPr>
            <a:spLocks noGrp="1"/>
          </p:cNvSpPr>
          <p:nvPr>
            <p:ph type="pic" idx="2"/>
          </p:nvPr>
        </p:nvSpPr>
        <p:spPr>
          <a:xfrm>
            <a:off x="1792288" y="612775"/>
            <a:ext cx="5486400" cy="4114800"/>
          </a:xfrm>
          <a:prstGeom prst="rect">
            <a:avLst/>
          </a:prstGeom>
          <a:noFill/>
          <a:ln>
            <a:noFill/>
          </a:ln>
        </p:spPr>
      </p:sp>
      <p:sp>
        <p:nvSpPr>
          <p:cNvPr id="143" name="Google Shape;143;g2a5a1442303_0_261"/>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44" name="Google Shape;144;g2a5a1442303_0_261"/>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g2a5a1442303_0_261"/>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g2a5a1442303_0_261"/>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g2a5a1442303_0_2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g2a5a1442303_0_268"/>
          <p:cNvSpPr txBox="1">
            <a:spLocks noGrp="1"/>
          </p:cNvSpPr>
          <p:nvPr>
            <p:ph type="body" idx="1"/>
          </p:nvPr>
        </p:nvSpPr>
        <p:spPr>
          <a:xfrm rot="5400000">
            <a:off x="2308949" y="-251546"/>
            <a:ext cx="4526100"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0" name="Google Shape;150;g2a5a1442303_0_268"/>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g2a5a1442303_0_268"/>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g2a5a1442303_0_268"/>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g2a5a1442303_0_274"/>
          <p:cNvSpPr txBox="1">
            <a:spLocks noGrp="1"/>
          </p:cNvSpPr>
          <p:nvPr>
            <p:ph type="title"/>
          </p:nvPr>
        </p:nvSpPr>
        <p:spPr>
          <a:xfrm rot="5400000">
            <a:off x="4732349" y="2171693"/>
            <a:ext cx="5851500"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g2a5a1442303_0_274"/>
          <p:cNvSpPr txBox="1">
            <a:spLocks noGrp="1"/>
          </p:cNvSpPr>
          <p:nvPr>
            <p:ph type="body" idx="1"/>
          </p:nvPr>
        </p:nvSpPr>
        <p:spPr>
          <a:xfrm rot="5400000">
            <a:off x="541350" y="190492"/>
            <a:ext cx="5851500"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6" name="Google Shape;156;g2a5a1442303_0_274"/>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g2a5a1442303_0_274"/>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g2a5a1442303_0_274"/>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g2a5a1442303_0_2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g2a5a1442303_0_205"/>
          <p:cNvSpPr txBox="1">
            <a:spLocks noGrp="1"/>
          </p:cNvSpPr>
          <p:nvPr>
            <p:ph type="body" idx="1"/>
          </p:nvPr>
        </p:nvSpPr>
        <p:spPr>
          <a:xfrm>
            <a:off x="457200" y="1600204"/>
            <a:ext cx="8229600" cy="45261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g2a5a1442303_0_205"/>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g2a5a1442303_0_205"/>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g2a5a1442303_0_205"/>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7.png"/><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grpSp>
        <p:nvGrpSpPr>
          <p:cNvPr id="164" name="Google Shape;164;p1"/>
          <p:cNvGrpSpPr/>
          <p:nvPr/>
        </p:nvGrpSpPr>
        <p:grpSpPr>
          <a:xfrm>
            <a:off x="1325592" y="297175"/>
            <a:ext cx="6456691" cy="6404394"/>
            <a:chOff x="814636" y="0"/>
            <a:chExt cx="5828917" cy="6404394"/>
          </a:xfrm>
        </p:grpSpPr>
        <p:sp>
          <p:nvSpPr>
            <p:cNvPr id="165" name="Google Shape;165;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167" name="Google Shape;167;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170" name="Google Shape;170;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173" name="Google Shape;173;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76" name="Google Shape;176;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
            <p:cNvSpPr txBox="1"/>
            <p:nvPr/>
          </p:nvSpPr>
          <p:spPr>
            <a:xfrm>
              <a:off x="1873753" y="3753671"/>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800" b="0" i="0" u="none" strike="noStrike" cap="none">
                <a:solidFill>
                  <a:schemeClr val="lt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Frayer Model</a:t>
              </a:r>
              <a:endParaRPr sz="1800" b="0" i="0" u="none" strike="noStrike" cap="none">
                <a:solidFill>
                  <a:schemeClr val="lt1"/>
                </a:solidFill>
                <a:latin typeface="Calibri"/>
                <a:ea typeface="Calibri"/>
                <a:cs typeface="Calibri"/>
                <a:sym typeface="Calibri"/>
              </a:endParaRPr>
            </a:p>
          </p:txBody>
        </p:sp>
        <p:sp>
          <p:nvSpPr>
            <p:cNvPr id="179" name="Google Shape;179;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82" name="Google Shape;182;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83" name="Google Shape;183;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84" name="Google Shape;184;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85" name="Google Shape;185;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pic>
        <p:nvPicPr>
          <p:cNvPr id="186" name="Google Shape;186;p1" descr="Labor"/>
          <p:cNvPicPr preferRelativeResize="0"/>
          <p:nvPr/>
        </p:nvPicPr>
        <p:blipFill rotWithShape="1">
          <a:blip r:embed="rId12">
            <a:alphaModFix/>
          </a:blip>
          <a:srcRect/>
          <a:stretch/>
        </p:blipFill>
        <p:spPr>
          <a:xfrm>
            <a:off x="5786600" y="5249251"/>
            <a:ext cx="335447" cy="302792"/>
          </a:xfrm>
          <a:prstGeom prst="rect">
            <a:avLst/>
          </a:prstGeom>
          <a:noFill/>
          <a:ln>
            <a:noFill/>
          </a:ln>
        </p:spPr>
      </p:pic>
      <p:sp>
        <p:nvSpPr>
          <p:cNvPr id="187" name="Google Shape;187;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058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 name="Google Shape;188;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89" name="Google Shape;189;p1"/>
          <p:cNvSpPr/>
          <p:nvPr/>
        </p:nvSpPr>
        <p:spPr>
          <a:xfrm>
            <a:off x="4452593" y="5493587"/>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90" name="Google Shape;190;p1"/>
          <p:cNvCxnSpPr/>
          <p:nvPr/>
        </p:nvCxnSpPr>
        <p:spPr>
          <a:xfrm>
            <a:off x="4588494" y="5493587"/>
            <a:ext cx="0" cy="76200"/>
          </a:xfrm>
          <a:prstGeom prst="straightConnector1">
            <a:avLst/>
          </a:prstGeom>
          <a:noFill/>
          <a:ln w="25400" cap="flat" cmpd="sng">
            <a:solidFill>
              <a:srgbClr val="FF932B"/>
            </a:solidFill>
            <a:prstDash val="solid"/>
            <a:round/>
            <a:headEnd type="none" w="sm" len="sm"/>
            <a:tailEnd type="none" w="sm" len="sm"/>
          </a:ln>
        </p:spPr>
      </p:cxnSp>
      <p:cxnSp>
        <p:nvCxnSpPr>
          <p:cNvPr id="191" name="Google Shape;191;p1"/>
          <p:cNvCxnSpPr>
            <a:stCxn id="192" idx="4"/>
            <a:endCxn id="189" idx="2"/>
          </p:cNvCxnSpPr>
          <p:nvPr/>
        </p:nvCxnSpPr>
        <p:spPr>
          <a:xfrm>
            <a:off x="4587304" y="5666878"/>
            <a:ext cx="600" cy="77100"/>
          </a:xfrm>
          <a:prstGeom prst="straightConnector1">
            <a:avLst/>
          </a:prstGeom>
          <a:noFill/>
          <a:ln w="25400" cap="flat" cmpd="sng">
            <a:solidFill>
              <a:srgbClr val="FF932B"/>
            </a:solidFill>
            <a:prstDash val="solid"/>
            <a:round/>
            <a:headEnd type="none" w="sm" len="sm"/>
            <a:tailEnd type="none" w="sm" len="sm"/>
          </a:ln>
        </p:spPr>
      </p:cxnSp>
      <p:cxnSp>
        <p:nvCxnSpPr>
          <p:cNvPr id="193" name="Google Shape;193;p1"/>
          <p:cNvCxnSpPr/>
          <p:nvPr/>
        </p:nvCxnSpPr>
        <p:spPr>
          <a:xfrm>
            <a:off x="4452593" y="5618269"/>
            <a:ext cx="78900" cy="0"/>
          </a:xfrm>
          <a:prstGeom prst="straightConnector1">
            <a:avLst/>
          </a:prstGeom>
          <a:noFill/>
          <a:ln w="25400" cap="flat" cmpd="sng">
            <a:solidFill>
              <a:srgbClr val="FF932B"/>
            </a:solidFill>
            <a:prstDash val="solid"/>
            <a:round/>
            <a:headEnd type="none" w="sm" len="sm"/>
            <a:tailEnd type="none" w="sm" len="sm"/>
          </a:ln>
        </p:spPr>
      </p:cxnSp>
      <p:cxnSp>
        <p:nvCxnSpPr>
          <p:cNvPr id="194" name="Google Shape;194;p1"/>
          <p:cNvCxnSpPr/>
          <p:nvPr/>
        </p:nvCxnSpPr>
        <p:spPr>
          <a:xfrm>
            <a:off x="4643028" y="5616627"/>
            <a:ext cx="80400" cy="0"/>
          </a:xfrm>
          <a:prstGeom prst="straightConnector1">
            <a:avLst/>
          </a:prstGeom>
          <a:noFill/>
          <a:ln w="25400" cap="flat" cmpd="sng">
            <a:solidFill>
              <a:srgbClr val="FF932B"/>
            </a:solidFill>
            <a:prstDash val="solid"/>
            <a:round/>
            <a:headEnd type="none" w="sm" len="sm"/>
            <a:tailEnd type="none" w="sm" len="sm"/>
          </a:ln>
        </p:spPr>
      </p:cxnSp>
      <p:sp>
        <p:nvSpPr>
          <p:cNvPr id="192" name="Google Shape;192;p1"/>
          <p:cNvSpPr/>
          <p:nvPr/>
        </p:nvSpPr>
        <p:spPr>
          <a:xfrm>
            <a:off x="4531654" y="5569678"/>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7"/>
        <p:cNvGrpSpPr/>
        <p:nvPr/>
      </p:nvGrpSpPr>
      <p:grpSpPr>
        <a:xfrm>
          <a:off x="0" y="0"/>
          <a:ext cx="0" cy="0"/>
          <a:chOff x="0" y="0"/>
          <a:chExt cx="0" cy="0"/>
        </a:xfrm>
      </p:grpSpPr>
      <p:sp useBgFill="1">
        <p:nvSpPr>
          <p:cNvPr id="254" name="Rectangle 253">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5A76DB0-6349-96E5-58E1-69AD213D4BB9}"/>
              </a:ext>
            </a:extLst>
          </p:cNvPr>
          <p:cNvPicPr>
            <a:picLocks noChangeAspect="1"/>
          </p:cNvPicPr>
          <p:nvPr/>
        </p:nvPicPr>
        <p:blipFill rotWithShape="1">
          <a:blip r:embed="rId3"/>
          <a:srcRect b="6076"/>
          <a:stretch/>
        </p:blipFill>
        <p:spPr>
          <a:xfrm>
            <a:off x="20" y="10"/>
            <a:ext cx="9143980" cy="4465973"/>
          </a:xfrm>
          <a:prstGeom prst="rect">
            <a:avLst/>
          </a:prstGeom>
        </p:spPr>
      </p:pic>
      <p:sp>
        <p:nvSpPr>
          <p:cNvPr id="256" name="Rectangle: Rounded Corners 255">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8" name="Google Shape;248;g2a5a1442303_0_32"/>
          <p:cNvSpPr txBox="1"/>
          <p:nvPr/>
        </p:nvSpPr>
        <p:spPr>
          <a:xfrm>
            <a:off x="425196" y="4956314"/>
            <a:ext cx="8293608" cy="1306417"/>
          </a:xfrm>
          <a:prstGeom prst="rect">
            <a:avLst/>
          </a:prstGeom>
        </p:spPr>
        <p:txBody>
          <a:bodyPr spcFirstLastPara="1" vert="horz" lIns="91440" tIns="45720" rIns="91440" bIns="45720" rtlCol="0" anchorCtr="0">
            <a:noAutofit/>
          </a:bodyPr>
          <a:lstStyle/>
          <a:p>
            <a:pPr>
              <a:lnSpc>
                <a:spcPct val="90000"/>
              </a:lnSpc>
              <a:spcAft>
                <a:spcPts val="600"/>
              </a:spcAft>
              <a:buClr>
                <a:srgbClr val="0C0C0C"/>
              </a:buClr>
              <a:buSzPts val="2800"/>
            </a:pPr>
            <a:r>
              <a:rPr lang="en-US" sz="3000" b="1" i="0" u="sng" strike="noStrike" kern="1200" cap="none" dirty="0">
                <a:solidFill>
                  <a:schemeClr val="tx1"/>
                </a:solidFill>
                <a:latin typeface="Calibri" panose="020F0502020204030204" pitchFamily="34" charset="0"/>
                <a:ea typeface="+mn-ea"/>
                <a:cs typeface="Calibri" panose="020F0502020204030204" pitchFamily="34" charset="0"/>
                <a:sym typeface="Calibri"/>
              </a:rPr>
              <a:t>Continental Slope</a:t>
            </a:r>
            <a:r>
              <a:rPr lang="en-US" sz="3000" b="1" i="0" u="none" strike="noStrike" kern="1200" cap="none" dirty="0">
                <a:solidFill>
                  <a:schemeClr val="tx1"/>
                </a:solidFill>
                <a:latin typeface="Calibri" panose="020F0502020204030204" pitchFamily="34" charset="0"/>
                <a:ea typeface="+mn-ea"/>
                <a:cs typeface="Calibri" panose="020F0502020204030204" pitchFamily="34" charset="0"/>
                <a:sym typeface="Calibri"/>
              </a:rPr>
              <a:t>: </a:t>
            </a:r>
            <a:r>
              <a:rPr lang="en-US" sz="3000" b="0" i="0" kern="1200" dirty="0">
                <a:solidFill>
                  <a:schemeClr val="tx1"/>
                </a:solidFill>
                <a:effectLst/>
                <a:latin typeface="Calibri" panose="020F0502020204030204" pitchFamily="34" charset="0"/>
                <a:ea typeface="+mn-ea"/>
                <a:cs typeface="Calibri" panose="020F0502020204030204" pitchFamily="34" charset="0"/>
              </a:rPr>
              <a:t>a steep underwater hill that goes down from the edge of the continent into the deeper parts of the ocean</a:t>
            </a:r>
            <a:endParaRPr lang="en-US" sz="3000" b="1"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p:txBody>
      </p:sp>
      <p:sp>
        <p:nvSpPr>
          <p:cNvPr id="249" name="Google Shape;249;g2a5a1442303_0_32"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Right Arrow 4">
            <a:extLst>
              <a:ext uri="{FF2B5EF4-FFF2-40B4-BE49-F238E27FC236}">
                <a16:creationId xmlns:a16="http://schemas.microsoft.com/office/drawing/2014/main" id="{FD49D13E-BD6D-17C6-1572-C63F2E8C37A9}"/>
              </a:ext>
            </a:extLst>
          </p:cNvPr>
          <p:cNvSpPr/>
          <p:nvPr/>
        </p:nvSpPr>
        <p:spPr>
          <a:xfrm rot="7884327">
            <a:off x="6179153" y="1163388"/>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1A45385-6E5D-53FD-14EE-378CC58F294E}"/>
              </a:ext>
            </a:extLst>
          </p:cNvPr>
          <p:cNvSpPr txBox="1"/>
          <p:nvPr/>
        </p:nvSpPr>
        <p:spPr>
          <a:xfrm>
            <a:off x="0" y="3780982"/>
            <a:ext cx="1628972" cy="307777"/>
          </a:xfrm>
          <a:prstGeom prst="rect">
            <a:avLst/>
          </a:prstGeom>
          <a:noFill/>
        </p:spPr>
        <p:txBody>
          <a:bodyPr wrap="none" rtlCol="0">
            <a:spAutoFit/>
          </a:bodyPr>
          <a:lstStyle/>
          <a:p>
            <a:r>
              <a:rPr lang="en-US" dirty="0" err="1">
                <a:latin typeface="Calibri" panose="020F0502020204030204" pitchFamily="34" charset="0"/>
                <a:cs typeface="Calibri" panose="020F0502020204030204" pitchFamily="34" charset="0"/>
              </a:rPr>
              <a:t>Solangi</a:t>
            </a:r>
            <a:r>
              <a:rPr lang="en-US" dirty="0">
                <a:latin typeface="Calibri" panose="020F0502020204030204" pitchFamily="34" charset="0"/>
                <a:cs typeface="Calibri" panose="020F0502020204030204" pitchFamily="34" charset="0"/>
              </a:rPr>
              <a:t> et al. (2018)</a:t>
            </a:r>
          </a:p>
        </p:txBody>
      </p:sp>
    </p:spTree>
    <p:extLst>
      <p:ext uri="{BB962C8B-B14F-4D97-AF65-F5344CB8AC3E}">
        <p14:creationId xmlns:p14="http://schemas.microsoft.com/office/powerpoint/2010/main" val="1262306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2a5a1442303_0_37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g2a5a1442303_0_370"/>
          <p:cNvSpPr txBox="1"/>
          <p:nvPr/>
        </p:nvSpPr>
        <p:spPr>
          <a:xfrm>
            <a:off x="983850" y="416675"/>
            <a:ext cx="77721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b="0" i="0" u="none" strike="noStrike" cap="none">
                <a:solidFill>
                  <a:srgbClr val="000000"/>
                </a:solidFill>
                <a:latin typeface="Calibri"/>
                <a:ea typeface="Calibri"/>
                <a:cs typeface="Calibri"/>
                <a:sym typeface="Calibri"/>
              </a:rPr>
              <a:t>The outermost shell of the Earth is called the…</a:t>
            </a:r>
            <a:endParaRPr sz="3500" b="0" i="0" u="none" strike="noStrike" cap="none">
              <a:solidFill>
                <a:srgbClr val="000000"/>
              </a:solidFill>
              <a:latin typeface="Arial"/>
              <a:ea typeface="Arial"/>
              <a:cs typeface="Arial"/>
              <a:sym typeface="Arial"/>
            </a:endParaRPr>
          </a:p>
        </p:txBody>
      </p:sp>
      <p:sp>
        <p:nvSpPr>
          <p:cNvPr id="264" name="Google Shape;264;g2a5a1442303_0_370"/>
          <p:cNvSpPr txBox="1"/>
          <p:nvPr/>
        </p:nvSpPr>
        <p:spPr>
          <a:xfrm>
            <a:off x="344550" y="2755650"/>
            <a:ext cx="4319700" cy="15024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rgbClr val="000000"/>
              </a:buClr>
              <a:buSzPts val="3200"/>
              <a:buFont typeface="Arial"/>
              <a:buAutoNum type="alphaUcPeriod"/>
            </a:pPr>
            <a:r>
              <a:rPr lang="en-US" sz="3200" b="0" i="0" u="none" strike="noStrike" cap="none">
                <a:solidFill>
                  <a:srgbClr val="000000"/>
                </a:solidFill>
                <a:latin typeface="Calibri"/>
                <a:ea typeface="Calibri"/>
                <a:cs typeface="Calibri"/>
                <a:sym typeface="Calibri"/>
              </a:rPr>
              <a:t>Crust</a:t>
            </a:r>
            <a:endParaRPr sz="3200" b="0" i="0" u="none" strike="noStrike" cap="none">
              <a:solidFill>
                <a:srgbClr val="000000"/>
              </a:solidFill>
              <a:latin typeface="Arial"/>
              <a:ea typeface="Arial"/>
              <a:cs typeface="Arial"/>
              <a:sym typeface="Arial"/>
            </a:endParaRPr>
          </a:p>
          <a:p>
            <a:pPr marL="457200" marR="0" lvl="0" indent="-457200" algn="l" rtl="0">
              <a:lnSpc>
                <a:spcPct val="115000"/>
              </a:lnSpc>
              <a:spcBef>
                <a:spcPts val="0"/>
              </a:spcBef>
              <a:spcAft>
                <a:spcPts val="0"/>
              </a:spcAft>
              <a:buClr>
                <a:srgbClr val="000000"/>
              </a:buClr>
              <a:buSzPts val="3200"/>
              <a:buFont typeface="Arial"/>
              <a:buAutoNum type="alphaUcPeriod"/>
            </a:pPr>
            <a:r>
              <a:rPr lang="en-US" sz="3200" b="0" i="0" u="none" strike="noStrike" cap="none">
                <a:solidFill>
                  <a:srgbClr val="000000"/>
                </a:solidFill>
                <a:latin typeface="Calibri"/>
                <a:ea typeface="Calibri"/>
                <a:cs typeface="Calibri"/>
                <a:sym typeface="Calibri"/>
              </a:rPr>
              <a:t>Core</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65" name="Google Shape;265;g2a5a1442303_0_370"/>
          <p:cNvPicPr preferRelativeResize="0"/>
          <p:nvPr/>
        </p:nvPicPr>
        <p:blipFill rotWithShape="1">
          <a:blip r:embed="rId4">
            <a:alphaModFix/>
          </a:blip>
          <a:srcRect/>
          <a:stretch/>
        </p:blipFill>
        <p:spPr>
          <a:xfrm>
            <a:off x="3336625" y="2358950"/>
            <a:ext cx="5419326" cy="3748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2a5df758484_0_16"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g2a5df758484_0_16"/>
          <p:cNvSpPr txBox="1"/>
          <p:nvPr/>
        </p:nvSpPr>
        <p:spPr>
          <a:xfrm>
            <a:off x="983850" y="416675"/>
            <a:ext cx="77721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b="0" i="0" u="none" strike="noStrike" cap="none">
                <a:solidFill>
                  <a:srgbClr val="000000"/>
                </a:solidFill>
                <a:latin typeface="Calibri"/>
                <a:ea typeface="Calibri"/>
                <a:cs typeface="Calibri"/>
                <a:sym typeface="Calibri"/>
              </a:rPr>
              <a:t>The outermost shell of the Earth is called the…</a:t>
            </a:r>
            <a:endParaRPr sz="3500" b="0" i="0" u="none" strike="noStrike" cap="none">
              <a:solidFill>
                <a:srgbClr val="000000"/>
              </a:solidFill>
              <a:latin typeface="Arial"/>
              <a:ea typeface="Arial"/>
              <a:cs typeface="Arial"/>
              <a:sym typeface="Arial"/>
            </a:endParaRPr>
          </a:p>
        </p:txBody>
      </p:sp>
      <p:sp>
        <p:nvSpPr>
          <p:cNvPr id="273" name="Google Shape;273;g2a5df758484_0_16"/>
          <p:cNvSpPr txBox="1"/>
          <p:nvPr/>
        </p:nvSpPr>
        <p:spPr>
          <a:xfrm>
            <a:off x="344550" y="2755650"/>
            <a:ext cx="4319700" cy="15024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rgbClr val="FF0000"/>
              </a:buClr>
              <a:buSzPts val="3200"/>
              <a:buFont typeface="Arial"/>
              <a:buAutoNum type="alphaUcPeriod"/>
            </a:pPr>
            <a:r>
              <a:rPr lang="en-US" sz="3200" b="1" i="0" u="none" strike="noStrike" cap="none">
                <a:solidFill>
                  <a:srgbClr val="FF0000"/>
                </a:solidFill>
                <a:latin typeface="Calibri"/>
                <a:ea typeface="Calibri"/>
                <a:cs typeface="Calibri"/>
                <a:sym typeface="Calibri"/>
              </a:rPr>
              <a:t>Crust</a:t>
            </a:r>
            <a:endParaRPr sz="3200" b="1" i="0" u="none" strike="noStrike" cap="none">
              <a:solidFill>
                <a:srgbClr val="FF0000"/>
              </a:solidFill>
              <a:latin typeface="Arial"/>
              <a:ea typeface="Arial"/>
              <a:cs typeface="Arial"/>
              <a:sym typeface="Arial"/>
            </a:endParaRPr>
          </a:p>
          <a:p>
            <a:pPr marL="457200" marR="0" lvl="0" indent="-457200" algn="l" rtl="0">
              <a:lnSpc>
                <a:spcPct val="115000"/>
              </a:lnSpc>
              <a:spcBef>
                <a:spcPts val="0"/>
              </a:spcBef>
              <a:spcAft>
                <a:spcPts val="0"/>
              </a:spcAft>
              <a:buClr>
                <a:srgbClr val="000000"/>
              </a:buClr>
              <a:buSzPts val="3200"/>
              <a:buFont typeface="Arial"/>
              <a:buAutoNum type="alphaUcPeriod"/>
            </a:pPr>
            <a:r>
              <a:rPr lang="en-US" sz="3200" b="0" i="0" u="none" strike="noStrike" cap="none">
                <a:solidFill>
                  <a:srgbClr val="000000"/>
                </a:solidFill>
                <a:latin typeface="Calibri"/>
                <a:ea typeface="Calibri"/>
                <a:cs typeface="Calibri"/>
                <a:sym typeface="Calibri"/>
              </a:rPr>
              <a:t>Core</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74" name="Google Shape;274;g2a5df758484_0_16"/>
          <p:cNvPicPr preferRelativeResize="0"/>
          <p:nvPr/>
        </p:nvPicPr>
        <p:blipFill rotWithShape="1">
          <a:blip r:embed="rId4">
            <a:alphaModFix/>
          </a:blip>
          <a:srcRect/>
          <a:stretch/>
        </p:blipFill>
        <p:spPr>
          <a:xfrm>
            <a:off x="3336625" y="2358950"/>
            <a:ext cx="5419326" cy="3748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2a613fe29c9_4_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g2a613fe29c9_4_0"/>
          <p:cNvSpPr txBox="1"/>
          <p:nvPr/>
        </p:nvSpPr>
        <p:spPr>
          <a:xfrm>
            <a:off x="983850" y="416675"/>
            <a:ext cx="7772100" cy="1616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0" i="0" u="sng" strike="noStrike" cap="none">
                <a:solidFill>
                  <a:srgbClr val="000000"/>
                </a:solidFill>
                <a:latin typeface="Calibri"/>
                <a:ea typeface="Calibri"/>
                <a:cs typeface="Calibri"/>
                <a:sym typeface="Calibri"/>
              </a:rPr>
              <a:t>True or False</a:t>
            </a:r>
            <a:r>
              <a:rPr lang="en-US" sz="3200" b="0" i="0" u="none" strike="noStrike" cap="none">
                <a:solidFill>
                  <a:srgbClr val="000000"/>
                </a:solidFill>
                <a:latin typeface="Calibri"/>
                <a:ea typeface="Calibri"/>
                <a:cs typeface="Calibri"/>
                <a:sym typeface="Calibri"/>
              </a:rPr>
              <a:t>: </a:t>
            </a:r>
            <a:r>
              <a:rPr lang="en-US" sz="3300" b="0" i="0" u="none" strike="noStrike" cap="none">
                <a:solidFill>
                  <a:srgbClr val="0C0C0C"/>
                </a:solidFill>
                <a:latin typeface="Calibri"/>
                <a:ea typeface="Calibri"/>
                <a:cs typeface="Calibri"/>
                <a:sym typeface="Calibri"/>
              </a:rPr>
              <a:t>Tectonic plates are huge pieces of the Earth's surface that fit together like a puzzle and move very slowly over time.</a:t>
            </a:r>
            <a:endParaRPr sz="3200" b="0" i="0" u="none" strike="noStrike" cap="none">
              <a:solidFill>
                <a:srgbClr val="000000"/>
              </a:solidFill>
              <a:latin typeface="Arial"/>
              <a:ea typeface="Arial"/>
              <a:cs typeface="Arial"/>
              <a:sym typeface="Arial"/>
            </a:endParaRPr>
          </a:p>
        </p:txBody>
      </p:sp>
      <p:pic>
        <p:nvPicPr>
          <p:cNvPr id="282" name="Google Shape;282;g2a613fe29c9_4_0"/>
          <p:cNvPicPr preferRelativeResize="0"/>
          <p:nvPr/>
        </p:nvPicPr>
        <p:blipFill rotWithShape="1">
          <a:blip r:embed="rId4">
            <a:alphaModFix/>
          </a:blip>
          <a:srcRect/>
          <a:stretch/>
        </p:blipFill>
        <p:spPr>
          <a:xfrm>
            <a:off x="1420861" y="2161255"/>
            <a:ext cx="6302277" cy="431949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2a613fe29c9_4_7"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g2a613fe29c9_4_7"/>
          <p:cNvSpPr txBox="1"/>
          <p:nvPr/>
        </p:nvSpPr>
        <p:spPr>
          <a:xfrm>
            <a:off x="983850" y="416675"/>
            <a:ext cx="7772100" cy="1616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1" i="0" u="sng" strike="noStrike" cap="none">
                <a:solidFill>
                  <a:srgbClr val="FF0000"/>
                </a:solidFill>
                <a:latin typeface="Calibri"/>
                <a:ea typeface="Calibri"/>
                <a:cs typeface="Calibri"/>
                <a:sym typeface="Calibri"/>
              </a:rPr>
              <a:t>True</a:t>
            </a:r>
            <a:r>
              <a:rPr lang="en-US" sz="3200" b="0" i="0" u="sng" strike="noStrike" cap="none">
                <a:solidFill>
                  <a:srgbClr val="000000"/>
                </a:solidFill>
                <a:latin typeface="Calibri"/>
                <a:ea typeface="Calibri"/>
                <a:cs typeface="Calibri"/>
                <a:sym typeface="Calibri"/>
              </a:rPr>
              <a:t> or False</a:t>
            </a:r>
            <a:r>
              <a:rPr lang="en-US" sz="3200" b="0" i="0" u="none" strike="noStrike" cap="none">
                <a:solidFill>
                  <a:srgbClr val="000000"/>
                </a:solidFill>
                <a:latin typeface="Calibri"/>
                <a:ea typeface="Calibri"/>
                <a:cs typeface="Calibri"/>
                <a:sym typeface="Calibri"/>
              </a:rPr>
              <a:t>: </a:t>
            </a:r>
            <a:r>
              <a:rPr lang="en-US" sz="3300" b="0" i="0" u="none" strike="noStrike" cap="none">
                <a:solidFill>
                  <a:srgbClr val="0C0C0C"/>
                </a:solidFill>
                <a:latin typeface="Calibri"/>
                <a:ea typeface="Calibri"/>
                <a:cs typeface="Calibri"/>
                <a:sym typeface="Calibri"/>
              </a:rPr>
              <a:t>Tectonic plates are huge pieces of the Earth's surface that fit together like a puzzle and move very slowly over time.</a:t>
            </a:r>
            <a:endParaRPr sz="3200" b="0" i="0" u="none" strike="noStrike" cap="none">
              <a:solidFill>
                <a:srgbClr val="000000"/>
              </a:solidFill>
              <a:latin typeface="Arial"/>
              <a:ea typeface="Arial"/>
              <a:cs typeface="Arial"/>
              <a:sym typeface="Arial"/>
            </a:endParaRPr>
          </a:p>
        </p:txBody>
      </p:sp>
      <p:pic>
        <p:nvPicPr>
          <p:cNvPr id="290" name="Google Shape;290;g2a613fe29c9_4_7"/>
          <p:cNvPicPr preferRelativeResize="0"/>
          <p:nvPr/>
        </p:nvPicPr>
        <p:blipFill rotWithShape="1">
          <a:blip r:embed="rId4">
            <a:alphaModFix/>
          </a:blip>
          <a:srcRect/>
          <a:stretch/>
        </p:blipFill>
        <p:spPr>
          <a:xfrm>
            <a:off x="1420861" y="2161255"/>
            <a:ext cx="6302277" cy="431949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2a5a1442303_0_386"/>
          <p:cNvSpPr txBox="1"/>
          <p:nvPr/>
        </p:nvSpPr>
        <p:spPr>
          <a:xfrm>
            <a:off x="1466732" y="306697"/>
            <a:ext cx="70095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2800" b="0" i="0" u="none" strike="noStrike" cap="none">
                <a:solidFill>
                  <a:srgbClr val="0C0C0C"/>
                </a:solidFill>
                <a:latin typeface="Calibri"/>
                <a:ea typeface="Calibri"/>
                <a:cs typeface="Calibri"/>
                <a:sym typeface="Calibri"/>
              </a:rPr>
              <a:t>A _____ is a long _____ in the surface of the Earth.</a:t>
            </a:r>
            <a:endParaRPr sz="2800" b="0" i="0"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b="0" i="0"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b="0" i="0" u="none" strike="noStrike" cap="none">
              <a:solidFill>
                <a:srgbClr val="0C0C0C"/>
              </a:solidFill>
              <a:latin typeface="Calibri"/>
              <a:ea typeface="Calibri"/>
              <a:cs typeface="Calibri"/>
              <a:sym typeface="Calibri"/>
            </a:endParaRPr>
          </a:p>
          <a:p>
            <a:pPr marL="457200" marR="0" lvl="0" indent="-406400" algn="l" rtl="0">
              <a:lnSpc>
                <a:spcPct val="100000"/>
              </a:lnSpc>
              <a:spcBef>
                <a:spcPts val="0"/>
              </a:spcBef>
              <a:spcAft>
                <a:spcPts val="0"/>
              </a:spcAft>
              <a:buClr>
                <a:srgbClr val="0C0C0C"/>
              </a:buClr>
              <a:buSzPts val="2800"/>
              <a:buFont typeface="Calibri"/>
              <a:buAutoNum type="alphaUcPeriod"/>
            </a:pPr>
            <a:r>
              <a:rPr lang="en-US" sz="2800" b="0" i="0" u="none" strike="noStrike" cap="none">
                <a:solidFill>
                  <a:srgbClr val="0C0C0C"/>
                </a:solidFill>
                <a:latin typeface="Calibri"/>
                <a:ea typeface="Calibri"/>
                <a:cs typeface="Calibri"/>
                <a:sym typeface="Calibri"/>
              </a:rPr>
              <a:t>fault, crack</a:t>
            </a:r>
            <a:endParaRPr sz="2800" b="0" i="0" u="none" strike="noStrike" cap="none">
              <a:solidFill>
                <a:srgbClr val="0C0C0C"/>
              </a:solidFill>
              <a:latin typeface="Calibri"/>
              <a:ea typeface="Calibri"/>
              <a:cs typeface="Calibri"/>
              <a:sym typeface="Calibri"/>
            </a:endParaRPr>
          </a:p>
          <a:p>
            <a:pPr marL="457200" marR="0" lvl="0" indent="-406400" algn="l" rtl="0">
              <a:lnSpc>
                <a:spcPct val="100000"/>
              </a:lnSpc>
              <a:spcBef>
                <a:spcPts val="0"/>
              </a:spcBef>
              <a:spcAft>
                <a:spcPts val="0"/>
              </a:spcAft>
              <a:buClr>
                <a:srgbClr val="0C0C0C"/>
              </a:buClr>
              <a:buSzPts val="2800"/>
              <a:buFont typeface="Calibri"/>
              <a:buAutoNum type="alphaUcPeriod"/>
            </a:pPr>
            <a:r>
              <a:rPr lang="en-US" sz="2800" b="0" i="0" u="none" strike="noStrike" cap="none">
                <a:solidFill>
                  <a:srgbClr val="0C0C0C"/>
                </a:solidFill>
                <a:latin typeface="Calibri"/>
                <a:ea typeface="Calibri"/>
                <a:cs typeface="Calibri"/>
                <a:sym typeface="Calibri"/>
              </a:rPr>
              <a:t>crack, fault</a:t>
            </a:r>
            <a:endParaRPr sz="2800" b="0" i="0"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b="0" i="0" u="none" strike="noStrike" cap="none">
              <a:solidFill>
                <a:srgbClr val="0C0C0C"/>
              </a:solidFill>
              <a:latin typeface="Calibri"/>
              <a:ea typeface="Calibri"/>
              <a:cs typeface="Calibri"/>
              <a:sym typeface="Calibri"/>
            </a:endParaRPr>
          </a:p>
        </p:txBody>
      </p:sp>
      <p:sp>
        <p:nvSpPr>
          <p:cNvPr id="297" name="Google Shape;297;g2a5a1442303_0_386"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8" name="Google Shape;298;g2a5a1442303_0_386"/>
          <p:cNvPicPr preferRelativeResize="0"/>
          <p:nvPr/>
        </p:nvPicPr>
        <p:blipFill rotWithShape="1">
          <a:blip r:embed="rId4">
            <a:alphaModFix/>
          </a:blip>
          <a:srcRect/>
          <a:stretch/>
        </p:blipFill>
        <p:spPr>
          <a:xfrm>
            <a:off x="3832771" y="3173575"/>
            <a:ext cx="4944748" cy="331017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2a5df758484_0_33"/>
          <p:cNvSpPr txBox="1"/>
          <p:nvPr/>
        </p:nvSpPr>
        <p:spPr>
          <a:xfrm>
            <a:off x="1466732" y="306697"/>
            <a:ext cx="70095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2800" b="0" i="0" u="none" strike="noStrike" cap="none">
                <a:solidFill>
                  <a:srgbClr val="0C0C0C"/>
                </a:solidFill>
                <a:latin typeface="Calibri"/>
                <a:ea typeface="Calibri"/>
                <a:cs typeface="Calibri"/>
                <a:sym typeface="Calibri"/>
              </a:rPr>
              <a:t>A _____ is a long _____ in the surface of the Earth.</a:t>
            </a:r>
            <a:endParaRPr sz="2800" b="0" i="0"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b="0" i="0"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b="0" i="0" u="none" strike="noStrike" cap="none">
              <a:solidFill>
                <a:srgbClr val="0C0C0C"/>
              </a:solidFill>
              <a:latin typeface="Calibri"/>
              <a:ea typeface="Calibri"/>
              <a:cs typeface="Calibri"/>
              <a:sym typeface="Calibri"/>
            </a:endParaRPr>
          </a:p>
          <a:p>
            <a:pPr marL="457200" marR="0" lvl="0" indent="-406400" algn="l" rtl="0">
              <a:lnSpc>
                <a:spcPct val="100000"/>
              </a:lnSpc>
              <a:spcBef>
                <a:spcPts val="0"/>
              </a:spcBef>
              <a:spcAft>
                <a:spcPts val="0"/>
              </a:spcAft>
              <a:buClr>
                <a:srgbClr val="FF0000"/>
              </a:buClr>
              <a:buSzPts val="2800"/>
              <a:buFont typeface="Calibri"/>
              <a:buAutoNum type="alphaUcPeriod"/>
            </a:pPr>
            <a:r>
              <a:rPr lang="en-US" sz="2800" b="1" i="0" u="none" strike="noStrike" cap="none">
                <a:solidFill>
                  <a:srgbClr val="FF0000"/>
                </a:solidFill>
                <a:latin typeface="Calibri"/>
                <a:ea typeface="Calibri"/>
                <a:cs typeface="Calibri"/>
                <a:sym typeface="Calibri"/>
              </a:rPr>
              <a:t>fault, crack</a:t>
            </a:r>
            <a:endParaRPr sz="2800" b="1" i="0" u="none" strike="noStrike" cap="none">
              <a:solidFill>
                <a:srgbClr val="FF0000"/>
              </a:solidFill>
              <a:latin typeface="Calibri"/>
              <a:ea typeface="Calibri"/>
              <a:cs typeface="Calibri"/>
              <a:sym typeface="Calibri"/>
            </a:endParaRPr>
          </a:p>
          <a:p>
            <a:pPr marL="457200" marR="0" lvl="0" indent="-406400" algn="l" rtl="0">
              <a:lnSpc>
                <a:spcPct val="100000"/>
              </a:lnSpc>
              <a:spcBef>
                <a:spcPts val="0"/>
              </a:spcBef>
              <a:spcAft>
                <a:spcPts val="0"/>
              </a:spcAft>
              <a:buClr>
                <a:srgbClr val="0C0C0C"/>
              </a:buClr>
              <a:buSzPts val="2800"/>
              <a:buFont typeface="Calibri"/>
              <a:buAutoNum type="alphaUcPeriod"/>
            </a:pPr>
            <a:r>
              <a:rPr lang="en-US" sz="2800" b="0" i="0" u="none" strike="noStrike" cap="none">
                <a:solidFill>
                  <a:srgbClr val="0C0C0C"/>
                </a:solidFill>
                <a:latin typeface="Calibri"/>
                <a:ea typeface="Calibri"/>
                <a:cs typeface="Calibri"/>
                <a:sym typeface="Calibri"/>
              </a:rPr>
              <a:t>crack, fault</a:t>
            </a:r>
            <a:endParaRPr sz="2800" b="0" i="0"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b="0" i="0" u="none" strike="noStrike" cap="none">
              <a:solidFill>
                <a:srgbClr val="0C0C0C"/>
              </a:solidFill>
              <a:latin typeface="Calibri"/>
              <a:ea typeface="Calibri"/>
              <a:cs typeface="Calibri"/>
              <a:sym typeface="Calibri"/>
            </a:endParaRPr>
          </a:p>
        </p:txBody>
      </p:sp>
      <p:sp>
        <p:nvSpPr>
          <p:cNvPr id="305" name="Google Shape;305;g2a5df758484_0_33"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6" name="Google Shape;306;g2a5df758484_0_33"/>
          <p:cNvPicPr preferRelativeResize="0"/>
          <p:nvPr/>
        </p:nvPicPr>
        <p:blipFill rotWithShape="1">
          <a:blip r:embed="rId4">
            <a:alphaModFix/>
          </a:blip>
          <a:srcRect/>
          <a:stretch/>
        </p:blipFill>
        <p:spPr>
          <a:xfrm>
            <a:off x="3832771" y="3173575"/>
            <a:ext cx="4944748" cy="331017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7e576c1a67_0_281"/>
          <p:cNvSpPr txBox="1">
            <a:spLocks noGrp="1"/>
          </p:cNvSpPr>
          <p:nvPr>
            <p:ph type="subTitle" idx="1"/>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Continental Shelf</a:t>
            </a:r>
            <a:r>
              <a:rPr lang="en-US" b="1" dirty="0">
                <a:solidFill>
                  <a:schemeClr val="dk1"/>
                </a:solidFill>
              </a:rPr>
              <a:t>: </a:t>
            </a:r>
            <a:r>
              <a:rPr lang="en-US" dirty="0">
                <a:solidFill>
                  <a:schemeClr val="dk1"/>
                </a:solidFill>
                <a:highlight>
                  <a:srgbClr val="FFFFFF"/>
                </a:highlight>
              </a:rPr>
              <a:t>The </a:t>
            </a:r>
            <a:r>
              <a:rPr lang="en-US" u="sng" dirty="0">
                <a:solidFill>
                  <a:schemeClr val="dk1"/>
                </a:solidFill>
                <a:highlight>
                  <a:srgbClr val="FFFFFF"/>
                </a:highlight>
              </a:rPr>
              <a:t>           </a:t>
            </a:r>
            <a:r>
              <a:rPr lang="en-US" dirty="0">
                <a:solidFill>
                  <a:schemeClr val="dk1"/>
                </a:solidFill>
                <a:highlight>
                  <a:srgbClr val="FFFFFF"/>
                </a:highlight>
              </a:rPr>
              <a:t> of a continent that is underwater</a:t>
            </a:r>
            <a:endParaRPr dirty="0">
              <a:solidFill>
                <a:schemeClr val="dk1"/>
              </a:solidFill>
            </a:endParaRPr>
          </a:p>
        </p:txBody>
      </p:sp>
      <p:pic>
        <p:nvPicPr>
          <p:cNvPr id="323" name="Google Shape;323;g27e576c1a67_0_281"/>
          <p:cNvPicPr preferRelativeResize="0"/>
          <p:nvPr/>
        </p:nvPicPr>
        <p:blipFill>
          <a:blip r:embed="rId3">
            <a:alphaModFix/>
          </a:blip>
          <a:stretch>
            <a:fillRect/>
          </a:stretch>
        </p:blipFill>
        <p:spPr>
          <a:xfrm>
            <a:off x="1826325" y="2137400"/>
            <a:ext cx="5758601" cy="4165400"/>
          </a:xfrm>
          <a:prstGeom prst="rect">
            <a:avLst/>
          </a:prstGeom>
          <a:noFill/>
          <a:ln>
            <a:noFill/>
          </a:ln>
        </p:spPr>
      </p:pic>
      <p:sp>
        <p:nvSpPr>
          <p:cNvPr id="3" name="Google Shape;305;g2a5df758484_0_33" descr="Questions">
            <a:extLst>
              <a:ext uri="{FF2B5EF4-FFF2-40B4-BE49-F238E27FC236}">
                <a16:creationId xmlns:a16="http://schemas.microsoft.com/office/drawing/2014/main" id="{DC546D6B-6087-7594-A5FA-6B5F57091F13}"/>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29441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7e576c1a67_0_281"/>
          <p:cNvSpPr txBox="1">
            <a:spLocks noGrp="1"/>
          </p:cNvSpPr>
          <p:nvPr>
            <p:ph type="subTitle" idx="1"/>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Continental Shelf</a:t>
            </a:r>
            <a:r>
              <a:rPr lang="en-US" b="1" dirty="0">
                <a:solidFill>
                  <a:schemeClr val="dk1"/>
                </a:solidFill>
              </a:rPr>
              <a:t>: </a:t>
            </a:r>
            <a:r>
              <a:rPr lang="en-US" dirty="0">
                <a:solidFill>
                  <a:schemeClr val="dk1"/>
                </a:solidFill>
                <a:highlight>
                  <a:srgbClr val="FFFFFF"/>
                </a:highlight>
              </a:rPr>
              <a:t>The </a:t>
            </a:r>
            <a:r>
              <a:rPr lang="en-US" b="1" u="sng" dirty="0">
                <a:solidFill>
                  <a:srgbClr val="FF0000"/>
                </a:solidFill>
                <a:highlight>
                  <a:srgbClr val="FFFFFF"/>
                </a:highlight>
              </a:rPr>
              <a:t>edge</a:t>
            </a:r>
            <a:r>
              <a:rPr lang="en-US" dirty="0">
                <a:solidFill>
                  <a:schemeClr val="dk1"/>
                </a:solidFill>
                <a:highlight>
                  <a:srgbClr val="FFFFFF"/>
                </a:highlight>
              </a:rPr>
              <a:t> of a continent that is underwater</a:t>
            </a:r>
            <a:endParaRPr dirty="0">
              <a:solidFill>
                <a:schemeClr val="dk1"/>
              </a:solidFill>
            </a:endParaRPr>
          </a:p>
        </p:txBody>
      </p:sp>
      <p:pic>
        <p:nvPicPr>
          <p:cNvPr id="323" name="Google Shape;323;g27e576c1a67_0_281"/>
          <p:cNvPicPr preferRelativeResize="0"/>
          <p:nvPr/>
        </p:nvPicPr>
        <p:blipFill>
          <a:blip r:embed="rId3">
            <a:alphaModFix/>
          </a:blip>
          <a:stretch>
            <a:fillRect/>
          </a:stretch>
        </p:blipFill>
        <p:spPr>
          <a:xfrm>
            <a:off x="1826325" y="2137400"/>
            <a:ext cx="5758601" cy="4165400"/>
          </a:xfrm>
          <a:prstGeom prst="rect">
            <a:avLst/>
          </a:prstGeom>
          <a:noFill/>
          <a:ln>
            <a:noFill/>
          </a:ln>
        </p:spPr>
      </p:pic>
      <p:sp>
        <p:nvSpPr>
          <p:cNvPr id="3" name="Google Shape;305;g2a5df758484_0_33" descr="Questions">
            <a:extLst>
              <a:ext uri="{FF2B5EF4-FFF2-40B4-BE49-F238E27FC236}">
                <a16:creationId xmlns:a16="http://schemas.microsoft.com/office/drawing/2014/main" id="{D598D61D-2DBA-982F-0C8B-508903955672}"/>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04362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058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1" name="Google Shape;201;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202" name="Google Shape;202;p2"/>
          <p:cNvSpPr txBox="1"/>
          <p:nvPr/>
        </p:nvSpPr>
        <p:spPr>
          <a:xfrm>
            <a:off x="1247400" y="368000"/>
            <a:ext cx="66492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6000" b="1" dirty="0">
                <a:latin typeface="Calibri"/>
                <a:ea typeface="Calibri"/>
                <a:cs typeface="Calibri"/>
                <a:sym typeface="Calibri"/>
              </a:rPr>
              <a:t>Continental Rise</a:t>
            </a:r>
            <a:endParaRPr sz="1800" b="0" i="0" u="none" strike="noStrike" cap="none" dirty="0">
              <a:solidFill>
                <a:srgbClr val="000000"/>
              </a:solidFill>
              <a:latin typeface="Calibri"/>
              <a:ea typeface="Calibri"/>
              <a:cs typeface="Calibri"/>
              <a:sym typeface="Calibri"/>
            </a:endParaRPr>
          </a:p>
        </p:txBody>
      </p:sp>
      <p:pic>
        <p:nvPicPr>
          <p:cNvPr id="203" name="Google Shape;203;p2"/>
          <p:cNvPicPr preferRelativeResize="0"/>
          <p:nvPr/>
        </p:nvPicPr>
        <p:blipFill>
          <a:blip r:embed="rId3">
            <a:alphaModFix/>
          </a:blip>
          <a:stretch>
            <a:fillRect/>
          </a:stretch>
        </p:blipFill>
        <p:spPr>
          <a:xfrm>
            <a:off x="1373988" y="1536200"/>
            <a:ext cx="6396036" cy="5169399"/>
          </a:xfrm>
          <a:prstGeom prst="rect">
            <a:avLst/>
          </a:prstGeom>
          <a:noFill/>
          <a:ln>
            <a:noFill/>
          </a:ln>
        </p:spPr>
      </p:pic>
      <p:sp>
        <p:nvSpPr>
          <p:cNvPr id="204" name="Google Shape;204;p2"/>
          <p:cNvSpPr/>
          <p:nvPr/>
        </p:nvSpPr>
        <p:spPr>
          <a:xfrm>
            <a:off x="4925875" y="4391149"/>
            <a:ext cx="3512400" cy="1538163"/>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rgbClr val="FF0000"/>
              </a:highlight>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 name="Picture 1">
            <a:extLst>
              <a:ext uri="{FF2B5EF4-FFF2-40B4-BE49-F238E27FC236}">
                <a16:creationId xmlns:a16="http://schemas.microsoft.com/office/drawing/2014/main" id="{95A76DB0-6349-96E5-58E1-69AD213D4BB9}"/>
              </a:ext>
            </a:extLst>
          </p:cNvPr>
          <p:cNvPicPr>
            <a:picLocks noChangeAspect="1"/>
          </p:cNvPicPr>
          <p:nvPr/>
        </p:nvPicPr>
        <p:blipFill rotWithShape="1">
          <a:blip r:embed="rId3"/>
          <a:srcRect b="6076"/>
          <a:stretch/>
        </p:blipFill>
        <p:spPr>
          <a:xfrm>
            <a:off x="20" y="10"/>
            <a:ext cx="9143980" cy="4465973"/>
          </a:xfrm>
          <a:prstGeom prst="rect">
            <a:avLst/>
          </a:prstGeom>
        </p:spPr>
      </p:pic>
      <p:sp>
        <p:nvSpPr>
          <p:cNvPr id="248" name="Google Shape;248;g2a5a1442303_0_32"/>
          <p:cNvSpPr txBox="1"/>
          <p:nvPr/>
        </p:nvSpPr>
        <p:spPr>
          <a:xfrm>
            <a:off x="425196" y="4956314"/>
            <a:ext cx="8293608" cy="1306417"/>
          </a:xfrm>
          <a:prstGeom prst="rect">
            <a:avLst/>
          </a:prstGeom>
        </p:spPr>
        <p:txBody>
          <a:bodyPr spcFirstLastPara="1" vert="horz" lIns="91440" tIns="45720" rIns="91440" bIns="45720" rtlCol="0" anchorCtr="0">
            <a:noAutofit/>
          </a:bodyPr>
          <a:lstStyle/>
          <a:p>
            <a:pPr>
              <a:lnSpc>
                <a:spcPct val="90000"/>
              </a:lnSpc>
              <a:spcAft>
                <a:spcPts val="600"/>
              </a:spcAft>
              <a:buClr>
                <a:srgbClr val="0C0C0C"/>
              </a:buClr>
              <a:buSzPts val="2800"/>
            </a:pPr>
            <a:r>
              <a:rPr lang="en-US" sz="3000" b="1" i="0" u="sng" strike="noStrike" kern="1200" cap="none" dirty="0">
                <a:solidFill>
                  <a:schemeClr val="tx1"/>
                </a:solidFill>
                <a:latin typeface="Calibri" panose="020F0502020204030204" pitchFamily="34" charset="0"/>
                <a:ea typeface="+mn-ea"/>
                <a:cs typeface="Calibri" panose="020F0502020204030204" pitchFamily="34" charset="0"/>
                <a:sym typeface="Calibri"/>
              </a:rPr>
              <a:t>True or False:  </a:t>
            </a:r>
            <a:r>
              <a:rPr lang="en-US" sz="3000" i="0" strike="noStrike" kern="1200" cap="none" dirty="0">
                <a:solidFill>
                  <a:schemeClr val="tx1"/>
                </a:solidFill>
                <a:latin typeface="Calibri" panose="020F0502020204030204" pitchFamily="34" charset="0"/>
                <a:ea typeface="+mn-ea"/>
                <a:cs typeface="Calibri" panose="020F0502020204030204" pitchFamily="34" charset="0"/>
                <a:sym typeface="Calibri"/>
              </a:rPr>
              <a:t>A continental </a:t>
            </a:r>
            <a:r>
              <a:rPr lang="en-US" sz="3000" kern="1200" dirty="0">
                <a:solidFill>
                  <a:schemeClr val="tx1"/>
                </a:solidFill>
                <a:latin typeface="Calibri" panose="020F0502020204030204" pitchFamily="34" charset="0"/>
                <a:ea typeface="+mn-ea"/>
                <a:cs typeface="Calibri" panose="020F0502020204030204" pitchFamily="34" charset="0"/>
                <a:sym typeface="Calibri"/>
              </a:rPr>
              <a:t>s</a:t>
            </a:r>
            <a:r>
              <a:rPr lang="en-US" sz="3000" i="0" strike="noStrike" kern="1200" cap="none" dirty="0">
                <a:solidFill>
                  <a:schemeClr val="tx1"/>
                </a:solidFill>
                <a:latin typeface="Calibri" panose="020F0502020204030204" pitchFamily="34" charset="0"/>
                <a:ea typeface="+mn-ea"/>
                <a:cs typeface="Calibri" panose="020F0502020204030204" pitchFamily="34" charset="0"/>
                <a:sym typeface="Calibri"/>
              </a:rPr>
              <a:t>lope</a:t>
            </a:r>
            <a:r>
              <a:rPr lang="en-US" sz="3000" kern="1200" dirty="0">
                <a:solidFill>
                  <a:schemeClr val="tx1"/>
                </a:solidFill>
                <a:latin typeface="Calibri" panose="020F0502020204030204" pitchFamily="34" charset="0"/>
                <a:ea typeface="+mn-ea"/>
                <a:cs typeface="Calibri" panose="020F0502020204030204" pitchFamily="34" charset="0"/>
                <a:sym typeface="Calibri"/>
              </a:rPr>
              <a:t> is </a:t>
            </a:r>
            <a:r>
              <a:rPr lang="en-US" sz="3000" b="0" i="0" kern="1200" dirty="0">
                <a:solidFill>
                  <a:schemeClr val="tx1"/>
                </a:solidFill>
                <a:effectLst/>
                <a:latin typeface="Calibri" panose="020F0502020204030204" pitchFamily="34" charset="0"/>
                <a:ea typeface="+mn-ea"/>
                <a:cs typeface="Calibri" panose="020F0502020204030204" pitchFamily="34" charset="0"/>
              </a:rPr>
              <a:t>a steep underwater hill that goes down from the edge of the continent into the deeper parts of the ocean</a:t>
            </a:r>
            <a:endParaRPr lang="en-US" sz="3000" b="1"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p:txBody>
      </p:sp>
      <p:sp>
        <p:nvSpPr>
          <p:cNvPr id="5" name="Right Arrow 4">
            <a:extLst>
              <a:ext uri="{FF2B5EF4-FFF2-40B4-BE49-F238E27FC236}">
                <a16:creationId xmlns:a16="http://schemas.microsoft.com/office/drawing/2014/main" id="{FD49D13E-BD6D-17C6-1572-C63F2E8C37A9}"/>
              </a:ext>
            </a:extLst>
          </p:cNvPr>
          <p:cNvSpPr/>
          <p:nvPr/>
        </p:nvSpPr>
        <p:spPr>
          <a:xfrm rot="7884327">
            <a:off x="6179153" y="1163388"/>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1A45385-6E5D-53FD-14EE-378CC58F294E}"/>
              </a:ext>
            </a:extLst>
          </p:cNvPr>
          <p:cNvSpPr txBox="1"/>
          <p:nvPr/>
        </p:nvSpPr>
        <p:spPr>
          <a:xfrm>
            <a:off x="0" y="3780982"/>
            <a:ext cx="1628972" cy="307777"/>
          </a:xfrm>
          <a:prstGeom prst="rect">
            <a:avLst/>
          </a:prstGeom>
          <a:noFill/>
        </p:spPr>
        <p:txBody>
          <a:bodyPr wrap="none" rtlCol="0">
            <a:spAutoFit/>
          </a:bodyPr>
          <a:lstStyle/>
          <a:p>
            <a:r>
              <a:rPr lang="en-US" dirty="0" err="1">
                <a:latin typeface="Calibri" panose="020F0502020204030204" pitchFamily="34" charset="0"/>
                <a:cs typeface="Calibri" panose="020F0502020204030204" pitchFamily="34" charset="0"/>
              </a:rPr>
              <a:t>Solangi</a:t>
            </a:r>
            <a:r>
              <a:rPr lang="en-US" dirty="0">
                <a:latin typeface="Calibri" panose="020F0502020204030204" pitchFamily="34" charset="0"/>
                <a:cs typeface="Calibri" panose="020F0502020204030204" pitchFamily="34" charset="0"/>
              </a:rPr>
              <a:t> et al. (2018)</a:t>
            </a:r>
          </a:p>
        </p:txBody>
      </p:sp>
      <p:sp>
        <p:nvSpPr>
          <p:cNvPr id="3" name="Google Shape;305;g2a5df758484_0_33" descr="Questions">
            <a:extLst>
              <a:ext uri="{FF2B5EF4-FFF2-40B4-BE49-F238E27FC236}">
                <a16:creationId xmlns:a16="http://schemas.microsoft.com/office/drawing/2014/main" id="{2CD3786A-F9A2-8E1F-96AC-3ADB7AF8FF11}"/>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45816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 name="Picture 1">
            <a:extLst>
              <a:ext uri="{FF2B5EF4-FFF2-40B4-BE49-F238E27FC236}">
                <a16:creationId xmlns:a16="http://schemas.microsoft.com/office/drawing/2014/main" id="{95A76DB0-6349-96E5-58E1-69AD213D4BB9}"/>
              </a:ext>
            </a:extLst>
          </p:cNvPr>
          <p:cNvPicPr>
            <a:picLocks noChangeAspect="1"/>
          </p:cNvPicPr>
          <p:nvPr/>
        </p:nvPicPr>
        <p:blipFill rotWithShape="1">
          <a:blip r:embed="rId3"/>
          <a:srcRect b="6076"/>
          <a:stretch/>
        </p:blipFill>
        <p:spPr>
          <a:xfrm>
            <a:off x="20" y="10"/>
            <a:ext cx="9143980" cy="4465973"/>
          </a:xfrm>
          <a:prstGeom prst="rect">
            <a:avLst/>
          </a:prstGeom>
        </p:spPr>
      </p:pic>
      <p:sp>
        <p:nvSpPr>
          <p:cNvPr id="248" name="Google Shape;248;g2a5a1442303_0_32"/>
          <p:cNvSpPr txBox="1"/>
          <p:nvPr/>
        </p:nvSpPr>
        <p:spPr>
          <a:xfrm>
            <a:off x="425196" y="4956314"/>
            <a:ext cx="8293608" cy="1306417"/>
          </a:xfrm>
          <a:prstGeom prst="rect">
            <a:avLst/>
          </a:prstGeom>
        </p:spPr>
        <p:txBody>
          <a:bodyPr spcFirstLastPara="1" vert="horz" lIns="91440" tIns="45720" rIns="91440" bIns="45720" rtlCol="0" anchorCtr="0">
            <a:noAutofit/>
          </a:bodyPr>
          <a:lstStyle/>
          <a:p>
            <a:pPr>
              <a:lnSpc>
                <a:spcPct val="90000"/>
              </a:lnSpc>
              <a:spcAft>
                <a:spcPts val="600"/>
              </a:spcAft>
              <a:buClr>
                <a:srgbClr val="0C0C0C"/>
              </a:buClr>
              <a:buSzPts val="2800"/>
            </a:pPr>
            <a:r>
              <a:rPr lang="en-US" sz="3000" b="1" i="0" u="sng" strike="noStrike" kern="1200" cap="none" dirty="0">
                <a:solidFill>
                  <a:srgbClr val="FF0000"/>
                </a:solidFill>
                <a:latin typeface="Calibri" panose="020F0502020204030204" pitchFamily="34" charset="0"/>
                <a:ea typeface="+mn-ea"/>
                <a:cs typeface="Calibri" panose="020F0502020204030204" pitchFamily="34" charset="0"/>
                <a:sym typeface="Calibri"/>
              </a:rPr>
              <a:t>True</a:t>
            </a:r>
            <a:r>
              <a:rPr lang="en-US" sz="3000" b="1" i="0" u="sng" strike="noStrike" kern="1200" cap="none" dirty="0">
                <a:solidFill>
                  <a:schemeClr val="tx1"/>
                </a:solidFill>
                <a:latin typeface="Calibri" panose="020F0502020204030204" pitchFamily="34" charset="0"/>
                <a:ea typeface="+mn-ea"/>
                <a:cs typeface="Calibri" panose="020F0502020204030204" pitchFamily="34" charset="0"/>
                <a:sym typeface="Calibri"/>
              </a:rPr>
              <a:t> or False:  </a:t>
            </a:r>
            <a:r>
              <a:rPr lang="en-US" sz="3000" i="0" strike="noStrike" kern="1200" cap="none" dirty="0">
                <a:solidFill>
                  <a:schemeClr val="tx1"/>
                </a:solidFill>
                <a:latin typeface="Calibri" panose="020F0502020204030204" pitchFamily="34" charset="0"/>
                <a:ea typeface="+mn-ea"/>
                <a:cs typeface="Calibri" panose="020F0502020204030204" pitchFamily="34" charset="0"/>
                <a:sym typeface="Calibri"/>
              </a:rPr>
              <a:t>A continental </a:t>
            </a:r>
            <a:r>
              <a:rPr lang="en-US" sz="3000" kern="1200" dirty="0">
                <a:solidFill>
                  <a:schemeClr val="tx1"/>
                </a:solidFill>
                <a:latin typeface="Calibri" panose="020F0502020204030204" pitchFamily="34" charset="0"/>
                <a:ea typeface="+mn-ea"/>
                <a:cs typeface="Calibri" panose="020F0502020204030204" pitchFamily="34" charset="0"/>
                <a:sym typeface="Calibri"/>
              </a:rPr>
              <a:t>s</a:t>
            </a:r>
            <a:r>
              <a:rPr lang="en-US" sz="3000" i="0" strike="noStrike" kern="1200" cap="none" dirty="0">
                <a:solidFill>
                  <a:schemeClr val="tx1"/>
                </a:solidFill>
                <a:latin typeface="Calibri" panose="020F0502020204030204" pitchFamily="34" charset="0"/>
                <a:ea typeface="+mn-ea"/>
                <a:cs typeface="Calibri" panose="020F0502020204030204" pitchFamily="34" charset="0"/>
                <a:sym typeface="Calibri"/>
              </a:rPr>
              <a:t>lope</a:t>
            </a:r>
            <a:r>
              <a:rPr lang="en-US" sz="3000" kern="1200" dirty="0">
                <a:solidFill>
                  <a:schemeClr val="tx1"/>
                </a:solidFill>
                <a:latin typeface="Calibri" panose="020F0502020204030204" pitchFamily="34" charset="0"/>
                <a:ea typeface="+mn-ea"/>
                <a:cs typeface="Calibri" panose="020F0502020204030204" pitchFamily="34" charset="0"/>
                <a:sym typeface="Calibri"/>
              </a:rPr>
              <a:t> is </a:t>
            </a:r>
            <a:r>
              <a:rPr lang="en-US" sz="3000" b="0" i="0" kern="1200" dirty="0">
                <a:solidFill>
                  <a:schemeClr val="tx1"/>
                </a:solidFill>
                <a:effectLst/>
                <a:latin typeface="Calibri" panose="020F0502020204030204" pitchFamily="34" charset="0"/>
                <a:ea typeface="+mn-ea"/>
                <a:cs typeface="Calibri" panose="020F0502020204030204" pitchFamily="34" charset="0"/>
              </a:rPr>
              <a:t>a steep underwater hill that goes down from the edge of the continent into the deeper parts of the ocean</a:t>
            </a:r>
            <a:endParaRPr lang="en-US" sz="3000" b="1"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p:txBody>
      </p:sp>
      <p:sp>
        <p:nvSpPr>
          <p:cNvPr id="5" name="Right Arrow 4">
            <a:extLst>
              <a:ext uri="{FF2B5EF4-FFF2-40B4-BE49-F238E27FC236}">
                <a16:creationId xmlns:a16="http://schemas.microsoft.com/office/drawing/2014/main" id="{FD49D13E-BD6D-17C6-1572-C63F2E8C37A9}"/>
              </a:ext>
            </a:extLst>
          </p:cNvPr>
          <p:cNvSpPr/>
          <p:nvPr/>
        </p:nvSpPr>
        <p:spPr>
          <a:xfrm rot="7884327">
            <a:off x="6179153" y="1163388"/>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1A45385-6E5D-53FD-14EE-378CC58F294E}"/>
              </a:ext>
            </a:extLst>
          </p:cNvPr>
          <p:cNvSpPr txBox="1"/>
          <p:nvPr/>
        </p:nvSpPr>
        <p:spPr>
          <a:xfrm>
            <a:off x="0" y="3780982"/>
            <a:ext cx="1628972" cy="307777"/>
          </a:xfrm>
          <a:prstGeom prst="rect">
            <a:avLst/>
          </a:prstGeom>
          <a:noFill/>
        </p:spPr>
        <p:txBody>
          <a:bodyPr wrap="none" rtlCol="0">
            <a:spAutoFit/>
          </a:bodyPr>
          <a:lstStyle/>
          <a:p>
            <a:r>
              <a:rPr lang="en-US" dirty="0" err="1">
                <a:latin typeface="Calibri" panose="020F0502020204030204" pitchFamily="34" charset="0"/>
                <a:cs typeface="Calibri" panose="020F0502020204030204" pitchFamily="34" charset="0"/>
              </a:rPr>
              <a:t>Solangi</a:t>
            </a:r>
            <a:r>
              <a:rPr lang="en-US" dirty="0">
                <a:latin typeface="Calibri" panose="020F0502020204030204" pitchFamily="34" charset="0"/>
                <a:cs typeface="Calibri" panose="020F0502020204030204" pitchFamily="34" charset="0"/>
              </a:rPr>
              <a:t> et al. (2018)</a:t>
            </a:r>
          </a:p>
        </p:txBody>
      </p:sp>
      <p:sp>
        <p:nvSpPr>
          <p:cNvPr id="3" name="Google Shape;305;g2a5df758484_0_33" descr="Questions">
            <a:extLst>
              <a:ext uri="{FF2B5EF4-FFF2-40B4-BE49-F238E27FC236}">
                <a16:creationId xmlns:a16="http://schemas.microsoft.com/office/drawing/2014/main" id="{2CD3786A-F9A2-8E1F-96AC-3ADB7AF8FF11}"/>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49711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8"/>
          <p:cNvSpPr txBox="1"/>
          <p:nvPr/>
        </p:nvSpPr>
        <p:spPr>
          <a:xfrm>
            <a:off x="1342650" y="1334950"/>
            <a:ext cx="64587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dirty="0">
                <a:solidFill>
                  <a:schemeClr val="dk1"/>
                </a:solidFill>
                <a:latin typeface="Calibri"/>
                <a:ea typeface="Calibri"/>
                <a:cs typeface="Calibri"/>
                <a:sym typeface="Calibri"/>
              </a:rPr>
              <a:t>Continental Rise</a:t>
            </a:r>
            <a:endParaRPr sz="1400" b="0" i="0" u="none" strike="noStrike" cap="none" dirty="0">
              <a:solidFill>
                <a:srgbClr val="000000"/>
              </a:solidFill>
              <a:latin typeface="Arial"/>
              <a:ea typeface="Arial"/>
              <a:cs typeface="Arial"/>
              <a:sym typeface="Arial"/>
            </a:endParaRPr>
          </a:p>
        </p:txBody>
      </p:sp>
      <p:sp>
        <p:nvSpPr>
          <p:cNvPr id="313" name="Google Shape;313;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4" name="Google Shape;314;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5" name="Picture 4" descr="A diagram of continental slope&#10;&#10;Description automatically generated">
            <a:extLst>
              <a:ext uri="{FF2B5EF4-FFF2-40B4-BE49-F238E27FC236}">
                <a16:creationId xmlns:a16="http://schemas.microsoft.com/office/drawing/2014/main" id="{774CD378-4877-0339-6E46-7AAC7CA7E86F}"/>
              </a:ext>
            </a:extLst>
          </p:cNvPr>
          <p:cNvPicPr>
            <a:picLocks noChangeAspect="1"/>
          </p:cNvPicPr>
          <p:nvPr/>
        </p:nvPicPr>
        <p:blipFill rotWithShape="1">
          <a:blip r:embed="rId3"/>
          <a:srcRect r="7371" b="1"/>
          <a:stretch/>
        </p:blipFill>
        <p:spPr>
          <a:xfrm>
            <a:off x="20" y="432"/>
            <a:ext cx="9143980" cy="4244759"/>
          </a:xfrm>
          <a:prstGeom prst="rect">
            <a:avLst/>
          </a:prstGeom>
        </p:spPr>
      </p:pic>
      <p:sp>
        <p:nvSpPr>
          <p:cNvPr id="248" name="Google Shape;248;g2a5a1442303_0_32"/>
          <p:cNvSpPr txBox="1"/>
          <p:nvPr/>
        </p:nvSpPr>
        <p:spPr>
          <a:xfrm>
            <a:off x="320270" y="4901318"/>
            <a:ext cx="8503459" cy="1465973"/>
          </a:xfrm>
          <a:prstGeom prst="rect">
            <a:avLst/>
          </a:prstGeom>
        </p:spPr>
        <p:txBody>
          <a:bodyPr spcFirstLastPara="1" vert="horz" lIns="91440" tIns="45720" rIns="91440" bIns="45720" rtlCol="0" anchorCtr="0">
            <a:noAutofit/>
          </a:bodyPr>
          <a:lstStyle/>
          <a:p>
            <a:pPr marR="0" lvl="0">
              <a:lnSpc>
                <a:spcPct val="90000"/>
              </a:lnSpc>
              <a:spcBef>
                <a:spcPts val="0"/>
              </a:spcBef>
              <a:spcAft>
                <a:spcPts val="600"/>
              </a:spcAft>
              <a:buClr>
                <a:srgbClr val="0C0C0C"/>
              </a:buClr>
              <a:buSzPts val="2800"/>
            </a:pPr>
            <a:r>
              <a:rPr lang="en-US" sz="3600" b="1" i="0" u="sng" strike="noStrike" kern="1200" cap="none" dirty="0">
                <a:solidFill>
                  <a:schemeClr val="tx1"/>
                </a:solidFill>
                <a:latin typeface="+mn-lt"/>
                <a:ea typeface="+mn-ea"/>
                <a:cs typeface="+mn-cs"/>
                <a:sym typeface="Calibri"/>
              </a:rPr>
              <a:t>Continental Rise</a:t>
            </a:r>
            <a:r>
              <a:rPr lang="en-US" sz="3600" b="1" i="0" u="none" strike="noStrike" kern="1200" cap="none" dirty="0">
                <a:solidFill>
                  <a:schemeClr val="tx1"/>
                </a:solidFill>
                <a:latin typeface="+mn-lt"/>
                <a:ea typeface="+mn-ea"/>
                <a:cs typeface="+mn-cs"/>
                <a:sym typeface="Calibri"/>
              </a:rPr>
              <a:t>: </a:t>
            </a:r>
            <a:r>
              <a:rPr lang="en-US" sz="3600" b="0" i="0" kern="1200" dirty="0">
                <a:solidFill>
                  <a:schemeClr val="tx1"/>
                </a:solidFill>
                <a:effectLst/>
                <a:latin typeface="+mn-lt"/>
                <a:ea typeface="+mn-ea"/>
                <a:cs typeface="+mn-cs"/>
              </a:rPr>
              <a:t>a gentle slope at the ocean's bottom where sand and mud collect</a:t>
            </a:r>
            <a:endParaRPr lang="en-US" sz="3600" b="1" i="0" u="none" strike="noStrike" kern="1200" cap="none" dirty="0">
              <a:solidFill>
                <a:schemeClr val="tx1"/>
              </a:solidFill>
              <a:latin typeface="+mn-lt"/>
              <a:ea typeface="+mn-ea"/>
              <a:cs typeface="+mn-cs"/>
              <a:sym typeface="Calibri"/>
            </a:endParaRPr>
          </a:p>
        </p:txBody>
      </p:sp>
      <p:sp>
        <p:nvSpPr>
          <p:cNvPr id="6" name="TextBox 5">
            <a:extLst>
              <a:ext uri="{FF2B5EF4-FFF2-40B4-BE49-F238E27FC236}">
                <a16:creationId xmlns:a16="http://schemas.microsoft.com/office/drawing/2014/main" id="{972DCB8A-1909-4BAF-2E97-3461544766BC}"/>
              </a:ext>
            </a:extLst>
          </p:cNvPr>
          <p:cNvSpPr txBox="1"/>
          <p:nvPr/>
        </p:nvSpPr>
        <p:spPr>
          <a:xfrm>
            <a:off x="8024783" y="4233080"/>
            <a:ext cx="1048685"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Woo (2005)</a:t>
            </a:r>
          </a:p>
        </p:txBody>
      </p:sp>
      <p:sp>
        <p:nvSpPr>
          <p:cNvPr id="7" name="Right Arrow 6">
            <a:extLst>
              <a:ext uri="{FF2B5EF4-FFF2-40B4-BE49-F238E27FC236}">
                <a16:creationId xmlns:a16="http://schemas.microsoft.com/office/drawing/2014/main" id="{EBCE5488-E37D-8185-6C82-808158641E1F}"/>
              </a:ext>
            </a:extLst>
          </p:cNvPr>
          <p:cNvSpPr/>
          <p:nvPr/>
        </p:nvSpPr>
        <p:spPr>
          <a:xfrm rot="12432979">
            <a:off x="5379054" y="3226353"/>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329;ge0663e53fa_0_93" descr="Artificial Intelligence">
            <a:extLst>
              <a:ext uri="{FF2B5EF4-FFF2-40B4-BE49-F238E27FC236}">
                <a16:creationId xmlns:a16="http://schemas.microsoft.com/office/drawing/2014/main" id="{7ADD95A4-51A0-C2BA-6B0D-89852BDAB65F}"/>
              </a:ext>
            </a:extLst>
          </p:cNvPr>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Google Shape;330;ge0663e53fa_0_93" descr="Blog">
            <a:extLst>
              <a:ext uri="{FF2B5EF4-FFF2-40B4-BE49-F238E27FC236}">
                <a16:creationId xmlns:a16="http://schemas.microsoft.com/office/drawing/2014/main" id="{9496D485-2C5C-B454-2A96-15113D170D71}"/>
              </a:ext>
            </a:extLst>
          </p:cNvPr>
          <p:cNvPicPr preferRelativeResize="0"/>
          <p:nvPr/>
        </p:nvPicPr>
        <p:blipFill rotWithShape="1">
          <a:blip r:embed="rId5">
            <a:alphaModFix/>
          </a:blip>
          <a:srcRect/>
          <a:stretch/>
        </p:blipFill>
        <p:spPr>
          <a:xfrm>
            <a:off x="735231" y="135870"/>
            <a:ext cx="463492" cy="463492"/>
          </a:xfrm>
          <a:prstGeom prst="rect">
            <a:avLst/>
          </a:prstGeom>
          <a:noFill/>
          <a:ln>
            <a:noFill/>
          </a:ln>
        </p:spPr>
      </p:pic>
    </p:spTree>
    <p:extLst>
      <p:ext uri="{BB962C8B-B14F-4D97-AF65-F5344CB8AC3E}">
        <p14:creationId xmlns:p14="http://schemas.microsoft.com/office/powerpoint/2010/main" val="161605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5" name="Picture 4" descr="A diagram of continental slope&#10;&#10;Description automatically generated">
            <a:extLst>
              <a:ext uri="{FF2B5EF4-FFF2-40B4-BE49-F238E27FC236}">
                <a16:creationId xmlns:a16="http://schemas.microsoft.com/office/drawing/2014/main" id="{774CD378-4877-0339-6E46-7AAC7CA7E86F}"/>
              </a:ext>
            </a:extLst>
          </p:cNvPr>
          <p:cNvPicPr>
            <a:picLocks noChangeAspect="1"/>
          </p:cNvPicPr>
          <p:nvPr/>
        </p:nvPicPr>
        <p:blipFill rotWithShape="1">
          <a:blip r:embed="rId3"/>
          <a:srcRect r="7371" b="1"/>
          <a:stretch/>
        </p:blipFill>
        <p:spPr>
          <a:xfrm>
            <a:off x="20" y="432"/>
            <a:ext cx="9143980" cy="4244759"/>
          </a:xfrm>
          <a:prstGeom prst="rect">
            <a:avLst/>
          </a:prstGeom>
        </p:spPr>
      </p:pic>
      <p:sp>
        <p:nvSpPr>
          <p:cNvPr id="6" name="TextBox 5">
            <a:extLst>
              <a:ext uri="{FF2B5EF4-FFF2-40B4-BE49-F238E27FC236}">
                <a16:creationId xmlns:a16="http://schemas.microsoft.com/office/drawing/2014/main" id="{972DCB8A-1909-4BAF-2E97-3461544766BC}"/>
              </a:ext>
            </a:extLst>
          </p:cNvPr>
          <p:cNvSpPr txBox="1"/>
          <p:nvPr/>
        </p:nvSpPr>
        <p:spPr>
          <a:xfrm>
            <a:off x="8024783" y="4233080"/>
            <a:ext cx="1048685"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Woo (2005)</a:t>
            </a:r>
          </a:p>
        </p:txBody>
      </p:sp>
      <p:sp>
        <p:nvSpPr>
          <p:cNvPr id="7" name="Right Arrow 6">
            <a:extLst>
              <a:ext uri="{FF2B5EF4-FFF2-40B4-BE49-F238E27FC236}">
                <a16:creationId xmlns:a16="http://schemas.microsoft.com/office/drawing/2014/main" id="{EBCE5488-E37D-8185-6C82-808158641E1F}"/>
              </a:ext>
            </a:extLst>
          </p:cNvPr>
          <p:cNvSpPr/>
          <p:nvPr/>
        </p:nvSpPr>
        <p:spPr>
          <a:xfrm rot="12432979">
            <a:off x="5379054" y="3226353"/>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Google Shape;335;g27e576c1a67_0_364">
            <a:extLst>
              <a:ext uri="{FF2B5EF4-FFF2-40B4-BE49-F238E27FC236}">
                <a16:creationId xmlns:a16="http://schemas.microsoft.com/office/drawing/2014/main" id="{5A684EBB-BE90-76A7-7AF3-0CEDEC27E374}"/>
              </a:ext>
            </a:extLst>
          </p:cNvPr>
          <p:cNvSpPr txBox="1"/>
          <p:nvPr/>
        </p:nvSpPr>
        <p:spPr>
          <a:xfrm>
            <a:off x="1690350" y="4998363"/>
            <a:ext cx="5763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Calibri"/>
                <a:ea typeface="Calibri"/>
                <a:cs typeface="Calibri"/>
                <a:sym typeface="Calibri"/>
              </a:rPr>
              <a:t>What is a</a:t>
            </a:r>
            <a:r>
              <a:rPr lang="en-US" sz="3600" dirty="0">
                <a:solidFill>
                  <a:schemeClr val="dk1"/>
                </a:solidFill>
                <a:latin typeface="Calibri"/>
                <a:ea typeface="Calibri"/>
                <a:cs typeface="Calibri"/>
                <a:sym typeface="Calibri"/>
              </a:rPr>
              <a:t> continental rise</a:t>
            </a:r>
            <a:r>
              <a:rPr lang="en-US" sz="3600" b="0" i="0" u="none" strike="noStrike" cap="none" dirty="0">
                <a:solidFill>
                  <a:schemeClr val="dk1"/>
                </a:solidFill>
                <a:latin typeface="Calibri"/>
                <a:ea typeface="Calibri"/>
                <a:cs typeface="Calibri"/>
                <a:sym typeface="Calibri"/>
              </a:rPr>
              <a:t>?</a:t>
            </a:r>
            <a:endParaRPr sz="3600" b="0" i="0" u="none" strike="noStrike" cap="none" dirty="0">
              <a:solidFill>
                <a:schemeClr val="dk1"/>
              </a:solidFill>
              <a:latin typeface="Calibri"/>
              <a:ea typeface="Calibri"/>
              <a:cs typeface="Calibri"/>
              <a:sym typeface="Calibri"/>
            </a:endParaRPr>
          </a:p>
        </p:txBody>
      </p:sp>
      <p:sp>
        <p:nvSpPr>
          <p:cNvPr id="8" name="Google Shape;336;g27e576c1a67_0_364" descr="Questions">
            <a:extLst>
              <a:ext uri="{FF2B5EF4-FFF2-40B4-BE49-F238E27FC236}">
                <a16:creationId xmlns:a16="http://schemas.microsoft.com/office/drawing/2014/main" id="{B191A715-2A08-DA6E-AE83-D2433572AC9D}"/>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0165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344" name="Google Shape;344;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2a613fe29c9_0_155"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g2a613fe29c9_0_155"/>
          <p:cNvSpPr txBox="1"/>
          <p:nvPr/>
        </p:nvSpPr>
        <p:spPr>
          <a:xfrm>
            <a:off x="367650" y="538149"/>
            <a:ext cx="8416500" cy="1169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400" b="0" i="0" dirty="0">
                <a:solidFill>
                  <a:srgbClr val="0D0D0D"/>
                </a:solidFill>
                <a:effectLst/>
                <a:latin typeface="Calibri" panose="020F0502020204030204" pitchFamily="34" charset="0"/>
                <a:cs typeface="Calibri" panose="020F0502020204030204" pitchFamily="34" charset="0"/>
              </a:rPr>
              <a:t>The continental rise is like the bottom of a hill where the land gently slopes downward. This area is special because it's where tiny bits of sand, mud, and other sediments slowly come to rest.</a:t>
            </a:r>
            <a:endParaRPr sz="24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2" name="Google Shape;360;g2a5a1442303_0_494">
            <a:extLst>
              <a:ext uri="{FF2B5EF4-FFF2-40B4-BE49-F238E27FC236}">
                <a16:creationId xmlns:a16="http://schemas.microsoft.com/office/drawing/2014/main" id="{A1849861-9D1E-B22A-773C-99BF96159B98}"/>
              </a:ext>
            </a:extLst>
          </p:cNvPr>
          <p:cNvPicPr preferRelativeResize="0"/>
          <p:nvPr/>
        </p:nvPicPr>
        <p:blipFill>
          <a:blip r:embed="rId4">
            <a:alphaModFix/>
          </a:blip>
          <a:stretch>
            <a:fillRect/>
          </a:stretch>
        </p:blipFill>
        <p:spPr>
          <a:xfrm>
            <a:off x="1133066" y="2532725"/>
            <a:ext cx="6877868" cy="37871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g2a5a1442303_0_49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g2a5a1442303_0_494"/>
          <p:cNvSpPr txBox="1"/>
          <p:nvPr/>
        </p:nvSpPr>
        <p:spPr>
          <a:xfrm>
            <a:off x="367650" y="503062"/>
            <a:ext cx="8416500" cy="1169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400" b="0" i="0" dirty="0">
                <a:solidFill>
                  <a:srgbClr val="0D0D0D"/>
                </a:solidFill>
                <a:effectLst/>
                <a:latin typeface="Calibri" panose="020F0502020204030204" pitchFamily="34" charset="0"/>
                <a:cs typeface="Calibri" panose="020F0502020204030204" pitchFamily="34" charset="0"/>
              </a:rPr>
              <a:t>When rivers bring rocks and soil into the ocean, or when tiny ocean creatures die, their remains drift down to this gentle slope and settle there. Over time, these collected sediments create a smooth transition between the steeper continental slope and the flat ocean floor.</a:t>
            </a:r>
            <a:endParaRPr sz="24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3" name="Picture 2" descr="A map of the ocean&#10;&#10;Description automatically generated">
            <a:extLst>
              <a:ext uri="{FF2B5EF4-FFF2-40B4-BE49-F238E27FC236}">
                <a16:creationId xmlns:a16="http://schemas.microsoft.com/office/drawing/2014/main" id="{95C4616D-80ED-5F98-BB01-5CD0F90F80A2}"/>
              </a:ext>
            </a:extLst>
          </p:cNvPr>
          <p:cNvPicPr>
            <a:picLocks noChangeAspect="1"/>
          </p:cNvPicPr>
          <p:nvPr/>
        </p:nvPicPr>
        <p:blipFill>
          <a:blip r:embed="rId4"/>
          <a:stretch>
            <a:fillRect/>
          </a:stretch>
        </p:blipFill>
        <p:spPr>
          <a:xfrm>
            <a:off x="1446212" y="2164822"/>
            <a:ext cx="6251575" cy="4550018"/>
          </a:xfrm>
          <a:prstGeom prst="rect">
            <a:avLst/>
          </a:prstGeom>
        </p:spPr>
      </p:pic>
      <p:sp>
        <p:nvSpPr>
          <p:cNvPr id="4" name="Google Shape;204;p2">
            <a:extLst>
              <a:ext uri="{FF2B5EF4-FFF2-40B4-BE49-F238E27FC236}">
                <a16:creationId xmlns:a16="http://schemas.microsoft.com/office/drawing/2014/main" id="{B2D037D9-BCF9-FE0B-37A1-D614EDE2992B}"/>
              </a:ext>
            </a:extLst>
          </p:cNvPr>
          <p:cNvSpPr/>
          <p:nvPr/>
        </p:nvSpPr>
        <p:spPr>
          <a:xfrm>
            <a:off x="3225659" y="4919782"/>
            <a:ext cx="3512400" cy="1538163"/>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rgbClr val="FF0000"/>
              </a:highlight>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2a613fe29c9_0_14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g2a613fe29c9_0_143"/>
          <p:cNvSpPr txBox="1"/>
          <p:nvPr/>
        </p:nvSpPr>
        <p:spPr>
          <a:xfrm>
            <a:off x="797793" y="614362"/>
            <a:ext cx="7548413" cy="1169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400" b="0" i="0" dirty="0">
                <a:solidFill>
                  <a:srgbClr val="0D0D0D"/>
                </a:solidFill>
                <a:effectLst/>
                <a:latin typeface="Calibri" panose="020F0502020204030204" pitchFamily="34" charset="0"/>
                <a:cs typeface="Calibri" panose="020F0502020204030204" pitchFamily="34" charset="0"/>
              </a:rPr>
              <a:t>The continental rise is an essential part of the ocean's recycling system. The sediments that gather on the continental rise become a cozy home for various sea creatures. It's like a bustling neighborhood where animals find food and shelter. Plus, the rise plays a crucial role in keeping the ocean environment balanced and healthy.</a:t>
            </a:r>
            <a:endParaRPr sz="24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368" name="Google Shape;368;g2a613fe29c9_0_143"/>
          <p:cNvPicPr preferRelativeResize="0"/>
          <p:nvPr/>
        </p:nvPicPr>
        <p:blipFill>
          <a:blip r:embed="rId4">
            <a:alphaModFix/>
          </a:blip>
          <a:stretch>
            <a:fillRect/>
          </a:stretch>
        </p:blipFill>
        <p:spPr>
          <a:xfrm>
            <a:off x="600074" y="2290697"/>
            <a:ext cx="7943850" cy="456730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27e68c1a8e3_0_0"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g27e68c1a8e3_0_0"/>
          <p:cNvSpPr txBox="1"/>
          <p:nvPr/>
        </p:nvSpPr>
        <p:spPr>
          <a:xfrm>
            <a:off x="467257" y="404359"/>
            <a:ext cx="8209500" cy="14772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dirty="0">
                <a:solidFill>
                  <a:schemeClr val="dk1"/>
                </a:solidFill>
                <a:latin typeface="Calibri"/>
                <a:ea typeface="Calibri"/>
                <a:cs typeface="Calibri"/>
                <a:sym typeface="Calibri"/>
              </a:rPr>
              <a:t>Big Question: </a:t>
            </a:r>
            <a:r>
              <a:rPr lang="en-US" sz="3000" b="0" i="0" dirty="0">
                <a:solidFill>
                  <a:srgbClr val="0D0D0D"/>
                </a:solidFill>
                <a:effectLst/>
                <a:latin typeface="Calibri" panose="020F0502020204030204" pitchFamily="34" charset="0"/>
                <a:cs typeface="Calibri" panose="020F0502020204030204" pitchFamily="34" charset="0"/>
              </a:rPr>
              <a:t>How does the continental rise in the ocean affect the animals and resources we rely on every day?</a:t>
            </a:r>
            <a:endParaRPr sz="30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212" name="Google Shape;212;g27e68c1a8e3_0_0"/>
          <p:cNvPicPr preferRelativeResize="0"/>
          <p:nvPr/>
        </p:nvPicPr>
        <p:blipFill>
          <a:blip r:embed="rId4">
            <a:alphaModFix/>
          </a:blip>
          <a:stretch>
            <a:fillRect/>
          </a:stretch>
        </p:blipFill>
        <p:spPr>
          <a:xfrm>
            <a:off x="677175" y="1896734"/>
            <a:ext cx="7789626" cy="476344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1" name="Google Shape;351;g2a613fe29c9_0_155"/>
          <p:cNvSpPr txBox="1"/>
          <p:nvPr/>
        </p:nvSpPr>
        <p:spPr>
          <a:xfrm>
            <a:off x="363750" y="723885"/>
            <a:ext cx="8416500" cy="1169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400" b="1" i="0" u="sng" dirty="0">
                <a:solidFill>
                  <a:srgbClr val="0D0D0D"/>
                </a:solidFill>
                <a:effectLst/>
                <a:latin typeface="Calibri" panose="020F0502020204030204" pitchFamily="34" charset="0"/>
                <a:cs typeface="Calibri" panose="020F0502020204030204" pitchFamily="34" charset="0"/>
              </a:rPr>
              <a:t>True or False</a:t>
            </a:r>
            <a:r>
              <a:rPr lang="en-US" sz="2400" b="0" i="0" dirty="0">
                <a:solidFill>
                  <a:srgbClr val="0D0D0D"/>
                </a:solidFill>
                <a:effectLst/>
                <a:latin typeface="Calibri" panose="020F0502020204030204" pitchFamily="34" charset="0"/>
                <a:cs typeface="Calibri" panose="020F0502020204030204" pitchFamily="34" charset="0"/>
              </a:rPr>
              <a:t>: The continental rise is like the top of a hill where the land gently slopes upward. </a:t>
            </a:r>
            <a:endParaRPr sz="24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2" name="Google Shape;360;g2a5a1442303_0_494">
            <a:extLst>
              <a:ext uri="{FF2B5EF4-FFF2-40B4-BE49-F238E27FC236}">
                <a16:creationId xmlns:a16="http://schemas.microsoft.com/office/drawing/2014/main" id="{A1849861-9D1E-B22A-773C-99BF96159B98}"/>
              </a:ext>
            </a:extLst>
          </p:cNvPr>
          <p:cNvPicPr preferRelativeResize="0"/>
          <p:nvPr/>
        </p:nvPicPr>
        <p:blipFill>
          <a:blip r:embed="rId3">
            <a:alphaModFix/>
          </a:blip>
          <a:stretch>
            <a:fillRect/>
          </a:stretch>
        </p:blipFill>
        <p:spPr>
          <a:xfrm>
            <a:off x="1133066" y="2532725"/>
            <a:ext cx="6877868" cy="3787126"/>
          </a:xfrm>
          <a:prstGeom prst="rect">
            <a:avLst/>
          </a:prstGeom>
          <a:noFill/>
          <a:ln>
            <a:noFill/>
          </a:ln>
        </p:spPr>
      </p:pic>
      <p:sp>
        <p:nvSpPr>
          <p:cNvPr id="3" name="Google Shape;388;g28c7b7e697c_0_69" descr="Questions">
            <a:extLst>
              <a:ext uri="{FF2B5EF4-FFF2-40B4-BE49-F238E27FC236}">
                <a16:creationId xmlns:a16="http://schemas.microsoft.com/office/drawing/2014/main" id="{5D089282-214E-23C3-34F8-4223BC6E5BB2}"/>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43791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1" name="Google Shape;351;g2a613fe29c9_0_155"/>
          <p:cNvSpPr txBox="1"/>
          <p:nvPr/>
        </p:nvSpPr>
        <p:spPr>
          <a:xfrm>
            <a:off x="363750" y="723885"/>
            <a:ext cx="8416500" cy="1169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400" b="1" i="0" u="sng" dirty="0">
                <a:solidFill>
                  <a:srgbClr val="0D0D0D"/>
                </a:solidFill>
                <a:effectLst/>
                <a:latin typeface="Calibri" panose="020F0502020204030204" pitchFamily="34" charset="0"/>
                <a:cs typeface="Calibri" panose="020F0502020204030204" pitchFamily="34" charset="0"/>
              </a:rPr>
              <a:t>True or </a:t>
            </a:r>
            <a:r>
              <a:rPr lang="en-US" sz="2400" b="1" i="0" u="sng" dirty="0">
                <a:solidFill>
                  <a:srgbClr val="FF0000"/>
                </a:solidFill>
                <a:effectLst/>
                <a:latin typeface="Calibri" panose="020F0502020204030204" pitchFamily="34" charset="0"/>
                <a:cs typeface="Calibri" panose="020F0502020204030204" pitchFamily="34" charset="0"/>
              </a:rPr>
              <a:t>False</a:t>
            </a:r>
            <a:r>
              <a:rPr lang="en-US" sz="2400" b="0" i="0" dirty="0">
                <a:solidFill>
                  <a:srgbClr val="0D0D0D"/>
                </a:solidFill>
                <a:effectLst/>
                <a:latin typeface="Calibri" panose="020F0502020204030204" pitchFamily="34" charset="0"/>
                <a:cs typeface="Calibri" panose="020F0502020204030204" pitchFamily="34" charset="0"/>
              </a:rPr>
              <a:t>: The continental rise is like the top of a hill where the land gently slopes upward. </a:t>
            </a:r>
            <a:endParaRPr sz="24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2" name="Google Shape;360;g2a5a1442303_0_494">
            <a:extLst>
              <a:ext uri="{FF2B5EF4-FFF2-40B4-BE49-F238E27FC236}">
                <a16:creationId xmlns:a16="http://schemas.microsoft.com/office/drawing/2014/main" id="{A1849861-9D1E-B22A-773C-99BF96159B98}"/>
              </a:ext>
            </a:extLst>
          </p:cNvPr>
          <p:cNvPicPr preferRelativeResize="0"/>
          <p:nvPr/>
        </p:nvPicPr>
        <p:blipFill>
          <a:blip r:embed="rId3">
            <a:alphaModFix/>
          </a:blip>
          <a:stretch>
            <a:fillRect/>
          </a:stretch>
        </p:blipFill>
        <p:spPr>
          <a:xfrm>
            <a:off x="1133066" y="2532725"/>
            <a:ext cx="6877868" cy="3787126"/>
          </a:xfrm>
          <a:prstGeom prst="rect">
            <a:avLst/>
          </a:prstGeom>
          <a:noFill/>
          <a:ln>
            <a:noFill/>
          </a:ln>
        </p:spPr>
      </p:pic>
      <p:sp>
        <p:nvSpPr>
          <p:cNvPr id="3" name="Google Shape;388;g28c7b7e697c_0_69" descr="Questions">
            <a:extLst>
              <a:ext uri="{FF2B5EF4-FFF2-40B4-BE49-F238E27FC236}">
                <a16:creationId xmlns:a16="http://schemas.microsoft.com/office/drawing/2014/main" id="{5D089282-214E-23C3-34F8-4223BC6E5BB2}"/>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081193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9" name="Google Shape;359;g2a5a1442303_0_494"/>
          <p:cNvSpPr txBox="1"/>
          <p:nvPr/>
        </p:nvSpPr>
        <p:spPr>
          <a:xfrm>
            <a:off x="1282992" y="500271"/>
            <a:ext cx="7397734" cy="1169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400" b="0" i="0" dirty="0">
                <a:solidFill>
                  <a:srgbClr val="0D0D0D"/>
                </a:solidFill>
                <a:effectLst/>
                <a:latin typeface="Calibri" panose="020F0502020204030204" pitchFamily="34" charset="0"/>
                <a:cs typeface="Calibri" panose="020F0502020204030204" pitchFamily="34" charset="0"/>
              </a:rPr>
              <a:t>Over time, collected sediments on the continental rise create a smooth transition between the steeper continental </a:t>
            </a:r>
            <a:r>
              <a:rPr lang="en-US" sz="2400" b="0" i="0" u="sng" dirty="0">
                <a:solidFill>
                  <a:srgbClr val="0D0D0D"/>
                </a:solidFill>
                <a:effectLst/>
                <a:latin typeface="Calibri" panose="020F0502020204030204" pitchFamily="34" charset="0"/>
                <a:cs typeface="Calibri" panose="020F0502020204030204" pitchFamily="34" charset="0"/>
              </a:rPr>
              <a:t>          </a:t>
            </a:r>
            <a:r>
              <a:rPr lang="en-US" sz="2400" b="0" i="0" dirty="0">
                <a:solidFill>
                  <a:srgbClr val="0D0D0D"/>
                </a:solidFill>
                <a:effectLst/>
                <a:latin typeface="Calibri" panose="020F0502020204030204" pitchFamily="34" charset="0"/>
                <a:cs typeface="Calibri" panose="020F0502020204030204" pitchFamily="34" charset="0"/>
              </a:rPr>
              <a:t> and the flat ocean </a:t>
            </a:r>
            <a:r>
              <a:rPr lang="en-US" sz="2400" b="0" i="0" u="sng" dirty="0">
                <a:solidFill>
                  <a:srgbClr val="0D0D0D"/>
                </a:solidFill>
                <a:effectLst/>
                <a:latin typeface="Calibri" panose="020F0502020204030204" pitchFamily="34" charset="0"/>
                <a:cs typeface="Calibri" panose="020F0502020204030204" pitchFamily="34" charset="0"/>
              </a:rPr>
              <a:t>            </a:t>
            </a:r>
            <a:r>
              <a:rPr lang="en-US" sz="2400" b="0" i="0" dirty="0">
                <a:solidFill>
                  <a:srgbClr val="0D0D0D"/>
                </a:solidFill>
                <a:effectLst/>
                <a:latin typeface="Calibri" panose="020F0502020204030204" pitchFamily="34" charset="0"/>
                <a:cs typeface="Calibri" panose="020F0502020204030204" pitchFamily="34" charset="0"/>
              </a:rPr>
              <a:t>.</a:t>
            </a:r>
            <a:endParaRPr sz="24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3" name="Picture 2" descr="A map of the ocean&#10;&#10;Description automatically generated">
            <a:extLst>
              <a:ext uri="{FF2B5EF4-FFF2-40B4-BE49-F238E27FC236}">
                <a16:creationId xmlns:a16="http://schemas.microsoft.com/office/drawing/2014/main" id="{95C4616D-80ED-5F98-BB01-5CD0F90F80A2}"/>
              </a:ext>
            </a:extLst>
          </p:cNvPr>
          <p:cNvPicPr>
            <a:picLocks noChangeAspect="1"/>
          </p:cNvPicPr>
          <p:nvPr/>
        </p:nvPicPr>
        <p:blipFill>
          <a:blip r:embed="rId3"/>
          <a:stretch>
            <a:fillRect/>
          </a:stretch>
        </p:blipFill>
        <p:spPr>
          <a:xfrm>
            <a:off x="1446212" y="2164822"/>
            <a:ext cx="6251575" cy="4550018"/>
          </a:xfrm>
          <a:prstGeom prst="rect">
            <a:avLst/>
          </a:prstGeom>
        </p:spPr>
      </p:pic>
      <p:sp>
        <p:nvSpPr>
          <p:cNvPr id="4" name="Google Shape;204;p2">
            <a:extLst>
              <a:ext uri="{FF2B5EF4-FFF2-40B4-BE49-F238E27FC236}">
                <a16:creationId xmlns:a16="http://schemas.microsoft.com/office/drawing/2014/main" id="{B2D037D9-BCF9-FE0B-37A1-D614EDE2992B}"/>
              </a:ext>
            </a:extLst>
          </p:cNvPr>
          <p:cNvSpPr/>
          <p:nvPr/>
        </p:nvSpPr>
        <p:spPr>
          <a:xfrm>
            <a:off x="3225659" y="4919782"/>
            <a:ext cx="3512400" cy="1538163"/>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rgbClr val="FF0000"/>
              </a:highlight>
              <a:latin typeface="Calibri"/>
              <a:ea typeface="Calibri"/>
              <a:cs typeface="Calibri"/>
              <a:sym typeface="Calibri"/>
            </a:endParaRPr>
          </a:p>
        </p:txBody>
      </p:sp>
      <p:sp>
        <p:nvSpPr>
          <p:cNvPr id="2" name="Google Shape;388;g28c7b7e697c_0_69" descr="Questions">
            <a:extLst>
              <a:ext uri="{FF2B5EF4-FFF2-40B4-BE49-F238E27FC236}">
                <a16:creationId xmlns:a16="http://schemas.microsoft.com/office/drawing/2014/main" id="{03DA4F06-FA6F-E559-C3DB-F7AF94DBB4EF}"/>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04927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9" name="Google Shape;359;g2a5a1442303_0_494"/>
          <p:cNvSpPr txBox="1"/>
          <p:nvPr/>
        </p:nvSpPr>
        <p:spPr>
          <a:xfrm>
            <a:off x="744496" y="497598"/>
            <a:ext cx="7655005" cy="1169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400" b="0" i="0" dirty="0">
                <a:solidFill>
                  <a:srgbClr val="0D0D0D"/>
                </a:solidFill>
                <a:effectLst/>
                <a:latin typeface="Calibri" panose="020F0502020204030204" pitchFamily="34" charset="0"/>
                <a:cs typeface="Calibri" panose="020F0502020204030204" pitchFamily="34" charset="0"/>
              </a:rPr>
              <a:t>Over time, collected sediments on the continental rise create a smooth transition between the steeper continental </a:t>
            </a:r>
            <a:r>
              <a:rPr lang="en-US" sz="2400" b="1" i="0" u="sng" dirty="0">
                <a:solidFill>
                  <a:srgbClr val="FF0000"/>
                </a:solidFill>
                <a:effectLst/>
                <a:latin typeface="Calibri" panose="020F0502020204030204" pitchFamily="34" charset="0"/>
                <a:cs typeface="Calibri" panose="020F0502020204030204" pitchFamily="34" charset="0"/>
              </a:rPr>
              <a:t>slope</a:t>
            </a:r>
            <a:r>
              <a:rPr lang="en-US" sz="2400" b="0" i="0" dirty="0">
                <a:solidFill>
                  <a:srgbClr val="0D0D0D"/>
                </a:solidFill>
                <a:effectLst/>
                <a:latin typeface="Calibri" panose="020F0502020204030204" pitchFamily="34" charset="0"/>
                <a:cs typeface="Calibri" panose="020F0502020204030204" pitchFamily="34" charset="0"/>
              </a:rPr>
              <a:t> and the flat ocean </a:t>
            </a:r>
            <a:r>
              <a:rPr lang="en-US" sz="2400" b="1" i="0" u="sng" dirty="0">
                <a:solidFill>
                  <a:srgbClr val="FF0000"/>
                </a:solidFill>
                <a:effectLst/>
                <a:latin typeface="Calibri" panose="020F0502020204030204" pitchFamily="34" charset="0"/>
                <a:cs typeface="Calibri" panose="020F0502020204030204" pitchFamily="34" charset="0"/>
              </a:rPr>
              <a:t>floor</a:t>
            </a:r>
            <a:r>
              <a:rPr lang="en-US" sz="2400" b="0" i="0" dirty="0">
                <a:solidFill>
                  <a:srgbClr val="0D0D0D"/>
                </a:solidFill>
                <a:effectLst/>
                <a:latin typeface="Calibri" panose="020F0502020204030204" pitchFamily="34" charset="0"/>
                <a:cs typeface="Calibri" panose="020F0502020204030204" pitchFamily="34" charset="0"/>
              </a:rPr>
              <a:t>.</a:t>
            </a:r>
            <a:endParaRPr sz="24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3" name="Picture 2" descr="A map of the ocean&#10;&#10;Description automatically generated">
            <a:extLst>
              <a:ext uri="{FF2B5EF4-FFF2-40B4-BE49-F238E27FC236}">
                <a16:creationId xmlns:a16="http://schemas.microsoft.com/office/drawing/2014/main" id="{95C4616D-80ED-5F98-BB01-5CD0F90F80A2}"/>
              </a:ext>
            </a:extLst>
          </p:cNvPr>
          <p:cNvPicPr>
            <a:picLocks noChangeAspect="1"/>
          </p:cNvPicPr>
          <p:nvPr/>
        </p:nvPicPr>
        <p:blipFill>
          <a:blip r:embed="rId3"/>
          <a:stretch>
            <a:fillRect/>
          </a:stretch>
        </p:blipFill>
        <p:spPr>
          <a:xfrm>
            <a:off x="1446212" y="2164822"/>
            <a:ext cx="6251575" cy="4550018"/>
          </a:xfrm>
          <a:prstGeom prst="rect">
            <a:avLst/>
          </a:prstGeom>
        </p:spPr>
      </p:pic>
      <p:sp>
        <p:nvSpPr>
          <p:cNvPr id="4" name="Google Shape;204;p2">
            <a:extLst>
              <a:ext uri="{FF2B5EF4-FFF2-40B4-BE49-F238E27FC236}">
                <a16:creationId xmlns:a16="http://schemas.microsoft.com/office/drawing/2014/main" id="{B2D037D9-BCF9-FE0B-37A1-D614EDE2992B}"/>
              </a:ext>
            </a:extLst>
          </p:cNvPr>
          <p:cNvSpPr/>
          <p:nvPr/>
        </p:nvSpPr>
        <p:spPr>
          <a:xfrm>
            <a:off x="3225659" y="4919782"/>
            <a:ext cx="3512400" cy="1538163"/>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rgbClr val="FF0000"/>
              </a:highlight>
              <a:latin typeface="Calibri"/>
              <a:ea typeface="Calibri"/>
              <a:cs typeface="Calibri"/>
              <a:sym typeface="Calibri"/>
            </a:endParaRPr>
          </a:p>
        </p:txBody>
      </p:sp>
      <p:sp>
        <p:nvSpPr>
          <p:cNvPr id="2" name="Google Shape;388;g28c7b7e697c_0_69" descr="Questions">
            <a:extLst>
              <a:ext uri="{FF2B5EF4-FFF2-40B4-BE49-F238E27FC236}">
                <a16:creationId xmlns:a16="http://schemas.microsoft.com/office/drawing/2014/main" id="{03DA4F06-FA6F-E559-C3DB-F7AF94DBB4EF}"/>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99590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25e11802ac4_0_41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9" name="Google Shape;439;g25e11802ac4_0_4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4"/>
        <p:cNvGrpSpPr/>
        <p:nvPr/>
      </p:nvGrpSpPr>
      <p:grpSpPr>
        <a:xfrm>
          <a:off x="0" y="0"/>
          <a:ext cx="0" cy="0"/>
          <a:chOff x="0" y="0"/>
          <a:chExt cx="0" cy="0"/>
        </a:xfrm>
      </p:grpSpPr>
      <p:sp>
        <p:nvSpPr>
          <p:cNvPr id="447" name="Google Shape;447;g27e576c1a67_0_796"/>
          <p:cNvSpPr txBox="1">
            <a:spLocks noGrp="1"/>
          </p:cNvSpPr>
          <p:nvPr>
            <p:ph type="ctrTitle" idx="4294967295"/>
          </p:nvPr>
        </p:nvSpPr>
        <p:spPr>
          <a:xfrm>
            <a:off x="648855" y="5768876"/>
            <a:ext cx="7972631" cy="598032"/>
          </a:xfrm>
          <a:prstGeom prst="rect">
            <a:avLst/>
          </a:prstGeom>
        </p:spPr>
        <p:txBody>
          <a:bodyPr spcFirstLastPara="1" vert="horz" lIns="91440" tIns="45720" rIns="91440" bIns="45720" rtlCol="0" anchor="ctr" anchorCtr="0">
            <a:noAutofit/>
          </a:bodyPr>
          <a:lstStyle/>
          <a:p>
            <a:pPr marL="0" marR="0" lvl="0" indent="0" algn="l">
              <a:lnSpc>
                <a:spcPct val="90000"/>
              </a:lnSpc>
              <a:spcBef>
                <a:spcPct val="0"/>
              </a:spcBef>
              <a:spcAft>
                <a:spcPts val="0"/>
              </a:spcAft>
              <a:buClr>
                <a:schemeClr val="dk1"/>
              </a:buClr>
              <a:buSzPts val="1400"/>
            </a:pPr>
            <a:r>
              <a:rPr lang="en-US" sz="3200" b="0" i="0" u="none" strike="noStrike" kern="1200" cap="none" dirty="0">
                <a:solidFill>
                  <a:schemeClr val="tx1"/>
                </a:solidFill>
                <a:latin typeface="+mj-lt"/>
                <a:ea typeface="+mj-ea"/>
                <a:cs typeface="+mj-cs"/>
                <a:sym typeface="Calibri"/>
              </a:rPr>
              <a:t>The Amazon Cone is an example of a continental rise. It is located off the coast of Brazil and the Amazon River’s rocks and  soil adds to this rise’s large size.</a:t>
            </a:r>
            <a:endParaRPr lang="en-US" sz="3200" kern="1200" dirty="0">
              <a:solidFill>
                <a:schemeClr val="tx1"/>
              </a:solidFill>
              <a:latin typeface="+mj-lt"/>
              <a:ea typeface="+mj-ea"/>
              <a:cs typeface="+mj-cs"/>
            </a:endParaRPr>
          </a:p>
          <a:p>
            <a:pPr marL="0" marR="0" lvl="0" indent="0" algn="l">
              <a:lnSpc>
                <a:spcPct val="90000"/>
              </a:lnSpc>
              <a:spcBef>
                <a:spcPct val="0"/>
              </a:spcBef>
              <a:spcAft>
                <a:spcPts val="0"/>
              </a:spcAft>
              <a:buClr>
                <a:schemeClr val="dk1"/>
              </a:buClr>
              <a:buSzPts val="1400"/>
            </a:pPr>
            <a:endParaRPr lang="en-US" sz="3200" kern="1200" dirty="0">
              <a:solidFill>
                <a:schemeClr val="tx1"/>
              </a:solidFill>
              <a:latin typeface="+mj-lt"/>
              <a:ea typeface="+mj-ea"/>
              <a:cs typeface="+mj-cs"/>
            </a:endParaRPr>
          </a:p>
        </p:txBody>
      </p:sp>
      <p:pic>
        <p:nvPicPr>
          <p:cNvPr id="3" name="Picture 2" descr="A map of the amazon river&#10;&#10;Description automatically generated">
            <a:extLst>
              <a:ext uri="{FF2B5EF4-FFF2-40B4-BE49-F238E27FC236}">
                <a16:creationId xmlns:a16="http://schemas.microsoft.com/office/drawing/2014/main" id="{0164A451-BB2A-5DB3-2B88-10A8A63E64F2}"/>
              </a:ext>
            </a:extLst>
          </p:cNvPr>
          <p:cNvPicPr>
            <a:picLocks noChangeAspect="1"/>
          </p:cNvPicPr>
          <p:nvPr/>
        </p:nvPicPr>
        <p:blipFill rotWithShape="1">
          <a:blip r:embed="rId3"/>
          <a:srcRect t="5910"/>
          <a:stretch/>
        </p:blipFill>
        <p:spPr>
          <a:xfrm>
            <a:off x="20" y="-39"/>
            <a:ext cx="9143980" cy="4172740"/>
          </a:xfrm>
          <a:prstGeom prst="rect">
            <a:avLst/>
          </a:prstGeom>
        </p:spPr>
      </p:pic>
      <p:cxnSp>
        <p:nvCxnSpPr>
          <p:cNvPr id="452" name="Straight Connector 451">
            <a:extLst>
              <a:ext uri="{FF2B5EF4-FFF2-40B4-BE49-F238E27FC236}">
                <a16:creationId xmlns:a16="http://schemas.microsoft.com/office/drawing/2014/main" id="{7667AA61-5C27-F30F-D229-06CBE5709F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4811517"/>
            <a:ext cx="55270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45" name="Google Shape;445;g27e576c1a67_0_796"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6" name="Google Shape;446;g27e576c1a67_0_796" descr="Comment Like"/>
          <p:cNvPicPr preferRelativeResize="0"/>
          <p:nvPr/>
        </p:nvPicPr>
        <p:blipFill rotWithShape="1">
          <a:blip r:embed="rId5">
            <a:alphaModFix/>
          </a:blip>
          <a:srcRect/>
          <a:stretch/>
        </p:blipFill>
        <p:spPr>
          <a:xfrm>
            <a:off x="849542" y="173309"/>
            <a:ext cx="502924" cy="50292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2b790e7f309_0_6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6" name="Google Shape;456;g2b790e7f309_0_61"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sp>
        <p:nvSpPr>
          <p:cNvPr id="457" name="Google Shape;457;g2b790e7f309_0_61"/>
          <p:cNvSpPr txBox="1">
            <a:spLocks noGrp="1"/>
          </p:cNvSpPr>
          <p:nvPr>
            <p:ph type="ctrTitle" idx="4294967295"/>
          </p:nvPr>
        </p:nvSpPr>
        <p:spPr>
          <a:xfrm>
            <a:off x="1358855" y="375784"/>
            <a:ext cx="6426290"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2800" b="0" i="0" u="none" strike="noStrike" cap="none" dirty="0">
                <a:solidFill>
                  <a:schemeClr val="dk1"/>
                </a:solidFill>
                <a:latin typeface="Calibri"/>
                <a:ea typeface="Calibri"/>
                <a:cs typeface="Calibri"/>
                <a:sym typeface="Calibri"/>
              </a:rPr>
              <a:t>Another </a:t>
            </a:r>
            <a:r>
              <a:rPr lang="en-US" sz="2800" b="0" i="0" u="none" strike="noStrike" cap="none" dirty="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example</a:t>
            </a:r>
            <a:r>
              <a:rPr lang="en-US" sz="2800" b="0" i="0" u="none" strike="noStrike" cap="none" dirty="0">
                <a:solidFill>
                  <a:schemeClr val="dk1"/>
                </a:solidFill>
                <a:latin typeface="Calibri"/>
                <a:ea typeface="Calibri"/>
                <a:cs typeface="Calibri"/>
                <a:sym typeface="Calibri"/>
              </a:rPr>
              <a:t> of a</a:t>
            </a:r>
            <a:r>
              <a:rPr lang="en-US" sz="2800" dirty="0"/>
              <a:t> continental rise can be found around Antarctica. It goes all around Antarctica and covers 39.4% of the Southern Ocean. </a:t>
            </a:r>
            <a:endParaRPr sz="2800" b="0" i="0" u="none" strike="noStrike" cap="none" dirty="0">
              <a:solidFill>
                <a:schemeClr val="dk1"/>
              </a:solidFill>
              <a:latin typeface="Calibri"/>
              <a:ea typeface="Calibri"/>
              <a:cs typeface="Calibri"/>
              <a:sym typeface="Calibri"/>
            </a:endParaRPr>
          </a:p>
        </p:txBody>
      </p:sp>
      <p:sp>
        <p:nvSpPr>
          <p:cNvPr id="459" name="Google Shape;459;g2b790e7f309_0_61"/>
          <p:cNvSpPr txBox="1"/>
          <p:nvPr/>
        </p:nvSpPr>
        <p:spPr>
          <a:xfrm>
            <a:off x="5418950" y="5833175"/>
            <a:ext cx="1602600" cy="38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b="1">
                <a:solidFill>
                  <a:schemeClr val="lt1"/>
                </a:solidFill>
                <a:latin typeface="Calibri"/>
                <a:ea typeface="Calibri"/>
                <a:cs typeface="Calibri"/>
                <a:sym typeface="Calibri"/>
              </a:rPr>
              <a:t>Photo: Georgia Coast Atlas</a:t>
            </a:r>
            <a:endParaRPr sz="1000">
              <a:solidFill>
                <a:schemeClr val="lt1"/>
              </a:solidFill>
              <a:latin typeface="Calibri"/>
              <a:ea typeface="Calibri"/>
              <a:cs typeface="Calibri"/>
              <a:sym typeface="Calibri"/>
            </a:endParaRPr>
          </a:p>
        </p:txBody>
      </p:sp>
      <p:pic>
        <p:nvPicPr>
          <p:cNvPr id="3" name="Picture 2" descr="A map of the continent&#10;&#10;Description automatically generated">
            <a:extLst>
              <a:ext uri="{FF2B5EF4-FFF2-40B4-BE49-F238E27FC236}">
                <a16:creationId xmlns:a16="http://schemas.microsoft.com/office/drawing/2014/main" id="{03FCC58C-A99F-8B4B-DD5A-81C6BE3A0D95}"/>
              </a:ext>
            </a:extLst>
          </p:cNvPr>
          <p:cNvPicPr>
            <a:picLocks noChangeAspect="1"/>
          </p:cNvPicPr>
          <p:nvPr/>
        </p:nvPicPr>
        <p:blipFill>
          <a:blip r:embed="rId5"/>
          <a:stretch>
            <a:fillRect/>
          </a:stretch>
        </p:blipFill>
        <p:spPr>
          <a:xfrm>
            <a:off x="1924050" y="2034425"/>
            <a:ext cx="5295900" cy="47752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g25e11802ac4_0_69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6" name="Google Shape;466;g25e11802ac4_0_69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458;g2b790e7f309_0_61">
            <a:extLst>
              <a:ext uri="{FF2B5EF4-FFF2-40B4-BE49-F238E27FC236}">
                <a16:creationId xmlns:a16="http://schemas.microsoft.com/office/drawing/2014/main" id="{B366C92D-B6BC-6A37-05D2-6A2638A2094B}"/>
              </a:ext>
            </a:extLst>
          </p:cNvPr>
          <p:cNvPicPr preferRelativeResize="0"/>
          <p:nvPr/>
        </p:nvPicPr>
        <p:blipFill rotWithShape="1">
          <a:blip r:embed="rId3"/>
          <a:srcRect t="8043" b="16992"/>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p:spPr>
      </p:pic>
      <p:sp>
        <p:nvSpPr>
          <p:cNvPr id="12"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457;g2b790e7f309_0_61">
            <a:extLst>
              <a:ext uri="{FF2B5EF4-FFF2-40B4-BE49-F238E27FC236}">
                <a16:creationId xmlns:a16="http://schemas.microsoft.com/office/drawing/2014/main" id="{85927D7F-9AE6-53AA-F15C-AE6B4517F8BC}"/>
              </a:ext>
            </a:extLst>
          </p:cNvPr>
          <p:cNvSpPr txBox="1">
            <a:spLocks/>
          </p:cNvSpPr>
          <p:nvPr/>
        </p:nvSpPr>
        <p:spPr>
          <a:xfrm>
            <a:off x="3390704" y="5042415"/>
            <a:ext cx="5639564" cy="1399223"/>
          </a:xfrm>
          <a:prstGeom prst="rect">
            <a:avLst/>
          </a:prstGeom>
        </p:spPr>
        <p:txBody>
          <a:bodyPr spcFirstLastPara="1" vert="horz" lIns="91440" tIns="45720" rIns="91440" bIns="45720" rtlCol="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lnSpc>
                <a:spcPct val="90000"/>
              </a:lnSpc>
              <a:spcAft>
                <a:spcPts val="600"/>
              </a:spcAft>
              <a:buSzPts val="1400"/>
            </a:pPr>
            <a:r>
              <a:rPr lang="en-US" sz="2800" kern="1200" dirty="0">
                <a:solidFill>
                  <a:schemeClr val="tx1"/>
                </a:solidFill>
                <a:latin typeface="Calibri" panose="020F0502020204030204" pitchFamily="34" charset="0"/>
                <a:ea typeface="+mn-ea"/>
                <a:cs typeface="Calibri" panose="020F0502020204030204" pitchFamily="34" charset="0"/>
              </a:rPr>
              <a:t>The Georgia Continental Shelf is </a:t>
            </a:r>
            <a:r>
              <a:rPr lang="en-US" sz="2800" b="1" kern="1200" dirty="0">
                <a:solidFill>
                  <a:schemeClr val="tx1"/>
                </a:solidFill>
                <a:latin typeface="Calibri" panose="020F0502020204030204" pitchFamily="34" charset="0"/>
                <a:ea typeface="+mn-ea"/>
                <a:cs typeface="Calibri" panose="020F0502020204030204" pitchFamily="34" charset="0"/>
              </a:rPr>
              <a:t>NOT</a:t>
            </a:r>
            <a:r>
              <a:rPr lang="en-US" sz="2800" kern="1200" dirty="0">
                <a:solidFill>
                  <a:schemeClr val="tx1"/>
                </a:solidFill>
                <a:latin typeface="Calibri" panose="020F0502020204030204" pitchFamily="34" charset="0"/>
                <a:ea typeface="+mn-ea"/>
                <a:cs typeface="Calibri" panose="020F0502020204030204" pitchFamily="34" charset="0"/>
              </a:rPr>
              <a:t> an example of a continental rise. It is a continental shelf which is the edge of a continent that is underwater.  </a:t>
            </a:r>
          </a:p>
        </p:txBody>
      </p:sp>
      <p:sp>
        <p:nvSpPr>
          <p:cNvPr id="4" name="Google Shape;472;g25e11802ac4_0_864" descr="Artificial Intelligence">
            <a:extLst>
              <a:ext uri="{FF2B5EF4-FFF2-40B4-BE49-F238E27FC236}">
                <a16:creationId xmlns:a16="http://schemas.microsoft.com/office/drawing/2014/main" id="{26C47D66-B848-BA4E-F6BE-4160166B5BEA}"/>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Google Shape;473;g25e11802ac4_0_864" descr="Comment Dislike">
            <a:extLst>
              <a:ext uri="{FF2B5EF4-FFF2-40B4-BE49-F238E27FC236}">
                <a16:creationId xmlns:a16="http://schemas.microsoft.com/office/drawing/2014/main" id="{E024AA71-F8A2-8CB6-11D8-E9D51C372BF6}"/>
              </a:ext>
            </a:extLst>
          </p:cNvPr>
          <p:cNvPicPr preferRelativeResize="0"/>
          <p:nvPr/>
        </p:nvPicPr>
        <p:blipFill rotWithShape="1">
          <a:blip r:embed="rId5">
            <a:alphaModFix/>
          </a:blip>
          <a:srcRect/>
          <a:stretch/>
        </p:blipFill>
        <p:spPr>
          <a:xfrm>
            <a:off x="735230" y="159010"/>
            <a:ext cx="545579" cy="545579"/>
          </a:xfrm>
          <a:prstGeom prst="rect">
            <a:avLst/>
          </a:prstGeom>
          <a:noFill/>
          <a:ln>
            <a:noFill/>
          </a:ln>
        </p:spPr>
      </p:pic>
    </p:spTree>
    <p:extLst>
      <p:ext uri="{BB962C8B-B14F-4D97-AF65-F5344CB8AC3E}">
        <p14:creationId xmlns:p14="http://schemas.microsoft.com/office/powerpoint/2010/main" val="2264935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g2936c336ece_0_1205"/>
          <p:cNvSpPr txBox="1"/>
          <p:nvPr/>
        </p:nvSpPr>
        <p:spPr>
          <a:xfrm>
            <a:off x="2301071" y="59429"/>
            <a:ext cx="46956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dirty="0">
                <a:solidFill>
                  <a:srgbClr val="FFC000"/>
                </a:solidFill>
                <a:latin typeface="Calibri"/>
                <a:ea typeface="Calibri"/>
                <a:cs typeface="Calibri"/>
                <a:sym typeface="Calibri"/>
              </a:rPr>
              <a:t>Demonstration</a:t>
            </a:r>
            <a:endParaRPr lang="en-US" sz="1400" b="0" i="0" u="none" strike="noStrike" cap="none" dirty="0">
              <a:solidFill>
                <a:srgbClr val="000000"/>
              </a:solidFill>
              <a:latin typeface="Arial"/>
              <a:ea typeface="Arial"/>
              <a:cs typeface="Arial"/>
              <a:sym typeface="Arial"/>
            </a:endParaRPr>
          </a:p>
        </p:txBody>
      </p:sp>
      <p:sp>
        <p:nvSpPr>
          <p:cNvPr id="725" name="Google Shape;725;g2936c336ece_0_1205" descr="Classroom"/>
          <p:cNvSpPr/>
          <p:nvPr/>
        </p:nvSpPr>
        <p:spPr>
          <a:xfrm>
            <a:off x="-1" y="-5"/>
            <a:ext cx="9963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139;gdbff74d4ed_1_1109">
            <a:extLst>
              <a:ext uri="{FF2B5EF4-FFF2-40B4-BE49-F238E27FC236}">
                <a16:creationId xmlns:a16="http://schemas.microsoft.com/office/drawing/2014/main" id="{E4B3286B-58C2-F387-2557-0506F04C2CA7}"/>
              </a:ext>
            </a:extLst>
          </p:cNvPr>
          <p:cNvSpPr txBox="1"/>
          <p:nvPr/>
        </p:nvSpPr>
        <p:spPr>
          <a:xfrm>
            <a:off x="205272" y="1339126"/>
            <a:ext cx="4366728" cy="50782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Calibri"/>
              <a:buNone/>
            </a:pPr>
            <a:r>
              <a:rPr lang="en-US" sz="2400" b="1"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TEACHER DIRECTIONS:</a:t>
            </a: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Before viewing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Ask students what they already know about continental rises. Tell students today they will be learning about </a:t>
            </a:r>
            <a:r>
              <a:rPr lang="en-US" sz="2000" dirty="0">
                <a:latin typeface="Calibri Light" panose="020F0302020204030204" pitchFamily="34" charset="0"/>
                <a:ea typeface="Calibri"/>
                <a:cs typeface="Calibri Light" panose="020F0302020204030204" pitchFamily="34" charset="0"/>
                <a:sym typeface="Calibri"/>
              </a:rPr>
              <a:t>continental rises.</a:t>
            </a:r>
            <a:endParaRPr lang="en-US" sz="1400" u="none" strike="noStrike" cap="none" dirty="0">
              <a:solidFill>
                <a:srgbClr val="000000"/>
              </a:solidFill>
              <a:latin typeface="Calibri Light" panose="020F0302020204030204" pitchFamily="34" charset="0"/>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000"/>
              <a:buFont typeface="Calibri"/>
              <a:buNone/>
            </a:pPr>
            <a:endPar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During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t>
            </a:r>
            <a:r>
              <a:rPr lang="en-US" sz="2000" dirty="0">
                <a:solidFill>
                  <a:srgbClr val="374151"/>
                </a:solidFill>
                <a:effectLst/>
                <a:latin typeface="Calibri Light" panose="020F0302020204030204" pitchFamily="34" charset="0"/>
                <a:cs typeface="Calibri Light" panose="020F0302020204030204" pitchFamily="34" charset="0"/>
              </a:rPr>
              <a:t>Discuss with students how the continental rise provides a smooth transition between the steeper continental slope and the flat ocean floor, creating a habitat for sea creatures.</a:t>
            </a:r>
          </a:p>
          <a:p>
            <a:endParaRPr lang="en-US" sz="2000" dirty="0">
              <a:solidFill>
                <a:srgbClr val="374151"/>
              </a:solidFill>
              <a:effectLst/>
              <a:latin typeface="Calibri Light" panose="020F0302020204030204" pitchFamily="34" charset="0"/>
              <a:cs typeface="Calibri Light" panose="020F0302020204030204" pitchFamily="34" charset="0"/>
            </a:endParaRP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After</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Tell students that today they will be learning more about </a:t>
            </a:r>
            <a:r>
              <a:rPr lang="en-US" sz="2000" dirty="0">
                <a:latin typeface="Calibri Light" panose="020F0302020204030204" pitchFamily="34" charset="0"/>
                <a:ea typeface="Calibri"/>
                <a:cs typeface="Calibri Light" panose="020F0302020204030204" pitchFamily="34" charset="0"/>
                <a:sym typeface="Calibri"/>
              </a:rPr>
              <a:t>continental rises.</a:t>
            </a:r>
            <a:endParaRPr lang="en-US" sz="24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p:txBody>
      </p:sp>
      <p:pic>
        <p:nvPicPr>
          <p:cNvPr id="3" name="Google Shape;220;g2b723aaf417_0_4">
            <a:extLst>
              <a:ext uri="{FF2B5EF4-FFF2-40B4-BE49-F238E27FC236}">
                <a16:creationId xmlns:a16="http://schemas.microsoft.com/office/drawing/2014/main" id="{9D9845D6-94BD-C4A6-4F3F-2CED18F938FC}"/>
              </a:ext>
            </a:extLst>
          </p:cNvPr>
          <p:cNvPicPr preferRelativeResize="0"/>
          <p:nvPr/>
        </p:nvPicPr>
        <p:blipFill>
          <a:blip r:embed="rId4">
            <a:alphaModFix/>
          </a:blip>
          <a:stretch>
            <a:fillRect/>
          </a:stretch>
        </p:blipFill>
        <p:spPr>
          <a:xfrm>
            <a:off x="4479777" y="2663993"/>
            <a:ext cx="4491608" cy="1530013"/>
          </a:xfrm>
          <a:prstGeom prst="rect">
            <a:avLst/>
          </a:prstGeom>
          <a:noFill/>
          <a:ln>
            <a:noFill/>
          </a:ln>
        </p:spPr>
      </p:pic>
    </p:spTree>
    <p:extLst>
      <p:ext uri="{BB962C8B-B14F-4D97-AF65-F5344CB8AC3E}">
        <p14:creationId xmlns:p14="http://schemas.microsoft.com/office/powerpoint/2010/main" val="13635820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g25e11802ac4_0_86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3" name="Google Shape;473;g25e11802ac4_0_864"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sp>
        <p:nvSpPr>
          <p:cNvPr id="474" name="Google Shape;474;g25e11802ac4_0_864"/>
          <p:cNvSpPr txBox="1">
            <a:spLocks noGrp="1"/>
          </p:cNvSpPr>
          <p:nvPr>
            <p:ph type="ctrTitle" idx="4294967295"/>
          </p:nvPr>
        </p:nvSpPr>
        <p:spPr>
          <a:xfrm>
            <a:off x="366825" y="837800"/>
            <a:ext cx="8615400"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2400" b="0" i="0" u="none" strike="noStrike" cap="none" dirty="0">
                <a:solidFill>
                  <a:schemeClr val="dk1"/>
                </a:solidFill>
                <a:latin typeface="Calibri"/>
                <a:ea typeface="Calibri"/>
                <a:cs typeface="Calibri"/>
                <a:sym typeface="Calibri"/>
              </a:rPr>
              <a:t>A </a:t>
            </a:r>
            <a:r>
              <a:rPr lang="en-US" sz="2400" dirty="0"/>
              <a:t>sandbar</a:t>
            </a:r>
            <a:r>
              <a:rPr lang="en-US" sz="2400" b="0" i="0" u="none" strike="noStrike" cap="none" dirty="0">
                <a:solidFill>
                  <a:schemeClr val="dk1"/>
                </a:solidFill>
                <a:latin typeface="Calibri"/>
                <a:ea typeface="Calibri"/>
                <a:cs typeface="Calibri"/>
                <a:sym typeface="Calibri"/>
              </a:rPr>
              <a:t> is </a:t>
            </a:r>
            <a:r>
              <a:rPr lang="en-US" sz="2400" b="1" dirty="0"/>
              <a:t>NOT</a:t>
            </a:r>
            <a:r>
              <a:rPr lang="en-US" sz="2400" b="0" i="0" u="none" strike="noStrike" cap="none" dirty="0">
                <a:solidFill>
                  <a:schemeClr val="dk1"/>
                </a:solidFill>
                <a:latin typeface="Calibri"/>
                <a:ea typeface="Calibri"/>
                <a:cs typeface="Calibri"/>
                <a:sym typeface="Calibri"/>
              </a:rPr>
              <a:t> an example of a</a:t>
            </a:r>
            <a:r>
              <a:rPr lang="en-US" sz="2400" dirty="0"/>
              <a:t> continental rise</a:t>
            </a:r>
            <a:r>
              <a:rPr lang="en-US" sz="2400" b="0" i="0" u="none" strike="noStrike" cap="none" dirty="0">
                <a:solidFill>
                  <a:schemeClr val="dk1"/>
                </a:solidFill>
                <a:latin typeface="Calibri"/>
                <a:ea typeface="Calibri"/>
                <a:cs typeface="Calibri"/>
                <a:sym typeface="Calibri"/>
              </a:rPr>
              <a:t>. </a:t>
            </a:r>
            <a:r>
              <a:rPr lang="en-US" sz="2400" dirty="0"/>
              <a:t>S</a:t>
            </a:r>
            <a:r>
              <a:rPr lang="en-US" sz="2400" b="0" i="0" u="none" strike="noStrike" cap="none" dirty="0">
                <a:solidFill>
                  <a:schemeClr val="dk1"/>
                </a:solidFill>
                <a:latin typeface="Calibri"/>
                <a:ea typeface="Calibri"/>
                <a:cs typeface="Calibri"/>
                <a:sym typeface="Calibri"/>
              </a:rPr>
              <a:t>andbars are shallow underwater formations found near shorelines</a:t>
            </a:r>
            <a:r>
              <a:rPr lang="en-US" sz="2400" dirty="0"/>
              <a:t>. T</a:t>
            </a:r>
            <a:r>
              <a:rPr lang="en-US" sz="2400" b="0" i="0" u="none" strike="noStrike" cap="none" dirty="0">
                <a:solidFill>
                  <a:schemeClr val="dk1"/>
                </a:solidFill>
                <a:latin typeface="Calibri"/>
                <a:ea typeface="Calibri"/>
                <a:cs typeface="Calibri"/>
                <a:sym typeface="Calibri"/>
              </a:rPr>
              <a:t>hey </a:t>
            </a:r>
            <a:r>
              <a:rPr lang="en-US" sz="2400" dirty="0"/>
              <a:t>are often temporary and can shift with tides and currents, whereas continental shelves are more stable and extend for greater distances from the coastline.</a:t>
            </a:r>
            <a:endParaRPr sz="2400" b="0" i="0" u="none" strike="noStrike" cap="none" dirty="0">
              <a:solidFill>
                <a:schemeClr val="dk1"/>
              </a:solidFill>
              <a:latin typeface="Calibri"/>
              <a:ea typeface="Calibri"/>
              <a:cs typeface="Calibri"/>
              <a:sym typeface="Calibri"/>
            </a:endParaRPr>
          </a:p>
        </p:txBody>
      </p:sp>
      <p:pic>
        <p:nvPicPr>
          <p:cNvPr id="475" name="Google Shape;475;g25e11802ac4_0_864"/>
          <p:cNvPicPr preferRelativeResize="0"/>
          <p:nvPr/>
        </p:nvPicPr>
        <p:blipFill>
          <a:blip r:embed="rId5">
            <a:alphaModFix/>
          </a:blip>
          <a:stretch>
            <a:fillRect/>
          </a:stretch>
        </p:blipFill>
        <p:spPr>
          <a:xfrm>
            <a:off x="1770037" y="2815875"/>
            <a:ext cx="5603925" cy="37659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g25e11802ac4_0_87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g27430209113_0_1469"/>
          <p:cNvSpPr txBox="1"/>
          <p:nvPr/>
        </p:nvSpPr>
        <p:spPr>
          <a:xfrm>
            <a:off x="518776" y="1496"/>
            <a:ext cx="8104000" cy="17542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Calibri"/>
                <a:ea typeface="Calibri"/>
                <a:cs typeface="Calibri"/>
                <a:sym typeface="Calibri"/>
              </a:rPr>
              <a:t>Why are </a:t>
            </a:r>
            <a:r>
              <a:rPr lang="en-US" sz="3600" dirty="0">
                <a:solidFill>
                  <a:schemeClr val="dk1"/>
                </a:solidFill>
                <a:latin typeface="Calibri"/>
                <a:ea typeface="Calibri"/>
                <a:cs typeface="Calibri"/>
                <a:sym typeface="Calibri"/>
              </a:rPr>
              <a:t>sandbar</a:t>
            </a:r>
            <a:r>
              <a:rPr lang="en-US" sz="3600" b="0" i="0" u="none" strike="noStrike" cap="none" dirty="0">
                <a:solidFill>
                  <a:schemeClr val="dk1"/>
                </a:solidFill>
                <a:latin typeface="Calibri"/>
                <a:ea typeface="Calibri"/>
                <a:cs typeface="Calibri"/>
                <a:sym typeface="Calibri"/>
              </a:rPr>
              <a:t>s and </a:t>
            </a:r>
            <a:r>
              <a:rPr lang="en-US" sz="3600" dirty="0">
                <a:solidFill>
                  <a:schemeClr val="dk1"/>
                </a:solidFill>
                <a:latin typeface="Calibri"/>
                <a:ea typeface="Calibri"/>
                <a:cs typeface="Calibri"/>
                <a:sym typeface="Calibri"/>
              </a:rPr>
              <a:t>the Georgia Continental Shelf </a:t>
            </a:r>
            <a:r>
              <a:rPr lang="en-US" sz="3600" b="0" i="0" u="none" strike="noStrike" cap="none" dirty="0">
                <a:solidFill>
                  <a:schemeClr val="dk1"/>
                </a:solidFill>
                <a:latin typeface="Calibri"/>
                <a:ea typeface="Calibri"/>
                <a:cs typeface="Calibri"/>
                <a:sym typeface="Calibri"/>
              </a:rPr>
              <a:t>not examples of </a:t>
            </a:r>
            <a:r>
              <a:rPr lang="en-US" sz="3600" dirty="0">
                <a:solidFill>
                  <a:schemeClr val="dk1"/>
                </a:solidFill>
                <a:latin typeface="Calibri"/>
                <a:ea typeface="Calibri"/>
                <a:cs typeface="Calibri"/>
                <a:sym typeface="Calibri"/>
              </a:rPr>
              <a:t>a continental rise</a:t>
            </a:r>
            <a:r>
              <a:rPr lang="en-US" sz="3600" b="0"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497" name="Google Shape;497;g27430209113_0_146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8" name="Google Shape;498;g27430209113_0_1469"/>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499" name="Google Shape;499;g27430209113_0_1469"/>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500" name="Google Shape;500;g27430209113_0_1469"/>
          <p:cNvPicPr preferRelativeResize="0"/>
          <p:nvPr/>
        </p:nvPicPr>
        <p:blipFill>
          <a:blip r:embed="rId5">
            <a:alphaModFix/>
          </a:blip>
          <a:stretch>
            <a:fillRect/>
          </a:stretch>
        </p:blipFill>
        <p:spPr>
          <a:xfrm>
            <a:off x="602000" y="2605075"/>
            <a:ext cx="3451300" cy="3088400"/>
          </a:xfrm>
          <a:prstGeom prst="rect">
            <a:avLst/>
          </a:prstGeom>
          <a:noFill/>
          <a:ln>
            <a:noFill/>
          </a:ln>
        </p:spPr>
      </p:pic>
      <p:pic>
        <p:nvPicPr>
          <p:cNvPr id="2" name="Google Shape;458;g2b790e7f309_0_61">
            <a:extLst>
              <a:ext uri="{FF2B5EF4-FFF2-40B4-BE49-F238E27FC236}">
                <a16:creationId xmlns:a16="http://schemas.microsoft.com/office/drawing/2014/main" id="{90516F52-A4B2-1FB9-E726-7EF2C3D9457C}"/>
              </a:ext>
            </a:extLst>
          </p:cNvPr>
          <p:cNvPicPr preferRelativeResize="0"/>
          <p:nvPr/>
        </p:nvPicPr>
        <p:blipFill rotWithShape="1">
          <a:blip r:embed="rId6"/>
          <a:srcRect t="8043" b="16992"/>
          <a:stretch/>
        </p:blipFill>
        <p:spPr>
          <a:xfrm>
            <a:off x="5179428" y="2605075"/>
            <a:ext cx="3243243" cy="328611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g25e11802ac4_0_222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508" name="Google Shape;508;g25e11802ac4_0_222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5" name="Picture 4" descr="A diagram of continental slope&#10;&#10;Description automatically generated">
            <a:extLst>
              <a:ext uri="{FF2B5EF4-FFF2-40B4-BE49-F238E27FC236}">
                <a16:creationId xmlns:a16="http://schemas.microsoft.com/office/drawing/2014/main" id="{774CD378-4877-0339-6E46-7AAC7CA7E86F}"/>
              </a:ext>
            </a:extLst>
          </p:cNvPr>
          <p:cNvPicPr>
            <a:picLocks noChangeAspect="1"/>
          </p:cNvPicPr>
          <p:nvPr/>
        </p:nvPicPr>
        <p:blipFill rotWithShape="1">
          <a:blip r:embed="rId3"/>
          <a:srcRect r="7371" b="1"/>
          <a:stretch/>
        </p:blipFill>
        <p:spPr>
          <a:xfrm>
            <a:off x="20" y="432"/>
            <a:ext cx="9143980" cy="4244759"/>
          </a:xfrm>
          <a:prstGeom prst="rect">
            <a:avLst/>
          </a:prstGeom>
        </p:spPr>
      </p:pic>
      <p:sp>
        <p:nvSpPr>
          <p:cNvPr id="248" name="Google Shape;248;g2a5a1442303_0_32"/>
          <p:cNvSpPr txBox="1"/>
          <p:nvPr/>
        </p:nvSpPr>
        <p:spPr>
          <a:xfrm>
            <a:off x="320270" y="4901318"/>
            <a:ext cx="8503459" cy="1465973"/>
          </a:xfrm>
          <a:prstGeom prst="rect">
            <a:avLst/>
          </a:prstGeom>
        </p:spPr>
        <p:txBody>
          <a:bodyPr spcFirstLastPara="1" vert="horz" lIns="91440" tIns="45720" rIns="91440" bIns="45720" rtlCol="0" anchorCtr="0">
            <a:noAutofit/>
          </a:bodyPr>
          <a:lstStyle/>
          <a:p>
            <a:pPr marR="0" lvl="0">
              <a:lnSpc>
                <a:spcPct val="90000"/>
              </a:lnSpc>
              <a:spcBef>
                <a:spcPts val="0"/>
              </a:spcBef>
              <a:spcAft>
                <a:spcPts val="600"/>
              </a:spcAft>
              <a:buClr>
                <a:srgbClr val="0C0C0C"/>
              </a:buClr>
              <a:buSzPts val="2800"/>
            </a:pPr>
            <a:r>
              <a:rPr lang="en-US" sz="3600" b="1" i="0" u="sng" strike="noStrike" kern="1200" cap="none" dirty="0">
                <a:solidFill>
                  <a:schemeClr val="tx1"/>
                </a:solidFill>
                <a:latin typeface="+mn-lt"/>
                <a:ea typeface="+mn-ea"/>
                <a:cs typeface="+mn-cs"/>
                <a:sym typeface="Calibri"/>
              </a:rPr>
              <a:t>Continental Rise</a:t>
            </a:r>
            <a:r>
              <a:rPr lang="en-US" sz="3600" b="1" i="0" u="none" strike="noStrike" kern="1200" cap="none" dirty="0">
                <a:solidFill>
                  <a:schemeClr val="tx1"/>
                </a:solidFill>
                <a:latin typeface="+mn-lt"/>
                <a:ea typeface="+mn-ea"/>
                <a:cs typeface="+mn-cs"/>
                <a:sym typeface="Calibri"/>
              </a:rPr>
              <a:t>: </a:t>
            </a:r>
            <a:r>
              <a:rPr lang="en-US" sz="3600" b="0" i="0" kern="1200" dirty="0">
                <a:solidFill>
                  <a:schemeClr val="tx1"/>
                </a:solidFill>
                <a:effectLst/>
                <a:latin typeface="+mn-lt"/>
                <a:ea typeface="+mn-ea"/>
                <a:cs typeface="+mn-cs"/>
              </a:rPr>
              <a:t>a gentle slope at the ocean's bottom where sand and mud collect</a:t>
            </a:r>
            <a:endParaRPr lang="en-US" sz="3600" b="1" i="0" u="none" strike="noStrike" kern="1200" cap="none" dirty="0">
              <a:solidFill>
                <a:schemeClr val="tx1"/>
              </a:solidFill>
              <a:latin typeface="+mn-lt"/>
              <a:ea typeface="+mn-ea"/>
              <a:cs typeface="+mn-cs"/>
              <a:sym typeface="Calibri"/>
            </a:endParaRPr>
          </a:p>
        </p:txBody>
      </p:sp>
      <p:sp>
        <p:nvSpPr>
          <p:cNvPr id="6" name="TextBox 5">
            <a:extLst>
              <a:ext uri="{FF2B5EF4-FFF2-40B4-BE49-F238E27FC236}">
                <a16:creationId xmlns:a16="http://schemas.microsoft.com/office/drawing/2014/main" id="{972DCB8A-1909-4BAF-2E97-3461544766BC}"/>
              </a:ext>
            </a:extLst>
          </p:cNvPr>
          <p:cNvSpPr txBox="1"/>
          <p:nvPr/>
        </p:nvSpPr>
        <p:spPr>
          <a:xfrm>
            <a:off x="8024783" y="4233080"/>
            <a:ext cx="1048685"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Woo (2005)</a:t>
            </a:r>
          </a:p>
        </p:txBody>
      </p:sp>
      <p:sp>
        <p:nvSpPr>
          <p:cNvPr id="7" name="Right Arrow 6">
            <a:extLst>
              <a:ext uri="{FF2B5EF4-FFF2-40B4-BE49-F238E27FC236}">
                <a16:creationId xmlns:a16="http://schemas.microsoft.com/office/drawing/2014/main" id="{EBCE5488-E37D-8185-6C82-808158641E1F}"/>
              </a:ext>
            </a:extLst>
          </p:cNvPr>
          <p:cNvSpPr/>
          <p:nvPr/>
        </p:nvSpPr>
        <p:spPr>
          <a:xfrm rot="12432979">
            <a:off x="5379054" y="3226353"/>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Google Shape;514;g2a613fe29c9_2_9" descr="Rewind">
            <a:extLst>
              <a:ext uri="{FF2B5EF4-FFF2-40B4-BE49-F238E27FC236}">
                <a16:creationId xmlns:a16="http://schemas.microsoft.com/office/drawing/2014/main" id="{E6E6DF37-22F9-B357-DC4B-05891B486E17}"/>
              </a:ext>
            </a:extLst>
          </p:cNvPr>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356565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23" name="Google Shape;523;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524" name="Google Shape;524;g25e11802ac4_0_1976"/>
          <p:cNvCxnSpPr>
            <a:stCxn id="525" idx="4"/>
            <a:endCxn id="522"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526" name="Google Shape;526;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527" name="Google Shape;527;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525" name="Google Shape;525;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34" name="Google Shape;534;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35" name="Google Shape;535;g25e11802ac4_0_1886"/>
          <p:cNvCxnSpPr>
            <a:stCxn id="536" idx="4"/>
            <a:endCxn id="53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37" name="Google Shape;537;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38" name="Google Shape;538;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36" name="Google Shape;536;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9" name="Google Shape;539;g25e11802ac4_0_1886"/>
          <p:cNvSpPr txBox="1"/>
          <p:nvPr/>
        </p:nvSpPr>
        <p:spPr>
          <a:xfrm>
            <a:off x="2990050" y="3147933"/>
            <a:ext cx="3163800" cy="9848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Continental Rise</a:t>
            </a:r>
            <a:endParaRPr sz="700" b="0" i="0" u="none" strike="noStrike" cap="none" dirty="0">
              <a:solidFill>
                <a:srgbClr val="000000"/>
              </a:solidFill>
              <a:latin typeface="Arial"/>
              <a:ea typeface="Arial"/>
              <a:cs typeface="Arial"/>
              <a:sym typeface="Arial"/>
            </a:endParaRPr>
          </a:p>
        </p:txBody>
      </p:sp>
      <p:sp>
        <p:nvSpPr>
          <p:cNvPr id="540" name="Google Shape;540;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41" name="Google Shape;541;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42" name="Google Shape;542;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43" name="Google Shape;543;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continental rises</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544" name="Google Shape;544;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5" name="Google Shape;545;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46" name="Google Shape;546;g25e11802ac4_0_1886"/>
          <p:cNvCxnSpPr>
            <a:stCxn id="547" idx="4"/>
            <a:endCxn id="54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8" name="Google Shape;548;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9" name="Google Shape;549;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47" name="Google Shape;547;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2a613fe29c9_2_2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56" name="Google Shape;556;g2a613fe29c9_2_2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57" name="Google Shape;557;g2a613fe29c9_2_20"/>
          <p:cNvCxnSpPr>
            <a:stCxn id="558" idx="4"/>
            <a:endCxn id="55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59" name="Google Shape;559;g2a613fe29c9_2_2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60" name="Google Shape;560;g2a613fe29c9_2_2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58" name="Google Shape;558;g2a613fe29c9_2_2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61" name="Google Shape;561;g2a613fe29c9_2_20"/>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an </a:t>
            </a:r>
            <a:r>
              <a:rPr lang="en-US" sz="3000" b="1" dirty="0">
                <a:latin typeface="Calibri"/>
                <a:ea typeface="Calibri"/>
                <a:cs typeface="Calibri"/>
                <a:sym typeface="Calibri"/>
              </a:rPr>
              <a:t>continental rise</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62" name="Google Shape;562;g2a613fe29c9_2_20"/>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63" name="Google Shape;563;g2a613fe29c9_2_20"/>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64" name="Google Shape;564;g2a613fe29c9_2_20"/>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65" name="Google Shape;565;g2a613fe29c9_2_20"/>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566" name="Google Shape;566;g2a613fe29c9_2_20"/>
          <p:cNvPicPr preferRelativeResize="0"/>
          <p:nvPr/>
        </p:nvPicPr>
        <p:blipFill rotWithShape="1">
          <a:blip r:embed="rId3">
            <a:alphaModFix/>
          </a:blip>
          <a:srcRect/>
          <a:stretch/>
        </p:blipFill>
        <p:spPr>
          <a:xfrm>
            <a:off x="1051000" y="3989025"/>
            <a:ext cx="3056850" cy="2734425"/>
          </a:xfrm>
          <a:prstGeom prst="rect">
            <a:avLst/>
          </a:prstGeom>
          <a:noFill/>
          <a:ln>
            <a:noFill/>
          </a:ln>
        </p:spPr>
      </p:pic>
      <p:pic>
        <p:nvPicPr>
          <p:cNvPr id="567" name="Google Shape;567;g2a613fe29c9_2_20"/>
          <p:cNvPicPr preferRelativeResize="0"/>
          <p:nvPr/>
        </p:nvPicPr>
        <p:blipFill rotWithShape="1">
          <a:blip r:embed="rId4">
            <a:alphaModFix/>
          </a:blip>
          <a:srcRect/>
          <a:stretch/>
        </p:blipFill>
        <p:spPr>
          <a:xfrm>
            <a:off x="5638400" y="1737163"/>
            <a:ext cx="3165774" cy="2011094"/>
          </a:xfrm>
          <a:prstGeom prst="rect">
            <a:avLst/>
          </a:prstGeom>
          <a:noFill/>
          <a:ln>
            <a:noFill/>
          </a:ln>
        </p:spPr>
      </p:pic>
      <p:pic>
        <p:nvPicPr>
          <p:cNvPr id="568" name="Google Shape;568;g2a613fe29c9_2_20"/>
          <p:cNvPicPr preferRelativeResize="0"/>
          <p:nvPr/>
        </p:nvPicPr>
        <p:blipFill rotWithShape="1">
          <a:blip r:embed="rId5">
            <a:alphaModFix/>
          </a:blip>
          <a:srcRect/>
          <a:stretch/>
        </p:blipFill>
        <p:spPr>
          <a:xfrm>
            <a:off x="5683344" y="4159911"/>
            <a:ext cx="3120830" cy="2187832"/>
          </a:xfrm>
          <a:prstGeom prst="rect">
            <a:avLst/>
          </a:prstGeom>
          <a:noFill/>
          <a:ln>
            <a:noFill/>
          </a:ln>
        </p:spPr>
      </p:pic>
      <p:pic>
        <p:nvPicPr>
          <p:cNvPr id="3" name="Picture 2" descr="A diagram of a continental slope&#10;&#10;Description automatically generated">
            <a:extLst>
              <a:ext uri="{FF2B5EF4-FFF2-40B4-BE49-F238E27FC236}">
                <a16:creationId xmlns:a16="http://schemas.microsoft.com/office/drawing/2014/main" id="{D9F4A3F8-36C0-2A1C-9F44-CA3CA93C283E}"/>
              </a:ext>
            </a:extLst>
          </p:cNvPr>
          <p:cNvPicPr>
            <a:picLocks noChangeAspect="1"/>
          </p:cNvPicPr>
          <p:nvPr/>
        </p:nvPicPr>
        <p:blipFill>
          <a:blip r:embed="rId6"/>
          <a:stretch>
            <a:fillRect/>
          </a:stretch>
        </p:blipFill>
        <p:spPr>
          <a:xfrm>
            <a:off x="982760" y="1863428"/>
            <a:ext cx="3642736" cy="2011094"/>
          </a:xfrm>
          <a:prstGeom prst="rect">
            <a:avLst/>
          </a:prstGeom>
        </p:spPr>
      </p:pic>
      <p:sp>
        <p:nvSpPr>
          <p:cNvPr id="4" name="Oval 3">
            <a:extLst>
              <a:ext uri="{FF2B5EF4-FFF2-40B4-BE49-F238E27FC236}">
                <a16:creationId xmlns:a16="http://schemas.microsoft.com/office/drawing/2014/main" id="{130922CB-435B-EAC7-AC26-DFFA3E54CE06}"/>
              </a:ext>
            </a:extLst>
          </p:cNvPr>
          <p:cNvSpPr/>
          <p:nvPr/>
        </p:nvSpPr>
        <p:spPr>
          <a:xfrm>
            <a:off x="2522273" y="2868975"/>
            <a:ext cx="420950" cy="56002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2a613fe29c9_2_2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56" name="Google Shape;556;g2a613fe29c9_2_2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57" name="Google Shape;557;g2a613fe29c9_2_20"/>
          <p:cNvCxnSpPr>
            <a:stCxn id="558" idx="4"/>
            <a:endCxn id="55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59" name="Google Shape;559;g2a613fe29c9_2_2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60" name="Google Shape;560;g2a613fe29c9_2_2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58" name="Google Shape;558;g2a613fe29c9_2_2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61" name="Google Shape;561;g2a613fe29c9_2_20"/>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an </a:t>
            </a:r>
            <a:r>
              <a:rPr lang="en-US" sz="3000" b="1" dirty="0">
                <a:latin typeface="Calibri"/>
                <a:ea typeface="Calibri"/>
                <a:cs typeface="Calibri"/>
                <a:sym typeface="Calibri"/>
              </a:rPr>
              <a:t>continental rise</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62" name="Google Shape;562;g2a613fe29c9_2_20"/>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63" name="Google Shape;563;g2a613fe29c9_2_20"/>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64" name="Google Shape;564;g2a613fe29c9_2_20"/>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65" name="Google Shape;565;g2a613fe29c9_2_20"/>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566" name="Google Shape;566;g2a613fe29c9_2_20"/>
          <p:cNvPicPr preferRelativeResize="0"/>
          <p:nvPr/>
        </p:nvPicPr>
        <p:blipFill rotWithShape="1">
          <a:blip r:embed="rId3">
            <a:alphaModFix/>
          </a:blip>
          <a:srcRect/>
          <a:stretch/>
        </p:blipFill>
        <p:spPr>
          <a:xfrm>
            <a:off x="1051000" y="3989025"/>
            <a:ext cx="3056850" cy="2734425"/>
          </a:xfrm>
          <a:prstGeom prst="rect">
            <a:avLst/>
          </a:prstGeom>
          <a:noFill/>
          <a:ln>
            <a:noFill/>
          </a:ln>
        </p:spPr>
      </p:pic>
      <p:pic>
        <p:nvPicPr>
          <p:cNvPr id="567" name="Google Shape;567;g2a613fe29c9_2_20"/>
          <p:cNvPicPr preferRelativeResize="0"/>
          <p:nvPr/>
        </p:nvPicPr>
        <p:blipFill rotWithShape="1">
          <a:blip r:embed="rId4">
            <a:alphaModFix/>
          </a:blip>
          <a:srcRect/>
          <a:stretch/>
        </p:blipFill>
        <p:spPr>
          <a:xfrm>
            <a:off x="5638400" y="1737163"/>
            <a:ext cx="3165774" cy="2011094"/>
          </a:xfrm>
          <a:prstGeom prst="rect">
            <a:avLst/>
          </a:prstGeom>
          <a:noFill/>
          <a:ln>
            <a:noFill/>
          </a:ln>
        </p:spPr>
      </p:pic>
      <p:pic>
        <p:nvPicPr>
          <p:cNvPr id="568" name="Google Shape;568;g2a613fe29c9_2_20"/>
          <p:cNvPicPr preferRelativeResize="0"/>
          <p:nvPr/>
        </p:nvPicPr>
        <p:blipFill rotWithShape="1">
          <a:blip r:embed="rId5">
            <a:alphaModFix/>
          </a:blip>
          <a:srcRect/>
          <a:stretch/>
        </p:blipFill>
        <p:spPr>
          <a:xfrm>
            <a:off x="5683344" y="4159911"/>
            <a:ext cx="3120830" cy="2187832"/>
          </a:xfrm>
          <a:prstGeom prst="rect">
            <a:avLst/>
          </a:prstGeom>
          <a:noFill/>
          <a:ln>
            <a:noFill/>
          </a:ln>
        </p:spPr>
      </p:pic>
      <p:pic>
        <p:nvPicPr>
          <p:cNvPr id="3" name="Picture 2" descr="A diagram of a continental slope&#10;&#10;Description automatically generated">
            <a:extLst>
              <a:ext uri="{FF2B5EF4-FFF2-40B4-BE49-F238E27FC236}">
                <a16:creationId xmlns:a16="http://schemas.microsoft.com/office/drawing/2014/main" id="{D9F4A3F8-36C0-2A1C-9F44-CA3CA93C283E}"/>
              </a:ext>
            </a:extLst>
          </p:cNvPr>
          <p:cNvPicPr>
            <a:picLocks noChangeAspect="1"/>
          </p:cNvPicPr>
          <p:nvPr/>
        </p:nvPicPr>
        <p:blipFill>
          <a:blip r:embed="rId6"/>
          <a:stretch>
            <a:fillRect/>
          </a:stretch>
        </p:blipFill>
        <p:spPr>
          <a:xfrm>
            <a:off x="982760" y="1863428"/>
            <a:ext cx="3642736" cy="2011094"/>
          </a:xfrm>
          <a:prstGeom prst="rect">
            <a:avLst/>
          </a:prstGeom>
        </p:spPr>
      </p:pic>
      <p:sp>
        <p:nvSpPr>
          <p:cNvPr id="4" name="Oval 3">
            <a:extLst>
              <a:ext uri="{FF2B5EF4-FFF2-40B4-BE49-F238E27FC236}">
                <a16:creationId xmlns:a16="http://schemas.microsoft.com/office/drawing/2014/main" id="{130922CB-435B-EAC7-AC26-DFFA3E54CE06}"/>
              </a:ext>
            </a:extLst>
          </p:cNvPr>
          <p:cNvSpPr/>
          <p:nvPr/>
        </p:nvSpPr>
        <p:spPr>
          <a:xfrm>
            <a:off x="2522273" y="2868975"/>
            <a:ext cx="420950" cy="56002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589;g2b790e7f309_0_89">
            <a:extLst>
              <a:ext uri="{FF2B5EF4-FFF2-40B4-BE49-F238E27FC236}">
                <a16:creationId xmlns:a16="http://schemas.microsoft.com/office/drawing/2014/main" id="{3724A00D-4877-D440-FF45-A7BA2B797D6F}"/>
              </a:ext>
            </a:extLst>
          </p:cNvPr>
          <p:cNvSpPr/>
          <p:nvPr/>
        </p:nvSpPr>
        <p:spPr>
          <a:xfrm>
            <a:off x="393330" y="1317349"/>
            <a:ext cx="4271400" cy="27345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367332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2" name="Picture 1" descr="A diagram of a continental slope&#10;&#10;Description automatically generated">
            <a:extLst>
              <a:ext uri="{FF2B5EF4-FFF2-40B4-BE49-F238E27FC236}">
                <a16:creationId xmlns:a16="http://schemas.microsoft.com/office/drawing/2014/main" id="{9DF8474E-AFE4-420A-20F8-85ADB4C6A72D}"/>
              </a:ext>
            </a:extLst>
          </p:cNvPr>
          <p:cNvPicPr>
            <a:picLocks noChangeAspect="1"/>
          </p:cNvPicPr>
          <p:nvPr/>
        </p:nvPicPr>
        <p:blipFill>
          <a:blip r:embed="rId3"/>
          <a:stretch>
            <a:fillRect/>
          </a:stretch>
        </p:blipFill>
        <p:spPr>
          <a:xfrm>
            <a:off x="5043927" y="1196689"/>
            <a:ext cx="3642736" cy="2011094"/>
          </a:xfrm>
          <a:prstGeom prst="rect">
            <a:avLst/>
          </a:prstGeom>
        </p:spPr>
      </p:pic>
      <p:sp>
        <p:nvSpPr>
          <p:cNvPr id="3" name="Oval 2">
            <a:extLst>
              <a:ext uri="{FF2B5EF4-FFF2-40B4-BE49-F238E27FC236}">
                <a16:creationId xmlns:a16="http://schemas.microsoft.com/office/drawing/2014/main" id="{22C4AE8E-88BE-7825-1C23-7E502F811CF0}"/>
              </a:ext>
            </a:extLst>
          </p:cNvPr>
          <p:cNvSpPr/>
          <p:nvPr/>
        </p:nvSpPr>
        <p:spPr>
          <a:xfrm>
            <a:off x="6583440" y="2202236"/>
            <a:ext cx="420950" cy="56002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3" name="Google Shape;533;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34" name="Google Shape;534;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35" name="Google Shape;535;g25e11802ac4_0_1886"/>
          <p:cNvCxnSpPr>
            <a:stCxn id="536" idx="4"/>
            <a:endCxn id="53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37" name="Google Shape;537;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38" name="Google Shape;538;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36" name="Google Shape;536;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9" name="Google Shape;539;g25e11802ac4_0_1886"/>
          <p:cNvSpPr txBox="1"/>
          <p:nvPr/>
        </p:nvSpPr>
        <p:spPr>
          <a:xfrm>
            <a:off x="2990050" y="3147933"/>
            <a:ext cx="3163800" cy="9848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Continental Rise</a:t>
            </a:r>
            <a:endParaRPr sz="700" b="0" i="0" u="none" strike="noStrike" cap="none" dirty="0">
              <a:solidFill>
                <a:srgbClr val="000000"/>
              </a:solidFill>
              <a:latin typeface="Arial"/>
              <a:ea typeface="Arial"/>
              <a:cs typeface="Arial"/>
              <a:sym typeface="Arial"/>
            </a:endParaRPr>
          </a:p>
        </p:txBody>
      </p:sp>
      <p:sp>
        <p:nvSpPr>
          <p:cNvPr id="540" name="Google Shape;540;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41" name="Google Shape;541;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42" name="Google Shape;542;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43" name="Google Shape;543;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continental rises</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544" name="Google Shape;544;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5" name="Google Shape;545;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46" name="Google Shape;546;g25e11802ac4_0_1886"/>
          <p:cNvCxnSpPr>
            <a:stCxn id="547" idx="4"/>
            <a:endCxn id="54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8" name="Google Shape;548;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9" name="Google Shape;549;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47" name="Google Shape;547;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3728842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20" name="Google Shape;620;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21" name="Google Shape;621;g25e11802ac4_0_2130"/>
          <p:cNvCxnSpPr>
            <a:stCxn id="622" idx="4"/>
            <a:endCxn id="61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23" name="Google Shape;623;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24" name="Google Shape;624;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22" name="Google Shape;622;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25" name="Google Shape;625;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 </a:t>
            </a:r>
            <a:r>
              <a:rPr lang="en-US" sz="3000" b="1" dirty="0">
                <a:latin typeface="Calibri"/>
                <a:ea typeface="Calibri"/>
                <a:cs typeface="Calibri"/>
                <a:sym typeface="Calibri"/>
              </a:rPr>
              <a:t>continental rise</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26" name="Google Shape;626;g25e11802ac4_0_2130"/>
          <p:cNvSpPr txBox="1"/>
          <p:nvPr/>
        </p:nvSpPr>
        <p:spPr>
          <a:xfrm>
            <a:off x="1073532" y="5269290"/>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Deep, steep-sided valleys carved into the seafloor by erosion.</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627" name="Google Shape;627;g25e11802ac4_0_2130"/>
          <p:cNvSpPr txBox="1"/>
          <p:nvPr/>
        </p:nvSpPr>
        <p:spPr>
          <a:xfrm>
            <a:off x="1073532" y="1931824"/>
            <a:ext cx="7874100" cy="90482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latin typeface="Helvetica Neue Light"/>
                <a:ea typeface="Helvetica Neue Light"/>
                <a:cs typeface="Helvetica Neue Light"/>
                <a:sym typeface="Helvetica Neue Light"/>
              </a:rPr>
              <a:t>A steep underwater hill that goes down from the edge of the continent into the deeper parts of the ocean</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28" name="Google Shape;628;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9" name="Google Shape;629;g25e11802ac4_0_2130"/>
          <p:cNvSpPr txBox="1"/>
          <p:nvPr/>
        </p:nvSpPr>
        <p:spPr>
          <a:xfrm>
            <a:off x="1073532" y="4092979"/>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A</a:t>
            </a: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 gentle slope at the ocean's bottom where sand and mud collect</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30" name="Google Shape;630;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31" name="Google Shape;631;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32" name="Google Shape;632;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33" name="Google Shape;633;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34" name="Google Shape;634;g25e11802ac4_0_2130"/>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The edge of a continent that is underwater</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20" name="Google Shape;620;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21" name="Google Shape;621;g25e11802ac4_0_2130"/>
          <p:cNvCxnSpPr>
            <a:stCxn id="622" idx="4"/>
            <a:endCxn id="61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23" name="Google Shape;623;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24" name="Google Shape;624;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22" name="Google Shape;622;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25" name="Google Shape;625;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 </a:t>
            </a:r>
            <a:r>
              <a:rPr lang="en-US" sz="3000" b="1" dirty="0">
                <a:latin typeface="Calibri"/>
                <a:ea typeface="Calibri"/>
                <a:cs typeface="Calibri"/>
                <a:sym typeface="Calibri"/>
              </a:rPr>
              <a:t>continental rise</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26" name="Google Shape;626;g25e11802ac4_0_2130"/>
          <p:cNvSpPr txBox="1"/>
          <p:nvPr/>
        </p:nvSpPr>
        <p:spPr>
          <a:xfrm>
            <a:off x="1073532" y="5269290"/>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Deep, steep-sided valleys carved into the seafloor by erosion.</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627" name="Google Shape;627;g25e11802ac4_0_2130"/>
          <p:cNvSpPr txBox="1"/>
          <p:nvPr/>
        </p:nvSpPr>
        <p:spPr>
          <a:xfrm>
            <a:off x="1073532" y="1931824"/>
            <a:ext cx="7874100" cy="90482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latin typeface="Helvetica Neue Light"/>
                <a:ea typeface="Helvetica Neue Light"/>
                <a:cs typeface="Helvetica Neue Light"/>
                <a:sym typeface="Helvetica Neue Light"/>
              </a:rPr>
              <a:t>A steep underwater hill that goes down from the edge of the continent into the deeper parts of the ocean</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28" name="Google Shape;628;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9" name="Google Shape;629;g25e11802ac4_0_2130"/>
          <p:cNvSpPr txBox="1"/>
          <p:nvPr/>
        </p:nvSpPr>
        <p:spPr>
          <a:xfrm>
            <a:off x="1073532" y="4092979"/>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A</a:t>
            </a: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 gentle slope at the ocean's bottom where sand and mud collect</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30" name="Google Shape;630;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31" name="Google Shape;631;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32" name="Google Shape;632;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33" name="Google Shape;633;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34" name="Google Shape;634;g25e11802ac4_0_2130"/>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The edge of a continent that is underwater</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2" name="Google Shape;656;g2b790e7f309_0_110">
            <a:extLst>
              <a:ext uri="{FF2B5EF4-FFF2-40B4-BE49-F238E27FC236}">
                <a16:creationId xmlns:a16="http://schemas.microsoft.com/office/drawing/2014/main" id="{90409F95-57C1-6E63-4F43-24AA98CEC2D3}"/>
              </a:ext>
            </a:extLst>
          </p:cNvPr>
          <p:cNvSpPr/>
          <p:nvPr/>
        </p:nvSpPr>
        <p:spPr>
          <a:xfrm>
            <a:off x="307168" y="4000557"/>
            <a:ext cx="8443500" cy="1015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296013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2" name="Picture 1" descr="A diagram of a continental slope&#10;&#10;Description automatically generated">
            <a:extLst>
              <a:ext uri="{FF2B5EF4-FFF2-40B4-BE49-F238E27FC236}">
                <a16:creationId xmlns:a16="http://schemas.microsoft.com/office/drawing/2014/main" id="{9DF8474E-AFE4-420A-20F8-85ADB4C6A72D}"/>
              </a:ext>
            </a:extLst>
          </p:cNvPr>
          <p:cNvPicPr>
            <a:picLocks noChangeAspect="1"/>
          </p:cNvPicPr>
          <p:nvPr/>
        </p:nvPicPr>
        <p:blipFill>
          <a:blip r:embed="rId3"/>
          <a:stretch>
            <a:fillRect/>
          </a:stretch>
        </p:blipFill>
        <p:spPr>
          <a:xfrm>
            <a:off x="5043927" y="1196689"/>
            <a:ext cx="3642736" cy="2011094"/>
          </a:xfrm>
          <a:prstGeom prst="rect">
            <a:avLst/>
          </a:prstGeom>
        </p:spPr>
      </p:pic>
      <p:sp>
        <p:nvSpPr>
          <p:cNvPr id="3" name="Oval 2">
            <a:extLst>
              <a:ext uri="{FF2B5EF4-FFF2-40B4-BE49-F238E27FC236}">
                <a16:creationId xmlns:a16="http://schemas.microsoft.com/office/drawing/2014/main" id="{22C4AE8E-88BE-7825-1C23-7E502F811CF0}"/>
              </a:ext>
            </a:extLst>
          </p:cNvPr>
          <p:cNvSpPr/>
          <p:nvPr/>
        </p:nvSpPr>
        <p:spPr>
          <a:xfrm>
            <a:off x="6583440" y="2202236"/>
            <a:ext cx="420950" cy="56002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3" name="Google Shape;533;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34" name="Google Shape;534;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35" name="Google Shape;535;g25e11802ac4_0_1886"/>
          <p:cNvCxnSpPr>
            <a:stCxn id="536" idx="4"/>
            <a:endCxn id="53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37" name="Google Shape;537;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38" name="Google Shape;538;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36" name="Google Shape;536;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9" name="Google Shape;539;g25e11802ac4_0_1886"/>
          <p:cNvSpPr txBox="1"/>
          <p:nvPr/>
        </p:nvSpPr>
        <p:spPr>
          <a:xfrm>
            <a:off x="2990050" y="3147933"/>
            <a:ext cx="3163800" cy="9848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Continental Rise</a:t>
            </a:r>
            <a:endParaRPr sz="700" b="0" i="0" u="none" strike="noStrike" cap="none" dirty="0">
              <a:solidFill>
                <a:srgbClr val="000000"/>
              </a:solidFill>
              <a:latin typeface="Arial"/>
              <a:ea typeface="Arial"/>
              <a:cs typeface="Arial"/>
              <a:sym typeface="Arial"/>
            </a:endParaRPr>
          </a:p>
        </p:txBody>
      </p:sp>
      <p:sp>
        <p:nvSpPr>
          <p:cNvPr id="540" name="Google Shape;540;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41" name="Google Shape;541;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42" name="Google Shape;542;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43" name="Google Shape;543;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continental rises</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544" name="Google Shape;544;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5" name="Google Shape;545;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46" name="Google Shape;546;g25e11802ac4_0_1886"/>
          <p:cNvCxnSpPr>
            <a:stCxn id="547" idx="4"/>
            <a:endCxn id="54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8" name="Google Shape;548;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9" name="Google Shape;549;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47" name="Google Shape;547;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 name="Google Shape;629;g25e11802ac4_0_2130">
            <a:extLst>
              <a:ext uri="{FF2B5EF4-FFF2-40B4-BE49-F238E27FC236}">
                <a16:creationId xmlns:a16="http://schemas.microsoft.com/office/drawing/2014/main" id="{38F9A3B1-487C-3B9F-EC67-BE8B2B3E5A4F}"/>
              </a:ext>
            </a:extLst>
          </p:cNvPr>
          <p:cNvSpPr txBox="1"/>
          <p:nvPr/>
        </p:nvSpPr>
        <p:spPr>
          <a:xfrm>
            <a:off x="673298" y="1423903"/>
            <a:ext cx="3163795"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A</a:t>
            </a: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 gentle slope at the ocean's bottom where sand and mud collect</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6516350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87" name="Google Shape;687;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88" name="Google Shape;688;g25e11802ac4_0_2367"/>
          <p:cNvCxnSpPr>
            <a:stCxn id="689" idx="4"/>
            <a:endCxn id="68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90" name="Google Shape;690;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91" name="Google Shape;691;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89" name="Google Shape;689;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92" name="Google Shape;692;g25e11802ac4_0_2367"/>
          <p:cNvSpPr txBox="1"/>
          <p:nvPr/>
        </p:nvSpPr>
        <p:spPr>
          <a:xfrm>
            <a:off x="467256" y="38835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Directions:</a:t>
            </a:r>
            <a:r>
              <a:rPr lang="en-US" sz="3000" b="1" i="0" u="none"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 </a:t>
            </a:r>
            <a:r>
              <a:rPr lang="en-US" sz="3000" b="0" i="0" u="none"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Choose the correct </a:t>
            </a:r>
            <a:r>
              <a:rPr lang="en-US" sz="3000" b="0" i="1" u="none"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example</a:t>
            </a:r>
            <a:r>
              <a:rPr lang="en-US" sz="3000" b="0" i="0" u="none"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 of a </a:t>
            </a:r>
            <a:r>
              <a:rPr lang="en-US" sz="3000" b="1" dirty="0">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continental rise</a:t>
            </a:r>
            <a:r>
              <a:rPr lang="en-US" sz="3000" b="1" i="0" u="none"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 </a:t>
            </a:r>
            <a:r>
              <a:rPr lang="en-US" sz="3000" b="0" i="0" u="none"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from the choices below. </a:t>
            </a:r>
            <a:endParaRPr sz="1400" b="0" i="0" u="none" strike="noStrike" cap="none" dirty="0">
              <a:solidFill>
                <a:srgbClr val="000000"/>
              </a:solidFill>
              <a:latin typeface="Arial"/>
              <a:ea typeface="Arial"/>
              <a:cs typeface="Arial"/>
              <a:sym typeface="Arial"/>
            </a:endParaRPr>
          </a:p>
        </p:txBody>
      </p:sp>
      <p:sp>
        <p:nvSpPr>
          <p:cNvPr id="693" name="Google Shape;693;g25e11802ac4_0_2367"/>
          <p:cNvSpPr txBox="1"/>
          <p:nvPr/>
        </p:nvSpPr>
        <p:spPr>
          <a:xfrm>
            <a:off x="1073532" y="4964490"/>
            <a:ext cx="78741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343"/>
                </a:solidFill>
                <a:latin typeface="Helvetica Neue Light"/>
                <a:ea typeface="Helvetica Neue Light"/>
                <a:sym typeface="Helvetica Neue Light"/>
              </a:rPr>
              <a:t>The Amazon Cone</a:t>
            </a:r>
            <a:endParaRPr sz="1400" b="0" i="0" u="none" strike="noStrike" cap="none" dirty="0">
              <a:solidFill>
                <a:srgbClr val="434343"/>
              </a:solidFill>
              <a:latin typeface="Arial"/>
              <a:ea typeface="Arial"/>
              <a:cs typeface="Arial"/>
              <a:sym typeface="Arial"/>
            </a:endParaRPr>
          </a:p>
        </p:txBody>
      </p:sp>
      <p:sp>
        <p:nvSpPr>
          <p:cNvPr id="694" name="Google Shape;694;g25e11802ac4_0_2367"/>
          <p:cNvSpPr txBox="1"/>
          <p:nvPr/>
        </p:nvSpPr>
        <p:spPr>
          <a:xfrm>
            <a:off x="1090682" y="39209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Strong winds that tear down trees</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95" name="Google Shape;695;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96" name="Google Shape;696;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Snow sliding down a plane </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97" name="Google Shape;697;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98" name="Google Shape;698;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99" name="Google Shape;699;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00" name="Google Shape;700;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01" name="Google Shape;701;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North Sea Continental Shelf</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87" name="Google Shape;687;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88" name="Google Shape;688;g25e11802ac4_0_2367"/>
          <p:cNvCxnSpPr>
            <a:stCxn id="689" idx="4"/>
            <a:endCxn id="68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90" name="Google Shape;690;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91" name="Google Shape;691;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89" name="Google Shape;689;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92" name="Google Shape;692;g25e11802ac4_0_2367"/>
          <p:cNvSpPr txBox="1"/>
          <p:nvPr/>
        </p:nvSpPr>
        <p:spPr>
          <a:xfrm>
            <a:off x="467256" y="38835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Directions:</a:t>
            </a:r>
            <a:r>
              <a:rPr lang="en-US" sz="3000" b="1" i="0" u="none"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 </a:t>
            </a:r>
            <a:r>
              <a:rPr lang="en-US" sz="3000" b="0" i="0" u="none"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Choose the correct </a:t>
            </a:r>
            <a:r>
              <a:rPr lang="en-US" sz="3000" b="0" i="1" u="none"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example</a:t>
            </a:r>
            <a:r>
              <a:rPr lang="en-US" sz="3000" b="0" i="0" u="none"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 of a </a:t>
            </a:r>
            <a:r>
              <a:rPr lang="en-US" sz="3000" b="1" dirty="0">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continental rise</a:t>
            </a:r>
            <a:r>
              <a:rPr lang="en-US" sz="3000" b="1" i="0" u="none"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 </a:t>
            </a:r>
            <a:r>
              <a:rPr lang="en-US" sz="3000" b="0" i="0" u="none"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from the choices below. </a:t>
            </a:r>
            <a:endParaRPr sz="1400" b="0" i="0" u="none" strike="noStrike" cap="none" dirty="0">
              <a:solidFill>
                <a:srgbClr val="000000"/>
              </a:solidFill>
              <a:latin typeface="Arial"/>
              <a:ea typeface="Arial"/>
              <a:cs typeface="Arial"/>
              <a:sym typeface="Arial"/>
            </a:endParaRPr>
          </a:p>
        </p:txBody>
      </p:sp>
      <p:sp>
        <p:nvSpPr>
          <p:cNvPr id="693" name="Google Shape;693;g25e11802ac4_0_2367"/>
          <p:cNvSpPr txBox="1"/>
          <p:nvPr/>
        </p:nvSpPr>
        <p:spPr>
          <a:xfrm>
            <a:off x="1073532" y="4964490"/>
            <a:ext cx="78741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343"/>
                </a:solidFill>
                <a:latin typeface="Helvetica Neue Light"/>
                <a:ea typeface="Helvetica Neue Light"/>
                <a:sym typeface="Helvetica Neue Light"/>
              </a:rPr>
              <a:t>The Amazon Cone</a:t>
            </a:r>
            <a:endParaRPr sz="1400" b="0" i="0" u="none" strike="noStrike" cap="none" dirty="0">
              <a:solidFill>
                <a:srgbClr val="434343"/>
              </a:solidFill>
              <a:latin typeface="Arial"/>
              <a:ea typeface="Arial"/>
              <a:cs typeface="Arial"/>
              <a:sym typeface="Arial"/>
            </a:endParaRPr>
          </a:p>
        </p:txBody>
      </p:sp>
      <p:sp>
        <p:nvSpPr>
          <p:cNvPr id="694" name="Google Shape;694;g25e11802ac4_0_2367"/>
          <p:cNvSpPr txBox="1"/>
          <p:nvPr/>
        </p:nvSpPr>
        <p:spPr>
          <a:xfrm>
            <a:off x="1090682" y="39209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Strong winds that tear down trees</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95" name="Google Shape;695;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96" name="Google Shape;696;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Snow sliding down a plane </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97" name="Google Shape;697;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98" name="Google Shape;698;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99" name="Google Shape;699;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00" name="Google Shape;700;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01" name="Google Shape;701;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North Sea Continental Shelf</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2" name="Google Shape;723;g2b723aaf417_0_14">
            <a:extLst>
              <a:ext uri="{FF2B5EF4-FFF2-40B4-BE49-F238E27FC236}">
                <a16:creationId xmlns:a16="http://schemas.microsoft.com/office/drawing/2014/main" id="{47B76952-2E4E-3211-13E6-06D30FEDD029}"/>
              </a:ext>
            </a:extLst>
          </p:cNvPr>
          <p:cNvSpPr/>
          <p:nvPr/>
        </p:nvSpPr>
        <p:spPr>
          <a:xfrm>
            <a:off x="239387" y="4791802"/>
            <a:ext cx="6953100" cy="807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745112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2" name="Picture 1" descr="A diagram of a continental slope&#10;&#10;Description automatically generated">
            <a:extLst>
              <a:ext uri="{FF2B5EF4-FFF2-40B4-BE49-F238E27FC236}">
                <a16:creationId xmlns:a16="http://schemas.microsoft.com/office/drawing/2014/main" id="{9DF8474E-AFE4-420A-20F8-85ADB4C6A72D}"/>
              </a:ext>
            </a:extLst>
          </p:cNvPr>
          <p:cNvPicPr>
            <a:picLocks noChangeAspect="1"/>
          </p:cNvPicPr>
          <p:nvPr/>
        </p:nvPicPr>
        <p:blipFill>
          <a:blip r:embed="rId3"/>
          <a:stretch>
            <a:fillRect/>
          </a:stretch>
        </p:blipFill>
        <p:spPr>
          <a:xfrm>
            <a:off x="5043927" y="1196689"/>
            <a:ext cx="3642736" cy="2011094"/>
          </a:xfrm>
          <a:prstGeom prst="rect">
            <a:avLst/>
          </a:prstGeom>
        </p:spPr>
      </p:pic>
      <p:sp>
        <p:nvSpPr>
          <p:cNvPr id="3" name="Oval 2">
            <a:extLst>
              <a:ext uri="{FF2B5EF4-FFF2-40B4-BE49-F238E27FC236}">
                <a16:creationId xmlns:a16="http://schemas.microsoft.com/office/drawing/2014/main" id="{22C4AE8E-88BE-7825-1C23-7E502F811CF0}"/>
              </a:ext>
            </a:extLst>
          </p:cNvPr>
          <p:cNvSpPr/>
          <p:nvPr/>
        </p:nvSpPr>
        <p:spPr>
          <a:xfrm>
            <a:off x="6583440" y="2202236"/>
            <a:ext cx="420950" cy="56002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3" name="Google Shape;533;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34" name="Google Shape;534;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35" name="Google Shape;535;g25e11802ac4_0_1886"/>
          <p:cNvCxnSpPr>
            <a:stCxn id="536" idx="4"/>
            <a:endCxn id="53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37" name="Google Shape;537;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38" name="Google Shape;538;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36" name="Google Shape;536;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9" name="Google Shape;539;g25e11802ac4_0_1886"/>
          <p:cNvSpPr txBox="1"/>
          <p:nvPr/>
        </p:nvSpPr>
        <p:spPr>
          <a:xfrm>
            <a:off x="2990050" y="3147933"/>
            <a:ext cx="3163800" cy="9848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Continental Rise</a:t>
            </a:r>
            <a:endParaRPr sz="700" b="0" i="0" u="none" strike="noStrike" cap="none" dirty="0">
              <a:solidFill>
                <a:srgbClr val="000000"/>
              </a:solidFill>
              <a:latin typeface="Arial"/>
              <a:ea typeface="Arial"/>
              <a:cs typeface="Arial"/>
              <a:sym typeface="Arial"/>
            </a:endParaRPr>
          </a:p>
        </p:txBody>
      </p:sp>
      <p:sp>
        <p:nvSpPr>
          <p:cNvPr id="540" name="Google Shape;540;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41" name="Google Shape;541;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42" name="Google Shape;542;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43" name="Google Shape;543;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continental rises</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544" name="Google Shape;544;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5" name="Google Shape;545;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46" name="Google Shape;546;g25e11802ac4_0_1886"/>
          <p:cNvCxnSpPr>
            <a:stCxn id="547" idx="4"/>
            <a:endCxn id="54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8" name="Google Shape;548;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9" name="Google Shape;549;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47" name="Google Shape;547;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 name="Google Shape;629;g25e11802ac4_0_2130">
            <a:extLst>
              <a:ext uri="{FF2B5EF4-FFF2-40B4-BE49-F238E27FC236}">
                <a16:creationId xmlns:a16="http://schemas.microsoft.com/office/drawing/2014/main" id="{38F9A3B1-487C-3B9F-EC67-BE8B2B3E5A4F}"/>
              </a:ext>
            </a:extLst>
          </p:cNvPr>
          <p:cNvSpPr txBox="1"/>
          <p:nvPr/>
        </p:nvSpPr>
        <p:spPr>
          <a:xfrm>
            <a:off x="673298" y="1423903"/>
            <a:ext cx="3163795"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A</a:t>
            </a: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 gentle slope at the ocean's bottom where sand and mud collect</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 name="Google Shape;693;g25e11802ac4_0_2367">
            <a:extLst>
              <a:ext uri="{FF2B5EF4-FFF2-40B4-BE49-F238E27FC236}">
                <a16:creationId xmlns:a16="http://schemas.microsoft.com/office/drawing/2014/main" id="{D5112DF5-9F66-E206-3D72-FB84AACBB21A}"/>
              </a:ext>
            </a:extLst>
          </p:cNvPr>
          <p:cNvSpPr txBox="1"/>
          <p:nvPr/>
        </p:nvSpPr>
        <p:spPr>
          <a:xfrm>
            <a:off x="1073532" y="4964490"/>
            <a:ext cx="2970968"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343"/>
                </a:solidFill>
                <a:latin typeface="Helvetica Neue Light"/>
                <a:ea typeface="Helvetica Neue Light"/>
                <a:sym typeface="Helvetica Neue Light"/>
              </a:rPr>
              <a:t>The Amazon Cone</a:t>
            </a:r>
            <a:endParaRPr sz="1400" b="0" i="0" u="none" strike="noStrike" cap="none" dirty="0">
              <a:solidFill>
                <a:srgbClr val="434343"/>
              </a:solidFill>
              <a:latin typeface="Arial"/>
              <a:ea typeface="Arial"/>
              <a:cs typeface="Arial"/>
              <a:sym typeface="Arial"/>
            </a:endParaRPr>
          </a:p>
        </p:txBody>
      </p:sp>
    </p:spTree>
    <p:extLst>
      <p:ext uri="{BB962C8B-B14F-4D97-AF65-F5344CB8AC3E}">
        <p14:creationId xmlns:p14="http://schemas.microsoft.com/office/powerpoint/2010/main" val="16636106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55" name="Google Shape;755;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56" name="Google Shape;756;g25e11802ac4_0_2536"/>
          <p:cNvCxnSpPr>
            <a:stCxn id="757" idx="4"/>
            <a:endCxn id="75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58" name="Google Shape;758;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59" name="Google Shape;759;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57" name="Google Shape;757;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60" name="Google Shape;760;g25e11802ac4_0_2536"/>
          <p:cNvSpPr txBox="1"/>
          <p:nvPr/>
        </p:nvSpPr>
        <p:spPr>
          <a:xfrm>
            <a:off x="582425" y="219850"/>
            <a:ext cx="836520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a:t>
            </a:r>
            <a:r>
              <a:rPr lang="en-US" sz="2900" i="1" dirty="0">
                <a:latin typeface="Calibri"/>
                <a:ea typeface="Calibri"/>
                <a:cs typeface="Calibri"/>
                <a:sym typeface="Calibri"/>
              </a:rPr>
              <a:t>H</a:t>
            </a:r>
            <a:r>
              <a:rPr lang="en-US" sz="2900" b="0" i="1" u="none" strike="noStrike" cap="none" dirty="0">
                <a:solidFill>
                  <a:srgbClr val="000000"/>
                </a:solidFill>
                <a:latin typeface="Calibri"/>
                <a:ea typeface="Calibri"/>
                <a:cs typeface="Calibri"/>
                <a:sym typeface="Calibri"/>
              </a:rPr>
              <a:t>ow</a:t>
            </a:r>
            <a:r>
              <a:rPr lang="en-US" sz="2900" i="1" dirty="0">
                <a:latin typeface="Calibri"/>
                <a:ea typeface="Calibri"/>
                <a:cs typeface="Calibri"/>
                <a:sym typeface="Calibri"/>
              </a:rPr>
              <a:t> do</a:t>
            </a:r>
            <a:r>
              <a:rPr lang="en-US" sz="2900" b="0" i="1" u="none" strike="noStrike" cap="none" dirty="0">
                <a:solidFill>
                  <a:srgbClr val="000000"/>
                </a:solidFill>
                <a:latin typeface="Calibri"/>
                <a:ea typeface="Calibri"/>
                <a:cs typeface="Calibri"/>
                <a:sym typeface="Calibri"/>
              </a:rPr>
              <a:t> </a:t>
            </a:r>
            <a:r>
              <a:rPr lang="en-US" sz="2900" i="1" dirty="0">
                <a:latin typeface="Calibri"/>
                <a:ea typeface="Calibri"/>
                <a:cs typeface="Calibri"/>
                <a:sym typeface="Calibri"/>
              </a:rPr>
              <a:t>continental rises</a:t>
            </a:r>
            <a:r>
              <a:rPr lang="en-US" sz="2900" b="0" i="1" u="none" strike="noStrike" cap="none" dirty="0">
                <a:solidFill>
                  <a:srgbClr val="000000"/>
                </a:solidFill>
                <a:latin typeface="Calibri"/>
                <a:ea typeface="Calibri"/>
                <a:cs typeface="Calibri"/>
                <a:sym typeface="Calibri"/>
              </a:rPr>
              <a:t> 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761" name="Google Shape;761;g25e11802ac4_0_2536"/>
          <p:cNvSpPr txBox="1"/>
          <p:nvPr/>
        </p:nvSpPr>
        <p:spPr>
          <a:xfrm>
            <a:off x="1073532" y="4001846"/>
            <a:ext cx="787410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Continental rises help sea animals thrive, making the ocean a healthy home for fish. This is important because it ensures a variety of seafood to eat.</a:t>
            </a:r>
            <a:endParaRPr sz="2200" b="0" i="0" u="none" strike="noStrike" cap="none" dirty="0">
              <a:solidFill>
                <a:srgbClr val="434343"/>
              </a:solidFill>
              <a:latin typeface="Arial"/>
              <a:ea typeface="Arial"/>
              <a:cs typeface="Arial"/>
              <a:sym typeface="Arial"/>
            </a:endParaRPr>
          </a:p>
        </p:txBody>
      </p:sp>
      <p:sp>
        <p:nvSpPr>
          <p:cNvPr id="762" name="Google Shape;762;g25e11802ac4_0_2536"/>
          <p:cNvSpPr txBox="1"/>
          <p:nvPr/>
        </p:nvSpPr>
        <p:spPr>
          <a:xfrm>
            <a:off x="1073532" y="2918320"/>
            <a:ext cx="7874100" cy="83711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Continental rises</a:t>
            </a:r>
            <a:r>
              <a:rPr lang="en-US" sz="2200" b="0" i="0" u="none" strike="noStrike" cap="none" dirty="0">
                <a:solidFill>
                  <a:srgbClr val="43464D"/>
                </a:solidFill>
                <a:latin typeface="Helvetica Neue Light"/>
                <a:ea typeface="Helvetica Neue Light"/>
                <a:cs typeface="Helvetica Neue Light"/>
                <a:sym typeface="Helvetica Neue Light"/>
              </a:rPr>
              <a:t> explain how movement of animals on our planet impacts food and crops we have available to us.</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63" name="Google Shape;763;g25e11802ac4_0_253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64" name="Google Shape;764;g25e11802ac4_0_2536"/>
          <p:cNvSpPr txBox="1"/>
          <p:nvPr/>
        </p:nvSpPr>
        <p:spPr>
          <a:xfrm>
            <a:off x="1073532" y="1759358"/>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Continental rises help protect the </a:t>
            </a:r>
            <a:r>
              <a:rPr lang="en-US" sz="2200" dirty="0">
                <a:solidFill>
                  <a:srgbClr val="43464D"/>
                </a:solidFill>
                <a:latin typeface="Helvetica Neue Light"/>
                <a:ea typeface="Helvetica Neue Light"/>
                <a:cs typeface="Helvetica Neue Light"/>
                <a:sym typeface="Helvetica Neue 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0"/>
                  </a:ext>
                </a:extLst>
              </a:rPr>
              <a:t>coast</a:t>
            </a:r>
            <a:r>
              <a:rPr lang="en-US" sz="2200" dirty="0">
                <a:solidFill>
                  <a:srgbClr val="43464D"/>
                </a:solidFill>
                <a:latin typeface="Helvetica Neue Light"/>
                <a:ea typeface="Helvetica Neue Light"/>
                <a:cs typeface="Helvetica Neue Light"/>
                <a:sym typeface="Helvetica Neue Light"/>
              </a:rPr>
              <a:t> from big waves, making beaches safer for activities like swimming and playing.</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65" name="Google Shape;765;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66" name="Google Shape;766;g25e11802ac4_0_2536"/>
          <p:cNvSpPr txBox="1"/>
          <p:nvPr/>
        </p:nvSpPr>
        <p:spPr>
          <a:xfrm>
            <a:off x="380508" y="29628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67" name="Google Shape;767;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68" name="Google Shape;768;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69" name="Google Shape;769;g25e11802ac4_0_2536"/>
          <p:cNvSpPr txBox="1"/>
          <p:nvPr/>
        </p:nvSpPr>
        <p:spPr>
          <a:xfrm>
            <a:off x="1073532" y="5356215"/>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Continental rises </a:t>
            </a:r>
            <a:r>
              <a:rPr lang="en-US" sz="2200" b="0" i="0" u="none" strike="noStrike" cap="none" dirty="0">
                <a:solidFill>
                  <a:srgbClr val="434343"/>
                </a:solidFill>
                <a:latin typeface="Helvetica Neue Light"/>
                <a:ea typeface="Helvetica Neue Light"/>
                <a:cs typeface="Helvetica Neue Light"/>
                <a:sym typeface="Helvetica Neue Light"/>
              </a:rPr>
              <a:t>create different trenches and ranges in the ocean which influences weather patterns on Earth.</a:t>
            </a:r>
            <a:endParaRPr sz="2200" b="0" i="0" u="none" strike="noStrike" cap="none" dirty="0">
              <a:solidFill>
                <a:srgbClr val="434343"/>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55" name="Google Shape;755;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56" name="Google Shape;756;g25e11802ac4_0_2536"/>
          <p:cNvCxnSpPr>
            <a:stCxn id="757" idx="4"/>
            <a:endCxn id="75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58" name="Google Shape;758;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59" name="Google Shape;759;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57" name="Google Shape;757;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60" name="Google Shape;760;g25e11802ac4_0_2536"/>
          <p:cNvSpPr txBox="1"/>
          <p:nvPr/>
        </p:nvSpPr>
        <p:spPr>
          <a:xfrm>
            <a:off x="582425" y="219850"/>
            <a:ext cx="836520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a:t>
            </a:r>
            <a:r>
              <a:rPr lang="en-US" sz="2900" i="1" dirty="0">
                <a:latin typeface="Calibri"/>
                <a:ea typeface="Calibri"/>
                <a:cs typeface="Calibri"/>
                <a:sym typeface="Calibri"/>
              </a:rPr>
              <a:t>H</a:t>
            </a:r>
            <a:r>
              <a:rPr lang="en-US" sz="2900" b="0" i="1" u="none" strike="noStrike" cap="none" dirty="0">
                <a:solidFill>
                  <a:srgbClr val="000000"/>
                </a:solidFill>
                <a:latin typeface="Calibri"/>
                <a:ea typeface="Calibri"/>
                <a:cs typeface="Calibri"/>
                <a:sym typeface="Calibri"/>
              </a:rPr>
              <a:t>ow</a:t>
            </a:r>
            <a:r>
              <a:rPr lang="en-US" sz="2900" i="1" dirty="0">
                <a:latin typeface="Calibri"/>
                <a:ea typeface="Calibri"/>
                <a:cs typeface="Calibri"/>
                <a:sym typeface="Calibri"/>
              </a:rPr>
              <a:t> do</a:t>
            </a:r>
            <a:r>
              <a:rPr lang="en-US" sz="2900" b="0" i="1" u="none" strike="noStrike" cap="none" dirty="0">
                <a:solidFill>
                  <a:srgbClr val="000000"/>
                </a:solidFill>
                <a:latin typeface="Calibri"/>
                <a:ea typeface="Calibri"/>
                <a:cs typeface="Calibri"/>
                <a:sym typeface="Calibri"/>
              </a:rPr>
              <a:t> </a:t>
            </a:r>
            <a:r>
              <a:rPr lang="en-US" sz="2900" i="1" dirty="0">
                <a:latin typeface="Calibri"/>
                <a:ea typeface="Calibri"/>
                <a:cs typeface="Calibri"/>
                <a:sym typeface="Calibri"/>
              </a:rPr>
              <a:t>continental rises</a:t>
            </a:r>
            <a:r>
              <a:rPr lang="en-US" sz="2900" b="0" i="1" u="none" strike="noStrike" cap="none" dirty="0">
                <a:solidFill>
                  <a:srgbClr val="000000"/>
                </a:solidFill>
                <a:latin typeface="Calibri"/>
                <a:ea typeface="Calibri"/>
                <a:cs typeface="Calibri"/>
                <a:sym typeface="Calibri"/>
              </a:rPr>
              <a:t> 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761" name="Google Shape;761;g25e11802ac4_0_2536"/>
          <p:cNvSpPr txBox="1"/>
          <p:nvPr/>
        </p:nvSpPr>
        <p:spPr>
          <a:xfrm>
            <a:off x="1073532" y="4001846"/>
            <a:ext cx="787410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Continental rises help sea animals thrive, making the ocean a healthy home for fish. This is important because it ensures a variety of seafood to eat.</a:t>
            </a:r>
            <a:endParaRPr sz="2200" b="0" i="0" u="none" strike="noStrike" cap="none" dirty="0">
              <a:solidFill>
                <a:srgbClr val="434343"/>
              </a:solidFill>
              <a:latin typeface="Arial"/>
              <a:ea typeface="Arial"/>
              <a:cs typeface="Arial"/>
              <a:sym typeface="Arial"/>
            </a:endParaRPr>
          </a:p>
        </p:txBody>
      </p:sp>
      <p:sp>
        <p:nvSpPr>
          <p:cNvPr id="762" name="Google Shape;762;g25e11802ac4_0_2536"/>
          <p:cNvSpPr txBox="1"/>
          <p:nvPr/>
        </p:nvSpPr>
        <p:spPr>
          <a:xfrm>
            <a:off x="1073532" y="2918320"/>
            <a:ext cx="7874100" cy="83711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Continental rises</a:t>
            </a:r>
            <a:r>
              <a:rPr lang="en-US" sz="2200" b="0" i="0" u="none" strike="noStrike" cap="none" dirty="0">
                <a:solidFill>
                  <a:srgbClr val="43464D"/>
                </a:solidFill>
                <a:latin typeface="Helvetica Neue Light"/>
                <a:ea typeface="Helvetica Neue Light"/>
                <a:cs typeface="Helvetica Neue Light"/>
                <a:sym typeface="Helvetica Neue Light"/>
              </a:rPr>
              <a:t> explain how movement of animals on our planet impacts food and crops we have available to us.</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63" name="Google Shape;763;g25e11802ac4_0_253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64" name="Google Shape;764;g25e11802ac4_0_2536"/>
          <p:cNvSpPr txBox="1"/>
          <p:nvPr/>
        </p:nvSpPr>
        <p:spPr>
          <a:xfrm>
            <a:off x="1073532" y="1759358"/>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Continental rises help protect the </a:t>
            </a:r>
            <a:r>
              <a:rPr lang="en-US" sz="2200" dirty="0">
                <a:solidFill>
                  <a:srgbClr val="43464D"/>
                </a:solidFill>
                <a:latin typeface="Helvetica Neue Light"/>
                <a:ea typeface="Helvetica Neue Light"/>
                <a:cs typeface="Helvetica Neue Light"/>
                <a:sym typeface="Helvetica Neue 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0"/>
                  </a:ext>
                </a:extLst>
              </a:rPr>
              <a:t>coast</a:t>
            </a:r>
            <a:r>
              <a:rPr lang="en-US" sz="2200" dirty="0">
                <a:solidFill>
                  <a:srgbClr val="43464D"/>
                </a:solidFill>
                <a:latin typeface="Helvetica Neue Light"/>
                <a:ea typeface="Helvetica Neue Light"/>
                <a:cs typeface="Helvetica Neue Light"/>
                <a:sym typeface="Helvetica Neue Light"/>
              </a:rPr>
              <a:t> from big waves, making beaches safer for activities like swimming and playing.</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65" name="Google Shape;765;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66" name="Google Shape;766;g25e11802ac4_0_2536"/>
          <p:cNvSpPr txBox="1"/>
          <p:nvPr/>
        </p:nvSpPr>
        <p:spPr>
          <a:xfrm>
            <a:off x="380508" y="29628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67" name="Google Shape;767;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68" name="Google Shape;768;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69" name="Google Shape;769;g25e11802ac4_0_2536"/>
          <p:cNvSpPr txBox="1"/>
          <p:nvPr/>
        </p:nvSpPr>
        <p:spPr>
          <a:xfrm>
            <a:off x="1073532" y="5356215"/>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Continental rises </a:t>
            </a:r>
            <a:r>
              <a:rPr lang="en-US" sz="2200" b="0" i="0" u="none" strike="noStrike" cap="none" dirty="0">
                <a:solidFill>
                  <a:srgbClr val="434343"/>
                </a:solidFill>
                <a:latin typeface="Helvetica Neue Light"/>
                <a:ea typeface="Helvetica Neue Light"/>
                <a:cs typeface="Helvetica Neue Light"/>
                <a:sym typeface="Helvetica Neue Light"/>
              </a:rPr>
              <a:t>create different trenches and ranges in the ocean which influences weather patterns on Earth.</a:t>
            </a:r>
            <a:endParaRPr sz="2200" b="0" i="0" u="none" strike="noStrike" cap="none" dirty="0">
              <a:solidFill>
                <a:srgbClr val="434343"/>
              </a:solidFill>
              <a:latin typeface="Arial"/>
              <a:ea typeface="Arial"/>
              <a:cs typeface="Arial"/>
              <a:sym typeface="Arial"/>
            </a:endParaRPr>
          </a:p>
        </p:txBody>
      </p:sp>
      <p:sp>
        <p:nvSpPr>
          <p:cNvPr id="2" name="Google Shape;791;g2b723aaf417_0_38">
            <a:extLst>
              <a:ext uri="{FF2B5EF4-FFF2-40B4-BE49-F238E27FC236}">
                <a16:creationId xmlns:a16="http://schemas.microsoft.com/office/drawing/2014/main" id="{E01D7927-63D1-A039-6428-4F51305DD2ED}"/>
              </a:ext>
            </a:extLst>
          </p:cNvPr>
          <p:cNvSpPr/>
          <p:nvPr/>
        </p:nvSpPr>
        <p:spPr>
          <a:xfrm>
            <a:off x="157025" y="3981773"/>
            <a:ext cx="8790600" cy="11481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788386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2" name="Picture 1" descr="A diagram of a continental slope&#10;&#10;Description automatically generated">
            <a:extLst>
              <a:ext uri="{FF2B5EF4-FFF2-40B4-BE49-F238E27FC236}">
                <a16:creationId xmlns:a16="http://schemas.microsoft.com/office/drawing/2014/main" id="{9DF8474E-AFE4-420A-20F8-85ADB4C6A72D}"/>
              </a:ext>
            </a:extLst>
          </p:cNvPr>
          <p:cNvPicPr>
            <a:picLocks noChangeAspect="1"/>
          </p:cNvPicPr>
          <p:nvPr/>
        </p:nvPicPr>
        <p:blipFill>
          <a:blip r:embed="rId3"/>
          <a:stretch>
            <a:fillRect/>
          </a:stretch>
        </p:blipFill>
        <p:spPr>
          <a:xfrm>
            <a:off x="5043927" y="1196689"/>
            <a:ext cx="3642736" cy="2011094"/>
          </a:xfrm>
          <a:prstGeom prst="rect">
            <a:avLst/>
          </a:prstGeom>
        </p:spPr>
      </p:pic>
      <p:sp>
        <p:nvSpPr>
          <p:cNvPr id="3" name="Oval 2">
            <a:extLst>
              <a:ext uri="{FF2B5EF4-FFF2-40B4-BE49-F238E27FC236}">
                <a16:creationId xmlns:a16="http://schemas.microsoft.com/office/drawing/2014/main" id="{22C4AE8E-88BE-7825-1C23-7E502F811CF0}"/>
              </a:ext>
            </a:extLst>
          </p:cNvPr>
          <p:cNvSpPr/>
          <p:nvPr/>
        </p:nvSpPr>
        <p:spPr>
          <a:xfrm>
            <a:off x="6583440" y="2202236"/>
            <a:ext cx="420950" cy="56002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3" name="Google Shape;533;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34" name="Google Shape;534;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35" name="Google Shape;535;g25e11802ac4_0_1886"/>
          <p:cNvCxnSpPr>
            <a:stCxn id="536" idx="4"/>
            <a:endCxn id="53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37" name="Google Shape;537;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38" name="Google Shape;538;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36" name="Google Shape;536;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9" name="Google Shape;539;g25e11802ac4_0_1886"/>
          <p:cNvSpPr txBox="1"/>
          <p:nvPr/>
        </p:nvSpPr>
        <p:spPr>
          <a:xfrm>
            <a:off x="2990050" y="3147933"/>
            <a:ext cx="3163800" cy="9848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Continental Rise</a:t>
            </a:r>
            <a:endParaRPr sz="700" b="0" i="0" u="none" strike="noStrike" cap="none" dirty="0">
              <a:solidFill>
                <a:srgbClr val="000000"/>
              </a:solidFill>
              <a:latin typeface="Arial"/>
              <a:ea typeface="Arial"/>
              <a:cs typeface="Arial"/>
              <a:sym typeface="Arial"/>
            </a:endParaRPr>
          </a:p>
        </p:txBody>
      </p:sp>
      <p:sp>
        <p:nvSpPr>
          <p:cNvPr id="540" name="Google Shape;540;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41" name="Google Shape;541;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42" name="Google Shape;542;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43" name="Google Shape;543;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continental rises</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544" name="Google Shape;544;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5" name="Google Shape;545;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46" name="Google Shape;546;g25e11802ac4_0_1886"/>
          <p:cNvCxnSpPr>
            <a:stCxn id="547" idx="4"/>
            <a:endCxn id="54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8" name="Google Shape;548;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9" name="Google Shape;549;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47" name="Google Shape;547;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 name="Google Shape;629;g25e11802ac4_0_2130">
            <a:extLst>
              <a:ext uri="{FF2B5EF4-FFF2-40B4-BE49-F238E27FC236}">
                <a16:creationId xmlns:a16="http://schemas.microsoft.com/office/drawing/2014/main" id="{38F9A3B1-487C-3B9F-EC67-BE8B2B3E5A4F}"/>
              </a:ext>
            </a:extLst>
          </p:cNvPr>
          <p:cNvSpPr txBox="1"/>
          <p:nvPr/>
        </p:nvSpPr>
        <p:spPr>
          <a:xfrm>
            <a:off x="673298" y="1423903"/>
            <a:ext cx="3163795"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A</a:t>
            </a: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 gentle slope at the ocean's bottom where sand and mud collect</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 name="Google Shape;693;g25e11802ac4_0_2367">
            <a:extLst>
              <a:ext uri="{FF2B5EF4-FFF2-40B4-BE49-F238E27FC236}">
                <a16:creationId xmlns:a16="http://schemas.microsoft.com/office/drawing/2014/main" id="{D5112DF5-9F66-E206-3D72-FB84AACBB21A}"/>
              </a:ext>
            </a:extLst>
          </p:cNvPr>
          <p:cNvSpPr txBox="1"/>
          <p:nvPr/>
        </p:nvSpPr>
        <p:spPr>
          <a:xfrm>
            <a:off x="1073532" y="4964490"/>
            <a:ext cx="2970968"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343"/>
                </a:solidFill>
                <a:latin typeface="Helvetica Neue Light"/>
                <a:ea typeface="Helvetica Neue Light"/>
                <a:sym typeface="Helvetica Neue Light"/>
              </a:rPr>
              <a:t>The Amazon Cone</a:t>
            </a:r>
            <a:endParaRPr sz="1400" b="0" i="0" u="none" strike="noStrike" cap="none" dirty="0">
              <a:solidFill>
                <a:srgbClr val="434343"/>
              </a:solidFill>
              <a:latin typeface="Arial"/>
              <a:ea typeface="Arial"/>
              <a:cs typeface="Arial"/>
              <a:sym typeface="Arial"/>
            </a:endParaRPr>
          </a:p>
        </p:txBody>
      </p:sp>
      <p:sp>
        <p:nvSpPr>
          <p:cNvPr id="6" name="Google Shape;761;g25e11802ac4_0_2536">
            <a:extLst>
              <a:ext uri="{FF2B5EF4-FFF2-40B4-BE49-F238E27FC236}">
                <a16:creationId xmlns:a16="http://schemas.microsoft.com/office/drawing/2014/main" id="{1EB67735-0C5E-1A58-05CC-C78304B73338}"/>
              </a:ext>
            </a:extLst>
          </p:cNvPr>
          <p:cNvSpPr txBox="1"/>
          <p:nvPr/>
        </p:nvSpPr>
        <p:spPr>
          <a:xfrm>
            <a:off x="5775766" y="4227797"/>
            <a:ext cx="2751062" cy="175428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200"/>
              <a:buFont typeface="Arial"/>
              <a:buNone/>
            </a:pPr>
            <a:r>
              <a:rPr lang="en-US" sz="1800" dirty="0">
                <a:solidFill>
                  <a:srgbClr val="434343"/>
                </a:solidFill>
                <a:latin typeface="Helvetica Neue Light"/>
                <a:ea typeface="Helvetica Neue Light"/>
                <a:cs typeface="Helvetica Neue Light"/>
                <a:sym typeface="Helvetica Neue Light"/>
              </a:rPr>
              <a:t>Continental rises help sea animals thrive, making the ocean a healthy home for fish. This is important because it ensures a variety of seafood to eat.</a:t>
            </a:r>
            <a:endParaRPr sz="1800" b="0" i="0" u="none" strike="noStrike" cap="none" dirty="0">
              <a:solidFill>
                <a:srgbClr val="434343"/>
              </a:solidFill>
              <a:latin typeface="Arial"/>
              <a:ea typeface="Arial"/>
              <a:cs typeface="Arial"/>
              <a:sym typeface="Arial"/>
            </a:endParaRPr>
          </a:p>
        </p:txBody>
      </p:sp>
    </p:spTree>
    <p:extLst>
      <p:ext uri="{BB962C8B-B14F-4D97-AF65-F5344CB8AC3E}">
        <p14:creationId xmlns:p14="http://schemas.microsoft.com/office/powerpoint/2010/main" val="35075188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824" name="Google Shape;824;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2a5a1442303_0_281"/>
          <p:cNvSpPr txBox="1">
            <a:spLocks noGrp="1"/>
          </p:cNvSpPr>
          <p:nvPr>
            <p:ph type="ctrTitle"/>
          </p:nvPr>
        </p:nvSpPr>
        <p:spPr>
          <a:xfrm>
            <a:off x="853475" y="135873"/>
            <a:ext cx="7637700" cy="1342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b="1" u="sng"/>
              <a:t>Crust</a:t>
            </a:r>
            <a:r>
              <a:rPr lang="en-US" sz="3400" b="1"/>
              <a:t>: </a:t>
            </a:r>
            <a:r>
              <a:rPr lang="en-US" sz="3400"/>
              <a:t>The outermost shell of the Earth</a:t>
            </a:r>
            <a:endParaRPr sz="3400" b="1"/>
          </a:p>
        </p:txBody>
      </p:sp>
      <p:sp>
        <p:nvSpPr>
          <p:cNvPr id="233" name="Google Shape;233;g2a5a1442303_0_281" descr="Rewind"/>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4" name="Google Shape;234;g2a5a1442303_0_281"/>
          <p:cNvPicPr preferRelativeResize="0"/>
          <p:nvPr/>
        </p:nvPicPr>
        <p:blipFill rotWithShape="1">
          <a:blip r:embed="rId4">
            <a:alphaModFix/>
          </a:blip>
          <a:srcRect/>
          <a:stretch/>
        </p:blipFill>
        <p:spPr>
          <a:xfrm>
            <a:off x="1761038" y="1783075"/>
            <a:ext cx="5621926" cy="38888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5" name="Picture 4" descr="A diagram of continental slope&#10;&#10;Description automatically generated">
            <a:extLst>
              <a:ext uri="{FF2B5EF4-FFF2-40B4-BE49-F238E27FC236}">
                <a16:creationId xmlns:a16="http://schemas.microsoft.com/office/drawing/2014/main" id="{774CD378-4877-0339-6E46-7AAC7CA7E86F}"/>
              </a:ext>
            </a:extLst>
          </p:cNvPr>
          <p:cNvPicPr>
            <a:picLocks noChangeAspect="1"/>
          </p:cNvPicPr>
          <p:nvPr/>
        </p:nvPicPr>
        <p:blipFill rotWithShape="1">
          <a:blip r:embed="rId3"/>
          <a:srcRect r="7371" b="1"/>
          <a:stretch/>
        </p:blipFill>
        <p:spPr>
          <a:xfrm>
            <a:off x="20" y="432"/>
            <a:ext cx="9143980" cy="4244759"/>
          </a:xfrm>
          <a:prstGeom prst="rect">
            <a:avLst/>
          </a:prstGeom>
        </p:spPr>
      </p:pic>
      <p:sp>
        <p:nvSpPr>
          <p:cNvPr id="248" name="Google Shape;248;g2a5a1442303_0_32"/>
          <p:cNvSpPr txBox="1"/>
          <p:nvPr/>
        </p:nvSpPr>
        <p:spPr>
          <a:xfrm>
            <a:off x="320270" y="4901318"/>
            <a:ext cx="8503459" cy="1465973"/>
          </a:xfrm>
          <a:prstGeom prst="rect">
            <a:avLst/>
          </a:prstGeom>
        </p:spPr>
        <p:txBody>
          <a:bodyPr spcFirstLastPara="1" vert="horz" lIns="91440" tIns="45720" rIns="91440" bIns="45720" rtlCol="0" anchorCtr="0">
            <a:noAutofit/>
          </a:bodyPr>
          <a:lstStyle/>
          <a:p>
            <a:pPr marR="0" lvl="0">
              <a:lnSpc>
                <a:spcPct val="90000"/>
              </a:lnSpc>
              <a:spcBef>
                <a:spcPts val="0"/>
              </a:spcBef>
              <a:spcAft>
                <a:spcPts val="600"/>
              </a:spcAft>
              <a:buClr>
                <a:srgbClr val="0C0C0C"/>
              </a:buClr>
              <a:buSzPts val="2800"/>
            </a:pPr>
            <a:r>
              <a:rPr lang="en-US" sz="3600" b="1" i="0" u="sng" strike="noStrike" kern="1200" cap="none" dirty="0">
                <a:solidFill>
                  <a:schemeClr val="tx1"/>
                </a:solidFill>
                <a:latin typeface="+mn-lt"/>
                <a:ea typeface="+mn-ea"/>
                <a:cs typeface="+mn-cs"/>
                <a:sym typeface="Calibri"/>
              </a:rPr>
              <a:t>Continental Rise</a:t>
            </a:r>
            <a:r>
              <a:rPr lang="en-US" sz="3600" b="1" i="0" u="none" strike="noStrike" kern="1200" cap="none" dirty="0">
                <a:solidFill>
                  <a:schemeClr val="tx1"/>
                </a:solidFill>
                <a:latin typeface="+mn-lt"/>
                <a:ea typeface="+mn-ea"/>
                <a:cs typeface="+mn-cs"/>
                <a:sym typeface="Calibri"/>
              </a:rPr>
              <a:t>: </a:t>
            </a:r>
            <a:r>
              <a:rPr lang="en-US" sz="3600" b="0" i="0" kern="1200" dirty="0">
                <a:solidFill>
                  <a:schemeClr val="tx1"/>
                </a:solidFill>
                <a:effectLst/>
                <a:latin typeface="+mn-lt"/>
                <a:ea typeface="+mn-ea"/>
                <a:cs typeface="+mn-cs"/>
              </a:rPr>
              <a:t>a gentle slope at the ocean's bottom where sand and mud collect</a:t>
            </a:r>
            <a:endParaRPr lang="en-US" sz="3600" b="1" i="0" u="none" strike="noStrike" kern="1200" cap="none" dirty="0">
              <a:solidFill>
                <a:schemeClr val="tx1"/>
              </a:solidFill>
              <a:latin typeface="+mn-lt"/>
              <a:ea typeface="+mn-ea"/>
              <a:cs typeface="+mn-cs"/>
              <a:sym typeface="Calibri"/>
            </a:endParaRPr>
          </a:p>
        </p:txBody>
      </p:sp>
      <p:sp>
        <p:nvSpPr>
          <p:cNvPr id="6" name="TextBox 5">
            <a:extLst>
              <a:ext uri="{FF2B5EF4-FFF2-40B4-BE49-F238E27FC236}">
                <a16:creationId xmlns:a16="http://schemas.microsoft.com/office/drawing/2014/main" id="{972DCB8A-1909-4BAF-2E97-3461544766BC}"/>
              </a:ext>
            </a:extLst>
          </p:cNvPr>
          <p:cNvSpPr txBox="1"/>
          <p:nvPr/>
        </p:nvSpPr>
        <p:spPr>
          <a:xfrm>
            <a:off x="8024783" y="4233080"/>
            <a:ext cx="1048685"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Woo (2005)</a:t>
            </a:r>
          </a:p>
        </p:txBody>
      </p:sp>
      <p:sp>
        <p:nvSpPr>
          <p:cNvPr id="7" name="Right Arrow 6">
            <a:extLst>
              <a:ext uri="{FF2B5EF4-FFF2-40B4-BE49-F238E27FC236}">
                <a16:creationId xmlns:a16="http://schemas.microsoft.com/office/drawing/2014/main" id="{EBCE5488-E37D-8185-6C82-808158641E1F}"/>
              </a:ext>
            </a:extLst>
          </p:cNvPr>
          <p:cNvSpPr/>
          <p:nvPr/>
        </p:nvSpPr>
        <p:spPr>
          <a:xfrm rot="12432979">
            <a:off x="5379054" y="3226353"/>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Google Shape;514;g2a613fe29c9_2_9" descr="Rewind">
            <a:extLst>
              <a:ext uri="{FF2B5EF4-FFF2-40B4-BE49-F238E27FC236}">
                <a16:creationId xmlns:a16="http://schemas.microsoft.com/office/drawing/2014/main" id="{E6E6DF37-22F9-B357-DC4B-05891B486E17}"/>
              </a:ext>
            </a:extLst>
          </p:cNvPr>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885206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27e68c1a8e3_0_0"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g27e68c1a8e3_0_0"/>
          <p:cNvSpPr txBox="1"/>
          <p:nvPr/>
        </p:nvSpPr>
        <p:spPr>
          <a:xfrm>
            <a:off x="467257" y="404359"/>
            <a:ext cx="8209500" cy="14772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dirty="0">
                <a:solidFill>
                  <a:schemeClr val="dk1"/>
                </a:solidFill>
                <a:latin typeface="Calibri"/>
                <a:ea typeface="Calibri"/>
                <a:cs typeface="Calibri"/>
                <a:sym typeface="Calibri"/>
              </a:rPr>
              <a:t>Big Question: </a:t>
            </a:r>
            <a:r>
              <a:rPr lang="en-US" sz="3000" b="0" i="0" dirty="0">
                <a:solidFill>
                  <a:srgbClr val="0D0D0D"/>
                </a:solidFill>
                <a:effectLst/>
                <a:latin typeface="Calibri" panose="020F0502020204030204" pitchFamily="34" charset="0"/>
                <a:cs typeface="Calibri" panose="020F0502020204030204" pitchFamily="34" charset="0"/>
              </a:rPr>
              <a:t>How does the continental rise in the ocean affect the animals and resources we rely on every day?</a:t>
            </a:r>
            <a:endParaRPr sz="30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212" name="Google Shape;212;g27e68c1a8e3_0_0"/>
          <p:cNvPicPr preferRelativeResize="0"/>
          <p:nvPr/>
        </p:nvPicPr>
        <p:blipFill>
          <a:blip r:embed="rId4">
            <a:alphaModFix/>
          </a:blip>
          <a:stretch>
            <a:fillRect/>
          </a:stretch>
        </p:blipFill>
        <p:spPr>
          <a:xfrm>
            <a:off x="677175" y="1896734"/>
            <a:ext cx="7789626" cy="4763440"/>
          </a:xfrm>
          <a:prstGeom prst="rect">
            <a:avLst/>
          </a:prstGeom>
          <a:noFill/>
          <a:ln>
            <a:noFill/>
          </a:ln>
        </p:spPr>
      </p:pic>
    </p:spTree>
    <p:extLst>
      <p:ext uri="{BB962C8B-B14F-4D97-AF65-F5344CB8AC3E}">
        <p14:creationId xmlns:p14="http://schemas.microsoft.com/office/powerpoint/2010/main" val="18541254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pic>
        <p:nvPicPr>
          <p:cNvPr id="857" name="Google Shape;857;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pic>
        <p:nvPicPr>
          <p:cNvPr id="862" name="Google Shape;862;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863" name="Google Shape;863;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864" name="Google Shape;864;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865" name="Google Shape;865;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866" name="Google Shape;866;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2a5a1442303_0_197"/>
          <p:cNvSpPr txBox="1"/>
          <p:nvPr/>
        </p:nvSpPr>
        <p:spPr>
          <a:xfrm>
            <a:off x="754051" y="580475"/>
            <a:ext cx="7635900" cy="66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3600" b="1" i="0" u="sng" strike="noStrike" cap="none">
                <a:solidFill>
                  <a:srgbClr val="0C0C0C"/>
                </a:solidFill>
                <a:latin typeface="Calibri"/>
                <a:ea typeface="Calibri"/>
                <a:cs typeface="Calibri"/>
                <a:sym typeface="Calibri"/>
              </a:rPr>
              <a:t>Tectonic Plates</a:t>
            </a:r>
            <a:r>
              <a:rPr lang="en-US" sz="3600" b="1" i="0" u="none" strike="noStrike" cap="none">
                <a:solidFill>
                  <a:srgbClr val="0C0C0C"/>
                </a:solidFill>
                <a:latin typeface="Calibri"/>
                <a:ea typeface="Calibri"/>
                <a:cs typeface="Calibri"/>
                <a:sym typeface="Calibri"/>
              </a:rPr>
              <a:t>: </a:t>
            </a:r>
            <a:r>
              <a:rPr lang="en-US" sz="3600" b="0" i="0" u="none" strike="noStrike" cap="none">
                <a:solidFill>
                  <a:srgbClr val="0C0C0C"/>
                </a:solidFill>
                <a:latin typeface="Calibri"/>
                <a:ea typeface="Calibri"/>
                <a:cs typeface="Calibri"/>
                <a:sym typeface="Calibri"/>
              </a:rPr>
              <a:t>Huge pieces of the Earth's surface that fit together like a puzzle and move very slowly over time</a:t>
            </a:r>
            <a:endParaRPr sz="3600" b="1" i="0" u="none" strike="noStrike" cap="none">
              <a:solidFill>
                <a:srgbClr val="FF0000"/>
              </a:solidFill>
              <a:latin typeface="Calibri"/>
              <a:ea typeface="Calibri"/>
              <a:cs typeface="Calibri"/>
              <a:sym typeface="Calibri"/>
            </a:endParaRPr>
          </a:p>
        </p:txBody>
      </p:sp>
      <p:sp>
        <p:nvSpPr>
          <p:cNvPr id="241" name="Google Shape;241;g2a5a1442303_0_197"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2" name="Google Shape;242;g2a5a1442303_0_197"/>
          <p:cNvPicPr preferRelativeResize="0"/>
          <p:nvPr/>
        </p:nvPicPr>
        <p:blipFill rotWithShape="1">
          <a:blip r:embed="rId4">
            <a:alphaModFix/>
          </a:blip>
          <a:srcRect/>
          <a:stretch/>
        </p:blipFill>
        <p:spPr>
          <a:xfrm>
            <a:off x="1857863" y="2498550"/>
            <a:ext cx="5428274" cy="37204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a5a1442303_0_32"/>
          <p:cNvSpPr txBox="1"/>
          <p:nvPr/>
        </p:nvSpPr>
        <p:spPr>
          <a:xfrm>
            <a:off x="945924" y="306700"/>
            <a:ext cx="75303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4300" b="1" i="0" u="sng" strike="noStrike" cap="none">
                <a:solidFill>
                  <a:srgbClr val="0C0C0C"/>
                </a:solidFill>
                <a:latin typeface="Calibri"/>
                <a:ea typeface="Calibri"/>
                <a:cs typeface="Calibri"/>
                <a:sym typeface="Calibri"/>
              </a:rPr>
              <a:t>Fault</a:t>
            </a:r>
            <a:r>
              <a:rPr lang="en-US" sz="4300" b="1" i="0" u="none" strike="noStrike" cap="none">
                <a:solidFill>
                  <a:srgbClr val="0C0C0C"/>
                </a:solidFill>
                <a:latin typeface="Calibri"/>
                <a:ea typeface="Calibri"/>
                <a:cs typeface="Calibri"/>
                <a:sym typeface="Calibri"/>
              </a:rPr>
              <a:t>: </a:t>
            </a:r>
            <a:r>
              <a:rPr lang="en-US" sz="4300" b="0" i="0" u="none" strike="noStrike" cap="none">
                <a:solidFill>
                  <a:srgbClr val="0C0C0C"/>
                </a:solidFill>
                <a:latin typeface="Calibri"/>
                <a:ea typeface="Calibri"/>
                <a:cs typeface="Calibri"/>
                <a:sym typeface="Calibri"/>
              </a:rPr>
              <a:t>Long crack in the surface of the Earth</a:t>
            </a:r>
            <a:endParaRPr sz="4300" b="1" i="0" u="none" strike="noStrike" cap="none">
              <a:solidFill>
                <a:schemeClr val="dk1"/>
              </a:solidFill>
              <a:latin typeface="Calibri"/>
              <a:ea typeface="Calibri"/>
              <a:cs typeface="Calibri"/>
              <a:sym typeface="Calibri"/>
            </a:endParaRPr>
          </a:p>
        </p:txBody>
      </p:sp>
      <p:sp>
        <p:nvSpPr>
          <p:cNvPr id="249" name="Google Shape;249;g2a5a1442303_0_32"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0" name="Google Shape;250;g2a5a1442303_0_32"/>
          <p:cNvPicPr preferRelativeResize="0"/>
          <p:nvPr/>
        </p:nvPicPr>
        <p:blipFill rotWithShape="1">
          <a:blip r:embed="rId4">
            <a:alphaModFix/>
          </a:blip>
          <a:srcRect/>
          <a:stretch/>
        </p:blipFill>
        <p:spPr>
          <a:xfrm>
            <a:off x="1127963" y="1942450"/>
            <a:ext cx="6888074" cy="46111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7e576c1a67_0_281"/>
          <p:cNvSpPr txBox="1">
            <a:spLocks noGrp="1"/>
          </p:cNvSpPr>
          <p:nvPr>
            <p:ph type="subTitle" idx="1"/>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Continental Shelf</a:t>
            </a:r>
            <a:r>
              <a:rPr lang="en-US" b="1" dirty="0">
                <a:solidFill>
                  <a:schemeClr val="dk1"/>
                </a:solidFill>
              </a:rPr>
              <a:t>: </a:t>
            </a:r>
            <a:r>
              <a:rPr lang="en-US" dirty="0">
                <a:solidFill>
                  <a:schemeClr val="dk1"/>
                </a:solidFill>
                <a:highlight>
                  <a:srgbClr val="FFFFFF"/>
                </a:highlight>
              </a:rPr>
              <a:t>The edge of a continent that is underwater</a:t>
            </a:r>
            <a:endParaRPr dirty="0">
              <a:solidFill>
                <a:schemeClr val="dk1"/>
              </a:solidFill>
            </a:endParaRPr>
          </a:p>
        </p:txBody>
      </p:sp>
      <p:pic>
        <p:nvPicPr>
          <p:cNvPr id="323" name="Google Shape;323;g27e576c1a67_0_281"/>
          <p:cNvPicPr preferRelativeResize="0"/>
          <p:nvPr/>
        </p:nvPicPr>
        <p:blipFill>
          <a:blip r:embed="rId3">
            <a:alphaModFix/>
          </a:blip>
          <a:stretch>
            <a:fillRect/>
          </a:stretch>
        </p:blipFill>
        <p:spPr>
          <a:xfrm>
            <a:off x="1826325" y="2137400"/>
            <a:ext cx="5758601" cy="4165400"/>
          </a:xfrm>
          <a:prstGeom prst="rect">
            <a:avLst/>
          </a:prstGeom>
          <a:noFill/>
          <a:ln>
            <a:noFill/>
          </a:ln>
        </p:spPr>
      </p:pic>
      <p:sp>
        <p:nvSpPr>
          <p:cNvPr id="2" name="Google Shape;249;g2a5a1442303_0_32" descr="Rewind">
            <a:extLst>
              <a:ext uri="{FF2B5EF4-FFF2-40B4-BE49-F238E27FC236}">
                <a16:creationId xmlns:a16="http://schemas.microsoft.com/office/drawing/2014/main" id="{81FF9841-1AA4-8A90-BB8A-002DACF905E4}"/>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7559168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9977</TotalTime>
  <Words>3627</Words>
  <Application>Microsoft Macintosh PowerPoint</Application>
  <PresentationFormat>On-screen Show (4:3)</PresentationFormat>
  <Paragraphs>368</Paragraphs>
  <Slides>63</Slides>
  <Notes>63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63</vt:i4>
      </vt:variant>
    </vt:vector>
  </HeadingPairs>
  <TitlesOfParts>
    <vt:vector size="71" baseType="lpstr">
      <vt:lpstr>Calibri</vt:lpstr>
      <vt:lpstr>Helvetica Neue Light</vt:lpstr>
      <vt:lpstr>Inter</vt:lpstr>
      <vt:lpstr>Poppins</vt:lpstr>
      <vt:lpstr>Calibri Light</vt:lpstr>
      <vt:lpstr>Arial</vt:lpstr>
      <vt:lpstr>Office Theme</vt:lpstr>
      <vt:lpstr>Office Theme</vt:lpstr>
      <vt:lpstr>PowerPoint Presentation</vt:lpstr>
      <vt:lpstr>PowerPoint Presentation</vt:lpstr>
      <vt:lpstr>PowerPoint Presentation</vt:lpstr>
      <vt:lpstr>PowerPoint Presentation</vt:lpstr>
      <vt:lpstr>PowerPoint Presentation</vt:lpstr>
      <vt:lpstr>Crust: The outermost shell of the Earth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Amazon Cone is an example of a continental rise. It is located off the coast of Brazil and the Amazon River’s rocks and  soil adds to this rise’s large size. </vt:lpstr>
      <vt:lpstr>Another example of a continental rise can be found around Antarctica. It goes all around Antarctica and covers 39.4% of the Southern Ocean. </vt:lpstr>
      <vt:lpstr>PowerPoint Presentation</vt:lpstr>
      <vt:lpstr>PowerPoint Presentation</vt:lpstr>
      <vt:lpstr>A sandbar is NOT an example of a continental rise. Sandbars are shallow underwater formations found near shorelines. They are often temporary and can shift with tides and currents, whereas continental shelves are more stable and extend for greater distances from the coastline.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12</cp:revision>
  <dcterms:created xsi:type="dcterms:W3CDTF">2017-05-16T13:21:17Z</dcterms:created>
  <dcterms:modified xsi:type="dcterms:W3CDTF">2024-02-17T17:08:00Z</dcterms:modified>
</cp:coreProperties>
</file>