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596"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597" r:id="rId1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5" roundtripDataSignature="AMtx7mgBwFOrH0lfDmEn1LuweLBHOV8n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customschemas.google.com/relationships/presentationmetadata" Target="meta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clear and consistent language when introducing today's content helps students understand what is expected.</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Valence electrons are the electrons in the outermost shell of an atom.</a:t>
            </a:r>
            <a:endParaRPr/>
          </a:p>
        </p:txBody>
      </p:sp>
      <p:sp>
        <p:nvSpPr>
          <p:cNvPr id="213" name="Google Shape;21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3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p3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look at the chemical formula for water. </a:t>
            </a:r>
            <a:endParaRPr/>
          </a:p>
        </p:txBody>
      </p:sp>
      <p:sp>
        <p:nvSpPr>
          <p:cNvPr id="1293" name="Google Shape;1293;p3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101</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3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0" name="Google Shape;1300;p3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Using the periodic table we can locate what O and H represent. </a:t>
            </a:r>
            <a:endParaRPr/>
          </a:p>
          <a:p>
            <a:pPr marL="0" lvl="0" indent="0" algn="l" rtl="0">
              <a:lnSpc>
                <a:spcPct val="100000"/>
              </a:lnSpc>
              <a:spcBef>
                <a:spcPts val="0"/>
              </a:spcBef>
              <a:spcAft>
                <a:spcPts val="0"/>
              </a:spcAft>
              <a:buSzPts val="1400"/>
              <a:buNone/>
            </a:pPr>
            <a:endParaRPr/>
          </a:p>
        </p:txBody>
      </p:sp>
      <p:sp>
        <p:nvSpPr>
          <p:cNvPr id="1301" name="Google Shape;1301;p3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102</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3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8" name="Google Shape;1308;p3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 is for hydrogen. </a:t>
            </a:r>
            <a:endParaRPr/>
          </a:p>
        </p:txBody>
      </p:sp>
      <p:sp>
        <p:nvSpPr>
          <p:cNvPr id="1309" name="Google Shape;1309;p3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103</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3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p3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 is for Oxygen. </a:t>
            </a:r>
            <a:endParaRPr/>
          </a:p>
        </p:txBody>
      </p:sp>
      <p:sp>
        <p:nvSpPr>
          <p:cNvPr id="1320" name="Google Shape;1320;p3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104</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3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0" name="Google Shape;1330;p3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subscript tells us we have more than 1 hydrogen atoms. We have two hydrogen atoms.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Reading a chemical formula is an important skill from this lesson. Explicitly modeling this skill for students provides them with visual representation of the strategy.</a:t>
            </a:r>
            <a:endParaRPr/>
          </a:p>
        </p:txBody>
      </p:sp>
      <p:sp>
        <p:nvSpPr>
          <p:cNvPr id="1331" name="Google Shape;1331;p3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105</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3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9" name="Google Shape;1339;p3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water is made of 2 atoms of hydrogen and 1 atom of oxygen. </a:t>
            </a:r>
            <a:endParaRPr/>
          </a:p>
        </p:txBody>
      </p:sp>
      <p:sp>
        <p:nvSpPr>
          <p:cNvPr id="1340" name="Google Shape;1340;p3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106</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dbee1bc53e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7" name="Google Shape;1347;gdbee1bc53e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348" name="Google Shape;1348;gdbee1bc53e_0_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107</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dbee1bc53e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3" name="Google Shape;1353;gdbee1bc53e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can we determine what the symbols in the chemical formula mean?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b="0" u="none"/>
              <a:t>By looking at the periodic table to see which elements they symbols stand for</a:t>
            </a:r>
            <a:r>
              <a:rPr lang="en-US"/>
              <a:t>]</a:t>
            </a:r>
            <a:endParaRPr/>
          </a:p>
        </p:txBody>
      </p:sp>
      <p:sp>
        <p:nvSpPr>
          <p:cNvPr id="1354" name="Google Shape;1354;gdbee1bc53e_0_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de2f41064c_1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1" name="Google Shape;1361;gde2f41064c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examples of </a:t>
            </a:r>
            <a:r>
              <a:rPr lang="en-US" b="1"/>
              <a:t>chemical formulas</a:t>
            </a:r>
            <a:r>
              <a:rPr lang="en-US"/>
              <a:t>.  </a:t>
            </a:r>
            <a:endParaRPr/>
          </a:p>
        </p:txBody>
      </p:sp>
      <p:sp>
        <p:nvSpPr>
          <p:cNvPr id="1362" name="Google Shape;1362;gde2f41064c_1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109</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de2f41064c_1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gde2f41064c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example of a chemical formula. It uses the chemical symbols for Na – sodium and Cl – chlorine. There are no numbers which mean there is just one atom of sodium and one atom of chlorine. (This is the chemical formula for salt)</a:t>
            </a:r>
            <a:endParaRPr/>
          </a:p>
        </p:txBody>
      </p:sp>
      <p:sp>
        <p:nvSpPr>
          <p:cNvPr id="1369" name="Google Shape;1369;gde2f41064c_1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highest number of valence electrons an atom can have is eight, and atoms that have eight valence electrons are more stable than atoms with less than eight valence electrons. </a:t>
            </a:r>
            <a:endParaRPr/>
          </a:p>
          <a:p>
            <a:pPr marL="0" lvl="0" indent="0" algn="l" rtl="0">
              <a:lnSpc>
                <a:spcPct val="100000"/>
              </a:lnSpc>
              <a:spcBef>
                <a:spcPts val="0"/>
              </a:spcBef>
              <a:spcAft>
                <a:spcPts val="0"/>
              </a:spcAft>
              <a:buSzPts val="1400"/>
              <a:buNone/>
            </a:pPr>
            <a:endParaRPr/>
          </a:p>
        </p:txBody>
      </p:sp>
      <p:sp>
        <p:nvSpPr>
          <p:cNvPr id="226" name="Google Shape;22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de2f41064c_1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5" name="Google Shape;1375;gde2f41064c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example of a chemical formula because it is a group of chemical symbols and numbers that represent a compound. There are 6 atoms of Carbon, 12 atoms of hydrogen, and 6 atoms of oxygen. (This is the chemical formula for sugar)</a:t>
            </a:r>
            <a:endParaRPr/>
          </a:p>
        </p:txBody>
      </p:sp>
      <p:sp>
        <p:nvSpPr>
          <p:cNvPr id="1376" name="Google Shape;1376;gde2f41064c_1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111</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3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2" name="Google Shape;1382;p3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non-examples of </a:t>
            </a:r>
            <a:r>
              <a:rPr lang="en-US" b="1"/>
              <a:t>chemical formulas</a:t>
            </a:r>
            <a:r>
              <a:rPr lang="en-US"/>
              <a:t>.  </a:t>
            </a:r>
            <a:endParaRPr/>
          </a:p>
        </p:txBody>
      </p:sp>
      <p:sp>
        <p:nvSpPr>
          <p:cNvPr id="1383" name="Google Shape;1383;p3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112</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3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9" name="Google Shape;1389;p3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not an example of a chemical formula. Cu is the chemical symbol for Copper. It is not a chemical formula because it does not not represent a compound, it represents a single element.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One important component of using non-examples is by clearly distinguishing similarities and explaining why it is a non-example.</a:t>
            </a:r>
            <a:endParaRPr/>
          </a:p>
        </p:txBody>
      </p:sp>
      <p:sp>
        <p:nvSpPr>
          <p:cNvPr id="1390" name="Google Shape;1390;p3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113</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3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7" name="Google Shape;1397;p3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also not an example of a chemical formula. We have the chemical symbol for Iron, but it does not represent a compound, it just represents a single element. </a:t>
            </a:r>
            <a:endParaRPr/>
          </a:p>
        </p:txBody>
      </p:sp>
      <p:sp>
        <p:nvSpPr>
          <p:cNvPr id="1398" name="Google Shape;1398;p3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114</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3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5" name="Google Shape;1405;p3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406" name="Google Shape;1406;p3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115</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de2f41064c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1" name="Google Shape;1411;gde2f41064c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the example below an example of a chemical formula? Why or why not?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[Yes, it uses the chemical symbols for Na – sodium and Cl – chlorine. There are no numbers which mean there is just one atom of sodium and one atom of chlorine. (This is the chemical formula for salt)]</a:t>
            </a:r>
            <a:endParaRPr/>
          </a:p>
        </p:txBody>
      </p:sp>
      <p:sp>
        <p:nvSpPr>
          <p:cNvPr id="1412" name="Google Shape;1412;gde2f41064c_1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116</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de2f41064c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9" name="Google Shape;1419;gde2f41064c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the example below an example of a chemical formula? Why or why not?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because it is a group of chemical symbols and numbers that represent a compound. There are 6 atoms of Carbon, 12 atoms of hydrogen, and 6 atoms of oxygen. (This is the chemical formula for sugar)]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Having students explain WHY something is an example or non-example is very important for assessing understanding.</a:t>
            </a:r>
            <a:endParaRPr/>
          </a:p>
        </p:txBody>
      </p:sp>
      <p:sp>
        <p:nvSpPr>
          <p:cNvPr id="1420" name="Google Shape;1420;gde2f41064c_1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117</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3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7" name="Google Shape;1427;p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the example below an example of a chemical formula? Why or why not?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not a chemical formula because it is the chemical symbol for gold. It does not represent a compound, so it is not a chemical formula.]</a:t>
            </a:r>
            <a:endParaRPr/>
          </a:p>
        </p:txBody>
      </p:sp>
      <p:sp>
        <p:nvSpPr>
          <p:cNvPr id="1428" name="Google Shape;1428;p3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118</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the example below an example of a chemical formula? Why or why not?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it is the chemical symbol for oxygen. It does not represent a chemical compound, so it cannot be a chemical formula.]</a:t>
            </a:r>
            <a:endParaRPr/>
          </a:p>
        </p:txBody>
      </p:sp>
      <p:sp>
        <p:nvSpPr>
          <p:cNvPr id="1436" name="Google Shape;1436;p3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119</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3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3" name="Google Shape;1443;p3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chemical formula?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b="0" u="none"/>
              <a:t>A chemical formula is a group of chemical symbols and numbers that represent a compound.]</a:t>
            </a:r>
            <a:endParaRPr/>
          </a:p>
        </p:txBody>
      </p:sp>
      <p:sp>
        <p:nvSpPr>
          <p:cNvPr id="1444" name="Google Shape;1444;p3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A molecule is a particle containing 2 or more atoms of the same </a:t>
            </a:r>
            <a:r>
              <a:rPr lang="en-US" sz="1200" b="1"/>
              <a:t>OR</a:t>
            </a:r>
            <a:r>
              <a:rPr lang="en-US" sz="1200"/>
              <a:t> different elements.</a:t>
            </a:r>
            <a:endParaRPr/>
          </a:p>
          <a:p>
            <a:pPr marL="0" lvl="0" indent="0" algn="l" rtl="0">
              <a:lnSpc>
                <a:spcPct val="100000"/>
              </a:lnSpc>
              <a:spcBef>
                <a:spcPts val="0"/>
              </a:spcBef>
              <a:spcAft>
                <a:spcPts val="0"/>
              </a:spcAft>
              <a:buSzPts val="1400"/>
              <a:buNone/>
            </a:pPr>
            <a:endParaRPr/>
          </a:p>
        </p:txBody>
      </p:sp>
      <p:sp>
        <p:nvSpPr>
          <p:cNvPr id="235" name="Google Shape;23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3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p3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can we determine what the symbols in the chemical formula mean?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b="0" u="none"/>
              <a:t>By looking at the periodic table to see which elements they symbols stand for</a:t>
            </a:r>
            <a:r>
              <a:rPr lang="en-US"/>
              <a:t>]</a:t>
            </a:r>
            <a:endParaRPr/>
          </a:p>
        </p:txBody>
      </p:sp>
      <p:sp>
        <p:nvSpPr>
          <p:cNvPr id="1452" name="Google Shape;1452;p3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121</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3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9" name="Google Shape;1459;p3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does the subscript tell us?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subscript tells us we have more than 1 hydrogen atoms. We have two hydrogen atoms.]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really important to make sure that you're providing students with frequent opportunities to respond as you're closing the lesson – it will help you know if they understood and made sense of the activity and where you can provide further instruction.</a:t>
            </a:r>
            <a:endParaRPr/>
          </a:p>
        </p:txBody>
      </p:sp>
      <p:sp>
        <p:nvSpPr>
          <p:cNvPr id="1460" name="Google Shape;1460;p3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122</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8" name="Google Shape;1468;p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the example below an example of a chemical formula? Why or why not?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[Yes, it uses the chemical symbols for Na – sodium and Cl – chlorine. There are no numbers which mean there is just one atom of sodium and one atom of chlorine. (This is the chemical formula for salt)]</a:t>
            </a:r>
            <a:endParaRPr/>
          </a:p>
        </p:txBody>
      </p:sp>
      <p:sp>
        <p:nvSpPr>
          <p:cNvPr id="1469" name="Google Shape;1469;p3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123</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3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6" name="Google Shape;1476;p3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the example below an example of a chemical formula? Why or why not?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not a chemical formula because it is the chemical symbol for gold. It does not represent a compound, so it is not a chemical formula.]</a:t>
            </a:r>
            <a:endParaRPr/>
          </a:p>
        </p:txBody>
      </p:sp>
      <p:sp>
        <p:nvSpPr>
          <p:cNvPr id="1477" name="Google Shape;1477;p3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124</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p3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485" name="Google Shape;1485;p3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125</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3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A chemical formula is a group of chemical symbols and numbers that represent a compound.</a:t>
            </a:r>
            <a:endParaRPr/>
          </a:p>
        </p:txBody>
      </p:sp>
      <p:sp>
        <p:nvSpPr>
          <p:cNvPr id="1492" name="Google Shape;1492;p3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126</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9" name="Google Shape;1499;p3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Feedback: Remember to take the time to link this part of the lesson to other content that is related to the current topic. This is great as it helps students make connections!</a:t>
            </a:r>
            <a:endParaRPr/>
          </a:p>
          <a:p>
            <a:pPr marL="0" lvl="0" indent="0" algn="l" rtl="0">
              <a:lnSpc>
                <a:spcPct val="100000"/>
              </a:lnSpc>
              <a:spcBef>
                <a:spcPts val="0"/>
              </a:spcBef>
              <a:spcAft>
                <a:spcPts val="0"/>
              </a:spcAft>
              <a:buSzPts val="1400"/>
              <a:buNone/>
            </a:pPr>
            <a:endParaRPr/>
          </a:p>
        </p:txBody>
      </p:sp>
      <p:sp>
        <p:nvSpPr>
          <p:cNvPr id="1500" name="Google Shape;1500;p3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127</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3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1" name="Google Shape;1511;p3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1512" name="Google Shape;1512;p3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atoms in a molecule are linked or held together through chemical bonds, which are visually represented by the red lines above</a:t>
            </a:r>
            <a:endParaRPr/>
          </a:p>
        </p:txBody>
      </p:sp>
      <p:sp>
        <p:nvSpPr>
          <p:cNvPr id="249" name="Google Shape;24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two types of chemical bonds: ionic bonds and covalent bonds. Today we will learn about covalent bonds.</a:t>
            </a:r>
            <a:endParaRPr/>
          </a:p>
        </p:txBody>
      </p:sp>
      <p:sp>
        <p:nvSpPr>
          <p:cNvPr id="266" name="Google Shape;26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make adjustments to your lesson and content if you see some students not demonstrating understanding, this can help them make connections and prevent frustration.</a:t>
            </a:r>
            <a:endParaRPr/>
          </a:p>
        </p:txBody>
      </p:sp>
      <p:sp>
        <p:nvSpPr>
          <p:cNvPr id="278" name="Google Shape;27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the two characteristics of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a:t>
            </a:r>
            <a:r>
              <a:rPr lang="en-US" sz="1200"/>
              <a:t>atter is anything that has mass and takes up space.</a:t>
            </a:r>
            <a:r>
              <a:rPr lang="en-US"/>
              <a:t>]</a:t>
            </a:r>
            <a:endParaRPr sz="1200"/>
          </a:p>
        </p:txBody>
      </p:sp>
      <p:sp>
        <p:nvSpPr>
          <p:cNvPr id="284" name="Google Shape;28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True/False: An element is the smallest unit of matter.</a:t>
            </a:r>
            <a:endParaRPr/>
          </a:p>
          <a:p>
            <a:pPr marL="0" lvl="0" indent="0" algn="l" rtl="0">
              <a:lnSpc>
                <a:spcPct val="100000"/>
              </a:lnSpc>
              <a:spcBef>
                <a:spcPts val="0"/>
              </a:spcBef>
              <a:spcAft>
                <a:spcPts val="0"/>
              </a:spcAft>
              <a:buSzPts val="1400"/>
              <a:buNone/>
            </a:pPr>
            <a:endParaRPr/>
          </a:p>
        </p:txBody>
      </p:sp>
      <p:sp>
        <p:nvSpPr>
          <p:cNvPr id="300" name="Google Shape;30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bee1bc53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dbee1bc53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a:t>
            </a:r>
            <a:r>
              <a:rPr lang="en-US">
                <a:solidFill>
                  <a:srgbClr val="FF0000"/>
                </a:solidFill>
              </a:rPr>
              <a:t>False</a:t>
            </a:r>
            <a:r>
              <a:rPr lang="en-US"/>
              <a:t>: An element is the smallest unit of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[False: An atom is the smallest unit of matter]</a:t>
            </a:r>
            <a:endParaRPr/>
          </a:p>
          <a:p>
            <a:pPr marL="0" lvl="0" indent="0" algn="l" rtl="0">
              <a:lnSpc>
                <a:spcPct val="100000"/>
              </a:lnSpc>
              <a:spcBef>
                <a:spcPts val="0"/>
              </a:spcBef>
              <a:spcAft>
                <a:spcPts val="0"/>
              </a:spcAft>
              <a:buSzPts val="1400"/>
              <a:buNone/>
            </a:pPr>
            <a:endParaRPr/>
          </a:p>
        </p:txBody>
      </p:sp>
      <p:sp>
        <p:nvSpPr>
          <p:cNvPr id="316" name="Google Shape;316;gdbee1bc53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an element?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sz="1200"/>
              <a:t>An element is a pure substance containing only 1 type of individual atoms]</a:t>
            </a:r>
            <a:endParaRPr/>
          </a:p>
        </p:txBody>
      </p:sp>
      <p:sp>
        <p:nvSpPr>
          <p:cNvPr id="332" name="Google Shape;33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 will be looking at covalent bonds. </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table shows and organizes all the known elements?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[All of the known elements are found on </a:t>
            </a:r>
            <a:r>
              <a:rPr lang="en-US" b="1"/>
              <a:t>the periodic table of elements</a:t>
            </a:r>
            <a:r>
              <a:rPr lang="en-US"/>
              <a:t>. There are currently 118 known elements.]</a:t>
            </a:r>
            <a:endParaRPr/>
          </a:p>
        </p:txBody>
      </p:sp>
      <p:sp>
        <p:nvSpPr>
          <p:cNvPr id="341" name="Google Shape;34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particle orbits the nucleus and has a negative charge?</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[Electrons</a:t>
            </a:r>
            <a:r>
              <a:rPr lang="en-US"/>
              <a:t> orbit the nucleus and have a negative charge.]</a:t>
            </a:r>
            <a:endParaRPr/>
          </a:p>
        </p:txBody>
      </p:sp>
      <p:sp>
        <p:nvSpPr>
          <p:cNvPr id="349" name="Google Shape;34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valence electrons?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[Valence electrons are the electrons in the outermost shell of an atom.]</a:t>
            </a:r>
            <a:endParaRPr/>
          </a:p>
        </p:txBody>
      </p:sp>
      <p:sp>
        <p:nvSpPr>
          <p:cNvPr id="359" name="Google Shape;35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 molecule?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a:t>A molecule is a particle containing 2 or more atoms of the same </a:t>
            </a:r>
            <a:r>
              <a:rPr lang="en-US" sz="1200" b="1"/>
              <a:t>OR</a:t>
            </a:r>
            <a:r>
              <a:rPr lang="en-US" sz="1200"/>
              <a:t> different elements.]</a:t>
            </a:r>
            <a:endParaRPr/>
          </a:p>
        </p:txBody>
      </p:sp>
      <p:sp>
        <p:nvSpPr>
          <p:cNvPr id="372" name="Google Shape;37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are molecules linked together?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atoms in a molecule are linked or held together through chemical bonds, which are visually represented by the red lines above.]</a:t>
            </a:r>
            <a:endParaRPr/>
          </a:p>
        </p:txBody>
      </p:sp>
      <p:sp>
        <p:nvSpPr>
          <p:cNvPr id="386" name="Google Shape;38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the two types of chemical bonds?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are two types of chemical bonds: ionic bonds and covalent bonds.]</a:t>
            </a:r>
            <a:endParaRPr/>
          </a:p>
        </p:txBody>
      </p:sp>
      <p:sp>
        <p:nvSpPr>
          <p:cNvPr id="404" name="Google Shape;40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covalent bond.</a:t>
            </a:r>
            <a:endParaRPr/>
          </a:p>
        </p:txBody>
      </p:sp>
      <p:sp>
        <p:nvSpPr>
          <p:cNvPr id="416" name="Google Shape;416;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covalent bond is a chemical bond in which two or more atoms come together and share outer electrons, or valence electrons.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use images with introducing new content such as student-friendly definitions it can help students remember key points and make sense of the new information.</a:t>
            </a:r>
            <a:endParaRPr/>
          </a:p>
        </p:txBody>
      </p:sp>
      <p:sp>
        <p:nvSpPr>
          <p:cNvPr id="424" name="Google Shape;42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42" name="Google Shape;44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happens during a covalent bond?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covalent bond is a chemical bond in which two or more atoms come together and share outer electrons, or valence electrons.]</a:t>
            </a:r>
            <a:endParaRPr/>
          </a:p>
        </p:txBody>
      </p:sp>
      <p:sp>
        <p:nvSpPr>
          <p:cNvPr id="448" name="Google Shape;44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can learning about covalent bonds, molecules, and chemical formulas help us learn more about the importance of atoms?</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Providing a rationale during the anticipatory set makes it clear to students what is expected of them and what they should focus on learning.</a:t>
            </a:r>
            <a:endParaRPr/>
          </a:p>
        </p:txBody>
      </p:sp>
      <p:sp>
        <p:nvSpPr>
          <p:cNvPr id="128" name="Google Shape;12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a covalent bond</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Clear and explicit explanations take the guesswork out of it for students. Using explicit descriptions makes it easier for students to grasp the content</a:t>
            </a:r>
            <a:endParaRPr/>
          </a:p>
        </p:txBody>
      </p:sp>
      <p:sp>
        <p:nvSpPr>
          <p:cNvPr id="465" name="Google Shape;46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chlorine atom has seven valence electrons—it is unstable because it does not have eight valence electrons</a:t>
            </a:r>
            <a:endParaRPr/>
          </a:p>
        </p:txBody>
      </p:sp>
      <p:sp>
        <p:nvSpPr>
          <p:cNvPr id="472" name="Google Shape;47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BUT what if two chlorine atoms are near each other?</a:t>
            </a:r>
            <a:endParaRPr/>
          </a:p>
        </p:txBody>
      </p:sp>
      <p:sp>
        <p:nvSpPr>
          <p:cNvPr id="488" name="Google Shape;48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They can share electrons!! If they each share one electron with one another then they can both have eight valence electrons and be stable. </a:t>
            </a:r>
            <a:endParaRPr/>
          </a:p>
        </p:txBody>
      </p:sp>
      <p:sp>
        <p:nvSpPr>
          <p:cNvPr id="497" name="Google Shape;49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bond made through sharing electrons is called a covalent bond! Now the two chlorine atoms are a chlorine gas molecule </a:t>
            </a:r>
            <a:endParaRPr/>
          </a:p>
        </p:txBody>
      </p:sp>
      <p:sp>
        <p:nvSpPr>
          <p:cNvPr id="507" name="Google Shape;50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Keep in mind, it is important to continuously ask students questions and check for understanding. This will let you know if further instruction on certain content is needed.</a:t>
            </a:r>
            <a:endParaRPr/>
          </a:p>
        </p:txBody>
      </p:sp>
      <p:sp>
        <p:nvSpPr>
          <p:cNvPr id="529" name="Google Shape;52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electrons could these chlorine atoms share?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can share the outside or valence electrons.]</a:t>
            </a:r>
            <a:endParaRPr/>
          </a:p>
        </p:txBody>
      </p:sp>
      <p:sp>
        <p:nvSpPr>
          <p:cNvPr id="536" name="Google Shape;53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happens when the two chlorine atoms share a valence electron?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they each share one electron with one another then they can both have eight valence electrons and be stable. </a:t>
            </a:r>
            <a:endParaRPr/>
          </a:p>
          <a:p>
            <a:pPr marL="0" lvl="0" indent="0" algn="l" rtl="0">
              <a:lnSpc>
                <a:spcPct val="100000"/>
              </a:lnSpc>
              <a:spcBef>
                <a:spcPts val="0"/>
              </a:spcBef>
              <a:spcAft>
                <a:spcPts val="0"/>
              </a:spcAft>
              <a:buSzPts val="1400"/>
              <a:buNone/>
            </a:pPr>
            <a:r>
              <a:rPr lang="en-US"/>
              <a:t>So the two chlorine atoms stick close together and form a bond]</a:t>
            </a:r>
            <a:endParaRPr/>
          </a:p>
        </p:txBody>
      </p:sp>
      <p:sp>
        <p:nvSpPr>
          <p:cNvPr id="545" name="Google Shape;545;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name of the bond made through sharing electrons?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bond made through sharing electrons is called a covalent bond!]</a:t>
            </a:r>
            <a:endParaRPr/>
          </a:p>
        </p:txBody>
      </p:sp>
      <p:sp>
        <p:nvSpPr>
          <p:cNvPr id="555" name="Google Shape;55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happens to the chlorine atoms after a covalent bond has been formed?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chlorine atoms were bonded by a covalent bond and turned into a chlorine gas molecule]</a:t>
            </a:r>
            <a:endParaRPr/>
          </a:p>
        </p:txBody>
      </p:sp>
      <p:sp>
        <p:nvSpPr>
          <p:cNvPr id="576" name="Google Shape;576;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40" name="Google Shape;14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non-examples of </a:t>
            </a:r>
            <a:r>
              <a:rPr lang="en-US" b="1"/>
              <a:t>covalent bond</a:t>
            </a:r>
            <a:r>
              <a:rPr lang="en-US"/>
              <a:t>.</a:t>
            </a:r>
            <a:endParaRPr/>
          </a:p>
        </p:txBody>
      </p:sp>
      <p:sp>
        <p:nvSpPr>
          <p:cNvPr id="597" name="Google Shape;597;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is a single sodium atom. This is not an example of a covalent bond, because there has to be another atom that the sodium atom would be able to share a valence electron with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take a moment to explicitly distinguish between the similarities of the non-examples and the vocabulary term you were covering today. This helps students resolve any misconceptions they may have.</a:t>
            </a:r>
            <a:endParaRPr/>
          </a:p>
        </p:txBody>
      </p:sp>
      <p:sp>
        <p:nvSpPr>
          <p:cNvPr id="604" name="Google Shape;604;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Again, there is no covalent bond, this is just a chlorine atom</a:t>
            </a:r>
            <a:endParaRPr/>
          </a:p>
        </p:txBody>
      </p:sp>
      <p:sp>
        <p:nvSpPr>
          <p:cNvPr id="612" name="Google Shape;612;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620" name="Google Shape;620;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covalent bond?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covalent bond is a chemical bond in which two or more atoms come together and share outer electrons, or valence electrons.]</a:t>
            </a:r>
            <a:endParaRPr/>
          </a:p>
        </p:txBody>
      </p:sp>
      <p:sp>
        <p:nvSpPr>
          <p:cNvPr id="626" name="Google Shape;626;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this an example of a covalent bond? Explain.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is no covalent bond, this is just a chlorine atom. A covalent bond bonds multiple atoms.]</a:t>
            </a:r>
            <a:endParaRPr/>
          </a:p>
        </p:txBody>
      </p:sp>
      <p:sp>
        <p:nvSpPr>
          <p:cNvPr id="643" name="Google Shape;643;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break down the word parts of covalent.</a:t>
            </a:r>
            <a:endParaRPr/>
          </a:p>
        </p:txBody>
      </p:sp>
      <p:sp>
        <p:nvSpPr>
          <p:cNvPr id="651" name="Google Shape;651;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word covalent can be broken up into two parts: the prefix “co” and the root word “valent”.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Breaking down the vocabulary term into word parts and defining each part is essential in building student understanding of the word parts.</a:t>
            </a:r>
            <a:endParaRPr/>
          </a:p>
        </p:txBody>
      </p:sp>
      <p:sp>
        <p:nvSpPr>
          <p:cNvPr id="658" name="Google Shape;658;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dbee1bc53e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dbee1bc53e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The prefix “co” means with or together.</a:t>
            </a:r>
            <a:endParaRPr/>
          </a:p>
        </p:txBody>
      </p:sp>
      <p:sp>
        <p:nvSpPr>
          <p:cNvPr id="672" name="Google Shape;672;gdbee1bc53e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dbee1bc53e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gdbee1bc53e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The root word valent comes from the Latin word meaning “strong”.</a:t>
            </a:r>
            <a:endParaRPr/>
          </a:p>
        </p:txBody>
      </p:sp>
      <p:sp>
        <p:nvSpPr>
          <p:cNvPr id="686" name="Google Shape;686;gdbee1bc53e_0_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t>
            </a:r>
            <a:r>
              <a:rPr lang="en-US" sz="1200"/>
              <a:t>atter is anything that has mass and takes up space.  </a:t>
            </a:r>
            <a:endParaRPr sz="120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you put the prefix co with the root word valent, we get the meaning “strong together.” So, we can remember that covalent bonds are strong bonds because valence electrons have to come together to form a strong bond.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Reuniting the word parts is a crucial step in helping students understand the whole picture when reviewing morphological word parts.</a:t>
            </a:r>
            <a:endParaRPr/>
          </a:p>
        </p:txBody>
      </p:sp>
      <p:sp>
        <p:nvSpPr>
          <p:cNvPr id="700" name="Google Shape;700;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711" name="Google Shape;711;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how breaking up the word parts in the word “covalent” can help you remember what it means.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you put the prefix co with the root word valent, we get the meaning “strong together.” So, we can remember that covalent bonds are strong bonds because valence electrons have to come together to form a strong bond.]</a:t>
            </a:r>
            <a:endParaRPr/>
          </a:p>
        </p:txBody>
      </p:sp>
      <p:sp>
        <p:nvSpPr>
          <p:cNvPr id="717" name="Google Shape;717;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the two types of chemical bonds?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are two types of chemical bonds: ionic bonds and covalent bonds.]</a:t>
            </a:r>
            <a:endParaRPr/>
          </a:p>
        </p:txBody>
      </p:sp>
      <p:sp>
        <p:nvSpPr>
          <p:cNvPr id="731" name="Google Shape;731;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happens during a covalent bond?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covalent bond is a chemical bond in which two or more atoms come together and share outer electrons, or valence electrons.]</a:t>
            </a:r>
            <a:endParaRPr/>
          </a:p>
        </p:txBody>
      </p:sp>
      <p:sp>
        <p:nvSpPr>
          <p:cNvPr id="743" name="Google Shape;743;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Can these two chlorine atoms form a covalent bond? Explain.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[Yes, they can form a covalent bond because they can share the valence electrons.]</a:t>
            </a:r>
            <a:endParaRPr/>
          </a:p>
        </p:txBody>
      </p:sp>
      <p:sp>
        <p:nvSpPr>
          <p:cNvPr id="760" name="Google Shape;760;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many valence electrons are needed for an atom to be stable?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[8 Valence electrons]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Repeating important information/questions is a great way to draw students' attention to key content.</a:t>
            </a:r>
            <a:endParaRPr/>
          </a:p>
        </p:txBody>
      </p:sp>
      <p:sp>
        <p:nvSpPr>
          <p:cNvPr id="769" name="Google Shape;769;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is this sodium atom not an example of a covalent bond?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[Here is a single sodium atom. This is not an example of a covalent bond, because there has to be another atom that the sodium atom would be able to share a valence electron with.]</a:t>
            </a:r>
            <a:endParaRPr/>
          </a:p>
        </p:txBody>
      </p:sp>
      <p:sp>
        <p:nvSpPr>
          <p:cNvPr id="778" name="Google Shape;778;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786" name="Google Shape;786;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dbee1bc53e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gdbee1bc53e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covalent bond is a chemical bond in which two or more atoms come together and share outer electrons, or valence electrons.</a:t>
            </a:r>
            <a:endParaRPr/>
          </a:p>
        </p:txBody>
      </p:sp>
      <p:sp>
        <p:nvSpPr>
          <p:cNvPr id="793" name="Google Shape;793;gdbee1bc53e_0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 Atoms have three particles: neutrons, protons, and electrons</a:t>
            </a:r>
            <a:endParaRPr/>
          </a:p>
          <a:p>
            <a:pPr marL="0" lvl="0" indent="0" algn="l" rtl="0">
              <a:lnSpc>
                <a:spcPct val="100000"/>
              </a:lnSpc>
              <a:spcBef>
                <a:spcPts val="0"/>
              </a:spcBef>
              <a:spcAft>
                <a:spcPts val="0"/>
              </a:spcAft>
              <a:buSzPts val="1400"/>
              <a:buNone/>
            </a:pPr>
            <a:endParaRPr/>
          </a:p>
        </p:txBody>
      </p:sp>
      <p:sp>
        <p:nvSpPr>
          <p:cNvPr id="162" name="Google Shape;16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Providing a rationale during this activity helps students make connections and promotes understanding of the content.</a:t>
            </a:r>
            <a:endParaRPr/>
          </a:p>
        </p:txBody>
      </p:sp>
      <p:sp>
        <p:nvSpPr>
          <p:cNvPr id="810" name="Google Shape;810;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important to look back on students’ original predictions. This will show them how much they’ve learned and allow them to use their new knowledge.</a:t>
            </a:r>
            <a:endParaRPr/>
          </a:p>
        </p:txBody>
      </p:sp>
      <p:sp>
        <p:nvSpPr>
          <p:cNvPr id="821" name="Google Shape;821;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833" name="Google Shape;833;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48" name="Google Shape;848;p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2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2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Today we will learn about chemical formulas</a:t>
            </a:r>
            <a:r>
              <a:rPr lang="en-US"/>
              <a:t>.</a:t>
            </a:r>
            <a:endParaRPr/>
          </a:p>
        </p:txBody>
      </p:sp>
      <p:sp>
        <p:nvSpPr>
          <p:cNvPr id="878" name="Google Shape;878;p2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2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can learning about covalent bonds, molecules, and chemical formulas help us learn more about the importance of atoms?</a:t>
            </a:r>
            <a:r>
              <a:rPr lang="en-US"/>
              <a:t>  </a:t>
            </a: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887" name="Google Shape;887;p2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2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2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899" name="Google Shape;899;p2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t>
            </a:r>
            <a:r>
              <a:rPr lang="en-US" sz="1200"/>
              <a:t>atter is anything that has mass and takes up space.  </a:t>
            </a:r>
            <a:endParaRPr sz="1200"/>
          </a:p>
        </p:txBody>
      </p:sp>
      <p:sp>
        <p:nvSpPr>
          <p:cNvPr id="905" name="Google Shape;905;p2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2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2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 Atoms have three particles: neutrons, protons, and electrons</a:t>
            </a:r>
            <a:endParaRPr/>
          </a:p>
          <a:p>
            <a:pPr marL="0" lvl="0" indent="0" algn="l" rtl="0">
              <a:lnSpc>
                <a:spcPct val="100000"/>
              </a:lnSpc>
              <a:spcBef>
                <a:spcPts val="0"/>
              </a:spcBef>
              <a:spcAft>
                <a:spcPts val="0"/>
              </a:spcAft>
              <a:buSzPts val="1400"/>
              <a:buNone/>
            </a:pPr>
            <a:endParaRPr/>
          </a:p>
        </p:txBody>
      </p:sp>
      <p:sp>
        <p:nvSpPr>
          <p:cNvPr id="921" name="Google Shape;921;p2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2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An element is a pure substance containing only 1 type of individual atoms.</a:t>
            </a:r>
            <a:endParaRPr/>
          </a:p>
        </p:txBody>
      </p:sp>
      <p:sp>
        <p:nvSpPr>
          <p:cNvPr id="945" name="Google Shape;945;p2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An element is a pure substance containing only 1 type of individual atoms.</a:t>
            </a: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when reviewing previously learned material that you pause and check for understanding, if students are grasping previous material you may need to tailor your instruction.</a:t>
            </a:r>
            <a:endParaRPr/>
          </a:p>
        </p:txBody>
      </p:sp>
      <p:sp>
        <p:nvSpPr>
          <p:cNvPr id="186" name="Google Shape;18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2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p2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All of the known elements are found on the periodic table of elements. There are currently 118 known elements.</a:t>
            </a:r>
            <a:endParaRPr/>
          </a:p>
        </p:txBody>
      </p:sp>
      <p:sp>
        <p:nvSpPr>
          <p:cNvPr id="954" name="Google Shape;954;p2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2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2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Electrons orbit the nucleus and have a negative charge.</a:t>
            </a:r>
            <a:endParaRPr/>
          </a:p>
        </p:txBody>
      </p:sp>
      <p:sp>
        <p:nvSpPr>
          <p:cNvPr id="962" name="Google Shape;962;p2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2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Valence electrons are the electrons in the outermost shell of an atom.</a:t>
            </a:r>
            <a:endParaRPr/>
          </a:p>
        </p:txBody>
      </p:sp>
      <p:sp>
        <p:nvSpPr>
          <p:cNvPr id="972" name="Google Shape;972;p2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2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highest number of valence electrons an atom can have is eight, and atoms that have eight valence electrons are more stable than atoms with less than eight valence electrons. </a:t>
            </a:r>
            <a:endParaRPr/>
          </a:p>
          <a:p>
            <a:pPr marL="0" lvl="0" indent="0" algn="l" rtl="0">
              <a:lnSpc>
                <a:spcPct val="100000"/>
              </a:lnSpc>
              <a:spcBef>
                <a:spcPts val="0"/>
              </a:spcBef>
              <a:spcAft>
                <a:spcPts val="0"/>
              </a:spcAft>
              <a:buSzPts val="1400"/>
              <a:buNone/>
            </a:pPr>
            <a:endParaRPr/>
          </a:p>
        </p:txBody>
      </p:sp>
      <p:sp>
        <p:nvSpPr>
          <p:cNvPr id="985" name="Google Shape;985;p2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2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A molecule is a particle containing 2 or more atoms of the same </a:t>
            </a:r>
            <a:r>
              <a:rPr lang="en-US" sz="1200" b="1"/>
              <a:t>OR</a:t>
            </a:r>
            <a:r>
              <a:rPr lang="en-US" sz="1200"/>
              <a:t> different elements.</a:t>
            </a:r>
            <a:endParaRPr/>
          </a:p>
          <a:p>
            <a:pPr marL="0" lvl="0" indent="0" algn="l" rtl="0">
              <a:lnSpc>
                <a:spcPct val="100000"/>
              </a:lnSpc>
              <a:spcBef>
                <a:spcPts val="0"/>
              </a:spcBef>
              <a:spcAft>
                <a:spcPts val="0"/>
              </a:spcAft>
              <a:buSzPts val="1400"/>
              <a:buNone/>
            </a:pPr>
            <a:endParaRPr/>
          </a:p>
        </p:txBody>
      </p:sp>
      <p:sp>
        <p:nvSpPr>
          <p:cNvPr id="994" name="Google Shape;994;p2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2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p2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atoms in a molecule are linked or held together through chemical bonds, which are visually represented by the red lines above.</a:t>
            </a:r>
            <a:endParaRPr/>
          </a:p>
        </p:txBody>
      </p:sp>
      <p:sp>
        <p:nvSpPr>
          <p:cNvPr id="1008" name="Google Shape;1008;p2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2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2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two types of chemical bonds: ionic bonds and covalent bonds.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is a long section of review. It may be helpful to check for understanding throughout the section to keep students engaged and assess prior knowledge.</a:t>
            </a:r>
            <a:endParaRPr/>
          </a:p>
        </p:txBody>
      </p:sp>
      <p:sp>
        <p:nvSpPr>
          <p:cNvPr id="1025" name="Google Shape;1025;p2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dbee1bc53e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5" name="Google Shape;1035;gdbee1bc53e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covalent bond is a chemical bond in which two or more atoms come together and share outer electrons, or valence electrons.</a:t>
            </a:r>
            <a:endParaRPr/>
          </a:p>
        </p:txBody>
      </p:sp>
      <p:sp>
        <p:nvSpPr>
          <p:cNvPr id="1036" name="Google Shape;1036;gdbee1bc53e_0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p2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polar molecule is a molecule that has a partial positive and negative end because they do not share electrons equally.</a:t>
            </a:r>
            <a:endParaRPr/>
          </a:p>
        </p:txBody>
      </p:sp>
      <p:sp>
        <p:nvSpPr>
          <p:cNvPr id="1053" name="Google Shape;1053;p2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p2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Nonpolar molecules equally share electrons. </a:t>
            </a:r>
            <a:endParaRPr/>
          </a:p>
        </p:txBody>
      </p:sp>
      <p:sp>
        <p:nvSpPr>
          <p:cNvPr id="1061" name="Google Shape;1061;p2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All of the known elements are found on the periodic table of elements. There are currently 118 known elements.</a:t>
            </a:r>
            <a:endParaRPr/>
          </a:p>
        </p:txBody>
      </p:sp>
      <p:sp>
        <p:nvSpPr>
          <p:cNvPr id="195" name="Google Shape;19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2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2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072" name="Google Shape;1072;p2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2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7" name="Google Shape;1077;p2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the two characteristics of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a:t>
            </a:r>
            <a:r>
              <a:rPr lang="en-US" sz="1200"/>
              <a:t>atter is anything that has mass and takes up space.</a:t>
            </a:r>
            <a:r>
              <a:rPr lang="en-US"/>
              <a:t>]</a:t>
            </a:r>
            <a:endParaRPr sz="1200"/>
          </a:p>
        </p:txBody>
      </p:sp>
      <p:sp>
        <p:nvSpPr>
          <p:cNvPr id="1078" name="Google Shape;1078;p2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2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p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True/False: An element is the smallest unit of matter.</a:t>
            </a:r>
            <a:endParaRPr/>
          </a:p>
          <a:p>
            <a:pPr marL="0" lvl="0" indent="0" algn="l" rtl="0">
              <a:lnSpc>
                <a:spcPct val="100000"/>
              </a:lnSpc>
              <a:spcBef>
                <a:spcPts val="0"/>
              </a:spcBef>
              <a:spcAft>
                <a:spcPts val="0"/>
              </a:spcAft>
              <a:buSzPts val="1400"/>
              <a:buNone/>
            </a:pPr>
            <a:endParaRPr/>
          </a:p>
        </p:txBody>
      </p:sp>
      <p:sp>
        <p:nvSpPr>
          <p:cNvPr id="1094" name="Google Shape;1094;p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dbee1bc53e_0_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9" name="Google Shape;1109;gdbee1bc53e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a:t>
            </a:r>
            <a:r>
              <a:rPr lang="en-US">
                <a:solidFill>
                  <a:srgbClr val="FF0000"/>
                </a:solidFill>
              </a:rPr>
              <a:t>False</a:t>
            </a:r>
            <a:r>
              <a:rPr lang="en-US"/>
              <a:t>: An element is the smallest unit of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[False: An atom is the smallest unit of matter.]</a:t>
            </a:r>
            <a:endParaRPr/>
          </a:p>
          <a:p>
            <a:pPr marL="0" lvl="0" indent="0" algn="l" rtl="0">
              <a:lnSpc>
                <a:spcPct val="100000"/>
              </a:lnSpc>
              <a:spcBef>
                <a:spcPts val="0"/>
              </a:spcBef>
              <a:spcAft>
                <a:spcPts val="0"/>
              </a:spcAft>
              <a:buSzPts val="1400"/>
              <a:buNone/>
            </a:pPr>
            <a:endParaRPr/>
          </a:p>
        </p:txBody>
      </p:sp>
      <p:sp>
        <p:nvSpPr>
          <p:cNvPr id="1110" name="Google Shape;1110;gdbee1bc53e_0_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2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p2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an element?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sz="1200"/>
              <a:t>An element is a pure substance containing only 1 type of individual atoms]</a:t>
            </a: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Providing your students with lots of opportunities to respond is critical to this part of your lesson as it helps you determine whether students understand the relevant prior knowledge before you ask them to apply it.</a:t>
            </a:r>
            <a:endParaRPr/>
          </a:p>
        </p:txBody>
      </p:sp>
      <p:sp>
        <p:nvSpPr>
          <p:cNvPr id="1126" name="Google Shape;1126;p2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85</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de2f4106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4" name="Google Shape;1134;gde2f4106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table shows and organizes all the known elements?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[All of the known elements are found on </a:t>
            </a:r>
            <a:r>
              <a:rPr lang="en-US" b="1"/>
              <a:t>the periodic table of elements</a:t>
            </a:r>
            <a:r>
              <a:rPr lang="en-US"/>
              <a:t>. There are currently 118 known elements.]</a:t>
            </a:r>
            <a:endParaRPr/>
          </a:p>
        </p:txBody>
      </p:sp>
      <p:sp>
        <p:nvSpPr>
          <p:cNvPr id="1135" name="Google Shape;1135;gde2f41064c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86</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2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2" name="Google Shape;1142;p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particle orbits the nucleus and has a negative charge?</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[Electrons</a:t>
            </a:r>
            <a:r>
              <a:rPr lang="en-US"/>
              <a:t> orbit the nucleus and have a negative charge.]</a:t>
            </a:r>
            <a:endParaRPr/>
          </a:p>
        </p:txBody>
      </p:sp>
      <p:sp>
        <p:nvSpPr>
          <p:cNvPr id="1143" name="Google Shape;1143;p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87</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2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2" name="Google Shape;1152;p2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valence electrons?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electrons in the outermost shell of an atom.]</a:t>
            </a:r>
            <a:endParaRPr/>
          </a:p>
        </p:txBody>
      </p:sp>
      <p:sp>
        <p:nvSpPr>
          <p:cNvPr id="1153" name="Google Shape;1153;p2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88</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2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p2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 molecule?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a:t>A molecule is a particle containing 2 or more atoms of the same </a:t>
            </a:r>
            <a:r>
              <a:rPr lang="en-US" sz="1200" b="1"/>
              <a:t>OR</a:t>
            </a:r>
            <a:r>
              <a:rPr lang="en-US" sz="1200"/>
              <a:t> different elements.]</a:t>
            </a:r>
            <a:endParaRPr/>
          </a:p>
        </p:txBody>
      </p:sp>
      <p:sp>
        <p:nvSpPr>
          <p:cNvPr id="1166" name="Google Shape;1166;p2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2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9" name="Google Shape;1179;p2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are molecules linked together?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atoms in a molecule are linked or held together through chemical bonds, which are visually represented by the red lines above.]</a:t>
            </a:r>
            <a:endParaRPr/>
          </a:p>
        </p:txBody>
      </p:sp>
      <p:sp>
        <p:nvSpPr>
          <p:cNvPr id="1180" name="Google Shape;1180;p2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Electrons orbit the nucleus and have a negative charge.</a:t>
            </a:r>
            <a:endParaRPr/>
          </a:p>
        </p:txBody>
      </p:sp>
      <p:sp>
        <p:nvSpPr>
          <p:cNvPr id="203" name="Google Shape;20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p2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the two types of chemical bonds?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[ionic bonds and covalent bonds]</a:t>
            </a:r>
            <a:endParaRPr/>
          </a:p>
        </p:txBody>
      </p:sp>
      <p:sp>
        <p:nvSpPr>
          <p:cNvPr id="1198" name="Google Shape;1198;p2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91</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2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9" name="Google Shape;1209;p2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covalent bond?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covalent bond is a chemical bond in which two or more atoms come together and share outer electrons, or valence electrons.]</a:t>
            </a:r>
            <a:endParaRPr/>
          </a:p>
        </p:txBody>
      </p:sp>
      <p:sp>
        <p:nvSpPr>
          <p:cNvPr id="1210" name="Google Shape;1210;p2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92</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6" name="Google Shape;1226;p2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why this is an example of a molecule?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[Here we have one hydrogen atom bonded with the oxygen atom (covalent bond) and a separate hydrogen atom bonded with the oxygen atom (covalent bond).]</a:t>
            </a:r>
            <a:endParaRPr/>
          </a:p>
        </p:txBody>
      </p:sp>
      <p:sp>
        <p:nvSpPr>
          <p:cNvPr id="1227" name="Google Shape;1227;p2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93</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p2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5" name="Google Shape;1235;p2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is this an example of a polar molecule?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can see it does not share electrons equally, which is why it had a partially positive charge and is a polar molecule.]</a:t>
            </a:r>
            <a:endParaRPr/>
          </a:p>
        </p:txBody>
      </p:sp>
      <p:sp>
        <p:nvSpPr>
          <p:cNvPr id="1236" name="Google Shape;1236;p2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94</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2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3" name="Google Shape;1243;p2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is this an example of a nonpolar molecule?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nonpolar because electrons are equally shared and there are no partial charges.]</a:t>
            </a:r>
            <a:endParaRPr/>
          </a:p>
        </p:txBody>
      </p:sp>
      <p:sp>
        <p:nvSpPr>
          <p:cNvPr id="1244" name="Google Shape;1244;p2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95</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p2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a:t>
            </a:r>
            <a:r>
              <a:rPr lang="en-US" b="1"/>
              <a:t>chemical formula</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provide students with instructional cues that give them a chance to prepare for what is coming up next in the lesson, this will help orient them and be better able to engage with the content.</a:t>
            </a:r>
            <a:endParaRPr/>
          </a:p>
        </p:txBody>
      </p:sp>
      <p:sp>
        <p:nvSpPr>
          <p:cNvPr id="1252" name="Google Shape;1252;p2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96</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2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p2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A chemical formula is a group of chemical symbols and numbers that represent a compound.</a:t>
            </a:r>
            <a:endParaRPr/>
          </a:p>
        </p:txBody>
      </p:sp>
      <p:sp>
        <p:nvSpPr>
          <p:cNvPr id="1260" name="Google Shape;1260;p2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97</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dbee1bc53e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8" name="Google Shape;1268;gdbee1bc53e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269" name="Google Shape;1269;gdbee1bc53e_0_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98</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dbee1bc53e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gdbee1bc53e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 chemical formula?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 chemical formula is a group of chemical symbols and numbers that represent a compound.]</a:t>
            </a:r>
            <a:endParaRPr sz="1200"/>
          </a:p>
        </p:txBody>
      </p:sp>
      <p:sp>
        <p:nvSpPr>
          <p:cNvPr id="1275" name="Google Shape;1275;gdbee1bc53e_0_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99</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p2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4" name="Google Shape;1284;p2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That’s the basic definition, but there is more you need to know.</a:t>
            </a:r>
            <a:endParaRPr/>
          </a:p>
        </p:txBody>
      </p:sp>
      <p:sp>
        <p:nvSpPr>
          <p:cNvPr id="1285" name="Google Shape;1285;p2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3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0.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1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1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3.png"/></Relationships>
</file>

<file path=ppt/slides/_rels/slide1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3.png"/></Relationships>
</file>

<file path=ppt/slides/_rels/slide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6.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7.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1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3.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1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www.explorelearning.com/index.cfm?method=cResource.dspView&amp;ResourceID=512" TargetMode="Externa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15" name="Google Shape;215;p12"/>
          <p:cNvGrpSpPr/>
          <p:nvPr/>
        </p:nvGrpSpPr>
        <p:grpSpPr>
          <a:xfrm>
            <a:off x="1104900" y="1792835"/>
            <a:ext cx="6909125" cy="4571610"/>
            <a:chOff x="1104900" y="1145878"/>
            <a:chExt cx="6909125" cy="5218567"/>
          </a:xfrm>
        </p:grpSpPr>
        <p:pic>
          <p:nvPicPr>
            <p:cNvPr id="216" name="Google Shape;216;p12" descr="carbon atom.jpg"/>
            <p:cNvPicPr preferRelativeResize="0"/>
            <p:nvPr/>
          </p:nvPicPr>
          <p:blipFill rotWithShape="1">
            <a:blip r:embed="rId3">
              <a:alphaModFix/>
            </a:blip>
            <a:srcRect t="11072" b="14844"/>
            <a:stretch/>
          </p:blipFill>
          <p:spPr>
            <a:xfrm>
              <a:off x="1104900" y="1283934"/>
              <a:ext cx="6909125" cy="5080511"/>
            </a:xfrm>
            <a:prstGeom prst="rect">
              <a:avLst/>
            </a:prstGeom>
            <a:noFill/>
            <a:ln>
              <a:noFill/>
            </a:ln>
          </p:spPr>
        </p:pic>
        <p:sp>
          <p:nvSpPr>
            <p:cNvPr id="217" name="Google Shape;217;p12"/>
            <p:cNvSpPr/>
            <p:nvPr/>
          </p:nvSpPr>
          <p:spPr>
            <a:xfrm>
              <a:off x="4086242" y="1145878"/>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12"/>
            <p:cNvSpPr/>
            <p:nvPr/>
          </p:nvSpPr>
          <p:spPr>
            <a:xfrm>
              <a:off x="6447421"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12"/>
            <p:cNvSpPr/>
            <p:nvPr/>
          </p:nvSpPr>
          <p:spPr>
            <a:xfrm>
              <a:off x="4086242" y="5618935"/>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12"/>
            <p:cNvSpPr/>
            <p:nvPr/>
          </p:nvSpPr>
          <p:spPr>
            <a:xfrm>
              <a:off x="1905619"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1" name="Google Shape;221;p12"/>
          <p:cNvSpPr txBox="1"/>
          <p:nvPr/>
        </p:nvSpPr>
        <p:spPr>
          <a:xfrm>
            <a:off x="148282" y="187822"/>
            <a:ext cx="9235458"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Valence Electrons:</a:t>
            </a:r>
            <a:r>
              <a:rPr lang="en-US" sz="4000" b="0"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e</a:t>
            </a:r>
            <a:r>
              <a:rPr lang="en-US" sz="4000" b="0" i="0" u="none" strike="noStrike" cap="none">
                <a:solidFill>
                  <a:schemeClr val="dk1"/>
                </a:solidFill>
                <a:latin typeface="Calibri"/>
                <a:ea typeface="Calibri"/>
                <a:cs typeface="Calibri"/>
                <a:sym typeface="Calibri"/>
              </a:rPr>
              <a:t>lectrons in the outermost shell of an atom</a:t>
            </a:r>
            <a:endParaRPr sz="4000" b="1" i="0" u="sng" strike="noStrike" cap="none">
              <a:solidFill>
                <a:schemeClr val="dk1"/>
              </a:solidFill>
              <a:latin typeface="Calibri"/>
              <a:ea typeface="Calibri"/>
              <a:cs typeface="Calibri"/>
              <a:sym typeface="Calibri"/>
            </a:endParaRPr>
          </a:p>
        </p:txBody>
      </p:sp>
      <p:sp>
        <p:nvSpPr>
          <p:cNvPr id="222" name="Google Shape;222;p12"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2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p:txBody>
      </p:sp>
      <p:pic>
        <p:nvPicPr>
          <p:cNvPr id="1288" name="Google Shape;1288;p295"/>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1289" name="Google Shape;1289;p295"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3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Water</a:t>
            </a:r>
            <a:endParaRPr/>
          </a:p>
        </p:txBody>
      </p:sp>
      <p:sp>
        <p:nvSpPr>
          <p:cNvPr id="1296" name="Google Shape;1296;p301"/>
          <p:cNvSpPr/>
          <p:nvPr/>
        </p:nvSpPr>
        <p:spPr>
          <a:xfrm>
            <a:off x="2152050" y="1746475"/>
            <a:ext cx="5041800" cy="39381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297" name="Google Shape;1297;p30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302"/>
          <p:cNvSpPr txBox="1"/>
          <p:nvPr/>
        </p:nvSpPr>
        <p:spPr>
          <a:xfrm>
            <a:off x="546832" y="766093"/>
            <a:ext cx="783204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304" name="Google Shape;1304;p302"/>
          <p:cNvPicPr preferRelativeResize="0"/>
          <p:nvPr/>
        </p:nvPicPr>
        <p:blipFill rotWithShape="1">
          <a:blip r:embed="rId3">
            <a:alphaModFix/>
          </a:blip>
          <a:srcRect/>
          <a:stretch/>
        </p:blipFill>
        <p:spPr>
          <a:xfrm>
            <a:off x="0" y="120128"/>
            <a:ext cx="9144000" cy="6737872"/>
          </a:xfrm>
          <a:prstGeom prst="rect">
            <a:avLst/>
          </a:prstGeom>
          <a:noFill/>
          <a:ln>
            <a:noFill/>
          </a:ln>
        </p:spPr>
      </p:pic>
      <p:sp>
        <p:nvSpPr>
          <p:cNvPr id="1305" name="Google Shape;1305;p302"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303"/>
          <p:cNvSpPr txBox="1"/>
          <p:nvPr/>
        </p:nvSpPr>
        <p:spPr>
          <a:xfrm>
            <a:off x="546832" y="766093"/>
            <a:ext cx="783204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312" name="Google Shape;1312;p303"/>
          <p:cNvPicPr preferRelativeResize="0"/>
          <p:nvPr/>
        </p:nvPicPr>
        <p:blipFill rotWithShape="1">
          <a:blip r:embed="rId3">
            <a:alphaModFix/>
          </a:blip>
          <a:srcRect/>
          <a:stretch/>
        </p:blipFill>
        <p:spPr>
          <a:xfrm>
            <a:off x="0" y="120128"/>
            <a:ext cx="9144000" cy="6737872"/>
          </a:xfrm>
          <a:prstGeom prst="rect">
            <a:avLst/>
          </a:prstGeom>
          <a:noFill/>
          <a:ln>
            <a:noFill/>
          </a:ln>
        </p:spPr>
      </p:pic>
      <p:sp>
        <p:nvSpPr>
          <p:cNvPr id="1313" name="Google Shape;1313;p303"/>
          <p:cNvSpPr/>
          <p:nvPr/>
        </p:nvSpPr>
        <p:spPr>
          <a:xfrm>
            <a:off x="123478" y="766093"/>
            <a:ext cx="617391" cy="733405"/>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14" name="Google Shape;1314;p303"/>
          <p:cNvCxnSpPr>
            <a:stCxn id="1313" idx="3"/>
          </p:cNvCxnSpPr>
          <p:nvPr/>
        </p:nvCxnSpPr>
        <p:spPr>
          <a:xfrm>
            <a:off x="740869" y="1132796"/>
            <a:ext cx="1040700" cy="1902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sp>
        <p:nvSpPr>
          <p:cNvPr id="1315" name="Google Shape;1315;p303"/>
          <p:cNvSpPr txBox="1"/>
          <p:nvPr/>
        </p:nvSpPr>
        <p:spPr>
          <a:xfrm>
            <a:off x="1781614" y="1323087"/>
            <a:ext cx="2416644" cy="584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Hydrogen</a:t>
            </a:r>
            <a:endParaRPr sz="1400" b="0" i="0" u="none" strike="noStrike" cap="none">
              <a:solidFill>
                <a:srgbClr val="000000"/>
              </a:solidFill>
              <a:latin typeface="Arial"/>
              <a:ea typeface="Arial"/>
              <a:cs typeface="Arial"/>
              <a:sym typeface="Arial"/>
            </a:endParaRPr>
          </a:p>
        </p:txBody>
      </p:sp>
      <p:sp>
        <p:nvSpPr>
          <p:cNvPr id="1316" name="Google Shape;1316;p303"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304"/>
          <p:cNvSpPr txBox="1"/>
          <p:nvPr/>
        </p:nvSpPr>
        <p:spPr>
          <a:xfrm>
            <a:off x="546832" y="766093"/>
            <a:ext cx="783204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323" name="Google Shape;1323;p304"/>
          <p:cNvPicPr preferRelativeResize="0"/>
          <p:nvPr/>
        </p:nvPicPr>
        <p:blipFill rotWithShape="1">
          <a:blip r:embed="rId3">
            <a:alphaModFix/>
          </a:blip>
          <a:srcRect/>
          <a:stretch/>
        </p:blipFill>
        <p:spPr>
          <a:xfrm>
            <a:off x="0" y="120128"/>
            <a:ext cx="9144000" cy="6737872"/>
          </a:xfrm>
          <a:prstGeom prst="rect">
            <a:avLst/>
          </a:prstGeom>
          <a:noFill/>
          <a:ln>
            <a:noFill/>
          </a:ln>
        </p:spPr>
      </p:pic>
      <p:sp>
        <p:nvSpPr>
          <p:cNvPr id="1324" name="Google Shape;1324;p304"/>
          <p:cNvSpPr/>
          <p:nvPr/>
        </p:nvSpPr>
        <p:spPr>
          <a:xfrm>
            <a:off x="7485864" y="1233017"/>
            <a:ext cx="617391" cy="733405"/>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25" name="Google Shape;1325;p304"/>
          <p:cNvCxnSpPr/>
          <p:nvPr/>
        </p:nvCxnSpPr>
        <p:spPr>
          <a:xfrm>
            <a:off x="4780369" y="1790011"/>
            <a:ext cx="2705495" cy="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sp>
        <p:nvSpPr>
          <p:cNvPr id="1326" name="Google Shape;1326;p304"/>
          <p:cNvSpPr txBox="1"/>
          <p:nvPr/>
        </p:nvSpPr>
        <p:spPr>
          <a:xfrm>
            <a:off x="3175153" y="1358369"/>
            <a:ext cx="2416644" cy="584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Oxygen</a:t>
            </a:r>
            <a:endParaRPr sz="1400" b="0" i="0" u="none" strike="noStrike" cap="none">
              <a:solidFill>
                <a:srgbClr val="000000"/>
              </a:solidFill>
              <a:latin typeface="Arial"/>
              <a:ea typeface="Arial"/>
              <a:cs typeface="Arial"/>
              <a:sym typeface="Arial"/>
            </a:endParaRPr>
          </a:p>
        </p:txBody>
      </p:sp>
      <p:sp>
        <p:nvSpPr>
          <p:cNvPr id="1327" name="Google Shape;1327;p30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30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Subscript</a:t>
            </a:r>
            <a:endParaRPr/>
          </a:p>
        </p:txBody>
      </p:sp>
      <p:sp>
        <p:nvSpPr>
          <p:cNvPr id="1334" name="Google Shape;1334;p305"/>
          <p:cNvSpPr/>
          <p:nvPr/>
        </p:nvSpPr>
        <p:spPr>
          <a:xfrm>
            <a:off x="2152050" y="1746475"/>
            <a:ext cx="5041800" cy="39456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335" name="Google Shape;1335;p305"/>
          <p:cNvSpPr/>
          <p:nvPr/>
        </p:nvSpPr>
        <p:spPr>
          <a:xfrm>
            <a:off x="3721985" y="3563514"/>
            <a:ext cx="1852173" cy="195816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6" name="Google Shape;1336;p30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306"/>
          <p:cNvSpPr/>
          <p:nvPr/>
        </p:nvSpPr>
        <p:spPr>
          <a:xfrm>
            <a:off x="141125" y="1023173"/>
            <a:ext cx="5041800" cy="37527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343" name="Google Shape;1343;p306"/>
          <p:cNvSpPr txBox="1"/>
          <p:nvPr/>
        </p:nvSpPr>
        <p:spPr>
          <a:xfrm>
            <a:off x="5503599" y="740929"/>
            <a:ext cx="3263352" cy="41549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2 atoms of </a:t>
            </a:r>
            <a:r>
              <a:rPr lang="en-US" sz="4400" b="1" i="0" u="none" strike="noStrike" cap="none">
                <a:solidFill>
                  <a:schemeClr val="dk1"/>
                </a:solidFill>
                <a:latin typeface="Calibri"/>
                <a:ea typeface="Calibri"/>
                <a:cs typeface="Calibri"/>
                <a:sym typeface="Calibri"/>
              </a:rPr>
              <a:t>Hydrogen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1 atom of </a:t>
            </a:r>
            <a:r>
              <a:rPr lang="en-US" sz="4400" b="1" i="0" u="none" strike="noStrike" cap="none">
                <a:solidFill>
                  <a:schemeClr val="dk1"/>
                </a:solidFill>
                <a:latin typeface="Calibri"/>
                <a:ea typeface="Calibri"/>
                <a:cs typeface="Calibri"/>
                <a:sym typeface="Calibri"/>
              </a:rPr>
              <a:t>Oxygen</a:t>
            </a:r>
            <a:endParaRPr sz="1400" b="0" i="0" u="none" strike="noStrike" cap="none">
              <a:solidFill>
                <a:srgbClr val="000000"/>
              </a:solidFill>
              <a:latin typeface="Arial"/>
              <a:ea typeface="Arial"/>
              <a:cs typeface="Arial"/>
              <a:sym typeface="Arial"/>
            </a:endParaRPr>
          </a:p>
        </p:txBody>
      </p:sp>
      <p:sp>
        <p:nvSpPr>
          <p:cNvPr id="1344" name="Google Shape;1344;p30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Google Shape;1350;gdbee1bc53e_0_143"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gdbee1bc53e_0_158"/>
          <p:cNvSpPr txBox="1">
            <a:spLocks noGrp="1"/>
          </p:cNvSpPr>
          <p:nvPr>
            <p:ph type="title"/>
          </p:nvPr>
        </p:nvSpPr>
        <p:spPr>
          <a:xfrm>
            <a:off x="665747" y="599361"/>
            <a:ext cx="84783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r>
              <a:rPr lang="en-US" sz="3959"/>
              <a:t>How can we determine what the symbols in the chemical formula mean?</a:t>
            </a:r>
            <a:endParaRPr/>
          </a:p>
        </p:txBody>
      </p:sp>
      <p:sp>
        <p:nvSpPr>
          <p:cNvPr id="1357" name="Google Shape;1357;gdbee1bc53e_0_158"/>
          <p:cNvSpPr/>
          <p:nvPr/>
        </p:nvSpPr>
        <p:spPr>
          <a:xfrm>
            <a:off x="2168100" y="2373648"/>
            <a:ext cx="5041800" cy="37242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358" name="Google Shape;1358;gdbee1bc53e_0_158" descr="Questions"/>
          <p:cNvSpPr/>
          <p:nvPr/>
        </p:nvSpPr>
        <p:spPr>
          <a:xfrm>
            <a:off x="0" y="-24714"/>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gde2f41064c_1_21"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5" name="Google Shape;1365;gde2f41064c_1_21" descr="Comment Dislike"/>
          <p:cNvPicPr preferRelativeResize="0"/>
          <p:nvPr/>
        </p:nvPicPr>
        <p:blipFill rotWithShape="1">
          <a:blip r:embed="rId4">
            <a:alphaModFix/>
          </a:blip>
          <a:srcRect/>
          <a:stretch/>
        </p:blipFill>
        <p:spPr>
          <a:xfrm rot="10800000">
            <a:off x="4572000" y="1755137"/>
            <a:ext cx="3347724" cy="3347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3"/>
          <p:cNvPicPr preferRelativeResize="0"/>
          <p:nvPr/>
        </p:nvPicPr>
        <p:blipFill rotWithShape="1">
          <a:blip r:embed="rId3">
            <a:alphaModFix/>
          </a:blip>
          <a:srcRect t="9281" b="12448"/>
          <a:stretch/>
        </p:blipFill>
        <p:spPr>
          <a:xfrm>
            <a:off x="0" y="1297739"/>
            <a:ext cx="9144000" cy="5273792"/>
          </a:xfrm>
          <a:prstGeom prst="rect">
            <a:avLst/>
          </a:prstGeom>
          <a:noFill/>
          <a:ln>
            <a:noFill/>
          </a:ln>
        </p:spPr>
      </p:pic>
      <p:sp>
        <p:nvSpPr>
          <p:cNvPr id="229" name="Google Shape;229;p13"/>
          <p:cNvSpPr txBox="1"/>
          <p:nvPr/>
        </p:nvSpPr>
        <p:spPr>
          <a:xfrm>
            <a:off x="0" y="1047396"/>
            <a:ext cx="89455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A1A62"/>
                </a:solidFill>
                <a:latin typeface="Calibri"/>
                <a:ea typeface="Calibri"/>
                <a:cs typeface="Calibri"/>
                <a:sym typeface="Calibri"/>
              </a:rPr>
              <a:t>    </a:t>
            </a:r>
            <a:r>
              <a:rPr lang="en-US" sz="2000" b="1" i="0" u="none" strike="noStrike" cap="none">
                <a:solidFill>
                  <a:srgbClr val="3A1A62"/>
                </a:solidFill>
                <a:latin typeface="Calibri"/>
                <a:ea typeface="Calibri"/>
                <a:cs typeface="Calibri"/>
                <a:sym typeface="Calibri"/>
              </a:rPr>
              <a:t>1        2                                                                                           3       4      5      6      7      8</a:t>
            </a:r>
            <a:endParaRPr sz="1400" b="0" i="0" u="none" strike="noStrike" cap="none">
              <a:solidFill>
                <a:srgbClr val="000000"/>
              </a:solidFill>
              <a:latin typeface="Arial"/>
              <a:ea typeface="Arial"/>
              <a:cs typeface="Arial"/>
              <a:sym typeface="Arial"/>
            </a:endParaRPr>
          </a:p>
        </p:txBody>
      </p:sp>
      <p:sp>
        <p:nvSpPr>
          <p:cNvPr id="230" name="Google Shape;230;p13"/>
          <p:cNvSpPr/>
          <p:nvPr/>
        </p:nvSpPr>
        <p:spPr>
          <a:xfrm>
            <a:off x="8434775" y="938790"/>
            <a:ext cx="709225" cy="4693951"/>
          </a:xfrm>
          <a:prstGeom prst="donut">
            <a:avLst>
              <a:gd name="adj" fmla="val 5153"/>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13"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pic>
        <p:nvPicPr>
          <p:cNvPr id="1371" name="Google Shape;1371;gde2f41064c_1_33" descr="NaCl + H2O (Sodium chloride + Water) - YouTube"/>
          <p:cNvPicPr preferRelativeResize="0"/>
          <p:nvPr/>
        </p:nvPicPr>
        <p:blipFill rotWithShape="1">
          <a:blip r:embed="rId3">
            <a:alphaModFix/>
          </a:blip>
          <a:srcRect l="14386" t="45087" r="54385" b="22162"/>
          <a:stretch/>
        </p:blipFill>
        <p:spPr>
          <a:xfrm>
            <a:off x="1443789" y="1720515"/>
            <a:ext cx="6256422" cy="3733799"/>
          </a:xfrm>
          <a:prstGeom prst="rect">
            <a:avLst/>
          </a:prstGeom>
          <a:noFill/>
          <a:ln>
            <a:noFill/>
          </a:ln>
        </p:spPr>
      </p:pic>
      <p:sp>
        <p:nvSpPr>
          <p:cNvPr id="1372" name="Google Shape;1372;gde2f41064c_1_33" descr="Questions"/>
          <p:cNvSpPr/>
          <p:nvPr/>
        </p:nvSpPr>
        <p:spPr>
          <a:xfrm>
            <a:off x="0" y="23412"/>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gde2f41064c_1_40" descr="Questions"/>
          <p:cNvSpPr/>
          <p:nvPr/>
        </p:nvSpPr>
        <p:spPr>
          <a:xfrm>
            <a:off x="0" y="2341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9" name="Google Shape;1379;gde2f41064c_1_40" descr="Equation for Glucose Dissolving in Water (C6H12O6 + Water) - YouTube"/>
          <p:cNvPicPr preferRelativeResize="0"/>
          <p:nvPr/>
        </p:nvPicPr>
        <p:blipFill rotWithShape="1">
          <a:blip r:embed="rId4">
            <a:alphaModFix/>
          </a:blip>
          <a:srcRect l="18024" t="12279" r="14870" b="61754"/>
          <a:stretch/>
        </p:blipFill>
        <p:spPr>
          <a:xfrm>
            <a:off x="593558" y="2378242"/>
            <a:ext cx="7860631" cy="2101516"/>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31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6" name="Google Shape;1386;p310"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pic>
        <p:nvPicPr>
          <p:cNvPr id="1392" name="Google Shape;1392;p311" descr="Cu - Copper Chemistry Periodic Table Symbol Postcard | Zazzle.com"/>
          <p:cNvPicPr preferRelativeResize="0"/>
          <p:nvPr/>
        </p:nvPicPr>
        <p:blipFill rotWithShape="1">
          <a:blip r:embed="rId3">
            <a:alphaModFix/>
          </a:blip>
          <a:srcRect/>
          <a:stretch/>
        </p:blipFill>
        <p:spPr>
          <a:xfrm>
            <a:off x="1143000" y="0"/>
            <a:ext cx="6858000" cy="6858000"/>
          </a:xfrm>
          <a:prstGeom prst="rect">
            <a:avLst/>
          </a:prstGeom>
          <a:noFill/>
          <a:ln>
            <a:noFill/>
          </a:ln>
        </p:spPr>
      </p:pic>
      <p:sp>
        <p:nvSpPr>
          <p:cNvPr id="1393" name="Google Shape;1393;p311"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94" name="Google Shape;1394;p311"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pic>
        <p:nvPicPr>
          <p:cNvPr id="1400" name="Google Shape;1400;p312" descr="Fe - Iron Chemistry Periodic Table Symbol Element Square Sticker |  Zazzle.com"/>
          <p:cNvPicPr preferRelativeResize="0"/>
          <p:nvPr/>
        </p:nvPicPr>
        <p:blipFill rotWithShape="1">
          <a:blip r:embed="rId3">
            <a:alphaModFix/>
          </a:blip>
          <a:srcRect/>
          <a:stretch/>
        </p:blipFill>
        <p:spPr>
          <a:xfrm>
            <a:off x="2205789" y="1435767"/>
            <a:ext cx="4732421" cy="4227095"/>
          </a:xfrm>
          <a:prstGeom prst="rect">
            <a:avLst/>
          </a:prstGeom>
          <a:noFill/>
          <a:ln>
            <a:noFill/>
          </a:ln>
        </p:spPr>
      </p:pic>
      <p:sp>
        <p:nvSpPr>
          <p:cNvPr id="1401" name="Google Shape;1401;p312"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2" name="Google Shape;1402;p312"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31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pic>
        <p:nvPicPr>
          <p:cNvPr id="1414" name="Google Shape;1414;gde2f41064c_1_7" descr="NaCl + H2O (Sodium chloride + Water) - YouTube"/>
          <p:cNvPicPr preferRelativeResize="0"/>
          <p:nvPr/>
        </p:nvPicPr>
        <p:blipFill rotWithShape="1">
          <a:blip r:embed="rId3">
            <a:alphaModFix/>
          </a:blip>
          <a:srcRect l="14386" t="45087" r="54385" b="22162"/>
          <a:stretch/>
        </p:blipFill>
        <p:spPr>
          <a:xfrm>
            <a:off x="1443789" y="1720515"/>
            <a:ext cx="6256422" cy="3733799"/>
          </a:xfrm>
          <a:prstGeom prst="rect">
            <a:avLst/>
          </a:prstGeom>
          <a:noFill/>
          <a:ln>
            <a:noFill/>
          </a:ln>
        </p:spPr>
      </p:pic>
      <p:sp>
        <p:nvSpPr>
          <p:cNvPr id="1415" name="Google Shape;1415;gde2f41064c_1_7" descr="Questions"/>
          <p:cNvSpPr/>
          <p:nvPr/>
        </p:nvSpPr>
        <p:spPr>
          <a:xfrm>
            <a:off x="0" y="23412"/>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gde2f41064c_1_7"/>
          <p:cNvSpPr txBox="1"/>
          <p:nvPr/>
        </p:nvSpPr>
        <p:spPr>
          <a:xfrm>
            <a:off x="665747" y="599361"/>
            <a:ext cx="84783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Is the example below an example of a chemical formula? Why or why not?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gde2f41064c_1_14" descr="Questions"/>
          <p:cNvSpPr/>
          <p:nvPr/>
        </p:nvSpPr>
        <p:spPr>
          <a:xfrm>
            <a:off x="0" y="23412"/>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3" name="Google Shape;1423;gde2f41064c_1_14" descr="Equation for Glucose Dissolving in Water (C6H12O6 + Water) - YouTube"/>
          <p:cNvPicPr preferRelativeResize="0"/>
          <p:nvPr/>
        </p:nvPicPr>
        <p:blipFill rotWithShape="1">
          <a:blip r:embed="rId4">
            <a:alphaModFix/>
          </a:blip>
          <a:srcRect l="18024" t="12279" r="14870" b="61754"/>
          <a:stretch/>
        </p:blipFill>
        <p:spPr>
          <a:xfrm>
            <a:off x="593558" y="2378242"/>
            <a:ext cx="7860631" cy="2101516"/>
          </a:xfrm>
          <a:prstGeom prst="rect">
            <a:avLst/>
          </a:prstGeom>
          <a:noFill/>
          <a:ln>
            <a:noFill/>
          </a:ln>
        </p:spPr>
      </p:pic>
      <p:sp>
        <p:nvSpPr>
          <p:cNvPr id="1424" name="Google Shape;1424;gde2f41064c_1_14"/>
          <p:cNvSpPr txBox="1"/>
          <p:nvPr/>
        </p:nvSpPr>
        <p:spPr>
          <a:xfrm>
            <a:off x="665747" y="599361"/>
            <a:ext cx="84783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Is the example below an example of a chemical formula? Why or why not?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314" descr="Questions"/>
          <p:cNvSpPr/>
          <p:nvPr/>
        </p:nvSpPr>
        <p:spPr>
          <a:xfrm>
            <a:off x="0" y="23412"/>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314"/>
          <p:cNvSpPr txBox="1"/>
          <p:nvPr/>
        </p:nvSpPr>
        <p:spPr>
          <a:xfrm>
            <a:off x="665747" y="448183"/>
            <a:ext cx="8478253" cy="114300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Is the example below an example of a chemical formula? Why or why not?</a:t>
            </a:r>
            <a:endParaRPr sz="1400" b="0" i="0" u="none" strike="noStrike" cap="none">
              <a:solidFill>
                <a:srgbClr val="000000"/>
              </a:solidFill>
              <a:latin typeface="Arial"/>
              <a:ea typeface="Arial"/>
              <a:cs typeface="Arial"/>
              <a:sym typeface="Arial"/>
            </a:endParaRPr>
          </a:p>
        </p:txBody>
      </p:sp>
      <p:pic>
        <p:nvPicPr>
          <p:cNvPr id="1432" name="Google Shape;1432;p314" descr="Gold element - Facts and figures about the element gold | BullionByPost"/>
          <p:cNvPicPr preferRelativeResize="0"/>
          <p:nvPr/>
        </p:nvPicPr>
        <p:blipFill rotWithShape="1">
          <a:blip r:embed="rId4">
            <a:alphaModFix/>
          </a:blip>
          <a:srcRect/>
          <a:stretch/>
        </p:blipFill>
        <p:spPr>
          <a:xfrm>
            <a:off x="1748589" y="2015954"/>
            <a:ext cx="5213684" cy="350520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15" descr="Questions"/>
          <p:cNvSpPr/>
          <p:nvPr/>
        </p:nvSpPr>
        <p:spPr>
          <a:xfrm>
            <a:off x="0" y="23412"/>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315"/>
          <p:cNvSpPr txBox="1"/>
          <p:nvPr/>
        </p:nvSpPr>
        <p:spPr>
          <a:xfrm>
            <a:off x="665747" y="448183"/>
            <a:ext cx="8478253" cy="114300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Is the example below an example of a chemical formula? Why or why not?</a:t>
            </a:r>
            <a:endParaRPr sz="1400" b="0" i="0" u="none" strike="noStrike" cap="none">
              <a:solidFill>
                <a:srgbClr val="000000"/>
              </a:solidFill>
              <a:latin typeface="Arial"/>
              <a:ea typeface="Arial"/>
              <a:cs typeface="Arial"/>
              <a:sym typeface="Arial"/>
            </a:endParaRPr>
          </a:p>
        </p:txBody>
      </p:sp>
      <p:pic>
        <p:nvPicPr>
          <p:cNvPr id="1440" name="Google Shape;1440;p315" descr="Oxygen Gas: Chemical Symbol For Oxygen Gas"/>
          <p:cNvPicPr preferRelativeResize="0"/>
          <p:nvPr/>
        </p:nvPicPr>
        <p:blipFill rotWithShape="1">
          <a:blip r:embed="rId4">
            <a:alphaModFix/>
          </a:blip>
          <a:srcRect/>
          <a:stretch/>
        </p:blipFill>
        <p:spPr>
          <a:xfrm>
            <a:off x="2667000" y="2245895"/>
            <a:ext cx="3810000" cy="381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p:nvPr/>
        </p:nvSpPr>
        <p:spPr>
          <a:xfrm>
            <a:off x="0" y="791988"/>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Molecule</a:t>
            </a:r>
            <a:r>
              <a:rPr lang="en-US" sz="4000" b="0" i="0" u="none" strike="noStrike" cap="none">
                <a:solidFill>
                  <a:schemeClr val="dk1"/>
                </a:solidFill>
                <a:latin typeface="Calibri"/>
                <a:ea typeface="Calibri"/>
                <a:cs typeface="Calibri"/>
                <a:sym typeface="Calibri"/>
              </a:rPr>
              <a:t>: particle containing </a:t>
            </a:r>
            <a:r>
              <a:rPr lang="en-US" sz="4000">
                <a:solidFill>
                  <a:schemeClr val="dk1"/>
                </a:solidFill>
                <a:latin typeface="Calibri"/>
                <a:ea typeface="Calibri"/>
                <a:cs typeface="Calibri"/>
                <a:sym typeface="Calibri"/>
              </a:rPr>
              <a:t>two</a:t>
            </a:r>
            <a:r>
              <a:rPr lang="en-US" sz="4000" b="0" i="0" u="none" strike="noStrike" cap="none">
                <a:solidFill>
                  <a:schemeClr val="dk1"/>
                </a:solidFill>
                <a:latin typeface="Calibri"/>
                <a:ea typeface="Calibri"/>
                <a:cs typeface="Calibri"/>
                <a:sym typeface="Calibri"/>
              </a:rPr>
              <a:t> or more atoms of the same </a:t>
            </a:r>
            <a:r>
              <a:rPr lang="en-US" sz="4000" b="1" i="0" u="none" strike="noStrike" cap="none">
                <a:solidFill>
                  <a:schemeClr val="dk1"/>
                </a:solidFill>
                <a:latin typeface="Calibri"/>
                <a:ea typeface="Calibri"/>
                <a:cs typeface="Calibri"/>
                <a:sym typeface="Calibri"/>
              </a:rPr>
              <a:t>OR</a:t>
            </a:r>
            <a:r>
              <a:rPr lang="en-US" sz="4000" b="0" i="0" u="none" strike="noStrike" cap="none">
                <a:solidFill>
                  <a:schemeClr val="dk1"/>
                </a:solidFill>
                <a:latin typeface="Calibri"/>
                <a:ea typeface="Calibri"/>
                <a:cs typeface="Calibri"/>
                <a:sym typeface="Calibri"/>
              </a:rPr>
              <a:t> different elements</a:t>
            </a:r>
            <a:endParaRPr sz="1400" b="0" i="0" u="none" strike="noStrike" cap="none">
              <a:solidFill>
                <a:srgbClr val="000000"/>
              </a:solidFill>
              <a:latin typeface="Arial"/>
              <a:ea typeface="Arial"/>
              <a:cs typeface="Arial"/>
              <a:sym typeface="Arial"/>
            </a:endParaRPr>
          </a:p>
        </p:txBody>
      </p:sp>
      <p:grpSp>
        <p:nvGrpSpPr>
          <p:cNvPr id="238" name="Google Shape;238;p14"/>
          <p:cNvGrpSpPr/>
          <p:nvPr/>
        </p:nvGrpSpPr>
        <p:grpSpPr>
          <a:xfrm>
            <a:off x="1038102" y="3557235"/>
            <a:ext cx="3120822" cy="1471099"/>
            <a:chOff x="6653433" y="2245352"/>
            <a:chExt cx="2128384" cy="1162752"/>
          </a:xfrm>
        </p:grpSpPr>
        <p:sp>
          <p:nvSpPr>
            <p:cNvPr id="239" name="Google Shape;239;p14"/>
            <p:cNvSpPr/>
            <p:nvPr/>
          </p:nvSpPr>
          <p:spPr>
            <a:xfrm>
              <a:off x="6653433" y="2245352"/>
              <a:ext cx="1144677" cy="1162752"/>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4"/>
            <p:cNvSpPr/>
            <p:nvPr/>
          </p:nvSpPr>
          <p:spPr>
            <a:xfrm>
              <a:off x="7637140" y="2245352"/>
              <a:ext cx="1144677" cy="1162752"/>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41" name="Google Shape;241;p14"/>
          <p:cNvSpPr/>
          <p:nvPr/>
        </p:nvSpPr>
        <p:spPr>
          <a:xfrm>
            <a:off x="5360078" y="3758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14"/>
          <p:cNvSpPr/>
          <p:nvPr/>
        </p:nvSpPr>
        <p:spPr>
          <a:xfrm>
            <a:off x="6817224" y="3776243"/>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14"/>
          <p:cNvSpPr/>
          <p:nvPr/>
        </p:nvSpPr>
        <p:spPr>
          <a:xfrm>
            <a:off x="6199291" y="3023155"/>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14"/>
          <p:cNvSpPr txBox="1"/>
          <p:nvPr/>
        </p:nvSpPr>
        <p:spPr>
          <a:xfrm>
            <a:off x="3912278" y="3776243"/>
            <a:ext cx="155007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OR </a:t>
            </a:r>
            <a:endParaRPr sz="1400" b="0" i="0" u="none" strike="noStrike" cap="none">
              <a:solidFill>
                <a:srgbClr val="000000"/>
              </a:solidFill>
              <a:latin typeface="Arial"/>
              <a:ea typeface="Arial"/>
              <a:cs typeface="Arial"/>
              <a:sym typeface="Arial"/>
            </a:endParaRPr>
          </a:p>
        </p:txBody>
      </p:sp>
      <p:sp>
        <p:nvSpPr>
          <p:cNvPr id="245" name="Google Shape;245;p14"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318"/>
          <p:cNvSpPr txBox="1">
            <a:spLocks noGrp="1"/>
          </p:cNvSpPr>
          <p:nvPr>
            <p:ph type="title"/>
          </p:nvPr>
        </p:nvSpPr>
        <p:spPr>
          <a:xfrm>
            <a:off x="665747" y="599361"/>
            <a:ext cx="8478253"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a:t>What is a chemical formula?</a:t>
            </a:r>
            <a:endParaRPr/>
          </a:p>
        </p:txBody>
      </p:sp>
      <p:sp>
        <p:nvSpPr>
          <p:cNvPr id="1447" name="Google Shape;1447;p318"/>
          <p:cNvSpPr/>
          <p:nvPr/>
        </p:nvSpPr>
        <p:spPr>
          <a:xfrm>
            <a:off x="2168100" y="2373648"/>
            <a:ext cx="5041800" cy="37077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448" name="Google Shape;1448;p318"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319"/>
          <p:cNvSpPr txBox="1">
            <a:spLocks noGrp="1"/>
          </p:cNvSpPr>
          <p:nvPr>
            <p:ph type="title"/>
          </p:nvPr>
        </p:nvSpPr>
        <p:spPr>
          <a:xfrm>
            <a:off x="665747" y="599361"/>
            <a:ext cx="847825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a:t>How can we determine what the symbols in the chemical formula mean?</a:t>
            </a:r>
            <a:endParaRPr/>
          </a:p>
        </p:txBody>
      </p:sp>
      <p:sp>
        <p:nvSpPr>
          <p:cNvPr id="1455" name="Google Shape;1455;p319"/>
          <p:cNvSpPr/>
          <p:nvPr/>
        </p:nvSpPr>
        <p:spPr>
          <a:xfrm>
            <a:off x="2168100" y="2373648"/>
            <a:ext cx="5041800" cy="37242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456" name="Google Shape;1456;p319"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320"/>
          <p:cNvSpPr txBox="1">
            <a:spLocks noGrp="1"/>
          </p:cNvSpPr>
          <p:nvPr>
            <p:ph type="title"/>
          </p:nvPr>
        </p:nvSpPr>
        <p:spPr>
          <a:xfrm>
            <a:off x="558201" y="40005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does the subscript tell us?</a:t>
            </a:r>
            <a:endParaRPr/>
          </a:p>
        </p:txBody>
      </p:sp>
      <p:sp>
        <p:nvSpPr>
          <p:cNvPr id="1463" name="Google Shape;1463;p320"/>
          <p:cNvSpPr/>
          <p:nvPr/>
        </p:nvSpPr>
        <p:spPr>
          <a:xfrm>
            <a:off x="2152050" y="1746475"/>
            <a:ext cx="5041800" cy="40371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464" name="Google Shape;1464;p320"/>
          <p:cNvSpPr/>
          <p:nvPr/>
        </p:nvSpPr>
        <p:spPr>
          <a:xfrm>
            <a:off x="3721985" y="3563514"/>
            <a:ext cx="1852173" cy="195816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5" name="Google Shape;1465;p320"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pic>
        <p:nvPicPr>
          <p:cNvPr id="1471" name="Google Shape;1471;p321" descr="NaCl + H2O (Sodium chloride + Water) - YouTube"/>
          <p:cNvPicPr preferRelativeResize="0"/>
          <p:nvPr/>
        </p:nvPicPr>
        <p:blipFill rotWithShape="1">
          <a:blip r:embed="rId3">
            <a:alphaModFix/>
          </a:blip>
          <a:srcRect l="14386" t="45088" r="54386" b="22162"/>
          <a:stretch/>
        </p:blipFill>
        <p:spPr>
          <a:xfrm>
            <a:off x="1443789" y="1720515"/>
            <a:ext cx="6256421" cy="3733800"/>
          </a:xfrm>
          <a:prstGeom prst="rect">
            <a:avLst/>
          </a:prstGeom>
          <a:noFill/>
          <a:ln>
            <a:noFill/>
          </a:ln>
        </p:spPr>
      </p:pic>
      <p:sp>
        <p:nvSpPr>
          <p:cNvPr id="1472" name="Google Shape;1472;p321" descr="Questions"/>
          <p:cNvSpPr/>
          <p:nvPr/>
        </p:nvSpPr>
        <p:spPr>
          <a:xfrm>
            <a:off x="0" y="23412"/>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321"/>
          <p:cNvSpPr txBox="1"/>
          <p:nvPr/>
        </p:nvSpPr>
        <p:spPr>
          <a:xfrm>
            <a:off x="665747" y="599361"/>
            <a:ext cx="8478253" cy="114300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Is the example below an example of a chemical formula? Why or why not?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322" descr="Questions"/>
          <p:cNvSpPr/>
          <p:nvPr/>
        </p:nvSpPr>
        <p:spPr>
          <a:xfrm>
            <a:off x="0" y="23412"/>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322"/>
          <p:cNvSpPr txBox="1"/>
          <p:nvPr/>
        </p:nvSpPr>
        <p:spPr>
          <a:xfrm>
            <a:off x="665747" y="448183"/>
            <a:ext cx="8478253" cy="114300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Is the example below an example of a chemical formula? Why or why not?</a:t>
            </a:r>
            <a:endParaRPr sz="1400" b="0" i="0" u="none" strike="noStrike" cap="none">
              <a:solidFill>
                <a:srgbClr val="000000"/>
              </a:solidFill>
              <a:latin typeface="Arial"/>
              <a:ea typeface="Arial"/>
              <a:cs typeface="Arial"/>
              <a:sym typeface="Arial"/>
            </a:endParaRPr>
          </a:p>
        </p:txBody>
      </p:sp>
      <p:pic>
        <p:nvPicPr>
          <p:cNvPr id="1481" name="Google Shape;1481;p322" descr="Gold element - Facts and figures about the element gold | BullionByPost"/>
          <p:cNvPicPr preferRelativeResize="0"/>
          <p:nvPr/>
        </p:nvPicPr>
        <p:blipFill rotWithShape="1">
          <a:blip r:embed="rId4">
            <a:alphaModFix/>
          </a:blip>
          <a:srcRect/>
          <a:stretch/>
        </p:blipFill>
        <p:spPr>
          <a:xfrm>
            <a:off x="1748589" y="2015954"/>
            <a:ext cx="5213684" cy="3505200"/>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323"/>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488" name="Google Shape;1488;p323"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324"/>
          <p:cNvSpPr txBox="1">
            <a:spLocks noGrp="1"/>
          </p:cNvSpPr>
          <p:nvPr>
            <p:ph type="title"/>
          </p:nvPr>
        </p:nvSpPr>
        <p:spPr>
          <a:xfrm>
            <a:off x="966976" y="367615"/>
            <a:ext cx="847825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u="sng"/>
              <a:t>Chemical Formula: </a:t>
            </a:r>
            <a:r>
              <a:rPr lang="en-US" sz="3959"/>
              <a:t>is a group of chemical symbols and numbers that represent a compound </a:t>
            </a:r>
            <a:endParaRPr/>
          </a:p>
        </p:txBody>
      </p:sp>
      <p:sp>
        <p:nvSpPr>
          <p:cNvPr id="1495" name="Google Shape;1495;p324"/>
          <p:cNvSpPr/>
          <p:nvPr/>
        </p:nvSpPr>
        <p:spPr>
          <a:xfrm>
            <a:off x="2168100" y="2373648"/>
            <a:ext cx="5041800" cy="37758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496" name="Google Shape;1496;p324" descr="Rewind"/>
          <p:cNvSpPr/>
          <p:nvPr/>
        </p:nvSpPr>
        <p:spPr>
          <a:xfrm>
            <a:off x="110196"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326"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326"/>
          <p:cNvSpPr txBox="1"/>
          <p:nvPr/>
        </p:nvSpPr>
        <p:spPr>
          <a:xfrm>
            <a:off x="668225" y="250475"/>
            <a:ext cx="8237100" cy="147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can learning about covalent bonds, molecules, and chemical formula help us learn more about the importance of atoms? </a:t>
            </a:r>
            <a:endParaRPr sz="1400" b="0" i="0" u="none" strike="noStrike" cap="none">
              <a:solidFill>
                <a:srgbClr val="000000"/>
              </a:solidFill>
              <a:latin typeface="Arial"/>
              <a:ea typeface="Arial"/>
              <a:cs typeface="Arial"/>
              <a:sym typeface="Arial"/>
            </a:endParaRPr>
          </a:p>
        </p:txBody>
      </p:sp>
      <p:grpSp>
        <p:nvGrpSpPr>
          <p:cNvPr id="1504" name="Google Shape;1504;p326"/>
          <p:cNvGrpSpPr/>
          <p:nvPr/>
        </p:nvGrpSpPr>
        <p:grpSpPr>
          <a:xfrm>
            <a:off x="-323726" y="2311318"/>
            <a:ext cx="9228901" cy="4546607"/>
            <a:chOff x="-323726" y="2311318"/>
            <a:chExt cx="9228901" cy="4546607"/>
          </a:xfrm>
        </p:grpSpPr>
        <p:pic>
          <p:nvPicPr>
            <p:cNvPr id="1505" name="Google Shape;1505;p326" descr="water.jpg"/>
            <p:cNvPicPr preferRelativeResize="0"/>
            <p:nvPr/>
          </p:nvPicPr>
          <p:blipFill rotWithShape="1">
            <a:blip r:embed="rId4">
              <a:alphaModFix/>
            </a:blip>
            <a:srcRect l="-6820" r="-6820"/>
            <a:stretch/>
          </p:blipFill>
          <p:spPr>
            <a:xfrm>
              <a:off x="-323726" y="2311318"/>
              <a:ext cx="4957011" cy="2811579"/>
            </a:xfrm>
            <a:prstGeom prst="rect">
              <a:avLst/>
            </a:prstGeom>
            <a:noFill/>
            <a:ln>
              <a:noFill/>
            </a:ln>
          </p:spPr>
        </p:pic>
        <p:sp>
          <p:nvSpPr>
            <p:cNvPr id="1506" name="Google Shape;1506;p326"/>
            <p:cNvSpPr/>
            <p:nvPr/>
          </p:nvSpPr>
          <p:spPr>
            <a:xfrm>
              <a:off x="4333775" y="3229725"/>
              <a:ext cx="4571400" cy="36282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507" name="Google Shape;1507;p326"/>
            <p:cNvSpPr/>
            <p:nvPr/>
          </p:nvSpPr>
          <p:spPr>
            <a:xfrm rot="-345283">
              <a:off x="2640658" y="2463149"/>
              <a:ext cx="673186" cy="2011092"/>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8" name="Google Shape;1508;p326"/>
            <p:cNvSpPr/>
            <p:nvPr/>
          </p:nvSpPr>
          <p:spPr>
            <a:xfrm>
              <a:off x="1058779" y="3005799"/>
              <a:ext cx="770021" cy="1694538"/>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pic>
        <p:nvPicPr>
          <p:cNvPr id="1514" name="Google Shape;1514;p327"/>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67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15"/>
          <p:cNvGrpSpPr/>
          <p:nvPr/>
        </p:nvGrpSpPr>
        <p:grpSpPr>
          <a:xfrm>
            <a:off x="2566170" y="2892309"/>
            <a:ext cx="4245518" cy="3388396"/>
            <a:chOff x="4898482" y="3115408"/>
            <a:chExt cx="4245518" cy="3388396"/>
          </a:xfrm>
        </p:grpSpPr>
        <p:sp>
          <p:nvSpPr>
            <p:cNvPr id="252" name="Google Shape;252;p15"/>
            <p:cNvSpPr/>
            <p:nvPr/>
          </p:nvSpPr>
          <p:spPr>
            <a:xfrm>
              <a:off x="4898482" y="5032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5"/>
            <p:cNvSpPr/>
            <p:nvPr/>
          </p:nvSpPr>
          <p:spPr>
            <a:xfrm>
              <a:off x="7465575" y="5032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5"/>
            <p:cNvSpPr/>
            <p:nvPr/>
          </p:nvSpPr>
          <p:spPr>
            <a:xfrm>
              <a:off x="6199290" y="3115408"/>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55" name="Google Shape;255;p15"/>
            <p:cNvCxnSpPr>
              <a:stCxn id="252" idx="0"/>
              <a:endCxn id="254" idx="3"/>
            </p:cNvCxnSpPr>
            <p:nvPr/>
          </p:nvCxnSpPr>
          <p:spPr>
            <a:xfrm rot="10800000" flipH="1">
              <a:off x="5737695" y="4371205"/>
              <a:ext cx="707400" cy="6615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cxnSp>
          <p:nvCxnSpPr>
            <p:cNvPr id="256" name="Google Shape;256;p15"/>
            <p:cNvCxnSpPr>
              <a:stCxn id="253" idx="0"/>
              <a:endCxn id="254" idx="5"/>
            </p:cNvCxnSpPr>
            <p:nvPr/>
          </p:nvCxnSpPr>
          <p:spPr>
            <a:xfrm rot="10800000">
              <a:off x="7631888" y="4371205"/>
              <a:ext cx="672900" cy="6615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cxnSp>
          <p:nvCxnSpPr>
            <p:cNvPr id="257" name="Google Shape;257;p15"/>
            <p:cNvCxnSpPr>
              <a:stCxn id="252" idx="6"/>
              <a:endCxn id="253" idx="2"/>
            </p:cNvCxnSpPr>
            <p:nvPr/>
          </p:nvCxnSpPr>
          <p:spPr>
            <a:xfrm>
              <a:off x="6576907" y="5768255"/>
              <a:ext cx="888600" cy="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grpSp>
      <p:sp>
        <p:nvSpPr>
          <p:cNvPr id="258" name="Google Shape;258;p15"/>
          <p:cNvSpPr/>
          <p:nvPr/>
        </p:nvSpPr>
        <p:spPr>
          <a:xfrm>
            <a:off x="2566170" y="374383"/>
            <a:ext cx="1678425" cy="1471099"/>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15"/>
          <p:cNvSpPr/>
          <p:nvPr/>
        </p:nvSpPr>
        <p:spPr>
          <a:xfrm>
            <a:off x="5133263" y="374383"/>
            <a:ext cx="1678425" cy="1471099"/>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0" name="Google Shape;260;p15"/>
          <p:cNvCxnSpPr>
            <a:stCxn id="258" idx="6"/>
            <a:endCxn id="259" idx="2"/>
          </p:cNvCxnSpPr>
          <p:nvPr/>
        </p:nvCxnSpPr>
        <p:spPr>
          <a:xfrm>
            <a:off x="4244595" y="1109933"/>
            <a:ext cx="888600" cy="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sp>
        <p:nvSpPr>
          <p:cNvPr id="261" name="Google Shape;261;p15"/>
          <p:cNvSpPr txBox="1"/>
          <p:nvPr/>
        </p:nvSpPr>
        <p:spPr>
          <a:xfrm>
            <a:off x="3102931" y="5722703"/>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1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6"/>
          <p:cNvSpPr txBox="1"/>
          <p:nvPr/>
        </p:nvSpPr>
        <p:spPr>
          <a:xfrm>
            <a:off x="2657232" y="664308"/>
            <a:ext cx="4304266" cy="861774"/>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Chemical Bonds</a:t>
            </a:r>
            <a:endParaRPr sz="1400" b="0" i="0" u="none" strike="noStrike" cap="none">
              <a:solidFill>
                <a:srgbClr val="000000"/>
              </a:solidFill>
              <a:latin typeface="Arial"/>
              <a:ea typeface="Arial"/>
              <a:cs typeface="Arial"/>
              <a:sym typeface="Arial"/>
            </a:endParaRPr>
          </a:p>
        </p:txBody>
      </p:sp>
      <p:sp>
        <p:nvSpPr>
          <p:cNvPr id="269" name="Google Shape;269;p16"/>
          <p:cNvSpPr txBox="1"/>
          <p:nvPr/>
        </p:nvSpPr>
        <p:spPr>
          <a:xfrm>
            <a:off x="0" y="4879335"/>
            <a:ext cx="4195185" cy="861774"/>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Ionic Bonds</a:t>
            </a:r>
            <a:endParaRPr sz="1400" b="0" i="0" u="none" strike="noStrike" cap="none">
              <a:solidFill>
                <a:srgbClr val="000000"/>
              </a:solidFill>
              <a:latin typeface="Arial"/>
              <a:ea typeface="Arial"/>
              <a:cs typeface="Arial"/>
              <a:sym typeface="Arial"/>
            </a:endParaRPr>
          </a:p>
        </p:txBody>
      </p:sp>
      <p:sp>
        <p:nvSpPr>
          <p:cNvPr id="270" name="Google Shape;270;p16"/>
          <p:cNvSpPr txBox="1"/>
          <p:nvPr/>
        </p:nvSpPr>
        <p:spPr>
          <a:xfrm>
            <a:off x="4845539" y="4891106"/>
            <a:ext cx="4298461" cy="861774"/>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Covalent Bonds</a:t>
            </a:r>
            <a:endParaRPr sz="1400" b="0" i="0" u="none" strike="noStrike" cap="none">
              <a:solidFill>
                <a:srgbClr val="000000"/>
              </a:solidFill>
              <a:latin typeface="Arial"/>
              <a:ea typeface="Arial"/>
              <a:cs typeface="Arial"/>
              <a:sym typeface="Arial"/>
            </a:endParaRPr>
          </a:p>
        </p:txBody>
      </p:sp>
      <p:cxnSp>
        <p:nvCxnSpPr>
          <p:cNvPr id="271" name="Google Shape;271;p16"/>
          <p:cNvCxnSpPr>
            <a:stCxn id="268" idx="2"/>
            <a:endCxn id="269" idx="0"/>
          </p:cNvCxnSpPr>
          <p:nvPr/>
        </p:nvCxnSpPr>
        <p:spPr>
          <a:xfrm flipH="1">
            <a:off x="2097665" y="1526082"/>
            <a:ext cx="2711700" cy="33534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cxnSp>
        <p:nvCxnSpPr>
          <p:cNvPr id="272" name="Google Shape;272;p16"/>
          <p:cNvCxnSpPr>
            <a:stCxn id="268" idx="2"/>
            <a:endCxn id="270" idx="0"/>
          </p:cNvCxnSpPr>
          <p:nvPr/>
        </p:nvCxnSpPr>
        <p:spPr>
          <a:xfrm>
            <a:off x="4809365" y="1526082"/>
            <a:ext cx="2185500" cy="33651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sp>
        <p:nvSpPr>
          <p:cNvPr id="273" name="Google Shape;273;p16"/>
          <p:cNvSpPr/>
          <p:nvPr/>
        </p:nvSpPr>
        <p:spPr>
          <a:xfrm>
            <a:off x="4544848" y="4428559"/>
            <a:ext cx="4599152" cy="1804847"/>
          </a:xfrm>
          <a:prstGeom prst="roundRect">
            <a:avLst>
              <a:gd name="adj" fmla="val 16667"/>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1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8"/>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87" name="Google Shape;287;p18"/>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88" name="Google Shape;288;p18"/>
          <p:cNvSpPr txBox="1"/>
          <p:nvPr/>
        </p:nvSpPr>
        <p:spPr>
          <a:xfrm>
            <a:off x="798777" y="102399"/>
            <a:ext cx="8095664"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are the two characteristics of matter?</a:t>
            </a:r>
            <a:endParaRPr sz="1400" b="0" i="0" u="none" strike="noStrike" cap="none">
              <a:solidFill>
                <a:srgbClr val="000000"/>
              </a:solidFill>
              <a:latin typeface="Arial"/>
              <a:ea typeface="Arial"/>
              <a:cs typeface="Arial"/>
              <a:sym typeface="Arial"/>
            </a:endParaRPr>
          </a:p>
        </p:txBody>
      </p:sp>
      <p:grpSp>
        <p:nvGrpSpPr>
          <p:cNvPr id="289" name="Google Shape;289;p18"/>
          <p:cNvGrpSpPr/>
          <p:nvPr/>
        </p:nvGrpSpPr>
        <p:grpSpPr>
          <a:xfrm>
            <a:off x="2008567" y="1770212"/>
            <a:ext cx="5253722" cy="4735803"/>
            <a:chOff x="2342720" y="1930852"/>
            <a:chExt cx="7004963" cy="4735803"/>
          </a:xfrm>
        </p:grpSpPr>
        <p:sp>
          <p:nvSpPr>
            <p:cNvPr id="290" name="Google Shape;290;p18"/>
            <p:cNvSpPr/>
            <p:nvPr/>
          </p:nvSpPr>
          <p:spPr>
            <a:xfrm>
              <a:off x="2342720" y="1930852"/>
              <a:ext cx="7004963" cy="4735803"/>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1" name="Google Shape;291;p18"/>
            <p:cNvPicPr preferRelativeResize="0"/>
            <p:nvPr/>
          </p:nvPicPr>
          <p:blipFill rotWithShape="1">
            <a:blip r:embed="rId3">
              <a:alphaModFix/>
            </a:blip>
            <a:srcRect l="13938" t="12281" r="15692" b="12281"/>
            <a:stretch/>
          </p:blipFill>
          <p:spPr>
            <a:xfrm>
              <a:off x="3630059" y="2476967"/>
              <a:ext cx="1983191" cy="1594518"/>
            </a:xfrm>
            <a:prstGeom prst="rect">
              <a:avLst/>
            </a:prstGeom>
            <a:noFill/>
            <a:ln>
              <a:noFill/>
            </a:ln>
          </p:spPr>
        </p:pic>
        <p:pic>
          <p:nvPicPr>
            <p:cNvPr id="292" name="Google Shape;292;p18"/>
            <p:cNvPicPr preferRelativeResize="0"/>
            <p:nvPr/>
          </p:nvPicPr>
          <p:blipFill rotWithShape="1">
            <a:blip r:embed="rId3">
              <a:alphaModFix/>
            </a:blip>
            <a:srcRect l="13938" t="12281" r="15692" b="12281"/>
            <a:stretch/>
          </p:blipFill>
          <p:spPr>
            <a:xfrm>
              <a:off x="5613250" y="2268226"/>
              <a:ext cx="1983191" cy="1594518"/>
            </a:xfrm>
            <a:prstGeom prst="rect">
              <a:avLst/>
            </a:prstGeom>
            <a:noFill/>
            <a:ln>
              <a:noFill/>
            </a:ln>
          </p:spPr>
        </p:pic>
        <p:pic>
          <p:nvPicPr>
            <p:cNvPr id="293" name="Google Shape;293;p18"/>
            <p:cNvPicPr preferRelativeResize="0"/>
            <p:nvPr/>
          </p:nvPicPr>
          <p:blipFill rotWithShape="1">
            <a:blip r:embed="rId3">
              <a:alphaModFix/>
            </a:blip>
            <a:srcRect l="13938" t="12281" r="15692" b="12281"/>
            <a:stretch/>
          </p:blipFill>
          <p:spPr>
            <a:xfrm>
              <a:off x="3073374" y="4071485"/>
              <a:ext cx="1983191" cy="1594518"/>
            </a:xfrm>
            <a:prstGeom prst="rect">
              <a:avLst/>
            </a:prstGeom>
            <a:noFill/>
            <a:ln>
              <a:noFill/>
            </a:ln>
          </p:spPr>
        </p:pic>
        <p:pic>
          <p:nvPicPr>
            <p:cNvPr id="294" name="Google Shape;294;p18"/>
            <p:cNvPicPr preferRelativeResize="0"/>
            <p:nvPr/>
          </p:nvPicPr>
          <p:blipFill rotWithShape="1">
            <a:blip r:embed="rId3">
              <a:alphaModFix/>
            </a:blip>
            <a:srcRect l="13938" t="12281" r="15692" b="12281"/>
            <a:stretch/>
          </p:blipFill>
          <p:spPr>
            <a:xfrm>
              <a:off x="5056565" y="4660003"/>
              <a:ext cx="1983191" cy="1594518"/>
            </a:xfrm>
            <a:prstGeom prst="rect">
              <a:avLst/>
            </a:prstGeom>
            <a:noFill/>
            <a:ln>
              <a:noFill/>
            </a:ln>
          </p:spPr>
        </p:pic>
        <p:pic>
          <p:nvPicPr>
            <p:cNvPr id="295" name="Google Shape;295;p18"/>
            <p:cNvPicPr preferRelativeResize="0"/>
            <p:nvPr/>
          </p:nvPicPr>
          <p:blipFill rotWithShape="1">
            <a:blip r:embed="rId3">
              <a:alphaModFix/>
            </a:blip>
            <a:srcRect l="13938" t="12281" r="15692" b="12281"/>
            <a:stretch/>
          </p:blipFill>
          <p:spPr>
            <a:xfrm>
              <a:off x="7039755" y="3559615"/>
              <a:ext cx="1983191" cy="1594518"/>
            </a:xfrm>
            <a:prstGeom prst="rect">
              <a:avLst/>
            </a:prstGeom>
            <a:noFill/>
            <a:ln>
              <a:noFill/>
            </a:ln>
          </p:spPr>
        </p:pic>
      </p:grpSp>
      <p:sp>
        <p:nvSpPr>
          <p:cNvPr id="296" name="Google Shape;296;p1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cxnSp>
        <p:nvCxnSpPr>
          <p:cNvPr id="302" name="Google Shape;302;p19"/>
          <p:cNvCxnSpPr>
            <a:stCxn id="303" idx="3"/>
          </p:cNvCxnSpPr>
          <p:nvPr/>
        </p:nvCxnSpPr>
        <p:spPr>
          <a:xfrm>
            <a:off x="2266258" y="2689510"/>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grpSp>
        <p:nvGrpSpPr>
          <p:cNvPr id="304" name="Google Shape;304;p19"/>
          <p:cNvGrpSpPr/>
          <p:nvPr/>
        </p:nvGrpSpPr>
        <p:grpSpPr>
          <a:xfrm>
            <a:off x="849542" y="564651"/>
            <a:ext cx="7787831" cy="5097433"/>
            <a:chOff x="888822" y="626434"/>
            <a:chExt cx="7787831" cy="5097433"/>
          </a:xfrm>
        </p:grpSpPr>
        <p:pic>
          <p:nvPicPr>
            <p:cNvPr id="305" name="Google Shape;305;p19"/>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306" name="Google Shape;306;p19"/>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307" name="Google Shape;307;p19"/>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308" name="Google Shape;308;p19"/>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309" name="Google Shape;309;p19"/>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310" name="Google Shape;310;p19"/>
            <p:cNvSpPr txBox="1"/>
            <p:nvPr/>
          </p:nvSpPr>
          <p:spPr>
            <a:xfrm>
              <a:off x="888822" y="626434"/>
              <a:ext cx="7787831"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i="0" strike="noStrike" cap="none">
                  <a:solidFill>
                    <a:schemeClr val="dk1"/>
                  </a:solidFill>
                  <a:latin typeface="Calibri"/>
                  <a:ea typeface="Calibri"/>
                  <a:cs typeface="Calibri"/>
                  <a:sym typeface="Calibri"/>
                </a:rPr>
                <a:t>True/False: </a:t>
              </a:r>
              <a:r>
                <a:rPr lang="en-US" sz="3200">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n element is the smallest unit of matter.</a:t>
              </a:r>
              <a:endParaRPr sz="1400" b="0" i="0" u="none" strike="noStrike" cap="none">
                <a:solidFill>
                  <a:srgbClr val="000000"/>
                </a:solidFill>
                <a:latin typeface="Arial"/>
                <a:ea typeface="Arial"/>
                <a:cs typeface="Arial"/>
                <a:sym typeface="Arial"/>
              </a:endParaRPr>
            </a:p>
          </p:txBody>
        </p:sp>
        <p:sp>
          <p:nvSpPr>
            <p:cNvPr id="311" name="Google Shape;311;p19"/>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03" name="Google Shape;303;p19"/>
            <p:cNvSpPr txBox="1"/>
            <p:nvPr/>
          </p:nvSpPr>
          <p:spPr>
            <a:xfrm>
              <a:off x="1016000" y="2520461"/>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312" name="Google Shape;312;p1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cxnSp>
        <p:nvCxnSpPr>
          <p:cNvPr id="318" name="Google Shape;318;gdbee1bc53e_0_0"/>
          <p:cNvCxnSpPr>
            <a:stCxn id="319" idx="3"/>
          </p:cNvCxnSpPr>
          <p:nvPr/>
        </p:nvCxnSpPr>
        <p:spPr>
          <a:xfrm>
            <a:off x="2266120" y="2689528"/>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0"/>
              </a:srgbClr>
            </a:outerShdw>
          </a:effectLst>
        </p:spPr>
      </p:cxnSp>
      <p:grpSp>
        <p:nvGrpSpPr>
          <p:cNvPr id="320" name="Google Shape;320;gdbee1bc53e_0_0"/>
          <p:cNvGrpSpPr/>
          <p:nvPr/>
        </p:nvGrpSpPr>
        <p:grpSpPr>
          <a:xfrm>
            <a:off x="849542" y="564651"/>
            <a:ext cx="7787700" cy="5097581"/>
            <a:chOff x="888822" y="626434"/>
            <a:chExt cx="7787700" cy="5097581"/>
          </a:xfrm>
        </p:grpSpPr>
        <p:pic>
          <p:nvPicPr>
            <p:cNvPr id="321" name="Google Shape;321;gdbee1bc53e_0_0"/>
            <p:cNvPicPr preferRelativeResize="0"/>
            <p:nvPr/>
          </p:nvPicPr>
          <p:blipFill rotWithShape="1">
            <a:blip r:embed="rId3">
              <a:alphaModFix/>
            </a:blip>
            <a:srcRect l="13939" t="12281" r="15692" b="12281"/>
            <a:stretch/>
          </p:blipFill>
          <p:spPr>
            <a:xfrm>
              <a:off x="3418313" y="2288524"/>
              <a:ext cx="1115544" cy="1195888"/>
            </a:xfrm>
            <a:prstGeom prst="rect">
              <a:avLst/>
            </a:prstGeom>
            <a:noFill/>
            <a:ln>
              <a:noFill/>
            </a:ln>
          </p:spPr>
        </p:pic>
        <p:pic>
          <p:nvPicPr>
            <p:cNvPr id="322" name="Google Shape;322;gdbee1bc53e_0_0"/>
            <p:cNvPicPr preferRelativeResize="0"/>
            <p:nvPr/>
          </p:nvPicPr>
          <p:blipFill rotWithShape="1">
            <a:blip r:embed="rId3">
              <a:alphaModFix/>
            </a:blip>
            <a:srcRect l="13939" t="12281" r="15692" b="12281"/>
            <a:stretch/>
          </p:blipFill>
          <p:spPr>
            <a:xfrm>
              <a:off x="4592472" y="2268737"/>
              <a:ext cx="1115544" cy="1195888"/>
            </a:xfrm>
            <a:prstGeom prst="rect">
              <a:avLst/>
            </a:prstGeom>
            <a:noFill/>
            <a:ln>
              <a:noFill/>
            </a:ln>
          </p:spPr>
        </p:pic>
        <p:pic>
          <p:nvPicPr>
            <p:cNvPr id="323" name="Google Shape;323;gdbee1bc53e_0_0"/>
            <p:cNvPicPr preferRelativeResize="0"/>
            <p:nvPr/>
          </p:nvPicPr>
          <p:blipFill rotWithShape="1">
            <a:blip r:embed="rId3">
              <a:alphaModFix/>
            </a:blip>
            <a:srcRect l="13939" t="12281" r="15692" b="12281"/>
            <a:stretch/>
          </p:blipFill>
          <p:spPr>
            <a:xfrm>
              <a:off x="2987946" y="3425797"/>
              <a:ext cx="1115544" cy="1195888"/>
            </a:xfrm>
            <a:prstGeom prst="rect">
              <a:avLst/>
            </a:prstGeom>
            <a:noFill/>
            <a:ln>
              <a:noFill/>
            </a:ln>
          </p:spPr>
        </p:pic>
        <p:pic>
          <p:nvPicPr>
            <p:cNvPr id="324" name="Google Shape;324;gdbee1bc53e_0_0"/>
            <p:cNvPicPr preferRelativeResize="0"/>
            <p:nvPr/>
          </p:nvPicPr>
          <p:blipFill rotWithShape="1">
            <a:blip r:embed="rId3">
              <a:alphaModFix/>
            </a:blip>
            <a:srcRect l="13939" t="12281" r="15692" b="12281"/>
            <a:stretch/>
          </p:blipFill>
          <p:spPr>
            <a:xfrm>
              <a:off x="4005799" y="4336109"/>
              <a:ext cx="1115544" cy="1195888"/>
            </a:xfrm>
            <a:prstGeom prst="rect">
              <a:avLst/>
            </a:prstGeom>
            <a:noFill/>
            <a:ln>
              <a:noFill/>
            </a:ln>
          </p:spPr>
        </p:pic>
        <p:pic>
          <p:nvPicPr>
            <p:cNvPr id="325" name="Google Shape;325;gdbee1bc53e_0_0"/>
            <p:cNvPicPr preferRelativeResize="0"/>
            <p:nvPr/>
          </p:nvPicPr>
          <p:blipFill rotWithShape="1">
            <a:blip r:embed="rId3">
              <a:alphaModFix/>
            </a:blip>
            <a:srcRect l="13939" t="12281" r="15692" b="12281"/>
            <a:stretch/>
          </p:blipFill>
          <p:spPr>
            <a:xfrm>
              <a:off x="5121345" y="3491280"/>
              <a:ext cx="1115544" cy="1195888"/>
            </a:xfrm>
            <a:prstGeom prst="rect">
              <a:avLst/>
            </a:prstGeom>
            <a:noFill/>
            <a:ln>
              <a:noFill/>
            </a:ln>
          </p:spPr>
        </p:pic>
        <p:sp>
          <p:nvSpPr>
            <p:cNvPr id="326" name="Google Shape;326;gdbee1bc53e_0_0"/>
            <p:cNvSpPr txBox="1"/>
            <p:nvPr/>
          </p:nvSpPr>
          <p:spPr>
            <a:xfrm>
              <a:off x="888822" y="626434"/>
              <a:ext cx="77877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i="0" strike="noStrike" cap="none">
                  <a:solidFill>
                    <a:schemeClr val="dk1"/>
                  </a:solidFill>
                  <a:latin typeface="Calibri"/>
                  <a:ea typeface="Calibri"/>
                  <a:cs typeface="Calibri"/>
                  <a:sym typeface="Calibri"/>
                </a:rPr>
                <a:t>True/</a:t>
              </a:r>
              <a:r>
                <a:rPr lang="en-US" sz="3200" i="0" strike="noStrike" cap="none">
                  <a:solidFill>
                    <a:srgbClr val="FF0000"/>
                  </a:solidFill>
                  <a:latin typeface="Calibri"/>
                  <a:ea typeface="Calibri"/>
                  <a:cs typeface="Calibri"/>
                  <a:sym typeface="Calibri"/>
                </a:rPr>
                <a:t>False</a:t>
              </a:r>
              <a:r>
                <a:rPr lang="en-US" sz="3200" i="0" strike="noStrike" cap="none">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n element is the smallest unit of matter.</a:t>
              </a:r>
              <a:endParaRPr sz="1400" b="0" i="0" u="none" strike="noStrike" cap="none">
                <a:solidFill>
                  <a:srgbClr val="000000"/>
                </a:solidFill>
                <a:latin typeface="Arial"/>
                <a:ea typeface="Arial"/>
                <a:cs typeface="Arial"/>
                <a:sym typeface="Arial"/>
              </a:endParaRPr>
            </a:p>
          </p:txBody>
        </p:sp>
        <p:sp>
          <p:nvSpPr>
            <p:cNvPr id="327" name="Google Shape;327;gdbee1bc53e_0_0"/>
            <p:cNvSpPr/>
            <p:nvPr/>
          </p:nvSpPr>
          <p:spPr>
            <a:xfrm>
              <a:off x="2596491" y="2172015"/>
              <a:ext cx="3940200" cy="3552000"/>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9" name="Google Shape;319;gdbee1bc53e_0_0"/>
            <p:cNvSpPr txBox="1"/>
            <p:nvPr/>
          </p:nvSpPr>
          <p:spPr>
            <a:xfrm>
              <a:off x="1016000" y="2520461"/>
              <a:ext cx="1289400" cy="461700"/>
            </a:xfrm>
            <a:prstGeom prst="rect">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328" name="Google Shape;328;gdbee1bc53e_0_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0"/>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35" name="Google Shape;335;p20"/>
          <p:cNvSpPr/>
          <p:nvPr/>
        </p:nvSpPr>
        <p:spPr>
          <a:xfrm>
            <a:off x="733703" y="728259"/>
            <a:ext cx="748641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is an element?</a:t>
            </a:r>
            <a:endParaRPr sz="1400" b="0" i="0" u="none" strike="noStrike" cap="none">
              <a:solidFill>
                <a:srgbClr val="000000"/>
              </a:solidFill>
              <a:latin typeface="Arial"/>
              <a:ea typeface="Arial"/>
              <a:cs typeface="Arial"/>
              <a:sym typeface="Arial"/>
            </a:endParaRPr>
          </a:p>
        </p:txBody>
      </p:sp>
      <p:pic>
        <p:nvPicPr>
          <p:cNvPr id="336" name="Google Shape;336;p20" descr="gold.jpg"/>
          <p:cNvPicPr preferRelativeResize="0"/>
          <p:nvPr/>
        </p:nvPicPr>
        <p:blipFill rotWithShape="1">
          <a:blip r:embed="rId3">
            <a:alphaModFix/>
          </a:blip>
          <a:srcRect/>
          <a:stretch/>
        </p:blipFill>
        <p:spPr>
          <a:xfrm>
            <a:off x="1370137" y="2232094"/>
            <a:ext cx="6348711" cy="4233085"/>
          </a:xfrm>
          <a:prstGeom prst="rect">
            <a:avLst/>
          </a:prstGeom>
          <a:noFill/>
          <a:ln>
            <a:noFill/>
          </a:ln>
        </p:spPr>
      </p:pic>
      <p:sp>
        <p:nvSpPr>
          <p:cNvPr id="337" name="Google Shape;337;p2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Covalent Bond</a:t>
            </a:r>
            <a:endParaRPr/>
          </a:p>
        </p:txBody>
      </p:sp>
      <p:pic>
        <p:nvPicPr>
          <p:cNvPr id="120" name="Google Shape;120;p2" descr="water.jpg"/>
          <p:cNvPicPr preferRelativeResize="0">
            <a:picLocks noGrp="1"/>
          </p:cNvPicPr>
          <p:nvPr>
            <p:ph type="body" idx="1"/>
          </p:nvPr>
        </p:nvPicPr>
        <p:blipFill rotWithShape="1">
          <a:blip r:embed="rId3">
            <a:alphaModFix/>
          </a:blip>
          <a:srcRect l="-6820" r="-6820"/>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121" name="Google Shape;121;p2"/>
          <p:cNvSpPr/>
          <p:nvPr/>
        </p:nvSpPr>
        <p:spPr>
          <a:xfrm>
            <a:off x="5221363" y="2505044"/>
            <a:ext cx="1464098" cy="2011092"/>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2"/>
          <p:cNvSpPr/>
          <p:nvPr/>
        </p:nvSpPr>
        <p:spPr>
          <a:xfrm>
            <a:off x="2727802" y="3063191"/>
            <a:ext cx="1464098" cy="2011092"/>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1"/>
          <p:cNvPicPr preferRelativeResize="0"/>
          <p:nvPr/>
        </p:nvPicPr>
        <p:blipFill rotWithShape="1">
          <a:blip r:embed="rId3">
            <a:alphaModFix/>
          </a:blip>
          <a:srcRect t="9954"/>
          <a:stretch/>
        </p:blipFill>
        <p:spPr>
          <a:xfrm>
            <a:off x="0" y="1037390"/>
            <a:ext cx="9144000" cy="5792827"/>
          </a:xfrm>
          <a:prstGeom prst="rect">
            <a:avLst/>
          </a:prstGeom>
          <a:noFill/>
          <a:ln>
            <a:noFill/>
          </a:ln>
        </p:spPr>
      </p:pic>
      <p:sp>
        <p:nvSpPr>
          <p:cNvPr id="344" name="Google Shape;344;p21"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1"/>
          <p:cNvSpPr txBox="1"/>
          <p:nvPr/>
        </p:nvSpPr>
        <p:spPr>
          <a:xfrm>
            <a:off x="829264" y="51921"/>
            <a:ext cx="817058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a:solidFill>
                  <a:schemeClr val="dk1"/>
                </a:solidFill>
                <a:latin typeface="Calibri"/>
                <a:ea typeface="Calibri"/>
                <a:cs typeface="Calibri"/>
                <a:sym typeface="Calibri"/>
              </a:rPr>
              <a:t>What table shows and organizes all the known elements?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22"/>
          <p:cNvPicPr preferRelativeResize="0"/>
          <p:nvPr/>
        </p:nvPicPr>
        <p:blipFill rotWithShape="1">
          <a:blip r:embed="rId3">
            <a:alphaModFix/>
          </a:blip>
          <a:srcRect l="13938" t="12281" r="15692" b="12281"/>
          <a:stretch/>
        </p:blipFill>
        <p:spPr>
          <a:xfrm>
            <a:off x="2330666" y="1295924"/>
            <a:ext cx="4786510" cy="5131245"/>
          </a:xfrm>
          <a:prstGeom prst="rect">
            <a:avLst/>
          </a:prstGeom>
          <a:noFill/>
          <a:ln>
            <a:noFill/>
          </a:ln>
        </p:spPr>
      </p:pic>
      <p:sp>
        <p:nvSpPr>
          <p:cNvPr id="352" name="Google Shape;352;p22"/>
          <p:cNvSpPr txBox="1"/>
          <p:nvPr/>
        </p:nvSpPr>
        <p:spPr>
          <a:xfrm>
            <a:off x="742461" y="1602155"/>
            <a:ext cx="1719385" cy="630942"/>
          </a:xfrm>
          <a:prstGeom prst="rect">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endParaRPr sz="3500" b="0" i="0" u="none" strike="noStrike" cap="none">
              <a:solidFill>
                <a:schemeClr val="lt1"/>
              </a:solidFill>
              <a:latin typeface="Calibri"/>
              <a:ea typeface="Calibri"/>
              <a:cs typeface="Calibri"/>
              <a:sym typeface="Calibri"/>
            </a:endParaRPr>
          </a:p>
        </p:txBody>
      </p:sp>
      <p:cxnSp>
        <p:nvCxnSpPr>
          <p:cNvPr id="353" name="Google Shape;353;p22"/>
          <p:cNvCxnSpPr>
            <a:stCxn id="352" idx="3"/>
          </p:cNvCxnSpPr>
          <p:nvPr/>
        </p:nvCxnSpPr>
        <p:spPr>
          <a:xfrm>
            <a:off x="2461846" y="1917626"/>
            <a:ext cx="1485000" cy="16800"/>
          </a:xfrm>
          <a:prstGeom prst="straightConnector1">
            <a:avLst/>
          </a:prstGeom>
          <a:noFill/>
          <a:ln w="76200" cap="flat" cmpd="sng">
            <a:solidFill>
              <a:srgbClr val="FF6600"/>
            </a:solidFill>
            <a:prstDash val="solid"/>
            <a:round/>
            <a:headEnd type="none" w="sm" len="sm"/>
            <a:tailEnd type="stealth" w="med" len="med"/>
          </a:ln>
          <a:effectLst>
            <a:outerShdw blurRad="40000" dist="20000" dir="5400000" rotWithShape="0">
              <a:srgbClr val="000000">
                <a:alpha val="37254"/>
              </a:srgbClr>
            </a:outerShdw>
          </a:effectLst>
        </p:spPr>
      </p:cxnSp>
      <p:sp>
        <p:nvSpPr>
          <p:cNvPr id="354" name="Google Shape;354;p22"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2"/>
          <p:cNvSpPr txBox="1"/>
          <p:nvPr/>
        </p:nvSpPr>
        <p:spPr>
          <a:xfrm>
            <a:off x="829264" y="51921"/>
            <a:ext cx="817058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particle orbits the nucleus and has a negative charge?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Google Shape;361;p23"/>
          <p:cNvGrpSpPr/>
          <p:nvPr/>
        </p:nvGrpSpPr>
        <p:grpSpPr>
          <a:xfrm>
            <a:off x="1104900" y="1792835"/>
            <a:ext cx="6909125" cy="4571610"/>
            <a:chOff x="1104900" y="1145878"/>
            <a:chExt cx="6909125" cy="5218567"/>
          </a:xfrm>
        </p:grpSpPr>
        <p:pic>
          <p:nvPicPr>
            <p:cNvPr id="362" name="Google Shape;362;p23" descr="carbon atom.jpg"/>
            <p:cNvPicPr preferRelativeResize="0"/>
            <p:nvPr/>
          </p:nvPicPr>
          <p:blipFill rotWithShape="1">
            <a:blip r:embed="rId3">
              <a:alphaModFix/>
            </a:blip>
            <a:srcRect t="11072" b="14844"/>
            <a:stretch/>
          </p:blipFill>
          <p:spPr>
            <a:xfrm>
              <a:off x="1104900" y="1283934"/>
              <a:ext cx="6909125" cy="5080511"/>
            </a:xfrm>
            <a:prstGeom prst="rect">
              <a:avLst/>
            </a:prstGeom>
            <a:noFill/>
            <a:ln>
              <a:noFill/>
            </a:ln>
          </p:spPr>
        </p:pic>
        <p:sp>
          <p:nvSpPr>
            <p:cNvPr id="363" name="Google Shape;363;p23"/>
            <p:cNvSpPr/>
            <p:nvPr/>
          </p:nvSpPr>
          <p:spPr>
            <a:xfrm>
              <a:off x="4086242" y="1145878"/>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23"/>
            <p:cNvSpPr/>
            <p:nvPr/>
          </p:nvSpPr>
          <p:spPr>
            <a:xfrm>
              <a:off x="6447421"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23"/>
            <p:cNvSpPr/>
            <p:nvPr/>
          </p:nvSpPr>
          <p:spPr>
            <a:xfrm>
              <a:off x="4086242" y="5618935"/>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23"/>
            <p:cNvSpPr/>
            <p:nvPr/>
          </p:nvSpPr>
          <p:spPr>
            <a:xfrm>
              <a:off x="1905619"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7" name="Google Shape;367;p23"/>
          <p:cNvSpPr txBox="1"/>
          <p:nvPr/>
        </p:nvSpPr>
        <p:spPr>
          <a:xfrm>
            <a:off x="148282" y="187822"/>
            <a:ext cx="923545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are valence electrons?</a:t>
            </a:r>
            <a:endParaRPr sz="1400" b="0" i="0" u="none" strike="noStrike" cap="none">
              <a:solidFill>
                <a:srgbClr val="000000"/>
              </a:solidFill>
              <a:latin typeface="Arial"/>
              <a:ea typeface="Arial"/>
              <a:cs typeface="Arial"/>
              <a:sym typeface="Arial"/>
            </a:endParaRPr>
          </a:p>
        </p:txBody>
      </p:sp>
      <p:sp>
        <p:nvSpPr>
          <p:cNvPr id="368" name="Google Shape;368;p23"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4"/>
          <p:cNvSpPr txBox="1"/>
          <p:nvPr/>
        </p:nvSpPr>
        <p:spPr>
          <a:xfrm>
            <a:off x="0" y="260100"/>
            <a:ext cx="9144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What is a molecule?</a:t>
            </a:r>
            <a:endParaRPr sz="1400" b="0" i="0" u="none" strike="noStrike" cap="none">
              <a:solidFill>
                <a:srgbClr val="000000"/>
              </a:solidFill>
              <a:latin typeface="Arial"/>
              <a:ea typeface="Arial"/>
              <a:cs typeface="Arial"/>
              <a:sym typeface="Arial"/>
            </a:endParaRPr>
          </a:p>
        </p:txBody>
      </p:sp>
      <p:grpSp>
        <p:nvGrpSpPr>
          <p:cNvPr id="375" name="Google Shape;375;p24"/>
          <p:cNvGrpSpPr/>
          <p:nvPr/>
        </p:nvGrpSpPr>
        <p:grpSpPr>
          <a:xfrm>
            <a:off x="1038102" y="3557235"/>
            <a:ext cx="3120822" cy="1471099"/>
            <a:chOff x="6653433" y="2245352"/>
            <a:chExt cx="2128384" cy="1162752"/>
          </a:xfrm>
        </p:grpSpPr>
        <p:sp>
          <p:nvSpPr>
            <p:cNvPr id="376" name="Google Shape;376;p24"/>
            <p:cNvSpPr/>
            <p:nvPr/>
          </p:nvSpPr>
          <p:spPr>
            <a:xfrm>
              <a:off x="6653433" y="2245352"/>
              <a:ext cx="1144677" cy="1162752"/>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7" name="Google Shape;377;p24"/>
            <p:cNvSpPr/>
            <p:nvPr/>
          </p:nvSpPr>
          <p:spPr>
            <a:xfrm>
              <a:off x="7637140" y="2245352"/>
              <a:ext cx="1144677" cy="1162752"/>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78" name="Google Shape;378;p24"/>
          <p:cNvSpPr/>
          <p:nvPr/>
        </p:nvSpPr>
        <p:spPr>
          <a:xfrm>
            <a:off x="5360078" y="3758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24"/>
          <p:cNvSpPr/>
          <p:nvPr/>
        </p:nvSpPr>
        <p:spPr>
          <a:xfrm>
            <a:off x="6817224" y="3776243"/>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p24"/>
          <p:cNvSpPr/>
          <p:nvPr/>
        </p:nvSpPr>
        <p:spPr>
          <a:xfrm>
            <a:off x="6199291" y="3023155"/>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24"/>
          <p:cNvSpPr txBox="1"/>
          <p:nvPr/>
        </p:nvSpPr>
        <p:spPr>
          <a:xfrm>
            <a:off x="3912278" y="3776243"/>
            <a:ext cx="155007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OR </a:t>
            </a:r>
            <a:endParaRPr sz="1400" b="0" i="0" u="none" strike="noStrike" cap="none">
              <a:solidFill>
                <a:srgbClr val="000000"/>
              </a:solidFill>
              <a:latin typeface="Arial"/>
              <a:ea typeface="Arial"/>
              <a:cs typeface="Arial"/>
              <a:sym typeface="Arial"/>
            </a:endParaRPr>
          </a:p>
        </p:txBody>
      </p:sp>
      <p:sp>
        <p:nvSpPr>
          <p:cNvPr id="382" name="Google Shape;382;p24"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2566170" y="2892309"/>
            <a:ext cx="4245518" cy="3388396"/>
            <a:chOff x="4898482" y="3115408"/>
            <a:chExt cx="4245518" cy="3388396"/>
          </a:xfrm>
        </p:grpSpPr>
        <p:sp>
          <p:nvSpPr>
            <p:cNvPr id="389" name="Google Shape;389;p25"/>
            <p:cNvSpPr/>
            <p:nvPr/>
          </p:nvSpPr>
          <p:spPr>
            <a:xfrm>
              <a:off x="4898482" y="5032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0" name="Google Shape;390;p25"/>
            <p:cNvSpPr/>
            <p:nvPr/>
          </p:nvSpPr>
          <p:spPr>
            <a:xfrm>
              <a:off x="7465575" y="5032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p25"/>
            <p:cNvSpPr/>
            <p:nvPr/>
          </p:nvSpPr>
          <p:spPr>
            <a:xfrm>
              <a:off x="6199290" y="3115408"/>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92" name="Google Shape;392;p25"/>
            <p:cNvCxnSpPr>
              <a:stCxn id="389" idx="0"/>
              <a:endCxn id="391" idx="3"/>
            </p:cNvCxnSpPr>
            <p:nvPr/>
          </p:nvCxnSpPr>
          <p:spPr>
            <a:xfrm rot="10800000" flipH="1">
              <a:off x="5737695" y="4371205"/>
              <a:ext cx="707400" cy="6615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cxnSp>
          <p:nvCxnSpPr>
            <p:cNvPr id="393" name="Google Shape;393;p25"/>
            <p:cNvCxnSpPr>
              <a:stCxn id="390" idx="0"/>
              <a:endCxn id="391" idx="5"/>
            </p:cNvCxnSpPr>
            <p:nvPr/>
          </p:nvCxnSpPr>
          <p:spPr>
            <a:xfrm rot="10800000">
              <a:off x="7631888" y="4371205"/>
              <a:ext cx="672900" cy="6615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cxnSp>
          <p:nvCxnSpPr>
            <p:cNvPr id="394" name="Google Shape;394;p25"/>
            <p:cNvCxnSpPr>
              <a:stCxn id="389" idx="6"/>
              <a:endCxn id="390" idx="2"/>
            </p:cNvCxnSpPr>
            <p:nvPr/>
          </p:nvCxnSpPr>
          <p:spPr>
            <a:xfrm>
              <a:off x="6576907" y="5768255"/>
              <a:ext cx="888600" cy="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grpSp>
      <p:sp>
        <p:nvSpPr>
          <p:cNvPr id="395" name="Google Shape;395;p25"/>
          <p:cNvSpPr/>
          <p:nvPr/>
        </p:nvSpPr>
        <p:spPr>
          <a:xfrm>
            <a:off x="2566170" y="1128147"/>
            <a:ext cx="1678425" cy="1471099"/>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25"/>
          <p:cNvSpPr/>
          <p:nvPr/>
        </p:nvSpPr>
        <p:spPr>
          <a:xfrm>
            <a:off x="5133263" y="1152862"/>
            <a:ext cx="1678425" cy="1471099"/>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97" name="Google Shape;397;p25"/>
          <p:cNvCxnSpPr>
            <a:stCxn id="395" idx="6"/>
            <a:endCxn id="396" idx="2"/>
          </p:cNvCxnSpPr>
          <p:nvPr/>
        </p:nvCxnSpPr>
        <p:spPr>
          <a:xfrm>
            <a:off x="4244595" y="1863696"/>
            <a:ext cx="888600" cy="246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sp>
        <p:nvSpPr>
          <p:cNvPr id="398" name="Google Shape;398;p25"/>
          <p:cNvSpPr txBox="1"/>
          <p:nvPr/>
        </p:nvSpPr>
        <p:spPr>
          <a:xfrm>
            <a:off x="3102931" y="5722703"/>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25"/>
          <p:cNvSpPr txBox="1"/>
          <p:nvPr/>
        </p:nvSpPr>
        <p:spPr>
          <a:xfrm>
            <a:off x="1050324" y="103620"/>
            <a:ext cx="809367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How are molecules linked together?</a:t>
            </a:r>
            <a:endParaRPr sz="1400" b="0" i="0" u="none" strike="noStrike" cap="none">
              <a:solidFill>
                <a:srgbClr val="000000"/>
              </a:solidFill>
              <a:latin typeface="Arial"/>
              <a:ea typeface="Arial"/>
              <a:cs typeface="Arial"/>
              <a:sym typeface="Arial"/>
            </a:endParaRPr>
          </a:p>
        </p:txBody>
      </p:sp>
      <p:sp>
        <p:nvSpPr>
          <p:cNvPr id="400" name="Google Shape;400;p25"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p:nvPr/>
        </p:nvSpPr>
        <p:spPr>
          <a:xfrm>
            <a:off x="2690503" y="1327371"/>
            <a:ext cx="4304266" cy="861774"/>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Chemical Bonds</a:t>
            </a:r>
            <a:endParaRPr sz="1400" b="0" i="0" u="none" strike="noStrike" cap="none">
              <a:solidFill>
                <a:srgbClr val="000000"/>
              </a:solidFill>
              <a:latin typeface="Arial"/>
              <a:ea typeface="Arial"/>
              <a:cs typeface="Arial"/>
              <a:sym typeface="Arial"/>
            </a:endParaRPr>
          </a:p>
        </p:txBody>
      </p:sp>
      <p:sp>
        <p:nvSpPr>
          <p:cNvPr id="407" name="Google Shape;407;p26"/>
          <p:cNvSpPr txBox="1"/>
          <p:nvPr/>
        </p:nvSpPr>
        <p:spPr>
          <a:xfrm>
            <a:off x="0" y="4879335"/>
            <a:ext cx="4195185" cy="861774"/>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08" name="Google Shape;408;p26"/>
          <p:cNvSpPr txBox="1"/>
          <p:nvPr/>
        </p:nvSpPr>
        <p:spPr>
          <a:xfrm>
            <a:off x="4845539" y="4891106"/>
            <a:ext cx="4063683" cy="861774"/>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cxnSp>
        <p:nvCxnSpPr>
          <p:cNvPr id="409" name="Google Shape;409;p26"/>
          <p:cNvCxnSpPr>
            <a:stCxn id="406" idx="2"/>
            <a:endCxn id="407" idx="0"/>
          </p:cNvCxnSpPr>
          <p:nvPr/>
        </p:nvCxnSpPr>
        <p:spPr>
          <a:xfrm flipH="1">
            <a:off x="2097636" y="2189145"/>
            <a:ext cx="2745000" cy="26901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cxnSp>
        <p:nvCxnSpPr>
          <p:cNvPr id="410" name="Google Shape;410;p26"/>
          <p:cNvCxnSpPr>
            <a:stCxn id="406" idx="2"/>
            <a:endCxn id="408" idx="0"/>
          </p:cNvCxnSpPr>
          <p:nvPr/>
        </p:nvCxnSpPr>
        <p:spPr>
          <a:xfrm>
            <a:off x="4842636" y="2189145"/>
            <a:ext cx="2034600" cy="27021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sp>
        <p:nvSpPr>
          <p:cNvPr id="411" name="Google Shape;411;p26"/>
          <p:cNvSpPr txBox="1"/>
          <p:nvPr/>
        </p:nvSpPr>
        <p:spPr>
          <a:xfrm>
            <a:off x="1050324" y="-37126"/>
            <a:ext cx="8093676"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a:solidFill>
                  <a:schemeClr val="dk1"/>
                </a:solidFill>
                <a:latin typeface="Calibri"/>
                <a:ea typeface="Calibri"/>
                <a:cs typeface="Calibri"/>
                <a:sym typeface="Calibri"/>
              </a:rPr>
              <a:t>What are the two types of chemical bonds?</a:t>
            </a:r>
            <a:endParaRPr sz="1400" b="0" i="0" u="none" strike="noStrike" cap="none">
              <a:solidFill>
                <a:srgbClr val="000000"/>
              </a:solidFill>
              <a:latin typeface="Arial"/>
              <a:ea typeface="Arial"/>
              <a:cs typeface="Arial"/>
              <a:sym typeface="Arial"/>
            </a:endParaRPr>
          </a:p>
        </p:txBody>
      </p:sp>
      <p:sp>
        <p:nvSpPr>
          <p:cNvPr id="412" name="Google Shape;412;p26"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p:nvPr/>
        </p:nvSpPr>
        <p:spPr>
          <a:xfrm>
            <a:off x="1872222" y="869904"/>
            <a:ext cx="529318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Covalent Bond</a:t>
            </a:r>
            <a:endParaRPr sz="1400" b="0" i="0" u="none" strike="noStrike" cap="none">
              <a:solidFill>
                <a:srgbClr val="000000"/>
              </a:solidFill>
              <a:latin typeface="Arial"/>
              <a:ea typeface="Arial"/>
              <a:cs typeface="Arial"/>
              <a:sym typeface="Arial"/>
            </a:endParaRPr>
          </a:p>
        </p:txBody>
      </p:sp>
      <p:sp>
        <p:nvSpPr>
          <p:cNvPr id="419" name="Google Shape;419;p27"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0" name="Google Shape;420;p27"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8"/>
          <p:cNvSpPr txBox="1"/>
          <p:nvPr/>
        </p:nvSpPr>
        <p:spPr>
          <a:xfrm>
            <a:off x="1215575" y="108400"/>
            <a:ext cx="7452600" cy="19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Covalent Bond</a:t>
            </a:r>
            <a:r>
              <a:rPr lang="en-US" sz="4000" b="1" i="0" u="none" strike="noStrike" cap="none">
                <a:solidFill>
                  <a:schemeClr val="dk1"/>
                </a:solidFill>
                <a:latin typeface="Calibri"/>
                <a:ea typeface="Calibri"/>
                <a:cs typeface="Calibri"/>
                <a:sym typeface="Calibri"/>
              </a:rPr>
              <a:t>:</a:t>
            </a:r>
            <a:r>
              <a:rPr lang="en-US"/>
              <a:t> </a:t>
            </a:r>
            <a:r>
              <a:rPr lang="en-US" sz="4000" b="0" i="0" u="none" strike="noStrike" cap="none">
                <a:solidFill>
                  <a:schemeClr val="dk1"/>
                </a:solidFill>
                <a:latin typeface="Calibri"/>
                <a:ea typeface="Calibri"/>
                <a:cs typeface="Calibri"/>
                <a:sym typeface="Calibri"/>
              </a:rPr>
              <a:t>A chemical bond in which</a:t>
            </a:r>
            <a:r>
              <a:rPr lang="en-US" sz="4000">
                <a:solidFill>
                  <a:schemeClr val="dk1"/>
                </a:solidFill>
                <a:latin typeface="Calibri"/>
                <a:ea typeface="Calibri"/>
                <a:cs typeface="Calibri"/>
                <a:sym typeface="Calibri"/>
              </a:rPr>
              <a:t> </a:t>
            </a:r>
            <a:r>
              <a:rPr lang="en-US" sz="4000" b="0" i="0" u="none" strike="noStrike" cap="none">
                <a:solidFill>
                  <a:schemeClr val="dk1"/>
                </a:solidFill>
                <a:latin typeface="Calibri"/>
                <a:ea typeface="Calibri"/>
                <a:cs typeface="Calibri"/>
                <a:sym typeface="Calibri"/>
              </a:rPr>
              <a:t>two atoms come</a:t>
            </a:r>
            <a:r>
              <a:rPr lang="en-US"/>
              <a:t> </a:t>
            </a:r>
            <a:r>
              <a:rPr lang="en-US" sz="4000" b="0" i="0" u="none" strike="noStrike" cap="none">
                <a:solidFill>
                  <a:schemeClr val="dk1"/>
                </a:solidFill>
                <a:latin typeface="Calibri"/>
                <a:ea typeface="Calibri"/>
                <a:cs typeface="Calibri"/>
                <a:sym typeface="Calibri"/>
              </a:rPr>
              <a:t>together and share valence electrons</a:t>
            </a:r>
            <a:endParaRPr sz="1400" b="0" i="0" u="none" strike="noStrike" cap="none">
              <a:solidFill>
                <a:srgbClr val="000000"/>
              </a:solidFill>
              <a:latin typeface="Arial"/>
              <a:ea typeface="Arial"/>
              <a:cs typeface="Arial"/>
              <a:sym typeface="Arial"/>
            </a:endParaRPr>
          </a:p>
        </p:txBody>
      </p:sp>
      <p:sp>
        <p:nvSpPr>
          <p:cNvPr id="427" name="Google Shape;427;p28"/>
          <p:cNvSpPr/>
          <p:nvPr/>
        </p:nvSpPr>
        <p:spPr>
          <a:xfrm>
            <a:off x="7594327"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p28"/>
          <p:cNvSpPr/>
          <p:nvPr/>
        </p:nvSpPr>
        <p:spPr>
          <a:xfrm>
            <a:off x="7178452" y="4635573"/>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29" name="Google Shape;429;p28"/>
          <p:cNvGrpSpPr/>
          <p:nvPr/>
        </p:nvGrpSpPr>
        <p:grpSpPr>
          <a:xfrm>
            <a:off x="1340623" y="2155814"/>
            <a:ext cx="6617993" cy="4449197"/>
            <a:chOff x="611524" y="1303139"/>
            <a:chExt cx="7484959" cy="5316748"/>
          </a:xfrm>
        </p:grpSpPr>
        <p:pic>
          <p:nvPicPr>
            <p:cNvPr id="430" name="Google Shape;430;p28" descr="Sodium and Chlorine Atom.jpg"/>
            <p:cNvPicPr preferRelativeResize="0"/>
            <p:nvPr/>
          </p:nvPicPr>
          <p:blipFill rotWithShape="1">
            <a:blip r:embed="rId3">
              <a:alphaModFix/>
            </a:blip>
            <a:srcRect t="45430" b="-1"/>
            <a:stretch/>
          </p:blipFill>
          <p:spPr>
            <a:xfrm rot="5400000">
              <a:off x="265095" y="1651338"/>
              <a:ext cx="4435337" cy="3742478"/>
            </a:xfrm>
            <a:prstGeom prst="rect">
              <a:avLst/>
            </a:prstGeom>
            <a:noFill/>
            <a:ln>
              <a:noFill/>
            </a:ln>
          </p:spPr>
        </p:pic>
        <p:pic>
          <p:nvPicPr>
            <p:cNvPr id="431" name="Google Shape;431;p28" descr="Sodium and Chlorine Atom.jpg"/>
            <p:cNvPicPr preferRelativeResize="0"/>
            <p:nvPr/>
          </p:nvPicPr>
          <p:blipFill rotWithShape="1">
            <a:blip r:embed="rId3">
              <a:alphaModFix/>
            </a:blip>
            <a:srcRect t="45430" b="-1"/>
            <a:stretch/>
          </p:blipFill>
          <p:spPr>
            <a:xfrm rot="-5400000">
              <a:off x="4007575" y="1649569"/>
              <a:ext cx="4435337" cy="3742478"/>
            </a:xfrm>
            <a:prstGeom prst="rect">
              <a:avLst/>
            </a:prstGeom>
            <a:noFill/>
            <a:ln>
              <a:noFill/>
            </a:ln>
          </p:spPr>
        </p:pic>
        <p:sp>
          <p:nvSpPr>
            <p:cNvPr id="432" name="Google Shape;432;p28"/>
            <p:cNvSpPr/>
            <p:nvPr/>
          </p:nvSpPr>
          <p:spPr>
            <a:xfrm>
              <a:off x="4225643"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3" name="Google Shape;433;p28"/>
            <p:cNvSpPr/>
            <p:nvPr/>
          </p:nvSpPr>
          <p:spPr>
            <a:xfrm>
              <a:off x="611524"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sp>
          <p:nvSpPr>
            <p:cNvPr id="434" name="Google Shape;434;p28"/>
            <p:cNvSpPr/>
            <p:nvPr/>
          </p:nvSpPr>
          <p:spPr>
            <a:xfrm flipH="1">
              <a:off x="4482363"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cxnSp>
          <p:nvCxnSpPr>
            <p:cNvPr id="435" name="Google Shape;435;p28"/>
            <p:cNvCxnSpPr/>
            <p:nvPr/>
          </p:nvCxnSpPr>
          <p:spPr>
            <a:xfrm>
              <a:off x="4354004" y="2316960"/>
              <a:ext cx="0" cy="1013248"/>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436" name="Google Shape;436;p28"/>
            <p:cNvSpPr txBox="1"/>
            <p:nvPr/>
          </p:nvSpPr>
          <p:spPr>
            <a:xfrm>
              <a:off x="3644955" y="1687396"/>
              <a:ext cx="1613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Shared</a:t>
              </a:r>
              <a:endParaRPr sz="1400" b="0" i="0" u="none" strike="noStrike" cap="none">
                <a:solidFill>
                  <a:srgbClr val="000000"/>
                </a:solidFill>
                <a:latin typeface="Arial"/>
                <a:ea typeface="Arial"/>
                <a:cs typeface="Arial"/>
                <a:sym typeface="Arial"/>
              </a:endParaRPr>
            </a:p>
          </p:txBody>
        </p:sp>
      </p:grpSp>
      <p:sp>
        <p:nvSpPr>
          <p:cNvPr id="437" name="Google Shape;437;p28"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8" name="Google Shape;438;p28" descr="Blog"/>
          <p:cNvPicPr preferRelativeResize="0"/>
          <p:nvPr/>
        </p:nvPicPr>
        <p:blipFill rotWithShape="1">
          <a:blip r:embed="rId5">
            <a:alphaModFix/>
          </a:blip>
          <a:srcRect/>
          <a:stretch/>
        </p:blipFill>
        <p:spPr>
          <a:xfrm>
            <a:off x="849542" y="187766"/>
            <a:ext cx="474009" cy="4740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0"/>
          <p:cNvSpPr txBox="1"/>
          <p:nvPr/>
        </p:nvSpPr>
        <p:spPr>
          <a:xfrm>
            <a:off x="548719" y="635153"/>
            <a:ext cx="842878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happens during a covalent bond?</a:t>
            </a:r>
            <a:endParaRPr sz="1400" b="0" i="0" u="none" strike="noStrike" cap="none">
              <a:solidFill>
                <a:srgbClr val="000000"/>
              </a:solidFill>
              <a:latin typeface="Arial"/>
              <a:ea typeface="Arial"/>
              <a:cs typeface="Arial"/>
              <a:sym typeface="Arial"/>
            </a:endParaRPr>
          </a:p>
        </p:txBody>
      </p:sp>
      <p:sp>
        <p:nvSpPr>
          <p:cNvPr id="451" name="Google Shape;451;p30"/>
          <p:cNvSpPr/>
          <p:nvPr/>
        </p:nvSpPr>
        <p:spPr>
          <a:xfrm>
            <a:off x="7594327"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2" name="Google Shape;452;p30"/>
          <p:cNvSpPr/>
          <p:nvPr/>
        </p:nvSpPr>
        <p:spPr>
          <a:xfrm>
            <a:off x="7178452" y="4635573"/>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3" name="Google Shape;453;p30"/>
          <p:cNvGrpSpPr/>
          <p:nvPr/>
        </p:nvGrpSpPr>
        <p:grpSpPr>
          <a:xfrm>
            <a:off x="1340623" y="2155814"/>
            <a:ext cx="6617993" cy="4449197"/>
            <a:chOff x="611524" y="1303139"/>
            <a:chExt cx="7484959" cy="5316748"/>
          </a:xfrm>
        </p:grpSpPr>
        <p:pic>
          <p:nvPicPr>
            <p:cNvPr id="454" name="Google Shape;454;p30" descr="Sodium and Chlorine Atom.jpg"/>
            <p:cNvPicPr preferRelativeResize="0"/>
            <p:nvPr/>
          </p:nvPicPr>
          <p:blipFill rotWithShape="1">
            <a:blip r:embed="rId3">
              <a:alphaModFix/>
            </a:blip>
            <a:srcRect t="45430" b="-1"/>
            <a:stretch/>
          </p:blipFill>
          <p:spPr>
            <a:xfrm rot="5400000">
              <a:off x="265095" y="1651338"/>
              <a:ext cx="4435337" cy="3742478"/>
            </a:xfrm>
            <a:prstGeom prst="rect">
              <a:avLst/>
            </a:prstGeom>
            <a:noFill/>
            <a:ln>
              <a:noFill/>
            </a:ln>
          </p:spPr>
        </p:pic>
        <p:pic>
          <p:nvPicPr>
            <p:cNvPr id="455" name="Google Shape;455;p30" descr="Sodium and Chlorine Atom.jpg"/>
            <p:cNvPicPr preferRelativeResize="0"/>
            <p:nvPr/>
          </p:nvPicPr>
          <p:blipFill rotWithShape="1">
            <a:blip r:embed="rId3">
              <a:alphaModFix/>
            </a:blip>
            <a:srcRect t="45430" b="-1"/>
            <a:stretch/>
          </p:blipFill>
          <p:spPr>
            <a:xfrm rot="-5400000">
              <a:off x="4007575" y="1649569"/>
              <a:ext cx="4435337" cy="3742478"/>
            </a:xfrm>
            <a:prstGeom prst="rect">
              <a:avLst/>
            </a:prstGeom>
            <a:noFill/>
            <a:ln>
              <a:noFill/>
            </a:ln>
          </p:spPr>
        </p:pic>
        <p:sp>
          <p:nvSpPr>
            <p:cNvPr id="456" name="Google Shape;456;p30"/>
            <p:cNvSpPr/>
            <p:nvPr/>
          </p:nvSpPr>
          <p:spPr>
            <a:xfrm>
              <a:off x="4225643"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7" name="Google Shape;457;p30"/>
            <p:cNvSpPr/>
            <p:nvPr/>
          </p:nvSpPr>
          <p:spPr>
            <a:xfrm>
              <a:off x="611524"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sp>
          <p:nvSpPr>
            <p:cNvPr id="458" name="Google Shape;458;p30"/>
            <p:cNvSpPr/>
            <p:nvPr/>
          </p:nvSpPr>
          <p:spPr>
            <a:xfrm flipH="1">
              <a:off x="4482363"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cxnSp>
          <p:nvCxnSpPr>
            <p:cNvPr id="459" name="Google Shape;459;p30"/>
            <p:cNvCxnSpPr/>
            <p:nvPr/>
          </p:nvCxnSpPr>
          <p:spPr>
            <a:xfrm>
              <a:off x="4354004" y="2316960"/>
              <a:ext cx="0" cy="1013248"/>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460" name="Google Shape;460;p30"/>
            <p:cNvSpPr txBox="1"/>
            <p:nvPr/>
          </p:nvSpPr>
          <p:spPr>
            <a:xfrm>
              <a:off x="3644959" y="1687396"/>
              <a:ext cx="1539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Shared</a:t>
              </a:r>
              <a:endParaRPr sz="1400" b="0" i="0" u="none" strike="noStrike" cap="none">
                <a:solidFill>
                  <a:srgbClr val="000000"/>
                </a:solidFill>
                <a:latin typeface="Arial"/>
                <a:ea typeface="Arial"/>
                <a:cs typeface="Arial"/>
                <a:sym typeface="Arial"/>
              </a:endParaRPr>
            </a:p>
          </p:txBody>
        </p:sp>
      </p:grpSp>
      <p:sp>
        <p:nvSpPr>
          <p:cNvPr id="461" name="Google Shape;461;p30"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txBox="1"/>
          <p:nvPr/>
        </p:nvSpPr>
        <p:spPr>
          <a:xfrm>
            <a:off x="555825" y="430700"/>
            <a:ext cx="8244600" cy="147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can learning about covalent bonds, molecules, and chemical formulas help us learn more about the importance of atoms? </a:t>
            </a:r>
            <a:endParaRPr b="0" i="0" u="none" strike="noStrike" cap="none">
              <a:solidFill>
                <a:srgbClr val="000000"/>
              </a:solidFill>
              <a:latin typeface="Arial"/>
              <a:ea typeface="Arial"/>
              <a:cs typeface="Arial"/>
              <a:sym typeface="Arial"/>
            </a:endParaRPr>
          </a:p>
        </p:txBody>
      </p:sp>
      <p:grpSp>
        <p:nvGrpSpPr>
          <p:cNvPr id="132" name="Google Shape;132;p3"/>
          <p:cNvGrpSpPr/>
          <p:nvPr/>
        </p:nvGrpSpPr>
        <p:grpSpPr>
          <a:xfrm>
            <a:off x="-323726" y="2311318"/>
            <a:ext cx="9228901" cy="4546607"/>
            <a:chOff x="-323726" y="2311318"/>
            <a:chExt cx="9228901" cy="4546607"/>
          </a:xfrm>
        </p:grpSpPr>
        <p:pic>
          <p:nvPicPr>
            <p:cNvPr id="133" name="Google Shape;133;p3" descr="water.jpg"/>
            <p:cNvPicPr preferRelativeResize="0"/>
            <p:nvPr/>
          </p:nvPicPr>
          <p:blipFill rotWithShape="1">
            <a:blip r:embed="rId4">
              <a:alphaModFix/>
            </a:blip>
            <a:srcRect l="-6820" r="-6820"/>
            <a:stretch/>
          </p:blipFill>
          <p:spPr>
            <a:xfrm>
              <a:off x="-323726" y="2311318"/>
              <a:ext cx="4957011" cy="2811579"/>
            </a:xfrm>
            <a:prstGeom prst="rect">
              <a:avLst/>
            </a:prstGeom>
            <a:noFill/>
            <a:ln>
              <a:noFill/>
            </a:ln>
          </p:spPr>
        </p:pic>
        <p:sp>
          <p:nvSpPr>
            <p:cNvPr id="134" name="Google Shape;134;p3"/>
            <p:cNvSpPr/>
            <p:nvPr/>
          </p:nvSpPr>
          <p:spPr>
            <a:xfrm>
              <a:off x="4333775" y="3229725"/>
              <a:ext cx="4571400" cy="36282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35" name="Google Shape;135;p3"/>
            <p:cNvSpPr/>
            <p:nvPr/>
          </p:nvSpPr>
          <p:spPr>
            <a:xfrm rot="-345283">
              <a:off x="2640658" y="2463149"/>
              <a:ext cx="673186" cy="2011092"/>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3"/>
            <p:cNvSpPr/>
            <p:nvPr/>
          </p:nvSpPr>
          <p:spPr>
            <a:xfrm>
              <a:off x="1058779" y="3005799"/>
              <a:ext cx="770021" cy="1694538"/>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1"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8" name="Google Shape;468;p31"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2"/>
          <p:cNvGrpSpPr/>
          <p:nvPr/>
        </p:nvGrpSpPr>
        <p:grpSpPr>
          <a:xfrm>
            <a:off x="1470460" y="717328"/>
            <a:ext cx="6909125" cy="5895889"/>
            <a:chOff x="1104900" y="322284"/>
            <a:chExt cx="6909125" cy="5895889"/>
          </a:xfrm>
        </p:grpSpPr>
        <p:pic>
          <p:nvPicPr>
            <p:cNvPr id="475" name="Google Shape;475;p32" descr="chlorine .jpg"/>
            <p:cNvPicPr preferRelativeResize="0"/>
            <p:nvPr/>
          </p:nvPicPr>
          <p:blipFill rotWithShape="1">
            <a:blip r:embed="rId3">
              <a:alphaModFix/>
            </a:blip>
            <a:srcRect b="14029"/>
            <a:stretch/>
          </p:blipFill>
          <p:spPr>
            <a:xfrm>
              <a:off x="1104900" y="322284"/>
              <a:ext cx="6909125" cy="5895889"/>
            </a:xfrm>
            <a:prstGeom prst="rect">
              <a:avLst/>
            </a:prstGeom>
            <a:noFill/>
            <a:ln>
              <a:noFill/>
            </a:ln>
          </p:spPr>
        </p:pic>
        <p:sp>
          <p:nvSpPr>
            <p:cNvPr id="476" name="Google Shape;476;p32"/>
            <p:cNvSpPr/>
            <p:nvPr/>
          </p:nvSpPr>
          <p:spPr>
            <a:xfrm>
              <a:off x="6083595" y="1827188"/>
              <a:ext cx="536663" cy="65629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77" name="Google Shape;477;p32"/>
            <p:cNvSpPr/>
            <p:nvPr/>
          </p:nvSpPr>
          <p:spPr>
            <a:xfrm>
              <a:off x="2588198" y="1827188"/>
              <a:ext cx="536663" cy="65629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78" name="Google Shape;478;p32"/>
            <p:cNvSpPr/>
            <p:nvPr/>
          </p:nvSpPr>
          <p:spPr>
            <a:xfrm>
              <a:off x="2051535" y="3689268"/>
              <a:ext cx="536663" cy="65629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79" name="Google Shape;479;p32"/>
            <p:cNvSpPr/>
            <p:nvPr/>
          </p:nvSpPr>
          <p:spPr>
            <a:xfrm>
              <a:off x="4207737" y="1008987"/>
              <a:ext cx="536663" cy="65629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80" name="Google Shape;480;p32"/>
            <p:cNvSpPr/>
            <p:nvPr/>
          </p:nvSpPr>
          <p:spPr>
            <a:xfrm>
              <a:off x="3341307" y="5301422"/>
              <a:ext cx="536663" cy="65629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81" name="Google Shape;481;p32"/>
            <p:cNvSpPr/>
            <p:nvPr/>
          </p:nvSpPr>
          <p:spPr>
            <a:xfrm>
              <a:off x="5280819" y="5301422"/>
              <a:ext cx="536663" cy="65629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82" name="Google Shape;482;p32"/>
            <p:cNvSpPr/>
            <p:nvPr/>
          </p:nvSpPr>
          <p:spPr>
            <a:xfrm>
              <a:off x="6435237" y="3813299"/>
              <a:ext cx="536663" cy="65629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sp>
        <p:nvSpPr>
          <p:cNvPr id="483" name="Google Shape;483;p32"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4" name="Google Shape;484;p32"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33" descr="chlorine .jpg"/>
          <p:cNvPicPr preferRelativeResize="0"/>
          <p:nvPr/>
        </p:nvPicPr>
        <p:blipFill rotWithShape="1">
          <a:blip r:embed="rId3">
            <a:alphaModFix/>
          </a:blip>
          <a:srcRect l="15286" t="9399" r="16121" b="19002"/>
          <a:stretch/>
        </p:blipFill>
        <p:spPr>
          <a:xfrm>
            <a:off x="0" y="1114336"/>
            <a:ext cx="4537777" cy="4701544"/>
          </a:xfrm>
          <a:prstGeom prst="rect">
            <a:avLst/>
          </a:prstGeom>
          <a:noFill/>
          <a:ln>
            <a:noFill/>
          </a:ln>
        </p:spPr>
      </p:pic>
      <p:pic>
        <p:nvPicPr>
          <p:cNvPr id="491" name="Google Shape;491;p33" descr="chlorine .jpg"/>
          <p:cNvPicPr preferRelativeResize="0"/>
          <p:nvPr/>
        </p:nvPicPr>
        <p:blipFill rotWithShape="1">
          <a:blip r:embed="rId3">
            <a:alphaModFix/>
          </a:blip>
          <a:srcRect l="15286" t="9399" r="16121" b="19002"/>
          <a:stretch/>
        </p:blipFill>
        <p:spPr>
          <a:xfrm>
            <a:off x="4537777" y="1114336"/>
            <a:ext cx="4537777" cy="4701544"/>
          </a:xfrm>
          <a:prstGeom prst="rect">
            <a:avLst/>
          </a:prstGeom>
          <a:noFill/>
          <a:ln>
            <a:noFill/>
          </a:ln>
        </p:spPr>
      </p:pic>
      <p:sp>
        <p:nvSpPr>
          <p:cNvPr id="492" name="Google Shape;492;p33"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3" name="Google Shape;493;p33"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34" descr="chlorine .jpg"/>
          <p:cNvPicPr preferRelativeResize="0"/>
          <p:nvPr/>
        </p:nvPicPr>
        <p:blipFill rotWithShape="1">
          <a:blip r:embed="rId3">
            <a:alphaModFix/>
          </a:blip>
          <a:srcRect l="15286" t="9399" r="16121" b="19002"/>
          <a:stretch/>
        </p:blipFill>
        <p:spPr>
          <a:xfrm>
            <a:off x="0" y="1114336"/>
            <a:ext cx="4537777" cy="4701544"/>
          </a:xfrm>
          <a:prstGeom prst="rect">
            <a:avLst/>
          </a:prstGeom>
          <a:noFill/>
          <a:ln>
            <a:noFill/>
          </a:ln>
        </p:spPr>
      </p:pic>
      <p:pic>
        <p:nvPicPr>
          <p:cNvPr id="500" name="Google Shape;500;p34" descr="chlorine .jpg"/>
          <p:cNvPicPr preferRelativeResize="0"/>
          <p:nvPr/>
        </p:nvPicPr>
        <p:blipFill rotWithShape="1">
          <a:blip r:embed="rId3">
            <a:alphaModFix/>
          </a:blip>
          <a:srcRect l="15286" t="9399" r="16121" b="19002"/>
          <a:stretch/>
        </p:blipFill>
        <p:spPr>
          <a:xfrm>
            <a:off x="4537777" y="1114336"/>
            <a:ext cx="4537777" cy="4701544"/>
          </a:xfrm>
          <a:prstGeom prst="rect">
            <a:avLst/>
          </a:prstGeom>
          <a:noFill/>
          <a:ln>
            <a:noFill/>
          </a:ln>
        </p:spPr>
      </p:pic>
      <p:sp>
        <p:nvSpPr>
          <p:cNvPr id="501" name="Google Shape;501;p34"/>
          <p:cNvSpPr/>
          <p:nvPr/>
        </p:nvSpPr>
        <p:spPr>
          <a:xfrm rot="-5400000">
            <a:off x="4192944" y="3541523"/>
            <a:ext cx="689667" cy="1004766"/>
          </a:xfrm>
          <a:prstGeom prst="donut">
            <a:avLst>
              <a:gd name="adj" fmla="val 11257"/>
            </a:avLst>
          </a:prstGeom>
          <a:solidFill>
            <a:srgbClr val="953735"/>
          </a:solidFill>
          <a:ln w="38100" cap="flat" cmpd="sng">
            <a:solidFill>
              <a:srgbClr val="63242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3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3" name="Google Shape;503;p34"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6"/>
          <p:cNvSpPr/>
          <p:nvPr/>
        </p:nvSpPr>
        <p:spPr>
          <a:xfrm>
            <a:off x="2445350"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36"/>
          <p:cNvSpPr txBox="1"/>
          <p:nvPr/>
        </p:nvSpPr>
        <p:spPr>
          <a:xfrm>
            <a:off x="2949192" y="4132808"/>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nvGrpSpPr>
          <p:cNvPr id="511" name="Google Shape;511;p36"/>
          <p:cNvGrpSpPr/>
          <p:nvPr/>
        </p:nvGrpSpPr>
        <p:grpSpPr>
          <a:xfrm>
            <a:off x="4416796" y="3829484"/>
            <a:ext cx="2142052" cy="2199110"/>
            <a:chOff x="4416796" y="3829484"/>
            <a:chExt cx="2142052" cy="2199110"/>
          </a:xfrm>
        </p:grpSpPr>
        <p:sp>
          <p:nvSpPr>
            <p:cNvPr id="512" name="Google Shape;512;p36"/>
            <p:cNvSpPr/>
            <p:nvPr/>
          </p:nvSpPr>
          <p:spPr>
            <a:xfrm>
              <a:off x="4416796"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3" name="Google Shape;513;p36"/>
            <p:cNvSpPr txBox="1"/>
            <p:nvPr/>
          </p:nvSpPr>
          <p:spPr>
            <a:xfrm>
              <a:off x="5024145" y="4132808"/>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cxnSp>
        <p:nvCxnSpPr>
          <p:cNvPr id="514" name="Google Shape;514;p36"/>
          <p:cNvCxnSpPr/>
          <p:nvPr/>
        </p:nvCxnSpPr>
        <p:spPr>
          <a:xfrm>
            <a:off x="4454708" y="1853144"/>
            <a:ext cx="0" cy="197634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grpSp>
        <p:nvGrpSpPr>
          <p:cNvPr id="515" name="Google Shape;515;p36"/>
          <p:cNvGrpSpPr/>
          <p:nvPr/>
        </p:nvGrpSpPr>
        <p:grpSpPr>
          <a:xfrm>
            <a:off x="4587402" y="132705"/>
            <a:ext cx="2142052" cy="2199110"/>
            <a:chOff x="4416796" y="3829484"/>
            <a:chExt cx="2142052" cy="2199110"/>
          </a:xfrm>
        </p:grpSpPr>
        <p:sp>
          <p:nvSpPr>
            <p:cNvPr id="516" name="Google Shape;516;p36"/>
            <p:cNvSpPr/>
            <p:nvPr/>
          </p:nvSpPr>
          <p:spPr>
            <a:xfrm>
              <a:off x="4416796"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36"/>
            <p:cNvSpPr txBox="1"/>
            <p:nvPr/>
          </p:nvSpPr>
          <p:spPr>
            <a:xfrm>
              <a:off x="4853539" y="4303424"/>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grpSp>
        <p:nvGrpSpPr>
          <p:cNvPr id="518" name="Google Shape;518;p36"/>
          <p:cNvGrpSpPr/>
          <p:nvPr/>
        </p:nvGrpSpPr>
        <p:grpSpPr>
          <a:xfrm>
            <a:off x="2142802" y="132705"/>
            <a:ext cx="2142052" cy="2199110"/>
            <a:chOff x="4416796" y="3829484"/>
            <a:chExt cx="2142052" cy="2199110"/>
          </a:xfrm>
        </p:grpSpPr>
        <p:sp>
          <p:nvSpPr>
            <p:cNvPr id="519" name="Google Shape;519;p36"/>
            <p:cNvSpPr/>
            <p:nvPr/>
          </p:nvSpPr>
          <p:spPr>
            <a:xfrm>
              <a:off x="4416796"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36"/>
            <p:cNvSpPr txBox="1"/>
            <p:nvPr/>
          </p:nvSpPr>
          <p:spPr>
            <a:xfrm>
              <a:off x="5033624" y="4303424"/>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sp>
        <p:nvSpPr>
          <p:cNvPr id="521" name="Google Shape;521;p36"/>
          <p:cNvSpPr txBox="1"/>
          <p:nvPr/>
        </p:nvSpPr>
        <p:spPr>
          <a:xfrm>
            <a:off x="6881103" y="853097"/>
            <a:ext cx="2016466"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Two Chlorine Atoms</a:t>
            </a:r>
            <a:endParaRPr sz="1400" b="0" i="0" u="none" strike="noStrike" cap="none">
              <a:solidFill>
                <a:srgbClr val="000000"/>
              </a:solidFill>
              <a:latin typeface="Arial"/>
              <a:ea typeface="Arial"/>
              <a:cs typeface="Arial"/>
              <a:sym typeface="Arial"/>
            </a:endParaRPr>
          </a:p>
        </p:txBody>
      </p:sp>
      <p:sp>
        <p:nvSpPr>
          <p:cNvPr id="522" name="Google Shape;522;p36"/>
          <p:cNvSpPr txBox="1"/>
          <p:nvPr/>
        </p:nvSpPr>
        <p:spPr>
          <a:xfrm>
            <a:off x="6881103" y="4499302"/>
            <a:ext cx="2016466"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One Chlorine Gas Molecule </a:t>
            </a:r>
            <a:endParaRPr sz="1400" b="0" i="0" u="none" strike="noStrike" cap="none">
              <a:solidFill>
                <a:srgbClr val="000000"/>
              </a:solidFill>
              <a:latin typeface="Arial"/>
              <a:ea typeface="Arial"/>
              <a:cs typeface="Arial"/>
              <a:sym typeface="Arial"/>
            </a:endParaRPr>
          </a:p>
        </p:txBody>
      </p:sp>
      <p:sp>
        <p:nvSpPr>
          <p:cNvPr id="523" name="Google Shape;523;p36"/>
          <p:cNvSpPr txBox="1"/>
          <p:nvPr/>
        </p:nvSpPr>
        <p:spPr>
          <a:xfrm>
            <a:off x="4587402" y="2566339"/>
            <a:ext cx="2016466"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Covalent Bond Formed</a:t>
            </a:r>
            <a:endParaRPr sz="1400" b="0" i="0" u="none" strike="noStrike" cap="none">
              <a:solidFill>
                <a:srgbClr val="000000"/>
              </a:solidFill>
              <a:latin typeface="Arial"/>
              <a:ea typeface="Arial"/>
              <a:cs typeface="Arial"/>
              <a:sym typeface="Arial"/>
            </a:endParaRPr>
          </a:p>
        </p:txBody>
      </p:sp>
      <p:sp>
        <p:nvSpPr>
          <p:cNvPr id="524" name="Google Shape;524;p3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5" name="Google Shape;525;p36"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7"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38" descr="chlorine .jpg"/>
          <p:cNvPicPr preferRelativeResize="0"/>
          <p:nvPr/>
        </p:nvPicPr>
        <p:blipFill rotWithShape="1">
          <a:blip r:embed="rId3">
            <a:alphaModFix/>
          </a:blip>
          <a:srcRect l="15286" t="9399" r="16121" b="19002"/>
          <a:stretch/>
        </p:blipFill>
        <p:spPr>
          <a:xfrm>
            <a:off x="0" y="1114336"/>
            <a:ext cx="4537777" cy="4701544"/>
          </a:xfrm>
          <a:prstGeom prst="rect">
            <a:avLst/>
          </a:prstGeom>
          <a:noFill/>
          <a:ln>
            <a:noFill/>
          </a:ln>
        </p:spPr>
      </p:pic>
      <p:pic>
        <p:nvPicPr>
          <p:cNvPr id="539" name="Google Shape;539;p38" descr="chlorine .jpg"/>
          <p:cNvPicPr preferRelativeResize="0"/>
          <p:nvPr/>
        </p:nvPicPr>
        <p:blipFill rotWithShape="1">
          <a:blip r:embed="rId3">
            <a:alphaModFix/>
          </a:blip>
          <a:srcRect l="15286" t="9399" r="16121" b="19002"/>
          <a:stretch/>
        </p:blipFill>
        <p:spPr>
          <a:xfrm>
            <a:off x="4537777" y="1114336"/>
            <a:ext cx="4537777" cy="4701544"/>
          </a:xfrm>
          <a:prstGeom prst="rect">
            <a:avLst/>
          </a:prstGeom>
          <a:noFill/>
          <a:ln>
            <a:noFill/>
          </a:ln>
        </p:spPr>
      </p:pic>
      <p:sp>
        <p:nvSpPr>
          <p:cNvPr id="540" name="Google Shape;540;p38"/>
          <p:cNvSpPr txBox="1"/>
          <p:nvPr/>
        </p:nvSpPr>
        <p:spPr>
          <a:xfrm>
            <a:off x="738572" y="136186"/>
            <a:ext cx="7666800" cy="132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Which electrons could these chlorine atoms share?</a:t>
            </a:r>
            <a:endParaRPr sz="1400" b="0" i="0" u="none" strike="noStrike" cap="none">
              <a:solidFill>
                <a:srgbClr val="000000"/>
              </a:solidFill>
              <a:latin typeface="Arial"/>
              <a:ea typeface="Arial"/>
              <a:cs typeface="Arial"/>
              <a:sym typeface="Arial"/>
            </a:endParaRPr>
          </a:p>
        </p:txBody>
      </p:sp>
      <p:sp>
        <p:nvSpPr>
          <p:cNvPr id="541" name="Google Shape;541;p3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39" descr="chlorine .jpg"/>
          <p:cNvPicPr preferRelativeResize="0"/>
          <p:nvPr/>
        </p:nvPicPr>
        <p:blipFill rotWithShape="1">
          <a:blip r:embed="rId3">
            <a:alphaModFix/>
          </a:blip>
          <a:srcRect l="15286" t="9399" r="16121" b="19002"/>
          <a:stretch/>
        </p:blipFill>
        <p:spPr>
          <a:xfrm>
            <a:off x="0" y="1114336"/>
            <a:ext cx="4537777" cy="4701544"/>
          </a:xfrm>
          <a:prstGeom prst="rect">
            <a:avLst/>
          </a:prstGeom>
          <a:noFill/>
          <a:ln>
            <a:noFill/>
          </a:ln>
        </p:spPr>
      </p:pic>
      <p:pic>
        <p:nvPicPr>
          <p:cNvPr id="548" name="Google Shape;548;p39" descr="chlorine .jpg"/>
          <p:cNvPicPr preferRelativeResize="0"/>
          <p:nvPr/>
        </p:nvPicPr>
        <p:blipFill rotWithShape="1">
          <a:blip r:embed="rId3">
            <a:alphaModFix/>
          </a:blip>
          <a:srcRect l="15286" t="9399" r="16121" b="19002"/>
          <a:stretch/>
        </p:blipFill>
        <p:spPr>
          <a:xfrm>
            <a:off x="4537777" y="1114336"/>
            <a:ext cx="4537777" cy="4701544"/>
          </a:xfrm>
          <a:prstGeom prst="rect">
            <a:avLst/>
          </a:prstGeom>
          <a:noFill/>
          <a:ln>
            <a:noFill/>
          </a:ln>
        </p:spPr>
      </p:pic>
      <p:sp>
        <p:nvSpPr>
          <p:cNvPr id="549" name="Google Shape;549;p39"/>
          <p:cNvSpPr/>
          <p:nvPr/>
        </p:nvSpPr>
        <p:spPr>
          <a:xfrm rot="-5400000">
            <a:off x="4192944" y="3541523"/>
            <a:ext cx="689667" cy="1004766"/>
          </a:xfrm>
          <a:prstGeom prst="donut">
            <a:avLst>
              <a:gd name="adj" fmla="val 11257"/>
            </a:avLst>
          </a:prstGeom>
          <a:solidFill>
            <a:srgbClr val="953735"/>
          </a:solidFill>
          <a:ln w="38100" cap="flat" cmpd="sng">
            <a:solidFill>
              <a:srgbClr val="63242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3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9"/>
          <p:cNvSpPr txBox="1"/>
          <p:nvPr/>
        </p:nvSpPr>
        <p:spPr>
          <a:xfrm>
            <a:off x="1099757" y="0"/>
            <a:ext cx="76668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happens when the two chlorine atoms share a valence electron?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pSp>
        <p:nvGrpSpPr>
          <p:cNvPr id="557" name="Google Shape;557;p40"/>
          <p:cNvGrpSpPr/>
          <p:nvPr/>
        </p:nvGrpSpPr>
        <p:grpSpPr>
          <a:xfrm>
            <a:off x="1099751" y="1705233"/>
            <a:ext cx="7748391" cy="4953556"/>
            <a:chOff x="2142802" y="132705"/>
            <a:chExt cx="6754767" cy="5895889"/>
          </a:xfrm>
        </p:grpSpPr>
        <p:sp>
          <p:nvSpPr>
            <p:cNvPr id="558" name="Google Shape;558;p40"/>
            <p:cNvSpPr/>
            <p:nvPr/>
          </p:nvSpPr>
          <p:spPr>
            <a:xfrm>
              <a:off x="2445350"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p40"/>
            <p:cNvSpPr txBox="1"/>
            <p:nvPr/>
          </p:nvSpPr>
          <p:spPr>
            <a:xfrm>
              <a:off x="2949192" y="4132808"/>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nvGrpSpPr>
            <p:cNvPr id="560" name="Google Shape;560;p40"/>
            <p:cNvGrpSpPr/>
            <p:nvPr/>
          </p:nvGrpSpPr>
          <p:grpSpPr>
            <a:xfrm>
              <a:off x="4416796" y="3829484"/>
              <a:ext cx="2142052" cy="2199110"/>
              <a:chOff x="4416796" y="3829484"/>
              <a:chExt cx="2142052" cy="2199110"/>
            </a:xfrm>
          </p:grpSpPr>
          <p:sp>
            <p:nvSpPr>
              <p:cNvPr id="561" name="Google Shape;561;p40"/>
              <p:cNvSpPr/>
              <p:nvPr/>
            </p:nvSpPr>
            <p:spPr>
              <a:xfrm>
                <a:off x="4416796"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p40"/>
              <p:cNvSpPr txBox="1"/>
              <p:nvPr/>
            </p:nvSpPr>
            <p:spPr>
              <a:xfrm>
                <a:off x="5024145" y="4132808"/>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1400" b="0" i="0" u="none" strike="noStrike" cap="none">
                  <a:solidFill>
                    <a:srgbClr val="000000"/>
                  </a:solidFill>
                  <a:latin typeface="Arial"/>
                  <a:ea typeface="Arial"/>
                  <a:cs typeface="Arial"/>
                  <a:sym typeface="Arial"/>
                </a:endParaRPr>
              </a:p>
            </p:txBody>
          </p:sp>
        </p:grpSp>
        <p:cxnSp>
          <p:nvCxnSpPr>
            <p:cNvPr id="563" name="Google Shape;563;p40"/>
            <p:cNvCxnSpPr/>
            <p:nvPr/>
          </p:nvCxnSpPr>
          <p:spPr>
            <a:xfrm>
              <a:off x="4454708" y="1853144"/>
              <a:ext cx="0" cy="197634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grpSp>
          <p:nvGrpSpPr>
            <p:cNvPr id="564" name="Google Shape;564;p40"/>
            <p:cNvGrpSpPr/>
            <p:nvPr/>
          </p:nvGrpSpPr>
          <p:grpSpPr>
            <a:xfrm>
              <a:off x="4587402" y="132705"/>
              <a:ext cx="2142052" cy="2199110"/>
              <a:chOff x="4416796" y="3829484"/>
              <a:chExt cx="2142052" cy="2199110"/>
            </a:xfrm>
          </p:grpSpPr>
          <p:sp>
            <p:nvSpPr>
              <p:cNvPr id="565" name="Google Shape;565;p40"/>
              <p:cNvSpPr/>
              <p:nvPr/>
            </p:nvSpPr>
            <p:spPr>
              <a:xfrm>
                <a:off x="4416796"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p40"/>
              <p:cNvSpPr txBox="1"/>
              <p:nvPr/>
            </p:nvSpPr>
            <p:spPr>
              <a:xfrm>
                <a:off x="4853539" y="4303424"/>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grpSp>
          <p:nvGrpSpPr>
            <p:cNvPr id="567" name="Google Shape;567;p40"/>
            <p:cNvGrpSpPr/>
            <p:nvPr/>
          </p:nvGrpSpPr>
          <p:grpSpPr>
            <a:xfrm>
              <a:off x="2142802" y="132705"/>
              <a:ext cx="2142052" cy="2199110"/>
              <a:chOff x="4416796" y="3829484"/>
              <a:chExt cx="2142052" cy="2199110"/>
            </a:xfrm>
          </p:grpSpPr>
          <p:sp>
            <p:nvSpPr>
              <p:cNvPr id="568" name="Google Shape;568;p40"/>
              <p:cNvSpPr/>
              <p:nvPr/>
            </p:nvSpPr>
            <p:spPr>
              <a:xfrm>
                <a:off x="4416796"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9" name="Google Shape;569;p40"/>
              <p:cNvSpPr txBox="1"/>
              <p:nvPr/>
            </p:nvSpPr>
            <p:spPr>
              <a:xfrm>
                <a:off x="5033624" y="4303424"/>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sp>
          <p:nvSpPr>
            <p:cNvPr id="570" name="Google Shape;570;p40"/>
            <p:cNvSpPr txBox="1"/>
            <p:nvPr/>
          </p:nvSpPr>
          <p:spPr>
            <a:xfrm>
              <a:off x="6881103" y="853097"/>
              <a:ext cx="2016466"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Two Chlorine Atoms</a:t>
              </a:r>
              <a:endParaRPr sz="1400" b="0" i="0" u="none" strike="noStrike" cap="none">
                <a:solidFill>
                  <a:srgbClr val="000000"/>
                </a:solidFill>
                <a:latin typeface="Arial"/>
                <a:ea typeface="Arial"/>
                <a:cs typeface="Arial"/>
                <a:sym typeface="Arial"/>
              </a:endParaRPr>
            </a:p>
          </p:txBody>
        </p:sp>
      </p:grpSp>
      <p:sp>
        <p:nvSpPr>
          <p:cNvPr id="571" name="Google Shape;571;p4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40"/>
          <p:cNvSpPr txBox="1"/>
          <p:nvPr/>
        </p:nvSpPr>
        <p:spPr>
          <a:xfrm>
            <a:off x="1099757" y="0"/>
            <a:ext cx="76668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name of the bond made through sharing electrons?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41"/>
          <p:cNvGrpSpPr/>
          <p:nvPr/>
        </p:nvGrpSpPr>
        <p:grpSpPr>
          <a:xfrm>
            <a:off x="1099751" y="1705233"/>
            <a:ext cx="7748391" cy="4953556"/>
            <a:chOff x="2142802" y="132705"/>
            <a:chExt cx="6754767" cy="5895889"/>
          </a:xfrm>
        </p:grpSpPr>
        <p:sp>
          <p:nvSpPr>
            <p:cNvPr id="579" name="Google Shape;579;p41"/>
            <p:cNvSpPr/>
            <p:nvPr/>
          </p:nvSpPr>
          <p:spPr>
            <a:xfrm>
              <a:off x="2445350"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41"/>
            <p:cNvSpPr txBox="1"/>
            <p:nvPr/>
          </p:nvSpPr>
          <p:spPr>
            <a:xfrm>
              <a:off x="2949192" y="4132808"/>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nvGrpSpPr>
            <p:cNvPr id="581" name="Google Shape;581;p41"/>
            <p:cNvGrpSpPr/>
            <p:nvPr/>
          </p:nvGrpSpPr>
          <p:grpSpPr>
            <a:xfrm>
              <a:off x="4416796" y="3829484"/>
              <a:ext cx="2142052" cy="2199110"/>
              <a:chOff x="4416796" y="3829484"/>
              <a:chExt cx="2142052" cy="2199110"/>
            </a:xfrm>
          </p:grpSpPr>
          <p:sp>
            <p:nvSpPr>
              <p:cNvPr id="582" name="Google Shape;582;p41"/>
              <p:cNvSpPr/>
              <p:nvPr/>
            </p:nvSpPr>
            <p:spPr>
              <a:xfrm>
                <a:off x="4416796"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41"/>
              <p:cNvSpPr txBox="1"/>
              <p:nvPr/>
            </p:nvSpPr>
            <p:spPr>
              <a:xfrm>
                <a:off x="5024145" y="4132808"/>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1400" b="0" i="0" u="none" strike="noStrike" cap="none">
                  <a:solidFill>
                    <a:srgbClr val="000000"/>
                  </a:solidFill>
                  <a:latin typeface="Arial"/>
                  <a:ea typeface="Arial"/>
                  <a:cs typeface="Arial"/>
                  <a:sym typeface="Arial"/>
                </a:endParaRPr>
              </a:p>
            </p:txBody>
          </p:sp>
        </p:grpSp>
        <p:cxnSp>
          <p:nvCxnSpPr>
            <p:cNvPr id="584" name="Google Shape;584;p41"/>
            <p:cNvCxnSpPr/>
            <p:nvPr/>
          </p:nvCxnSpPr>
          <p:spPr>
            <a:xfrm>
              <a:off x="4454708" y="1853144"/>
              <a:ext cx="0" cy="197634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grpSp>
          <p:nvGrpSpPr>
            <p:cNvPr id="585" name="Google Shape;585;p41"/>
            <p:cNvGrpSpPr/>
            <p:nvPr/>
          </p:nvGrpSpPr>
          <p:grpSpPr>
            <a:xfrm>
              <a:off x="4587402" y="132705"/>
              <a:ext cx="2142052" cy="2199110"/>
              <a:chOff x="4416796" y="3829484"/>
              <a:chExt cx="2142052" cy="2199110"/>
            </a:xfrm>
          </p:grpSpPr>
          <p:sp>
            <p:nvSpPr>
              <p:cNvPr id="586" name="Google Shape;586;p41"/>
              <p:cNvSpPr/>
              <p:nvPr/>
            </p:nvSpPr>
            <p:spPr>
              <a:xfrm>
                <a:off x="4416796"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41"/>
              <p:cNvSpPr txBox="1"/>
              <p:nvPr/>
            </p:nvSpPr>
            <p:spPr>
              <a:xfrm>
                <a:off x="4853539" y="4303424"/>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grpSp>
          <p:nvGrpSpPr>
            <p:cNvPr id="588" name="Google Shape;588;p41"/>
            <p:cNvGrpSpPr/>
            <p:nvPr/>
          </p:nvGrpSpPr>
          <p:grpSpPr>
            <a:xfrm>
              <a:off x="2142802" y="132705"/>
              <a:ext cx="2142052" cy="2199110"/>
              <a:chOff x="4416796" y="3829484"/>
              <a:chExt cx="2142052" cy="2199110"/>
            </a:xfrm>
          </p:grpSpPr>
          <p:sp>
            <p:nvSpPr>
              <p:cNvPr id="589" name="Google Shape;589;p41"/>
              <p:cNvSpPr/>
              <p:nvPr/>
            </p:nvSpPr>
            <p:spPr>
              <a:xfrm>
                <a:off x="4416796" y="3829484"/>
                <a:ext cx="2142052" cy="219911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41"/>
              <p:cNvSpPr txBox="1"/>
              <p:nvPr/>
            </p:nvSpPr>
            <p:spPr>
              <a:xfrm>
                <a:off x="5033624" y="4303424"/>
                <a:ext cx="966767"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1" i="0" u="none" strike="noStrike" cap="none">
                    <a:solidFill>
                      <a:schemeClr val="dk1"/>
                    </a:solidFill>
                    <a:latin typeface="Calibri"/>
                    <a:ea typeface="Calibri"/>
                    <a:cs typeface="Calibri"/>
                    <a:sym typeface="Calibri"/>
                  </a:rPr>
                  <a:t>Cl</a:t>
                </a:r>
                <a:endParaRPr sz="7500" b="1" i="0" u="none" strike="noStrike" cap="none">
                  <a:solidFill>
                    <a:schemeClr val="dk1"/>
                  </a:solidFill>
                  <a:latin typeface="Calibri"/>
                  <a:ea typeface="Calibri"/>
                  <a:cs typeface="Calibri"/>
                  <a:sym typeface="Calibri"/>
                </a:endParaRPr>
              </a:p>
            </p:txBody>
          </p:sp>
        </p:grpSp>
        <p:sp>
          <p:nvSpPr>
            <p:cNvPr id="591" name="Google Shape;591;p41"/>
            <p:cNvSpPr txBox="1"/>
            <p:nvPr/>
          </p:nvSpPr>
          <p:spPr>
            <a:xfrm>
              <a:off x="6881103" y="853097"/>
              <a:ext cx="2016466"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Two Chlorine Atoms</a:t>
              </a:r>
              <a:endParaRPr sz="1400" b="0" i="0" u="none" strike="noStrike" cap="none">
                <a:solidFill>
                  <a:srgbClr val="000000"/>
                </a:solidFill>
                <a:latin typeface="Arial"/>
                <a:ea typeface="Arial"/>
                <a:cs typeface="Arial"/>
                <a:sym typeface="Arial"/>
              </a:endParaRPr>
            </a:p>
          </p:txBody>
        </p:sp>
      </p:grpSp>
      <p:sp>
        <p:nvSpPr>
          <p:cNvPr id="592" name="Google Shape;592;p4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41"/>
          <p:cNvSpPr txBox="1"/>
          <p:nvPr/>
        </p:nvSpPr>
        <p:spPr>
          <a:xfrm>
            <a:off x="1099757" y="0"/>
            <a:ext cx="76668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happens to the chlorine atoms after a covalent bond has been formed?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2"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0" name="Google Shape;600;p42"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43" descr="Valency: Methods of Determination, Uses, Videos and Solved Examples"/>
          <p:cNvPicPr preferRelativeResize="0"/>
          <p:nvPr/>
        </p:nvPicPr>
        <p:blipFill rotWithShape="1">
          <a:blip r:embed="rId3">
            <a:alphaModFix/>
          </a:blip>
          <a:srcRect/>
          <a:stretch/>
        </p:blipFill>
        <p:spPr>
          <a:xfrm>
            <a:off x="1788360" y="1553862"/>
            <a:ext cx="7355640" cy="5032289"/>
          </a:xfrm>
          <a:prstGeom prst="rect">
            <a:avLst/>
          </a:prstGeom>
          <a:noFill/>
          <a:ln>
            <a:noFill/>
          </a:ln>
        </p:spPr>
      </p:pic>
      <p:sp>
        <p:nvSpPr>
          <p:cNvPr id="607" name="Google Shape;607;p43"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8" name="Google Shape;608;p43"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44" descr="chlorine .jpg"/>
          <p:cNvPicPr preferRelativeResize="0"/>
          <p:nvPr/>
        </p:nvPicPr>
        <p:blipFill rotWithShape="1">
          <a:blip r:embed="rId3">
            <a:alphaModFix/>
          </a:blip>
          <a:srcRect l="15286" t="9399" r="16121" b="19002"/>
          <a:stretch/>
        </p:blipFill>
        <p:spPr>
          <a:xfrm>
            <a:off x="2303111" y="1200834"/>
            <a:ext cx="4537777" cy="4701544"/>
          </a:xfrm>
          <a:prstGeom prst="rect">
            <a:avLst/>
          </a:prstGeom>
          <a:noFill/>
          <a:ln>
            <a:noFill/>
          </a:ln>
        </p:spPr>
      </p:pic>
      <p:sp>
        <p:nvSpPr>
          <p:cNvPr id="615" name="Google Shape;615;p4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6" name="Google Shape;616;p44"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5"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6"/>
          <p:cNvSpPr txBox="1"/>
          <p:nvPr/>
        </p:nvSpPr>
        <p:spPr>
          <a:xfrm>
            <a:off x="1340623" y="108411"/>
            <a:ext cx="6394707"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r>
              <a:rPr lang="en-US" sz="4000">
                <a:solidFill>
                  <a:schemeClr val="dk1"/>
                </a:solidFill>
                <a:latin typeface="Calibri"/>
                <a:ea typeface="Calibri"/>
                <a:cs typeface="Calibri"/>
                <a:sym typeface="Calibri"/>
              </a:rPr>
              <a:t>What is a covalent bond?</a:t>
            </a:r>
            <a:endParaRPr sz="1400" b="0" i="0" u="none" strike="noStrike" cap="none">
              <a:solidFill>
                <a:srgbClr val="000000"/>
              </a:solidFill>
              <a:latin typeface="Arial"/>
              <a:ea typeface="Arial"/>
              <a:cs typeface="Arial"/>
              <a:sym typeface="Arial"/>
            </a:endParaRPr>
          </a:p>
        </p:txBody>
      </p:sp>
      <p:sp>
        <p:nvSpPr>
          <p:cNvPr id="629" name="Google Shape;629;p46"/>
          <p:cNvSpPr/>
          <p:nvPr/>
        </p:nvSpPr>
        <p:spPr>
          <a:xfrm>
            <a:off x="7594327"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0" name="Google Shape;630;p46"/>
          <p:cNvSpPr/>
          <p:nvPr/>
        </p:nvSpPr>
        <p:spPr>
          <a:xfrm>
            <a:off x="7178452" y="4635573"/>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31" name="Google Shape;631;p46"/>
          <p:cNvGrpSpPr/>
          <p:nvPr/>
        </p:nvGrpSpPr>
        <p:grpSpPr>
          <a:xfrm>
            <a:off x="1340623" y="2155814"/>
            <a:ext cx="6617993" cy="4449197"/>
            <a:chOff x="611524" y="1303139"/>
            <a:chExt cx="7484959" cy="5316748"/>
          </a:xfrm>
        </p:grpSpPr>
        <p:pic>
          <p:nvPicPr>
            <p:cNvPr id="632" name="Google Shape;632;p46" descr="Sodium and Chlorine Atom.jpg"/>
            <p:cNvPicPr preferRelativeResize="0"/>
            <p:nvPr/>
          </p:nvPicPr>
          <p:blipFill rotWithShape="1">
            <a:blip r:embed="rId3">
              <a:alphaModFix/>
            </a:blip>
            <a:srcRect t="45430" b="-1"/>
            <a:stretch/>
          </p:blipFill>
          <p:spPr>
            <a:xfrm rot="5400000">
              <a:off x="265095" y="1651338"/>
              <a:ext cx="4435337" cy="3742478"/>
            </a:xfrm>
            <a:prstGeom prst="rect">
              <a:avLst/>
            </a:prstGeom>
            <a:noFill/>
            <a:ln>
              <a:noFill/>
            </a:ln>
          </p:spPr>
        </p:pic>
        <p:pic>
          <p:nvPicPr>
            <p:cNvPr id="633" name="Google Shape;633;p46" descr="Sodium and Chlorine Atom.jpg"/>
            <p:cNvPicPr preferRelativeResize="0"/>
            <p:nvPr/>
          </p:nvPicPr>
          <p:blipFill rotWithShape="1">
            <a:blip r:embed="rId3">
              <a:alphaModFix/>
            </a:blip>
            <a:srcRect t="45430" b="-1"/>
            <a:stretch/>
          </p:blipFill>
          <p:spPr>
            <a:xfrm rot="-5400000">
              <a:off x="4007575" y="1649569"/>
              <a:ext cx="4435337" cy="3742478"/>
            </a:xfrm>
            <a:prstGeom prst="rect">
              <a:avLst/>
            </a:prstGeom>
            <a:noFill/>
            <a:ln>
              <a:noFill/>
            </a:ln>
          </p:spPr>
        </p:pic>
        <p:sp>
          <p:nvSpPr>
            <p:cNvPr id="634" name="Google Shape;634;p46"/>
            <p:cNvSpPr/>
            <p:nvPr/>
          </p:nvSpPr>
          <p:spPr>
            <a:xfrm>
              <a:off x="4225643"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5" name="Google Shape;635;p46"/>
            <p:cNvSpPr/>
            <p:nvPr/>
          </p:nvSpPr>
          <p:spPr>
            <a:xfrm>
              <a:off x="611524"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sp>
          <p:nvSpPr>
            <p:cNvPr id="636" name="Google Shape;636;p46"/>
            <p:cNvSpPr/>
            <p:nvPr/>
          </p:nvSpPr>
          <p:spPr>
            <a:xfrm flipH="1">
              <a:off x="4482363"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cxnSp>
          <p:nvCxnSpPr>
            <p:cNvPr id="637" name="Google Shape;637;p46"/>
            <p:cNvCxnSpPr/>
            <p:nvPr/>
          </p:nvCxnSpPr>
          <p:spPr>
            <a:xfrm>
              <a:off x="4354004" y="2316960"/>
              <a:ext cx="0" cy="1013248"/>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638" name="Google Shape;638;p46"/>
            <p:cNvSpPr txBox="1"/>
            <p:nvPr/>
          </p:nvSpPr>
          <p:spPr>
            <a:xfrm>
              <a:off x="3644955" y="1687396"/>
              <a:ext cx="1576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Shared</a:t>
              </a:r>
              <a:endParaRPr sz="1400" b="0" i="0" u="none" strike="noStrike" cap="none">
                <a:solidFill>
                  <a:srgbClr val="000000"/>
                </a:solidFill>
                <a:latin typeface="Arial"/>
                <a:ea typeface="Arial"/>
                <a:cs typeface="Arial"/>
                <a:sym typeface="Arial"/>
              </a:endParaRPr>
            </a:p>
          </p:txBody>
        </p:sp>
      </p:grpSp>
      <p:sp>
        <p:nvSpPr>
          <p:cNvPr id="639" name="Google Shape;639;p4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47" descr="chlorine .jpg"/>
          <p:cNvPicPr preferRelativeResize="0"/>
          <p:nvPr/>
        </p:nvPicPr>
        <p:blipFill rotWithShape="1">
          <a:blip r:embed="rId3">
            <a:alphaModFix/>
          </a:blip>
          <a:srcRect l="15286" t="9399" r="16121" b="19002"/>
          <a:stretch/>
        </p:blipFill>
        <p:spPr>
          <a:xfrm>
            <a:off x="2303111" y="1583895"/>
            <a:ext cx="4537777" cy="4701544"/>
          </a:xfrm>
          <a:prstGeom prst="rect">
            <a:avLst/>
          </a:prstGeom>
          <a:noFill/>
          <a:ln>
            <a:noFill/>
          </a:ln>
        </p:spPr>
      </p:pic>
      <p:sp>
        <p:nvSpPr>
          <p:cNvPr id="646" name="Google Shape;646;p47"/>
          <p:cNvSpPr txBox="1"/>
          <p:nvPr/>
        </p:nvSpPr>
        <p:spPr>
          <a:xfrm>
            <a:off x="1340623" y="108411"/>
            <a:ext cx="6394707"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Is this an example of a covalent bond? Explain.</a:t>
            </a:r>
            <a:endParaRPr sz="1400" b="0" i="0" u="none" strike="noStrike" cap="none">
              <a:solidFill>
                <a:srgbClr val="000000"/>
              </a:solidFill>
              <a:latin typeface="Arial"/>
              <a:ea typeface="Arial"/>
              <a:cs typeface="Arial"/>
              <a:sym typeface="Arial"/>
            </a:endParaRPr>
          </a:p>
        </p:txBody>
      </p:sp>
      <p:sp>
        <p:nvSpPr>
          <p:cNvPr id="647" name="Google Shape;647;p4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8"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4" name="Google Shape;654;p48"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9"/>
          <p:cNvSpPr txBox="1"/>
          <p:nvPr/>
        </p:nvSpPr>
        <p:spPr>
          <a:xfrm>
            <a:off x="2566050" y="1153225"/>
            <a:ext cx="3239400" cy="102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Covalent </a:t>
            </a:r>
            <a:endParaRPr sz="6400" b="1" i="0" u="none" strike="noStrike" cap="none">
              <a:solidFill>
                <a:srgbClr val="000000"/>
              </a:solidFill>
            </a:endParaRPr>
          </a:p>
        </p:txBody>
      </p:sp>
      <p:cxnSp>
        <p:nvCxnSpPr>
          <p:cNvPr id="661" name="Google Shape;661;p49"/>
          <p:cNvCxnSpPr/>
          <p:nvPr/>
        </p:nvCxnSpPr>
        <p:spPr>
          <a:xfrm flipH="1">
            <a:off x="2385508" y="2110099"/>
            <a:ext cx="470866" cy="916729"/>
          </a:xfrm>
          <a:prstGeom prst="straightConnector1">
            <a:avLst/>
          </a:prstGeom>
          <a:noFill/>
          <a:ln w="5715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662" name="Google Shape;662;p49"/>
          <p:cNvSpPr txBox="1"/>
          <p:nvPr/>
        </p:nvSpPr>
        <p:spPr>
          <a:xfrm>
            <a:off x="1711998" y="3888525"/>
            <a:ext cx="11274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500" b="0" i="0" u="none" strike="noStrike" cap="none">
                <a:solidFill>
                  <a:schemeClr val="dk1"/>
                </a:solidFill>
                <a:latin typeface="Calibri"/>
                <a:ea typeface="Calibri"/>
                <a:cs typeface="Calibri"/>
                <a:sym typeface="Calibri"/>
              </a:rPr>
              <a:t>(prefix)</a:t>
            </a:r>
            <a:endParaRPr sz="900" b="0" i="0" u="none" strike="noStrike" cap="none">
              <a:solidFill>
                <a:srgbClr val="000000"/>
              </a:solidFill>
              <a:latin typeface="Arial"/>
              <a:ea typeface="Arial"/>
              <a:cs typeface="Arial"/>
              <a:sym typeface="Arial"/>
            </a:endParaRPr>
          </a:p>
        </p:txBody>
      </p:sp>
      <p:sp>
        <p:nvSpPr>
          <p:cNvPr id="663" name="Google Shape;663;p4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4" name="Google Shape;664;p49"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665" name="Google Shape;665;p49"/>
          <p:cNvCxnSpPr/>
          <p:nvPr/>
        </p:nvCxnSpPr>
        <p:spPr>
          <a:xfrm>
            <a:off x="5295821" y="2110099"/>
            <a:ext cx="351216" cy="816191"/>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666" name="Google Shape;666;p49"/>
          <p:cNvSpPr txBox="1"/>
          <p:nvPr/>
        </p:nvSpPr>
        <p:spPr>
          <a:xfrm>
            <a:off x="4899975" y="3952300"/>
            <a:ext cx="17532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500">
                <a:solidFill>
                  <a:schemeClr val="dk1"/>
                </a:solidFill>
                <a:latin typeface="Calibri"/>
                <a:ea typeface="Calibri"/>
                <a:cs typeface="Calibri"/>
                <a:sym typeface="Calibri"/>
              </a:rPr>
              <a:t>(root word)</a:t>
            </a:r>
            <a:endParaRPr sz="2500" b="0" i="0" u="none" strike="noStrike" cap="none">
              <a:solidFill>
                <a:srgbClr val="000000"/>
              </a:solidFill>
              <a:latin typeface="Arial"/>
              <a:ea typeface="Arial"/>
              <a:cs typeface="Arial"/>
              <a:sym typeface="Arial"/>
            </a:endParaRPr>
          </a:p>
        </p:txBody>
      </p:sp>
      <p:sp>
        <p:nvSpPr>
          <p:cNvPr id="667" name="Google Shape;667;p49"/>
          <p:cNvSpPr txBox="1"/>
          <p:nvPr/>
        </p:nvSpPr>
        <p:spPr>
          <a:xfrm>
            <a:off x="1546850" y="2926300"/>
            <a:ext cx="14577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Cov </a:t>
            </a:r>
            <a:endParaRPr sz="6400" b="1" i="0" u="none" strike="noStrike" cap="none">
              <a:solidFill>
                <a:srgbClr val="000000"/>
              </a:solidFill>
            </a:endParaRPr>
          </a:p>
        </p:txBody>
      </p:sp>
      <p:sp>
        <p:nvSpPr>
          <p:cNvPr id="668" name="Google Shape;668;p49"/>
          <p:cNvSpPr txBox="1"/>
          <p:nvPr/>
        </p:nvSpPr>
        <p:spPr>
          <a:xfrm>
            <a:off x="4614975" y="2926300"/>
            <a:ext cx="23232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valent </a:t>
            </a:r>
            <a:endParaRPr sz="6400" b="1" i="0" u="none" strike="noStrike" cap="none">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dbee1bc53e_0_28"/>
          <p:cNvSpPr txBox="1"/>
          <p:nvPr/>
        </p:nvSpPr>
        <p:spPr>
          <a:xfrm>
            <a:off x="2566050" y="1153225"/>
            <a:ext cx="32394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Covalent </a:t>
            </a:r>
            <a:endParaRPr sz="6400" b="1" i="0" u="none" strike="noStrike" cap="none">
              <a:solidFill>
                <a:srgbClr val="000000"/>
              </a:solidFill>
            </a:endParaRPr>
          </a:p>
        </p:txBody>
      </p:sp>
      <p:cxnSp>
        <p:nvCxnSpPr>
          <p:cNvPr id="675" name="Google Shape;675;gdbee1bc53e_0_28"/>
          <p:cNvCxnSpPr/>
          <p:nvPr/>
        </p:nvCxnSpPr>
        <p:spPr>
          <a:xfrm flipH="1">
            <a:off x="2385374" y="2110099"/>
            <a:ext cx="471000" cy="916800"/>
          </a:xfrm>
          <a:prstGeom prst="straightConnector1">
            <a:avLst/>
          </a:prstGeom>
          <a:noFill/>
          <a:ln w="57150" cap="flat" cmpd="sng">
            <a:solidFill>
              <a:srgbClr val="FF0000"/>
            </a:solidFill>
            <a:prstDash val="solid"/>
            <a:round/>
            <a:headEnd type="none" w="sm" len="sm"/>
            <a:tailEnd type="stealth" w="med" len="med"/>
          </a:ln>
          <a:effectLst>
            <a:outerShdw blurRad="40000" dist="20000" dir="5400000" rotWithShape="0">
              <a:srgbClr val="000000">
                <a:alpha val="37250"/>
              </a:srgbClr>
            </a:outerShdw>
          </a:effectLst>
        </p:spPr>
      </p:cxnSp>
      <p:sp>
        <p:nvSpPr>
          <p:cNvPr id="676" name="Google Shape;676;gdbee1bc53e_0_28"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7" name="Google Shape;677;gdbee1bc53e_0_28"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678" name="Google Shape;678;gdbee1bc53e_0_28"/>
          <p:cNvSpPr txBox="1"/>
          <p:nvPr/>
        </p:nvSpPr>
        <p:spPr>
          <a:xfrm>
            <a:off x="1546850" y="2926300"/>
            <a:ext cx="14577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Cov </a:t>
            </a:r>
            <a:endParaRPr sz="6400" b="1" i="0" u="none" strike="noStrike" cap="none">
              <a:solidFill>
                <a:srgbClr val="000000"/>
              </a:solidFill>
            </a:endParaRPr>
          </a:p>
        </p:txBody>
      </p:sp>
      <p:sp>
        <p:nvSpPr>
          <p:cNvPr id="679" name="Google Shape;679;gdbee1bc53e_0_28"/>
          <p:cNvSpPr txBox="1"/>
          <p:nvPr/>
        </p:nvSpPr>
        <p:spPr>
          <a:xfrm>
            <a:off x="4572000" y="2926300"/>
            <a:ext cx="23232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valent </a:t>
            </a:r>
            <a:endParaRPr sz="6400" b="1" i="0" u="none" strike="noStrike" cap="none">
              <a:solidFill>
                <a:srgbClr val="000000"/>
              </a:solidFill>
            </a:endParaRPr>
          </a:p>
        </p:txBody>
      </p:sp>
      <p:sp>
        <p:nvSpPr>
          <p:cNvPr id="680" name="Google Shape;680;gdbee1bc53e_0_28"/>
          <p:cNvSpPr/>
          <p:nvPr/>
        </p:nvSpPr>
        <p:spPr>
          <a:xfrm>
            <a:off x="1540400" y="3026900"/>
            <a:ext cx="1470600" cy="1026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81" name="Google Shape;681;gdbee1bc53e_0_28"/>
          <p:cNvCxnSpPr/>
          <p:nvPr/>
        </p:nvCxnSpPr>
        <p:spPr>
          <a:xfrm>
            <a:off x="2385371" y="4124574"/>
            <a:ext cx="583800" cy="10563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682" name="Google Shape;682;gdbee1bc53e_0_28"/>
          <p:cNvSpPr txBox="1"/>
          <p:nvPr/>
        </p:nvSpPr>
        <p:spPr>
          <a:xfrm>
            <a:off x="1648700" y="5252550"/>
            <a:ext cx="2739300" cy="554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a:solidFill>
                  <a:schemeClr val="dk1"/>
                </a:solidFill>
                <a:latin typeface="Calibri"/>
                <a:ea typeface="Calibri"/>
                <a:cs typeface="Calibri"/>
                <a:sym typeface="Calibri"/>
              </a:rPr>
              <a:t>w</a:t>
            </a:r>
            <a:r>
              <a:rPr lang="en-US" sz="3000" b="0" i="0" u="none" strike="noStrike" cap="none">
                <a:solidFill>
                  <a:schemeClr val="dk1"/>
                </a:solidFill>
                <a:latin typeface="Calibri"/>
                <a:ea typeface="Calibri"/>
                <a:cs typeface="Calibri"/>
                <a:sym typeface="Calibri"/>
              </a:rPr>
              <a:t>ith or </a:t>
            </a:r>
            <a:r>
              <a:rPr lang="en-US" sz="3000">
                <a:solidFill>
                  <a:schemeClr val="dk1"/>
                </a:solidFill>
                <a:latin typeface="Calibri"/>
                <a:ea typeface="Calibri"/>
                <a:cs typeface="Calibri"/>
                <a:sym typeface="Calibri"/>
              </a:rPr>
              <a:t>t</a:t>
            </a:r>
            <a:r>
              <a:rPr lang="en-US" sz="3000" b="0" i="0" u="none" strike="noStrike" cap="none">
                <a:solidFill>
                  <a:schemeClr val="dk1"/>
                </a:solidFill>
                <a:latin typeface="Calibri"/>
                <a:ea typeface="Calibri"/>
                <a:cs typeface="Calibri"/>
                <a:sym typeface="Calibri"/>
              </a:rPr>
              <a:t>ogether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dbee1bc53e_0_46"/>
          <p:cNvSpPr txBox="1"/>
          <p:nvPr/>
        </p:nvSpPr>
        <p:spPr>
          <a:xfrm>
            <a:off x="2566050" y="1153225"/>
            <a:ext cx="32394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Covalent </a:t>
            </a:r>
            <a:endParaRPr sz="6400" b="1" i="0" u="none" strike="noStrike" cap="none">
              <a:solidFill>
                <a:srgbClr val="000000"/>
              </a:solidFill>
            </a:endParaRPr>
          </a:p>
        </p:txBody>
      </p:sp>
      <p:cxnSp>
        <p:nvCxnSpPr>
          <p:cNvPr id="689" name="Google Shape;689;gdbee1bc53e_0_46"/>
          <p:cNvCxnSpPr/>
          <p:nvPr/>
        </p:nvCxnSpPr>
        <p:spPr>
          <a:xfrm flipH="1">
            <a:off x="5223424" y="4027849"/>
            <a:ext cx="471000" cy="916800"/>
          </a:xfrm>
          <a:prstGeom prst="straightConnector1">
            <a:avLst/>
          </a:prstGeom>
          <a:noFill/>
          <a:ln w="57150" cap="flat" cmpd="sng">
            <a:solidFill>
              <a:srgbClr val="FF0000"/>
            </a:solidFill>
            <a:prstDash val="solid"/>
            <a:round/>
            <a:headEnd type="none" w="sm" len="sm"/>
            <a:tailEnd type="stealth" w="med" len="med"/>
          </a:ln>
          <a:effectLst>
            <a:outerShdw blurRad="40000" dist="20000" dir="5400000" rotWithShape="0">
              <a:srgbClr val="000000">
                <a:alpha val="37250"/>
              </a:srgbClr>
            </a:outerShdw>
          </a:effectLst>
        </p:spPr>
      </p:cxnSp>
      <p:sp>
        <p:nvSpPr>
          <p:cNvPr id="690" name="Google Shape;690;gdbee1bc53e_0_4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1" name="Google Shape;691;gdbee1bc53e_0_46"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692" name="Google Shape;692;gdbee1bc53e_0_46"/>
          <p:cNvCxnSpPr/>
          <p:nvPr/>
        </p:nvCxnSpPr>
        <p:spPr>
          <a:xfrm>
            <a:off x="5281921" y="2012749"/>
            <a:ext cx="412500" cy="11115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693" name="Google Shape;693;gdbee1bc53e_0_46"/>
          <p:cNvSpPr txBox="1"/>
          <p:nvPr/>
        </p:nvSpPr>
        <p:spPr>
          <a:xfrm>
            <a:off x="1546850" y="2926300"/>
            <a:ext cx="14577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Cov </a:t>
            </a:r>
            <a:endParaRPr sz="6400" b="1" i="0" u="none" strike="noStrike" cap="none">
              <a:solidFill>
                <a:srgbClr val="000000"/>
              </a:solidFill>
            </a:endParaRPr>
          </a:p>
        </p:txBody>
      </p:sp>
      <p:sp>
        <p:nvSpPr>
          <p:cNvPr id="694" name="Google Shape;694;gdbee1bc53e_0_46"/>
          <p:cNvSpPr txBox="1"/>
          <p:nvPr/>
        </p:nvSpPr>
        <p:spPr>
          <a:xfrm>
            <a:off x="4572000" y="2926300"/>
            <a:ext cx="23232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valent </a:t>
            </a:r>
            <a:endParaRPr sz="6400" b="1" i="0" u="none" strike="noStrike" cap="none">
              <a:solidFill>
                <a:srgbClr val="000000"/>
              </a:solidFill>
            </a:endParaRPr>
          </a:p>
        </p:txBody>
      </p:sp>
      <p:sp>
        <p:nvSpPr>
          <p:cNvPr id="695" name="Google Shape;695;gdbee1bc53e_0_46"/>
          <p:cNvSpPr/>
          <p:nvPr/>
        </p:nvSpPr>
        <p:spPr>
          <a:xfrm>
            <a:off x="4388000" y="3124250"/>
            <a:ext cx="2739300" cy="828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6" name="Google Shape;696;gdbee1bc53e_0_46"/>
          <p:cNvSpPr txBox="1"/>
          <p:nvPr/>
        </p:nvSpPr>
        <p:spPr>
          <a:xfrm>
            <a:off x="4636500" y="5020200"/>
            <a:ext cx="1224600" cy="554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a:solidFill>
                  <a:schemeClr val="dk1"/>
                </a:solidFill>
                <a:latin typeface="Calibri"/>
                <a:ea typeface="Calibri"/>
                <a:cs typeface="Calibri"/>
                <a:sym typeface="Calibri"/>
              </a:rPr>
              <a:t>strong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49" name="Google Shape;149;p7"/>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50" name="Google Shape;150;p7"/>
          <p:cNvSpPr txBox="1"/>
          <p:nvPr/>
        </p:nvSpPr>
        <p:spPr>
          <a:xfrm>
            <a:off x="1048336" y="392017"/>
            <a:ext cx="809566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Matter:</a:t>
            </a:r>
            <a:r>
              <a:rPr lang="en-US" sz="4000" b="0" i="0" u="none" strike="noStrike" cap="none">
                <a:solidFill>
                  <a:schemeClr val="dk1"/>
                </a:solidFill>
                <a:latin typeface="Calibri"/>
                <a:ea typeface="Calibri"/>
                <a:cs typeface="Calibri"/>
                <a:sym typeface="Calibri"/>
              </a:rPr>
              <a:t> has mass and takes up space</a:t>
            </a:r>
            <a:endParaRPr sz="1400" b="0" i="0" u="none" strike="noStrike" cap="none">
              <a:solidFill>
                <a:srgbClr val="000000"/>
              </a:solidFill>
              <a:latin typeface="Arial"/>
              <a:ea typeface="Arial"/>
              <a:cs typeface="Arial"/>
              <a:sym typeface="Arial"/>
            </a:endParaRPr>
          </a:p>
        </p:txBody>
      </p:sp>
      <p:grpSp>
        <p:nvGrpSpPr>
          <p:cNvPr id="151" name="Google Shape;151;p7"/>
          <p:cNvGrpSpPr/>
          <p:nvPr/>
        </p:nvGrpSpPr>
        <p:grpSpPr>
          <a:xfrm>
            <a:off x="2008567" y="1770212"/>
            <a:ext cx="5253722" cy="4735803"/>
            <a:chOff x="2342720" y="1930852"/>
            <a:chExt cx="7004963" cy="4735803"/>
          </a:xfrm>
        </p:grpSpPr>
        <p:sp>
          <p:nvSpPr>
            <p:cNvPr id="152" name="Google Shape;152;p7"/>
            <p:cNvSpPr/>
            <p:nvPr/>
          </p:nvSpPr>
          <p:spPr>
            <a:xfrm>
              <a:off x="2342720" y="1930852"/>
              <a:ext cx="7004963" cy="4735803"/>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7"/>
            <p:cNvPicPr preferRelativeResize="0"/>
            <p:nvPr/>
          </p:nvPicPr>
          <p:blipFill rotWithShape="1">
            <a:blip r:embed="rId3">
              <a:alphaModFix/>
            </a:blip>
            <a:srcRect l="13938" t="12281" r="15692" b="12281"/>
            <a:stretch/>
          </p:blipFill>
          <p:spPr>
            <a:xfrm>
              <a:off x="3630059" y="2476967"/>
              <a:ext cx="1983191" cy="1594518"/>
            </a:xfrm>
            <a:prstGeom prst="rect">
              <a:avLst/>
            </a:prstGeom>
            <a:noFill/>
            <a:ln>
              <a:noFill/>
            </a:ln>
          </p:spPr>
        </p:pic>
        <p:pic>
          <p:nvPicPr>
            <p:cNvPr id="154" name="Google Shape;154;p7"/>
            <p:cNvPicPr preferRelativeResize="0"/>
            <p:nvPr/>
          </p:nvPicPr>
          <p:blipFill rotWithShape="1">
            <a:blip r:embed="rId3">
              <a:alphaModFix/>
            </a:blip>
            <a:srcRect l="13938" t="12281" r="15692" b="12281"/>
            <a:stretch/>
          </p:blipFill>
          <p:spPr>
            <a:xfrm>
              <a:off x="5613250" y="2268226"/>
              <a:ext cx="1983191" cy="1594518"/>
            </a:xfrm>
            <a:prstGeom prst="rect">
              <a:avLst/>
            </a:prstGeom>
            <a:noFill/>
            <a:ln>
              <a:noFill/>
            </a:ln>
          </p:spPr>
        </p:pic>
        <p:pic>
          <p:nvPicPr>
            <p:cNvPr id="155" name="Google Shape;155;p7"/>
            <p:cNvPicPr preferRelativeResize="0"/>
            <p:nvPr/>
          </p:nvPicPr>
          <p:blipFill rotWithShape="1">
            <a:blip r:embed="rId3">
              <a:alphaModFix/>
            </a:blip>
            <a:srcRect l="13938" t="12281" r="15692" b="12281"/>
            <a:stretch/>
          </p:blipFill>
          <p:spPr>
            <a:xfrm>
              <a:off x="3073374" y="4071485"/>
              <a:ext cx="1983191" cy="1594518"/>
            </a:xfrm>
            <a:prstGeom prst="rect">
              <a:avLst/>
            </a:prstGeom>
            <a:noFill/>
            <a:ln>
              <a:noFill/>
            </a:ln>
          </p:spPr>
        </p:pic>
        <p:pic>
          <p:nvPicPr>
            <p:cNvPr id="156" name="Google Shape;156;p7"/>
            <p:cNvPicPr preferRelativeResize="0"/>
            <p:nvPr/>
          </p:nvPicPr>
          <p:blipFill rotWithShape="1">
            <a:blip r:embed="rId3">
              <a:alphaModFix/>
            </a:blip>
            <a:srcRect l="13938" t="12281" r="15692" b="12281"/>
            <a:stretch/>
          </p:blipFill>
          <p:spPr>
            <a:xfrm>
              <a:off x="5056565" y="4660003"/>
              <a:ext cx="1983191" cy="1594518"/>
            </a:xfrm>
            <a:prstGeom prst="rect">
              <a:avLst/>
            </a:prstGeom>
            <a:noFill/>
            <a:ln>
              <a:noFill/>
            </a:ln>
          </p:spPr>
        </p:pic>
        <p:pic>
          <p:nvPicPr>
            <p:cNvPr id="157" name="Google Shape;157;p7"/>
            <p:cNvPicPr preferRelativeResize="0"/>
            <p:nvPr/>
          </p:nvPicPr>
          <p:blipFill rotWithShape="1">
            <a:blip r:embed="rId3">
              <a:alphaModFix/>
            </a:blip>
            <a:srcRect l="13938" t="12281" r="15692" b="12281"/>
            <a:stretch/>
          </p:blipFill>
          <p:spPr>
            <a:xfrm>
              <a:off x="7039755" y="3559615"/>
              <a:ext cx="1983191" cy="1594518"/>
            </a:xfrm>
            <a:prstGeom prst="rect">
              <a:avLst/>
            </a:prstGeom>
            <a:noFill/>
            <a:ln>
              <a:noFill/>
            </a:ln>
          </p:spPr>
        </p:pic>
      </p:grpSp>
      <p:sp>
        <p:nvSpPr>
          <p:cNvPr id="158" name="Google Shape;158;p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52"/>
          <p:cNvSpPr txBox="1"/>
          <p:nvPr/>
        </p:nvSpPr>
        <p:spPr>
          <a:xfrm>
            <a:off x="1470460" y="232836"/>
            <a:ext cx="6581671" cy="30469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Calibri"/>
                <a:ea typeface="Calibri"/>
                <a:cs typeface="Calibri"/>
                <a:sym typeface="Calibri"/>
              </a:rPr>
              <a:t>Co       valent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400"/>
              <a:buFont typeface="Arial"/>
              <a:buNone/>
            </a:pPr>
            <a:endParaRPr sz="6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Calibri"/>
                <a:ea typeface="Calibri"/>
                <a:cs typeface="Calibri"/>
                <a:sym typeface="Calibri"/>
              </a:rPr>
              <a:t>Covalent</a:t>
            </a:r>
            <a:endParaRPr sz="1400" b="0" i="0" u="none" strike="noStrike" cap="none">
              <a:solidFill>
                <a:srgbClr val="000000"/>
              </a:solidFill>
              <a:latin typeface="Arial"/>
              <a:ea typeface="Arial"/>
              <a:cs typeface="Arial"/>
              <a:sym typeface="Arial"/>
            </a:endParaRPr>
          </a:p>
        </p:txBody>
      </p:sp>
      <p:sp>
        <p:nvSpPr>
          <p:cNvPr id="703" name="Google Shape;703;p52"/>
          <p:cNvSpPr txBox="1"/>
          <p:nvPr/>
        </p:nvSpPr>
        <p:spPr>
          <a:xfrm>
            <a:off x="2841782" y="4154132"/>
            <a:ext cx="3512589"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Strong together</a:t>
            </a:r>
            <a:endParaRPr sz="1400" b="0" i="0" u="none" strike="noStrike" cap="none">
              <a:solidFill>
                <a:srgbClr val="000000"/>
              </a:solidFill>
              <a:latin typeface="Arial"/>
              <a:ea typeface="Arial"/>
              <a:cs typeface="Arial"/>
              <a:sym typeface="Arial"/>
            </a:endParaRPr>
          </a:p>
        </p:txBody>
      </p:sp>
      <p:sp>
        <p:nvSpPr>
          <p:cNvPr id="704" name="Google Shape;704;p52"/>
          <p:cNvSpPr/>
          <p:nvPr/>
        </p:nvSpPr>
        <p:spPr>
          <a:xfrm>
            <a:off x="3858134" y="547275"/>
            <a:ext cx="663191" cy="723481"/>
          </a:xfrm>
          <a:prstGeom prst="mathPlus">
            <a:avLst>
              <a:gd name="adj1" fmla="val 2352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5" name="Google Shape;705;p52"/>
          <p:cNvSpPr/>
          <p:nvPr/>
        </p:nvSpPr>
        <p:spPr>
          <a:xfrm>
            <a:off x="4386105" y="3189491"/>
            <a:ext cx="371789" cy="880656"/>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6" name="Google Shape;706;p5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7" name="Google Shape;707;p52"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5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54"/>
          <p:cNvSpPr txBox="1"/>
          <p:nvPr/>
        </p:nvSpPr>
        <p:spPr>
          <a:xfrm>
            <a:off x="849542" y="287551"/>
            <a:ext cx="7936112"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Explain how breaking up the word parts in the word </a:t>
            </a:r>
            <a:r>
              <a:rPr lang="en-US" sz="4000" b="1" i="0" u="none" strike="noStrike" cap="none">
                <a:solidFill>
                  <a:srgbClr val="FF0000"/>
                </a:solidFill>
                <a:latin typeface="Calibri"/>
                <a:ea typeface="Calibri"/>
                <a:cs typeface="Calibri"/>
                <a:sym typeface="Calibri"/>
              </a:rPr>
              <a:t>“covalent</a:t>
            </a:r>
            <a:r>
              <a:rPr lang="en-US" sz="4000" b="0" i="0" u="none" strike="noStrike" cap="none">
                <a:solidFill>
                  <a:srgbClr val="FF0000"/>
                </a:solidFill>
                <a:latin typeface="Calibri"/>
                <a:ea typeface="Calibri"/>
                <a:cs typeface="Calibri"/>
                <a:sym typeface="Calibri"/>
              </a:rPr>
              <a:t>”</a:t>
            </a:r>
            <a:r>
              <a:rPr lang="en-US" sz="4000" b="0" i="0" u="none" strike="noStrike" cap="none">
                <a:solidFill>
                  <a:schemeClr val="dk1"/>
                </a:solidFill>
                <a:latin typeface="Calibri"/>
                <a:ea typeface="Calibri"/>
                <a:cs typeface="Calibri"/>
                <a:sym typeface="Calibri"/>
              </a:rPr>
              <a:t> can help you remember what it means.</a:t>
            </a:r>
            <a:endParaRPr sz="1400" b="0" i="0" u="none" strike="noStrike" cap="none">
              <a:solidFill>
                <a:srgbClr val="000000"/>
              </a:solidFill>
              <a:latin typeface="Arial"/>
              <a:ea typeface="Arial"/>
              <a:cs typeface="Arial"/>
              <a:sym typeface="Arial"/>
            </a:endParaRPr>
          </a:p>
        </p:txBody>
      </p:sp>
      <p:sp>
        <p:nvSpPr>
          <p:cNvPr id="721" name="Google Shape;721;p54"/>
          <p:cNvSpPr txBox="1"/>
          <p:nvPr/>
        </p:nvSpPr>
        <p:spPr>
          <a:xfrm>
            <a:off x="2895538" y="2779150"/>
            <a:ext cx="32394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Covalent </a:t>
            </a:r>
            <a:endParaRPr sz="6400" b="1" i="0" u="none" strike="noStrike" cap="none">
              <a:solidFill>
                <a:srgbClr val="000000"/>
              </a:solidFill>
            </a:endParaRPr>
          </a:p>
        </p:txBody>
      </p:sp>
      <p:cxnSp>
        <p:nvCxnSpPr>
          <p:cNvPr id="722" name="Google Shape;722;p54"/>
          <p:cNvCxnSpPr/>
          <p:nvPr/>
        </p:nvCxnSpPr>
        <p:spPr>
          <a:xfrm flipH="1">
            <a:off x="2714862" y="3736024"/>
            <a:ext cx="471000" cy="916800"/>
          </a:xfrm>
          <a:prstGeom prst="straightConnector1">
            <a:avLst/>
          </a:prstGeom>
          <a:noFill/>
          <a:ln w="57150" cap="flat" cmpd="sng">
            <a:solidFill>
              <a:srgbClr val="FF0000"/>
            </a:solidFill>
            <a:prstDash val="solid"/>
            <a:round/>
            <a:headEnd type="none" w="sm" len="sm"/>
            <a:tailEnd type="stealth" w="med" len="med"/>
          </a:ln>
          <a:effectLst>
            <a:outerShdw blurRad="40000" dist="20000" dir="5400000" rotWithShape="0">
              <a:srgbClr val="000000">
                <a:alpha val="37250"/>
              </a:srgbClr>
            </a:outerShdw>
          </a:effectLst>
        </p:spPr>
      </p:cxnSp>
      <p:sp>
        <p:nvSpPr>
          <p:cNvPr id="723" name="Google Shape;723;p54"/>
          <p:cNvSpPr txBox="1"/>
          <p:nvPr/>
        </p:nvSpPr>
        <p:spPr>
          <a:xfrm>
            <a:off x="2041486" y="5514450"/>
            <a:ext cx="11274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2500" b="0" i="0" u="none" strike="noStrike" cap="none">
                <a:solidFill>
                  <a:schemeClr val="dk1"/>
                </a:solidFill>
                <a:latin typeface="Calibri"/>
                <a:ea typeface="Calibri"/>
                <a:cs typeface="Calibri"/>
                <a:sym typeface="Calibri"/>
              </a:rPr>
              <a:t>(prefix)</a:t>
            </a:r>
            <a:endParaRPr sz="900" b="0" i="0" u="none" strike="noStrike" cap="none">
              <a:solidFill>
                <a:srgbClr val="000000"/>
              </a:solidFill>
              <a:latin typeface="Arial"/>
              <a:ea typeface="Arial"/>
              <a:cs typeface="Arial"/>
              <a:sym typeface="Arial"/>
            </a:endParaRPr>
          </a:p>
        </p:txBody>
      </p:sp>
      <p:cxnSp>
        <p:nvCxnSpPr>
          <p:cNvPr id="724" name="Google Shape;724;p54"/>
          <p:cNvCxnSpPr/>
          <p:nvPr/>
        </p:nvCxnSpPr>
        <p:spPr>
          <a:xfrm>
            <a:off x="5625309" y="3736024"/>
            <a:ext cx="351300" cy="8163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725" name="Google Shape;725;p54"/>
          <p:cNvSpPr txBox="1"/>
          <p:nvPr/>
        </p:nvSpPr>
        <p:spPr>
          <a:xfrm>
            <a:off x="5229462" y="5578225"/>
            <a:ext cx="17532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2500">
                <a:solidFill>
                  <a:schemeClr val="dk1"/>
                </a:solidFill>
                <a:latin typeface="Calibri"/>
                <a:ea typeface="Calibri"/>
                <a:cs typeface="Calibri"/>
                <a:sym typeface="Calibri"/>
              </a:rPr>
              <a:t>(root word)</a:t>
            </a:r>
            <a:endParaRPr sz="2500" b="0" i="0" u="none" strike="noStrike" cap="none">
              <a:solidFill>
                <a:srgbClr val="000000"/>
              </a:solidFill>
              <a:latin typeface="Arial"/>
              <a:ea typeface="Arial"/>
              <a:cs typeface="Arial"/>
              <a:sym typeface="Arial"/>
            </a:endParaRPr>
          </a:p>
        </p:txBody>
      </p:sp>
      <p:sp>
        <p:nvSpPr>
          <p:cNvPr id="726" name="Google Shape;726;p54"/>
          <p:cNvSpPr txBox="1"/>
          <p:nvPr/>
        </p:nvSpPr>
        <p:spPr>
          <a:xfrm>
            <a:off x="1876338" y="4552225"/>
            <a:ext cx="14577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Cov </a:t>
            </a:r>
            <a:endParaRPr sz="6400" b="1" i="0" u="none" strike="noStrike" cap="none">
              <a:solidFill>
                <a:srgbClr val="000000"/>
              </a:solidFill>
            </a:endParaRPr>
          </a:p>
        </p:txBody>
      </p:sp>
      <p:sp>
        <p:nvSpPr>
          <p:cNvPr id="727" name="Google Shape;727;p54"/>
          <p:cNvSpPr txBox="1"/>
          <p:nvPr/>
        </p:nvSpPr>
        <p:spPr>
          <a:xfrm>
            <a:off x="4944463" y="4552225"/>
            <a:ext cx="2323200" cy="102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6400" b="1" i="0" u="none" strike="noStrike" cap="none">
                <a:solidFill>
                  <a:schemeClr val="dk1"/>
                </a:solidFill>
                <a:latin typeface="Calibri"/>
                <a:ea typeface="Calibri"/>
                <a:cs typeface="Calibri"/>
                <a:sym typeface="Calibri"/>
              </a:rPr>
              <a:t>valent </a:t>
            </a:r>
            <a:endParaRPr sz="6400" b="1" i="0" u="none" strike="noStrike" cap="none">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56"/>
          <p:cNvSpPr txBox="1"/>
          <p:nvPr/>
        </p:nvSpPr>
        <p:spPr>
          <a:xfrm>
            <a:off x="2690503" y="1327371"/>
            <a:ext cx="4304266" cy="861774"/>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Chemical Bonds</a:t>
            </a:r>
            <a:endParaRPr sz="1400" b="0" i="0" u="none" strike="noStrike" cap="none">
              <a:solidFill>
                <a:srgbClr val="000000"/>
              </a:solidFill>
              <a:latin typeface="Arial"/>
              <a:ea typeface="Arial"/>
              <a:cs typeface="Arial"/>
              <a:sym typeface="Arial"/>
            </a:endParaRPr>
          </a:p>
        </p:txBody>
      </p:sp>
      <p:sp>
        <p:nvSpPr>
          <p:cNvPr id="734" name="Google Shape;734;p56"/>
          <p:cNvSpPr txBox="1"/>
          <p:nvPr/>
        </p:nvSpPr>
        <p:spPr>
          <a:xfrm>
            <a:off x="0" y="4879335"/>
            <a:ext cx="4195185" cy="861774"/>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735" name="Google Shape;735;p56"/>
          <p:cNvSpPr txBox="1"/>
          <p:nvPr/>
        </p:nvSpPr>
        <p:spPr>
          <a:xfrm>
            <a:off x="4845539" y="4891106"/>
            <a:ext cx="4063683" cy="861774"/>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cxnSp>
        <p:nvCxnSpPr>
          <p:cNvPr id="736" name="Google Shape;736;p56"/>
          <p:cNvCxnSpPr>
            <a:stCxn id="733" idx="2"/>
            <a:endCxn id="734" idx="0"/>
          </p:cNvCxnSpPr>
          <p:nvPr/>
        </p:nvCxnSpPr>
        <p:spPr>
          <a:xfrm flipH="1">
            <a:off x="2097636" y="2189145"/>
            <a:ext cx="2745000" cy="26901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cxnSp>
        <p:nvCxnSpPr>
          <p:cNvPr id="737" name="Google Shape;737;p56"/>
          <p:cNvCxnSpPr>
            <a:stCxn id="733" idx="2"/>
            <a:endCxn id="735" idx="0"/>
          </p:cNvCxnSpPr>
          <p:nvPr/>
        </p:nvCxnSpPr>
        <p:spPr>
          <a:xfrm>
            <a:off x="4842636" y="2189145"/>
            <a:ext cx="2034600" cy="27021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sp>
        <p:nvSpPr>
          <p:cNvPr id="738" name="Google Shape;738;p56"/>
          <p:cNvSpPr txBox="1"/>
          <p:nvPr/>
        </p:nvSpPr>
        <p:spPr>
          <a:xfrm>
            <a:off x="1050324" y="-37126"/>
            <a:ext cx="8093676"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a:solidFill>
                  <a:schemeClr val="dk1"/>
                </a:solidFill>
                <a:latin typeface="Calibri"/>
                <a:ea typeface="Calibri"/>
                <a:cs typeface="Calibri"/>
                <a:sym typeface="Calibri"/>
              </a:rPr>
              <a:t>What are the two types of chemical bonds?</a:t>
            </a:r>
            <a:endParaRPr sz="1400" b="0" i="0" u="none" strike="noStrike" cap="none">
              <a:solidFill>
                <a:srgbClr val="000000"/>
              </a:solidFill>
              <a:latin typeface="Arial"/>
              <a:ea typeface="Arial"/>
              <a:cs typeface="Arial"/>
              <a:sym typeface="Arial"/>
            </a:endParaRPr>
          </a:p>
        </p:txBody>
      </p:sp>
      <p:sp>
        <p:nvSpPr>
          <p:cNvPr id="739" name="Google Shape;739;p56"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7"/>
          <p:cNvSpPr txBox="1"/>
          <p:nvPr/>
        </p:nvSpPr>
        <p:spPr>
          <a:xfrm>
            <a:off x="548719" y="635153"/>
            <a:ext cx="842878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happens during a covalent bond?</a:t>
            </a:r>
            <a:endParaRPr sz="1400" b="0" i="0" u="none" strike="noStrike" cap="none">
              <a:solidFill>
                <a:srgbClr val="000000"/>
              </a:solidFill>
              <a:latin typeface="Arial"/>
              <a:ea typeface="Arial"/>
              <a:cs typeface="Arial"/>
              <a:sym typeface="Arial"/>
            </a:endParaRPr>
          </a:p>
        </p:txBody>
      </p:sp>
      <p:sp>
        <p:nvSpPr>
          <p:cNvPr id="746" name="Google Shape;746;p57"/>
          <p:cNvSpPr/>
          <p:nvPr/>
        </p:nvSpPr>
        <p:spPr>
          <a:xfrm>
            <a:off x="7594327"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7" name="Google Shape;747;p57"/>
          <p:cNvSpPr/>
          <p:nvPr/>
        </p:nvSpPr>
        <p:spPr>
          <a:xfrm>
            <a:off x="7178452" y="4635573"/>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48" name="Google Shape;748;p57"/>
          <p:cNvGrpSpPr/>
          <p:nvPr/>
        </p:nvGrpSpPr>
        <p:grpSpPr>
          <a:xfrm>
            <a:off x="1340623" y="2155814"/>
            <a:ext cx="6617993" cy="4449197"/>
            <a:chOff x="611524" y="1303139"/>
            <a:chExt cx="7484959" cy="5316748"/>
          </a:xfrm>
        </p:grpSpPr>
        <p:pic>
          <p:nvPicPr>
            <p:cNvPr id="749" name="Google Shape;749;p57" descr="Sodium and Chlorine Atom.jpg"/>
            <p:cNvPicPr preferRelativeResize="0"/>
            <p:nvPr/>
          </p:nvPicPr>
          <p:blipFill rotWithShape="1">
            <a:blip r:embed="rId3">
              <a:alphaModFix/>
            </a:blip>
            <a:srcRect t="45430" b="-1"/>
            <a:stretch/>
          </p:blipFill>
          <p:spPr>
            <a:xfrm rot="5400000">
              <a:off x="265095" y="1651338"/>
              <a:ext cx="4435337" cy="3742478"/>
            </a:xfrm>
            <a:prstGeom prst="rect">
              <a:avLst/>
            </a:prstGeom>
            <a:noFill/>
            <a:ln>
              <a:noFill/>
            </a:ln>
          </p:spPr>
        </p:pic>
        <p:pic>
          <p:nvPicPr>
            <p:cNvPr id="750" name="Google Shape;750;p57" descr="Sodium and Chlorine Atom.jpg"/>
            <p:cNvPicPr preferRelativeResize="0"/>
            <p:nvPr/>
          </p:nvPicPr>
          <p:blipFill rotWithShape="1">
            <a:blip r:embed="rId3">
              <a:alphaModFix/>
            </a:blip>
            <a:srcRect t="45430" b="-1"/>
            <a:stretch/>
          </p:blipFill>
          <p:spPr>
            <a:xfrm rot="-5400000">
              <a:off x="4007575" y="1649569"/>
              <a:ext cx="4435337" cy="3742478"/>
            </a:xfrm>
            <a:prstGeom prst="rect">
              <a:avLst/>
            </a:prstGeom>
            <a:noFill/>
            <a:ln>
              <a:noFill/>
            </a:ln>
          </p:spPr>
        </p:pic>
        <p:sp>
          <p:nvSpPr>
            <p:cNvPr id="751" name="Google Shape;751;p57"/>
            <p:cNvSpPr/>
            <p:nvPr/>
          </p:nvSpPr>
          <p:spPr>
            <a:xfrm>
              <a:off x="4225643"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2" name="Google Shape;752;p57"/>
            <p:cNvSpPr/>
            <p:nvPr/>
          </p:nvSpPr>
          <p:spPr>
            <a:xfrm>
              <a:off x="611524"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sp>
          <p:nvSpPr>
            <p:cNvPr id="753" name="Google Shape;753;p57"/>
            <p:cNvSpPr/>
            <p:nvPr/>
          </p:nvSpPr>
          <p:spPr>
            <a:xfrm flipH="1">
              <a:off x="4482363"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cxnSp>
          <p:nvCxnSpPr>
            <p:cNvPr id="754" name="Google Shape;754;p57"/>
            <p:cNvCxnSpPr/>
            <p:nvPr/>
          </p:nvCxnSpPr>
          <p:spPr>
            <a:xfrm>
              <a:off x="4354004" y="2316960"/>
              <a:ext cx="0" cy="1013248"/>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755" name="Google Shape;755;p57"/>
            <p:cNvSpPr txBox="1"/>
            <p:nvPr/>
          </p:nvSpPr>
          <p:spPr>
            <a:xfrm>
              <a:off x="3731138" y="1596334"/>
              <a:ext cx="14454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Shared</a:t>
              </a:r>
              <a:endParaRPr sz="1400" b="0" i="0" u="none" strike="noStrike" cap="none">
                <a:solidFill>
                  <a:srgbClr val="000000"/>
                </a:solidFill>
                <a:latin typeface="Arial"/>
                <a:ea typeface="Arial"/>
                <a:cs typeface="Arial"/>
                <a:sym typeface="Arial"/>
              </a:endParaRPr>
            </a:p>
          </p:txBody>
        </p:sp>
      </p:grpSp>
      <p:sp>
        <p:nvSpPr>
          <p:cNvPr id="756" name="Google Shape;756;p57"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58" descr="chlorine .jpg"/>
          <p:cNvPicPr preferRelativeResize="0"/>
          <p:nvPr/>
        </p:nvPicPr>
        <p:blipFill rotWithShape="1">
          <a:blip r:embed="rId3">
            <a:alphaModFix/>
          </a:blip>
          <a:srcRect l="15286" t="9399" r="16121" b="19002"/>
          <a:stretch/>
        </p:blipFill>
        <p:spPr>
          <a:xfrm>
            <a:off x="0" y="1403844"/>
            <a:ext cx="4537777" cy="4701544"/>
          </a:xfrm>
          <a:prstGeom prst="rect">
            <a:avLst/>
          </a:prstGeom>
          <a:noFill/>
          <a:ln>
            <a:noFill/>
          </a:ln>
        </p:spPr>
      </p:pic>
      <p:pic>
        <p:nvPicPr>
          <p:cNvPr id="763" name="Google Shape;763;p58" descr="chlorine .jpg"/>
          <p:cNvPicPr preferRelativeResize="0"/>
          <p:nvPr/>
        </p:nvPicPr>
        <p:blipFill rotWithShape="1">
          <a:blip r:embed="rId3">
            <a:alphaModFix/>
          </a:blip>
          <a:srcRect l="15286" t="9399" r="16121" b="19002"/>
          <a:stretch/>
        </p:blipFill>
        <p:spPr>
          <a:xfrm>
            <a:off x="4537777" y="1403844"/>
            <a:ext cx="4537777" cy="4701544"/>
          </a:xfrm>
          <a:prstGeom prst="rect">
            <a:avLst/>
          </a:prstGeom>
          <a:noFill/>
          <a:ln>
            <a:noFill/>
          </a:ln>
        </p:spPr>
      </p:pic>
      <p:sp>
        <p:nvSpPr>
          <p:cNvPr id="764" name="Google Shape;764;p58"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58"/>
          <p:cNvSpPr txBox="1"/>
          <p:nvPr/>
        </p:nvSpPr>
        <p:spPr>
          <a:xfrm>
            <a:off x="849542" y="0"/>
            <a:ext cx="801025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Can these two ch</a:t>
            </a:r>
            <a:r>
              <a:rPr lang="en-US" sz="3600">
                <a:solidFill>
                  <a:schemeClr val="dk1"/>
                </a:solidFill>
                <a:latin typeface="Calibri"/>
                <a:ea typeface="Calibri"/>
                <a:cs typeface="Calibri"/>
                <a:sym typeface="Calibri"/>
              </a:rPr>
              <a:t>lorine </a:t>
            </a:r>
            <a:r>
              <a:rPr lang="en-US" sz="3600" b="0" i="0" u="none" strike="noStrike" cap="none">
                <a:solidFill>
                  <a:schemeClr val="dk1"/>
                </a:solidFill>
                <a:latin typeface="Calibri"/>
                <a:ea typeface="Calibri"/>
                <a:cs typeface="Calibri"/>
                <a:sym typeface="Calibri"/>
              </a:rPr>
              <a:t>atoms form a covalent bond? Explain.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1" name="Google Shape;771;p59" descr="chlorine .jpg"/>
          <p:cNvPicPr preferRelativeResize="0"/>
          <p:nvPr/>
        </p:nvPicPr>
        <p:blipFill rotWithShape="1">
          <a:blip r:embed="rId3">
            <a:alphaModFix/>
          </a:blip>
          <a:srcRect l="15286" t="9399" r="16121" b="19002"/>
          <a:stretch/>
        </p:blipFill>
        <p:spPr>
          <a:xfrm>
            <a:off x="0" y="1114336"/>
            <a:ext cx="4537777" cy="4701544"/>
          </a:xfrm>
          <a:prstGeom prst="rect">
            <a:avLst/>
          </a:prstGeom>
          <a:noFill/>
          <a:ln>
            <a:noFill/>
          </a:ln>
        </p:spPr>
      </p:pic>
      <p:pic>
        <p:nvPicPr>
          <p:cNvPr id="772" name="Google Shape;772;p59" descr="chlorine .jpg"/>
          <p:cNvPicPr preferRelativeResize="0"/>
          <p:nvPr/>
        </p:nvPicPr>
        <p:blipFill rotWithShape="1">
          <a:blip r:embed="rId3">
            <a:alphaModFix/>
          </a:blip>
          <a:srcRect l="15286" t="9399" r="16121" b="19002"/>
          <a:stretch/>
        </p:blipFill>
        <p:spPr>
          <a:xfrm>
            <a:off x="4537777" y="1114336"/>
            <a:ext cx="4537777" cy="4701544"/>
          </a:xfrm>
          <a:prstGeom prst="rect">
            <a:avLst/>
          </a:prstGeom>
          <a:noFill/>
          <a:ln>
            <a:noFill/>
          </a:ln>
        </p:spPr>
      </p:pic>
      <p:sp>
        <p:nvSpPr>
          <p:cNvPr id="773" name="Google Shape;773;p5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59"/>
          <p:cNvSpPr txBox="1"/>
          <p:nvPr/>
        </p:nvSpPr>
        <p:spPr>
          <a:xfrm>
            <a:off x="990191" y="0"/>
            <a:ext cx="809993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many valence electrons are needed for </a:t>
            </a:r>
            <a:r>
              <a:rPr lang="en-US" sz="3600">
                <a:solidFill>
                  <a:schemeClr val="dk1"/>
                </a:solidFill>
                <a:latin typeface="Calibri"/>
                <a:ea typeface="Calibri"/>
                <a:cs typeface="Calibri"/>
                <a:sym typeface="Calibri"/>
              </a:rPr>
              <a:t>an </a:t>
            </a:r>
            <a:r>
              <a:rPr lang="en-US" sz="3600" b="0" i="0" u="none" strike="noStrike" cap="none">
                <a:solidFill>
                  <a:schemeClr val="dk1"/>
                </a:solidFill>
                <a:latin typeface="Calibri"/>
                <a:ea typeface="Calibri"/>
                <a:cs typeface="Calibri"/>
                <a:sym typeface="Calibri"/>
              </a:rPr>
              <a:t>atom to be stable?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60" descr="Valency: Methods of Determination, Uses, Videos and Solved Examples"/>
          <p:cNvPicPr preferRelativeResize="0"/>
          <p:nvPr/>
        </p:nvPicPr>
        <p:blipFill rotWithShape="1">
          <a:blip r:embed="rId3">
            <a:alphaModFix/>
          </a:blip>
          <a:srcRect/>
          <a:stretch/>
        </p:blipFill>
        <p:spPr>
          <a:xfrm>
            <a:off x="1788360" y="1553862"/>
            <a:ext cx="7355640" cy="5032289"/>
          </a:xfrm>
          <a:prstGeom prst="rect">
            <a:avLst/>
          </a:prstGeom>
          <a:noFill/>
          <a:ln>
            <a:noFill/>
          </a:ln>
        </p:spPr>
      </p:pic>
      <p:sp>
        <p:nvSpPr>
          <p:cNvPr id="781" name="Google Shape;781;p6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60"/>
          <p:cNvSpPr txBox="1"/>
          <p:nvPr/>
        </p:nvSpPr>
        <p:spPr>
          <a:xfrm>
            <a:off x="829266" y="123402"/>
            <a:ext cx="809993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Why is this sodium atom not an example of a covalent bond?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62"/>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789" name="Google Shape;789;p62"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dbee1bc53e_0_67"/>
          <p:cNvSpPr txBox="1"/>
          <p:nvPr/>
        </p:nvSpPr>
        <p:spPr>
          <a:xfrm>
            <a:off x="1215575" y="108400"/>
            <a:ext cx="74526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Covalent Bond</a:t>
            </a:r>
            <a:r>
              <a:rPr lang="en-US" sz="4000" b="1" i="0" u="none" strike="noStrike" cap="none">
                <a:solidFill>
                  <a:schemeClr val="dk1"/>
                </a:solidFill>
                <a:latin typeface="Calibri"/>
                <a:ea typeface="Calibri"/>
                <a:cs typeface="Calibri"/>
                <a:sym typeface="Calibri"/>
              </a:rPr>
              <a:t>:</a:t>
            </a:r>
            <a:r>
              <a:rPr lang="en-US"/>
              <a:t> </a:t>
            </a:r>
            <a:r>
              <a:rPr lang="en-US" sz="4000" b="0" i="0" u="none" strike="noStrike" cap="none">
                <a:solidFill>
                  <a:schemeClr val="dk1"/>
                </a:solidFill>
                <a:latin typeface="Calibri"/>
                <a:ea typeface="Calibri"/>
                <a:cs typeface="Calibri"/>
                <a:sym typeface="Calibri"/>
              </a:rPr>
              <a:t>A chemical bond in which</a:t>
            </a:r>
            <a:r>
              <a:rPr lang="en-US" sz="4000">
                <a:solidFill>
                  <a:schemeClr val="dk1"/>
                </a:solidFill>
                <a:latin typeface="Calibri"/>
                <a:ea typeface="Calibri"/>
                <a:cs typeface="Calibri"/>
                <a:sym typeface="Calibri"/>
              </a:rPr>
              <a:t> </a:t>
            </a:r>
            <a:r>
              <a:rPr lang="en-US" sz="4000" b="0" i="0" u="none" strike="noStrike" cap="none">
                <a:solidFill>
                  <a:schemeClr val="dk1"/>
                </a:solidFill>
                <a:latin typeface="Calibri"/>
                <a:ea typeface="Calibri"/>
                <a:cs typeface="Calibri"/>
                <a:sym typeface="Calibri"/>
              </a:rPr>
              <a:t>two atoms come</a:t>
            </a:r>
            <a:r>
              <a:rPr lang="en-US"/>
              <a:t> </a:t>
            </a:r>
            <a:r>
              <a:rPr lang="en-US" sz="4000" b="0" i="0" u="none" strike="noStrike" cap="none">
                <a:solidFill>
                  <a:schemeClr val="dk1"/>
                </a:solidFill>
                <a:latin typeface="Calibri"/>
                <a:ea typeface="Calibri"/>
                <a:cs typeface="Calibri"/>
                <a:sym typeface="Calibri"/>
              </a:rPr>
              <a:t>together and share valence electrons</a:t>
            </a:r>
            <a:endParaRPr sz="1400" b="0" i="0" u="none" strike="noStrike" cap="none">
              <a:solidFill>
                <a:srgbClr val="000000"/>
              </a:solidFill>
              <a:latin typeface="Arial"/>
              <a:ea typeface="Arial"/>
              <a:cs typeface="Arial"/>
              <a:sym typeface="Arial"/>
            </a:endParaRPr>
          </a:p>
        </p:txBody>
      </p:sp>
      <p:sp>
        <p:nvSpPr>
          <p:cNvPr id="796" name="Google Shape;796;gdbee1bc53e_0_67"/>
          <p:cNvSpPr/>
          <p:nvPr/>
        </p:nvSpPr>
        <p:spPr>
          <a:xfrm>
            <a:off x="7594327" y="3354264"/>
            <a:ext cx="256800" cy="21630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7" name="Google Shape;797;gdbee1bc53e_0_67"/>
          <p:cNvSpPr/>
          <p:nvPr/>
        </p:nvSpPr>
        <p:spPr>
          <a:xfrm>
            <a:off x="7178452" y="4635573"/>
            <a:ext cx="256800" cy="21630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98" name="Google Shape;798;gdbee1bc53e_0_67"/>
          <p:cNvGrpSpPr/>
          <p:nvPr/>
        </p:nvGrpSpPr>
        <p:grpSpPr>
          <a:xfrm>
            <a:off x="1340640" y="2155780"/>
            <a:ext cx="6618200" cy="4449046"/>
            <a:chOff x="611524" y="1303140"/>
            <a:chExt cx="7484958" cy="5316737"/>
          </a:xfrm>
        </p:grpSpPr>
        <p:pic>
          <p:nvPicPr>
            <p:cNvPr id="799" name="Google Shape;799;gdbee1bc53e_0_67" descr="Sodium and Chlorine Atom.jpg"/>
            <p:cNvPicPr preferRelativeResize="0"/>
            <p:nvPr/>
          </p:nvPicPr>
          <p:blipFill rotWithShape="1">
            <a:blip r:embed="rId3">
              <a:alphaModFix/>
            </a:blip>
            <a:srcRect t="45429"/>
            <a:stretch/>
          </p:blipFill>
          <p:spPr>
            <a:xfrm rot="5400000">
              <a:off x="265095" y="1651338"/>
              <a:ext cx="4435337" cy="3742477"/>
            </a:xfrm>
            <a:prstGeom prst="rect">
              <a:avLst/>
            </a:prstGeom>
            <a:noFill/>
            <a:ln>
              <a:noFill/>
            </a:ln>
          </p:spPr>
        </p:pic>
        <p:pic>
          <p:nvPicPr>
            <p:cNvPr id="800" name="Google Shape;800;gdbee1bc53e_0_67" descr="Sodium and Chlorine Atom.jpg"/>
            <p:cNvPicPr preferRelativeResize="0"/>
            <p:nvPr/>
          </p:nvPicPr>
          <p:blipFill rotWithShape="1">
            <a:blip r:embed="rId3">
              <a:alphaModFix/>
            </a:blip>
            <a:srcRect t="45429"/>
            <a:stretch/>
          </p:blipFill>
          <p:spPr>
            <a:xfrm rot="-5400000">
              <a:off x="4007575" y="1649569"/>
              <a:ext cx="4435337" cy="3742477"/>
            </a:xfrm>
            <a:prstGeom prst="rect">
              <a:avLst/>
            </a:prstGeom>
            <a:noFill/>
            <a:ln>
              <a:noFill/>
            </a:ln>
          </p:spPr>
        </p:pic>
        <p:sp>
          <p:nvSpPr>
            <p:cNvPr id="801" name="Google Shape;801;gdbee1bc53e_0_67"/>
            <p:cNvSpPr/>
            <p:nvPr/>
          </p:nvSpPr>
          <p:spPr>
            <a:xfrm>
              <a:off x="4225643" y="3354264"/>
              <a:ext cx="256800" cy="21630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2" name="Google Shape;802;gdbee1bc53e_0_67"/>
            <p:cNvSpPr/>
            <p:nvPr/>
          </p:nvSpPr>
          <p:spPr>
            <a:xfrm>
              <a:off x="611524" y="5738477"/>
              <a:ext cx="3614100" cy="88140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sp>
          <p:nvSpPr>
            <p:cNvPr id="803" name="Google Shape;803;gdbee1bc53e_0_67"/>
            <p:cNvSpPr/>
            <p:nvPr/>
          </p:nvSpPr>
          <p:spPr>
            <a:xfrm flipH="1">
              <a:off x="4482382" y="5738477"/>
              <a:ext cx="3614100" cy="88140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cxnSp>
          <p:nvCxnSpPr>
            <p:cNvPr id="804" name="Google Shape;804;gdbee1bc53e_0_67"/>
            <p:cNvCxnSpPr/>
            <p:nvPr/>
          </p:nvCxnSpPr>
          <p:spPr>
            <a:xfrm>
              <a:off x="4354004" y="2316960"/>
              <a:ext cx="0" cy="10131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0"/>
                </a:srgbClr>
              </a:outerShdw>
            </a:effectLst>
          </p:spPr>
        </p:cxnSp>
        <p:sp>
          <p:nvSpPr>
            <p:cNvPr id="805" name="Google Shape;805;gdbee1bc53e_0_67"/>
            <p:cNvSpPr txBox="1"/>
            <p:nvPr/>
          </p:nvSpPr>
          <p:spPr>
            <a:xfrm>
              <a:off x="3644955" y="1687396"/>
              <a:ext cx="16137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Shared</a:t>
              </a:r>
              <a:endParaRPr sz="1400" b="0" i="0" u="none" strike="noStrike" cap="none">
                <a:solidFill>
                  <a:srgbClr val="000000"/>
                </a:solidFill>
                <a:latin typeface="Arial"/>
                <a:ea typeface="Arial"/>
                <a:cs typeface="Arial"/>
                <a:sym typeface="Arial"/>
              </a:endParaRPr>
            </a:p>
          </p:txBody>
        </p:sp>
      </p:grpSp>
      <p:sp>
        <p:nvSpPr>
          <p:cNvPr id="806" name="Google Shape;806;gdbee1bc53e_0_6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cxnSp>
        <p:nvCxnSpPr>
          <p:cNvPr id="164" name="Google Shape;164;p8"/>
          <p:cNvCxnSpPr>
            <a:stCxn id="165" idx="3"/>
          </p:cNvCxnSpPr>
          <p:nvPr/>
        </p:nvCxnSpPr>
        <p:spPr>
          <a:xfrm>
            <a:off x="2305538" y="2751293"/>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grpSp>
        <p:nvGrpSpPr>
          <p:cNvPr id="166" name="Google Shape;166;p8"/>
          <p:cNvGrpSpPr/>
          <p:nvPr/>
        </p:nvGrpSpPr>
        <p:grpSpPr>
          <a:xfrm>
            <a:off x="465016" y="626434"/>
            <a:ext cx="8358222" cy="5552184"/>
            <a:chOff x="465016" y="626434"/>
            <a:chExt cx="8358222" cy="5552184"/>
          </a:xfrm>
        </p:grpSpPr>
        <p:pic>
          <p:nvPicPr>
            <p:cNvPr id="167" name="Google Shape;167;p8"/>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168" name="Google Shape;168;p8"/>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169" name="Google Shape;169;p8"/>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170" name="Google Shape;170;p8"/>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171" name="Google Shape;171;p8"/>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172" name="Google Shape;172;p8"/>
            <p:cNvSpPr txBox="1"/>
            <p:nvPr/>
          </p:nvSpPr>
          <p:spPr>
            <a:xfrm>
              <a:off x="888822" y="626434"/>
              <a:ext cx="793441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Atom</a:t>
              </a:r>
              <a:r>
                <a:rPr lang="en-US" sz="4000" b="0"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s</a:t>
              </a:r>
              <a:r>
                <a:rPr lang="en-US" sz="4000" b="0" i="0" u="none" strike="noStrike" cap="none">
                  <a:solidFill>
                    <a:schemeClr val="dk1"/>
                  </a:solidFill>
                  <a:latin typeface="Calibri"/>
                  <a:ea typeface="Calibri"/>
                  <a:cs typeface="Calibri"/>
                  <a:sym typeface="Calibri"/>
                </a:rPr>
                <a:t>mallest </a:t>
              </a:r>
              <a:r>
                <a:rPr lang="en-US" sz="4000">
                  <a:solidFill>
                    <a:schemeClr val="dk1"/>
                  </a:solidFill>
                  <a:latin typeface="Calibri"/>
                  <a:ea typeface="Calibri"/>
                  <a:cs typeface="Calibri"/>
                  <a:sym typeface="Calibri"/>
                </a:rPr>
                <a:t>w</a:t>
              </a:r>
              <a:r>
                <a:rPr lang="en-US" sz="4000" b="0" i="0" u="none" strike="noStrike" cap="none">
                  <a:solidFill>
                    <a:schemeClr val="dk1"/>
                  </a:solidFill>
                  <a:latin typeface="Calibri"/>
                  <a:ea typeface="Calibri"/>
                  <a:cs typeface="Calibri"/>
                  <a:sym typeface="Calibri"/>
                </a:rPr>
                <a:t>hole </a:t>
              </a:r>
              <a:r>
                <a:rPr lang="en-US" sz="4000">
                  <a:solidFill>
                    <a:schemeClr val="dk1"/>
                  </a:solidFill>
                  <a:latin typeface="Calibri"/>
                  <a:ea typeface="Calibri"/>
                  <a:cs typeface="Calibri"/>
                  <a:sym typeface="Calibri"/>
                </a:rPr>
                <a:t>u</a:t>
              </a:r>
              <a:r>
                <a:rPr lang="en-US" sz="4000" b="0" i="0" u="none" strike="noStrike" cap="none">
                  <a:solidFill>
                    <a:schemeClr val="dk1"/>
                  </a:solidFill>
                  <a:latin typeface="Calibri"/>
                  <a:ea typeface="Calibri"/>
                  <a:cs typeface="Calibri"/>
                  <a:sym typeface="Calibri"/>
                </a:rPr>
                <a:t>nit of </a:t>
              </a:r>
              <a:r>
                <a:rPr lang="en-US" sz="4000">
                  <a:solidFill>
                    <a:schemeClr val="dk1"/>
                  </a:solidFill>
                  <a:latin typeface="Calibri"/>
                  <a:ea typeface="Calibri"/>
                  <a:cs typeface="Calibri"/>
                  <a:sym typeface="Calibri"/>
                </a:rPr>
                <a:t>m</a:t>
              </a:r>
              <a:r>
                <a:rPr lang="en-US" sz="4000" b="0" i="0" u="none" strike="noStrike" cap="none">
                  <a:solidFill>
                    <a:schemeClr val="dk1"/>
                  </a:solidFill>
                  <a:latin typeface="Calibri"/>
                  <a:ea typeface="Calibri"/>
                  <a:cs typeface="Calibri"/>
                  <a:sym typeface="Calibri"/>
                </a:rPr>
                <a:t>atter</a:t>
              </a:r>
              <a:endParaRPr sz="1400" b="0" i="0" u="none" strike="noStrike" cap="none">
                <a:solidFill>
                  <a:srgbClr val="000000"/>
                </a:solidFill>
                <a:latin typeface="Arial"/>
                <a:ea typeface="Arial"/>
                <a:cs typeface="Arial"/>
                <a:sym typeface="Arial"/>
              </a:endParaRPr>
            </a:p>
          </p:txBody>
        </p:sp>
        <p:sp>
          <p:nvSpPr>
            <p:cNvPr id="173" name="Google Shape;173;p8"/>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174" name="Google Shape;174;p8"/>
            <p:cNvCxnSpPr>
              <a:stCxn id="175" idx="1"/>
            </p:cNvCxnSpPr>
            <p:nvPr/>
          </p:nvCxnSpPr>
          <p:spPr>
            <a:xfrm flipH="1">
              <a:off x="5764232" y="2763016"/>
              <a:ext cx="1261800" cy="72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76" name="Google Shape;176;p8"/>
            <p:cNvCxnSpPr>
              <a:stCxn id="177" idx="1"/>
            </p:cNvCxnSpPr>
            <p:nvPr/>
          </p:nvCxnSpPr>
          <p:spPr>
            <a:xfrm rot="10800000">
              <a:off x="6291378" y="4005409"/>
              <a:ext cx="1062900" cy="237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78" name="Google Shape;178;p8"/>
            <p:cNvCxnSpPr>
              <a:stCxn id="179" idx="1"/>
            </p:cNvCxnSpPr>
            <p:nvPr/>
          </p:nvCxnSpPr>
          <p:spPr>
            <a:xfrm rot="10800000">
              <a:off x="5060363" y="5353486"/>
              <a:ext cx="1320900" cy="5943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80" name="Google Shape;180;p8"/>
            <p:cNvCxnSpPr/>
            <p:nvPr/>
          </p:nvCxnSpPr>
          <p:spPr>
            <a:xfrm>
              <a:off x="1758462" y="4044462"/>
              <a:ext cx="1133230" cy="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165" name="Google Shape;165;p8"/>
            <p:cNvSpPr txBox="1"/>
            <p:nvPr/>
          </p:nvSpPr>
          <p:spPr>
            <a:xfrm>
              <a:off x="1016000" y="2520461"/>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sp>
          <p:nvSpPr>
            <p:cNvPr id="181" name="Google Shape;181;p8"/>
            <p:cNvSpPr txBox="1"/>
            <p:nvPr/>
          </p:nvSpPr>
          <p:spPr>
            <a:xfrm>
              <a:off x="465016" y="37865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sp>
          <p:nvSpPr>
            <p:cNvPr id="175" name="Google Shape;175;p8"/>
            <p:cNvSpPr txBox="1"/>
            <p:nvPr/>
          </p:nvSpPr>
          <p:spPr>
            <a:xfrm>
              <a:off x="7026032" y="2532184"/>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sp>
          <p:nvSpPr>
            <p:cNvPr id="179" name="Google Shape;179;p8"/>
            <p:cNvSpPr txBox="1"/>
            <p:nvPr/>
          </p:nvSpPr>
          <p:spPr>
            <a:xfrm>
              <a:off x="6381263" y="57169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sp>
          <p:nvSpPr>
            <p:cNvPr id="177" name="Google Shape;177;p8"/>
            <p:cNvSpPr txBox="1"/>
            <p:nvPr/>
          </p:nvSpPr>
          <p:spPr>
            <a:xfrm>
              <a:off x="7354278" y="3798277"/>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grpSp>
      <p:sp>
        <p:nvSpPr>
          <p:cNvPr id="182" name="Google Shape;182;p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6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C000"/>
              </a:buClr>
              <a:buSzPts val="4400"/>
              <a:buFont typeface="Calibri"/>
              <a:buNone/>
            </a:pPr>
            <a:r>
              <a:rPr lang="en-US">
                <a:solidFill>
                  <a:srgbClr val="FFC000"/>
                </a:solidFill>
              </a:rPr>
              <a:t>Simulation Activity</a:t>
            </a:r>
            <a:r>
              <a:rPr lang="en-US"/>
              <a:t> </a:t>
            </a:r>
            <a:endParaRPr/>
          </a:p>
        </p:txBody>
      </p:sp>
      <p:sp>
        <p:nvSpPr>
          <p:cNvPr id="813" name="Google Shape;813;p64"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4" name="Google Shape;814;p64"/>
          <p:cNvPicPr preferRelativeResize="0"/>
          <p:nvPr/>
        </p:nvPicPr>
        <p:blipFill rotWithShape="1">
          <a:blip r:embed="rId4">
            <a:alphaModFix/>
          </a:blip>
          <a:srcRect l="15539" t="17538" r="27838" b="14647"/>
          <a:stretch/>
        </p:blipFill>
        <p:spPr>
          <a:xfrm>
            <a:off x="3744096" y="2282377"/>
            <a:ext cx="5177481" cy="3875535"/>
          </a:xfrm>
          <a:prstGeom prst="rect">
            <a:avLst/>
          </a:prstGeom>
          <a:noFill/>
          <a:ln>
            <a:noFill/>
          </a:ln>
        </p:spPr>
      </p:pic>
      <p:sp>
        <p:nvSpPr>
          <p:cNvPr id="815" name="Google Shape;815;p64"/>
          <p:cNvSpPr txBox="1"/>
          <p:nvPr/>
        </p:nvSpPr>
        <p:spPr>
          <a:xfrm>
            <a:off x="2609956" y="875445"/>
            <a:ext cx="392408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Covalent Bonds Gizmo</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Explore Learning </a:t>
            </a:r>
            <a:endParaRPr sz="1400" b="0" i="0" u="none" strike="noStrike" cap="none">
              <a:solidFill>
                <a:srgbClr val="000000"/>
              </a:solidFill>
              <a:latin typeface="Arial"/>
              <a:ea typeface="Arial"/>
              <a:cs typeface="Arial"/>
              <a:sym typeface="Arial"/>
            </a:endParaRPr>
          </a:p>
        </p:txBody>
      </p:sp>
      <p:pic>
        <p:nvPicPr>
          <p:cNvPr id="816" name="Google Shape;816;p64" descr="Cursor"/>
          <p:cNvPicPr preferRelativeResize="0"/>
          <p:nvPr/>
        </p:nvPicPr>
        <p:blipFill rotWithShape="1">
          <a:blip r:embed="rId6">
            <a:alphaModFix/>
          </a:blip>
          <a:srcRect/>
          <a:stretch/>
        </p:blipFill>
        <p:spPr>
          <a:xfrm rot="5400000">
            <a:off x="1584719" y="1517151"/>
            <a:ext cx="914400" cy="914400"/>
          </a:xfrm>
          <a:prstGeom prst="rect">
            <a:avLst/>
          </a:prstGeom>
          <a:noFill/>
          <a:ln>
            <a:noFill/>
          </a:ln>
        </p:spPr>
      </p:pic>
      <p:sp>
        <p:nvSpPr>
          <p:cNvPr id="817" name="Google Shape;817;p64"/>
          <p:cNvSpPr txBox="1"/>
          <p:nvPr/>
        </p:nvSpPr>
        <p:spPr>
          <a:xfrm>
            <a:off x="388884" y="2441291"/>
            <a:ext cx="2552282"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to create covalent bonds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In this simulation activity, you’ll practice creating covalent bonds by moving valence electrons. You will do this with different substances. Use the check button to make sure you have created a stable bond.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65"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65"/>
          <p:cNvSpPr txBox="1"/>
          <p:nvPr/>
        </p:nvSpPr>
        <p:spPr>
          <a:xfrm>
            <a:off x="654975" y="357025"/>
            <a:ext cx="8250300" cy="147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can learning about covalent bonds, molecules, and chemical formula help us learn more about the importance of atoms? </a:t>
            </a:r>
            <a:endParaRPr sz="1400" b="0" i="0" u="none" strike="noStrike" cap="none">
              <a:solidFill>
                <a:srgbClr val="000000"/>
              </a:solidFill>
              <a:latin typeface="Arial"/>
              <a:ea typeface="Arial"/>
              <a:cs typeface="Arial"/>
              <a:sym typeface="Arial"/>
            </a:endParaRPr>
          </a:p>
        </p:txBody>
      </p:sp>
      <p:grpSp>
        <p:nvGrpSpPr>
          <p:cNvPr id="825" name="Google Shape;825;p65"/>
          <p:cNvGrpSpPr/>
          <p:nvPr/>
        </p:nvGrpSpPr>
        <p:grpSpPr>
          <a:xfrm>
            <a:off x="-323726" y="2311318"/>
            <a:ext cx="9229020" cy="4088508"/>
            <a:chOff x="-323726" y="2311318"/>
            <a:chExt cx="9229020" cy="4088508"/>
          </a:xfrm>
        </p:grpSpPr>
        <p:pic>
          <p:nvPicPr>
            <p:cNvPr id="826" name="Google Shape;826;p65" descr="water.jpg"/>
            <p:cNvPicPr preferRelativeResize="0"/>
            <p:nvPr/>
          </p:nvPicPr>
          <p:blipFill rotWithShape="1">
            <a:blip r:embed="rId4">
              <a:alphaModFix/>
            </a:blip>
            <a:srcRect l="-6820" r="-6820"/>
            <a:stretch/>
          </p:blipFill>
          <p:spPr>
            <a:xfrm>
              <a:off x="-323726" y="2311318"/>
              <a:ext cx="4957011" cy="2811579"/>
            </a:xfrm>
            <a:prstGeom prst="rect">
              <a:avLst/>
            </a:prstGeom>
            <a:noFill/>
            <a:ln>
              <a:noFill/>
            </a:ln>
          </p:spPr>
        </p:pic>
        <p:sp>
          <p:nvSpPr>
            <p:cNvPr id="827" name="Google Shape;827;p65"/>
            <p:cNvSpPr/>
            <p:nvPr/>
          </p:nvSpPr>
          <p:spPr>
            <a:xfrm>
              <a:off x="4333777" y="3229727"/>
              <a:ext cx="4571517" cy="317009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828" name="Google Shape;828;p65"/>
            <p:cNvSpPr/>
            <p:nvPr/>
          </p:nvSpPr>
          <p:spPr>
            <a:xfrm rot="-345283">
              <a:off x="2640658" y="2463149"/>
              <a:ext cx="673186" cy="2011092"/>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9" name="Google Shape;829;p65"/>
            <p:cNvSpPr/>
            <p:nvPr/>
          </p:nvSpPr>
          <p:spPr>
            <a:xfrm>
              <a:off x="1058779" y="3005799"/>
              <a:ext cx="770021" cy="1694538"/>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pic>
        <p:nvPicPr>
          <p:cNvPr id="835" name="Google Shape;835;p66"/>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6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grpSp>
        <p:nvGrpSpPr>
          <p:cNvPr id="850" name="Google Shape;850;p259"/>
          <p:cNvGrpSpPr/>
          <p:nvPr/>
        </p:nvGrpSpPr>
        <p:grpSpPr>
          <a:xfrm>
            <a:off x="1505008" y="297180"/>
            <a:ext cx="5828913" cy="6262953"/>
            <a:chOff x="814636" y="0"/>
            <a:chExt cx="5828913" cy="6262953"/>
          </a:xfrm>
        </p:grpSpPr>
        <p:sp>
          <p:nvSpPr>
            <p:cNvPr id="851" name="Google Shape;851;p259"/>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259"/>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853" name="Google Shape;853;p259"/>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259"/>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259"/>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856" name="Google Shape;856;p259"/>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259"/>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259"/>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859" name="Google Shape;859;p259"/>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259"/>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259"/>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862" name="Google Shape;862;p259"/>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259"/>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259"/>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865" name="Google Shape;865;p259"/>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259"/>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259"/>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868" name="Google Shape;868;p259"/>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69" name="Google Shape;869;p259"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870" name="Google Shape;870;p259"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871" name="Google Shape;871;p259"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872" name="Google Shape;872;p259"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873" name="Google Shape;873;p259"/>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4" name="Google Shape;874;p259"/>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260"/>
          <p:cNvSpPr txBox="1">
            <a:spLocks noGrp="1"/>
          </p:cNvSpPr>
          <p:nvPr>
            <p:ph type="title"/>
          </p:nvPr>
        </p:nvSpPr>
        <p:spPr>
          <a:xfrm>
            <a:off x="457200" y="468689"/>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Chemical Formula</a:t>
            </a:r>
            <a:endParaRPr/>
          </a:p>
        </p:txBody>
      </p:sp>
      <p:sp>
        <p:nvSpPr>
          <p:cNvPr id="881" name="Google Shape;881;p260"/>
          <p:cNvSpPr/>
          <p:nvPr/>
        </p:nvSpPr>
        <p:spPr>
          <a:xfrm>
            <a:off x="2152050" y="1940525"/>
            <a:ext cx="5041800" cy="36780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882" name="Google Shape;882;p260"/>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3" name="Google Shape;883;p260"/>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261"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261"/>
          <p:cNvSpPr txBox="1"/>
          <p:nvPr/>
        </p:nvSpPr>
        <p:spPr>
          <a:xfrm>
            <a:off x="599975" y="415250"/>
            <a:ext cx="8305200" cy="147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can learning about covalent bonds, molecules, and chemical formula help us learn more about the importance of atoms? </a:t>
            </a:r>
            <a:endParaRPr sz="1400" b="0" i="0" u="none" strike="noStrike" cap="none">
              <a:solidFill>
                <a:srgbClr val="000000"/>
              </a:solidFill>
              <a:latin typeface="Arial"/>
              <a:ea typeface="Arial"/>
              <a:cs typeface="Arial"/>
              <a:sym typeface="Arial"/>
            </a:endParaRPr>
          </a:p>
        </p:txBody>
      </p:sp>
      <p:grpSp>
        <p:nvGrpSpPr>
          <p:cNvPr id="891" name="Google Shape;891;p261"/>
          <p:cNvGrpSpPr/>
          <p:nvPr/>
        </p:nvGrpSpPr>
        <p:grpSpPr>
          <a:xfrm>
            <a:off x="-323726" y="2311318"/>
            <a:ext cx="9228901" cy="4645907"/>
            <a:chOff x="-323726" y="2311318"/>
            <a:chExt cx="9228901" cy="4645907"/>
          </a:xfrm>
        </p:grpSpPr>
        <p:pic>
          <p:nvPicPr>
            <p:cNvPr id="892" name="Google Shape;892;p261" descr="water.jpg"/>
            <p:cNvPicPr preferRelativeResize="0"/>
            <p:nvPr/>
          </p:nvPicPr>
          <p:blipFill rotWithShape="1">
            <a:blip r:embed="rId4">
              <a:alphaModFix/>
            </a:blip>
            <a:srcRect l="-6820" r="-6820"/>
            <a:stretch/>
          </p:blipFill>
          <p:spPr>
            <a:xfrm>
              <a:off x="-323726" y="2311318"/>
              <a:ext cx="4957011" cy="2811579"/>
            </a:xfrm>
            <a:prstGeom prst="rect">
              <a:avLst/>
            </a:prstGeom>
            <a:noFill/>
            <a:ln>
              <a:noFill/>
            </a:ln>
          </p:spPr>
        </p:pic>
        <p:sp>
          <p:nvSpPr>
            <p:cNvPr id="893" name="Google Shape;893;p261"/>
            <p:cNvSpPr/>
            <p:nvPr/>
          </p:nvSpPr>
          <p:spPr>
            <a:xfrm>
              <a:off x="4333775" y="3229725"/>
              <a:ext cx="4571400" cy="37275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894" name="Google Shape;894;p261"/>
            <p:cNvSpPr/>
            <p:nvPr/>
          </p:nvSpPr>
          <p:spPr>
            <a:xfrm rot="-345283">
              <a:off x="2640658" y="2463149"/>
              <a:ext cx="673186" cy="2011092"/>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5" name="Google Shape;895;p261"/>
            <p:cNvSpPr/>
            <p:nvPr/>
          </p:nvSpPr>
          <p:spPr>
            <a:xfrm>
              <a:off x="1058779" y="3005799"/>
              <a:ext cx="770021" cy="1694538"/>
            </a:xfrm>
            <a:prstGeom prst="ellipse">
              <a:avLst/>
            </a:prstGeom>
            <a:noFill/>
            <a:ln w="76200"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26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265"/>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08" name="Google Shape;908;p265"/>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09" name="Google Shape;909;p265"/>
          <p:cNvSpPr txBox="1"/>
          <p:nvPr/>
        </p:nvSpPr>
        <p:spPr>
          <a:xfrm>
            <a:off x="804661" y="392017"/>
            <a:ext cx="8095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Matter:</a:t>
            </a:r>
            <a:r>
              <a:rPr lang="en-US" sz="4000" b="0" i="0" u="none" strike="noStrike" cap="none">
                <a:solidFill>
                  <a:schemeClr val="dk1"/>
                </a:solidFill>
                <a:latin typeface="Calibri"/>
                <a:ea typeface="Calibri"/>
                <a:cs typeface="Calibri"/>
                <a:sym typeface="Calibri"/>
              </a:rPr>
              <a:t> has mass and takes up space</a:t>
            </a:r>
            <a:endParaRPr sz="1400" b="0" i="0" u="none" strike="noStrike" cap="none">
              <a:solidFill>
                <a:srgbClr val="000000"/>
              </a:solidFill>
              <a:latin typeface="Arial"/>
              <a:ea typeface="Arial"/>
              <a:cs typeface="Arial"/>
              <a:sym typeface="Arial"/>
            </a:endParaRPr>
          </a:p>
        </p:txBody>
      </p:sp>
      <p:grpSp>
        <p:nvGrpSpPr>
          <p:cNvPr id="910" name="Google Shape;910;p265"/>
          <p:cNvGrpSpPr/>
          <p:nvPr/>
        </p:nvGrpSpPr>
        <p:grpSpPr>
          <a:xfrm>
            <a:off x="2008567" y="1770212"/>
            <a:ext cx="5253722" cy="4735803"/>
            <a:chOff x="2342720" y="1930852"/>
            <a:chExt cx="7004963" cy="4735803"/>
          </a:xfrm>
        </p:grpSpPr>
        <p:sp>
          <p:nvSpPr>
            <p:cNvPr id="911" name="Google Shape;911;p265"/>
            <p:cNvSpPr/>
            <p:nvPr/>
          </p:nvSpPr>
          <p:spPr>
            <a:xfrm>
              <a:off x="2342720" y="1930852"/>
              <a:ext cx="7004963" cy="4735803"/>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2" name="Google Shape;912;p265"/>
            <p:cNvPicPr preferRelativeResize="0"/>
            <p:nvPr/>
          </p:nvPicPr>
          <p:blipFill rotWithShape="1">
            <a:blip r:embed="rId3">
              <a:alphaModFix/>
            </a:blip>
            <a:srcRect l="13938" t="12281" r="15692" b="12281"/>
            <a:stretch/>
          </p:blipFill>
          <p:spPr>
            <a:xfrm>
              <a:off x="3630059" y="2476967"/>
              <a:ext cx="1983191" cy="1594518"/>
            </a:xfrm>
            <a:prstGeom prst="rect">
              <a:avLst/>
            </a:prstGeom>
            <a:noFill/>
            <a:ln>
              <a:noFill/>
            </a:ln>
          </p:spPr>
        </p:pic>
        <p:pic>
          <p:nvPicPr>
            <p:cNvPr id="913" name="Google Shape;913;p265"/>
            <p:cNvPicPr preferRelativeResize="0"/>
            <p:nvPr/>
          </p:nvPicPr>
          <p:blipFill rotWithShape="1">
            <a:blip r:embed="rId3">
              <a:alphaModFix/>
            </a:blip>
            <a:srcRect l="13938" t="12281" r="15692" b="12281"/>
            <a:stretch/>
          </p:blipFill>
          <p:spPr>
            <a:xfrm>
              <a:off x="5613250" y="2268226"/>
              <a:ext cx="1983191" cy="1594518"/>
            </a:xfrm>
            <a:prstGeom prst="rect">
              <a:avLst/>
            </a:prstGeom>
            <a:noFill/>
            <a:ln>
              <a:noFill/>
            </a:ln>
          </p:spPr>
        </p:pic>
        <p:pic>
          <p:nvPicPr>
            <p:cNvPr id="914" name="Google Shape;914;p265"/>
            <p:cNvPicPr preferRelativeResize="0"/>
            <p:nvPr/>
          </p:nvPicPr>
          <p:blipFill rotWithShape="1">
            <a:blip r:embed="rId3">
              <a:alphaModFix/>
            </a:blip>
            <a:srcRect l="13938" t="12281" r="15692" b="12281"/>
            <a:stretch/>
          </p:blipFill>
          <p:spPr>
            <a:xfrm>
              <a:off x="3073374" y="4071485"/>
              <a:ext cx="1983191" cy="1594518"/>
            </a:xfrm>
            <a:prstGeom prst="rect">
              <a:avLst/>
            </a:prstGeom>
            <a:noFill/>
            <a:ln>
              <a:noFill/>
            </a:ln>
          </p:spPr>
        </p:pic>
        <p:pic>
          <p:nvPicPr>
            <p:cNvPr id="915" name="Google Shape;915;p265"/>
            <p:cNvPicPr preferRelativeResize="0"/>
            <p:nvPr/>
          </p:nvPicPr>
          <p:blipFill rotWithShape="1">
            <a:blip r:embed="rId3">
              <a:alphaModFix/>
            </a:blip>
            <a:srcRect l="13938" t="12281" r="15692" b="12281"/>
            <a:stretch/>
          </p:blipFill>
          <p:spPr>
            <a:xfrm>
              <a:off x="5056565" y="4660003"/>
              <a:ext cx="1983191" cy="1594518"/>
            </a:xfrm>
            <a:prstGeom prst="rect">
              <a:avLst/>
            </a:prstGeom>
            <a:noFill/>
            <a:ln>
              <a:noFill/>
            </a:ln>
          </p:spPr>
        </p:pic>
        <p:pic>
          <p:nvPicPr>
            <p:cNvPr id="916" name="Google Shape;916;p265"/>
            <p:cNvPicPr preferRelativeResize="0"/>
            <p:nvPr/>
          </p:nvPicPr>
          <p:blipFill rotWithShape="1">
            <a:blip r:embed="rId3">
              <a:alphaModFix/>
            </a:blip>
            <a:srcRect l="13938" t="12281" r="15692" b="12281"/>
            <a:stretch/>
          </p:blipFill>
          <p:spPr>
            <a:xfrm>
              <a:off x="7039755" y="3559615"/>
              <a:ext cx="1983191" cy="1594518"/>
            </a:xfrm>
            <a:prstGeom prst="rect">
              <a:avLst/>
            </a:prstGeom>
            <a:noFill/>
            <a:ln>
              <a:noFill/>
            </a:ln>
          </p:spPr>
        </p:pic>
      </p:grpSp>
      <p:sp>
        <p:nvSpPr>
          <p:cNvPr id="917" name="Google Shape;917;p265"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cxnSp>
        <p:nvCxnSpPr>
          <p:cNvPr id="923" name="Google Shape;923;p266"/>
          <p:cNvCxnSpPr>
            <a:stCxn id="924" idx="3"/>
          </p:cNvCxnSpPr>
          <p:nvPr/>
        </p:nvCxnSpPr>
        <p:spPr>
          <a:xfrm>
            <a:off x="2305538" y="2751293"/>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grpSp>
        <p:nvGrpSpPr>
          <p:cNvPr id="925" name="Google Shape;925;p266"/>
          <p:cNvGrpSpPr/>
          <p:nvPr/>
        </p:nvGrpSpPr>
        <p:grpSpPr>
          <a:xfrm>
            <a:off x="465016" y="626434"/>
            <a:ext cx="8358222" cy="5552184"/>
            <a:chOff x="465016" y="626434"/>
            <a:chExt cx="8358222" cy="5552184"/>
          </a:xfrm>
        </p:grpSpPr>
        <p:pic>
          <p:nvPicPr>
            <p:cNvPr id="926" name="Google Shape;926;p266"/>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927" name="Google Shape;927;p266"/>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928" name="Google Shape;928;p266"/>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929" name="Google Shape;929;p266"/>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930" name="Google Shape;930;p266"/>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931" name="Google Shape;931;p266"/>
            <p:cNvSpPr txBox="1"/>
            <p:nvPr/>
          </p:nvSpPr>
          <p:spPr>
            <a:xfrm>
              <a:off x="888822" y="626434"/>
              <a:ext cx="793441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Atom</a:t>
              </a:r>
              <a:r>
                <a:rPr lang="en-US" sz="4000" b="0"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s</a:t>
              </a:r>
              <a:r>
                <a:rPr lang="en-US" sz="4000" b="0" i="0" u="none" strike="noStrike" cap="none">
                  <a:solidFill>
                    <a:schemeClr val="dk1"/>
                  </a:solidFill>
                  <a:latin typeface="Calibri"/>
                  <a:ea typeface="Calibri"/>
                  <a:cs typeface="Calibri"/>
                  <a:sym typeface="Calibri"/>
                </a:rPr>
                <a:t>mallest </a:t>
              </a:r>
              <a:r>
                <a:rPr lang="en-US" sz="4000">
                  <a:solidFill>
                    <a:schemeClr val="dk1"/>
                  </a:solidFill>
                  <a:latin typeface="Calibri"/>
                  <a:ea typeface="Calibri"/>
                  <a:cs typeface="Calibri"/>
                  <a:sym typeface="Calibri"/>
                </a:rPr>
                <a:t>w</a:t>
              </a:r>
              <a:r>
                <a:rPr lang="en-US" sz="4000" b="0" i="0" u="none" strike="noStrike" cap="none">
                  <a:solidFill>
                    <a:schemeClr val="dk1"/>
                  </a:solidFill>
                  <a:latin typeface="Calibri"/>
                  <a:ea typeface="Calibri"/>
                  <a:cs typeface="Calibri"/>
                  <a:sym typeface="Calibri"/>
                </a:rPr>
                <a:t>hole </a:t>
              </a:r>
              <a:r>
                <a:rPr lang="en-US" sz="4000">
                  <a:solidFill>
                    <a:schemeClr val="dk1"/>
                  </a:solidFill>
                  <a:latin typeface="Calibri"/>
                  <a:ea typeface="Calibri"/>
                  <a:cs typeface="Calibri"/>
                  <a:sym typeface="Calibri"/>
                </a:rPr>
                <a:t>u</a:t>
              </a:r>
              <a:r>
                <a:rPr lang="en-US" sz="4000" b="0" i="0" u="none" strike="noStrike" cap="none">
                  <a:solidFill>
                    <a:schemeClr val="dk1"/>
                  </a:solidFill>
                  <a:latin typeface="Calibri"/>
                  <a:ea typeface="Calibri"/>
                  <a:cs typeface="Calibri"/>
                  <a:sym typeface="Calibri"/>
                </a:rPr>
                <a:t>nit of </a:t>
              </a:r>
              <a:r>
                <a:rPr lang="en-US" sz="4000">
                  <a:solidFill>
                    <a:schemeClr val="dk1"/>
                  </a:solidFill>
                  <a:latin typeface="Calibri"/>
                  <a:ea typeface="Calibri"/>
                  <a:cs typeface="Calibri"/>
                  <a:sym typeface="Calibri"/>
                </a:rPr>
                <a:t>m</a:t>
              </a:r>
              <a:r>
                <a:rPr lang="en-US" sz="4000" b="0" i="0" u="none" strike="noStrike" cap="none">
                  <a:solidFill>
                    <a:schemeClr val="dk1"/>
                  </a:solidFill>
                  <a:latin typeface="Calibri"/>
                  <a:ea typeface="Calibri"/>
                  <a:cs typeface="Calibri"/>
                  <a:sym typeface="Calibri"/>
                </a:rPr>
                <a:t>atter</a:t>
              </a:r>
              <a:endParaRPr sz="1400" b="0" i="0" u="none" strike="noStrike" cap="none">
                <a:solidFill>
                  <a:srgbClr val="000000"/>
                </a:solidFill>
                <a:latin typeface="Arial"/>
                <a:ea typeface="Arial"/>
                <a:cs typeface="Arial"/>
                <a:sym typeface="Arial"/>
              </a:endParaRPr>
            </a:p>
          </p:txBody>
        </p:sp>
        <p:sp>
          <p:nvSpPr>
            <p:cNvPr id="932" name="Google Shape;932;p266"/>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933" name="Google Shape;933;p266"/>
            <p:cNvCxnSpPr>
              <a:stCxn id="934" idx="1"/>
            </p:cNvCxnSpPr>
            <p:nvPr/>
          </p:nvCxnSpPr>
          <p:spPr>
            <a:xfrm flipH="1">
              <a:off x="5764232" y="2763016"/>
              <a:ext cx="1261800" cy="72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935" name="Google Shape;935;p266"/>
            <p:cNvCxnSpPr>
              <a:stCxn id="936" idx="1"/>
            </p:cNvCxnSpPr>
            <p:nvPr/>
          </p:nvCxnSpPr>
          <p:spPr>
            <a:xfrm rot="10800000">
              <a:off x="6291378" y="4005409"/>
              <a:ext cx="1062900" cy="237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937" name="Google Shape;937;p266"/>
            <p:cNvCxnSpPr>
              <a:stCxn id="938" idx="1"/>
            </p:cNvCxnSpPr>
            <p:nvPr/>
          </p:nvCxnSpPr>
          <p:spPr>
            <a:xfrm rot="10800000">
              <a:off x="5060363" y="5353486"/>
              <a:ext cx="1320900" cy="5943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939" name="Google Shape;939;p266"/>
            <p:cNvCxnSpPr/>
            <p:nvPr/>
          </p:nvCxnSpPr>
          <p:spPr>
            <a:xfrm>
              <a:off x="1758462" y="4044462"/>
              <a:ext cx="1133230" cy="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924" name="Google Shape;924;p266"/>
            <p:cNvSpPr txBox="1"/>
            <p:nvPr/>
          </p:nvSpPr>
          <p:spPr>
            <a:xfrm>
              <a:off x="1016000" y="2520461"/>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sp>
          <p:nvSpPr>
            <p:cNvPr id="940" name="Google Shape;940;p266"/>
            <p:cNvSpPr txBox="1"/>
            <p:nvPr/>
          </p:nvSpPr>
          <p:spPr>
            <a:xfrm>
              <a:off x="465016" y="37865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sp>
          <p:nvSpPr>
            <p:cNvPr id="934" name="Google Shape;934;p266"/>
            <p:cNvSpPr txBox="1"/>
            <p:nvPr/>
          </p:nvSpPr>
          <p:spPr>
            <a:xfrm>
              <a:off x="7026032" y="2532184"/>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sp>
          <p:nvSpPr>
            <p:cNvPr id="938" name="Google Shape;938;p266"/>
            <p:cNvSpPr txBox="1"/>
            <p:nvPr/>
          </p:nvSpPr>
          <p:spPr>
            <a:xfrm>
              <a:off x="6381263" y="57169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sp>
          <p:nvSpPr>
            <p:cNvPr id="936" name="Google Shape;936;p266"/>
            <p:cNvSpPr txBox="1"/>
            <p:nvPr/>
          </p:nvSpPr>
          <p:spPr>
            <a:xfrm>
              <a:off x="7354278" y="3798277"/>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Atom</a:t>
              </a:r>
              <a:endParaRPr sz="1400" b="0" i="0" u="none" strike="noStrike" cap="none">
                <a:solidFill>
                  <a:srgbClr val="000000"/>
                </a:solidFill>
                <a:latin typeface="Arial"/>
                <a:ea typeface="Arial"/>
                <a:cs typeface="Arial"/>
                <a:sym typeface="Arial"/>
              </a:endParaRPr>
            </a:p>
          </p:txBody>
        </p:sp>
      </p:grpSp>
      <p:sp>
        <p:nvSpPr>
          <p:cNvPr id="941" name="Google Shape;941;p26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89" name="Google Shape;189;p9"/>
          <p:cNvSpPr/>
          <p:nvPr/>
        </p:nvSpPr>
        <p:spPr>
          <a:xfrm>
            <a:off x="733703" y="728259"/>
            <a:ext cx="748641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sng" strike="noStrike" cap="none">
                <a:solidFill>
                  <a:schemeClr val="dk1"/>
                </a:solidFill>
                <a:latin typeface="Calibri"/>
                <a:ea typeface="Calibri"/>
                <a:cs typeface="Calibri"/>
                <a:sym typeface="Calibri"/>
              </a:rPr>
              <a:t>Element</a:t>
            </a:r>
            <a:r>
              <a:rPr lang="en-US" sz="3600" b="0" i="0" u="none" strike="noStrike" cap="none">
                <a:solidFill>
                  <a:schemeClr val="dk1"/>
                </a:solidFill>
                <a:latin typeface="Calibri"/>
                <a:ea typeface="Calibri"/>
                <a:cs typeface="Calibri"/>
                <a:sym typeface="Calibri"/>
              </a:rPr>
              <a:t>: a pure substance containing only </a:t>
            </a:r>
            <a:r>
              <a:rPr lang="en-US" sz="3600">
                <a:solidFill>
                  <a:schemeClr val="dk1"/>
                </a:solidFill>
                <a:latin typeface="Calibri"/>
                <a:ea typeface="Calibri"/>
                <a:cs typeface="Calibri"/>
                <a:sym typeface="Calibri"/>
              </a:rPr>
              <a:t>one</a:t>
            </a:r>
            <a:r>
              <a:rPr lang="en-US" sz="3600" b="0" i="0" u="none" strike="noStrike" cap="none">
                <a:solidFill>
                  <a:schemeClr val="dk1"/>
                </a:solidFill>
                <a:latin typeface="Calibri"/>
                <a:ea typeface="Calibri"/>
                <a:cs typeface="Calibri"/>
                <a:sym typeface="Calibri"/>
              </a:rPr>
              <a:t> type of individual atoms</a:t>
            </a:r>
            <a:endParaRPr sz="1400" b="0" i="0" u="none" strike="noStrike" cap="none">
              <a:solidFill>
                <a:srgbClr val="000000"/>
              </a:solidFill>
              <a:latin typeface="Arial"/>
              <a:ea typeface="Arial"/>
              <a:cs typeface="Arial"/>
              <a:sym typeface="Arial"/>
            </a:endParaRPr>
          </a:p>
        </p:txBody>
      </p:sp>
      <p:pic>
        <p:nvPicPr>
          <p:cNvPr id="190" name="Google Shape;190;p9" descr="gold.jpg"/>
          <p:cNvPicPr preferRelativeResize="0"/>
          <p:nvPr/>
        </p:nvPicPr>
        <p:blipFill rotWithShape="1">
          <a:blip r:embed="rId3">
            <a:alphaModFix/>
          </a:blip>
          <a:srcRect/>
          <a:stretch/>
        </p:blipFill>
        <p:spPr>
          <a:xfrm>
            <a:off x="1370137" y="2232094"/>
            <a:ext cx="6348711" cy="4233085"/>
          </a:xfrm>
          <a:prstGeom prst="rect">
            <a:avLst/>
          </a:prstGeom>
          <a:noFill/>
          <a:ln>
            <a:noFill/>
          </a:ln>
        </p:spPr>
      </p:pic>
      <p:sp>
        <p:nvSpPr>
          <p:cNvPr id="191" name="Google Shape;191;p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267"/>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48" name="Google Shape;948;p267"/>
          <p:cNvSpPr/>
          <p:nvPr/>
        </p:nvSpPr>
        <p:spPr>
          <a:xfrm>
            <a:off x="733703" y="728259"/>
            <a:ext cx="748641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sng" strike="noStrike" cap="none">
                <a:solidFill>
                  <a:schemeClr val="dk1"/>
                </a:solidFill>
                <a:latin typeface="Calibri"/>
                <a:ea typeface="Calibri"/>
                <a:cs typeface="Calibri"/>
                <a:sym typeface="Calibri"/>
              </a:rPr>
              <a:t>Element</a:t>
            </a:r>
            <a:r>
              <a:rPr lang="en-US" sz="3600" b="0" i="0" u="none" strike="noStrike" cap="none">
                <a:solidFill>
                  <a:schemeClr val="dk1"/>
                </a:solidFill>
                <a:latin typeface="Calibri"/>
                <a:ea typeface="Calibri"/>
                <a:cs typeface="Calibri"/>
                <a:sym typeface="Calibri"/>
              </a:rPr>
              <a:t>: a pure substance containing only 1 type of individual atoms</a:t>
            </a:r>
            <a:endParaRPr sz="1400" b="0" i="0" u="none" strike="noStrike" cap="none">
              <a:solidFill>
                <a:srgbClr val="000000"/>
              </a:solidFill>
              <a:latin typeface="Arial"/>
              <a:ea typeface="Arial"/>
              <a:cs typeface="Arial"/>
              <a:sym typeface="Arial"/>
            </a:endParaRPr>
          </a:p>
        </p:txBody>
      </p:sp>
      <p:pic>
        <p:nvPicPr>
          <p:cNvPr id="949" name="Google Shape;949;p267" descr="gold.jpg"/>
          <p:cNvPicPr preferRelativeResize="0"/>
          <p:nvPr/>
        </p:nvPicPr>
        <p:blipFill rotWithShape="1">
          <a:blip r:embed="rId3">
            <a:alphaModFix/>
          </a:blip>
          <a:srcRect/>
          <a:stretch/>
        </p:blipFill>
        <p:spPr>
          <a:xfrm>
            <a:off x="1370137" y="2232094"/>
            <a:ext cx="6348711" cy="4233085"/>
          </a:xfrm>
          <a:prstGeom prst="rect">
            <a:avLst/>
          </a:prstGeom>
          <a:noFill/>
          <a:ln>
            <a:noFill/>
          </a:ln>
        </p:spPr>
      </p:pic>
      <p:sp>
        <p:nvSpPr>
          <p:cNvPr id="950" name="Google Shape;950;p26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268"/>
          <p:cNvSpPr txBox="1"/>
          <p:nvPr/>
        </p:nvSpPr>
        <p:spPr>
          <a:xfrm>
            <a:off x="546832" y="766093"/>
            <a:ext cx="783204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957" name="Google Shape;957;p268"/>
          <p:cNvPicPr preferRelativeResize="0"/>
          <p:nvPr/>
        </p:nvPicPr>
        <p:blipFill rotWithShape="1">
          <a:blip r:embed="rId3">
            <a:alphaModFix/>
          </a:blip>
          <a:srcRect/>
          <a:stretch/>
        </p:blipFill>
        <p:spPr>
          <a:xfrm>
            <a:off x="0" y="120128"/>
            <a:ext cx="9144000" cy="6737872"/>
          </a:xfrm>
          <a:prstGeom prst="rect">
            <a:avLst/>
          </a:prstGeom>
          <a:noFill/>
          <a:ln>
            <a:noFill/>
          </a:ln>
        </p:spPr>
      </p:pic>
      <p:sp>
        <p:nvSpPr>
          <p:cNvPr id="958" name="Google Shape;958;p26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pic>
        <p:nvPicPr>
          <p:cNvPr id="964" name="Google Shape;964;p269"/>
          <p:cNvPicPr preferRelativeResize="0"/>
          <p:nvPr/>
        </p:nvPicPr>
        <p:blipFill rotWithShape="1">
          <a:blip r:embed="rId3">
            <a:alphaModFix/>
          </a:blip>
          <a:srcRect l="13938" t="12281" r="15692" b="12281"/>
          <a:stretch/>
        </p:blipFill>
        <p:spPr>
          <a:xfrm>
            <a:off x="2305952" y="838724"/>
            <a:ext cx="4786510" cy="5131245"/>
          </a:xfrm>
          <a:prstGeom prst="rect">
            <a:avLst/>
          </a:prstGeom>
          <a:noFill/>
          <a:ln>
            <a:noFill/>
          </a:ln>
        </p:spPr>
      </p:pic>
      <p:sp>
        <p:nvSpPr>
          <p:cNvPr id="965" name="Google Shape;965;p269"/>
          <p:cNvSpPr txBox="1"/>
          <p:nvPr/>
        </p:nvSpPr>
        <p:spPr>
          <a:xfrm>
            <a:off x="742462" y="1074614"/>
            <a:ext cx="1719385" cy="630942"/>
          </a:xfrm>
          <a:prstGeom prst="rect">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chemeClr val="lt1"/>
                </a:solidFill>
                <a:latin typeface="Calibri"/>
                <a:ea typeface="Calibri"/>
                <a:cs typeface="Calibri"/>
                <a:sym typeface="Calibri"/>
              </a:rPr>
              <a:t>Electron</a:t>
            </a:r>
            <a:endParaRPr sz="1400" b="0" i="0" u="none" strike="noStrike" cap="none">
              <a:solidFill>
                <a:srgbClr val="000000"/>
              </a:solidFill>
              <a:latin typeface="Arial"/>
              <a:ea typeface="Arial"/>
              <a:cs typeface="Arial"/>
              <a:sym typeface="Arial"/>
            </a:endParaRPr>
          </a:p>
        </p:txBody>
      </p:sp>
      <p:sp>
        <p:nvSpPr>
          <p:cNvPr id="966" name="Google Shape;966;p269"/>
          <p:cNvSpPr/>
          <p:nvPr/>
        </p:nvSpPr>
        <p:spPr>
          <a:xfrm>
            <a:off x="1406769" y="1602155"/>
            <a:ext cx="1055077" cy="879231"/>
          </a:xfrm>
          <a:prstGeom prst="mathMinus">
            <a:avLst>
              <a:gd name="adj1" fmla="val 23520"/>
            </a:avLst>
          </a:prstGeom>
          <a:gradFill>
            <a:gsLst>
              <a:gs pos="0">
                <a:srgbClr val="D13F3B"/>
              </a:gs>
              <a:gs pos="100000">
                <a:srgbClr val="FF9995"/>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67" name="Google Shape;967;p269"/>
          <p:cNvCxnSpPr>
            <a:stCxn id="965" idx="3"/>
          </p:cNvCxnSpPr>
          <p:nvPr/>
        </p:nvCxnSpPr>
        <p:spPr>
          <a:xfrm>
            <a:off x="2461847" y="1390085"/>
            <a:ext cx="1485000" cy="16800"/>
          </a:xfrm>
          <a:prstGeom prst="straightConnector1">
            <a:avLst/>
          </a:prstGeom>
          <a:noFill/>
          <a:ln w="76200" cap="flat" cmpd="sng">
            <a:solidFill>
              <a:srgbClr val="FF6600"/>
            </a:solidFill>
            <a:prstDash val="solid"/>
            <a:round/>
            <a:headEnd type="none" w="sm" len="sm"/>
            <a:tailEnd type="stealth" w="med" len="med"/>
          </a:ln>
          <a:effectLst>
            <a:outerShdw blurRad="40000" dist="20000" dir="5400000" rotWithShape="0">
              <a:srgbClr val="000000">
                <a:alpha val="37254"/>
              </a:srgbClr>
            </a:outerShdw>
          </a:effectLst>
        </p:spPr>
      </p:cxnSp>
      <p:sp>
        <p:nvSpPr>
          <p:cNvPr id="968" name="Google Shape;968;p26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grpSp>
        <p:nvGrpSpPr>
          <p:cNvPr id="974" name="Google Shape;974;p270"/>
          <p:cNvGrpSpPr/>
          <p:nvPr/>
        </p:nvGrpSpPr>
        <p:grpSpPr>
          <a:xfrm>
            <a:off x="1104900" y="1792835"/>
            <a:ext cx="6909125" cy="4571610"/>
            <a:chOff x="1104900" y="1145878"/>
            <a:chExt cx="6909125" cy="5218567"/>
          </a:xfrm>
        </p:grpSpPr>
        <p:pic>
          <p:nvPicPr>
            <p:cNvPr id="975" name="Google Shape;975;p270" descr="carbon atom.jpg"/>
            <p:cNvPicPr preferRelativeResize="0"/>
            <p:nvPr/>
          </p:nvPicPr>
          <p:blipFill rotWithShape="1">
            <a:blip r:embed="rId3">
              <a:alphaModFix/>
            </a:blip>
            <a:srcRect t="11072" b="14844"/>
            <a:stretch/>
          </p:blipFill>
          <p:spPr>
            <a:xfrm>
              <a:off x="1104900" y="1283934"/>
              <a:ext cx="6909125" cy="5080511"/>
            </a:xfrm>
            <a:prstGeom prst="rect">
              <a:avLst/>
            </a:prstGeom>
            <a:noFill/>
            <a:ln>
              <a:noFill/>
            </a:ln>
          </p:spPr>
        </p:pic>
        <p:sp>
          <p:nvSpPr>
            <p:cNvPr id="976" name="Google Shape;976;p270"/>
            <p:cNvSpPr/>
            <p:nvPr/>
          </p:nvSpPr>
          <p:spPr>
            <a:xfrm>
              <a:off x="4086242" y="1145878"/>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7" name="Google Shape;977;p270"/>
            <p:cNvSpPr/>
            <p:nvPr/>
          </p:nvSpPr>
          <p:spPr>
            <a:xfrm>
              <a:off x="6447421"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8" name="Google Shape;978;p270"/>
            <p:cNvSpPr/>
            <p:nvPr/>
          </p:nvSpPr>
          <p:spPr>
            <a:xfrm>
              <a:off x="4086242" y="5618935"/>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9" name="Google Shape;979;p270"/>
            <p:cNvSpPr/>
            <p:nvPr/>
          </p:nvSpPr>
          <p:spPr>
            <a:xfrm>
              <a:off x="1905619"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80" name="Google Shape;980;p270"/>
          <p:cNvSpPr txBox="1"/>
          <p:nvPr/>
        </p:nvSpPr>
        <p:spPr>
          <a:xfrm>
            <a:off x="148282" y="187822"/>
            <a:ext cx="9235458"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Valence Electrons:</a:t>
            </a:r>
            <a:r>
              <a:rPr lang="en-US" sz="4000" b="0"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w</a:t>
            </a:r>
            <a:r>
              <a:rPr lang="en-US" sz="4000" b="0" i="0" u="none" strike="noStrike" cap="none">
                <a:solidFill>
                  <a:schemeClr val="dk1"/>
                </a:solidFill>
                <a:latin typeface="Calibri"/>
                <a:ea typeface="Calibri"/>
                <a:cs typeface="Calibri"/>
                <a:sym typeface="Calibri"/>
              </a:rPr>
              <a:t>lectrons in the outermost shell of an atom</a:t>
            </a:r>
            <a:endParaRPr sz="4000" b="1" i="0" u="sng" strike="noStrike" cap="none">
              <a:solidFill>
                <a:schemeClr val="dk1"/>
              </a:solidFill>
              <a:latin typeface="Calibri"/>
              <a:ea typeface="Calibri"/>
              <a:cs typeface="Calibri"/>
              <a:sym typeface="Calibri"/>
            </a:endParaRPr>
          </a:p>
        </p:txBody>
      </p:sp>
      <p:sp>
        <p:nvSpPr>
          <p:cNvPr id="981" name="Google Shape;981;p270"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pic>
        <p:nvPicPr>
          <p:cNvPr id="987" name="Google Shape;987;p271"/>
          <p:cNvPicPr preferRelativeResize="0"/>
          <p:nvPr/>
        </p:nvPicPr>
        <p:blipFill rotWithShape="1">
          <a:blip r:embed="rId3">
            <a:alphaModFix/>
          </a:blip>
          <a:srcRect t="9281" b="12448"/>
          <a:stretch/>
        </p:blipFill>
        <p:spPr>
          <a:xfrm>
            <a:off x="0" y="1297739"/>
            <a:ext cx="9144000" cy="5273792"/>
          </a:xfrm>
          <a:prstGeom prst="rect">
            <a:avLst/>
          </a:prstGeom>
          <a:noFill/>
          <a:ln>
            <a:noFill/>
          </a:ln>
        </p:spPr>
      </p:pic>
      <p:sp>
        <p:nvSpPr>
          <p:cNvPr id="988" name="Google Shape;988;p271"/>
          <p:cNvSpPr txBox="1"/>
          <p:nvPr/>
        </p:nvSpPr>
        <p:spPr>
          <a:xfrm>
            <a:off x="0" y="1047396"/>
            <a:ext cx="89455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A1A62"/>
                </a:solidFill>
                <a:latin typeface="Calibri"/>
                <a:ea typeface="Calibri"/>
                <a:cs typeface="Calibri"/>
                <a:sym typeface="Calibri"/>
              </a:rPr>
              <a:t>    </a:t>
            </a:r>
            <a:r>
              <a:rPr lang="en-US" sz="2000" b="1" i="0" u="none" strike="noStrike" cap="none">
                <a:solidFill>
                  <a:srgbClr val="3A1A62"/>
                </a:solidFill>
                <a:latin typeface="Calibri"/>
                <a:ea typeface="Calibri"/>
                <a:cs typeface="Calibri"/>
                <a:sym typeface="Calibri"/>
              </a:rPr>
              <a:t>1        2                                                                                           3       4      5      6      7      8</a:t>
            </a:r>
            <a:endParaRPr sz="1400" b="0" i="0" u="none" strike="noStrike" cap="none">
              <a:solidFill>
                <a:srgbClr val="000000"/>
              </a:solidFill>
              <a:latin typeface="Arial"/>
              <a:ea typeface="Arial"/>
              <a:cs typeface="Arial"/>
              <a:sym typeface="Arial"/>
            </a:endParaRPr>
          </a:p>
        </p:txBody>
      </p:sp>
      <p:sp>
        <p:nvSpPr>
          <p:cNvPr id="989" name="Google Shape;989;p271"/>
          <p:cNvSpPr/>
          <p:nvPr/>
        </p:nvSpPr>
        <p:spPr>
          <a:xfrm>
            <a:off x="8434775" y="938790"/>
            <a:ext cx="709225" cy="4693951"/>
          </a:xfrm>
          <a:prstGeom prst="donut">
            <a:avLst>
              <a:gd name="adj" fmla="val 5153"/>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0" name="Google Shape;990;p271"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272"/>
          <p:cNvSpPr txBox="1"/>
          <p:nvPr/>
        </p:nvSpPr>
        <p:spPr>
          <a:xfrm>
            <a:off x="0" y="791988"/>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Molecule</a:t>
            </a:r>
            <a:r>
              <a:rPr lang="en-US" sz="4000" b="0" i="0" u="none" strike="noStrike" cap="none">
                <a:solidFill>
                  <a:schemeClr val="dk1"/>
                </a:solidFill>
                <a:latin typeface="Calibri"/>
                <a:ea typeface="Calibri"/>
                <a:cs typeface="Calibri"/>
                <a:sym typeface="Calibri"/>
              </a:rPr>
              <a:t>: particle containing 2 or more atoms of the same </a:t>
            </a:r>
            <a:r>
              <a:rPr lang="en-US" sz="4000" b="1" i="0" u="none" strike="noStrike" cap="none">
                <a:solidFill>
                  <a:schemeClr val="dk1"/>
                </a:solidFill>
                <a:latin typeface="Calibri"/>
                <a:ea typeface="Calibri"/>
                <a:cs typeface="Calibri"/>
                <a:sym typeface="Calibri"/>
              </a:rPr>
              <a:t>OR</a:t>
            </a:r>
            <a:r>
              <a:rPr lang="en-US" sz="4000" b="0" i="0" u="none" strike="noStrike" cap="none">
                <a:solidFill>
                  <a:schemeClr val="dk1"/>
                </a:solidFill>
                <a:latin typeface="Calibri"/>
                <a:ea typeface="Calibri"/>
                <a:cs typeface="Calibri"/>
                <a:sym typeface="Calibri"/>
              </a:rPr>
              <a:t> different elements</a:t>
            </a:r>
            <a:endParaRPr sz="1400" b="0" i="0" u="none" strike="noStrike" cap="none">
              <a:solidFill>
                <a:srgbClr val="000000"/>
              </a:solidFill>
              <a:latin typeface="Arial"/>
              <a:ea typeface="Arial"/>
              <a:cs typeface="Arial"/>
              <a:sym typeface="Arial"/>
            </a:endParaRPr>
          </a:p>
        </p:txBody>
      </p:sp>
      <p:grpSp>
        <p:nvGrpSpPr>
          <p:cNvPr id="997" name="Google Shape;997;p272"/>
          <p:cNvGrpSpPr/>
          <p:nvPr/>
        </p:nvGrpSpPr>
        <p:grpSpPr>
          <a:xfrm>
            <a:off x="1038102" y="3557235"/>
            <a:ext cx="3120822" cy="1471099"/>
            <a:chOff x="6653433" y="2245352"/>
            <a:chExt cx="2128384" cy="1162752"/>
          </a:xfrm>
        </p:grpSpPr>
        <p:sp>
          <p:nvSpPr>
            <p:cNvPr id="998" name="Google Shape;998;p272"/>
            <p:cNvSpPr/>
            <p:nvPr/>
          </p:nvSpPr>
          <p:spPr>
            <a:xfrm>
              <a:off x="6653433" y="2245352"/>
              <a:ext cx="1144677" cy="1162752"/>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9" name="Google Shape;999;p272"/>
            <p:cNvSpPr/>
            <p:nvPr/>
          </p:nvSpPr>
          <p:spPr>
            <a:xfrm>
              <a:off x="7637140" y="2245352"/>
              <a:ext cx="1144677" cy="1162752"/>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00" name="Google Shape;1000;p272"/>
          <p:cNvSpPr/>
          <p:nvPr/>
        </p:nvSpPr>
        <p:spPr>
          <a:xfrm>
            <a:off x="5360078" y="3758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1" name="Google Shape;1001;p272"/>
          <p:cNvSpPr/>
          <p:nvPr/>
        </p:nvSpPr>
        <p:spPr>
          <a:xfrm>
            <a:off x="6817224" y="3776243"/>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2" name="Google Shape;1002;p272"/>
          <p:cNvSpPr/>
          <p:nvPr/>
        </p:nvSpPr>
        <p:spPr>
          <a:xfrm>
            <a:off x="6199291" y="3023155"/>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3" name="Google Shape;1003;p272"/>
          <p:cNvSpPr txBox="1"/>
          <p:nvPr/>
        </p:nvSpPr>
        <p:spPr>
          <a:xfrm>
            <a:off x="3912278" y="3776243"/>
            <a:ext cx="155007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OR </a:t>
            </a:r>
            <a:endParaRPr sz="1400" b="0" i="0" u="none" strike="noStrike" cap="none">
              <a:solidFill>
                <a:srgbClr val="000000"/>
              </a:solidFill>
              <a:latin typeface="Arial"/>
              <a:ea typeface="Arial"/>
              <a:cs typeface="Arial"/>
              <a:sym typeface="Arial"/>
            </a:endParaRPr>
          </a:p>
        </p:txBody>
      </p:sp>
      <p:sp>
        <p:nvSpPr>
          <p:cNvPr id="1004" name="Google Shape;1004;p272"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grpSp>
        <p:nvGrpSpPr>
          <p:cNvPr id="1010" name="Google Shape;1010;p273"/>
          <p:cNvGrpSpPr/>
          <p:nvPr/>
        </p:nvGrpSpPr>
        <p:grpSpPr>
          <a:xfrm>
            <a:off x="2566170" y="2892309"/>
            <a:ext cx="4245518" cy="3388396"/>
            <a:chOff x="4898482" y="3115408"/>
            <a:chExt cx="4245518" cy="3388396"/>
          </a:xfrm>
        </p:grpSpPr>
        <p:sp>
          <p:nvSpPr>
            <p:cNvPr id="1011" name="Google Shape;1011;p273"/>
            <p:cNvSpPr/>
            <p:nvPr/>
          </p:nvSpPr>
          <p:spPr>
            <a:xfrm>
              <a:off x="4898482" y="5032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2" name="Google Shape;1012;p273"/>
            <p:cNvSpPr/>
            <p:nvPr/>
          </p:nvSpPr>
          <p:spPr>
            <a:xfrm>
              <a:off x="7465575" y="5032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3" name="Google Shape;1013;p273"/>
            <p:cNvSpPr/>
            <p:nvPr/>
          </p:nvSpPr>
          <p:spPr>
            <a:xfrm>
              <a:off x="6199290" y="3115408"/>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14" name="Google Shape;1014;p273"/>
            <p:cNvCxnSpPr>
              <a:stCxn id="1011" idx="0"/>
              <a:endCxn id="1013" idx="3"/>
            </p:cNvCxnSpPr>
            <p:nvPr/>
          </p:nvCxnSpPr>
          <p:spPr>
            <a:xfrm rot="10800000" flipH="1">
              <a:off x="5737695" y="4371205"/>
              <a:ext cx="707400" cy="6615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cxnSp>
          <p:nvCxnSpPr>
            <p:cNvPr id="1015" name="Google Shape;1015;p273"/>
            <p:cNvCxnSpPr>
              <a:stCxn id="1012" idx="0"/>
              <a:endCxn id="1013" idx="5"/>
            </p:cNvCxnSpPr>
            <p:nvPr/>
          </p:nvCxnSpPr>
          <p:spPr>
            <a:xfrm rot="10800000">
              <a:off x="7631888" y="4371205"/>
              <a:ext cx="672900" cy="6615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cxnSp>
          <p:nvCxnSpPr>
            <p:cNvPr id="1016" name="Google Shape;1016;p273"/>
            <p:cNvCxnSpPr>
              <a:stCxn id="1011" idx="6"/>
              <a:endCxn id="1012" idx="2"/>
            </p:cNvCxnSpPr>
            <p:nvPr/>
          </p:nvCxnSpPr>
          <p:spPr>
            <a:xfrm>
              <a:off x="6576907" y="5768255"/>
              <a:ext cx="888600" cy="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grpSp>
      <p:sp>
        <p:nvSpPr>
          <p:cNvPr id="1017" name="Google Shape;1017;p273"/>
          <p:cNvSpPr/>
          <p:nvPr/>
        </p:nvSpPr>
        <p:spPr>
          <a:xfrm>
            <a:off x="2566170" y="374383"/>
            <a:ext cx="1678425" cy="1471099"/>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8" name="Google Shape;1018;p273"/>
          <p:cNvSpPr/>
          <p:nvPr/>
        </p:nvSpPr>
        <p:spPr>
          <a:xfrm>
            <a:off x="5133263" y="374383"/>
            <a:ext cx="1678425" cy="1471099"/>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19" name="Google Shape;1019;p273"/>
          <p:cNvCxnSpPr>
            <a:stCxn id="1017" idx="6"/>
            <a:endCxn id="1018" idx="2"/>
          </p:cNvCxnSpPr>
          <p:nvPr/>
        </p:nvCxnSpPr>
        <p:spPr>
          <a:xfrm>
            <a:off x="4244595" y="1109933"/>
            <a:ext cx="888600" cy="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sp>
        <p:nvSpPr>
          <p:cNvPr id="1020" name="Google Shape;1020;p273"/>
          <p:cNvSpPr txBox="1"/>
          <p:nvPr/>
        </p:nvSpPr>
        <p:spPr>
          <a:xfrm>
            <a:off x="3102931" y="5722703"/>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1" name="Google Shape;1021;p273"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274"/>
          <p:cNvSpPr txBox="1"/>
          <p:nvPr/>
        </p:nvSpPr>
        <p:spPr>
          <a:xfrm>
            <a:off x="2657232" y="664308"/>
            <a:ext cx="4304266" cy="861774"/>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Chemical Bonds</a:t>
            </a:r>
            <a:endParaRPr sz="1400" b="0" i="0" u="none" strike="noStrike" cap="none">
              <a:solidFill>
                <a:srgbClr val="000000"/>
              </a:solidFill>
              <a:latin typeface="Arial"/>
              <a:ea typeface="Arial"/>
              <a:cs typeface="Arial"/>
              <a:sym typeface="Arial"/>
            </a:endParaRPr>
          </a:p>
        </p:txBody>
      </p:sp>
      <p:sp>
        <p:nvSpPr>
          <p:cNvPr id="1028" name="Google Shape;1028;p274"/>
          <p:cNvSpPr txBox="1"/>
          <p:nvPr/>
        </p:nvSpPr>
        <p:spPr>
          <a:xfrm>
            <a:off x="0" y="4879335"/>
            <a:ext cx="4195185" cy="861774"/>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Ionic Bonds</a:t>
            </a:r>
            <a:endParaRPr sz="1400" b="0" i="0" u="none" strike="noStrike" cap="none">
              <a:solidFill>
                <a:srgbClr val="000000"/>
              </a:solidFill>
              <a:latin typeface="Arial"/>
              <a:ea typeface="Arial"/>
              <a:cs typeface="Arial"/>
              <a:sym typeface="Arial"/>
            </a:endParaRPr>
          </a:p>
        </p:txBody>
      </p:sp>
      <p:sp>
        <p:nvSpPr>
          <p:cNvPr id="1029" name="Google Shape;1029;p274"/>
          <p:cNvSpPr txBox="1"/>
          <p:nvPr/>
        </p:nvSpPr>
        <p:spPr>
          <a:xfrm>
            <a:off x="4845539" y="4891106"/>
            <a:ext cx="4298461" cy="861774"/>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Covalent Bonds</a:t>
            </a:r>
            <a:endParaRPr sz="1400" b="0" i="0" u="none" strike="noStrike" cap="none">
              <a:solidFill>
                <a:srgbClr val="000000"/>
              </a:solidFill>
              <a:latin typeface="Arial"/>
              <a:ea typeface="Arial"/>
              <a:cs typeface="Arial"/>
              <a:sym typeface="Arial"/>
            </a:endParaRPr>
          </a:p>
        </p:txBody>
      </p:sp>
      <p:cxnSp>
        <p:nvCxnSpPr>
          <p:cNvPr id="1030" name="Google Shape;1030;p274"/>
          <p:cNvCxnSpPr>
            <a:stCxn id="1027" idx="2"/>
            <a:endCxn id="1028" idx="0"/>
          </p:cNvCxnSpPr>
          <p:nvPr/>
        </p:nvCxnSpPr>
        <p:spPr>
          <a:xfrm flipH="1">
            <a:off x="2097665" y="1526082"/>
            <a:ext cx="2711700" cy="33534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cxnSp>
        <p:nvCxnSpPr>
          <p:cNvPr id="1031" name="Google Shape;1031;p274"/>
          <p:cNvCxnSpPr>
            <a:stCxn id="1027" idx="2"/>
            <a:endCxn id="1029" idx="0"/>
          </p:cNvCxnSpPr>
          <p:nvPr/>
        </p:nvCxnSpPr>
        <p:spPr>
          <a:xfrm>
            <a:off x="4809365" y="1526082"/>
            <a:ext cx="2185500" cy="33651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sp>
        <p:nvSpPr>
          <p:cNvPr id="1032" name="Google Shape;1032;p274"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gdbee1bc53e_0_90"/>
          <p:cNvSpPr txBox="1"/>
          <p:nvPr/>
        </p:nvSpPr>
        <p:spPr>
          <a:xfrm>
            <a:off x="1215575" y="108400"/>
            <a:ext cx="74526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Calibri"/>
                <a:ea typeface="Calibri"/>
                <a:cs typeface="Calibri"/>
                <a:sym typeface="Calibri"/>
              </a:rPr>
              <a:t>Covalent Bond</a:t>
            </a:r>
            <a:r>
              <a:rPr lang="en-US" sz="4000" b="1" i="0" u="none" strike="noStrike" cap="none">
                <a:solidFill>
                  <a:schemeClr val="dk1"/>
                </a:solidFill>
                <a:latin typeface="Calibri"/>
                <a:ea typeface="Calibri"/>
                <a:cs typeface="Calibri"/>
                <a:sym typeface="Calibri"/>
              </a:rPr>
              <a:t>:</a:t>
            </a:r>
            <a:r>
              <a:rPr lang="en-US"/>
              <a:t> </a:t>
            </a:r>
            <a:r>
              <a:rPr lang="en-US" sz="4000" b="0" i="0" u="none" strike="noStrike" cap="none">
                <a:solidFill>
                  <a:schemeClr val="dk1"/>
                </a:solidFill>
                <a:latin typeface="Calibri"/>
                <a:ea typeface="Calibri"/>
                <a:cs typeface="Calibri"/>
                <a:sym typeface="Calibri"/>
              </a:rPr>
              <a:t>A chemical bond in which</a:t>
            </a:r>
            <a:r>
              <a:rPr lang="en-US" sz="4000">
                <a:solidFill>
                  <a:schemeClr val="dk1"/>
                </a:solidFill>
                <a:latin typeface="Calibri"/>
                <a:ea typeface="Calibri"/>
                <a:cs typeface="Calibri"/>
                <a:sym typeface="Calibri"/>
              </a:rPr>
              <a:t> </a:t>
            </a:r>
            <a:r>
              <a:rPr lang="en-US" sz="4000" b="0" i="0" u="none" strike="noStrike" cap="none">
                <a:solidFill>
                  <a:schemeClr val="dk1"/>
                </a:solidFill>
                <a:latin typeface="Calibri"/>
                <a:ea typeface="Calibri"/>
                <a:cs typeface="Calibri"/>
                <a:sym typeface="Calibri"/>
              </a:rPr>
              <a:t>two atoms come</a:t>
            </a:r>
            <a:r>
              <a:rPr lang="en-US"/>
              <a:t> </a:t>
            </a:r>
            <a:r>
              <a:rPr lang="en-US" sz="4000" b="0" i="0" u="none" strike="noStrike" cap="none">
                <a:solidFill>
                  <a:schemeClr val="dk1"/>
                </a:solidFill>
                <a:latin typeface="Calibri"/>
                <a:ea typeface="Calibri"/>
                <a:cs typeface="Calibri"/>
                <a:sym typeface="Calibri"/>
              </a:rPr>
              <a:t>together and share valence electrons</a:t>
            </a:r>
            <a:endParaRPr sz="1400" b="0" i="0" u="none" strike="noStrike" cap="none">
              <a:solidFill>
                <a:srgbClr val="000000"/>
              </a:solidFill>
              <a:latin typeface="Arial"/>
              <a:ea typeface="Arial"/>
              <a:cs typeface="Arial"/>
              <a:sym typeface="Arial"/>
            </a:endParaRPr>
          </a:p>
        </p:txBody>
      </p:sp>
      <p:sp>
        <p:nvSpPr>
          <p:cNvPr id="1039" name="Google Shape;1039;gdbee1bc53e_0_90"/>
          <p:cNvSpPr/>
          <p:nvPr/>
        </p:nvSpPr>
        <p:spPr>
          <a:xfrm>
            <a:off x="7594327" y="3354264"/>
            <a:ext cx="256800" cy="21630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0" name="Google Shape;1040;gdbee1bc53e_0_90"/>
          <p:cNvSpPr/>
          <p:nvPr/>
        </p:nvSpPr>
        <p:spPr>
          <a:xfrm>
            <a:off x="7178452" y="4635573"/>
            <a:ext cx="256800" cy="21630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41" name="Google Shape;1041;gdbee1bc53e_0_90"/>
          <p:cNvGrpSpPr/>
          <p:nvPr/>
        </p:nvGrpSpPr>
        <p:grpSpPr>
          <a:xfrm>
            <a:off x="1340640" y="2155780"/>
            <a:ext cx="6618200" cy="4449046"/>
            <a:chOff x="611524" y="1303140"/>
            <a:chExt cx="7484958" cy="5316737"/>
          </a:xfrm>
        </p:grpSpPr>
        <p:pic>
          <p:nvPicPr>
            <p:cNvPr id="1042" name="Google Shape;1042;gdbee1bc53e_0_90" descr="Sodium and Chlorine Atom.jpg"/>
            <p:cNvPicPr preferRelativeResize="0"/>
            <p:nvPr/>
          </p:nvPicPr>
          <p:blipFill rotWithShape="1">
            <a:blip r:embed="rId3">
              <a:alphaModFix/>
            </a:blip>
            <a:srcRect t="45429"/>
            <a:stretch/>
          </p:blipFill>
          <p:spPr>
            <a:xfrm rot="5400000">
              <a:off x="265095" y="1651338"/>
              <a:ext cx="4435337" cy="3742477"/>
            </a:xfrm>
            <a:prstGeom prst="rect">
              <a:avLst/>
            </a:prstGeom>
            <a:noFill/>
            <a:ln>
              <a:noFill/>
            </a:ln>
          </p:spPr>
        </p:pic>
        <p:pic>
          <p:nvPicPr>
            <p:cNvPr id="1043" name="Google Shape;1043;gdbee1bc53e_0_90" descr="Sodium and Chlorine Atom.jpg"/>
            <p:cNvPicPr preferRelativeResize="0"/>
            <p:nvPr/>
          </p:nvPicPr>
          <p:blipFill rotWithShape="1">
            <a:blip r:embed="rId3">
              <a:alphaModFix/>
            </a:blip>
            <a:srcRect t="45429"/>
            <a:stretch/>
          </p:blipFill>
          <p:spPr>
            <a:xfrm rot="-5400000">
              <a:off x="4007575" y="1649569"/>
              <a:ext cx="4435337" cy="3742477"/>
            </a:xfrm>
            <a:prstGeom prst="rect">
              <a:avLst/>
            </a:prstGeom>
            <a:noFill/>
            <a:ln>
              <a:noFill/>
            </a:ln>
          </p:spPr>
        </p:pic>
        <p:sp>
          <p:nvSpPr>
            <p:cNvPr id="1044" name="Google Shape;1044;gdbee1bc53e_0_90"/>
            <p:cNvSpPr/>
            <p:nvPr/>
          </p:nvSpPr>
          <p:spPr>
            <a:xfrm>
              <a:off x="4225643" y="3354264"/>
              <a:ext cx="256800" cy="21630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5" name="Google Shape;1045;gdbee1bc53e_0_90"/>
            <p:cNvSpPr/>
            <p:nvPr/>
          </p:nvSpPr>
          <p:spPr>
            <a:xfrm>
              <a:off x="611524" y="5738477"/>
              <a:ext cx="3614100" cy="88140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sp>
          <p:nvSpPr>
            <p:cNvPr id="1046" name="Google Shape;1046;gdbee1bc53e_0_90"/>
            <p:cNvSpPr/>
            <p:nvPr/>
          </p:nvSpPr>
          <p:spPr>
            <a:xfrm flipH="1">
              <a:off x="4482382" y="5738477"/>
              <a:ext cx="3614100" cy="88140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cxnSp>
          <p:nvCxnSpPr>
            <p:cNvPr id="1047" name="Google Shape;1047;gdbee1bc53e_0_90"/>
            <p:cNvCxnSpPr/>
            <p:nvPr/>
          </p:nvCxnSpPr>
          <p:spPr>
            <a:xfrm>
              <a:off x="4354004" y="2316960"/>
              <a:ext cx="0" cy="10131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0"/>
                </a:srgbClr>
              </a:outerShdw>
            </a:effectLst>
          </p:spPr>
        </p:cxnSp>
        <p:sp>
          <p:nvSpPr>
            <p:cNvPr id="1048" name="Google Shape;1048;gdbee1bc53e_0_90"/>
            <p:cNvSpPr txBox="1"/>
            <p:nvPr/>
          </p:nvSpPr>
          <p:spPr>
            <a:xfrm>
              <a:off x="3644955" y="1687396"/>
              <a:ext cx="16137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Shared</a:t>
              </a:r>
              <a:endParaRPr sz="1400" b="0" i="0" u="none" strike="noStrike" cap="none">
                <a:solidFill>
                  <a:srgbClr val="000000"/>
                </a:solidFill>
                <a:latin typeface="Arial"/>
                <a:ea typeface="Arial"/>
                <a:cs typeface="Arial"/>
                <a:sym typeface="Arial"/>
              </a:endParaRPr>
            </a:p>
          </p:txBody>
        </p:sp>
      </p:grpSp>
      <p:sp>
        <p:nvSpPr>
          <p:cNvPr id="1049" name="Google Shape;1049;gdbee1bc53e_0_90"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277"/>
          <p:cNvSpPr txBox="1">
            <a:spLocks noGrp="1"/>
          </p:cNvSpPr>
          <p:nvPr>
            <p:ph type="title"/>
          </p:nvPr>
        </p:nvSpPr>
        <p:spPr>
          <a:xfrm>
            <a:off x="457200" y="59621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u="sng"/>
              <a:t>Polar Molecule: </a:t>
            </a:r>
            <a:r>
              <a:rPr lang="en-US" sz="3240"/>
              <a:t>a molecule that does not share electrons equally </a:t>
            </a:r>
            <a:endParaRPr/>
          </a:p>
        </p:txBody>
      </p:sp>
      <p:pic>
        <p:nvPicPr>
          <p:cNvPr id="1056" name="Google Shape;1056;p277" descr="polar.jpg"/>
          <p:cNvPicPr preferRelativeResize="0">
            <a:picLocks noGrp="1"/>
          </p:cNvPicPr>
          <p:nvPr>
            <p:ph type="body" idx="1"/>
          </p:nvPr>
        </p:nvPicPr>
        <p:blipFill rotWithShape="1">
          <a:blip r:embed="rId3">
            <a:alphaModFix/>
          </a:blip>
          <a:srcRect l="-18187" r="-18186"/>
          <a:stretch/>
        </p:blipFill>
        <p:spPr>
          <a:xfrm>
            <a:off x="457200" y="1872049"/>
            <a:ext cx="8229600" cy="4525963"/>
          </a:xfrm>
          <a:prstGeom prst="rect">
            <a:avLst/>
          </a:prstGeom>
          <a:noFill/>
          <a:ln w="9525" cap="flat" cmpd="sng">
            <a:solidFill>
              <a:schemeClr val="lt1"/>
            </a:solidFill>
            <a:prstDash val="solid"/>
            <a:round/>
            <a:headEnd type="none" w="sm" len="sm"/>
            <a:tailEnd type="none" w="sm" len="sm"/>
          </a:ln>
        </p:spPr>
      </p:pic>
      <p:sp>
        <p:nvSpPr>
          <p:cNvPr id="1057" name="Google Shape;1057;p277"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p:nvPr/>
        </p:nvSpPr>
        <p:spPr>
          <a:xfrm>
            <a:off x="546832" y="766093"/>
            <a:ext cx="783204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98" name="Google Shape;198;p10"/>
          <p:cNvPicPr preferRelativeResize="0"/>
          <p:nvPr/>
        </p:nvPicPr>
        <p:blipFill rotWithShape="1">
          <a:blip r:embed="rId3">
            <a:alphaModFix/>
          </a:blip>
          <a:srcRect/>
          <a:stretch/>
        </p:blipFill>
        <p:spPr>
          <a:xfrm>
            <a:off x="0" y="120128"/>
            <a:ext cx="9144000" cy="6737872"/>
          </a:xfrm>
          <a:prstGeom prst="rect">
            <a:avLst/>
          </a:prstGeom>
          <a:noFill/>
          <a:ln>
            <a:noFill/>
          </a:ln>
        </p:spPr>
      </p:pic>
      <p:sp>
        <p:nvSpPr>
          <p:cNvPr id="199" name="Google Shape;199;p10"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78"/>
          <p:cNvSpPr txBox="1">
            <a:spLocks noGrp="1"/>
          </p:cNvSpPr>
          <p:nvPr>
            <p:ph type="title"/>
          </p:nvPr>
        </p:nvSpPr>
        <p:spPr>
          <a:xfrm>
            <a:off x="735230" y="60335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u="sng"/>
              <a:t>Nonpolar Molecule</a:t>
            </a:r>
            <a:r>
              <a:rPr lang="en-US" sz="3959"/>
              <a:t>: a molecule that equally shares electrons </a:t>
            </a:r>
            <a:endParaRPr/>
          </a:p>
        </p:txBody>
      </p:sp>
      <p:pic>
        <p:nvPicPr>
          <p:cNvPr id="1064" name="Google Shape;1064;p278" descr="water.jpg"/>
          <p:cNvPicPr preferRelativeResize="0">
            <a:picLocks noGrp="1"/>
          </p:cNvPicPr>
          <p:nvPr>
            <p:ph type="body" idx="1"/>
          </p:nvPr>
        </p:nvPicPr>
        <p:blipFill rotWithShape="1">
          <a:blip r:embed="rId3">
            <a:alphaModFix/>
          </a:blip>
          <a:srcRect l="-6820" r="-6820"/>
          <a:stretch/>
        </p:blipFill>
        <p:spPr>
          <a:xfrm>
            <a:off x="457200" y="2001253"/>
            <a:ext cx="8229600" cy="4525963"/>
          </a:xfrm>
          <a:prstGeom prst="rect">
            <a:avLst/>
          </a:prstGeom>
          <a:noFill/>
          <a:ln w="9525" cap="flat" cmpd="sng">
            <a:solidFill>
              <a:schemeClr val="lt1"/>
            </a:solidFill>
            <a:prstDash val="solid"/>
            <a:round/>
            <a:headEnd type="none" w="sm" len="sm"/>
            <a:tailEnd type="none" w="sm" len="sm"/>
          </a:ln>
        </p:spPr>
      </p:pic>
      <p:sp>
        <p:nvSpPr>
          <p:cNvPr id="1065" name="Google Shape;1065;p278"/>
          <p:cNvSpPr txBox="1"/>
          <p:nvPr/>
        </p:nvSpPr>
        <p:spPr>
          <a:xfrm>
            <a:off x="4421218" y="3590907"/>
            <a:ext cx="81142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1066" name="Google Shape;1066;p278"/>
          <p:cNvSpPr txBox="1"/>
          <p:nvPr/>
        </p:nvSpPr>
        <p:spPr>
          <a:xfrm>
            <a:off x="6554009" y="3012377"/>
            <a:ext cx="81142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Calibri"/>
                <a:ea typeface="Calibri"/>
                <a:cs typeface="Calibri"/>
                <a:sym typeface="Calibri"/>
              </a:rPr>
              <a:t>O</a:t>
            </a:r>
            <a:endParaRPr sz="1400" b="0" i="0" u="none" strike="noStrike" cap="none">
              <a:solidFill>
                <a:srgbClr val="000000"/>
              </a:solidFill>
              <a:latin typeface="Arial"/>
              <a:ea typeface="Arial"/>
              <a:cs typeface="Arial"/>
              <a:sym typeface="Arial"/>
            </a:endParaRPr>
          </a:p>
        </p:txBody>
      </p:sp>
      <p:sp>
        <p:nvSpPr>
          <p:cNvPr id="1067" name="Google Shape;1067;p278"/>
          <p:cNvSpPr txBox="1"/>
          <p:nvPr/>
        </p:nvSpPr>
        <p:spPr>
          <a:xfrm>
            <a:off x="2033495" y="4335976"/>
            <a:ext cx="81142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Calibri"/>
                <a:ea typeface="Calibri"/>
                <a:cs typeface="Calibri"/>
                <a:sym typeface="Calibri"/>
              </a:rPr>
              <a:t>O</a:t>
            </a:r>
            <a:endParaRPr sz="1400" b="0" i="0" u="none" strike="noStrike" cap="none">
              <a:solidFill>
                <a:srgbClr val="000000"/>
              </a:solidFill>
              <a:latin typeface="Arial"/>
              <a:ea typeface="Arial"/>
              <a:cs typeface="Arial"/>
              <a:sym typeface="Arial"/>
            </a:endParaRPr>
          </a:p>
        </p:txBody>
      </p:sp>
      <p:sp>
        <p:nvSpPr>
          <p:cNvPr id="1068" name="Google Shape;1068;p278" descr="Rewind"/>
          <p:cNvSpPr/>
          <p:nvPr/>
        </p:nvSpPr>
        <p:spPr>
          <a:xfrm>
            <a:off x="110196"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27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280"/>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081" name="Google Shape;1081;p280"/>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082" name="Google Shape;1082;p280"/>
          <p:cNvSpPr txBox="1"/>
          <p:nvPr/>
        </p:nvSpPr>
        <p:spPr>
          <a:xfrm>
            <a:off x="798777" y="102399"/>
            <a:ext cx="8095664"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are the two characteristics of matter?</a:t>
            </a:r>
            <a:endParaRPr sz="1400" b="0" i="0" u="none" strike="noStrike" cap="none">
              <a:solidFill>
                <a:srgbClr val="000000"/>
              </a:solidFill>
              <a:latin typeface="Arial"/>
              <a:ea typeface="Arial"/>
              <a:cs typeface="Arial"/>
              <a:sym typeface="Arial"/>
            </a:endParaRPr>
          </a:p>
        </p:txBody>
      </p:sp>
      <p:grpSp>
        <p:nvGrpSpPr>
          <p:cNvPr id="1083" name="Google Shape;1083;p280"/>
          <p:cNvGrpSpPr/>
          <p:nvPr/>
        </p:nvGrpSpPr>
        <p:grpSpPr>
          <a:xfrm>
            <a:off x="2008567" y="1770212"/>
            <a:ext cx="5253722" cy="4735803"/>
            <a:chOff x="2342720" y="1930852"/>
            <a:chExt cx="7004963" cy="4735803"/>
          </a:xfrm>
        </p:grpSpPr>
        <p:sp>
          <p:nvSpPr>
            <p:cNvPr id="1084" name="Google Shape;1084;p280"/>
            <p:cNvSpPr/>
            <p:nvPr/>
          </p:nvSpPr>
          <p:spPr>
            <a:xfrm>
              <a:off x="2342720" y="1930852"/>
              <a:ext cx="7004963" cy="4735803"/>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5" name="Google Shape;1085;p280"/>
            <p:cNvPicPr preferRelativeResize="0"/>
            <p:nvPr/>
          </p:nvPicPr>
          <p:blipFill rotWithShape="1">
            <a:blip r:embed="rId3">
              <a:alphaModFix/>
            </a:blip>
            <a:srcRect l="13938" t="12281" r="15692" b="12281"/>
            <a:stretch/>
          </p:blipFill>
          <p:spPr>
            <a:xfrm>
              <a:off x="3630059" y="2476967"/>
              <a:ext cx="1983191" cy="1594518"/>
            </a:xfrm>
            <a:prstGeom prst="rect">
              <a:avLst/>
            </a:prstGeom>
            <a:noFill/>
            <a:ln>
              <a:noFill/>
            </a:ln>
          </p:spPr>
        </p:pic>
        <p:pic>
          <p:nvPicPr>
            <p:cNvPr id="1086" name="Google Shape;1086;p280"/>
            <p:cNvPicPr preferRelativeResize="0"/>
            <p:nvPr/>
          </p:nvPicPr>
          <p:blipFill rotWithShape="1">
            <a:blip r:embed="rId3">
              <a:alphaModFix/>
            </a:blip>
            <a:srcRect l="13938" t="12281" r="15692" b="12281"/>
            <a:stretch/>
          </p:blipFill>
          <p:spPr>
            <a:xfrm>
              <a:off x="5613250" y="2268226"/>
              <a:ext cx="1983191" cy="1594518"/>
            </a:xfrm>
            <a:prstGeom prst="rect">
              <a:avLst/>
            </a:prstGeom>
            <a:noFill/>
            <a:ln>
              <a:noFill/>
            </a:ln>
          </p:spPr>
        </p:pic>
        <p:pic>
          <p:nvPicPr>
            <p:cNvPr id="1087" name="Google Shape;1087;p280"/>
            <p:cNvPicPr preferRelativeResize="0"/>
            <p:nvPr/>
          </p:nvPicPr>
          <p:blipFill rotWithShape="1">
            <a:blip r:embed="rId3">
              <a:alphaModFix/>
            </a:blip>
            <a:srcRect l="13938" t="12281" r="15692" b="12281"/>
            <a:stretch/>
          </p:blipFill>
          <p:spPr>
            <a:xfrm>
              <a:off x="3073374" y="4071485"/>
              <a:ext cx="1983191" cy="1594518"/>
            </a:xfrm>
            <a:prstGeom prst="rect">
              <a:avLst/>
            </a:prstGeom>
            <a:noFill/>
            <a:ln>
              <a:noFill/>
            </a:ln>
          </p:spPr>
        </p:pic>
        <p:pic>
          <p:nvPicPr>
            <p:cNvPr id="1088" name="Google Shape;1088;p280"/>
            <p:cNvPicPr preferRelativeResize="0"/>
            <p:nvPr/>
          </p:nvPicPr>
          <p:blipFill rotWithShape="1">
            <a:blip r:embed="rId3">
              <a:alphaModFix/>
            </a:blip>
            <a:srcRect l="13938" t="12281" r="15692" b="12281"/>
            <a:stretch/>
          </p:blipFill>
          <p:spPr>
            <a:xfrm>
              <a:off x="5056565" y="4660003"/>
              <a:ext cx="1983191" cy="1594518"/>
            </a:xfrm>
            <a:prstGeom prst="rect">
              <a:avLst/>
            </a:prstGeom>
            <a:noFill/>
            <a:ln>
              <a:noFill/>
            </a:ln>
          </p:spPr>
        </p:pic>
        <p:pic>
          <p:nvPicPr>
            <p:cNvPr id="1089" name="Google Shape;1089;p280"/>
            <p:cNvPicPr preferRelativeResize="0"/>
            <p:nvPr/>
          </p:nvPicPr>
          <p:blipFill rotWithShape="1">
            <a:blip r:embed="rId3">
              <a:alphaModFix/>
            </a:blip>
            <a:srcRect l="13938" t="12281" r="15692" b="12281"/>
            <a:stretch/>
          </p:blipFill>
          <p:spPr>
            <a:xfrm>
              <a:off x="7039755" y="3559615"/>
              <a:ext cx="1983191" cy="1594518"/>
            </a:xfrm>
            <a:prstGeom prst="rect">
              <a:avLst/>
            </a:prstGeom>
            <a:noFill/>
            <a:ln>
              <a:noFill/>
            </a:ln>
          </p:spPr>
        </p:pic>
      </p:grpSp>
      <p:sp>
        <p:nvSpPr>
          <p:cNvPr id="1090" name="Google Shape;1090;p28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cxnSp>
        <p:nvCxnSpPr>
          <p:cNvPr id="1096" name="Google Shape;1096;p281"/>
          <p:cNvCxnSpPr>
            <a:stCxn id="1097" idx="3"/>
          </p:cNvCxnSpPr>
          <p:nvPr/>
        </p:nvCxnSpPr>
        <p:spPr>
          <a:xfrm>
            <a:off x="2266258" y="2689510"/>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grpSp>
        <p:nvGrpSpPr>
          <p:cNvPr id="1098" name="Google Shape;1098;p281"/>
          <p:cNvGrpSpPr/>
          <p:nvPr/>
        </p:nvGrpSpPr>
        <p:grpSpPr>
          <a:xfrm>
            <a:off x="849542" y="564651"/>
            <a:ext cx="7787831" cy="5097433"/>
            <a:chOff x="888822" y="626434"/>
            <a:chExt cx="7787831" cy="5097433"/>
          </a:xfrm>
        </p:grpSpPr>
        <p:pic>
          <p:nvPicPr>
            <p:cNvPr id="1099" name="Google Shape;1099;p281"/>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1100" name="Google Shape;1100;p281"/>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1101" name="Google Shape;1101;p281"/>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1102" name="Google Shape;1102;p281"/>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1103" name="Google Shape;1103;p281"/>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1104" name="Google Shape;1104;p281"/>
            <p:cNvSpPr txBox="1"/>
            <p:nvPr/>
          </p:nvSpPr>
          <p:spPr>
            <a:xfrm>
              <a:off x="888822" y="626434"/>
              <a:ext cx="7787831"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i="0" strike="noStrike" cap="none">
                  <a:solidFill>
                    <a:schemeClr val="dk1"/>
                  </a:solidFill>
                  <a:latin typeface="Calibri"/>
                  <a:ea typeface="Calibri"/>
                  <a:cs typeface="Calibri"/>
                  <a:sym typeface="Calibri"/>
                </a:rPr>
                <a:t>True/False: </a:t>
              </a:r>
              <a:r>
                <a:rPr lang="en-US" sz="3200">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n element is the smallest unit of matter.</a:t>
              </a:r>
              <a:endParaRPr sz="1400" b="0" i="0" u="none" strike="noStrike" cap="none">
                <a:solidFill>
                  <a:srgbClr val="000000"/>
                </a:solidFill>
                <a:latin typeface="Arial"/>
                <a:ea typeface="Arial"/>
                <a:cs typeface="Arial"/>
                <a:sym typeface="Arial"/>
              </a:endParaRPr>
            </a:p>
          </p:txBody>
        </p:sp>
        <p:sp>
          <p:nvSpPr>
            <p:cNvPr id="1105" name="Google Shape;1105;p281"/>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97" name="Google Shape;1097;p281"/>
            <p:cNvSpPr txBox="1"/>
            <p:nvPr/>
          </p:nvSpPr>
          <p:spPr>
            <a:xfrm>
              <a:off x="1016000" y="2520461"/>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1106" name="Google Shape;1106;p28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cxnSp>
        <p:nvCxnSpPr>
          <p:cNvPr id="1112" name="Google Shape;1112;gdbee1bc53e_0_106"/>
          <p:cNvCxnSpPr>
            <a:stCxn id="1113" idx="3"/>
          </p:cNvCxnSpPr>
          <p:nvPr/>
        </p:nvCxnSpPr>
        <p:spPr>
          <a:xfrm>
            <a:off x="2266120" y="2689528"/>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250"/>
              </a:srgbClr>
            </a:outerShdw>
          </a:effectLst>
        </p:spPr>
      </p:cxnSp>
      <p:grpSp>
        <p:nvGrpSpPr>
          <p:cNvPr id="1114" name="Google Shape;1114;gdbee1bc53e_0_106"/>
          <p:cNvGrpSpPr/>
          <p:nvPr/>
        </p:nvGrpSpPr>
        <p:grpSpPr>
          <a:xfrm>
            <a:off x="849542" y="564651"/>
            <a:ext cx="7787700" cy="5097581"/>
            <a:chOff x="888822" y="626434"/>
            <a:chExt cx="7787700" cy="5097581"/>
          </a:xfrm>
        </p:grpSpPr>
        <p:pic>
          <p:nvPicPr>
            <p:cNvPr id="1115" name="Google Shape;1115;gdbee1bc53e_0_106"/>
            <p:cNvPicPr preferRelativeResize="0"/>
            <p:nvPr/>
          </p:nvPicPr>
          <p:blipFill rotWithShape="1">
            <a:blip r:embed="rId3">
              <a:alphaModFix/>
            </a:blip>
            <a:srcRect l="13939" t="12281" r="15692" b="12281"/>
            <a:stretch/>
          </p:blipFill>
          <p:spPr>
            <a:xfrm>
              <a:off x="3418313" y="2288524"/>
              <a:ext cx="1115544" cy="1195888"/>
            </a:xfrm>
            <a:prstGeom prst="rect">
              <a:avLst/>
            </a:prstGeom>
            <a:noFill/>
            <a:ln>
              <a:noFill/>
            </a:ln>
          </p:spPr>
        </p:pic>
        <p:pic>
          <p:nvPicPr>
            <p:cNvPr id="1116" name="Google Shape;1116;gdbee1bc53e_0_106"/>
            <p:cNvPicPr preferRelativeResize="0"/>
            <p:nvPr/>
          </p:nvPicPr>
          <p:blipFill rotWithShape="1">
            <a:blip r:embed="rId3">
              <a:alphaModFix/>
            </a:blip>
            <a:srcRect l="13939" t="12281" r="15692" b="12281"/>
            <a:stretch/>
          </p:blipFill>
          <p:spPr>
            <a:xfrm>
              <a:off x="4592472" y="2268737"/>
              <a:ext cx="1115544" cy="1195888"/>
            </a:xfrm>
            <a:prstGeom prst="rect">
              <a:avLst/>
            </a:prstGeom>
            <a:noFill/>
            <a:ln>
              <a:noFill/>
            </a:ln>
          </p:spPr>
        </p:pic>
        <p:pic>
          <p:nvPicPr>
            <p:cNvPr id="1117" name="Google Shape;1117;gdbee1bc53e_0_106"/>
            <p:cNvPicPr preferRelativeResize="0"/>
            <p:nvPr/>
          </p:nvPicPr>
          <p:blipFill rotWithShape="1">
            <a:blip r:embed="rId3">
              <a:alphaModFix/>
            </a:blip>
            <a:srcRect l="13939" t="12281" r="15692" b="12281"/>
            <a:stretch/>
          </p:blipFill>
          <p:spPr>
            <a:xfrm>
              <a:off x="2987946" y="3425797"/>
              <a:ext cx="1115544" cy="1195888"/>
            </a:xfrm>
            <a:prstGeom prst="rect">
              <a:avLst/>
            </a:prstGeom>
            <a:noFill/>
            <a:ln>
              <a:noFill/>
            </a:ln>
          </p:spPr>
        </p:pic>
        <p:pic>
          <p:nvPicPr>
            <p:cNvPr id="1118" name="Google Shape;1118;gdbee1bc53e_0_106"/>
            <p:cNvPicPr preferRelativeResize="0"/>
            <p:nvPr/>
          </p:nvPicPr>
          <p:blipFill rotWithShape="1">
            <a:blip r:embed="rId3">
              <a:alphaModFix/>
            </a:blip>
            <a:srcRect l="13939" t="12281" r="15692" b="12281"/>
            <a:stretch/>
          </p:blipFill>
          <p:spPr>
            <a:xfrm>
              <a:off x="4005799" y="4336109"/>
              <a:ext cx="1115544" cy="1195888"/>
            </a:xfrm>
            <a:prstGeom prst="rect">
              <a:avLst/>
            </a:prstGeom>
            <a:noFill/>
            <a:ln>
              <a:noFill/>
            </a:ln>
          </p:spPr>
        </p:pic>
        <p:pic>
          <p:nvPicPr>
            <p:cNvPr id="1119" name="Google Shape;1119;gdbee1bc53e_0_106"/>
            <p:cNvPicPr preferRelativeResize="0"/>
            <p:nvPr/>
          </p:nvPicPr>
          <p:blipFill rotWithShape="1">
            <a:blip r:embed="rId3">
              <a:alphaModFix/>
            </a:blip>
            <a:srcRect l="13939" t="12281" r="15692" b="12281"/>
            <a:stretch/>
          </p:blipFill>
          <p:spPr>
            <a:xfrm>
              <a:off x="5121345" y="3491280"/>
              <a:ext cx="1115544" cy="1195888"/>
            </a:xfrm>
            <a:prstGeom prst="rect">
              <a:avLst/>
            </a:prstGeom>
            <a:noFill/>
            <a:ln>
              <a:noFill/>
            </a:ln>
          </p:spPr>
        </p:pic>
        <p:sp>
          <p:nvSpPr>
            <p:cNvPr id="1120" name="Google Shape;1120;gdbee1bc53e_0_106"/>
            <p:cNvSpPr txBox="1"/>
            <p:nvPr/>
          </p:nvSpPr>
          <p:spPr>
            <a:xfrm>
              <a:off x="888822" y="626434"/>
              <a:ext cx="77877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i="0" strike="noStrike" cap="none">
                  <a:solidFill>
                    <a:schemeClr val="dk1"/>
                  </a:solidFill>
                  <a:latin typeface="Calibri"/>
                  <a:ea typeface="Calibri"/>
                  <a:cs typeface="Calibri"/>
                  <a:sym typeface="Calibri"/>
                </a:rPr>
                <a:t>True/</a:t>
              </a:r>
              <a:r>
                <a:rPr lang="en-US" sz="3200" i="0" strike="noStrike" cap="none">
                  <a:solidFill>
                    <a:srgbClr val="FF0000"/>
                  </a:solidFill>
                  <a:latin typeface="Calibri"/>
                  <a:ea typeface="Calibri"/>
                  <a:cs typeface="Calibri"/>
                  <a:sym typeface="Calibri"/>
                </a:rPr>
                <a:t>False</a:t>
              </a:r>
              <a:r>
                <a:rPr lang="en-US" sz="3200" i="0" strike="noStrike" cap="none">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n element is the smallest unit of matter.</a:t>
              </a:r>
              <a:endParaRPr sz="1400" b="0" i="0" u="none" strike="noStrike" cap="none">
                <a:solidFill>
                  <a:srgbClr val="000000"/>
                </a:solidFill>
                <a:latin typeface="Arial"/>
                <a:ea typeface="Arial"/>
                <a:cs typeface="Arial"/>
                <a:sym typeface="Arial"/>
              </a:endParaRPr>
            </a:p>
          </p:txBody>
        </p:sp>
        <p:sp>
          <p:nvSpPr>
            <p:cNvPr id="1121" name="Google Shape;1121;gdbee1bc53e_0_106"/>
            <p:cNvSpPr/>
            <p:nvPr/>
          </p:nvSpPr>
          <p:spPr>
            <a:xfrm>
              <a:off x="2596491" y="2172015"/>
              <a:ext cx="3940200" cy="3552000"/>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113" name="Google Shape;1113;gdbee1bc53e_0_106"/>
            <p:cNvSpPr txBox="1"/>
            <p:nvPr/>
          </p:nvSpPr>
          <p:spPr>
            <a:xfrm>
              <a:off x="1016000" y="2520461"/>
              <a:ext cx="1289400" cy="461700"/>
            </a:xfrm>
            <a:prstGeom prst="rect">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1122" name="Google Shape;1122;gdbee1bc53e_0_106"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282"/>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129" name="Google Shape;1129;p282"/>
          <p:cNvSpPr/>
          <p:nvPr/>
        </p:nvSpPr>
        <p:spPr>
          <a:xfrm>
            <a:off x="733703" y="728259"/>
            <a:ext cx="748641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is an element?</a:t>
            </a:r>
            <a:endParaRPr sz="1400" b="0" i="0" u="none" strike="noStrike" cap="none">
              <a:solidFill>
                <a:srgbClr val="000000"/>
              </a:solidFill>
              <a:latin typeface="Arial"/>
              <a:ea typeface="Arial"/>
              <a:cs typeface="Arial"/>
              <a:sym typeface="Arial"/>
            </a:endParaRPr>
          </a:p>
        </p:txBody>
      </p:sp>
      <p:pic>
        <p:nvPicPr>
          <p:cNvPr id="1130" name="Google Shape;1130;p282" descr="gold.jpg"/>
          <p:cNvPicPr preferRelativeResize="0"/>
          <p:nvPr/>
        </p:nvPicPr>
        <p:blipFill rotWithShape="1">
          <a:blip r:embed="rId3">
            <a:alphaModFix/>
          </a:blip>
          <a:srcRect/>
          <a:stretch/>
        </p:blipFill>
        <p:spPr>
          <a:xfrm>
            <a:off x="1370137" y="2232094"/>
            <a:ext cx="6348711" cy="4233085"/>
          </a:xfrm>
          <a:prstGeom prst="rect">
            <a:avLst/>
          </a:prstGeom>
          <a:noFill/>
          <a:ln>
            <a:noFill/>
          </a:ln>
        </p:spPr>
      </p:pic>
      <p:sp>
        <p:nvSpPr>
          <p:cNvPr id="1131" name="Google Shape;1131;p28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gde2f41064c_1_0"/>
          <p:cNvPicPr preferRelativeResize="0"/>
          <p:nvPr/>
        </p:nvPicPr>
        <p:blipFill rotWithShape="1">
          <a:blip r:embed="rId3">
            <a:alphaModFix/>
          </a:blip>
          <a:srcRect t="9950"/>
          <a:stretch/>
        </p:blipFill>
        <p:spPr>
          <a:xfrm>
            <a:off x="0" y="1037390"/>
            <a:ext cx="9144000" cy="5792826"/>
          </a:xfrm>
          <a:prstGeom prst="rect">
            <a:avLst/>
          </a:prstGeom>
          <a:noFill/>
          <a:ln>
            <a:noFill/>
          </a:ln>
        </p:spPr>
      </p:pic>
      <p:sp>
        <p:nvSpPr>
          <p:cNvPr id="1138" name="Google Shape;1138;gde2f41064c_1_0" descr="Questions"/>
          <p:cNvSpPr/>
          <p:nvPr/>
        </p:nvSpPr>
        <p:spPr>
          <a:xfrm>
            <a:off x="0" y="-24714"/>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gde2f41064c_1_0"/>
          <p:cNvSpPr txBox="1"/>
          <p:nvPr/>
        </p:nvSpPr>
        <p:spPr>
          <a:xfrm>
            <a:off x="829264" y="51921"/>
            <a:ext cx="81705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a:solidFill>
                  <a:schemeClr val="dk1"/>
                </a:solidFill>
                <a:latin typeface="Calibri"/>
                <a:ea typeface="Calibri"/>
                <a:cs typeface="Calibri"/>
                <a:sym typeface="Calibri"/>
              </a:rPr>
              <a:t>What table shows and organizes all the known elements?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pic>
        <p:nvPicPr>
          <p:cNvPr id="1145" name="Google Shape;1145;p284"/>
          <p:cNvPicPr preferRelativeResize="0"/>
          <p:nvPr/>
        </p:nvPicPr>
        <p:blipFill rotWithShape="1">
          <a:blip r:embed="rId3">
            <a:alphaModFix/>
          </a:blip>
          <a:srcRect l="13938" t="12281" r="15692" b="12281"/>
          <a:stretch/>
        </p:blipFill>
        <p:spPr>
          <a:xfrm>
            <a:off x="2330666" y="1295924"/>
            <a:ext cx="4786510" cy="5131245"/>
          </a:xfrm>
          <a:prstGeom prst="rect">
            <a:avLst/>
          </a:prstGeom>
          <a:noFill/>
          <a:ln>
            <a:noFill/>
          </a:ln>
        </p:spPr>
      </p:pic>
      <p:sp>
        <p:nvSpPr>
          <p:cNvPr id="1146" name="Google Shape;1146;p284"/>
          <p:cNvSpPr txBox="1"/>
          <p:nvPr/>
        </p:nvSpPr>
        <p:spPr>
          <a:xfrm>
            <a:off x="742461" y="1602155"/>
            <a:ext cx="1719385" cy="630942"/>
          </a:xfrm>
          <a:prstGeom prst="rect">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endParaRPr sz="3500" b="0" i="0" u="none" strike="noStrike" cap="none">
              <a:solidFill>
                <a:schemeClr val="lt1"/>
              </a:solidFill>
              <a:latin typeface="Calibri"/>
              <a:ea typeface="Calibri"/>
              <a:cs typeface="Calibri"/>
              <a:sym typeface="Calibri"/>
            </a:endParaRPr>
          </a:p>
        </p:txBody>
      </p:sp>
      <p:cxnSp>
        <p:nvCxnSpPr>
          <p:cNvPr id="1147" name="Google Shape;1147;p284"/>
          <p:cNvCxnSpPr>
            <a:stCxn id="1146" idx="3"/>
          </p:cNvCxnSpPr>
          <p:nvPr/>
        </p:nvCxnSpPr>
        <p:spPr>
          <a:xfrm>
            <a:off x="2461846" y="1917626"/>
            <a:ext cx="1485000" cy="16800"/>
          </a:xfrm>
          <a:prstGeom prst="straightConnector1">
            <a:avLst/>
          </a:prstGeom>
          <a:noFill/>
          <a:ln w="76200" cap="flat" cmpd="sng">
            <a:solidFill>
              <a:srgbClr val="FF6600"/>
            </a:solidFill>
            <a:prstDash val="solid"/>
            <a:round/>
            <a:headEnd type="none" w="sm" len="sm"/>
            <a:tailEnd type="stealth" w="med" len="med"/>
          </a:ln>
          <a:effectLst>
            <a:outerShdw blurRad="40000" dist="20000" dir="5400000" rotWithShape="0">
              <a:srgbClr val="000000">
                <a:alpha val="37254"/>
              </a:srgbClr>
            </a:outerShdw>
          </a:effectLst>
        </p:spPr>
      </p:cxnSp>
      <p:sp>
        <p:nvSpPr>
          <p:cNvPr id="1148" name="Google Shape;1148;p284"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284"/>
          <p:cNvSpPr txBox="1"/>
          <p:nvPr/>
        </p:nvSpPr>
        <p:spPr>
          <a:xfrm>
            <a:off x="829264" y="51921"/>
            <a:ext cx="817058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orbits the nucleus and has a negative charge?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5" name="Google Shape;1155;p285"/>
          <p:cNvGrpSpPr/>
          <p:nvPr/>
        </p:nvGrpSpPr>
        <p:grpSpPr>
          <a:xfrm>
            <a:off x="1104900" y="1792835"/>
            <a:ext cx="6909125" cy="4571610"/>
            <a:chOff x="1104900" y="1145878"/>
            <a:chExt cx="6909125" cy="5218567"/>
          </a:xfrm>
        </p:grpSpPr>
        <p:pic>
          <p:nvPicPr>
            <p:cNvPr id="1156" name="Google Shape;1156;p285" descr="carbon atom.jpg"/>
            <p:cNvPicPr preferRelativeResize="0"/>
            <p:nvPr/>
          </p:nvPicPr>
          <p:blipFill rotWithShape="1">
            <a:blip r:embed="rId3">
              <a:alphaModFix/>
            </a:blip>
            <a:srcRect t="11072" b="14844"/>
            <a:stretch/>
          </p:blipFill>
          <p:spPr>
            <a:xfrm>
              <a:off x="1104900" y="1283934"/>
              <a:ext cx="6909125" cy="5080511"/>
            </a:xfrm>
            <a:prstGeom prst="rect">
              <a:avLst/>
            </a:prstGeom>
            <a:noFill/>
            <a:ln>
              <a:noFill/>
            </a:ln>
          </p:spPr>
        </p:pic>
        <p:sp>
          <p:nvSpPr>
            <p:cNvPr id="1157" name="Google Shape;1157;p285"/>
            <p:cNvSpPr/>
            <p:nvPr/>
          </p:nvSpPr>
          <p:spPr>
            <a:xfrm>
              <a:off x="4086242" y="1145878"/>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8" name="Google Shape;1158;p285"/>
            <p:cNvSpPr/>
            <p:nvPr/>
          </p:nvSpPr>
          <p:spPr>
            <a:xfrm>
              <a:off x="6447421"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9" name="Google Shape;1159;p285"/>
            <p:cNvSpPr/>
            <p:nvPr/>
          </p:nvSpPr>
          <p:spPr>
            <a:xfrm>
              <a:off x="4086242" y="5618935"/>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0" name="Google Shape;1160;p285"/>
            <p:cNvSpPr/>
            <p:nvPr/>
          </p:nvSpPr>
          <p:spPr>
            <a:xfrm>
              <a:off x="1905619"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61" name="Google Shape;1161;p285"/>
          <p:cNvSpPr txBox="1"/>
          <p:nvPr/>
        </p:nvSpPr>
        <p:spPr>
          <a:xfrm>
            <a:off x="148282" y="187822"/>
            <a:ext cx="923545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are valence electrons?</a:t>
            </a:r>
            <a:endParaRPr sz="1400" b="0" i="0" u="none" strike="noStrike" cap="none">
              <a:solidFill>
                <a:srgbClr val="000000"/>
              </a:solidFill>
              <a:latin typeface="Arial"/>
              <a:ea typeface="Arial"/>
              <a:cs typeface="Arial"/>
              <a:sym typeface="Arial"/>
            </a:endParaRPr>
          </a:p>
        </p:txBody>
      </p:sp>
      <p:sp>
        <p:nvSpPr>
          <p:cNvPr id="1162" name="Google Shape;1162;p285"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286"/>
          <p:cNvSpPr txBox="1"/>
          <p:nvPr/>
        </p:nvSpPr>
        <p:spPr>
          <a:xfrm>
            <a:off x="0" y="260100"/>
            <a:ext cx="9144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What is a molecule?</a:t>
            </a:r>
            <a:endParaRPr sz="1400" b="0" i="0" u="none" strike="noStrike" cap="none">
              <a:solidFill>
                <a:srgbClr val="000000"/>
              </a:solidFill>
              <a:latin typeface="Arial"/>
              <a:ea typeface="Arial"/>
              <a:cs typeface="Arial"/>
              <a:sym typeface="Arial"/>
            </a:endParaRPr>
          </a:p>
        </p:txBody>
      </p:sp>
      <p:grpSp>
        <p:nvGrpSpPr>
          <p:cNvPr id="1169" name="Google Shape;1169;p286"/>
          <p:cNvGrpSpPr/>
          <p:nvPr/>
        </p:nvGrpSpPr>
        <p:grpSpPr>
          <a:xfrm>
            <a:off x="1038102" y="3557235"/>
            <a:ext cx="3120822" cy="1471099"/>
            <a:chOff x="6653433" y="2245352"/>
            <a:chExt cx="2128384" cy="1162752"/>
          </a:xfrm>
        </p:grpSpPr>
        <p:sp>
          <p:nvSpPr>
            <p:cNvPr id="1170" name="Google Shape;1170;p286"/>
            <p:cNvSpPr/>
            <p:nvPr/>
          </p:nvSpPr>
          <p:spPr>
            <a:xfrm>
              <a:off x="6653433" y="2245352"/>
              <a:ext cx="1144677" cy="1162752"/>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1" name="Google Shape;1171;p286"/>
            <p:cNvSpPr/>
            <p:nvPr/>
          </p:nvSpPr>
          <p:spPr>
            <a:xfrm>
              <a:off x="7637140" y="2245352"/>
              <a:ext cx="1144677" cy="1162752"/>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72" name="Google Shape;1172;p286"/>
          <p:cNvSpPr/>
          <p:nvPr/>
        </p:nvSpPr>
        <p:spPr>
          <a:xfrm>
            <a:off x="5360078" y="3758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3" name="Google Shape;1173;p286"/>
          <p:cNvSpPr/>
          <p:nvPr/>
        </p:nvSpPr>
        <p:spPr>
          <a:xfrm>
            <a:off x="6817224" y="3776243"/>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4" name="Google Shape;1174;p286"/>
          <p:cNvSpPr/>
          <p:nvPr/>
        </p:nvSpPr>
        <p:spPr>
          <a:xfrm>
            <a:off x="6199291" y="3023155"/>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5" name="Google Shape;1175;p286"/>
          <p:cNvSpPr txBox="1"/>
          <p:nvPr/>
        </p:nvSpPr>
        <p:spPr>
          <a:xfrm>
            <a:off x="3912278" y="3776243"/>
            <a:ext cx="155007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OR </a:t>
            </a:r>
            <a:endParaRPr sz="1400" b="0" i="0" u="none" strike="noStrike" cap="none">
              <a:solidFill>
                <a:srgbClr val="000000"/>
              </a:solidFill>
              <a:latin typeface="Arial"/>
              <a:ea typeface="Arial"/>
              <a:cs typeface="Arial"/>
              <a:sym typeface="Arial"/>
            </a:endParaRPr>
          </a:p>
        </p:txBody>
      </p:sp>
      <p:sp>
        <p:nvSpPr>
          <p:cNvPr id="1176" name="Google Shape;1176;p286"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1"/>
          <p:cNvPicPr preferRelativeResize="0"/>
          <p:nvPr/>
        </p:nvPicPr>
        <p:blipFill rotWithShape="1">
          <a:blip r:embed="rId3">
            <a:alphaModFix/>
          </a:blip>
          <a:srcRect l="13938" t="12281" r="15692" b="12281"/>
          <a:stretch/>
        </p:blipFill>
        <p:spPr>
          <a:xfrm>
            <a:off x="2305952" y="838724"/>
            <a:ext cx="4786510" cy="5131245"/>
          </a:xfrm>
          <a:prstGeom prst="rect">
            <a:avLst/>
          </a:prstGeom>
          <a:noFill/>
          <a:ln>
            <a:noFill/>
          </a:ln>
        </p:spPr>
      </p:pic>
      <p:sp>
        <p:nvSpPr>
          <p:cNvPr id="206" name="Google Shape;206;p11"/>
          <p:cNvSpPr txBox="1"/>
          <p:nvPr/>
        </p:nvSpPr>
        <p:spPr>
          <a:xfrm>
            <a:off x="742462" y="1074614"/>
            <a:ext cx="1719385" cy="630942"/>
          </a:xfrm>
          <a:prstGeom prst="rect">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chemeClr val="lt1"/>
                </a:solidFill>
                <a:latin typeface="Calibri"/>
                <a:ea typeface="Calibri"/>
                <a:cs typeface="Calibri"/>
                <a:sym typeface="Calibri"/>
              </a:rPr>
              <a:t>Electron</a:t>
            </a:r>
            <a:endParaRPr sz="1400" b="0" i="0" u="none" strike="noStrike" cap="none">
              <a:solidFill>
                <a:srgbClr val="000000"/>
              </a:solidFill>
              <a:latin typeface="Arial"/>
              <a:ea typeface="Arial"/>
              <a:cs typeface="Arial"/>
              <a:sym typeface="Arial"/>
            </a:endParaRPr>
          </a:p>
        </p:txBody>
      </p:sp>
      <p:sp>
        <p:nvSpPr>
          <p:cNvPr id="207" name="Google Shape;207;p11"/>
          <p:cNvSpPr/>
          <p:nvPr/>
        </p:nvSpPr>
        <p:spPr>
          <a:xfrm>
            <a:off x="1406769" y="1602155"/>
            <a:ext cx="1055077" cy="879231"/>
          </a:xfrm>
          <a:prstGeom prst="mathMinus">
            <a:avLst>
              <a:gd name="adj1" fmla="val 23520"/>
            </a:avLst>
          </a:prstGeom>
          <a:gradFill>
            <a:gsLst>
              <a:gs pos="0">
                <a:srgbClr val="D13F3B"/>
              </a:gs>
              <a:gs pos="100000">
                <a:srgbClr val="FF9995"/>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08" name="Google Shape;208;p11"/>
          <p:cNvCxnSpPr>
            <a:stCxn id="206" idx="3"/>
          </p:cNvCxnSpPr>
          <p:nvPr/>
        </p:nvCxnSpPr>
        <p:spPr>
          <a:xfrm>
            <a:off x="2461847" y="1390085"/>
            <a:ext cx="1485000" cy="16800"/>
          </a:xfrm>
          <a:prstGeom prst="straightConnector1">
            <a:avLst/>
          </a:prstGeom>
          <a:noFill/>
          <a:ln w="76200" cap="flat" cmpd="sng">
            <a:solidFill>
              <a:srgbClr val="FF6600"/>
            </a:solidFill>
            <a:prstDash val="solid"/>
            <a:round/>
            <a:headEnd type="none" w="sm" len="sm"/>
            <a:tailEnd type="stealth" w="med" len="med"/>
          </a:ln>
          <a:effectLst>
            <a:outerShdw blurRad="40000" dist="20000" dir="5400000" rotWithShape="0">
              <a:srgbClr val="000000">
                <a:alpha val="37254"/>
              </a:srgbClr>
            </a:outerShdw>
          </a:effectLst>
        </p:spPr>
      </p:cxnSp>
      <p:sp>
        <p:nvSpPr>
          <p:cNvPr id="209" name="Google Shape;209;p11"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grpSp>
        <p:nvGrpSpPr>
          <p:cNvPr id="1182" name="Google Shape;1182;p287"/>
          <p:cNvGrpSpPr/>
          <p:nvPr/>
        </p:nvGrpSpPr>
        <p:grpSpPr>
          <a:xfrm>
            <a:off x="2566170" y="2892309"/>
            <a:ext cx="4245518" cy="3388396"/>
            <a:chOff x="4898482" y="3115408"/>
            <a:chExt cx="4245518" cy="3388396"/>
          </a:xfrm>
        </p:grpSpPr>
        <p:sp>
          <p:nvSpPr>
            <p:cNvPr id="1183" name="Google Shape;1183;p287"/>
            <p:cNvSpPr/>
            <p:nvPr/>
          </p:nvSpPr>
          <p:spPr>
            <a:xfrm>
              <a:off x="4898482" y="5032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4" name="Google Shape;1184;p287"/>
            <p:cNvSpPr/>
            <p:nvPr/>
          </p:nvSpPr>
          <p:spPr>
            <a:xfrm>
              <a:off x="7465575" y="5032705"/>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5" name="Google Shape;1185;p287"/>
            <p:cNvSpPr/>
            <p:nvPr/>
          </p:nvSpPr>
          <p:spPr>
            <a:xfrm>
              <a:off x="6199290" y="3115408"/>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86" name="Google Shape;1186;p287"/>
            <p:cNvCxnSpPr>
              <a:stCxn id="1183" idx="0"/>
              <a:endCxn id="1185" idx="3"/>
            </p:cNvCxnSpPr>
            <p:nvPr/>
          </p:nvCxnSpPr>
          <p:spPr>
            <a:xfrm rot="10800000" flipH="1">
              <a:off x="5737695" y="4371205"/>
              <a:ext cx="707400" cy="6615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cxnSp>
          <p:nvCxnSpPr>
            <p:cNvPr id="1187" name="Google Shape;1187;p287"/>
            <p:cNvCxnSpPr>
              <a:stCxn id="1184" idx="0"/>
              <a:endCxn id="1185" idx="5"/>
            </p:cNvCxnSpPr>
            <p:nvPr/>
          </p:nvCxnSpPr>
          <p:spPr>
            <a:xfrm rot="10800000">
              <a:off x="7631888" y="4371205"/>
              <a:ext cx="672900" cy="6615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cxnSp>
          <p:nvCxnSpPr>
            <p:cNvPr id="1188" name="Google Shape;1188;p287"/>
            <p:cNvCxnSpPr>
              <a:stCxn id="1183" idx="6"/>
              <a:endCxn id="1184" idx="2"/>
            </p:cNvCxnSpPr>
            <p:nvPr/>
          </p:nvCxnSpPr>
          <p:spPr>
            <a:xfrm>
              <a:off x="6576907" y="5768255"/>
              <a:ext cx="888600" cy="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grpSp>
      <p:sp>
        <p:nvSpPr>
          <p:cNvPr id="1189" name="Google Shape;1189;p287"/>
          <p:cNvSpPr/>
          <p:nvPr/>
        </p:nvSpPr>
        <p:spPr>
          <a:xfrm>
            <a:off x="2566170" y="1128147"/>
            <a:ext cx="1678425" cy="1471099"/>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0" name="Google Shape;1190;p287"/>
          <p:cNvSpPr/>
          <p:nvPr/>
        </p:nvSpPr>
        <p:spPr>
          <a:xfrm>
            <a:off x="5133263" y="1152862"/>
            <a:ext cx="1678425" cy="1471099"/>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91" name="Google Shape;1191;p287"/>
          <p:cNvCxnSpPr>
            <a:stCxn id="1189" idx="6"/>
            <a:endCxn id="1190" idx="2"/>
          </p:cNvCxnSpPr>
          <p:nvPr/>
        </p:nvCxnSpPr>
        <p:spPr>
          <a:xfrm>
            <a:off x="4244595" y="1863696"/>
            <a:ext cx="888600" cy="246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sp>
        <p:nvSpPr>
          <p:cNvPr id="1192" name="Google Shape;1192;p287"/>
          <p:cNvSpPr txBox="1"/>
          <p:nvPr/>
        </p:nvSpPr>
        <p:spPr>
          <a:xfrm>
            <a:off x="3102931" y="5722703"/>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3" name="Google Shape;1193;p287"/>
          <p:cNvSpPr txBox="1"/>
          <p:nvPr/>
        </p:nvSpPr>
        <p:spPr>
          <a:xfrm>
            <a:off x="1050324" y="103620"/>
            <a:ext cx="809367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How are molecules linked together?</a:t>
            </a:r>
            <a:endParaRPr sz="1400" b="0" i="0" u="none" strike="noStrike" cap="none">
              <a:solidFill>
                <a:srgbClr val="000000"/>
              </a:solidFill>
              <a:latin typeface="Arial"/>
              <a:ea typeface="Arial"/>
              <a:cs typeface="Arial"/>
              <a:sym typeface="Arial"/>
            </a:endParaRPr>
          </a:p>
        </p:txBody>
      </p:sp>
      <p:sp>
        <p:nvSpPr>
          <p:cNvPr id="1194" name="Google Shape;1194;p287"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288"/>
          <p:cNvSpPr txBox="1"/>
          <p:nvPr/>
        </p:nvSpPr>
        <p:spPr>
          <a:xfrm>
            <a:off x="2690503" y="1327371"/>
            <a:ext cx="4304266" cy="861774"/>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Chemical Bonds</a:t>
            </a:r>
            <a:endParaRPr sz="1400" b="0" i="0" u="none" strike="noStrike" cap="none">
              <a:solidFill>
                <a:srgbClr val="000000"/>
              </a:solidFill>
              <a:latin typeface="Arial"/>
              <a:ea typeface="Arial"/>
              <a:cs typeface="Arial"/>
              <a:sym typeface="Arial"/>
            </a:endParaRPr>
          </a:p>
        </p:txBody>
      </p:sp>
      <p:sp>
        <p:nvSpPr>
          <p:cNvPr id="1201" name="Google Shape;1201;p288"/>
          <p:cNvSpPr txBox="1"/>
          <p:nvPr/>
        </p:nvSpPr>
        <p:spPr>
          <a:xfrm>
            <a:off x="0" y="4879335"/>
            <a:ext cx="4195185" cy="861774"/>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202" name="Google Shape;1202;p288"/>
          <p:cNvSpPr txBox="1"/>
          <p:nvPr/>
        </p:nvSpPr>
        <p:spPr>
          <a:xfrm>
            <a:off x="4845539" y="4891106"/>
            <a:ext cx="4063683" cy="861774"/>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cxnSp>
        <p:nvCxnSpPr>
          <p:cNvPr id="1203" name="Google Shape;1203;p288"/>
          <p:cNvCxnSpPr>
            <a:stCxn id="1200" idx="2"/>
            <a:endCxn id="1201" idx="0"/>
          </p:cNvCxnSpPr>
          <p:nvPr/>
        </p:nvCxnSpPr>
        <p:spPr>
          <a:xfrm flipH="1">
            <a:off x="2097636" y="2189145"/>
            <a:ext cx="2745000" cy="26901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cxnSp>
        <p:nvCxnSpPr>
          <p:cNvPr id="1204" name="Google Shape;1204;p288"/>
          <p:cNvCxnSpPr>
            <a:stCxn id="1200" idx="2"/>
            <a:endCxn id="1202" idx="0"/>
          </p:cNvCxnSpPr>
          <p:nvPr/>
        </p:nvCxnSpPr>
        <p:spPr>
          <a:xfrm>
            <a:off x="4842636" y="2189145"/>
            <a:ext cx="2034600" cy="2702100"/>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sp>
        <p:nvSpPr>
          <p:cNvPr id="1205" name="Google Shape;1205;p288"/>
          <p:cNvSpPr txBox="1"/>
          <p:nvPr/>
        </p:nvSpPr>
        <p:spPr>
          <a:xfrm>
            <a:off x="1050324" y="-37126"/>
            <a:ext cx="8093676"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a:solidFill>
                  <a:schemeClr val="dk1"/>
                </a:solidFill>
                <a:latin typeface="Calibri"/>
                <a:ea typeface="Calibri"/>
                <a:cs typeface="Calibri"/>
                <a:sym typeface="Calibri"/>
              </a:rPr>
              <a:t>What are </a:t>
            </a:r>
            <a:r>
              <a:rPr lang="en-US" sz="4000" b="0" i="0" u="none" strike="noStrike" cap="none">
                <a:solidFill>
                  <a:schemeClr val="dk1"/>
                </a:solidFill>
                <a:latin typeface="Calibri"/>
                <a:ea typeface="Calibri"/>
                <a:cs typeface="Calibri"/>
                <a:sym typeface="Calibri"/>
              </a:rPr>
              <a:t>the two types of chemical bonds?</a:t>
            </a:r>
            <a:endParaRPr sz="1400" b="0" i="0" u="none" strike="noStrike" cap="none">
              <a:solidFill>
                <a:srgbClr val="000000"/>
              </a:solidFill>
              <a:latin typeface="Arial"/>
              <a:ea typeface="Arial"/>
              <a:cs typeface="Arial"/>
              <a:sym typeface="Arial"/>
            </a:endParaRPr>
          </a:p>
        </p:txBody>
      </p:sp>
      <p:sp>
        <p:nvSpPr>
          <p:cNvPr id="1206" name="Google Shape;1206;p288" descr="Questions"/>
          <p:cNvSpPr/>
          <p:nvPr/>
        </p:nvSpPr>
        <p:spPr>
          <a:xfrm>
            <a:off x="0" y="-24714"/>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289"/>
          <p:cNvSpPr txBox="1"/>
          <p:nvPr/>
        </p:nvSpPr>
        <p:spPr>
          <a:xfrm>
            <a:off x="1669636" y="281210"/>
            <a:ext cx="595996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What is a covalent bond?</a:t>
            </a:r>
            <a:endParaRPr sz="1400" b="0" i="0" u="none" strike="noStrike" cap="none">
              <a:solidFill>
                <a:srgbClr val="000000"/>
              </a:solidFill>
              <a:latin typeface="Arial"/>
              <a:ea typeface="Arial"/>
              <a:cs typeface="Arial"/>
              <a:sym typeface="Arial"/>
            </a:endParaRPr>
          </a:p>
        </p:txBody>
      </p:sp>
      <p:sp>
        <p:nvSpPr>
          <p:cNvPr id="1213" name="Google Shape;1213;p289"/>
          <p:cNvSpPr/>
          <p:nvPr/>
        </p:nvSpPr>
        <p:spPr>
          <a:xfrm>
            <a:off x="7594327"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4" name="Google Shape;1214;p289"/>
          <p:cNvSpPr/>
          <p:nvPr/>
        </p:nvSpPr>
        <p:spPr>
          <a:xfrm>
            <a:off x="7178452" y="4635573"/>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215" name="Google Shape;1215;p289"/>
          <p:cNvGrpSpPr/>
          <p:nvPr/>
        </p:nvGrpSpPr>
        <p:grpSpPr>
          <a:xfrm>
            <a:off x="1340623" y="2155814"/>
            <a:ext cx="6617993" cy="4449197"/>
            <a:chOff x="611524" y="1303139"/>
            <a:chExt cx="7484959" cy="5316748"/>
          </a:xfrm>
        </p:grpSpPr>
        <p:pic>
          <p:nvPicPr>
            <p:cNvPr id="1216" name="Google Shape;1216;p289" descr="Sodium and Chlorine Atom.jpg"/>
            <p:cNvPicPr preferRelativeResize="0"/>
            <p:nvPr/>
          </p:nvPicPr>
          <p:blipFill rotWithShape="1">
            <a:blip r:embed="rId3">
              <a:alphaModFix/>
            </a:blip>
            <a:srcRect t="45430" b="-1"/>
            <a:stretch/>
          </p:blipFill>
          <p:spPr>
            <a:xfrm rot="5400000">
              <a:off x="265095" y="1651338"/>
              <a:ext cx="4435337" cy="3742478"/>
            </a:xfrm>
            <a:prstGeom prst="rect">
              <a:avLst/>
            </a:prstGeom>
            <a:noFill/>
            <a:ln>
              <a:noFill/>
            </a:ln>
          </p:spPr>
        </p:pic>
        <p:pic>
          <p:nvPicPr>
            <p:cNvPr id="1217" name="Google Shape;1217;p289" descr="Sodium and Chlorine Atom.jpg"/>
            <p:cNvPicPr preferRelativeResize="0"/>
            <p:nvPr/>
          </p:nvPicPr>
          <p:blipFill rotWithShape="1">
            <a:blip r:embed="rId3">
              <a:alphaModFix/>
            </a:blip>
            <a:srcRect t="45430" b="-1"/>
            <a:stretch/>
          </p:blipFill>
          <p:spPr>
            <a:xfrm rot="-5400000">
              <a:off x="4007575" y="1649569"/>
              <a:ext cx="4435337" cy="3742478"/>
            </a:xfrm>
            <a:prstGeom prst="rect">
              <a:avLst/>
            </a:prstGeom>
            <a:noFill/>
            <a:ln>
              <a:noFill/>
            </a:ln>
          </p:spPr>
        </p:pic>
        <p:sp>
          <p:nvSpPr>
            <p:cNvPr id="1218" name="Google Shape;1218;p289"/>
            <p:cNvSpPr/>
            <p:nvPr/>
          </p:nvSpPr>
          <p:spPr>
            <a:xfrm>
              <a:off x="4225643" y="3354264"/>
              <a:ext cx="256721" cy="21616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9" name="Google Shape;1219;p289"/>
            <p:cNvSpPr/>
            <p:nvPr/>
          </p:nvSpPr>
          <p:spPr>
            <a:xfrm>
              <a:off x="611524"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sp>
          <p:nvSpPr>
            <p:cNvPr id="1220" name="Google Shape;1220;p289"/>
            <p:cNvSpPr/>
            <p:nvPr/>
          </p:nvSpPr>
          <p:spPr>
            <a:xfrm flipH="1">
              <a:off x="4482363" y="5738477"/>
              <a:ext cx="3614119" cy="881410"/>
            </a:xfrm>
            <a:prstGeom prst="rightArrow">
              <a:avLst>
                <a:gd name="adj1" fmla="val 50000"/>
                <a:gd name="adj2" fmla="val 50000"/>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Come Together</a:t>
              </a:r>
              <a:endParaRPr sz="1400" b="0" i="0" u="none" strike="noStrike" cap="none">
                <a:solidFill>
                  <a:srgbClr val="000000"/>
                </a:solidFill>
                <a:latin typeface="Arial"/>
                <a:ea typeface="Arial"/>
                <a:cs typeface="Arial"/>
                <a:sym typeface="Arial"/>
              </a:endParaRPr>
            </a:p>
          </p:txBody>
        </p:sp>
        <p:cxnSp>
          <p:nvCxnSpPr>
            <p:cNvPr id="1221" name="Google Shape;1221;p289"/>
            <p:cNvCxnSpPr/>
            <p:nvPr/>
          </p:nvCxnSpPr>
          <p:spPr>
            <a:xfrm>
              <a:off x="4354004" y="2316960"/>
              <a:ext cx="0" cy="1013248"/>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254"/>
                </a:srgbClr>
              </a:outerShdw>
            </a:effectLst>
          </p:spPr>
        </p:cxnSp>
        <p:sp>
          <p:nvSpPr>
            <p:cNvPr id="1222" name="Google Shape;1222;p289"/>
            <p:cNvSpPr txBox="1"/>
            <p:nvPr/>
          </p:nvSpPr>
          <p:spPr>
            <a:xfrm>
              <a:off x="3730314" y="1596334"/>
              <a:ext cx="14766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Shared</a:t>
              </a:r>
              <a:endParaRPr sz="1400" b="0" i="0" u="none" strike="noStrike" cap="none">
                <a:solidFill>
                  <a:srgbClr val="000000"/>
                </a:solidFill>
                <a:latin typeface="Arial"/>
                <a:ea typeface="Arial"/>
                <a:cs typeface="Arial"/>
                <a:sym typeface="Arial"/>
              </a:endParaRPr>
            </a:p>
          </p:txBody>
        </p:sp>
      </p:grpSp>
      <p:sp>
        <p:nvSpPr>
          <p:cNvPr id="1223" name="Google Shape;1223;p289"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pic>
        <p:nvPicPr>
          <p:cNvPr id="1229" name="Google Shape;1229;p290" descr="Covalent Bonds - Assignment Point"/>
          <p:cNvPicPr preferRelativeResize="0"/>
          <p:nvPr/>
        </p:nvPicPr>
        <p:blipFill rotWithShape="1">
          <a:blip r:embed="rId3">
            <a:alphaModFix/>
          </a:blip>
          <a:srcRect/>
          <a:stretch/>
        </p:blipFill>
        <p:spPr>
          <a:xfrm>
            <a:off x="1198605" y="1717933"/>
            <a:ext cx="5962822" cy="4225668"/>
          </a:xfrm>
          <a:prstGeom prst="rect">
            <a:avLst/>
          </a:prstGeom>
          <a:noFill/>
          <a:ln>
            <a:noFill/>
          </a:ln>
        </p:spPr>
      </p:pic>
      <p:pic>
        <p:nvPicPr>
          <p:cNvPr id="1230" name="Google Shape;1230;p290" descr="Covalent Bonds - Assignment Point"/>
          <p:cNvPicPr preferRelativeResize="0"/>
          <p:nvPr/>
        </p:nvPicPr>
        <p:blipFill rotWithShape="1">
          <a:blip r:embed="rId3">
            <a:alphaModFix/>
          </a:blip>
          <a:srcRect l="3868" t="47559" r="72299" b="41621"/>
          <a:stretch/>
        </p:blipFill>
        <p:spPr>
          <a:xfrm>
            <a:off x="5585254" y="3793525"/>
            <a:ext cx="1421027" cy="457200"/>
          </a:xfrm>
          <a:prstGeom prst="rect">
            <a:avLst/>
          </a:prstGeom>
          <a:noFill/>
          <a:ln>
            <a:noFill/>
          </a:ln>
        </p:spPr>
      </p:pic>
      <p:sp>
        <p:nvSpPr>
          <p:cNvPr id="1231" name="Google Shape;1231;p290"/>
          <p:cNvSpPr txBox="1">
            <a:spLocks noGrp="1"/>
          </p:cNvSpPr>
          <p:nvPr>
            <p:ph type="title"/>
          </p:nvPr>
        </p:nvSpPr>
        <p:spPr>
          <a:xfrm>
            <a:off x="9144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600"/>
              <a:t>Explain why this is an example of a molecule</a:t>
            </a:r>
            <a:endParaRPr/>
          </a:p>
        </p:txBody>
      </p:sp>
      <p:sp>
        <p:nvSpPr>
          <p:cNvPr id="1232" name="Google Shape;1232;p290"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pic>
        <p:nvPicPr>
          <p:cNvPr id="1238" name="Google Shape;1238;p291" descr="Polar and Nonpolar Molecules"/>
          <p:cNvPicPr preferRelativeResize="0"/>
          <p:nvPr/>
        </p:nvPicPr>
        <p:blipFill rotWithShape="1">
          <a:blip r:embed="rId3">
            <a:alphaModFix/>
          </a:blip>
          <a:srcRect l="4207" t="62960" r="52282"/>
          <a:stretch/>
        </p:blipFill>
        <p:spPr>
          <a:xfrm>
            <a:off x="1243263" y="1684420"/>
            <a:ext cx="6657474" cy="4379495"/>
          </a:xfrm>
          <a:prstGeom prst="rect">
            <a:avLst/>
          </a:prstGeom>
          <a:noFill/>
          <a:ln>
            <a:noFill/>
          </a:ln>
        </p:spPr>
      </p:pic>
      <p:sp>
        <p:nvSpPr>
          <p:cNvPr id="1239" name="Google Shape;1239;p291"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291"/>
          <p:cNvSpPr txBox="1"/>
          <p:nvPr/>
        </p:nvSpPr>
        <p:spPr>
          <a:xfrm>
            <a:off x="716692" y="205439"/>
            <a:ext cx="8229600" cy="11430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Why is this an example of a polar molecule?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p292" descr="Polar and Nonpolar Molecules"/>
          <p:cNvPicPr preferRelativeResize="0"/>
          <p:nvPr/>
        </p:nvPicPr>
        <p:blipFill rotWithShape="1">
          <a:blip r:embed="rId3">
            <a:alphaModFix/>
          </a:blip>
          <a:srcRect l="56667" t="28726" r="5788" b="48641"/>
          <a:stretch/>
        </p:blipFill>
        <p:spPr>
          <a:xfrm>
            <a:off x="1171074" y="2033336"/>
            <a:ext cx="6801852" cy="2791327"/>
          </a:xfrm>
          <a:prstGeom prst="rect">
            <a:avLst/>
          </a:prstGeom>
          <a:noFill/>
          <a:ln>
            <a:noFill/>
          </a:ln>
        </p:spPr>
      </p:pic>
      <p:sp>
        <p:nvSpPr>
          <p:cNvPr id="1247" name="Google Shape;1247;p292"/>
          <p:cNvSpPr txBox="1"/>
          <p:nvPr/>
        </p:nvSpPr>
        <p:spPr>
          <a:xfrm>
            <a:off x="689120" y="675690"/>
            <a:ext cx="8229600" cy="114300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Why is this an example of a nonpolar molecule? </a:t>
            </a:r>
            <a:endParaRPr sz="1400" b="0" i="0" u="none" strike="noStrike" cap="none">
              <a:solidFill>
                <a:srgbClr val="000000"/>
              </a:solidFill>
              <a:latin typeface="Arial"/>
              <a:ea typeface="Arial"/>
              <a:cs typeface="Arial"/>
              <a:sym typeface="Arial"/>
            </a:endParaRPr>
          </a:p>
        </p:txBody>
      </p:sp>
      <p:sp>
        <p:nvSpPr>
          <p:cNvPr id="1248" name="Google Shape;1248;p292" descr="Questions"/>
          <p:cNvSpPr/>
          <p:nvPr/>
        </p:nvSpPr>
        <p:spPr>
          <a:xfrm>
            <a:off x="0" y="-2471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293"/>
          <p:cNvSpPr txBox="1"/>
          <p:nvPr/>
        </p:nvSpPr>
        <p:spPr>
          <a:xfrm>
            <a:off x="1519356" y="869904"/>
            <a:ext cx="6480428"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Chemical Formula</a:t>
            </a:r>
            <a:endParaRPr sz="1400" b="0" i="0" u="none" strike="noStrike" cap="none">
              <a:solidFill>
                <a:srgbClr val="000000"/>
              </a:solidFill>
              <a:latin typeface="Arial"/>
              <a:ea typeface="Arial"/>
              <a:cs typeface="Arial"/>
              <a:sym typeface="Arial"/>
            </a:endParaRPr>
          </a:p>
        </p:txBody>
      </p:sp>
      <p:sp>
        <p:nvSpPr>
          <p:cNvPr id="1255" name="Google Shape;1255;p29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6" name="Google Shape;1256;p29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294"/>
          <p:cNvSpPr txBox="1">
            <a:spLocks noGrp="1"/>
          </p:cNvSpPr>
          <p:nvPr>
            <p:ph type="title"/>
          </p:nvPr>
        </p:nvSpPr>
        <p:spPr>
          <a:xfrm>
            <a:off x="561250" y="341456"/>
            <a:ext cx="8478300" cy="1776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u="sng"/>
              <a:t>Chemical Formula: </a:t>
            </a:r>
            <a:r>
              <a:rPr lang="en-US" sz="3959"/>
              <a:t>is a group of chemical symbols and numbers that represent a compound </a:t>
            </a:r>
            <a:endParaRPr/>
          </a:p>
        </p:txBody>
      </p:sp>
      <p:sp>
        <p:nvSpPr>
          <p:cNvPr id="1263" name="Google Shape;1263;p294"/>
          <p:cNvSpPr/>
          <p:nvPr/>
        </p:nvSpPr>
        <p:spPr>
          <a:xfrm>
            <a:off x="2168100" y="2373647"/>
            <a:ext cx="5041800" cy="38670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
        <p:nvSpPr>
          <p:cNvPr id="1264" name="Google Shape;1264;p29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5" name="Google Shape;1265;p294"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gdbee1bc53e_0_12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gdbee1bc53e_0_126"/>
          <p:cNvSpPr txBox="1"/>
          <p:nvPr/>
        </p:nvSpPr>
        <p:spPr>
          <a:xfrm>
            <a:off x="804656" y="728259"/>
            <a:ext cx="74154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278" name="Google Shape;1278;gdbee1bc53e_0_126"/>
          <p:cNvSpPr/>
          <p:nvPr/>
        </p:nvSpPr>
        <p:spPr>
          <a:xfrm>
            <a:off x="733703" y="728261"/>
            <a:ext cx="74865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279" name="Google Shape;1279;gdbee1bc53e_0_126"/>
          <p:cNvSpPr txBox="1"/>
          <p:nvPr/>
        </p:nvSpPr>
        <p:spPr>
          <a:xfrm>
            <a:off x="804650" y="337975"/>
            <a:ext cx="8095800" cy="84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a:solidFill>
                  <a:schemeClr val="dk1"/>
                </a:solidFill>
                <a:latin typeface="Calibri"/>
                <a:ea typeface="Calibri"/>
                <a:cs typeface="Calibri"/>
                <a:sym typeface="Calibri"/>
              </a:rPr>
              <a:t>What is a chemical formula?</a:t>
            </a:r>
            <a:endParaRPr sz="1400" b="0" i="0" u="none" strike="noStrike" cap="none">
              <a:solidFill>
                <a:srgbClr val="000000"/>
              </a:solidFill>
              <a:latin typeface="Arial"/>
              <a:ea typeface="Arial"/>
              <a:cs typeface="Arial"/>
              <a:sym typeface="Arial"/>
            </a:endParaRPr>
          </a:p>
        </p:txBody>
      </p:sp>
      <p:sp>
        <p:nvSpPr>
          <p:cNvPr id="1280" name="Google Shape;1280;gdbee1bc53e_0_12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gdbee1bc53e_0_126"/>
          <p:cNvSpPr/>
          <p:nvPr/>
        </p:nvSpPr>
        <p:spPr>
          <a:xfrm>
            <a:off x="2207343" y="1954837"/>
            <a:ext cx="5041800" cy="31701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0"/>
              <a:buFont typeface="Arial"/>
              <a:buNone/>
            </a:pPr>
            <a:r>
              <a:rPr lang="en-US" sz="20000" b="1" i="0" u="none" strike="noStrike" cap="none">
                <a:solidFill>
                  <a:srgbClr val="F4F0E2"/>
                </a:solidFill>
                <a:latin typeface="Calibri"/>
                <a:ea typeface="Calibri"/>
                <a:cs typeface="Calibri"/>
                <a:sym typeface="Calibri"/>
              </a:rPr>
              <a:t>H</a:t>
            </a:r>
            <a:r>
              <a:rPr lang="en-US" sz="20000" b="1" i="0" u="none" strike="noStrike" cap="none" baseline="-25000">
                <a:solidFill>
                  <a:srgbClr val="F4F0E2"/>
                </a:solidFill>
                <a:latin typeface="Calibri"/>
                <a:ea typeface="Calibri"/>
                <a:cs typeface="Calibri"/>
                <a:sym typeface="Calibri"/>
              </a:rPr>
              <a:t>2</a:t>
            </a:r>
            <a:r>
              <a:rPr lang="en-US" sz="20000" b="1" i="0" u="none" strike="noStrike" cap="none">
                <a:solidFill>
                  <a:srgbClr val="F4F0E2"/>
                </a:solidFill>
                <a:latin typeface="Calibri"/>
                <a:ea typeface="Calibri"/>
                <a:cs typeface="Calibri"/>
                <a:sym typeface="Calibri"/>
              </a:rPr>
              <a:t>O</a:t>
            </a:r>
            <a:endParaRPr sz="20000" b="1" i="0" u="none" strike="noStrike" cap="none">
              <a:solidFill>
                <a:srgbClr val="F4F0E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4991</Words>
  <Application>Microsoft Office PowerPoint</Application>
  <PresentationFormat>On-screen Show (4:3)</PresentationFormat>
  <Paragraphs>652</Paragraphs>
  <Slides>129</Slides>
  <Notes>127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129</vt:i4>
      </vt:variant>
    </vt:vector>
  </HeadingPairs>
  <TitlesOfParts>
    <vt:vector size="132" baseType="lpstr">
      <vt:lpstr>Arial</vt:lpstr>
      <vt:lpstr>Calibri</vt:lpstr>
      <vt:lpstr>Office Theme</vt:lpstr>
      <vt:lpstr>PowerPoint Presentation</vt:lpstr>
      <vt:lpstr>Covalent Bond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Simulation Activity </vt:lpstr>
      <vt:lpstr>PowerPoint Presentation</vt:lpstr>
      <vt:lpstr>PowerPoint Presentation</vt:lpstr>
      <vt:lpstr>PowerPoint Presentation</vt:lpstr>
      <vt:lpstr>PowerPoint Presentation</vt:lpstr>
      <vt:lpstr>Chemical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Polar Molecule: a molecule that does not share electrons equally </vt:lpstr>
      <vt:lpstr>Nonpolar Molecule: a molecule that equally shares electrons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Explain why this is an example of a molecule</vt:lpstr>
      <vt:lpstr>PowerPoint Presentation</vt:lpstr>
      <vt:lpstr>PowerPoint Presentation</vt:lpstr>
      <vt:lpstr>PowerPoint Presentation</vt:lpstr>
      <vt:lpstr>Chemical Formula: is a group of chemical symbols and numbers that represent a compound </vt:lpstr>
      <vt:lpstr>PowerPoint Presentation</vt:lpstr>
      <vt:lpstr>PowerPoint Presentation</vt:lpstr>
      <vt:lpstr>PowerPoint Presentation</vt:lpstr>
      <vt:lpstr>Water</vt:lpstr>
      <vt:lpstr>PowerPoint Presentation</vt:lpstr>
      <vt:lpstr>PowerPoint Presentation</vt:lpstr>
      <vt:lpstr>PowerPoint Presentation</vt:lpstr>
      <vt:lpstr>Subscript</vt:lpstr>
      <vt:lpstr>PowerPoint Presentation</vt:lpstr>
      <vt:lpstr>PowerPoint Presentation</vt:lpstr>
      <vt:lpstr>How can we determine what the symbols in the chemical formula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chemical formula?</vt:lpstr>
      <vt:lpstr>How can we determine what the symbols in the chemical formula mean?</vt:lpstr>
      <vt:lpstr>What does the subscript tell us?</vt:lpstr>
      <vt:lpstr>PowerPoint Presentation</vt:lpstr>
      <vt:lpstr>PowerPoint Presentation</vt:lpstr>
      <vt:lpstr>PowerPoint Presentation</vt:lpstr>
      <vt:lpstr>Chemical Formula: is a group of chemical symbols and numbers that represent a compound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2017-06-01T15:53:40Z</dcterms:created>
  <dcterms:modified xsi:type="dcterms:W3CDTF">2021-08-04T03:06:01Z</dcterms:modified>
</cp:coreProperties>
</file>