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8"/>
  </p:notesMasterIdLst>
  <p:sldIdLst>
    <p:sldId id="313" r:id="rId2"/>
    <p:sldId id="314" r:id="rId3"/>
    <p:sldId id="258" r:id="rId4"/>
    <p:sldId id="309" r:id="rId5"/>
    <p:sldId id="259" r:id="rId6"/>
    <p:sldId id="446" r:id="rId7"/>
    <p:sldId id="260" r:id="rId8"/>
    <p:sldId id="268" r:id="rId9"/>
    <p:sldId id="262" r:id="rId10"/>
    <p:sldId id="263" r:id="rId11"/>
    <p:sldId id="264" r:id="rId12"/>
    <p:sldId id="447" r:id="rId13"/>
    <p:sldId id="448" r:id="rId14"/>
    <p:sldId id="267" r:id="rId15"/>
    <p:sldId id="261" r:id="rId16"/>
    <p:sldId id="269" r:id="rId17"/>
    <p:sldId id="449" r:id="rId18"/>
    <p:sldId id="271" r:id="rId19"/>
    <p:sldId id="272" r:id="rId20"/>
    <p:sldId id="273" r:id="rId21"/>
    <p:sldId id="274" r:id="rId22"/>
    <p:sldId id="275" r:id="rId23"/>
    <p:sldId id="276" r:id="rId24"/>
    <p:sldId id="450" r:id="rId25"/>
    <p:sldId id="451" r:id="rId26"/>
    <p:sldId id="452" r:id="rId27"/>
    <p:sldId id="277" r:id="rId28"/>
    <p:sldId id="472" r:id="rId29"/>
    <p:sldId id="473" r:id="rId30"/>
    <p:sldId id="474" r:id="rId31"/>
    <p:sldId id="475" r:id="rId32"/>
    <p:sldId id="476" r:id="rId33"/>
    <p:sldId id="477" r:id="rId34"/>
    <p:sldId id="282" r:id="rId35"/>
    <p:sldId id="454" r:id="rId36"/>
    <p:sldId id="459" r:id="rId37"/>
    <p:sldId id="285" r:id="rId38"/>
    <p:sldId id="455" r:id="rId39"/>
    <p:sldId id="460" r:id="rId40"/>
    <p:sldId id="288" r:id="rId41"/>
    <p:sldId id="463" r:id="rId42"/>
    <p:sldId id="464" r:id="rId43"/>
    <p:sldId id="461" r:id="rId44"/>
    <p:sldId id="462" r:id="rId45"/>
    <p:sldId id="290" r:id="rId46"/>
    <p:sldId id="457" r:id="rId47"/>
    <p:sldId id="292" r:id="rId48"/>
    <p:sldId id="293" r:id="rId49"/>
    <p:sldId id="294" r:id="rId50"/>
    <p:sldId id="465" r:id="rId51"/>
    <p:sldId id="296" r:id="rId52"/>
    <p:sldId id="466" r:id="rId53"/>
    <p:sldId id="297" r:id="rId54"/>
    <p:sldId id="299" r:id="rId55"/>
    <p:sldId id="300" r:id="rId56"/>
    <p:sldId id="467" r:id="rId57"/>
    <p:sldId id="468" r:id="rId58"/>
    <p:sldId id="303" r:id="rId59"/>
    <p:sldId id="469" r:id="rId60"/>
    <p:sldId id="470" r:id="rId61"/>
    <p:sldId id="306" r:id="rId62"/>
    <p:sldId id="458" r:id="rId63"/>
    <p:sldId id="471" r:id="rId64"/>
    <p:sldId id="310" r:id="rId65"/>
    <p:sldId id="311" r:id="rId66"/>
    <p:sldId id="312" r:id="rId67"/>
  </p:sldIdLst>
  <p:sldSz cx="9144000" cy="6858000" type="screen4x3"/>
  <p:notesSz cx="6858000" cy="9144000"/>
  <p:embeddedFontLst>
    <p:embeddedFont>
      <p:font typeface="Calibri" panose="020F0502020204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Helvetica Neue Light" panose="02000403000000020004" pitchFamily="2" charset="0"/>
      <p:regular r:id="rId75"/>
      <p:bold r:id="rId75"/>
      <p:italic r:id="rId75"/>
      <p:boldItalic r:id="rId75"/>
    </p:embeddedFont>
    <p:embeddedFont>
      <p:font typeface="Helvetica Neue Light" panose="02000403000000020004" pitchFamily="2" charset="0"/>
      <p:regular r:id="rId75"/>
      <p:bold r:id="rId75"/>
      <p:italic r:id="rId75"/>
      <p:boldItalic r:id="rId75"/>
    </p:embeddedFont>
    <p:embeddedFont>
      <p:font typeface="Poppins" pitchFamily="2" charset="77"/>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gtnM0NvkYMA7ghhWULRNK1A4Hqs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2444"/>
  </p:normalViewPr>
  <p:slideViewPr>
    <p:cSldViewPr snapToGrid="0">
      <p:cViewPr varScale="1">
        <p:scale>
          <a:sx n="69" d="100"/>
          <a:sy n="69" d="100"/>
        </p:scale>
        <p:origin x="28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36c336ece_0_9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936c336ece_0_9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_________ is electrical energy transformed into different forms of energy to meet needs.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[Electricity]</a:t>
            </a:r>
            <a:endParaRPr/>
          </a:p>
        </p:txBody>
      </p:sp>
      <p:sp>
        <p:nvSpPr>
          <p:cNvPr id="168" name="Google Shape;168;g2936c336ece_0_9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a0e60ffa9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9a0e60ffa9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[Electricity] is electrical energy transformed into different forms of energy to meet needs.</a:t>
            </a:r>
            <a:endParaRPr/>
          </a:p>
          <a:p>
            <a:pPr marL="0" lvl="0" indent="0" algn="l" rtl="0">
              <a:lnSpc>
                <a:spcPct val="100000"/>
              </a:lnSpc>
              <a:spcBef>
                <a:spcPts val="0"/>
              </a:spcBef>
              <a:spcAft>
                <a:spcPts val="0"/>
              </a:spcAft>
              <a:buSzPts val="1400"/>
              <a:buNone/>
            </a:pPr>
            <a:endParaRPr/>
          </a:p>
        </p:txBody>
      </p:sp>
      <p:sp>
        <p:nvSpPr>
          <p:cNvPr id="176" name="Google Shape;176;g29a0e60ffa9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400" dirty="0">
                <a:solidFill>
                  <a:schemeClr val="dk1"/>
                </a:solidFill>
              </a:rPr>
              <a:t>A </a:t>
            </a:r>
            <a:r>
              <a:rPr lang="en-US" sz="1400" b="1" dirty="0">
                <a:solidFill>
                  <a:schemeClr val="dk1"/>
                </a:solidFill>
              </a:rPr>
              <a:t>Circuit</a:t>
            </a:r>
            <a:r>
              <a:rPr lang="en-US" sz="1400" dirty="0">
                <a:solidFill>
                  <a:schemeClr val="dk1"/>
                </a:solidFill>
              </a:rPr>
              <a:t> is: </a:t>
            </a:r>
          </a:p>
          <a:p>
            <a:pPr marL="0" lvl="0" indent="0" algn="l" rtl="0">
              <a:lnSpc>
                <a:spcPct val="100000"/>
              </a:lnSpc>
              <a:spcBef>
                <a:spcPts val="0"/>
              </a:spcBef>
              <a:spcAft>
                <a:spcPts val="0"/>
              </a:spcAft>
              <a:buClr>
                <a:schemeClr val="dk1"/>
              </a:buClr>
              <a:buSzPts val="3200"/>
              <a:buNone/>
            </a:pPr>
            <a:endParaRPr lang="en-US" dirty="0">
              <a:solidFill>
                <a:schemeClr val="dk1"/>
              </a:solidFill>
            </a:endParaRPr>
          </a:p>
          <a:p>
            <a:pPr marL="514350" lvl="0" indent="-514350" algn="l" rtl="0">
              <a:lnSpc>
                <a:spcPct val="100000"/>
              </a:lnSpc>
              <a:spcBef>
                <a:spcPts val="0"/>
              </a:spcBef>
              <a:spcAft>
                <a:spcPts val="0"/>
              </a:spcAft>
              <a:buClr>
                <a:schemeClr val="dk1"/>
              </a:buClr>
              <a:buSzPts val="3200"/>
              <a:buAutoNum type="alphaUcPeriod"/>
            </a:pPr>
            <a:r>
              <a:rPr lang="en-US" dirty="0">
                <a:solidFill>
                  <a:schemeClr val="dk1"/>
                </a:solidFill>
              </a:rPr>
              <a:t>The path electricity travels on</a:t>
            </a:r>
          </a:p>
          <a:p>
            <a:pPr marL="514350" lvl="0" indent="-514350" algn="l" rtl="0">
              <a:lnSpc>
                <a:spcPct val="100000"/>
              </a:lnSpc>
              <a:spcBef>
                <a:spcPts val="0"/>
              </a:spcBef>
              <a:spcAft>
                <a:spcPts val="0"/>
              </a:spcAft>
              <a:buClr>
                <a:schemeClr val="dk1"/>
              </a:buClr>
              <a:buSzPts val="3200"/>
              <a:buAutoNum type="alphaUcPeriod"/>
            </a:pPr>
            <a:endParaRPr lang="en-US" sz="800" dirty="0">
              <a:solidFill>
                <a:schemeClr val="dk1"/>
              </a:solidFill>
            </a:endParaRPr>
          </a:p>
          <a:p>
            <a:pPr marL="514350" lvl="0" indent="-514350" algn="l" rtl="0">
              <a:lnSpc>
                <a:spcPct val="100000"/>
              </a:lnSpc>
              <a:spcBef>
                <a:spcPts val="0"/>
              </a:spcBef>
              <a:spcAft>
                <a:spcPts val="0"/>
              </a:spcAft>
              <a:buClr>
                <a:schemeClr val="dk1"/>
              </a:buClr>
              <a:buSzPts val="3200"/>
              <a:buAutoNum type="alphaUcPeriod"/>
            </a:pPr>
            <a:r>
              <a:rPr lang="en-US" sz="1200" b="0" i="0" u="none" strike="noStrike" cap="none" dirty="0">
                <a:solidFill>
                  <a:srgbClr val="0C0C0C"/>
                </a:solidFill>
                <a:latin typeface="Calibri"/>
                <a:ea typeface="Calibri"/>
                <a:cs typeface="Calibri"/>
                <a:sym typeface="Calibri"/>
              </a:rPr>
              <a:t>A negatively charged particle that orbits the nucleus of an atom</a:t>
            </a:r>
          </a:p>
          <a:p>
            <a:pPr marL="514350" lvl="0" indent="-514350" algn="l" rtl="0">
              <a:lnSpc>
                <a:spcPct val="100000"/>
              </a:lnSpc>
              <a:spcBef>
                <a:spcPts val="0"/>
              </a:spcBef>
              <a:spcAft>
                <a:spcPts val="0"/>
              </a:spcAft>
              <a:buClr>
                <a:schemeClr val="dk1"/>
              </a:buClr>
              <a:buSzPts val="3200"/>
              <a:buAutoNum type="alphaUcPeriod"/>
            </a:pPr>
            <a:endParaRPr lang="en-US" sz="1200" b="0" i="0" u="none" strike="noStrike" cap="none" dirty="0">
              <a:solidFill>
                <a:srgbClr val="0C0C0C"/>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3200"/>
              <a:buFont typeface="Arial"/>
              <a:buNone/>
              <a:tabLst/>
              <a:defRPr/>
            </a:pPr>
            <a:r>
              <a:rPr lang="en-US" sz="1200" b="0" i="0" u="none" strike="noStrike" cap="none" dirty="0">
                <a:solidFill>
                  <a:srgbClr val="0C0C0C"/>
                </a:solidFill>
                <a:latin typeface="Calibri"/>
                <a:ea typeface="Calibri"/>
                <a:cs typeface="Calibri"/>
                <a:sym typeface="Calibri"/>
              </a:rPr>
              <a:t>[</a:t>
            </a:r>
            <a:r>
              <a:rPr lang="en-US" dirty="0">
                <a:solidFill>
                  <a:schemeClr val="dk1"/>
                </a:solidFill>
              </a:rPr>
              <a:t>The path electricity travels on</a:t>
            </a:r>
            <a:r>
              <a:rPr lang="en-US" sz="1200" b="0" i="0" u="none" strike="noStrike" cap="none" dirty="0">
                <a:solidFill>
                  <a:srgbClr val="0C0C0C"/>
                </a:solidFill>
                <a:latin typeface="Calibri"/>
                <a:cs typeface="Calibri"/>
                <a:sym typeface="Calibri"/>
              </a:rPr>
              <a:t>]</a:t>
            </a:r>
            <a:endParaRPr lang="en-US" dirty="0">
              <a:solidFill>
                <a:schemeClr val="dk1"/>
              </a:solidFill>
            </a:endParaRPr>
          </a:p>
        </p:txBody>
      </p:sp>
      <p:sp>
        <p:nvSpPr>
          <p:cNvPr id="208" name="Google Shape;20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141179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 </a:t>
            </a:r>
            <a:r>
              <a:rPr lang="en-US" b="1" dirty="0"/>
              <a:t>circuit</a:t>
            </a:r>
            <a:r>
              <a:rPr lang="en-US" dirty="0"/>
              <a:t> is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 The path electricity travels on. </a:t>
            </a:r>
            <a:endParaRPr dirty="0"/>
          </a:p>
        </p:txBody>
      </p:sp>
      <p:sp>
        <p:nvSpPr>
          <p:cNvPr id="208" name="Google Shape;20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74815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Circuit.</a:t>
            </a:r>
            <a:endParaRPr/>
          </a:p>
        </p:txBody>
      </p:sp>
      <p:sp>
        <p:nvSpPr>
          <p:cNvPr id="200" name="Google Shape;20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36c336ece_0_6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936c336ece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 </a:t>
            </a:r>
            <a:r>
              <a:rPr lang="en-US" b="1" dirty="0"/>
              <a:t>current</a:t>
            </a:r>
            <a:r>
              <a:rPr lang="en-US" dirty="0"/>
              <a:t> is an electrical charge in motion.</a:t>
            </a:r>
            <a:endParaRPr b="0" dirty="0"/>
          </a:p>
          <a:p>
            <a:pPr marL="0" lvl="0" indent="0" algn="l" rtl="0">
              <a:lnSpc>
                <a:spcPct val="100000"/>
              </a:lnSpc>
              <a:spcBef>
                <a:spcPts val="0"/>
              </a:spcBef>
              <a:spcAft>
                <a:spcPts val="0"/>
              </a:spcAft>
              <a:buSzPts val="1400"/>
              <a:buNone/>
            </a:pPr>
            <a:endParaRPr dirty="0"/>
          </a:p>
        </p:txBody>
      </p:sp>
      <p:sp>
        <p:nvSpPr>
          <p:cNvPr id="154" name="Google Shape;154;g2936c336ece_0_6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16828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18" name="Google Shape;21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36c336ece_0_6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936c336ece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What is a current?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 </a:t>
            </a:r>
            <a:r>
              <a:rPr lang="en-US" b="1" dirty="0"/>
              <a:t>current</a:t>
            </a:r>
            <a:r>
              <a:rPr lang="en-US" dirty="0"/>
              <a:t> is an electrical charge in motion]</a:t>
            </a:r>
            <a:endParaRPr b="0" dirty="0"/>
          </a:p>
          <a:p>
            <a:pPr marL="0" lvl="0" indent="0" algn="l" rtl="0">
              <a:lnSpc>
                <a:spcPct val="100000"/>
              </a:lnSpc>
              <a:spcBef>
                <a:spcPts val="0"/>
              </a:spcBef>
              <a:spcAft>
                <a:spcPts val="0"/>
              </a:spcAft>
              <a:buSzPts val="1400"/>
              <a:buNone/>
            </a:pPr>
            <a:endParaRPr dirty="0"/>
          </a:p>
        </p:txBody>
      </p:sp>
      <p:sp>
        <p:nvSpPr>
          <p:cNvPr id="154" name="Google Shape;154;g2936c336ece_0_6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370389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33" name="Google Shape;23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a0e60ffa9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9a0e60ffa9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Current flows in a specific direction, like water in a river. It's important to understand this flow because it determines how electricity moves and does work.</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36c336ece_0_6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936c336ece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Current</a:t>
            </a:r>
            <a:r>
              <a:rPr lang="en-US" dirty="0"/>
              <a:t>.</a:t>
            </a:r>
          </a:p>
          <a:p>
            <a:pPr marL="0" lvl="0" indent="0" algn="l" rtl="0">
              <a:lnSpc>
                <a:spcPct val="100000"/>
              </a:lnSpc>
              <a:spcBef>
                <a:spcPts val="0"/>
              </a:spcBef>
              <a:spcAft>
                <a:spcPts val="0"/>
              </a:spcAft>
              <a:buSzPts val="1400"/>
              <a:buNone/>
            </a:pPr>
            <a:endParaRPr dirty="0"/>
          </a:p>
        </p:txBody>
      </p:sp>
      <p:sp>
        <p:nvSpPr>
          <p:cNvPr id="154" name="Google Shape;154;g2936c336ece_0_6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120409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a0e60ffa9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9a0e60ffa9_0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Even though the electrons move really fast, each individual electron doesn't travel very quickly. It's more like a relay race, where one electron passes the energy to the next, creating a chain reaction.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9a0e60ffa9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9a0e60ffa9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For current to flow, there needs to be a complete path for the electrons to follow. It's like a loop in a race track; if there's a break in the loop, the current stops.</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a0e60ffa9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9a0e60ffa9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We use switches to control the flow of current. When you turn on a light switch, you're allowing the electrons to move and light up the bulb. Turning it off stops the flow.</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9a0e60ffa9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9a0e60ffa9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Current is the energy that powers our devices. Whether it's the TV, computer, or a simple flashlight, they all need a flow of electrons to work.</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There are two main types of current - direct current (DC) and alternating current (AC). DC flows in one direction, like a straight line, while AC changes direction regularly, like a waving flag.</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514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Understanding current helps us use electricity safely. We learn not to play with electrical outlets and to use appliances properly, keeping the flow of electrons in check.</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483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Even though we can't see current, its effects are everywhere. From the humming sound of your computer to the warmth of a light bulb, these are signs of electrons at work.</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2563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80" name="Google Shape;280;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9a0e60ffa9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9a0e60ffa9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Current is the </a:t>
            </a:r>
            <a:r>
              <a:rPr lang="en-US" b="0" i="0" u="sng" dirty="0">
                <a:solidFill>
                  <a:srgbClr val="374151"/>
                </a:solidFill>
                <a:effectLst/>
                <a:latin typeface="Söhne"/>
              </a:rPr>
              <a:t>                  </a:t>
            </a:r>
            <a:r>
              <a:rPr lang="en-US" b="0" i="0" dirty="0">
                <a:solidFill>
                  <a:srgbClr val="374151"/>
                </a:solidFill>
                <a:effectLst/>
                <a:latin typeface="Söhne"/>
              </a:rPr>
              <a:t> that powers our devices. </a:t>
            </a:r>
          </a:p>
          <a:p>
            <a:pPr marL="0" lvl="0" indent="0" algn="l" rtl="0">
              <a:spcBef>
                <a:spcPts val="0"/>
              </a:spcBef>
              <a:spcAft>
                <a:spcPts val="0"/>
              </a:spcAft>
              <a:buNone/>
            </a:pPr>
            <a:endParaRPr lang="en-US" b="0" i="0" dirty="0">
              <a:solidFill>
                <a:srgbClr val="374151"/>
              </a:solidFill>
              <a:effectLst/>
              <a:latin typeface="Söhne"/>
            </a:endParaRPr>
          </a:p>
          <a:p>
            <a:pPr marL="0" lvl="0" indent="0" algn="l" rtl="0">
              <a:spcBef>
                <a:spcPts val="0"/>
              </a:spcBef>
              <a:spcAft>
                <a:spcPts val="0"/>
              </a:spcAft>
              <a:buNone/>
            </a:pPr>
            <a:r>
              <a:rPr lang="en-US" b="0" i="0" dirty="0">
                <a:solidFill>
                  <a:srgbClr val="374151"/>
                </a:solidFill>
                <a:effectLst/>
                <a:latin typeface="Söhne"/>
              </a:rPr>
              <a:t>[Energy]</a:t>
            </a:r>
            <a:endParaRPr dirty="0"/>
          </a:p>
        </p:txBody>
      </p:sp>
    </p:spTree>
    <p:extLst>
      <p:ext uri="{BB962C8B-B14F-4D97-AF65-F5344CB8AC3E}">
        <p14:creationId xmlns:p14="http://schemas.microsoft.com/office/powerpoint/2010/main" val="1816512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9a0e60ffa9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9a0e60ffa9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Current is the </a:t>
            </a:r>
            <a:r>
              <a:rPr lang="en-US" b="1" i="0" u="none" dirty="0">
                <a:solidFill>
                  <a:srgbClr val="374151"/>
                </a:solidFill>
                <a:effectLst/>
                <a:latin typeface="Söhne"/>
              </a:rPr>
              <a:t>energy</a:t>
            </a:r>
            <a:r>
              <a:rPr lang="en-US" b="0" i="0" dirty="0">
                <a:solidFill>
                  <a:srgbClr val="374151"/>
                </a:solidFill>
                <a:effectLst/>
                <a:latin typeface="Söhne"/>
              </a:rPr>
              <a:t> that powers our devices. </a:t>
            </a:r>
          </a:p>
          <a:p>
            <a:pPr marL="0" lvl="0" indent="0" algn="l" rtl="0">
              <a:spcBef>
                <a:spcPts val="0"/>
              </a:spcBef>
              <a:spcAft>
                <a:spcPts val="0"/>
              </a:spcAft>
              <a:buNone/>
            </a:pPr>
            <a:endParaRPr lang="en-US" b="0" i="0" dirty="0">
              <a:solidFill>
                <a:srgbClr val="374151"/>
              </a:solidFill>
              <a:effectLst/>
              <a:latin typeface="Söhne"/>
            </a:endParaRPr>
          </a:p>
        </p:txBody>
      </p:sp>
    </p:spTree>
    <p:extLst>
      <p:ext uri="{BB962C8B-B14F-4D97-AF65-F5344CB8AC3E}">
        <p14:creationId xmlns:p14="http://schemas.microsoft.com/office/powerpoint/2010/main" val="184013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36c336ece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936c336ece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i="0" dirty="0">
                <a:solidFill>
                  <a:srgbClr val="374151"/>
                </a:solidFill>
                <a:effectLst/>
                <a:latin typeface="Söhne"/>
              </a:rPr>
              <a:t>How does electricity moving through wires make </a:t>
            </a:r>
            <a:r>
              <a:rPr lang="en-US" sz="1200" b="1" i="0" dirty="0" err="1">
                <a:solidFill>
                  <a:srgbClr val="374151"/>
                </a:solidFill>
                <a:effectLst/>
                <a:latin typeface="Söhne"/>
              </a:rPr>
              <a:t>thingswork</a:t>
            </a:r>
            <a:r>
              <a:rPr lang="en-US" sz="1200" b="1" i="0" dirty="0">
                <a:solidFill>
                  <a:srgbClr val="374151"/>
                </a:solidFill>
                <a:effectLst/>
                <a:latin typeface="Söhne"/>
              </a:rPr>
              <a:t>, and why is it important for us to know about it to use electricity safely at home? </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Clr>
                <a:schemeClr val="dk1"/>
              </a:buClr>
              <a:buSzPts val="1400"/>
              <a:buFont typeface="Arial"/>
              <a:buNone/>
            </a:pPr>
            <a:r>
              <a:rPr lang="en-US" dirty="0"/>
              <a:t>I love all these thoughtful scientific hypotheses!  Be sure to keep this question and your predictions in mind as we move through these next few lessons, and we’ll continue to revisit it.</a:t>
            </a:r>
            <a:endParaRPr dirty="0"/>
          </a:p>
        </p:txBody>
      </p:sp>
      <p:sp>
        <p:nvSpPr>
          <p:cNvPr id="132" name="Google Shape;132;g2936c336ece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a0e60ffa9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9a0e60ffa9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4400"/>
            </a:pPr>
            <a:r>
              <a:rPr lang="en-US" sz="1200" b="0" i="0" u="sng" kern="1200" dirty="0">
                <a:solidFill>
                  <a:schemeClr val="tx1">
                    <a:lumMod val="85000"/>
                    <a:lumOff val="15000"/>
                  </a:schemeClr>
                </a:solidFill>
                <a:effectLst/>
                <a:latin typeface="+mj-lt"/>
                <a:ea typeface="+mj-ea"/>
                <a:cs typeface="+mj-cs"/>
              </a:rPr>
              <a:t>True/False</a:t>
            </a:r>
            <a:r>
              <a:rPr lang="en-US" sz="1200" b="0" i="0" kern="1200" dirty="0">
                <a:solidFill>
                  <a:schemeClr val="tx1">
                    <a:lumMod val="85000"/>
                    <a:lumOff val="15000"/>
                  </a:schemeClr>
                </a:solidFill>
                <a:effectLst/>
                <a:latin typeface="+mj-lt"/>
                <a:ea typeface="+mj-ea"/>
                <a:cs typeface="+mj-cs"/>
              </a:rPr>
              <a:t>: Current flows in a specific direction, like water in a river. </a:t>
            </a:r>
          </a:p>
          <a:p>
            <a:pPr marL="0" marR="0" lvl="0" indent="0" algn="l">
              <a:lnSpc>
                <a:spcPct val="90000"/>
              </a:lnSpc>
              <a:spcBef>
                <a:spcPct val="0"/>
              </a:spcBef>
              <a:spcAft>
                <a:spcPts val="600"/>
              </a:spcAft>
              <a:buClr>
                <a:schemeClr val="dk1"/>
              </a:buClr>
              <a:buSzPts val="4400"/>
            </a:pPr>
            <a:endParaRPr lang="en-US" sz="1200" b="0" i="0" u="none" strike="noStrike" kern="1200" cap="none" dirty="0">
              <a:solidFill>
                <a:schemeClr val="tx1">
                  <a:lumMod val="85000"/>
                  <a:lumOff val="15000"/>
                </a:schemeClr>
              </a:solidFill>
              <a:effectLst/>
              <a:latin typeface="+mj-lt"/>
              <a:ea typeface="+mj-ea"/>
              <a:cs typeface="+mj-cs"/>
              <a:sym typeface="Arial"/>
            </a:endParaRPr>
          </a:p>
          <a:p>
            <a:pPr marL="0" marR="0" lvl="0" indent="0" algn="l">
              <a:lnSpc>
                <a:spcPct val="90000"/>
              </a:lnSpc>
              <a:spcBef>
                <a:spcPct val="0"/>
              </a:spcBef>
              <a:spcAft>
                <a:spcPts val="600"/>
              </a:spcAft>
              <a:buClr>
                <a:schemeClr val="dk1"/>
              </a:buClr>
              <a:buSzPts val="4400"/>
            </a:pPr>
            <a:r>
              <a:rPr lang="en-US" sz="1200" b="0" i="0" u="none" strike="noStrike" kern="1200" cap="none" dirty="0">
                <a:solidFill>
                  <a:schemeClr val="tx1">
                    <a:lumMod val="85000"/>
                    <a:lumOff val="15000"/>
                  </a:schemeClr>
                </a:solidFill>
                <a:effectLst/>
                <a:latin typeface="+mj-lt"/>
                <a:ea typeface="+mj-ea"/>
                <a:cs typeface="+mj-cs"/>
                <a:sym typeface="Arial"/>
              </a:rPr>
              <a:t>[True]</a:t>
            </a:r>
            <a:endParaRPr lang="en-US" sz="1200" b="0" i="0" u="none" strike="noStrike" kern="1200" cap="none" dirty="0">
              <a:solidFill>
                <a:schemeClr val="tx1">
                  <a:lumMod val="85000"/>
                  <a:lumOff val="15000"/>
                </a:schemeClr>
              </a:solidFill>
              <a:latin typeface="+mj-lt"/>
              <a:ea typeface="+mj-ea"/>
              <a:cs typeface="+mj-cs"/>
              <a:sym typeface="Arial"/>
            </a:endParaRPr>
          </a:p>
        </p:txBody>
      </p:sp>
    </p:spTree>
    <p:extLst>
      <p:ext uri="{BB962C8B-B14F-4D97-AF65-F5344CB8AC3E}">
        <p14:creationId xmlns:p14="http://schemas.microsoft.com/office/powerpoint/2010/main" val="3491993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a0e60ffa9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9a0e60ffa9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4400"/>
            </a:pPr>
            <a:r>
              <a:rPr lang="en-US" sz="1200" b="0" i="0" u="sng" kern="1200" dirty="0">
                <a:solidFill>
                  <a:schemeClr val="tx1">
                    <a:lumMod val="85000"/>
                    <a:lumOff val="15000"/>
                  </a:schemeClr>
                </a:solidFill>
                <a:effectLst/>
                <a:latin typeface="+mj-lt"/>
                <a:ea typeface="+mj-ea"/>
                <a:cs typeface="+mj-cs"/>
              </a:rPr>
              <a:t>True: </a:t>
            </a:r>
            <a:r>
              <a:rPr lang="en-US" sz="1200" b="0" i="0" kern="1200" dirty="0">
                <a:solidFill>
                  <a:schemeClr val="tx1">
                    <a:lumMod val="85000"/>
                    <a:lumOff val="15000"/>
                  </a:schemeClr>
                </a:solidFill>
                <a:effectLst/>
                <a:latin typeface="+mj-lt"/>
                <a:ea typeface="+mj-ea"/>
                <a:cs typeface="+mj-cs"/>
              </a:rPr>
              <a:t>Current flows in a specific direction, like water in a river. </a:t>
            </a:r>
          </a:p>
          <a:p>
            <a:pPr marL="0" marR="0" lvl="0" indent="0" algn="l">
              <a:lnSpc>
                <a:spcPct val="90000"/>
              </a:lnSpc>
              <a:spcBef>
                <a:spcPct val="0"/>
              </a:spcBef>
              <a:spcAft>
                <a:spcPts val="600"/>
              </a:spcAft>
              <a:buClr>
                <a:schemeClr val="dk1"/>
              </a:buClr>
              <a:buSzPts val="4400"/>
            </a:pPr>
            <a:endParaRPr lang="en-US" sz="1200" b="0" i="0" u="none" strike="noStrike" kern="1200" cap="none" dirty="0">
              <a:solidFill>
                <a:schemeClr val="tx1">
                  <a:lumMod val="85000"/>
                  <a:lumOff val="15000"/>
                </a:schemeClr>
              </a:solidFill>
              <a:effectLst/>
              <a:latin typeface="+mj-lt"/>
              <a:ea typeface="+mj-ea"/>
              <a:cs typeface="+mj-cs"/>
              <a:sym typeface="Arial"/>
            </a:endParaRPr>
          </a:p>
        </p:txBody>
      </p:sp>
    </p:spTree>
    <p:extLst>
      <p:ext uri="{BB962C8B-B14F-4D97-AF65-F5344CB8AC3E}">
        <p14:creationId xmlns:p14="http://schemas.microsoft.com/office/powerpoint/2010/main" val="816774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mj-lt"/>
                <a:ea typeface="+mj-ea"/>
                <a:cs typeface="+mj-cs"/>
              </a:rPr>
              <a:t>What are the two main types of current?</a:t>
            </a:r>
          </a:p>
          <a:p>
            <a:endParaRPr lang="en-US" b="0" i="0" dirty="0">
              <a:solidFill>
                <a:srgbClr val="374151"/>
              </a:solidFill>
              <a:effectLst/>
              <a:latin typeface="Söhne"/>
            </a:endParaRPr>
          </a:p>
          <a:p>
            <a:r>
              <a:rPr lang="en-US" b="0" i="0" dirty="0">
                <a:solidFill>
                  <a:srgbClr val="374151"/>
                </a:solidFill>
                <a:effectLst/>
                <a:latin typeface="Söhne"/>
              </a:rPr>
              <a:t>[There are two main types of current - direct current (DC) and alternating current (AC). DC flows in one direction, like a straight line, while AC changes direction regularly, like a waving flag]</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9085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There are two main types of current - direct current (DC) and alternating current (AC). DC flows in one direction, like a straight line, while AC changes direction regularly, like a waving flag</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5256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circuits</a:t>
            </a:r>
            <a:r>
              <a:rPr lang="en-US"/>
              <a:t>.</a:t>
            </a:r>
            <a:endParaRPr/>
          </a:p>
        </p:txBody>
      </p:sp>
      <p:sp>
        <p:nvSpPr>
          <p:cNvPr id="318" name="Google Shape;318;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When you turn on a light switch in your home, the energy that flows through the wires to power the light is an example of a current.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4232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When you plug your phone or tablet into a charger, it is an example of current flowing through to charge it, providing it with the energy it needs.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337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circuits.</a:t>
            </a:r>
            <a:endParaRPr/>
          </a:p>
        </p:txBody>
      </p:sp>
      <p:sp>
        <p:nvSpPr>
          <p:cNvPr id="343" name="Google Shape;343;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When the main electrical power is turned off in a building, preventing the flow of electricity, it is a NOT an example of a current.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895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If there's a break or gap in a circuit, preventing the flow of electric current, it is NOT an example of a current.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540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1" i="0" dirty="0">
                <a:effectLst/>
                <a:latin typeface="Söhne"/>
              </a:rPr>
              <a:t>Demonstration: Light Up Your Circuit!</a:t>
            </a:r>
            <a:endParaRPr lang="en-US" b="0" i="0" dirty="0">
              <a:effectLst/>
              <a:latin typeface="Söhne"/>
            </a:endParaRPr>
          </a:p>
          <a:p>
            <a:pPr algn="l"/>
            <a:r>
              <a:rPr lang="en-US" b="1" i="0" dirty="0">
                <a:effectLst/>
                <a:latin typeface="Söhne"/>
              </a:rPr>
              <a:t>Materials Needed:</a:t>
            </a:r>
            <a:endParaRPr lang="en-US" b="0" i="0" dirty="0">
              <a:effectLst/>
              <a:latin typeface="Söhne"/>
            </a:endParaRPr>
          </a:p>
          <a:p>
            <a:pPr algn="l">
              <a:buFont typeface="+mj-lt"/>
              <a:buAutoNum type="arabicPeriod"/>
            </a:pPr>
            <a:r>
              <a:rPr lang="en-US" b="1" i="0" dirty="0">
                <a:effectLst/>
                <a:latin typeface="Söhne"/>
              </a:rPr>
              <a:t>Battery (AA or AAA works well)</a:t>
            </a:r>
            <a:endParaRPr lang="en-US" b="0" i="0" dirty="0">
              <a:effectLst/>
              <a:latin typeface="Söhne"/>
            </a:endParaRPr>
          </a:p>
          <a:p>
            <a:pPr algn="l">
              <a:buFont typeface="+mj-lt"/>
              <a:buAutoNum type="arabicPeriod"/>
            </a:pPr>
            <a:r>
              <a:rPr lang="en-US" b="1" i="0" dirty="0">
                <a:effectLst/>
                <a:latin typeface="Söhne"/>
              </a:rPr>
              <a:t>Battery holder</a:t>
            </a:r>
            <a:endParaRPr lang="en-US" b="0" i="0" dirty="0">
              <a:effectLst/>
              <a:latin typeface="Söhne"/>
            </a:endParaRPr>
          </a:p>
          <a:p>
            <a:pPr algn="l">
              <a:buFont typeface="+mj-lt"/>
              <a:buAutoNum type="arabicPeriod"/>
            </a:pPr>
            <a:r>
              <a:rPr lang="en-US" b="1" i="0" dirty="0">
                <a:effectLst/>
                <a:latin typeface="Söhne"/>
              </a:rPr>
              <a:t>Bulb (with bulb holder)</a:t>
            </a:r>
            <a:endParaRPr lang="en-US" b="0" i="0" dirty="0">
              <a:effectLst/>
              <a:latin typeface="Söhne"/>
            </a:endParaRPr>
          </a:p>
          <a:p>
            <a:pPr algn="l">
              <a:buFont typeface="+mj-lt"/>
              <a:buAutoNum type="arabicPeriod"/>
            </a:pPr>
            <a:r>
              <a:rPr lang="en-US" b="1" i="0" dirty="0">
                <a:effectLst/>
                <a:latin typeface="Söhne"/>
              </a:rPr>
              <a:t>Wires with alligator clips (or any wire with exposed ends)</a:t>
            </a:r>
            <a:endParaRPr lang="en-US" b="0" i="0" dirty="0">
              <a:effectLst/>
              <a:latin typeface="Söhne"/>
            </a:endParaRPr>
          </a:p>
          <a:p>
            <a:pPr algn="l">
              <a:buFont typeface="+mj-lt"/>
              <a:buAutoNum type="arabicPeriod"/>
            </a:pPr>
            <a:r>
              <a:rPr lang="en-US" b="1" i="0" dirty="0">
                <a:effectLst/>
                <a:latin typeface="Söhne"/>
              </a:rPr>
              <a:t>Paperclips or aluminum foil</a:t>
            </a:r>
            <a:endParaRPr lang="en-US" b="0" i="0" dirty="0">
              <a:effectLst/>
              <a:latin typeface="Söhne"/>
            </a:endParaRPr>
          </a:p>
          <a:p>
            <a:pPr algn="l"/>
            <a:r>
              <a:rPr lang="en-US" b="1" i="0" dirty="0">
                <a:effectLst/>
                <a:latin typeface="Söhne"/>
              </a:rPr>
              <a:t>Steps:</a:t>
            </a:r>
            <a:endParaRPr lang="en-US" b="0" i="0" dirty="0">
              <a:effectLst/>
              <a:latin typeface="Söhne"/>
            </a:endParaRPr>
          </a:p>
          <a:p>
            <a:pPr algn="l">
              <a:buFont typeface="+mj-lt"/>
              <a:buAutoNum type="arabicPeriod"/>
            </a:pPr>
            <a:r>
              <a:rPr lang="en-US" b="1" i="0" dirty="0">
                <a:effectLst/>
                <a:latin typeface="Söhne"/>
              </a:rPr>
              <a:t>Setting Up the Circuit:</a:t>
            </a:r>
            <a:endParaRPr lang="en-US" b="0" i="0" dirty="0">
              <a:effectLst/>
              <a:latin typeface="Söhne"/>
            </a:endParaRPr>
          </a:p>
          <a:p>
            <a:pPr marL="742950" lvl="1" indent="-285750" algn="l">
              <a:buFont typeface="+mj-lt"/>
              <a:buAutoNum type="arabicPeriod"/>
            </a:pPr>
            <a:r>
              <a:rPr lang="en-US" b="0" i="0" dirty="0">
                <a:effectLst/>
                <a:latin typeface="Söhne"/>
              </a:rPr>
              <a:t>Attach the bulb to its holder.</a:t>
            </a:r>
          </a:p>
          <a:p>
            <a:pPr marL="742950" lvl="1" indent="-285750" algn="l">
              <a:buFont typeface="+mj-lt"/>
              <a:buAutoNum type="arabicPeriod"/>
            </a:pPr>
            <a:r>
              <a:rPr lang="en-US" b="0" i="0" dirty="0">
                <a:effectLst/>
                <a:latin typeface="Söhne"/>
              </a:rPr>
              <a:t>Connect one wire from the bulb holder to the positive terminal of the battery.</a:t>
            </a:r>
          </a:p>
          <a:p>
            <a:pPr marL="742950" lvl="1" indent="-285750" algn="l">
              <a:buFont typeface="+mj-lt"/>
              <a:buAutoNum type="arabicPeriod"/>
            </a:pPr>
            <a:r>
              <a:rPr lang="en-US" b="0" i="0" dirty="0">
                <a:effectLst/>
                <a:latin typeface="Söhne"/>
              </a:rPr>
              <a:t>Connect the other wire from the bulb holder to the negative terminal of the battery.</a:t>
            </a:r>
          </a:p>
          <a:p>
            <a:pPr algn="l">
              <a:buFont typeface="+mj-lt"/>
              <a:buAutoNum type="arabicPeriod"/>
            </a:pPr>
            <a:r>
              <a:rPr lang="en-US" b="1" i="0" dirty="0">
                <a:effectLst/>
                <a:latin typeface="Söhne"/>
              </a:rPr>
              <a:t>Creating a Switch:</a:t>
            </a:r>
            <a:endParaRPr lang="en-US" b="0" i="0" dirty="0">
              <a:effectLst/>
              <a:latin typeface="Söhne"/>
            </a:endParaRPr>
          </a:p>
          <a:p>
            <a:pPr marL="742950" lvl="1" indent="-285750" algn="l">
              <a:buFont typeface="+mj-lt"/>
              <a:buAutoNum type="arabicPeriod"/>
            </a:pPr>
            <a:r>
              <a:rPr lang="en-US" b="0" i="0" dirty="0">
                <a:effectLst/>
                <a:latin typeface="Söhne"/>
              </a:rPr>
              <a:t>Use a paperclip or a small piece of aluminum foil to bridge the gap in the circuit. Place it between the exposed ends of the wires, but don't let it touch both ends simultaneously.</a:t>
            </a:r>
          </a:p>
          <a:p>
            <a:pPr algn="l">
              <a:buFont typeface="+mj-lt"/>
              <a:buAutoNum type="arabicPeriod"/>
            </a:pPr>
            <a:r>
              <a:rPr lang="en-US" b="1" i="0" dirty="0">
                <a:effectLst/>
                <a:latin typeface="Söhne"/>
              </a:rPr>
              <a:t>Observing the Light:</a:t>
            </a:r>
            <a:endParaRPr lang="en-US" b="0" i="0" dirty="0">
              <a:effectLst/>
              <a:latin typeface="Söhne"/>
            </a:endParaRPr>
          </a:p>
          <a:p>
            <a:pPr marL="742950" lvl="1" indent="-285750" algn="l">
              <a:buFont typeface="+mj-lt"/>
              <a:buAutoNum type="arabicPeriod"/>
            </a:pPr>
            <a:r>
              <a:rPr lang="en-US" b="0" i="0" dirty="0">
                <a:effectLst/>
                <a:latin typeface="Söhne"/>
              </a:rPr>
              <a:t>When the paperclip or aluminum foil is not touching both ends, the circuit is open, and the bulb is off.</a:t>
            </a:r>
          </a:p>
          <a:p>
            <a:pPr marL="742950" lvl="1" indent="-285750" algn="l">
              <a:buFont typeface="+mj-lt"/>
              <a:buAutoNum type="arabicPeriod"/>
            </a:pPr>
            <a:r>
              <a:rPr lang="en-US" b="0" i="0" dirty="0">
                <a:effectLst/>
                <a:latin typeface="Söhne"/>
              </a:rPr>
              <a:t>When the paperclip or foil connects both ends, completing the circuit, the bulb lights up.</a:t>
            </a:r>
          </a:p>
          <a:p>
            <a:pPr algn="l"/>
            <a:r>
              <a:rPr lang="en-US" b="1" i="0" dirty="0">
                <a:effectLst/>
                <a:latin typeface="Söhne"/>
              </a:rPr>
              <a:t>Explanation:</a:t>
            </a:r>
            <a:r>
              <a:rPr lang="en-US" b="0" i="0" dirty="0">
                <a:effectLst/>
                <a:latin typeface="Söhne"/>
              </a:rPr>
              <a:t> This demonstration shows how an electric current flows in a circuit. The battery acts as a source of energy, and the circuit is completed when the paperclip or aluminum foil bridges the gap. This simple setup mimics the basics of how switches work in our homes to control the flow of electricity.</a:t>
            </a:r>
          </a:p>
          <a:p>
            <a:pPr algn="l"/>
            <a:r>
              <a:rPr lang="en-US" b="1" i="0" dirty="0">
                <a:effectLst/>
                <a:latin typeface="Söhne"/>
              </a:rPr>
              <a:t>Safety Tips:</a:t>
            </a:r>
            <a:endParaRPr lang="en-US" b="0" i="0" dirty="0">
              <a:effectLst/>
              <a:latin typeface="Söhne"/>
            </a:endParaRPr>
          </a:p>
          <a:p>
            <a:pPr algn="l">
              <a:buFont typeface="Arial" panose="020B0604020202020204" pitchFamily="34" charset="0"/>
              <a:buChar char="•"/>
            </a:pPr>
            <a:r>
              <a:rPr lang="en-US" b="0" i="0" dirty="0">
                <a:effectLst/>
                <a:latin typeface="Söhne"/>
              </a:rPr>
              <a:t>Always supervise the students during the activity.</a:t>
            </a:r>
          </a:p>
          <a:p>
            <a:pPr algn="l">
              <a:buFont typeface="Arial" panose="020B0604020202020204" pitchFamily="34" charset="0"/>
              <a:buChar char="•"/>
            </a:pPr>
            <a:r>
              <a:rPr lang="en-US" b="0" i="0" dirty="0">
                <a:effectLst/>
                <a:latin typeface="Söhne"/>
              </a:rPr>
              <a:t>Make sure the bulb doesn't get too hot.</a:t>
            </a:r>
          </a:p>
          <a:p>
            <a:pPr algn="l">
              <a:buFont typeface="Arial" panose="020B0604020202020204" pitchFamily="34" charset="0"/>
              <a:buChar char="•"/>
            </a:pPr>
            <a:r>
              <a:rPr lang="en-US" b="0" i="0" dirty="0">
                <a:effectLst/>
                <a:latin typeface="Söhne"/>
              </a:rPr>
              <a:t>Remind students not to touch the exposed wire ends directly to avoid electric shocks.</a:t>
            </a:r>
          </a:p>
          <a:p>
            <a:pPr algn="l"/>
            <a:r>
              <a:rPr lang="en-US" b="0" i="0" dirty="0">
                <a:effectLst/>
                <a:latin typeface="Söhne"/>
              </a:rPr>
              <a:t>This hands-on activity allows students to see and understand the concept of an electric circuit and how a switch can control the flow of electricity to light up a bulb.</a:t>
            </a: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68" name="Google Shape;368;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F0F0F"/>
                </a:solidFill>
                <a:effectLst/>
                <a:latin typeface="Calibri" panose="020F0502020204030204" pitchFamily="34" charset="0"/>
                <a:cs typeface="Calibri" panose="020F0502020204030204" pitchFamily="34" charset="0"/>
              </a:rPr>
              <a:t>When you turn on a light switch in your home, the energy that </a:t>
            </a:r>
            <a:r>
              <a:rPr lang="en-US" sz="1200" b="0" i="0" u="sng" dirty="0">
                <a:solidFill>
                  <a:srgbClr val="0F0F0F"/>
                </a:solidFill>
                <a:effectLst/>
                <a:latin typeface="Calibri" panose="020F0502020204030204" pitchFamily="34" charset="0"/>
                <a:cs typeface="Calibri" panose="020F0502020204030204" pitchFamily="34" charset="0"/>
              </a:rPr>
              <a:t>               </a:t>
            </a:r>
            <a:r>
              <a:rPr lang="en-US" sz="1200" b="0" i="0" dirty="0">
                <a:solidFill>
                  <a:srgbClr val="0F0F0F"/>
                </a:solidFill>
                <a:effectLst/>
                <a:latin typeface="Calibri" panose="020F0502020204030204" pitchFamily="34" charset="0"/>
                <a:cs typeface="Calibri" panose="020F0502020204030204" pitchFamily="34" charset="0"/>
              </a:rPr>
              <a:t> through the wires to </a:t>
            </a:r>
            <a:r>
              <a:rPr lang="en-US" sz="1200" b="0" i="0" u="sng" dirty="0">
                <a:solidFill>
                  <a:srgbClr val="0F0F0F"/>
                </a:solidFill>
                <a:effectLst/>
                <a:latin typeface="Calibri" panose="020F0502020204030204" pitchFamily="34" charset="0"/>
                <a:cs typeface="Calibri" panose="020F0502020204030204" pitchFamily="34" charset="0"/>
              </a:rPr>
              <a:t> </a:t>
            </a:r>
            <a:r>
              <a:rPr lang="en-US" sz="1200" u="sng" dirty="0">
                <a:solidFill>
                  <a:srgbClr val="0F0F0F"/>
                </a:solidFill>
                <a:latin typeface="Calibri" panose="020F0502020204030204" pitchFamily="34" charset="0"/>
                <a:cs typeface="Calibri" panose="020F0502020204030204" pitchFamily="34" charset="0"/>
              </a:rPr>
              <a:t>                  </a:t>
            </a:r>
            <a:r>
              <a:rPr lang="en-US" sz="1200" b="0" i="0" dirty="0">
                <a:solidFill>
                  <a:srgbClr val="0F0F0F"/>
                </a:solidFill>
                <a:effectLst/>
                <a:latin typeface="Calibri" panose="020F0502020204030204" pitchFamily="34" charset="0"/>
                <a:cs typeface="Calibri" panose="020F0502020204030204" pitchFamily="34" charset="0"/>
              </a:rPr>
              <a:t> the light is an example of a current. </a:t>
            </a:r>
          </a:p>
          <a:p>
            <a:pPr algn="l"/>
            <a:endParaRPr lang="en-US" sz="1200" b="0" i="0" dirty="0">
              <a:solidFill>
                <a:srgbClr val="0F0F0F"/>
              </a:solidFill>
              <a:effectLst/>
              <a:latin typeface="Calibri" panose="020F0502020204030204" pitchFamily="34" charset="0"/>
              <a:cs typeface="Calibri" panose="020F0502020204030204" pitchFamily="34" charset="0"/>
            </a:endParaRPr>
          </a:p>
          <a:p>
            <a:pPr algn="l"/>
            <a:r>
              <a:rPr lang="en-US" sz="1200" b="0" i="0" dirty="0">
                <a:solidFill>
                  <a:srgbClr val="0F0F0F"/>
                </a:solidFill>
                <a:effectLst/>
                <a:latin typeface="Calibri" panose="020F0502020204030204" pitchFamily="34" charset="0"/>
                <a:cs typeface="Calibri" panose="020F0502020204030204" pitchFamily="34" charset="0"/>
              </a:rPr>
              <a:t>[flows, power]</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1219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F0F0F"/>
                </a:solidFill>
                <a:effectLst/>
                <a:latin typeface="Calibri" panose="020F0502020204030204" pitchFamily="34" charset="0"/>
                <a:cs typeface="Calibri" panose="020F0502020204030204" pitchFamily="34" charset="0"/>
              </a:rPr>
              <a:t>When you turn on a light switch in your home, the energy that </a:t>
            </a:r>
            <a:r>
              <a:rPr lang="en-US" sz="1200" b="1" i="0" dirty="0">
                <a:solidFill>
                  <a:srgbClr val="0F0F0F"/>
                </a:solidFill>
                <a:effectLst/>
                <a:latin typeface="Calibri" panose="020F0502020204030204" pitchFamily="34" charset="0"/>
                <a:cs typeface="Calibri" panose="020F0502020204030204" pitchFamily="34" charset="0"/>
              </a:rPr>
              <a:t>flows</a:t>
            </a:r>
            <a:r>
              <a:rPr lang="en-US" sz="1200" b="0" i="0" dirty="0">
                <a:solidFill>
                  <a:srgbClr val="0F0F0F"/>
                </a:solidFill>
                <a:effectLst/>
                <a:latin typeface="Calibri" panose="020F0502020204030204" pitchFamily="34" charset="0"/>
                <a:cs typeface="Calibri" panose="020F0502020204030204" pitchFamily="34" charset="0"/>
              </a:rPr>
              <a:t> through the wires to </a:t>
            </a:r>
            <a:r>
              <a:rPr lang="en-US" sz="1200" b="1" i="0" dirty="0">
                <a:solidFill>
                  <a:srgbClr val="0F0F0F"/>
                </a:solidFill>
                <a:effectLst/>
                <a:latin typeface="Calibri" panose="020F0502020204030204" pitchFamily="34" charset="0"/>
                <a:cs typeface="Calibri" panose="020F0502020204030204" pitchFamily="34" charset="0"/>
              </a:rPr>
              <a:t>power</a:t>
            </a:r>
            <a:r>
              <a:rPr lang="en-US" sz="1200" b="0" i="0" dirty="0">
                <a:solidFill>
                  <a:srgbClr val="0F0F0F"/>
                </a:solidFill>
                <a:effectLst/>
                <a:latin typeface="Calibri" panose="020F0502020204030204" pitchFamily="34" charset="0"/>
                <a:cs typeface="Calibri" panose="020F0502020204030204" pitchFamily="34" charset="0"/>
              </a:rPr>
              <a:t> the light is an example of a current. </a:t>
            </a:r>
          </a:p>
          <a:p>
            <a:pPr algn="l"/>
            <a:endParaRPr lang="en-US" sz="1200" b="0" i="0" dirty="0">
              <a:solidFill>
                <a:srgbClr val="0F0F0F"/>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5209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sng" dirty="0">
                <a:solidFill>
                  <a:srgbClr val="0F0F0F"/>
                </a:solidFill>
                <a:effectLst/>
                <a:latin typeface="Calibri" panose="020F0502020204030204" pitchFamily="34" charset="0"/>
                <a:cs typeface="Calibri" panose="020F0502020204030204" pitchFamily="34" charset="0"/>
              </a:rPr>
              <a:t>True/False</a:t>
            </a:r>
            <a:r>
              <a:rPr lang="en-US" sz="1200" b="0" i="0" dirty="0">
                <a:solidFill>
                  <a:srgbClr val="0F0F0F"/>
                </a:solidFill>
                <a:effectLst/>
                <a:latin typeface="Calibri" panose="020F0502020204030204" pitchFamily="34" charset="0"/>
                <a:cs typeface="Calibri" panose="020F0502020204030204" pitchFamily="34" charset="0"/>
              </a:rPr>
              <a:t>: The main electrical power turned off in a building is an example of when a current is flowing through the wires of the building.  </a:t>
            </a:r>
          </a:p>
          <a:p>
            <a:pPr algn="l"/>
            <a:endParaRPr lang="en-US" sz="1200" b="0" i="0" dirty="0">
              <a:solidFill>
                <a:srgbClr val="0F0F0F"/>
              </a:solidFill>
              <a:effectLst/>
              <a:latin typeface="Calibri" panose="020F0502020204030204" pitchFamily="34" charset="0"/>
              <a:cs typeface="Calibri" panose="020F0502020204030204" pitchFamily="34" charset="0"/>
            </a:endParaRPr>
          </a:p>
          <a:p>
            <a:pPr algn="l"/>
            <a:r>
              <a:rPr lang="en-US" sz="1200" b="0" i="0" dirty="0">
                <a:solidFill>
                  <a:srgbClr val="0F0F0F"/>
                </a:solidFill>
                <a:effectLst/>
                <a:latin typeface="Calibri" panose="020F0502020204030204" pitchFamily="34" charset="0"/>
                <a:cs typeface="Calibri" panose="020F0502020204030204" pitchFamily="34" charset="0"/>
              </a:rPr>
              <a:t>[False]</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2222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sng" dirty="0">
                <a:solidFill>
                  <a:srgbClr val="0F0F0F"/>
                </a:solidFill>
                <a:effectLst/>
                <a:latin typeface="Calibri" panose="020F0502020204030204" pitchFamily="34" charset="0"/>
                <a:cs typeface="Calibri" panose="020F0502020204030204" pitchFamily="34" charset="0"/>
              </a:rPr>
              <a:t>False: </a:t>
            </a:r>
            <a:r>
              <a:rPr lang="en-US" sz="1200" b="0" i="0" u="none" dirty="0">
                <a:solidFill>
                  <a:srgbClr val="0F0F0F"/>
                </a:solidFill>
                <a:effectLst/>
                <a:latin typeface="Calibri" panose="020F0502020204030204" pitchFamily="34" charset="0"/>
                <a:cs typeface="Calibri" panose="020F0502020204030204" pitchFamily="34" charset="0"/>
              </a:rPr>
              <a:t>When the </a:t>
            </a:r>
            <a:r>
              <a:rPr lang="en-US" sz="1200" b="0" i="0" dirty="0">
                <a:solidFill>
                  <a:srgbClr val="0F0F0F"/>
                </a:solidFill>
                <a:effectLst/>
                <a:latin typeface="Calibri" panose="020F0502020204030204" pitchFamily="34" charset="0"/>
                <a:cs typeface="Calibri" panose="020F0502020204030204" pitchFamily="34" charset="0"/>
              </a:rPr>
              <a:t>main electrical power is turned off in a building there is no current flowing through the wires of the building.  </a:t>
            </a:r>
          </a:p>
          <a:p>
            <a:pPr algn="l"/>
            <a:endParaRPr lang="en-US" sz="1200" b="0" i="0" dirty="0">
              <a:solidFill>
                <a:srgbClr val="0F0F0F"/>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660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385" name="Google Shape;38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36c336ece_0_6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936c336ece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a:t>
            </a:r>
            <a:r>
              <a:rPr lang="en-US" b="1"/>
              <a:t>current</a:t>
            </a:r>
            <a:r>
              <a:rPr lang="en-US"/>
              <a:t> is an electrical charge in motion.</a:t>
            </a:r>
            <a:endParaRPr b="0"/>
          </a:p>
          <a:p>
            <a:pPr marL="0" lvl="0" indent="0" algn="l" rtl="0">
              <a:lnSpc>
                <a:spcPct val="100000"/>
              </a:lnSpc>
              <a:spcBef>
                <a:spcPts val="0"/>
              </a:spcBef>
              <a:spcAft>
                <a:spcPts val="0"/>
              </a:spcAft>
              <a:buSzPts val="1400"/>
              <a:buNone/>
            </a:pPr>
            <a:endParaRPr/>
          </a:p>
        </p:txBody>
      </p:sp>
      <p:sp>
        <p:nvSpPr>
          <p:cNvPr id="154" name="Google Shape;154;g2936c336ece_0_6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153050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current</a:t>
            </a:r>
            <a:r>
              <a:rPr lang="en-US" dirty="0">
                <a:solidFill>
                  <a:srgbClr val="242424"/>
                </a:solidFill>
              </a:rPr>
              <a:t>. </a:t>
            </a:r>
            <a:endParaRPr dirty="0"/>
          </a:p>
        </p:txBody>
      </p:sp>
      <p:sp>
        <p:nvSpPr>
          <p:cNvPr id="401" name="Google Shape;401;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currents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current.</a:t>
            </a:r>
            <a:endParaRPr dirty="0">
              <a:solidFill>
                <a:schemeClr val="dk1"/>
              </a:solidFill>
            </a:endParaRPr>
          </a:p>
        </p:txBody>
      </p:sp>
      <p:sp>
        <p:nvSpPr>
          <p:cNvPr id="412" name="Google Shape;41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928e35bcaa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928e35bcaa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picture of a </a:t>
            </a:r>
            <a:r>
              <a:rPr lang="en-US" b="1" dirty="0"/>
              <a:t>current </a:t>
            </a:r>
            <a:r>
              <a:rPr lang="en-US" dirty="0"/>
              <a:t>from these four choices.</a:t>
            </a:r>
            <a:endParaRPr dirty="0"/>
          </a:p>
        </p:txBody>
      </p:sp>
      <p:sp>
        <p:nvSpPr>
          <p:cNvPr id="434" name="Google Shape;434;g2928e35bcaa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928e35bcaa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928e35bcaa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 </a:t>
            </a:r>
            <a:r>
              <a:rPr lang="en-US" b="1" dirty="0"/>
              <a:t>current.</a:t>
            </a:r>
            <a:endParaRPr lang="en-US" dirty="0"/>
          </a:p>
        </p:txBody>
      </p:sp>
      <p:sp>
        <p:nvSpPr>
          <p:cNvPr id="434" name="Google Shape;434;g2928e35bcaa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5748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a:t>
            </a:r>
            <a:r>
              <a:rPr lang="en-US" b="1" dirty="0"/>
              <a:t>circuit</a:t>
            </a:r>
            <a:r>
              <a:rPr lang="en-US" dirty="0"/>
              <a:t>.</a:t>
            </a:r>
            <a:endParaRPr dirty="0">
              <a:solidFill>
                <a:schemeClr val="dk1"/>
              </a:solidFill>
            </a:endParaRPr>
          </a:p>
        </p:txBody>
      </p:sp>
      <p:sp>
        <p:nvSpPr>
          <p:cNvPr id="475" name="Google Shape;475;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28e35bcaa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928e35bcaa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definition of a </a:t>
            </a:r>
            <a:r>
              <a:rPr lang="en-US" b="1" dirty="0"/>
              <a:t>current </a:t>
            </a:r>
            <a:r>
              <a:rPr lang="en-US" dirty="0"/>
              <a:t>from these four choices.</a:t>
            </a:r>
            <a:endParaRPr dirty="0"/>
          </a:p>
        </p:txBody>
      </p:sp>
      <p:sp>
        <p:nvSpPr>
          <p:cNvPr id="498" name="Google Shape;498;g2928e35bcaa_0_7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2313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28e35bcaa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928e35bcaa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“An electrical charge in motion” is correct! This is the definition of a </a:t>
            </a:r>
            <a:r>
              <a:rPr lang="en-US" b="1" dirty="0"/>
              <a:t>current</a:t>
            </a:r>
            <a:r>
              <a:rPr lang="en-US" dirty="0"/>
              <a:t>.</a:t>
            </a:r>
          </a:p>
        </p:txBody>
      </p:sp>
      <p:sp>
        <p:nvSpPr>
          <p:cNvPr id="498" name="Google Shape;498;g2928e35bcaa_0_7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current: </a:t>
            </a:r>
            <a:r>
              <a:rPr lang="en-US" sz="1200" dirty="0">
                <a:solidFill>
                  <a:schemeClr val="dk1"/>
                </a:solidFill>
                <a:latin typeface="Helvetica Neue Light" panose="02000403000000020004" pitchFamily="2" charset="0"/>
                <a:ea typeface="Helvetica Neue Light" panose="02000403000000020004" pitchFamily="2" charset="0"/>
              </a:rPr>
              <a:t>An electrical charge in motion</a:t>
            </a:r>
            <a:endParaRPr lang="en-US" sz="12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p:txBody>
      </p:sp>
      <p:sp>
        <p:nvSpPr>
          <p:cNvPr id="539" name="Google Shape;539;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928e35bcaa_0_9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2928e35bcaa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example of a </a:t>
            </a:r>
            <a:r>
              <a:rPr lang="en-US" b="1" dirty="0"/>
              <a:t>current </a:t>
            </a:r>
            <a:r>
              <a:rPr lang="en-US" dirty="0"/>
              <a:t>from these four choices. </a:t>
            </a:r>
            <a:endParaRPr sz="1200" dirty="0">
              <a:latin typeface="Helvetica Neue Light"/>
              <a:ea typeface="Helvetica Neue Light"/>
              <a:cs typeface="Helvetica Neue Light"/>
              <a:sym typeface="Helvetica Neue Light"/>
            </a:endParaRPr>
          </a:p>
        </p:txBody>
      </p:sp>
      <p:sp>
        <p:nvSpPr>
          <p:cNvPr id="563" name="Google Shape;563;g2928e35bcaa_0_9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928e35bcaa_0_9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2928e35bcaa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latin typeface="Helvetica Neue Light"/>
                <a:ea typeface="Helvetica Neue Light"/>
                <a:cs typeface="Helvetica Neue Light"/>
                <a:sym typeface="Helvetica Neue Light"/>
              </a:rPr>
              <a:t>The flow of energy through wires to light up a lamp</a:t>
            </a:r>
            <a:r>
              <a:rPr lang="en-US" dirty="0"/>
              <a:t>” is correct! This is an example of a </a:t>
            </a:r>
            <a:r>
              <a:rPr lang="en-US" b="1" dirty="0"/>
              <a:t>current.</a:t>
            </a:r>
            <a:endParaRPr lang="en-US" sz="1200" dirty="0">
              <a:latin typeface="Helvetica Neue Light"/>
              <a:ea typeface="Helvetica Neue Light"/>
              <a:cs typeface="Helvetica Neue Light"/>
              <a:sym typeface="Helvetica Neue Light"/>
            </a:endParaRPr>
          </a:p>
        </p:txBody>
      </p:sp>
      <p:sp>
        <p:nvSpPr>
          <p:cNvPr id="563" name="Google Shape;563;g2928e35bcaa_0_9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9981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a:t>Here is the Frayer Model with a picture, definition, and an example of a </a:t>
            </a:r>
            <a:r>
              <a:rPr lang="en-US" sz="1200" b="1" dirty="0"/>
              <a:t>current</a:t>
            </a:r>
            <a:r>
              <a:rPr lang="en-US" sz="1200" dirty="0"/>
              <a:t>: </a:t>
            </a:r>
            <a:r>
              <a:rPr lang="en-US" sz="1200" dirty="0">
                <a:latin typeface="Helvetica Neue Light"/>
                <a:ea typeface="Helvetica Neue Light"/>
                <a:cs typeface="Helvetica Neue Light"/>
                <a:sym typeface="Helvetica Neue Light"/>
              </a:rPr>
              <a:t>The flow of energy through wires to light up a lamp</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p:txBody>
      </p:sp>
      <p:sp>
        <p:nvSpPr>
          <p:cNvPr id="539" name="Google Shape;539;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3401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current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31" name="Google Shape;631;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You chose “</a:t>
            </a:r>
            <a:r>
              <a:rPr lang="en-US" sz="1200" dirty="0">
                <a:solidFill>
                  <a:srgbClr val="0F0F0F"/>
                </a:solidFill>
                <a:effectLst/>
                <a:latin typeface="Helvetica Neue Light" panose="02000403000000020004" pitchFamily="2" charset="0"/>
                <a:ea typeface="Helvetica Neue Light" panose="02000403000000020004" pitchFamily="2" charset="0"/>
              </a:rPr>
              <a:t>Currents make lights work and charge your devices making your everyday activities more convenient.</a:t>
            </a:r>
            <a:r>
              <a:rPr lang="en-US" dirty="0"/>
              <a:t>.” That is correct! This is an example of how </a:t>
            </a:r>
            <a:r>
              <a:rPr lang="en-US" b="1" dirty="0"/>
              <a:t>currents</a:t>
            </a:r>
            <a:r>
              <a:rPr lang="en-US" dirty="0"/>
              <a:t> impact your life.</a:t>
            </a:r>
            <a:endParaRPr lang="en-US" sz="1200" dirty="0">
              <a:solidFill>
                <a:schemeClr val="dk1"/>
              </a:solidFill>
            </a:endParaRPr>
          </a:p>
        </p:txBody>
      </p:sp>
      <p:sp>
        <p:nvSpPr>
          <p:cNvPr id="631" name="Google Shape;631;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573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 electron is a </a:t>
            </a:r>
            <a:r>
              <a:rPr lang="en" sz="1200" b="0" i="0" u="none" strike="noStrike" cap="none" dirty="0">
                <a:solidFill>
                  <a:srgbClr val="0C0C0C"/>
                </a:solidFill>
                <a:latin typeface="Calibri"/>
                <a:ea typeface="Calibri"/>
                <a:cs typeface="Calibri"/>
                <a:sym typeface="Calibri"/>
              </a:rPr>
              <a:t>negatively charged particle that orbits the nucleus of an atom</a:t>
            </a:r>
            <a:endParaRPr dirty="0"/>
          </a:p>
        </p:txBody>
      </p:sp>
      <p:sp>
        <p:nvSpPr>
          <p:cNvPr id="2122" name="Google Shape;2122;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a:solidFill>
                  <a:schemeClr val="dk1"/>
                </a:solidFill>
              </a:rPr>
              <a:t>Here is the Frayer Model with a picture, definition, example, and a correct response to “how d</a:t>
            </a:r>
            <a:r>
              <a:rPr lang="en-US" dirty="0"/>
              <a:t>o </a:t>
            </a:r>
            <a:r>
              <a:rPr lang="en-US" b="1" dirty="0"/>
              <a:t>currents</a:t>
            </a:r>
            <a:r>
              <a:rPr lang="en-US" sz="1200" b="1" dirty="0">
                <a:solidFill>
                  <a:schemeClr val="dk1"/>
                </a:solidFill>
              </a:rPr>
              <a:t> </a:t>
            </a:r>
            <a:r>
              <a:rPr lang="en-US" sz="1200" dirty="0">
                <a:solidFill>
                  <a:schemeClr val="dk1"/>
                </a:solidFill>
              </a:rPr>
              <a:t>impact my life?”: </a:t>
            </a:r>
            <a:r>
              <a:rPr lang="en-US" sz="1200" dirty="0">
                <a:solidFill>
                  <a:srgbClr val="0F0F0F"/>
                </a:solidFill>
                <a:effectLst/>
                <a:latin typeface="Helvetica Neue Light" panose="02000403000000020004" pitchFamily="2" charset="0"/>
                <a:ea typeface="Helvetica Neue Light" panose="02000403000000020004" pitchFamily="2" charset="0"/>
              </a:rPr>
              <a:t>Currents make lights work and charge your devices making your everyday activities more convenient.</a:t>
            </a:r>
            <a:endParaRPr lang="en-US" sz="12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539" name="Google Shape;539;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8482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698" name="Google Shape;698;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36c336ece_0_6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936c336ece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 </a:t>
            </a:r>
            <a:r>
              <a:rPr lang="en-US" b="1" dirty="0"/>
              <a:t>current</a:t>
            </a:r>
            <a:r>
              <a:rPr lang="en-US" dirty="0"/>
              <a:t> is an electrical charge in motion.</a:t>
            </a:r>
            <a:endParaRPr b="0" dirty="0"/>
          </a:p>
          <a:p>
            <a:pPr marL="0" lvl="0" indent="0" algn="l" rtl="0">
              <a:lnSpc>
                <a:spcPct val="100000"/>
              </a:lnSpc>
              <a:spcBef>
                <a:spcPts val="0"/>
              </a:spcBef>
              <a:spcAft>
                <a:spcPts val="0"/>
              </a:spcAft>
              <a:buSzPts val="1400"/>
              <a:buNone/>
            </a:pPr>
            <a:endParaRPr dirty="0"/>
          </a:p>
        </p:txBody>
      </p:sp>
      <p:sp>
        <p:nvSpPr>
          <p:cNvPr id="154" name="Google Shape;154;g2936c336ece_0_6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3158866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36c336ece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936c336ece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Let’s reflect on our “big question”: </a:t>
            </a:r>
            <a:r>
              <a:rPr lang="en-US" b="1" dirty="0"/>
              <a:t>How is electricity transmitted and used in daily life?</a:t>
            </a:r>
            <a:endParaRPr lang="en-US" b="0" dirty="0"/>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132" name="Google Shape;132;g2936c336ece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3918764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9a0e60ffa9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29a0e60ffa9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g29a0e60ffa9_0_3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and please continue watching and using CAPs available from this website.  </a:t>
            </a:r>
            <a:endParaRPr/>
          </a:p>
        </p:txBody>
      </p:sp>
      <p:sp>
        <p:nvSpPr>
          <p:cNvPr id="742" name="Google Shape;742;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Electricity</a:t>
            </a:r>
            <a:r>
              <a:rPr lang="en-US"/>
              <a:t> is electrical energy transformed into different forms of energy to meet needs.</a:t>
            </a:r>
            <a:endParaRPr/>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a:t>
            </a:r>
            <a:r>
              <a:rPr lang="en-US" b="1"/>
              <a:t>circuit</a:t>
            </a:r>
            <a:r>
              <a:rPr lang="en-US"/>
              <a:t> is the path electricity travels on. </a:t>
            </a:r>
            <a:endParaRPr/>
          </a:p>
        </p:txBody>
      </p:sp>
      <p:sp>
        <p:nvSpPr>
          <p:cNvPr id="208" name="Google Shape;208;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997110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62" name="Google Shape;16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hyperlink" Target="https://www.brainpop.com/games/circuitconstructionkitdc/"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04394"/>
            <a:chOff x="814636" y="0"/>
            <a:chExt cx="5854087" cy="6404394"/>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936c336ece_0_991"/>
          <p:cNvSpPr txBox="1"/>
          <p:nvPr/>
        </p:nvSpPr>
        <p:spPr>
          <a:xfrm>
            <a:off x="989763" y="216922"/>
            <a:ext cx="7778700" cy="3417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__________ is electrical energy transformed into different forms of energy to meet needs.</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Current</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Electricity</a:t>
            </a:r>
            <a:endParaRPr sz="3600">
              <a:solidFill>
                <a:schemeClr val="dk1"/>
              </a:solidFill>
              <a:latin typeface="Calibri"/>
              <a:ea typeface="Calibri"/>
              <a:cs typeface="Calibri"/>
              <a:sym typeface="Calibri"/>
            </a:endParaRPr>
          </a:p>
        </p:txBody>
      </p:sp>
      <p:sp>
        <p:nvSpPr>
          <p:cNvPr id="171" name="Google Shape;171;g2936c336ece_0_99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 name="Google Shape;172;g2936c336ece_0_991"/>
          <p:cNvPicPr preferRelativeResize="0"/>
          <p:nvPr/>
        </p:nvPicPr>
        <p:blipFill>
          <a:blip r:embed="rId4">
            <a:alphaModFix/>
          </a:blip>
          <a:stretch>
            <a:fillRect/>
          </a:stretch>
        </p:blipFill>
        <p:spPr>
          <a:xfrm>
            <a:off x="152400" y="3633917"/>
            <a:ext cx="8839204" cy="31506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9a0e60ffa9_0_12"/>
          <p:cNvSpPr txBox="1"/>
          <p:nvPr/>
        </p:nvSpPr>
        <p:spPr>
          <a:xfrm>
            <a:off x="989763" y="216922"/>
            <a:ext cx="7778700" cy="3417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__________ is electrical energy transformed into different forms of energy to meet needs.</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Current</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b="1">
                <a:solidFill>
                  <a:srgbClr val="FF0000"/>
                </a:solidFill>
                <a:latin typeface="Calibri"/>
                <a:ea typeface="Calibri"/>
                <a:cs typeface="Calibri"/>
                <a:sym typeface="Calibri"/>
              </a:rPr>
              <a:t>Electricity</a:t>
            </a:r>
            <a:endParaRPr sz="3600" b="1">
              <a:solidFill>
                <a:srgbClr val="FF0000"/>
              </a:solidFill>
              <a:latin typeface="Calibri"/>
              <a:ea typeface="Calibri"/>
              <a:cs typeface="Calibri"/>
              <a:sym typeface="Calibri"/>
            </a:endParaRPr>
          </a:p>
        </p:txBody>
      </p:sp>
      <p:sp>
        <p:nvSpPr>
          <p:cNvPr id="179" name="Google Shape;179;g29a0e60ffa9_0_1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g29a0e60ffa9_0_12"/>
          <p:cNvPicPr preferRelativeResize="0"/>
          <p:nvPr/>
        </p:nvPicPr>
        <p:blipFill>
          <a:blip r:embed="rId4">
            <a:alphaModFix/>
          </a:blip>
          <a:stretch>
            <a:fillRect/>
          </a:stretch>
        </p:blipFill>
        <p:spPr>
          <a:xfrm>
            <a:off x="152400" y="3633917"/>
            <a:ext cx="8839204" cy="315069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576c1a67_0_281"/>
          <p:cNvSpPr txBox="1">
            <a:spLocks noGrp="1"/>
          </p:cNvSpPr>
          <p:nvPr>
            <p:ph type="subTitle" idx="1"/>
          </p:nvPr>
        </p:nvSpPr>
        <p:spPr>
          <a:xfrm>
            <a:off x="971774" y="197950"/>
            <a:ext cx="7600500" cy="239475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chemeClr val="dk1"/>
              </a:buClr>
              <a:buSzPts val="3200"/>
              <a:buNone/>
            </a:pPr>
            <a:r>
              <a:rPr lang="en-US" sz="3500" dirty="0">
                <a:solidFill>
                  <a:schemeClr val="dk1"/>
                </a:solidFill>
              </a:rPr>
              <a:t>A </a:t>
            </a:r>
            <a:r>
              <a:rPr lang="en-US" sz="3500" b="1" dirty="0">
                <a:solidFill>
                  <a:schemeClr val="dk1"/>
                </a:solidFill>
              </a:rPr>
              <a:t>Circuit</a:t>
            </a:r>
            <a:r>
              <a:rPr lang="en-US" sz="3500" dirty="0">
                <a:solidFill>
                  <a:schemeClr val="dk1"/>
                </a:solidFill>
              </a:rPr>
              <a:t> is: </a:t>
            </a:r>
          </a:p>
          <a:p>
            <a:pPr marL="0" lvl="0" indent="0" algn="l" rtl="0">
              <a:lnSpc>
                <a:spcPct val="100000"/>
              </a:lnSpc>
              <a:spcBef>
                <a:spcPts val="0"/>
              </a:spcBef>
              <a:spcAft>
                <a:spcPts val="0"/>
              </a:spcAft>
              <a:buClr>
                <a:schemeClr val="dk1"/>
              </a:buClr>
              <a:buSzPts val="3200"/>
              <a:buNone/>
            </a:pPr>
            <a:endParaRPr lang="en-US" dirty="0">
              <a:solidFill>
                <a:schemeClr val="dk1"/>
              </a:solidFill>
            </a:endParaRPr>
          </a:p>
          <a:p>
            <a:pPr marL="514350" lvl="0" indent="-514350" algn="l" rtl="0">
              <a:lnSpc>
                <a:spcPct val="100000"/>
              </a:lnSpc>
              <a:spcBef>
                <a:spcPts val="0"/>
              </a:spcBef>
              <a:spcAft>
                <a:spcPts val="0"/>
              </a:spcAft>
              <a:buClr>
                <a:schemeClr val="dk1"/>
              </a:buClr>
              <a:buSzPts val="3200"/>
              <a:buAutoNum type="alphaUcPeriod"/>
            </a:pPr>
            <a:r>
              <a:rPr lang="en-US" dirty="0">
                <a:solidFill>
                  <a:schemeClr val="dk1"/>
                </a:solidFill>
              </a:rPr>
              <a:t>The path electricity travels on</a:t>
            </a:r>
          </a:p>
          <a:p>
            <a:pPr marL="514350" lvl="0" indent="-514350" algn="l" rtl="0">
              <a:lnSpc>
                <a:spcPct val="100000"/>
              </a:lnSpc>
              <a:spcBef>
                <a:spcPts val="0"/>
              </a:spcBef>
              <a:spcAft>
                <a:spcPts val="0"/>
              </a:spcAft>
              <a:buClr>
                <a:schemeClr val="dk1"/>
              </a:buClr>
              <a:buSzPts val="3200"/>
              <a:buAutoNum type="alphaUcPeriod"/>
            </a:pPr>
            <a:endParaRPr lang="en-US" sz="1500" dirty="0">
              <a:solidFill>
                <a:schemeClr val="dk1"/>
              </a:solidFill>
            </a:endParaRPr>
          </a:p>
          <a:p>
            <a:pPr marL="514350" lvl="0" indent="-514350" algn="l" rtl="0">
              <a:lnSpc>
                <a:spcPct val="100000"/>
              </a:lnSpc>
              <a:spcBef>
                <a:spcPts val="0"/>
              </a:spcBef>
              <a:spcAft>
                <a:spcPts val="0"/>
              </a:spcAft>
              <a:buClr>
                <a:schemeClr val="dk1"/>
              </a:buClr>
              <a:buSzPts val="3200"/>
              <a:buAutoNum type="alphaUcPeriod"/>
            </a:pPr>
            <a:r>
              <a:rPr lang="en-US" sz="3200" b="0" i="0" u="none" strike="noStrike" cap="none" dirty="0">
                <a:solidFill>
                  <a:srgbClr val="0C0C0C"/>
                </a:solidFill>
                <a:latin typeface="Calibri"/>
                <a:ea typeface="Calibri"/>
                <a:cs typeface="Calibri"/>
                <a:sym typeface="Calibri"/>
              </a:rPr>
              <a:t>A</a:t>
            </a:r>
            <a:r>
              <a:rPr lang="en" sz="3200" b="0" i="0" u="none" strike="noStrike" cap="none" dirty="0">
                <a:solidFill>
                  <a:srgbClr val="0C0C0C"/>
                </a:solidFill>
                <a:latin typeface="Calibri"/>
                <a:ea typeface="Calibri"/>
                <a:cs typeface="Calibri"/>
                <a:sym typeface="Calibri"/>
              </a:rPr>
              <a:t> negatively charged particle that orbits the nucleus of an atom</a:t>
            </a:r>
            <a:endParaRPr dirty="0"/>
          </a:p>
        </p:txBody>
      </p:sp>
      <p:pic>
        <p:nvPicPr>
          <p:cNvPr id="213" name="Google Shape;213;g27e576c1a67_0_281"/>
          <p:cNvPicPr preferRelativeResize="0"/>
          <p:nvPr/>
        </p:nvPicPr>
        <p:blipFill>
          <a:blip r:embed="rId3">
            <a:alphaModFix/>
          </a:blip>
          <a:stretch>
            <a:fillRect/>
          </a:stretch>
        </p:blipFill>
        <p:spPr>
          <a:xfrm>
            <a:off x="2346592" y="2551913"/>
            <a:ext cx="5477246" cy="4345150"/>
          </a:xfrm>
          <a:prstGeom prst="rect">
            <a:avLst/>
          </a:prstGeom>
          <a:noFill/>
          <a:ln>
            <a:noFill/>
          </a:ln>
        </p:spPr>
      </p:pic>
      <p:sp>
        <p:nvSpPr>
          <p:cNvPr id="214" name="Google Shape;214;g27e576c1a67_0_281"/>
          <p:cNvSpPr/>
          <p:nvPr/>
        </p:nvSpPr>
        <p:spPr>
          <a:xfrm>
            <a:off x="1091563" y="4753475"/>
            <a:ext cx="1769400" cy="709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49;g2936c336ece_0_739" descr="Rewind">
            <a:extLst>
              <a:ext uri="{FF2B5EF4-FFF2-40B4-BE49-F238E27FC236}">
                <a16:creationId xmlns:a16="http://schemas.microsoft.com/office/drawing/2014/main" id="{4A5BFABB-B9C6-2675-53A7-9A45FBAD0FB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76229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576c1a67_0_281"/>
          <p:cNvSpPr txBox="1">
            <a:spLocks noGrp="1"/>
          </p:cNvSpPr>
          <p:nvPr>
            <p:ph type="subTitle" idx="1"/>
          </p:nvPr>
        </p:nvSpPr>
        <p:spPr>
          <a:xfrm>
            <a:off x="971774" y="197950"/>
            <a:ext cx="7600500" cy="239475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chemeClr val="dk1"/>
              </a:buClr>
              <a:buSzPts val="3200"/>
              <a:buNone/>
            </a:pPr>
            <a:r>
              <a:rPr lang="en-US" sz="3500" dirty="0">
                <a:solidFill>
                  <a:schemeClr val="dk1"/>
                </a:solidFill>
              </a:rPr>
              <a:t>A </a:t>
            </a:r>
            <a:r>
              <a:rPr lang="en-US" sz="3500" b="1" dirty="0">
                <a:solidFill>
                  <a:schemeClr val="dk1"/>
                </a:solidFill>
              </a:rPr>
              <a:t>Circuit</a:t>
            </a:r>
            <a:r>
              <a:rPr lang="en-US" sz="3500" dirty="0">
                <a:solidFill>
                  <a:schemeClr val="dk1"/>
                </a:solidFill>
              </a:rPr>
              <a:t> is: </a:t>
            </a:r>
          </a:p>
          <a:p>
            <a:pPr marL="0" lvl="0" indent="0" algn="l" rtl="0">
              <a:lnSpc>
                <a:spcPct val="100000"/>
              </a:lnSpc>
              <a:spcBef>
                <a:spcPts val="0"/>
              </a:spcBef>
              <a:spcAft>
                <a:spcPts val="0"/>
              </a:spcAft>
              <a:buClr>
                <a:schemeClr val="dk1"/>
              </a:buClr>
              <a:buSzPts val="3200"/>
              <a:buNone/>
            </a:pPr>
            <a:endParaRPr lang="en-US" dirty="0">
              <a:solidFill>
                <a:schemeClr val="dk1"/>
              </a:solidFill>
            </a:endParaRPr>
          </a:p>
          <a:p>
            <a:pPr marL="514350" lvl="0" indent="-514350" algn="l" rtl="0">
              <a:lnSpc>
                <a:spcPct val="100000"/>
              </a:lnSpc>
              <a:spcBef>
                <a:spcPts val="0"/>
              </a:spcBef>
              <a:spcAft>
                <a:spcPts val="0"/>
              </a:spcAft>
              <a:buClr>
                <a:schemeClr val="dk1"/>
              </a:buClr>
              <a:buSzPts val="3200"/>
              <a:buAutoNum type="alphaUcPeriod"/>
            </a:pPr>
            <a:r>
              <a:rPr lang="en-US" dirty="0">
                <a:solidFill>
                  <a:srgbClr val="FF0000"/>
                </a:solidFill>
              </a:rPr>
              <a:t>The path electricity travels on</a:t>
            </a:r>
          </a:p>
          <a:p>
            <a:pPr marL="514350" lvl="0" indent="-514350" algn="l" rtl="0">
              <a:lnSpc>
                <a:spcPct val="100000"/>
              </a:lnSpc>
              <a:spcBef>
                <a:spcPts val="0"/>
              </a:spcBef>
              <a:spcAft>
                <a:spcPts val="0"/>
              </a:spcAft>
              <a:buClr>
                <a:schemeClr val="dk1"/>
              </a:buClr>
              <a:buSzPts val="3200"/>
              <a:buAutoNum type="alphaUcPeriod"/>
            </a:pPr>
            <a:endParaRPr lang="en-US" sz="1500" dirty="0">
              <a:solidFill>
                <a:schemeClr val="dk1"/>
              </a:solidFill>
            </a:endParaRPr>
          </a:p>
          <a:p>
            <a:pPr marL="514350" lvl="0" indent="-514350" algn="l" rtl="0">
              <a:lnSpc>
                <a:spcPct val="100000"/>
              </a:lnSpc>
              <a:spcBef>
                <a:spcPts val="0"/>
              </a:spcBef>
              <a:spcAft>
                <a:spcPts val="0"/>
              </a:spcAft>
              <a:buClr>
                <a:schemeClr val="dk1"/>
              </a:buClr>
              <a:buSzPts val="3200"/>
              <a:buAutoNum type="alphaUcPeriod"/>
            </a:pPr>
            <a:r>
              <a:rPr lang="en-US" sz="3200" b="0" i="0" u="none" strike="noStrike" cap="none" dirty="0">
                <a:solidFill>
                  <a:srgbClr val="0C0C0C"/>
                </a:solidFill>
                <a:latin typeface="Calibri"/>
                <a:ea typeface="Calibri"/>
                <a:cs typeface="Calibri"/>
                <a:sym typeface="Calibri"/>
              </a:rPr>
              <a:t>A</a:t>
            </a:r>
            <a:r>
              <a:rPr lang="en" sz="3200" b="0" i="0" u="none" strike="noStrike" cap="none" dirty="0">
                <a:solidFill>
                  <a:srgbClr val="0C0C0C"/>
                </a:solidFill>
                <a:latin typeface="Calibri"/>
                <a:ea typeface="Calibri"/>
                <a:cs typeface="Calibri"/>
                <a:sym typeface="Calibri"/>
              </a:rPr>
              <a:t> negatively charged particle that orbits the nucleus of an atom</a:t>
            </a:r>
            <a:endParaRPr dirty="0"/>
          </a:p>
        </p:txBody>
      </p:sp>
      <p:pic>
        <p:nvPicPr>
          <p:cNvPr id="213" name="Google Shape;213;g27e576c1a67_0_281"/>
          <p:cNvPicPr preferRelativeResize="0"/>
          <p:nvPr/>
        </p:nvPicPr>
        <p:blipFill>
          <a:blip r:embed="rId3">
            <a:alphaModFix/>
          </a:blip>
          <a:stretch>
            <a:fillRect/>
          </a:stretch>
        </p:blipFill>
        <p:spPr>
          <a:xfrm>
            <a:off x="2346592" y="2551913"/>
            <a:ext cx="5477246" cy="4345150"/>
          </a:xfrm>
          <a:prstGeom prst="rect">
            <a:avLst/>
          </a:prstGeom>
          <a:noFill/>
          <a:ln>
            <a:noFill/>
          </a:ln>
        </p:spPr>
      </p:pic>
      <p:sp>
        <p:nvSpPr>
          <p:cNvPr id="214" name="Google Shape;214;g27e576c1a67_0_281"/>
          <p:cNvSpPr/>
          <p:nvPr/>
        </p:nvSpPr>
        <p:spPr>
          <a:xfrm>
            <a:off x="1091563" y="4753475"/>
            <a:ext cx="1769400" cy="709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49;g2936c336ece_0_739" descr="Rewind">
            <a:extLst>
              <a:ext uri="{FF2B5EF4-FFF2-40B4-BE49-F238E27FC236}">
                <a16:creationId xmlns:a16="http://schemas.microsoft.com/office/drawing/2014/main" id="{4A5BFABB-B9C6-2675-53A7-9A45FBAD0FB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9340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Current</a:t>
            </a:r>
            <a:endParaRPr sz="1400" b="0" i="0" u="none" strike="noStrike" cap="none" dirty="0">
              <a:solidFill>
                <a:srgbClr val="000000"/>
              </a:solidFill>
              <a:latin typeface="Arial"/>
              <a:ea typeface="Arial"/>
              <a:cs typeface="Arial"/>
              <a:sym typeface="Arial"/>
            </a:endParaRPr>
          </a:p>
        </p:txBody>
      </p:sp>
      <p:sp>
        <p:nvSpPr>
          <p:cNvPr id="203" name="Google Shape;203;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 name="Google Shape;204;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36c336ece_0_655"/>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600" b="1" u="sng" dirty="0">
                <a:solidFill>
                  <a:schemeClr val="dk1"/>
                </a:solidFill>
              </a:rPr>
              <a:t>Current</a:t>
            </a:r>
            <a:r>
              <a:rPr lang="en-US" sz="3600" b="1" dirty="0">
                <a:solidFill>
                  <a:schemeClr val="dk1"/>
                </a:solidFill>
              </a:rPr>
              <a:t>: </a:t>
            </a:r>
            <a:r>
              <a:rPr lang="en-US" sz="3600" dirty="0">
                <a:solidFill>
                  <a:schemeClr val="dk1"/>
                </a:solidFill>
              </a:rPr>
              <a:t>an electrical charge in motion</a:t>
            </a:r>
            <a:endParaRPr sz="3600" dirty="0"/>
          </a:p>
        </p:txBody>
      </p:sp>
      <p:pic>
        <p:nvPicPr>
          <p:cNvPr id="158" name="Google Shape;158;g2936c336ece_0_655"/>
          <p:cNvPicPr preferRelativeResize="0"/>
          <p:nvPr/>
        </p:nvPicPr>
        <p:blipFill>
          <a:blip r:embed="rId3">
            <a:alphaModFix/>
          </a:blip>
          <a:stretch>
            <a:fillRect/>
          </a:stretch>
        </p:blipFill>
        <p:spPr>
          <a:xfrm>
            <a:off x="1692801" y="2213125"/>
            <a:ext cx="5758400" cy="3390949"/>
          </a:xfrm>
          <a:prstGeom prst="rect">
            <a:avLst/>
          </a:prstGeom>
          <a:noFill/>
          <a:ln>
            <a:noFill/>
          </a:ln>
        </p:spPr>
      </p:pic>
      <p:sp>
        <p:nvSpPr>
          <p:cNvPr id="2" name="Google Shape;269;g27e576c1a67_0_281" descr="Artificial Intelligence">
            <a:extLst>
              <a:ext uri="{FF2B5EF4-FFF2-40B4-BE49-F238E27FC236}">
                <a16:creationId xmlns:a16="http://schemas.microsoft.com/office/drawing/2014/main" id="{5DB49160-26B5-8E8E-3C7C-9F1FDE246F37}"/>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270;g27e576c1a67_0_281" descr="Blog">
            <a:extLst>
              <a:ext uri="{FF2B5EF4-FFF2-40B4-BE49-F238E27FC236}">
                <a16:creationId xmlns:a16="http://schemas.microsoft.com/office/drawing/2014/main" id="{8FF22B09-105C-2884-4DB1-CC465D82F496}"/>
              </a:ext>
            </a:extLst>
          </p:cNvPr>
          <p:cNvPicPr preferRelativeResize="0"/>
          <p:nvPr/>
        </p:nvPicPr>
        <p:blipFill rotWithShape="1">
          <a:blip r:embed="rId5">
            <a:alphaModFix/>
          </a:blip>
          <a:srcRect/>
          <a:stretch/>
        </p:blipFill>
        <p:spPr>
          <a:xfrm>
            <a:off x="849542" y="222126"/>
            <a:ext cx="465357" cy="465357"/>
          </a:xfrm>
          <a:prstGeom prst="rect">
            <a:avLst/>
          </a:prstGeom>
          <a:noFill/>
          <a:ln>
            <a:noFill/>
          </a:ln>
        </p:spPr>
      </p:pic>
    </p:spTree>
    <p:extLst>
      <p:ext uri="{BB962C8B-B14F-4D97-AF65-F5344CB8AC3E}">
        <p14:creationId xmlns:p14="http://schemas.microsoft.com/office/powerpoint/2010/main" val="124359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36c336ece_0_655"/>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000" dirty="0">
                <a:solidFill>
                  <a:schemeClr val="dk1"/>
                </a:solidFill>
              </a:rPr>
              <a:t>What is a current?</a:t>
            </a:r>
            <a:endParaRPr sz="4000" dirty="0"/>
          </a:p>
        </p:txBody>
      </p:sp>
      <p:pic>
        <p:nvPicPr>
          <p:cNvPr id="158" name="Google Shape;158;g2936c336ece_0_655"/>
          <p:cNvPicPr preferRelativeResize="0"/>
          <p:nvPr/>
        </p:nvPicPr>
        <p:blipFill>
          <a:blip r:embed="rId3">
            <a:alphaModFix/>
          </a:blip>
          <a:stretch>
            <a:fillRect/>
          </a:stretch>
        </p:blipFill>
        <p:spPr>
          <a:xfrm>
            <a:off x="1692801" y="2213125"/>
            <a:ext cx="5758400" cy="3390949"/>
          </a:xfrm>
          <a:prstGeom prst="rect">
            <a:avLst/>
          </a:prstGeom>
          <a:noFill/>
          <a:ln>
            <a:noFill/>
          </a:ln>
        </p:spPr>
      </p:pic>
      <p:sp>
        <p:nvSpPr>
          <p:cNvPr id="2" name="Google Shape;227;g2936c336ece_0_1123" descr="Questions">
            <a:extLst>
              <a:ext uri="{FF2B5EF4-FFF2-40B4-BE49-F238E27FC236}">
                <a16:creationId xmlns:a16="http://schemas.microsoft.com/office/drawing/2014/main" id="{C1FACB61-CA70-C9D1-D35D-581DE0F6D6D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02357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36" name="Google Shape;236;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0"/>
        <p:cNvGrpSpPr/>
        <p:nvPr/>
      </p:nvGrpSpPr>
      <p:grpSpPr>
        <a:xfrm>
          <a:off x="0" y="0"/>
          <a:ext cx="0" cy="0"/>
          <a:chOff x="0" y="0"/>
          <a:chExt cx="0" cy="0"/>
        </a:xfrm>
      </p:grpSpPr>
      <p:pic>
        <p:nvPicPr>
          <p:cNvPr id="3" name="Picture 2" descr="A river running through a forest&#10;&#10;Description automatically generated">
            <a:extLst>
              <a:ext uri="{FF2B5EF4-FFF2-40B4-BE49-F238E27FC236}">
                <a16:creationId xmlns:a16="http://schemas.microsoft.com/office/drawing/2014/main" id="{725ACD70-5D6A-4635-A354-B3C8BE989964}"/>
              </a:ext>
            </a:extLst>
          </p:cNvPr>
          <p:cNvPicPr>
            <a:picLocks noChangeAspect="1"/>
          </p:cNvPicPr>
          <p:nvPr/>
        </p:nvPicPr>
        <p:blipFill rotWithShape="1">
          <a:blip r:embed="rId3"/>
          <a:srcRect t="2597"/>
          <a:stretch/>
        </p:blipFill>
        <p:spPr>
          <a:xfrm>
            <a:off x="20" y="10"/>
            <a:ext cx="9143980" cy="6857990"/>
          </a:xfrm>
          <a:prstGeom prst="rect">
            <a:avLst/>
          </a:prstGeom>
        </p:spPr>
      </p:pic>
      <p:sp>
        <p:nvSpPr>
          <p:cNvPr id="248" name="Rectangle 24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Google Shape;243;g29a0e60ffa9_0_32"/>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chemeClr val="dk1"/>
              </a:buClr>
              <a:buSzPts val="4400"/>
            </a:pPr>
            <a:r>
              <a:rPr lang="en-US" sz="2600" b="0" i="0" kern="1200" dirty="0">
                <a:solidFill>
                  <a:schemeClr val="tx1">
                    <a:lumMod val="85000"/>
                    <a:lumOff val="15000"/>
                  </a:schemeClr>
                </a:solidFill>
                <a:effectLst/>
                <a:latin typeface="+mj-lt"/>
                <a:ea typeface="+mj-ea"/>
                <a:cs typeface="+mj-cs"/>
              </a:rPr>
              <a:t>Current flows in a specific direction, like water in a river. </a:t>
            </a:r>
            <a:endParaRPr lang="en-US" sz="2600" b="0" i="0" u="none" strike="noStrike" kern="1200" cap="none" dirty="0">
              <a:solidFill>
                <a:schemeClr val="tx1">
                  <a:lumMod val="85000"/>
                  <a:lumOff val="15000"/>
                </a:schemeClr>
              </a:solidFill>
              <a:latin typeface="+mj-lt"/>
              <a:ea typeface="+mj-ea"/>
              <a:cs typeface="+mj-cs"/>
              <a:sym typeface="Arial"/>
            </a:endParaRPr>
          </a:p>
        </p:txBody>
      </p:sp>
      <p:cxnSp>
        <p:nvCxnSpPr>
          <p:cNvPr id="250" name="Straight Connector 24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42" name="Google Shape;242;g29a0e60ffa9_0_3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36c336ece_0_655"/>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Current</a:t>
            </a:r>
            <a:r>
              <a:rPr lang="en-US" b="1">
                <a:solidFill>
                  <a:schemeClr val="dk1"/>
                </a:solidFill>
              </a:rPr>
              <a:t>: </a:t>
            </a:r>
            <a:r>
              <a:rPr lang="en-US">
                <a:solidFill>
                  <a:schemeClr val="dk1"/>
                </a:solidFill>
              </a:rPr>
              <a:t>an electrical charge in motion</a:t>
            </a:r>
            <a:endParaRPr/>
          </a:p>
        </p:txBody>
      </p:sp>
      <p:pic>
        <p:nvPicPr>
          <p:cNvPr id="158" name="Google Shape;158;g2936c336ece_0_655"/>
          <p:cNvPicPr preferRelativeResize="0"/>
          <p:nvPr/>
        </p:nvPicPr>
        <p:blipFill>
          <a:blip r:embed="rId3">
            <a:alphaModFix/>
          </a:blip>
          <a:stretch>
            <a:fillRect/>
          </a:stretch>
        </p:blipFill>
        <p:spPr>
          <a:xfrm>
            <a:off x="1692801" y="2213125"/>
            <a:ext cx="5758400" cy="3390949"/>
          </a:xfrm>
          <a:prstGeom prst="rect">
            <a:avLst/>
          </a:prstGeom>
          <a:noFill/>
          <a:ln>
            <a:noFill/>
          </a:ln>
        </p:spPr>
      </p:pic>
      <p:sp>
        <p:nvSpPr>
          <p:cNvPr id="2" name="Google Shape;125;p2">
            <a:extLst>
              <a:ext uri="{FF2B5EF4-FFF2-40B4-BE49-F238E27FC236}">
                <a16:creationId xmlns:a16="http://schemas.microsoft.com/office/drawing/2014/main" id="{86E54D2A-5035-E1E8-39EA-59139688F697}"/>
              </a:ext>
            </a:extLst>
          </p:cNvPr>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126;p2">
            <a:extLst>
              <a:ext uri="{FF2B5EF4-FFF2-40B4-BE49-F238E27FC236}">
                <a16:creationId xmlns:a16="http://schemas.microsoft.com/office/drawing/2014/main" id="{BC0F699C-7ED0-A001-60F6-F3C044950C0A}"/>
              </a:ext>
            </a:extLst>
          </p:cNvPr>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72362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pic>
        <p:nvPicPr>
          <p:cNvPr id="3" name="Picture 2" descr="A blue circle with red and white balls around it&#10;&#10;Description automatically generated">
            <a:extLst>
              <a:ext uri="{FF2B5EF4-FFF2-40B4-BE49-F238E27FC236}">
                <a16:creationId xmlns:a16="http://schemas.microsoft.com/office/drawing/2014/main" id="{DC9D6FBF-9146-AF14-CA5B-A76A8A464ADB}"/>
              </a:ext>
            </a:extLst>
          </p:cNvPr>
          <p:cNvPicPr>
            <a:picLocks noChangeAspect="1"/>
          </p:cNvPicPr>
          <p:nvPr/>
        </p:nvPicPr>
        <p:blipFill rotWithShape="1">
          <a:blip r:embed="rId3"/>
          <a:srcRect t="11819" r="-1" b="14117"/>
          <a:stretch/>
        </p:blipFill>
        <p:spPr>
          <a:xfrm>
            <a:off x="20" y="10"/>
            <a:ext cx="9143980" cy="6857990"/>
          </a:xfrm>
          <a:prstGeom prst="rect">
            <a:avLst/>
          </a:prstGeom>
        </p:spPr>
      </p:pic>
      <p:sp>
        <p:nvSpPr>
          <p:cNvPr id="255" name="Rectangle 2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Google Shape;250;g29a0e60ffa9_0_114"/>
          <p:cNvSpPr txBox="1"/>
          <p:nvPr/>
        </p:nvSpPr>
        <p:spPr>
          <a:xfrm>
            <a:off x="392906" y="5317240"/>
            <a:ext cx="8408194"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chemeClr val="dk1"/>
              </a:buClr>
              <a:buSzPts val="4400"/>
            </a:pPr>
            <a:r>
              <a:rPr lang="en-US" sz="2400" b="0" i="0" kern="1200" dirty="0">
                <a:solidFill>
                  <a:schemeClr val="tx1">
                    <a:lumMod val="85000"/>
                    <a:lumOff val="15000"/>
                  </a:schemeClr>
                </a:solidFill>
                <a:effectLst/>
                <a:latin typeface="+mj-lt"/>
                <a:ea typeface="+mj-ea"/>
                <a:cs typeface="+mj-cs"/>
              </a:rPr>
              <a:t>Even though the electrons move fast, each individual electron doesn't travel very quickly. </a:t>
            </a:r>
            <a:endParaRPr lang="en-US" sz="2400" b="0" i="0" u="none" strike="noStrike" kern="1200" cap="none" dirty="0">
              <a:solidFill>
                <a:schemeClr val="tx1">
                  <a:lumMod val="85000"/>
                  <a:lumOff val="15000"/>
                </a:schemeClr>
              </a:solidFill>
              <a:latin typeface="+mj-lt"/>
              <a:ea typeface="+mj-ea"/>
              <a:cs typeface="+mj-cs"/>
              <a:sym typeface="Arial"/>
            </a:endParaRPr>
          </a:p>
        </p:txBody>
      </p:sp>
      <p:cxnSp>
        <p:nvCxnSpPr>
          <p:cNvPr id="257" name="Straight Connector 2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49" name="Google Shape;249;g29a0e60ffa9_0_1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5"/>
        <p:cNvGrpSpPr/>
        <p:nvPr/>
      </p:nvGrpSpPr>
      <p:grpSpPr>
        <a:xfrm>
          <a:off x="0" y="0"/>
          <a:ext cx="0" cy="0"/>
          <a:chOff x="0" y="0"/>
          <a:chExt cx="0" cy="0"/>
        </a:xfrm>
      </p:grpSpPr>
      <p:pic>
        <p:nvPicPr>
          <p:cNvPr id="3" name="Picture 2" descr="A aerial view of a race track&#10;&#10;Description automatically generated">
            <a:extLst>
              <a:ext uri="{FF2B5EF4-FFF2-40B4-BE49-F238E27FC236}">
                <a16:creationId xmlns:a16="http://schemas.microsoft.com/office/drawing/2014/main" id="{0F07A5B7-4690-6901-4970-BE7C5FF3CAAD}"/>
              </a:ext>
            </a:extLst>
          </p:cNvPr>
          <p:cNvPicPr>
            <a:picLocks noChangeAspect="1"/>
          </p:cNvPicPr>
          <p:nvPr/>
        </p:nvPicPr>
        <p:blipFill rotWithShape="1">
          <a:blip r:embed="rId3"/>
          <a:srcRect t="18583" b="8292"/>
          <a:stretch/>
        </p:blipFill>
        <p:spPr>
          <a:xfrm>
            <a:off x="20" y="10"/>
            <a:ext cx="9143980" cy="6857990"/>
          </a:xfrm>
          <a:prstGeom prst="rect">
            <a:avLst/>
          </a:prstGeom>
        </p:spPr>
      </p:pic>
      <p:sp>
        <p:nvSpPr>
          <p:cNvPr id="263" name="Rectangle 26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Google Shape;258;g29a0e60ffa9_0_120"/>
          <p:cNvSpPr txBox="1"/>
          <p:nvPr/>
        </p:nvSpPr>
        <p:spPr>
          <a:xfrm>
            <a:off x="392906" y="5317240"/>
            <a:ext cx="8408194"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chemeClr val="dk1"/>
              </a:buClr>
              <a:buSzPts val="4400"/>
            </a:pPr>
            <a:r>
              <a:rPr lang="en-US" sz="2400" b="0" i="0" kern="1200" dirty="0">
                <a:solidFill>
                  <a:schemeClr val="tx1">
                    <a:lumMod val="85000"/>
                    <a:lumOff val="15000"/>
                  </a:schemeClr>
                </a:solidFill>
                <a:effectLst/>
                <a:latin typeface="+mj-lt"/>
                <a:ea typeface="+mj-ea"/>
                <a:cs typeface="+mj-cs"/>
              </a:rPr>
              <a:t>For current to flow, there needs to be a complete path for the electrons to follow. </a:t>
            </a:r>
            <a:endParaRPr lang="en-US" sz="2400" b="0" i="0" u="none" strike="noStrike" kern="1200" cap="none" dirty="0">
              <a:solidFill>
                <a:schemeClr val="tx1">
                  <a:lumMod val="85000"/>
                  <a:lumOff val="15000"/>
                </a:schemeClr>
              </a:solidFill>
              <a:latin typeface="+mj-lt"/>
              <a:ea typeface="+mj-ea"/>
              <a:cs typeface="+mj-cs"/>
              <a:sym typeface="Arial"/>
            </a:endParaRPr>
          </a:p>
        </p:txBody>
      </p:sp>
      <p:cxnSp>
        <p:nvCxnSpPr>
          <p:cNvPr id="265" name="Straight Connector 26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57" name="Google Shape;257;g29a0e60ffa9_0_12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pic>
        <p:nvPicPr>
          <p:cNvPr id="3" name="Picture 2" descr="A finger pressing a light switch&#10;&#10;Description automatically generated">
            <a:extLst>
              <a:ext uri="{FF2B5EF4-FFF2-40B4-BE49-F238E27FC236}">
                <a16:creationId xmlns:a16="http://schemas.microsoft.com/office/drawing/2014/main" id="{1E59D660-186C-7776-B425-A5AA7658F95D}"/>
              </a:ext>
            </a:extLst>
          </p:cNvPr>
          <p:cNvPicPr>
            <a:picLocks noChangeAspect="1"/>
          </p:cNvPicPr>
          <p:nvPr/>
        </p:nvPicPr>
        <p:blipFill rotWithShape="1">
          <a:blip r:embed="rId3"/>
          <a:srcRect l="15458" r="1874" b="-1"/>
          <a:stretch/>
        </p:blipFill>
        <p:spPr>
          <a:xfrm>
            <a:off x="20" y="10"/>
            <a:ext cx="9143980" cy="6857990"/>
          </a:xfrm>
          <a:prstGeom prst="rect">
            <a:avLst/>
          </a:prstGeom>
        </p:spPr>
      </p:pic>
      <p:sp>
        <p:nvSpPr>
          <p:cNvPr id="271" name="Rectangle 2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g29a0e60ffa9_0_126"/>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chemeClr val="dk1"/>
              </a:buClr>
              <a:buSzPts val="4400"/>
            </a:pPr>
            <a:r>
              <a:rPr lang="en-US" sz="3100" b="0" i="0" kern="1200">
                <a:solidFill>
                  <a:schemeClr val="tx1">
                    <a:lumMod val="85000"/>
                    <a:lumOff val="15000"/>
                  </a:schemeClr>
                </a:solidFill>
                <a:effectLst/>
                <a:latin typeface="+mj-lt"/>
                <a:ea typeface="+mj-ea"/>
                <a:cs typeface="+mj-cs"/>
              </a:rPr>
              <a:t>We use switches to control the flow of current. </a:t>
            </a:r>
            <a:endParaRPr lang="en-US" sz="3100" b="0" i="0" u="none" strike="noStrike" kern="1200" cap="none">
              <a:solidFill>
                <a:schemeClr val="tx1">
                  <a:lumMod val="85000"/>
                  <a:lumOff val="15000"/>
                </a:schemeClr>
              </a:solidFill>
              <a:latin typeface="+mj-lt"/>
              <a:ea typeface="+mj-ea"/>
              <a:cs typeface="+mj-cs"/>
              <a:sym typeface="Arial"/>
            </a:endParaRPr>
          </a:p>
        </p:txBody>
      </p:sp>
      <p:cxnSp>
        <p:nvCxnSpPr>
          <p:cNvPr id="273" name="Straight Connector 2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65" name="Google Shape;265;g29a0e60ffa9_0_12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2"/>
        <p:cNvGrpSpPr/>
        <p:nvPr/>
      </p:nvGrpSpPr>
      <p:grpSpPr>
        <a:xfrm>
          <a:off x="0" y="0"/>
          <a:ext cx="0" cy="0"/>
          <a:chOff x="0" y="0"/>
          <a:chExt cx="0" cy="0"/>
        </a:xfrm>
      </p:grpSpPr>
      <p:pic>
        <p:nvPicPr>
          <p:cNvPr id="3" name="Picture 2" descr="A computer and tablet on a desk&#10;&#10;Description automatically generated">
            <a:extLst>
              <a:ext uri="{FF2B5EF4-FFF2-40B4-BE49-F238E27FC236}">
                <a16:creationId xmlns:a16="http://schemas.microsoft.com/office/drawing/2014/main" id="{FC5FBE5B-833A-9924-AE1D-90DE452CC301}"/>
              </a:ext>
            </a:extLst>
          </p:cNvPr>
          <p:cNvPicPr>
            <a:picLocks noChangeAspect="1"/>
          </p:cNvPicPr>
          <p:nvPr/>
        </p:nvPicPr>
        <p:blipFill rotWithShape="1">
          <a:blip r:embed="rId3"/>
          <a:srcRect r="17333" b="-1"/>
          <a:stretch/>
        </p:blipFill>
        <p:spPr>
          <a:xfrm>
            <a:off x="20" y="10"/>
            <a:ext cx="9143980" cy="6857990"/>
          </a:xfrm>
          <a:prstGeom prst="rect">
            <a:avLst/>
          </a:prstGeom>
        </p:spPr>
      </p:pic>
      <p:sp>
        <p:nvSpPr>
          <p:cNvPr id="280" name="Rectangle 27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Google Shape;275;g29a0e60ffa9_0_132"/>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chemeClr val="dk1"/>
              </a:buClr>
              <a:buSzPts val="4400"/>
            </a:pPr>
            <a:r>
              <a:rPr lang="en-US" sz="3100" b="0" i="0" kern="1200">
                <a:solidFill>
                  <a:schemeClr val="tx1">
                    <a:lumMod val="85000"/>
                    <a:lumOff val="15000"/>
                  </a:schemeClr>
                </a:solidFill>
                <a:effectLst/>
                <a:latin typeface="+mj-lt"/>
                <a:ea typeface="+mj-ea"/>
                <a:cs typeface="+mj-cs"/>
              </a:rPr>
              <a:t>Current is the energy that powers our devices. </a:t>
            </a:r>
            <a:endParaRPr lang="en-US" sz="3100" b="0" i="0" u="none" strike="noStrike" kern="1200" cap="none">
              <a:solidFill>
                <a:schemeClr val="tx1">
                  <a:lumMod val="85000"/>
                  <a:lumOff val="15000"/>
                </a:schemeClr>
              </a:solidFill>
              <a:latin typeface="+mj-lt"/>
              <a:ea typeface="+mj-ea"/>
              <a:cs typeface="+mj-cs"/>
              <a:sym typeface="Arial"/>
            </a:endParaRPr>
          </a:p>
        </p:txBody>
      </p:sp>
      <p:cxnSp>
        <p:nvCxnSpPr>
          <p:cNvPr id="282" name="Straight Connector 28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74" name="Google Shape;274;g29a0e60ffa9_0_13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CEF18B-A022-DDDB-8046-B215D8D9E16E}"/>
              </a:ext>
            </a:extLst>
          </p:cNvPr>
          <p:cNvSpPr txBox="1"/>
          <p:nvPr/>
        </p:nvSpPr>
        <p:spPr>
          <a:xfrm>
            <a:off x="417399" y="643467"/>
            <a:ext cx="8408193"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400" b="0" i="0" kern="1200" dirty="0">
                <a:solidFill>
                  <a:schemeClr val="bg1"/>
                </a:solidFill>
                <a:effectLst/>
                <a:latin typeface="+mj-lt"/>
                <a:ea typeface="+mj-ea"/>
                <a:cs typeface="+mj-cs"/>
              </a:rPr>
              <a:t>There are two main types of current – </a:t>
            </a:r>
          </a:p>
          <a:p>
            <a:pPr algn="ctr">
              <a:lnSpc>
                <a:spcPct val="90000"/>
              </a:lnSpc>
              <a:spcBef>
                <a:spcPct val="0"/>
              </a:spcBef>
              <a:spcAft>
                <a:spcPts val="600"/>
              </a:spcAft>
            </a:pPr>
            <a:r>
              <a:rPr lang="en-US" sz="2400" b="0" i="0" kern="1200" dirty="0">
                <a:solidFill>
                  <a:schemeClr val="bg1"/>
                </a:solidFill>
                <a:effectLst/>
                <a:latin typeface="+mj-lt"/>
                <a:ea typeface="+mj-ea"/>
                <a:cs typeface="+mj-cs"/>
              </a:rPr>
              <a:t>Direct </a:t>
            </a:r>
            <a:r>
              <a:rPr lang="en-US" sz="2400" kern="1200" dirty="0">
                <a:solidFill>
                  <a:schemeClr val="bg1"/>
                </a:solidFill>
                <a:latin typeface="+mj-lt"/>
                <a:ea typeface="+mj-ea"/>
                <a:cs typeface="+mj-cs"/>
              </a:rPr>
              <a:t>C</a:t>
            </a:r>
            <a:r>
              <a:rPr lang="en-US" sz="2400" b="0" i="0" kern="1200" dirty="0">
                <a:solidFill>
                  <a:schemeClr val="bg1"/>
                </a:solidFill>
                <a:effectLst/>
                <a:latin typeface="+mj-lt"/>
                <a:ea typeface="+mj-ea"/>
                <a:cs typeface="+mj-cs"/>
              </a:rPr>
              <a:t>urrent (DC) and Alternating </a:t>
            </a:r>
            <a:r>
              <a:rPr lang="en-US" sz="2400" kern="1200" dirty="0">
                <a:solidFill>
                  <a:schemeClr val="bg1"/>
                </a:solidFill>
                <a:latin typeface="+mj-lt"/>
                <a:ea typeface="+mj-ea"/>
                <a:cs typeface="+mj-cs"/>
              </a:rPr>
              <a:t>C</a:t>
            </a:r>
            <a:r>
              <a:rPr lang="en-US" sz="2400" b="0" i="0" kern="1200" dirty="0">
                <a:solidFill>
                  <a:schemeClr val="bg1"/>
                </a:solidFill>
                <a:effectLst/>
                <a:latin typeface="+mj-lt"/>
                <a:ea typeface="+mj-ea"/>
                <a:cs typeface="+mj-cs"/>
              </a:rPr>
              <a:t>urrent (AC). </a:t>
            </a:r>
            <a:endParaRPr lang="en-US" sz="2400" kern="1200" dirty="0">
              <a:solidFill>
                <a:schemeClr val="bg1"/>
              </a:solidFill>
              <a:latin typeface="+mj-lt"/>
              <a:ea typeface="+mj-ea"/>
              <a:cs typeface="+mj-cs"/>
            </a:endParaRPr>
          </a:p>
        </p:txBody>
      </p:sp>
      <p:pic>
        <p:nvPicPr>
          <p:cNvPr id="5" name="Picture 4" descr="A diagram of a voltage and a dc&#10;&#10;Description automatically generated with medium confidence">
            <a:extLst>
              <a:ext uri="{FF2B5EF4-FFF2-40B4-BE49-F238E27FC236}">
                <a16:creationId xmlns:a16="http://schemas.microsoft.com/office/drawing/2014/main" id="{F10E3A32-E4DD-214A-33A5-7EF64451921E}"/>
              </a:ext>
            </a:extLst>
          </p:cNvPr>
          <p:cNvPicPr>
            <a:picLocks noChangeAspect="1"/>
          </p:cNvPicPr>
          <p:nvPr/>
        </p:nvPicPr>
        <p:blipFill>
          <a:blip r:embed="rId3"/>
          <a:stretch>
            <a:fillRect/>
          </a:stretch>
        </p:blipFill>
        <p:spPr>
          <a:xfrm>
            <a:off x="482600" y="2543273"/>
            <a:ext cx="8178799" cy="2658107"/>
          </a:xfrm>
          <a:prstGeom prst="rect">
            <a:avLst/>
          </a:prstGeom>
        </p:spPr>
      </p:pic>
      <p:sp>
        <p:nvSpPr>
          <p:cNvPr id="3" name="Google Shape;274;g29a0e60ffa9_0_132" descr="Artificial Intelligence">
            <a:extLst>
              <a:ext uri="{FF2B5EF4-FFF2-40B4-BE49-F238E27FC236}">
                <a16:creationId xmlns:a16="http://schemas.microsoft.com/office/drawing/2014/main" id="{AC1C975C-9C10-B9CE-FBF3-E462EBD3BAD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Rectangle 5">
            <a:extLst>
              <a:ext uri="{FF2B5EF4-FFF2-40B4-BE49-F238E27FC236}">
                <a16:creationId xmlns:a16="http://schemas.microsoft.com/office/drawing/2014/main" id="{A048F5F0-E549-C7A0-C7B7-8FFBD7DE54AD}"/>
              </a:ext>
            </a:extLst>
          </p:cNvPr>
          <p:cNvSpPr/>
          <p:nvPr/>
        </p:nvSpPr>
        <p:spPr>
          <a:xfrm>
            <a:off x="417399" y="4348065"/>
            <a:ext cx="552985" cy="671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513E0C4-F108-2382-0226-CA919399BF92}"/>
              </a:ext>
            </a:extLst>
          </p:cNvPr>
          <p:cNvSpPr/>
          <p:nvPr/>
        </p:nvSpPr>
        <p:spPr>
          <a:xfrm>
            <a:off x="8003959" y="4683967"/>
            <a:ext cx="821633" cy="671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2096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aby sitting on the floor&#10;&#10;Description automatically generated">
            <a:extLst>
              <a:ext uri="{FF2B5EF4-FFF2-40B4-BE49-F238E27FC236}">
                <a16:creationId xmlns:a16="http://schemas.microsoft.com/office/drawing/2014/main" id="{08E10F42-FB63-3427-44D3-2A356191164A}"/>
              </a:ext>
            </a:extLst>
          </p:cNvPr>
          <p:cNvPicPr>
            <a:picLocks noChangeAspect="1"/>
          </p:cNvPicPr>
          <p:nvPr/>
        </p:nvPicPr>
        <p:blipFill rotWithShape="1">
          <a:blip r:embed="rId3"/>
          <a:srcRect l="10000"/>
          <a:stretch/>
        </p:blipFill>
        <p:spPr>
          <a:xfrm>
            <a:off x="20" y="10"/>
            <a:ext cx="9143980" cy="6857990"/>
          </a:xfrm>
          <a:prstGeom prst="rect">
            <a:avLst/>
          </a:prstGeom>
        </p:spPr>
      </p:pic>
      <p:sp>
        <p:nvSpPr>
          <p:cNvPr id="3" name="TextBox 2">
            <a:extLst>
              <a:ext uri="{FF2B5EF4-FFF2-40B4-BE49-F238E27FC236}">
                <a16:creationId xmlns:a16="http://schemas.microsoft.com/office/drawing/2014/main" id="{7EE16D7C-0AD1-6A1B-B642-EA2C50313836}"/>
              </a:ext>
            </a:extLst>
          </p:cNvPr>
          <p:cNvSpPr txBox="1"/>
          <p:nvPr/>
        </p:nvSpPr>
        <p:spPr>
          <a:xfrm>
            <a:off x="628650" y="630875"/>
            <a:ext cx="7886700" cy="794064"/>
          </a:xfrm>
          <a:prstGeom prst="rect">
            <a:avLst/>
          </a:prstGeom>
          <a:solidFill>
            <a:srgbClr val="000000">
              <a:alpha val="70000"/>
            </a:srgbClr>
          </a:solidFill>
        </p:spPr>
        <p:txBody>
          <a:bodyPr vert="horz" lIns="91440" tIns="45720" rIns="91440" bIns="45720" rtlCol="0" anchor="ctr">
            <a:normAutofit/>
          </a:bodyPr>
          <a:lstStyle/>
          <a:p>
            <a:pPr algn="ctr">
              <a:lnSpc>
                <a:spcPct val="90000"/>
              </a:lnSpc>
              <a:spcBef>
                <a:spcPct val="0"/>
              </a:spcBef>
              <a:spcAft>
                <a:spcPts val="600"/>
              </a:spcAft>
            </a:pPr>
            <a:r>
              <a:rPr lang="en-US" sz="2600" b="0" i="0" kern="1200">
                <a:solidFill>
                  <a:srgbClr val="FFFFFF"/>
                </a:solidFill>
                <a:effectLst/>
                <a:latin typeface="+mj-lt"/>
                <a:ea typeface="+mj-ea"/>
                <a:cs typeface="+mj-cs"/>
              </a:rPr>
              <a:t>Understanding current helps us use electricity safely</a:t>
            </a:r>
            <a:endParaRPr lang="en-US" sz="2600" kern="1200">
              <a:solidFill>
                <a:srgbClr val="FFFFFF"/>
              </a:solidFill>
              <a:latin typeface="+mj-lt"/>
              <a:ea typeface="+mj-ea"/>
              <a:cs typeface="+mj-cs"/>
            </a:endParaRPr>
          </a:p>
        </p:txBody>
      </p:sp>
      <p:sp>
        <p:nvSpPr>
          <p:cNvPr id="2" name="TextBox 1">
            <a:extLst>
              <a:ext uri="{FF2B5EF4-FFF2-40B4-BE49-F238E27FC236}">
                <a16:creationId xmlns:a16="http://schemas.microsoft.com/office/drawing/2014/main" id="{ADB2C286-494A-869E-AE72-4CDF48D0C37D}"/>
              </a:ext>
            </a:extLst>
          </p:cNvPr>
          <p:cNvSpPr txBox="1"/>
          <p:nvPr/>
        </p:nvSpPr>
        <p:spPr>
          <a:xfrm>
            <a:off x="2286000" y="1428750"/>
            <a:ext cx="184731" cy="307777"/>
          </a:xfrm>
          <a:prstGeom prst="rect">
            <a:avLst/>
          </a:prstGeom>
          <a:noFill/>
        </p:spPr>
        <p:txBody>
          <a:bodyPr wrap="none" rtlCol="0">
            <a:spAutoFit/>
          </a:bodyPr>
          <a:lstStyle/>
          <a:p>
            <a:endParaRPr lang="en-US" dirty="0"/>
          </a:p>
        </p:txBody>
      </p:sp>
      <p:sp>
        <p:nvSpPr>
          <p:cNvPr id="4" name="Google Shape;274;g29a0e60ffa9_0_132" descr="Artificial Intelligence">
            <a:extLst>
              <a:ext uri="{FF2B5EF4-FFF2-40B4-BE49-F238E27FC236}">
                <a16:creationId xmlns:a16="http://schemas.microsoft.com/office/drawing/2014/main" id="{A1EE3DDE-EFBA-D127-A59B-137BE1C21F1B}"/>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601781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light bulbs&#10;&#10;Description automatically generated">
            <a:extLst>
              <a:ext uri="{FF2B5EF4-FFF2-40B4-BE49-F238E27FC236}">
                <a16:creationId xmlns:a16="http://schemas.microsoft.com/office/drawing/2014/main" id="{05A4EED9-C73E-A654-38F7-94CA74B54725}"/>
              </a:ext>
            </a:extLst>
          </p:cNvPr>
          <p:cNvPicPr>
            <a:picLocks noChangeAspect="1"/>
          </p:cNvPicPr>
          <p:nvPr/>
        </p:nvPicPr>
        <p:blipFill rotWithShape="1">
          <a:blip r:embed="rId3"/>
          <a:srcRect l="1000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894732C-D112-F204-229E-BF661C64733E}"/>
              </a:ext>
            </a:extLst>
          </p:cNvPr>
          <p:cNvSpPr txBox="1"/>
          <p:nvPr/>
        </p:nvSpPr>
        <p:spPr>
          <a:xfrm>
            <a:off x="392906" y="5317240"/>
            <a:ext cx="8408194"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0" i="0" kern="1200" dirty="0">
                <a:solidFill>
                  <a:schemeClr val="tx1">
                    <a:lumMod val="85000"/>
                    <a:lumOff val="15000"/>
                  </a:schemeClr>
                </a:solidFill>
                <a:effectLst/>
                <a:latin typeface="+mj-lt"/>
                <a:ea typeface="+mj-ea"/>
                <a:cs typeface="+mj-cs"/>
              </a:rPr>
              <a:t>Even though we can't see current, its effects are everywhere. </a:t>
            </a:r>
            <a:endParaRPr lang="en-US" sz="3000" kern="1200" dirty="0">
              <a:solidFill>
                <a:schemeClr val="tx1">
                  <a:lumMod val="85000"/>
                  <a:lumOff val="15000"/>
                </a:schemeClr>
              </a:solidFill>
              <a:latin typeface="+mj-lt"/>
              <a:ea typeface="+mj-ea"/>
              <a:cs typeface="+mj-cs"/>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Google Shape;274;g29a0e60ffa9_0_132" descr="Artificial Intelligence">
            <a:extLst>
              <a:ext uri="{FF2B5EF4-FFF2-40B4-BE49-F238E27FC236}">
                <a16:creationId xmlns:a16="http://schemas.microsoft.com/office/drawing/2014/main" id="{01F2263F-BF2C-0AAA-A00D-8A7668B300F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9999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2"/>
        <p:cNvGrpSpPr/>
        <p:nvPr/>
      </p:nvGrpSpPr>
      <p:grpSpPr>
        <a:xfrm>
          <a:off x="0" y="0"/>
          <a:ext cx="0" cy="0"/>
          <a:chOff x="0" y="0"/>
          <a:chExt cx="0" cy="0"/>
        </a:xfrm>
      </p:grpSpPr>
      <p:sp useBgFill="1">
        <p:nvSpPr>
          <p:cNvPr id="280" name="Rectangle 27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Google Shape;275;g29a0e60ffa9_0_132"/>
          <p:cNvSpPr txBox="1"/>
          <p:nvPr/>
        </p:nvSpPr>
        <p:spPr>
          <a:xfrm>
            <a:off x="941295" y="5279511"/>
            <a:ext cx="7261411" cy="73988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chemeClr val="dk1"/>
              </a:buClr>
              <a:buSzPts val="4400"/>
            </a:pPr>
            <a:r>
              <a:rPr lang="en-US" sz="2600" b="0" i="0" kern="1200">
                <a:solidFill>
                  <a:schemeClr val="tx1">
                    <a:lumMod val="85000"/>
                    <a:lumOff val="15000"/>
                  </a:schemeClr>
                </a:solidFill>
                <a:effectLst/>
                <a:latin typeface="+mj-lt"/>
                <a:ea typeface="+mj-ea"/>
                <a:cs typeface="+mj-cs"/>
              </a:rPr>
              <a:t>Current is the </a:t>
            </a:r>
            <a:r>
              <a:rPr lang="en-US" sz="2600" b="0" i="0" u="sng" kern="1200">
                <a:solidFill>
                  <a:schemeClr val="tx1">
                    <a:lumMod val="85000"/>
                    <a:lumOff val="15000"/>
                  </a:schemeClr>
                </a:solidFill>
                <a:effectLst/>
                <a:latin typeface="+mj-lt"/>
                <a:ea typeface="+mj-ea"/>
                <a:cs typeface="+mj-cs"/>
              </a:rPr>
              <a:t>              </a:t>
            </a:r>
            <a:r>
              <a:rPr lang="en-US" sz="2600" b="0" i="0" kern="1200">
                <a:solidFill>
                  <a:schemeClr val="tx1">
                    <a:lumMod val="85000"/>
                    <a:lumOff val="15000"/>
                  </a:schemeClr>
                </a:solidFill>
                <a:effectLst/>
                <a:latin typeface="+mj-lt"/>
                <a:ea typeface="+mj-ea"/>
                <a:cs typeface="+mj-cs"/>
              </a:rPr>
              <a:t> that powers our devices. </a:t>
            </a:r>
            <a:endParaRPr lang="en-US" sz="2600" b="0" i="0" u="none" strike="noStrike" kern="1200" cap="none">
              <a:solidFill>
                <a:schemeClr val="tx1">
                  <a:lumMod val="85000"/>
                  <a:lumOff val="15000"/>
                </a:schemeClr>
              </a:solidFill>
              <a:latin typeface="+mj-lt"/>
              <a:ea typeface="+mj-ea"/>
              <a:cs typeface="+mj-cs"/>
              <a:sym typeface="Arial"/>
            </a:endParaRPr>
          </a:p>
        </p:txBody>
      </p:sp>
      <p:pic>
        <p:nvPicPr>
          <p:cNvPr id="3" name="Picture 2" descr="A computer and tablet on a desk&#10;&#10;Description automatically generated">
            <a:extLst>
              <a:ext uri="{FF2B5EF4-FFF2-40B4-BE49-F238E27FC236}">
                <a16:creationId xmlns:a16="http://schemas.microsoft.com/office/drawing/2014/main" id="{FC5FBE5B-833A-9924-AE1D-90DE452CC301}"/>
              </a:ext>
            </a:extLst>
          </p:cNvPr>
          <p:cNvPicPr>
            <a:picLocks noChangeAspect="1"/>
          </p:cNvPicPr>
          <p:nvPr/>
        </p:nvPicPr>
        <p:blipFill rotWithShape="1">
          <a:blip r:embed="rId3"/>
          <a:srcRect r="3691"/>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Google Shape;288;g28c7b7e697c_0_78" descr="Questions">
            <a:extLst>
              <a:ext uri="{FF2B5EF4-FFF2-40B4-BE49-F238E27FC236}">
                <a16:creationId xmlns:a16="http://schemas.microsoft.com/office/drawing/2014/main" id="{D64AB63C-BB34-AE55-0B76-176EB005046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855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5" name="Google Shape;275;g29a0e60ffa9_0_132"/>
          <p:cNvSpPr txBox="1"/>
          <p:nvPr/>
        </p:nvSpPr>
        <p:spPr>
          <a:xfrm>
            <a:off x="941295" y="5279511"/>
            <a:ext cx="7261411" cy="73988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chemeClr val="dk1"/>
              </a:buClr>
              <a:buSzPts val="4400"/>
            </a:pPr>
            <a:r>
              <a:rPr lang="en-US" sz="2600" b="0" i="0" kern="1200" dirty="0">
                <a:solidFill>
                  <a:schemeClr val="tx1">
                    <a:lumMod val="85000"/>
                    <a:lumOff val="15000"/>
                  </a:schemeClr>
                </a:solidFill>
                <a:effectLst/>
                <a:latin typeface="+mj-lt"/>
                <a:ea typeface="+mj-ea"/>
                <a:cs typeface="+mj-cs"/>
              </a:rPr>
              <a:t>Current is the </a:t>
            </a:r>
            <a:r>
              <a:rPr lang="en-US" sz="2600" b="0" i="0" kern="1200" dirty="0">
                <a:solidFill>
                  <a:srgbClr val="FF0000"/>
                </a:solidFill>
                <a:effectLst/>
                <a:latin typeface="+mj-lt"/>
                <a:ea typeface="+mj-ea"/>
                <a:cs typeface="+mj-cs"/>
              </a:rPr>
              <a:t>energy</a:t>
            </a:r>
            <a:r>
              <a:rPr lang="en-US" sz="2600" b="0" i="0" kern="1200" dirty="0">
                <a:solidFill>
                  <a:schemeClr val="tx1">
                    <a:lumMod val="85000"/>
                    <a:lumOff val="15000"/>
                  </a:schemeClr>
                </a:solidFill>
                <a:effectLst/>
                <a:latin typeface="+mj-lt"/>
                <a:ea typeface="+mj-ea"/>
                <a:cs typeface="+mj-cs"/>
              </a:rPr>
              <a:t> that powers our devices. </a:t>
            </a:r>
            <a:endParaRPr lang="en-US" sz="2600" b="0" i="0" u="none" strike="noStrike" kern="1200" cap="none" dirty="0">
              <a:solidFill>
                <a:schemeClr val="tx1">
                  <a:lumMod val="85000"/>
                  <a:lumOff val="15000"/>
                </a:schemeClr>
              </a:solidFill>
              <a:latin typeface="+mj-lt"/>
              <a:ea typeface="+mj-ea"/>
              <a:cs typeface="+mj-cs"/>
              <a:sym typeface="Arial"/>
            </a:endParaRPr>
          </a:p>
        </p:txBody>
      </p:sp>
      <p:pic>
        <p:nvPicPr>
          <p:cNvPr id="3" name="Picture 2" descr="A computer and tablet on a desk&#10;&#10;Description automatically generated">
            <a:extLst>
              <a:ext uri="{FF2B5EF4-FFF2-40B4-BE49-F238E27FC236}">
                <a16:creationId xmlns:a16="http://schemas.microsoft.com/office/drawing/2014/main" id="{FC5FBE5B-833A-9924-AE1D-90DE452CC301}"/>
              </a:ext>
            </a:extLst>
          </p:cNvPr>
          <p:cNvPicPr>
            <a:picLocks noChangeAspect="1"/>
          </p:cNvPicPr>
          <p:nvPr/>
        </p:nvPicPr>
        <p:blipFill rotWithShape="1">
          <a:blip r:embed="rId3"/>
          <a:srcRect r="3691"/>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Google Shape;288;g28c7b7e697c_0_78" descr="Questions">
            <a:extLst>
              <a:ext uri="{FF2B5EF4-FFF2-40B4-BE49-F238E27FC236}">
                <a16:creationId xmlns:a16="http://schemas.microsoft.com/office/drawing/2014/main" id="{D64AB63C-BB34-AE55-0B76-176EB0050462}"/>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67131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936c336ece_0_30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936c336ece_0_300"/>
          <p:cNvSpPr txBox="1"/>
          <p:nvPr/>
        </p:nvSpPr>
        <p:spPr>
          <a:xfrm>
            <a:off x="722555" y="298084"/>
            <a:ext cx="820950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600" b="1" i="0" u="none" strike="noStrike" cap="none" dirty="0">
                <a:solidFill>
                  <a:schemeClr val="dk1"/>
                </a:solidFill>
                <a:latin typeface="Calibri"/>
                <a:ea typeface="Calibri"/>
                <a:cs typeface="Calibri"/>
                <a:sym typeface="Calibri"/>
              </a:rPr>
              <a:t>Big Question: </a:t>
            </a:r>
            <a:r>
              <a:rPr lang="en-US" sz="3600" b="0" i="0" dirty="0">
                <a:solidFill>
                  <a:srgbClr val="374151"/>
                </a:solidFill>
                <a:effectLst/>
                <a:latin typeface="Söhne"/>
              </a:rPr>
              <a:t>How does electricity moving through wires make things work, and why is it important for us to know about it to use electricity safely at home?</a:t>
            </a:r>
            <a:endParaRPr lang="en-US" sz="3600" b="0" i="0" u="none" strike="noStrike" cap="none" dirty="0">
              <a:solidFill>
                <a:srgbClr val="000000"/>
              </a:solidFill>
              <a:latin typeface="Arial"/>
              <a:ea typeface="Arial"/>
              <a:cs typeface="Arial"/>
              <a:sym typeface="Arial"/>
            </a:endParaRPr>
          </a:p>
        </p:txBody>
      </p:sp>
      <p:pic>
        <p:nvPicPr>
          <p:cNvPr id="3" name="Picture 2" descr="Electrical wires with lightning coming out of them&#10;&#10;Description automatically generated">
            <a:extLst>
              <a:ext uri="{FF2B5EF4-FFF2-40B4-BE49-F238E27FC236}">
                <a16:creationId xmlns:a16="http://schemas.microsoft.com/office/drawing/2014/main" id="{0D1D8DA9-42DA-6557-C9BA-DE1411520095}"/>
              </a:ext>
            </a:extLst>
          </p:cNvPr>
          <p:cNvPicPr>
            <a:picLocks noChangeAspect="1"/>
          </p:cNvPicPr>
          <p:nvPr/>
        </p:nvPicPr>
        <p:blipFill>
          <a:blip r:embed="rId4"/>
          <a:stretch>
            <a:fillRect/>
          </a:stretch>
        </p:blipFill>
        <p:spPr>
          <a:xfrm>
            <a:off x="0" y="2992317"/>
            <a:ext cx="4921874" cy="3026664"/>
          </a:xfrm>
          <a:prstGeom prst="rect">
            <a:avLst/>
          </a:prstGeom>
        </p:spPr>
      </p:pic>
      <p:pic>
        <p:nvPicPr>
          <p:cNvPr id="5" name="Picture 4" descr="A group of electronics on a pink surface&#10;&#10;Description automatically generated">
            <a:extLst>
              <a:ext uri="{FF2B5EF4-FFF2-40B4-BE49-F238E27FC236}">
                <a16:creationId xmlns:a16="http://schemas.microsoft.com/office/drawing/2014/main" id="{09ED4713-78F4-D399-35C9-393BD77D211F}"/>
              </a:ext>
            </a:extLst>
          </p:cNvPr>
          <p:cNvPicPr>
            <a:picLocks noChangeAspect="1"/>
          </p:cNvPicPr>
          <p:nvPr/>
        </p:nvPicPr>
        <p:blipFill>
          <a:blip r:embed="rId5"/>
          <a:stretch>
            <a:fillRect/>
          </a:stretch>
        </p:blipFill>
        <p:spPr>
          <a:xfrm>
            <a:off x="4572000" y="2992317"/>
            <a:ext cx="4572000" cy="30307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0"/>
        <p:cNvGrpSpPr/>
        <p:nvPr/>
      </p:nvGrpSpPr>
      <p:grpSpPr>
        <a:xfrm>
          <a:off x="0" y="0"/>
          <a:ext cx="0" cy="0"/>
          <a:chOff x="0" y="0"/>
          <a:chExt cx="0" cy="0"/>
        </a:xfrm>
      </p:grpSpPr>
      <p:sp useBgFill="1">
        <p:nvSpPr>
          <p:cNvPr id="248" name="Rectangle 24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Google Shape;243;g29a0e60ffa9_0_32"/>
          <p:cNvSpPr txBox="1"/>
          <p:nvPr/>
        </p:nvSpPr>
        <p:spPr>
          <a:xfrm>
            <a:off x="735300" y="5632386"/>
            <a:ext cx="7261411" cy="739880"/>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4400"/>
            </a:pPr>
            <a:r>
              <a:rPr lang="en-US" sz="2600" b="0" i="0" u="sng" kern="1200" dirty="0">
                <a:solidFill>
                  <a:schemeClr val="tx1">
                    <a:lumMod val="85000"/>
                    <a:lumOff val="15000"/>
                  </a:schemeClr>
                </a:solidFill>
                <a:effectLst/>
                <a:latin typeface="+mj-lt"/>
                <a:ea typeface="+mj-ea"/>
                <a:cs typeface="+mj-cs"/>
              </a:rPr>
              <a:t>True/False</a:t>
            </a:r>
            <a:r>
              <a:rPr lang="en-US" sz="2600" b="0" i="0" kern="1200" dirty="0">
                <a:solidFill>
                  <a:schemeClr val="tx1">
                    <a:lumMod val="85000"/>
                    <a:lumOff val="15000"/>
                  </a:schemeClr>
                </a:solidFill>
                <a:effectLst/>
                <a:latin typeface="+mj-lt"/>
                <a:ea typeface="+mj-ea"/>
                <a:cs typeface="+mj-cs"/>
              </a:rPr>
              <a:t>: Current flows in a specific direction, like water in a river. </a:t>
            </a:r>
            <a:endParaRPr lang="en-US" sz="2600" b="0" i="0" u="none" strike="noStrike" kern="1200" cap="none" dirty="0">
              <a:solidFill>
                <a:schemeClr val="tx1">
                  <a:lumMod val="85000"/>
                  <a:lumOff val="15000"/>
                </a:schemeClr>
              </a:solidFill>
              <a:latin typeface="+mj-lt"/>
              <a:ea typeface="+mj-ea"/>
              <a:cs typeface="+mj-cs"/>
              <a:sym typeface="Arial"/>
            </a:endParaRPr>
          </a:p>
        </p:txBody>
      </p:sp>
      <p:pic>
        <p:nvPicPr>
          <p:cNvPr id="3" name="Picture 2" descr="A river running through a forest&#10;&#10;Description automatically generated">
            <a:extLst>
              <a:ext uri="{FF2B5EF4-FFF2-40B4-BE49-F238E27FC236}">
                <a16:creationId xmlns:a16="http://schemas.microsoft.com/office/drawing/2014/main" id="{725ACD70-5D6A-4635-A354-B3C8BE989964}"/>
              </a:ext>
            </a:extLst>
          </p:cNvPr>
          <p:cNvPicPr>
            <a:picLocks noChangeAspect="1"/>
          </p:cNvPicPr>
          <p:nvPr/>
        </p:nvPicPr>
        <p:blipFill rotWithShape="1">
          <a:blip r:embed="rId3"/>
          <a:srcRect t="9496" b="6899"/>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Google Shape;288;g28c7b7e697c_0_78" descr="Questions">
            <a:extLst>
              <a:ext uri="{FF2B5EF4-FFF2-40B4-BE49-F238E27FC236}">
                <a16:creationId xmlns:a16="http://schemas.microsoft.com/office/drawing/2014/main" id="{0C7D7931-AC59-4DD4-33BD-2FABC3951E0B}"/>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96920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3" name="Google Shape;243;g29a0e60ffa9_0_32"/>
          <p:cNvSpPr txBox="1"/>
          <p:nvPr/>
        </p:nvSpPr>
        <p:spPr>
          <a:xfrm>
            <a:off x="735300" y="5632386"/>
            <a:ext cx="7261411" cy="739880"/>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4400"/>
            </a:pPr>
            <a:r>
              <a:rPr lang="en-US" sz="2600" b="1" i="0" u="sng" kern="1200" dirty="0">
                <a:solidFill>
                  <a:schemeClr val="tx1">
                    <a:lumMod val="85000"/>
                    <a:lumOff val="15000"/>
                  </a:schemeClr>
                </a:solidFill>
                <a:effectLst/>
                <a:latin typeface="+mj-lt"/>
                <a:ea typeface="+mj-ea"/>
                <a:cs typeface="+mj-cs"/>
              </a:rPr>
              <a:t>True</a:t>
            </a:r>
            <a:r>
              <a:rPr lang="en-US" sz="2600" b="0" i="0" u="sng" kern="1200" dirty="0">
                <a:solidFill>
                  <a:schemeClr val="tx1">
                    <a:lumMod val="85000"/>
                    <a:lumOff val="15000"/>
                  </a:schemeClr>
                </a:solidFill>
                <a:effectLst/>
                <a:latin typeface="+mj-lt"/>
                <a:ea typeface="+mj-ea"/>
                <a:cs typeface="+mj-cs"/>
              </a:rPr>
              <a:t>/False</a:t>
            </a:r>
            <a:r>
              <a:rPr lang="en-US" sz="2600" b="0" i="0" kern="1200" dirty="0">
                <a:solidFill>
                  <a:schemeClr val="tx1">
                    <a:lumMod val="85000"/>
                    <a:lumOff val="15000"/>
                  </a:schemeClr>
                </a:solidFill>
                <a:effectLst/>
                <a:latin typeface="+mj-lt"/>
                <a:ea typeface="+mj-ea"/>
                <a:cs typeface="+mj-cs"/>
              </a:rPr>
              <a:t>: Current flows in a specific direction, like water in a river. </a:t>
            </a:r>
            <a:endParaRPr lang="en-US" sz="2600" b="0" i="0" u="none" strike="noStrike" kern="1200" cap="none" dirty="0">
              <a:solidFill>
                <a:schemeClr val="tx1">
                  <a:lumMod val="85000"/>
                  <a:lumOff val="15000"/>
                </a:schemeClr>
              </a:solidFill>
              <a:latin typeface="+mj-lt"/>
              <a:ea typeface="+mj-ea"/>
              <a:cs typeface="+mj-cs"/>
              <a:sym typeface="Arial"/>
            </a:endParaRPr>
          </a:p>
        </p:txBody>
      </p:sp>
      <p:pic>
        <p:nvPicPr>
          <p:cNvPr id="3" name="Picture 2" descr="A river running through a forest&#10;&#10;Description automatically generated">
            <a:extLst>
              <a:ext uri="{FF2B5EF4-FFF2-40B4-BE49-F238E27FC236}">
                <a16:creationId xmlns:a16="http://schemas.microsoft.com/office/drawing/2014/main" id="{725ACD70-5D6A-4635-A354-B3C8BE989964}"/>
              </a:ext>
            </a:extLst>
          </p:cNvPr>
          <p:cNvPicPr>
            <a:picLocks noChangeAspect="1"/>
          </p:cNvPicPr>
          <p:nvPr/>
        </p:nvPicPr>
        <p:blipFill rotWithShape="1">
          <a:blip r:embed="rId3"/>
          <a:srcRect t="9496" b="6899"/>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Google Shape;288;g28c7b7e697c_0_78" descr="Questions">
            <a:extLst>
              <a:ext uri="{FF2B5EF4-FFF2-40B4-BE49-F238E27FC236}">
                <a16:creationId xmlns:a16="http://schemas.microsoft.com/office/drawing/2014/main" id="{96175915-9B4F-E9B0-003F-5593164092AC}"/>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6502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EF18B-A022-DDDB-8046-B215D8D9E16E}"/>
              </a:ext>
            </a:extLst>
          </p:cNvPr>
          <p:cNvSpPr txBox="1"/>
          <p:nvPr/>
        </p:nvSpPr>
        <p:spPr>
          <a:xfrm>
            <a:off x="417399" y="643467"/>
            <a:ext cx="8408193"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0" i="0" kern="1200" dirty="0">
                <a:solidFill>
                  <a:schemeClr val="tx1"/>
                </a:solidFill>
                <a:effectLst/>
                <a:latin typeface="+mj-lt"/>
                <a:ea typeface="+mj-ea"/>
                <a:cs typeface="+mj-cs"/>
              </a:rPr>
              <a:t>What are the two main types of current?</a:t>
            </a:r>
          </a:p>
        </p:txBody>
      </p:sp>
      <p:pic>
        <p:nvPicPr>
          <p:cNvPr id="5" name="Picture 4" descr="A diagram of a voltage and a dc&#10;&#10;Description automatically generated with medium confidence">
            <a:extLst>
              <a:ext uri="{FF2B5EF4-FFF2-40B4-BE49-F238E27FC236}">
                <a16:creationId xmlns:a16="http://schemas.microsoft.com/office/drawing/2014/main" id="{F10E3A32-E4DD-214A-33A5-7EF64451921E}"/>
              </a:ext>
            </a:extLst>
          </p:cNvPr>
          <p:cNvPicPr>
            <a:picLocks noChangeAspect="1"/>
          </p:cNvPicPr>
          <p:nvPr/>
        </p:nvPicPr>
        <p:blipFill>
          <a:blip r:embed="rId3"/>
          <a:stretch>
            <a:fillRect/>
          </a:stretch>
        </p:blipFill>
        <p:spPr>
          <a:xfrm>
            <a:off x="482600" y="2543273"/>
            <a:ext cx="8178799" cy="2658107"/>
          </a:xfrm>
          <a:prstGeom prst="rect">
            <a:avLst/>
          </a:prstGeom>
        </p:spPr>
      </p:pic>
      <p:sp>
        <p:nvSpPr>
          <p:cNvPr id="6" name="Rectangle 5">
            <a:extLst>
              <a:ext uri="{FF2B5EF4-FFF2-40B4-BE49-F238E27FC236}">
                <a16:creationId xmlns:a16="http://schemas.microsoft.com/office/drawing/2014/main" id="{A048F5F0-E549-C7A0-C7B7-8FFBD7DE54AD}"/>
              </a:ext>
            </a:extLst>
          </p:cNvPr>
          <p:cNvSpPr/>
          <p:nvPr/>
        </p:nvSpPr>
        <p:spPr>
          <a:xfrm>
            <a:off x="417399" y="4348065"/>
            <a:ext cx="552985" cy="671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513E0C4-F108-2382-0226-CA919399BF92}"/>
              </a:ext>
            </a:extLst>
          </p:cNvPr>
          <p:cNvSpPr/>
          <p:nvPr/>
        </p:nvSpPr>
        <p:spPr>
          <a:xfrm>
            <a:off x="8003959" y="4683967"/>
            <a:ext cx="821633" cy="671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288;g28c7b7e697c_0_78" descr="Questions">
            <a:extLst>
              <a:ext uri="{FF2B5EF4-FFF2-40B4-BE49-F238E27FC236}">
                <a16:creationId xmlns:a16="http://schemas.microsoft.com/office/drawing/2014/main" id="{A9C5DFD5-C486-ACD5-097F-2E971F52FC3E}"/>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Rectangle 7">
            <a:extLst>
              <a:ext uri="{FF2B5EF4-FFF2-40B4-BE49-F238E27FC236}">
                <a16:creationId xmlns:a16="http://schemas.microsoft.com/office/drawing/2014/main" id="{C146966B-95A1-6578-BFBD-88D58BD68950}"/>
              </a:ext>
            </a:extLst>
          </p:cNvPr>
          <p:cNvSpPr/>
          <p:nvPr/>
        </p:nvSpPr>
        <p:spPr>
          <a:xfrm>
            <a:off x="1652150" y="2388882"/>
            <a:ext cx="2117417" cy="671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6C06C15-37D6-0A4C-243E-30B007DF9821}"/>
              </a:ext>
            </a:extLst>
          </p:cNvPr>
          <p:cNvSpPr/>
          <p:nvPr/>
        </p:nvSpPr>
        <p:spPr>
          <a:xfrm>
            <a:off x="5567370" y="2364331"/>
            <a:ext cx="2867503" cy="671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7387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EF18B-A022-DDDB-8046-B215D8D9E16E}"/>
              </a:ext>
            </a:extLst>
          </p:cNvPr>
          <p:cNvSpPr txBox="1"/>
          <p:nvPr/>
        </p:nvSpPr>
        <p:spPr>
          <a:xfrm>
            <a:off x="-64732" y="1268459"/>
            <a:ext cx="9208732"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0" i="0" kern="1200" dirty="0">
                <a:solidFill>
                  <a:schemeClr val="tx1"/>
                </a:solidFill>
                <a:effectLst/>
                <a:latin typeface="+mj-lt"/>
                <a:ea typeface="+mj-ea"/>
                <a:cs typeface="+mj-cs"/>
              </a:rPr>
              <a:t>The two main types of current are</a:t>
            </a:r>
          </a:p>
          <a:p>
            <a:pPr algn="ctr">
              <a:lnSpc>
                <a:spcPct val="90000"/>
              </a:lnSpc>
              <a:spcBef>
                <a:spcPct val="0"/>
              </a:spcBef>
              <a:spcAft>
                <a:spcPts val="600"/>
              </a:spcAft>
            </a:pPr>
            <a:r>
              <a:rPr lang="en-US" sz="3200" kern="1200" dirty="0">
                <a:solidFill>
                  <a:schemeClr val="tx1"/>
                </a:solidFill>
                <a:latin typeface="+mj-lt"/>
                <a:ea typeface="+mj-ea"/>
                <a:cs typeface="+mj-cs"/>
              </a:rPr>
              <a:t>D</a:t>
            </a:r>
            <a:r>
              <a:rPr lang="en-US" sz="3200" b="0" i="0" kern="1200" dirty="0">
                <a:solidFill>
                  <a:schemeClr val="tx1"/>
                </a:solidFill>
                <a:effectLst/>
                <a:latin typeface="+mj-lt"/>
                <a:ea typeface="+mj-ea"/>
                <a:cs typeface="+mj-cs"/>
              </a:rPr>
              <a:t>irect </a:t>
            </a:r>
            <a:r>
              <a:rPr lang="en-US" sz="3200" kern="1200" dirty="0">
                <a:solidFill>
                  <a:schemeClr val="tx1"/>
                </a:solidFill>
                <a:latin typeface="+mj-lt"/>
                <a:ea typeface="+mj-ea"/>
                <a:cs typeface="+mj-cs"/>
              </a:rPr>
              <a:t>C</a:t>
            </a:r>
            <a:r>
              <a:rPr lang="en-US" sz="3200" b="0" i="0" kern="1200" dirty="0">
                <a:solidFill>
                  <a:schemeClr val="tx1"/>
                </a:solidFill>
                <a:effectLst/>
                <a:latin typeface="+mj-lt"/>
                <a:ea typeface="+mj-ea"/>
                <a:cs typeface="+mj-cs"/>
              </a:rPr>
              <a:t>urrent (DC) and Alternating </a:t>
            </a:r>
            <a:r>
              <a:rPr lang="en-US" sz="3200" kern="1200" dirty="0">
                <a:solidFill>
                  <a:schemeClr val="tx1"/>
                </a:solidFill>
                <a:latin typeface="+mj-lt"/>
                <a:ea typeface="+mj-ea"/>
                <a:cs typeface="+mj-cs"/>
              </a:rPr>
              <a:t>C</a:t>
            </a:r>
            <a:r>
              <a:rPr lang="en-US" sz="3200" b="0" i="0" kern="1200" dirty="0">
                <a:solidFill>
                  <a:schemeClr val="tx1"/>
                </a:solidFill>
                <a:effectLst/>
                <a:latin typeface="+mj-lt"/>
                <a:ea typeface="+mj-ea"/>
                <a:cs typeface="+mj-cs"/>
              </a:rPr>
              <a:t>urrent (AC). </a:t>
            </a:r>
            <a:endParaRPr lang="en-US" sz="3200" kern="1200" dirty="0">
              <a:solidFill>
                <a:schemeClr val="tx1"/>
              </a:solidFill>
              <a:latin typeface="+mj-lt"/>
              <a:ea typeface="+mj-ea"/>
              <a:cs typeface="+mj-cs"/>
            </a:endParaRPr>
          </a:p>
        </p:txBody>
      </p:sp>
      <p:pic>
        <p:nvPicPr>
          <p:cNvPr id="5" name="Picture 4" descr="A diagram of a voltage and a dc&#10;&#10;Description automatically generated with medium confidence">
            <a:extLst>
              <a:ext uri="{FF2B5EF4-FFF2-40B4-BE49-F238E27FC236}">
                <a16:creationId xmlns:a16="http://schemas.microsoft.com/office/drawing/2014/main" id="{F10E3A32-E4DD-214A-33A5-7EF64451921E}"/>
              </a:ext>
            </a:extLst>
          </p:cNvPr>
          <p:cNvPicPr>
            <a:picLocks noChangeAspect="1"/>
          </p:cNvPicPr>
          <p:nvPr/>
        </p:nvPicPr>
        <p:blipFill>
          <a:blip r:embed="rId3"/>
          <a:stretch>
            <a:fillRect/>
          </a:stretch>
        </p:blipFill>
        <p:spPr>
          <a:xfrm>
            <a:off x="482600" y="2543273"/>
            <a:ext cx="8178799" cy="2658107"/>
          </a:xfrm>
          <a:prstGeom prst="rect">
            <a:avLst/>
          </a:prstGeom>
        </p:spPr>
      </p:pic>
      <p:sp>
        <p:nvSpPr>
          <p:cNvPr id="6" name="Rectangle 5">
            <a:extLst>
              <a:ext uri="{FF2B5EF4-FFF2-40B4-BE49-F238E27FC236}">
                <a16:creationId xmlns:a16="http://schemas.microsoft.com/office/drawing/2014/main" id="{A048F5F0-E549-C7A0-C7B7-8FFBD7DE54AD}"/>
              </a:ext>
            </a:extLst>
          </p:cNvPr>
          <p:cNvSpPr/>
          <p:nvPr/>
        </p:nvSpPr>
        <p:spPr>
          <a:xfrm>
            <a:off x="417399" y="4348065"/>
            <a:ext cx="552985" cy="671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513E0C4-F108-2382-0226-CA919399BF92}"/>
              </a:ext>
            </a:extLst>
          </p:cNvPr>
          <p:cNvSpPr/>
          <p:nvPr/>
        </p:nvSpPr>
        <p:spPr>
          <a:xfrm>
            <a:off x="8003959" y="4683967"/>
            <a:ext cx="821633" cy="671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288;g28c7b7e697c_0_78" descr="Questions">
            <a:extLst>
              <a:ext uri="{FF2B5EF4-FFF2-40B4-BE49-F238E27FC236}">
                <a16:creationId xmlns:a16="http://schemas.microsoft.com/office/drawing/2014/main" id="{A9C5DFD5-C486-ACD5-097F-2E971F52FC3E}"/>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33779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1" name="Google Shape;321;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g2936c336ece_0_1" descr="Artificial Intelligence">
            <a:extLst>
              <a:ext uri="{FF2B5EF4-FFF2-40B4-BE49-F238E27FC236}">
                <a16:creationId xmlns:a16="http://schemas.microsoft.com/office/drawing/2014/main" id="{040DDB40-6885-D7A0-C563-CC1BCB4FAD32}"/>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29;g2936c336ece_0_1" descr="Comment Like">
            <a:extLst>
              <a:ext uri="{FF2B5EF4-FFF2-40B4-BE49-F238E27FC236}">
                <a16:creationId xmlns:a16="http://schemas.microsoft.com/office/drawing/2014/main" id="{06CF3201-ADAC-3F87-4AF3-2CD52A1536C7}"/>
              </a:ext>
            </a:extLst>
          </p:cNvPr>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 name="Picture 4" descr="A hand turning on a light switch&#10;&#10;Description automatically generated">
            <a:extLst>
              <a:ext uri="{FF2B5EF4-FFF2-40B4-BE49-F238E27FC236}">
                <a16:creationId xmlns:a16="http://schemas.microsoft.com/office/drawing/2014/main" id="{4A79BAD1-B144-EE75-AB6C-CB202480234D}"/>
              </a:ext>
            </a:extLst>
          </p:cNvPr>
          <p:cNvPicPr>
            <a:picLocks noChangeAspect="1"/>
          </p:cNvPicPr>
          <p:nvPr/>
        </p:nvPicPr>
        <p:blipFill>
          <a:blip r:embed="rId5"/>
          <a:stretch>
            <a:fillRect/>
          </a:stretch>
        </p:blipFill>
        <p:spPr>
          <a:xfrm>
            <a:off x="1866900" y="3073400"/>
            <a:ext cx="5410200" cy="3784600"/>
          </a:xfrm>
          <a:prstGeom prst="rect">
            <a:avLst/>
          </a:prstGeom>
        </p:spPr>
      </p:pic>
      <p:sp>
        <p:nvSpPr>
          <p:cNvPr id="6" name="TextBox 5">
            <a:extLst>
              <a:ext uri="{FF2B5EF4-FFF2-40B4-BE49-F238E27FC236}">
                <a16:creationId xmlns:a16="http://schemas.microsoft.com/office/drawing/2014/main" id="{B4EF5151-C19E-44EA-3DC4-8D53B54A7074}"/>
              </a:ext>
            </a:extLst>
          </p:cNvPr>
          <p:cNvSpPr txBox="1"/>
          <p:nvPr/>
        </p:nvSpPr>
        <p:spPr>
          <a:xfrm>
            <a:off x="329793" y="735300"/>
            <a:ext cx="8484414" cy="1569660"/>
          </a:xfrm>
          <a:prstGeom prst="rect">
            <a:avLst/>
          </a:prstGeom>
          <a:noFill/>
        </p:spPr>
        <p:txBody>
          <a:bodyPr wrap="square" rtlCol="0">
            <a:spAutoFit/>
          </a:bodyPr>
          <a:lstStyle/>
          <a:p>
            <a:pPr algn="ctr"/>
            <a:r>
              <a:rPr lang="en-US" sz="3200" b="0" i="0" dirty="0">
                <a:solidFill>
                  <a:srgbClr val="0F0F0F"/>
                </a:solidFill>
                <a:effectLst/>
                <a:latin typeface="Calibri" panose="020F0502020204030204" pitchFamily="34" charset="0"/>
                <a:cs typeface="Calibri" panose="020F0502020204030204" pitchFamily="34" charset="0"/>
              </a:rPr>
              <a:t>When you turn on a light switch in your home, the energy that flows through the wires to power the light is an example of a current. </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410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8;g2936c336ece_0_1" descr="Artificial Intelligence">
            <a:extLst>
              <a:ext uri="{FF2B5EF4-FFF2-40B4-BE49-F238E27FC236}">
                <a16:creationId xmlns:a16="http://schemas.microsoft.com/office/drawing/2014/main" id="{8E4C9D29-0233-3D43-B94C-9C50E5C613DF}"/>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29;g2936c336ece_0_1" descr="Comment Like">
            <a:extLst>
              <a:ext uri="{FF2B5EF4-FFF2-40B4-BE49-F238E27FC236}">
                <a16:creationId xmlns:a16="http://schemas.microsoft.com/office/drawing/2014/main" id="{B05C09D5-A9CF-6F49-0470-BC238C65714C}"/>
              </a:ext>
            </a:extLst>
          </p:cNvPr>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 name="Picture 4" descr="A person holding a phone&#10;&#10;Description automatically generated">
            <a:extLst>
              <a:ext uri="{FF2B5EF4-FFF2-40B4-BE49-F238E27FC236}">
                <a16:creationId xmlns:a16="http://schemas.microsoft.com/office/drawing/2014/main" id="{0900E234-3097-DF26-605F-FC6A3C109901}"/>
              </a:ext>
            </a:extLst>
          </p:cNvPr>
          <p:cNvPicPr>
            <a:picLocks noChangeAspect="1"/>
          </p:cNvPicPr>
          <p:nvPr/>
        </p:nvPicPr>
        <p:blipFill>
          <a:blip r:embed="rId5"/>
          <a:stretch>
            <a:fillRect/>
          </a:stretch>
        </p:blipFill>
        <p:spPr>
          <a:xfrm>
            <a:off x="1013272" y="2351314"/>
            <a:ext cx="7117456" cy="4506686"/>
          </a:xfrm>
          <a:prstGeom prst="rect">
            <a:avLst/>
          </a:prstGeom>
        </p:spPr>
      </p:pic>
      <p:sp>
        <p:nvSpPr>
          <p:cNvPr id="6" name="TextBox 5">
            <a:extLst>
              <a:ext uri="{FF2B5EF4-FFF2-40B4-BE49-F238E27FC236}">
                <a16:creationId xmlns:a16="http://schemas.microsoft.com/office/drawing/2014/main" id="{327817DA-D6FC-3A54-0E4C-2224AF9124F4}"/>
              </a:ext>
            </a:extLst>
          </p:cNvPr>
          <p:cNvSpPr txBox="1"/>
          <p:nvPr/>
        </p:nvSpPr>
        <p:spPr>
          <a:xfrm>
            <a:off x="160246" y="756029"/>
            <a:ext cx="8823507" cy="1384995"/>
          </a:xfrm>
          <a:prstGeom prst="rect">
            <a:avLst/>
          </a:prstGeom>
          <a:noFill/>
        </p:spPr>
        <p:txBody>
          <a:bodyPr wrap="square" rtlCol="0">
            <a:spAutoFit/>
          </a:bodyPr>
          <a:lstStyle/>
          <a:p>
            <a:pPr algn="ctr"/>
            <a:r>
              <a:rPr lang="en-US" sz="2800" b="0" i="0" dirty="0">
                <a:solidFill>
                  <a:srgbClr val="0F0F0F"/>
                </a:solidFill>
                <a:effectLst/>
                <a:latin typeface="Calibri" panose="020F0502020204030204" pitchFamily="34" charset="0"/>
                <a:cs typeface="Calibri" panose="020F0502020204030204" pitchFamily="34" charset="0"/>
              </a:rPr>
              <a:t>When you plug your phone or tablet into a charger, it is an example of current flowing through to charge it, providing it with the energy it needs.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5521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6" name="Google Shape;346;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2;g25e11802ac4_0_864" descr="Artificial Intelligence">
            <a:extLst>
              <a:ext uri="{FF2B5EF4-FFF2-40B4-BE49-F238E27FC236}">
                <a16:creationId xmlns:a16="http://schemas.microsoft.com/office/drawing/2014/main" id="{F8176517-3EE4-A8AE-5820-6651363C8DF2}"/>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53;g25e11802ac4_0_864" descr="Comment Dislike">
            <a:extLst>
              <a:ext uri="{FF2B5EF4-FFF2-40B4-BE49-F238E27FC236}">
                <a16:creationId xmlns:a16="http://schemas.microsoft.com/office/drawing/2014/main" id="{30A3CB43-AFE2-7951-106B-A56411AC6C55}"/>
              </a:ext>
            </a:extLst>
          </p:cNvPr>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7" name="Picture 6" descr="A building with a roof and a chimney&#10;&#10;Description automatically generated with medium confidence">
            <a:extLst>
              <a:ext uri="{FF2B5EF4-FFF2-40B4-BE49-F238E27FC236}">
                <a16:creationId xmlns:a16="http://schemas.microsoft.com/office/drawing/2014/main" id="{2503C210-4D4F-CE43-A360-53A8A74259D3}"/>
              </a:ext>
            </a:extLst>
          </p:cNvPr>
          <p:cNvPicPr>
            <a:picLocks noChangeAspect="1"/>
          </p:cNvPicPr>
          <p:nvPr/>
        </p:nvPicPr>
        <p:blipFill>
          <a:blip r:embed="rId5"/>
          <a:stretch>
            <a:fillRect/>
          </a:stretch>
        </p:blipFill>
        <p:spPr>
          <a:xfrm>
            <a:off x="1470823" y="2519265"/>
            <a:ext cx="6202353" cy="4338735"/>
          </a:xfrm>
          <a:prstGeom prst="rect">
            <a:avLst/>
          </a:prstGeom>
        </p:spPr>
      </p:pic>
      <p:sp>
        <p:nvSpPr>
          <p:cNvPr id="8" name="TextBox 7">
            <a:extLst>
              <a:ext uri="{FF2B5EF4-FFF2-40B4-BE49-F238E27FC236}">
                <a16:creationId xmlns:a16="http://schemas.microsoft.com/office/drawing/2014/main" id="{307C4750-F4B8-0A1B-BCDE-999DEFB3AEAC}"/>
              </a:ext>
            </a:extLst>
          </p:cNvPr>
          <p:cNvSpPr txBox="1"/>
          <p:nvPr/>
        </p:nvSpPr>
        <p:spPr>
          <a:xfrm>
            <a:off x="251346" y="704589"/>
            <a:ext cx="8641307" cy="1569660"/>
          </a:xfrm>
          <a:prstGeom prst="rect">
            <a:avLst/>
          </a:prstGeom>
          <a:noFill/>
        </p:spPr>
        <p:txBody>
          <a:bodyPr wrap="square" rtlCol="0">
            <a:spAutoFit/>
          </a:bodyPr>
          <a:lstStyle/>
          <a:p>
            <a:pPr algn="ctr"/>
            <a:r>
              <a:rPr lang="en-US" sz="3200" b="0" i="0" dirty="0">
                <a:solidFill>
                  <a:srgbClr val="0F0F0F"/>
                </a:solidFill>
                <a:effectLst/>
                <a:latin typeface="Calibri" panose="020F0502020204030204" pitchFamily="34" charset="0"/>
                <a:cs typeface="Calibri" panose="020F0502020204030204" pitchFamily="34" charset="0"/>
              </a:rPr>
              <a:t>When the main electrical power is turned off in a building, preventing the flow of electricity, it is a NOT an example of a current.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549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2;g25e11802ac4_0_864" descr="Artificial Intelligence">
            <a:extLst>
              <a:ext uri="{FF2B5EF4-FFF2-40B4-BE49-F238E27FC236}">
                <a16:creationId xmlns:a16="http://schemas.microsoft.com/office/drawing/2014/main" id="{866A4100-4375-B2F7-E462-F73D85487FC4}"/>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53;g25e11802ac4_0_864" descr="Comment Dislike">
            <a:extLst>
              <a:ext uri="{FF2B5EF4-FFF2-40B4-BE49-F238E27FC236}">
                <a16:creationId xmlns:a16="http://schemas.microsoft.com/office/drawing/2014/main" id="{DC2087AD-B639-4FE4-FCE9-C7A50350D42E}"/>
              </a:ext>
            </a:extLst>
          </p:cNvPr>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4" name="Picture 3" descr="A diagram of a wiring diagram&#10;&#10;Description automatically generated">
            <a:extLst>
              <a:ext uri="{FF2B5EF4-FFF2-40B4-BE49-F238E27FC236}">
                <a16:creationId xmlns:a16="http://schemas.microsoft.com/office/drawing/2014/main" id="{3F6EB149-8934-81B5-4F33-EAEB2AF81C77}"/>
              </a:ext>
            </a:extLst>
          </p:cNvPr>
          <p:cNvPicPr>
            <a:picLocks noChangeAspect="1"/>
          </p:cNvPicPr>
          <p:nvPr/>
        </p:nvPicPr>
        <p:blipFill>
          <a:blip r:embed="rId5"/>
          <a:stretch>
            <a:fillRect/>
          </a:stretch>
        </p:blipFill>
        <p:spPr>
          <a:xfrm>
            <a:off x="2321627" y="2183622"/>
            <a:ext cx="4500745" cy="4638243"/>
          </a:xfrm>
          <a:prstGeom prst="rect">
            <a:avLst/>
          </a:prstGeom>
        </p:spPr>
      </p:pic>
      <p:sp>
        <p:nvSpPr>
          <p:cNvPr id="5" name="TextBox 4">
            <a:extLst>
              <a:ext uri="{FF2B5EF4-FFF2-40B4-BE49-F238E27FC236}">
                <a16:creationId xmlns:a16="http://schemas.microsoft.com/office/drawing/2014/main" id="{46772F26-7792-42A3-36D9-BA11D122EBAD}"/>
              </a:ext>
            </a:extLst>
          </p:cNvPr>
          <p:cNvSpPr txBox="1"/>
          <p:nvPr/>
        </p:nvSpPr>
        <p:spPr>
          <a:xfrm>
            <a:off x="455014" y="735300"/>
            <a:ext cx="8233970" cy="1200329"/>
          </a:xfrm>
          <a:prstGeom prst="rect">
            <a:avLst/>
          </a:prstGeom>
          <a:noFill/>
        </p:spPr>
        <p:txBody>
          <a:bodyPr wrap="square" rtlCol="0">
            <a:spAutoFit/>
          </a:bodyPr>
          <a:lstStyle/>
          <a:p>
            <a:pPr algn="ctr"/>
            <a:r>
              <a:rPr lang="en-US" sz="3600" b="0" i="0" dirty="0">
                <a:solidFill>
                  <a:srgbClr val="0F0F0F"/>
                </a:solidFill>
                <a:effectLst/>
                <a:latin typeface="Calibri" panose="020F0502020204030204" pitchFamily="34" charset="0"/>
                <a:cs typeface="Calibri" panose="020F0502020204030204" pitchFamily="34" charset="0"/>
              </a:rPr>
              <a:t>If there's a break or gap in a circuit, it is NOT an example of a current</a:t>
            </a:r>
            <a:endParaRPr lang="en-US" sz="3600" dirty="0">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FDC7C4E0-7F8E-A701-CA48-3626FE49D24E}"/>
              </a:ext>
            </a:extLst>
          </p:cNvPr>
          <p:cNvSpPr/>
          <p:nvPr/>
        </p:nvSpPr>
        <p:spPr>
          <a:xfrm>
            <a:off x="3415004" y="3429000"/>
            <a:ext cx="2556588" cy="863082"/>
          </a:xfrm>
          <a:prstGeom prst="ellipse">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0068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481461"/>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7" name="Google Shape;727;g2936c336ece_0_1205"/>
          <p:cNvPicPr preferRelativeResize="0"/>
          <p:nvPr/>
        </p:nvPicPr>
        <p:blipFill>
          <a:blip r:embed="rId4">
            <a:alphaModFix/>
          </a:blip>
          <a:stretch>
            <a:fillRect/>
          </a:stretch>
        </p:blipFill>
        <p:spPr>
          <a:xfrm>
            <a:off x="5178741" y="1749490"/>
            <a:ext cx="3965259" cy="2922404"/>
          </a:xfrm>
          <a:prstGeom prst="rect">
            <a:avLst/>
          </a:prstGeom>
          <a:noFill/>
          <a:ln>
            <a:noFill/>
          </a:ln>
        </p:spPr>
      </p:pic>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532561"/>
            <a:ext cx="4878054"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a:t>
            </a:r>
            <a:r>
              <a:rPr lang="en-US" sz="2000" dirty="0">
                <a:latin typeface="Calibri Light" panose="020F0302020204030204" pitchFamily="34" charset="0"/>
                <a:ea typeface="Calibri"/>
                <a:cs typeface="Calibri Light" panose="020F0302020204030204" pitchFamily="34" charset="0"/>
                <a:sym typeface="Calibri"/>
              </a:rPr>
              <a:t>currents</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currents.</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Ask students to think about how the bulb lights up when you bridge the gap with the paperclip or foil. </a:t>
            </a:r>
          </a:p>
          <a:p>
            <a:r>
              <a:rPr lang="en-US" sz="2000" dirty="0">
                <a:solidFill>
                  <a:srgbClr val="374151"/>
                </a:solidFill>
                <a:effectLst/>
                <a:latin typeface="Calibri Light" panose="020F0302020204030204" pitchFamily="34" charset="0"/>
                <a:cs typeface="Calibri Light" panose="020F0302020204030204" pitchFamily="34" charset="0"/>
              </a:rPr>
              <a:t>Encourage students to think of how this is like the way switches work in our homes.</a:t>
            </a:r>
          </a:p>
          <a:p>
            <a:pPr algn="l"/>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the term current.</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spTree>
    <p:extLst>
      <p:ext uri="{BB962C8B-B14F-4D97-AF65-F5344CB8AC3E}">
        <p14:creationId xmlns:p14="http://schemas.microsoft.com/office/powerpoint/2010/main" val="136358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turning on a light switch&#10;&#10;Description automatically generated">
            <a:extLst>
              <a:ext uri="{FF2B5EF4-FFF2-40B4-BE49-F238E27FC236}">
                <a16:creationId xmlns:a16="http://schemas.microsoft.com/office/drawing/2014/main" id="{4A79BAD1-B144-EE75-AB6C-CB202480234D}"/>
              </a:ext>
            </a:extLst>
          </p:cNvPr>
          <p:cNvPicPr>
            <a:picLocks noChangeAspect="1"/>
          </p:cNvPicPr>
          <p:nvPr/>
        </p:nvPicPr>
        <p:blipFill>
          <a:blip r:embed="rId3"/>
          <a:stretch>
            <a:fillRect/>
          </a:stretch>
        </p:blipFill>
        <p:spPr>
          <a:xfrm>
            <a:off x="1866900" y="3073400"/>
            <a:ext cx="5410200" cy="3784600"/>
          </a:xfrm>
          <a:prstGeom prst="rect">
            <a:avLst/>
          </a:prstGeom>
        </p:spPr>
      </p:pic>
      <p:sp>
        <p:nvSpPr>
          <p:cNvPr id="6" name="TextBox 5">
            <a:extLst>
              <a:ext uri="{FF2B5EF4-FFF2-40B4-BE49-F238E27FC236}">
                <a16:creationId xmlns:a16="http://schemas.microsoft.com/office/drawing/2014/main" id="{B4EF5151-C19E-44EA-3DC4-8D53B54A7074}"/>
              </a:ext>
            </a:extLst>
          </p:cNvPr>
          <p:cNvSpPr txBox="1"/>
          <p:nvPr/>
        </p:nvSpPr>
        <p:spPr>
          <a:xfrm>
            <a:off x="329793" y="735300"/>
            <a:ext cx="8484414" cy="1569660"/>
          </a:xfrm>
          <a:prstGeom prst="rect">
            <a:avLst/>
          </a:prstGeom>
          <a:noFill/>
        </p:spPr>
        <p:txBody>
          <a:bodyPr wrap="square" rtlCol="0">
            <a:spAutoFit/>
          </a:bodyPr>
          <a:lstStyle/>
          <a:p>
            <a:pPr algn="ctr"/>
            <a:r>
              <a:rPr lang="en-US" sz="3200" b="0" i="0" dirty="0">
                <a:solidFill>
                  <a:srgbClr val="0F0F0F"/>
                </a:solidFill>
                <a:effectLst/>
                <a:latin typeface="Calibri" panose="020F0502020204030204" pitchFamily="34" charset="0"/>
                <a:cs typeface="Calibri" panose="020F0502020204030204" pitchFamily="34" charset="0"/>
              </a:rPr>
              <a:t>When you turn on a light switch in your home, the energy that </a:t>
            </a:r>
            <a:r>
              <a:rPr lang="en-US" sz="3200" b="0" i="0" u="sng" dirty="0">
                <a:solidFill>
                  <a:srgbClr val="0F0F0F"/>
                </a:solidFill>
                <a:effectLst/>
                <a:latin typeface="Calibri" panose="020F0502020204030204" pitchFamily="34" charset="0"/>
                <a:cs typeface="Calibri" panose="020F0502020204030204" pitchFamily="34" charset="0"/>
              </a:rPr>
              <a:t>               </a:t>
            </a:r>
            <a:r>
              <a:rPr lang="en-US" sz="3200" b="0" i="0" dirty="0">
                <a:solidFill>
                  <a:srgbClr val="0F0F0F"/>
                </a:solidFill>
                <a:effectLst/>
                <a:latin typeface="Calibri" panose="020F0502020204030204" pitchFamily="34" charset="0"/>
                <a:cs typeface="Calibri" panose="020F0502020204030204" pitchFamily="34" charset="0"/>
              </a:rPr>
              <a:t> through the wires to </a:t>
            </a:r>
            <a:r>
              <a:rPr lang="en-US" sz="3200" b="0" i="0" u="sng" dirty="0">
                <a:solidFill>
                  <a:srgbClr val="0F0F0F"/>
                </a:solidFill>
                <a:effectLst/>
                <a:latin typeface="Calibri" panose="020F0502020204030204" pitchFamily="34" charset="0"/>
                <a:cs typeface="Calibri" panose="020F0502020204030204" pitchFamily="34" charset="0"/>
              </a:rPr>
              <a:t>         </a:t>
            </a:r>
          </a:p>
          <a:p>
            <a:pPr algn="ctr"/>
            <a:r>
              <a:rPr lang="en-US" sz="3200" u="sng" dirty="0">
                <a:solidFill>
                  <a:srgbClr val="0F0F0F"/>
                </a:solidFill>
                <a:latin typeface="Calibri" panose="020F0502020204030204" pitchFamily="34" charset="0"/>
                <a:cs typeface="Calibri" panose="020F0502020204030204" pitchFamily="34" charset="0"/>
              </a:rPr>
              <a:t>                  </a:t>
            </a:r>
            <a:r>
              <a:rPr lang="en-US" sz="3200" b="0" i="0" dirty="0">
                <a:solidFill>
                  <a:srgbClr val="0F0F0F"/>
                </a:solidFill>
                <a:effectLst/>
                <a:latin typeface="Calibri" panose="020F0502020204030204" pitchFamily="34" charset="0"/>
                <a:cs typeface="Calibri" panose="020F0502020204030204" pitchFamily="34" charset="0"/>
              </a:rPr>
              <a:t> the light is an example of a current. </a:t>
            </a:r>
            <a:endParaRPr lang="en-US" sz="3200" dirty="0">
              <a:latin typeface="Calibri" panose="020F0502020204030204" pitchFamily="34" charset="0"/>
              <a:cs typeface="Calibri" panose="020F0502020204030204" pitchFamily="34" charset="0"/>
            </a:endParaRPr>
          </a:p>
        </p:txBody>
      </p:sp>
      <p:sp>
        <p:nvSpPr>
          <p:cNvPr id="4" name="Google Shape;377;g2936c336ece_0_209" descr="Questions">
            <a:extLst>
              <a:ext uri="{FF2B5EF4-FFF2-40B4-BE49-F238E27FC236}">
                <a16:creationId xmlns:a16="http://schemas.microsoft.com/office/drawing/2014/main" id="{A513E248-BA5E-2C44-E183-EC14E5B6055F}"/>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6030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turning on a light switch&#10;&#10;Description automatically generated">
            <a:extLst>
              <a:ext uri="{FF2B5EF4-FFF2-40B4-BE49-F238E27FC236}">
                <a16:creationId xmlns:a16="http://schemas.microsoft.com/office/drawing/2014/main" id="{4A79BAD1-B144-EE75-AB6C-CB202480234D}"/>
              </a:ext>
            </a:extLst>
          </p:cNvPr>
          <p:cNvPicPr>
            <a:picLocks noChangeAspect="1"/>
          </p:cNvPicPr>
          <p:nvPr/>
        </p:nvPicPr>
        <p:blipFill>
          <a:blip r:embed="rId3"/>
          <a:stretch>
            <a:fillRect/>
          </a:stretch>
        </p:blipFill>
        <p:spPr>
          <a:xfrm>
            <a:off x="1866900" y="3073400"/>
            <a:ext cx="5410200" cy="3784600"/>
          </a:xfrm>
          <a:prstGeom prst="rect">
            <a:avLst/>
          </a:prstGeom>
        </p:spPr>
      </p:pic>
      <p:sp>
        <p:nvSpPr>
          <p:cNvPr id="6" name="TextBox 5">
            <a:extLst>
              <a:ext uri="{FF2B5EF4-FFF2-40B4-BE49-F238E27FC236}">
                <a16:creationId xmlns:a16="http://schemas.microsoft.com/office/drawing/2014/main" id="{B4EF5151-C19E-44EA-3DC4-8D53B54A7074}"/>
              </a:ext>
            </a:extLst>
          </p:cNvPr>
          <p:cNvSpPr txBox="1"/>
          <p:nvPr/>
        </p:nvSpPr>
        <p:spPr>
          <a:xfrm>
            <a:off x="329793" y="735300"/>
            <a:ext cx="8484414" cy="1569660"/>
          </a:xfrm>
          <a:prstGeom prst="rect">
            <a:avLst/>
          </a:prstGeom>
          <a:noFill/>
        </p:spPr>
        <p:txBody>
          <a:bodyPr wrap="square" rtlCol="0">
            <a:spAutoFit/>
          </a:bodyPr>
          <a:lstStyle/>
          <a:p>
            <a:pPr algn="ctr"/>
            <a:r>
              <a:rPr lang="en-US" sz="3200" b="0" i="0" dirty="0">
                <a:solidFill>
                  <a:srgbClr val="0F0F0F"/>
                </a:solidFill>
                <a:effectLst/>
                <a:latin typeface="Calibri" panose="020F0502020204030204" pitchFamily="34" charset="0"/>
                <a:cs typeface="Calibri" panose="020F0502020204030204" pitchFamily="34" charset="0"/>
              </a:rPr>
              <a:t>When you turn on a light switch in your home, the energy that </a:t>
            </a:r>
            <a:r>
              <a:rPr lang="en-US" sz="3200" b="0" i="0" dirty="0">
                <a:solidFill>
                  <a:srgbClr val="FF0000"/>
                </a:solidFill>
                <a:effectLst/>
                <a:latin typeface="Calibri" panose="020F0502020204030204" pitchFamily="34" charset="0"/>
                <a:cs typeface="Calibri" panose="020F0502020204030204" pitchFamily="34" charset="0"/>
              </a:rPr>
              <a:t>flows</a:t>
            </a:r>
            <a:r>
              <a:rPr lang="en-US" sz="3200" b="0" i="0" dirty="0">
                <a:solidFill>
                  <a:srgbClr val="0F0F0F"/>
                </a:solidFill>
                <a:effectLst/>
                <a:latin typeface="Calibri" panose="020F0502020204030204" pitchFamily="34" charset="0"/>
                <a:cs typeface="Calibri" panose="020F0502020204030204" pitchFamily="34" charset="0"/>
              </a:rPr>
              <a:t> through the wires to </a:t>
            </a:r>
            <a:r>
              <a:rPr lang="en-US" sz="3200" b="0" i="0" u="sng" dirty="0">
                <a:solidFill>
                  <a:srgbClr val="0F0F0F"/>
                </a:solidFill>
                <a:effectLst/>
                <a:latin typeface="Calibri" panose="020F0502020204030204" pitchFamily="34" charset="0"/>
                <a:cs typeface="Calibri" panose="020F0502020204030204" pitchFamily="34" charset="0"/>
              </a:rPr>
              <a:t>         </a:t>
            </a:r>
          </a:p>
          <a:p>
            <a:pPr algn="ctr"/>
            <a:r>
              <a:rPr lang="en-US" sz="3200" dirty="0">
                <a:solidFill>
                  <a:srgbClr val="FF0000"/>
                </a:solidFill>
                <a:latin typeface="Calibri" panose="020F0502020204030204" pitchFamily="34" charset="0"/>
                <a:cs typeface="Calibri" panose="020F0502020204030204" pitchFamily="34" charset="0"/>
              </a:rPr>
              <a:t>power</a:t>
            </a:r>
            <a:r>
              <a:rPr lang="en-US" sz="3200" dirty="0">
                <a:solidFill>
                  <a:srgbClr val="0F0F0F"/>
                </a:solidFill>
                <a:latin typeface="Calibri" panose="020F0502020204030204" pitchFamily="34" charset="0"/>
                <a:cs typeface="Calibri" panose="020F0502020204030204" pitchFamily="34" charset="0"/>
              </a:rPr>
              <a:t> </a:t>
            </a:r>
            <a:r>
              <a:rPr lang="en-US" sz="3200" b="0" i="0" dirty="0">
                <a:solidFill>
                  <a:srgbClr val="0F0F0F"/>
                </a:solidFill>
                <a:effectLst/>
                <a:latin typeface="Calibri" panose="020F0502020204030204" pitchFamily="34" charset="0"/>
                <a:cs typeface="Calibri" panose="020F0502020204030204" pitchFamily="34" charset="0"/>
              </a:rPr>
              <a:t>the light is an example of a current. </a:t>
            </a:r>
            <a:endParaRPr lang="en-US" sz="3200" dirty="0">
              <a:latin typeface="Calibri" panose="020F0502020204030204" pitchFamily="34" charset="0"/>
              <a:cs typeface="Calibri" panose="020F0502020204030204" pitchFamily="34" charset="0"/>
            </a:endParaRPr>
          </a:p>
        </p:txBody>
      </p:sp>
      <p:sp>
        <p:nvSpPr>
          <p:cNvPr id="4" name="Google Shape;377;g2936c336ece_0_209" descr="Questions">
            <a:extLst>
              <a:ext uri="{FF2B5EF4-FFF2-40B4-BE49-F238E27FC236}">
                <a16:creationId xmlns:a16="http://schemas.microsoft.com/office/drawing/2014/main" id="{A513E248-BA5E-2C44-E183-EC14E5B6055F}"/>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63466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ilding with a roof and a chimney&#10;&#10;Description automatically generated with medium confidence">
            <a:extLst>
              <a:ext uri="{FF2B5EF4-FFF2-40B4-BE49-F238E27FC236}">
                <a16:creationId xmlns:a16="http://schemas.microsoft.com/office/drawing/2014/main" id="{2503C210-4D4F-CE43-A360-53A8A74259D3}"/>
              </a:ext>
            </a:extLst>
          </p:cNvPr>
          <p:cNvPicPr>
            <a:picLocks noChangeAspect="1"/>
          </p:cNvPicPr>
          <p:nvPr/>
        </p:nvPicPr>
        <p:blipFill>
          <a:blip r:embed="rId3"/>
          <a:stretch>
            <a:fillRect/>
          </a:stretch>
        </p:blipFill>
        <p:spPr>
          <a:xfrm>
            <a:off x="1470823" y="2519265"/>
            <a:ext cx="6202353" cy="4338735"/>
          </a:xfrm>
          <a:prstGeom prst="rect">
            <a:avLst/>
          </a:prstGeom>
        </p:spPr>
      </p:pic>
      <p:sp>
        <p:nvSpPr>
          <p:cNvPr id="8" name="TextBox 7">
            <a:extLst>
              <a:ext uri="{FF2B5EF4-FFF2-40B4-BE49-F238E27FC236}">
                <a16:creationId xmlns:a16="http://schemas.microsoft.com/office/drawing/2014/main" id="{307C4750-F4B8-0A1B-BCDE-999DEFB3AEAC}"/>
              </a:ext>
            </a:extLst>
          </p:cNvPr>
          <p:cNvSpPr txBox="1"/>
          <p:nvPr/>
        </p:nvSpPr>
        <p:spPr>
          <a:xfrm>
            <a:off x="251345" y="849600"/>
            <a:ext cx="8641307" cy="1569660"/>
          </a:xfrm>
          <a:prstGeom prst="rect">
            <a:avLst/>
          </a:prstGeom>
          <a:noFill/>
        </p:spPr>
        <p:txBody>
          <a:bodyPr wrap="square" rtlCol="0">
            <a:spAutoFit/>
          </a:bodyPr>
          <a:lstStyle/>
          <a:p>
            <a:pPr algn="ctr"/>
            <a:r>
              <a:rPr lang="en-US" sz="3200" b="0" i="0" u="sng" dirty="0">
                <a:solidFill>
                  <a:srgbClr val="0F0F0F"/>
                </a:solidFill>
                <a:effectLst/>
                <a:latin typeface="Calibri" panose="020F0502020204030204" pitchFamily="34" charset="0"/>
                <a:cs typeface="Calibri" panose="020F0502020204030204" pitchFamily="34" charset="0"/>
              </a:rPr>
              <a:t>True/False</a:t>
            </a:r>
            <a:r>
              <a:rPr lang="en-US" sz="3200" b="0" i="0" dirty="0">
                <a:solidFill>
                  <a:srgbClr val="0F0F0F"/>
                </a:solidFill>
                <a:effectLst/>
                <a:latin typeface="Calibri" panose="020F0502020204030204" pitchFamily="34" charset="0"/>
                <a:cs typeface="Calibri" panose="020F0502020204030204" pitchFamily="34" charset="0"/>
              </a:rPr>
              <a:t>: The main electrical power turned off in a building is an example of when a current is flowing through the wires of the building.  </a:t>
            </a:r>
            <a:endParaRPr lang="en-US" sz="3200" dirty="0">
              <a:latin typeface="Calibri" panose="020F0502020204030204" pitchFamily="34" charset="0"/>
              <a:cs typeface="Calibri" panose="020F0502020204030204" pitchFamily="34" charset="0"/>
            </a:endParaRPr>
          </a:p>
        </p:txBody>
      </p:sp>
      <p:sp>
        <p:nvSpPr>
          <p:cNvPr id="4" name="Google Shape;377;g2936c336ece_0_209" descr="Questions">
            <a:extLst>
              <a:ext uri="{FF2B5EF4-FFF2-40B4-BE49-F238E27FC236}">
                <a16:creationId xmlns:a16="http://schemas.microsoft.com/office/drawing/2014/main" id="{60445BCA-CB49-14F4-E59C-7B8F6015F221}"/>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9770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ilding with a roof and a chimney&#10;&#10;Description automatically generated with medium confidence">
            <a:extLst>
              <a:ext uri="{FF2B5EF4-FFF2-40B4-BE49-F238E27FC236}">
                <a16:creationId xmlns:a16="http://schemas.microsoft.com/office/drawing/2014/main" id="{2503C210-4D4F-CE43-A360-53A8A74259D3}"/>
              </a:ext>
            </a:extLst>
          </p:cNvPr>
          <p:cNvPicPr>
            <a:picLocks noChangeAspect="1"/>
          </p:cNvPicPr>
          <p:nvPr/>
        </p:nvPicPr>
        <p:blipFill>
          <a:blip r:embed="rId3"/>
          <a:stretch>
            <a:fillRect/>
          </a:stretch>
        </p:blipFill>
        <p:spPr>
          <a:xfrm>
            <a:off x="1470823" y="2519265"/>
            <a:ext cx="6202353" cy="4338735"/>
          </a:xfrm>
          <a:prstGeom prst="rect">
            <a:avLst/>
          </a:prstGeom>
        </p:spPr>
      </p:pic>
      <p:sp>
        <p:nvSpPr>
          <p:cNvPr id="8" name="TextBox 7">
            <a:extLst>
              <a:ext uri="{FF2B5EF4-FFF2-40B4-BE49-F238E27FC236}">
                <a16:creationId xmlns:a16="http://schemas.microsoft.com/office/drawing/2014/main" id="{307C4750-F4B8-0A1B-BCDE-999DEFB3AEAC}"/>
              </a:ext>
            </a:extLst>
          </p:cNvPr>
          <p:cNvSpPr txBox="1"/>
          <p:nvPr/>
        </p:nvSpPr>
        <p:spPr>
          <a:xfrm>
            <a:off x="251345" y="849600"/>
            <a:ext cx="8641307" cy="1569660"/>
          </a:xfrm>
          <a:prstGeom prst="rect">
            <a:avLst/>
          </a:prstGeom>
          <a:noFill/>
        </p:spPr>
        <p:txBody>
          <a:bodyPr wrap="square" rtlCol="0">
            <a:spAutoFit/>
          </a:bodyPr>
          <a:lstStyle/>
          <a:p>
            <a:pPr algn="ctr"/>
            <a:r>
              <a:rPr lang="en-US" sz="3200" b="0" i="0" u="sng" dirty="0">
                <a:solidFill>
                  <a:srgbClr val="0F0F0F"/>
                </a:solidFill>
                <a:effectLst/>
                <a:latin typeface="Calibri" panose="020F0502020204030204" pitchFamily="34" charset="0"/>
                <a:cs typeface="Calibri" panose="020F0502020204030204" pitchFamily="34" charset="0"/>
              </a:rPr>
              <a:t>True/</a:t>
            </a:r>
            <a:r>
              <a:rPr lang="en-US" sz="3200" b="0" i="0" u="sng" dirty="0">
                <a:solidFill>
                  <a:srgbClr val="FF0000"/>
                </a:solidFill>
                <a:effectLst/>
                <a:latin typeface="Calibri" panose="020F0502020204030204" pitchFamily="34" charset="0"/>
                <a:cs typeface="Calibri" panose="020F0502020204030204" pitchFamily="34" charset="0"/>
              </a:rPr>
              <a:t>False</a:t>
            </a:r>
            <a:r>
              <a:rPr lang="en-US" sz="3200" b="0" i="0" dirty="0">
                <a:solidFill>
                  <a:srgbClr val="0F0F0F"/>
                </a:solidFill>
                <a:effectLst/>
                <a:latin typeface="Calibri" panose="020F0502020204030204" pitchFamily="34" charset="0"/>
                <a:cs typeface="Calibri" panose="020F0502020204030204" pitchFamily="34" charset="0"/>
              </a:rPr>
              <a:t>: The main electrical power turned off in a building is an example of when a current is flowing through the wires of the building.  </a:t>
            </a:r>
            <a:endParaRPr lang="en-US" sz="3200" dirty="0">
              <a:latin typeface="Calibri" panose="020F0502020204030204" pitchFamily="34" charset="0"/>
              <a:cs typeface="Calibri" panose="020F0502020204030204" pitchFamily="34" charset="0"/>
            </a:endParaRPr>
          </a:p>
        </p:txBody>
      </p:sp>
      <p:sp>
        <p:nvSpPr>
          <p:cNvPr id="4" name="Google Shape;377;g2936c336ece_0_209" descr="Questions">
            <a:extLst>
              <a:ext uri="{FF2B5EF4-FFF2-40B4-BE49-F238E27FC236}">
                <a16:creationId xmlns:a16="http://schemas.microsoft.com/office/drawing/2014/main" id="{60445BCA-CB49-14F4-E59C-7B8F6015F221}"/>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4792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88" name="Google Shape;38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36c336ece_0_655"/>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Current</a:t>
            </a:r>
            <a:r>
              <a:rPr lang="en-US" b="1">
                <a:solidFill>
                  <a:schemeClr val="dk1"/>
                </a:solidFill>
              </a:rPr>
              <a:t>: </a:t>
            </a:r>
            <a:r>
              <a:rPr lang="en-US">
                <a:solidFill>
                  <a:schemeClr val="dk1"/>
                </a:solidFill>
              </a:rPr>
              <a:t>an electrical charge in motion</a:t>
            </a:r>
            <a:endParaRPr/>
          </a:p>
        </p:txBody>
      </p:sp>
      <p:sp>
        <p:nvSpPr>
          <p:cNvPr id="157" name="Google Shape;157;g2936c336ece_0_65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g2936c336ece_0_655"/>
          <p:cNvPicPr preferRelativeResize="0"/>
          <p:nvPr/>
        </p:nvPicPr>
        <p:blipFill>
          <a:blip r:embed="rId4">
            <a:alphaModFix/>
          </a:blip>
          <a:stretch>
            <a:fillRect/>
          </a:stretch>
        </p:blipFill>
        <p:spPr>
          <a:xfrm>
            <a:off x="1692801" y="2213125"/>
            <a:ext cx="5758400" cy="3390949"/>
          </a:xfrm>
          <a:prstGeom prst="rect">
            <a:avLst/>
          </a:prstGeom>
          <a:noFill/>
          <a:ln>
            <a:noFill/>
          </a:ln>
        </p:spPr>
      </p:pic>
    </p:spTree>
    <p:extLst>
      <p:ext uri="{BB962C8B-B14F-4D97-AF65-F5344CB8AC3E}">
        <p14:creationId xmlns:p14="http://schemas.microsoft.com/office/powerpoint/2010/main" val="4257276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04" name="Google Shape;404;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05" name="Google Shape;405;g25e11802ac4_0_1976"/>
          <p:cNvCxnSpPr>
            <a:stCxn id="406" idx="4"/>
            <a:endCxn id="403"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07" name="Google Shape;407;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08" name="Google Shape;408;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06" name="Google Shape;406;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15" name="Google Shape;41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16" name="Google Shape;416;g25e11802ac4_0_1886"/>
          <p:cNvCxnSpPr>
            <a:stCxn id="417" idx="4"/>
            <a:endCxn id="41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18" name="Google Shape;41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19" name="Google Shape;41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17" name="Google Shape;41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0" name="Google Shape;420;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421" name="Google Shape;42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22" name="Google Shape;42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23" name="Google Shape;42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24" name="Google Shape;42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currents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25" name="Google Shape;42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26" name="Google Shape;42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27" name="Google Shape;427;g25e11802ac4_0_1886"/>
          <p:cNvCxnSpPr>
            <a:stCxn id="428" idx="4"/>
            <a:endCxn id="42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29" name="Google Shape;42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30" name="Google Shape;43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28" name="Google Shape;42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928e35bcaa_0_616"/>
          <p:cNvSpPr txBox="1"/>
          <p:nvPr/>
        </p:nvSpPr>
        <p:spPr>
          <a:xfrm>
            <a:off x="549264" y="555125"/>
            <a:ext cx="7890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current</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437" name="Google Shape;437;g2928e35bcaa_0_61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8" name="Google Shape;438;g2928e35bcaa_0_61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39" name="Google Shape;439;g2928e35bcaa_0_616"/>
          <p:cNvCxnSpPr>
            <a:stCxn id="440" idx="4"/>
            <a:endCxn id="43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1" name="Google Shape;441;g2928e35bcaa_0_61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928e35bcaa_0_61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0" name="Google Shape;440;g2928e35bcaa_0_61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3" name="Google Shape;443;g2928e35bcaa_0_616"/>
          <p:cNvSpPr txBox="1"/>
          <p:nvPr/>
        </p:nvSpPr>
        <p:spPr>
          <a:xfrm>
            <a:off x="393330" y="19739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444" name="Google Shape;444;g2928e35bcaa_0_616"/>
          <p:cNvSpPr txBox="1"/>
          <p:nvPr/>
        </p:nvSpPr>
        <p:spPr>
          <a:xfrm>
            <a:off x="5011271" y="19618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445" name="Google Shape;445;g2928e35bcaa_0_616"/>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446" name="Google Shape;446;g2928e35bcaa_0_616"/>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pic>
        <p:nvPicPr>
          <p:cNvPr id="3" name="Picture 2" descr="A diagram of a machine&#10;&#10;Description automatically generated">
            <a:extLst>
              <a:ext uri="{FF2B5EF4-FFF2-40B4-BE49-F238E27FC236}">
                <a16:creationId xmlns:a16="http://schemas.microsoft.com/office/drawing/2014/main" id="{1C841893-C2B5-C496-8728-609C12984711}"/>
              </a:ext>
            </a:extLst>
          </p:cNvPr>
          <p:cNvPicPr>
            <a:picLocks noChangeAspect="1"/>
          </p:cNvPicPr>
          <p:nvPr/>
        </p:nvPicPr>
        <p:blipFill>
          <a:blip r:embed="rId3"/>
          <a:stretch>
            <a:fillRect/>
          </a:stretch>
        </p:blipFill>
        <p:spPr>
          <a:xfrm>
            <a:off x="5649657" y="4428659"/>
            <a:ext cx="3113836" cy="1937916"/>
          </a:xfrm>
          <a:prstGeom prst="rect">
            <a:avLst/>
          </a:prstGeom>
        </p:spPr>
      </p:pic>
      <p:pic>
        <p:nvPicPr>
          <p:cNvPr id="5" name="Picture 4" descr="A blue sky with clouds&#10;&#10;Description automatically generated">
            <a:extLst>
              <a:ext uri="{FF2B5EF4-FFF2-40B4-BE49-F238E27FC236}">
                <a16:creationId xmlns:a16="http://schemas.microsoft.com/office/drawing/2014/main" id="{377EE9C6-6F08-9487-3446-3F17796A76FE}"/>
              </a:ext>
            </a:extLst>
          </p:cNvPr>
          <p:cNvPicPr>
            <a:picLocks noChangeAspect="1"/>
          </p:cNvPicPr>
          <p:nvPr/>
        </p:nvPicPr>
        <p:blipFill>
          <a:blip r:embed="rId4"/>
          <a:stretch>
            <a:fillRect/>
          </a:stretch>
        </p:blipFill>
        <p:spPr>
          <a:xfrm>
            <a:off x="5516546" y="1831049"/>
            <a:ext cx="3294717" cy="2188577"/>
          </a:xfrm>
          <a:prstGeom prst="rect">
            <a:avLst/>
          </a:prstGeom>
        </p:spPr>
      </p:pic>
      <p:pic>
        <p:nvPicPr>
          <p:cNvPr id="9" name="Picture 8" descr="A grey couch with green pillows and a small coffee table&#10;&#10;Description automatically generated">
            <a:extLst>
              <a:ext uri="{FF2B5EF4-FFF2-40B4-BE49-F238E27FC236}">
                <a16:creationId xmlns:a16="http://schemas.microsoft.com/office/drawing/2014/main" id="{D2B3F985-67A5-058C-D854-B5DFD64F4E68}"/>
              </a:ext>
            </a:extLst>
          </p:cNvPr>
          <p:cNvPicPr>
            <a:picLocks noChangeAspect="1"/>
          </p:cNvPicPr>
          <p:nvPr/>
        </p:nvPicPr>
        <p:blipFill>
          <a:blip r:embed="rId5"/>
          <a:stretch>
            <a:fillRect/>
          </a:stretch>
        </p:blipFill>
        <p:spPr>
          <a:xfrm>
            <a:off x="1121996" y="1853801"/>
            <a:ext cx="3281728" cy="2179949"/>
          </a:xfrm>
          <a:prstGeom prst="rect">
            <a:avLst/>
          </a:prstGeom>
        </p:spPr>
      </p:pic>
      <p:pic>
        <p:nvPicPr>
          <p:cNvPr id="11" name="Picture 10" descr="A green cell with different colored cells&#10;&#10;Description automatically generated">
            <a:extLst>
              <a:ext uri="{FF2B5EF4-FFF2-40B4-BE49-F238E27FC236}">
                <a16:creationId xmlns:a16="http://schemas.microsoft.com/office/drawing/2014/main" id="{F718C0E6-D676-1A0B-60BB-BE095B93201F}"/>
              </a:ext>
            </a:extLst>
          </p:cNvPr>
          <p:cNvPicPr>
            <a:picLocks noChangeAspect="1"/>
          </p:cNvPicPr>
          <p:nvPr/>
        </p:nvPicPr>
        <p:blipFill>
          <a:blip r:embed="rId6"/>
          <a:stretch>
            <a:fillRect/>
          </a:stretch>
        </p:blipFill>
        <p:spPr>
          <a:xfrm>
            <a:off x="1300193" y="4189254"/>
            <a:ext cx="2421132" cy="25604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928e35bcaa_0_616"/>
          <p:cNvSpPr txBox="1"/>
          <p:nvPr/>
        </p:nvSpPr>
        <p:spPr>
          <a:xfrm>
            <a:off x="549264" y="555125"/>
            <a:ext cx="7890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current</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437" name="Google Shape;437;g2928e35bcaa_0_61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8" name="Google Shape;438;g2928e35bcaa_0_61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39" name="Google Shape;439;g2928e35bcaa_0_616"/>
          <p:cNvCxnSpPr>
            <a:stCxn id="440" idx="4"/>
            <a:endCxn id="43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1" name="Google Shape;441;g2928e35bcaa_0_61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928e35bcaa_0_61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0" name="Google Shape;440;g2928e35bcaa_0_61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3" name="Google Shape;443;g2928e35bcaa_0_616"/>
          <p:cNvSpPr txBox="1"/>
          <p:nvPr/>
        </p:nvSpPr>
        <p:spPr>
          <a:xfrm>
            <a:off x="393330" y="19739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444" name="Google Shape;444;g2928e35bcaa_0_616"/>
          <p:cNvSpPr txBox="1"/>
          <p:nvPr/>
        </p:nvSpPr>
        <p:spPr>
          <a:xfrm>
            <a:off x="5011271" y="19618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445" name="Google Shape;445;g2928e35bcaa_0_616"/>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446" name="Google Shape;446;g2928e35bcaa_0_616"/>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pic>
        <p:nvPicPr>
          <p:cNvPr id="3" name="Picture 2" descr="A diagram of a machine&#10;&#10;Description automatically generated">
            <a:extLst>
              <a:ext uri="{FF2B5EF4-FFF2-40B4-BE49-F238E27FC236}">
                <a16:creationId xmlns:a16="http://schemas.microsoft.com/office/drawing/2014/main" id="{1C841893-C2B5-C496-8728-609C12984711}"/>
              </a:ext>
            </a:extLst>
          </p:cNvPr>
          <p:cNvPicPr>
            <a:picLocks noChangeAspect="1"/>
          </p:cNvPicPr>
          <p:nvPr/>
        </p:nvPicPr>
        <p:blipFill>
          <a:blip r:embed="rId3"/>
          <a:stretch>
            <a:fillRect/>
          </a:stretch>
        </p:blipFill>
        <p:spPr>
          <a:xfrm>
            <a:off x="5649657" y="4428659"/>
            <a:ext cx="3113836" cy="1937916"/>
          </a:xfrm>
          <a:prstGeom prst="rect">
            <a:avLst/>
          </a:prstGeom>
        </p:spPr>
      </p:pic>
      <p:pic>
        <p:nvPicPr>
          <p:cNvPr id="5" name="Picture 4" descr="A blue sky with clouds&#10;&#10;Description automatically generated">
            <a:extLst>
              <a:ext uri="{FF2B5EF4-FFF2-40B4-BE49-F238E27FC236}">
                <a16:creationId xmlns:a16="http://schemas.microsoft.com/office/drawing/2014/main" id="{377EE9C6-6F08-9487-3446-3F17796A76FE}"/>
              </a:ext>
            </a:extLst>
          </p:cNvPr>
          <p:cNvPicPr>
            <a:picLocks noChangeAspect="1"/>
          </p:cNvPicPr>
          <p:nvPr/>
        </p:nvPicPr>
        <p:blipFill>
          <a:blip r:embed="rId4"/>
          <a:stretch>
            <a:fillRect/>
          </a:stretch>
        </p:blipFill>
        <p:spPr>
          <a:xfrm>
            <a:off x="5516546" y="1831049"/>
            <a:ext cx="3294717" cy="2188577"/>
          </a:xfrm>
          <a:prstGeom prst="rect">
            <a:avLst/>
          </a:prstGeom>
        </p:spPr>
      </p:pic>
      <p:pic>
        <p:nvPicPr>
          <p:cNvPr id="9" name="Picture 8" descr="A grey couch with green pillows and a small coffee table&#10;&#10;Description automatically generated">
            <a:extLst>
              <a:ext uri="{FF2B5EF4-FFF2-40B4-BE49-F238E27FC236}">
                <a16:creationId xmlns:a16="http://schemas.microsoft.com/office/drawing/2014/main" id="{D2B3F985-67A5-058C-D854-B5DFD64F4E68}"/>
              </a:ext>
            </a:extLst>
          </p:cNvPr>
          <p:cNvPicPr>
            <a:picLocks noChangeAspect="1"/>
          </p:cNvPicPr>
          <p:nvPr/>
        </p:nvPicPr>
        <p:blipFill>
          <a:blip r:embed="rId5"/>
          <a:stretch>
            <a:fillRect/>
          </a:stretch>
        </p:blipFill>
        <p:spPr>
          <a:xfrm>
            <a:off x="1121996" y="1853801"/>
            <a:ext cx="3281728" cy="2179949"/>
          </a:xfrm>
          <a:prstGeom prst="rect">
            <a:avLst/>
          </a:prstGeom>
        </p:spPr>
      </p:pic>
      <p:pic>
        <p:nvPicPr>
          <p:cNvPr id="11" name="Picture 10" descr="A green cell with different colored cells&#10;&#10;Description automatically generated">
            <a:extLst>
              <a:ext uri="{FF2B5EF4-FFF2-40B4-BE49-F238E27FC236}">
                <a16:creationId xmlns:a16="http://schemas.microsoft.com/office/drawing/2014/main" id="{F718C0E6-D676-1A0B-60BB-BE095B93201F}"/>
              </a:ext>
            </a:extLst>
          </p:cNvPr>
          <p:cNvPicPr>
            <a:picLocks noChangeAspect="1"/>
          </p:cNvPicPr>
          <p:nvPr/>
        </p:nvPicPr>
        <p:blipFill>
          <a:blip r:embed="rId6"/>
          <a:stretch>
            <a:fillRect/>
          </a:stretch>
        </p:blipFill>
        <p:spPr>
          <a:xfrm>
            <a:off x="1300193" y="4189254"/>
            <a:ext cx="2421132" cy="2560477"/>
          </a:xfrm>
          <a:prstGeom prst="rect">
            <a:avLst/>
          </a:prstGeom>
        </p:spPr>
      </p:pic>
      <p:sp>
        <p:nvSpPr>
          <p:cNvPr id="2" name="Google Shape;471;g2936c336ece_0_496">
            <a:extLst>
              <a:ext uri="{FF2B5EF4-FFF2-40B4-BE49-F238E27FC236}">
                <a16:creationId xmlns:a16="http://schemas.microsoft.com/office/drawing/2014/main" id="{A792B128-2B2A-49DE-732D-BC46D153560F}"/>
              </a:ext>
            </a:extLst>
          </p:cNvPr>
          <p:cNvSpPr/>
          <p:nvPr/>
        </p:nvSpPr>
        <p:spPr>
          <a:xfrm>
            <a:off x="5516546" y="4389068"/>
            <a:ext cx="3294717" cy="1953600"/>
          </a:xfrm>
          <a:prstGeom prst="roundRect">
            <a:avLst>
              <a:gd name="adj" fmla="val 16667"/>
            </a:avLst>
          </a:prstGeom>
          <a:noFill/>
          <a:ln w="539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39207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2" name="Picture 1" descr="A diagram of a machine&#10;&#10;Description automatically generated">
            <a:extLst>
              <a:ext uri="{FF2B5EF4-FFF2-40B4-BE49-F238E27FC236}">
                <a16:creationId xmlns:a16="http://schemas.microsoft.com/office/drawing/2014/main" id="{79EBC682-A022-FFA4-6775-E9521FF94FFB}"/>
              </a:ext>
            </a:extLst>
          </p:cNvPr>
          <p:cNvPicPr>
            <a:picLocks noChangeAspect="1"/>
          </p:cNvPicPr>
          <p:nvPr/>
        </p:nvPicPr>
        <p:blipFill>
          <a:blip r:embed="rId3"/>
          <a:stretch>
            <a:fillRect/>
          </a:stretch>
        </p:blipFill>
        <p:spPr>
          <a:xfrm>
            <a:off x="5511521" y="1329249"/>
            <a:ext cx="3113836" cy="1937916"/>
          </a:xfrm>
          <a:prstGeom prst="rect">
            <a:avLst/>
          </a:prstGeom>
        </p:spPr>
      </p:pic>
      <p:sp>
        <p:nvSpPr>
          <p:cNvPr id="478" name="Google Shape;478;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9" name="Google Shape;479;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0" name="Google Shape;480;g25e11802ac4_0_2108"/>
          <p:cNvCxnSpPr>
            <a:stCxn id="481" idx="4"/>
            <a:endCxn id="47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2" name="Google Shape;482;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83" name="Google Shape;483;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1" name="Google Shape;481;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84" name="Google Shape;484;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85" name="Google Shape;485;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86" name="Google Shape;486;g25e11802ac4_0_2108"/>
          <p:cNvCxnSpPr>
            <a:stCxn id="487" idx="4"/>
            <a:endCxn id="48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88" name="Google Shape;488;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89" name="Google Shape;489;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87" name="Google Shape;487;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1" name="Google Shape;491;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92" name="Google Shape;492;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93" name="Google Shape;493;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 name="Google Shape;420;g25e11802ac4_0_1886">
            <a:extLst>
              <a:ext uri="{FF2B5EF4-FFF2-40B4-BE49-F238E27FC236}">
                <a16:creationId xmlns:a16="http://schemas.microsoft.com/office/drawing/2014/main" id="{B520ACE4-83C9-8963-D602-277145B3E363}"/>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4" name="Google Shape;424;g25e11802ac4_0_1886">
            <a:extLst>
              <a:ext uri="{FF2B5EF4-FFF2-40B4-BE49-F238E27FC236}">
                <a16:creationId xmlns:a16="http://schemas.microsoft.com/office/drawing/2014/main" id="{BC6D38F2-1171-3C46-69AC-459C44D3EF7B}"/>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currents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928e35bcaa_0_7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01" name="Google Shape;501;g2928e35bcaa_0_7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02" name="Google Shape;502;g2928e35bcaa_0_736"/>
          <p:cNvCxnSpPr>
            <a:stCxn id="503" idx="4"/>
            <a:endCxn id="50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4" name="Google Shape;504;g2928e35bcaa_0_7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5" name="Google Shape;505;g2928e35bcaa_0_7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03" name="Google Shape;503;g2928e35bcaa_0_7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6" name="Google Shape;506;g2928e35bcaa_0_736"/>
          <p:cNvSpPr txBox="1"/>
          <p:nvPr/>
        </p:nvSpPr>
        <p:spPr>
          <a:xfrm>
            <a:off x="187350" y="346150"/>
            <a:ext cx="876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solidFill>
                  <a:srgbClr val="000000"/>
                </a:solidFill>
                <a:latin typeface="Calibri"/>
                <a:ea typeface="Calibri"/>
                <a:cs typeface="Calibri"/>
                <a:sym typeface="Calibri"/>
              </a:rPr>
              <a:t>current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7" name="Google Shape;507;g2928e35bcaa_0_736"/>
          <p:cNvSpPr txBox="1"/>
          <p:nvPr/>
        </p:nvSpPr>
        <p:spPr>
          <a:xfrm>
            <a:off x="1166882" y="535504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dirty="0">
                <a:solidFill>
                  <a:srgbClr val="0C0C0C"/>
                </a:solidFill>
                <a:latin typeface="Helvetica Neue Light" panose="02000403000000020004" pitchFamily="2" charset="0"/>
                <a:ea typeface="Helvetica Neue Light" panose="02000403000000020004" pitchFamily="2" charset="0"/>
                <a:cs typeface="Calibri"/>
                <a:sym typeface="Calibri"/>
              </a:rPr>
              <a:t>N</a:t>
            </a:r>
            <a:r>
              <a:rPr lang="en" sz="2400" u="none" strike="noStrike" cap="none" dirty="0">
                <a:solidFill>
                  <a:srgbClr val="0C0C0C"/>
                </a:solidFill>
                <a:latin typeface="Helvetica Neue Light" panose="02000403000000020004" pitchFamily="2" charset="0"/>
                <a:ea typeface="Helvetica Neue Light" panose="02000403000000020004" pitchFamily="2" charset="0"/>
                <a:cs typeface="Calibri"/>
                <a:sym typeface="Calibri"/>
              </a:rPr>
              <a:t>egatively charged particle that orbits the nucleus of an atom</a:t>
            </a:r>
            <a:endParaRPr dirty="0">
              <a:solidFill>
                <a:srgbClr val="434343"/>
              </a:solidFill>
              <a:latin typeface="Helvetica Neue Light" panose="02000403000000020004" pitchFamily="2" charset="0"/>
              <a:ea typeface="Helvetica Neue Light" panose="02000403000000020004" pitchFamily="2" charset="0"/>
            </a:endParaRPr>
          </a:p>
        </p:txBody>
      </p:sp>
      <p:sp>
        <p:nvSpPr>
          <p:cNvPr id="508" name="Google Shape;508;g2928e35bcaa_0_736"/>
          <p:cNvSpPr txBox="1"/>
          <p:nvPr/>
        </p:nvSpPr>
        <p:spPr>
          <a:xfrm>
            <a:off x="1073532" y="18370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path electricity travels on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09" name="Google Shape;509;g2928e35bcaa_0_736"/>
          <p:cNvSpPr txBox="1"/>
          <p:nvPr/>
        </p:nvSpPr>
        <p:spPr>
          <a:xfrm>
            <a:off x="1166882" y="41842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chemeClr val="dk1"/>
                </a:solidFill>
                <a:latin typeface="Helvetica Neue Light" panose="02000403000000020004" pitchFamily="2" charset="0"/>
                <a:ea typeface="Helvetica Neue Light" panose="02000403000000020004" pitchFamily="2" charset="0"/>
              </a:rPr>
              <a:t>An electrical charge in motion</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510" name="Google Shape;510;g2928e35bcaa_0_7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11" name="Google Shape;511;g2928e35bcaa_0_7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12" name="Google Shape;512;g2928e35bcaa_0_736"/>
          <p:cNvSpPr txBox="1"/>
          <p:nvPr/>
        </p:nvSpPr>
        <p:spPr>
          <a:xfrm>
            <a:off x="367607" y="412411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13" name="Google Shape;513;g2928e35bcaa_0_736"/>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14" name="Google Shape;514;g2928e35bcaa_0_736"/>
          <p:cNvSpPr txBox="1"/>
          <p:nvPr/>
        </p:nvSpPr>
        <p:spPr>
          <a:xfrm>
            <a:off x="1073532" y="30133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The process by which a plant grows</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916769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928e35bcaa_0_7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01" name="Google Shape;501;g2928e35bcaa_0_7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02" name="Google Shape;502;g2928e35bcaa_0_736"/>
          <p:cNvCxnSpPr>
            <a:stCxn id="503" idx="4"/>
            <a:endCxn id="50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4" name="Google Shape;504;g2928e35bcaa_0_7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5" name="Google Shape;505;g2928e35bcaa_0_7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03" name="Google Shape;503;g2928e35bcaa_0_7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6" name="Google Shape;506;g2928e35bcaa_0_736"/>
          <p:cNvSpPr txBox="1"/>
          <p:nvPr/>
        </p:nvSpPr>
        <p:spPr>
          <a:xfrm>
            <a:off x="187350" y="346150"/>
            <a:ext cx="876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solidFill>
                  <a:srgbClr val="000000"/>
                </a:solidFill>
                <a:latin typeface="Calibri"/>
                <a:ea typeface="Calibri"/>
                <a:cs typeface="Calibri"/>
                <a:sym typeface="Calibri"/>
              </a:rPr>
              <a:t>current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7" name="Google Shape;507;g2928e35bcaa_0_736"/>
          <p:cNvSpPr txBox="1"/>
          <p:nvPr/>
        </p:nvSpPr>
        <p:spPr>
          <a:xfrm>
            <a:off x="1166882" y="535504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dirty="0">
                <a:solidFill>
                  <a:srgbClr val="0C0C0C"/>
                </a:solidFill>
                <a:latin typeface="Helvetica Neue Light" panose="02000403000000020004" pitchFamily="2" charset="0"/>
                <a:ea typeface="Helvetica Neue Light" panose="02000403000000020004" pitchFamily="2" charset="0"/>
                <a:cs typeface="Calibri"/>
                <a:sym typeface="Calibri"/>
              </a:rPr>
              <a:t>N</a:t>
            </a:r>
            <a:r>
              <a:rPr lang="en" sz="2400" u="none" strike="noStrike" cap="none" dirty="0">
                <a:solidFill>
                  <a:srgbClr val="0C0C0C"/>
                </a:solidFill>
                <a:latin typeface="Helvetica Neue Light" panose="02000403000000020004" pitchFamily="2" charset="0"/>
                <a:ea typeface="Helvetica Neue Light" panose="02000403000000020004" pitchFamily="2" charset="0"/>
                <a:cs typeface="Calibri"/>
                <a:sym typeface="Calibri"/>
              </a:rPr>
              <a:t>egatively charged particle that orbits the nucleus of an atom</a:t>
            </a:r>
            <a:endParaRPr dirty="0">
              <a:solidFill>
                <a:srgbClr val="434343"/>
              </a:solidFill>
              <a:latin typeface="Helvetica Neue Light" panose="02000403000000020004" pitchFamily="2" charset="0"/>
              <a:ea typeface="Helvetica Neue Light" panose="02000403000000020004" pitchFamily="2" charset="0"/>
            </a:endParaRPr>
          </a:p>
        </p:txBody>
      </p:sp>
      <p:sp>
        <p:nvSpPr>
          <p:cNvPr id="508" name="Google Shape;508;g2928e35bcaa_0_736"/>
          <p:cNvSpPr txBox="1"/>
          <p:nvPr/>
        </p:nvSpPr>
        <p:spPr>
          <a:xfrm>
            <a:off x="1073532" y="18370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path electricity travels on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09" name="Google Shape;509;g2928e35bcaa_0_736"/>
          <p:cNvSpPr txBox="1"/>
          <p:nvPr/>
        </p:nvSpPr>
        <p:spPr>
          <a:xfrm>
            <a:off x="1166882" y="41842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chemeClr val="dk1"/>
                </a:solidFill>
                <a:latin typeface="Helvetica Neue Light" panose="02000403000000020004" pitchFamily="2" charset="0"/>
                <a:ea typeface="Helvetica Neue Light" panose="02000403000000020004" pitchFamily="2" charset="0"/>
              </a:rPr>
              <a:t>An electrical charge in motion</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510" name="Google Shape;510;g2928e35bcaa_0_7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11" name="Google Shape;511;g2928e35bcaa_0_7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12" name="Google Shape;512;g2928e35bcaa_0_736"/>
          <p:cNvSpPr txBox="1"/>
          <p:nvPr/>
        </p:nvSpPr>
        <p:spPr>
          <a:xfrm>
            <a:off x="367607" y="412411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13" name="Google Shape;513;g2928e35bcaa_0_736"/>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14" name="Google Shape;514;g2928e35bcaa_0_736"/>
          <p:cNvSpPr txBox="1"/>
          <p:nvPr/>
        </p:nvSpPr>
        <p:spPr>
          <a:xfrm>
            <a:off x="1073532" y="30133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The process by which a plant grows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35;g29a0e60ffa9_0_225">
            <a:extLst>
              <a:ext uri="{FF2B5EF4-FFF2-40B4-BE49-F238E27FC236}">
                <a16:creationId xmlns:a16="http://schemas.microsoft.com/office/drawing/2014/main" id="{93D57B53-D571-4E64-5010-279145A792BF}"/>
              </a:ext>
            </a:extLst>
          </p:cNvPr>
          <p:cNvSpPr/>
          <p:nvPr/>
        </p:nvSpPr>
        <p:spPr>
          <a:xfrm>
            <a:off x="380508" y="4031867"/>
            <a:ext cx="4901400" cy="831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 name="Picture 4" descr="A diagram of a machine&#10;&#10;Description automatically generated">
            <a:extLst>
              <a:ext uri="{FF2B5EF4-FFF2-40B4-BE49-F238E27FC236}">
                <a16:creationId xmlns:a16="http://schemas.microsoft.com/office/drawing/2014/main" id="{5A47ECB5-17E8-A65A-F44B-51E0CDC56655}"/>
              </a:ext>
            </a:extLst>
          </p:cNvPr>
          <p:cNvPicPr>
            <a:picLocks noChangeAspect="1"/>
          </p:cNvPicPr>
          <p:nvPr/>
        </p:nvPicPr>
        <p:blipFill>
          <a:blip r:embed="rId3"/>
          <a:stretch>
            <a:fillRect/>
          </a:stretch>
        </p:blipFill>
        <p:spPr>
          <a:xfrm>
            <a:off x="5511521" y="1329249"/>
            <a:ext cx="3113836" cy="1937916"/>
          </a:xfrm>
          <a:prstGeom prst="rect">
            <a:avLst/>
          </a:prstGeom>
        </p:spPr>
      </p:pic>
      <p:sp>
        <p:nvSpPr>
          <p:cNvPr id="541" name="Google Shape;541;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2" name="Google Shape;542;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3" name="Google Shape;543;g25e11802ac4_0_2343"/>
          <p:cNvCxnSpPr>
            <a:stCxn id="544" idx="4"/>
            <a:endCxn id="54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4" name="Google Shape;544;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8" name="Google Shape;54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49" name="Google Shape;549;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50" name="Google Shape;550;g25e11802ac4_0_2343"/>
          <p:cNvCxnSpPr>
            <a:stCxn id="551" idx="4"/>
            <a:endCxn id="5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52" name="Google Shape;552;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53" name="Google Shape;553;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51" name="Google Shape;551;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5" name="Google Shape;555;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56" name="Google Shape;556;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57" name="Google Shape;557;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509;g2928e35bcaa_0_736">
            <a:extLst>
              <a:ext uri="{FF2B5EF4-FFF2-40B4-BE49-F238E27FC236}">
                <a16:creationId xmlns:a16="http://schemas.microsoft.com/office/drawing/2014/main" id="{806CC39B-7D29-EB9F-C600-02D61609AA52}"/>
              </a:ext>
            </a:extLst>
          </p:cNvPr>
          <p:cNvSpPr txBox="1"/>
          <p:nvPr/>
        </p:nvSpPr>
        <p:spPr>
          <a:xfrm>
            <a:off x="515979" y="1401888"/>
            <a:ext cx="4076693"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chemeClr val="dk1"/>
                </a:solidFill>
                <a:latin typeface="Helvetica Neue Light" panose="02000403000000020004" pitchFamily="2" charset="0"/>
                <a:ea typeface="Helvetica Neue Light" panose="02000403000000020004" pitchFamily="2" charset="0"/>
              </a:rPr>
              <a:t>An electrical charge in motion</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3" name="Google Shape;420;g25e11802ac4_0_1886">
            <a:extLst>
              <a:ext uri="{FF2B5EF4-FFF2-40B4-BE49-F238E27FC236}">
                <a16:creationId xmlns:a16="http://schemas.microsoft.com/office/drawing/2014/main" id="{63C40240-233B-149F-4C68-1C74B638F6E1}"/>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4" name="Google Shape;424;g25e11802ac4_0_1886">
            <a:extLst>
              <a:ext uri="{FF2B5EF4-FFF2-40B4-BE49-F238E27FC236}">
                <a16:creationId xmlns:a16="http://schemas.microsoft.com/office/drawing/2014/main" id="{5AA9F06A-B766-EE2F-9429-FE6AA2AE8983}"/>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currents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928e35bcaa_0_91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6" name="Google Shape;566;g2928e35bcaa_0_91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7" name="Google Shape;567;g2928e35bcaa_0_915"/>
          <p:cNvCxnSpPr>
            <a:stCxn id="568" idx="4"/>
            <a:endCxn id="56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9" name="Google Shape;569;g2928e35bcaa_0_91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70" name="Google Shape;570;g2928e35bcaa_0_91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8" name="Google Shape;568;g2928e35bcaa_0_91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71" name="Google Shape;571;g2928e35bcaa_0_915"/>
          <p:cNvSpPr txBox="1"/>
          <p:nvPr/>
        </p:nvSpPr>
        <p:spPr>
          <a:xfrm>
            <a:off x="269300" y="355700"/>
            <a:ext cx="875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i="1"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a:t>
            </a:r>
            <a:r>
              <a:rPr lang="en-US" sz="3000"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 </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solidFill>
                  <a:srgbClr val="000000"/>
                </a:solidFill>
                <a:latin typeface="Calibri"/>
                <a:ea typeface="Calibri"/>
                <a:cs typeface="Calibri"/>
                <a:sym typeface="Calibri"/>
              </a:rPr>
              <a:t>current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72" name="Google Shape;572;g2928e35bcaa_0_915"/>
          <p:cNvSpPr txBox="1"/>
          <p:nvPr/>
        </p:nvSpPr>
        <p:spPr>
          <a:xfrm>
            <a:off x="1073532" y="3122216"/>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343"/>
                </a:solidFill>
                <a:latin typeface="Helvetica Neue Light"/>
                <a:ea typeface="Helvetica Neue Light"/>
                <a:cs typeface="Helvetica Neue Light"/>
                <a:sym typeface="Helvetica Neue Light"/>
              </a:rPr>
              <a:t>A bonfire</a:t>
            </a:r>
            <a:endParaRPr dirty="0">
              <a:solidFill>
                <a:srgbClr val="434343"/>
              </a:solidFill>
            </a:endParaRPr>
          </a:p>
        </p:txBody>
      </p:sp>
      <p:sp>
        <p:nvSpPr>
          <p:cNvPr id="573" name="Google Shape;573;g2928e35bcaa_0_915"/>
          <p:cNvSpPr txBox="1"/>
          <p:nvPr/>
        </p:nvSpPr>
        <p:spPr>
          <a:xfrm>
            <a:off x="1090682" y="41495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Someone opening an umbrella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74" name="Google Shape;574;g2928e35bcaa_0_91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5" name="Google Shape;575;g2928e35bcaa_0_915"/>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A fish swimming in the sea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76" name="Google Shape;576;g2928e35bcaa_0_915"/>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77" name="Google Shape;577;g2928e35bcaa_0_915"/>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78" name="Google Shape;578;g2928e35bcaa_0_915"/>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79" name="Google Shape;579;g2928e35bcaa_0_915"/>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80" name="Google Shape;580;g2928e35bcaa_0_915"/>
          <p:cNvSpPr txBox="1"/>
          <p:nvPr/>
        </p:nvSpPr>
        <p:spPr>
          <a:xfrm>
            <a:off x="1073532" y="5377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Helvetica Neue Light"/>
                <a:ea typeface="Helvetica Neue Light"/>
                <a:cs typeface="Helvetica Neue Light"/>
                <a:sym typeface="Helvetica Neue Light"/>
              </a:rPr>
              <a:t>The flow of energy through wires to light up a lamp</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928e35bcaa_0_91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6" name="Google Shape;566;g2928e35bcaa_0_91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7" name="Google Shape;567;g2928e35bcaa_0_915"/>
          <p:cNvCxnSpPr>
            <a:stCxn id="568" idx="4"/>
            <a:endCxn id="56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9" name="Google Shape;569;g2928e35bcaa_0_91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70" name="Google Shape;570;g2928e35bcaa_0_91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8" name="Google Shape;568;g2928e35bcaa_0_91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71" name="Google Shape;571;g2928e35bcaa_0_915"/>
          <p:cNvSpPr txBox="1"/>
          <p:nvPr/>
        </p:nvSpPr>
        <p:spPr>
          <a:xfrm>
            <a:off x="269300" y="355700"/>
            <a:ext cx="875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i="1"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a:t>
            </a:r>
            <a:r>
              <a:rPr lang="en-US" sz="3000"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 </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solidFill>
                  <a:srgbClr val="000000"/>
                </a:solidFill>
                <a:latin typeface="Calibri"/>
                <a:ea typeface="Calibri"/>
                <a:cs typeface="Calibri"/>
                <a:sym typeface="Calibri"/>
              </a:rPr>
              <a:t>current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72" name="Google Shape;572;g2928e35bcaa_0_915"/>
          <p:cNvSpPr txBox="1"/>
          <p:nvPr/>
        </p:nvSpPr>
        <p:spPr>
          <a:xfrm>
            <a:off x="1073532" y="3122216"/>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343"/>
                </a:solidFill>
                <a:latin typeface="Helvetica Neue Light"/>
                <a:ea typeface="Helvetica Neue Light"/>
                <a:cs typeface="Helvetica Neue Light"/>
                <a:sym typeface="Helvetica Neue Light"/>
              </a:rPr>
              <a:t>A bonfire</a:t>
            </a:r>
            <a:endParaRPr dirty="0">
              <a:solidFill>
                <a:srgbClr val="434343"/>
              </a:solidFill>
            </a:endParaRPr>
          </a:p>
        </p:txBody>
      </p:sp>
      <p:sp>
        <p:nvSpPr>
          <p:cNvPr id="573" name="Google Shape;573;g2928e35bcaa_0_915"/>
          <p:cNvSpPr txBox="1"/>
          <p:nvPr/>
        </p:nvSpPr>
        <p:spPr>
          <a:xfrm>
            <a:off x="1090682" y="41495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Someone opening an umbrella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74" name="Google Shape;574;g2928e35bcaa_0_91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5" name="Google Shape;575;g2928e35bcaa_0_915"/>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A fish swimming in the sea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76" name="Google Shape;576;g2928e35bcaa_0_915"/>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77" name="Google Shape;577;g2928e35bcaa_0_915"/>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78" name="Google Shape;578;g2928e35bcaa_0_915"/>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79" name="Google Shape;579;g2928e35bcaa_0_915"/>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80" name="Google Shape;580;g2928e35bcaa_0_915"/>
          <p:cNvSpPr txBox="1"/>
          <p:nvPr/>
        </p:nvSpPr>
        <p:spPr>
          <a:xfrm>
            <a:off x="1073532" y="5377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Helvetica Neue Light"/>
                <a:ea typeface="Helvetica Neue Light"/>
                <a:cs typeface="Helvetica Neue Light"/>
                <a:sym typeface="Helvetica Neue Light"/>
              </a:rPr>
              <a:t>The flow of energy through wires to light up a lamp</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02;g29a0e60ffa9_0_269">
            <a:extLst>
              <a:ext uri="{FF2B5EF4-FFF2-40B4-BE49-F238E27FC236}">
                <a16:creationId xmlns:a16="http://schemas.microsoft.com/office/drawing/2014/main" id="{9667C355-FC0E-1309-6CBC-C0E6A643D625}"/>
              </a:ext>
            </a:extLst>
          </p:cNvPr>
          <p:cNvSpPr/>
          <p:nvPr/>
        </p:nvSpPr>
        <p:spPr>
          <a:xfrm>
            <a:off x="325968" y="5127222"/>
            <a:ext cx="7744499" cy="961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57079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 name="Picture 4" descr="A diagram of a machine&#10;&#10;Description automatically generated">
            <a:extLst>
              <a:ext uri="{FF2B5EF4-FFF2-40B4-BE49-F238E27FC236}">
                <a16:creationId xmlns:a16="http://schemas.microsoft.com/office/drawing/2014/main" id="{7D1D0FE5-D936-0128-376A-DCD059768014}"/>
              </a:ext>
            </a:extLst>
          </p:cNvPr>
          <p:cNvPicPr>
            <a:picLocks noChangeAspect="1"/>
          </p:cNvPicPr>
          <p:nvPr/>
        </p:nvPicPr>
        <p:blipFill>
          <a:blip r:embed="rId3"/>
          <a:stretch>
            <a:fillRect/>
          </a:stretch>
        </p:blipFill>
        <p:spPr>
          <a:xfrm>
            <a:off x="5511521" y="1329249"/>
            <a:ext cx="3113836" cy="1937916"/>
          </a:xfrm>
          <a:prstGeom prst="rect">
            <a:avLst/>
          </a:prstGeom>
        </p:spPr>
      </p:pic>
      <p:sp>
        <p:nvSpPr>
          <p:cNvPr id="541" name="Google Shape;541;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2" name="Google Shape;542;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3" name="Google Shape;543;g25e11802ac4_0_2343"/>
          <p:cNvCxnSpPr>
            <a:stCxn id="544" idx="4"/>
            <a:endCxn id="54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4" name="Google Shape;544;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8" name="Google Shape;54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49" name="Google Shape;549;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50" name="Google Shape;550;g25e11802ac4_0_2343"/>
          <p:cNvCxnSpPr>
            <a:stCxn id="551" idx="4"/>
            <a:endCxn id="5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52" name="Google Shape;552;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53" name="Google Shape;553;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51" name="Google Shape;551;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5" name="Google Shape;555;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56" name="Google Shape;556;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57" name="Google Shape;557;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509;g2928e35bcaa_0_736">
            <a:extLst>
              <a:ext uri="{FF2B5EF4-FFF2-40B4-BE49-F238E27FC236}">
                <a16:creationId xmlns:a16="http://schemas.microsoft.com/office/drawing/2014/main" id="{806CC39B-7D29-EB9F-C600-02D61609AA52}"/>
              </a:ext>
            </a:extLst>
          </p:cNvPr>
          <p:cNvSpPr txBox="1"/>
          <p:nvPr/>
        </p:nvSpPr>
        <p:spPr>
          <a:xfrm>
            <a:off x="515979" y="1401888"/>
            <a:ext cx="4076693"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chemeClr val="dk1"/>
                </a:solidFill>
                <a:latin typeface="Helvetica Neue Light" panose="02000403000000020004" pitchFamily="2" charset="0"/>
                <a:ea typeface="Helvetica Neue Light" panose="02000403000000020004" pitchFamily="2" charset="0"/>
              </a:rPr>
              <a:t>An electrical charge in motion</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3" name="Google Shape;420;g25e11802ac4_0_1886">
            <a:extLst>
              <a:ext uri="{FF2B5EF4-FFF2-40B4-BE49-F238E27FC236}">
                <a16:creationId xmlns:a16="http://schemas.microsoft.com/office/drawing/2014/main" id="{63C40240-233B-149F-4C68-1C74B638F6E1}"/>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4" name="Google Shape;424;g25e11802ac4_0_1886">
            <a:extLst>
              <a:ext uri="{FF2B5EF4-FFF2-40B4-BE49-F238E27FC236}">
                <a16:creationId xmlns:a16="http://schemas.microsoft.com/office/drawing/2014/main" id="{5AA9F06A-B766-EE2F-9429-FE6AA2AE8983}"/>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currents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6" name="Google Shape;580;g2928e35bcaa_0_915">
            <a:extLst>
              <a:ext uri="{FF2B5EF4-FFF2-40B4-BE49-F238E27FC236}">
                <a16:creationId xmlns:a16="http://schemas.microsoft.com/office/drawing/2014/main" id="{D71E9131-2000-7D4D-4590-4D50BDF024AA}"/>
              </a:ext>
            </a:extLst>
          </p:cNvPr>
          <p:cNvSpPr txBox="1"/>
          <p:nvPr/>
        </p:nvSpPr>
        <p:spPr>
          <a:xfrm>
            <a:off x="675003" y="4391172"/>
            <a:ext cx="305376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Helvetica Neue Light"/>
                <a:ea typeface="Helvetica Neue Light"/>
                <a:cs typeface="Helvetica Neue Light"/>
                <a:sym typeface="Helvetica Neue Light"/>
              </a:rPr>
              <a:t>The flow of energy through wires to light up a lamp</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861759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4" name="Google Shape;634;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5" name="Google Shape;635;g25e11802ac4_0_2536"/>
          <p:cNvCxnSpPr>
            <a:stCxn id="636" idx="4"/>
            <a:endCxn id="63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7" name="Google Shape;637;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8" name="Google Shape;638;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6" name="Google Shape;636;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9" name="Google Shape;639;g25e11802ac4_0_2536"/>
          <p:cNvSpPr txBox="1"/>
          <p:nvPr/>
        </p:nvSpPr>
        <p:spPr>
          <a:xfrm>
            <a:off x="228900" y="203300"/>
            <a:ext cx="8840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i="0" u="sng" strike="noStrike" cap="none" dirty="0">
                <a:solidFill>
                  <a:srgbClr val="000000"/>
                </a:solidFill>
                <a:latin typeface="Calibri"/>
                <a:ea typeface="Calibri"/>
                <a:cs typeface="Calibri"/>
                <a:sym typeface="Calibri"/>
              </a:rPr>
              <a:t>Directions:</a:t>
            </a:r>
            <a:r>
              <a:rPr lang="en-US" sz="2600" b="1" i="0" u="none" strike="noStrike" cap="none" dirty="0">
                <a:solidFill>
                  <a:srgbClr val="000000"/>
                </a:solidFill>
                <a:latin typeface="Calibri"/>
                <a:ea typeface="Calibri"/>
                <a:cs typeface="Calibri"/>
                <a:sym typeface="Calibri"/>
              </a:rPr>
              <a:t> </a:t>
            </a:r>
            <a:r>
              <a:rPr lang="en-US" sz="2600" dirty="0">
                <a:solidFill>
                  <a:srgbClr val="000000"/>
                </a:solidFill>
                <a:latin typeface="Calibri"/>
                <a:ea typeface="Calibri"/>
                <a:cs typeface="Calibri"/>
                <a:sym typeface="Calibri"/>
              </a:rPr>
              <a:t>Choose the correct response for </a:t>
            </a:r>
            <a:r>
              <a:rPr lang="en-US" sz="2600" i="1" dirty="0">
                <a:solidFill>
                  <a:srgbClr val="000000"/>
                </a:solidFill>
                <a:latin typeface="Calibri"/>
                <a:ea typeface="Calibri"/>
                <a:cs typeface="Calibri"/>
                <a:sym typeface="Calibri"/>
              </a:rPr>
              <a:t>“how do currents impact my life?” </a:t>
            </a:r>
            <a:r>
              <a:rPr lang="en-US" sz="2600" dirty="0">
                <a:solidFill>
                  <a:srgbClr val="000000"/>
                </a:solidFill>
                <a:latin typeface="Calibri"/>
                <a:ea typeface="Calibri"/>
                <a:cs typeface="Calibri"/>
                <a:sym typeface="Calibri"/>
              </a:rPr>
              <a:t>from the choices below.</a:t>
            </a:r>
            <a:endParaRPr sz="2600" b="0" i="0" u="none" strike="noStrike" cap="none" dirty="0">
              <a:solidFill>
                <a:srgbClr val="000000"/>
              </a:solidFill>
              <a:latin typeface="Arial"/>
              <a:ea typeface="Arial"/>
              <a:cs typeface="Arial"/>
              <a:sym typeface="Arial"/>
            </a:endParaRPr>
          </a:p>
        </p:txBody>
      </p:sp>
      <p:sp>
        <p:nvSpPr>
          <p:cNvPr id="640" name="Google Shape;640;g25e11802ac4_0_2536"/>
          <p:cNvSpPr txBox="1"/>
          <p:nvPr/>
        </p:nvSpPr>
        <p:spPr>
          <a:xfrm>
            <a:off x="976407" y="52545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434343"/>
                </a:solidFill>
                <a:latin typeface="Helvetica Neue Light"/>
                <a:ea typeface="Helvetica Neue Light"/>
                <a:cs typeface="Helvetica Neue Light"/>
                <a:sym typeface="Helvetica Neue Light"/>
              </a:rPr>
              <a:t>Currents show us how animals and plants work and live together in one spot.</a:t>
            </a:r>
            <a:endParaRPr sz="1200" dirty="0">
              <a:solidFill>
                <a:srgbClr val="434343"/>
              </a:solidFill>
            </a:endParaRPr>
          </a:p>
        </p:txBody>
      </p:sp>
      <p:sp>
        <p:nvSpPr>
          <p:cNvPr id="641" name="Google Shape;641;g25e11802ac4_0_2536"/>
          <p:cNvSpPr txBox="1"/>
          <p:nvPr/>
        </p:nvSpPr>
        <p:spPr>
          <a:xfrm>
            <a:off x="924957" y="4031804"/>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200" dirty="0">
                <a:solidFill>
                  <a:srgbClr val="43464D"/>
                </a:solidFill>
                <a:latin typeface="Helvetica Neue Light"/>
                <a:ea typeface="Helvetica Neue Light"/>
                <a:cs typeface="Helvetica Neue Light"/>
                <a:sym typeface="Helvetica Neue Light"/>
              </a:rPr>
              <a:t>Currents are the powerhouse of the cell and help my cells divide to heal my injuries.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42" name="Google Shape;642;g25e11802ac4_0_2536"/>
          <p:cNvSpPr txBox="1"/>
          <p:nvPr/>
        </p:nvSpPr>
        <p:spPr>
          <a:xfrm>
            <a:off x="976407" y="1409078"/>
            <a:ext cx="7977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43464D"/>
                </a:solidFill>
                <a:latin typeface="Helvetica Neue Light"/>
                <a:ea typeface="Helvetica Neue Light"/>
                <a:cs typeface="Helvetica Neue Light"/>
                <a:sym typeface="Helvetica Neue Light"/>
              </a:rPr>
              <a:t>Currents teach us how weather works so we can build environments to protect ourselves and live life in.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43" name="Google Shape;643;g25e11802ac4_0_2536"/>
          <p:cNvSpPr txBox="1"/>
          <p:nvPr/>
        </p:nvSpPr>
        <p:spPr>
          <a:xfrm>
            <a:off x="380509" y="1456047"/>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A</a:t>
            </a:r>
            <a:endParaRPr sz="1600"/>
          </a:p>
        </p:txBody>
      </p:sp>
      <p:sp>
        <p:nvSpPr>
          <p:cNvPr id="644" name="Google Shape;644;g25e11802ac4_0_2536"/>
          <p:cNvSpPr txBox="1"/>
          <p:nvPr/>
        </p:nvSpPr>
        <p:spPr>
          <a:xfrm>
            <a:off x="380508" y="2734264"/>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B</a:t>
            </a:r>
            <a:endParaRPr sz="1600"/>
          </a:p>
        </p:txBody>
      </p:sp>
      <p:sp>
        <p:nvSpPr>
          <p:cNvPr id="645" name="Google Shape;645;g25e11802ac4_0_2536"/>
          <p:cNvSpPr txBox="1"/>
          <p:nvPr/>
        </p:nvSpPr>
        <p:spPr>
          <a:xfrm>
            <a:off x="393332" y="4031804"/>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C</a:t>
            </a:r>
            <a:endParaRPr sz="1600"/>
          </a:p>
        </p:txBody>
      </p:sp>
      <p:sp>
        <p:nvSpPr>
          <p:cNvPr id="646" name="Google Shape;646;g25e11802ac4_0_2536"/>
          <p:cNvSpPr txBox="1"/>
          <p:nvPr/>
        </p:nvSpPr>
        <p:spPr>
          <a:xfrm>
            <a:off x="393330" y="5285345"/>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D</a:t>
            </a:r>
            <a:endParaRPr sz="1600"/>
          </a:p>
        </p:txBody>
      </p:sp>
      <p:sp>
        <p:nvSpPr>
          <p:cNvPr id="647" name="Google Shape;647;g25e11802ac4_0_2536"/>
          <p:cNvSpPr txBox="1"/>
          <p:nvPr/>
        </p:nvSpPr>
        <p:spPr>
          <a:xfrm>
            <a:off x="924957" y="2657336"/>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0F0F0F"/>
                </a:solidFill>
                <a:effectLst/>
                <a:latin typeface="Helvetica Neue Light" panose="02000403000000020004" pitchFamily="2" charset="0"/>
                <a:ea typeface="Helvetica Neue Light" panose="02000403000000020004" pitchFamily="2" charset="0"/>
              </a:rPr>
              <a:t>Currents make lights work and charge your devices making your everyday activities more convenient.</a:t>
            </a:r>
            <a:endParaRPr sz="22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4" name="Google Shape;634;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5" name="Google Shape;635;g25e11802ac4_0_2536"/>
          <p:cNvCxnSpPr>
            <a:stCxn id="636" idx="4"/>
            <a:endCxn id="63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7" name="Google Shape;637;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8" name="Google Shape;638;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6" name="Google Shape;636;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9" name="Google Shape;639;g25e11802ac4_0_2536"/>
          <p:cNvSpPr txBox="1"/>
          <p:nvPr/>
        </p:nvSpPr>
        <p:spPr>
          <a:xfrm>
            <a:off x="228900" y="203300"/>
            <a:ext cx="8840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i="0" u="sng" strike="noStrike" cap="none" dirty="0">
                <a:solidFill>
                  <a:srgbClr val="000000"/>
                </a:solidFill>
                <a:latin typeface="Calibri"/>
                <a:ea typeface="Calibri"/>
                <a:cs typeface="Calibri"/>
                <a:sym typeface="Calibri"/>
              </a:rPr>
              <a:t>Directions:</a:t>
            </a:r>
            <a:r>
              <a:rPr lang="en-US" sz="2600" b="1" i="0" u="none" strike="noStrike" cap="none" dirty="0">
                <a:solidFill>
                  <a:srgbClr val="000000"/>
                </a:solidFill>
                <a:latin typeface="Calibri"/>
                <a:ea typeface="Calibri"/>
                <a:cs typeface="Calibri"/>
                <a:sym typeface="Calibri"/>
              </a:rPr>
              <a:t> </a:t>
            </a:r>
            <a:r>
              <a:rPr lang="en-US" sz="2600" dirty="0">
                <a:solidFill>
                  <a:srgbClr val="000000"/>
                </a:solidFill>
                <a:latin typeface="Calibri"/>
                <a:ea typeface="Calibri"/>
                <a:cs typeface="Calibri"/>
                <a:sym typeface="Calibri"/>
              </a:rPr>
              <a:t>Choose the correct response for </a:t>
            </a:r>
            <a:r>
              <a:rPr lang="en-US" sz="2600" i="1" dirty="0">
                <a:solidFill>
                  <a:srgbClr val="000000"/>
                </a:solidFill>
                <a:latin typeface="Calibri"/>
                <a:ea typeface="Calibri"/>
                <a:cs typeface="Calibri"/>
                <a:sym typeface="Calibri"/>
              </a:rPr>
              <a:t>“how do currents impact my life?” </a:t>
            </a:r>
            <a:r>
              <a:rPr lang="en-US" sz="2600" dirty="0">
                <a:solidFill>
                  <a:srgbClr val="000000"/>
                </a:solidFill>
                <a:latin typeface="Calibri"/>
                <a:ea typeface="Calibri"/>
                <a:cs typeface="Calibri"/>
                <a:sym typeface="Calibri"/>
              </a:rPr>
              <a:t>from the choices below.</a:t>
            </a:r>
            <a:endParaRPr sz="2600" b="0" i="0" u="none" strike="noStrike" cap="none" dirty="0">
              <a:solidFill>
                <a:srgbClr val="000000"/>
              </a:solidFill>
              <a:latin typeface="Arial"/>
              <a:ea typeface="Arial"/>
              <a:cs typeface="Arial"/>
              <a:sym typeface="Arial"/>
            </a:endParaRPr>
          </a:p>
        </p:txBody>
      </p:sp>
      <p:sp>
        <p:nvSpPr>
          <p:cNvPr id="640" name="Google Shape;640;g25e11802ac4_0_2536"/>
          <p:cNvSpPr txBox="1"/>
          <p:nvPr/>
        </p:nvSpPr>
        <p:spPr>
          <a:xfrm>
            <a:off x="976407" y="5254590"/>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434343"/>
                </a:solidFill>
                <a:latin typeface="Helvetica Neue Light"/>
                <a:ea typeface="Helvetica Neue Light"/>
                <a:cs typeface="Helvetica Neue Light"/>
                <a:sym typeface="Helvetica Neue Light"/>
              </a:rPr>
              <a:t>Currents show us how animals and plants work and live together in one spot.</a:t>
            </a:r>
            <a:endParaRPr sz="1200" dirty="0">
              <a:solidFill>
                <a:srgbClr val="434343"/>
              </a:solidFill>
            </a:endParaRPr>
          </a:p>
        </p:txBody>
      </p:sp>
      <p:sp>
        <p:nvSpPr>
          <p:cNvPr id="641" name="Google Shape;641;g25e11802ac4_0_2536"/>
          <p:cNvSpPr txBox="1"/>
          <p:nvPr/>
        </p:nvSpPr>
        <p:spPr>
          <a:xfrm>
            <a:off x="924957" y="4031804"/>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200" dirty="0">
                <a:solidFill>
                  <a:srgbClr val="43464D"/>
                </a:solidFill>
                <a:latin typeface="Helvetica Neue Light"/>
                <a:ea typeface="Helvetica Neue Light"/>
                <a:cs typeface="Helvetica Neue Light"/>
                <a:sym typeface="Helvetica Neue Light"/>
              </a:rPr>
              <a:t>Currents are the powerhouse of the cell and help my cells divide to heal my injuries.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42" name="Google Shape;642;g25e11802ac4_0_2536"/>
          <p:cNvSpPr txBox="1"/>
          <p:nvPr/>
        </p:nvSpPr>
        <p:spPr>
          <a:xfrm>
            <a:off x="976407" y="1409078"/>
            <a:ext cx="7977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43464D"/>
                </a:solidFill>
                <a:latin typeface="Helvetica Neue Light"/>
                <a:ea typeface="Helvetica Neue Light"/>
                <a:cs typeface="Helvetica Neue Light"/>
                <a:sym typeface="Helvetica Neue Light"/>
              </a:rPr>
              <a:t>Currents teach us how weather works so we can build environments to protect ourselves and live life in.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43" name="Google Shape;643;g25e11802ac4_0_2536"/>
          <p:cNvSpPr txBox="1"/>
          <p:nvPr/>
        </p:nvSpPr>
        <p:spPr>
          <a:xfrm>
            <a:off x="380509" y="1456047"/>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A</a:t>
            </a:r>
            <a:endParaRPr sz="1600"/>
          </a:p>
        </p:txBody>
      </p:sp>
      <p:sp>
        <p:nvSpPr>
          <p:cNvPr id="644" name="Google Shape;644;g25e11802ac4_0_2536"/>
          <p:cNvSpPr txBox="1"/>
          <p:nvPr/>
        </p:nvSpPr>
        <p:spPr>
          <a:xfrm>
            <a:off x="380508" y="2734264"/>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B</a:t>
            </a:r>
            <a:endParaRPr sz="1600"/>
          </a:p>
        </p:txBody>
      </p:sp>
      <p:sp>
        <p:nvSpPr>
          <p:cNvPr id="645" name="Google Shape;645;g25e11802ac4_0_2536"/>
          <p:cNvSpPr txBox="1"/>
          <p:nvPr/>
        </p:nvSpPr>
        <p:spPr>
          <a:xfrm>
            <a:off x="393332" y="4031804"/>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C</a:t>
            </a:r>
            <a:endParaRPr sz="1600"/>
          </a:p>
        </p:txBody>
      </p:sp>
      <p:sp>
        <p:nvSpPr>
          <p:cNvPr id="646" name="Google Shape;646;g25e11802ac4_0_2536"/>
          <p:cNvSpPr txBox="1"/>
          <p:nvPr/>
        </p:nvSpPr>
        <p:spPr>
          <a:xfrm>
            <a:off x="393330" y="5285345"/>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D</a:t>
            </a:r>
            <a:endParaRPr sz="1600"/>
          </a:p>
        </p:txBody>
      </p:sp>
      <p:sp>
        <p:nvSpPr>
          <p:cNvPr id="647" name="Google Shape;647;g25e11802ac4_0_2536"/>
          <p:cNvSpPr txBox="1"/>
          <p:nvPr/>
        </p:nvSpPr>
        <p:spPr>
          <a:xfrm>
            <a:off x="924957" y="2657336"/>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0F0F0F"/>
                </a:solidFill>
                <a:effectLst/>
                <a:latin typeface="Helvetica Neue Light" panose="02000403000000020004" pitchFamily="2" charset="0"/>
                <a:ea typeface="Helvetica Neue Light" panose="02000403000000020004" pitchFamily="2" charset="0"/>
              </a:rPr>
              <a:t>Currents make lights work and charge your devices making your everyday activities more convenient.</a:t>
            </a:r>
            <a:endParaRPr sz="22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2" name="Google Shape;668;g29a0e60ffa9_0_327">
            <a:extLst>
              <a:ext uri="{FF2B5EF4-FFF2-40B4-BE49-F238E27FC236}">
                <a16:creationId xmlns:a16="http://schemas.microsoft.com/office/drawing/2014/main" id="{1F7C3457-DC0F-E500-5353-317F2B9507E6}"/>
              </a:ext>
            </a:extLst>
          </p:cNvPr>
          <p:cNvSpPr/>
          <p:nvPr/>
        </p:nvSpPr>
        <p:spPr>
          <a:xfrm>
            <a:off x="189137" y="2601725"/>
            <a:ext cx="8351480" cy="961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94320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pic>
        <p:nvPicPr>
          <p:cNvPr id="2" name="Google Shape;208;p37">
            <a:extLst>
              <a:ext uri="{FF2B5EF4-FFF2-40B4-BE49-F238E27FC236}">
                <a16:creationId xmlns:a16="http://schemas.microsoft.com/office/drawing/2014/main" id="{E14021BC-F1AB-5841-0742-DDA5CD5AF9D3}"/>
              </a:ext>
            </a:extLst>
          </p:cNvPr>
          <p:cNvPicPr preferRelativeResize="0"/>
          <p:nvPr/>
        </p:nvPicPr>
        <p:blipFill>
          <a:blip r:embed="rId3">
            <a:alphaModFix/>
          </a:blip>
          <a:stretch>
            <a:fillRect/>
          </a:stretch>
        </p:blipFill>
        <p:spPr>
          <a:xfrm>
            <a:off x="2543424" y="2182878"/>
            <a:ext cx="4057149" cy="3878001"/>
          </a:xfrm>
          <a:prstGeom prst="rect">
            <a:avLst/>
          </a:prstGeom>
          <a:noFill/>
          <a:ln>
            <a:noFill/>
          </a:ln>
        </p:spPr>
      </p:pic>
      <p:sp>
        <p:nvSpPr>
          <p:cNvPr id="3" name="Google Shape;230;p40">
            <a:extLst>
              <a:ext uri="{FF2B5EF4-FFF2-40B4-BE49-F238E27FC236}">
                <a16:creationId xmlns:a16="http://schemas.microsoft.com/office/drawing/2014/main" id="{9B8BB7AA-420F-5539-391D-B60DF2548871}"/>
              </a:ext>
            </a:extLst>
          </p:cNvPr>
          <p:cNvSpPr txBox="1"/>
          <p:nvPr/>
        </p:nvSpPr>
        <p:spPr>
          <a:xfrm>
            <a:off x="668849" y="797121"/>
            <a:ext cx="7806300" cy="80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 sz="3600" b="1" i="0" u="sng" strike="noStrike" cap="none" dirty="0">
                <a:solidFill>
                  <a:srgbClr val="0C0C0C"/>
                </a:solidFill>
                <a:latin typeface="Calibri"/>
                <a:ea typeface="Calibri"/>
                <a:cs typeface="Calibri"/>
                <a:sym typeface="Calibri"/>
              </a:rPr>
              <a:t>Electron</a:t>
            </a:r>
            <a:r>
              <a:rPr lang="en" sz="3600" b="1" i="0" u="none" strike="noStrike" cap="none" dirty="0">
                <a:solidFill>
                  <a:srgbClr val="0C0C0C"/>
                </a:solidFill>
                <a:latin typeface="Calibri"/>
                <a:ea typeface="Calibri"/>
                <a:cs typeface="Calibri"/>
                <a:sym typeface="Calibri"/>
              </a:rPr>
              <a:t>: </a:t>
            </a:r>
            <a:r>
              <a:rPr lang="en" sz="3600" b="0" i="0" u="none" strike="noStrike" cap="none" dirty="0">
                <a:solidFill>
                  <a:srgbClr val="0C0C0C"/>
                </a:solidFill>
                <a:latin typeface="Calibri"/>
                <a:ea typeface="Calibri"/>
                <a:cs typeface="Calibri"/>
                <a:sym typeface="Calibri"/>
              </a:rPr>
              <a:t>negatively charged particle that orbits the nucleus of an atom</a:t>
            </a:r>
            <a:endParaRPr sz="3600" b="1" i="0" u="none" strike="noStrike" cap="none" dirty="0">
              <a:solidFill>
                <a:srgbClr val="FF0000"/>
              </a:solidFill>
              <a:latin typeface="Calibri"/>
              <a:ea typeface="Calibri"/>
              <a:cs typeface="Calibri"/>
              <a:sym typeface="Calibri"/>
            </a:endParaRPr>
          </a:p>
        </p:txBody>
      </p:sp>
      <p:sp>
        <p:nvSpPr>
          <p:cNvPr id="4" name="Google Shape;149;g2936c336ece_0_739" descr="Rewind">
            <a:extLst>
              <a:ext uri="{FF2B5EF4-FFF2-40B4-BE49-F238E27FC236}">
                <a16:creationId xmlns:a16="http://schemas.microsoft.com/office/drawing/2014/main" id="{3679AB80-648C-2706-F7CA-7E4F897FD78D}"/>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 name="Picture 4" descr="A diagram of a machine&#10;&#10;Description automatically generated">
            <a:extLst>
              <a:ext uri="{FF2B5EF4-FFF2-40B4-BE49-F238E27FC236}">
                <a16:creationId xmlns:a16="http://schemas.microsoft.com/office/drawing/2014/main" id="{7D1D0FE5-D936-0128-376A-DCD059768014}"/>
              </a:ext>
            </a:extLst>
          </p:cNvPr>
          <p:cNvPicPr>
            <a:picLocks noChangeAspect="1"/>
          </p:cNvPicPr>
          <p:nvPr/>
        </p:nvPicPr>
        <p:blipFill>
          <a:blip r:embed="rId3"/>
          <a:stretch>
            <a:fillRect/>
          </a:stretch>
        </p:blipFill>
        <p:spPr>
          <a:xfrm>
            <a:off x="5511521" y="1329249"/>
            <a:ext cx="3113836" cy="1937916"/>
          </a:xfrm>
          <a:prstGeom prst="rect">
            <a:avLst/>
          </a:prstGeom>
        </p:spPr>
      </p:pic>
      <p:sp>
        <p:nvSpPr>
          <p:cNvPr id="541" name="Google Shape;541;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2" name="Google Shape;542;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3" name="Google Shape;543;g25e11802ac4_0_2343"/>
          <p:cNvCxnSpPr>
            <a:stCxn id="544" idx="4"/>
            <a:endCxn id="54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4" name="Google Shape;544;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8" name="Google Shape;54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49" name="Google Shape;549;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50" name="Google Shape;550;g25e11802ac4_0_2343"/>
          <p:cNvCxnSpPr>
            <a:stCxn id="551" idx="4"/>
            <a:endCxn id="5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52" name="Google Shape;552;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53" name="Google Shape;553;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51" name="Google Shape;551;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5" name="Google Shape;555;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56" name="Google Shape;556;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57" name="Google Shape;557;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509;g2928e35bcaa_0_736">
            <a:extLst>
              <a:ext uri="{FF2B5EF4-FFF2-40B4-BE49-F238E27FC236}">
                <a16:creationId xmlns:a16="http://schemas.microsoft.com/office/drawing/2014/main" id="{806CC39B-7D29-EB9F-C600-02D61609AA52}"/>
              </a:ext>
            </a:extLst>
          </p:cNvPr>
          <p:cNvSpPr txBox="1"/>
          <p:nvPr/>
        </p:nvSpPr>
        <p:spPr>
          <a:xfrm>
            <a:off x="515979" y="1401888"/>
            <a:ext cx="4076693"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chemeClr val="dk1"/>
                </a:solidFill>
                <a:latin typeface="Helvetica Neue Light" panose="02000403000000020004" pitchFamily="2" charset="0"/>
                <a:ea typeface="Helvetica Neue Light" panose="02000403000000020004" pitchFamily="2" charset="0"/>
              </a:rPr>
              <a:t>An electrical charge in motion</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
        <p:nvSpPr>
          <p:cNvPr id="3" name="Google Shape;420;g25e11802ac4_0_1886">
            <a:extLst>
              <a:ext uri="{FF2B5EF4-FFF2-40B4-BE49-F238E27FC236}">
                <a16:creationId xmlns:a16="http://schemas.microsoft.com/office/drawing/2014/main" id="{63C40240-233B-149F-4C68-1C74B638F6E1}"/>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4" name="Google Shape;424;g25e11802ac4_0_1886">
            <a:extLst>
              <a:ext uri="{FF2B5EF4-FFF2-40B4-BE49-F238E27FC236}">
                <a16:creationId xmlns:a16="http://schemas.microsoft.com/office/drawing/2014/main" id="{5AA9F06A-B766-EE2F-9429-FE6AA2AE8983}"/>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currents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6" name="Google Shape;580;g2928e35bcaa_0_915">
            <a:extLst>
              <a:ext uri="{FF2B5EF4-FFF2-40B4-BE49-F238E27FC236}">
                <a16:creationId xmlns:a16="http://schemas.microsoft.com/office/drawing/2014/main" id="{D71E9131-2000-7D4D-4590-4D50BDF024AA}"/>
              </a:ext>
            </a:extLst>
          </p:cNvPr>
          <p:cNvSpPr txBox="1"/>
          <p:nvPr/>
        </p:nvSpPr>
        <p:spPr>
          <a:xfrm>
            <a:off x="675003" y="4391172"/>
            <a:ext cx="305376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Helvetica Neue Light"/>
                <a:ea typeface="Helvetica Neue Light"/>
                <a:cs typeface="Helvetica Neue Light"/>
                <a:sym typeface="Helvetica Neue Light"/>
              </a:rPr>
              <a:t>The flow of energy through wires to light up a lamp</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 name="Google Shape;647;g25e11802ac4_0_2536">
            <a:extLst>
              <a:ext uri="{FF2B5EF4-FFF2-40B4-BE49-F238E27FC236}">
                <a16:creationId xmlns:a16="http://schemas.microsoft.com/office/drawing/2014/main" id="{D6A5EAC1-FF56-FC03-E766-22DD1E52AD3E}"/>
              </a:ext>
            </a:extLst>
          </p:cNvPr>
          <p:cNvSpPr txBox="1"/>
          <p:nvPr/>
        </p:nvSpPr>
        <p:spPr>
          <a:xfrm>
            <a:off x="5247882" y="4589561"/>
            <a:ext cx="360282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0F0F0F"/>
                </a:solidFill>
                <a:effectLst/>
                <a:latin typeface="Helvetica Neue Light" panose="02000403000000020004" pitchFamily="2" charset="0"/>
                <a:ea typeface="Helvetica Neue Light" panose="02000403000000020004" pitchFamily="2" charset="0"/>
              </a:rPr>
              <a:t>Currents make lights work and charge your devices making your everyday activities more convenient.</a:t>
            </a:r>
            <a:endParaRPr sz="2200" u="none" strike="noStrike" cap="none" dirty="0">
              <a:solidFill>
                <a:srgbClr val="000000"/>
              </a:solidFill>
              <a:latin typeface="Helvetica Neue Light" panose="02000403000000020004" pitchFamily="2" charset="0"/>
              <a:ea typeface="Helvetica Neue Light" panose="02000403000000020004" pitchFamily="2" charset="0"/>
              <a:cs typeface="Helvetica Neue Light"/>
              <a:sym typeface="Helvetica Neue Light"/>
            </a:endParaRPr>
          </a:p>
        </p:txBody>
      </p:sp>
    </p:spTree>
    <p:extLst>
      <p:ext uri="{BB962C8B-B14F-4D97-AF65-F5344CB8AC3E}">
        <p14:creationId xmlns:p14="http://schemas.microsoft.com/office/powerpoint/2010/main" val="3025899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01" name="Google Shape;701;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36c336ece_0_655"/>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600" b="1" u="sng" dirty="0">
                <a:solidFill>
                  <a:schemeClr val="dk1"/>
                </a:solidFill>
              </a:rPr>
              <a:t>Current</a:t>
            </a:r>
            <a:r>
              <a:rPr lang="en-US" sz="3600" b="1" dirty="0">
                <a:solidFill>
                  <a:schemeClr val="dk1"/>
                </a:solidFill>
              </a:rPr>
              <a:t>: </a:t>
            </a:r>
            <a:r>
              <a:rPr lang="en-US" sz="3600" dirty="0">
                <a:solidFill>
                  <a:schemeClr val="dk1"/>
                </a:solidFill>
              </a:rPr>
              <a:t>an electrical charge in motion</a:t>
            </a:r>
            <a:endParaRPr sz="3600" dirty="0"/>
          </a:p>
        </p:txBody>
      </p:sp>
      <p:pic>
        <p:nvPicPr>
          <p:cNvPr id="158" name="Google Shape;158;g2936c336ece_0_655"/>
          <p:cNvPicPr preferRelativeResize="0"/>
          <p:nvPr/>
        </p:nvPicPr>
        <p:blipFill>
          <a:blip r:embed="rId3">
            <a:alphaModFix/>
          </a:blip>
          <a:stretch>
            <a:fillRect/>
          </a:stretch>
        </p:blipFill>
        <p:spPr>
          <a:xfrm>
            <a:off x="1692801" y="2213125"/>
            <a:ext cx="5758400" cy="3390949"/>
          </a:xfrm>
          <a:prstGeom prst="rect">
            <a:avLst/>
          </a:prstGeom>
          <a:noFill/>
          <a:ln>
            <a:noFill/>
          </a:ln>
        </p:spPr>
      </p:pic>
      <p:sp>
        <p:nvSpPr>
          <p:cNvPr id="4" name="Google Shape;707;g29a0e60ffa9_0_363" descr="Rewind">
            <a:extLst>
              <a:ext uri="{FF2B5EF4-FFF2-40B4-BE49-F238E27FC236}">
                <a16:creationId xmlns:a16="http://schemas.microsoft.com/office/drawing/2014/main" id="{653FDE00-BDA5-0388-59E5-67C8D8A2890D}"/>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0735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936c336ece_0_30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936c336ece_0_300"/>
          <p:cNvSpPr txBox="1"/>
          <p:nvPr/>
        </p:nvSpPr>
        <p:spPr>
          <a:xfrm>
            <a:off x="722555" y="298084"/>
            <a:ext cx="820950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600" b="1" i="0" u="none" strike="noStrike" cap="none" dirty="0">
                <a:solidFill>
                  <a:schemeClr val="dk1"/>
                </a:solidFill>
                <a:latin typeface="Calibri"/>
                <a:ea typeface="Calibri"/>
                <a:cs typeface="Calibri"/>
                <a:sym typeface="Calibri"/>
              </a:rPr>
              <a:t>Big Question: </a:t>
            </a:r>
            <a:r>
              <a:rPr lang="en-US" sz="3600" b="0" i="0" dirty="0">
                <a:solidFill>
                  <a:srgbClr val="374151"/>
                </a:solidFill>
                <a:effectLst/>
                <a:latin typeface="Söhne"/>
              </a:rPr>
              <a:t>How does electricity moving through wires make things work, and why is it important for us to know about it to use electricity safely at home?</a:t>
            </a:r>
            <a:endParaRPr lang="en-US" sz="3600" b="0" i="0" u="none" strike="noStrike" cap="none" dirty="0">
              <a:solidFill>
                <a:srgbClr val="000000"/>
              </a:solidFill>
              <a:latin typeface="Arial"/>
              <a:ea typeface="Arial"/>
              <a:cs typeface="Arial"/>
              <a:sym typeface="Arial"/>
            </a:endParaRPr>
          </a:p>
        </p:txBody>
      </p:sp>
      <p:pic>
        <p:nvPicPr>
          <p:cNvPr id="3" name="Picture 2" descr="Electrical wires with lightning coming out of them&#10;&#10;Description automatically generated">
            <a:extLst>
              <a:ext uri="{FF2B5EF4-FFF2-40B4-BE49-F238E27FC236}">
                <a16:creationId xmlns:a16="http://schemas.microsoft.com/office/drawing/2014/main" id="{0D1D8DA9-42DA-6557-C9BA-DE1411520095}"/>
              </a:ext>
            </a:extLst>
          </p:cNvPr>
          <p:cNvPicPr>
            <a:picLocks noChangeAspect="1"/>
          </p:cNvPicPr>
          <p:nvPr/>
        </p:nvPicPr>
        <p:blipFill>
          <a:blip r:embed="rId4"/>
          <a:stretch>
            <a:fillRect/>
          </a:stretch>
        </p:blipFill>
        <p:spPr>
          <a:xfrm>
            <a:off x="0" y="2992317"/>
            <a:ext cx="4921874" cy="3026664"/>
          </a:xfrm>
          <a:prstGeom prst="rect">
            <a:avLst/>
          </a:prstGeom>
        </p:spPr>
      </p:pic>
      <p:pic>
        <p:nvPicPr>
          <p:cNvPr id="5" name="Picture 4" descr="A group of electronics on a pink surface&#10;&#10;Description automatically generated">
            <a:extLst>
              <a:ext uri="{FF2B5EF4-FFF2-40B4-BE49-F238E27FC236}">
                <a16:creationId xmlns:a16="http://schemas.microsoft.com/office/drawing/2014/main" id="{09ED4713-78F4-D399-35C9-393BD77D211F}"/>
              </a:ext>
            </a:extLst>
          </p:cNvPr>
          <p:cNvPicPr>
            <a:picLocks noChangeAspect="1"/>
          </p:cNvPicPr>
          <p:nvPr/>
        </p:nvPicPr>
        <p:blipFill>
          <a:blip r:embed="rId5"/>
          <a:stretch>
            <a:fillRect/>
          </a:stretch>
        </p:blipFill>
        <p:spPr>
          <a:xfrm>
            <a:off x="4572000" y="2992317"/>
            <a:ext cx="4572000" cy="3030731"/>
          </a:xfrm>
          <a:prstGeom prst="rect">
            <a:avLst/>
          </a:prstGeom>
        </p:spPr>
      </p:pic>
    </p:spTree>
    <p:extLst>
      <p:ext uri="{BB962C8B-B14F-4D97-AF65-F5344CB8AC3E}">
        <p14:creationId xmlns:p14="http://schemas.microsoft.com/office/powerpoint/2010/main" val="3761878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29a0e60ffa9_0_371"/>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734" name="Google Shape;734;g29a0e60ffa9_0_371"/>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dirty="0">
                <a:solidFill>
                  <a:schemeClr val="hlink"/>
                </a:solidFill>
                <a:latin typeface="Calibri"/>
                <a:ea typeface="Calibri"/>
                <a:cs typeface="Calibri"/>
                <a:sym typeface="Calibri"/>
                <a:hlinkClick r:id="rId3"/>
              </a:rPr>
              <a:t>BrainPOP Circuit Builder</a:t>
            </a:r>
            <a:endParaRPr sz="1400" b="0" i="0" u="none" strike="noStrike" cap="none" dirty="0">
              <a:solidFill>
                <a:srgbClr val="000000"/>
              </a:solidFill>
              <a:latin typeface="Arial"/>
              <a:ea typeface="Arial"/>
              <a:cs typeface="Arial"/>
              <a:sym typeface="Arial"/>
            </a:endParaRPr>
          </a:p>
        </p:txBody>
      </p:sp>
      <p:pic>
        <p:nvPicPr>
          <p:cNvPr id="735" name="Google Shape;735;g29a0e60ffa9_0_37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736" name="Google Shape;736;g29a0e60ffa9_0_371"/>
          <p:cNvSpPr txBox="1"/>
          <p:nvPr/>
        </p:nvSpPr>
        <p:spPr>
          <a:xfrm>
            <a:off x="411982" y="2230734"/>
            <a:ext cx="25524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 simulation to deepen your understanding of </a:t>
            </a:r>
            <a:r>
              <a:rPr lang="en-US" sz="1800" i="1">
                <a:solidFill>
                  <a:schemeClr val="dk1"/>
                </a:solidFill>
                <a:latin typeface="Calibri"/>
                <a:ea typeface="Calibri"/>
                <a:cs typeface="Calibri"/>
                <a:sym typeface="Calibri"/>
              </a:rPr>
              <a:t>circuits.</a:t>
            </a:r>
            <a:endParaRPr sz="1400" b="0" i="0" u="none" strike="noStrike" cap="none">
              <a:solidFill>
                <a:srgbClr val="000000"/>
              </a:solidFill>
              <a:latin typeface="Arial"/>
              <a:ea typeface="Arial"/>
              <a:cs typeface="Arial"/>
              <a:sym typeface="Arial"/>
            </a:endParaRPr>
          </a:p>
        </p:txBody>
      </p:sp>
      <p:sp>
        <p:nvSpPr>
          <p:cNvPr id="737" name="Google Shape;737;g29a0e60ffa9_0_371"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8" name="Google Shape;738;g29a0e60ffa9_0_371"/>
          <p:cNvPicPr preferRelativeResize="0"/>
          <p:nvPr/>
        </p:nvPicPr>
        <p:blipFill>
          <a:blip r:embed="rId6">
            <a:alphaModFix/>
          </a:blip>
          <a:stretch>
            <a:fillRect/>
          </a:stretch>
        </p:blipFill>
        <p:spPr>
          <a:xfrm>
            <a:off x="3116782" y="2405804"/>
            <a:ext cx="5874819" cy="345131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50" name="Google Shape;750;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51" name="Google Shape;751;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52" name="Google Shape;752;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53" name="Google Shape;753;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771750" y="460358"/>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Electricity</a:t>
            </a:r>
            <a:r>
              <a:rPr lang="en-US" b="1" dirty="0">
                <a:solidFill>
                  <a:schemeClr val="dk1"/>
                </a:solidFill>
              </a:rPr>
              <a:t>: </a:t>
            </a:r>
            <a:r>
              <a:rPr lang="en-US" dirty="0">
                <a:solidFill>
                  <a:schemeClr val="dk1"/>
                </a:solidFill>
              </a:rPr>
              <a:t>electrical energy transformed into different forms of energy to meet needs</a:t>
            </a:r>
            <a:endParaRPr dirty="0"/>
          </a:p>
        </p:txBody>
      </p:sp>
      <p:sp>
        <p:nvSpPr>
          <p:cNvPr id="149" name="Google Shape;149;g2936c336ece_0_739"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 name="Google Shape;150;g2936c336ece_0_739"/>
          <p:cNvPicPr preferRelativeResize="0"/>
          <p:nvPr/>
        </p:nvPicPr>
        <p:blipFill>
          <a:blip r:embed="rId4">
            <a:alphaModFix/>
          </a:blip>
          <a:stretch>
            <a:fillRect/>
          </a:stretch>
        </p:blipFill>
        <p:spPr>
          <a:xfrm>
            <a:off x="152400" y="2256917"/>
            <a:ext cx="8839204" cy="31506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600" b="1" u="sng" dirty="0">
                <a:solidFill>
                  <a:schemeClr val="dk1"/>
                </a:solidFill>
              </a:rPr>
              <a:t>Circuit</a:t>
            </a:r>
            <a:r>
              <a:rPr lang="en-US" sz="3600" b="1" dirty="0">
                <a:solidFill>
                  <a:schemeClr val="dk1"/>
                </a:solidFill>
              </a:rPr>
              <a:t>: </a:t>
            </a:r>
            <a:r>
              <a:rPr lang="en-US" sz="3600" dirty="0">
                <a:solidFill>
                  <a:schemeClr val="dk1"/>
                </a:solidFill>
              </a:rPr>
              <a:t>the path electricity travels on</a:t>
            </a:r>
            <a:endParaRPr sz="3600" dirty="0"/>
          </a:p>
        </p:txBody>
      </p:sp>
      <p:pic>
        <p:nvPicPr>
          <p:cNvPr id="213" name="Google Shape;213;g27e576c1a67_0_281"/>
          <p:cNvPicPr preferRelativeResize="0"/>
          <p:nvPr/>
        </p:nvPicPr>
        <p:blipFill>
          <a:blip r:embed="rId3">
            <a:alphaModFix/>
          </a:blip>
          <a:stretch>
            <a:fillRect/>
          </a:stretch>
        </p:blipFill>
        <p:spPr>
          <a:xfrm>
            <a:off x="2460892" y="2104525"/>
            <a:ext cx="5477246" cy="4345150"/>
          </a:xfrm>
          <a:prstGeom prst="rect">
            <a:avLst/>
          </a:prstGeom>
          <a:noFill/>
          <a:ln>
            <a:noFill/>
          </a:ln>
        </p:spPr>
      </p:pic>
      <p:sp>
        <p:nvSpPr>
          <p:cNvPr id="214" name="Google Shape;214;g27e576c1a67_0_281"/>
          <p:cNvSpPr/>
          <p:nvPr/>
        </p:nvSpPr>
        <p:spPr>
          <a:xfrm>
            <a:off x="1205863" y="4306087"/>
            <a:ext cx="1769400" cy="709200"/>
          </a:xfrm>
          <a:prstGeom prst="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49;g2936c336ece_0_739" descr="Rewind">
            <a:extLst>
              <a:ext uri="{FF2B5EF4-FFF2-40B4-BE49-F238E27FC236}">
                <a16:creationId xmlns:a16="http://schemas.microsoft.com/office/drawing/2014/main" id="{4A5BFABB-B9C6-2675-53A7-9A45FBAD0FB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57924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3383</TotalTime>
  <Words>3068</Words>
  <Application>Microsoft Macintosh PowerPoint</Application>
  <PresentationFormat>On-screen Show (4:3)</PresentationFormat>
  <Paragraphs>352</Paragraphs>
  <Slides>66</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Helvetica Neue Light</vt:lpstr>
      <vt:lpstr>Calibri</vt:lpstr>
      <vt:lpstr>Helvetica Neue Light</vt:lpstr>
      <vt:lpstr>Söhne</vt:lpstr>
      <vt:lpstr>Calibri Light</vt: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33</cp:revision>
  <dcterms:created xsi:type="dcterms:W3CDTF">2017-05-16T13:21:17Z</dcterms:created>
  <dcterms:modified xsi:type="dcterms:W3CDTF">2023-11-16T04:25:19Z</dcterms:modified>
</cp:coreProperties>
</file>