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9144000"/>
  <p:notesSz cx="6858000" cy="9144000"/>
  <p:embeddedFontLst>
    <p:embeddedFont>
      <p:font typeface="Poppins"/>
      <p:regular r:id="rId78"/>
      <p:bold r:id="rId79"/>
      <p:italic r:id="rId80"/>
      <p:boldItalic r:id="rId81"/>
    </p:embeddedFont>
    <p:embeddedFont>
      <p:font typeface="Helvetica Neue Light"/>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6" roundtripDataSignature="AMtx7mjf5Ht8zmBTStPRkOQV8sBIthsR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Light-italic.fntdata"/><Relationship Id="rId83" Type="http://schemas.openxmlformats.org/officeDocument/2006/relationships/font" Target="fonts/HelveticaNeueLight-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HelveticaNeueLight-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italic.fntdata"/><Relationship Id="rId82" Type="http://schemas.openxmlformats.org/officeDocument/2006/relationships/font" Target="fonts/HelveticaNeueLight-regular.fntdata"/><Relationship Id="rId81"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bold.fntdata"/><Relationship Id="rId34" Type="http://schemas.openxmlformats.org/officeDocument/2006/relationships/slide" Target="slides/slide29.xml"/><Relationship Id="rId78" Type="http://schemas.openxmlformats.org/officeDocument/2006/relationships/font" Target="fonts/Poppi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92df3be4ae_0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92df3be4ae_0_1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Consumers may eat plants, animals, or both plants and animals.</a:t>
            </a:r>
            <a:endParaRPr b="0"/>
          </a:p>
          <a:p>
            <a:pPr indent="0" lvl="0" marL="0" rtl="0" algn="l">
              <a:lnSpc>
                <a:spcPct val="100000"/>
              </a:lnSpc>
              <a:spcBef>
                <a:spcPts val="0"/>
              </a:spcBef>
              <a:spcAft>
                <a:spcPts val="0"/>
              </a:spcAft>
              <a:buSzPts val="1400"/>
              <a:buNone/>
            </a:pPr>
            <a:r>
              <a:t/>
            </a:r>
            <a:endParaRPr/>
          </a:p>
        </p:txBody>
      </p:sp>
      <p:sp>
        <p:nvSpPr>
          <p:cNvPr id="192" name="Google Shape;192;g292df3be4ae_0_1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00" name="Google Shape;20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________ and ____________ interact.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[living/nonliving]</a:t>
            </a:r>
            <a:endParaRPr/>
          </a:p>
        </p:txBody>
      </p:sp>
      <p:sp>
        <p:nvSpPr>
          <p:cNvPr id="206" name="Google Shape;206;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92df3be4ae_0_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92df3be4ae_0_2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a:t>
            </a:r>
            <a:r>
              <a:rPr b="1" lang="en-US"/>
              <a:t>living</a:t>
            </a:r>
            <a:r>
              <a:rPr lang="en-US"/>
              <a:t> and </a:t>
            </a:r>
            <a:r>
              <a:rPr b="1" lang="en-US"/>
              <a:t>nonliving</a:t>
            </a:r>
            <a:r>
              <a:rPr lang="en-US"/>
              <a:t> things interact. </a:t>
            </a:r>
            <a:endParaRPr/>
          </a:p>
          <a:p>
            <a:pPr indent="0" lvl="0" marL="0" rtl="0" algn="l">
              <a:lnSpc>
                <a:spcPct val="100000"/>
              </a:lnSpc>
              <a:spcBef>
                <a:spcPts val="0"/>
              </a:spcBef>
              <a:spcAft>
                <a:spcPts val="0"/>
              </a:spcAft>
              <a:buSzPts val="1400"/>
              <a:buNone/>
            </a:pPr>
            <a:r>
              <a:t/>
            </a:r>
            <a:endParaRPr/>
          </a:p>
        </p:txBody>
      </p:sp>
      <p:sp>
        <p:nvSpPr>
          <p:cNvPr id="214" name="Google Shape;214;g292df3be4ae_0_2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92df3be4ae_0_2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92df3be4ae_0_2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Deer, birds, trees, and flowers are all examples of ______ factors in an ecosystem.</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[A. Biotic]</a:t>
            </a:r>
            <a:endParaRPr/>
          </a:p>
          <a:p>
            <a:pPr indent="0" lvl="0" marL="0" rtl="0" algn="l">
              <a:lnSpc>
                <a:spcPct val="100000"/>
              </a:lnSpc>
              <a:spcBef>
                <a:spcPts val="0"/>
              </a:spcBef>
              <a:spcAft>
                <a:spcPts val="0"/>
              </a:spcAft>
              <a:buSzPts val="1400"/>
              <a:buNone/>
            </a:pPr>
            <a:r>
              <a:t/>
            </a:r>
            <a:endParaRPr/>
          </a:p>
        </p:txBody>
      </p:sp>
      <p:sp>
        <p:nvSpPr>
          <p:cNvPr id="222" name="Google Shape;222;g292df3be4ae_0_2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92df3be4ae_0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92df3be4ae_0_2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Deer, birds, trees, and flowers are all examples of </a:t>
            </a:r>
            <a:r>
              <a:rPr b="1" lang="en-US"/>
              <a:t>biotic</a:t>
            </a:r>
            <a:r>
              <a:rPr lang="en-US"/>
              <a:t> factors in an ecosystem.</a:t>
            </a:r>
            <a:endParaRPr/>
          </a:p>
          <a:p>
            <a:pPr indent="0" lvl="0" marL="0" rtl="0" algn="l">
              <a:lnSpc>
                <a:spcPct val="100000"/>
              </a:lnSpc>
              <a:spcBef>
                <a:spcPts val="0"/>
              </a:spcBef>
              <a:spcAft>
                <a:spcPts val="0"/>
              </a:spcAft>
              <a:buSzPts val="1400"/>
              <a:buNone/>
            </a:pPr>
            <a:r>
              <a:t/>
            </a:r>
            <a:endParaRPr/>
          </a:p>
        </p:txBody>
      </p:sp>
      <p:sp>
        <p:nvSpPr>
          <p:cNvPr id="232" name="Google Shape;232;g292df3be4ae_0_2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92df3be4ae_0_2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92df3be4ae_0_2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is a producer?</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[A producer is an organism that uses energy from the sun to make its own food]</a:t>
            </a:r>
            <a:endParaRPr/>
          </a:p>
          <a:p>
            <a:pPr indent="0" lvl="0" marL="0" rtl="0" algn="l">
              <a:lnSpc>
                <a:spcPct val="100000"/>
              </a:lnSpc>
              <a:spcBef>
                <a:spcPts val="0"/>
              </a:spcBef>
              <a:spcAft>
                <a:spcPts val="0"/>
              </a:spcAft>
              <a:buSzPts val="1400"/>
              <a:buNone/>
            </a:pPr>
            <a:r>
              <a:t/>
            </a:r>
            <a:endParaRPr/>
          </a:p>
        </p:txBody>
      </p:sp>
      <p:sp>
        <p:nvSpPr>
          <p:cNvPr id="242" name="Google Shape;242;g292df3be4ae_0_2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92df3be4ae_0_2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92df3be4ae_0_2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is a consumer?</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[A consumer is an organism that eats other organisms for energy]</a:t>
            </a:r>
            <a:endParaRPr/>
          </a:p>
          <a:p>
            <a:pPr indent="0" lvl="0" marL="0" rtl="0" algn="l">
              <a:lnSpc>
                <a:spcPct val="100000"/>
              </a:lnSpc>
              <a:spcBef>
                <a:spcPts val="0"/>
              </a:spcBef>
              <a:spcAft>
                <a:spcPts val="0"/>
              </a:spcAft>
              <a:buSzPts val="1400"/>
              <a:buNone/>
            </a:pPr>
            <a:r>
              <a:t/>
            </a:r>
            <a:endParaRPr/>
          </a:p>
        </p:txBody>
      </p:sp>
      <p:sp>
        <p:nvSpPr>
          <p:cNvPr id="250" name="Google Shape;250;g292df3be4ae_0_2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92df3be4ae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92df3be4ae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True or False: Consumers only eat other animals.</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[False]</a:t>
            </a:r>
            <a:endParaRPr/>
          </a:p>
          <a:p>
            <a:pPr indent="0" lvl="0" marL="0" rtl="0" algn="l">
              <a:lnSpc>
                <a:spcPct val="100000"/>
              </a:lnSpc>
              <a:spcBef>
                <a:spcPts val="0"/>
              </a:spcBef>
              <a:spcAft>
                <a:spcPts val="0"/>
              </a:spcAft>
              <a:buSzPts val="1400"/>
              <a:buNone/>
            </a:pPr>
            <a:r>
              <a:t/>
            </a:r>
            <a:endParaRPr/>
          </a:p>
        </p:txBody>
      </p:sp>
      <p:sp>
        <p:nvSpPr>
          <p:cNvPr id="258" name="Google Shape;258;g292df3be4ae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92df3be4ae_0_2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92df3be4ae_0_2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False: Consumers only eat other animals.</a:t>
            </a:r>
            <a:endParaRPr/>
          </a:p>
          <a:p>
            <a:pPr indent="0" lvl="0" marL="0" rtl="0" algn="l">
              <a:lnSpc>
                <a:spcPct val="100000"/>
              </a:lnSpc>
              <a:spcBef>
                <a:spcPts val="0"/>
              </a:spcBef>
              <a:spcAft>
                <a:spcPts val="0"/>
              </a:spcAft>
              <a:buSzPts val="1400"/>
              <a:buNone/>
            </a:pPr>
            <a:r>
              <a:t/>
            </a:r>
            <a:endParaRPr/>
          </a:p>
        </p:txBody>
      </p:sp>
      <p:sp>
        <p:nvSpPr>
          <p:cNvPr id="266" name="Google Shape;266;g292df3be4ae_0_2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Decomposer</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term </a:t>
            </a:r>
            <a:r>
              <a:rPr b="1" lang="en-US"/>
              <a:t>decomposer</a:t>
            </a:r>
            <a:r>
              <a:rPr lang="en-US"/>
              <a:t>.</a:t>
            </a:r>
            <a:endParaRPr/>
          </a:p>
        </p:txBody>
      </p:sp>
      <p:sp>
        <p:nvSpPr>
          <p:cNvPr id="274" name="Google Shape;27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D</a:t>
            </a:r>
            <a:r>
              <a:rPr b="1" lang="en-US"/>
              <a:t>ecomposers</a:t>
            </a:r>
            <a:r>
              <a:rPr lang="en-US"/>
              <a:t> are organisms that break down the remains of other dead organisms for energy.</a:t>
            </a:r>
            <a:endParaRPr b="0"/>
          </a:p>
          <a:p>
            <a:pPr indent="0" lvl="0" marL="0" rtl="0" algn="l">
              <a:lnSpc>
                <a:spcPct val="100000"/>
              </a:lnSpc>
              <a:spcBef>
                <a:spcPts val="0"/>
              </a:spcBef>
              <a:spcAft>
                <a:spcPts val="0"/>
              </a:spcAft>
              <a:buSzPts val="1400"/>
              <a:buNone/>
            </a:pPr>
            <a:r>
              <a:t/>
            </a:r>
            <a:endParaRPr/>
          </a:p>
        </p:txBody>
      </p:sp>
      <p:sp>
        <p:nvSpPr>
          <p:cNvPr id="282" name="Google Shape;282;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91" name="Google Shape;291;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a:t>
            </a:r>
            <a:r>
              <a:rPr b="1" lang="en-US"/>
              <a:t>decomposer</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[An organism that breaks down </a:t>
            </a:r>
            <a:r>
              <a:rPr lang="en-US"/>
              <a:t>the </a:t>
            </a:r>
            <a:r>
              <a:rPr lang="en-US"/>
              <a:t>remains</a:t>
            </a:r>
            <a:r>
              <a:rPr lang="en-US"/>
              <a:t> other dead organisms for energy</a:t>
            </a:r>
            <a:r>
              <a:rPr lang="en-US"/>
              <a:t>.</a:t>
            </a:r>
            <a:r>
              <a:rPr b="0" lang="en-US"/>
              <a:t>]</a:t>
            </a:r>
            <a:endParaRPr/>
          </a:p>
        </p:txBody>
      </p:sp>
      <p:sp>
        <p:nvSpPr>
          <p:cNvPr id="297" name="Google Shape;297;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05" name="Google Shape;305;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7e576c1a67_0_7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7e576c1a67_0_7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Decomposers feed on dead plants, like leaves that have fallen off the trees, or animals that have died.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They play an important role in the ecosystem. Without decomposers, all dead plants and animals would start to pile up. This could hurt the new plants and animals living there.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7e576c1a67_0_4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7e576c1a67_0_4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Decomposers are known as “nature’s recyclers”. Just like we </a:t>
            </a:r>
            <a:r>
              <a:rPr lang="en-US"/>
              <a:t>reuse old plastic bottles and paper, decomposers put nutrients back into the soil for new plants and animals to use.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33" name="Google Shape;333;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Where do decomposers get their energy?</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[C. Dead organisms]</a:t>
            </a:r>
            <a:endParaRPr/>
          </a:p>
        </p:txBody>
      </p:sp>
      <p:sp>
        <p:nvSpPr>
          <p:cNvPr id="339" name="Google Shape;339;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decomposers interact with other plants and animals?</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92df3be4ae_0_10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92df3be4ae_0_10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Where do decomposers get their energy? C. Dead organisms</a:t>
            </a:r>
            <a:endParaRPr/>
          </a:p>
        </p:txBody>
      </p:sp>
      <p:sp>
        <p:nvSpPr>
          <p:cNvPr id="348" name="Google Shape;348;g292df3be4ae_0_10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92df3be4ae_0_9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92df3be4ae_0_9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Why are decomposers important parts of their ecosystem?</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[They break down dead plants and animals and put nutrients back into the soil]</a:t>
            </a:r>
            <a:endParaRPr/>
          </a:p>
        </p:txBody>
      </p:sp>
      <p:sp>
        <p:nvSpPr>
          <p:cNvPr id="357" name="Google Shape;357;g292df3be4ae_0_9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92df3be4ae_0_9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92df3be4ae_0_9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Decomposers are called nature’s ______</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[recylcers]</a:t>
            </a:r>
            <a:endParaRPr/>
          </a:p>
        </p:txBody>
      </p:sp>
      <p:sp>
        <p:nvSpPr>
          <p:cNvPr id="365" name="Google Shape;365;g292df3be4ae_0_9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92df3be4ae_0_10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92df3be4ae_0_10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Decomposers are called nature’s </a:t>
            </a:r>
            <a:r>
              <a:rPr b="1" lang="en-US"/>
              <a:t>recyclers</a:t>
            </a:r>
            <a:endParaRPr b="1"/>
          </a:p>
        </p:txBody>
      </p:sp>
      <p:sp>
        <p:nvSpPr>
          <p:cNvPr id="373" name="Google Shape;373;g292df3be4ae_0_10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decomposers</a:t>
            </a:r>
            <a:r>
              <a:rPr b="1" lang="en-US"/>
              <a:t>.</a:t>
            </a:r>
            <a:endParaRPr/>
          </a:p>
        </p:txBody>
      </p:sp>
      <p:sp>
        <p:nvSpPr>
          <p:cNvPr id="381" name="Google Shape;381;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Many fungi, like mushrooms, are decomposers. </a:t>
            </a:r>
            <a:endParaRPr/>
          </a:p>
          <a:p>
            <a:pPr indent="0" lvl="0" marL="0" rtl="0" algn="l">
              <a:lnSpc>
                <a:spcPct val="100000"/>
              </a:lnSpc>
              <a:spcBef>
                <a:spcPts val="0"/>
              </a:spcBef>
              <a:spcAft>
                <a:spcPts val="0"/>
              </a:spcAft>
              <a:buSzPts val="1400"/>
              <a:buNone/>
            </a:pPr>
            <a:r>
              <a:t/>
            </a:r>
            <a:endParaRPr/>
          </a:p>
        </p:txBody>
      </p:sp>
      <p:sp>
        <p:nvSpPr>
          <p:cNvPr id="388" name="Google Shape;388;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Worms are also decomposers.</a:t>
            </a:r>
            <a:endParaRPr/>
          </a:p>
        </p:txBody>
      </p:sp>
      <p:sp>
        <p:nvSpPr>
          <p:cNvPr id="396" name="Google Shape;396;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decomposers</a:t>
            </a:r>
            <a:r>
              <a:rPr lang="en-US"/>
              <a:t>.</a:t>
            </a:r>
            <a:endParaRPr/>
          </a:p>
        </p:txBody>
      </p:sp>
      <p:sp>
        <p:nvSpPr>
          <p:cNvPr id="404" name="Google Shape;404;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Bears are not decomposers. They do not break down organisms. Instead, they have to eat organisms like fish or berries for food.</a:t>
            </a:r>
            <a:endParaRPr/>
          </a:p>
        </p:txBody>
      </p:sp>
      <p:sp>
        <p:nvSpPr>
          <p:cNvPr id="411" name="Google Shape;411;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Trees are also not decomposers. Trees get energy from the sun and produce food through photosynthesis. </a:t>
            </a:r>
            <a:endParaRPr/>
          </a:p>
        </p:txBody>
      </p:sp>
      <p:sp>
        <p:nvSpPr>
          <p:cNvPr id="419" name="Google Shape;419;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27" name="Google Shape;427;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a:t>
            </a:r>
            <a:r>
              <a:rPr lang="en-US"/>
              <a:t>example</a:t>
            </a:r>
            <a:r>
              <a:rPr lang="en-US"/>
              <a:t> of a decomposer?</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[Worm]</a:t>
            </a:r>
            <a:endParaRPr/>
          </a:p>
        </p:txBody>
      </p:sp>
      <p:sp>
        <p:nvSpPr>
          <p:cNvPr id="433" name="Google Shape;433;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92df3be4ae_0_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92df3be4ae_0_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a decomposer?</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[Worm]</a:t>
            </a:r>
            <a:endParaRPr/>
          </a:p>
        </p:txBody>
      </p:sp>
      <p:sp>
        <p:nvSpPr>
          <p:cNvPr id="446" name="Google Shape;446;g292df3be4ae_0_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decomposers</a:t>
            </a:r>
            <a:r>
              <a:rPr b="1" lang="en-US"/>
              <a:t> </a:t>
            </a:r>
            <a:r>
              <a:rPr lang="en-US"/>
              <a:t>into different word parts to help us remember the meaning.  Let’s take a look!</a:t>
            </a:r>
            <a:endParaRPr/>
          </a:p>
        </p:txBody>
      </p:sp>
      <p:sp>
        <p:nvSpPr>
          <p:cNvPr id="460" name="Google Shape;460;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92df3be4ae_0_3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292df3be4ae_0_3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decomposer into three parts: a prefix de-, a root word compose, and a suffix -er. </a:t>
            </a:r>
            <a:endParaRPr/>
          </a:p>
        </p:txBody>
      </p:sp>
      <p:sp>
        <p:nvSpPr>
          <p:cNvPr id="467" name="Google Shape;467;g292df3be4ae_0_3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92df3be4ae_0_3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92df3be4ae_0_3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First, the prefix de- means to undo or reverse. </a:t>
            </a:r>
            <a:endParaRPr/>
          </a:p>
          <a:p>
            <a:pPr indent="0" lvl="0" marL="0" rtl="0" algn="l">
              <a:lnSpc>
                <a:spcPct val="100000"/>
              </a:lnSpc>
              <a:spcBef>
                <a:spcPts val="0"/>
              </a:spcBef>
              <a:spcAft>
                <a:spcPts val="0"/>
              </a:spcAft>
              <a:buSzPts val="1400"/>
              <a:buNone/>
            </a:pPr>
            <a:r>
              <a:t/>
            </a:r>
            <a:endParaRPr/>
          </a:p>
        </p:txBody>
      </p:sp>
      <p:sp>
        <p:nvSpPr>
          <p:cNvPr id="481" name="Google Shape;481;g292df3be4ae_0_3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92df3be4ae_0_4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92df3be4ae_0_4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Next, the root word compose means to combine or put things together.</a:t>
            </a:r>
            <a:endParaRPr/>
          </a:p>
          <a:p>
            <a:pPr indent="0" lvl="0" marL="0" rtl="0" algn="l">
              <a:lnSpc>
                <a:spcPct val="100000"/>
              </a:lnSpc>
              <a:spcBef>
                <a:spcPts val="0"/>
              </a:spcBef>
              <a:spcAft>
                <a:spcPts val="0"/>
              </a:spcAft>
              <a:buSzPts val="1400"/>
              <a:buNone/>
            </a:pPr>
            <a:r>
              <a:t/>
            </a:r>
            <a:endParaRPr/>
          </a:p>
        </p:txBody>
      </p:sp>
      <p:sp>
        <p:nvSpPr>
          <p:cNvPr id="492" name="Google Shape;492;g292df3be4ae_0_4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92df3be4ae_0_4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92df3be4ae_0_4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If we combine the prefix de- with the root word compose, we know that </a:t>
            </a:r>
            <a:r>
              <a:rPr lang="en-US"/>
              <a:t>decompose</a:t>
            </a:r>
            <a:r>
              <a:rPr lang="en-US"/>
              <a:t> means to undo something put together. In other words, to separate or break apart. </a:t>
            </a:r>
            <a:endParaRPr/>
          </a:p>
          <a:p>
            <a:pPr indent="0" lvl="0" marL="0" rtl="0" algn="l">
              <a:lnSpc>
                <a:spcPct val="100000"/>
              </a:lnSpc>
              <a:spcBef>
                <a:spcPts val="0"/>
              </a:spcBef>
              <a:spcAft>
                <a:spcPts val="0"/>
              </a:spcAft>
              <a:buSzPts val="1400"/>
              <a:buNone/>
            </a:pPr>
            <a:r>
              <a:t/>
            </a:r>
            <a:endParaRPr/>
          </a:p>
        </p:txBody>
      </p:sp>
      <p:sp>
        <p:nvSpPr>
          <p:cNvPr id="503" name="Google Shape;503;g292df3be4ae_0_4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92df3be4ae_0_3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92df3be4ae_0_3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Finally, t</a:t>
            </a:r>
            <a:r>
              <a:rPr lang="en-US"/>
              <a:t>he suffix -er means something that performs an action.</a:t>
            </a:r>
            <a:endParaRPr/>
          </a:p>
        </p:txBody>
      </p:sp>
      <p:sp>
        <p:nvSpPr>
          <p:cNvPr id="516" name="Google Shape;516;g292df3be4ae_0_3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92df3be4ae_0_4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292df3be4ae_0_4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all three parts together, we see that decomposer means something that separates or breaks things apart. </a:t>
            </a:r>
            <a:endParaRPr/>
          </a:p>
        </p:txBody>
      </p:sp>
      <p:sp>
        <p:nvSpPr>
          <p:cNvPr id="527" name="Google Shape;527;g292df3be4ae_0_4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2df3be4ae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92df3be4ae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interact.</a:t>
            </a:r>
            <a:endParaRPr/>
          </a:p>
        </p:txBody>
      </p:sp>
      <p:sp>
        <p:nvSpPr>
          <p:cNvPr id="146" name="Google Shape;146;g292df3be4ae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92df3be4ae_0_3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92df3be4ae_0_3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a:t>When we talk about consumers in science class, we are referring to organisms that eat other organisms. </a:t>
            </a:r>
            <a:endParaRPr/>
          </a:p>
          <a:p>
            <a:pPr indent="0" lvl="0" marL="0" rtl="0" algn="l">
              <a:lnSpc>
                <a:spcPct val="100000"/>
              </a:lnSpc>
              <a:spcBef>
                <a:spcPts val="0"/>
              </a:spcBef>
              <a:spcAft>
                <a:spcPts val="0"/>
              </a:spcAft>
              <a:buSzPts val="1400"/>
              <a:buNone/>
            </a:pPr>
            <a:r>
              <a:t/>
            </a:r>
            <a:endParaRPr/>
          </a:p>
        </p:txBody>
      </p:sp>
      <p:sp>
        <p:nvSpPr>
          <p:cNvPr id="539" name="Google Shape;539;g292df3be4ae_0_3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48" name="Google Shape;548;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a:p>
          <a:p>
            <a:pPr indent="0" lvl="0" marL="0" rtl="0" algn="l">
              <a:lnSpc>
                <a:spcPct val="100000"/>
              </a:lnSpc>
              <a:spcBef>
                <a:spcPts val="0"/>
              </a:spcBef>
              <a:spcAft>
                <a:spcPts val="0"/>
              </a:spcAft>
              <a:buSzPts val="1400"/>
              <a:buNone/>
            </a:pPr>
            <a:r>
              <a:t/>
            </a:r>
            <a:endParaRPr/>
          </a:p>
        </p:txBody>
      </p:sp>
      <p:sp>
        <p:nvSpPr>
          <p:cNvPr id="555" name="Google Shape;555;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producer</a:t>
            </a:r>
            <a:r>
              <a:rPr lang="en-US">
                <a:solidFill>
                  <a:srgbClr val="242424"/>
                </a:solidFill>
              </a:rPr>
              <a:t>. </a:t>
            </a:r>
            <a:endParaRPr/>
          </a:p>
        </p:txBody>
      </p:sp>
      <p:sp>
        <p:nvSpPr>
          <p:cNvPr id="563" name="Google Shape;563;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decomposers</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decomposer</a:t>
            </a:r>
            <a:r>
              <a:rPr b="1" lang="en-US"/>
              <a:t>.</a:t>
            </a:r>
            <a:endParaRPr>
              <a:solidFill>
                <a:schemeClr val="dk1"/>
              </a:solidFill>
            </a:endParaRPr>
          </a:p>
        </p:txBody>
      </p:sp>
      <p:sp>
        <p:nvSpPr>
          <p:cNvPr id="574" name="Google Shape;574;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92df3be4ae_0_4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92df3be4ae_0_4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 </a:t>
            </a:r>
            <a:r>
              <a:rPr b="1" lang="en-US" sz="1200">
                <a:solidFill>
                  <a:schemeClr val="dk1"/>
                </a:solidFill>
              </a:rPr>
              <a:t>Decomposer </a:t>
            </a:r>
            <a:r>
              <a:rPr lang="en-US" sz="1200">
                <a:solidFill>
                  <a:schemeClr val="dk1"/>
                </a:solidFill>
              </a:rPr>
              <a:t>from these four choices and drag and place it in the picture box below.</a:t>
            </a:r>
            <a:endParaRPr/>
          </a:p>
        </p:txBody>
      </p:sp>
      <p:sp>
        <p:nvSpPr>
          <p:cNvPr id="596" name="Google Shape;596;g292df3be4ae_0_4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92df3be4ae_0_4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92df3be4ae_0_4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You chose the picture that shows two beetles breaking down the remains of a mouse that has died. This is the correct picture of a decomposer!</a:t>
            </a:r>
            <a:endParaRPr/>
          </a:p>
        </p:txBody>
      </p:sp>
      <p:sp>
        <p:nvSpPr>
          <p:cNvPr id="611" name="Google Shape;611;g292df3be4ae_0_4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92df3be4ae_0_5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292df3be4ae_0_5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rPr>
              <a:t>Here is the Frayer Model with a picture of a decomposer.</a:t>
            </a:r>
            <a:endParaRPr/>
          </a:p>
        </p:txBody>
      </p:sp>
      <p:sp>
        <p:nvSpPr>
          <p:cNvPr id="627" name="Google Shape;627;g292df3be4ae_0_5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92df3be4ae_0_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292df3be4ae_0_5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definition of </a:t>
            </a:r>
            <a:r>
              <a:rPr b="1" lang="en-US" sz="1200">
                <a:solidFill>
                  <a:schemeClr val="dk1"/>
                </a:solidFill>
                <a:latin typeface="Calibri"/>
                <a:ea typeface="Calibri"/>
                <a:cs typeface="Calibri"/>
                <a:sym typeface="Calibri"/>
              </a:rPr>
              <a:t>Decomposers</a:t>
            </a:r>
            <a:r>
              <a:rPr lang="en-US" sz="1200">
                <a:solidFill>
                  <a:schemeClr val="dk1"/>
                </a:solidFill>
                <a:latin typeface="Calibri"/>
                <a:ea typeface="Calibri"/>
                <a:cs typeface="Calibri"/>
                <a:sym typeface="Calibri"/>
              </a:rPr>
              <a:t> from these four choices and drag and place it in the definition box below.</a:t>
            </a:r>
            <a:endParaRPr/>
          </a:p>
        </p:txBody>
      </p:sp>
      <p:sp>
        <p:nvSpPr>
          <p:cNvPr id="644" name="Google Shape;644;g292df3be4ae_0_5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92df3be4ae_0_5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292df3be4ae_0_5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You chose “organisms that break down the remains of other dead organisms for energy.” This is correct! This is the definition of decomposers.</a:t>
            </a:r>
            <a:endParaRPr/>
          </a:p>
        </p:txBody>
      </p:sp>
      <p:sp>
        <p:nvSpPr>
          <p:cNvPr id="659" name="Google Shape;659;g292df3be4ae_0_5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2df3be4ae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92df3be4ae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Biotic factors are the living things in an ecosystem.</a:t>
            </a:r>
            <a:endParaRPr/>
          </a:p>
        </p:txBody>
      </p:sp>
      <p:sp>
        <p:nvSpPr>
          <p:cNvPr id="154" name="Google Shape;154;g292df3be4ae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92df3be4ae_0_6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g292df3be4ae_0_6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rPr>
              <a:t>Here is the Frayer Model filled with a picture and the definition filled in for decomposers: organisms that break down the remains of other dead organisms for energy.</a:t>
            </a:r>
            <a:endParaRPr sz="1200">
              <a:solidFill>
                <a:schemeClr val="dk1"/>
              </a:solidFill>
            </a:endParaRPr>
          </a:p>
        </p:txBody>
      </p:sp>
      <p:sp>
        <p:nvSpPr>
          <p:cNvPr id="675" name="Google Shape;675;g292df3be4ae_0_6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92df3be4ae_0_6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292df3be4ae_0_6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b="1" lang="en-US" sz="1200">
                <a:solidFill>
                  <a:schemeClr val="dk1"/>
                </a:solidFill>
                <a:latin typeface="Calibri"/>
                <a:ea typeface="Calibri"/>
                <a:cs typeface="Calibri"/>
                <a:sym typeface="Calibri"/>
              </a:rPr>
              <a:t>Decomposer</a:t>
            </a:r>
            <a:r>
              <a:rPr lang="en-US" sz="1200">
                <a:solidFill>
                  <a:schemeClr val="dk1"/>
                </a:solidFill>
                <a:latin typeface="Calibri"/>
                <a:ea typeface="Calibri"/>
                <a:cs typeface="Calibri"/>
                <a:sym typeface="Calibri"/>
              </a:rPr>
              <a:t> from these four choices and drag and place it in the example box below. </a:t>
            </a:r>
            <a:endParaRPr/>
          </a:p>
        </p:txBody>
      </p:sp>
      <p:sp>
        <p:nvSpPr>
          <p:cNvPr id="693" name="Google Shape;693;g292df3be4ae_0_6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92df3be4ae_0_6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92df3be4ae_0_6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You chose “a termite eating rotting wood from a log.” This is an example of a decomposer!</a:t>
            </a:r>
            <a:endParaRPr/>
          </a:p>
        </p:txBody>
      </p:sp>
      <p:sp>
        <p:nvSpPr>
          <p:cNvPr id="711" name="Google Shape;711;g292df3be4ae_0_6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92df3be4ae_0_7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g292df3be4ae_0_7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rPr>
              <a:t>Here is the Frayer Model filled with a picture, definition, and an example of a decomposer: a termite eating rotting wood from a log.</a:t>
            </a:r>
            <a:endParaRPr sz="1200">
              <a:solidFill>
                <a:schemeClr val="dk1"/>
              </a:solidFill>
            </a:endParaRPr>
          </a:p>
        </p:txBody>
      </p:sp>
      <p:sp>
        <p:nvSpPr>
          <p:cNvPr id="730" name="Google Shape;730;g292df3be4ae_0_7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92df3be4ae_0_7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g292df3be4ae_0_7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Choose the one correct response for “how do decomposers impact my life?” from these four choices and drag and place it in the box below. </a:t>
            </a:r>
            <a:endParaRPr sz="1200">
              <a:latin typeface="Helvetica Neue Light"/>
              <a:ea typeface="Helvetica Neue Light"/>
              <a:cs typeface="Helvetica Neue Light"/>
              <a:sym typeface="Helvetica Neue Light"/>
            </a:endParaRPr>
          </a:p>
        </p:txBody>
      </p:sp>
      <p:sp>
        <p:nvSpPr>
          <p:cNvPr id="749" name="Google Shape;749;g292df3be4ae_0_7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92df3be4ae_0_7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292df3be4ae_0_7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You chose “Decomposers </a:t>
            </a:r>
            <a:r>
              <a:rPr lang="en-US"/>
              <a:t>put nutrients back into the soil and keeps ecosystems healthy</a:t>
            </a:r>
            <a:r>
              <a:rPr lang="en-US" sz="1200">
                <a:solidFill>
                  <a:schemeClr val="dk1"/>
                </a:solidFill>
                <a:latin typeface="Calibri"/>
                <a:ea typeface="Calibri"/>
                <a:cs typeface="Calibri"/>
                <a:sym typeface="Calibri"/>
              </a:rPr>
              <a:t>.” That is correct! This is an example of decomposers impact your life.</a:t>
            </a:r>
            <a:endParaRPr sz="1200">
              <a:latin typeface="Helvetica Neue Light"/>
              <a:ea typeface="Helvetica Neue Light"/>
              <a:cs typeface="Helvetica Neue Light"/>
              <a:sym typeface="Helvetica Neue Light"/>
            </a:endParaRPr>
          </a:p>
        </p:txBody>
      </p:sp>
      <p:sp>
        <p:nvSpPr>
          <p:cNvPr id="764" name="Google Shape;764;g292df3be4ae_0_7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92df3be4ae_0_8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292df3be4ae_0_8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rPr>
              <a:t>Here is the Frayer Model filled with a picture, definition, example, and a correct response to “how do decomposers impact my life?”: </a:t>
            </a:r>
            <a:r>
              <a:rPr lang="en-US"/>
              <a:t>Decomposers put nutrients back into the soil and keeps ecosystems healthy. </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SzPts val="1400"/>
              <a:buNone/>
            </a:pPr>
            <a:r>
              <a:t/>
            </a:r>
            <a:endParaRPr sz="1200">
              <a:solidFill>
                <a:schemeClr val="dk1"/>
              </a:solidFill>
            </a:endParaRPr>
          </a:p>
        </p:txBody>
      </p:sp>
      <p:sp>
        <p:nvSpPr>
          <p:cNvPr id="780" name="Google Shape;780;g292df3be4ae_0_8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00" name="Google Shape;800;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92df3be4ae_0_9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g292df3be4ae_0_9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Decomposers</a:t>
            </a:r>
            <a:r>
              <a:rPr lang="en-US"/>
              <a:t> are organisms that break down the remains of other dead organisms for energy.</a:t>
            </a:r>
            <a:endParaRPr b="0"/>
          </a:p>
          <a:p>
            <a:pPr indent="0" lvl="0" marL="0" rtl="0" algn="l">
              <a:lnSpc>
                <a:spcPct val="100000"/>
              </a:lnSpc>
              <a:spcBef>
                <a:spcPts val="0"/>
              </a:spcBef>
              <a:spcAft>
                <a:spcPts val="0"/>
              </a:spcAft>
              <a:buSzPts val="1400"/>
              <a:buNone/>
            </a:pPr>
            <a:r>
              <a:t/>
            </a:r>
            <a:endParaRPr/>
          </a:p>
        </p:txBody>
      </p:sp>
      <p:sp>
        <p:nvSpPr>
          <p:cNvPr id="807" name="Google Shape;807;g292df3be4ae_0_9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92df3be4ae_0_9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g292df3be4ae_0_9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Let’s reflect once more on our big question. Our “big question” is:</a:t>
            </a:r>
            <a:r>
              <a:rPr b="1" lang="en-US"/>
              <a:t> </a:t>
            </a:r>
            <a:r>
              <a:rPr lang="en-US"/>
              <a:t> How do decomposers interact with other plants and animals?</a:t>
            </a:r>
            <a:endParaRPr/>
          </a:p>
          <a:p>
            <a:pPr indent="0" lvl="0" marL="0" rtl="0" algn="l">
              <a:spcBef>
                <a:spcPts val="0"/>
              </a:spcBef>
              <a:spcAft>
                <a:spcPts val="0"/>
              </a:spcAft>
              <a:buClr>
                <a:schemeClr val="dk1"/>
              </a:buClr>
              <a:buSzPts val="1400"/>
              <a:buFont typeface="Arial"/>
              <a:buNone/>
            </a:pPr>
            <a:r>
              <a:rPr lang="en-US"/>
              <a:t> </a:t>
            </a:r>
            <a:endParaRPr/>
          </a:p>
          <a:p>
            <a:pPr indent="0" lvl="0" marL="0" rtl="0" algn="l">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15" name="Google Shape;815;g292df3be4ae_0_9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92df3be4ae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92df3be4ae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Abiotic factors are nonliving things in an ecosystem.</a:t>
            </a:r>
            <a:endParaRPr/>
          </a:p>
        </p:txBody>
      </p:sp>
      <p:sp>
        <p:nvSpPr>
          <p:cNvPr id="165" name="Google Shape;165;g292df3be4ae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7e68c1a8e3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g27e68c1a8e3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This link takes students to a game (requires flash player) that reinforces their ability to differentiate between examples of producers, consumers, and decomposers.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Feedback: Providing a rationale during this activity helps students make connections and promotes understanding of the content.</a:t>
            </a:r>
            <a:endParaRPr/>
          </a:p>
          <a:p>
            <a:pPr indent="0" lvl="0" marL="0" rtl="0" algn="l">
              <a:lnSpc>
                <a:spcPct val="100000"/>
              </a:lnSpc>
              <a:spcBef>
                <a:spcPts val="0"/>
              </a:spcBef>
              <a:spcAft>
                <a:spcPts val="0"/>
              </a:spcAft>
              <a:buSzPts val="1400"/>
              <a:buNone/>
            </a:pPr>
            <a:r>
              <a:t/>
            </a:r>
            <a:endParaRPr/>
          </a:p>
        </p:txBody>
      </p:sp>
      <p:sp>
        <p:nvSpPr>
          <p:cNvPr id="823" name="Google Shape;823;g27e68c1a8e3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32" name="Google Shape;832;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7" name="Google Shape;83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2df3be4ae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92df3be4ae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Producers</a:t>
            </a:r>
            <a:r>
              <a:rPr lang="en-US"/>
              <a:t> are organisms that use energy from the sun to make their own food.</a:t>
            </a:r>
            <a:endParaRPr b="0"/>
          </a:p>
          <a:p>
            <a:pPr indent="0" lvl="0" marL="0" rtl="0" algn="l">
              <a:lnSpc>
                <a:spcPct val="100000"/>
              </a:lnSpc>
              <a:spcBef>
                <a:spcPts val="0"/>
              </a:spcBef>
              <a:spcAft>
                <a:spcPts val="0"/>
              </a:spcAft>
              <a:buSzPts val="1400"/>
              <a:buNone/>
            </a:pPr>
            <a:r>
              <a:t/>
            </a:r>
            <a:endParaRPr/>
          </a:p>
        </p:txBody>
      </p:sp>
      <p:sp>
        <p:nvSpPr>
          <p:cNvPr id="176" name="Google Shape;176;g292df3be4ae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2df3be4ae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92df3be4ae_0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Consumers</a:t>
            </a:r>
            <a:r>
              <a:rPr lang="en-US"/>
              <a:t> are organisms that eat other organisms for energy.</a:t>
            </a:r>
            <a:endParaRPr b="0"/>
          </a:p>
          <a:p>
            <a:pPr indent="0" lvl="0" marL="0" rtl="0" algn="l">
              <a:lnSpc>
                <a:spcPct val="100000"/>
              </a:lnSpc>
              <a:spcBef>
                <a:spcPts val="0"/>
              </a:spcBef>
              <a:spcAft>
                <a:spcPts val="0"/>
              </a:spcAft>
              <a:buSzPts val="1400"/>
              <a:buNone/>
            </a:pPr>
            <a:r>
              <a:t/>
            </a:r>
            <a:endParaRPr/>
          </a:p>
        </p:txBody>
      </p:sp>
      <p:sp>
        <p:nvSpPr>
          <p:cNvPr id="184" name="Google Shape;184;g292df3be4ae_0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 Id="rId11" Type="http://schemas.openxmlformats.org/officeDocument/2006/relationships/image" Target="../media/image4.png"/><Relationship Id="rId10" Type="http://schemas.openxmlformats.org/officeDocument/2006/relationships/image" Target="../media/image23.png"/><Relationship Id="rId12" Type="http://schemas.openxmlformats.org/officeDocument/2006/relationships/image" Target="../media/image3.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13.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15.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15.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25.png"/><Relationship Id="rId5"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jp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41.png"/><Relationship Id="rId5"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image" Target="../media/image41.png"/><Relationship Id="rId5"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3.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5.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5.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5.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5.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5.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5.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5.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8.png"/><Relationship Id="rId4" Type="http://schemas.openxmlformats.org/officeDocument/2006/relationships/image" Target="../media/image25.png"/><Relationship Id="rId5"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8.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4.png"/><Relationship Id="rId4" Type="http://schemas.openxmlformats.org/officeDocument/2006/relationships/image" Target="../media/image59.jpg"/><Relationship Id="rId5" Type="http://schemas.openxmlformats.org/officeDocument/2006/relationships/image" Target="../media/image57.jpg"/><Relationship Id="rId6" Type="http://schemas.openxmlformats.org/officeDocument/2006/relationships/image" Target="../media/image67.jpg"/><Relationship Id="rId7"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4.png"/><Relationship Id="rId4" Type="http://schemas.openxmlformats.org/officeDocument/2006/relationships/image" Target="../media/image59.jpg"/><Relationship Id="rId5" Type="http://schemas.openxmlformats.org/officeDocument/2006/relationships/image" Target="../media/image57.jpg"/><Relationship Id="rId6" Type="http://schemas.openxmlformats.org/officeDocument/2006/relationships/image" Target="../media/image67.jpg"/><Relationship Id="rId7"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2.jpg"/><Relationship Id="rId7" Type="http://schemas.openxmlformats.org/officeDocument/2006/relationships/image" Target="../media/image2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8.png"/><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8.jpg"/><Relationship Id="rId5" Type="http://schemas.openxmlformats.org/officeDocument/2006/relationships/image" Target="../media/image28.png"/><Relationship Id="rId6" Type="http://schemas.openxmlformats.org/officeDocument/2006/relationships/image" Target="../media/image16.jpg"/><Relationship Id="rId7" Type="http://schemas.openxmlformats.org/officeDocument/2006/relationships/image" Target="../media/image2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5.png"/><Relationship Id="rId4" Type="http://schemas.openxmlformats.org/officeDocument/2006/relationships/hyperlink" Target="https://www.sheppardsoftware.com/science/animals/games/producers-consumers/" TargetMode="External"/><Relationship Id="rId5"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2.jpg"/><Relationship Id="rId4" Type="http://schemas.openxmlformats.org/officeDocument/2006/relationships/image" Target="../media/image65.png"/><Relationship Id="rId5"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descr="Rewind" id="194" name="Google Shape;194;g292df3be4ae_0_193"/>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92df3be4ae_0_193"/>
          <p:cNvSpPr txBox="1"/>
          <p:nvPr>
            <p:ph idx="1" type="subTitle"/>
          </p:nvPr>
        </p:nvSpPr>
        <p:spPr>
          <a:xfrm>
            <a:off x="771750" y="554425"/>
            <a:ext cx="8244300" cy="17235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0"/>
              </a:spcBef>
              <a:spcAft>
                <a:spcPts val="0"/>
              </a:spcAft>
              <a:buClr>
                <a:schemeClr val="dk1"/>
              </a:buClr>
              <a:buSzPts val="1100"/>
              <a:buFont typeface="Arial"/>
              <a:buNone/>
            </a:pPr>
            <a:r>
              <a:rPr lang="en-US">
                <a:solidFill>
                  <a:schemeClr val="dk1"/>
                </a:solidFill>
              </a:rPr>
              <a:t>Consumers may eat plants, animals, or both plants </a:t>
            </a:r>
            <a:r>
              <a:rPr i="1" lang="en-US">
                <a:solidFill>
                  <a:schemeClr val="dk1"/>
                </a:solidFill>
              </a:rPr>
              <a:t>and</a:t>
            </a:r>
            <a:r>
              <a:rPr lang="en-US">
                <a:solidFill>
                  <a:schemeClr val="dk1"/>
                </a:solidFill>
              </a:rPr>
              <a:t> animals. </a:t>
            </a:r>
            <a:endParaRPr>
              <a:solidFill>
                <a:schemeClr val="dk1"/>
              </a:solidFill>
            </a:endParaRPr>
          </a:p>
          <a:p>
            <a:pPr indent="0" lvl="0" marL="0" rtl="0" algn="ctr">
              <a:lnSpc>
                <a:spcPct val="100000"/>
              </a:lnSpc>
              <a:spcBef>
                <a:spcPts val="0"/>
              </a:spcBef>
              <a:spcAft>
                <a:spcPts val="0"/>
              </a:spcAft>
              <a:buClr>
                <a:schemeClr val="dk1"/>
              </a:buClr>
              <a:buSzPts val="3200"/>
              <a:buNone/>
            </a:pPr>
            <a:r>
              <a:t/>
            </a:r>
            <a:endParaRPr b="1" u="sng">
              <a:solidFill>
                <a:schemeClr val="dk1"/>
              </a:solidFill>
            </a:endParaRPr>
          </a:p>
        </p:txBody>
      </p:sp>
      <p:pic>
        <p:nvPicPr>
          <p:cNvPr id="196" name="Google Shape;196;g292df3be4ae_0_193"/>
          <p:cNvPicPr preferRelativeResize="0"/>
          <p:nvPr/>
        </p:nvPicPr>
        <p:blipFill>
          <a:blip r:embed="rId4">
            <a:alphaModFix/>
          </a:blip>
          <a:stretch>
            <a:fillRect/>
          </a:stretch>
        </p:blipFill>
        <p:spPr>
          <a:xfrm>
            <a:off x="2535500" y="1847975"/>
            <a:ext cx="4716801" cy="47168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descr="Questions" id="202" name="Google Shape;202;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7e576c1a67_0_165"/>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 ecosystem is an area where ______ and ________ things interact.</a:t>
            </a:r>
            <a:endParaRPr b="0" i="0" sz="1400" u="none" cap="none" strike="noStrike">
              <a:solidFill>
                <a:srgbClr val="000000"/>
              </a:solidFill>
              <a:latin typeface="Arial"/>
              <a:ea typeface="Arial"/>
              <a:cs typeface="Arial"/>
              <a:sym typeface="Arial"/>
            </a:endParaRPr>
          </a:p>
        </p:txBody>
      </p:sp>
      <p:sp>
        <p:nvSpPr>
          <p:cNvPr descr="Questions" id="209" name="Google Shape;209;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0" name="Google Shape;210;g27e576c1a67_0_165"/>
          <p:cNvPicPr preferRelativeResize="0"/>
          <p:nvPr/>
        </p:nvPicPr>
        <p:blipFill>
          <a:blip r:embed="rId4">
            <a:alphaModFix/>
          </a:blip>
          <a:stretch>
            <a:fillRect/>
          </a:stretch>
        </p:blipFill>
        <p:spPr>
          <a:xfrm>
            <a:off x="1621338" y="1798550"/>
            <a:ext cx="6141076" cy="4598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92df3be4ae_0_20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 ecosystem is an area where </a:t>
            </a:r>
            <a:r>
              <a:rPr b="1" lang="en-US" sz="3600" u="sng">
                <a:solidFill>
                  <a:srgbClr val="FF0000"/>
                </a:solidFill>
                <a:latin typeface="Calibri"/>
                <a:ea typeface="Calibri"/>
                <a:cs typeface="Calibri"/>
                <a:sym typeface="Calibri"/>
              </a:rPr>
              <a:t>living</a:t>
            </a:r>
            <a:r>
              <a:rPr lang="en-US" sz="3600">
                <a:solidFill>
                  <a:schemeClr val="dk1"/>
                </a:solidFill>
                <a:latin typeface="Calibri"/>
                <a:ea typeface="Calibri"/>
                <a:cs typeface="Calibri"/>
                <a:sym typeface="Calibri"/>
              </a:rPr>
              <a:t> and </a:t>
            </a:r>
            <a:r>
              <a:rPr b="1" lang="en-US" sz="3600" u="sng">
                <a:solidFill>
                  <a:srgbClr val="FF0000"/>
                </a:solidFill>
                <a:latin typeface="Calibri"/>
                <a:ea typeface="Calibri"/>
                <a:cs typeface="Calibri"/>
                <a:sym typeface="Calibri"/>
              </a:rPr>
              <a:t>nonliving</a:t>
            </a:r>
            <a:r>
              <a:rPr lang="en-US" sz="3600">
                <a:solidFill>
                  <a:schemeClr val="dk1"/>
                </a:solidFill>
                <a:latin typeface="Calibri"/>
                <a:ea typeface="Calibri"/>
                <a:cs typeface="Calibri"/>
                <a:sym typeface="Calibri"/>
              </a:rPr>
              <a:t> things interact.</a:t>
            </a:r>
            <a:endParaRPr b="0" i="0" sz="1400" u="none" cap="none" strike="noStrike">
              <a:solidFill>
                <a:srgbClr val="000000"/>
              </a:solidFill>
              <a:latin typeface="Arial"/>
              <a:ea typeface="Arial"/>
              <a:cs typeface="Arial"/>
              <a:sym typeface="Arial"/>
            </a:endParaRPr>
          </a:p>
        </p:txBody>
      </p:sp>
      <p:sp>
        <p:nvSpPr>
          <p:cNvPr descr="Questions" id="217" name="Google Shape;217;g292df3be4ae_0_20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8" name="Google Shape;218;g292df3be4ae_0_206"/>
          <p:cNvPicPr preferRelativeResize="0"/>
          <p:nvPr/>
        </p:nvPicPr>
        <p:blipFill>
          <a:blip r:embed="rId4">
            <a:alphaModFix/>
          </a:blip>
          <a:stretch>
            <a:fillRect/>
          </a:stretch>
        </p:blipFill>
        <p:spPr>
          <a:xfrm>
            <a:off x="1621338" y="1798550"/>
            <a:ext cx="6141076" cy="4598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92df3be4ae_0_213"/>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Deer, birds, trees, and flowers are all examples of ________ factors in an ecosystem.</a:t>
            </a:r>
            <a:endParaRPr b="0" i="0" sz="1400" u="none" cap="none" strike="noStrike">
              <a:solidFill>
                <a:srgbClr val="000000"/>
              </a:solidFill>
              <a:latin typeface="Arial"/>
              <a:ea typeface="Arial"/>
              <a:cs typeface="Arial"/>
              <a:sym typeface="Arial"/>
            </a:endParaRPr>
          </a:p>
        </p:txBody>
      </p:sp>
      <p:sp>
        <p:nvSpPr>
          <p:cNvPr descr="Questions" id="225" name="Google Shape;225;g292df3be4ae_0_2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92df3be4ae_0_213"/>
          <p:cNvSpPr txBox="1"/>
          <p:nvPr/>
        </p:nvSpPr>
        <p:spPr>
          <a:xfrm>
            <a:off x="374838" y="2143772"/>
            <a:ext cx="7778700" cy="12006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 Biotic</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 Abiotic</a:t>
            </a:r>
            <a:endParaRPr sz="3600">
              <a:solidFill>
                <a:schemeClr val="dk1"/>
              </a:solidFill>
              <a:latin typeface="Calibri"/>
              <a:ea typeface="Calibri"/>
              <a:cs typeface="Calibri"/>
              <a:sym typeface="Calibri"/>
            </a:endParaRPr>
          </a:p>
        </p:txBody>
      </p:sp>
      <p:pic>
        <p:nvPicPr>
          <p:cNvPr id="227" name="Google Shape;227;g292df3be4ae_0_213"/>
          <p:cNvPicPr preferRelativeResize="0"/>
          <p:nvPr/>
        </p:nvPicPr>
        <p:blipFill>
          <a:blip r:embed="rId4">
            <a:alphaModFix/>
          </a:blip>
          <a:stretch>
            <a:fillRect/>
          </a:stretch>
        </p:blipFill>
        <p:spPr>
          <a:xfrm>
            <a:off x="3290774" y="2224575"/>
            <a:ext cx="2830224" cy="2366434"/>
          </a:xfrm>
          <a:prstGeom prst="rect">
            <a:avLst/>
          </a:prstGeom>
          <a:noFill/>
          <a:ln>
            <a:noFill/>
          </a:ln>
        </p:spPr>
      </p:pic>
      <p:pic>
        <p:nvPicPr>
          <p:cNvPr id="228" name="Google Shape;228;g292df3be4ae_0_213"/>
          <p:cNvPicPr preferRelativeResize="0"/>
          <p:nvPr/>
        </p:nvPicPr>
        <p:blipFill>
          <a:blip r:embed="rId5">
            <a:alphaModFix/>
          </a:blip>
          <a:stretch>
            <a:fillRect/>
          </a:stretch>
        </p:blipFill>
        <p:spPr>
          <a:xfrm>
            <a:off x="5608540" y="3047459"/>
            <a:ext cx="2545008" cy="31391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92df3be4ae_0_223"/>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Deer, birds, trees, and flowers are all examples of ________ factors in an ecosystem.</a:t>
            </a:r>
            <a:endParaRPr b="0" i="0" sz="1400" u="none" cap="none" strike="noStrike">
              <a:solidFill>
                <a:srgbClr val="000000"/>
              </a:solidFill>
              <a:latin typeface="Arial"/>
              <a:ea typeface="Arial"/>
              <a:cs typeface="Arial"/>
              <a:sym typeface="Arial"/>
            </a:endParaRPr>
          </a:p>
        </p:txBody>
      </p:sp>
      <p:sp>
        <p:nvSpPr>
          <p:cNvPr descr="Questions" id="235" name="Google Shape;235;g292df3be4ae_0_22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292df3be4ae_0_223"/>
          <p:cNvSpPr txBox="1"/>
          <p:nvPr/>
        </p:nvSpPr>
        <p:spPr>
          <a:xfrm>
            <a:off x="374838" y="2143772"/>
            <a:ext cx="7778700" cy="12006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FF0000"/>
              </a:buClr>
              <a:buSzPts val="3600"/>
              <a:buFont typeface="Calibri"/>
              <a:buAutoNum type="alphaUcPeriod"/>
            </a:pPr>
            <a:r>
              <a:rPr b="1" lang="en-US" sz="3600">
                <a:solidFill>
                  <a:srgbClr val="FF0000"/>
                </a:solidFill>
                <a:latin typeface="Calibri"/>
                <a:ea typeface="Calibri"/>
                <a:cs typeface="Calibri"/>
                <a:sym typeface="Calibri"/>
              </a:rPr>
              <a:t> Biotic</a:t>
            </a:r>
            <a:endParaRPr b="1" sz="3600">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 Abiotic</a:t>
            </a:r>
            <a:endParaRPr sz="3600">
              <a:solidFill>
                <a:schemeClr val="dk1"/>
              </a:solidFill>
              <a:latin typeface="Calibri"/>
              <a:ea typeface="Calibri"/>
              <a:cs typeface="Calibri"/>
              <a:sym typeface="Calibri"/>
            </a:endParaRPr>
          </a:p>
        </p:txBody>
      </p:sp>
      <p:pic>
        <p:nvPicPr>
          <p:cNvPr id="237" name="Google Shape;237;g292df3be4ae_0_223"/>
          <p:cNvPicPr preferRelativeResize="0"/>
          <p:nvPr/>
        </p:nvPicPr>
        <p:blipFill>
          <a:blip r:embed="rId4">
            <a:alphaModFix/>
          </a:blip>
          <a:stretch>
            <a:fillRect/>
          </a:stretch>
        </p:blipFill>
        <p:spPr>
          <a:xfrm>
            <a:off x="3290774" y="2224575"/>
            <a:ext cx="2830224" cy="2366434"/>
          </a:xfrm>
          <a:prstGeom prst="rect">
            <a:avLst/>
          </a:prstGeom>
          <a:noFill/>
          <a:ln>
            <a:noFill/>
          </a:ln>
        </p:spPr>
      </p:pic>
      <p:pic>
        <p:nvPicPr>
          <p:cNvPr id="238" name="Google Shape;238;g292df3be4ae_0_223"/>
          <p:cNvPicPr preferRelativeResize="0"/>
          <p:nvPr/>
        </p:nvPicPr>
        <p:blipFill>
          <a:blip r:embed="rId5">
            <a:alphaModFix/>
          </a:blip>
          <a:stretch>
            <a:fillRect/>
          </a:stretch>
        </p:blipFill>
        <p:spPr>
          <a:xfrm>
            <a:off x="5608540" y="3047459"/>
            <a:ext cx="2545008" cy="31391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92df3be4ae_0_234"/>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producer?</a:t>
            </a:r>
            <a:endParaRPr b="0" i="0" sz="1400" u="none" cap="none" strike="noStrike">
              <a:solidFill>
                <a:srgbClr val="000000"/>
              </a:solidFill>
              <a:latin typeface="Arial"/>
              <a:ea typeface="Arial"/>
              <a:cs typeface="Arial"/>
              <a:sym typeface="Arial"/>
            </a:endParaRPr>
          </a:p>
        </p:txBody>
      </p:sp>
      <p:sp>
        <p:nvSpPr>
          <p:cNvPr descr="Questions" id="245" name="Google Shape;245;g292df3be4ae_0_23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 name="Google Shape;246;g292df3be4ae_0_234"/>
          <p:cNvPicPr preferRelativeResize="0"/>
          <p:nvPr/>
        </p:nvPicPr>
        <p:blipFill>
          <a:blip r:embed="rId4">
            <a:alphaModFix/>
          </a:blip>
          <a:stretch>
            <a:fillRect/>
          </a:stretch>
        </p:blipFill>
        <p:spPr>
          <a:xfrm>
            <a:off x="986738" y="1510675"/>
            <a:ext cx="7170526" cy="4824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92df3be4ae_0_244"/>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consumer?</a:t>
            </a:r>
            <a:endParaRPr b="0" i="0" sz="1400" u="none" cap="none" strike="noStrike">
              <a:solidFill>
                <a:srgbClr val="000000"/>
              </a:solidFill>
              <a:latin typeface="Arial"/>
              <a:ea typeface="Arial"/>
              <a:cs typeface="Arial"/>
              <a:sym typeface="Arial"/>
            </a:endParaRPr>
          </a:p>
        </p:txBody>
      </p:sp>
      <p:sp>
        <p:nvSpPr>
          <p:cNvPr descr="Questions" id="253" name="Google Shape;253;g292df3be4ae_0_24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4" name="Google Shape;254;g292df3be4ae_0_244"/>
          <p:cNvPicPr preferRelativeResize="0"/>
          <p:nvPr/>
        </p:nvPicPr>
        <p:blipFill>
          <a:blip r:embed="rId4">
            <a:alphaModFix/>
          </a:blip>
          <a:stretch>
            <a:fillRect/>
          </a:stretch>
        </p:blipFill>
        <p:spPr>
          <a:xfrm>
            <a:off x="1816412" y="1510675"/>
            <a:ext cx="6125425" cy="4659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92df3be4ae_0_252"/>
          <p:cNvSpPr txBox="1"/>
          <p:nvPr/>
        </p:nvSpPr>
        <p:spPr>
          <a:xfrm>
            <a:off x="989763" y="216922"/>
            <a:ext cx="7778700" cy="1920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True/False: Consumers only eat other animals. </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sz="3600">
              <a:solidFill>
                <a:schemeClr val="dk1"/>
              </a:solidFill>
              <a:latin typeface="Calibri"/>
              <a:ea typeface="Calibri"/>
              <a:cs typeface="Calibri"/>
              <a:sym typeface="Calibri"/>
            </a:endParaRPr>
          </a:p>
        </p:txBody>
      </p:sp>
      <p:sp>
        <p:nvSpPr>
          <p:cNvPr descr="Questions" id="261" name="Google Shape;261;g292df3be4ae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2" name="Google Shape;262;g292df3be4ae_0_252"/>
          <p:cNvPicPr preferRelativeResize="0"/>
          <p:nvPr/>
        </p:nvPicPr>
        <p:blipFill>
          <a:blip r:embed="rId4">
            <a:alphaModFix/>
          </a:blip>
          <a:stretch>
            <a:fillRect/>
          </a:stretch>
        </p:blipFill>
        <p:spPr>
          <a:xfrm>
            <a:off x="2425489" y="1635125"/>
            <a:ext cx="4907275" cy="4894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92df3be4ae_0_261"/>
          <p:cNvSpPr txBox="1"/>
          <p:nvPr/>
        </p:nvSpPr>
        <p:spPr>
          <a:xfrm>
            <a:off x="989763" y="216922"/>
            <a:ext cx="7778700" cy="1920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True/</a:t>
            </a:r>
            <a:r>
              <a:rPr b="1"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Consumers only eat other animals. </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sz="3600">
              <a:solidFill>
                <a:schemeClr val="dk1"/>
              </a:solidFill>
              <a:latin typeface="Calibri"/>
              <a:ea typeface="Calibri"/>
              <a:cs typeface="Calibri"/>
              <a:sym typeface="Calibri"/>
            </a:endParaRPr>
          </a:p>
        </p:txBody>
      </p:sp>
      <p:sp>
        <p:nvSpPr>
          <p:cNvPr descr="Questions" id="269" name="Google Shape;269;g292df3be4ae_0_2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0" name="Google Shape;270;g292df3be4ae_0_261"/>
          <p:cNvPicPr preferRelativeResize="0"/>
          <p:nvPr/>
        </p:nvPicPr>
        <p:blipFill>
          <a:blip r:embed="rId4">
            <a:alphaModFix/>
          </a:blip>
          <a:stretch>
            <a:fillRect/>
          </a:stretch>
        </p:blipFill>
        <p:spPr>
          <a:xfrm>
            <a:off x="2425489" y="1635125"/>
            <a:ext cx="4907275" cy="489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Decomposer</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138950" y="1580225"/>
            <a:ext cx="6866099" cy="4581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Decomposer</a:t>
            </a:r>
            <a:endParaRPr b="0" i="0" sz="1400" u="none" cap="none" strike="noStrike">
              <a:solidFill>
                <a:srgbClr val="000000"/>
              </a:solidFill>
              <a:latin typeface="Arial"/>
              <a:ea typeface="Arial"/>
              <a:cs typeface="Arial"/>
              <a:sym typeface="Arial"/>
            </a:endParaRPr>
          </a:p>
        </p:txBody>
      </p:sp>
      <p:sp>
        <p:nvSpPr>
          <p:cNvPr descr="Artificial Intelligence" id="277" name="Google Shape;277;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8" name="Google Shape;278;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g27e576c1a67_0_281"/>
          <p:cNvPicPr preferRelativeResize="0"/>
          <p:nvPr/>
        </p:nvPicPr>
        <p:blipFill>
          <a:blip r:embed="rId3">
            <a:alphaModFix/>
          </a:blip>
          <a:stretch>
            <a:fillRect/>
          </a:stretch>
        </p:blipFill>
        <p:spPr>
          <a:xfrm>
            <a:off x="877150" y="1606600"/>
            <a:ext cx="7389700" cy="4931150"/>
          </a:xfrm>
          <a:prstGeom prst="rect">
            <a:avLst/>
          </a:prstGeom>
          <a:noFill/>
          <a:ln>
            <a:noFill/>
          </a:ln>
        </p:spPr>
      </p:pic>
      <p:sp>
        <p:nvSpPr>
          <p:cNvPr id="285" name="Google Shape;285;g27e576c1a67_0_281"/>
          <p:cNvSpPr txBox="1"/>
          <p:nvPr>
            <p:ph idx="1" type="subTitle"/>
          </p:nvPr>
        </p:nvSpPr>
        <p:spPr>
          <a:xfrm>
            <a:off x="575500" y="1011625"/>
            <a:ext cx="7865100" cy="1434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Decomposer</a:t>
            </a:r>
            <a:r>
              <a:rPr b="1" lang="en-US">
                <a:solidFill>
                  <a:schemeClr val="dk1"/>
                </a:solidFill>
              </a:rPr>
              <a:t>: </a:t>
            </a:r>
            <a:r>
              <a:rPr lang="en-US">
                <a:solidFill>
                  <a:schemeClr val="dk1"/>
                </a:solidFill>
              </a:rPr>
              <a:t>organisms that</a:t>
            </a:r>
            <a:r>
              <a:rPr b="1" lang="en-US">
                <a:solidFill>
                  <a:schemeClr val="dk1"/>
                </a:solidFill>
              </a:rPr>
              <a:t> break down </a:t>
            </a:r>
            <a:r>
              <a:rPr lang="en-US">
                <a:solidFill>
                  <a:schemeClr val="dk1"/>
                </a:solidFill>
              </a:rPr>
              <a:t>the remains of other dead organisms for energy</a:t>
            </a:r>
            <a:endParaRPr/>
          </a:p>
        </p:txBody>
      </p:sp>
      <p:sp>
        <p:nvSpPr>
          <p:cNvPr descr="Artificial Intelligence" id="286" name="Google Shape;286;g27e576c1a67_0_28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87" name="Google Shape;287;g27e576c1a67_0_281"/>
          <p:cNvPicPr preferRelativeResize="0"/>
          <p:nvPr/>
        </p:nvPicPr>
        <p:blipFill rotWithShape="1">
          <a:blip r:embed="rId5">
            <a:alphaModFix/>
          </a:blip>
          <a:srcRect b="0" l="0" r="0" t="0"/>
          <a:stretch/>
        </p:blipFill>
        <p:spPr>
          <a:xfrm>
            <a:off x="849542" y="222126"/>
            <a:ext cx="465357" cy="4653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descr="Questions" id="293" name="Google Shape;293;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 </a:t>
            </a:r>
            <a:r>
              <a:rPr lang="en-US" sz="3600">
                <a:solidFill>
                  <a:schemeClr val="dk1"/>
                </a:solidFill>
                <a:latin typeface="Calibri"/>
                <a:ea typeface="Calibri"/>
                <a:cs typeface="Calibri"/>
                <a:sym typeface="Calibri"/>
              </a:rPr>
              <a:t>decomposer</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300" name="Google Shape;300;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 name="Google Shape;301;g27e576c1a67_0_364"/>
          <p:cNvPicPr preferRelativeResize="0"/>
          <p:nvPr/>
        </p:nvPicPr>
        <p:blipFill>
          <a:blip r:embed="rId4">
            <a:alphaModFix/>
          </a:blip>
          <a:stretch>
            <a:fillRect/>
          </a:stretch>
        </p:blipFill>
        <p:spPr>
          <a:xfrm>
            <a:off x="877150" y="1606600"/>
            <a:ext cx="7389700" cy="4931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08" name="Google Shape;308;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descr="Artificial Intelligence" id="313" name="Google Shape;313;g27e576c1a67_0_76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27e576c1a67_0_760"/>
          <p:cNvSpPr txBox="1"/>
          <p:nvPr/>
        </p:nvSpPr>
        <p:spPr>
          <a:xfrm>
            <a:off x="1481400" y="550350"/>
            <a:ext cx="6181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Decomposers feed on dead plants and animals.</a:t>
            </a:r>
            <a:endParaRPr b="0" i="0" sz="3600" u="none" cap="none" strike="noStrike">
              <a:solidFill>
                <a:schemeClr val="dk1"/>
              </a:solidFill>
              <a:latin typeface="Calibri"/>
              <a:ea typeface="Calibri"/>
              <a:cs typeface="Calibri"/>
              <a:sym typeface="Calibri"/>
            </a:endParaRPr>
          </a:p>
        </p:txBody>
      </p:sp>
      <p:pic>
        <p:nvPicPr>
          <p:cNvPr id="315" name="Google Shape;315;g27e576c1a67_0_760"/>
          <p:cNvPicPr preferRelativeResize="0"/>
          <p:nvPr/>
        </p:nvPicPr>
        <p:blipFill>
          <a:blip r:embed="rId4">
            <a:alphaModFix/>
          </a:blip>
          <a:stretch>
            <a:fillRect/>
          </a:stretch>
        </p:blipFill>
        <p:spPr>
          <a:xfrm>
            <a:off x="1143000" y="1927325"/>
            <a:ext cx="6858000" cy="4610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Artificial Intelligence" id="320" name="Google Shape;320;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27e576c1a67_0_736"/>
          <p:cNvSpPr txBox="1"/>
          <p:nvPr/>
        </p:nvSpPr>
        <p:spPr>
          <a:xfrm>
            <a:off x="1481400" y="550350"/>
            <a:ext cx="6181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Decomposers are an </a:t>
            </a:r>
            <a:r>
              <a:rPr lang="en-US" sz="3600">
                <a:solidFill>
                  <a:schemeClr val="dk1"/>
                </a:solidFill>
                <a:latin typeface="Calibri"/>
                <a:ea typeface="Calibri"/>
                <a:cs typeface="Calibri"/>
                <a:sym typeface="Calibri"/>
              </a:rPr>
              <a:t>important part of their ecosystems</a:t>
            </a:r>
            <a:endParaRPr b="0" i="0" sz="3600" u="none" cap="none" strike="noStrike">
              <a:solidFill>
                <a:schemeClr val="dk1"/>
              </a:solidFill>
              <a:latin typeface="Calibri"/>
              <a:ea typeface="Calibri"/>
              <a:cs typeface="Calibri"/>
              <a:sym typeface="Calibri"/>
            </a:endParaRPr>
          </a:p>
        </p:txBody>
      </p:sp>
      <p:pic>
        <p:nvPicPr>
          <p:cNvPr id="322" name="Google Shape;322;g27e576c1a67_0_736"/>
          <p:cNvPicPr preferRelativeResize="0"/>
          <p:nvPr/>
        </p:nvPicPr>
        <p:blipFill>
          <a:blip r:embed="rId4">
            <a:alphaModFix/>
          </a:blip>
          <a:stretch>
            <a:fillRect/>
          </a:stretch>
        </p:blipFill>
        <p:spPr>
          <a:xfrm>
            <a:off x="1768325" y="2014225"/>
            <a:ext cx="5607325" cy="4148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descr="Artificial Intelligence" id="327" name="Google Shape;327;g27e576c1a67_0_44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27e576c1a67_0_446"/>
          <p:cNvSpPr txBox="1"/>
          <p:nvPr/>
        </p:nvSpPr>
        <p:spPr>
          <a:xfrm>
            <a:off x="1692000" y="526375"/>
            <a:ext cx="5760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Decomposers are called “nature’s recyclers”</a:t>
            </a:r>
            <a:endParaRPr b="0" i="0" sz="3600" u="none" cap="none" strike="noStrike">
              <a:solidFill>
                <a:schemeClr val="dk1"/>
              </a:solidFill>
              <a:latin typeface="Calibri"/>
              <a:ea typeface="Calibri"/>
              <a:cs typeface="Calibri"/>
              <a:sym typeface="Calibri"/>
            </a:endParaRPr>
          </a:p>
        </p:txBody>
      </p:sp>
      <p:pic>
        <p:nvPicPr>
          <p:cNvPr id="329" name="Google Shape;329;g27e576c1a67_0_446"/>
          <p:cNvPicPr preferRelativeResize="0"/>
          <p:nvPr/>
        </p:nvPicPr>
        <p:blipFill>
          <a:blip r:embed="rId4">
            <a:alphaModFix/>
          </a:blip>
          <a:stretch>
            <a:fillRect/>
          </a:stretch>
        </p:blipFill>
        <p:spPr>
          <a:xfrm>
            <a:off x="1243175" y="1980500"/>
            <a:ext cx="6657649" cy="44373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descr="Questions" id="335" name="Google Shape;335;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descr="Questions" id="341" name="Google Shape;341;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27430209113_0_1020"/>
          <p:cNvSpPr txBox="1"/>
          <p:nvPr/>
        </p:nvSpPr>
        <p:spPr>
          <a:xfrm>
            <a:off x="1007776" y="364475"/>
            <a:ext cx="7882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Where do decomposers get their energy?</a:t>
            </a:r>
            <a:endParaRPr b="0" i="0" sz="1800" u="none" cap="none" strike="noStrike">
              <a:solidFill>
                <a:srgbClr val="000000"/>
              </a:solidFill>
              <a:latin typeface="Calibri"/>
              <a:ea typeface="Calibri"/>
              <a:cs typeface="Calibri"/>
              <a:sym typeface="Calibri"/>
            </a:endParaRPr>
          </a:p>
        </p:txBody>
      </p:sp>
      <p:sp>
        <p:nvSpPr>
          <p:cNvPr id="343" name="Google Shape;343;g27430209113_0_1020"/>
          <p:cNvSpPr txBox="1"/>
          <p:nvPr/>
        </p:nvSpPr>
        <p:spPr>
          <a:xfrm>
            <a:off x="344901" y="1643900"/>
            <a:ext cx="7882500" cy="1754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Sun</a:t>
            </a:r>
            <a:endParaRPr sz="3600">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Plants and animals</a:t>
            </a:r>
            <a:endParaRPr sz="3600">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Dead organisms</a:t>
            </a:r>
            <a:endParaRPr sz="3600">
              <a:latin typeface="Calibri"/>
              <a:ea typeface="Calibri"/>
              <a:cs typeface="Calibri"/>
              <a:sym typeface="Calibri"/>
            </a:endParaRPr>
          </a:p>
        </p:txBody>
      </p:sp>
      <p:pic>
        <p:nvPicPr>
          <p:cNvPr id="344" name="Google Shape;344;g27430209113_0_1020"/>
          <p:cNvPicPr preferRelativeResize="0"/>
          <p:nvPr/>
        </p:nvPicPr>
        <p:blipFill>
          <a:blip r:embed="rId4">
            <a:alphaModFix/>
          </a:blip>
          <a:stretch>
            <a:fillRect/>
          </a:stretch>
        </p:blipFill>
        <p:spPr>
          <a:xfrm>
            <a:off x="3952407" y="3429000"/>
            <a:ext cx="4624094" cy="3108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i="0" lang="en-US" sz="3000" u="none" cap="none" strike="noStrike">
                <a:solidFill>
                  <a:schemeClr val="dk1"/>
                </a:solidFill>
                <a:latin typeface="Calibri"/>
                <a:ea typeface="Calibri"/>
                <a:cs typeface="Calibri"/>
                <a:sym typeface="Calibri"/>
              </a:rPr>
              <a:t> How do decomposers interact with </a:t>
            </a:r>
            <a:r>
              <a:rPr lang="en-US" sz="3000">
                <a:solidFill>
                  <a:schemeClr val="dk1"/>
                </a:solidFill>
                <a:latin typeface="Calibri"/>
                <a:ea typeface="Calibri"/>
                <a:cs typeface="Calibri"/>
                <a:sym typeface="Calibri"/>
              </a:rPr>
              <a:t>other plants and animals?</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2042412" y="1424475"/>
            <a:ext cx="5059176" cy="5045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descr="Questions" id="350" name="Google Shape;350;g292df3be4ae_0_100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92df3be4ae_0_1002"/>
          <p:cNvSpPr txBox="1"/>
          <p:nvPr/>
        </p:nvSpPr>
        <p:spPr>
          <a:xfrm>
            <a:off x="1007776" y="364475"/>
            <a:ext cx="7882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Where do decomposers get their energy?</a:t>
            </a:r>
            <a:endParaRPr b="0" i="0" sz="1800" u="none" cap="none" strike="noStrike">
              <a:solidFill>
                <a:srgbClr val="000000"/>
              </a:solidFill>
              <a:latin typeface="Calibri"/>
              <a:ea typeface="Calibri"/>
              <a:cs typeface="Calibri"/>
              <a:sym typeface="Calibri"/>
            </a:endParaRPr>
          </a:p>
        </p:txBody>
      </p:sp>
      <p:sp>
        <p:nvSpPr>
          <p:cNvPr id="352" name="Google Shape;352;g292df3be4ae_0_1002"/>
          <p:cNvSpPr txBox="1"/>
          <p:nvPr/>
        </p:nvSpPr>
        <p:spPr>
          <a:xfrm>
            <a:off x="344901" y="1643900"/>
            <a:ext cx="7882500" cy="1754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Sun</a:t>
            </a:r>
            <a:endParaRPr sz="3600">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Plants and animals</a:t>
            </a:r>
            <a:endParaRPr sz="3600">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1" lang="en-US" sz="3600">
                <a:solidFill>
                  <a:srgbClr val="FF0000"/>
                </a:solidFill>
                <a:latin typeface="Calibri"/>
                <a:ea typeface="Calibri"/>
                <a:cs typeface="Calibri"/>
                <a:sym typeface="Calibri"/>
              </a:rPr>
              <a:t>Dead organisms</a:t>
            </a:r>
            <a:endParaRPr b="1" sz="3600">
              <a:solidFill>
                <a:srgbClr val="FF0000"/>
              </a:solidFill>
              <a:latin typeface="Calibri"/>
              <a:ea typeface="Calibri"/>
              <a:cs typeface="Calibri"/>
              <a:sym typeface="Calibri"/>
            </a:endParaRPr>
          </a:p>
        </p:txBody>
      </p:sp>
      <p:pic>
        <p:nvPicPr>
          <p:cNvPr id="353" name="Google Shape;353;g292df3be4ae_0_1002"/>
          <p:cNvPicPr preferRelativeResize="0"/>
          <p:nvPr/>
        </p:nvPicPr>
        <p:blipFill>
          <a:blip r:embed="rId4">
            <a:alphaModFix/>
          </a:blip>
          <a:stretch>
            <a:fillRect/>
          </a:stretch>
        </p:blipFill>
        <p:spPr>
          <a:xfrm>
            <a:off x="3952407" y="3429000"/>
            <a:ext cx="4624094" cy="3108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descr="Questions" id="359" name="Google Shape;359;g292df3be4ae_0_99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92df3be4ae_0_993"/>
          <p:cNvSpPr txBox="1"/>
          <p:nvPr/>
        </p:nvSpPr>
        <p:spPr>
          <a:xfrm>
            <a:off x="1007776" y="3644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Why are decomposers important parts of their ecosystems?</a:t>
            </a:r>
            <a:endParaRPr b="0" i="0" sz="1800" u="none" cap="none" strike="noStrike">
              <a:solidFill>
                <a:srgbClr val="000000"/>
              </a:solidFill>
              <a:latin typeface="Calibri"/>
              <a:ea typeface="Calibri"/>
              <a:cs typeface="Calibri"/>
              <a:sym typeface="Calibri"/>
            </a:endParaRPr>
          </a:p>
        </p:txBody>
      </p:sp>
      <p:pic>
        <p:nvPicPr>
          <p:cNvPr id="361" name="Google Shape;361;g292df3be4ae_0_993"/>
          <p:cNvPicPr preferRelativeResize="0"/>
          <p:nvPr/>
        </p:nvPicPr>
        <p:blipFill>
          <a:blip r:embed="rId4">
            <a:alphaModFix/>
          </a:blip>
          <a:stretch>
            <a:fillRect/>
          </a:stretch>
        </p:blipFill>
        <p:spPr>
          <a:xfrm>
            <a:off x="1768338" y="2014225"/>
            <a:ext cx="5607325" cy="4148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Questions" id="367" name="Google Shape;367;g292df3be4ae_0_98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292df3be4ae_0_985"/>
          <p:cNvSpPr txBox="1"/>
          <p:nvPr/>
        </p:nvSpPr>
        <p:spPr>
          <a:xfrm>
            <a:off x="1007776" y="3644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Decomposers are called nature’s ______________</a:t>
            </a:r>
            <a:endParaRPr b="0" i="0" sz="1800" u="none" cap="none" strike="noStrike">
              <a:solidFill>
                <a:srgbClr val="000000"/>
              </a:solidFill>
              <a:latin typeface="Calibri"/>
              <a:ea typeface="Calibri"/>
              <a:cs typeface="Calibri"/>
              <a:sym typeface="Calibri"/>
            </a:endParaRPr>
          </a:p>
        </p:txBody>
      </p:sp>
      <p:pic>
        <p:nvPicPr>
          <p:cNvPr id="369" name="Google Shape;369;g292df3be4ae_0_985"/>
          <p:cNvPicPr preferRelativeResize="0"/>
          <p:nvPr/>
        </p:nvPicPr>
        <p:blipFill>
          <a:blip r:embed="rId4">
            <a:alphaModFix/>
          </a:blip>
          <a:stretch>
            <a:fillRect/>
          </a:stretch>
        </p:blipFill>
        <p:spPr>
          <a:xfrm>
            <a:off x="1243175" y="1980500"/>
            <a:ext cx="6657649" cy="44373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descr="Questions" id="375" name="Google Shape;375;g292df3be4ae_0_101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292df3be4ae_0_1010"/>
          <p:cNvSpPr txBox="1"/>
          <p:nvPr/>
        </p:nvSpPr>
        <p:spPr>
          <a:xfrm>
            <a:off x="1007776" y="3644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Decomposers are called nature’s </a:t>
            </a:r>
            <a:r>
              <a:rPr b="1" lang="en-US" sz="3600" u="sng">
                <a:solidFill>
                  <a:srgbClr val="FF0000"/>
                </a:solidFill>
                <a:latin typeface="Calibri"/>
                <a:ea typeface="Calibri"/>
                <a:cs typeface="Calibri"/>
                <a:sym typeface="Calibri"/>
              </a:rPr>
              <a:t>recyclers</a:t>
            </a:r>
            <a:endParaRPr b="1" i="0" sz="1800" u="sng" cap="none" strike="noStrike">
              <a:solidFill>
                <a:srgbClr val="FF0000"/>
              </a:solidFill>
              <a:latin typeface="Calibri"/>
              <a:ea typeface="Calibri"/>
              <a:cs typeface="Calibri"/>
              <a:sym typeface="Calibri"/>
            </a:endParaRPr>
          </a:p>
        </p:txBody>
      </p:sp>
      <p:pic>
        <p:nvPicPr>
          <p:cNvPr id="377" name="Google Shape;377;g292df3be4ae_0_1010"/>
          <p:cNvPicPr preferRelativeResize="0"/>
          <p:nvPr/>
        </p:nvPicPr>
        <p:blipFill>
          <a:blip r:embed="rId4">
            <a:alphaModFix/>
          </a:blip>
          <a:stretch>
            <a:fillRect/>
          </a:stretch>
        </p:blipFill>
        <p:spPr>
          <a:xfrm>
            <a:off x="1243175" y="1980500"/>
            <a:ext cx="6657649" cy="44373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descr="Artificial Intelligence" id="383" name="Google Shape;383;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4" name="Google Shape;384;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descr="Artificial Intelligence" id="390" name="Google Shape;390;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1" name="Google Shape;391;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92" name="Google Shape;392;g27e576c1a67_0_796"/>
          <p:cNvPicPr preferRelativeResize="0"/>
          <p:nvPr/>
        </p:nvPicPr>
        <p:blipFill>
          <a:blip r:embed="rId5">
            <a:alphaModFix/>
          </a:blip>
          <a:stretch>
            <a:fillRect/>
          </a:stretch>
        </p:blipFill>
        <p:spPr>
          <a:xfrm>
            <a:off x="1208600" y="1089675"/>
            <a:ext cx="7027450" cy="46786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descr="Artificial Intelligence" id="398" name="Google Shape;398;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9" name="Google Shape;399;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00" name="Google Shape;400;g27e576c1a67_0_803"/>
          <p:cNvPicPr preferRelativeResize="0"/>
          <p:nvPr/>
        </p:nvPicPr>
        <p:blipFill>
          <a:blip r:embed="rId5">
            <a:alphaModFix/>
          </a:blip>
          <a:stretch>
            <a:fillRect/>
          </a:stretch>
        </p:blipFill>
        <p:spPr>
          <a:xfrm>
            <a:off x="535800" y="1370801"/>
            <a:ext cx="8072401" cy="43871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descr="Artificial Intelligence" id="406" name="Google Shape;406;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7" name="Google Shape;407;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descr="Artificial Intelligence" id="413" name="Google Shape;413;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4" name="Google Shape;414;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15" name="Google Shape;415;g25e11802ac4_0_864"/>
          <p:cNvPicPr preferRelativeResize="0"/>
          <p:nvPr/>
        </p:nvPicPr>
        <p:blipFill>
          <a:blip r:embed="rId5">
            <a:alphaModFix/>
          </a:blip>
          <a:stretch>
            <a:fillRect/>
          </a:stretch>
        </p:blipFill>
        <p:spPr>
          <a:xfrm>
            <a:off x="765725" y="1079075"/>
            <a:ext cx="7612551" cy="5075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descr="Artificial Intelligence" id="421" name="Google Shape;421;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2" name="Google Shape;422;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23" name="Google Shape;423;g25e11802ac4_0_780"/>
          <p:cNvPicPr preferRelativeResize="0"/>
          <p:nvPr/>
        </p:nvPicPr>
        <p:blipFill>
          <a:blip r:embed="rId5">
            <a:alphaModFix/>
          </a:blip>
          <a:stretch>
            <a:fillRect/>
          </a:stretch>
        </p:blipFill>
        <p:spPr>
          <a:xfrm>
            <a:off x="735300" y="957675"/>
            <a:ext cx="7904549" cy="5556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descr="Questions" id="429" name="Google Shape;429;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7430209113_0_146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Which is an </a:t>
            </a:r>
            <a:r>
              <a:rPr lang="en-US" sz="3600">
                <a:solidFill>
                  <a:schemeClr val="dk1"/>
                </a:solidFill>
                <a:latin typeface="Calibri"/>
                <a:ea typeface="Calibri"/>
                <a:cs typeface="Calibri"/>
                <a:sym typeface="Calibri"/>
              </a:rPr>
              <a:t>example of a decomposer?</a:t>
            </a:r>
            <a:endParaRPr sz="3600">
              <a:solidFill>
                <a:schemeClr val="dk1"/>
              </a:solidFill>
              <a:latin typeface="Calibri"/>
              <a:ea typeface="Calibri"/>
              <a:cs typeface="Calibri"/>
              <a:sym typeface="Calibri"/>
            </a:endParaRPr>
          </a:p>
        </p:txBody>
      </p:sp>
      <p:sp>
        <p:nvSpPr>
          <p:cNvPr descr="Questions" id="436" name="Google Shape;436;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7" name="Google Shape;437;g27430209113_0_1469"/>
          <p:cNvPicPr preferRelativeResize="0"/>
          <p:nvPr/>
        </p:nvPicPr>
        <p:blipFill>
          <a:blip r:embed="rId4">
            <a:alphaModFix/>
          </a:blip>
          <a:stretch>
            <a:fillRect/>
          </a:stretch>
        </p:blipFill>
        <p:spPr>
          <a:xfrm>
            <a:off x="520625" y="2636825"/>
            <a:ext cx="2077650" cy="1408975"/>
          </a:xfrm>
          <a:prstGeom prst="rect">
            <a:avLst/>
          </a:prstGeom>
          <a:noFill/>
          <a:ln>
            <a:noFill/>
          </a:ln>
        </p:spPr>
      </p:pic>
      <p:pic>
        <p:nvPicPr>
          <p:cNvPr id="438" name="Google Shape;438;g27430209113_0_1469"/>
          <p:cNvPicPr preferRelativeResize="0"/>
          <p:nvPr/>
        </p:nvPicPr>
        <p:blipFill>
          <a:blip r:embed="rId5">
            <a:alphaModFix/>
          </a:blip>
          <a:stretch>
            <a:fillRect/>
          </a:stretch>
        </p:blipFill>
        <p:spPr>
          <a:xfrm>
            <a:off x="3629375" y="2281234"/>
            <a:ext cx="2143125" cy="2143125"/>
          </a:xfrm>
          <a:prstGeom prst="rect">
            <a:avLst/>
          </a:prstGeom>
          <a:noFill/>
          <a:ln>
            <a:noFill/>
          </a:ln>
        </p:spPr>
      </p:pic>
      <p:pic>
        <p:nvPicPr>
          <p:cNvPr id="439" name="Google Shape;439;g27430209113_0_1469"/>
          <p:cNvPicPr preferRelativeResize="0"/>
          <p:nvPr/>
        </p:nvPicPr>
        <p:blipFill>
          <a:blip r:embed="rId6">
            <a:alphaModFix/>
          </a:blip>
          <a:stretch>
            <a:fillRect/>
          </a:stretch>
        </p:blipFill>
        <p:spPr>
          <a:xfrm>
            <a:off x="7004650" y="2281225"/>
            <a:ext cx="1524170" cy="1903325"/>
          </a:xfrm>
          <a:prstGeom prst="rect">
            <a:avLst/>
          </a:prstGeom>
          <a:noFill/>
          <a:ln>
            <a:noFill/>
          </a:ln>
        </p:spPr>
      </p:pic>
      <p:sp>
        <p:nvSpPr>
          <p:cNvPr id="440" name="Google Shape;440;g27430209113_0_1469"/>
          <p:cNvSpPr txBox="1"/>
          <p:nvPr/>
        </p:nvSpPr>
        <p:spPr>
          <a:xfrm>
            <a:off x="812625" y="4424350"/>
            <a:ext cx="1358400" cy="64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Fox</a:t>
            </a:r>
            <a:endParaRPr sz="3600">
              <a:solidFill>
                <a:schemeClr val="dk1"/>
              </a:solidFill>
              <a:latin typeface="Calibri"/>
              <a:ea typeface="Calibri"/>
              <a:cs typeface="Calibri"/>
              <a:sym typeface="Calibri"/>
            </a:endParaRPr>
          </a:p>
        </p:txBody>
      </p:sp>
      <p:sp>
        <p:nvSpPr>
          <p:cNvPr id="441" name="Google Shape;441;g27430209113_0_1469"/>
          <p:cNvSpPr txBox="1"/>
          <p:nvPr/>
        </p:nvSpPr>
        <p:spPr>
          <a:xfrm>
            <a:off x="4021738" y="4424350"/>
            <a:ext cx="1358400" cy="64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Worm</a:t>
            </a:r>
            <a:endParaRPr sz="3600">
              <a:solidFill>
                <a:schemeClr val="dk1"/>
              </a:solidFill>
              <a:latin typeface="Calibri"/>
              <a:ea typeface="Calibri"/>
              <a:cs typeface="Calibri"/>
              <a:sym typeface="Calibri"/>
            </a:endParaRPr>
          </a:p>
        </p:txBody>
      </p:sp>
      <p:sp>
        <p:nvSpPr>
          <p:cNvPr id="442" name="Google Shape;442;g27430209113_0_1469"/>
          <p:cNvSpPr txBox="1"/>
          <p:nvPr/>
        </p:nvSpPr>
        <p:spPr>
          <a:xfrm>
            <a:off x="6704406" y="4424350"/>
            <a:ext cx="2077800" cy="64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Sunflower</a:t>
            </a:r>
            <a:endParaRPr sz="36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92df3be4ae_0_288"/>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Which is an example of a decomposer?</a:t>
            </a:r>
            <a:endParaRPr sz="3600">
              <a:solidFill>
                <a:schemeClr val="dk1"/>
              </a:solidFill>
              <a:latin typeface="Calibri"/>
              <a:ea typeface="Calibri"/>
              <a:cs typeface="Calibri"/>
              <a:sym typeface="Calibri"/>
            </a:endParaRPr>
          </a:p>
        </p:txBody>
      </p:sp>
      <p:sp>
        <p:nvSpPr>
          <p:cNvPr descr="Questions" id="449" name="Google Shape;449;g292df3be4ae_0_2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0" name="Google Shape;450;g292df3be4ae_0_288"/>
          <p:cNvPicPr preferRelativeResize="0"/>
          <p:nvPr/>
        </p:nvPicPr>
        <p:blipFill>
          <a:blip r:embed="rId4">
            <a:alphaModFix/>
          </a:blip>
          <a:stretch>
            <a:fillRect/>
          </a:stretch>
        </p:blipFill>
        <p:spPr>
          <a:xfrm>
            <a:off x="520625" y="2636825"/>
            <a:ext cx="2077650" cy="1408975"/>
          </a:xfrm>
          <a:prstGeom prst="rect">
            <a:avLst/>
          </a:prstGeom>
          <a:noFill/>
          <a:ln>
            <a:noFill/>
          </a:ln>
        </p:spPr>
      </p:pic>
      <p:pic>
        <p:nvPicPr>
          <p:cNvPr id="451" name="Google Shape;451;g292df3be4ae_0_288"/>
          <p:cNvPicPr preferRelativeResize="0"/>
          <p:nvPr/>
        </p:nvPicPr>
        <p:blipFill>
          <a:blip r:embed="rId5">
            <a:alphaModFix/>
          </a:blip>
          <a:stretch>
            <a:fillRect/>
          </a:stretch>
        </p:blipFill>
        <p:spPr>
          <a:xfrm>
            <a:off x="3629375" y="2281234"/>
            <a:ext cx="2143125" cy="2143125"/>
          </a:xfrm>
          <a:prstGeom prst="rect">
            <a:avLst/>
          </a:prstGeom>
          <a:noFill/>
          <a:ln>
            <a:noFill/>
          </a:ln>
        </p:spPr>
      </p:pic>
      <p:pic>
        <p:nvPicPr>
          <p:cNvPr id="452" name="Google Shape;452;g292df3be4ae_0_288"/>
          <p:cNvPicPr preferRelativeResize="0"/>
          <p:nvPr/>
        </p:nvPicPr>
        <p:blipFill>
          <a:blip r:embed="rId6">
            <a:alphaModFix/>
          </a:blip>
          <a:stretch>
            <a:fillRect/>
          </a:stretch>
        </p:blipFill>
        <p:spPr>
          <a:xfrm>
            <a:off x="7004650" y="2281225"/>
            <a:ext cx="1524170" cy="1903325"/>
          </a:xfrm>
          <a:prstGeom prst="rect">
            <a:avLst/>
          </a:prstGeom>
          <a:noFill/>
          <a:ln>
            <a:noFill/>
          </a:ln>
        </p:spPr>
      </p:pic>
      <p:sp>
        <p:nvSpPr>
          <p:cNvPr id="453" name="Google Shape;453;g292df3be4ae_0_288"/>
          <p:cNvSpPr txBox="1"/>
          <p:nvPr/>
        </p:nvSpPr>
        <p:spPr>
          <a:xfrm>
            <a:off x="812625" y="4424350"/>
            <a:ext cx="1358400" cy="64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Fox</a:t>
            </a:r>
            <a:endParaRPr sz="3600">
              <a:solidFill>
                <a:schemeClr val="dk1"/>
              </a:solidFill>
              <a:latin typeface="Calibri"/>
              <a:ea typeface="Calibri"/>
              <a:cs typeface="Calibri"/>
              <a:sym typeface="Calibri"/>
            </a:endParaRPr>
          </a:p>
        </p:txBody>
      </p:sp>
      <p:sp>
        <p:nvSpPr>
          <p:cNvPr id="454" name="Google Shape;454;g292df3be4ae_0_288"/>
          <p:cNvSpPr txBox="1"/>
          <p:nvPr/>
        </p:nvSpPr>
        <p:spPr>
          <a:xfrm>
            <a:off x="4021738" y="4424350"/>
            <a:ext cx="1358400" cy="64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Worm</a:t>
            </a:r>
            <a:endParaRPr sz="3600">
              <a:solidFill>
                <a:schemeClr val="dk1"/>
              </a:solidFill>
              <a:latin typeface="Calibri"/>
              <a:ea typeface="Calibri"/>
              <a:cs typeface="Calibri"/>
              <a:sym typeface="Calibri"/>
            </a:endParaRPr>
          </a:p>
        </p:txBody>
      </p:sp>
      <p:sp>
        <p:nvSpPr>
          <p:cNvPr id="455" name="Google Shape;455;g292df3be4ae_0_288"/>
          <p:cNvSpPr txBox="1"/>
          <p:nvPr/>
        </p:nvSpPr>
        <p:spPr>
          <a:xfrm>
            <a:off x="6704406" y="4424350"/>
            <a:ext cx="2077800" cy="64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Sunflower</a:t>
            </a:r>
            <a:endParaRPr sz="3600">
              <a:solidFill>
                <a:schemeClr val="dk1"/>
              </a:solidFill>
              <a:latin typeface="Calibri"/>
              <a:ea typeface="Calibri"/>
              <a:cs typeface="Calibri"/>
              <a:sym typeface="Calibri"/>
            </a:endParaRPr>
          </a:p>
        </p:txBody>
      </p:sp>
      <p:sp>
        <p:nvSpPr>
          <p:cNvPr id="456" name="Google Shape;456;g292df3be4ae_0_288"/>
          <p:cNvSpPr/>
          <p:nvPr/>
        </p:nvSpPr>
        <p:spPr>
          <a:xfrm>
            <a:off x="3309100" y="1654550"/>
            <a:ext cx="2931000" cy="4412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descr="Artificial Intelligence" id="462" name="Google Shape;462;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63" name="Google Shape;463;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92df3be4ae_0_301"/>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Decomposer</a:t>
            </a:r>
            <a:endParaRPr/>
          </a:p>
        </p:txBody>
      </p:sp>
      <p:sp>
        <p:nvSpPr>
          <p:cNvPr descr="Artificial Intelligence" id="470" name="Google Shape;470;g292df3be4ae_0_30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71" name="Google Shape;471;g292df3be4ae_0_301"/>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72" name="Google Shape;472;g292df3be4ae_0_301"/>
          <p:cNvSpPr txBox="1"/>
          <p:nvPr/>
        </p:nvSpPr>
        <p:spPr>
          <a:xfrm>
            <a:off x="3524125" y="4098275"/>
            <a:ext cx="1083000" cy="47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500" u="none" cap="none" strike="noStrike">
                <a:solidFill>
                  <a:schemeClr val="dk1"/>
                </a:solidFill>
                <a:latin typeface="Calibri"/>
                <a:ea typeface="Calibri"/>
                <a:cs typeface="Calibri"/>
                <a:sym typeface="Calibri"/>
              </a:rPr>
              <a:t>(root)</a:t>
            </a:r>
            <a:endParaRPr b="0" i="0" sz="2500" u="none" cap="none" strike="noStrike">
              <a:solidFill>
                <a:srgbClr val="000000"/>
              </a:solidFill>
              <a:latin typeface="Arial"/>
              <a:ea typeface="Arial"/>
              <a:cs typeface="Arial"/>
              <a:sym typeface="Arial"/>
            </a:endParaRPr>
          </a:p>
        </p:txBody>
      </p:sp>
      <p:cxnSp>
        <p:nvCxnSpPr>
          <p:cNvPr id="473" name="Google Shape;473;g292df3be4ae_0_301"/>
          <p:cNvCxnSpPr/>
          <p:nvPr/>
        </p:nvCxnSpPr>
        <p:spPr>
          <a:xfrm>
            <a:off x="6344497" y="2171036"/>
            <a:ext cx="0" cy="1571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
        <p:nvSpPr>
          <p:cNvPr id="474" name="Google Shape;474;g292df3be4ae_0_301"/>
          <p:cNvSpPr txBox="1"/>
          <p:nvPr/>
        </p:nvSpPr>
        <p:spPr>
          <a:xfrm>
            <a:off x="5788300" y="4098275"/>
            <a:ext cx="1083000" cy="47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2500">
                <a:solidFill>
                  <a:schemeClr val="dk1"/>
                </a:solidFill>
                <a:latin typeface="Calibri"/>
                <a:ea typeface="Calibri"/>
                <a:cs typeface="Calibri"/>
                <a:sym typeface="Calibri"/>
              </a:rPr>
              <a:t>(suffix)</a:t>
            </a:r>
            <a:endParaRPr b="0" i="0" sz="2500" u="none" cap="none" strike="noStrike">
              <a:solidFill>
                <a:srgbClr val="000000"/>
              </a:solidFill>
              <a:latin typeface="Arial"/>
              <a:ea typeface="Arial"/>
              <a:cs typeface="Arial"/>
              <a:sym typeface="Arial"/>
            </a:endParaRPr>
          </a:p>
        </p:txBody>
      </p:sp>
      <p:cxnSp>
        <p:nvCxnSpPr>
          <p:cNvPr id="475" name="Google Shape;475;g292df3be4ae_0_301"/>
          <p:cNvCxnSpPr/>
          <p:nvPr/>
        </p:nvCxnSpPr>
        <p:spPr>
          <a:xfrm>
            <a:off x="4065622" y="2171036"/>
            <a:ext cx="0" cy="1571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cxnSp>
        <p:nvCxnSpPr>
          <p:cNvPr id="476" name="Google Shape;476;g292df3be4ae_0_301"/>
          <p:cNvCxnSpPr/>
          <p:nvPr/>
        </p:nvCxnSpPr>
        <p:spPr>
          <a:xfrm>
            <a:off x="2155822" y="2171036"/>
            <a:ext cx="0" cy="1571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
        <p:nvSpPr>
          <p:cNvPr id="477" name="Google Shape;477;g292df3be4ae_0_301"/>
          <p:cNvSpPr txBox="1"/>
          <p:nvPr/>
        </p:nvSpPr>
        <p:spPr>
          <a:xfrm>
            <a:off x="1586875" y="4126500"/>
            <a:ext cx="1186500" cy="47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500" u="none" cap="none" strike="noStrike">
                <a:solidFill>
                  <a:schemeClr val="dk1"/>
                </a:solidFill>
                <a:latin typeface="Calibri"/>
                <a:ea typeface="Calibri"/>
                <a:cs typeface="Calibri"/>
                <a:sym typeface="Calibri"/>
              </a:rPr>
              <a:t>(</a:t>
            </a:r>
            <a:r>
              <a:rPr lang="en-US" sz="2500">
                <a:solidFill>
                  <a:schemeClr val="dk1"/>
                </a:solidFill>
                <a:latin typeface="Calibri"/>
                <a:ea typeface="Calibri"/>
                <a:cs typeface="Calibri"/>
                <a:sym typeface="Calibri"/>
              </a:rPr>
              <a:t>prefix</a:t>
            </a:r>
            <a:r>
              <a:rPr b="0" i="0" lang="en-US" sz="2500" u="none" cap="none" strike="noStrike">
                <a:solidFill>
                  <a:schemeClr val="dk1"/>
                </a:solidFill>
                <a:latin typeface="Calibri"/>
                <a:ea typeface="Calibri"/>
                <a:cs typeface="Calibri"/>
                <a:sym typeface="Calibri"/>
              </a:rPr>
              <a:t>)</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292df3be4ae_0_332"/>
          <p:cNvSpPr txBox="1"/>
          <p:nvPr>
            <p:ph type="title"/>
          </p:nvPr>
        </p:nvSpPr>
        <p:spPr>
          <a:xfrm>
            <a:off x="167850" y="735225"/>
            <a:ext cx="88722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8500"/>
              <a:t>De </a:t>
            </a:r>
            <a:r>
              <a:rPr b="1" lang="en-US" sz="8500">
                <a:solidFill>
                  <a:srgbClr val="FF0000"/>
                </a:solidFill>
              </a:rPr>
              <a:t>+</a:t>
            </a:r>
            <a:r>
              <a:rPr lang="en-US" sz="8500"/>
              <a:t> compose</a:t>
            </a:r>
            <a:r>
              <a:rPr lang="en-US" sz="8500"/>
              <a:t> </a:t>
            </a:r>
            <a:r>
              <a:rPr b="1" lang="en-US" sz="8500">
                <a:solidFill>
                  <a:srgbClr val="FF0000"/>
                </a:solidFill>
              </a:rPr>
              <a:t>+</a:t>
            </a:r>
            <a:r>
              <a:rPr lang="en-US" sz="8500"/>
              <a:t> er</a:t>
            </a:r>
            <a:endParaRPr sz="3300"/>
          </a:p>
        </p:txBody>
      </p:sp>
      <p:sp>
        <p:nvSpPr>
          <p:cNvPr descr="Artificial Intelligence" id="484" name="Google Shape;484;g292df3be4ae_0_33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85" name="Google Shape;485;g292df3be4ae_0_332"/>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86" name="Google Shape;486;g292df3be4ae_0_332"/>
          <p:cNvSpPr/>
          <p:nvPr/>
        </p:nvSpPr>
        <p:spPr>
          <a:xfrm>
            <a:off x="167850" y="734825"/>
            <a:ext cx="1870500" cy="16605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7" name="Google Shape;487;g292df3be4ae_0_332"/>
          <p:cNvSpPr txBox="1"/>
          <p:nvPr/>
        </p:nvSpPr>
        <p:spPr>
          <a:xfrm>
            <a:off x="386800" y="4551925"/>
            <a:ext cx="1655100" cy="10158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undo or reverse</a:t>
            </a:r>
            <a:endParaRPr b="0" i="0" sz="3000" u="none" cap="none" strike="noStrike">
              <a:solidFill>
                <a:srgbClr val="000000"/>
              </a:solidFill>
              <a:latin typeface="Arial"/>
              <a:ea typeface="Arial"/>
              <a:cs typeface="Arial"/>
              <a:sym typeface="Arial"/>
            </a:endParaRPr>
          </a:p>
        </p:txBody>
      </p:sp>
      <p:cxnSp>
        <p:nvCxnSpPr>
          <p:cNvPr id="488" name="Google Shape;488;g292df3be4ae_0_332"/>
          <p:cNvCxnSpPr/>
          <p:nvPr/>
        </p:nvCxnSpPr>
        <p:spPr>
          <a:xfrm>
            <a:off x="1214350" y="2713825"/>
            <a:ext cx="0" cy="1685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292df3be4ae_0_437"/>
          <p:cNvSpPr txBox="1"/>
          <p:nvPr>
            <p:ph type="title"/>
          </p:nvPr>
        </p:nvSpPr>
        <p:spPr>
          <a:xfrm>
            <a:off x="167850" y="735225"/>
            <a:ext cx="88722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8500"/>
              <a:t>De </a:t>
            </a:r>
            <a:r>
              <a:rPr b="1" lang="en-US" sz="8500">
                <a:solidFill>
                  <a:srgbClr val="FF0000"/>
                </a:solidFill>
              </a:rPr>
              <a:t>+</a:t>
            </a:r>
            <a:r>
              <a:rPr lang="en-US" sz="8500"/>
              <a:t> compose </a:t>
            </a:r>
            <a:r>
              <a:rPr b="1" lang="en-US" sz="8500">
                <a:solidFill>
                  <a:srgbClr val="FF0000"/>
                </a:solidFill>
              </a:rPr>
              <a:t>+</a:t>
            </a:r>
            <a:r>
              <a:rPr lang="en-US" sz="8500"/>
              <a:t> er</a:t>
            </a:r>
            <a:endParaRPr sz="3300"/>
          </a:p>
        </p:txBody>
      </p:sp>
      <p:sp>
        <p:nvSpPr>
          <p:cNvPr descr="Artificial Intelligence" id="495" name="Google Shape;495;g292df3be4ae_0_43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6" name="Google Shape;496;g292df3be4ae_0_437"/>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497" name="Google Shape;497;g292df3be4ae_0_437"/>
          <p:cNvCxnSpPr/>
          <p:nvPr/>
        </p:nvCxnSpPr>
        <p:spPr>
          <a:xfrm>
            <a:off x="4795750" y="2713825"/>
            <a:ext cx="0" cy="1685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
        <p:nvSpPr>
          <p:cNvPr id="498" name="Google Shape;498;g292df3be4ae_0_437"/>
          <p:cNvSpPr/>
          <p:nvPr/>
        </p:nvSpPr>
        <p:spPr>
          <a:xfrm>
            <a:off x="2637700" y="608075"/>
            <a:ext cx="4316100" cy="19395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9" name="Google Shape;499;g292df3be4ae_0_437"/>
          <p:cNvSpPr txBox="1"/>
          <p:nvPr/>
        </p:nvSpPr>
        <p:spPr>
          <a:xfrm>
            <a:off x="3471125" y="4418100"/>
            <a:ext cx="2709600" cy="10158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combine or put things together</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292df3be4ae_0_447"/>
          <p:cNvSpPr txBox="1"/>
          <p:nvPr>
            <p:ph type="title"/>
          </p:nvPr>
        </p:nvSpPr>
        <p:spPr>
          <a:xfrm>
            <a:off x="167850" y="735225"/>
            <a:ext cx="88722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8500"/>
              <a:t>De </a:t>
            </a:r>
            <a:r>
              <a:rPr b="1" lang="en-US" sz="8500">
                <a:solidFill>
                  <a:srgbClr val="FF0000"/>
                </a:solidFill>
              </a:rPr>
              <a:t>+</a:t>
            </a:r>
            <a:r>
              <a:rPr lang="en-US" sz="8500"/>
              <a:t> compose </a:t>
            </a:r>
            <a:r>
              <a:rPr b="1" lang="en-US" sz="8500">
                <a:solidFill>
                  <a:srgbClr val="FF0000"/>
                </a:solidFill>
              </a:rPr>
              <a:t>+</a:t>
            </a:r>
            <a:r>
              <a:rPr lang="en-US" sz="8500"/>
              <a:t> er</a:t>
            </a:r>
            <a:endParaRPr sz="3300"/>
          </a:p>
        </p:txBody>
      </p:sp>
      <p:sp>
        <p:nvSpPr>
          <p:cNvPr descr="Artificial Intelligence" id="506" name="Google Shape;506;g292df3be4ae_0_44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07" name="Google Shape;507;g292df3be4ae_0_447"/>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08" name="Google Shape;508;g292df3be4ae_0_447"/>
          <p:cNvSpPr txBox="1"/>
          <p:nvPr/>
        </p:nvSpPr>
        <p:spPr>
          <a:xfrm>
            <a:off x="1138950" y="5524925"/>
            <a:ext cx="5311500" cy="10158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to undo something put together; to </a:t>
            </a:r>
            <a:r>
              <a:rPr lang="en-US" sz="3000">
                <a:solidFill>
                  <a:schemeClr val="dk1"/>
                </a:solidFill>
                <a:latin typeface="Calibri"/>
                <a:ea typeface="Calibri"/>
                <a:cs typeface="Calibri"/>
                <a:sym typeface="Calibri"/>
              </a:rPr>
              <a:t>separate or break apart</a:t>
            </a:r>
            <a:endParaRPr b="0" i="0" sz="3000" u="none" cap="none" strike="noStrike">
              <a:solidFill>
                <a:srgbClr val="000000"/>
              </a:solidFill>
              <a:latin typeface="Arial"/>
              <a:ea typeface="Arial"/>
              <a:cs typeface="Arial"/>
              <a:sym typeface="Arial"/>
            </a:endParaRPr>
          </a:p>
        </p:txBody>
      </p:sp>
      <p:cxnSp>
        <p:nvCxnSpPr>
          <p:cNvPr id="509" name="Google Shape;509;g292df3be4ae_0_447"/>
          <p:cNvCxnSpPr/>
          <p:nvPr/>
        </p:nvCxnSpPr>
        <p:spPr>
          <a:xfrm flipH="1">
            <a:off x="3668850" y="2713825"/>
            <a:ext cx="12000" cy="9549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
        <p:nvSpPr>
          <p:cNvPr id="510" name="Google Shape;510;g292df3be4ae_0_447"/>
          <p:cNvSpPr/>
          <p:nvPr/>
        </p:nvSpPr>
        <p:spPr>
          <a:xfrm>
            <a:off x="167850" y="608063"/>
            <a:ext cx="7026000" cy="19395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1" name="Google Shape;511;g292df3be4ae_0_447"/>
          <p:cNvSpPr txBox="1"/>
          <p:nvPr>
            <p:ph type="title"/>
          </p:nvPr>
        </p:nvSpPr>
        <p:spPr>
          <a:xfrm>
            <a:off x="-479575" y="3318350"/>
            <a:ext cx="88722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8500"/>
              <a:t>Decompose</a:t>
            </a:r>
            <a:endParaRPr sz="3300"/>
          </a:p>
        </p:txBody>
      </p:sp>
      <p:cxnSp>
        <p:nvCxnSpPr>
          <p:cNvPr id="512" name="Google Shape;512;g292df3be4ae_0_447"/>
          <p:cNvCxnSpPr/>
          <p:nvPr/>
        </p:nvCxnSpPr>
        <p:spPr>
          <a:xfrm flipH="1">
            <a:off x="3668850" y="4570025"/>
            <a:ext cx="12000" cy="9549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292df3be4ae_0_322"/>
          <p:cNvSpPr txBox="1"/>
          <p:nvPr>
            <p:ph type="title"/>
          </p:nvPr>
        </p:nvSpPr>
        <p:spPr>
          <a:xfrm>
            <a:off x="167850" y="735225"/>
            <a:ext cx="88722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8500"/>
              <a:t>De </a:t>
            </a:r>
            <a:r>
              <a:rPr b="1" lang="en-US" sz="8500">
                <a:solidFill>
                  <a:srgbClr val="FF0000"/>
                </a:solidFill>
              </a:rPr>
              <a:t>+</a:t>
            </a:r>
            <a:r>
              <a:rPr lang="en-US" sz="8500"/>
              <a:t> compose </a:t>
            </a:r>
            <a:r>
              <a:rPr b="1" lang="en-US" sz="8500">
                <a:solidFill>
                  <a:srgbClr val="FF0000"/>
                </a:solidFill>
              </a:rPr>
              <a:t>+</a:t>
            </a:r>
            <a:r>
              <a:rPr lang="en-US" sz="8500"/>
              <a:t> er</a:t>
            </a:r>
            <a:endParaRPr sz="3300"/>
          </a:p>
        </p:txBody>
      </p:sp>
      <p:sp>
        <p:nvSpPr>
          <p:cNvPr descr="Artificial Intelligence" id="519" name="Google Shape;519;g292df3be4ae_0_32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20" name="Google Shape;520;g292df3be4ae_0_322"/>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21" name="Google Shape;521;g292df3be4ae_0_322"/>
          <p:cNvSpPr txBox="1"/>
          <p:nvPr/>
        </p:nvSpPr>
        <p:spPr>
          <a:xfrm>
            <a:off x="6021650" y="4258175"/>
            <a:ext cx="2843700" cy="14775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something that performs an action</a:t>
            </a:r>
            <a:endParaRPr b="0" i="0" sz="3000" u="none" cap="none" strike="noStrike">
              <a:solidFill>
                <a:srgbClr val="000000"/>
              </a:solidFill>
              <a:latin typeface="Arial"/>
              <a:ea typeface="Arial"/>
              <a:cs typeface="Arial"/>
              <a:sym typeface="Arial"/>
            </a:endParaRPr>
          </a:p>
        </p:txBody>
      </p:sp>
      <p:sp>
        <p:nvSpPr>
          <p:cNvPr id="522" name="Google Shape;522;g292df3be4ae_0_322"/>
          <p:cNvSpPr/>
          <p:nvPr/>
        </p:nvSpPr>
        <p:spPr>
          <a:xfrm>
            <a:off x="7442150" y="1048925"/>
            <a:ext cx="1423200" cy="10158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523" name="Google Shape;523;g292df3be4ae_0_322"/>
          <p:cNvCxnSpPr/>
          <p:nvPr/>
        </p:nvCxnSpPr>
        <p:spPr>
          <a:xfrm>
            <a:off x="8300950" y="2332825"/>
            <a:ext cx="0" cy="1685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92df3be4ae_0_464"/>
          <p:cNvSpPr txBox="1"/>
          <p:nvPr>
            <p:ph type="title"/>
          </p:nvPr>
        </p:nvSpPr>
        <p:spPr>
          <a:xfrm>
            <a:off x="167850" y="735225"/>
            <a:ext cx="88722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8500"/>
              <a:t>De </a:t>
            </a:r>
            <a:r>
              <a:rPr b="1" lang="en-US" sz="8500">
                <a:solidFill>
                  <a:srgbClr val="FF0000"/>
                </a:solidFill>
              </a:rPr>
              <a:t>+</a:t>
            </a:r>
            <a:r>
              <a:rPr lang="en-US" sz="8500"/>
              <a:t> compose </a:t>
            </a:r>
            <a:r>
              <a:rPr b="1" lang="en-US" sz="8500">
                <a:solidFill>
                  <a:srgbClr val="FF0000"/>
                </a:solidFill>
              </a:rPr>
              <a:t>+</a:t>
            </a:r>
            <a:r>
              <a:rPr lang="en-US" sz="8500"/>
              <a:t> er</a:t>
            </a:r>
            <a:endParaRPr sz="3300"/>
          </a:p>
        </p:txBody>
      </p:sp>
      <p:sp>
        <p:nvSpPr>
          <p:cNvPr descr="Artificial Intelligence" id="530" name="Google Shape;530;g292df3be4ae_0_4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31" name="Google Shape;531;g292df3be4ae_0_46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32" name="Google Shape;532;g292df3be4ae_0_464"/>
          <p:cNvSpPr txBox="1"/>
          <p:nvPr/>
        </p:nvSpPr>
        <p:spPr>
          <a:xfrm>
            <a:off x="3223800" y="4739375"/>
            <a:ext cx="3152400" cy="14775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Something that separates or breaks things apart</a:t>
            </a:r>
            <a:endParaRPr b="0" i="0" sz="3000" u="none" cap="none" strike="noStrike">
              <a:solidFill>
                <a:srgbClr val="000000"/>
              </a:solidFill>
              <a:latin typeface="Arial"/>
              <a:ea typeface="Arial"/>
              <a:cs typeface="Arial"/>
              <a:sym typeface="Arial"/>
            </a:endParaRPr>
          </a:p>
        </p:txBody>
      </p:sp>
      <p:cxnSp>
        <p:nvCxnSpPr>
          <p:cNvPr id="533" name="Google Shape;533;g292df3be4ae_0_464"/>
          <p:cNvCxnSpPr/>
          <p:nvPr/>
        </p:nvCxnSpPr>
        <p:spPr>
          <a:xfrm flipH="1">
            <a:off x="4795800" y="2132475"/>
            <a:ext cx="4200" cy="688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
        <p:nvSpPr>
          <p:cNvPr id="534" name="Google Shape;534;g292df3be4ae_0_464"/>
          <p:cNvSpPr txBox="1"/>
          <p:nvPr>
            <p:ph type="title"/>
          </p:nvPr>
        </p:nvSpPr>
        <p:spPr>
          <a:xfrm>
            <a:off x="271800" y="2469275"/>
            <a:ext cx="88722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8500"/>
              <a:t>Decomposer</a:t>
            </a:r>
            <a:endParaRPr sz="3300"/>
          </a:p>
        </p:txBody>
      </p:sp>
      <p:cxnSp>
        <p:nvCxnSpPr>
          <p:cNvPr id="535" name="Google Shape;535;g292df3be4ae_0_464"/>
          <p:cNvCxnSpPr/>
          <p:nvPr/>
        </p:nvCxnSpPr>
        <p:spPr>
          <a:xfrm flipH="1">
            <a:off x="4795800" y="3799825"/>
            <a:ext cx="4200" cy="688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descr="Rewind" id="148" name="Google Shape;148;g292df3be4ae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92df3be4ae_0_2"/>
          <p:cNvSpPr txBox="1"/>
          <p:nvPr/>
        </p:nvSpPr>
        <p:spPr>
          <a:xfrm>
            <a:off x="697557" y="590809"/>
            <a:ext cx="8209500" cy="1686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3200" u="sng">
                <a:solidFill>
                  <a:srgbClr val="0C0C0C"/>
                </a:solidFill>
                <a:latin typeface="Calibri"/>
                <a:ea typeface="Calibri"/>
                <a:cs typeface="Calibri"/>
                <a:sym typeface="Calibri"/>
              </a:rPr>
              <a:t>Ecosystem:</a:t>
            </a:r>
            <a:r>
              <a:rPr b="1" lang="en-US" sz="3200">
                <a:solidFill>
                  <a:srgbClr val="0C0C0C"/>
                </a:solidFill>
                <a:latin typeface="Calibri"/>
                <a:ea typeface="Calibri"/>
                <a:cs typeface="Calibri"/>
                <a:sym typeface="Calibri"/>
              </a:rPr>
              <a:t> </a:t>
            </a:r>
            <a:r>
              <a:rPr lang="en-US" sz="3200">
                <a:solidFill>
                  <a:srgbClr val="0C0C0C"/>
                </a:solidFill>
                <a:latin typeface="Calibri"/>
                <a:ea typeface="Calibri"/>
                <a:cs typeface="Calibri"/>
                <a:sym typeface="Calibri"/>
              </a:rPr>
              <a:t>an area where living and nonliving things interact</a:t>
            </a:r>
            <a:endParaRPr sz="3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chemeClr val="dk1"/>
              </a:solidFill>
              <a:latin typeface="Calibri"/>
              <a:ea typeface="Calibri"/>
              <a:cs typeface="Calibri"/>
              <a:sym typeface="Calibri"/>
            </a:endParaRPr>
          </a:p>
        </p:txBody>
      </p:sp>
      <p:pic>
        <p:nvPicPr>
          <p:cNvPr id="150" name="Google Shape;150;g292df3be4ae_0_2"/>
          <p:cNvPicPr preferRelativeResize="0"/>
          <p:nvPr/>
        </p:nvPicPr>
        <p:blipFill>
          <a:blip r:embed="rId4">
            <a:alphaModFix/>
          </a:blip>
          <a:stretch>
            <a:fillRect/>
          </a:stretch>
        </p:blipFill>
        <p:spPr>
          <a:xfrm>
            <a:off x="1501463" y="1918450"/>
            <a:ext cx="6141076" cy="4598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g292df3be4ae_0_341"/>
          <p:cNvPicPr preferRelativeResize="0"/>
          <p:nvPr/>
        </p:nvPicPr>
        <p:blipFill>
          <a:blip r:embed="rId3">
            <a:alphaModFix/>
          </a:blip>
          <a:stretch>
            <a:fillRect/>
          </a:stretch>
        </p:blipFill>
        <p:spPr>
          <a:xfrm>
            <a:off x="1471250" y="2084850"/>
            <a:ext cx="6467778" cy="4315950"/>
          </a:xfrm>
          <a:prstGeom prst="rect">
            <a:avLst/>
          </a:prstGeom>
          <a:noFill/>
          <a:ln>
            <a:noFill/>
          </a:ln>
        </p:spPr>
      </p:pic>
      <p:sp>
        <p:nvSpPr>
          <p:cNvPr descr="Artificial Intelligence" id="542" name="Google Shape;542;g292df3be4ae_0_341"/>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43" name="Google Shape;543;g292df3be4ae_0_341"/>
          <p:cNvPicPr preferRelativeResize="0"/>
          <p:nvPr/>
        </p:nvPicPr>
        <p:blipFill rotWithShape="1">
          <a:blip r:embed="rId5">
            <a:alphaModFix/>
          </a:blip>
          <a:srcRect b="0" l="0" r="0" t="0"/>
          <a:stretch/>
        </p:blipFill>
        <p:spPr>
          <a:xfrm>
            <a:off x="735230" y="165754"/>
            <a:ext cx="403722" cy="403722"/>
          </a:xfrm>
          <a:prstGeom prst="rect">
            <a:avLst/>
          </a:prstGeom>
          <a:noFill/>
          <a:ln>
            <a:noFill/>
          </a:ln>
        </p:spPr>
      </p:pic>
      <p:sp>
        <p:nvSpPr>
          <p:cNvPr id="544" name="Google Shape;544;g292df3be4ae_0_341"/>
          <p:cNvSpPr txBox="1"/>
          <p:nvPr/>
        </p:nvSpPr>
        <p:spPr>
          <a:xfrm>
            <a:off x="152400" y="857250"/>
            <a:ext cx="8462100" cy="138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So, when we use the term </a:t>
            </a:r>
            <a:r>
              <a:rPr b="1" lang="en-US" sz="3000">
                <a:solidFill>
                  <a:srgbClr val="FF0000"/>
                </a:solidFill>
                <a:latin typeface="Calibri"/>
                <a:ea typeface="Calibri"/>
                <a:cs typeface="Calibri"/>
                <a:sym typeface="Calibri"/>
              </a:rPr>
              <a:t>decomposer</a:t>
            </a:r>
            <a:r>
              <a:rPr lang="en-US" sz="3000">
                <a:solidFill>
                  <a:schemeClr val="dk1"/>
                </a:solidFill>
                <a:latin typeface="Calibri"/>
                <a:ea typeface="Calibri"/>
                <a:cs typeface="Calibri"/>
                <a:sym typeface="Calibri"/>
              </a:rPr>
              <a:t>, we are referring to </a:t>
            </a:r>
            <a:r>
              <a:rPr b="1" lang="en-US" sz="3000">
                <a:solidFill>
                  <a:schemeClr val="dk1"/>
                </a:solidFill>
                <a:latin typeface="Calibri"/>
                <a:ea typeface="Calibri"/>
                <a:cs typeface="Calibri"/>
                <a:sym typeface="Calibri"/>
              </a:rPr>
              <a:t>organisms that break down other organisms</a:t>
            </a:r>
            <a:endParaRPr sz="3000">
              <a:solidFill>
                <a:schemeClr val="dk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sz="3000">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51" name="Google Shape;551;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descr="Rewind" id="557" name="Google Shape;557;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8" name="Google Shape;558;g27e576c1a67_0_1091"/>
          <p:cNvPicPr preferRelativeResize="0"/>
          <p:nvPr/>
        </p:nvPicPr>
        <p:blipFill>
          <a:blip r:embed="rId4">
            <a:alphaModFix/>
          </a:blip>
          <a:stretch>
            <a:fillRect/>
          </a:stretch>
        </p:blipFill>
        <p:spPr>
          <a:xfrm>
            <a:off x="953350" y="1454200"/>
            <a:ext cx="7389700" cy="4931150"/>
          </a:xfrm>
          <a:prstGeom prst="rect">
            <a:avLst/>
          </a:prstGeom>
          <a:noFill/>
          <a:ln>
            <a:noFill/>
          </a:ln>
        </p:spPr>
      </p:pic>
      <p:sp>
        <p:nvSpPr>
          <p:cNvPr id="559" name="Google Shape;559;g27e576c1a67_0_1091"/>
          <p:cNvSpPr txBox="1"/>
          <p:nvPr>
            <p:ph idx="1" type="subTitle"/>
          </p:nvPr>
        </p:nvSpPr>
        <p:spPr>
          <a:xfrm>
            <a:off x="651700" y="859225"/>
            <a:ext cx="7865100" cy="1434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Decomposer</a:t>
            </a:r>
            <a:r>
              <a:rPr b="1" lang="en-US">
                <a:solidFill>
                  <a:schemeClr val="dk1"/>
                </a:solidFill>
              </a:rPr>
              <a:t>: </a:t>
            </a:r>
            <a:r>
              <a:rPr lang="en-US">
                <a:solidFill>
                  <a:schemeClr val="dk1"/>
                </a:solidFill>
              </a:rPr>
              <a:t>organisms that</a:t>
            </a:r>
            <a:r>
              <a:rPr b="1" lang="en-US">
                <a:solidFill>
                  <a:schemeClr val="dk1"/>
                </a:solidFill>
              </a:rPr>
              <a:t> break down </a:t>
            </a:r>
            <a:r>
              <a:rPr lang="en-US">
                <a:solidFill>
                  <a:schemeClr val="dk1"/>
                </a:solidFill>
              </a:rPr>
              <a:t>the remains of other dead organisms for energy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6" name="Google Shape;566;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67" name="Google Shape;567;g25e11802ac4_0_1976"/>
          <p:cNvCxnSpPr>
            <a:stCxn id="568" idx="4"/>
            <a:endCxn id="565"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69" name="Google Shape;569;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70" name="Google Shape;570;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68" name="Google Shape;568;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77" name="Google Shape;577;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78" name="Google Shape;578;g25e11802ac4_0_1886"/>
          <p:cNvCxnSpPr>
            <a:stCxn id="579" idx="4"/>
            <a:endCxn id="57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80" name="Google Shape;580;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81" name="Google Shape;581;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79" name="Google Shape;579;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2" name="Google Shape;582;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83" name="Google Shape;583;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84" name="Google Shape;584;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85" name="Google Shape;585;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decomposers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86" name="Google Shape;586;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7" name="Google Shape;587;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8" name="Google Shape;588;g25e11802ac4_0_1886"/>
          <p:cNvCxnSpPr>
            <a:stCxn id="589" idx="4"/>
            <a:endCxn id="58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0" name="Google Shape;590;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1" name="Google Shape;591;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9" name="Google Shape;589;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2" name="Google Shape;592;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Decomposer</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292df3be4ae_0_477"/>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Decomposer</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99" name="Google Shape;599;g292df3be4ae_0_477"/>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00" name="Google Shape;600;g292df3be4ae_0_477"/>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01" name="Google Shape;601;g292df3be4ae_0_477"/>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02" name="Google Shape;602;g292df3be4ae_0_477"/>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03" name="Google Shape;603;g292df3be4ae_0_477"/>
          <p:cNvPicPr preferRelativeResize="0"/>
          <p:nvPr/>
        </p:nvPicPr>
        <p:blipFill rotWithShape="1">
          <a:blip r:embed="rId3">
            <a:alphaModFix/>
          </a:blip>
          <a:srcRect b="0" l="0" r="0" t="0"/>
          <a:stretch/>
        </p:blipFill>
        <p:spPr>
          <a:xfrm>
            <a:off x="0" y="0"/>
            <a:ext cx="518100" cy="518100"/>
          </a:xfrm>
          <a:prstGeom prst="rect">
            <a:avLst/>
          </a:prstGeom>
          <a:noFill/>
          <a:ln>
            <a:noFill/>
          </a:ln>
        </p:spPr>
      </p:pic>
      <p:pic>
        <p:nvPicPr>
          <p:cNvPr id="604" name="Google Shape;604;g292df3be4ae_0_477"/>
          <p:cNvPicPr preferRelativeResize="0"/>
          <p:nvPr/>
        </p:nvPicPr>
        <p:blipFill>
          <a:blip r:embed="rId4">
            <a:alphaModFix/>
          </a:blip>
          <a:stretch>
            <a:fillRect/>
          </a:stretch>
        </p:blipFill>
        <p:spPr>
          <a:xfrm>
            <a:off x="5580375" y="4168733"/>
            <a:ext cx="3009300" cy="2006200"/>
          </a:xfrm>
          <a:prstGeom prst="rect">
            <a:avLst/>
          </a:prstGeom>
          <a:noFill/>
          <a:ln>
            <a:noFill/>
          </a:ln>
        </p:spPr>
      </p:pic>
      <p:pic>
        <p:nvPicPr>
          <p:cNvPr id="605" name="Google Shape;605;g292df3be4ae_0_477"/>
          <p:cNvPicPr preferRelativeResize="0"/>
          <p:nvPr/>
        </p:nvPicPr>
        <p:blipFill>
          <a:blip r:embed="rId5">
            <a:alphaModFix/>
          </a:blip>
          <a:stretch>
            <a:fillRect/>
          </a:stretch>
        </p:blipFill>
        <p:spPr>
          <a:xfrm>
            <a:off x="1048899" y="1588801"/>
            <a:ext cx="2896186" cy="2006199"/>
          </a:xfrm>
          <a:prstGeom prst="rect">
            <a:avLst/>
          </a:prstGeom>
          <a:noFill/>
          <a:ln>
            <a:noFill/>
          </a:ln>
        </p:spPr>
      </p:pic>
      <p:pic>
        <p:nvPicPr>
          <p:cNvPr id="606" name="Google Shape;606;g292df3be4ae_0_477"/>
          <p:cNvPicPr preferRelativeResize="0"/>
          <p:nvPr/>
        </p:nvPicPr>
        <p:blipFill>
          <a:blip r:embed="rId6">
            <a:alphaModFix/>
          </a:blip>
          <a:stretch>
            <a:fillRect/>
          </a:stretch>
        </p:blipFill>
        <p:spPr>
          <a:xfrm flipH="1">
            <a:off x="5516550" y="1483067"/>
            <a:ext cx="2848750" cy="1900487"/>
          </a:xfrm>
          <a:prstGeom prst="rect">
            <a:avLst/>
          </a:prstGeom>
          <a:noFill/>
          <a:ln>
            <a:noFill/>
          </a:ln>
        </p:spPr>
      </p:pic>
      <p:pic>
        <p:nvPicPr>
          <p:cNvPr id="607" name="Google Shape;607;g292df3be4ae_0_477"/>
          <p:cNvPicPr preferRelativeResize="0"/>
          <p:nvPr/>
        </p:nvPicPr>
        <p:blipFill>
          <a:blip r:embed="rId7">
            <a:alphaModFix/>
          </a:blip>
          <a:stretch>
            <a:fillRect/>
          </a:stretch>
        </p:blipFill>
        <p:spPr>
          <a:xfrm>
            <a:off x="1187300" y="4147875"/>
            <a:ext cx="3009300" cy="200255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92df3be4ae_0_491"/>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Decomposer</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14" name="Google Shape;614;g292df3be4ae_0_491"/>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15" name="Google Shape;615;g292df3be4ae_0_491"/>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16" name="Google Shape;616;g292df3be4ae_0_491"/>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17" name="Google Shape;617;g292df3be4ae_0_491"/>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18" name="Google Shape;618;g292df3be4ae_0_491"/>
          <p:cNvPicPr preferRelativeResize="0"/>
          <p:nvPr/>
        </p:nvPicPr>
        <p:blipFill rotWithShape="1">
          <a:blip r:embed="rId3">
            <a:alphaModFix/>
          </a:blip>
          <a:srcRect b="0" l="0" r="0" t="0"/>
          <a:stretch/>
        </p:blipFill>
        <p:spPr>
          <a:xfrm>
            <a:off x="0" y="0"/>
            <a:ext cx="518100" cy="518100"/>
          </a:xfrm>
          <a:prstGeom prst="rect">
            <a:avLst/>
          </a:prstGeom>
          <a:noFill/>
          <a:ln>
            <a:noFill/>
          </a:ln>
        </p:spPr>
      </p:pic>
      <p:pic>
        <p:nvPicPr>
          <p:cNvPr id="619" name="Google Shape;619;g292df3be4ae_0_491"/>
          <p:cNvPicPr preferRelativeResize="0"/>
          <p:nvPr/>
        </p:nvPicPr>
        <p:blipFill>
          <a:blip r:embed="rId4">
            <a:alphaModFix/>
          </a:blip>
          <a:stretch>
            <a:fillRect/>
          </a:stretch>
        </p:blipFill>
        <p:spPr>
          <a:xfrm>
            <a:off x="5580375" y="4168733"/>
            <a:ext cx="3009300" cy="2006200"/>
          </a:xfrm>
          <a:prstGeom prst="rect">
            <a:avLst/>
          </a:prstGeom>
          <a:noFill/>
          <a:ln>
            <a:noFill/>
          </a:ln>
        </p:spPr>
      </p:pic>
      <p:pic>
        <p:nvPicPr>
          <p:cNvPr id="620" name="Google Shape;620;g292df3be4ae_0_491"/>
          <p:cNvPicPr preferRelativeResize="0"/>
          <p:nvPr/>
        </p:nvPicPr>
        <p:blipFill>
          <a:blip r:embed="rId5">
            <a:alphaModFix/>
          </a:blip>
          <a:stretch>
            <a:fillRect/>
          </a:stretch>
        </p:blipFill>
        <p:spPr>
          <a:xfrm>
            <a:off x="1048899" y="1588801"/>
            <a:ext cx="2896186" cy="2006199"/>
          </a:xfrm>
          <a:prstGeom prst="rect">
            <a:avLst/>
          </a:prstGeom>
          <a:noFill/>
          <a:ln>
            <a:noFill/>
          </a:ln>
        </p:spPr>
      </p:pic>
      <p:pic>
        <p:nvPicPr>
          <p:cNvPr id="621" name="Google Shape;621;g292df3be4ae_0_491"/>
          <p:cNvPicPr preferRelativeResize="0"/>
          <p:nvPr/>
        </p:nvPicPr>
        <p:blipFill>
          <a:blip r:embed="rId6">
            <a:alphaModFix/>
          </a:blip>
          <a:stretch>
            <a:fillRect/>
          </a:stretch>
        </p:blipFill>
        <p:spPr>
          <a:xfrm flipH="1">
            <a:off x="5516550" y="1483067"/>
            <a:ext cx="2848750" cy="1900487"/>
          </a:xfrm>
          <a:prstGeom prst="rect">
            <a:avLst/>
          </a:prstGeom>
          <a:noFill/>
          <a:ln>
            <a:noFill/>
          </a:ln>
        </p:spPr>
      </p:pic>
      <p:sp>
        <p:nvSpPr>
          <p:cNvPr id="622" name="Google Shape;622;g292df3be4ae_0_491"/>
          <p:cNvSpPr/>
          <p:nvPr/>
        </p:nvSpPr>
        <p:spPr>
          <a:xfrm>
            <a:off x="219988" y="4037500"/>
            <a:ext cx="4554000" cy="2528100"/>
          </a:xfrm>
          <a:prstGeom prst="roundRect">
            <a:avLst>
              <a:gd fmla="val 16667" name="adj"/>
            </a:avLst>
          </a:prstGeom>
          <a:noFill/>
          <a:ln cap="flat" cmpd="sng" w="635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623" name="Google Shape;623;g292df3be4ae_0_491"/>
          <p:cNvPicPr preferRelativeResize="0"/>
          <p:nvPr/>
        </p:nvPicPr>
        <p:blipFill>
          <a:blip r:embed="rId7">
            <a:alphaModFix/>
          </a:blip>
          <a:stretch>
            <a:fillRect/>
          </a:stretch>
        </p:blipFill>
        <p:spPr>
          <a:xfrm>
            <a:off x="1187300" y="4300275"/>
            <a:ext cx="3009300" cy="200255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g292df3be4ae_0_554"/>
          <p:cNvPicPr preferRelativeResize="0"/>
          <p:nvPr/>
        </p:nvPicPr>
        <p:blipFill>
          <a:blip r:embed="rId3">
            <a:alphaModFix/>
          </a:blip>
          <a:stretch>
            <a:fillRect/>
          </a:stretch>
        </p:blipFill>
        <p:spPr>
          <a:xfrm>
            <a:off x="5359650" y="1127475"/>
            <a:ext cx="3009300" cy="2002555"/>
          </a:xfrm>
          <a:prstGeom prst="rect">
            <a:avLst/>
          </a:prstGeom>
          <a:noFill/>
          <a:ln>
            <a:noFill/>
          </a:ln>
        </p:spPr>
      </p:pic>
      <p:sp>
        <p:nvSpPr>
          <p:cNvPr id="630" name="Google Shape;630;g292df3be4ae_0_554"/>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31" name="Google Shape;631;g292df3be4ae_0_55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32" name="Google Shape;632;g292df3be4ae_0_554"/>
          <p:cNvCxnSpPr>
            <a:stCxn id="633" idx="4"/>
            <a:endCxn id="63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34" name="Google Shape;634;g292df3be4ae_0_55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35" name="Google Shape;635;g292df3be4ae_0_55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33" name="Google Shape;633;g292df3be4ae_0_55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6" name="Google Shape;636;g292df3be4ae_0_554"/>
          <p:cNvSpPr txBox="1"/>
          <p:nvPr/>
        </p:nvSpPr>
        <p:spPr>
          <a:xfrm>
            <a:off x="3014650" y="3130033"/>
            <a:ext cx="31638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3000">
                <a:latin typeface="Poppins"/>
                <a:ea typeface="Poppins"/>
                <a:cs typeface="Poppins"/>
                <a:sym typeface="Poppins"/>
              </a:rPr>
              <a:t>Decomposer</a:t>
            </a:r>
            <a:endParaRPr sz="3000"/>
          </a:p>
        </p:txBody>
      </p:sp>
      <p:sp>
        <p:nvSpPr>
          <p:cNvPr id="637" name="Google Shape;637;g292df3be4ae_0_55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38" name="Google Shape;638;g292df3be4ae_0_55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39" name="Google Shape;639;g292df3be4ae_0_55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40" name="Google Shape;640;g292df3be4ae_0_554"/>
          <p:cNvSpPr txBox="1"/>
          <p:nvPr/>
        </p:nvSpPr>
        <p:spPr>
          <a:xfrm>
            <a:off x="4676228" y="59658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decomposers impact</a:t>
            </a:r>
            <a:r>
              <a:rPr b="0" i="0" lang="en-US" sz="1800" u="none" cap="none" strike="noStrike">
                <a:solidFill>
                  <a:srgbClr val="000000"/>
                </a:solidFill>
                <a:latin typeface="Helvetica Neue Light"/>
                <a:ea typeface="Helvetica Neue Light"/>
                <a:cs typeface="Helvetica Neue Light"/>
                <a:sym typeface="Helvetica Neue Light"/>
              </a:rPr>
              <a:t> my life?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292df3be4ae_0_57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r>
              <a:rPr lang="en-US" sz="3000">
                <a:solidFill>
                  <a:schemeClr val="dk1"/>
                </a:solidFill>
                <a:latin typeface="Calibri"/>
                <a:ea typeface="Calibri"/>
                <a:cs typeface="Calibri"/>
                <a:sym typeface="Calibri"/>
              </a:rPr>
              <a:t> </a:t>
            </a:r>
            <a:r>
              <a:rPr b="1" lang="en-US" sz="3000">
                <a:solidFill>
                  <a:schemeClr val="dk1"/>
                </a:solidFill>
                <a:latin typeface="Calibri"/>
                <a:ea typeface="Calibri"/>
                <a:cs typeface="Calibri"/>
                <a:sym typeface="Calibri"/>
              </a:rPr>
              <a:t>Decomposers</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47" name="Google Shape;647;g292df3be4ae_0_570"/>
          <p:cNvSpPr txBox="1"/>
          <p:nvPr/>
        </p:nvSpPr>
        <p:spPr>
          <a:xfrm>
            <a:off x="997332" y="448292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Organisms that use energy from the sun to make their own food</a:t>
            </a:r>
            <a:endParaRPr/>
          </a:p>
        </p:txBody>
      </p:sp>
      <p:sp>
        <p:nvSpPr>
          <p:cNvPr id="648" name="Google Shape;648;g292df3be4ae_0_570"/>
          <p:cNvSpPr txBox="1"/>
          <p:nvPr/>
        </p:nvSpPr>
        <p:spPr>
          <a:xfrm>
            <a:off x="997332" y="5646344"/>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break down the remains of other dead organisms for energy</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649" name="Google Shape;649;g292df3be4ae_0_570"/>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50" name="Google Shape;650;g292df3be4ae_0_570"/>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51" name="Google Shape;651;g292df3be4ae_0_57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52" name="Google Shape;652;g292df3be4ae_0_57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53" name="Google Shape;653;g292df3be4ae_0_570"/>
          <p:cNvPicPr preferRelativeResize="0"/>
          <p:nvPr/>
        </p:nvPicPr>
        <p:blipFill rotWithShape="1">
          <a:blip r:embed="rId3">
            <a:alphaModFix/>
          </a:blip>
          <a:srcRect b="0" l="0" r="0" t="0"/>
          <a:stretch/>
        </p:blipFill>
        <p:spPr>
          <a:xfrm>
            <a:off x="0" y="0"/>
            <a:ext cx="518100" cy="518100"/>
          </a:xfrm>
          <a:prstGeom prst="rect">
            <a:avLst/>
          </a:prstGeom>
          <a:noFill/>
          <a:ln>
            <a:noFill/>
          </a:ln>
        </p:spPr>
      </p:pic>
      <p:sp>
        <p:nvSpPr>
          <p:cNvPr id="654" name="Google Shape;654;g292df3be4ae_0_570"/>
          <p:cNvSpPr txBox="1"/>
          <p:nvPr/>
        </p:nvSpPr>
        <p:spPr>
          <a:xfrm>
            <a:off x="997332" y="34082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eat other organisms for energy</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655" name="Google Shape;655;g292df3be4ae_0_570"/>
          <p:cNvSpPr txBox="1"/>
          <p:nvPr/>
        </p:nvSpPr>
        <p:spPr>
          <a:xfrm>
            <a:off x="997332" y="2189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glow a soft blue-green color in the dark</a:t>
            </a:r>
            <a:endParaRPr b="0" i="0" sz="2400" u="none" cap="none" strike="noStrike">
              <a:solidFill>
                <a:srgbClr val="242424"/>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292df3be4ae_0_58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r>
              <a:rPr lang="en-US" sz="3000">
                <a:solidFill>
                  <a:schemeClr val="dk1"/>
                </a:solidFill>
                <a:latin typeface="Calibri"/>
                <a:ea typeface="Calibri"/>
                <a:cs typeface="Calibri"/>
                <a:sym typeface="Calibri"/>
              </a:rPr>
              <a:t> </a:t>
            </a:r>
            <a:r>
              <a:rPr b="1" lang="en-US" sz="3000">
                <a:solidFill>
                  <a:schemeClr val="dk1"/>
                </a:solidFill>
                <a:latin typeface="Calibri"/>
                <a:ea typeface="Calibri"/>
                <a:cs typeface="Calibri"/>
                <a:sym typeface="Calibri"/>
              </a:rPr>
              <a:t>Decomposers</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62" name="Google Shape;662;g292df3be4ae_0_58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63" name="Google Shape;663;g292df3be4ae_0_58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64" name="Google Shape;664;g292df3be4ae_0_58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65" name="Google Shape;665;g292df3be4ae_0_58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66" name="Google Shape;666;g292df3be4ae_0_584"/>
          <p:cNvPicPr preferRelativeResize="0"/>
          <p:nvPr/>
        </p:nvPicPr>
        <p:blipFill rotWithShape="1">
          <a:blip r:embed="rId3">
            <a:alphaModFix/>
          </a:blip>
          <a:srcRect b="0" l="0" r="0" t="0"/>
          <a:stretch/>
        </p:blipFill>
        <p:spPr>
          <a:xfrm>
            <a:off x="0" y="0"/>
            <a:ext cx="518100" cy="518100"/>
          </a:xfrm>
          <a:prstGeom prst="rect">
            <a:avLst/>
          </a:prstGeom>
          <a:noFill/>
          <a:ln>
            <a:noFill/>
          </a:ln>
        </p:spPr>
      </p:pic>
      <p:sp>
        <p:nvSpPr>
          <p:cNvPr id="667" name="Google Shape;667;g292df3be4ae_0_584"/>
          <p:cNvSpPr/>
          <p:nvPr/>
        </p:nvSpPr>
        <p:spPr>
          <a:xfrm>
            <a:off x="248200" y="5384600"/>
            <a:ext cx="8623200" cy="1209600"/>
          </a:xfrm>
          <a:prstGeom prst="roundRect">
            <a:avLst>
              <a:gd fmla="val 16667" name="adj"/>
            </a:avLst>
          </a:prstGeom>
          <a:noFill/>
          <a:ln cap="flat" cmpd="sng" w="66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668" name="Google Shape;668;g292df3be4ae_0_584"/>
          <p:cNvSpPr txBox="1"/>
          <p:nvPr/>
        </p:nvSpPr>
        <p:spPr>
          <a:xfrm>
            <a:off x="997332" y="448292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Organisms that use energy from the sun to make their own food</a:t>
            </a:r>
            <a:endParaRPr/>
          </a:p>
        </p:txBody>
      </p:sp>
      <p:sp>
        <p:nvSpPr>
          <p:cNvPr id="669" name="Google Shape;669;g292df3be4ae_0_584"/>
          <p:cNvSpPr txBox="1"/>
          <p:nvPr/>
        </p:nvSpPr>
        <p:spPr>
          <a:xfrm>
            <a:off x="997332" y="5646344"/>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break down the remains of other dead organisms for energy</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670" name="Google Shape;670;g292df3be4ae_0_584"/>
          <p:cNvSpPr txBox="1"/>
          <p:nvPr/>
        </p:nvSpPr>
        <p:spPr>
          <a:xfrm>
            <a:off x="997332" y="34082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eat other organisms for energy</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671" name="Google Shape;671;g292df3be4ae_0_584"/>
          <p:cNvSpPr txBox="1"/>
          <p:nvPr/>
        </p:nvSpPr>
        <p:spPr>
          <a:xfrm>
            <a:off x="997332" y="2189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glow a soft blue-green color in the dark</a:t>
            </a:r>
            <a:endParaRPr b="0" i="0" sz="2400" u="none" cap="none" strike="noStrike">
              <a:solidFill>
                <a:srgbClr val="242424"/>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descr="Rewind" id="156" name="Google Shape;156;g292df3be4ae_0_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92df3be4ae_0_9"/>
          <p:cNvSpPr txBox="1"/>
          <p:nvPr/>
        </p:nvSpPr>
        <p:spPr>
          <a:xfrm>
            <a:off x="697557" y="590809"/>
            <a:ext cx="8209500" cy="1120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3200" u="sng">
                <a:solidFill>
                  <a:srgbClr val="0C0C0C"/>
                </a:solidFill>
                <a:latin typeface="Calibri"/>
                <a:ea typeface="Calibri"/>
                <a:cs typeface="Calibri"/>
                <a:sym typeface="Calibri"/>
              </a:rPr>
              <a:t>Biotic Factor:</a:t>
            </a:r>
            <a:r>
              <a:rPr b="1" lang="en-US" sz="3200">
                <a:solidFill>
                  <a:srgbClr val="0C0C0C"/>
                </a:solidFill>
                <a:latin typeface="Calibri"/>
                <a:ea typeface="Calibri"/>
                <a:cs typeface="Calibri"/>
                <a:sym typeface="Calibri"/>
              </a:rPr>
              <a:t> </a:t>
            </a:r>
            <a:r>
              <a:rPr lang="en-US" sz="3200">
                <a:solidFill>
                  <a:srgbClr val="0C0C0C"/>
                </a:solidFill>
                <a:latin typeface="Calibri"/>
                <a:ea typeface="Calibri"/>
                <a:cs typeface="Calibri"/>
                <a:sym typeface="Calibri"/>
              </a:rPr>
              <a:t>living things in an ecosystem</a:t>
            </a:r>
            <a:endParaRPr sz="3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chemeClr val="dk1"/>
              </a:solidFill>
              <a:latin typeface="Calibri"/>
              <a:ea typeface="Calibri"/>
              <a:cs typeface="Calibri"/>
              <a:sym typeface="Calibri"/>
            </a:endParaRPr>
          </a:p>
        </p:txBody>
      </p:sp>
      <p:pic>
        <p:nvPicPr>
          <p:cNvPr id="158" name="Google Shape;158;g292df3be4ae_0_9"/>
          <p:cNvPicPr preferRelativeResize="0"/>
          <p:nvPr/>
        </p:nvPicPr>
        <p:blipFill>
          <a:blip r:embed="rId4">
            <a:alphaModFix/>
          </a:blip>
          <a:stretch>
            <a:fillRect/>
          </a:stretch>
        </p:blipFill>
        <p:spPr>
          <a:xfrm>
            <a:off x="623787" y="2224576"/>
            <a:ext cx="2629958" cy="2205480"/>
          </a:xfrm>
          <a:prstGeom prst="rect">
            <a:avLst/>
          </a:prstGeom>
          <a:noFill/>
          <a:ln>
            <a:noFill/>
          </a:ln>
        </p:spPr>
      </p:pic>
      <p:pic>
        <p:nvPicPr>
          <p:cNvPr id="159" name="Google Shape;159;g292df3be4ae_0_9"/>
          <p:cNvPicPr preferRelativeResize="0"/>
          <p:nvPr/>
        </p:nvPicPr>
        <p:blipFill>
          <a:blip r:embed="rId5">
            <a:alphaModFix/>
          </a:blip>
          <a:stretch>
            <a:fillRect/>
          </a:stretch>
        </p:blipFill>
        <p:spPr>
          <a:xfrm>
            <a:off x="2777550" y="2991491"/>
            <a:ext cx="2364925" cy="2925607"/>
          </a:xfrm>
          <a:prstGeom prst="rect">
            <a:avLst/>
          </a:prstGeom>
          <a:noFill/>
          <a:ln>
            <a:noFill/>
          </a:ln>
        </p:spPr>
      </p:pic>
      <p:pic>
        <p:nvPicPr>
          <p:cNvPr id="160" name="Google Shape;160;g292df3be4ae_0_9"/>
          <p:cNvPicPr preferRelativeResize="0"/>
          <p:nvPr/>
        </p:nvPicPr>
        <p:blipFill>
          <a:blip r:embed="rId6">
            <a:alphaModFix/>
          </a:blip>
          <a:stretch>
            <a:fillRect/>
          </a:stretch>
        </p:blipFill>
        <p:spPr>
          <a:xfrm>
            <a:off x="4858890" y="1846350"/>
            <a:ext cx="2552978" cy="2086701"/>
          </a:xfrm>
          <a:prstGeom prst="rect">
            <a:avLst/>
          </a:prstGeom>
          <a:noFill/>
          <a:ln>
            <a:noFill/>
          </a:ln>
        </p:spPr>
      </p:pic>
      <p:pic>
        <p:nvPicPr>
          <p:cNvPr id="161" name="Google Shape;161;g292df3be4ae_0_9"/>
          <p:cNvPicPr preferRelativeResize="0"/>
          <p:nvPr/>
        </p:nvPicPr>
        <p:blipFill>
          <a:blip r:embed="rId7">
            <a:alphaModFix/>
          </a:blip>
          <a:stretch>
            <a:fillRect/>
          </a:stretch>
        </p:blipFill>
        <p:spPr>
          <a:xfrm>
            <a:off x="6526303" y="3560949"/>
            <a:ext cx="1993909" cy="235615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292df3be4ae_0_64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78" name="Google Shape;678;g292df3be4ae_0_64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9" name="Google Shape;679;g292df3be4ae_0_647"/>
          <p:cNvCxnSpPr>
            <a:stCxn id="680" idx="4"/>
            <a:endCxn id="67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81" name="Google Shape;681;g292df3be4ae_0_64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2" name="Google Shape;682;g292df3be4ae_0_64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683" name="Google Shape;683;g292df3be4ae_0_647"/>
          <p:cNvPicPr preferRelativeResize="0"/>
          <p:nvPr/>
        </p:nvPicPr>
        <p:blipFill>
          <a:blip r:embed="rId3">
            <a:alphaModFix/>
          </a:blip>
          <a:stretch>
            <a:fillRect/>
          </a:stretch>
        </p:blipFill>
        <p:spPr>
          <a:xfrm>
            <a:off x="5359650" y="1127475"/>
            <a:ext cx="3009300" cy="2002555"/>
          </a:xfrm>
          <a:prstGeom prst="rect">
            <a:avLst/>
          </a:prstGeom>
          <a:noFill/>
          <a:ln>
            <a:noFill/>
          </a:ln>
        </p:spPr>
      </p:pic>
      <p:sp>
        <p:nvSpPr>
          <p:cNvPr id="680" name="Google Shape;680;g292df3be4ae_0_64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4" name="Google Shape;684;g292df3be4ae_0_647"/>
          <p:cNvSpPr txBox="1"/>
          <p:nvPr/>
        </p:nvSpPr>
        <p:spPr>
          <a:xfrm>
            <a:off x="3014650" y="3130033"/>
            <a:ext cx="31638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3000">
                <a:latin typeface="Poppins"/>
                <a:ea typeface="Poppins"/>
                <a:cs typeface="Poppins"/>
                <a:sym typeface="Poppins"/>
              </a:rPr>
              <a:t>Decomposer</a:t>
            </a:r>
            <a:endParaRPr sz="3000"/>
          </a:p>
        </p:txBody>
      </p:sp>
      <p:sp>
        <p:nvSpPr>
          <p:cNvPr id="685" name="Google Shape;685;g292df3be4ae_0_64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86" name="Google Shape;686;g292df3be4ae_0_64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87" name="Google Shape;687;g292df3be4ae_0_64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88" name="Google Shape;688;g292df3be4ae_0_647"/>
          <p:cNvSpPr txBox="1"/>
          <p:nvPr/>
        </p:nvSpPr>
        <p:spPr>
          <a:xfrm>
            <a:off x="4676228" y="59658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decomposers impact</a:t>
            </a:r>
            <a:r>
              <a:rPr b="0" i="0" lang="en-US" sz="1800" u="none" cap="none" strike="noStrike">
                <a:solidFill>
                  <a:srgbClr val="000000"/>
                </a:solidFill>
                <a:latin typeface="Helvetica Neue Light"/>
                <a:ea typeface="Helvetica Neue Light"/>
                <a:cs typeface="Helvetica Neue Light"/>
                <a:sym typeface="Helvetica Neue Light"/>
              </a:rPr>
              <a:t> my life?</a:t>
            </a:r>
            <a:endParaRPr/>
          </a:p>
        </p:txBody>
      </p:sp>
      <p:sp>
        <p:nvSpPr>
          <p:cNvPr id="689" name="Google Shape;689;g292df3be4ae_0_647"/>
          <p:cNvSpPr txBox="1"/>
          <p:nvPr/>
        </p:nvSpPr>
        <p:spPr>
          <a:xfrm>
            <a:off x="659504" y="1203675"/>
            <a:ext cx="3632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break down the remains of other dead organisms for energy</a:t>
            </a:r>
            <a:endParaRPr b="0" i="0" sz="2400" u="none" cap="none" strike="noStrike">
              <a:solidFill>
                <a:srgbClr val="242424"/>
              </a:solidFill>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292df3be4ae_0_66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Decomposer</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96" name="Google Shape;696;g292df3be4ae_0_664"/>
          <p:cNvSpPr txBox="1"/>
          <p:nvPr/>
        </p:nvSpPr>
        <p:spPr>
          <a:xfrm>
            <a:off x="1166882" y="41103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7" name="Google Shape;697;g292df3be4ae_0_66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8" name="Google Shape;698;g292df3be4ae_0_664"/>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plant getting energy from the sun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9" name="Google Shape;699;g292df3be4ae_0_66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00" name="Google Shape;700;g292df3be4ae_0_664"/>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01" name="Google Shape;701;g292df3be4ae_0_664"/>
          <p:cNvSpPr txBox="1"/>
          <p:nvPr/>
        </p:nvSpPr>
        <p:spPr>
          <a:xfrm>
            <a:off x="393332" y="42581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02" name="Google Shape;702;g292df3be4ae_0_66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703" name="Google Shape;703;g292df3be4ae_0_664"/>
          <p:cNvPicPr preferRelativeResize="0"/>
          <p:nvPr/>
        </p:nvPicPr>
        <p:blipFill rotWithShape="1">
          <a:blip r:embed="rId3">
            <a:alphaModFix/>
          </a:blip>
          <a:srcRect b="0" l="0" r="0" t="0"/>
          <a:stretch/>
        </p:blipFill>
        <p:spPr>
          <a:xfrm>
            <a:off x="0" y="0"/>
            <a:ext cx="518100" cy="518100"/>
          </a:xfrm>
          <a:prstGeom prst="rect">
            <a:avLst/>
          </a:prstGeom>
          <a:noFill/>
          <a:ln>
            <a:noFill/>
          </a:ln>
        </p:spPr>
      </p:pic>
      <p:sp>
        <p:nvSpPr>
          <p:cNvPr id="704" name="Google Shape;704;g292df3be4ae_0_664"/>
          <p:cNvSpPr txBox="1"/>
          <p:nvPr/>
        </p:nvSpPr>
        <p:spPr>
          <a:xfrm>
            <a:off x="1073532" y="32304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A termite eating rotting wood from a log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5" name="Google Shape;705;g292df3be4ae_0_664"/>
          <p:cNvSpPr txBox="1"/>
          <p:nvPr/>
        </p:nvSpPr>
        <p:spPr>
          <a:xfrm>
            <a:off x="921132" y="56033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6" name="Google Shape;706;g292df3be4ae_0_664"/>
          <p:cNvSpPr txBox="1"/>
          <p:nvPr/>
        </p:nvSpPr>
        <p:spPr>
          <a:xfrm>
            <a:off x="921132" y="56033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An elephant crushing grass on the savannah as it runs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7" name="Google Shape;707;g292df3be4ae_0_664"/>
          <p:cNvSpPr txBox="1"/>
          <p:nvPr/>
        </p:nvSpPr>
        <p:spPr>
          <a:xfrm>
            <a:off x="997332" y="4348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A penguin swimming after and then eating a fish</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292df3be4ae_0_68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Decomposer</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14" name="Google Shape;714;g292df3be4ae_0_681"/>
          <p:cNvSpPr txBox="1"/>
          <p:nvPr/>
        </p:nvSpPr>
        <p:spPr>
          <a:xfrm>
            <a:off x="1166882" y="41103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5" name="Google Shape;715;g292df3be4ae_0_681"/>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6" name="Google Shape;716;g292df3be4ae_0_681"/>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plant getting energy from the sun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7" name="Google Shape;717;g292df3be4ae_0_68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18" name="Google Shape;718;g292df3be4ae_0_681"/>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19" name="Google Shape;719;g292df3be4ae_0_681"/>
          <p:cNvSpPr txBox="1"/>
          <p:nvPr/>
        </p:nvSpPr>
        <p:spPr>
          <a:xfrm>
            <a:off x="393332" y="42581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20" name="Google Shape;720;g292df3be4ae_0_681"/>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721" name="Google Shape;721;g292df3be4ae_0_681"/>
          <p:cNvPicPr preferRelativeResize="0"/>
          <p:nvPr/>
        </p:nvPicPr>
        <p:blipFill rotWithShape="1">
          <a:blip r:embed="rId3">
            <a:alphaModFix/>
          </a:blip>
          <a:srcRect b="0" l="0" r="0" t="0"/>
          <a:stretch/>
        </p:blipFill>
        <p:spPr>
          <a:xfrm>
            <a:off x="0" y="0"/>
            <a:ext cx="518100" cy="518100"/>
          </a:xfrm>
          <a:prstGeom prst="rect">
            <a:avLst/>
          </a:prstGeom>
          <a:noFill/>
          <a:ln>
            <a:noFill/>
          </a:ln>
        </p:spPr>
      </p:pic>
      <p:sp>
        <p:nvSpPr>
          <p:cNvPr id="722" name="Google Shape;722;g292df3be4ae_0_681"/>
          <p:cNvSpPr txBox="1"/>
          <p:nvPr/>
        </p:nvSpPr>
        <p:spPr>
          <a:xfrm>
            <a:off x="1073532" y="33066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A termine eating rotting wood from a log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3" name="Google Shape;723;g292df3be4ae_0_681"/>
          <p:cNvSpPr txBox="1"/>
          <p:nvPr/>
        </p:nvSpPr>
        <p:spPr>
          <a:xfrm>
            <a:off x="921132" y="56033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4" name="Google Shape;724;g292df3be4ae_0_681"/>
          <p:cNvSpPr txBox="1"/>
          <p:nvPr/>
        </p:nvSpPr>
        <p:spPr>
          <a:xfrm>
            <a:off x="921132" y="56033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An elephant crushing grass on the savannah as it runs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5" name="Google Shape;725;g292df3be4ae_0_681"/>
          <p:cNvSpPr txBox="1"/>
          <p:nvPr/>
        </p:nvSpPr>
        <p:spPr>
          <a:xfrm>
            <a:off x="997332" y="44242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A penguin swimming after and then eating a fish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6" name="Google Shape;726;g292df3be4ae_0_681"/>
          <p:cNvSpPr/>
          <p:nvPr/>
        </p:nvSpPr>
        <p:spPr>
          <a:xfrm>
            <a:off x="380500" y="3146000"/>
            <a:ext cx="6294900" cy="1037100"/>
          </a:xfrm>
          <a:prstGeom prst="roundRect">
            <a:avLst>
              <a:gd fmla="val 16667" name="adj"/>
            </a:avLst>
          </a:prstGeom>
          <a:noFill/>
          <a:ln cap="flat" cmpd="sng" w="66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g292df3be4ae_0_756"/>
          <p:cNvPicPr preferRelativeResize="0"/>
          <p:nvPr/>
        </p:nvPicPr>
        <p:blipFill>
          <a:blip r:embed="rId3">
            <a:alphaModFix/>
          </a:blip>
          <a:stretch>
            <a:fillRect/>
          </a:stretch>
        </p:blipFill>
        <p:spPr>
          <a:xfrm>
            <a:off x="5359650" y="1127475"/>
            <a:ext cx="3009300" cy="2002555"/>
          </a:xfrm>
          <a:prstGeom prst="rect">
            <a:avLst/>
          </a:prstGeom>
          <a:noFill/>
          <a:ln>
            <a:noFill/>
          </a:ln>
        </p:spPr>
      </p:pic>
      <p:sp>
        <p:nvSpPr>
          <p:cNvPr id="733" name="Google Shape;733;g292df3be4ae_0_75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34" name="Google Shape;734;g292df3be4ae_0_75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35" name="Google Shape;735;g292df3be4ae_0_756"/>
          <p:cNvCxnSpPr>
            <a:stCxn id="736" idx="4"/>
            <a:endCxn id="73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37" name="Google Shape;737;g292df3be4ae_0_75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38" name="Google Shape;738;g292df3be4ae_0_75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36" name="Google Shape;736;g292df3be4ae_0_75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9" name="Google Shape;739;g292df3be4ae_0_756"/>
          <p:cNvSpPr txBox="1"/>
          <p:nvPr/>
        </p:nvSpPr>
        <p:spPr>
          <a:xfrm>
            <a:off x="3014650" y="3130033"/>
            <a:ext cx="31638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3000">
                <a:latin typeface="Poppins"/>
                <a:ea typeface="Poppins"/>
                <a:cs typeface="Poppins"/>
                <a:sym typeface="Poppins"/>
              </a:rPr>
              <a:t>Decomposer</a:t>
            </a:r>
            <a:endParaRPr sz="3000"/>
          </a:p>
        </p:txBody>
      </p:sp>
      <p:sp>
        <p:nvSpPr>
          <p:cNvPr id="740" name="Google Shape;740;g292df3be4ae_0_75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41" name="Google Shape;741;g292df3be4ae_0_75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42" name="Google Shape;742;g292df3be4ae_0_75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43" name="Google Shape;743;g292df3be4ae_0_756"/>
          <p:cNvSpPr txBox="1"/>
          <p:nvPr/>
        </p:nvSpPr>
        <p:spPr>
          <a:xfrm>
            <a:off x="4676228" y="59658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decomposers impact</a:t>
            </a:r>
            <a:r>
              <a:rPr b="0" i="0" lang="en-US" sz="1800" u="none" cap="none" strike="noStrike">
                <a:solidFill>
                  <a:srgbClr val="000000"/>
                </a:solidFill>
                <a:latin typeface="Helvetica Neue Light"/>
                <a:ea typeface="Helvetica Neue Light"/>
                <a:cs typeface="Helvetica Neue Light"/>
                <a:sym typeface="Helvetica Neue Light"/>
              </a:rPr>
              <a:t> my life?</a:t>
            </a:r>
            <a:endParaRPr/>
          </a:p>
        </p:txBody>
      </p:sp>
      <p:sp>
        <p:nvSpPr>
          <p:cNvPr id="744" name="Google Shape;744;g292df3be4ae_0_756"/>
          <p:cNvSpPr txBox="1"/>
          <p:nvPr/>
        </p:nvSpPr>
        <p:spPr>
          <a:xfrm>
            <a:off x="659504" y="1203675"/>
            <a:ext cx="3632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break down the remains of other dead organisms for energy</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745" name="Google Shape;745;g292df3be4ae_0_756"/>
          <p:cNvSpPr txBox="1"/>
          <p:nvPr/>
        </p:nvSpPr>
        <p:spPr>
          <a:xfrm>
            <a:off x="669804" y="4792000"/>
            <a:ext cx="3366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A termite eating rotting wood from a log</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g292df3be4ae_0_774"/>
          <p:cNvSpPr txBox="1"/>
          <p:nvPr/>
        </p:nvSpPr>
        <p:spPr>
          <a:xfrm>
            <a:off x="1166884" y="2909113"/>
            <a:ext cx="7596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Decomposers create their own food and are a </a:t>
            </a:r>
            <a:r>
              <a:rPr lang="en-US" sz="2400">
                <a:solidFill>
                  <a:srgbClr val="374151"/>
                </a:solidFill>
                <a:latin typeface="Helvetica Neue Light"/>
                <a:ea typeface="Helvetica Neue Light"/>
                <a:cs typeface="Helvetica Neue Light"/>
                <a:sym typeface="Helvetica Neue Light"/>
              </a:rPr>
              <a:t>nutritious</a:t>
            </a:r>
            <a:r>
              <a:rPr lang="en-US" sz="2400">
                <a:solidFill>
                  <a:srgbClr val="374151"/>
                </a:solidFill>
                <a:latin typeface="Helvetica Neue Light"/>
                <a:ea typeface="Helvetica Neue Light"/>
                <a:cs typeface="Helvetica Neue Light"/>
                <a:sym typeface="Helvetica Neue Light"/>
              </a:rPr>
              <a:t> meal for humans.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2" name="Google Shape;752;g292df3be4ae_0_77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53" name="Google Shape;753;g292df3be4ae_0_774"/>
          <p:cNvSpPr txBox="1"/>
          <p:nvPr/>
        </p:nvSpPr>
        <p:spPr>
          <a:xfrm>
            <a:off x="380508" y="3036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54" name="Google Shape;754;g292df3be4ae_0_774"/>
          <p:cNvSpPr txBox="1"/>
          <p:nvPr/>
        </p:nvSpPr>
        <p:spPr>
          <a:xfrm>
            <a:off x="393330" y="5015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55" name="Google Shape;755;g292df3be4ae_0_774"/>
          <p:cNvSpPr txBox="1"/>
          <p:nvPr/>
        </p:nvSpPr>
        <p:spPr>
          <a:xfrm>
            <a:off x="393330" y="4026523"/>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56" name="Google Shape;756;g292df3be4ae_0_774"/>
          <p:cNvSpPr txBox="1"/>
          <p:nvPr/>
        </p:nvSpPr>
        <p:spPr>
          <a:xfrm>
            <a:off x="598425" y="288133"/>
            <a:ext cx="84555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800" u="none" cap="none" strike="noStrike">
                <a:solidFill>
                  <a:schemeClr val="dk1"/>
                </a:solidFill>
                <a:latin typeface="Calibri"/>
                <a:ea typeface="Calibri"/>
                <a:cs typeface="Calibri"/>
                <a:sym typeface="Calibri"/>
              </a:rPr>
              <a:t>Directions: </a:t>
            </a:r>
            <a:r>
              <a:rPr b="0" i="0" lang="en-US" sz="2800" u="none" cap="none" strike="noStrike">
                <a:solidFill>
                  <a:schemeClr val="dk1"/>
                </a:solidFill>
                <a:latin typeface="Calibri"/>
                <a:ea typeface="Calibri"/>
                <a:cs typeface="Calibri"/>
                <a:sym typeface="Calibri"/>
              </a:rPr>
              <a:t>Choose the correct response for </a:t>
            </a:r>
            <a:r>
              <a:rPr b="0" i="1" lang="en-US" sz="2800" u="none" cap="none" strike="noStrike">
                <a:solidFill>
                  <a:schemeClr val="dk1"/>
                </a:solidFill>
                <a:latin typeface="Calibri"/>
                <a:ea typeface="Calibri"/>
                <a:cs typeface="Calibri"/>
                <a:sym typeface="Calibri"/>
              </a:rPr>
              <a:t>“how do </a:t>
            </a:r>
            <a:r>
              <a:rPr i="1" lang="en-US" sz="2800">
                <a:solidFill>
                  <a:schemeClr val="dk1"/>
                </a:solidFill>
                <a:latin typeface="Calibri"/>
                <a:ea typeface="Calibri"/>
                <a:cs typeface="Calibri"/>
                <a:sym typeface="Calibri"/>
              </a:rPr>
              <a:t>decomposers</a:t>
            </a:r>
            <a:r>
              <a:rPr b="0" i="1" lang="en-US" sz="2800" u="none" cap="none" strike="noStrike">
                <a:solidFill>
                  <a:schemeClr val="dk1"/>
                </a:solidFill>
                <a:latin typeface="Calibri"/>
                <a:ea typeface="Calibri"/>
                <a:cs typeface="Calibri"/>
                <a:sym typeface="Calibri"/>
              </a:rPr>
              <a:t> impact my life?” </a:t>
            </a:r>
            <a:r>
              <a:rPr b="0" i="0" lang="en-US" sz="2800" u="none" cap="none" strike="noStrike">
                <a:solidFill>
                  <a:schemeClr val="dk1"/>
                </a:solidFill>
                <a:latin typeface="Calibri"/>
                <a:ea typeface="Calibri"/>
                <a:cs typeface="Calibri"/>
                <a:sym typeface="Calibri"/>
              </a:rPr>
              <a:t>from the choices below. </a:t>
            </a:r>
            <a:endParaRPr b="0" i="0" sz="1200" u="none" cap="none" strike="noStrike">
              <a:solidFill>
                <a:srgbClr val="000000"/>
              </a:solidFill>
              <a:latin typeface="Arial"/>
              <a:ea typeface="Arial"/>
              <a:cs typeface="Arial"/>
              <a:sym typeface="Arial"/>
            </a:endParaRPr>
          </a:p>
        </p:txBody>
      </p:sp>
      <p:sp>
        <p:nvSpPr>
          <p:cNvPr id="757" name="Google Shape;757;g292df3be4ae_0_774"/>
          <p:cNvSpPr txBox="1"/>
          <p:nvPr/>
        </p:nvSpPr>
        <p:spPr>
          <a:xfrm>
            <a:off x="1162057" y="1920014"/>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Decomposers create heat energy so plants and </a:t>
            </a:r>
            <a:r>
              <a:rPr lang="en-US" sz="2400">
                <a:solidFill>
                  <a:srgbClr val="374151"/>
                </a:solidFill>
                <a:latin typeface="Helvetica Neue Light"/>
                <a:ea typeface="Helvetica Neue Light"/>
                <a:cs typeface="Helvetica Neue Light"/>
                <a:sym typeface="Helvetica Neue Light"/>
              </a:rPr>
              <a:t>animals can stay warm. </a:t>
            </a:r>
            <a:endParaRPr sz="2400">
              <a:solidFill>
                <a:srgbClr val="374151"/>
              </a:solidFill>
              <a:latin typeface="Helvetica Neue Light"/>
              <a:ea typeface="Helvetica Neue Light"/>
              <a:cs typeface="Helvetica Neue Light"/>
              <a:sym typeface="Helvetica Neue Light"/>
            </a:endParaRPr>
          </a:p>
        </p:txBody>
      </p:sp>
      <p:sp>
        <p:nvSpPr>
          <p:cNvPr id="758" name="Google Shape;758;g292df3be4ae_0_774"/>
          <p:cNvSpPr txBox="1"/>
          <p:nvPr/>
        </p:nvSpPr>
        <p:spPr>
          <a:xfrm>
            <a:off x="1179705" y="3946527"/>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Decomposers put </a:t>
            </a:r>
            <a:r>
              <a:rPr lang="en-US" sz="2400">
                <a:solidFill>
                  <a:srgbClr val="43464D"/>
                </a:solidFill>
                <a:latin typeface="Helvetica Neue Light"/>
                <a:ea typeface="Helvetica Neue Light"/>
                <a:cs typeface="Helvetica Neue Light"/>
                <a:sym typeface="Helvetica Neue Light"/>
              </a:rPr>
              <a:t>nutrients</a:t>
            </a:r>
            <a:r>
              <a:rPr lang="en-US" sz="2400">
                <a:solidFill>
                  <a:srgbClr val="43464D"/>
                </a:solidFill>
                <a:latin typeface="Helvetica Neue Light"/>
                <a:ea typeface="Helvetica Neue Light"/>
                <a:cs typeface="Helvetica Neue Light"/>
                <a:sym typeface="Helvetica Neue Light"/>
              </a:rPr>
              <a:t> back into the soil and keep ecosystems healthy.</a:t>
            </a:r>
            <a:endParaRPr b="0" i="0" sz="2400" u="none" cap="none" strike="noStrike">
              <a:solidFill>
                <a:srgbClr val="000000"/>
              </a:solidFill>
              <a:latin typeface="Helvetica Neue Light"/>
              <a:ea typeface="Helvetica Neue Light"/>
              <a:cs typeface="Helvetica Neue Light"/>
              <a:sym typeface="Helvetica Neue Light"/>
            </a:endParaRPr>
          </a:p>
        </p:txBody>
      </p:sp>
      <p:pic>
        <p:nvPicPr>
          <p:cNvPr descr="Anchor with solid fill" id="759" name="Google Shape;759;g292df3be4ae_0_774"/>
          <p:cNvPicPr preferRelativeResize="0"/>
          <p:nvPr/>
        </p:nvPicPr>
        <p:blipFill rotWithShape="1">
          <a:blip r:embed="rId3">
            <a:alphaModFix/>
          </a:blip>
          <a:srcRect b="0" l="0" r="0" t="0"/>
          <a:stretch/>
        </p:blipFill>
        <p:spPr>
          <a:xfrm>
            <a:off x="0" y="0"/>
            <a:ext cx="518100" cy="518100"/>
          </a:xfrm>
          <a:prstGeom prst="rect">
            <a:avLst/>
          </a:prstGeom>
          <a:noFill/>
          <a:ln>
            <a:noFill/>
          </a:ln>
        </p:spPr>
      </p:pic>
      <p:sp>
        <p:nvSpPr>
          <p:cNvPr id="760" name="Google Shape;760;g292df3be4ae_0_774"/>
          <p:cNvSpPr txBox="1"/>
          <p:nvPr/>
        </p:nvSpPr>
        <p:spPr>
          <a:xfrm>
            <a:off x="1238257" y="5095014"/>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Decomposers hunt other animals and help keep populations of animals from getting too big</a:t>
            </a:r>
            <a:endParaRPr sz="2400">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g292df3be4ae_0_788"/>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67" name="Google Shape;767;g292df3be4ae_0_788"/>
          <p:cNvSpPr txBox="1"/>
          <p:nvPr/>
        </p:nvSpPr>
        <p:spPr>
          <a:xfrm>
            <a:off x="380508" y="3036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68" name="Google Shape;768;g292df3be4ae_0_788"/>
          <p:cNvSpPr txBox="1"/>
          <p:nvPr/>
        </p:nvSpPr>
        <p:spPr>
          <a:xfrm>
            <a:off x="393330" y="5015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69" name="Google Shape;769;g292df3be4ae_0_788"/>
          <p:cNvSpPr txBox="1"/>
          <p:nvPr/>
        </p:nvSpPr>
        <p:spPr>
          <a:xfrm>
            <a:off x="393330" y="4026523"/>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70" name="Google Shape;770;g292df3be4ae_0_788"/>
          <p:cNvSpPr txBox="1"/>
          <p:nvPr/>
        </p:nvSpPr>
        <p:spPr>
          <a:xfrm>
            <a:off x="598425" y="288133"/>
            <a:ext cx="84555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800" u="none" cap="none" strike="noStrike">
                <a:solidFill>
                  <a:schemeClr val="dk1"/>
                </a:solidFill>
                <a:latin typeface="Calibri"/>
                <a:ea typeface="Calibri"/>
                <a:cs typeface="Calibri"/>
                <a:sym typeface="Calibri"/>
              </a:rPr>
              <a:t>Directions: </a:t>
            </a:r>
            <a:r>
              <a:rPr b="0" i="0" lang="en-US" sz="2800" u="none" cap="none" strike="noStrike">
                <a:solidFill>
                  <a:schemeClr val="dk1"/>
                </a:solidFill>
                <a:latin typeface="Calibri"/>
                <a:ea typeface="Calibri"/>
                <a:cs typeface="Calibri"/>
                <a:sym typeface="Calibri"/>
              </a:rPr>
              <a:t>Choose the correct response for </a:t>
            </a:r>
            <a:r>
              <a:rPr b="0" i="1" lang="en-US" sz="2800" u="none" cap="none" strike="noStrike">
                <a:solidFill>
                  <a:schemeClr val="dk1"/>
                </a:solidFill>
                <a:latin typeface="Calibri"/>
                <a:ea typeface="Calibri"/>
                <a:cs typeface="Calibri"/>
                <a:sym typeface="Calibri"/>
              </a:rPr>
              <a:t>“how do </a:t>
            </a:r>
            <a:r>
              <a:rPr i="1" lang="en-US" sz="2800">
                <a:solidFill>
                  <a:schemeClr val="dk1"/>
                </a:solidFill>
                <a:latin typeface="Calibri"/>
                <a:ea typeface="Calibri"/>
                <a:cs typeface="Calibri"/>
                <a:sym typeface="Calibri"/>
              </a:rPr>
              <a:t>decomposers</a:t>
            </a:r>
            <a:r>
              <a:rPr b="0" i="1" lang="en-US" sz="2800" u="none" cap="none" strike="noStrike">
                <a:solidFill>
                  <a:schemeClr val="dk1"/>
                </a:solidFill>
                <a:latin typeface="Calibri"/>
                <a:ea typeface="Calibri"/>
                <a:cs typeface="Calibri"/>
                <a:sym typeface="Calibri"/>
              </a:rPr>
              <a:t> impact my life?” </a:t>
            </a:r>
            <a:r>
              <a:rPr b="0" i="0" lang="en-US" sz="2800" u="none" cap="none" strike="noStrike">
                <a:solidFill>
                  <a:schemeClr val="dk1"/>
                </a:solidFill>
                <a:latin typeface="Calibri"/>
                <a:ea typeface="Calibri"/>
                <a:cs typeface="Calibri"/>
                <a:sym typeface="Calibri"/>
              </a:rPr>
              <a:t>from the choices below. </a:t>
            </a:r>
            <a:endParaRPr b="0" i="0" sz="1200" u="none" cap="none" strike="noStrike">
              <a:solidFill>
                <a:srgbClr val="000000"/>
              </a:solidFill>
              <a:latin typeface="Arial"/>
              <a:ea typeface="Arial"/>
              <a:cs typeface="Arial"/>
              <a:sym typeface="Arial"/>
            </a:endParaRPr>
          </a:p>
        </p:txBody>
      </p:sp>
      <p:pic>
        <p:nvPicPr>
          <p:cNvPr descr="Anchor with solid fill" id="771" name="Google Shape;771;g292df3be4ae_0_788"/>
          <p:cNvPicPr preferRelativeResize="0"/>
          <p:nvPr/>
        </p:nvPicPr>
        <p:blipFill rotWithShape="1">
          <a:blip r:embed="rId3">
            <a:alphaModFix/>
          </a:blip>
          <a:srcRect b="0" l="0" r="0" t="0"/>
          <a:stretch/>
        </p:blipFill>
        <p:spPr>
          <a:xfrm>
            <a:off x="0" y="0"/>
            <a:ext cx="518100" cy="518100"/>
          </a:xfrm>
          <a:prstGeom prst="rect">
            <a:avLst/>
          </a:prstGeom>
          <a:noFill/>
          <a:ln>
            <a:noFill/>
          </a:ln>
        </p:spPr>
      </p:pic>
      <p:sp>
        <p:nvSpPr>
          <p:cNvPr id="772" name="Google Shape;772;g292df3be4ae_0_788"/>
          <p:cNvSpPr/>
          <p:nvPr/>
        </p:nvSpPr>
        <p:spPr>
          <a:xfrm>
            <a:off x="199950" y="3863617"/>
            <a:ext cx="8744100" cy="1107900"/>
          </a:xfrm>
          <a:prstGeom prst="roundRect">
            <a:avLst>
              <a:gd fmla="val 16667" name="adj"/>
            </a:avLst>
          </a:prstGeom>
          <a:noFill/>
          <a:ln cap="flat" cmpd="sng" w="66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73" name="Google Shape;773;g292df3be4ae_0_788"/>
          <p:cNvSpPr txBox="1"/>
          <p:nvPr/>
        </p:nvSpPr>
        <p:spPr>
          <a:xfrm>
            <a:off x="1166884" y="2909113"/>
            <a:ext cx="7596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Decomposers create their own food and are a nutritious meal for humans.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4" name="Google Shape;774;g292df3be4ae_0_788"/>
          <p:cNvSpPr txBox="1"/>
          <p:nvPr/>
        </p:nvSpPr>
        <p:spPr>
          <a:xfrm>
            <a:off x="1162057" y="1920014"/>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Decomposers create heat energy so plants and animals can stay warm. </a:t>
            </a:r>
            <a:endParaRPr sz="2400">
              <a:solidFill>
                <a:srgbClr val="374151"/>
              </a:solidFill>
              <a:latin typeface="Helvetica Neue Light"/>
              <a:ea typeface="Helvetica Neue Light"/>
              <a:cs typeface="Helvetica Neue Light"/>
              <a:sym typeface="Helvetica Neue Light"/>
            </a:endParaRPr>
          </a:p>
        </p:txBody>
      </p:sp>
      <p:sp>
        <p:nvSpPr>
          <p:cNvPr id="775" name="Google Shape;775;g292df3be4ae_0_788"/>
          <p:cNvSpPr txBox="1"/>
          <p:nvPr/>
        </p:nvSpPr>
        <p:spPr>
          <a:xfrm>
            <a:off x="1179705" y="3946527"/>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Decomposers put nutrients back into the soil and keep ecosystems healthy.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6" name="Google Shape;776;g292df3be4ae_0_788"/>
          <p:cNvSpPr txBox="1"/>
          <p:nvPr/>
        </p:nvSpPr>
        <p:spPr>
          <a:xfrm>
            <a:off x="1238257" y="5095014"/>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Decomposers hunt other animals and help keep populations of animals from getting too big</a:t>
            </a:r>
            <a:endParaRPr sz="2400">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g292df3be4ae_0_851"/>
          <p:cNvPicPr preferRelativeResize="0"/>
          <p:nvPr/>
        </p:nvPicPr>
        <p:blipFill>
          <a:blip r:embed="rId3">
            <a:alphaModFix/>
          </a:blip>
          <a:stretch>
            <a:fillRect/>
          </a:stretch>
        </p:blipFill>
        <p:spPr>
          <a:xfrm>
            <a:off x="5359650" y="1127475"/>
            <a:ext cx="3009300" cy="2002555"/>
          </a:xfrm>
          <a:prstGeom prst="rect">
            <a:avLst/>
          </a:prstGeom>
          <a:noFill/>
          <a:ln>
            <a:noFill/>
          </a:ln>
        </p:spPr>
      </p:pic>
      <p:sp>
        <p:nvSpPr>
          <p:cNvPr id="783" name="Google Shape;783;g292df3be4ae_0_85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84" name="Google Shape;784;g292df3be4ae_0_85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85" name="Google Shape;785;g292df3be4ae_0_851"/>
          <p:cNvCxnSpPr>
            <a:stCxn id="786" idx="4"/>
            <a:endCxn id="78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87" name="Google Shape;787;g292df3be4ae_0_85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88" name="Google Shape;788;g292df3be4ae_0_85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86" name="Google Shape;786;g292df3be4ae_0_85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9" name="Google Shape;789;g292df3be4ae_0_851"/>
          <p:cNvSpPr txBox="1"/>
          <p:nvPr/>
        </p:nvSpPr>
        <p:spPr>
          <a:xfrm>
            <a:off x="3014650" y="3130033"/>
            <a:ext cx="31638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3000">
                <a:latin typeface="Poppins"/>
                <a:ea typeface="Poppins"/>
                <a:cs typeface="Poppins"/>
                <a:sym typeface="Poppins"/>
              </a:rPr>
              <a:t>Decomposer</a:t>
            </a:r>
            <a:endParaRPr sz="3000"/>
          </a:p>
        </p:txBody>
      </p:sp>
      <p:sp>
        <p:nvSpPr>
          <p:cNvPr id="790" name="Google Shape;790;g292df3be4ae_0_85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91" name="Google Shape;791;g292df3be4ae_0_85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92" name="Google Shape;792;g292df3be4ae_0_85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93" name="Google Shape;793;g292df3be4ae_0_851"/>
          <p:cNvSpPr txBox="1"/>
          <p:nvPr/>
        </p:nvSpPr>
        <p:spPr>
          <a:xfrm>
            <a:off x="4676228" y="59658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decomposers impact</a:t>
            </a:r>
            <a:r>
              <a:rPr b="0" i="0" lang="en-US" sz="1800" u="none" cap="none" strike="noStrike">
                <a:solidFill>
                  <a:srgbClr val="000000"/>
                </a:solidFill>
                <a:latin typeface="Helvetica Neue Light"/>
                <a:ea typeface="Helvetica Neue Light"/>
                <a:cs typeface="Helvetica Neue Light"/>
                <a:sym typeface="Helvetica Neue Light"/>
              </a:rPr>
              <a:t> my life?</a:t>
            </a:r>
            <a:endParaRPr/>
          </a:p>
        </p:txBody>
      </p:sp>
      <p:sp>
        <p:nvSpPr>
          <p:cNvPr id="794" name="Google Shape;794;g292df3be4ae_0_851"/>
          <p:cNvSpPr txBox="1"/>
          <p:nvPr/>
        </p:nvSpPr>
        <p:spPr>
          <a:xfrm>
            <a:off x="659504" y="1203675"/>
            <a:ext cx="3632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Organisms that break down the remains of other dead organisms for energy</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795" name="Google Shape;795;g292df3be4ae_0_851"/>
          <p:cNvSpPr txBox="1"/>
          <p:nvPr/>
        </p:nvSpPr>
        <p:spPr>
          <a:xfrm>
            <a:off x="5181003" y="4192738"/>
            <a:ext cx="3366600" cy="1680900"/>
          </a:xfrm>
          <a:prstGeom prst="rect">
            <a:avLst/>
          </a:prstGeom>
          <a:noFill/>
          <a:ln>
            <a:noFill/>
          </a:ln>
        </p:spPr>
        <p:txBody>
          <a:bodyPr anchorCtr="0" anchor="t" bIns="45700" lIns="91425" spcFirstLastPara="1" rIns="91425" wrap="square" tIns="45700">
            <a:spAutoFit/>
          </a:bodyPr>
          <a:lstStyle/>
          <a:p>
            <a:pPr indent="0" lvl="0" marL="0" marR="0" rtl="0" algn="r">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Decomposers put nutrients back into the soil and keep ecosystems healthy.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6" name="Google Shape;796;g292df3be4ae_0_851"/>
          <p:cNvSpPr txBox="1"/>
          <p:nvPr/>
        </p:nvSpPr>
        <p:spPr>
          <a:xfrm>
            <a:off x="669804" y="4792000"/>
            <a:ext cx="3366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A termite eating rotting wood from a log</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03" name="Google Shape;803;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descr="Rewind" id="809" name="Google Shape;809;g292df3be4ae_0_965"/>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0" name="Google Shape;810;g292df3be4ae_0_965"/>
          <p:cNvPicPr preferRelativeResize="0"/>
          <p:nvPr/>
        </p:nvPicPr>
        <p:blipFill>
          <a:blip r:embed="rId4">
            <a:alphaModFix/>
          </a:blip>
          <a:stretch>
            <a:fillRect/>
          </a:stretch>
        </p:blipFill>
        <p:spPr>
          <a:xfrm>
            <a:off x="953350" y="1454200"/>
            <a:ext cx="7389700" cy="4931150"/>
          </a:xfrm>
          <a:prstGeom prst="rect">
            <a:avLst/>
          </a:prstGeom>
          <a:noFill/>
          <a:ln>
            <a:noFill/>
          </a:ln>
        </p:spPr>
      </p:pic>
      <p:sp>
        <p:nvSpPr>
          <p:cNvPr id="811" name="Google Shape;811;g292df3be4ae_0_965"/>
          <p:cNvSpPr txBox="1"/>
          <p:nvPr>
            <p:ph idx="1" type="subTitle"/>
          </p:nvPr>
        </p:nvSpPr>
        <p:spPr>
          <a:xfrm>
            <a:off x="651700" y="859225"/>
            <a:ext cx="7865100" cy="1434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Decomposer</a:t>
            </a:r>
            <a:r>
              <a:rPr b="1" lang="en-US">
                <a:solidFill>
                  <a:schemeClr val="dk1"/>
                </a:solidFill>
              </a:rPr>
              <a:t>: </a:t>
            </a:r>
            <a:r>
              <a:rPr lang="en-US">
                <a:solidFill>
                  <a:schemeClr val="dk1"/>
                </a:solidFill>
              </a:rPr>
              <a:t>organisms that</a:t>
            </a:r>
            <a:r>
              <a:rPr b="1" lang="en-US">
                <a:solidFill>
                  <a:schemeClr val="dk1"/>
                </a:solidFill>
              </a:rPr>
              <a:t> break down </a:t>
            </a:r>
            <a:r>
              <a:rPr lang="en-US">
                <a:solidFill>
                  <a:schemeClr val="dk1"/>
                </a:solidFill>
              </a:rPr>
              <a:t>the remains of other dead organisms for energy</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descr="Lightbulb and gear" id="817" name="Google Shape;817;g292df3be4ae_0_972"/>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g292df3be4ae_0_972"/>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i="0" lang="en-US" sz="3000" u="none" cap="none" strike="noStrike">
                <a:solidFill>
                  <a:schemeClr val="dk1"/>
                </a:solidFill>
                <a:latin typeface="Calibri"/>
                <a:ea typeface="Calibri"/>
                <a:cs typeface="Calibri"/>
                <a:sym typeface="Calibri"/>
              </a:rPr>
              <a:t> How do decomposers interact with </a:t>
            </a:r>
            <a:r>
              <a:rPr lang="en-US" sz="3000">
                <a:solidFill>
                  <a:schemeClr val="dk1"/>
                </a:solidFill>
                <a:latin typeface="Calibri"/>
                <a:ea typeface="Calibri"/>
                <a:cs typeface="Calibri"/>
                <a:sym typeface="Calibri"/>
              </a:rPr>
              <a:t>other plants and animals?</a:t>
            </a:r>
            <a:endParaRPr b="0" i="0" sz="1400" u="none" cap="none" strike="noStrike">
              <a:solidFill>
                <a:srgbClr val="000000"/>
              </a:solidFill>
              <a:latin typeface="Arial"/>
              <a:ea typeface="Arial"/>
              <a:cs typeface="Arial"/>
              <a:sym typeface="Arial"/>
            </a:endParaRPr>
          </a:p>
        </p:txBody>
      </p:sp>
      <p:pic>
        <p:nvPicPr>
          <p:cNvPr id="819" name="Google Shape;819;g292df3be4ae_0_972"/>
          <p:cNvPicPr preferRelativeResize="0"/>
          <p:nvPr/>
        </p:nvPicPr>
        <p:blipFill>
          <a:blip r:embed="rId4">
            <a:alphaModFix/>
          </a:blip>
          <a:stretch>
            <a:fillRect/>
          </a:stretch>
        </p:blipFill>
        <p:spPr>
          <a:xfrm>
            <a:off x="2042412" y="1424475"/>
            <a:ext cx="5059176" cy="5045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descr="Rewind" id="167" name="Google Shape;167;g292df3be4ae_0_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92df3be4ae_0_19"/>
          <p:cNvSpPr txBox="1"/>
          <p:nvPr/>
        </p:nvSpPr>
        <p:spPr>
          <a:xfrm>
            <a:off x="697557" y="590809"/>
            <a:ext cx="8209500" cy="1120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3200" u="sng">
                <a:solidFill>
                  <a:srgbClr val="0C0C0C"/>
                </a:solidFill>
                <a:latin typeface="Calibri"/>
                <a:ea typeface="Calibri"/>
                <a:cs typeface="Calibri"/>
                <a:sym typeface="Calibri"/>
              </a:rPr>
              <a:t>Abiotic Factor:</a:t>
            </a:r>
            <a:r>
              <a:rPr lang="en-US" sz="3200">
                <a:solidFill>
                  <a:srgbClr val="0C0C0C"/>
                </a:solidFill>
                <a:latin typeface="Calibri"/>
                <a:ea typeface="Calibri"/>
                <a:cs typeface="Calibri"/>
                <a:sym typeface="Calibri"/>
              </a:rPr>
              <a:t> nonliving things in an ecosystem</a:t>
            </a:r>
            <a:endParaRPr sz="3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chemeClr val="dk1"/>
              </a:solidFill>
              <a:latin typeface="Calibri"/>
              <a:ea typeface="Calibri"/>
              <a:cs typeface="Calibri"/>
              <a:sym typeface="Calibri"/>
            </a:endParaRPr>
          </a:p>
        </p:txBody>
      </p:sp>
      <p:pic>
        <p:nvPicPr>
          <p:cNvPr id="169" name="Google Shape;169;g292df3be4ae_0_19"/>
          <p:cNvPicPr preferRelativeResize="0"/>
          <p:nvPr/>
        </p:nvPicPr>
        <p:blipFill>
          <a:blip r:embed="rId4">
            <a:alphaModFix/>
          </a:blip>
          <a:stretch>
            <a:fillRect/>
          </a:stretch>
        </p:blipFill>
        <p:spPr>
          <a:xfrm>
            <a:off x="901272" y="1711300"/>
            <a:ext cx="3471816" cy="2507209"/>
          </a:xfrm>
          <a:prstGeom prst="rect">
            <a:avLst/>
          </a:prstGeom>
          <a:noFill/>
          <a:ln>
            <a:noFill/>
          </a:ln>
        </p:spPr>
      </p:pic>
      <p:pic>
        <p:nvPicPr>
          <p:cNvPr id="170" name="Google Shape;170;g292df3be4ae_0_19"/>
          <p:cNvPicPr preferRelativeResize="0"/>
          <p:nvPr/>
        </p:nvPicPr>
        <p:blipFill>
          <a:blip r:embed="rId5">
            <a:alphaModFix/>
          </a:blip>
          <a:stretch>
            <a:fillRect/>
          </a:stretch>
        </p:blipFill>
        <p:spPr>
          <a:xfrm>
            <a:off x="4551527" y="1751494"/>
            <a:ext cx="3998335" cy="2426787"/>
          </a:xfrm>
          <a:prstGeom prst="rect">
            <a:avLst/>
          </a:prstGeom>
          <a:noFill/>
          <a:ln>
            <a:noFill/>
          </a:ln>
        </p:spPr>
      </p:pic>
      <p:pic>
        <p:nvPicPr>
          <p:cNvPr id="171" name="Google Shape;171;g292df3be4ae_0_19"/>
          <p:cNvPicPr preferRelativeResize="0"/>
          <p:nvPr/>
        </p:nvPicPr>
        <p:blipFill>
          <a:blip r:embed="rId6">
            <a:alphaModFix/>
          </a:blip>
          <a:stretch>
            <a:fillRect/>
          </a:stretch>
        </p:blipFill>
        <p:spPr>
          <a:xfrm>
            <a:off x="594137" y="4220201"/>
            <a:ext cx="4086084" cy="2230723"/>
          </a:xfrm>
          <a:prstGeom prst="rect">
            <a:avLst/>
          </a:prstGeom>
          <a:noFill/>
          <a:ln>
            <a:noFill/>
          </a:ln>
        </p:spPr>
      </p:pic>
      <p:pic>
        <p:nvPicPr>
          <p:cNvPr id="172" name="Google Shape;172;g292df3be4ae_0_19"/>
          <p:cNvPicPr preferRelativeResize="0"/>
          <p:nvPr/>
        </p:nvPicPr>
        <p:blipFill>
          <a:blip r:embed="rId7">
            <a:alphaModFix/>
          </a:blip>
          <a:stretch>
            <a:fillRect/>
          </a:stretch>
        </p:blipFill>
        <p:spPr>
          <a:xfrm>
            <a:off x="4904896" y="4220201"/>
            <a:ext cx="3644967" cy="22307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g27e68c1a8e3_0_83"/>
          <p:cNvSpPr txBox="1"/>
          <p:nvPr/>
        </p:nvSpPr>
        <p:spPr>
          <a:xfrm>
            <a:off x="1079050" y="111150"/>
            <a:ext cx="73857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Reinforcement</a:t>
            </a:r>
            <a:r>
              <a:rPr b="0" i="0" lang="en-US" sz="5600" u="none" cap="none" strike="noStrike">
                <a:solidFill>
                  <a:srgbClr val="FFC000"/>
                </a:solidFill>
                <a:latin typeface="Calibri"/>
                <a:ea typeface="Calibri"/>
                <a:cs typeface="Calibri"/>
                <a:sym typeface="Calibri"/>
              </a:rPr>
              <a:t> Activity</a:t>
            </a:r>
            <a:endParaRPr b="0" i="0" sz="1400" u="none" cap="none" strike="noStrike">
              <a:solidFill>
                <a:srgbClr val="000000"/>
              </a:solidFill>
              <a:latin typeface="Arial"/>
              <a:ea typeface="Arial"/>
              <a:cs typeface="Arial"/>
              <a:sym typeface="Arial"/>
            </a:endParaRPr>
          </a:p>
        </p:txBody>
      </p:sp>
      <p:sp>
        <p:nvSpPr>
          <p:cNvPr descr="Laptop" id="826" name="Google Shape;826;g27e68c1a8e3_0_83"/>
          <p:cNvSpPr/>
          <p:nvPr/>
        </p:nvSpPr>
        <p:spPr>
          <a:xfrm>
            <a:off x="20097"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g27e68c1a8e3_0_83"/>
          <p:cNvSpPr txBox="1"/>
          <p:nvPr/>
        </p:nvSpPr>
        <p:spPr>
          <a:xfrm>
            <a:off x="20100" y="1065450"/>
            <a:ext cx="8800200" cy="6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000" u="sng">
                <a:solidFill>
                  <a:schemeClr val="hlink"/>
                </a:solidFill>
                <a:hlinkClick r:id="rId4"/>
              </a:rPr>
              <a:t>Producers-Consumers-Decomposers Game</a:t>
            </a:r>
            <a:endParaRPr sz="3000" u="sng">
              <a:solidFill>
                <a:schemeClr val="hlink"/>
              </a:solidFill>
            </a:endParaRPr>
          </a:p>
        </p:txBody>
      </p:sp>
      <p:pic>
        <p:nvPicPr>
          <p:cNvPr id="828" name="Google Shape;828;g27e68c1a8e3_0_83"/>
          <p:cNvPicPr preferRelativeResize="0"/>
          <p:nvPr/>
        </p:nvPicPr>
        <p:blipFill>
          <a:blip r:embed="rId5">
            <a:alphaModFix/>
          </a:blip>
          <a:stretch>
            <a:fillRect/>
          </a:stretch>
        </p:blipFill>
        <p:spPr>
          <a:xfrm>
            <a:off x="152400" y="1864350"/>
            <a:ext cx="8839201" cy="452359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id="834" name="Google Shape;834;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descr="IEP Translation – Communication from OSEP regarding the ..." id="839" name="Google Shape;839;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40" name="Google Shape;840;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41" name="Google Shape;841;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42" name="Google Shape;842;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43" name="Google Shape;843;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92df3be4ae_0_29"/>
          <p:cNvSpPr txBox="1"/>
          <p:nvPr>
            <p:ph idx="1" type="subTitle"/>
          </p:nvPr>
        </p:nvSpPr>
        <p:spPr>
          <a:xfrm>
            <a:off x="771749" y="8592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Producer</a:t>
            </a:r>
            <a:r>
              <a:rPr b="1" lang="en-US">
                <a:solidFill>
                  <a:schemeClr val="dk1"/>
                </a:solidFill>
              </a:rPr>
              <a:t>: </a:t>
            </a:r>
            <a:r>
              <a:rPr lang="en-US">
                <a:solidFill>
                  <a:schemeClr val="dk1"/>
                </a:solidFill>
              </a:rPr>
              <a:t>organisms that use energy from the sun to make their own food</a:t>
            </a:r>
            <a:endParaRPr/>
          </a:p>
        </p:txBody>
      </p:sp>
      <p:pic>
        <p:nvPicPr>
          <p:cNvPr id="179" name="Google Shape;179;g292df3be4ae_0_29"/>
          <p:cNvPicPr preferRelativeResize="0"/>
          <p:nvPr/>
        </p:nvPicPr>
        <p:blipFill>
          <a:blip r:embed="rId3">
            <a:alphaModFix/>
          </a:blip>
          <a:stretch>
            <a:fillRect/>
          </a:stretch>
        </p:blipFill>
        <p:spPr>
          <a:xfrm>
            <a:off x="1476498" y="2289575"/>
            <a:ext cx="6191001" cy="4165100"/>
          </a:xfrm>
          <a:prstGeom prst="rect">
            <a:avLst/>
          </a:prstGeom>
          <a:noFill/>
          <a:ln>
            <a:noFill/>
          </a:ln>
        </p:spPr>
      </p:pic>
      <p:sp>
        <p:nvSpPr>
          <p:cNvPr descr="Rewind" id="180" name="Google Shape;180;g292df3be4ae_0_2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descr="Rewind" id="186" name="Google Shape;186;g292df3be4ae_0_11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292df3be4ae_0_111"/>
          <p:cNvSpPr txBox="1"/>
          <p:nvPr>
            <p:ph idx="1" type="subTitle"/>
          </p:nvPr>
        </p:nvSpPr>
        <p:spPr>
          <a:xfrm>
            <a:off x="771749" y="8592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Consumer</a:t>
            </a:r>
            <a:r>
              <a:rPr b="1" lang="en-US">
                <a:solidFill>
                  <a:schemeClr val="dk1"/>
                </a:solidFill>
              </a:rPr>
              <a:t>: </a:t>
            </a:r>
            <a:r>
              <a:rPr lang="en-US">
                <a:solidFill>
                  <a:schemeClr val="dk1"/>
                </a:solidFill>
              </a:rPr>
              <a:t>organisms that eat other organisms for energy</a:t>
            </a:r>
            <a:endParaRPr/>
          </a:p>
        </p:txBody>
      </p:sp>
      <p:pic>
        <p:nvPicPr>
          <p:cNvPr id="188" name="Google Shape;188;g292df3be4ae_0_111"/>
          <p:cNvPicPr preferRelativeResize="0"/>
          <p:nvPr/>
        </p:nvPicPr>
        <p:blipFill>
          <a:blip r:embed="rId4">
            <a:alphaModFix/>
          </a:blip>
          <a:stretch>
            <a:fillRect/>
          </a:stretch>
        </p:blipFill>
        <p:spPr>
          <a:xfrm>
            <a:off x="1880726" y="2291575"/>
            <a:ext cx="5382551" cy="4094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