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67.xml"/>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76.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68.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77.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73.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69.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74.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75.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62.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70.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63.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72.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64.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65.xml"/>
  <Override ContentType="application/vnd.openxmlformats-officedocument.presentationml.notesSlide+xml" PartName="/ppt/notesSlides/notesSlide78.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71.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66.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78.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69.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77.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68.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71.xml"/>
  <Override ContentType="application/vnd.openxmlformats-officedocument.presentationml.slide+xml" PartName="/ppt/slides/slide41.xml"/>
  <Override ContentType="application/vnd.openxmlformats-officedocument.presentationml.slide+xml" PartName="/ppt/slides/slide67.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6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7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7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65.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72.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64.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62.xml"/>
  <Override ContentType="application/vnd.openxmlformats-officedocument.presentationml.slide+xml" PartName="/ppt/slides/slide75.xml"/>
  <Override ContentType="application/vnd.openxmlformats-officedocument.presentationml.slide+xml" PartName="/ppt/slides/slide76.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63.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74.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 id="280" r:id="rId30"/>
    <p:sldId id="281" r:id="rId31"/>
    <p:sldId id="282" r:id="rId32"/>
    <p:sldId id="283" r:id="rId33"/>
    <p:sldId id="284" r:id="rId34"/>
    <p:sldId id="285" r:id="rId35"/>
    <p:sldId id="286" r:id="rId36"/>
    <p:sldId id="287" r:id="rId37"/>
    <p:sldId id="288" r:id="rId38"/>
    <p:sldId id="289" r:id="rId39"/>
    <p:sldId id="290" r:id="rId40"/>
    <p:sldId id="291" r:id="rId41"/>
    <p:sldId id="292" r:id="rId42"/>
    <p:sldId id="293" r:id="rId43"/>
    <p:sldId id="294" r:id="rId44"/>
    <p:sldId id="295" r:id="rId45"/>
    <p:sldId id="296" r:id="rId46"/>
    <p:sldId id="297" r:id="rId47"/>
    <p:sldId id="298" r:id="rId48"/>
    <p:sldId id="299" r:id="rId49"/>
    <p:sldId id="300" r:id="rId50"/>
    <p:sldId id="301" r:id="rId51"/>
    <p:sldId id="302" r:id="rId52"/>
    <p:sldId id="303" r:id="rId53"/>
    <p:sldId id="304" r:id="rId54"/>
    <p:sldId id="305" r:id="rId55"/>
    <p:sldId id="306" r:id="rId56"/>
    <p:sldId id="307" r:id="rId57"/>
    <p:sldId id="308" r:id="rId58"/>
    <p:sldId id="309" r:id="rId59"/>
    <p:sldId id="310" r:id="rId60"/>
    <p:sldId id="311" r:id="rId61"/>
    <p:sldId id="312" r:id="rId62"/>
    <p:sldId id="313" r:id="rId63"/>
    <p:sldId id="314" r:id="rId64"/>
    <p:sldId id="315" r:id="rId65"/>
    <p:sldId id="316" r:id="rId66"/>
    <p:sldId id="317" r:id="rId67"/>
    <p:sldId id="318" r:id="rId68"/>
    <p:sldId id="319" r:id="rId69"/>
    <p:sldId id="320" r:id="rId70"/>
    <p:sldId id="321" r:id="rId71"/>
    <p:sldId id="322" r:id="rId72"/>
    <p:sldId id="323" r:id="rId73"/>
    <p:sldId id="324" r:id="rId74"/>
    <p:sldId id="325" r:id="rId75"/>
    <p:sldId id="326" r:id="rId76"/>
    <p:sldId id="327" r:id="rId77"/>
    <p:sldId id="328" r:id="rId78"/>
    <p:sldId id="329" r:id="rId79"/>
    <p:sldId id="330" r:id="rId80"/>
    <p:sldId id="331" r:id="rId81"/>
    <p:sldId id="332" r:id="rId82"/>
    <p:sldId id="333" r:id="rId83"/>
  </p:sldIdLst>
  <p:sldSz cy="6858000" cx="9144000"/>
  <p:notesSz cx="6858000" cy="9144000"/>
  <p:embeddedFontLst>
    <p:embeddedFont>
      <p:font typeface="Poppins"/>
      <p:regular r:id="rId84"/>
      <p:bold r:id="rId85"/>
      <p:italic r:id="rId86"/>
      <p:boldItalic r:id="rId87"/>
    </p:embeddedFont>
    <p:embeddedFont>
      <p:font typeface="Helvetica Neue Light"/>
      <p:regular r:id="rId88"/>
      <p:bold r:id="rId89"/>
      <p:italic r:id="rId90"/>
      <p:boldItalic r:id="rId91"/>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A4A3A4"/>
          </p15:clr>
        </p15:guide>
        <p15:guide id="2" pos="2880">
          <p15:clr>
            <a:srgbClr val="A4A3A4"/>
          </p15:clr>
        </p15:guide>
      </p15:sldGuideLst>
    </p:ext>
    <p:ext uri="GoogleSlidesCustomDataVersion2">
      <go:slidesCustomData xmlns:go="http://customooxmlschemas.google.com/" r:id="rId92" roundtripDataSignature="AMtx7mjI3AWNFrzW5Oi+/3T2r/I7S4w1xQ=="/>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5.xml"/><Relationship Id="rId84" Type="http://schemas.openxmlformats.org/officeDocument/2006/relationships/font" Target="fonts/Poppins-regular.fntdata"/><Relationship Id="rId83" Type="http://schemas.openxmlformats.org/officeDocument/2006/relationships/slide" Target="slides/slide78.xml"/><Relationship Id="rId42" Type="http://schemas.openxmlformats.org/officeDocument/2006/relationships/slide" Target="slides/slide37.xml"/><Relationship Id="rId86" Type="http://schemas.openxmlformats.org/officeDocument/2006/relationships/font" Target="fonts/Poppins-italic.fntdata"/><Relationship Id="rId41" Type="http://schemas.openxmlformats.org/officeDocument/2006/relationships/slide" Target="slides/slide36.xml"/><Relationship Id="rId85" Type="http://schemas.openxmlformats.org/officeDocument/2006/relationships/font" Target="fonts/Poppins-bold.fntdata"/><Relationship Id="rId44" Type="http://schemas.openxmlformats.org/officeDocument/2006/relationships/slide" Target="slides/slide39.xml"/><Relationship Id="rId88" Type="http://schemas.openxmlformats.org/officeDocument/2006/relationships/font" Target="fonts/HelveticaNeueLight-regular.fntdata"/><Relationship Id="rId43" Type="http://schemas.openxmlformats.org/officeDocument/2006/relationships/slide" Target="slides/slide38.xml"/><Relationship Id="rId87" Type="http://schemas.openxmlformats.org/officeDocument/2006/relationships/font" Target="fonts/Poppins-boldItalic.fntdata"/><Relationship Id="rId46" Type="http://schemas.openxmlformats.org/officeDocument/2006/relationships/slide" Target="slides/slide41.xml"/><Relationship Id="rId45" Type="http://schemas.openxmlformats.org/officeDocument/2006/relationships/slide" Target="slides/slide40.xml"/><Relationship Id="rId89" Type="http://schemas.openxmlformats.org/officeDocument/2006/relationships/font" Target="fonts/HelveticaNeueLight-bold.fntdata"/><Relationship Id="rId80" Type="http://schemas.openxmlformats.org/officeDocument/2006/relationships/slide" Target="slides/slide75.xml"/><Relationship Id="rId82" Type="http://schemas.openxmlformats.org/officeDocument/2006/relationships/slide" Target="slides/slide77.xml"/><Relationship Id="rId81" Type="http://schemas.openxmlformats.org/officeDocument/2006/relationships/slide" Target="slides/slide76.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48" Type="http://schemas.openxmlformats.org/officeDocument/2006/relationships/slide" Target="slides/slide43.xml"/><Relationship Id="rId47" Type="http://schemas.openxmlformats.org/officeDocument/2006/relationships/slide" Target="slides/slide42.xml"/><Relationship Id="rId49" Type="http://schemas.openxmlformats.org/officeDocument/2006/relationships/slide" Target="slides/slide44.xml"/><Relationship Id="rId5" Type="http://schemas.openxmlformats.org/officeDocument/2006/relationships/notesMaster" Target="notesMasters/notesMaster1.xml"/><Relationship Id="rId6" Type="http://schemas.openxmlformats.org/officeDocument/2006/relationships/slide" Target="slides/slide1.xml"/><Relationship Id="rId7" Type="http://schemas.openxmlformats.org/officeDocument/2006/relationships/slide" Target="slides/slide2.xml"/><Relationship Id="rId8" Type="http://schemas.openxmlformats.org/officeDocument/2006/relationships/slide" Target="slides/slide3.xml"/><Relationship Id="rId73" Type="http://schemas.openxmlformats.org/officeDocument/2006/relationships/slide" Target="slides/slide68.xml"/><Relationship Id="rId72" Type="http://schemas.openxmlformats.org/officeDocument/2006/relationships/slide" Target="slides/slide67.xml"/><Relationship Id="rId31" Type="http://schemas.openxmlformats.org/officeDocument/2006/relationships/slide" Target="slides/slide26.xml"/><Relationship Id="rId75" Type="http://schemas.openxmlformats.org/officeDocument/2006/relationships/slide" Target="slides/slide70.xml"/><Relationship Id="rId30" Type="http://schemas.openxmlformats.org/officeDocument/2006/relationships/slide" Target="slides/slide25.xml"/><Relationship Id="rId74" Type="http://schemas.openxmlformats.org/officeDocument/2006/relationships/slide" Target="slides/slide69.xml"/><Relationship Id="rId33" Type="http://schemas.openxmlformats.org/officeDocument/2006/relationships/slide" Target="slides/slide28.xml"/><Relationship Id="rId77" Type="http://schemas.openxmlformats.org/officeDocument/2006/relationships/slide" Target="slides/slide72.xml"/><Relationship Id="rId32" Type="http://schemas.openxmlformats.org/officeDocument/2006/relationships/slide" Target="slides/slide27.xml"/><Relationship Id="rId76" Type="http://schemas.openxmlformats.org/officeDocument/2006/relationships/slide" Target="slides/slide71.xml"/><Relationship Id="rId35" Type="http://schemas.openxmlformats.org/officeDocument/2006/relationships/slide" Target="slides/slide30.xml"/><Relationship Id="rId79" Type="http://schemas.openxmlformats.org/officeDocument/2006/relationships/slide" Target="slides/slide74.xml"/><Relationship Id="rId34" Type="http://schemas.openxmlformats.org/officeDocument/2006/relationships/slide" Target="slides/slide29.xml"/><Relationship Id="rId78" Type="http://schemas.openxmlformats.org/officeDocument/2006/relationships/slide" Target="slides/slide73.xml"/><Relationship Id="rId71" Type="http://schemas.openxmlformats.org/officeDocument/2006/relationships/slide" Target="slides/slide66.xml"/><Relationship Id="rId70" Type="http://schemas.openxmlformats.org/officeDocument/2006/relationships/slide" Target="slides/slide65.xml"/><Relationship Id="rId37" Type="http://schemas.openxmlformats.org/officeDocument/2006/relationships/slide" Target="slides/slide32.xml"/><Relationship Id="rId36" Type="http://schemas.openxmlformats.org/officeDocument/2006/relationships/slide" Target="slides/slide31.xml"/><Relationship Id="rId39" Type="http://schemas.openxmlformats.org/officeDocument/2006/relationships/slide" Target="slides/slide34.xml"/><Relationship Id="rId38" Type="http://schemas.openxmlformats.org/officeDocument/2006/relationships/slide" Target="slides/slide33.xml"/><Relationship Id="rId62" Type="http://schemas.openxmlformats.org/officeDocument/2006/relationships/slide" Target="slides/slide57.xml"/><Relationship Id="rId61" Type="http://schemas.openxmlformats.org/officeDocument/2006/relationships/slide" Target="slides/slide56.xml"/><Relationship Id="rId20" Type="http://schemas.openxmlformats.org/officeDocument/2006/relationships/slide" Target="slides/slide15.xml"/><Relationship Id="rId64" Type="http://schemas.openxmlformats.org/officeDocument/2006/relationships/slide" Target="slides/slide59.xml"/><Relationship Id="rId63" Type="http://schemas.openxmlformats.org/officeDocument/2006/relationships/slide" Target="slides/slide58.xml"/><Relationship Id="rId22" Type="http://schemas.openxmlformats.org/officeDocument/2006/relationships/slide" Target="slides/slide17.xml"/><Relationship Id="rId66" Type="http://schemas.openxmlformats.org/officeDocument/2006/relationships/slide" Target="slides/slide61.xml"/><Relationship Id="rId21" Type="http://schemas.openxmlformats.org/officeDocument/2006/relationships/slide" Target="slides/slide16.xml"/><Relationship Id="rId65" Type="http://schemas.openxmlformats.org/officeDocument/2006/relationships/slide" Target="slides/slide60.xml"/><Relationship Id="rId24" Type="http://schemas.openxmlformats.org/officeDocument/2006/relationships/slide" Target="slides/slide19.xml"/><Relationship Id="rId68" Type="http://schemas.openxmlformats.org/officeDocument/2006/relationships/slide" Target="slides/slide63.xml"/><Relationship Id="rId23" Type="http://schemas.openxmlformats.org/officeDocument/2006/relationships/slide" Target="slides/slide18.xml"/><Relationship Id="rId67" Type="http://schemas.openxmlformats.org/officeDocument/2006/relationships/slide" Target="slides/slide62.xml"/><Relationship Id="rId60" Type="http://schemas.openxmlformats.org/officeDocument/2006/relationships/slide" Target="slides/slide55.xml"/><Relationship Id="rId26" Type="http://schemas.openxmlformats.org/officeDocument/2006/relationships/slide" Target="slides/slide21.xml"/><Relationship Id="rId25" Type="http://schemas.openxmlformats.org/officeDocument/2006/relationships/slide" Target="slides/slide20.xml"/><Relationship Id="rId69" Type="http://schemas.openxmlformats.org/officeDocument/2006/relationships/slide" Target="slides/slide64.xml"/><Relationship Id="rId28" Type="http://schemas.openxmlformats.org/officeDocument/2006/relationships/slide" Target="slides/slide23.xml"/><Relationship Id="rId27" Type="http://schemas.openxmlformats.org/officeDocument/2006/relationships/slide" Target="slides/slide22.xml"/><Relationship Id="rId29" Type="http://schemas.openxmlformats.org/officeDocument/2006/relationships/slide" Target="slides/slide24.xml"/><Relationship Id="rId51" Type="http://schemas.openxmlformats.org/officeDocument/2006/relationships/slide" Target="slides/slide46.xml"/><Relationship Id="rId50" Type="http://schemas.openxmlformats.org/officeDocument/2006/relationships/slide" Target="slides/slide45.xml"/><Relationship Id="rId53" Type="http://schemas.openxmlformats.org/officeDocument/2006/relationships/slide" Target="slides/slide48.xml"/><Relationship Id="rId52" Type="http://schemas.openxmlformats.org/officeDocument/2006/relationships/slide" Target="slides/slide47.xml"/><Relationship Id="rId11" Type="http://schemas.openxmlformats.org/officeDocument/2006/relationships/slide" Target="slides/slide6.xml"/><Relationship Id="rId55" Type="http://schemas.openxmlformats.org/officeDocument/2006/relationships/slide" Target="slides/slide50.xml"/><Relationship Id="rId10" Type="http://schemas.openxmlformats.org/officeDocument/2006/relationships/slide" Target="slides/slide5.xml"/><Relationship Id="rId54" Type="http://schemas.openxmlformats.org/officeDocument/2006/relationships/slide" Target="slides/slide49.xml"/><Relationship Id="rId13" Type="http://schemas.openxmlformats.org/officeDocument/2006/relationships/slide" Target="slides/slide8.xml"/><Relationship Id="rId57" Type="http://schemas.openxmlformats.org/officeDocument/2006/relationships/slide" Target="slides/slide52.xml"/><Relationship Id="rId12" Type="http://schemas.openxmlformats.org/officeDocument/2006/relationships/slide" Target="slides/slide7.xml"/><Relationship Id="rId56" Type="http://schemas.openxmlformats.org/officeDocument/2006/relationships/slide" Target="slides/slide51.xml"/><Relationship Id="rId91" Type="http://schemas.openxmlformats.org/officeDocument/2006/relationships/font" Target="fonts/HelveticaNeueLight-boldItalic.fntdata"/><Relationship Id="rId90" Type="http://schemas.openxmlformats.org/officeDocument/2006/relationships/font" Target="fonts/HelveticaNeueLight-italic.fntdata"/><Relationship Id="rId92" Type="http://customschemas.google.com/relationships/presentationmetadata" Target="metadata"/><Relationship Id="rId15" Type="http://schemas.openxmlformats.org/officeDocument/2006/relationships/slide" Target="slides/slide10.xml"/><Relationship Id="rId59" Type="http://schemas.openxmlformats.org/officeDocument/2006/relationships/slide" Target="slides/slide54.xml"/><Relationship Id="rId14" Type="http://schemas.openxmlformats.org/officeDocument/2006/relationships/slide" Target="slides/slide9.xml"/><Relationship Id="rId58" Type="http://schemas.openxmlformats.org/officeDocument/2006/relationships/slide" Target="slides/slide53.xml"/><Relationship Id="rId17" Type="http://schemas.openxmlformats.org/officeDocument/2006/relationships/slide" Target="slides/slide12.xml"/><Relationship Id="rId16" Type="http://schemas.openxmlformats.org/officeDocument/2006/relationships/slide" Target="slides/slide11.xml"/><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7200"/>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7200"/>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7200"/>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g1e556793c78_0_65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6" name="Google Shape;86;g1e556793c78_0_65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g1e556793c78_0_65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3" name="Google Shape;193;p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194" name="Google Shape;194;p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1e556793c78_0_76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99" name="Google Shape;199;g1e556793c78_0_766: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result of another event is called its ___________. </a:t>
            </a:r>
            <a:endParaRPr/>
          </a:p>
          <a:p>
            <a:pPr indent="0" lvl="0" marL="0" rtl="0" algn="l">
              <a:spcBef>
                <a:spcPts val="0"/>
              </a:spcBef>
              <a:spcAft>
                <a:spcPts val="0"/>
              </a:spcAft>
              <a:buNone/>
            </a:pPr>
            <a:r>
              <a:t/>
            </a:r>
            <a:endParaRPr/>
          </a:p>
          <a:p>
            <a:pPr indent="0" lvl="0" marL="0" rtl="0" algn="l">
              <a:spcBef>
                <a:spcPts val="0"/>
              </a:spcBef>
              <a:spcAft>
                <a:spcPts val="0"/>
              </a:spcAft>
              <a:buNone/>
            </a:pPr>
            <a:r>
              <a:rPr lang="en-US"/>
              <a:t>[Effect]</a:t>
            </a:r>
            <a:endParaRPr/>
          </a:p>
        </p:txBody>
      </p:sp>
      <p:sp>
        <p:nvSpPr>
          <p:cNvPr id="200" name="Google Shape;200;g1e556793c78_0_766: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1e556793c78_0_7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208" name="Google Shape;208;g1e556793c78_0_774: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lang="en-US"/>
              <a:t>The result of another event is called its </a:t>
            </a:r>
            <a:r>
              <a:rPr b="1" lang="en-US"/>
              <a:t>effect</a:t>
            </a:r>
            <a:r>
              <a:rPr lang="en-US"/>
              <a:t>.</a:t>
            </a:r>
            <a:endParaRPr/>
          </a:p>
        </p:txBody>
      </p:sp>
      <p:sp>
        <p:nvSpPr>
          <p:cNvPr id="209" name="Google Shape;209;g1e556793c78_0_774: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p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7" name="Google Shape;217;p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steps that investigators follow to answer questions about the natural world called?</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 scientific method]</a:t>
            </a:r>
            <a:endParaRPr/>
          </a:p>
        </p:txBody>
      </p:sp>
      <p:sp>
        <p:nvSpPr>
          <p:cNvPr id="218" name="Google Shape;218;p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4" name="Shape 224"/>
        <p:cNvGrpSpPr/>
        <p:nvPr/>
      </p:nvGrpSpPr>
      <p:grpSpPr>
        <a:xfrm>
          <a:off x="0" y="0"/>
          <a:ext cx="0" cy="0"/>
          <a:chOff x="0" y="0"/>
          <a:chExt cx="0" cy="0"/>
        </a:xfrm>
      </p:grpSpPr>
      <p:sp>
        <p:nvSpPr>
          <p:cNvPr id="225" name="Google Shape;225;g1e556793c78_0_85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g1e556793c78_0_85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are the steps that investigators follow to answer questions about the natural world called? </a:t>
            </a:r>
            <a:r>
              <a:rPr b="1" lang="en-US"/>
              <a:t>C. Scientific Method</a:t>
            </a:r>
            <a:endParaRPr b="1"/>
          </a:p>
          <a:p>
            <a:pPr indent="0" lvl="0" marL="0" rtl="0" algn="l">
              <a:lnSpc>
                <a:spcPct val="100000"/>
              </a:lnSpc>
              <a:spcBef>
                <a:spcPts val="0"/>
              </a:spcBef>
              <a:spcAft>
                <a:spcPts val="0"/>
              </a:spcAft>
              <a:buSzPts val="1400"/>
              <a:buNone/>
            </a:pPr>
            <a:r>
              <a:t/>
            </a:r>
            <a:endParaRPr/>
          </a:p>
        </p:txBody>
      </p:sp>
      <p:sp>
        <p:nvSpPr>
          <p:cNvPr id="227" name="Google Shape;227;g1e556793c78_0_85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3" name="Shape 233"/>
        <p:cNvGrpSpPr/>
        <p:nvPr/>
      </p:nvGrpSpPr>
      <p:grpSpPr>
        <a:xfrm>
          <a:off x="0" y="0"/>
          <a:ext cx="0" cy="0"/>
          <a:chOff x="0" y="0"/>
          <a:chExt cx="0" cy="0"/>
        </a:xfrm>
      </p:grpSpPr>
      <p:sp>
        <p:nvSpPr>
          <p:cNvPr id="234" name="Google Shape;234;g1e556793c78_0_9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5" name="Google Shape;235;g1e556793c78_0_9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Label the three kinds of variables.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a:r>
            <a:r>
              <a:rPr lang="en-US"/>
              <a:t> Independent, dependent, and control.]</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Including some visual aids in this portion of the lesson is helpful for students to be able to understand the new content. </a:t>
            </a:r>
            <a:endParaRPr/>
          </a:p>
        </p:txBody>
      </p:sp>
      <p:sp>
        <p:nvSpPr>
          <p:cNvPr id="236" name="Google Shape;236;g1e556793c78_0_9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1e556793c78_0_10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6" name="Google Shape;246;g1e556793c78_0_103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Label the three kinds of variables. </a:t>
            </a:r>
            <a:r>
              <a:rPr b="1" lang="en-US"/>
              <a:t> Independent, dependent, and control.</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Including some visual aids in this portion of the lesson is helpful for students to be able to understand the new content. </a:t>
            </a:r>
            <a:endParaRPr/>
          </a:p>
        </p:txBody>
      </p:sp>
      <p:sp>
        <p:nvSpPr>
          <p:cNvPr id="247" name="Google Shape;247;g1e556793c78_0_103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1e556793c78_0_10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0" name="Google Shape;260;g1e556793c78_0_10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independent variable is the part of the experiment that the scientist ________ or _________.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[Controls / Changes]</a:t>
            </a:r>
            <a:endParaRPr/>
          </a:p>
        </p:txBody>
      </p:sp>
      <p:sp>
        <p:nvSpPr>
          <p:cNvPr id="261" name="Google Shape;261;g1e556793c78_0_10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6" name="Shape 266"/>
        <p:cNvGrpSpPr/>
        <p:nvPr/>
      </p:nvGrpSpPr>
      <p:grpSpPr>
        <a:xfrm>
          <a:off x="0" y="0"/>
          <a:ext cx="0" cy="0"/>
          <a:chOff x="0" y="0"/>
          <a:chExt cx="0" cy="0"/>
        </a:xfrm>
      </p:grpSpPr>
      <p:sp>
        <p:nvSpPr>
          <p:cNvPr id="267" name="Google Shape;267;g1e556793c78_0_10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68" name="Google Shape;268;g1e556793c78_0_10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 independent variable is the part of the experiment that the scientist </a:t>
            </a:r>
            <a:r>
              <a:rPr b="1" lang="en-US"/>
              <a:t>controls</a:t>
            </a:r>
            <a:r>
              <a:rPr lang="en-US"/>
              <a:t> or </a:t>
            </a:r>
            <a:r>
              <a:rPr b="1" lang="en-US"/>
              <a:t>changes</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269" name="Google Shape;269;g1e556793c78_0_10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4" name="Shape 274"/>
        <p:cNvGrpSpPr/>
        <p:nvPr/>
      </p:nvGrpSpPr>
      <p:grpSpPr>
        <a:xfrm>
          <a:off x="0" y="0"/>
          <a:ext cx="0" cy="0"/>
          <a:chOff x="0" y="0"/>
          <a:chExt cx="0" cy="0"/>
        </a:xfrm>
      </p:grpSpPr>
      <p:sp>
        <p:nvSpPr>
          <p:cNvPr id="275" name="Google Shape;275;p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6" name="Google Shape;276;p1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that we’ve reviewed, let’s define our new term, </a:t>
            </a:r>
            <a:r>
              <a:rPr b="1" lang="en-US"/>
              <a:t>dependent</a:t>
            </a:r>
            <a:r>
              <a:rPr lang="en-US"/>
              <a:t> </a:t>
            </a:r>
            <a:r>
              <a:rPr b="1" lang="en-US"/>
              <a:t>variable</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Using cues, such as on this slide, helps prepare students for what is coming up next in the lesson. This is important especially for students who may struggle with new vocabulary instruction. </a:t>
            </a:r>
            <a:endParaRPr/>
          </a:p>
        </p:txBody>
      </p:sp>
      <p:sp>
        <p:nvSpPr>
          <p:cNvPr id="277" name="Google Shape;277;p1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p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24" name="Google Shape;124;p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rmAutofit/>
          </a:bodyPr>
          <a:lstStyle/>
          <a:p>
            <a:pPr indent="0" lvl="0" marL="0" rtl="0" algn="l">
              <a:lnSpc>
                <a:spcPct val="100000"/>
              </a:lnSpc>
              <a:spcBef>
                <a:spcPts val="0"/>
              </a:spcBef>
              <a:spcAft>
                <a:spcPts val="0"/>
              </a:spcAft>
              <a:buSzPts val="1400"/>
              <a:buNone/>
            </a:pPr>
            <a:r>
              <a:rPr lang="en-US"/>
              <a:t>Today we will learn about </a:t>
            </a:r>
            <a:r>
              <a:rPr b="1" lang="en-US"/>
              <a:t>dependent variables</a:t>
            </a:r>
            <a:r>
              <a:rPr lang="en-US"/>
              <a:t>.</a:t>
            </a:r>
            <a:endParaRPr/>
          </a:p>
        </p:txBody>
      </p:sp>
      <p:sp>
        <p:nvSpPr>
          <p:cNvPr id="125" name="Google Shape;125;p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p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4" name="Google Shape;284;p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dependent</a:t>
            </a:r>
            <a:r>
              <a:rPr lang="en-US"/>
              <a:t> </a:t>
            </a:r>
            <a:r>
              <a:rPr b="1" lang="en-US"/>
              <a:t>variable</a:t>
            </a:r>
            <a:r>
              <a:rPr lang="en-US"/>
              <a:t> is the part of an experiment that is being measured or observed to see how it changes.</a:t>
            </a:r>
            <a:endParaRPr/>
          </a:p>
        </p:txBody>
      </p:sp>
      <p:sp>
        <p:nvSpPr>
          <p:cNvPr id="285" name="Google Shape;285;p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1" name="Shape 291"/>
        <p:cNvGrpSpPr/>
        <p:nvPr/>
      </p:nvGrpSpPr>
      <p:grpSpPr>
        <a:xfrm>
          <a:off x="0" y="0"/>
          <a:ext cx="0" cy="0"/>
          <a:chOff x="0" y="0"/>
          <a:chExt cx="0" cy="0"/>
        </a:xfrm>
      </p:grpSpPr>
      <p:sp>
        <p:nvSpPr>
          <p:cNvPr id="292" name="Google Shape;292;gdd2cd27f20_0_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3" name="Google Shape;293;gdd2cd27f20_0_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294" name="Google Shape;294;gdd2cd27f20_0_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dd2cd27f20_0_1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9" name="Google Shape;299;gdd2cd27f20_0_1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dependent variable is the part of an experiment that is being _________ or __________ to see how it changes.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[measured/observed]</a:t>
            </a:r>
            <a:endParaRPr/>
          </a:p>
        </p:txBody>
      </p:sp>
      <p:sp>
        <p:nvSpPr>
          <p:cNvPr id="300" name="Google Shape;300;gdd2cd27f20_0_1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5" name="Shape 305"/>
        <p:cNvGrpSpPr/>
        <p:nvPr/>
      </p:nvGrpSpPr>
      <p:grpSpPr>
        <a:xfrm>
          <a:off x="0" y="0"/>
          <a:ext cx="0" cy="0"/>
          <a:chOff x="0" y="0"/>
          <a:chExt cx="0" cy="0"/>
        </a:xfrm>
      </p:grpSpPr>
      <p:sp>
        <p:nvSpPr>
          <p:cNvPr id="306" name="Google Shape;306;g1e556793c78_0_114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7" name="Google Shape;307;g1e556793c78_0_114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dependent variable is the part of an experiment that is being _________ or __________ to see how it changes.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[measured/observed]</a:t>
            </a:r>
            <a:endParaRPr/>
          </a:p>
        </p:txBody>
      </p:sp>
      <p:sp>
        <p:nvSpPr>
          <p:cNvPr id="308" name="Google Shape;308;g1e556793c78_0_114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3" name="Shape 313"/>
        <p:cNvGrpSpPr/>
        <p:nvPr/>
      </p:nvGrpSpPr>
      <p:grpSpPr>
        <a:xfrm>
          <a:off x="0" y="0"/>
          <a:ext cx="0" cy="0"/>
          <a:chOff x="0" y="0"/>
          <a:chExt cx="0" cy="0"/>
        </a:xfrm>
      </p:grpSpPr>
      <p:sp>
        <p:nvSpPr>
          <p:cNvPr id="314" name="Google Shape;314;p1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5" name="Google Shape;315;p1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That is the basic definition, but there is a bit more you need to know.</a:t>
            </a:r>
            <a:endParaRPr/>
          </a:p>
        </p:txBody>
      </p:sp>
      <p:sp>
        <p:nvSpPr>
          <p:cNvPr id="316" name="Google Shape;316;p1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e556793c78_0_11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g1e556793c78_0_11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Dependent</a:t>
            </a:r>
            <a:r>
              <a:rPr lang="en-US"/>
              <a:t> variables are the “effect” part of the experiment. The scientists don’t make any changes to the dependent variable. Instead, they carefully watch and measure the changes the happen. </a:t>
            </a:r>
            <a:endParaRPr/>
          </a:p>
        </p:txBody>
      </p:sp>
      <p:sp>
        <p:nvSpPr>
          <p:cNvPr id="323" name="Google Shape;323;g1e556793c78_0_11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1e556793c78_0_124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4" name="Google Shape;334;g1e556793c78_0_124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beginning an experiment, scientists make a hypothesis, or educated guess, about </a:t>
            </a:r>
            <a:r>
              <a:rPr lang="en-US"/>
              <a:t>what they think will happen. The dependent variable is an important part of the hypothesis. It tells about the outcome of the experiment, or how they expect the variable to change. </a:t>
            </a:r>
            <a:endParaRPr/>
          </a:p>
        </p:txBody>
      </p:sp>
      <p:sp>
        <p:nvSpPr>
          <p:cNvPr id="335" name="Google Shape;335;g1e556793c78_0_124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9" name="Shape 339"/>
        <p:cNvGrpSpPr/>
        <p:nvPr/>
      </p:nvGrpSpPr>
      <p:grpSpPr>
        <a:xfrm>
          <a:off x="0" y="0"/>
          <a:ext cx="0" cy="0"/>
          <a:chOff x="0" y="0"/>
          <a:chExt cx="0" cy="0"/>
        </a:xfrm>
      </p:grpSpPr>
      <p:sp>
        <p:nvSpPr>
          <p:cNvPr id="340" name="Google Shape;340;p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1" name="Google Shape;341;p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dependent variable is often the part of the </a:t>
            </a:r>
            <a:r>
              <a:rPr lang="en-US"/>
              <a:t>experiment</a:t>
            </a:r>
            <a:r>
              <a:rPr lang="en-US"/>
              <a:t> scientists are most interested in </a:t>
            </a:r>
            <a:r>
              <a:rPr lang="en-US"/>
              <a:t>understanding. Measuring changes to the dependent variable helps them draw conclusions and better understand the relationship between the variables.</a:t>
            </a:r>
            <a:endParaRPr/>
          </a:p>
        </p:txBody>
      </p:sp>
      <p:sp>
        <p:nvSpPr>
          <p:cNvPr id="342" name="Google Shape;342;p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6" name="Shape 346"/>
        <p:cNvGrpSpPr/>
        <p:nvPr/>
      </p:nvGrpSpPr>
      <p:grpSpPr>
        <a:xfrm>
          <a:off x="0" y="0"/>
          <a:ext cx="0" cy="0"/>
          <a:chOff x="0" y="0"/>
          <a:chExt cx="0" cy="0"/>
        </a:xfrm>
      </p:grpSpPr>
      <p:sp>
        <p:nvSpPr>
          <p:cNvPr id="347" name="Google Shape;347;p2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349" name="Google Shape;349;p2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2" name="Shape 352"/>
        <p:cNvGrpSpPr/>
        <p:nvPr/>
      </p:nvGrpSpPr>
      <p:grpSpPr>
        <a:xfrm>
          <a:off x="0" y="0"/>
          <a:ext cx="0" cy="0"/>
          <a:chOff x="0" y="0"/>
          <a:chExt cx="0" cy="0"/>
        </a:xfrm>
      </p:grpSpPr>
      <p:sp>
        <p:nvSpPr>
          <p:cNvPr id="353" name="Google Shape;353;g25ec6a031ed_0_2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4" name="Google Shape;354;g25ec6a031ed_0_28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 </a:t>
            </a:r>
            <a:r>
              <a:rPr b="1" lang="en-US"/>
              <a:t>dependent variable</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t>
            </a:r>
            <a:r>
              <a:rPr lang="en-US"/>
              <a:t>A </a:t>
            </a:r>
            <a:r>
              <a:rPr b="1" lang="en-US"/>
              <a:t>dependent</a:t>
            </a:r>
            <a:r>
              <a:rPr lang="en-US"/>
              <a:t> </a:t>
            </a:r>
            <a:r>
              <a:rPr b="1" lang="en-US"/>
              <a:t>variable</a:t>
            </a:r>
            <a:r>
              <a:rPr lang="en-US"/>
              <a:t> is the part of an experiment that is being measured or observed to see how it changes</a:t>
            </a:r>
            <a:r>
              <a:rPr lang="en-US"/>
              <a:t>]</a:t>
            </a:r>
            <a:endParaRPr/>
          </a:p>
          <a:p>
            <a:pPr indent="0" lvl="0" marL="0" rtl="0" algn="l">
              <a:lnSpc>
                <a:spcPct val="100000"/>
              </a:lnSpc>
              <a:spcBef>
                <a:spcPts val="0"/>
              </a:spcBef>
              <a:spcAft>
                <a:spcPts val="0"/>
              </a:spcAft>
              <a:buSzPts val="1400"/>
              <a:buNone/>
            </a:pPr>
            <a:r>
              <a:t/>
            </a:r>
            <a:endParaRPr/>
          </a:p>
        </p:txBody>
      </p:sp>
      <p:sp>
        <p:nvSpPr>
          <p:cNvPr id="355" name="Google Shape;355;g25ec6a031ed_0_28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1" name="Shape 131"/>
        <p:cNvGrpSpPr/>
        <p:nvPr/>
      </p:nvGrpSpPr>
      <p:grpSpPr>
        <a:xfrm>
          <a:off x="0" y="0"/>
          <a:ext cx="0" cy="0"/>
          <a:chOff x="0" y="0"/>
          <a:chExt cx="0" cy="0"/>
        </a:xfrm>
      </p:grpSpPr>
      <p:sp>
        <p:nvSpPr>
          <p:cNvPr id="132" name="Google Shape;132;p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33" name="Google Shape;133;p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Our “big question” is:</a:t>
            </a:r>
            <a:r>
              <a:rPr b="1" lang="en-US"/>
              <a:t> How do variables in scientific experiments help us learn about the world?</a:t>
            </a:r>
            <a:endParaRPr b="1"/>
          </a:p>
          <a:p>
            <a:pPr indent="0" lvl="0" marL="0" rtl="0" algn="l">
              <a:spcBef>
                <a:spcPts val="0"/>
              </a:spcBef>
              <a:spcAft>
                <a:spcPts val="0"/>
              </a:spcAft>
              <a:buClr>
                <a:schemeClr val="dk1"/>
              </a:buClr>
              <a:buSzPts val="1400"/>
              <a:buFont typeface="Arial"/>
              <a:buNone/>
            </a:pPr>
            <a:r>
              <a:rPr lang="en-US"/>
              <a:t>[Pause and illicit predictions from students.]</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I love all these thoughtful scientific hypotheses!  Be sure to keep this question and your predictions in mind as we move through these next few lessons, and we’ll continue to revisit it.</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lang="en-US"/>
              <a:t>Feedback: Asking students to make predictions about how variables are related to our scientific knowledge is a great way to activate and elicit student ideas and prior knowledge. This type of activity is evidence of the teacher planning for students’ engagement with science ideas.</a:t>
            </a:r>
            <a:endParaRPr/>
          </a:p>
        </p:txBody>
      </p:sp>
      <p:sp>
        <p:nvSpPr>
          <p:cNvPr id="134" name="Google Shape;134;p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0" name="Shape 360"/>
        <p:cNvGrpSpPr/>
        <p:nvPr/>
      </p:nvGrpSpPr>
      <p:grpSpPr>
        <a:xfrm>
          <a:off x="0" y="0"/>
          <a:ext cx="0" cy="0"/>
          <a:chOff x="0" y="0"/>
          <a:chExt cx="0" cy="0"/>
        </a:xfrm>
      </p:grpSpPr>
      <p:sp>
        <p:nvSpPr>
          <p:cNvPr id="361" name="Google Shape;361;g1e556793c78_0_13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2" name="Google Shape;362;g1e556793c78_0_132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dependent variable is the _____ of the experiment.</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[Effect</a:t>
            </a:r>
            <a:r>
              <a:rPr i="0" lang="en-US"/>
              <a:t>.]</a:t>
            </a:r>
            <a:endParaRPr/>
          </a:p>
        </p:txBody>
      </p:sp>
      <p:sp>
        <p:nvSpPr>
          <p:cNvPr id="363" name="Google Shape;363;g1e556793c78_0_132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1" name="Shape 371"/>
        <p:cNvGrpSpPr/>
        <p:nvPr/>
      </p:nvGrpSpPr>
      <p:grpSpPr>
        <a:xfrm>
          <a:off x="0" y="0"/>
          <a:ext cx="0" cy="0"/>
          <a:chOff x="0" y="0"/>
          <a:chExt cx="0" cy="0"/>
        </a:xfrm>
      </p:grpSpPr>
      <p:sp>
        <p:nvSpPr>
          <p:cNvPr id="372" name="Google Shape;372;g1e556793c78_0_13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3" name="Google Shape;373;g1e556793c78_0_13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 dependent variable is the </a:t>
            </a:r>
            <a:r>
              <a:rPr b="1" lang="en-US"/>
              <a:t>effect</a:t>
            </a:r>
            <a:r>
              <a:rPr lang="en-US"/>
              <a:t> of the experiment.</a:t>
            </a:r>
            <a:endParaRPr b="1"/>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t/>
            </a:r>
            <a:endParaRPr/>
          </a:p>
        </p:txBody>
      </p:sp>
      <p:sp>
        <p:nvSpPr>
          <p:cNvPr id="374" name="Google Shape;374;g1e556793c78_0_13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2" name="Shape 382"/>
        <p:cNvGrpSpPr/>
        <p:nvPr/>
      </p:nvGrpSpPr>
      <p:grpSpPr>
        <a:xfrm>
          <a:off x="0" y="0"/>
          <a:ext cx="0" cy="0"/>
          <a:chOff x="0" y="0"/>
          <a:chExt cx="0" cy="0"/>
        </a:xfrm>
      </p:grpSpPr>
      <p:sp>
        <p:nvSpPr>
          <p:cNvPr id="383" name="Google Shape;383;g1e556793c78_0_17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4" name="Google Shape;384;g1e556793c78_0_175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Remember</a:t>
            </a:r>
            <a:endParaRPr/>
          </a:p>
        </p:txBody>
      </p:sp>
      <p:sp>
        <p:nvSpPr>
          <p:cNvPr id="385" name="Google Shape;385;g1e556793c78_0_175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e556793c78_0_17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1" name="Google Shape;391;g1e556793c78_0_17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a:t>
            </a:r>
            <a:r>
              <a:rPr b="1" lang="en-US"/>
              <a:t> independent variable</a:t>
            </a:r>
            <a:r>
              <a:rPr lang="en-US"/>
              <a:t> is the part of the experiment that the scientist controls or changes. Here, the scientist is controlling how much water each plant gets. </a:t>
            </a:r>
            <a:endParaRPr/>
          </a:p>
        </p:txBody>
      </p:sp>
      <p:sp>
        <p:nvSpPr>
          <p:cNvPr id="392" name="Google Shape;392;g1e556793c78_0_17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7" name="Shape 397"/>
        <p:cNvGrpSpPr/>
        <p:nvPr/>
      </p:nvGrpSpPr>
      <p:grpSpPr>
        <a:xfrm>
          <a:off x="0" y="0"/>
          <a:ext cx="0" cy="0"/>
          <a:chOff x="0" y="0"/>
          <a:chExt cx="0" cy="0"/>
        </a:xfrm>
      </p:grpSpPr>
      <p:sp>
        <p:nvSpPr>
          <p:cNvPr id="398" name="Google Shape;398;g1e556793c78_0_17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99" name="Google Shape;399;g1e556793c78_0_177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dependent</a:t>
            </a:r>
            <a:r>
              <a:rPr lang="en-US"/>
              <a:t> </a:t>
            </a:r>
            <a:r>
              <a:rPr b="1" lang="en-US"/>
              <a:t>variable</a:t>
            </a:r>
            <a:r>
              <a:rPr lang="en-US"/>
              <a:t> is the part of an experiment that is being measured or observed to see how it changes. In this example, the scientist measures how tall the plant grows. The plant grows </a:t>
            </a:r>
            <a:r>
              <a:rPr lang="en-US"/>
              <a:t>because</a:t>
            </a:r>
            <a:r>
              <a:rPr lang="en-US"/>
              <a:t> of how much water it gets, not because of the scientist. </a:t>
            </a:r>
            <a:endParaRPr/>
          </a:p>
        </p:txBody>
      </p:sp>
      <p:sp>
        <p:nvSpPr>
          <p:cNvPr id="400" name="Google Shape;400;g1e556793c78_0_177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5" name="Shape 405"/>
        <p:cNvGrpSpPr/>
        <p:nvPr/>
      </p:nvGrpSpPr>
      <p:grpSpPr>
        <a:xfrm>
          <a:off x="0" y="0"/>
          <a:ext cx="0" cy="0"/>
          <a:chOff x="0" y="0"/>
          <a:chExt cx="0" cy="0"/>
        </a:xfrm>
      </p:grpSpPr>
      <p:sp>
        <p:nvSpPr>
          <p:cNvPr id="406" name="Google Shape;406;g1e556793c78_0_177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7" name="Google Shape;407;g1e556793c78_0_177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Changes in the </a:t>
            </a:r>
            <a:r>
              <a:rPr lang="en-US"/>
              <a:t>independent variable cause changes in the dependent variable.  So ask yourself, which one did the scientists change themselves?</a:t>
            </a:r>
            <a:endParaRPr/>
          </a:p>
        </p:txBody>
      </p:sp>
      <p:sp>
        <p:nvSpPr>
          <p:cNvPr id="408" name="Google Shape;408;g1e556793c78_0_177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6" name="Shape 416"/>
        <p:cNvGrpSpPr/>
        <p:nvPr/>
      </p:nvGrpSpPr>
      <p:grpSpPr>
        <a:xfrm>
          <a:off x="0" y="0"/>
          <a:ext cx="0" cy="0"/>
          <a:chOff x="0" y="0"/>
          <a:chExt cx="0" cy="0"/>
        </a:xfrm>
      </p:grpSpPr>
      <p:sp>
        <p:nvSpPr>
          <p:cNvPr id="417" name="Google Shape;417;g1e556793c78_0_17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18" name="Google Shape;418;g1e556793c78_0_17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419" name="Google Shape;419;g1e556793c78_0_17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2" name="Shape 422"/>
        <p:cNvGrpSpPr/>
        <p:nvPr/>
      </p:nvGrpSpPr>
      <p:grpSpPr>
        <a:xfrm>
          <a:off x="0" y="0"/>
          <a:ext cx="0" cy="0"/>
          <a:chOff x="0" y="0"/>
          <a:chExt cx="0" cy="0"/>
        </a:xfrm>
      </p:grpSpPr>
      <p:sp>
        <p:nvSpPr>
          <p:cNvPr id="423" name="Google Shape;423;g1e556793c78_0_179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4" name="Google Shape;424;g1e556793c78_0_179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boy listens to classical and rock music while studying for his science tests. He wants to see which kind of music helps him get a better grade.</a:t>
            </a:r>
            <a:endParaRPr b="0"/>
          </a:p>
        </p:txBody>
      </p:sp>
      <p:sp>
        <p:nvSpPr>
          <p:cNvPr id="425" name="Google Shape;425;g1e556793c78_0_179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e556793c78_0_18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0" name="Google Shape;430;g1e556793c78_0_18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the independent variable?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different kinds of music]</a:t>
            </a:r>
            <a:endParaRPr/>
          </a:p>
        </p:txBody>
      </p:sp>
      <p:sp>
        <p:nvSpPr>
          <p:cNvPr id="431" name="Google Shape;431;g1e556793c78_0_18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7" name="Shape 437"/>
        <p:cNvGrpSpPr/>
        <p:nvPr/>
      </p:nvGrpSpPr>
      <p:grpSpPr>
        <a:xfrm>
          <a:off x="0" y="0"/>
          <a:ext cx="0" cy="0"/>
          <a:chOff x="0" y="0"/>
          <a:chExt cx="0" cy="0"/>
        </a:xfrm>
      </p:grpSpPr>
      <p:sp>
        <p:nvSpPr>
          <p:cNvPr id="438" name="Google Shape;438;g1e556793c78_0_181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39" name="Google Shape;439;g1e556793c78_0_181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the independent variable? </a:t>
            </a:r>
            <a:r>
              <a:rPr b="1" lang="en-US"/>
              <a:t>a. different kinds of music</a:t>
            </a:r>
            <a:endParaRPr b="1"/>
          </a:p>
        </p:txBody>
      </p:sp>
      <p:sp>
        <p:nvSpPr>
          <p:cNvPr id="440" name="Google Shape;440;g1e556793c78_0_181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9" name="Shape 139"/>
        <p:cNvGrpSpPr/>
        <p:nvPr/>
      </p:nvGrpSpPr>
      <p:grpSpPr>
        <a:xfrm>
          <a:off x="0" y="0"/>
          <a:ext cx="0" cy="0"/>
          <a:chOff x="0" y="0"/>
          <a:chExt cx="0" cy="0"/>
        </a:xfrm>
      </p:grpSpPr>
      <p:sp>
        <p:nvSpPr>
          <p:cNvPr id="140" name="Google Shape;140;p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41" name="Google Shape;141;p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Before we move on to our new vocabulary term, let’s review some other words &amp; concepts that you already learned and make sure you are firm in your understanding. </a:t>
            </a:r>
            <a:endParaRPr/>
          </a:p>
        </p:txBody>
      </p:sp>
      <p:sp>
        <p:nvSpPr>
          <p:cNvPr id="142" name="Google Shape;142;p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6" name="Shape 446"/>
        <p:cNvGrpSpPr/>
        <p:nvPr/>
      </p:nvGrpSpPr>
      <p:grpSpPr>
        <a:xfrm>
          <a:off x="0" y="0"/>
          <a:ext cx="0" cy="0"/>
          <a:chOff x="0" y="0"/>
          <a:chExt cx="0" cy="0"/>
        </a:xfrm>
      </p:grpSpPr>
      <p:sp>
        <p:nvSpPr>
          <p:cNvPr id="447" name="Google Shape;447;g1e556793c78_0_18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48" name="Google Shape;448;g1e556793c78_0_1826: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the </a:t>
            </a:r>
            <a:r>
              <a:rPr lang="en-US"/>
              <a:t>dependent</a:t>
            </a:r>
            <a:r>
              <a:rPr lang="en-US"/>
              <a:t>  variable?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[b. test scores]</a:t>
            </a:r>
            <a:endParaRPr/>
          </a:p>
        </p:txBody>
      </p:sp>
      <p:sp>
        <p:nvSpPr>
          <p:cNvPr id="449" name="Google Shape;449;g1e556793c78_0_1826: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5" name="Shape 455"/>
        <p:cNvGrpSpPr/>
        <p:nvPr/>
      </p:nvGrpSpPr>
      <p:grpSpPr>
        <a:xfrm>
          <a:off x="0" y="0"/>
          <a:ext cx="0" cy="0"/>
          <a:chOff x="0" y="0"/>
          <a:chExt cx="0" cy="0"/>
        </a:xfrm>
      </p:grpSpPr>
      <p:sp>
        <p:nvSpPr>
          <p:cNvPr id="456" name="Google Shape;456;g1e556793c78_0_18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57" name="Google Shape;457;g1e556793c78_0_18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the dependent  variable? b. test scores</a:t>
            </a:r>
            <a:endParaRPr/>
          </a:p>
        </p:txBody>
      </p:sp>
      <p:sp>
        <p:nvSpPr>
          <p:cNvPr id="458" name="Google Shape;458;g1e556793c78_0_18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4" name="Shape 464"/>
        <p:cNvGrpSpPr/>
        <p:nvPr/>
      </p:nvGrpSpPr>
      <p:grpSpPr>
        <a:xfrm>
          <a:off x="0" y="0"/>
          <a:ext cx="0" cy="0"/>
          <a:chOff x="0" y="0"/>
          <a:chExt cx="0" cy="0"/>
        </a:xfrm>
      </p:grpSpPr>
      <p:sp>
        <p:nvSpPr>
          <p:cNvPr id="465" name="Google Shape;465;p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6" name="Google Shape;466;p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Now, let’s talk about some examples of </a:t>
            </a:r>
            <a:r>
              <a:rPr b="1" lang="en-US"/>
              <a:t>dependent</a:t>
            </a:r>
            <a:r>
              <a:rPr lang="en-US"/>
              <a:t> </a:t>
            </a:r>
            <a:r>
              <a:rPr b="1" lang="en-US"/>
              <a:t>variables</a:t>
            </a:r>
            <a:r>
              <a:rPr lang="en-US"/>
              <a:t>.  </a:t>
            </a:r>
            <a:endParaRPr/>
          </a:p>
        </p:txBody>
      </p:sp>
      <p:sp>
        <p:nvSpPr>
          <p:cNvPr id="467" name="Google Shape;467;p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1" name="Shape 471"/>
        <p:cNvGrpSpPr/>
        <p:nvPr/>
      </p:nvGrpSpPr>
      <p:grpSpPr>
        <a:xfrm>
          <a:off x="0" y="0"/>
          <a:ext cx="0" cy="0"/>
          <a:chOff x="0" y="0"/>
          <a:chExt cx="0" cy="0"/>
        </a:xfrm>
      </p:grpSpPr>
      <p:sp>
        <p:nvSpPr>
          <p:cNvPr id="472" name="Google Shape;472;g25ec6a031ed_0_32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3" name="Google Shape;473;g25ec6a031ed_0_32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an example of a </a:t>
            </a:r>
            <a:r>
              <a:rPr b="1" lang="en-US"/>
              <a:t>dependent variable</a:t>
            </a:r>
            <a:r>
              <a:rPr lang="en-US"/>
              <a:t>. Scientists measure how far the car goes at the bottom of the ramp. They do not control how far the car goes directly. Instead, the car’s distance is affected by the height of the ramp it goes down. </a:t>
            </a:r>
            <a:endParaRPr/>
          </a:p>
        </p:txBody>
      </p:sp>
      <p:sp>
        <p:nvSpPr>
          <p:cNvPr id="474" name="Google Shape;474;g25ec6a031ed_0_32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9" name="Shape 479"/>
        <p:cNvGrpSpPr/>
        <p:nvPr/>
      </p:nvGrpSpPr>
      <p:grpSpPr>
        <a:xfrm>
          <a:off x="0" y="0"/>
          <a:ext cx="0" cy="0"/>
          <a:chOff x="0" y="0"/>
          <a:chExt cx="0" cy="0"/>
        </a:xfrm>
      </p:grpSpPr>
      <p:sp>
        <p:nvSpPr>
          <p:cNvPr id="480" name="Google Shape;480;g1e556793c78_0_14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g1e556793c78_0_141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another kind of </a:t>
            </a:r>
            <a:r>
              <a:rPr b="1" lang="en-US"/>
              <a:t>dependent variable</a:t>
            </a:r>
            <a:r>
              <a:rPr lang="en-US"/>
              <a:t>.  The cookie’s shape and taste is the result of the kind of butter that was used in the cookie batter. </a:t>
            </a:r>
            <a:endParaRPr/>
          </a:p>
        </p:txBody>
      </p:sp>
      <p:sp>
        <p:nvSpPr>
          <p:cNvPr id="482" name="Google Shape;482;g1e556793c78_0_141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7" name="Shape 487"/>
        <p:cNvGrpSpPr/>
        <p:nvPr/>
      </p:nvGrpSpPr>
      <p:grpSpPr>
        <a:xfrm>
          <a:off x="0" y="0"/>
          <a:ext cx="0" cy="0"/>
          <a:chOff x="0" y="0"/>
          <a:chExt cx="0" cy="0"/>
        </a:xfrm>
      </p:grpSpPr>
      <p:sp>
        <p:nvSpPr>
          <p:cNvPr id="488" name="Google Shape;488;p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9" name="Google Shape;489;p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Next, let’s talk about some non-examples of </a:t>
            </a:r>
            <a:r>
              <a:rPr b="1" lang="en-US"/>
              <a:t>variables</a:t>
            </a:r>
            <a:r>
              <a:rPr lang="en-US"/>
              <a:t>.  </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Feedback: Offering clear and explicit explanation for non-examples is a great way for students to make sense of the new content. Explanations for non-examples are provided in the slides below. </a:t>
            </a:r>
            <a:endParaRPr/>
          </a:p>
        </p:txBody>
      </p:sp>
      <p:sp>
        <p:nvSpPr>
          <p:cNvPr id="490" name="Google Shape;490;p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4" name="Shape 494"/>
        <p:cNvGrpSpPr/>
        <p:nvPr/>
      </p:nvGrpSpPr>
      <p:grpSpPr>
        <a:xfrm>
          <a:off x="0" y="0"/>
          <a:ext cx="0" cy="0"/>
          <a:chOff x="0" y="0"/>
          <a:chExt cx="0" cy="0"/>
        </a:xfrm>
      </p:grpSpPr>
      <p:sp>
        <p:nvSpPr>
          <p:cNvPr id="495" name="Google Shape;495;p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6" name="Google Shape;496;p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Time of day is a non-example of a </a:t>
            </a:r>
            <a:r>
              <a:rPr b="1" lang="en-US"/>
              <a:t>dependent variable</a:t>
            </a:r>
            <a:r>
              <a:rPr lang="en-US"/>
              <a:t>. These daily changes happen </a:t>
            </a:r>
            <a:r>
              <a:rPr lang="en-US"/>
              <a:t>naturally</a:t>
            </a:r>
            <a:r>
              <a:rPr lang="en-US"/>
              <a:t> and are not the result of a changes made in an experiment.</a:t>
            </a:r>
            <a:endParaRPr/>
          </a:p>
        </p:txBody>
      </p:sp>
      <p:sp>
        <p:nvSpPr>
          <p:cNvPr id="497" name="Google Shape;497;p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p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04" name="Google Shape;504;p3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This is another non-example of a </a:t>
            </a:r>
            <a:r>
              <a:rPr b="1" lang="en-US"/>
              <a:t>dependent variable</a:t>
            </a:r>
            <a:r>
              <a:rPr lang="en-US"/>
              <a:t>. Daily temperature changes, like a cold snowy day, are not something that a scientist measures or observes to see how it responds to changes in an experiment. </a:t>
            </a:r>
            <a:endParaRPr/>
          </a:p>
        </p:txBody>
      </p:sp>
      <p:sp>
        <p:nvSpPr>
          <p:cNvPr id="505" name="Google Shape;505;p3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0" name="Shape 510"/>
        <p:cNvGrpSpPr/>
        <p:nvPr/>
      </p:nvGrpSpPr>
      <p:grpSpPr>
        <a:xfrm>
          <a:off x="0" y="0"/>
          <a:ext cx="0" cy="0"/>
          <a:chOff x="0" y="0"/>
          <a:chExt cx="0" cy="0"/>
        </a:xfrm>
      </p:grpSpPr>
      <p:sp>
        <p:nvSpPr>
          <p:cNvPr id="511" name="Google Shape;511;p3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2" name="Google Shape;512;p3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b="0" lang="en-US"/>
              <a:t>Now let’s pause for a moment to check your understanding.</a:t>
            </a:r>
            <a:endParaRPr b="0"/>
          </a:p>
        </p:txBody>
      </p:sp>
      <p:sp>
        <p:nvSpPr>
          <p:cNvPr id="513" name="Google Shape;513;p3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p3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8" name="Google Shape;518;p3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of these is an example of a dependent variable?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[Height of the plant]</a:t>
            </a:r>
            <a:endParaRPr/>
          </a:p>
        </p:txBody>
      </p:sp>
      <p:sp>
        <p:nvSpPr>
          <p:cNvPr id="519" name="Google Shape;519;p3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5" name="Shape 145"/>
        <p:cNvGrpSpPr/>
        <p:nvPr/>
      </p:nvGrpSpPr>
      <p:grpSpPr>
        <a:xfrm>
          <a:off x="0" y="0"/>
          <a:ext cx="0" cy="0"/>
          <a:chOff x="0" y="0"/>
          <a:chExt cx="0" cy="0"/>
        </a:xfrm>
      </p:grpSpPr>
      <p:sp>
        <p:nvSpPr>
          <p:cNvPr id="146" name="Google Shape;146;g1e556793c78_0_38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147" name="Google Shape;147;g1e556793c78_0_38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rPr b="1" lang="en-US"/>
              <a:t>"Cause-and-effect"</a:t>
            </a:r>
            <a:r>
              <a:rPr lang="en-US"/>
              <a:t> explains the relationship between two things or events. The “cause” tells you why something happens, and the “effect” tells you the result. For example, if I place ice water in the sun (the cause), then the ice will begin to melt (the effect).  Sciences helps us better understand these cause-and-effect relationships. </a:t>
            </a:r>
            <a:endParaRPr/>
          </a:p>
        </p:txBody>
      </p:sp>
      <p:sp>
        <p:nvSpPr>
          <p:cNvPr id="148" name="Google Shape;148;g1e556793c78_0_38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5" name="Shape 525"/>
        <p:cNvGrpSpPr/>
        <p:nvPr/>
      </p:nvGrpSpPr>
      <p:grpSpPr>
        <a:xfrm>
          <a:off x="0" y="0"/>
          <a:ext cx="0" cy="0"/>
          <a:chOff x="0" y="0"/>
          <a:chExt cx="0" cy="0"/>
        </a:xfrm>
      </p:grpSpPr>
      <p:sp>
        <p:nvSpPr>
          <p:cNvPr id="526" name="Google Shape;526;g1e556793c78_0_14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7" name="Google Shape;527;g1e556793c78_0_148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Which one of these is an example of a dependent variable?</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[Height of the plant]</a:t>
            </a:r>
            <a:endParaRPr/>
          </a:p>
        </p:txBody>
      </p:sp>
      <p:sp>
        <p:nvSpPr>
          <p:cNvPr id="528" name="Google Shape;528;g1e556793c78_0_148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5" name="Shape 535"/>
        <p:cNvGrpSpPr/>
        <p:nvPr/>
      </p:nvGrpSpPr>
      <p:grpSpPr>
        <a:xfrm>
          <a:off x="0" y="0"/>
          <a:ext cx="0" cy="0"/>
          <a:chOff x="0" y="0"/>
          <a:chExt cx="0" cy="0"/>
        </a:xfrm>
      </p:grpSpPr>
      <p:sp>
        <p:nvSpPr>
          <p:cNvPr id="536" name="Google Shape;536;g1e556793c78_0_14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7" name="Google Shape;537;g1e556793c78_0_14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What is a </a:t>
            </a:r>
            <a:r>
              <a:rPr b="1" lang="en-US"/>
              <a:t>dependent variable</a:t>
            </a:r>
            <a:r>
              <a:rPr lang="en-US"/>
              <a:t>?</a:t>
            </a:r>
            <a:endParaRPr/>
          </a:p>
          <a:p>
            <a:pPr indent="0" lvl="0" marL="0" rtl="0" algn="l">
              <a:lnSpc>
                <a:spcPct val="100000"/>
              </a:lnSpc>
              <a:spcBef>
                <a:spcPts val="0"/>
              </a:spcBef>
              <a:spcAft>
                <a:spcPts val="0"/>
              </a:spcAft>
              <a:buSzPts val="1400"/>
              <a:buNone/>
            </a:pPr>
            <a:r>
              <a:t/>
            </a:r>
            <a:endParaRPr/>
          </a:p>
          <a:p>
            <a:pPr indent="0" lvl="0" marL="0" rtl="0" algn="l">
              <a:lnSpc>
                <a:spcPct val="100000"/>
              </a:lnSpc>
              <a:spcBef>
                <a:spcPts val="0"/>
              </a:spcBef>
              <a:spcAft>
                <a:spcPts val="0"/>
              </a:spcAft>
              <a:buSzPts val="1400"/>
              <a:buNone/>
            </a:pPr>
            <a:r>
              <a:rPr lang="en-US"/>
              <a:t>[A </a:t>
            </a:r>
            <a:r>
              <a:rPr b="1" lang="en-US"/>
              <a:t>dependent</a:t>
            </a:r>
            <a:r>
              <a:rPr lang="en-US"/>
              <a:t> </a:t>
            </a:r>
            <a:r>
              <a:rPr b="1" lang="en-US"/>
              <a:t>variable</a:t>
            </a:r>
            <a:r>
              <a:rPr lang="en-US"/>
              <a:t> is the part of an experiment that is being measured or observed to see how it changes]</a:t>
            </a:r>
            <a:endParaRPr/>
          </a:p>
          <a:p>
            <a:pPr indent="0" lvl="0" marL="0" rtl="0" algn="l">
              <a:lnSpc>
                <a:spcPct val="100000"/>
              </a:lnSpc>
              <a:spcBef>
                <a:spcPts val="0"/>
              </a:spcBef>
              <a:spcAft>
                <a:spcPts val="0"/>
              </a:spcAft>
              <a:buSzPts val="1400"/>
              <a:buNone/>
            </a:pPr>
            <a:r>
              <a:t/>
            </a:r>
            <a:endParaRPr/>
          </a:p>
        </p:txBody>
      </p:sp>
      <p:sp>
        <p:nvSpPr>
          <p:cNvPr id="538" name="Google Shape;538;g1e556793c78_0_14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3" name="Shape 543"/>
        <p:cNvGrpSpPr/>
        <p:nvPr/>
      </p:nvGrpSpPr>
      <p:grpSpPr>
        <a:xfrm>
          <a:off x="0" y="0"/>
          <a:ext cx="0" cy="0"/>
          <a:chOff x="0" y="0"/>
          <a:chExt cx="0" cy="0"/>
        </a:xfrm>
      </p:grpSpPr>
      <p:sp>
        <p:nvSpPr>
          <p:cNvPr id="544" name="Google Shape;544;g1e556793c78_0_14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45" name="Google Shape;545;g1e556793c78_0_14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What are the three kinds of variables?</a:t>
            </a:r>
            <a:r>
              <a:rPr lang="en-US"/>
              <a:t> </a:t>
            </a:r>
            <a:r>
              <a:rPr b="1" lang="en-US"/>
              <a:t> </a:t>
            </a:r>
            <a:endParaRPr b="1"/>
          </a:p>
          <a:p>
            <a:pPr indent="0" lvl="0" marL="0" rtl="0" algn="l">
              <a:spcBef>
                <a:spcPts val="0"/>
              </a:spcBef>
              <a:spcAft>
                <a:spcPts val="0"/>
              </a:spcAft>
              <a:buSzPts val="1400"/>
              <a:buNone/>
            </a:pPr>
            <a:r>
              <a:t/>
            </a:r>
            <a:endParaRPr b="1"/>
          </a:p>
          <a:p>
            <a:pPr indent="0" lvl="0" marL="0" rtl="0" algn="l">
              <a:spcBef>
                <a:spcPts val="0"/>
              </a:spcBef>
              <a:spcAft>
                <a:spcPts val="0"/>
              </a:spcAft>
              <a:buSzPts val="1400"/>
              <a:buNone/>
            </a:pPr>
            <a:r>
              <a:rPr lang="en-US"/>
              <a:t>[Independent, dependent, and control.]</a:t>
            </a:r>
            <a:endParaRPr/>
          </a:p>
        </p:txBody>
      </p:sp>
      <p:sp>
        <p:nvSpPr>
          <p:cNvPr id="546" name="Google Shape;546;g1e556793c78_0_14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4" name="Shape 554"/>
        <p:cNvGrpSpPr/>
        <p:nvPr/>
      </p:nvGrpSpPr>
      <p:grpSpPr>
        <a:xfrm>
          <a:off x="0" y="0"/>
          <a:ext cx="0" cy="0"/>
          <a:chOff x="0" y="0"/>
          <a:chExt cx="0" cy="0"/>
        </a:xfrm>
      </p:grpSpPr>
      <p:sp>
        <p:nvSpPr>
          <p:cNvPr id="555" name="Google Shape;555;g1e556793c78_0_146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56" name="Google Shape;556;g1e556793c78_0_146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What are the three kinds of variables? </a:t>
            </a:r>
            <a:r>
              <a:rPr b="1" lang="en-US"/>
              <a:t> Independent, dependent, and control.</a:t>
            </a:r>
            <a:endParaRPr/>
          </a:p>
        </p:txBody>
      </p:sp>
      <p:sp>
        <p:nvSpPr>
          <p:cNvPr id="557" name="Google Shape;557;g1e556793c78_0_146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8" name="Shape 568"/>
        <p:cNvGrpSpPr/>
        <p:nvPr/>
      </p:nvGrpSpPr>
      <p:grpSpPr>
        <a:xfrm>
          <a:off x="0" y="0"/>
          <a:ext cx="0" cy="0"/>
          <a:chOff x="0" y="0"/>
          <a:chExt cx="0" cy="0"/>
        </a:xfrm>
      </p:grpSpPr>
      <p:sp>
        <p:nvSpPr>
          <p:cNvPr id="569" name="Google Shape;569;g25f583554b7_1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0" name="Google Shape;570;g25f583554b7_1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Who can give me an example of a dependent variable and explain why it is one?</a:t>
            </a:r>
            <a:endParaRPr/>
          </a:p>
          <a:p>
            <a:pPr indent="0" lvl="0" marL="0" rtl="0" algn="l">
              <a:spcBef>
                <a:spcPts val="0"/>
              </a:spcBef>
              <a:spcAft>
                <a:spcPts val="0"/>
              </a:spcAft>
              <a:buSzPts val="1400"/>
              <a:buNone/>
            </a:pPr>
            <a:r>
              <a:t/>
            </a:r>
            <a:endParaRPr/>
          </a:p>
          <a:p>
            <a:pPr indent="0" lvl="0" marL="0" rtl="0" algn="l">
              <a:spcBef>
                <a:spcPts val="0"/>
              </a:spcBef>
              <a:spcAft>
                <a:spcPts val="0"/>
              </a:spcAft>
              <a:buSzPts val="1400"/>
              <a:buNone/>
            </a:pPr>
            <a:r>
              <a:rPr lang="en-US"/>
              <a:t>Pause and illicit student responses.</a:t>
            </a:r>
            <a:endParaRPr/>
          </a:p>
        </p:txBody>
      </p:sp>
      <p:sp>
        <p:nvSpPr>
          <p:cNvPr id="571" name="Google Shape;571;g25f583554b7_1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6" name="Shape 576"/>
        <p:cNvGrpSpPr/>
        <p:nvPr/>
      </p:nvGrpSpPr>
      <p:grpSpPr>
        <a:xfrm>
          <a:off x="0" y="0"/>
          <a:ext cx="0" cy="0"/>
          <a:chOff x="0" y="0"/>
          <a:chExt cx="0" cy="0"/>
        </a:xfrm>
      </p:grpSpPr>
      <p:sp>
        <p:nvSpPr>
          <p:cNvPr id="577" name="Google Shape;577;p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8" name="Google Shape;578;p4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remember!</a:t>
            </a:r>
            <a:endParaRPr/>
          </a:p>
          <a:p>
            <a:pPr indent="0" lvl="0" marL="0" rtl="0" algn="l">
              <a:lnSpc>
                <a:spcPct val="100000"/>
              </a:lnSpc>
              <a:spcBef>
                <a:spcPts val="0"/>
              </a:spcBef>
              <a:spcAft>
                <a:spcPts val="0"/>
              </a:spcAft>
              <a:buSzPts val="1400"/>
              <a:buNone/>
            </a:pPr>
            <a:r>
              <a:t/>
            </a:r>
            <a:endParaRPr/>
          </a:p>
        </p:txBody>
      </p:sp>
      <p:sp>
        <p:nvSpPr>
          <p:cNvPr id="579" name="Google Shape;579;p4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3" name="Shape 583"/>
        <p:cNvGrpSpPr/>
        <p:nvPr/>
      </p:nvGrpSpPr>
      <p:grpSpPr>
        <a:xfrm>
          <a:off x="0" y="0"/>
          <a:ext cx="0" cy="0"/>
          <a:chOff x="0" y="0"/>
          <a:chExt cx="0" cy="0"/>
        </a:xfrm>
      </p:grpSpPr>
      <p:sp>
        <p:nvSpPr>
          <p:cNvPr id="584" name="Google Shape;584;g1e556793c78_0_14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5" name="Google Shape;585;g1e556793c78_0_14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dependent</a:t>
            </a:r>
            <a:r>
              <a:rPr lang="en-US"/>
              <a:t> </a:t>
            </a:r>
            <a:r>
              <a:rPr b="1" lang="en-US"/>
              <a:t>variable</a:t>
            </a:r>
            <a:r>
              <a:rPr lang="en-US"/>
              <a:t> is the part of an experiment that is being measured or observed to see how it changes.</a:t>
            </a:r>
            <a:endParaRPr/>
          </a:p>
        </p:txBody>
      </p:sp>
      <p:sp>
        <p:nvSpPr>
          <p:cNvPr id="586" name="Google Shape;586;g1e556793c78_0_14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1" name="Shape 591"/>
        <p:cNvGrpSpPr/>
        <p:nvPr/>
      </p:nvGrpSpPr>
      <p:grpSpPr>
        <a:xfrm>
          <a:off x="0" y="0"/>
          <a:ext cx="0" cy="0"/>
          <a:chOff x="0" y="0"/>
          <a:chExt cx="0" cy="0"/>
        </a:xfrm>
      </p:grpSpPr>
      <p:sp>
        <p:nvSpPr>
          <p:cNvPr id="592" name="Google Shape;592;g1e556793c78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3" name="Google Shape;593;g1e556793c78_0_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We can also break down the term </a:t>
            </a:r>
            <a:r>
              <a:rPr b="1" lang="en-US"/>
              <a:t>variable</a:t>
            </a:r>
            <a:r>
              <a:rPr lang="en-US"/>
              <a:t> into different word parts to help us remember the meaning.  Let’s take a look!</a:t>
            </a:r>
            <a:endParaRPr/>
          </a:p>
        </p:txBody>
      </p:sp>
      <p:sp>
        <p:nvSpPr>
          <p:cNvPr id="594" name="Google Shape;594;g1e556793c78_0_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8" name="Shape 598"/>
        <p:cNvGrpSpPr/>
        <p:nvPr/>
      </p:nvGrpSpPr>
      <p:grpSpPr>
        <a:xfrm>
          <a:off x="0" y="0"/>
          <a:ext cx="0" cy="0"/>
          <a:chOff x="0" y="0"/>
          <a:chExt cx="0" cy="0"/>
        </a:xfrm>
      </p:grpSpPr>
      <p:sp>
        <p:nvSpPr>
          <p:cNvPr id="599" name="Google Shape;599;g1e556793c78_0_15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0" name="Google Shape;600;g1e556793c78_0_150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Remember that the word “variable” is made up of two parts: The root word “vari” which means “changing” and  the suffix “-able”  means something “able to be”. </a:t>
            </a:r>
            <a:endParaRPr/>
          </a:p>
        </p:txBody>
      </p:sp>
      <p:sp>
        <p:nvSpPr>
          <p:cNvPr id="601" name="Google Shape;601;g1e556793c78_0_150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1" name="Shape 611"/>
        <p:cNvGrpSpPr/>
        <p:nvPr/>
      </p:nvGrpSpPr>
      <p:grpSpPr>
        <a:xfrm>
          <a:off x="0" y="0"/>
          <a:ext cx="0" cy="0"/>
          <a:chOff x="0" y="0"/>
          <a:chExt cx="0" cy="0"/>
        </a:xfrm>
      </p:grpSpPr>
      <p:sp>
        <p:nvSpPr>
          <p:cNvPr id="612" name="Google Shape;612;g1e556793c78_0_15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13" name="Google Shape;613;g1e556793c78_0_151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So when we put it all together, </a:t>
            </a:r>
            <a:r>
              <a:rPr b="1" lang="en-US"/>
              <a:t>variable</a:t>
            </a:r>
            <a:r>
              <a:rPr lang="en-US"/>
              <a:t> means something that is able to be changed. In an experiment, the variable is something that is able to be changed or observed changing by the investigators. </a:t>
            </a:r>
            <a:endParaRPr/>
          </a:p>
        </p:txBody>
      </p:sp>
      <p:sp>
        <p:nvSpPr>
          <p:cNvPr id="614" name="Google Shape;614;g1e556793c78_0_151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2" name="Shape 152"/>
        <p:cNvGrpSpPr/>
        <p:nvPr/>
      </p:nvGrpSpPr>
      <p:grpSpPr>
        <a:xfrm>
          <a:off x="0" y="0"/>
          <a:ext cx="0" cy="0"/>
          <a:chOff x="0" y="0"/>
          <a:chExt cx="0" cy="0"/>
        </a:xfrm>
      </p:grpSpPr>
      <p:sp>
        <p:nvSpPr>
          <p:cNvPr id="153" name="Google Shape;153;g1e556793c78_0_3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54" name="Google Shape;154;g1e556793c78_0_39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Arial"/>
              <a:buNone/>
            </a:pPr>
            <a:r>
              <a:rPr lang="en-US"/>
              <a:t>The </a:t>
            </a:r>
            <a:r>
              <a:rPr b="1" lang="en-US"/>
              <a:t>scientific method</a:t>
            </a:r>
            <a:r>
              <a:rPr lang="en-US"/>
              <a:t> is a series of steps that investigators follow to answer questions about the natural world.  By following the same steps, investigators are able to discover new things about our world and check the work of other scientists. A few of the steps are making observations, asking questions, making a hypothesis, and performing an experiment. </a:t>
            </a:r>
            <a:endParaRPr/>
          </a:p>
          <a:p>
            <a:pPr indent="0" lvl="0" marL="0" rtl="0" algn="l">
              <a:lnSpc>
                <a:spcPct val="100000"/>
              </a:lnSpc>
              <a:spcBef>
                <a:spcPts val="0"/>
              </a:spcBef>
              <a:spcAft>
                <a:spcPts val="0"/>
              </a:spcAft>
              <a:buSzPts val="1400"/>
              <a:buNone/>
            </a:pPr>
            <a:r>
              <a:t/>
            </a:r>
            <a:endParaRPr/>
          </a:p>
        </p:txBody>
      </p:sp>
      <p:sp>
        <p:nvSpPr>
          <p:cNvPr id="155" name="Google Shape;155;g1e556793c78_0_394: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3" name="Shape 623"/>
        <p:cNvGrpSpPr/>
        <p:nvPr/>
      </p:nvGrpSpPr>
      <p:grpSpPr>
        <a:xfrm>
          <a:off x="0" y="0"/>
          <a:ext cx="0" cy="0"/>
          <a:chOff x="0" y="0"/>
          <a:chExt cx="0" cy="0"/>
        </a:xfrm>
      </p:grpSpPr>
      <p:sp>
        <p:nvSpPr>
          <p:cNvPr id="624" name="Google Shape;624;g1e556793c78_0_16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5" name="Google Shape;625;g1e556793c78_0_16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Let’s look at both words together. Dependent means “affected by”. A variable is something that is able to be changed. If a variable is dependent, its change is affected by other changes in its environment. </a:t>
            </a:r>
            <a:endParaRPr/>
          </a:p>
        </p:txBody>
      </p:sp>
      <p:sp>
        <p:nvSpPr>
          <p:cNvPr id="626" name="Google Shape;626;g1e556793c78_0_16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6" name="Shape 636"/>
        <p:cNvGrpSpPr/>
        <p:nvPr/>
      </p:nvGrpSpPr>
      <p:grpSpPr>
        <a:xfrm>
          <a:off x="0" y="0"/>
          <a:ext cx="0" cy="0"/>
          <a:chOff x="0" y="0"/>
          <a:chExt cx="0" cy="0"/>
        </a:xfrm>
      </p:grpSpPr>
      <p:sp>
        <p:nvSpPr>
          <p:cNvPr id="637" name="Google Shape;637;g1e556793c78_0_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
        <p:nvSpPr>
          <p:cNvPr id="638" name="Google Shape;638;g1e556793c78_0_48:notes"/>
          <p:cNvSpPr txBox="1"/>
          <p:nvPr>
            <p:ph idx="1" type="body"/>
          </p:nvPr>
        </p:nvSpPr>
        <p:spPr>
          <a:xfrm>
            <a:off x="685800" y="4343400"/>
            <a:ext cx="5486400" cy="4114800"/>
          </a:xfrm>
          <a:prstGeom prst="rect">
            <a:avLst/>
          </a:prstGeom>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We will now complete this concept map, called a Frayer model, </a:t>
            </a:r>
            <a:r>
              <a:rPr lang="en-US">
                <a:solidFill>
                  <a:srgbClr val="242424"/>
                </a:solidFill>
              </a:rPr>
              <a:t>to summarize and further clarify what you have learned about the term</a:t>
            </a:r>
            <a:r>
              <a:rPr lang="en-US"/>
              <a:t> </a:t>
            </a:r>
            <a:r>
              <a:rPr b="1" lang="en-US"/>
              <a:t>variable</a:t>
            </a:r>
            <a:r>
              <a:rPr lang="en-US">
                <a:solidFill>
                  <a:srgbClr val="242424"/>
                </a:solidFill>
              </a:rPr>
              <a:t>. </a:t>
            </a:r>
            <a:endParaRPr/>
          </a:p>
        </p:txBody>
      </p:sp>
      <p:sp>
        <p:nvSpPr>
          <p:cNvPr id="639" name="Google Shape;639;g1e556793c78_0_48:notes"/>
          <p:cNvSpPr txBox="1"/>
          <p:nvPr>
            <p:ph idx="12" type="sldNum"/>
          </p:nvPr>
        </p:nvSpPr>
        <p:spPr>
          <a:xfrm>
            <a:off x="3884613" y="8685213"/>
            <a:ext cx="2971800" cy="4572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e556793c78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50" name="Google Shape;650;g1e556793c78_0_5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To complete the Frayer model,</a:t>
            </a:r>
            <a:r>
              <a:rPr lang="en-US">
                <a:solidFill>
                  <a:srgbClr val="242424"/>
                </a:solidFill>
              </a:rPr>
              <a:t> we will choose from four choices the correct picture, definition, example, and response to the question, “How do </a:t>
            </a:r>
            <a:r>
              <a:rPr b="1" lang="en-US">
                <a:solidFill>
                  <a:srgbClr val="242424"/>
                </a:solidFill>
              </a:rPr>
              <a:t>dependent</a:t>
            </a:r>
            <a:r>
              <a:rPr lang="en-US">
                <a:solidFill>
                  <a:srgbClr val="242424"/>
                </a:solidFill>
              </a:rPr>
              <a:t> </a:t>
            </a:r>
            <a:r>
              <a:rPr b="1" lang="en-US">
                <a:solidFill>
                  <a:srgbClr val="242424"/>
                </a:solidFill>
              </a:rPr>
              <a:t>variables</a:t>
            </a:r>
            <a:r>
              <a:rPr lang="en-US">
                <a:solidFill>
                  <a:srgbClr val="242424"/>
                </a:solidFill>
              </a:rPr>
              <a:t> impact my life?”</a:t>
            </a:r>
            <a:r>
              <a:rPr lang="en-US">
                <a:solidFill>
                  <a:schemeClr val="dk1"/>
                </a:solidFill>
              </a:rPr>
              <a:t> </a:t>
            </a:r>
            <a:r>
              <a:rPr lang="en-US">
                <a:solidFill>
                  <a:srgbClr val="242424"/>
                </a:solidFill>
              </a:rPr>
              <a:t>Select the best response for each question </a:t>
            </a:r>
            <a:r>
              <a:rPr lang="en-US">
                <a:solidFill>
                  <a:schemeClr val="dk1"/>
                </a:solidFill>
              </a:rPr>
              <a:t>using the information you just learned. As </a:t>
            </a:r>
            <a:r>
              <a:rPr lang="en-US"/>
              <a:t>we </a:t>
            </a:r>
            <a:r>
              <a:rPr lang="en-US">
                <a:solidFill>
                  <a:schemeClr val="dk1"/>
                </a:solidFill>
              </a:rPr>
              <a:t>select responses, </a:t>
            </a:r>
            <a:r>
              <a:rPr lang="en-US"/>
              <a:t>we</a:t>
            </a:r>
            <a:r>
              <a:rPr lang="en-US">
                <a:solidFill>
                  <a:schemeClr val="dk1"/>
                </a:solidFill>
              </a:rPr>
              <a:t> will see how this model looks filled in for the term</a:t>
            </a:r>
            <a:r>
              <a:rPr lang="en-US"/>
              <a:t> </a:t>
            </a:r>
            <a:r>
              <a:rPr b="1" lang="en-US"/>
              <a:t>dependent</a:t>
            </a:r>
            <a:r>
              <a:rPr lang="en-US"/>
              <a:t> </a:t>
            </a:r>
            <a:r>
              <a:rPr b="1" lang="en-US"/>
              <a:t>variable.</a:t>
            </a:r>
            <a:endParaRPr>
              <a:solidFill>
                <a:schemeClr val="dk1"/>
              </a:solidFill>
            </a:endParaRPr>
          </a:p>
        </p:txBody>
      </p:sp>
      <p:sp>
        <p:nvSpPr>
          <p:cNvPr id="651" name="Google Shape;651;g1e556793c78_0_5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0" name="Shape 670"/>
        <p:cNvGrpSpPr/>
        <p:nvPr/>
      </p:nvGrpSpPr>
      <p:grpSpPr>
        <a:xfrm>
          <a:off x="0" y="0"/>
          <a:ext cx="0" cy="0"/>
          <a:chOff x="0" y="0"/>
          <a:chExt cx="0" cy="0"/>
        </a:xfrm>
      </p:grpSpPr>
      <p:sp>
        <p:nvSpPr>
          <p:cNvPr id="671" name="Google Shape;671;g1e556793c78_0_8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2" name="Google Shape;672;g1e556793c78_0_8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picture of </a:t>
            </a:r>
            <a:r>
              <a:rPr b="1" lang="en-US" sz="1200">
                <a:solidFill>
                  <a:schemeClr val="dk1"/>
                </a:solidFill>
              </a:rPr>
              <a:t>dependent</a:t>
            </a:r>
            <a:r>
              <a:rPr lang="en-US" sz="1200">
                <a:solidFill>
                  <a:schemeClr val="dk1"/>
                </a:solidFill>
              </a:rPr>
              <a:t> </a:t>
            </a:r>
            <a:r>
              <a:rPr b="1" lang="en-US"/>
              <a:t>variable</a:t>
            </a:r>
            <a:r>
              <a:rPr b="1" lang="en-US" sz="1200">
                <a:solidFill>
                  <a:schemeClr val="dk1"/>
                </a:solidFill>
              </a:rPr>
              <a:t> </a:t>
            </a:r>
            <a:r>
              <a:rPr lang="en-US" sz="1200">
                <a:solidFill>
                  <a:schemeClr val="dk1"/>
                </a:solidFill>
              </a:rPr>
              <a:t>from these four choices</a:t>
            </a:r>
            <a:r>
              <a:rPr lang="en-US"/>
              <a:t>.</a:t>
            </a:r>
            <a:endParaRPr/>
          </a:p>
        </p:txBody>
      </p:sp>
      <p:sp>
        <p:nvSpPr>
          <p:cNvPr id="673" name="Google Shape;673;g1e556793c78_0_8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0" name="Shape 690"/>
        <p:cNvGrpSpPr/>
        <p:nvPr/>
      </p:nvGrpSpPr>
      <p:grpSpPr>
        <a:xfrm>
          <a:off x="0" y="0"/>
          <a:ext cx="0" cy="0"/>
          <a:chOff x="0" y="0"/>
          <a:chExt cx="0" cy="0"/>
        </a:xfrm>
      </p:grpSpPr>
      <p:sp>
        <p:nvSpPr>
          <p:cNvPr id="691" name="Google Shape;691;g1e556793c78_0_9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2" name="Google Shape;692;g1e556793c78_0_95: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a:t>This is the picture that shows a</a:t>
            </a:r>
            <a:r>
              <a:rPr lang="en-US" sz="1200">
                <a:solidFill>
                  <a:schemeClr val="dk1"/>
                </a:solidFill>
              </a:rPr>
              <a:t> </a:t>
            </a:r>
            <a:r>
              <a:rPr b="1" lang="en-US" sz="1200">
                <a:solidFill>
                  <a:schemeClr val="dk1"/>
                </a:solidFill>
              </a:rPr>
              <a:t>dependent</a:t>
            </a:r>
            <a:r>
              <a:rPr lang="en-US" sz="1200">
                <a:solidFill>
                  <a:schemeClr val="dk1"/>
                </a:solidFill>
              </a:rPr>
              <a:t> </a:t>
            </a:r>
            <a:r>
              <a:rPr b="1" lang="en-US"/>
              <a:t>variable</a:t>
            </a:r>
            <a:r>
              <a:rPr lang="en-US"/>
              <a:t>.</a:t>
            </a:r>
            <a:endParaRPr/>
          </a:p>
        </p:txBody>
      </p:sp>
      <p:sp>
        <p:nvSpPr>
          <p:cNvPr id="693" name="Google Shape;693;g1e556793c78_0_95: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1e556793c78_0_1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3" name="Google Shape;713;g1e556793c78_0_110: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Clr>
                <a:schemeClr val="dk1"/>
              </a:buClr>
              <a:buSzPts val="1100"/>
              <a:buFont typeface="Arial"/>
              <a:buNone/>
            </a:pPr>
            <a:r>
              <a:rPr lang="en-US"/>
              <a:t>Here is the Frayer model filled in with a picture of </a:t>
            </a:r>
            <a:r>
              <a:rPr b="1" lang="en-US"/>
              <a:t>variable.</a:t>
            </a:r>
            <a:endParaRPr>
              <a:solidFill>
                <a:schemeClr val="dk1"/>
              </a:solidFill>
            </a:endParaRPr>
          </a:p>
        </p:txBody>
      </p:sp>
      <p:sp>
        <p:nvSpPr>
          <p:cNvPr id="714" name="Google Shape;714;g1e556793c78_0_110: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4" name="Shape 734"/>
        <p:cNvGrpSpPr/>
        <p:nvPr/>
      </p:nvGrpSpPr>
      <p:grpSpPr>
        <a:xfrm>
          <a:off x="0" y="0"/>
          <a:ext cx="0" cy="0"/>
          <a:chOff x="0" y="0"/>
          <a:chExt cx="0" cy="0"/>
        </a:xfrm>
      </p:grpSpPr>
      <p:sp>
        <p:nvSpPr>
          <p:cNvPr id="735" name="Google Shape;735;g1e556793c78_0_13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6" name="Google Shape;736;g1e556793c78_0_13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SzPts val="1400"/>
              <a:buNone/>
            </a:pPr>
            <a:r>
              <a:rPr lang="en-US" sz="1200">
                <a:solidFill>
                  <a:schemeClr val="dk1"/>
                </a:solidFill>
              </a:rPr>
              <a:t>Choose the one correct definition of </a:t>
            </a:r>
            <a:r>
              <a:rPr b="1" lang="en-US" sz="1200">
                <a:solidFill>
                  <a:schemeClr val="dk1"/>
                </a:solidFill>
              </a:rPr>
              <a:t>dependent</a:t>
            </a:r>
            <a:r>
              <a:rPr lang="en-US" sz="1200">
                <a:solidFill>
                  <a:schemeClr val="dk1"/>
                </a:solidFill>
              </a:rPr>
              <a:t> </a:t>
            </a:r>
            <a:r>
              <a:rPr b="1" lang="en-US"/>
              <a:t>variable</a:t>
            </a:r>
            <a:r>
              <a:rPr b="1" lang="en-US" sz="1200">
                <a:solidFill>
                  <a:schemeClr val="dk1"/>
                </a:solidFill>
              </a:rPr>
              <a:t> </a:t>
            </a:r>
            <a:r>
              <a:rPr lang="en-US" sz="1200">
                <a:solidFill>
                  <a:schemeClr val="dk1"/>
                </a:solidFill>
              </a:rPr>
              <a:t>from these four choices.</a:t>
            </a:r>
            <a:endParaRPr sz="1200">
              <a:solidFill>
                <a:schemeClr val="dk1"/>
              </a:solidFill>
            </a:endParaRPr>
          </a:p>
        </p:txBody>
      </p:sp>
      <p:sp>
        <p:nvSpPr>
          <p:cNvPr id="737" name="Google Shape;737;g1e556793c78_0_13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5" name="Shape 755"/>
        <p:cNvGrpSpPr/>
        <p:nvPr/>
      </p:nvGrpSpPr>
      <p:grpSpPr>
        <a:xfrm>
          <a:off x="0" y="0"/>
          <a:ext cx="0" cy="0"/>
          <a:chOff x="0" y="0"/>
          <a:chExt cx="0" cy="0"/>
        </a:xfrm>
      </p:grpSpPr>
      <p:sp>
        <p:nvSpPr>
          <p:cNvPr id="756" name="Google Shape;756;g1e556793c78_0_15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57" name="Google Shape;757;g1e556793c78_0_15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a:t>“The part of an experiment that is being measured or observed to see how it changes” is correct! This is the definition of </a:t>
            </a:r>
            <a:r>
              <a:rPr b="1" lang="en-US"/>
              <a:t>dependent</a:t>
            </a:r>
            <a:r>
              <a:rPr lang="en-US"/>
              <a:t> </a:t>
            </a:r>
            <a:r>
              <a:rPr b="1" lang="en-US"/>
              <a:t>variable.</a:t>
            </a:r>
            <a:endParaRPr/>
          </a:p>
        </p:txBody>
      </p:sp>
      <p:sp>
        <p:nvSpPr>
          <p:cNvPr id="758" name="Google Shape;758;g1e556793c78_0_15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7" name="Shape 777"/>
        <p:cNvGrpSpPr/>
        <p:nvPr/>
      </p:nvGrpSpPr>
      <p:grpSpPr>
        <a:xfrm>
          <a:off x="0" y="0"/>
          <a:ext cx="0" cy="0"/>
          <a:chOff x="0" y="0"/>
          <a:chExt cx="0" cy="0"/>
        </a:xfrm>
      </p:grpSpPr>
      <p:sp>
        <p:nvSpPr>
          <p:cNvPr id="778" name="Google Shape;778;g1e556793c78_0_1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79" name="Google Shape;779;g1e556793c78_0_1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Here is the Frayer Model with a picture and the definition filled in for </a:t>
            </a:r>
            <a:r>
              <a:rPr b="1" lang="en-US"/>
              <a:t>dependent</a:t>
            </a:r>
            <a:r>
              <a:rPr lang="en-US"/>
              <a:t> </a:t>
            </a:r>
            <a:r>
              <a:rPr b="1" lang="en-US"/>
              <a:t>variable</a:t>
            </a:r>
            <a:r>
              <a:rPr lang="en-US"/>
              <a:t>: the part of an experiment that is being </a:t>
            </a:r>
            <a:r>
              <a:rPr lang="en-US"/>
              <a:t>measured</a:t>
            </a:r>
            <a:r>
              <a:rPr lang="en-US"/>
              <a:t> or observed to see how it changes. </a:t>
            </a:r>
            <a:endParaRPr>
              <a:solidFill>
                <a:schemeClr val="dk1"/>
              </a:solidFill>
            </a:endParaRPr>
          </a:p>
        </p:txBody>
      </p:sp>
      <p:sp>
        <p:nvSpPr>
          <p:cNvPr id="780" name="Google Shape;780;g1e556793c78_0_1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1" name="Shape 801"/>
        <p:cNvGrpSpPr/>
        <p:nvPr/>
      </p:nvGrpSpPr>
      <p:grpSpPr>
        <a:xfrm>
          <a:off x="0" y="0"/>
          <a:ext cx="0" cy="0"/>
          <a:chOff x="0" y="0"/>
          <a:chExt cx="0" cy="0"/>
        </a:xfrm>
      </p:grpSpPr>
      <p:sp>
        <p:nvSpPr>
          <p:cNvPr id="802" name="Google Shape;802;g1e556793c78_0_19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03" name="Google Shape;803;g1e556793c78_0_19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latin typeface="Calibri"/>
                <a:ea typeface="Calibri"/>
                <a:cs typeface="Calibri"/>
                <a:sym typeface="Calibri"/>
              </a:rPr>
              <a:t>Choose the one correct example of a </a:t>
            </a:r>
            <a:r>
              <a:rPr b="1" lang="en-US" sz="1200">
                <a:solidFill>
                  <a:schemeClr val="dk1"/>
                </a:solidFill>
              </a:rPr>
              <a:t>dependent</a:t>
            </a:r>
            <a:r>
              <a:rPr lang="en-US" sz="1200">
                <a:solidFill>
                  <a:schemeClr val="dk1"/>
                </a:solidFill>
                <a:latin typeface="Calibri"/>
                <a:ea typeface="Calibri"/>
                <a:cs typeface="Calibri"/>
                <a:sym typeface="Calibri"/>
              </a:rPr>
              <a:t> </a:t>
            </a:r>
            <a:r>
              <a:rPr b="1" lang="en-US"/>
              <a:t>variable</a:t>
            </a:r>
            <a:r>
              <a:rPr b="1" lang="en-US" sz="1200">
                <a:solidFill>
                  <a:schemeClr val="dk1"/>
                </a:solidFill>
                <a:latin typeface="Calibri"/>
                <a:ea typeface="Calibri"/>
                <a:cs typeface="Calibri"/>
                <a:sym typeface="Calibri"/>
              </a:rPr>
              <a:t> </a:t>
            </a:r>
            <a:r>
              <a:rPr lang="en-US" sz="1200">
                <a:solidFill>
                  <a:schemeClr val="dk1"/>
                </a:solidFill>
                <a:latin typeface="Calibri"/>
                <a:ea typeface="Calibri"/>
                <a:cs typeface="Calibri"/>
                <a:sym typeface="Calibri"/>
              </a:rPr>
              <a:t>from these four choices. </a:t>
            </a:r>
            <a:endParaRPr sz="1200">
              <a:solidFill>
                <a:schemeClr val="dk1"/>
              </a:solidFill>
            </a:endParaRPr>
          </a:p>
        </p:txBody>
      </p:sp>
      <p:sp>
        <p:nvSpPr>
          <p:cNvPr id="804" name="Google Shape;804;g1e556793c78_0_19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0" name="Shape 160"/>
        <p:cNvGrpSpPr/>
        <p:nvPr/>
      </p:nvGrpSpPr>
      <p:grpSpPr>
        <a:xfrm>
          <a:off x="0" y="0"/>
          <a:ext cx="0" cy="0"/>
          <a:chOff x="0" y="0"/>
          <a:chExt cx="0" cy="0"/>
        </a:xfrm>
      </p:grpSpPr>
      <p:sp>
        <p:nvSpPr>
          <p:cNvPr id="161" name="Google Shape;161;g1e556793c78_0_4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2" name="Google Shape;162;g1e556793c78_0_40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 </a:t>
            </a:r>
            <a:r>
              <a:rPr b="1" lang="en-US"/>
              <a:t>variable</a:t>
            </a:r>
            <a:r>
              <a:rPr lang="en-US"/>
              <a:t> is something that can change or be changed in an experiment.</a:t>
            </a:r>
            <a:endParaRPr/>
          </a:p>
        </p:txBody>
      </p:sp>
      <p:sp>
        <p:nvSpPr>
          <p:cNvPr id="163" name="Google Shape;163;g1e556793c78_0_40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22" name="Shape 822"/>
        <p:cNvGrpSpPr/>
        <p:nvPr/>
      </p:nvGrpSpPr>
      <p:grpSpPr>
        <a:xfrm>
          <a:off x="0" y="0"/>
          <a:ext cx="0" cy="0"/>
          <a:chOff x="0" y="0"/>
          <a:chExt cx="0" cy="0"/>
        </a:xfrm>
      </p:grpSpPr>
      <p:sp>
        <p:nvSpPr>
          <p:cNvPr id="823" name="Google Shape;823;g1e556793c78_0_2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24" name="Google Shape;824;g1e556793c78_0_21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“The number of flowers a plant grows with different kinds of fertilizer” is correct! This is an example of </a:t>
            </a:r>
            <a:r>
              <a:rPr b="1" lang="en-US"/>
              <a:t>a dependent variable.</a:t>
            </a:r>
            <a:endParaRPr sz="1200">
              <a:solidFill>
                <a:schemeClr val="dk1"/>
              </a:solidFill>
            </a:endParaRPr>
          </a:p>
        </p:txBody>
      </p:sp>
      <p:sp>
        <p:nvSpPr>
          <p:cNvPr id="825" name="Google Shape;825;g1e556793c78_0_21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4" name="Shape 844"/>
        <p:cNvGrpSpPr/>
        <p:nvPr/>
      </p:nvGrpSpPr>
      <p:grpSpPr>
        <a:xfrm>
          <a:off x="0" y="0"/>
          <a:ext cx="0" cy="0"/>
          <a:chOff x="0" y="0"/>
          <a:chExt cx="0" cy="0"/>
        </a:xfrm>
      </p:grpSpPr>
      <p:sp>
        <p:nvSpPr>
          <p:cNvPr id="845" name="Google Shape;845;g1e556793c78_0_23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46" name="Google Shape;846;g1e556793c78_0_23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sz="1100"/>
              <a:t>Here is the Frayer Model with a picture, definition, and an example of</a:t>
            </a:r>
            <a:r>
              <a:rPr b="1" lang="en-US" sz="1100"/>
              <a:t> dependent</a:t>
            </a:r>
            <a:r>
              <a:rPr lang="en-US" sz="1100"/>
              <a:t> </a:t>
            </a:r>
            <a:r>
              <a:rPr b="1" lang="en-US" sz="1100"/>
              <a:t>variable</a:t>
            </a:r>
            <a:r>
              <a:rPr lang="en-US" sz="1100"/>
              <a:t>: The number of flowers a plant grows with different kinds of fertilizer</a:t>
            </a:r>
            <a:endParaRPr>
              <a:solidFill>
                <a:schemeClr val="dk1"/>
              </a:solidFill>
            </a:endParaRPr>
          </a:p>
        </p:txBody>
      </p:sp>
      <p:sp>
        <p:nvSpPr>
          <p:cNvPr id="847" name="Google Shape;847;g1e556793c78_0_23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69" name="Shape 869"/>
        <p:cNvGrpSpPr/>
        <p:nvPr/>
      </p:nvGrpSpPr>
      <p:grpSpPr>
        <a:xfrm>
          <a:off x="0" y="0"/>
          <a:ext cx="0" cy="0"/>
          <a:chOff x="0" y="0"/>
          <a:chExt cx="0" cy="0"/>
        </a:xfrm>
      </p:grpSpPr>
      <p:sp>
        <p:nvSpPr>
          <p:cNvPr id="870" name="Google Shape;870;g1e556793c78_0_25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71" name="Google Shape;871;g1e556793c78_0_25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SzPts val="1400"/>
              <a:buNone/>
            </a:pPr>
            <a:r>
              <a:rPr lang="en-US" sz="1200">
                <a:solidFill>
                  <a:schemeClr val="dk1"/>
                </a:solidFill>
                <a:latin typeface="Calibri"/>
                <a:ea typeface="Calibri"/>
                <a:cs typeface="Calibri"/>
                <a:sym typeface="Calibri"/>
              </a:rPr>
              <a:t>Choose the one correct response for “how </a:t>
            </a:r>
            <a:r>
              <a:rPr lang="en-US"/>
              <a:t>do dependent variables impact</a:t>
            </a:r>
            <a:r>
              <a:rPr lang="en-US" sz="1200">
                <a:solidFill>
                  <a:schemeClr val="dk1"/>
                </a:solidFill>
                <a:latin typeface="Calibri"/>
                <a:ea typeface="Calibri"/>
                <a:cs typeface="Calibri"/>
                <a:sym typeface="Calibri"/>
              </a:rPr>
              <a:t> my life?” from these four choices. </a:t>
            </a:r>
            <a:endParaRPr sz="1200">
              <a:solidFill>
                <a:schemeClr val="dk1"/>
              </a:solidFill>
            </a:endParaRPr>
          </a:p>
        </p:txBody>
      </p:sp>
      <p:sp>
        <p:nvSpPr>
          <p:cNvPr id="872" name="Google Shape;872;g1e556793c78_0_25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89" name="Shape 889"/>
        <p:cNvGrpSpPr/>
        <p:nvPr/>
      </p:nvGrpSpPr>
      <p:grpSpPr>
        <a:xfrm>
          <a:off x="0" y="0"/>
          <a:ext cx="0" cy="0"/>
          <a:chOff x="0" y="0"/>
          <a:chExt cx="0" cy="0"/>
        </a:xfrm>
      </p:grpSpPr>
      <p:sp>
        <p:nvSpPr>
          <p:cNvPr id="890" name="Google Shape;890;g1e556793c78_0_27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891" name="Google Shape;891;g1e556793c78_0_272: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“Dependent variables help scientists understand how changes in one thing affects another .” That is correct! This is an example of how </a:t>
            </a:r>
            <a:r>
              <a:rPr lang="en-US"/>
              <a:t>dependent variables</a:t>
            </a:r>
            <a:r>
              <a:rPr b="1" lang="en-US"/>
              <a:t> </a:t>
            </a:r>
            <a:r>
              <a:rPr lang="en-US"/>
              <a:t>impact your life.</a:t>
            </a:r>
            <a:endParaRPr sz="1200">
              <a:solidFill>
                <a:schemeClr val="dk1"/>
              </a:solidFill>
            </a:endParaRPr>
          </a:p>
        </p:txBody>
      </p:sp>
      <p:sp>
        <p:nvSpPr>
          <p:cNvPr id="892" name="Google Shape;892;g1e556793c78_0_272: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10" name="Shape 910"/>
        <p:cNvGrpSpPr/>
        <p:nvPr/>
      </p:nvGrpSpPr>
      <p:grpSpPr>
        <a:xfrm>
          <a:off x="0" y="0"/>
          <a:ext cx="0" cy="0"/>
          <a:chOff x="0" y="0"/>
          <a:chExt cx="0" cy="0"/>
        </a:xfrm>
      </p:grpSpPr>
      <p:sp>
        <p:nvSpPr>
          <p:cNvPr id="911" name="Google Shape;911;g1e556793c78_0_2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12" name="Google Shape;912;g1e556793c78_0_29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SzPts val="1400"/>
              <a:buFont typeface="Arial"/>
              <a:buNone/>
            </a:pPr>
            <a:r>
              <a:rPr lang="en-US"/>
              <a:t>Here is the Frayer Model with a picture, definition, example, and a correct response to “how do </a:t>
            </a:r>
            <a:r>
              <a:rPr b="1" lang="en-US"/>
              <a:t>dependent</a:t>
            </a:r>
            <a:r>
              <a:rPr lang="en-US"/>
              <a:t> </a:t>
            </a:r>
            <a:r>
              <a:rPr b="1" lang="en-US"/>
              <a:t>variables </a:t>
            </a:r>
            <a:r>
              <a:rPr lang="en-US"/>
              <a:t>impact my life?”: Dependent variables help scientists understand how changes in one thing affects another. </a:t>
            </a:r>
            <a:endParaRPr>
              <a:solidFill>
                <a:schemeClr val="dk1"/>
              </a:solidFill>
            </a:endParaRPr>
          </a:p>
        </p:txBody>
      </p:sp>
      <p:sp>
        <p:nvSpPr>
          <p:cNvPr id="913" name="Google Shape;913;g1e556793c78_0_29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SzPts val="1200"/>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36" name="Shape 936"/>
        <p:cNvGrpSpPr/>
        <p:nvPr/>
      </p:nvGrpSpPr>
      <p:grpSpPr>
        <a:xfrm>
          <a:off x="0" y="0"/>
          <a:ext cx="0" cy="0"/>
          <a:chOff x="0" y="0"/>
          <a:chExt cx="0" cy="0"/>
        </a:xfrm>
      </p:grpSpPr>
      <p:sp>
        <p:nvSpPr>
          <p:cNvPr id="937" name="Google Shape;937;p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38" name="Google Shape;938;p47: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Feedback: Providing a demonstration activity is a great way to make science thinking visible. In this demonstration, students have the opportunity to identify the different kinds of variables in a real-time </a:t>
            </a:r>
            <a:r>
              <a:rPr lang="en-US"/>
              <a:t>experiment</a:t>
            </a:r>
            <a:r>
              <a:rPr lang="en-US"/>
              <a:t> and observe the cause-and-effect relationship between these two variables.</a:t>
            </a:r>
            <a:endParaRPr/>
          </a:p>
        </p:txBody>
      </p:sp>
      <p:sp>
        <p:nvSpPr>
          <p:cNvPr id="939" name="Google Shape;939;p47: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46" name="Shape 946"/>
        <p:cNvGrpSpPr/>
        <p:nvPr/>
      </p:nvGrpSpPr>
      <p:grpSpPr>
        <a:xfrm>
          <a:off x="0" y="0"/>
          <a:ext cx="0" cy="0"/>
          <a:chOff x="0" y="0"/>
          <a:chExt cx="0" cy="0"/>
        </a:xfrm>
      </p:grpSpPr>
      <p:sp>
        <p:nvSpPr>
          <p:cNvPr id="947" name="Google Shape;947;p4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48" name="Google Shape;948;p48: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Our “big question” is: How do science experiments help us learn about our world?</a:t>
            </a:r>
            <a:endParaRPr/>
          </a:p>
          <a:p>
            <a:pPr indent="0" lvl="0" marL="0" rtl="0" algn="l">
              <a:lnSpc>
                <a:spcPct val="100000"/>
              </a:lnSpc>
              <a:spcBef>
                <a:spcPts val="0"/>
              </a:spcBef>
              <a:spcAft>
                <a:spcPts val="0"/>
              </a:spcAft>
              <a:buSzPts val="1400"/>
              <a:buNone/>
            </a:pPr>
            <a:r>
              <a:rPr b="0" lang="en-US"/>
              <a:t>[Pause and illicit predictions from students.]</a:t>
            </a:r>
            <a:endParaRPr/>
          </a:p>
          <a:p>
            <a:pPr indent="0" lvl="0" marL="0" rtl="0" algn="l">
              <a:lnSpc>
                <a:spcPct val="100000"/>
              </a:lnSpc>
              <a:spcBef>
                <a:spcPts val="0"/>
              </a:spcBef>
              <a:spcAft>
                <a:spcPts val="0"/>
              </a:spcAft>
              <a:buSzPts val="1400"/>
              <a:buNone/>
            </a:pPr>
            <a:r>
              <a:t/>
            </a:r>
            <a:endParaRPr b="0"/>
          </a:p>
          <a:p>
            <a:pPr indent="0" lvl="0" marL="0" rtl="0" algn="l">
              <a:lnSpc>
                <a:spcPct val="100000"/>
              </a:lnSpc>
              <a:spcBef>
                <a:spcPts val="0"/>
              </a:spcBef>
              <a:spcAft>
                <a:spcPts val="0"/>
              </a:spcAft>
              <a:buSzPts val="1400"/>
              <a:buNone/>
            </a:pPr>
            <a:r>
              <a:rPr b="0" lang="en-US"/>
              <a:t>I love all these thoughtful scientific hypotheses!  Be sure to keep this question and your predictions in mind as we move through these next few lessons, and we’ll continue to revisit it.</a:t>
            </a:r>
            <a:endParaRPr/>
          </a:p>
        </p:txBody>
      </p:sp>
      <p:sp>
        <p:nvSpPr>
          <p:cNvPr id="949" name="Google Shape;949;p48: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54" name="Shape 954"/>
        <p:cNvGrpSpPr/>
        <p:nvPr/>
      </p:nvGrpSpPr>
      <p:grpSpPr>
        <a:xfrm>
          <a:off x="0" y="0"/>
          <a:ext cx="0" cy="0"/>
          <a:chOff x="0" y="0"/>
          <a:chExt cx="0" cy="0"/>
        </a:xfrm>
      </p:grpSpPr>
      <p:sp>
        <p:nvSpPr>
          <p:cNvPr id="955" name="Google Shape;955;p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956" name="Google Shape;956;p49: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Thanks for watching, and please continue watching CAPs available from this website.  </a:t>
            </a:r>
            <a:endParaRPr/>
          </a:p>
        </p:txBody>
      </p:sp>
      <p:sp>
        <p:nvSpPr>
          <p:cNvPr id="957" name="Google Shape;957;p49: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0" name="Shape 960"/>
        <p:cNvGrpSpPr/>
        <p:nvPr/>
      </p:nvGrpSpPr>
      <p:grpSpPr>
        <a:xfrm>
          <a:off x="0" y="0"/>
          <a:ext cx="0" cy="0"/>
          <a:chOff x="0" y="0"/>
          <a:chExt cx="0" cy="0"/>
        </a:xfrm>
      </p:grpSpPr>
      <p:sp>
        <p:nvSpPr>
          <p:cNvPr id="961" name="Google Shape;961;p4: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962" name="Google Shape;962;p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8" name="Shape 168"/>
        <p:cNvGrpSpPr/>
        <p:nvPr/>
      </p:nvGrpSpPr>
      <p:grpSpPr>
        <a:xfrm>
          <a:off x="0" y="0"/>
          <a:ext cx="0" cy="0"/>
          <a:chOff x="0" y="0"/>
          <a:chExt cx="0" cy="0"/>
        </a:xfrm>
      </p:grpSpPr>
      <p:sp>
        <p:nvSpPr>
          <p:cNvPr id="169" name="Google Shape;169;g1e556793c78_0_48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g1e556793c78_0_483: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There are three different kinds of variables in an experiment: independent, dependent, and control variables.</a:t>
            </a:r>
            <a:endParaRPr/>
          </a:p>
        </p:txBody>
      </p:sp>
      <p:sp>
        <p:nvSpPr>
          <p:cNvPr id="171" name="Google Shape;171;g1e556793c78_0_483: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1e556793c78_0_57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4" name="Google Shape;184;g1e556793c78_0_571:notes"/>
          <p:cNvSpPr txBox="1"/>
          <p:nvPr>
            <p:ph idx="1" type="body"/>
          </p:nvPr>
        </p:nvSpPr>
        <p:spPr>
          <a:xfrm>
            <a:off x="685800" y="4343400"/>
            <a:ext cx="5486400" cy="41148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rPr lang="en-US"/>
              <a:t>An</a:t>
            </a:r>
            <a:r>
              <a:rPr b="1" lang="en-US"/>
              <a:t> independent variable</a:t>
            </a:r>
            <a:r>
              <a:rPr lang="en-US"/>
              <a:t> is the part of the experiment that the scientist controls or changes.  </a:t>
            </a:r>
            <a:endParaRPr/>
          </a:p>
        </p:txBody>
      </p:sp>
      <p:sp>
        <p:nvSpPr>
          <p:cNvPr id="185" name="Google Shape;185;g1e556793c78_0_571:notes"/>
          <p:cNvSpPr txBox="1"/>
          <p:nvPr>
            <p:ph idx="12" type="sldNum"/>
          </p:nvPr>
        </p:nvSpPr>
        <p:spPr>
          <a:xfrm>
            <a:off x="3884613" y="8685213"/>
            <a:ext cx="2971800" cy="4572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98"/>
          <p:cNvSpPr txBox="1"/>
          <p:nvPr>
            <p:ph type="ctrTitle"/>
          </p:nvPr>
        </p:nvSpPr>
        <p:spPr>
          <a:xfrm>
            <a:off x="685800" y="2130425"/>
            <a:ext cx="7772400" cy="1470025"/>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 name="Google Shape;17;p98"/>
          <p:cNvSpPr txBox="1"/>
          <p:nvPr>
            <p:ph idx="1" type="subTitle"/>
          </p:nvPr>
        </p:nvSpPr>
        <p:spPr>
          <a:xfrm>
            <a:off x="1371600" y="3886200"/>
            <a:ext cx="6400800" cy="1752600"/>
          </a:xfrm>
          <a:prstGeom prst="rect">
            <a:avLst/>
          </a:prstGeom>
          <a:noFill/>
          <a:ln>
            <a:noFill/>
          </a:ln>
        </p:spPr>
        <p:txBody>
          <a:bodyPr anchorCtr="0" anchor="t" bIns="45700" lIns="91425" spcFirstLastPara="1" rIns="91425" wrap="square" tIns="45700">
            <a:normAutofit/>
          </a:bodyPr>
          <a:lstStyle>
            <a:lvl1pPr lvl="0" algn="ctr">
              <a:lnSpc>
                <a:spcPct val="100000"/>
              </a:lnSpc>
              <a:spcBef>
                <a:spcPts val="640"/>
              </a:spcBef>
              <a:spcAft>
                <a:spcPts val="0"/>
              </a:spcAft>
              <a:buClr>
                <a:srgbClr val="888888"/>
              </a:buClr>
              <a:buSzPts val="3200"/>
              <a:buNone/>
              <a:defRPr>
                <a:solidFill>
                  <a:srgbClr val="888888"/>
                </a:solidFill>
              </a:defRPr>
            </a:lvl1pPr>
            <a:lvl2pPr lvl="1" algn="ctr">
              <a:lnSpc>
                <a:spcPct val="100000"/>
              </a:lnSpc>
              <a:spcBef>
                <a:spcPts val="560"/>
              </a:spcBef>
              <a:spcAft>
                <a:spcPts val="0"/>
              </a:spcAft>
              <a:buClr>
                <a:srgbClr val="888888"/>
              </a:buClr>
              <a:buSzPts val="2800"/>
              <a:buNone/>
              <a:defRPr>
                <a:solidFill>
                  <a:srgbClr val="888888"/>
                </a:solidFill>
              </a:defRPr>
            </a:lvl2pPr>
            <a:lvl3pPr lvl="2" algn="ctr">
              <a:lnSpc>
                <a:spcPct val="100000"/>
              </a:lnSpc>
              <a:spcBef>
                <a:spcPts val="480"/>
              </a:spcBef>
              <a:spcAft>
                <a:spcPts val="0"/>
              </a:spcAft>
              <a:buClr>
                <a:srgbClr val="888888"/>
              </a:buClr>
              <a:buSzPts val="2400"/>
              <a:buNone/>
              <a:defRPr>
                <a:solidFill>
                  <a:srgbClr val="888888"/>
                </a:solidFill>
              </a:defRPr>
            </a:lvl3pPr>
            <a:lvl4pPr lvl="3" algn="ctr">
              <a:lnSpc>
                <a:spcPct val="100000"/>
              </a:lnSpc>
              <a:spcBef>
                <a:spcPts val="400"/>
              </a:spcBef>
              <a:spcAft>
                <a:spcPts val="0"/>
              </a:spcAft>
              <a:buClr>
                <a:srgbClr val="888888"/>
              </a:buClr>
              <a:buSzPts val="2000"/>
              <a:buNone/>
              <a:defRPr>
                <a:solidFill>
                  <a:srgbClr val="888888"/>
                </a:solidFill>
              </a:defRPr>
            </a:lvl4pPr>
            <a:lvl5pPr lvl="4" algn="ctr">
              <a:lnSpc>
                <a:spcPct val="100000"/>
              </a:lnSpc>
              <a:spcBef>
                <a:spcPts val="400"/>
              </a:spcBef>
              <a:spcAft>
                <a:spcPts val="0"/>
              </a:spcAft>
              <a:buClr>
                <a:srgbClr val="888888"/>
              </a:buClr>
              <a:buSzPts val="2000"/>
              <a:buNone/>
              <a:defRPr>
                <a:solidFill>
                  <a:srgbClr val="888888"/>
                </a:solidFill>
              </a:defRPr>
            </a:lvl5pPr>
            <a:lvl6pPr lvl="5" algn="ctr">
              <a:lnSpc>
                <a:spcPct val="100000"/>
              </a:lnSpc>
              <a:spcBef>
                <a:spcPts val="400"/>
              </a:spcBef>
              <a:spcAft>
                <a:spcPts val="0"/>
              </a:spcAft>
              <a:buClr>
                <a:srgbClr val="888888"/>
              </a:buClr>
              <a:buSzPts val="2000"/>
              <a:buNone/>
              <a:defRPr>
                <a:solidFill>
                  <a:srgbClr val="888888"/>
                </a:solidFill>
              </a:defRPr>
            </a:lvl6pPr>
            <a:lvl7pPr lvl="6" algn="ctr">
              <a:lnSpc>
                <a:spcPct val="100000"/>
              </a:lnSpc>
              <a:spcBef>
                <a:spcPts val="400"/>
              </a:spcBef>
              <a:spcAft>
                <a:spcPts val="0"/>
              </a:spcAft>
              <a:buClr>
                <a:srgbClr val="888888"/>
              </a:buClr>
              <a:buSzPts val="2000"/>
              <a:buNone/>
              <a:defRPr>
                <a:solidFill>
                  <a:srgbClr val="888888"/>
                </a:solidFill>
              </a:defRPr>
            </a:lvl7pPr>
            <a:lvl8pPr lvl="7" algn="ctr">
              <a:lnSpc>
                <a:spcPct val="100000"/>
              </a:lnSpc>
              <a:spcBef>
                <a:spcPts val="400"/>
              </a:spcBef>
              <a:spcAft>
                <a:spcPts val="0"/>
              </a:spcAft>
              <a:buClr>
                <a:srgbClr val="888888"/>
              </a:buClr>
              <a:buSzPts val="2000"/>
              <a:buNone/>
              <a:defRPr>
                <a:solidFill>
                  <a:srgbClr val="888888"/>
                </a:solidFill>
              </a:defRPr>
            </a:lvl8pPr>
            <a:lvl9pPr lvl="8" algn="ctr">
              <a:lnSpc>
                <a:spcPct val="100000"/>
              </a:lnSpc>
              <a:spcBef>
                <a:spcPts val="400"/>
              </a:spcBef>
              <a:spcAft>
                <a:spcPts val="0"/>
              </a:spcAft>
              <a:buClr>
                <a:srgbClr val="888888"/>
              </a:buClr>
              <a:buSzPts val="2000"/>
              <a:buNone/>
              <a:defRPr>
                <a:solidFill>
                  <a:srgbClr val="888888"/>
                </a:solidFill>
              </a:defRPr>
            </a:lvl9pPr>
          </a:lstStyle>
          <a:p/>
        </p:txBody>
      </p:sp>
      <p:sp>
        <p:nvSpPr>
          <p:cNvPr id="18" name="Google Shape;18;p9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9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9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0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4" name="Google Shape;74;p107"/>
          <p:cNvSpPr txBox="1"/>
          <p:nvPr>
            <p:ph idx="1" type="body"/>
          </p:nvPr>
        </p:nvSpPr>
        <p:spPr>
          <a:xfrm rot="5400000">
            <a:off x="2309018" y="-251619"/>
            <a:ext cx="4525963" cy="82296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75" name="Google Shape;75;p10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6" name="Google Shape;76;p10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7" name="Google Shape;77;p10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08"/>
          <p:cNvSpPr txBox="1"/>
          <p:nvPr>
            <p:ph type="title"/>
          </p:nvPr>
        </p:nvSpPr>
        <p:spPr>
          <a:xfrm rot="5400000">
            <a:off x="4732337" y="2171700"/>
            <a:ext cx="5851525" cy="20574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0" name="Google Shape;80;p108"/>
          <p:cNvSpPr txBox="1"/>
          <p:nvPr>
            <p:ph idx="1" type="body"/>
          </p:nvPr>
        </p:nvSpPr>
        <p:spPr>
          <a:xfrm rot="5400000">
            <a:off x="541338" y="190501"/>
            <a:ext cx="5851525" cy="6019800"/>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81" name="Google Shape;81;p108"/>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p108"/>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3" name="Google Shape;83;p108"/>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1" name="Shape 21"/>
        <p:cNvGrpSpPr/>
        <p:nvPr/>
      </p:nvGrpSpPr>
      <p:grpSpPr>
        <a:xfrm>
          <a:off x="0" y="0"/>
          <a:ext cx="0" cy="0"/>
          <a:chOff x="0" y="0"/>
          <a:chExt cx="0" cy="0"/>
        </a:xfrm>
      </p:grpSpPr>
      <p:sp>
        <p:nvSpPr>
          <p:cNvPr id="22" name="Google Shape;22;p99"/>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99"/>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4" name="Google Shape;24;p99"/>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5" name="Shape 25"/>
        <p:cNvGrpSpPr/>
        <p:nvPr/>
      </p:nvGrpSpPr>
      <p:grpSpPr>
        <a:xfrm>
          <a:off x="0" y="0"/>
          <a:ext cx="0" cy="0"/>
          <a:chOff x="0" y="0"/>
          <a:chExt cx="0" cy="0"/>
        </a:xfrm>
      </p:grpSpPr>
      <p:sp>
        <p:nvSpPr>
          <p:cNvPr id="26" name="Google Shape;26;p100"/>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100"/>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342900" lvl="0" marL="457200" algn="l">
              <a:lnSpc>
                <a:spcPct val="100000"/>
              </a:lnSpc>
              <a:spcBef>
                <a:spcPts val="360"/>
              </a:spcBef>
              <a:spcAft>
                <a:spcPts val="0"/>
              </a:spcAft>
              <a:buClr>
                <a:schemeClr val="dk1"/>
              </a:buClr>
              <a:buSzPts val="1800"/>
              <a:buChar char="•"/>
              <a:defRPr/>
            </a:lvl1pPr>
            <a:lvl2pPr indent="-342900" lvl="1" marL="914400" algn="l">
              <a:lnSpc>
                <a:spcPct val="100000"/>
              </a:lnSpc>
              <a:spcBef>
                <a:spcPts val="360"/>
              </a:spcBef>
              <a:spcAft>
                <a:spcPts val="0"/>
              </a:spcAft>
              <a:buClr>
                <a:schemeClr val="dk1"/>
              </a:buClr>
              <a:buSzPts val="1800"/>
              <a:buChar char="–"/>
              <a:defRPr/>
            </a:lvl2pPr>
            <a:lvl3pPr indent="-342900" lvl="2" marL="1371600" algn="l">
              <a:lnSpc>
                <a:spcPct val="100000"/>
              </a:lnSpc>
              <a:spcBef>
                <a:spcPts val="360"/>
              </a:spcBef>
              <a:spcAft>
                <a:spcPts val="0"/>
              </a:spcAft>
              <a:buClr>
                <a:schemeClr val="dk1"/>
              </a:buClr>
              <a:buSzPts val="1800"/>
              <a:buChar char="•"/>
              <a:defRPr/>
            </a:lvl3pPr>
            <a:lvl4pPr indent="-342900" lvl="3" marL="1828800" algn="l">
              <a:lnSpc>
                <a:spcPct val="100000"/>
              </a:lnSpc>
              <a:spcBef>
                <a:spcPts val="360"/>
              </a:spcBef>
              <a:spcAft>
                <a:spcPts val="0"/>
              </a:spcAft>
              <a:buClr>
                <a:schemeClr val="dk1"/>
              </a:buClr>
              <a:buSzPts val="1800"/>
              <a:buChar char="–"/>
              <a:defRPr/>
            </a:lvl4pPr>
            <a:lvl5pPr indent="-342900" lvl="4" marL="2286000" algn="l">
              <a:lnSpc>
                <a:spcPct val="100000"/>
              </a:lnSpc>
              <a:spcBef>
                <a:spcPts val="360"/>
              </a:spcBef>
              <a:spcAft>
                <a:spcPts val="0"/>
              </a:spcAft>
              <a:buClr>
                <a:schemeClr val="dk1"/>
              </a:buClr>
              <a:buSzPts val="1800"/>
              <a:buChar char="»"/>
              <a:defRPr/>
            </a:lvl5pPr>
            <a:lvl6pPr indent="-342900" lvl="5" marL="2743200" algn="l">
              <a:lnSpc>
                <a:spcPct val="100000"/>
              </a:lnSpc>
              <a:spcBef>
                <a:spcPts val="360"/>
              </a:spcBef>
              <a:spcAft>
                <a:spcPts val="0"/>
              </a:spcAft>
              <a:buClr>
                <a:schemeClr val="dk1"/>
              </a:buClr>
              <a:buSzPts val="1800"/>
              <a:buChar char="•"/>
              <a:defRPr/>
            </a:lvl6pPr>
            <a:lvl7pPr indent="-342900" lvl="6" marL="3200400" algn="l">
              <a:lnSpc>
                <a:spcPct val="100000"/>
              </a:lnSpc>
              <a:spcBef>
                <a:spcPts val="360"/>
              </a:spcBef>
              <a:spcAft>
                <a:spcPts val="0"/>
              </a:spcAft>
              <a:buClr>
                <a:schemeClr val="dk1"/>
              </a:buClr>
              <a:buSzPts val="1800"/>
              <a:buChar char="•"/>
              <a:defRPr/>
            </a:lvl7pPr>
            <a:lvl8pPr indent="-342900" lvl="7" marL="3657600" algn="l">
              <a:lnSpc>
                <a:spcPct val="100000"/>
              </a:lnSpc>
              <a:spcBef>
                <a:spcPts val="360"/>
              </a:spcBef>
              <a:spcAft>
                <a:spcPts val="0"/>
              </a:spcAft>
              <a:buClr>
                <a:schemeClr val="dk1"/>
              </a:buClr>
              <a:buSzPts val="1800"/>
              <a:buChar char="•"/>
              <a:defRPr/>
            </a:lvl8pPr>
            <a:lvl9pPr indent="-342900" lvl="8" marL="4114800" algn="l">
              <a:lnSpc>
                <a:spcPct val="100000"/>
              </a:lnSpc>
              <a:spcBef>
                <a:spcPts val="360"/>
              </a:spcBef>
              <a:spcAft>
                <a:spcPts val="0"/>
              </a:spcAft>
              <a:buClr>
                <a:schemeClr val="dk1"/>
              </a:buClr>
              <a:buSzPts val="1800"/>
              <a:buChar char="•"/>
              <a:defRPr/>
            </a:lvl9pPr>
          </a:lstStyle>
          <a:p/>
        </p:txBody>
      </p:sp>
      <p:sp>
        <p:nvSpPr>
          <p:cNvPr id="28" name="Google Shape;28;p100"/>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100"/>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0" name="Google Shape;30;p100"/>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31" name="Shape 31"/>
        <p:cNvGrpSpPr/>
        <p:nvPr/>
      </p:nvGrpSpPr>
      <p:grpSpPr>
        <a:xfrm>
          <a:off x="0" y="0"/>
          <a:ext cx="0" cy="0"/>
          <a:chOff x="0" y="0"/>
          <a:chExt cx="0" cy="0"/>
        </a:xfrm>
      </p:grpSpPr>
      <p:sp>
        <p:nvSpPr>
          <p:cNvPr id="32" name="Google Shape;32;p101"/>
          <p:cNvSpPr txBox="1"/>
          <p:nvPr>
            <p:ph type="title"/>
          </p:nvPr>
        </p:nvSpPr>
        <p:spPr>
          <a:xfrm>
            <a:off x="722313" y="4406900"/>
            <a:ext cx="7772400" cy="1362075"/>
          </a:xfrm>
          <a:prstGeom prst="rect">
            <a:avLst/>
          </a:prstGeom>
          <a:noFill/>
          <a:ln>
            <a:noFill/>
          </a:ln>
        </p:spPr>
        <p:txBody>
          <a:bodyPr anchorCtr="0" anchor="t" bIns="45700" lIns="91425" spcFirstLastPara="1" rIns="91425" wrap="square" tIns="45700">
            <a:normAutofit/>
          </a:bodyPr>
          <a:lstStyle>
            <a:lvl1pPr lvl="0" algn="l">
              <a:lnSpc>
                <a:spcPct val="100000"/>
              </a:lnSpc>
              <a:spcBef>
                <a:spcPts val="0"/>
              </a:spcBef>
              <a:spcAft>
                <a:spcPts val="0"/>
              </a:spcAft>
              <a:buClr>
                <a:schemeClr val="dk1"/>
              </a:buClr>
              <a:buSzPts val="4000"/>
              <a:buFont typeface="Calibri"/>
              <a:buNone/>
              <a:defRPr b="1" sz="4000" cap="none"/>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3" name="Google Shape;33;p101"/>
          <p:cNvSpPr txBox="1"/>
          <p:nvPr>
            <p:ph idx="1" type="body"/>
          </p:nvPr>
        </p:nvSpPr>
        <p:spPr>
          <a:xfrm>
            <a:off x="722313" y="2906713"/>
            <a:ext cx="7772400" cy="1500187"/>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00"/>
              </a:spcBef>
              <a:spcAft>
                <a:spcPts val="0"/>
              </a:spcAft>
              <a:buClr>
                <a:srgbClr val="888888"/>
              </a:buClr>
              <a:buSzPts val="2000"/>
              <a:buNone/>
              <a:defRPr sz="2000">
                <a:solidFill>
                  <a:srgbClr val="888888"/>
                </a:solidFill>
              </a:defRPr>
            </a:lvl1pPr>
            <a:lvl2pPr indent="-228600" lvl="1" marL="914400" algn="l">
              <a:lnSpc>
                <a:spcPct val="100000"/>
              </a:lnSpc>
              <a:spcBef>
                <a:spcPts val="360"/>
              </a:spcBef>
              <a:spcAft>
                <a:spcPts val="0"/>
              </a:spcAft>
              <a:buClr>
                <a:srgbClr val="888888"/>
              </a:buClr>
              <a:buSzPts val="1800"/>
              <a:buNone/>
              <a:defRPr sz="1800">
                <a:solidFill>
                  <a:srgbClr val="888888"/>
                </a:solidFill>
              </a:defRPr>
            </a:lvl2pPr>
            <a:lvl3pPr indent="-228600" lvl="2" marL="1371600" algn="l">
              <a:lnSpc>
                <a:spcPct val="100000"/>
              </a:lnSpc>
              <a:spcBef>
                <a:spcPts val="320"/>
              </a:spcBef>
              <a:spcAft>
                <a:spcPts val="0"/>
              </a:spcAft>
              <a:buClr>
                <a:srgbClr val="888888"/>
              </a:buClr>
              <a:buSzPts val="1600"/>
              <a:buNone/>
              <a:defRPr sz="1600">
                <a:solidFill>
                  <a:srgbClr val="888888"/>
                </a:solidFill>
              </a:defRPr>
            </a:lvl3pPr>
            <a:lvl4pPr indent="-228600" lvl="3" marL="1828800" algn="l">
              <a:lnSpc>
                <a:spcPct val="100000"/>
              </a:lnSpc>
              <a:spcBef>
                <a:spcPts val="280"/>
              </a:spcBef>
              <a:spcAft>
                <a:spcPts val="0"/>
              </a:spcAft>
              <a:buClr>
                <a:srgbClr val="888888"/>
              </a:buClr>
              <a:buSzPts val="1400"/>
              <a:buNone/>
              <a:defRPr sz="1400">
                <a:solidFill>
                  <a:srgbClr val="888888"/>
                </a:solidFill>
              </a:defRPr>
            </a:lvl4pPr>
            <a:lvl5pPr indent="-228600" lvl="4" marL="2286000" algn="l">
              <a:lnSpc>
                <a:spcPct val="100000"/>
              </a:lnSpc>
              <a:spcBef>
                <a:spcPts val="280"/>
              </a:spcBef>
              <a:spcAft>
                <a:spcPts val="0"/>
              </a:spcAft>
              <a:buClr>
                <a:srgbClr val="888888"/>
              </a:buClr>
              <a:buSzPts val="1400"/>
              <a:buNone/>
              <a:defRPr sz="1400">
                <a:solidFill>
                  <a:srgbClr val="888888"/>
                </a:solidFill>
              </a:defRPr>
            </a:lvl5pPr>
            <a:lvl6pPr indent="-228600" lvl="5" marL="2743200" algn="l">
              <a:lnSpc>
                <a:spcPct val="100000"/>
              </a:lnSpc>
              <a:spcBef>
                <a:spcPts val="280"/>
              </a:spcBef>
              <a:spcAft>
                <a:spcPts val="0"/>
              </a:spcAft>
              <a:buClr>
                <a:srgbClr val="888888"/>
              </a:buClr>
              <a:buSzPts val="1400"/>
              <a:buNone/>
              <a:defRPr sz="1400">
                <a:solidFill>
                  <a:srgbClr val="888888"/>
                </a:solidFill>
              </a:defRPr>
            </a:lvl6pPr>
            <a:lvl7pPr indent="-228600" lvl="6" marL="3200400" algn="l">
              <a:lnSpc>
                <a:spcPct val="100000"/>
              </a:lnSpc>
              <a:spcBef>
                <a:spcPts val="280"/>
              </a:spcBef>
              <a:spcAft>
                <a:spcPts val="0"/>
              </a:spcAft>
              <a:buClr>
                <a:srgbClr val="888888"/>
              </a:buClr>
              <a:buSzPts val="1400"/>
              <a:buNone/>
              <a:defRPr sz="1400">
                <a:solidFill>
                  <a:srgbClr val="888888"/>
                </a:solidFill>
              </a:defRPr>
            </a:lvl7pPr>
            <a:lvl8pPr indent="-228600" lvl="7" marL="3657600" algn="l">
              <a:lnSpc>
                <a:spcPct val="100000"/>
              </a:lnSpc>
              <a:spcBef>
                <a:spcPts val="280"/>
              </a:spcBef>
              <a:spcAft>
                <a:spcPts val="0"/>
              </a:spcAft>
              <a:buClr>
                <a:srgbClr val="888888"/>
              </a:buClr>
              <a:buSzPts val="1400"/>
              <a:buNone/>
              <a:defRPr sz="1400">
                <a:solidFill>
                  <a:srgbClr val="888888"/>
                </a:solidFill>
              </a:defRPr>
            </a:lvl8pPr>
            <a:lvl9pPr indent="-228600" lvl="8" marL="4114800" algn="l">
              <a:lnSpc>
                <a:spcPct val="100000"/>
              </a:lnSpc>
              <a:spcBef>
                <a:spcPts val="280"/>
              </a:spcBef>
              <a:spcAft>
                <a:spcPts val="0"/>
              </a:spcAft>
              <a:buClr>
                <a:srgbClr val="888888"/>
              </a:buClr>
              <a:buSzPts val="1400"/>
              <a:buNone/>
              <a:defRPr sz="1400">
                <a:solidFill>
                  <a:srgbClr val="888888"/>
                </a:solidFill>
              </a:defRPr>
            </a:lvl9pPr>
          </a:lstStyle>
          <a:p/>
        </p:txBody>
      </p:sp>
      <p:sp>
        <p:nvSpPr>
          <p:cNvPr id="34" name="Google Shape;34;p101"/>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101"/>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6" name="Google Shape;36;p101"/>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7" name="Shape 37"/>
        <p:cNvGrpSpPr/>
        <p:nvPr/>
      </p:nvGrpSpPr>
      <p:grpSpPr>
        <a:xfrm>
          <a:off x="0" y="0"/>
          <a:ext cx="0" cy="0"/>
          <a:chOff x="0" y="0"/>
          <a:chExt cx="0" cy="0"/>
        </a:xfrm>
      </p:grpSpPr>
      <p:sp>
        <p:nvSpPr>
          <p:cNvPr id="38" name="Google Shape;38;p102"/>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9" name="Google Shape;39;p102"/>
          <p:cNvSpPr txBox="1"/>
          <p:nvPr>
            <p:ph idx="1" type="body"/>
          </p:nvPr>
        </p:nvSpPr>
        <p:spPr>
          <a:xfrm>
            <a:off x="457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0" name="Google Shape;40;p102"/>
          <p:cNvSpPr txBox="1"/>
          <p:nvPr>
            <p:ph idx="2" type="body"/>
          </p:nvPr>
        </p:nvSpPr>
        <p:spPr>
          <a:xfrm>
            <a:off x="4648200" y="1600200"/>
            <a:ext cx="4038600" cy="4525963"/>
          </a:xfrm>
          <a:prstGeom prst="rect">
            <a:avLst/>
          </a:prstGeom>
          <a:noFill/>
          <a:ln>
            <a:noFill/>
          </a:ln>
        </p:spPr>
        <p:txBody>
          <a:bodyPr anchorCtr="0" anchor="t" bIns="45700" lIns="91425" spcFirstLastPara="1" rIns="91425" wrap="square" tIns="45700">
            <a:normAutofit/>
          </a:bodyPr>
          <a:lstStyle>
            <a:lvl1pPr indent="-406400" lvl="0" marL="457200" algn="l">
              <a:lnSpc>
                <a:spcPct val="100000"/>
              </a:lnSpc>
              <a:spcBef>
                <a:spcPts val="560"/>
              </a:spcBef>
              <a:spcAft>
                <a:spcPts val="0"/>
              </a:spcAft>
              <a:buClr>
                <a:schemeClr val="dk1"/>
              </a:buClr>
              <a:buSzPts val="2800"/>
              <a:buChar char="•"/>
              <a:defRPr sz="2800"/>
            </a:lvl1pPr>
            <a:lvl2pPr indent="-381000" lvl="1" marL="914400" algn="l">
              <a:lnSpc>
                <a:spcPct val="100000"/>
              </a:lnSpc>
              <a:spcBef>
                <a:spcPts val="480"/>
              </a:spcBef>
              <a:spcAft>
                <a:spcPts val="0"/>
              </a:spcAft>
              <a:buClr>
                <a:schemeClr val="dk1"/>
              </a:buClr>
              <a:buSzPts val="2400"/>
              <a:buChar char="–"/>
              <a:defRPr sz="2400"/>
            </a:lvl2pPr>
            <a:lvl3pPr indent="-355600" lvl="2" marL="1371600" algn="l">
              <a:lnSpc>
                <a:spcPct val="100000"/>
              </a:lnSpc>
              <a:spcBef>
                <a:spcPts val="400"/>
              </a:spcBef>
              <a:spcAft>
                <a:spcPts val="0"/>
              </a:spcAft>
              <a:buClr>
                <a:schemeClr val="dk1"/>
              </a:buClr>
              <a:buSzPts val="2000"/>
              <a:buChar char="•"/>
              <a:defRPr sz="2000"/>
            </a:lvl3pPr>
            <a:lvl4pPr indent="-342900" lvl="3" marL="1828800" algn="l">
              <a:lnSpc>
                <a:spcPct val="100000"/>
              </a:lnSpc>
              <a:spcBef>
                <a:spcPts val="360"/>
              </a:spcBef>
              <a:spcAft>
                <a:spcPts val="0"/>
              </a:spcAft>
              <a:buClr>
                <a:schemeClr val="dk1"/>
              </a:buClr>
              <a:buSzPts val="1800"/>
              <a:buChar char="–"/>
              <a:defRPr sz="1800"/>
            </a:lvl4pPr>
            <a:lvl5pPr indent="-342900" lvl="4" marL="2286000" algn="l">
              <a:lnSpc>
                <a:spcPct val="100000"/>
              </a:lnSpc>
              <a:spcBef>
                <a:spcPts val="360"/>
              </a:spcBef>
              <a:spcAft>
                <a:spcPts val="0"/>
              </a:spcAft>
              <a:buClr>
                <a:schemeClr val="dk1"/>
              </a:buClr>
              <a:buSzPts val="1800"/>
              <a:buChar char="»"/>
              <a:defRPr sz="1800"/>
            </a:lvl5pPr>
            <a:lvl6pPr indent="-342900" lvl="5" marL="2743200" algn="l">
              <a:lnSpc>
                <a:spcPct val="100000"/>
              </a:lnSpc>
              <a:spcBef>
                <a:spcPts val="360"/>
              </a:spcBef>
              <a:spcAft>
                <a:spcPts val="0"/>
              </a:spcAft>
              <a:buClr>
                <a:schemeClr val="dk1"/>
              </a:buClr>
              <a:buSzPts val="1800"/>
              <a:buChar char="•"/>
              <a:defRPr sz="1800"/>
            </a:lvl6pPr>
            <a:lvl7pPr indent="-342900" lvl="6" marL="3200400" algn="l">
              <a:lnSpc>
                <a:spcPct val="100000"/>
              </a:lnSpc>
              <a:spcBef>
                <a:spcPts val="360"/>
              </a:spcBef>
              <a:spcAft>
                <a:spcPts val="0"/>
              </a:spcAft>
              <a:buClr>
                <a:schemeClr val="dk1"/>
              </a:buClr>
              <a:buSzPts val="1800"/>
              <a:buChar char="•"/>
              <a:defRPr sz="1800"/>
            </a:lvl7pPr>
            <a:lvl8pPr indent="-342900" lvl="7" marL="3657600" algn="l">
              <a:lnSpc>
                <a:spcPct val="100000"/>
              </a:lnSpc>
              <a:spcBef>
                <a:spcPts val="360"/>
              </a:spcBef>
              <a:spcAft>
                <a:spcPts val="0"/>
              </a:spcAft>
              <a:buClr>
                <a:schemeClr val="dk1"/>
              </a:buClr>
              <a:buSzPts val="1800"/>
              <a:buChar char="•"/>
              <a:defRPr sz="1800"/>
            </a:lvl8pPr>
            <a:lvl9pPr indent="-342900" lvl="8" marL="4114800" algn="l">
              <a:lnSpc>
                <a:spcPct val="100000"/>
              </a:lnSpc>
              <a:spcBef>
                <a:spcPts val="360"/>
              </a:spcBef>
              <a:spcAft>
                <a:spcPts val="0"/>
              </a:spcAft>
              <a:buClr>
                <a:schemeClr val="dk1"/>
              </a:buClr>
              <a:buSzPts val="1800"/>
              <a:buChar char="•"/>
              <a:defRPr sz="1800"/>
            </a:lvl9pPr>
          </a:lstStyle>
          <a:p/>
        </p:txBody>
      </p:sp>
      <p:sp>
        <p:nvSpPr>
          <p:cNvPr id="41" name="Google Shape;41;p102"/>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2" name="Google Shape;42;p102"/>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3" name="Google Shape;43;p102"/>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4" name="Shape 44"/>
        <p:cNvGrpSpPr/>
        <p:nvPr/>
      </p:nvGrpSpPr>
      <p:grpSpPr>
        <a:xfrm>
          <a:off x="0" y="0"/>
          <a:ext cx="0" cy="0"/>
          <a:chOff x="0" y="0"/>
          <a:chExt cx="0" cy="0"/>
        </a:xfrm>
      </p:grpSpPr>
      <p:sp>
        <p:nvSpPr>
          <p:cNvPr id="45" name="Google Shape;45;p103"/>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4400"/>
              <a:buFont typeface="Calibri"/>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6" name="Google Shape;46;p103"/>
          <p:cNvSpPr txBox="1"/>
          <p:nvPr>
            <p:ph idx="1" type="body"/>
          </p:nvPr>
        </p:nvSpPr>
        <p:spPr>
          <a:xfrm>
            <a:off x="457200" y="1535113"/>
            <a:ext cx="4040188"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7" name="Google Shape;47;p103"/>
          <p:cNvSpPr txBox="1"/>
          <p:nvPr>
            <p:ph idx="2" type="body"/>
          </p:nvPr>
        </p:nvSpPr>
        <p:spPr>
          <a:xfrm>
            <a:off x="457200" y="2174875"/>
            <a:ext cx="4040188"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48" name="Google Shape;48;p103"/>
          <p:cNvSpPr txBox="1"/>
          <p:nvPr>
            <p:ph idx="3" type="body"/>
          </p:nvPr>
        </p:nvSpPr>
        <p:spPr>
          <a:xfrm>
            <a:off x="4645025" y="1535113"/>
            <a:ext cx="4041775" cy="639762"/>
          </a:xfrm>
          <a:prstGeom prst="rect">
            <a:avLst/>
          </a:prstGeom>
          <a:noFill/>
          <a:ln>
            <a:noFill/>
          </a:ln>
        </p:spPr>
        <p:txBody>
          <a:bodyPr anchorCtr="0" anchor="b" bIns="45700" lIns="91425" spcFirstLastPara="1" rIns="91425" wrap="square" tIns="45700">
            <a:normAutofit/>
          </a:bodyPr>
          <a:lstStyle>
            <a:lvl1pPr indent="-228600" lvl="0" marL="457200" algn="l">
              <a:lnSpc>
                <a:spcPct val="100000"/>
              </a:lnSpc>
              <a:spcBef>
                <a:spcPts val="480"/>
              </a:spcBef>
              <a:spcAft>
                <a:spcPts val="0"/>
              </a:spcAft>
              <a:buClr>
                <a:schemeClr val="dk1"/>
              </a:buClr>
              <a:buSzPts val="2400"/>
              <a:buNone/>
              <a:defRPr b="1" sz="2400"/>
            </a:lvl1pPr>
            <a:lvl2pPr indent="-228600" lvl="1" marL="914400" algn="l">
              <a:lnSpc>
                <a:spcPct val="100000"/>
              </a:lnSpc>
              <a:spcBef>
                <a:spcPts val="400"/>
              </a:spcBef>
              <a:spcAft>
                <a:spcPts val="0"/>
              </a:spcAft>
              <a:buClr>
                <a:schemeClr val="dk1"/>
              </a:buClr>
              <a:buSzPts val="2000"/>
              <a:buNone/>
              <a:defRPr b="1" sz="2000"/>
            </a:lvl2pPr>
            <a:lvl3pPr indent="-228600" lvl="2" marL="1371600" algn="l">
              <a:lnSpc>
                <a:spcPct val="100000"/>
              </a:lnSpc>
              <a:spcBef>
                <a:spcPts val="360"/>
              </a:spcBef>
              <a:spcAft>
                <a:spcPts val="0"/>
              </a:spcAft>
              <a:buClr>
                <a:schemeClr val="dk1"/>
              </a:buClr>
              <a:buSzPts val="1800"/>
              <a:buNone/>
              <a:defRPr b="1" sz="1800"/>
            </a:lvl3pPr>
            <a:lvl4pPr indent="-228600" lvl="3" marL="1828800" algn="l">
              <a:lnSpc>
                <a:spcPct val="100000"/>
              </a:lnSpc>
              <a:spcBef>
                <a:spcPts val="320"/>
              </a:spcBef>
              <a:spcAft>
                <a:spcPts val="0"/>
              </a:spcAft>
              <a:buClr>
                <a:schemeClr val="dk1"/>
              </a:buClr>
              <a:buSzPts val="1600"/>
              <a:buNone/>
              <a:defRPr b="1" sz="1600"/>
            </a:lvl4pPr>
            <a:lvl5pPr indent="-228600" lvl="4" marL="2286000" algn="l">
              <a:lnSpc>
                <a:spcPct val="100000"/>
              </a:lnSpc>
              <a:spcBef>
                <a:spcPts val="320"/>
              </a:spcBef>
              <a:spcAft>
                <a:spcPts val="0"/>
              </a:spcAft>
              <a:buClr>
                <a:schemeClr val="dk1"/>
              </a:buClr>
              <a:buSzPts val="1600"/>
              <a:buNone/>
              <a:defRPr b="1" sz="1600"/>
            </a:lvl5pPr>
            <a:lvl6pPr indent="-228600" lvl="5" marL="2743200" algn="l">
              <a:lnSpc>
                <a:spcPct val="100000"/>
              </a:lnSpc>
              <a:spcBef>
                <a:spcPts val="320"/>
              </a:spcBef>
              <a:spcAft>
                <a:spcPts val="0"/>
              </a:spcAft>
              <a:buClr>
                <a:schemeClr val="dk1"/>
              </a:buClr>
              <a:buSzPts val="1600"/>
              <a:buNone/>
              <a:defRPr b="1" sz="1600"/>
            </a:lvl6pPr>
            <a:lvl7pPr indent="-228600" lvl="6" marL="3200400" algn="l">
              <a:lnSpc>
                <a:spcPct val="100000"/>
              </a:lnSpc>
              <a:spcBef>
                <a:spcPts val="320"/>
              </a:spcBef>
              <a:spcAft>
                <a:spcPts val="0"/>
              </a:spcAft>
              <a:buClr>
                <a:schemeClr val="dk1"/>
              </a:buClr>
              <a:buSzPts val="1600"/>
              <a:buNone/>
              <a:defRPr b="1" sz="1600"/>
            </a:lvl7pPr>
            <a:lvl8pPr indent="-228600" lvl="7" marL="3657600" algn="l">
              <a:lnSpc>
                <a:spcPct val="100000"/>
              </a:lnSpc>
              <a:spcBef>
                <a:spcPts val="320"/>
              </a:spcBef>
              <a:spcAft>
                <a:spcPts val="0"/>
              </a:spcAft>
              <a:buClr>
                <a:schemeClr val="dk1"/>
              </a:buClr>
              <a:buSzPts val="1600"/>
              <a:buNone/>
              <a:defRPr b="1" sz="1600"/>
            </a:lvl8pPr>
            <a:lvl9pPr indent="-228600" lvl="8" marL="4114800" algn="l">
              <a:lnSpc>
                <a:spcPct val="100000"/>
              </a:lnSpc>
              <a:spcBef>
                <a:spcPts val="320"/>
              </a:spcBef>
              <a:spcAft>
                <a:spcPts val="0"/>
              </a:spcAft>
              <a:buClr>
                <a:schemeClr val="dk1"/>
              </a:buClr>
              <a:buSzPts val="1600"/>
              <a:buNone/>
              <a:defRPr b="1" sz="1600"/>
            </a:lvl9pPr>
          </a:lstStyle>
          <a:p/>
        </p:txBody>
      </p:sp>
      <p:sp>
        <p:nvSpPr>
          <p:cNvPr id="49" name="Google Shape;49;p103"/>
          <p:cNvSpPr txBox="1"/>
          <p:nvPr>
            <p:ph idx="4" type="body"/>
          </p:nvPr>
        </p:nvSpPr>
        <p:spPr>
          <a:xfrm>
            <a:off x="4645025" y="2174875"/>
            <a:ext cx="4041775" cy="3951288"/>
          </a:xfrm>
          <a:prstGeom prst="rect">
            <a:avLst/>
          </a:prstGeom>
          <a:noFill/>
          <a:ln>
            <a:noFill/>
          </a:ln>
        </p:spPr>
        <p:txBody>
          <a:bodyPr anchorCtr="0" anchor="t" bIns="45700" lIns="91425" spcFirstLastPara="1" rIns="91425" wrap="square" tIns="45700">
            <a:normAutofit/>
          </a:bodyPr>
          <a:lstStyle>
            <a:lvl1pPr indent="-381000" lvl="0" marL="457200" algn="l">
              <a:lnSpc>
                <a:spcPct val="100000"/>
              </a:lnSpc>
              <a:spcBef>
                <a:spcPts val="480"/>
              </a:spcBef>
              <a:spcAft>
                <a:spcPts val="0"/>
              </a:spcAft>
              <a:buClr>
                <a:schemeClr val="dk1"/>
              </a:buClr>
              <a:buSzPts val="2400"/>
              <a:buChar char="•"/>
              <a:defRPr sz="2400"/>
            </a:lvl1pPr>
            <a:lvl2pPr indent="-355600" lvl="1" marL="914400" algn="l">
              <a:lnSpc>
                <a:spcPct val="100000"/>
              </a:lnSpc>
              <a:spcBef>
                <a:spcPts val="400"/>
              </a:spcBef>
              <a:spcAft>
                <a:spcPts val="0"/>
              </a:spcAft>
              <a:buClr>
                <a:schemeClr val="dk1"/>
              </a:buClr>
              <a:buSzPts val="2000"/>
              <a:buChar char="–"/>
              <a:defRPr sz="2000"/>
            </a:lvl2pPr>
            <a:lvl3pPr indent="-342900" lvl="2" marL="1371600" algn="l">
              <a:lnSpc>
                <a:spcPct val="100000"/>
              </a:lnSpc>
              <a:spcBef>
                <a:spcPts val="360"/>
              </a:spcBef>
              <a:spcAft>
                <a:spcPts val="0"/>
              </a:spcAft>
              <a:buClr>
                <a:schemeClr val="dk1"/>
              </a:buClr>
              <a:buSzPts val="1800"/>
              <a:buChar char="•"/>
              <a:defRPr sz="1800"/>
            </a:lvl3pPr>
            <a:lvl4pPr indent="-330200" lvl="3" marL="1828800" algn="l">
              <a:lnSpc>
                <a:spcPct val="100000"/>
              </a:lnSpc>
              <a:spcBef>
                <a:spcPts val="320"/>
              </a:spcBef>
              <a:spcAft>
                <a:spcPts val="0"/>
              </a:spcAft>
              <a:buClr>
                <a:schemeClr val="dk1"/>
              </a:buClr>
              <a:buSzPts val="1600"/>
              <a:buChar char="–"/>
              <a:defRPr sz="1600"/>
            </a:lvl4pPr>
            <a:lvl5pPr indent="-330200" lvl="4" marL="2286000" algn="l">
              <a:lnSpc>
                <a:spcPct val="100000"/>
              </a:lnSpc>
              <a:spcBef>
                <a:spcPts val="320"/>
              </a:spcBef>
              <a:spcAft>
                <a:spcPts val="0"/>
              </a:spcAft>
              <a:buClr>
                <a:schemeClr val="dk1"/>
              </a:buClr>
              <a:buSzPts val="1600"/>
              <a:buChar char="»"/>
              <a:defRPr sz="1600"/>
            </a:lvl5pPr>
            <a:lvl6pPr indent="-330200" lvl="5" marL="2743200" algn="l">
              <a:lnSpc>
                <a:spcPct val="100000"/>
              </a:lnSpc>
              <a:spcBef>
                <a:spcPts val="320"/>
              </a:spcBef>
              <a:spcAft>
                <a:spcPts val="0"/>
              </a:spcAft>
              <a:buClr>
                <a:schemeClr val="dk1"/>
              </a:buClr>
              <a:buSzPts val="1600"/>
              <a:buChar char="•"/>
              <a:defRPr sz="1600"/>
            </a:lvl6pPr>
            <a:lvl7pPr indent="-330200" lvl="6" marL="3200400" algn="l">
              <a:lnSpc>
                <a:spcPct val="100000"/>
              </a:lnSpc>
              <a:spcBef>
                <a:spcPts val="320"/>
              </a:spcBef>
              <a:spcAft>
                <a:spcPts val="0"/>
              </a:spcAft>
              <a:buClr>
                <a:schemeClr val="dk1"/>
              </a:buClr>
              <a:buSzPts val="1600"/>
              <a:buChar char="•"/>
              <a:defRPr sz="1600"/>
            </a:lvl7pPr>
            <a:lvl8pPr indent="-330200" lvl="7" marL="3657600" algn="l">
              <a:lnSpc>
                <a:spcPct val="100000"/>
              </a:lnSpc>
              <a:spcBef>
                <a:spcPts val="320"/>
              </a:spcBef>
              <a:spcAft>
                <a:spcPts val="0"/>
              </a:spcAft>
              <a:buClr>
                <a:schemeClr val="dk1"/>
              </a:buClr>
              <a:buSzPts val="1600"/>
              <a:buChar char="•"/>
              <a:defRPr sz="1600"/>
            </a:lvl8pPr>
            <a:lvl9pPr indent="-330200" lvl="8" marL="4114800" algn="l">
              <a:lnSpc>
                <a:spcPct val="100000"/>
              </a:lnSpc>
              <a:spcBef>
                <a:spcPts val="320"/>
              </a:spcBef>
              <a:spcAft>
                <a:spcPts val="0"/>
              </a:spcAft>
              <a:buClr>
                <a:schemeClr val="dk1"/>
              </a:buClr>
              <a:buSzPts val="1600"/>
              <a:buChar char="•"/>
              <a:defRPr sz="1600"/>
            </a:lvl9pPr>
          </a:lstStyle>
          <a:p/>
        </p:txBody>
      </p:sp>
      <p:sp>
        <p:nvSpPr>
          <p:cNvPr id="50" name="Google Shape;50;p103"/>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1" name="Google Shape;51;p103"/>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2" name="Google Shape;52;p103"/>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53" name="Shape 53"/>
        <p:cNvGrpSpPr/>
        <p:nvPr/>
      </p:nvGrpSpPr>
      <p:grpSpPr>
        <a:xfrm>
          <a:off x="0" y="0"/>
          <a:ext cx="0" cy="0"/>
          <a:chOff x="0" y="0"/>
          <a:chExt cx="0" cy="0"/>
        </a:xfrm>
      </p:grpSpPr>
      <p:sp>
        <p:nvSpPr>
          <p:cNvPr id="54" name="Google Shape;54;p104"/>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5" name="Google Shape;55;p104"/>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04"/>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7" name="Google Shape;57;p104"/>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105"/>
          <p:cNvSpPr txBox="1"/>
          <p:nvPr>
            <p:ph type="title"/>
          </p:nvPr>
        </p:nvSpPr>
        <p:spPr>
          <a:xfrm>
            <a:off x="457200" y="273050"/>
            <a:ext cx="3008313" cy="1162050"/>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0" name="Google Shape;60;p105"/>
          <p:cNvSpPr txBox="1"/>
          <p:nvPr>
            <p:ph idx="1" type="body"/>
          </p:nvPr>
        </p:nvSpPr>
        <p:spPr>
          <a:xfrm>
            <a:off x="3575050" y="273050"/>
            <a:ext cx="5111750" cy="5853113"/>
          </a:xfrm>
          <a:prstGeom prst="rect">
            <a:avLst/>
          </a:prstGeom>
          <a:noFill/>
          <a:ln>
            <a:noFill/>
          </a:ln>
        </p:spPr>
        <p:txBody>
          <a:bodyPr anchorCtr="0" anchor="t" bIns="45700" lIns="91425" spcFirstLastPara="1" rIns="91425" wrap="square" tIns="45700">
            <a:normAutofit/>
          </a:bodyPr>
          <a:lstStyle>
            <a:lvl1pPr indent="-431800" lvl="0" marL="457200" algn="l">
              <a:lnSpc>
                <a:spcPct val="100000"/>
              </a:lnSpc>
              <a:spcBef>
                <a:spcPts val="640"/>
              </a:spcBef>
              <a:spcAft>
                <a:spcPts val="0"/>
              </a:spcAft>
              <a:buClr>
                <a:schemeClr val="dk1"/>
              </a:buClr>
              <a:buSzPts val="3200"/>
              <a:buChar char="•"/>
              <a:defRPr sz="3200"/>
            </a:lvl1pPr>
            <a:lvl2pPr indent="-406400" lvl="1" marL="914400" algn="l">
              <a:lnSpc>
                <a:spcPct val="100000"/>
              </a:lnSpc>
              <a:spcBef>
                <a:spcPts val="560"/>
              </a:spcBef>
              <a:spcAft>
                <a:spcPts val="0"/>
              </a:spcAft>
              <a:buClr>
                <a:schemeClr val="dk1"/>
              </a:buClr>
              <a:buSzPts val="2800"/>
              <a:buChar char="–"/>
              <a:defRPr sz="2800"/>
            </a:lvl2pPr>
            <a:lvl3pPr indent="-381000" lvl="2" marL="1371600" algn="l">
              <a:lnSpc>
                <a:spcPct val="100000"/>
              </a:lnSpc>
              <a:spcBef>
                <a:spcPts val="480"/>
              </a:spcBef>
              <a:spcAft>
                <a:spcPts val="0"/>
              </a:spcAft>
              <a:buClr>
                <a:schemeClr val="dk1"/>
              </a:buClr>
              <a:buSzPts val="2400"/>
              <a:buChar char="•"/>
              <a:defRPr sz="2400"/>
            </a:lvl3pPr>
            <a:lvl4pPr indent="-355600" lvl="3" marL="1828800" algn="l">
              <a:lnSpc>
                <a:spcPct val="100000"/>
              </a:lnSpc>
              <a:spcBef>
                <a:spcPts val="400"/>
              </a:spcBef>
              <a:spcAft>
                <a:spcPts val="0"/>
              </a:spcAft>
              <a:buClr>
                <a:schemeClr val="dk1"/>
              </a:buClr>
              <a:buSzPts val="2000"/>
              <a:buChar char="–"/>
              <a:defRPr sz="2000"/>
            </a:lvl4pPr>
            <a:lvl5pPr indent="-355600" lvl="4" marL="2286000" algn="l">
              <a:lnSpc>
                <a:spcPct val="100000"/>
              </a:lnSpc>
              <a:spcBef>
                <a:spcPts val="400"/>
              </a:spcBef>
              <a:spcAft>
                <a:spcPts val="0"/>
              </a:spcAft>
              <a:buClr>
                <a:schemeClr val="dk1"/>
              </a:buClr>
              <a:buSzPts val="2000"/>
              <a:buChar char="»"/>
              <a:defRPr sz="2000"/>
            </a:lvl5pPr>
            <a:lvl6pPr indent="-355600" lvl="5" marL="2743200" algn="l">
              <a:lnSpc>
                <a:spcPct val="100000"/>
              </a:lnSpc>
              <a:spcBef>
                <a:spcPts val="400"/>
              </a:spcBef>
              <a:spcAft>
                <a:spcPts val="0"/>
              </a:spcAft>
              <a:buClr>
                <a:schemeClr val="dk1"/>
              </a:buClr>
              <a:buSzPts val="2000"/>
              <a:buChar char="•"/>
              <a:defRPr sz="2000"/>
            </a:lvl6pPr>
            <a:lvl7pPr indent="-355600" lvl="6" marL="3200400" algn="l">
              <a:lnSpc>
                <a:spcPct val="100000"/>
              </a:lnSpc>
              <a:spcBef>
                <a:spcPts val="400"/>
              </a:spcBef>
              <a:spcAft>
                <a:spcPts val="0"/>
              </a:spcAft>
              <a:buClr>
                <a:schemeClr val="dk1"/>
              </a:buClr>
              <a:buSzPts val="2000"/>
              <a:buChar char="•"/>
              <a:defRPr sz="2000"/>
            </a:lvl7pPr>
            <a:lvl8pPr indent="-355600" lvl="7" marL="3657600" algn="l">
              <a:lnSpc>
                <a:spcPct val="100000"/>
              </a:lnSpc>
              <a:spcBef>
                <a:spcPts val="400"/>
              </a:spcBef>
              <a:spcAft>
                <a:spcPts val="0"/>
              </a:spcAft>
              <a:buClr>
                <a:schemeClr val="dk1"/>
              </a:buClr>
              <a:buSzPts val="2000"/>
              <a:buChar char="•"/>
              <a:defRPr sz="2000"/>
            </a:lvl8pPr>
            <a:lvl9pPr indent="-355600" lvl="8" marL="4114800" algn="l">
              <a:lnSpc>
                <a:spcPct val="100000"/>
              </a:lnSpc>
              <a:spcBef>
                <a:spcPts val="400"/>
              </a:spcBef>
              <a:spcAft>
                <a:spcPts val="0"/>
              </a:spcAft>
              <a:buClr>
                <a:schemeClr val="dk1"/>
              </a:buClr>
              <a:buSzPts val="2000"/>
              <a:buChar char="•"/>
              <a:defRPr sz="2000"/>
            </a:lvl9pPr>
          </a:lstStyle>
          <a:p/>
        </p:txBody>
      </p:sp>
      <p:sp>
        <p:nvSpPr>
          <p:cNvPr id="61" name="Google Shape;61;p105"/>
          <p:cNvSpPr txBox="1"/>
          <p:nvPr>
            <p:ph idx="2" type="body"/>
          </p:nvPr>
        </p:nvSpPr>
        <p:spPr>
          <a:xfrm>
            <a:off x="457200" y="1435100"/>
            <a:ext cx="3008313" cy="4691063"/>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2" name="Google Shape;62;p105"/>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3" name="Google Shape;63;p105"/>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4" name="Google Shape;64;p105"/>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6"/>
          <p:cNvSpPr txBox="1"/>
          <p:nvPr>
            <p:ph type="title"/>
          </p:nvPr>
        </p:nvSpPr>
        <p:spPr>
          <a:xfrm>
            <a:off x="1792288" y="4800600"/>
            <a:ext cx="5486400" cy="566738"/>
          </a:xfrm>
          <a:prstGeom prst="rect">
            <a:avLst/>
          </a:prstGeom>
          <a:noFill/>
          <a:ln>
            <a:noFill/>
          </a:ln>
        </p:spPr>
        <p:txBody>
          <a:bodyPr anchorCtr="0" anchor="b" bIns="45700" lIns="91425" spcFirstLastPara="1" rIns="91425" wrap="square" tIns="45700">
            <a:normAutofit/>
          </a:bodyPr>
          <a:lstStyle>
            <a:lvl1pPr lvl="0" algn="l">
              <a:lnSpc>
                <a:spcPct val="100000"/>
              </a:lnSpc>
              <a:spcBef>
                <a:spcPts val="0"/>
              </a:spcBef>
              <a:spcAft>
                <a:spcPts val="0"/>
              </a:spcAft>
              <a:buClr>
                <a:schemeClr val="dk1"/>
              </a:buClr>
              <a:buSzPts val="2000"/>
              <a:buFont typeface="Calibri"/>
              <a:buNone/>
              <a:defRPr b="1" sz="2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7" name="Google Shape;67;p106"/>
          <p:cNvSpPr/>
          <p:nvPr>
            <p:ph idx="2" type="pic"/>
          </p:nvPr>
        </p:nvSpPr>
        <p:spPr>
          <a:xfrm>
            <a:off x="1792288" y="612775"/>
            <a:ext cx="5486400" cy="4114800"/>
          </a:xfrm>
          <a:prstGeom prst="rect">
            <a:avLst/>
          </a:prstGeom>
          <a:noFill/>
          <a:ln>
            <a:noFill/>
          </a:ln>
        </p:spPr>
      </p:sp>
      <p:sp>
        <p:nvSpPr>
          <p:cNvPr id="68" name="Google Shape;68;p106"/>
          <p:cNvSpPr txBox="1"/>
          <p:nvPr>
            <p:ph idx="1" type="body"/>
          </p:nvPr>
        </p:nvSpPr>
        <p:spPr>
          <a:xfrm>
            <a:off x="1792288" y="5367338"/>
            <a:ext cx="5486400" cy="804862"/>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280"/>
              </a:spcBef>
              <a:spcAft>
                <a:spcPts val="0"/>
              </a:spcAft>
              <a:buClr>
                <a:schemeClr val="dk1"/>
              </a:buClr>
              <a:buSzPts val="1400"/>
              <a:buNone/>
              <a:defRPr sz="1400"/>
            </a:lvl1pPr>
            <a:lvl2pPr indent="-228600" lvl="1" marL="914400" algn="l">
              <a:lnSpc>
                <a:spcPct val="100000"/>
              </a:lnSpc>
              <a:spcBef>
                <a:spcPts val="240"/>
              </a:spcBef>
              <a:spcAft>
                <a:spcPts val="0"/>
              </a:spcAft>
              <a:buClr>
                <a:schemeClr val="dk1"/>
              </a:buClr>
              <a:buSzPts val="1200"/>
              <a:buNone/>
              <a:defRPr sz="1200"/>
            </a:lvl2pPr>
            <a:lvl3pPr indent="-228600" lvl="2" marL="1371600" algn="l">
              <a:lnSpc>
                <a:spcPct val="100000"/>
              </a:lnSpc>
              <a:spcBef>
                <a:spcPts val="200"/>
              </a:spcBef>
              <a:spcAft>
                <a:spcPts val="0"/>
              </a:spcAft>
              <a:buClr>
                <a:schemeClr val="dk1"/>
              </a:buClr>
              <a:buSzPts val="1000"/>
              <a:buNone/>
              <a:defRPr sz="1000"/>
            </a:lvl3pPr>
            <a:lvl4pPr indent="-228600" lvl="3" marL="1828800" algn="l">
              <a:lnSpc>
                <a:spcPct val="100000"/>
              </a:lnSpc>
              <a:spcBef>
                <a:spcPts val="180"/>
              </a:spcBef>
              <a:spcAft>
                <a:spcPts val="0"/>
              </a:spcAft>
              <a:buClr>
                <a:schemeClr val="dk1"/>
              </a:buClr>
              <a:buSzPts val="900"/>
              <a:buNone/>
              <a:defRPr sz="900"/>
            </a:lvl4pPr>
            <a:lvl5pPr indent="-228600" lvl="4" marL="2286000" algn="l">
              <a:lnSpc>
                <a:spcPct val="100000"/>
              </a:lnSpc>
              <a:spcBef>
                <a:spcPts val="180"/>
              </a:spcBef>
              <a:spcAft>
                <a:spcPts val="0"/>
              </a:spcAft>
              <a:buClr>
                <a:schemeClr val="dk1"/>
              </a:buClr>
              <a:buSzPts val="900"/>
              <a:buNone/>
              <a:defRPr sz="900"/>
            </a:lvl5pPr>
            <a:lvl6pPr indent="-228600" lvl="5" marL="2743200" algn="l">
              <a:lnSpc>
                <a:spcPct val="100000"/>
              </a:lnSpc>
              <a:spcBef>
                <a:spcPts val="180"/>
              </a:spcBef>
              <a:spcAft>
                <a:spcPts val="0"/>
              </a:spcAft>
              <a:buClr>
                <a:schemeClr val="dk1"/>
              </a:buClr>
              <a:buSzPts val="900"/>
              <a:buNone/>
              <a:defRPr sz="900"/>
            </a:lvl6pPr>
            <a:lvl7pPr indent="-228600" lvl="6" marL="3200400" algn="l">
              <a:lnSpc>
                <a:spcPct val="100000"/>
              </a:lnSpc>
              <a:spcBef>
                <a:spcPts val="180"/>
              </a:spcBef>
              <a:spcAft>
                <a:spcPts val="0"/>
              </a:spcAft>
              <a:buClr>
                <a:schemeClr val="dk1"/>
              </a:buClr>
              <a:buSzPts val="900"/>
              <a:buNone/>
              <a:defRPr sz="900"/>
            </a:lvl7pPr>
            <a:lvl8pPr indent="-228600" lvl="7" marL="3657600" algn="l">
              <a:lnSpc>
                <a:spcPct val="100000"/>
              </a:lnSpc>
              <a:spcBef>
                <a:spcPts val="180"/>
              </a:spcBef>
              <a:spcAft>
                <a:spcPts val="0"/>
              </a:spcAft>
              <a:buClr>
                <a:schemeClr val="dk1"/>
              </a:buClr>
              <a:buSzPts val="900"/>
              <a:buNone/>
              <a:defRPr sz="900"/>
            </a:lvl8pPr>
            <a:lvl9pPr indent="-228600" lvl="8" marL="4114800" algn="l">
              <a:lnSpc>
                <a:spcPct val="100000"/>
              </a:lnSpc>
              <a:spcBef>
                <a:spcPts val="180"/>
              </a:spcBef>
              <a:spcAft>
                <a:spcPts val="0"/>
              </a:spcAft>
              <a:buClr>
                <a:schemeClr val="dk1"/>
              </a:buClr>
              <a:buSzPts val="900"/>
              <a:buNone/>
              <a:defRPr sz="900"/>
            </a:lvl9pPr>
          </a:lstStyle>
          <a:p/>
        </p:txBody>
      </p:sp>
      <p:sp>
        <p:nvSpPr>
          <p:cNvPr id="69" name="Google Shape;69;p106"/>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0" name="Google Shape;70;p106"/>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1" name="Google Shape;71;p106"/>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97"/>
          <p:cNvSpPr txBox="1"/>
          <p:nvPr>
            <p:ph type="title"/>
          </p:nvPr>
        </p:nvSpPr>
        <p:spPr>
          <a:xfrm>
            <a:off x="457200" y="274638"/>
            <a:ext cx="8229600" cy="1143000"/>
          </a:xfrm>
          <a:prstGeom prst="rect">
            <a:avLst/>
          </a:prstGeom>
          <a:noFill/>
          <a:ln>
            <a:noFill/>
          </a:ln>
        </p:spPr>
        <p:txBody>
          <a:bodyPr anchorCtr="0" anchor="ctr" bIns="45700" lIns="91425" spcFirstLastPara="1" rIns="91425" wrap="square" tIns="45700">
            <a:normAutofit/>
          </a:bodyPr>
          <a:lstStyle>
            <a:lvl1pPr lvl="0" marR="0" rtl="0" algn="ctr">
              <a:lnSpc>
                <a:spcPct val="10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97"/>
          <p:cNvSpPr txBox="1"/>
          <p:nvPr>
            <p:ph idx="1" type="body"/>
          </p:nvPr>
        </p:nvSpPr>
        <p:spPr>
          <a:xfrm>
            <a:off x="457200" y="1600200"/>
            <a:ext cx="8229600" cy="4525963"/>
          </a:xfrm>
          <a:prstGeom prst="rect">
            <a:avLst/>
          </a:prstGeom>
          <a:noFill/>
          <a:ln>
            <a:noFill/>
          </a:ln>
        </p:spPr>
        <p:txBody>
          <a:bodyPr anchorCtr="0" anchor="t" bIns="45700" lIns="91425" spcFirstLastPara="1" rIns="91425" wrap="square" tIns="45700">
            <a:normAutofit/>
          </a:bodyPr>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Calibri"/>
                <a:ea typeface="Calibri"/>
                <a:cs typeface="Calibri"/>
                <a:sym typeface="Calibri"/>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9pPr>
          </a:lstStyle>
          <a:p/>
        </p:txBody>
      </p:sp>
      <p:sp>
        <p:nvSpPr>
          <p:cNvPr id="12" name="Google Shape;12;p97"/>
          <p:cNvSpPr txBox="1"/>
          <p:nvPr>
            <p:ph idx="10" type="dt"/>
          </p:nvPr>
        </p:nvSpPr>
        <p:spPr>
          <a:xfrm>
            <a:off x="457200" y="6356350"/>
            <a:ext cx="2133600" cy="365125"/>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3" name="Google Shape;13;p97"/>
          <p:cNvSpPr txBox="1"/>
          <p:nvPr>
            <p:ph idx="11" type="ftr"/>
          </p:nvPr>
        </p:nvSpPr>
        <p:spPr>
          <a:xfrm>
            <a:off x="3124200" y="6356350"/>
            <a:ext cx="2895600" cy="365125"/>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200" u="none" cap="none" strike="noStrike">
                <a:solidFill>
                  <a:srgbClr val="888888"/>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14" name="Google Shape;14;p97"/>
          <p:cNvSpPr txBox="1"/>
          <p:nvPr>
            <p:ph idx="12" type="sldNum"/>
          </p:nvPr>
        </p:nvSpPr>
        <p:spPr>
          <a:xfrm>
            <a:off x="6553200" y="6356350"/>
            <a:ext cx="2133600" cy="365125"/>
          </a:xfrm>
          <a:prstGeom prst="rect">
            <a:avLst/>
          </a:prstGeom>
          <a:noFill/>
          <a:ln>
            <a:noFill/>
          </a:ln>
        </p:spPr>
        <p:txBody>
          <a:bodyPr anchorCtr="0" anchor="ctr" bIns="45700" lIns="91425" spcFirstLastPara="1" rIns="91425" wrap="square" tIns="45700">
            <a:noAutofit/>
          </a:bodyPr>
          <a:lstStyle>
            <a:lvl1pPr indent="0" lvl="0"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1pPr>
            <a:lvl2pPr indent="0" lvl="1"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2pPr>
            <a:lvl3pPr indent="0" lvl="2"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3pPr>
            <a:lvl4pPr indent="0" lvl="3"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4pPr>
            <a:lvl5pPr indent="0" lvl="4"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5pPr>
            <a:lvl6pPr indent="0" lvl="5"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6pPr>
            <a:lvl7pPr indent="0" lvl="6"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7pPr>
            <a:lvl8pPr indent="0" lvl="7"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8pPr>
            <a:lvl9pPr indent="0" lvl="8" marL="0" marR="0" rtl="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6.png"/><Relationship Id="rId4" Type="http://schemas.openxmlformats.org/officeDocument/2006/relationships/image" Target="../media/image13.png"/><Relationship Id="rId11" Type="http://schemas.openxmlformats.org/officeDocument/2006/relationships/image" Target="../media/image27.png"/><Relationship Id="rId10" Type="http://schemas.openxmlformats.org/officeDocument/2006/relationships/image" Target="../media/image1.png"/><Relationship Id="rId12" Type="http://schemas.openxmlformats.org/officeDocument/2006/relationships/image" Target="../media/image5.png"/><Relationship Id="rId9" Type="http://schemas.openxmlformats.org/officeDocument/2006/relationships/image" Target="../media/image18.png"/><Relationship Id="rId5" Type="http://schemas.openxmlformats.org/officeDocument/2006/relationships/image" Target="../media/image2.png"/><Relationship Id="rId6" Type="http://schemas.openxmlformats.org/officeDocument/2006/relationships/image" Target="../media/image7.png"/><Relationship Id="rId7" Type="http://schemas.openxmlformats.org/officeDocument/2006/relationships/image" Target="../media/image6.png"/><Relationship Id="rId8"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 Id="rId3" Type="http://schemas.openxmlformats.org/officeDocument/2006/relationships/image" Target="../media/image2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24.png"/><Relationship Id="rId4" Type="http://schemas.openxmlformats.org/officeDocument/2006/relationships/image" Target="../media/image14.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4.png"/><Relationship Id="rId4" Type="http://schemas.openxmlformats.org/officeDocument/2006/relationships/image" Target="../media/image14.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24.png"/><Relationship Id="rId4"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24.png"/><Relationship Id="rId4" Type="http://schemas.openxmlformats.org/officeDocument/2006/relationships/image" Target="../media/image26.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9.png"/><Relationship Id="rId7" Type="http://schemas.openxmlformats.org/officeDocument/2006/relationships/image" Target="../media/image2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9.png"/><Relationship Id="rId7"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0.png"/><Relationship Id="rId4"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0.png"/><Relationship Id="rId4" Type="http://schemas.openxmlformats.org/officeDocument/2006/relationships/image" Target="../media/image2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10.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35.png"/><Relationship Id="rId4" Type="http://schemas.openxmlformats.org/officeDocument/2006/relationships/image" Target="../media/image21.png"/><Relationship Id="rId5" Type="http://schemas.openxmlformats.org/officeDocument/2006/relationships/image" Target="../media/image10.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 Id="rId3" Type="http://schemas.openxmlformats.org/officeDocument/2006/relationships/image" Target="../media/image24.png"/><Relationship Id="rId4" Type="http://schemas.openxmlformats.org/officeDocument/2006/relationships/image" Target="../media/image10.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 Id="rId3" Type="http://schemas.openxmlformats.org/officeDocument/2006/relationships/image" Target="../media/image24.png"/><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49.jpg"/><Relationship Id="rId4" Type="http://schemas.openxmlformats.org/officeDocument/2006/relationships/image" Target="../media/image3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35.png"/><Relationship Id="rId4" Type="http://schemas.openxmlformats.org/officeDocument/2006/relationships/image" Target="../media/image46.png"/><Relationship Id="rId5" Type="http://schemas.openxmlformats.org/officeDocument/2006/relationships/image" Target="../media/image51.png"/><Relationship Id="rId6" Type="http://schemas.openxmlformats.org/officeDocument/2006/relationships/image" Target="../media/image45.png"/><Relationship Id="rId7" Type="http://schemas.openxmlformats.org/officeDocument/2006/relationships/image" Target="../media/image55.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6.xml"/><Relationship Id="rId3" Type="http://schemas.openxmlformats.org/officeDocument/2006/relationships/image" Target="../media/image35.png"/><Relationship Id="rId4" Type="http://schemas.openxmlformats.org/officeDocument/2006/relationships/image" Target="../media/image52.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7.xml"/><Relationship Id="rId3" Type="http://schemas.openxmlformats.org/officeDocument/2006/relationships/image" Target="../media/image35.png"/><Relationship Id="rId4" Type="http://schemas.openxmlformats.org/officeDocument/2006/relationships/image" Target="../media/image4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24.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2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4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24.png"/><Relationship Id="rId4" Type="http://schemas.openxmlformats.org/officeDocument/2006/relationships/image" Target="../media/image46.png"/><Relationship Id="rId5" Type="http://schemas.openxmlformats.org/officeDocument/2006/relationships/image" Target="../media/image51.png"/><Relationship Id="rId6" Type="http://schemas.openxmlformats.org/officeDocument/2006/relationships/image" Target="../media/image45.png"/><Relationship Id="rId7" Type="http://schemas.openxmlformats.org/officeDocument/2006/relationships/image" Target="../media/image55.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4.png"/><Relationship Id="rId4" Type="http://schemas.openxmlformats.org/officeDocument/2006/relationships/image" Target="../media/image46.png"/><Relationship Id="rId5" Type="http://schemas.openxmlformats.org/officeDocument/2006/relationships/image" Target="../media/image51.png"/><Relationship Id="rId6" Type="http://schemas.openxmlformats.org/officeDocument/2006/relationships/image" Target="../media/image45.png"/><Relationship Id="rId7" Type="http://schemas.openxmlformats.org/officeDocument/2006/relationships/image" Target="../media/image55.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22.png"/><Relationship Id="rId4"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10.png"/><Relationship Id="rId4"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10.png"/><Relationship Id="rId4" Type="http://schemas.openxmlformats.org/officeDocument/2006/relationships/image" Target="../media/image8.png"/><Relationship Id="rId5" Type="http://schemas.openxmlformats.org/officeDocument/2006/relationships/image" Target="../media/image22.png"/><Relationship Id="rId6" Type="http://schemas.openxmlformats.org/officeDocument/2006/relationships/image" Target="../media/image55.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6.xml"/><Relationship Id="rId3" Type="http://schemas.openxmlformats.org/officeDocument/2006/relationships/image" Target="../media/image2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0.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0.png"/><Relationship Id="rId4" Type="http://schemas.openxmlformats.org/officeDocument/2006/relationships/image" Target="../media/image24.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0.png"/><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 Id="rId3" Type="http://schemas.openxmlformats.org/officeDocument/2006/relationships/image" Target="../media/image8.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0.png"/><Relationship Id="rId4"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0.png"/><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38.png"/><Relationship Id="rId4" Type="http://schemas.openxmlformats.org/officeDocument/2006/relationships/image" Target="../media/image1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 Id="rId3" Type="http://schemas.openxmlformats.org/officeDocument/2006/relationships/image" Target="../media/image35.png"/><Relationship Id="rId4" Type="http://schemas.openxmlformats.org/officeDocument/2006/relationships/image" Target="../media/image53.png"/><Relationship Id="rId5" Type="http://schemas.openxmlformats.org/officeDocument/2006/relationships/image" Target="../media/image79.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 Id="rId3" Type="http://schemas.openxmlformats.org/officeDocument/2006/relationships/image" Target="../media/image35.png"/><Relationship Id="rId4" Type="http://schemas.openxmlformats.org/officeDocument/2006/relationships/image" Target="../media/image53.png"/><Relationship Id="rId5" Type="http://schemas.openxmlformats.org/officeDocument/2006/relationships/image" Target="../media/image59.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38.png"/><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 Id="rId3" Type="http://schemas.openxmlformats.org/officeDocument/2006/relationships/image" Target="../media/image35.png"/><Relationship Id="rId4" Type="http://schemas.openxmlformats.org/officeDocument/2006/relationships/image" Target="../media/image54.png"/><Relationship Id="rId5" Type="http://schemas.openxmlformats.org/officeDocument/2006/relationships/image" Target="../media/image67.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 Id="rId3" Type="http://schemas.openxmlformats.org/officeDocument/2006/relationships/image" Target="../media/image35.png"/><Relationship Id="rId4" Type="http://schemas.openxmlformats.org/officeDocument/2006/relationships/image" Target="../media/image54.png"/><Relationship Id="rId5" Type="http://schemas.openxmlformats.org/officeDocument/2006/relationships/image" Target="../media/image64.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 Id="rId3" Type="http://schemas.openxmlformats.org/officeDocument/2006/relationships/image" Target="../media/image2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30.png"/><Relationship Id="rId4" Type="http://schemas.openxmlformats.org/officeDocument/2006/relationships/image" Target="../media/image6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8.png"/><Relationship Id="rId4" Type="http://schemas.openxmlformats.org/officeDocument/2006/relationships/image" Target="../media/image14.jp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30.png"/><Relationship Id="rId4" Type="http://schemas.openxmlformats.org/officeDocument/2006/relationships/image" Target="../media/image62.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 Id="rId3" Type="http://schemas.openxmlformats.org/officeDocument/2006/relationships/image" Target="../media/image24.png"/><Relationship Id="rId4" Type="http://schemas.openxmlformats.org/officeDocument/2006/relationships/image" Target="../media/image10.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9.png"/><Relationship Id="rId7" Type="http://schemas.openxmlformats.org/officeDocument/2006/relationships/image" Target="../media/image20.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30.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9.png"/><Relationship Id="rId7" Type="http://schemas.openxmlformats.org/officeDocument/2006/relationships/image" Target="../media/image20.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 Id="rId3" Type="http://schemas.openxmlformats.org/officeDocument/2006/relationships/image" Target="../media/image30.png"/><Relationship Id="rId4" Type="http://schemas.openxmlformats.org/officeDocument/2006/relationships/image" Target="../media/image59.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8.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6.xml"/><Relationship Id="rId3" Type="http://schemas.openxmlformats.org/officeDocument/2006/relationships/image" Target="../media/image10.png"/><Relationship Id="rId4" Type="http://schemas.openxmlformats.org/officeDocument/2006/relationships/image" Target="../media/image8.pn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7.xml"/><Relationship Id="rId3" Type="http://schemas.openxmlformats.org/officeDocument/2006/relationships/image" Target="../media/image38.png"/><Relationship Id="rId4" Type="http://schemas.openxmlformats.org/officeDocument/2006/relationships/image" Target="../media/image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8.xml"/><Relationship Id="rId3" Type="http://schemas.openxmlformats.org/officeDocument/2006/relationships/image" Target="../media/image38.png"/><Relationship Id="rId4" Type="http://schemas.openxmlformats.org/officeDocument/2006/relationships/image" Target="../media/image6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9.xml"/><Relationship Id="rId3" Type="http://schemas.openxmlformats.org/officeDocument/2006/relationships/image" Target="../media/image38.png"/><Relationship Id="rId4" Type="http://schemas.openxmlformats.org/officeDocument/2006/relationships/image" Target="../media/image6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8.png"/><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0.xml"/><Relationship Id="rId3" Type="http://schemas.openxmlformats.org/officeDocument/2006/relationships/image" Target="../media/image38.png"/><Relationship Id="rId4" Type="http://schemas.openxmlformats.org/officeDocument/2006/relationships/image" Target="../media/image66.png"/></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3.xml"/><Relationship Id="rId3" Type="http://schemas.openxmlformats.org/officeDocument/2006/relationships/image" Target="../media/image10.png"/><Relationship Id="rId4" Type="http://schemas.openxmlformats.org/officeDocument/2006/relationships/image" Target="../media/image68.png"/><Relationship Id="rId5" Type="http://schemas.openxmlformats.org/officeDocument/2006/relationships/image" Target="../media/image65.png"/><Relationship Id="rId6" Type="http://schemas.openxmlformats.org/officeDocument/2006/relationships/image" Target="../media/image76.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4.xml"/><Relationship Id="rId3" Type="http://schemas.openxmlformats.org/officeDocument/2006/relationships/image" Target="../media/image10.png"/><Relationship Id="rId4" Type="http://schemas.openxmlformats.org/officeDocument/2006/relationships/image" Target="../media/image68.png"/><Relationship Id="rId5" Type="http://schemas.openxmlformats.org/officeDocument/2006/relationships/image" Target="../media/image76.png"/><Relationship Id="rId6" Type="http://schemas.openxmlformats.org/officeDocument/2006/relationships/image" Target="../media/image65.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5.xml"/><Relationship Id="rId3" Type="http://schemas.openxmlformats.org/officeDocument/2006/relationships/image" Target="../media/image10.png"/></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6.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7.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8.xml"/><Relationship Id="rId3" Type="http://schemas.openxmlformats.org/officeDocument/2006/relationships/image" Target="../media/image10.pn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8.png"/><Relationship Id="rId4" Type="http://schemas.openxmlformats.org/officeDocument/2006/relationships/image" Target="../media/image19.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0.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1.xml"/><Relationship Id="rId3" Type="http://schemas.openxmlformats.org/officeDocument/2006/relationships/image" Target="../media/image10.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3.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4.xml"/><Relationship Id="rId3" Type="http://schemas.openxmlformats.org/officeDocument/2006/relationships/image" Target="../media/image10.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5.xml"/><Relationship Id="rId3" Type="http://schemas.openxmlformats.org/officeDocument/2006/relationships/image" Target="../media/image77.png"/><Relationship Id="rId4" Type="http://schemas.openxmlformats.org/officeDocument/2006/relationships/image" Target="../media/image75.png"/></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6.xml"/><Relationship Id="rId3" Type="http://schemas.openxmlformats.org/officeDocument/2006/relationships/image" Target="../media/image3.png"/><Relationship Id="rId4" Type="http://schemas.openxmlformats.org/officeDocument/2006/relationships/image" Target="../media/image40.png"/></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7.xml"/><Relationship Id="rId3" Type="http://schemas.openxmlformats.org/officeDocument/2006/relationships/image" Target="../media/image78.jp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8.xml"/><Relationship Id="rId3" Type="http://schemas.openxmlformats.org/officeDocument/2006/relationships/image" Target="../media/image71.jpg"/><Relationship Id="rId4" Type="http://schemas.openxmlformats.org/officeDocument/2006/relationships/image" Target="../media/image72.png"/><Relationship Id="rId5" Type="http://schemas.openxmlformats.org/officeDocument/2006/relationships/image" Target="../media/image7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35.png"/><Relationship Id="rId4" Type="http://schemas.openxmlformats.org/officeDocument/2006/relationships/image" Target="../media/image15.png"/><Relationship Id="rId5" Type="http://schemas.openxmlformats.org/officeDocument/2006/relationships/image" Target="../media/image17.png"/><Relationship Id="rId6" Type="http://schemas.openxmlformats.org/officeDocument/2006/relationships/image" Target="../media/image29.png"/><Relationship Id="rId7" Type="http://schemas.openxmlformats.org/officeDocument/2006/relationships/image" Target="../media/image2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35.png"/><Relationship Id="rId4" Type="http://schemas.openxmlformats.org/officeDocument/2006/relationships/image" Target="../media/image21.png"/><Relationship Id="rId5"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8" name="Shape 88"/>
        <p:cNvGrpSpPr/>
        <p:nvPr/>
      </p:nvGrpSpPr>
      <p:grpSpPr>
        <a:xfrm>
          <a:off x="0" y="0"/>
          <a:ext cx="0" cy="0"/>
          <a:chOff x="0" y="0"/>
          <a:chExt cx="0" cy="0"/>
        </a:xfrm>
      </p:grpSpPr>
      <p:grpSp>
        <p:nvGrpSpPr>
          <p:cNvPr id="89" name="Google Shape;89;g1e556793c78_0_654"/>
          <p:cNvGrpSpPr/>
          <p:nvPr/>
        </p:nvGrpSpPr>
        <p:grpSpPr>
          <a:xfrm>
            <a:off x="1505008" y="297180"/>
            <a:ext cx="5828913" cy="6263098"/>
            <a:chOff x="814636" y="0"/>
            <a:chExt cx="5828913" cy="6263098"/>
          </a:xfrm>
        </p:grpSpPr>
        <p:sp>
          <p:nvSpPr>
            <p:cNvPr id="90" name="Google Shape;90;g1e556793c78_0_654"/>
            <p:cNvSpPr/>
            <p:nvPr/>
          </p:nvSpPr>
          <p:spPr>
            <a:xfrm rot="10800000">
              <a:off x="1480849" y="54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1" name="Google Shape;91;g1e556793c78_0_654"/>
            <p:cNvSpPr txBox="1"/>
            <p:nvPr/>
          </p:nvSpPr>
          <p:spPr>
            <a:xfrm>
              <a:off x="1661623" y="68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“Big Idea” Question</a:t>
              </a:r>
              <a:endParaRPr b="0" i="0" sz="1400" u="none" cap="none" strike="noStrike">
                <a:solidFill>
                  <a:srgbClr val="000000"/>
                </a:solidFill>
                <a:latin typeface="Arial"/>
                <a:ea typeface="Arial"/>
                <a:cs typeface="Arial"/>
                <a:sym typeface="Arial"/>
              </a:endParaRPr>
            </a:p>
          </p:txBody>
        </p:sp>
        <p:sp>
          <p:nvSpPr>
            <p:cNvPr id="92" name="Google Shape;92;g1e556793c78_0_654"/>
            <p:cNvSpPr/>
            <p:nvPr/>
          </p:nvSpPr>
          <p:spPr>
            <a:xfrm>
              <a:off x="848401" y="0"/>
              <a:ext cx="722700" cy="7227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3" name="Google Shape;93;g1e556793c78_0_654"/>
            <p:cNvSpPr/>
            <p:nvPr/>
          </p:nvSpPr>
          <p:spPr>
            <a:xfrm rot="10800000">
              <a:off x="1480849" y="938784"/>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4" name="Google Shape;94;g1e556793c78_0_654"/>
            <p:cNvSpPr txBox="1"/>
            <p:nvPr/>
          </p:nvSpPr>
          <p:spPr>
            <a:xfrm>
              <a:off x="1661623" y="938929"/>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Review Concepts</a:t>
              </a:r>
              <a:endParaRPr b="0" i="0" sz="1400" u="none" cap="none" strike="noStrike">
                <a:solidFill>
                  <a:srgbClr val="000000"/>
                </a:solidFill>
                <a:latin typeface="Arial"/>
                <a:ea typeface="Arial"/>
                <a:cs typeface="Arial"/>
                <a:sym typeface="Arial"/>
              </a:endParaRPr>
            </a:p>
          </p:txBody>
        </p:sp>
        <p:sp>
          <p:nvSpPr>
            <p:cNvPr id="95" name="Google Shape;95;g1e556793c78_0_654"/>
            <p:cNvSpPr/>
            <p:nvPr/>
          </p:nvSpPr>
          <p:spPr>
            <a:xfrm>
              <a:off x="824716" y="938929"/>
              <a:ext cx="722700" cy="7227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6" name="Google Shape;96;g1e556793c78_0_654"/>
            <p:cNvSpPr/>
            <p:nvPr/>
          </p:nvSpPr>
          <p:spPr>
            <a:xfrm rot="10800000">
              <a:off x="1480849" y="1877027"/>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7" name="Google Shape;97;g1e556793c78_0_654"/>
            <p:cNvSpPr txBox="1"/>
            <p:nvPr/>
          </p:nvSpPr>
          <p:spPr>
            <a:xfrm>
              <a:off x="1661623" y="1877172"/>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Check-In Questions</a:t>
              </a:r>
              <a:endParaRPr b="0" i="0" sz="1400" u="none" cap="none" strike="noStrike">
                <a:solidFill>
                  <a:srgbClr val="000000"/>
                </a:solidFill>
                <a:latin typeface="Arial"/>
                <a:ea typeface="Arial"/>
                <a:cs typeface="Arial"/>
                <a:sym typeface="Arial"/>
              </a:endParaRPr>
            </a:p>
          </p:txBody>
        </p:sp>
        <p:sp>
          <p:nvSpPr>
            <p:cNvPr id="98" name="Google Shape;98;g1e556793c78_0_654"/>
            <p:cNvSpPr/>
            <p:nvPr/>
          </p:nvSpPr>
          <p:spPr>
            <a:xfrm>
              <a:off x="814643" y="1875958"/>
              <a:ext cx="722700" cy="722700"/>
            </a:xfrm>
            <a:prstGeom prst="ellipse">
              <a:avLst/>
            </a:prstGeom>
            <a:blipFill rotWithShape="1">
              <a:blip r:embed="rId5">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9" name="Google Shape;99;g1e556793c78_0_654"/>
            <p:cNvSpPr/>
            <p:nvPr/>
          </p:nvSpPr>
          <p:spPr>
            <a:xfrm rot="10800000">
              <a:off x="1480849" y="2815270"/>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0" name="Google Shape;100;g1e556793c78_0_654"/>
            <p:cNvSpPr txBox="1"/>
            <p:nvPr/>
          </p:nvSpPr>
          <p:spPr>
            <a:xfrm>
              <a:off x="1661623" y="2815415"/>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Teacher Demo</a:t>
              </a:r>
              <a:endParaRPr b="0" i="0" sz="1400" u="none" cap="none" strike="noStrike">
                <a:solidFill>
                  <a:srgbClr val="000000"/>
                </a:solidFill>
                <a:latin typeface="Arial"/>
                <a:ea typeface="Arial"/>
                <a:cs typeface="Arial"/>
                <a:sym typeface="Arial"/>
              </a:endParaRPr>
            </a:p>
          </p:txBody>
        </p:sp>
        <p:sp>
          <p:nvSpPr>
            <p:cNvPr id="101" name="Google Shape;101;g1e556793c78_0_654"/>
            <p:cNvSpPr/>
            <p:nvPr/>
          </p:nvSpPr>
          <p:spPr>
            <a:xfrm>
              <a:off x="814636" y="2815415"/>
              <a:ext cx="722700" cy="722700"/>
            </a:xfrm>
            <a:prstGeom prst="ellipse">
              <a:avLst/>
            </a:prstGeom>
            <a:blipFill rotWithShape="1">
              <a:blip r:embed="rId6">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2" name="Google Shape;102;g1e556793c78_0_654"/>
            <p:cNvSpPr/>
            <p:nvPr/>
          </p:nvSpPr>
          <p:spPr>
            <a:xfrm rot="10800000">
              <a:off x="1480849" y="3753610"/>
              <a:ext cx="5162700" cy="15711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3" name="Google Shape;103;g1e556793c78_0_654"/>
            <p:cNvSpPr txBox="1"/>
            <p:nvPr/>
          </p:nvSpPr>
          <p:spPr>
            <a:xfrm>
              <a:off x="1873747" y="3677459"/>
              <a:ext cx="4769700" cy="1571100"/>
            </a:xfrm>
            <a:prstGeom prst="rect">
              <a:avLst/>
            </a:prstGeom>
            <a:noFill/>
            <a:ln>
              <a:noFill/>
            </a:ln>
          </p:spPr>
          <p:txBody>
            <a:bodyPr anchorCtr="0" anchor="t"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Vocabulary</a:t>
              </a:r>
              <a:endParaRPr b="0" i="0" sz="1400" u="none" cap="none" strike="noStrike">
                <a:solidFill>
                  <a:srgbClr val="000000"/>
                </a:solidFill>
                <a:latin typeface="Arial"/>
                <a:ea typeface="Arial"/>
                <a:cs typeface="Arial"/>
                <a:sym typeface="Arial"/>
              </a:endParaRPr>
            </a:p>
            <a:p>
              <a:pPr indent="-165100" lvl="1" marL="171450" marR="0" rtl="0" algn="l">
                <a:lnSpc>
                  <a:spcPct val="90000"/>
                </a:lnSpc>
                <a:spcBef>
                  <a:spcPts val="98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Student-Friendly Definition</a:t>
              </a:r>
              <a:endParaRPr b="0" i="0" sz="1300" u="none" cap="none" strike="noStrike">
                <a:solidFill>
                  <a:srgbClr val="000000"/>
                </a:solidFill>
                <a:latin typeface="Arial"/>
                <a:ea typeface="Arial"/>
                <a:cs typeface="Arial"/>
                <a:sym typeface="Arial"/>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Examples &amp; Non-Examples</a:t>
              </a:r>
              <a:endParaRPr b="0" i="0" sz="1300" u="none" cap="none" strike="noStrike">
                <a:solidFill>
                  <a:srgbClr val="000000"/>
                </a:solidFill>
                <a:latin typeface="Arial"/>
                <a:ea typeface="Arial"/>
                <a:cs typeface="Arial"/>
                <a:sym typeface="Arial"/>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Morphological Word Parts</a:t>
              </a:r>
              <a:endParaRPr b="0" i="0" sz="1700" u="none" cap="none" strike="noStrike">
                <a:solidFill>
                  <a:schemeClr val="lt1"/>
                </a:solidFill>
                <a:latin typeface="Calibri"/>
                <a:ea typeface="Calibri"/>
                <a:cs typeface="Calibri"/>
                <a:sym typeface="Calibri"/>
              </a:endParaRPr>
            </a:p>
            <a:p>
              <a:pPr indent="-165100" lvl="1" marL="171450" marR="0" rtl="0" algn="l">
                <a:lnSpc>
                  <a:spcPct val="90000"/>
                </a:lnSpc>
                <a:spcBef>
                  <a:spcPts val="270"/>
                </a:spcBef>
                <a:spcAft>
                  <a:spcPts val="0"/>
                </a:spcAft>
                <a:buClr>
                  <a:schemeClr val="lt1"/>
                </a:buClr>
                <a:buSzPts val="1700"/>
                <a:buFont typeface="Calibri"/>
                <a:buChar char="•"/>
              </a:pPr>
              <a:r>
                <a:rPr b="0" i="0" lang="en-US" sz="1700" u="none" cap="none" strike="noStrike">
                  <a:solidFill>
                    <a:schemeClr val="lt1"/>
                  </a:solidFill>
                  <a:latin typeface="Calibri"/>
                  <a:ea typeface="Calibri"/>
                  <a:cs typeface="Calibri"/>
                  <a:sym typeface="Calibri"/>
                </a:rPr>
                <a:t>Frayer Model</a:t>
              </a:r>
              <a:endParaRPr b="0" i="0" sz="1700" u="none" cap="none" strike="noStrike">
                <a:solidFill>
                  <a:schemeClr val="lt1"/>
                </a:solidFill>
                <a:latin typeface="Calibri"/>
                <a:ea typeface="Calibri"/>
                <a:cs typeface="Calibri"/>
                <a:sym typeface="Calibri"/>
              </a:endParaRPr>
            </a:p>
          </p:txBody>
        </p:sp>
        <p:sp>
          <p:nvSpPr>
            <p:cNvPr id="104" name="Google Shape;104;g1e556793c78_0_654"/>
            <p:cNvSpPr/>
            <p:nvPr/>
          </p:nvSpPr>
          <p:spPr>
            <a:xfrm>
              <a:off x="822078" y="4170465"/>
              <a:ext cx="722700" cy="722700"/>
            </a:xfrm>
            <a:prstGeom prst="ellipse">
              <a:avLst/>
            </a:prstGeom>
            <a:blipFill rotWithShape="1">
              <a:blip r:embed="rId7">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5" name="Google Shape;105;g1e556793c78_0_654"/>
            <p:cNvSpPr/>
            <p:nvPr/>
          </p:nvSpPr>
          <p:spPr>
            <a:xfrm rot="10800000">
              <a:off x="1480849" y="5540253"/>
              <a:ext cx="5162700" cy="722700"/>
            </a:xfrm>
            <a:prstGeom prst="homePlate">
              <a:avLst>
                <a:gd fmla="val 50000" name="adj"/>
              </a:avLst>
            </a:prstGeom>
            <a:solidFill>
              <a:schemeClr val="accent1"/>
            </a:solidFill>
            <a:ln cap="flat" cmpd="sng" w="25400">
              <a:solidFill>
                <a:schemeClr val="l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6" name="Google Shape;106;g1e556793c78_0_654"/>
            <p:cNvSpPr txBox="1"/>
            <p:nvPr/>
          </p:nvSpPr>
          <p:spPr>
            <a:xfrm>
              <a:off x="1661623" y="5540398"/>
              <a:ext cx="4981800" cy="722700"/>
            </a:xfrm>
            <a:prstGeom prst="rect">
              <a:avLst/>
            </a:prstGeom>
            <a:noFill/>
            <a:ln>
              <a:noFill/>
            </a:ln>
          </p:spPr>
          <p:txBody>
            <a:bodyPr anchorCtr="0" anchor="ctr" bIns="106675" lIns="318625" spcFirstLastPara="1" rIns="199125" wrap="square" tIns="106675">
              <a:noAutofit/>
            </a:bodyPr>
            <a:lstStyle/>
            <a:p>
              <a:pPr indent="0" lvl="0" marL="0" marR="0" rtl="0" algn="ctr">
                <a:lnSpc>
                  <a:spcPct val="90000"/>
                </a:lnSpc>
                <a:spcBef>
                  <a:spcPts val="0"/>
                </a:spcBef>
                <a:spcAft>
                  <a:spcPts val="0"/>
                </a:spcAft>
                <a:buClr>
                  <a:schemeClr val="lt1"/>
                </a:buClr>
                <a:buSzPts val="2800"/>
                <a:buFont typeface="Calibri"/>
                <a:buNone/>
              </a:pPr>
              <a:r>
                <a:rPr b="0" i="0" lang="en-US" sz="2800" u="none" cap="none" strike="noStrike">
                  <a:solidFill>
                    <a:schemeClr val="lt1"/>
                  </a:solidFill>
                  <a:latin typeface="Calibri"/>
                  <a:ea typeface="Calibri"/>
                  <a:cs typeface="Calibri"/>
                  <a:sym typeface="Calibri"/>
                </a:rPr>
                <a:t>Simulation/Activity</a:t>
              </a:r>
              <a:endParaRPr b="0" i="0" sz="1400" u="none" cap="none" strike="noStrike">
                <a:solidFill>
                  <a:srgbClr val="000000"/>
                </a:solidFill>
                <a:latin typeface="Arial"/>
                <a:ea typeface="Arial"/>
                <a:cs typeface="Arial"/>
                <a:sym typeface="Arial"/>
              </a:endParaRPr>
            </a:p>
          </p:txBody>
        </p:sp>
        <p:sp>
          <p:nvSpPr>
            <p:cNvPr id="107" name="Google Shape;107;g1e556793c78_0_654"/>
            <p:cNvSpPr/>
            <p:nvPr/>
          </p:nvSpPr>
          <p:spPr>
            <a:xfrm>
              <a:off x="826125" y="5531381"/>
              <a:ext cx="722700" cy="722700"/>
            </a:xfrm>
            <a:prstGeom prst="ellipse">
              <a:avLst/>
            </a:prstGeom>
            <a:blipFill rotWithShape="1">
              <a:blip r:embed="rId8">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pic>
        <p:nvPicPr>
          <p:cNvPr descr="Comment Like" id="108" name="Google Shape;108;g1e556793c78_0_654"/>
          <p:cNvPicPr preferRelativeResize="0"/>
          <p:nvPr/>
        </p:nvPicPr>
        <p:blipFill rotWithShape="1">
          <a:blip r:embed="rId9">
            <a:alphaModFix/>
          </a:blip>
          <a:srcRect b="0" l="0" r="0" t="0"/>
          <a:stretch/>
        </p:blipFill>
        <p:spPr>
          <a:xfrm>
            <a:off x="5427720" y="4715218"/>
            <a:ext cx="347619" cy="347619"/>
          </a:xfrm>
          <a:prstGeom prst="rect">
            <a:avLst/>
          </a:prstGeom>
          <a:noFill/>
          <a:ln>
            <a:noFill/>
          </a:ln>
        </p:spPr>
      </p:pic>
      <p:pic>
        <p:nvPicPr>
          <p:cNvPr descr="Comment Dislike" id="109" name="Google Shape;109;g1e556793c78_0_654"/>
          <p:cNvPicPr preferRelativeResize="0"/>
          <p:nvPr/>
        </p:nvPicPr>
        <p:blipFill rotWithShape="1">
          <a:blip r:embed="rId10">
            <a:alphaModFix/>
          </a:blip>
          <a:srcRect b="0" l="0" r="0" t="0"/>
          <a:stretch/>
        </p:blipFill>
        <p:spPr>
          <a:xfrm>
            <a:off x="5758214" y="4715218"/>
            <a:ext cx="347619" cy="347619"/>
          </a:xfrm>
          <a:prstGeom prst="rect">
            <a:avLst/>
          </a:prstGeom>
          <a:noFill/>
          <a:ln>
            <a:noFill/>
          </a:ln>
        </p:spPr>
      </p:pic>
      <p:pic>
        <p:nvPicPr>
          <p:cNvPr descr="Blog" id="110" name="Google Shape;110;g1e556793c78_0_654"/>
          <p:cNvPicPr preferRelativeResize="0"/>
          <p:nvPr/>
        </p:nvPicPr>
        <p:blipFill rotWithShape="1">
          <a:blip r:embed="rId11">
            <a:alphaModFix/>
          </a:blip>
          <a:srcRect b="0" l="0" r="0" t="0"/>
          <a:stretch/>
        </p:blipFill>
        <p:spPr>
          <a:xfrm>
            <a:off x="5486814" y="4443796"/>
            <a:ext cx="347619" cy="347619"/>
          </a:xfrm>
          <a:prstGeom prst="rect">
            <a:avLst/>
          </a:prstGeom>
          <a:noFill/>
          <a:ln>
            <a:noFill/>
          </a:ln>
        </p:spPr>
      </p:pic>
      <p:pic>
        <p:nvPicPr>
          <p:cNvPr descr="Labor" id="111" name="Google Shape;111;g1e556793c78_0_654"/>
          <p:cNvPicPr preferRelativeResize="0"/>
          <p:nvPr/>
        </p:nvPicPr>
        <p:blipFill rotWithShape="1">
          <a:blip r:embed="rId12">
            <a:alphaModFix/>
          </a:blip>
          <a:srcRect b="0" l="0" r="0" t="0"/>
          <a:stretch/>
        </p:blipFill>
        <p:spPr>
          <a:xfrm>
            <a:off x="5509231" y="4995689"/>
            <a:ext cx="302792" cy="302792"/>
          </a:xfrm>
          <a:prstGeom prst="rect">
            <a:avLst/>
          </a:prstGeom>
          <a:noFill/>
          <a:ln>
            <a:noFill/>
          </a:ln>
        </p:spPr>
      </p:pic>
      <p:sp>
        <p:nvSpPr>
          <p:cNvPr id="112" name="Google Shape;112;g1e556793c78_0_654"/>
          <p:cNvSpPr/>
          <p:nvPr/>
        </p:nvSpPr>
        <p:spPr>
          <a:xfrm>
            <a:off x="170822" y="211015"/>
            <a:ext cx="1095228" cy="683316"/>
          </a:xfrm>
          <a:prstGeom prst="cloud">
            <a:avLst/>
          </a:prstGeom>
          <a:gradFill>
            <a:gsLst>
              <a:gs pos="0">
                <a:srgbClr val="FF932B"/>
              </a:gs>
              <a:gs pos="100000">
                <a:srgbClr val="FFB673"/>
              </a:gs>
            </a:gsLst>
            <a:lin ang="16200038" scaled="0"/>
          </a:gradFill>
          <a:ln cap="flat" cmpd="sng" w="9525">
            <a:solidFill>
              <a:srgbClr val="F5913F"/>
            </a:solidFill>
            <a:prstDash val="solid"/>
            <a:round/>
            <a:headEnd len="sm" w="sm" type="none"/>
            <a:tailEnd len="sm" w="sm" type="none"/>
          </a:ln>
          <a:effectLst>
            <a:outerShdw blurRad="40000" rotWithShape="0" dir="5400000" dist="23000">
              <a:srgbClr val="000000">
                <a:alpha val="3373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13" name="Google Shape;113;g1e556793c78_0_654"/>
          <p:cNvSpPr txBox="1"/>
          <p:nvPr/>
        </p:nvSpPr>
        <p:spPr>
          <a:xfrm>
            <a:off x="366765" y="367993"/>
            <a:ext cx="7035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grpSp>
        <p:nvGrpSpPr>
          <p:cNvPr id="114" name="Google Shape;114;g1e556793c78_0_654"/>
          <p:cNvGrpSpPr/>
          <p:nvPr/>
        </p:nvGrpSpPr>
        <p:grpSpPr>
          <a:xfrm>
            <a:off x="5540687" y="5346792"/>
            <a:ext cx="195949" cy="190734"/>
            <a:chOff x="170825" y="4598025"/>
            <a:chExt cx="1095300" cy="906961"/>
          </a:xfrm>
        </p:grpSpPr>
        <p:sp>
          <p:nvSpPr>
            <p:cNvPr id="115" name="Google Shape;115;g1e556793c78_0_654"/>
            <p:cNvSpPr/>
            <p:nvPr/>
          </p:nvSpPr>
          <p:spPr>
            <a:xfrm>
              <a:off x="170825" y="4598025"/>
              <a:ext cx="1095300" cy="886800"/>
            </a:xfrm>
            <a:prstGeom prst="rect">
              <a:avLst/>
            </a:prstGeom>
            <a:noFill/>
            <a:ln cap="flat" cmpd="sng" w="25400">
              <a:solidFill>
                <a:srgbClr val="F65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sp>
          <p:nvSpPr>
            <p:cNvPr id="116" name="Google Shape;116;g1e556793c78_0_654"/>
            <p:cNvSpPr/>
            <p:nvPr/>
          </p:nvSpPr>
          <p:spPr>
            <a:xfrm>
              <a:off x="499025" y="4856773"/>
              <a:ext cx="438900" cy="369300"/>
            </a:xfrm>
            <a:prstGeom prst="ellipse">
              <a:avLst/>
            </a:prstGeom>
            <a:noFill/>
            <a:ln cap="flat" cmpd="sng" w="25400">
              <a:solidFill>
                <a:srgbClr val="F65F0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FFFFFF"/>
                </a:solidFill>
                <a:latin typeface="Arial"/>
                <a:ea typeface="Arial"/>
                <a:cs typeface="Arial"/>
                <a:sym typeface="Arial"/>
              </a:endParaRPr>
            </a:p>
          </p:txBody>
        </p:sp>
        <p:cxnSp>
          <p:nvCxnSpPr>
            <p:cNvPr id="117" name="Google Shape;117;g1e556793c78_0_654"/>
            <p:cNvCxnSpPr>
              <a:stCxn id="115" idx="1"/>
              <a:endCxn id="115" idx="1"/>
            </p:cNvCxnSpPr>
            <p:nvPr/>
          </p:nvCxnSpPr>
          <p:spPr>
            <a:xfrm>
              <a:off x="170825" y="5041425"/>
              <a:ext cx="0" cy="0"/>
            </a:xfrm>
            <a:prstGeom prst="straightConnector1">
              <a:avLst/>
            </a:prstGeom>
            <a:noFill/>
            <a:ln cap="flat" cmpd="sng" w="19050">
              <a:solidFill>
                <a:srgbClr val="F65F03"/>
              </a:solidFill>
              <a:prstDash val="solid"/>
              <a:round/>
              <a:headEnd len="sm" w="sm" type="none"/>
              <a:tailEnd len="sm" w="sm" type="none"/>
            </a:ln>
          </p:spPr>
        </p:cxnSp>
        <p:cxnSp>
          <p:nvCxnSpPr>
            <p:cNvPr id="118" name="Google Shape;118;g1e556793c78_0_654"/>
            <p:cNvCxnSpPr>
              <a:stCxn id="116" idx="2"/>
              <a:endCxn id="115" idx="1"/>
            </p:cNvCxnSpPr>
            <p:nvPr/>
          </p:nvCxnSpPr>
          <p:spPr>
            <a:xfrm rot="10800000">
              <a:off x="170825" y="5041423"/>
              <a:ext cx="328200" cy="0"/>
            </a:xfrm>
            <a:prstGeom prst="straightConnector1">
              <a:avLst/>
            </a:prstGeom>
            <a:noFill/>
            <a:ln cap="flat" cmpd="sng" w="28575">
              <a:solidFill>
                <a:srgbClr val="F65F03"/>
              </a:solidFill>
              <a:prstDash val="solid"/>
              <a:round/>
              <a:headEnd len="sm" w="sm" type="none"/>
              <a:tailEnd len="sm" w="sm" type="none"/>
            </a:ln>
          </p:spPr>
        </p:cxnSp>
        <p:cxnSp>
          <p:nvCxnSpPr>
            <p:cNvPr id="119" name="Google Shape;119;g1e556793c78_0_654"/>
            <p:cNvCxnSpPr>
              <a:stCxn id="116" idx="0"/>
              <a:endCxn id="115" idx="0"/>
            </p:cNvCxnSpPr>
            <p:nvPr/>
          </p:nvCxnSpPr>
          <p:spPr>
            <a:xfrm rot="10800000">
              <a:off x="718475" y="4598173"/>
              <a:ext cx="0" cy="258600"/>
            </a:xfrm>
            <a:prstGeom prst="straightConnector1">
              <a:avLst/>
            </a:prstGeom>
            <a:noFill/>
            <a:ln cap="flat" cmpd="sng" w="28575">
              <a:solidFill>
                <a:srgbClr val="F65F03"/>
              </a:solidFill>
              <a:prstDash val="solid"/>
              <a:round/>
              <a:headEnd len="sm" w="sm" type="none"/>
              <a:tailEnd len="sm" w="sm" type="none"/>
            </a:ln>
          </p:spPr>
        </p:cxnSp>
        <p:cxnSp>
          <p:nvCxnSpPr>
            <p:cNvPr id="120" name="Google Shape;120;g1e556793c78_0_654"/>
            <p:cNvCxnSpPr/>
            <p:nvPr/>
          </p:nvCxnSpPr>
          <p:spPr>
            <a:xfrm rot="10800000">
              <a:off x="937925" y="5041423"/>
              <a:ext cx="328200" cy="0"/>
            </a:xfrm>
            <a:prstGeom prst="straightConnector1">
              <a:avLst/>
            </a:prstGeom>
            <a:noFill/>
            <a:ln cap="flat" cmpd="sng" w="28575">
              <a:solidFill>
                <a:srgbClr val="F65F03"/>
              </a:solidFill>
              <a:prstDash val="solid"/>
              <a:round/>
              <a:headEnd len="sm" w="sm" type="none"/>
              <a:tailEnd len="sm" w="sm" type="none"/>
            </a:ln>
          </p:spPr>
        </p:cxnSp>
        <p:cxnSp>
          <p:nvCxnSpPr>
            <p:cNvPr id="121" name="Google Shape;121;g1e556793c78_0_654"/>
            <p:cNvCxnSpPr/>
            <p:nvPr/>
          </p:nvCxnSpPr>
          <p:spPr>
            <a:xfrm rot="10800000">
              <a:off x="721725" y="5246386"/>
              <a:ext cx="0" cy="258600"/>
            </a:xfrm>
            <a:prstGeom prst="straightConnector1">
              <a:avLst/>
            </a:prstGeom>
            <a:noFill/>
            <a:ln cap="flat" cmpd="sng" w="28575">
              <a:solidFill>
                <a:srgbClr val="F65F03"/>
              </a:solidFill>
              <a:prstDash val="solid"/>
              <a:round/>
              <a:headEnd len="sm" w="sm" type="none"/>
              <a:tailEnd len="sm" w="sm" type="none"/>
            </a:ln>
          </p:spPr>
        </p:cxnSp>
      </p:gr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5" name="Shape 195"/>
        <p:cNvGrpSpPr/>
        <p:nvPr/>
      </p:nvGrpSpPr>
      <p:grpSpPr>
        <a:xfrm>
          <a:off x="0" y="0"/>
          <a:ext cx="0" cy="0"/>
          <a:chOff x="0" y="0"/>
          <a:chExt cx="0" cy="0"/>
        </a:xfrm>
      </p:grpSpPr>
      <p:sp>
        <p:nvSpPr>
          <p:cNvPr descr="Questions" id="196" name="Google Shape;196;p9"/>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1" name="Shape 201"/>
        <p:cNvGrpSpPr/>
        <p:nvPr/>
      </p:nvGrpSpPr>
      <p:grpSpPr>
        <a:xfrm>
          <a:off x="0" y="0"/>
          <a:ext cx="0" cy="0"/>
          <a:chOff x="0" y="0"/>
          <a:chExt cx="0" cy="0"/>
        </a:xfrm>
      </p:grpSpPr>
      <p:sp>
        <p:nvSpPr>
          <p:cNvPr descr="Questions" id="202" name="Google Shape;202;g1e556793c78_0_766"/>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03" name="Google Shape;203;g1e556793c78_0_766"/>
          <p:cNvSpPr txBox="1"/>
          <p:nvPr/>
        </p:nvSpPr>
        <p:spPr>
          <a:xfrm>
            <a:off x="983850" y="416675"/>
            <a:ext cx="7772100" cy="130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950">
                <a:latin typeface="Calibri"/>
                <a:ea typeface="Calibri"/>
                <a:cs typeface="Calibri"/>
                <a:sym typeface="Calibri"/>
              </a:rPr>
              <a:t>The result of another event is called its _________.</a:t>
            </a:r>
            <a:endParaRPr b="0" i="0" sz="3950" u="none" cap="none" strike="noStrike">
              <a:solidFill>
                <a:srgbClr val="000000"/>
              </a:solidFill>
              <a:latin typeface="Arial"/>
              <a:ea typeface="Arial"/>
              <a:cs typeface="Arial"/>
              <a:sym typeface="Arial"/>
            </a:endParaRPr>
          </a:p>
        </p:txBody>
      </p:sp>
      <p:pic>
        <p:nvPicPr>
          <p:cNvPr id="204" name="Google Shape;204;g1e556793c78_0_766"/>
          <p:cNvPicPr preferRelativeResize="0"/>
          <p:nvPr/>
        </p:nvPicPr>
        <p:blipFill>
          <a:blip r:embed="rId4">
            <a:alphaModFix/>
          </a:blip>
          <a:stretch>
            <a:fillRect/>
          </a:stretch>
        </p:blipFill>
        <p:spPr>
          <a:xfrm>
            <a:off x="4352475" y="2843013"/>
            <a:ext cx="4690550" cy="2460475"/>
          </a:xfrm>
          <a:prstGeom prst="rect">
            <a:avLst/>
          </a:prstGeom>
          <a:noFill/>
          <a:ln>
            <a:noFill/>
          </a:ln>
        </p:spPr>
      </p:pic>
      <p:sp>
        <p:nvSpPr>
          <p:cNvPr id="205" name="Google Shape;205;g1e556793c78_0_766"/>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Cause</a:t>
            </a:r>
            <a:endParaRPr sz="3950">
              <a:latin typeface="Calibri"/>
              <a:ea typeface="Calibri"/>
              <a:cs typeface="Calibri"/>
              <a:sym typeface="Calibri"/>
            </a:endParaRPr>
          </a:p>
          <a:p>
            <a:pPr indent="-479425" lvl="0" marL="457200" rtl="0" algn="l">
              <a:spcBef>
                <a:spcPts val="0"/>
              </a:spcBef>
              <a:spcAft>
                <a:spcPts val="0"/>
              </a:spcAft>
              <a:buSzPts val="3950"/>
              <a:buFont typeface="Calibri"/>
              <a:buAutoNum type="alphaLcPeriod"/>
            </a:pPr>
            <a:r>
              <a:rPr lang="en-US" sz="3950">
                <a:latin typeface="Calibri"/>
                <a:ea typeface="Calibri"/>
                <a:cs typeface="Calibri"/>
                <a:sym typeface="Calibri"/>
              </a:rPr>
              <a:t>Effect</a:t>
            </a:r>
            <a:endParaRPr sz="3950">
              <a:latin typeface="Calibri"/>
              <a:ea typeface="Calibri"/>
              <a:cs typeface="Calibri"/>
              <a:sym typeface="Calibri"/>
            </a:endParaRPr>
          </a:p>
          <a:p>
            <a:pPr indent="0" lvl="0" marL="457200" rtl="0" algn="l">
              <a:spcBef>
                <a:spcPts val="0"/>
              </a:spcBef>
              <a:spcAft>
                <a:spcPts val="0"/>
              </a:spcAft>
              <a:buNone/>
            </a:pPr>
            <a:r>
              <a:t/>
            </a:r>
            <a:endParaRPr sz="3950">
              <a:latin typeface="Calibri"/>
              <a:ea typeface="Calibri"/>
              <a:cs typeface="Calibri"/>
              <a:sym typeface="Calibri"/>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sp>
        <p:nvSpPr>
          <p:cNvPr descr="Questions" id="211" name="Google Shape;211;g1e556793c78_0_774"/>
          <p:cNvSpPr/>
          <p:nvPr/>
        </p:nvSpPr>
        <p:spPr>
          <a:xfrm>
            <a:off x="0" y="0"/>
            <a:ext cx="983700" cy="954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2" name="Google Shape;212;g1e556793c78_0_774"/>
          <p:cNvPicPr preferRelativeResize="0"/>
          <p:nvPr/>
        </p:nvPicPr>
        <p:blipFill>
          <a:blip r:embed="rId4">
            <a:alphaModFix/>
          </a:blip>
          <a:stretch>
            <a:fillRect/>
          </a:stretch>
        </p:blipFill>
        <p:spPr>
          <a:xfrm>
            <a:off x="4352475" y="2843013"/>
            <a:ext cx="4690550" cy="2460475"/>
          </a:xfrm>
          <a:prstGeom prst="rect">
            <a:avLst/>
          </a:prstGeom>
          <a:noFill/>
          <a:ln>
            <a:noFill/>
          </a:ln>
        </p:spPr>
      </p:pic>
      <p:sp>
        <p:nvSpPr>
          <p:cNvPr id="213" name="Google Shape;213;g1e556793c78_0_774"/>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79425" lvl="0" marL="457200" rtl="0" algn="l">
              <a:spcBef>
                <a:spcPts val="0"/>
              </a:spcBef>
              <a:spcAft>
                <a:spcPts val="0"/>
              </a:spcAft>
              <a:buClr>
                <a:srgbClr val="242424"/>
              </a:buClr>
              <a:buSzPts val="3950"/>
              <a:buFont typeface="Calibri"/>
              <a:buAutoNum type="alphaLcPeriod"/>
            </a:pPr>
            <a:r>
              <a:rPr lang="en-US" sz="3950">
                <a:solidFill>
                  <a:srgbClr val="242424"/>
                </a:solidFill>
                <a:latin typeface="Calibri"/>
                <a:ea typeface="Calibri"/>
                <a:cs typeface="Calibri"/>
                <a:sym typeface="Calibri"/>
              </a:rPr>
              <a:t>Cause</a:t>
            </a:r>
            <a:endParaRPr sz="3950">
              <a:solidFill>
                <a:srgbClr val="242424"/>
              </a:solidFill>
              <a:latin typeface="Calibri"/>
              <a:ea typeface="Calibri"/>
              <a:cs typeface="Calibri"/>
              <a:sym typeface="Calibri"/>
            </a:endParaRPr>
          </a:p>
          <a:p>
            <a:pPr indent="-479425" lvl="0" marL="457200" rtl="0" algn="l">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Effect</a:t>
            </a:r>
            <a:endParaRPr b="1" sz="3950">
              <a:solidFill>
                <a:srgbClr val="FF0000"/>
              </a:solidFill>
              <a:latin typeface="Calibri"/>
              <a:ea typeface="Calibri"/>
              <a:cs typeface="Calibri"/>
              <a:sym typeface="Calibri"/>
            </a:endParaRPr>
          </a:p>
          <a:p>
            <a:pPr indent="0" lvl="0" marL="457200" rtl="0" algn="l">
              <a:spcBef>
                <a:spcPts val="0"/>
              </a:spcBef>
              <a:spcAft>
                <a:spcPts val="0"/>
              </a:spcAft>
              <a:buNone/>
            </a:pPr>
            <a:r>
              <a:t/>
            </a:r>
            <a:endParaRPr sz="3950">
              <a:latin typeface="Calibri"/>
              <a:ea typeface="Calibri"/>
              <a:cs typeface="Calibri"/>
              <a:sym typeface="Calibri"/>
            </a:endParaRPr>
          </a:p>
        </p:txBody>
      </p:sp>
      <p:sp>
        <p:nvSpPr>
          <p:cNvPr id="214" name="Google Shape;214;g1e556793c78_0_774"/>
          <p:cNvSpPr txBox="1"/>
          <p:nvPr/>
        </p:nvSpPr>
        <p:spPr>
          <a:xfrm>
            <a:off x="983850" y="416675"/>
            <a:ext cx="7772100" cy="130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500"/>
              <a:buFont typeface="Arial"/>
              <a:buNone/>
            </a:pPr>
            <a:r>
              <a:rPr lang="en-US" sz="3950">
                <a:latin typeface="Calibri"/>
                <a:ea typeface="Calibri"/>
                <a:cs typeface="Calibri"/>
                <a:sym typeface="Calibri"/>
              </a:rPr>
              <a:t>The result of another event is called its _________.</a:t>
            </a:r>
            <a:endParaRPr b="0" i="0" sz="3950" u="none" cap="none" strike="noStrike">
              <a:solidFill>
                <a:srgbClr val="000000"/>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9" name="Shape 219"/>
        <p:cNvGrpSpPr/>
        <p:nvPr/>
      </p:nvGrpSpPr>
      <p:grpSpPr>
        <a:xfrm>
          <a:off x="0" y="0"/>
          <a:ext cx="0" cy="0"/>
          <a:chOff x="0" y="0"/>
          <a:chExt cx="0" cy="0"/>
        </a:xfrm>
      </p:grpSpPr>
      <p:sp>
        <p:nvSpPr>
          <p:cNvPr id="220" name="Google Shape;220;p10"/>
          <p:cNvSpPr txBox="1"/>
          <p:nvPr>
            <p:ph type="ctrTitle"/>
          </p:nvPr>
        </p:nvSpPr>
        <p:spPr>
          <a:xfrm>
            <a:off x="685800" y="440936"/>
            <a:ext cx="7772400" cy="1470025"/>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What are the steps that investigators follow to answer questions about the natural world called?</a:t>
            </a:r>
            <a:endParaRPr/>
          </a:p>
        </p:txBody>
      </p:sp>
      <p:sp>
        <p:nvSpPr>
          <p:cNvPr descr="Questions" id="221" name="Google Shape;221;p10"/>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22" name="Google Shape;222;p10"/>
          <p:cNvPicPr preferRelativeResize="0"/>
          <p:nvPr/>
        </p:nvPicPr>
        <p:blipFill rotWithShape="1">
          <a:blip r:embed="rId4">
            <a:alphaModFix/>
          </a:blip>
          <a:srcRect b="0" l="0" r="0" t="0"/>
          <a:stretch/>
        </p:blipFill>
        <p:spPr>
          <a:xfrm>
            <a:off x="6635975" y="2102786"/>
            <a:ext cx="2333209" cy="4642239"/>
          </a:xfrm>
          <a:prstGeom prst="rect">
            <a:avLst/>
          </a:prstGeom>
          <a:noFill/>
          <a:ln>
            <a:noFill/>
          </a:ln>
        </p:spPr>
      </p:pic>
      <p:sp>
        <p:nvSpPr>
          <p:cNvPr id="223" name="Google Shape;223;p10"/>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Hypothesis</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Experiment</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Scientific Method</a:t>
            </a:r>
            <a:endParaRPr b="0" i="0" sz="3950" u="none" cap="none" strike="noStrik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sp>
        <p:nvSpPr>
          <p:cNvPr id="229" name="Google Shape;229;g1e556793c78_0_858"/>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What are the steps that investigators follow to answer questions about the natural world called?</a:t>
            </a:r>
            <a:endParaRPr/>
          </a:p>
        </p:txBody>
      </p:sp>
      <p:sp>
        <p:nvSpPr>
          <p:cNvPr descr="Questions" id="230" name="Google Shape;230;g1e556793c78_0_85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31" name="Google Shape;231;g1e556793c78_0_858"/>
          <p:cNvPicPr preferRelativeResize="0"/>
          <p:nvPr/>
        </p:nvPicPr>
        <p:blipFill rotWithShape="1">
          <a:blip r:embed="rId4">
            <a:alphaModFix/>
          </a:blip>
          <a:srcRect b="0" l="0" r="0" t="0"/>
          <a:stretch/>
        </p:blipFill>
        <p:spPr>
          <a:xfrm>
            <a:off x="6635975" y="2102786"/>
            <a:ext cx="2333209" cy="4642239"/>
          </a:xfrm>
          <a:prstGeom prst="rect">
            <a:avLst/>
          </a:prstGeom>
          <a:noFill/>
          <a:ln>
            <a:noFill/>
          </a:ln>
        </p:spPr>
      </p:pic>
      <p:sp>
        <p:nvSpPr>
          <p:cNvPr id="232" name="Google Shape;232;g1e556793c78_0_858"/>
          <p:cNvSpPr txBox="1"/>
          <p:nvPr/>
        </p:nvSpPr>
        <p:spPr>
          <a:xfrm>
            <a:off x="685800" y="3074000"/>
            <a:ext cx="5025300" cy="2029800"/>
          </a:xfrm>
          <a:prstGeom prst="rect">
            <a:avLst/>
          </a:prstGeom>
          <a:noFill/>
          <a:ln>
            <a:noFill/>
          </a:ln>
        </p:spPr>
        <p:txBody>
          <a:bodyPr anchorCtr="0" anchor="t" bIns="91425" lIns="91425" spcFirstLastPara="1" rIns="91425" wrap="square" tIns="91425">
            <a:noAutofit/>
          </a:bodyPr>
          <a:lstStyle/>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Hypothesis</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000000"/>
              </a:buClr>
              <a:buSzPts val="3950"/>
              <a:buFont typeface="Calibri"/>
              <a:buAutoNum type="alphaLcPeriod"/>
            </a:pPr>
            <a:r>
              <a:rPr lang="en-US" sz="3950">
                <a:latin typeface="Calibri"/>
                <a:ea typeface="Calibri"/>
                <a:cs typeface="Calibri"/>
                <a:sym typeface="Calibri"/>
              </a:rPr>
              <a:t>Experiment</a:t>
            </a:r>
            <a:endParaRPr b="0" i="0" sz="3950" u="none" cap="none" strike="noStrike">
              <a:solidFill>
                <a:srgbClr val="000000"/>
              </a:solidFill>
              <a:latin typeface="Calibri"/>
              <a:ea typeface="Calibri"/>
              <a:cs typeface="Calibri"/>
              <a:sym typeface="Calibri"/>
            </a:endParaRPr>
          </a:p>
          <a:p>
            <a:pPr indent="-457200" lvl="0" marL="457200" marR="0" rtl="0" algn="l">
              <a:lnSpc>
                <a:spcPct val="100000"/>
              </a:lnSpc>
              <a:spcBef>
                <a:spcPts val="0"/>
              </a:spcBef>
              <a:spcAft>
                <a:spcPts val="0"/>
              </a:spcAft>
              <a:buClr>
                <a:srgbClr val="FF0000"/>
              </a:buClr>
              <a:buSzPts val="3950"/>
              <a:buFont typeface="Calibri"/>
              <a:buAutoNum type="alphaLcPeriod"/>
            </a:pPr>
            <a:r>
              <a:rPr b="1" lang="en-US" sz="3950">
                <a:solidFill>
                  <a:srgbClr val="FF0000"/>
                </a:solidFill>
                <a:latin typeface="Calibri"/>
                <a:ea typeface="Calibri"/>
                <a:cs typeface="Calibri"/>
                <a:sym typeface="Calibri"/>
              </a:rPr>
              <a:t>Scientific Method</a:t>
            </a:r>
            <a:endParaRPr b="1" i="0" sz="3950" u="none" cap="none" strike="noStrike">
              <a:solidFill>
                <a:srgbClr val="FF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7" name="Shape 237"/>
        <p:cNvGrpSpPr/>
        <p:nvPr/>
      </p:nvGrpSpPr>
      <p:grpSpPr>
        <a:xfrm>
          <a:off x="0" y="0"/>
          <a:ext cx="0" cy="0"/>
          <a:chOff x="0" y="0"/>
          <a:chExt cx="0" cy="0"/>
        </a:xfrm>
      </p:grpSpPr>
      <p:sp>
        <p:nvSpPr>
          <p:cNvPr id="238" name="Google Shape;238;g1e556793c78_0_948"/>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Label the three kinds of variables</a:t>
            </a:r>
            <a:endParaRPr/>
          </a:p>
        </p:txBody>
      </p:sp>
      <p:sp>
        <p:nvSpPr>
          <p:cNvPr descr="Questions" id="239" name="Google Shape;239;g1e556793c78_0_94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40" name="Google Shape;240;g1e556793c78_0_948"/>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241" name="Google Shape;241;g1e556793c78_0_948"/>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242" name="Google Shape;242;g1e556793c78_0_948"/>
          <p:cNvPicPr preferRelativeResize="0"/>
          <p:nvPr/>
        </p:nvPicPr>
        <p:blipFill>
          <a:blip r:embed="rId6">
            <a:alphaModFix/>
          </a:blip>
          <a:stretch>
            <a:fillRect/>
          </a:stretch>
        </p:blipFill>
        <p:spPr>
          <a:xfrm>
            <a:off x="3558025" y="3543329"/>
            <a:ext cx="1237975" cy="1321478"/>
          </a:xfrm>
          <a:prstGeom prst="rect">
            <a:avLst/>
          </a:prstGeom>
          <a:noFill/>
          <a:ln>
            <a:noFill/>
          </a:ln>
        </p:spPr>
      </p:pic>
      <p:pic>
        <p:nvPicPr>
          <p:cNvPr id="243" name="Google Shape;243;g1e556793c78_0_948"/>
          <p:cNvPicPr preferRelativeResize="0"/>
          <p:nvPr/>
        </p:nvPicPr>
        <p:blipFill>
          <a:blip r:embed="rId7">
            <a:alphaModFix/>
          </a:blip>
          <a:stretch>
            <a:fillRect/>
          </a:stretch>
        </p:blipFill>
        <p:spPr>
          <a:xfrm>
            <a:off x="6266799" y="2896462"/>
            <a:ext cx="2445200" cy="18409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g1e556793c78_0_1036"/>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Label the three kinds of variables</a:t>
            </a:r>
            <a:endParaRPr/>
          </a:p>
        </p:txBody>
      </p:sp>
      <p:sp>
        <p:nvSpPr>
          <p:cNvPr descr="Questions" id="250" name="Google Shape;250;g1e556793c78_0_103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51" name="Google Shape;251;g1e556793c78_0_1036"/>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252" name="Google Shape;252;g1e556793c78_0_1036"/>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253" name="Google Shape;253;g1e556793c78_0_1036"/>
          <p:cNvPicPr preferRelativeResize="0"/>
          <p:nvPr/>
        </p:nvPicPr>
        <p:blipFill>
          <a:blip r:embed="rId6">
            <a:alphaModFix/>
          </a:blip>
          <a:stretch>
            <a:fillRect/>
          </a:stretch>
        </p:blipFill>
        <p:spPr>
          <a:xfrm>
            <a:off x="3558025" y="3543329"/>
            <a:ext cx="1237975" cy="1321478"/>
          </a:xfrm>
          <a:prstGeom prst="rect">
            <a:avLst/>
          </a:prstGeom>
          <a:noFill/>
          <a:ln>
            <a:noFill/>
          </a:ln>
        </p:spPr>
      </p:pic>
      <p:pic>
        <p:nvPicPr>
          <p:cNvPr id="254" name="Google Shape;254;g1e556793c78_0_1036"/>
          <p:cNvPicPr preferRelativeResize="0"/>
          <p:nvPr/>
        </p:nvPicPr>
        <p:blipFill>
          <a:blip r:embed="rId7">
            <a:alphaModFix/>
          </a:blip>
          <a:stretch>
            <a:fillRect/>
          </a:stretch>
        </p:blipFill>
        <p:spPr>
          <a:xfrm>
            <a:off x="6266799" y="2896462"/>
            <a:ext cx="2445200" cy="1840975"/>
          </a:xfrm>
          <a:prstGeom prst="rect">
            <a:avLst/>
          </a:prstGeom>
          <a:noFill/>
          <a:ln>
            <a:noFill/>
          </a:ln>
        </p:spPr>
      </p:pic>
      <p:sp>
        <p:nvSpPr>
          <p:cNvPr id="255" name="Google Shape;255;g1e556793c78_0_1036"/>
          <p:cNvSpPr txBox="1"/>
          <p:nvPr/>
        </p:nvSpPr>
        <p:spPr>
          <a:xfrm>
            <a:off x="352963" y="5163200"/>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Independent </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p:txBody>
      </p:sp>
      <p:sp>
        <p:nvSpPr>
          <p:cNvPr id="256" name="Google Shape;256;g1e556793c78_0_1036"/>
          <p:cNvSpPr txBox="1"/>
          <p:nvPr/>
        </p:nvSpPr>
        <p:spPr>
          <a:xfrm>
            <a:off x="3172788" y="51364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Dependent</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p:txBody>
      </p:sp>
      <p:sp>
        <p:nvSpPr>
          <p:cNvPr id="257" name="Google Shape;257;g1e556793c78_0_1036"/>
          <p:cNvSpPr txBox="1"/>
          <p:nvPr/>
        </p:nvSpPr>
        <p:spPr>
          <a:xfrm>
            <a:off x="5992613" y="51364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Control</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t/>
            </a:r>
            <a:endParaRPr sz="3200">
              <a:solidFill>
                <a:srgbClr val="FF0000"/>
              </a:solidFill>
              <a:latin typeface="Calibri"/>
              <a:ea typeface="Calibri"/>
              <a:cs typeface="Calibri"/>
              <a:sym typeface="Calibri"/>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2" name="Shape 262"/>
        <p:cNvGrpSpPr/>
        <p:nvPr/>
      </p:nvGrpSpPr>
      <p:grpSpPr>
        <a:xfrm>
          <a:off x="0" y="0"/>
          <a:ext cx="0" cy="0"/>
          <a:chOff x="0" y="0"/>
          <a:chExt cx="0" cy="0"/>
        </a:xfrm>
      </p:grpSpPr>
      <p:sp>
        <p:nvSpPr>
          <p:cNvPr descr="Questions" id="263" name="Google Shape;263;g1e556793c78_0_104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4" name="Google Shape;264;g1e556793c78_0_1049"/>
          <p:cNvSpPr txBox="1"/>
          <p:nvPr/>
        </p:nvSpPr>
        <p:spPr>
          <a:xfrm>
            <a:off x="609600" y="618970"/>
            <a:ext cx="8305800" cy="1686900"/>
          </a:xfrm>
          <a:prstGeom prst="rect">
            <a:avLst/>
          </a:prstGeom>
          <a:noFill/>
          <a:ln>
            <a:noFill/>
          </a:ln>
        </p:spPr>
        <p:txBody>
          <a:bodyPr anchorCtr="0" anchor="t" bIns="45700" lIns="91425" spcFirstLastPara="1" rIns="91425" wrap="square" tIns="45700">
            <a:normAutofit lnSpcReduction="20000"/>
          </a:bodyPr>
          <a:lstStyle/>
          <a:p>
            <a:pPr indent="0" lvl="0" marL="0" marR="0" rtl="0" algn="ctr">
              <a:lnSpc>
                <a:spcPct val="100000"/>
              </a:lnSpc>
              <a:spcBef>
                <a:spcPts val="0"/>
              </a:spcBef>
              <a:spcAft>
                <a:spcPts val="0"/>
              </a:spcAft>
              <a:buClr>
                <a:schemeClr val="dk1"/>
              </a:buClr>
              <a:buSzPts val="3600"/>
              <a:buFont typeface="Calibri"/>
              <a:buNone/>
            </a:pPr>
            <a:r>
              <a:rPr lang="en-US" sz="3950">
                <a:solidFill>
                  <a:schemeClr val="dk1"/>
                </a:solidFill>
                <a:latin typeface="Calibri"/>
                <a:ea typeface="Calibri"/>
                <a:cs typeface="Calibri"/>
                <a:sym typeface="Calibri"/>
              </a:rPr>
              <a:t>An independent variable is the part of the experiment that the scientist _________ or _________.</a:t>
            </a:r>
            <a:endParaRPr b="0" i="0" sz="3950" u="none" cap="none" strike="noStrike">
              <a:solidFill>
                <a:srgbClr val="000000"/>
              </a:solidFill>
              <a:latin typeface="Arial"/>
              <a:ea typeface="Arial"/>
              <a:cs typeface="Arial"/>
              <a:sym typeface="Arial"/>
            </a:endParaRPr>
          </a:p>
        </p:txBody>
      </p:sp>
      <p:pic>
        <p:nvPicPr>
          <p:cNvPr id="265" name="Google Shape;265;g1e556793c78_0_1049"/>
          <p:cNvPicPr preferRelativeResize="0"/>
          <p:nvPr/>
        </p:nvPicPr>
        <p:blipFill rotWithShape="1">
          <a:blip r:embed="rId4">
            <a:alphaModFix/>
          </a:blip>
          <a:srcRect b="15855" l="0" r="0" t="23765"/>
          <a:stretch/>
        </p:blipFill>
        <p:spPr>
          <a:xfrm>
            <a:off x="1263675" y="2736575"/>
            <a:ext cx="6616650" cy="29963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sp>
        <p:nvSpPr>
          <p:cNvPr descr="Questions" id="271" name="Google Shape;271;g1e556793c78_0_1056"/>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72" name="Google Shape;272;g1e556793c78_0_1056"/>
          <p:cNvSpPr txBox="1"/>
          <p:nvPr/>
        </p:nvSpPr>
        <p:spPr>
          <a:xfrm>
            <a:off x="609600" y="618970"/>
            <a:ext cx="8305800" cy="1686900"/>
          </a:xfrm>
          <a:prstGeom prst="rect">
            <a:avLst/>
          </a:prstGeom>
          <a:noFill/>
          <a:ln>
            <a:noFill/>
          </a:ln>
        </p:spPr>
        <p:txBody>
          <a:bodyPr anchorCtr="0" anchor="t" bIns="45700" lIns="91425" spcFirstLastPara="1" rIns="91425" wrap="square" tIns="45700">
            <a:normAutofit lnSpcReduction="20000"/>
          </a:bodyPr>
          <a:lstStyle/>
          <a:p>
            <a:pPr indent="0" lvl="0" marL="0" marR="0" rtl="0" algn="ctr">
              <a:lnSpc>
                <a:spcPct val="100000"/>
              </a:lnSpc>
              <a:spcBef>
                <a:spcPts val="0"/>
              </a:spcBef>
              <a:spcAft>
                <a:spcPts val="0"/>
              </a:spcAft>
              <a:buClr>
                <a:schemeClr val="dk1"/>
              </a:buClr>
              <a:buSzPts val="3600"/>
              <a:buFont typeface="Calibri"/>
              <a:buNone/>
            </a:pPr>
            <a:r>
              <a:rPr lang="en-US" sz="3950">
                <a:solidFill>
                  <a:schemeClr val="dk1"/>
                </a:solidFill>
                <a:latin typeface="Calibri"/>
                <a:ea typeface="Calibri"/>
                <a:cs typeface="Calibri"/>
                <a:sym typeface="Calibri"/>
              </a:rPr>
              <a:t>An independent variable is the part of the experiment that the scientist </a:t>
            </a:r>
            <a:r>
              <a:rPr lang="en-US" sz="3950" u="sng">
                <a:solidFill>
                  <a:srgbClr val="FF0000"/>
                </a:solidFill>
                <a:latin typeface="Calibri"/>
                <a:ea typeface="Calibri"/>
                <a:cs typeface="Calibri"/>
                <a:sym typeface="Calibri"/>
              </a:rPr>
              <a:t>controls</a:t>
            </a:r>
            <a:r>
              <a:rPr lang="en-US" sz="3950">
                <a:solidFill>
                  <a:schemeClr val="dk1"/>
                </a:solidFill>
                <a:latin typeface="Calibri"/>
                <a:ea typeface="Calibri"/>
                <a:cs typeface="Calibri"/>
                <a:sym typeface="Calibri"/>
              </a:rPr>
              <a:t> or </a:t>
            </a:r>
            <a:r>
              <a:rPr lang="en-US" sz="3950" u="sng">
                <a:solidFill>
                  <a:srgbClr val="FF0000"/>
                </a:solidFill>
                <a:latin typeface="Calibri"/>
                <a:ea typeface="Calibri"/>
                <a:cs typeface="Calibri"/>
                <a:sym typeface="Calibri"/>
              </a:rPr>
              <a:t>changes</a:t>
            </a:r>
            <a:r>
              <a:rPr lang="en-US" sz="3950">
                <a:solidFill>
                  <a:schemeClr val="dk1"/>
                </a:solidFill>
                <a:latin typeface="Calibri"/>
                <a:ea typeface="Calibri"/>
                <a:cs typeface="Calibri"/>
                <a:sym typeface="Calibri"/>
              </a:rPr>
              <a:t>.</a:t>
            </a:r>
            <a:endParaRPr b="0" i="0" sz="3950" u="none" cap="none" strike="noStrike">
              <a:solidFill>
                <a:srgbClr val="000000"/>
              </a:solidFill>
              <a:latin typeface="Arial"/>
              <a:ea typeface="Arial"/>
              <a:cs typeface="Arial"/>
              <a:sym typeface="Arial"/>
            </a:endParaRPr>
          </a:p>
        </p:txBody>
      </p:sp>
      <p:pic>
        <p:nvPicPr>
          <p:cNvPr id="273" name="Google Shape;273;g1e556793c78_0_1056"/>
          <p:cNvPicPr preferRelativeResize="0"/>
          <p:nvPr/>
        </p:nvPicPr>
        <p:blipFill rotWithShape="1">
          <a:blip r:embed="rId4">
            <a:alphaModFix/>
          </a:blip>
          <a:srcRect b="15855" l="0" r="0" t="23765"/>
          <a:stretch/>
        </p:blipFill>
        <p:spPr>
          <a:xfrm>
            <a:off x="1263675" y="2736575"/>
            <a:ext cx="6616650" cy="29963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8" name="Shape 278"/>
        <p:cNvGrpSpPr/>
        <p:nvPr/>
      </p:nvGrpSpPr>
      <p:grpSpPr>
        <a:xfrm>
          <a:off x="0" y="0"/>
          <a:ext cx="0" cy="0"/>
          <a:chOff x="0" y="0"/>
          <a:chExt cx="0" cy="0"/>
        </a:xfrm>
      </p:grpSpPr>
      <p:sp>
        <p:nvSpPr>
          <p:cNvPr id="279" name="Google Shape;279;p14"/>
          <p:cNvSpPr txBox="1"/>
          <p:nvPr/>
        </p:nvSpPr>
        <p:spPr>
          <a:xfrm>
            <a:off x="909000" y="881375"/>
            <a:ext cx="7326000" cy="1108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6600"/>
              <a:buFont typeface="Arial"/>
              <a:buNone/>
            </a:pPr>
            <a:r>
              <a:rPr b="1" lang="en-US" sz="6600">
                <a:solidFill>
                  <a:schemeClr val="dk1"/>
                </a:solidFill>
                <a:latin typeface="Calibri"/>
                <a:ea typeface="Calibri"/>
                <a:cs typeface="Calibri"/>
                <a:sym typeface="Calibri"/>
              </a:rPr>
              <a:t>Dependent </a:t>
            </a:r>
            <a:r>
              <a:rPr b="1" i="0" lang="en-US" sz="6600" u="none" cap="none" strike="noStrike">
                <a:solidFill>
                  <a:schemeClr val="dk1"/>
                </a:solidFill>
                <a:latin typeface="Calibri"/>
                <a:ea typeface="Calibri"/>
                <a:cs typeface="Calibri"/>
                <a:sym typeface="Calibri"/>
              </a:rPr>
              <a:t>Variable</a:t>
            </a:r>
            <a:endParaRPr b="0" i="0" sz="1400" u="none" cap="none" strike="noStrike">
              <a:solidFill>
                <a:srgbClr val="000000"/>
              </a:solidFill>
              <a:latin typeface="Arial"/>
              <a:ea typeface="Arial"/>
              <a:cs typeface="Arial"/>
              <a:sym typeface="Arial"/>
            </a:endParaRPr>
          </a:p>
        </p:txBody>
      </p:sp>
      <p:sp>
        <p:nvSpPr>
          <p:cNvPr descr="Artificial Intelligence" id="280" name="Google Shape;280;p14"/>
          <p:cNvSpPr/>
          <p:nvPr/>
        </p:nvSpPr>
        <p:spPr>
          <a:xfrm>
            <a:off x="1432781" y="2468252"/>
            <a:ext cx="3326789" cy="309489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81" name="Google Shape;281;p14"/>
          <p:cNvPicPr preferRelativeResize="0"/>
          <p:nvPr/>
        </p:nvPicPr>
        <p:blipFill rotWithShape="1">
          <a:blip r:embed="rId4">
            <a:alphaModFix/>
          </a:blip>
          <a:srcRect b="0" l="0" r="0" t="0"/>
          <a:stretch/>
        </p:blipFill>
        <p:spPr>
          <a:xfrm>
            <a:off x="4572000" y="2595544"/>
            <a:ext cx="2840308" cy="2840308"/>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6" name="Shape 126"/>
        <p:cNvGrpSpPr/>
        <p:nvPr/>
      </p:nvGrpSpPr>
      <p:grpSpPr>
        <a:xfrm>
          <a:off x="0" y="0"/>
          <a:ext cx="0" cy="0"/>
          <a:chOff x="0" y="0"/>
          <a:chExt cx="0" cy="0"/>
        </a:xfrm>
      </p:grpSpPr>
      <p:sp>
        <p:nvSpPr>
          <p:cNvPr id="127" name="Google Shape;127;p2"/>
          <p:cNvSpPr txBox="1"/>
          <p:nvPr/>
        </p:nvSpPr>
        <p:spPr>
          <a:xfrm>
            <a:off x="1828800" y="211015"/>
            <a:ext cx="5486400" cy="30783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8800"/>
              <a:buFont typeface="Arial"/>
              <a:buNone/>
            </a:pPr>
            <a:r>
              <a:rPr lang="en-US" sz="8800">
                <a:solidFill>
                  <a:schemeClr val="dk1"/>
                </a:solidFill>
                <a:latin typeface="Calibri"/>
                <a:ea typeface="Calibri"/>
                <a:cs typeface="Calibri"/>
                <a:sym typeface="Calibri"/>
              </a:rPr>
              <a:t>Dependent Variable</a:t>
            </a:r>
            <a:endParaRPr b="0" i="0" sz="14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alibri"/>
              <a:ea typeface="Calibri"/>
              <a:cs typeface="Calibri"/>
              <a:sym typeface="Calibri"/>
            </a:endParaRPr>
          </a:p>
        </p:txBody>
      </p:sp>
      <p:sp>
        <p:nvSpPr>
          <p:cNvPr id="128" name="Google Shape;128;p2"/>
          <p:cNvSpPr/>
          <p:nvPr/>
        </p:nvSpPr>
        <p:spPr>
          <a:xfrm>
            <a:off x="170822" y="211015"/>
            <a:ext cx="1095270" cy="683288"/>
          </a:xfrm>
          <a:prstGeom prst="cloud">
            <a:avLst/>
          </a:prstGeom>
          <a:gradFill>
            <a:gsLst>
              <a:gs pos="0">
                <a:srgbClr val="FF932B"/>
              </a:gs>
              <a:gs pos="100000">
                <a:srgbClr val="FFB673"/>
              </a:gs>
            </a:gsLst>
            <a:lin ang="16200000" scaled="0"/>
          </a:gradFill>
          <a:ln cap="flat" cmpd="sng" w="9525">
            <a:solidFill>
              <a:srgbClr val="F5913F"/>
            </a:solidFill>
            <a:prstDash val="solid"/>
            <a:round/>
            <a:headEnd len="sm" w="sm" type="none"/>
            <a:tailEnd len="sm" w="sm" type="none"/>
          </a:ln>
          <a:effectLst>
            <a:outerShdw blurRad="40000" rotWithShape="0" dir="5400000" dist="23000">
              <a:srgbClr val="000000">
                <a:alpha val="33725"/>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129" name="Google Shape;129;p2"/>
          <p:cNvSpPr txBox="1"/>
          <p:nvPr/>
        </p:nvSpPr>
        <p:spPr>
          <a:xfrm>
            <a:off x="366765" y="367993"/>
            <a:ext cx="703384"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1" i="0" lang="en-US" sz="1800" u="none" cap="none" strike="noStrike">
                <a:solidFill>
                  <a:schemeClr val="lt1"/>
                </a:solidFill>
                <a:latin typeface="Calibri"/>
                <a:ea typeface="Calibri"/>
                <a:cs typeface="Calibri"/>
                <a:sym typeface="Calibri"/>
              </a:rPr>
              <a:t>Intro</a:t>
            </a:r>
            <a:endParaRPr b="0" i="0" sz="1400" u="none" cap="none" strike="noStrike">
              <a:solidFill>
                <a:srgbClr val="000000"/>
              </a:solidFill>
              <a:latin typeface="Arial"/>
              <a:ea typeface="Arial"/>
              <a:cs typeface="Arial"/>
              <a:sym typeface="Arial"/>
            </a:endParaRPr>
          </a:p>
        </p:txBody>
      </p:sp>
      <p:pic>
        <p:nvPicPr>
          <p:cNvPr id="130" name="Google Shape;130;p2"/>
          <p:cNvPicPr preferRelativeResize="0"/>
          <p:nvPr/>
        </p:nvPicPr>
        <p:blipFill rotWithShape="1">
          <a:blip r:embed="rId3">
            <a:alphaModFix/>
          </a:blip>
          <a:srcRect b="16526" l="0" r="0" t="24238"/>
          <a:stretch/>
        </p:blipFill>
        <p:spPr>
          <a:xfrm>
            <a:off x="968400" y="3289325"/>
            <a:ext cx="7437676" cy="330412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6" name="Shape 286"/>
        <p:cNvGrpSpPr/>
        <p:nvPr/>
      </p:nvGrpSpPr>
      <p:grpSpPr>
        <a:xfrm>
          <a:off x="0" y="0"/>
          <a:ext cx="0" cy="0"/>
          <a:chOff x="0" y="0"/>
          <a:chExt cx="0" cy="0"/>
        </a:xfrm>
      </p:grpSpPr>
      <p:sp>
        <p:nvSpPr>
          <p:cNvPr id="287" name="Google Shape;287;p15"/>
          <p:cNvSpPr txBox="1"/>
          <p:nvPr>
            <p:ph type="title"/>
          </p:nvPr>
        </p:nvSpPr>
        <p:spPr>
          <a:xfrm>
            <a:off x="324464" y="546178"/>
            <a:ext cx="8819536" cy="1686897"/>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Dependent </a:t>
            </a:r>
            <a:r>
              <a:rPr b="1" lang="en-US" u="sng"/>
              <a:t>Variable:</a:t>
            </a:r>
            <a:r>
              <a:rPr b="1" lang="en-US"/>
              <a:t> </a:t>
            </a:r>
            <a:r>
              <a:rPr lang="en-US"/>
              <a:t> the part of an </a:t>
            </a:r>
            <a:r>
              <a:rPr lang="en-US"/>
              <a:t>experiment</a:t>
            </a:r>
            <a:r>
              <a:rPr lang="en-US"/>
              <a:t> that is being measured or observed to see how it changes.</a:t>
            </a:r>
            <a:endParaRPr/>
          </a:p>
        </p:txBody>
      </p:sp>
      <p:sp>
        <p:nvSpPr>
          <p:cNvPr descr="Artificial Intelligence" id="288" name="Google Shape;288;p15"/>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289" name="Google Shape;289;p15"/>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pic>
        <p:nvPicPr>
          <p:cNvPr id="290" name="Google Shape;290;p15"/>
          <p:cNvPicPr preferRelativeResize="0"/>
          <p:nvPr/>
        </p:nvPicPr>
        <p:blipFill rotWithShape="1">
          <a:blip r:embed="rId5">
            <a:alphaModFix/>
          </a:blip>
          <a:srcRect b="16526" l="0" r="0" t="24238"/>
          <a:stretch/>
        </p:blipFill>
        <p:spPr>
          <a:xfrm>
            <a:off x="1015400" y="2821275"/>
            <a:ext cx="7437676" cy="330412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5" name="Shape 295"/>
        <p:cNvGrpSpPr/>
        <p:nvPr/>
      </p:nvGrpSpPr>
      <p:grpSpPr>
        <a:xfrm>
          <a:off x="0" y="0"/>
          <a:ext cx="0" cy="0"/>
          <a:chOff x="0" y="0"/>
          <a:chExt cx="0" cy="0"/>
        </a:xfrm>
      </p:grpSpPr>
      <p:sp>
        <p:nvSpPr>
          <p:cNvPr descr="Questions" id="296" name="Google Shape;296;gdd2cd27f20_0_8"/>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descr="Questions" id="302" name="Google Shape;302;gdd2cd27f20_0_1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03" name="Google Shape;303;gdd2cd27f20_0_13"/>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The dependent variable is</a:t>
            </a:r>
            <a:r>
              <a:rPr lang="en-US"/>
              <a:t> the part of an experiment that is being __________or ______________to see how it changes.</a:t>
            </a:r>
            <a:endParaRPr/>
          </a:p>
        </p:txBody>
      </p:sp>
      <p:pic>
        <p:nvPicPr>
          <p:cNvPr id="304" name="Google Shape;304;gdd2cd27f20_0_13"/>
          <p:cNvPicPr preferRelativeResize="0"/>
          <p:nvPr/>
        </p:nvPicPr>
        <p:blipFill rotWithShape="1">
          <a:blip r:embed="rId4">
            <a:alphaModFix/>
          </a:blip>
          <a:srcRect b="16526" l="0" r="0" t="24238"/>
          <a:stretch/>
        </p:blipFill>
        <p:spPr>
          <a:xfrm>
            <a:off x="1015400" y="2821275"/>
            <a:ext cx="7437676" cy="330412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9" name="Shape 309"/>
        <p:cNvGrpSpPr/>
        <p:nvPr/>
      </p:nvGrpSpPr>
      <p:grpSpPr>
        <a:xfrm>
          <a:off x="0" y="0"/>
          <a:ext cx="0" cy="0"/>
          <a:chOff x="0" y="0"/>
          <a:chExt cx="0" cy="0"/>
        </a:xfrm>
      </p:grpSpPr>
      <p:sp>
        <p:nvSpPr>
          <p:cNvPr descr="Questions" id="310" name="Google Shape;310;g1e556793c78_0_1144"/>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1" name="Google Shape;311;g1e556793c78_0_1144"/>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The dependent variable is the part of an experiment that is being </a:t>
            </a:r>
            <a:r>
              <a:rPr b="1" lang="en-US" u="sng">
                <a:solidFill>
                  <a:srgbClr val="FF0000"/>
                </a:solidFill>
              </a:rPr>
              <a:t>measured</a:t>
            </a:r>
            <a:r>
              <a:rPr lang="en-US"/>
              <a:t> or </a:t>
            </a:r>
            <a:r>
              <a:rPr b="1" lang="en-US" u="sng">
                <a:solidFill>
                  <a:srgbClr val="FF0000"/>
                </a:solidFill>
              </a:rPr>
              <a:t>observed</a:t>
            </a:r>
            <a:r>
              <a:rPr lang="en-US"/>
              <a:t> to see how it changes.</a:t>
            </a:r>
            <a:endParaRPr/>
          </a:p>
        </p:txBody>
      </p:sp>
      <p:pic>
        <p:nvPicPr>
          <p:cNvPr id="312" name="Google Shape;312;g1e556793c78_0_1144"/>
          <p:cNvPicPr preferRelativeResize="0"/>
          <p:nvPr/>
        </p:nvPicPr>
        <p:blipFill rotWithShape="1">
          <a:blip r:embed="rId4">
            <a:alphaModFix/>
          </a:blip>
          <a:srcRect b="16526" l="0" r="0" t="24238"/>
          <a:stretch/>
        </p:blipFill>
        <p:spPr>
          <a:xfrm>
            <a:off x="1015400" y="2821275"/>
            <a:ext cx="7437676" cy="33041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7" name="Shape 317"/>
        <p:cNvGrpSpPr/>
        <p:nvPr/>
      </p:nvGrpSpPr>
      <p:grpSpPr>
        <a:xfrm>
          <a:off x="0" y="0"/>
          <a:ext cx="0" cy="0"/>
          <a:chOff x="0" y="0"/>
          <a:chExt cx="0" cy="0"/>
        </a:xfrm>
      </p:grpSpPr>
      <p:pic>
        <p:nvPicPr>
          <p:cNvPr id="318" name="Google Shape;318;p16"/>
          <p:cNvPicPr preferRelativeResize="0"/>
          <p:nvPr/>
        </p:nvPicPr>
        <p:blipFill rotWithShape="1">
          <a:blip r:embed="rId3">
            <a:alphaModFix/>
          </a:blip>
          <a:srcRect b="0" l="0" r="0" t="0"/>
          <a:stretch/>
        </p:blipFill>
        <p:spPr>
          <a:xfrm>
            <a:off x="0" y="406400"/>
            <a:ext cx="9144000" cy="6035566"/>
          </a:xfrm>
          <a:prstGeom prst="rect">
            <a:avLst/>
          </a:prstGeom>
          <a:noFill/>
          <a:ln>
            <a:noFill/>
          </a:ln>
        </p:spPr>
      </p:pic>
      <p:sp>
        <p:nvSpPr>
          <p:cNvPr descr="Artificial Intelligence" id="319" name="Google Shape;319;p16"/>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descr="Artificial Intelligence" id="325" name="Google Shape;325;g1e556793c78_0_115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26" name="Google Shape;326;g1e556793c78_0_1153"/>
          <p:cNvPicPr preferRelativeResize="0"/>
          <p:nvPr/>
        </p:nvPicPr>
        <p:blipFill>
          <a:blip r:embed="rId4">
            <a:alphaModFix/>
          </a:blip>
          <a:stretch>
            <a:fillRect/>
          </a:stretch>
        </p:blipFill>
        <p:spPr>
          <a:xfrm>
            <a:off x="747195" y="2968396"/>
            <a:ext cx="2888376" cy="2255150"/>
          </a:xfrm>
          <a:prstGeom prst="rect">
            <a:avLst/>
          </a:prstGeom>
          <a:noFill/>
          <a:ln>
            <a:noFill/>
          </a:ln>
        </p:spPr>
      </p:pic>
      <p:pic>
        <p:nvPicPr>
          <p:cNvPr id="327" name="Google Shape;327;g1e556793c78_0_1153"/>
          <p:cNvPicPr preferRelativeResize="0"/>
          <p:nvPr/>
        </p:nvPicPr>
        <p:blipFill>
          <a:blip r:embed="rId5">
            <a:alphaModFix/>
          </a:blip>
          <a:stretch>
            <a:fillRect/>
          </a:stretch>
        </p:blipFill>
        <p:spPr>
          <a:xfrm>
            <a:off x="5853749" y="3674662"/>
            <a:ext cx="2735976" cy="1159938"/>
          </a:xfrm>
          <a:prstGeom prst="rect">
            <a:avLst/>
          </a:prstGeom>
          <a:noFill/>
          <a:ln>
            <a:noFill/>
          </a:ln>
        </p:spPr>
      </p:pic>
      <p:pic>
        <p:nvPicPr>
          <p:cNvPr id="328" name="Google Shape;328;g1e556793c78_0_1153"/>
          <p:cNvPicPr preferRelativeResize="0"/>
          <p:nvPr/>
        </p:nvPicPr>
        <p:blipFill>
          <a:blip r:embed="rId6">
            <a:alphaModFix/>
          </a:blip>
          <a:stretch>
            <a:fillRect/>
          </a:stretch>
        </p:blipFill>
        <p:spPr>
          <a:xfrm>
            <a:off x="430623" y="1212382"/>
            <a:ext cx="1393198" cy="1393198"/>
          </a:xfrm>
          <a:prstGeom prst="rect">
            <a:avLst/>
          </a:prstGeom>
          <a:noFill/>
          <a:ln>
            <a:noFill/>
          </a:ln>
        </p:spPr>
      </p:pic>
      <p:pic>
        <p:nvPicPr>
          <p:cNvPr id="329" name="Google Shape;329;g1e556793c78_0_1153"/>
          <p:cNvPicPr preferRelativeResize="0"/>
          <p:nvPr/>
        </p:nvPicPr>
        <p:blipFill>
          <a:blip r:embed="rId7">
            <a:alphaModFix/>
          </a:blip>
          <a:stretch>
            <a:fillRect/>
          </a:stretch>
        </p:blipFill>
        <p:spPr>
          <a:xfrm>
            <a:off x="3673096" y="2357438"/>
            <a:ext cx="2143125" cy="2143125"/>
          </a:xfrm>
          <a:prstGeom prst="rect">
            <a:avLst/>
          </a:prstGeom>
          <a:noFill/>
          <a:ln>
            <a:noFill/>
          </a:ln>
        </p:spPr>
      </p:pic>
      <p:sp>
        <p:nvSpPr>
          <p:cNvPr id="330" name="Google Shape;330;g1e556793c78_0_1153"/>
          <p:cNvSpPr txBox="1"/>
          <p:nvPr/>
        </p:nvSpPr>
        <p:spPr>
          <a:xfrm>
            <a:off x="1615825" y="5431700"/>
            <a:ext cx="17607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800">
                <a:latin typeface="Calibri"/>
                <a:ea typeface="Calibri"/>
                <a:cs typeface="Calibri"/>
                <a:sym typeface="Calibri"/>
              </a:rPr>
              <a:t>Cause</a:t>
            </a:r>
            <a:endParaRPr sz="3800">
              <a:latin typeface="Calibri"/>
              <a:ea typeface="Calibri"/>
              <a:cs typeface="Calibri"/>
              <a:sym typeface="Calibri"/>
            </a:endParaRPr>
          </a:p>
        </p:txBody>
      </p:sp>
      <p:sp>
        <p:nvSpPr>
          <p:cNvPr id="331" name="Google Shape;331;g1e556793c78_0_1153"/>
          <p:cNvSpPr txBox="1"/>
          <p:nvPr/>
        </p:nvSpPr>
        <p:spPr>
          <a:xfrm>
            <a:off x="6642763" y="5431700"/>
            <a:ext cx="17607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800">
                <a:latin typeface="Calibri"/>
                <a:ea typeface="Calibri"/>
                <a:cs typeface="Calibri"/>
                <a:sym typeface="Calibri"/>
              </a:rPr>
              <a:t>Effect</a:t>
            </a:r>
            <a:endParaRPr sz="3800">
              <a:latin typeface="Calibri"/>
              <a:ea typeface="Calibri"/>
              <a:cs typeface="Calibri"/>
              <a:sym typeface="Calibri"/>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descr="Artificial Intelligence" id="337" name="Google Shape;337;g1e556793c78_0_124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Hypothesis Clipart Science Result - Science For The People Png ..." id="338" name="Google Shape;338;g1e556793c78_0_1240"/>
          <p:cNvPicPr preferRelativeResize="0"/>
          <p:nvPr/>
        </p:nvPicPr>
        <p:blipFill rotWithShape="1">
          <a:blip r:embed="rId4">
            <a:alphaModFix/>
          </a:blip>
          <a:srcRect b="8340" l="0" r="0" t="0"/>
          <a:stretch/>
        </p:blipFill>
        <p:spPr>
          <a:xfrm>
            <a:off x="2141195" y="849605"/>
            <a:ext cx="4861609" cy="5453339"/>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3" name="Shape 343"/>
        <p:cNvGrpSpPr/>
        <p:nvPr/>
      </p:nvGrpSpPr>
      <p:grpSpPr>
        <a:xfrm>
          <a:off x="0" y="0"/>
          <a:ext cx="0" cy="0"/>
          <a:chOff x="0" y="0"/>
          <a:chExt cx="0" cy="0"/>
        </a:xfrm>
      </p:grpSpPr>
      <p:sp>
        <p:nvSpPr>
          <p:cNvPr descr="Artificial Intelligence" id="344" name="Google Shape;344;p17"/>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45" name="Google Shape;345;p17"/>
          <p:cNvPicPr preferRelativeResize="0"/>
          <p:nvPr/>
        </p:nvPicPr>
        <p:blipFill>
          <a:blip r:embed="rId4">
            <a:alphaModFix/>
          </a:blip>
          <a:stretch>
            <a:fillRect/>
          </a:stretch>
        </p:blipFill>
        <p:spPr>
          <a:xfrm>
            <a:off x="821179" y="1027475"/>
            <a:ext cx="7501650" cy="49962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0" name="Shape 350"/>
        <p:cNvGrpSpPr/>
        <p:nvPr/>
      </p:nvGrpSpPr>
      <p:grpSpPr>
        <a:xfrm>
          <a:off x="0" y="0"/>
          <a:ext cx="0" cy="0"/>
          <a:chOff x="0" y="0"/>
          <a:chExt cx="0" cy="0"/>
        </a:xfrm>
      </p:grpSpPr>
      <p:sp>
        <p:nvSpPr>
          <p:cNvPr descr="Questions" id="351" name="Google Shape;351;p24"/>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6" name="Shape 356"/>
        <p:cNvGrpSpPr/>
        <p:nvPr/>
      </p:nvGrpSpPr>
      <p:grpSpPr>
        <a:xfrm>
          <a:off x="0" y="0"/>
          <a:ext cx="0" cy="0"/>
          <a:chOff x="0" y="0"/>
          <a:chExt cx="0" cy="0"/>
        </a:xfrm>
      </p:grpSpPr>
      <p:sp>
        <p:nvSpPr>
          <p:cNvPr id="357" name="Google Shape;357;g25ec6a031ed_0_288"/>
          <p:cNvSpPr txBox="1"/>
          <p:nvPr>
            <p:ph type="title"/>
          </p:nvPr>
        </p:nvSpPr>
        <p:spPr>
          <a:xfrm>
            <a:off x="771800" y="416975"/>
            <a:ext cx="8124900" cy="1016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sz="3900"/>
              <a:t>What is a dependent variable?</a:t>
            </a:r>
            <a:endParaRPr sz="3900"/>
          </a:p>
        </p:txBody>
      </p:sp>
      <p:sp>
        <p:nvSpPr>
          <p:cNvPr descr="Questions" id="358" name="Google Shape;358;g25ec6a031ed_0_288"/>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59" name="Google Shape;359;g25ec6a031ed_0_288"/>
          <p:cNvPicPr preferRelativeResize="0"/>
          <p:nvPr/>
        </p:nvPicPr>
        <p:blipFill rotWithShape="1">
          <a:blip r:embed="rId4">
            <a:alphaModFix/>
          </a:blip>
          <a:srcRect b="16526" l="0" r="0" t="24238"/>
          <a:stretch/>
        </p:blipFill>
        <p:spPr>
          <a:xfrm>
            <a:off x="968400" y="2536375"/>
            <a:ext cx="7437676" cy="33041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sp>
        <p:nvSpPr>
          <p:cNvPr descr="Lightbulb and gear" id="136" name="Google Shape;136;p3"/>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7" name="Google Shape;137;p3"/>
          <p:cNvSpPr txBox="1"/>
          <p:nvPr/>
        </p:nvSpPr>
        <p:spPr>
          <a:xfrm>
            <a:off x="467255" y="180479"/>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a:t>
            </a:r>
            <a:r>
              <a:rPr b="1" lang="en-US" sz="3000">
                <a:solidFill>
                  <a:schemeClr val="dk1"/>
                </a:solidFill>
                <a:latin typeface="Calibri"/>
                <a:ea typeface="Calibri"/>
                <a:cs typeface="Calibri"/>
                <a:sym typeface="Calibri"/>
              </a:rPr>
              <a:t>How do variables in scientific experiments help us learn about our world?</a:t>
            </a:r>
            <a:endParaRPr b="0" i="0" sz="1400" u="none" cap="none" strike="noStrike">
              <a:solidFill>
                <a:srgbClr val="000000"/>
              </a:solidFill>
              <a:latin typeface="Arial"/>
              <a:ea typeface="Arial"/>
              <a:cs typeface="Arial"/>
              <a:sym typeface="Arial"/>
            </a:endParaRPr>
          </a:p>
        </p:txBody>
      </p:sp>
      <p:pic>
        <p:nvPicPr>
          <p:cNvPr id="138" name="Google Shape;138;p3"/>
          <p:cNvPicPr preferRelativeResize="0"/>
          <p:nvPr/>
        </p:nvPicPr>
        <p:blipFill rotWithShape="1">
          <a:blip r:embed="rId4">
            <a:alphaModFix/>
          </a:blip>
          <a:srcRect b="0" l="0" r="0" t="0"/>
          <a:stretch/>
        </p:blipFill>
        <p:spPr>
          <a:xfrm>
            <a:off x="1189638" y="1625375"/>
            <a:ext cx="6764723" cy="4508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4" name="Shape 364"/>
        <p:cNvGrpSpPr/>
        <p:nvPr/>
      </p:nvGrpSpPr>
      <p:grpSpPr>
        <a:xfrm>
          <a:off x="0" y="0"/>
          <a:ext cx="0" cy="0"/>
          <a:chOff x="0" y="0"/>
          <a:chExt cx="0" cy="0"/>
        </a:xfrm>
      </p:grpSpPr>
      <p:sp>
        <p:nvSpPr>
          <p:cNvPr id="365" name="Google Shape;365;g1e556793c78_0_1322"/>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The dependent variable is the _______ of the experiment.</a:t>
            </a:r>
            <a:endParaRPr/>
          </a:p>
        </p:txBody>
      </p:sp>
      <p:sp>
        <p:nvSpPr>
          <p:cNvPr descr="Questions" id="366" name="Google Shape;366;g1e556793c78_0_132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67" name="Google Shape;367;g1e556793c78_0_1322"/>
          <p:cNvPicPr preferRelativeResize="0"/>
          <p:nvPr/>
        </p:nvPicPr>
        <p:blipFill>
          <a:blip r:embed="rId4">
            <a:alphaModFix/>
          </a:blip>
          <a:stretch>
            <a:fillRect/>
          </a:stretch>
        </p:blipFill>
        <p:spPr>
          <a:xfrm>
            <a:off x="1401285" y="3861858"/>
            <a:ext cx="2366833" cy="1646954"/>
          </a:xfrm>
          <a:prstGeom prst="rect">
            <a:avLst/>
          </a:prstGeom>
          <a:noFill/>
          <a:ln>
            <a:noFill/>
          </a:ln>
        </p:spPr>
      </p:pic>
      <p:pic>
        <p:nvPicPr>
          <p:cNvPr id="368" name="Google Shape;368;g1e556793c78_0_1322"/>
          <p:cNvPicPr preferRelativeResize="0"/>
          <p:nvPr/>
        </p:nvPicPr>
        <p:blipFill>
          <a:blip r:embed="rId5">
            <a:alphaModFix/>
          </a:blip>
          <a:stretch>
            <a:fillRect/>
          </a:stretch>
        </p:blipFill>
        <p:spPr>
          <a:xfrm>
            <a:off x="5585772" y="4377650"/>
            <a:ext cx="2241955" cy="847114"/>
          </a:xfrm>
          <a:prstGeom prst="rect">
            <a:avLst/>
          </a:prstGeom>
          <a:noFill/>
          <a:ln>
            <a:noFill/>
          </a:ln>
        </p:spPr>
      </p:pic>
      <p:pic>
        <p:nvPicPr>
          <p:cNvPr id="369" name="Google Shape;369;g1e556793c78_0_1322"/>
          <p:cNvPicPr preferRelativeResize="0"/>
          <p:nvPr/>
        </p:nvPicPr>
        <p:blipFill>
          <a:blip r:embed="rId6">
            <a:alphaModFix/>
          </a:blip>
          <a:stretch>
            <a:fillRect/>
          </a:stretch>
        </p:blipFill>
        <p:spPr>
          <a:xfrm>
            <a:off x="1141875" y="2579425"/>
            <a:ext cx="1141637" cy="1017467"/>
          </a:xfrm>
          <a:prstGeom prst="rect">
            <a:avLst/>
          </a:prstGeom>
          <a:noFill/>
          <a:ln>
            <a:noFill/>
          </a:ln>
        </p:spPr>
      </p:pic>
      <p:pic>
        <p:nvPicPr>
          <p:cNvPr id="370" name="Google Shape;370;g1e556793c78_0_1322"/>
          <p:cNvPicPr preferRelativeResize="0"/>
          <p:nvPr/>
        </p:nvPicPr>
        <p:blipFill>
          <a:blip r:embed="rId7">
            <a:alphaModFix/>
          </a:blip>
          <a:stretch>
            <a:fillRect/>
          </a:stretch>
        </p:blipFill>
        <p:spPr>
          <a:xfrm>
            <a:off x="3798869" y="3415669"/>
            <a:ext cx="1756150" cy="1565143"/>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5" name="Shape 375"/>
        <p:cNvGrpSpPr/>
        <p:nvPr/>
      </p:nvGrpSpPr>
      <p:grpSpPr>
        <a:xfrm>
          <a:off x="0" y="0"/>
          <a:ext cx="0" cy="0"/>
          <a:chOff x="0" y="0"/>
          <a:chExt cx="0" cy="0"/>
        </a:xfrm>
      </p:grpSpPr>
      <p:sp>
        <p:nvSpPr>
          <p:cNvPr id="376" name="Google Shape;376;g1e556793c78_0_1332"/>
          <p:cNvSpPr txBox="1"/>
          <p:nvPr>
            <p:ph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The dependent variable is the </a:t>
            </a:r>
            <a:r>
              <a:rPr lang="en-US" u="sng">
                <a:solidFill>
                  <a:srgbClr val="FF0000"/>
                </a:solidFill>
              </a:rPr>
              <a:t>effect</a:t>
            </a:r>
            <a:r>
              <a:rPr lang="en-US"/>
              <a:t> of the experiment.</a:t>
            </a:r>
            <a:endParaRPr/>
          </a:p>
        </p:txBody>
      </p:sp>
      <p:sp>
        <p:nvSpPr>
          <p:cNvPr descr="Questions" id="377" name="Google Shape;377;g1e556793c78_0_133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378" name="Google Shape;378;g1e556793c78_0_1332"/>
          <p:cNvPicPr preferRelativeResize="0"/>
          <p:nvPr/>
        </p:nvPicPr>
        <p:blipFill>
          <a:blip r:embed="rId4">
            <a:alphaModFix/>
          </a:blip>
          <a:stretch>
            <a:fillRect/>
          </a:stretch>
        </p:blipFill>
        <p:spPr>
          <a:xfrm>
            <a:off x="1401285" y="3861858"/>
            <a:ext cx="2366833" cy="1646954"/>
          </a:xfrm>
          <a:prstGeom prst="rect">
            <a:avLst/>
          </a:prstGeom>
          <a:noFill/>
          <a:ln>
            <a:noFill/>
          </a:ln>
        </p:spPr>
      </p:pic>
      <p:pic>
        <p:nvPicPr>
          <p:cNvPr id="379" name="Google Shape;379;g1e556793c78_0_1332"/>
          <p:cNvPicPr preferRelativeResize="0"/>
          <p:nvPr/>
        </p:nvPicPr>
        <p:blipFill>
          <a:blip r:embed="rId5">
            <a:alphaModFix/>
          </a:blip>
          <a:stretch>
            <a:fillRect/>
          </a:stretch>
        </p:blipFill>
        <p:spPr>
          <a:xfrm>
            <a:off x="5585772" y="4377650"/>
            <a:ext cx="2241955" cy="847114"/>
          </a:xfrm>
          <a:prstGeom prst="rect">
            <a:avLst/>
          </a:prstGeom>
          <a:noFill/>
          <a:ln>
            <a:noFill/>
          </a:ln>
        </p:spPr>
      </p:pic>
      <p:pic>
        <p:nvPicPr>
          <p:cNvPr id="380" name="Google Shape;380;g1e556793c78_0_1332"/>
          <p:cNvPicPr preferRelativeResize="0"/>
          <p:nvPr/>
        </p:nvPicPr>
        <p:blipFill>
          <a:blip r:embed="rId6">
            <a:alphaModFix/>
          </a:blip>
          <a:stretch>
            <a:fillRect/>
          </a:stretch>
        </p:blipFill>
        <p:spPr>
          <a:xfrm>
            <a:off x="1141875" y="2579425"/>
            <a:ext cx="1141637" cy="1017467"/>
          </a:xfrm>
          <a:prstGeom prst="rect">
            <a:avLst/>
          </a:prstGeom>
          <a:noFill/>
          <a:ln>
            <a:noFill/>
          </a:ln>
        </p:spPr>
      </p:pic>
      <p:pic>
        <p:nvPicPr>
          <p:cNvPr id="381" name="Google Shape;381;g1e556793c78_0_1332"/>
          <p:cNvPicPr preferRelativeResize="0"/>
          <p:nvPr/>
        </p:nvPicPr>
        <p:blipFill>
          <a:blip r:embed="rId7">
            <a:alphaModFix/>
          </a:blip>
          <a:stretch>
            <a:fillRect/>
          </a:stretch>
        </p:blipFill>
        <p:spPr>
          <a:xfrm>
            <a:off x="3798869" y="3415669"/>
            <a:ext cx="1756150" cy="1565143"/>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6" name="Shape 386"/>
        <p:cNvGrpSpPr/>
        <p:nvPr/>
      </p:nvGrpSpPr>
      <p:grpSpPr>
        <a:xfrm>
          <a:off x="0" y="0"/>
          <a:ext cx="0" cy="0"/>
          <a:chOff x="0" y="0"/>
          <a:chExt cx="0" cy="0"/>
        </a:xfrm>
      </p:grpSpPr>
      <p:sp>
        <p:nvSpPr>
          <p:cNvPr descr="Rewind" id="387" name="Google Shape;387;g1e556793c78_0_1756"/>
          <p:cNvSpPr/>
          <p:nvPr/>
        </p:nvSpPr>
        <p:spPr>
          <a:xfrm>
            <a:off x="1828800" y="914400"/>
            <a:ext cx="5486400" cy="4654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88" name="Google Shape;388;g1e556793c78_0_1756"/>
          <p:cNvSpPr txBox="1"/>
          <p:nvPr/>
        </p:nvSpPr>
        <p:spPr>
          <a:xfrm>
            <a:off x="2585397" y="628581"/>
            <a:ext cx="3973200" cy="9234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3" name="Shape 393"/>
        <p:cNvGrpSpPr/>
        <p:nvPr/>
      </p:nvGrpSpPr>
      <p:grpSpPr>
        <a:xfrm>
          <a:off x="0" y="0"/>
          <a:ext cx="0" cy="0"/>
          <a:chOff x="0" y="0"/>
          <a:chExt cx="0" cy="0"/>
        </a:xfrm>
      </p:grpSpPr>
      <p:sp>
        <p:nvSpPr>
          <p:cNvPr id="394" name="Google Shape;394;g1e556793c78_0_1762"/>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Independent Variable:</a:t>
            </a:r>
            <a:r>
              <a:rPr b="1" lang="en-US"/>
              <a:t> </a:t>
            </a:r>
            <a:r>
              <a:rPr lang="en-US"/>
              <a:t>the part of the experiment that the </a:t>
            </a:r>
            <a:r>
              <a:rPr b="1" lang="en-US"/>
              <a:t>scientist controls</a:t>
            </a:r>
            <a:r>
              <a:rPr lang="en-US"/>
              <a:t> or </a:t>
            </a:r>
            <a:r>
              <a:rPr b="1" lang="en-US"/>
              <a:t>changes</a:t>
            </a:r>
            <a:endParaRPr b="1"/>
          </a:p>
        </p:txBody>
      </p:sp>
      <p:pic>
        <p:nvPicPr>
          <p:cNvPr id="395" name="Google Shape;395;g1e556793c78_0_1762"/>
          <p:cNvPicPr preferRelativeResize="0"/>
          <p:nvPr/>
        </p:nvPicPr>
        <p:blipFill rotWithShape="1">
          <a:blip r:embed="rId3">
            <a:alphaModFix/>
          </a:blip>
          <a:srcRect b="15855" l="0" r="0" t="23765"/>
          <a:stretch/>
        </p:blipFill>
        <p:spPr>
          <a:xfrm>
            <a:off x="1263675" y="2736575"/>
            <a:ext cx="6616650" cy="2996325"/>
          </a:xfrm>
          <a:prstGeom prst="rect">
            <a:avLst/>
          </a:prstGeom>
          <a:noFill/>
          <a:ln>
            <a:noFill/>
          </a:ln>
        </p:spPr>
      </p:pic>
      <p:sp>
        <p:nvSpPr>
          <p:cNvPr descr="Rewind" id="396" name="Google Shape;396;g1e556793c78_0_1762"/>
          <p:cNvSpPr/>
          <p:nvPr/>
        </p:nvSpPr>
        <p:spPr>
          <a:xfrm>
            <a:off x="119375" y="141100"/>
            <a:ext cx="613200" cy="6120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1" name="Shape 401"/>
        <p:cNvGrpSpPr/>
        <p:nvPr/>
      </p:nvGrpSpPr>
      <p:grpSpPr>
        <a:xfrm>
          <a:off x="0" y="0"/>
          <a:ext cx="0" cy="0"/>
          <a:chOff x="0" y="0"/>
          <a:chExt cx="0" cy="0"/>
        </a:xfrm>
      </p:grpSpPr>
      <p:sp>
        <p:nvSpPr>
          <p:cNvPr id="402" name="Google Shape;402;g1e556793c78_0_1770"/>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Dependent Variable:</a:t>
            </a:r>
            <a:r>
              <a:rPr b="1" lang="en-US"/>
              <a:t> </a:t>
            </a:r>
            <a:r>
              <a:rPr lang="en-US"/>
              <a:t> the part of an experiment that is being </a:t>
            </a:r>
            <a:r>
              <a:rPr b="1" lang="en-US"/>
              <a:t>measured </a:t>
            </a:r>
            <a:r>
              <a:rPr lang="en-US"/>
              <a:t>or </a:t>
            </a:r>
            <a:r>
              <a:rPr b="1" lang="en-US"/>
              <a:t>observed </a:t>
            </a:r>
            <a:r>
              <a:rPr lang="en-US"/>
              <a:t>to see how it changes.</a:t>
            </a:r>
            <a:endParaRPr/>
          </a:p>
        </p:txBody>
      </p:sp>
      <p:pic>
        <p:nvPicPr>
          <p:cNvPr id="403" name="Google Shape;403;g1e556793c78_0_1770"/>
          <p:cNvPicPr preferRelativeResize="0"/>
          <p:nvPr/>
        </p:nvPicPr>
        <p:blipFill rotWithShape="1">
          <a:blip r:embed="rId3">
            <a:alphaModFix/>
          </a:blip>
          <a:srcRect b="16526" l="0" r="0" t="24238"/>
          <a:stretch/>
        </p:blipFill>
        <p:spPr>
          <a:xfrm>
            <a:off x="1015400" y="2821275"/>
            <a:ext cx="7437676" cy="3304125"/>
          </a:xfrm>
          <a:prstGeom prst="rect">
            <a:avLst/>
          </a:prstGeom>
          <a:noFill/>
          <a:ln>
            <a:noFill/>
          </a:ln>
        </p:spPr>
      </p:pic>
      <p:sp>
        <p:nvSpPr>
          <p:cNvPr descr="Rewind" id="404" name="Google Shape;404;g1e556793c78_0_1770"/>
          <p:cNvSpPr/>
          <p:nvPr/>
        </p:nvSpPr>
        <p:spPr>
          <a:xfrm>
            <a:off x="119375" y="141100"/>
            <a:ext cx="613200" cy="6120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9" name="Shape 409"/>
        <p:cNvGrpSpPr/>
        <p:nvPr/>
      </p:nvGrpSpPr>
      <p:grpSpPr>
        <a:xfrm>
          <a:off x="0" y="0"/>
          <a:ext cx="0" cy="0"/>
          <a:chOff x="0" y="0"/>
          <a:chExt cx="0" cy="0"/>
        </a:xfrm>
      </p:grpSpPr>
      <p:pic>
        <p:nvPicPr>
          <p:cNvPr id="410" name="Google Shape;410;g1e556793c78_0_1778"/>
          <p:cNvPicPr preferRelativeResize="0"/>
          <p:nvPr/>
        </p:nvPicPr>
        <p:blipFill rotWithShape="1">
          <a:blip r:embed="rId3">
            <a:alphaModFix/>
          </a:blip>
          <a:srcRect b="16526" l="11791" r="17894" t="24238"/>
          <a:stretch/>
        </p:blipFill>
        <p:spPr>
          <a:xfrm>
            <a:off x="5657350" y="2263538"/>
            <a:ext cx="3072850" cy="1941325"/>
          </a:xfrm>
          <a:prstGeom prst="rect">
            <a:avLst/>
          </a:prstGeom>
          <a:noFill/>
          <a:ln>
            <a:noFill/>
          </a:ln>
        </p:spPr>
      </p:pic>
      <p:sp>
        <p:nvSpPr>
          <p:cNvPr descr="Rewind" id="411" name="Google Shape;411;g1e556793c78_0_1778"/>
          <p:cNvSpPr/>
          <p:nvPr/>
        </p:nvSpPr>
        <p:spPr>
          <a:xfrm>
            <a:off x="119375" y="141100"/>
            <a:ext cx="613200" cy="6120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412" name="Google Shape;412;g1e556793c78_0_1778"/>
          <p:cNvPicPr preferRelativeResize="0"/>
          <p:nvPr/>
        </p:nvPicPr>
        <p:blipFill rotWithShape="1">
          <a:blip r:embed="rId5">
            <a:alphaModFix/>
          </a:blip>
          <a:srcRect b="15855" l="10117" r="18530" t="23765"/>
          <a:stretch/>
        </p:blipFill>
        <p:spPr>
          <a:xfrm>
            <a:off x="468075" y="2172950"/>
            <a:ext cx="3344400" cy="2122526"/>
          </a:xfrm>
          <a:prstGeom prst="rect">
            <a:avLst/>
          </a:prstGeom>
          <a:noFill/>
          <a:ln>
            <a:noFill/>
          </a:ln>
        </p:spPr>
      </p:pic>
      <p:sp>
        <p:nvSpPr>
          <p:cNvPr id="413" name="Google Shape;413;g1e556793c78_0_1778"/>
          <p:cNvSpPr txBox="1"/>
          <p:nvPr/>
        </p:nvSpPr>
        <p:spPr>
          <a:xfrm>
            <a:off x="1615825" y="4593500"/>
            <a:ext cx="17607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800">
                <a:latin typeface="Calibri"/>
                <a:ea typeface="Calibri"/>
                <a:cs typeface="Calibri"/>
                <a:sym typeface="Calibri"/>
              </a:rPr>
              <a:t>Cause</a:t>
            </a:r>
            <a:endParaRPr sz="3800">
              <a:latin typeface="Calibri"/>
              <a:ea typeface="Calibri"/>
              <a:cs typeface="Calibri"/>
              <a:sym typeface="Calibri"/>
            </a:endParaRPr>
          </a:p>
        </p:txBody>
      </p:sp>
      <p:sp>
        <p:nvSpPr>
          <p:cNvPr id="414" name="Google Shape;414;g1e556793c78_0_1778"/>
          <p:cNvSpPr txBox="1"/>
          <p:nvPr/>
        </p:nvSpPr>
        <p:spPr>
          <a:xfrm>
            <a:off x="6642763" y="4593500"/>
            <a:ext cx="1760700" cy="84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US" sz="3800">
                <a:latin typeface="Calibri"/>
                <a:ea typeface="Calibri"/>
                <a:cs typeface="Calibri"/>
                <a:sym typeface="Calibri"/>
              </a:rPr>
              <a:t>Effect</a:t>
            </a:r>
            <a:endParaRPr sz="3800">
              <a:latin typeface="Calibri"/>
              <a:ea typeface="Calibri"/>
              <a:cs typeface="Calibri"/>
              <a:sym typeface="Calibri"/>
            </a:endParaRPr>
          </a:p>
        </p:txBody>
      </p:sp>
      <p:pic>
        <p:nvPicPr>
          <p:cNvPr id="415" name="Google Shape;415;g1e556793c78_0_1778"/>
          <p:cNvPicPr preferRelativeResize="0"/>
          <p:nvPr/>
        </p:nvPicPr>
        <p:blipFill>
          <a:blip r:embed="rId6">
            <a:alphaModFix/>
          </a:blip>
          <a:stretch>
            <a:fillRect/>
          </a:stretch>
        </p:blipFill>
        <p:spPr>
          <a:xfrm>
            <a:off x="3875069" y="2425069"/>
            <a:ext cx="1756150" cy="1565143"/>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descr="Questions" id="421" name="Google Shape;421;g1e556793c78_0_1794"/>
          <p:cNvSpPr/>
          <p:nvPr/>
        </p:nvSpPr>
        <p:spPr>
          <a:xfrm>
            <a:off x="2286000" y="1113692"/>
            <a:ext cx="4572000" cy="44430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6" name="Shape 426"/>
        <p:cNvGrpSpPr/>
        <p:nvPr/>
      </p:nvGrpSpPr>
      <p:grpSpPr>
        <a:xfrm>
          <a:off x="0" y="0"/>
          <a:ext cx="0" cy="0"/>
          <a:chOff x="0" y="0"/>
          <a:chExt cx="0" cy="0"/>
        </a:xfrm>
      </p:grpSpPr>
      <p:pic>
        <p:nvPicPr>
          <p:cNvPr id="427" name="Google Shape;427;g1e556793c78_0_1799"/>
          <p:cNvPicPr preferRelativeResize="0"/>
          <p:nvPr/>
        </p:nvPicPr>
        <p:blipFill>
          <a:blip r:embed="rId3">
            <a:alphaModFix/>
          </a:blip>
          <a:stretch>
            <a:fillRect/>
          </a:stretch>
        </p:blipFill>
        <p:spPr>
          <a:xfrm>
            <a:off x="1595675" y="678884"/>
            <a:ext cx="5952650" cy="5500226"/>
          </a:xfrm>
          <a:prstGeom prst="rect">
            <a:avLst/>
          </a:prstGeom>
          <a:noFill/>
          <a:ln>
            <a:noFill/>
          </a:ln>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id="433" name="Google Shape;433;g1e556793c78_0_1810"/>
          <p:cNvPicPr preferRelativeResize="0"/>
          <p:nvPr/>
        </p:nvPicPr>
        <p:blipFill>
          <a:blip r:embed="rId3">
            <a:alphaModFix/>
          </a:blip>
          <a:stretch>
            <a:fillRect/>
          </a:stretch>
        </p:blipFill>
        <p:spPr>
          <a:xfrm>
            <a:off x="4572000" y="2343454"/>
            <a:ext cx="3756425" cy="3470900"/>
          </a:xfrm>
          <a:prstGeom prst="rect">
            <a:avLst/>
          </a:prstGeom>
          <a:noFill/>
          <a:ln>
            <a:noFill/>
          </a:ln>
        </p:spPr>
      </p:pic>
      <p:sp>
        <p:nvSpPr>
          <p:cNvPr id="434" name="Google Shape;434;g1e556793c78_0_1810"/>
          <p:cNvSpPr txBox="1"/>
          <p:nvPr>
            <p:ph idx="4294967295"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is the independent variable?</a:t>
            </a:r>
            <a:endParaRPr/>
          </a:p>
        </p:txBody>
      </p:sp>
      <p:sp>
        <p:nvSpPr>
          <p:cNvPr descr="Questions" id="435" name="Google Shape;435;g1e556793c78_0_1810"/>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g1e556793c78_0_1810"/>
          <p:cNvSpPr txBox="1"/>
          <p:nvPr>
            <p:ph idx="4294967295" type="ctrTitle"/>
          </p:nvPr>
        </p:nvSpPr>
        <p:spPr>
          <a:xfrm>
            <a:off x="492250" y="2343450"/>
            <a:ext cx="4079700" cy="2927400"/>
          </a:xfrm>
          <a:prstGeom prst="rect">
            <a:avLst/>
          </a:prstGeom>
          <a:noFill/>
          <a:ln>
            <a:noFill/>
          </a:ln>
        </p:spPr>
        <p:txBody>
          <a:bodyPr anchorCtr="0" anchor="ctr" bIns="45700" lIns="91425" spcFirstLastPara="1" rIns="91425" wrap="square" tIns="45700">
            <a:normAutofit/>
          </a:bodyPr>
          <a:lstStyle/>
          <a:p>
            <a:pPr indent="-508000" lvl="0" marL="457200" rtl="0" algn="l">
              <a:lnSpc>
                <a:spcPct val="100000"/>
              </a:lnSpc>
              <a:spcBef>
                <a:spcPts val="0"/>
              </a:spcBef>
              <a:spcAft>
                <a:spcPts val="0"/>
              </a:spcAft>
              <a:buSzPts val="4400"/>
              <a:buAutoNum type="alphaLcPeriod"/>
            </a:pPr>
            <a:r>
              <a:rPr lang="en-US"/>
              <a:t>Different kinds of music</a:t>
            </a:r>
            <a:endParaRPr/>
          </a:p>
          <a:p>
            <a:pPr indent="-508000" lvl="0" marL="457200" rtl="0" algn="l">
              <a:lnSpc>
                <a:spcPct val="100000"/>
              </a:lnSpc>
              <a:spcBef>
                <a:spcPts val="0"/>
              </a:spcBef>
              <a:spcAft>
                <a:spcPts val="0"/>
              </a:spcAft>
              <a:buSzPts val="4400"/>
              <a:buAutoNum type="alphaLcPeriod"/>
            </a:pPr>
            <a:r>
              <a:rPr lang="en-US"/>
              <a:t>Test scores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1" name="Shape 441"/>
        <p:cNvGrpSpPr/>
        <p:nvPr/>
      </p:nvGrpSpPr>
      <p:grpSpPr>
        <a:xfrm>
          <a:off x="0" y="0"/>
          <a:ext cx="0" cy="0"/>
          <a:chOff x="0" y="0"/>
          <a:chExt cx="0" cy="0"/>
        </a:xfrm>
      </p:grpSpPr>
      <p:pic>
        <p:nvPicPr>
          <p:cNvPr id="442" name="Google Shape;442;g1e556793c78_0_1818"/>
          <p:cNvPicPr preferRelativeResize="0"/>
          <p:nvPr/>
        </p:nvPicPr>
        <p:blipFill>
          <a:blip r:embed="rId3">
            <a:alphaModFix/>
          </a:blip>
          <a:stretch>
            <a:fillRect/>
          </a:stretch>
        </p:blipFill>
        <p:spPr>
          <a:xfrm>
            <a:off x="4572000" y="2343454"/>
            <a:ext cx="3756425" cy="3470900"/>
          </a:xfrm>
          <a:prstGeom prst="rect">
            <a:avLst/>
          </a:prstGeom>
          <a:noFill/>
          <a:ln>
            <a:noFill/>
          </a:ln>
        </p:spPr>
      </p:pic>
      <p:sp>
        <p:nvSpPr>
          <p:cNvPr id="443" name="Google Shape;443;g1e556793c78_0_1818"/>
          <p:cNvSpPr txBox="1"/>
          <p:nvPr>
            <p:ph idx="4294967295"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is the independent variable?</a:t>
            </a:r>
            <a:endParaRPr/>
          </a:p>
        </p:txBody>
      </p:sp>
      <p:sp>
        <p:nvSpPr>
          <p:cNvPr descr="Questions" id="444" name="Google Shape;444;g1e556793c78_0_1818"/>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g1e556793c78_0_1818"/>
          <p:cNvSpPr txBox="1"/>
          <p:nvPr>
            <p:ph idx="4294967295" type="ctrTitle"/>
          </p:nvPr>
        </p:nvSpPr>
        <p:spPr>
          <a:xfrm>
            <a:off x="492250" y="2343450"/>
            <a:ext cx="4079700" cy="2927400"/>
          </a:xfrm>
          <a:prstGeom prst="rect">
            <a:avLst/>
          </a:prstGeom>
          <a:noFill/>
          <a:ln>
            <a:noFill/>
          </a:ln>
        </p:spPr>
        <p:txBody>
          <a:bodyPr anchorCtr="0" anchor="ctr" bIns="45700" lIns="91425" spcFirstLastPara="1" rIns="91425" wrap="square" tIns="45700">
            <a:normAutofit/>
          </a:bodyPr>
          <a:lstStyle/>
          <a:p>
            <a:pPr indent="-508000" lvl="0" marL="457200" rtl="0" algn="l">
              <a:lnSpc>
                <a:spcPct val="100000"/>
              </a:lnSpc>
              <a:spcBef>
                <a:spcPts val="0"/>
              </a:spcBef>
              <a:spcAft>
                <a:spcPts val="0"/>
              </a:spcAft>
              <a:buClr>
                <a:srgbClr val="FF0000"/>
              </a:buClr>
              <a:buSzPts val="4400"/>
              <a:buAutoNum type="alphaLcPeriod"/>
            </a:pPr>
            <a:r>
              <a:rPr b="1" lang="en-US">
                <a:solidFill>
                  <a:srgbClr val="FF0000"/>
                </a:solidFill>
              </a:rPr>
              <a:t>Different kinds of music</a:t>
            </a:r>
            <a:endParaRPr b="1">
              <a:solidFill>
                <a:srgbClr val="FF0000"/>
              </a:solidFill>
            </a:endParaRPr>
          </a:p>
          <a:p>
            <a:pPr indent="-508000" lvl="0" marL="457200" rtl="0" algn="l">
              <a:lnSpc>
                <a:spcPct val="100000"/>
              </a:lnSpc>
              <a:spcBef>
                <a:spcPts val="0"/>
              </a:spcBef>
              <a:spcAft>
                <a:spcPts val="0"/>
              </a:spcAft>
              <a:buSzPts val="4400"/>
              <a:buAutoNum type="alphaLcPeriod"/>
            </a:pPr>
            <a:r>
              <a:rPr lang="en-US"/>
              <a:t>Test scores</a:t>
            </a:r>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3" name="Shape 143"/>
        <p:cNvGrpSpPr/>
        <p:nvPr/>
      </p:nvGrpSpPr>
      <p:grpSpPr>
        <a:xfrm>
          <a:off x="0" y="0"/>
          <a:ext cx="0" cy="0"/>
          <a:chOff x="0" y="0"/>
          <a:chExt cx="0" cy="0"/>
        </a:xfrm>
      </p:grpSpPr>
      <p:sp>
        <p:nvSpPr>
          <p:cNvPr descr="Rewind" id="144" name="Google Shape;144;p5"/>
          <p:cNvSpPr/>
          <p:nvPr/>
        </p:nvSpPr>
        <p:spPr>
          <a:xfrm>
            <a:off x="1828800" y="914400"/>
            <a:ext cx="5486400" cy="465406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pic>
        <p:nvPicPr>
          <p:cNvPr id="451" name="Google Shape;451;g1e556793c78_0_1826"/>
          <p:cNvPicPr preferRelativeResize="0"/>
          <p:nvPr/>
        </p:nvPicPr>
        <p:blipFill>
          <a:blip r:embed="rId3">
            <a:alphaModFix/>
          </a:blip>
          <a:stretch>
            <a:fillRect/>
          </a:stretch>
        </p:blipFill>
        <p:spPr>
          <a:xfrm>
            <a:off x="4572000" y="2343454"/>
            <a:ext cx="3756425" cy="3470900"/>
          </a:xfrm>
          <a:prstGeom prst="rect">
            <a:avLst/>
          </a:prstGeom>
          <a:noFill/>
          <a:ln>
            <a:noFill/>
          </a:ln>
        </p:spPr>
      </p:pic>
      <p:sp>
        <p:nvSpPr>
          <p:cNvPr id="452" name="Google Shape;452;g1e556793c78_0_1826"/>
          <p:cNvSpPr txBox="1"/>
          <p:nvPr>
            <p:ph idx="4294967295"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is the dependent variable?</a:t>
            </a:r>
            <a:endParaRPr/>
          </a:p>
        </p:txBody>
      </p:sp>
      <p:sp>
        <p:nvSpPr>
          <p:cNvPr descr="Questions" id="453" name="Google Shape;453;g1e556793c78_0_1826"/>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54" name="Google Shape;454;g1e556793c78_0_1826"/>
          <p:cNvSpPr txBox="1"/>
          <p:nvPr>
            <p:ph idx="4294967295" type="ctrTitle"/>
          </p:nvPr>
        </p:nvSpPr>
        <p:spPr>
          <a:xfrm>
            <a:off x="492250" y="2343450"/>
            <a:ext cx="4079700" cy="2927400"/>
          </a:xfrm>
          <a:prstGeom prst="rect">
            <a:avLst/>
          </a:prstGeom>
          <a:noFill/>
          <a:ln>
            <a:noFill/>
          </a:ln>
        </p:spPr>
        <p:txBody>
          <a:bodyPr anchorCtr="0" anchor="ctr" bIns="45700" lIns="91425" spcFirstLastPara="1" rIns="91425" wrap="square" tIns="45700">
            <a:normAutofit/>
          </a:bodyPr>
          <a:lstStyle/>
          <a:p>
            <a:pPr indent="-508000" lvl="0" marL="457200" rtl="0" algn="l">
              <a:lnSpc>
                <a:spcPct val="100000"/>
              </a:lnSpc>
              <a:spcBef>
                <a:spcPts val="0"/>
              </a:spcBef>
              <a:spcAft>
                <a:spcPts val="0"/>
              </a:spcAft>
              <a:buSzPts val="4400"/>
              <a:buAutoNum type="alphaLcPeriod"/>
            </a:pPr>
            <a:r>
              <a:rPr lang="en-US"/>
              <a:t>Different kinds of music</a:t>
            </a:r>
            <a:endParaRPr/>
          </a:p>
          <a:p>
            <a:pPr indent="-508000" lvl="0" marL="457200" rtl="0" algn="l">
              <a:lnSpc>
                <a:spcPct val="100000"/>
              </a:lnSpc>
              <a:spcBef>
                <a:spcPts val="0"/>
              </a:spcBef>
              <a:spcAft>
                <a:spcPts val="0"/>
              </a:spcAft>
              <a:buSzPts val="4400"/>
              <a:buAutoNum type="alphaLcPeriod"/>
            </a:pPr>
            <a:r>
              <a:rPr lang="en-US"/>
              <a:t>Test scores</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9" name="Shape 459"/>
        <p:cNvGrpSpPr/>
        <p:nvPr/>
      </p:nvGrpSpPr>
      <p:grpSpPr>
        <a:xfrm>
          <a:off x="0" y="0"/>
          <a:ext cx="0" cy="0"/>
          <a:chOff x="0" y="0"/>
          <a:chExt cx="0" cy="0"/>
        </a:xfrm>
      </p:grpSpPr>
      <p:pic>
        <p:nvPicPr>
          <p:cNvPr id="460" name="Google Shape;460;g1e556793c78_0_1834"/>
          <p:cNvPicPr preferRelativeResize="0"/>
          <p:nvPr/>
        </p:nvPicPr>
        <p:blipFill>
          <a:blip r:embed="rId3">
            <a:alphaModFix/>
          </a:blip>
          <a:stretch>
            <a:fillRect/>
          </a:stretch>
        </p:blipFill>
        <p:spPr>
          <a:xfrm>
            <a:off x="4572000" y="2343454"/>
            <a:ext cx="3756425" cy="3470900"/>
          </a:xfrm>
          <a:prstGeom prst="rect">
            <a:avLst/>
          </a:prstGeom>
          <a:noFill/>
          <a:ln>
            <a:noFill/>
          </a:ln>
        </p:spPr>
      </p:pic>
      <p:sp>
        <p:nvSpPr>
          <p:cNvPr id="461" name="Google Shape;461;g1e556793c78_0_1834"/>
          <p:cNvSpPr txBox="1"/>
          <p:nvPr>
            <p:ph idx="4294967295" type="ctrTitle"/>
          </p:nvPr>
        </p:nvSpPr>
        <p:spPr>
          <a:xfrm>
            <a:off x="685800" y="440936"/>
            <a:ext cx="7772400" cy="14700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is the dependent variable?</a:t>
            </a:r>
            <a:endParaRPr/>
          </a:p>
        </p:txBody>
      </p:sp>
      <p:sp>
        <p:nvSpPr>
          <p:cNvPr descr="Questions" id="462" name="Google Shape;462;g1e556793c78_0_1834"/>
          <p:cNvSpPr/>
          <p:nvPr/>
        </p:nvSpPr>
        <p:spPr>
          <a:xfrm>
            <a:off x="0" y="0"/>
            <a:ext cx="849600" cy="849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g1e556793c78_0_1834"/>
          <p:cNvSpPr txBox="1"/>
          <p:nvPr>
            <p:ph idx="4294967295" type="ctrTitle"/>
          </p:nvPr>
        </p:nvSpPr>
        <p:spPr>
          <a:xfrm>
            <a:off x="492250" y="2343450"/>
            <a:ext cx="4079700" cy="2927400"/>
          </a:xfrm>
          <a:prstGeom prst="rect">
            <a:avLst/>
          </a:prstGeom>
          <a:noFill/>
          <a:ln>
            <a:noFill/>
          </a:ln>
        </p:spPr>
        <p:txBody>
          <a:bodyPr anchorCtr="0" anchor="ctr" bIns="45700" lIns="91425" spcFirstLastPara="1" rIns="91425" wrap="square" tIns="45700">
            <a:normAutofit/>
          </a:bodyPr>
          <a:lstStyle/>
          <a:p>
            <a:pPr indent="-508000" lvl="0" marL="457200" rtl="0" algn="l">
              <a:lnSpc>
                <a:spcPct val="100000"/>
              </a:lnSpc>
              <a:spcBef>
                <a:spcPts val="0"/>
              </a:spcBef>
              <a:spcAft>
                <a:spcPts val="0"/>
              </a:spcAft>
              <a:buSzPts val="4400"/>
              <a:buAutoNum type="alphaLcPeriod"/>
            </a:pPr>
            <a:r>
              <a:rPr lang="en-US"/>
              <a:t>Different kinds of music</a:t>
            </a:r>
            <a:endParaRPr/>
          </a:p>
          <a:p>
            <a:pPr indent="-508000" lvl="0" marL="457200" rtl="0" algn="l">
              <a:lnSpc>
                <a:spcPct val="100000"/>
              </a:lnSpc>
              <a:spcBef>
                <a:spcPts val="0"/>
              </a:spcBef>
              <a:spcAft>
                <a:spcPts val="0"/>
              </a:spcAft>
              <a:buClr>
                <a:srgbClr val="FF0000"/>
              </a:buClr>
              <a:buSzPts val="4400"/>
              <a:buAutoNum type="alphaLcPeriod"/>
            </a:pPr>
            <a:r>
              <a:rPr b="1" lang="en-US">
                <a:solidFill>
                  <a:srgbClr val="FF0000"/>
                </a:solidFill>
              </a:rPr>
              <a:t>Test scores</a:t>
            </a:r>
            <a:endParaRPr b="1">
              <a:solidFill>
                <a:srgbClr val="FF0000"/>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8" name="Shape 468"/>
        <p:cNvGrpSpPr/>
        <p:nvPr/>
      </p:nvGrpSpPr>
      <p:grpSpPr>
        <a:xfrm>
          <a:off x="0" y="0"/>
          <a:ext cx="0" cy="0"/>
          <a:chOff x="0" y="0"/>
          <a:chExt cx="0" cy="0"/>
        </a:xfrm>
      </p:grpSpPr>
      <p:sp>
        <p:nvSpPr>
          <p:cNvPr descr="Artificial Intelligence" id="469" name="Google Shape;469;p28"/>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70" name="Google Shape;470;p28"/>
          <p:cNvPicPr preferRelativeResize="0"/>
          <p:nvPr/>
        </p:nvPicPr>
        <p:blipFill rotWithShape="1">
          <a:blip r:embed="rId4">
            <a:alphaModFix/>
          </a:blip>
          <a:srcRect b="0" l="0" r="0" t="0"/>
          <a:stretch/>
        </p:blipFill>
        <p:spPr>
          <a:xfrm>
            <a:off x="4572000" y="2036490"/>
            <a:ext cx="3133385" cy="3133385"/>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5" name="Shape 475"/>
        <p:cNvGrpSpPr/>
        <p:nvPr/>
      </p:nvGrpSpPr>
      <p:grpSpPr>
        <a:xfrm>
          <a:off x="0" y="0"/>
          <a:ext cx="0" cy="0"/>
          <a:chOff x="0" y="0"/>
          <a:chExt cx="0" cy="0"/>
        </a:xfrm>
      </p:grpSpPr>
      <p:sp>
        <p:nvSpPr>
          <p:cNvPr descr="Artificial Intelligence" id="476" name="Google Shape;476;g25ec6a031ed_0_328"/>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77" name="Google Shape;477;g25ec6a031ed_0_328"/>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478" name="Google Shape;478;g25ec6a031ed_0_328"/>
          <p:cNvPicPr preferRelativeResize="0"/>
          <p:nvPr/>
        </p:nvPicPr>
        <p:blipFill>
          <a:blip r:embed="rId5">
            <a:alphaModFix/>
          </a:blip>
          <a:stretch>
            <a:fillRect/>
          </a:stretch>
        </p:blipFill>
        <p:spPr>
          <a:xfrm>
            <a:off x="1280801" y="1241550"/>
            <a:ext cx="6392050" cy="4794026"/>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3" name="Shape 483"/>
        <p:cNvGrpSpPr/>
        <p:nvPr/>
      </p:nvGrpSpPr>
      <p:grpSpPr>
        <a:xfrm>
          <a:off x="0" y="0"/>
          <a:ext cx="0" cy="0"/>
          <a:chOff x="0" y="0"/>
          <a:chExt cx="0" cy="0"/>
        </a:xfrm>
      </p:grpSpPr>
      <p:sp>
        <p:nvSpPr>
          <p:cNvPr descr="Artificial Intelligence" id="484" name="Google Shape;484;g1e556793c78_0_1417"/>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Like" id="485" name="Google Shape;485;g1e556793c78_0_1417"/>
          <p:cNvPicPr preferRelativeResize="0"/>
          <p:nvPr/>
        </p:nvPicPr>
        <p:blipFill rotWithShape="1">
          <a:blip r:embed="rId4">
            <a:alphaModFix/>
          </a:blip>
          <a:srcRect b="0" l="0" r="0" t="0"/>
          <a:stretch/>
        </p:blipFill>
        <p:spPr>
          <a:xfrm>
            <a:off x="735230" y="146272"/>
            <a:ext cx="571056" cy="571056"/>
          </a:xfrm>
          <a:prstGeom prst="rect">
            <a:avLst/>
          </a:prstGeom>
          <a:noFill/>
          <a:ln>
            <a:noFill/>
          </a:ln>
        </p:spPr>
      </p:pic>
      <p:pic>
        <p:nvPicPr>
          <p:cNvPr id="486" name="Google Shape;486;g1e556793c78_0_1417"/>
          <p:cNvPicPr preferRelativeResize="0"/>
          <p:nvPr/>
        </p:nvPicPr>
        <p:blipFill>
          <a:blip r:embed="rId5">
            <a:alphaModFix/>
          </a:blip>
          <a:stretch>
            <a:fillRect/>
          </a:stretch>
        </p:blipFill>
        <p:spPr>
          <a:xfrm>
            <a:off x="1398975" y="1318938"/>
            <a:ext cx="6346050" cy="422012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sp>
        <p:nvSpPr>
          <p:cNvPr descr="Artificial Intelligence" id="492" name="Google Shape;492;p31"/>
          <p:cNvSpPr/>
          <p:nvPr/>
        </p:nvSpPr>
        <p:spPr>
          <a:xfrm>
            <a:off x="899353" y="1172306"/>
            <a:ext cx="4349262" cy="3997569"/>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493" name="Google Shape;493;p31"/>
          <p:cNvPicPr preferRelativeResize="0"/>
          <p:nvPr/>
        </p:nvPicPr>
        <p:blipFill rotWithShape="1">
          <a:blip r:embed="rId4">
            <a:alphaModFix/>
          </a:blip>
          <a:srcRect b="0" l="0" r="0" t="0"/>
          <a:stretch/>
        </p:blipFill>
        <p:spPr>
          <a:xfrm>
            <a:off x="4572000" y="1755137"/>
            <a:ext cx="3347725" cy="334772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8" name="Shape 498"/>
        <p:cNvGrpSpPr/>
        <p:nvPr/>
      </p:nvGrpSpPr>
      <p:grpSpPr>
        <a:xfrm>
          <a:off x="0" y="0"/>
          <a:ext cx="0" cy="0"/>
          <a:chOff x="0" y="0"/>
          <a:chExt cx="0" cy="0"/>
        </a:xfrm>
      </p:grpSpPr>
      <p:sp>
        <p:nvSpPr>
          <p:cNvPr descr="Artificial Intelligence" id="499" name="Google Shape;499;p32"/>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00" name="Google Shape;500;p32"/>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501" name="Google Shape;501;p32"/>
          <p:cNvPicPr preferRelativeResize="0"/>
          <p:nvPr/>
        </p:nvPicPr>
        <p:blipFill>
          <a:blip r:embed="rId5">
            <a:alphaModFix/>
          </a:blip>
          <a:stretch>
            <a:fillRect/>
          </a:stretch>
        </p:blipFill>
        <p:spPr>
          <a:xfrm>
            <a:off x="1113788" y="1123524"/>
            <a:ext cx="6916425" cy="46109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6" name="Shape 506"/>
        <p:cNvGrpSpPr/>
        <p:nvPr/>
      </p:nvGrpSpPr>
      <p:grpSpPr>
        <a:xfrm>
          <a:off x="0" y="0"/>
          <a:ext cx="0" cy="0"/>
          <a:chOff x="0" y="0"/>
          <a:chExt cx="0" cy="0"/>
        </a:xfrm>
      </p:grpSpPr>
      <p:sp>
        <p:nvSpPr>
          <p:cNvPr descr="Artificial Intelligence" id="507" name="Google Shape;507;p33"/>
          <p:cNvSpPr/>
          <p:nvPr/>
        </p:nvSpPr>
        <p:spPr>
          <a:xfrm>
            <a:off x="0"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Comment Dislike" id="508" name="Google Shape;508;p33"/>
          <p:cNvPicPr preferRelativeResize="0"/>
          <p:nvPr/>
        </p:nvPicPr>
        <p:blipFill rotWithShape="1">
          <a:blip r:embed="rId4">
            <a:alphaModFix/>
          </a:blip>
          <a:srcRect b="0" l="0" r="0" t="0"/>
          <a:stretch/>
        </p:blipFill>
        <p:spPr>
          <a:xfrm>
            <a:off x="735230" y="159010"/>
            <a:ext cx="545579" cy="545579"/>
          </a:xfrm>
          <a:prstGeom prst="rect">
            <a:avLst/>
          </a:prstGeom>
          <a:noFill/>
          <a:ln>
            <a:noFill/>
          </a:ln>
        </p:spPr>
      </p:pic>
      <p:pic>
        <p:nvPicPr>
          <p:cNvPr id="509" name="Google Shape;509;p33"/>
          <p:cNvPicPr preferRelativeResize="0"/>
          <p:nvPr/>
        </p:nvPicPr>
        <p:blipFill>
          <a:blip r:embed="rId5">
            <a:alphaModFix/>
          </a:blip>
          <a:stretch>
            <a:fillRect/>
          </a:stretch>
        </p:blipFill>
        <p:spPr>
          <a:xfrm>
            <a:off x="1342575" y="1278161"/>
            <a:ext cx="6458850" cy="4301675"/>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4" name="Shape 514"/>
        <p:cNvGrpSpPr/>
        <p:nvPr/>
      </p:nvGrpSpPr>
      <p:grpSpPr>
        <a:xfrm>
          <a:off x="0" y="0"/>
          <a:ext cx="0" cy="0"/>
          <a:chOff x="0" y="0"/>
          <a:chExt cx="0" cy="0"/>
        </a:xfrm>
      </p:grpSpPr>
      <p:sp>
        <p:nvSpPr>
          <p:cNvPr descr="Questions" id="515" name="Google Shape;515;p34"/>
          <p:cNvSpPr/>
          <p:nvPr/>
        </p:nvSpPr>
        <p:spPr>
          <a:xfrm>
            <a:off x="2286000" y="1113692"/>
            <a:ext cx="4572000" cy="4443046"/>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0" name="Shape 520"/>
        <p:cNvGrpSpPr/>
        <p:nvPr/>
      </p:nvGrpSpPr>
      <p:grpSpPr>
        <a:xfrm>
          <a:off x="0" y="0"/>
          <a:ext cx="0" cy="0"/>
          <a:chOff x="0" y="0"/>
          <a:chExt cx="0" cy="0"/>
        </a:xfrm>
      </p:grpSpPr>
      <p:sp>
        <p:nvSpPr>
          <p:cNvPr descr="Questions" id="521" name="Google Shape;521;p35"/>
          <p:cNvSpPr/>
          <p:nvPr/>
        </p:nvSpPr>
        <p:spPr>
          <a:xfrm>
            <a:off x="0" y="0"/>
            <a:ext cx="849542" cy="849542"/>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22" name="Google Shape;522;p35"/>
          <p:cNvSpPr txBox="1"/>
          <p:nvPr/>
        </p:nvSpPr>
        <p:spPr>
          <a:xfrm>
            <a:off x="609600" y="618970"/>
            <a:ext cx="8305800" cy="1686897"/>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Which one of these is an example of a </a:t>
            </a:r>
            <a:r>
              <a:rPr lang="en-US" sz="3600">
                <a:solidFill>
                  <a:schemeClr val="dk1"/>
                </a:solidFill>
                <a:latin typeface="Calibri"/>
                <a:ea typeface="Calibri"/>
                <a:cs typeface="Calibri"/>
                <a:sym typeface="Calibri"/>
              </a:rPr>
              <a:t>dependent variable?</a:t>
            </a:r>
            <a:endParaRPr b="0" i="0" sz="1400" u="none" cap="none" strike="noStrike">
              <a:solidFill>
                <a:srgbClr val="000000"/>
              </a:solidFill>
              <a:latin typeface="Arial"/>
              <a:ea typeface="Arial"/>
              <a:cs typeface="Arial"/>
              <a:sym typeface="Arial"/>
            </a:endParaRPr>
          </a:p>
        </p:txBody>
      </p:sp>
      <p:pic>
        <p:nvPicPr>
          <p:cNvPr descr="Dependent Variable &gt; Assisted Self-Help" id="523" name="Google Shape;523;p35"/>
          <p:cNvPicPr preferRelativeResize="0"/>
          <p:nvPr/>
        </p:nvPicPr>
        <p:blipFill rotWithShape="1">
          <a:blip r:embed="rId4">
            <a:alphaModFix/>
          </a:blip>
          <a:srcRect b="50282" l="23385" r="38712" t="-1165"/>
          <a:stretch/>
        </p:blipFill>
        <p:spPr>
          <a:xfrm>
            <a:off x="1154350" y="2499000"/>
            <a:ext cx="2939651" cy="3321175"/>
          </a:xfrm>
          <a:prstGeom prst="rect">
            <a:avLst/>
          </a:prstGeom>
          <a:noFill/>
          <a:ln>
            <a:noFill/>
          </a:ln>
        </p:spPr>
      </p:pic>
      <p:pic>
        <p:nvPicPr>
          <p:cNvPr descr="Dependent Variable &gt; Assisted Self-Help" id="524" name="Google Shape;524;p35"/>
          <p:cNvPicPr preferRelativeResize="0"/>
          <p:nvPr/>
        </p:nvPicPr>
        <p:blipFill rotWithShape="1">
          <a:blip r:embed="rId4">
            <a:alphaModFix/>
          </a:blip>
          <a:srcRect b="2163" l="24396" r="37703" t="49115"/>
          <a:stretch/>
        </p:blipFill>
        <p:spPr>
          <a:xfrm>
            <a:off x="5269150" y="2569525"/>
            <a:ext cx="2939651" cy="3180109"/>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descr="Rewind" id="150" name="Google Shape;150;g1e556793c78_0_388"/>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51" name="Google Shape;151;g1e556793c78_0_388"/>
          <p:cNvPicPr preferRelativeResize="0"/>
          <p:nvPr/>
        </p:nvPicPr>
        <p:blipFill>
          <a:blip r:embed="rId4">
            <a:alphaModFix/>
          </a:blip>
          <a:stretch>
            <a:fillRect/>
          </a:stretch>
        </p:blipFill>
        <p:spPr>
          <a:xfrm>
            <a:off x="152400" y="1110650"/>
            <a:ext cx="8839201" cy="4636704"/>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9" name="Shape 529"/>
        <p:cNvGrpSpPr/>
        <p:nvPr/>
      </p:nvGrpSpPr>
      <p:grpSpPr>
        <a:xfrm>
          <a:off x="0" y="0"/>
          <a:ext cx="0" cy="0"/>
          <a:chOff x="0" y="0"/>
          <a:chExt cx="0" cy="0"/>
        </a:xfrm>
      </p:grpSpPr>
      <p:sp>
        <p:nvSpPr>
          <p:cNvPr descr="Questions" id="530" name="Google Shape;530;g1e556793c78_0_1485"/>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31" name="Google Shape;531;g1e556793c78_0_1485"/>
          <p:cNvSpPr txBox="1"/>
          <p:nvPr/>
        </p:nvSpPr>
        <p:spPr>
          <a:xfrm>
            <a:off x="609600" y="618970"/>
            <a:ext cx="8305800" cy="1686900"/>
          </a:xfrm>
          <a:prstGeom prst="rect">
            <a:avLst/>
          </a:prstGeom>
          <a:noFill/>
          <a:ln>
            <a:noFill/>
          </a:ln>
        </p:spPr>
        <p:txBody>
          <a:bodyPr anchorCtr="0" anchor="t" bIns="45700" lIns="91425" spcFirstLastPara="1" rIns="91425" wrap="square" tIns="45700">
            <a:normAutofit/>
          </a:bodyPr>
          <a:lstStyle/>
          <a:p>
            <a:pPr indent="0" lvl="0" marL="0" marR="0" rtl="0" algn="ctr">
              <a:lnSpc>
                <a:spcPct val="100000"/>
              </a:lnSpc>
              <a:spcBef>
                <a:spcPts val="0"/>
              </a:spcBef>
              <a:spcAft>
                <a:spcPts val="0"/>
              </a:spcAft>
              <a:buClr>
                <a:schemeClr val="dk1"/>
              </a:buClr>
              <a:buSzPts val="3600"/>
              <a:buFont typeface="Calibri"/>
              <a:buNone/>
            </a:pPr>
            <a:r>
              <a:rPr b="0" i="0" lang="en-US" sz="3600" u="none" cap="none" strike="noStrike">
                <a:solidFill>
                  <a:schemeClr val="dk1"/>
                </a:solidFill>
                <a:latin typeface="Calibri"/>
                <a:ea typeface="Calibri"/>
                <a:cs typeface="Calibri"/>
                <a:sym typeface="Calibri"/>
              </a:rPr>
              <a:t>Which one of these is an example of a </a:t>
            </a:r>
            <a:r>
              <a:rPr lang="en-US" sz="3600">
                <a:solidFill>
                  <a:schemeClr val="dk1"/>
                </a:solidFill>
                <a:latin typeface="Calibri"/>
                <a:ea typeface="Calibri"/>
                <a:cs typeface="Calibri"/>
                <a:sym typeface="Calibri"/>
              </a:rPr>
              <a:t>dependent variable?</a:t>
            </a:r>
            <a:endParaRPr b="0" i="0" sz="1400" u="none" cap="none" strike="noStrike">
              <a:solidFill>
                <a:srgbClr val="000000"/>
              </a:solidFill>
              <a:latin typeface="Arial"/>
              <a:ea typeface="Arial"/>
              <a:cs typeface="Arial"/>
              <a:sym typeface="Arial"/>
            </a:endParaRPr>
          </a:p>
        </p:txBody>
      </p:sp>
      <p:pic>
        <p:nvPicPr>
          <p:cNvPr descr="Dependent Variable &gt; Assisted Self-Help" id="532" name="Google Shape;532;g1e556793c78_0_1485"/>
          <p:cNvPicPr preferRelativeResize="0"/>
          <p:nvPr/>
        </p:nvPicPr>
        <p:blipFill rotWithShape="1">
          <a:blip r:embed="rId4">
            <a:alphaModFix/>
          </a:blip>
          <a:srcRect b="50282" l="23385" r="38712" t="-1165"/>
          <a:stretch/>
        </p:blipFill>
        <p:spPr>
          <a:xfrm>
            <a:off x="1154350" y="2499000"/>
            <a:ext cx="2939651" cy="3321175"/>
          </a:xfrm>
          <a:prstGeom prst="rect">
            <a:avLst/>
          </a:prstGeom>
          <a:noFill/>
          <a:ln>
            <a:noFill/>
          </a:ln>
        </p:spPr>
      </p:pic>
      <p:pic>
        <p:nvPicPr>
          <p:cNvPr descr="Dependent Variable &gt; Assisted Self-Help" id="533" name="Google Shape;533;g1e556793c78_0_1485"/>
          <p:cNvPicPr preferRelativeResize="0"/>
          <p:nvPr/>
        </p:nvPicPr>
        <p:blipFill rotWithShape="1">
          <a:blip r:embed="rId4">
            <a:alphaModFix/>
          </a:blip>
          <a:srcRect b="2163" l="24396" r="37703" t="49115"/>
          <a:stretch/>
        </p:blipFill>
        <p:spPr>
          <a:xfrm>
            <a:off x="5269150" y="2569525"/>
            <a:ext cx="2939651" cy="3180109"/>
          </a:xfrm>
          <a:prstGeom prst="rect">
            <a:avLst/>
          </a:prstGeom>
          <a:noFill/>
          <a:ln>
            <a:noFill/>
          </a:ln>
        </p:spPr>
      </p:pic>
      <p:sp>
        <p:nvSpPr>
          <p:cNvPr id="534" name="Google Shape;534;g1e556793c78_0_1485"/>
          <p:cNvSpPr/>
          <p:nvPr/>
        </p:nvSpPr>
        <p:spPr>
          <a:xfrm>
            <a:off x="4741575" y="2299575"/>
            <a:ext cx="3968400" cy="39072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9" name="Shape 539"/>
        <p:cNvGrpSpPr/>
        <p:nvPr/>
      </p:nvGrpSpPr>
      <p:grpSpPr>
        <a:xfrm>
          <a:off x="0" y="0"/>
          <a:ext cx="0" cy="0"/>
          <a:chOff x="0" y="0"/>
          <a:chExt cx="0" cy="0"/>
        </a:xfrm>
      </p:grpSpPr>
      <p:sp>
        <p:nvSpPr>
          <p:cNvPr id="540" name="Google Shape;540;g1e556793c78_0_1432"/>
          <p:cNvSpPr txBox="1"/>
          <p:nvPr>
            <p:ph type="title"/>
          </p:nvPr>
        </p:nvSpPr>
        <p:spPr>
          <a:xfrm>
            <a:off x="771800" y="416975"/>
            <a:ext cx="8124900" cy="10161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sz="3900"/>
              <a:t>What is a dependent variable?</a:t>
            </a:r>
            <a:endParaRPr sz="3900"/>
          </a:p>
        </p:txBody>
      </p:sp>
      <p:sp>
        <p:nvSpPr>
          <p:cNvPr descr="Questions" id="541" name="Google Shape;541;g1e556793c78_0_143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42" name="Google Shape;542;g1e556793c78_0_1432"/>
          <p:cNvPicPr preferRelativeResize="0"/>
          <p:nvPr/>
        </p:nvPicPr>
        <p:blipFill rotWithShape="1">
          <a:blip r:embed="rId4">
            <a:alphaModFix/>
          </a:blip>
          <a:srcRect b="16526" l="0" r="0" t="24238"/>
          <a:stretch/>
        </p:blipFill>
        <p:spPr>
          <a:xfrm>
            <a:off x="968400" y="2536375"/>
            <a:ext cx="7437676" cy="3304125"/>
          </a:xfrm>
          <a:prstGeom prst="rect">
            <a:avLst/>
          </a:prstGeom>
          <a:noFill/>
          <a:ln>
            <a:noFill/>
          </a:ln>
        </p:spPr>
      </p:pic>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7" name="Shape 547"/>
        <p:cNvGrpSpPr/>
        <p:nvPr/>
      </p:nvGrpSpPr>
      <p:grpSpPr>
        <a:xfrm>
          <a:off x="0" y="0"/>
          <a:ext cx="0" cy="0"/>
          <a:chOff x="0" y="0"/>
          <a:chExt cx="0" cy="0"/>
        </a:xfrm>
      </p:grpSpPr>
      <p:sp>
        <p:nvSpPr>
          <p:cNvPr id="548" name="Google Shape;548;g1e556793c78_0_1449"/>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are the three kinds of variables?</a:t>
            </a:r>
            <a:endParaRPr/>
          </a:p>
        </p:txBody>
      </p:sp>
      <p:sp>
        <p:nvSpPr>
          <p:cNvPr descr="Questions" id="549" name="Google Shape;549;g1e556793c78_0_1449"/>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50" name="Google Shape;550;g1e556793c78_0_1449"/>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551" name="Google Shape;551;g1e556793c78_0_1449"/>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552" name="Google Shape;552;g1e556793c78_0_1449"/>
          <p:cNvPicPr preferRelativeResize="0"/>
          <p:nvPr/>
        </p:nvPicPr>
        <p:blipFill>
          <a:blip r:embed="rId6">
            <a:alphaModFix/>
          </a:blip>
          <a:stretch>
            <a:fillRect/>
          </a:stretch>
        </p:blipFill>
        <p:spPr>
          <a:xfrm>
            <a:off x="3558025" y="3543329"/>
            <a:ext cx="1237975" cy="1321478"/>
          </a:xfrm>
          <a:prstGeom prst="rect">
            <a:avLst/>
          </a:prstGeom>
          <a:noFill/>
          <a:ln>
            <a:noFill/>
          </a:ln>
        </p:spPr>
      </p:pic>
      <p:pic>
        <p:nvPicPr>
          <p:cNvPr id="553" name="Google Shape;553;g1e556793c78_0_1449"/>
          <p:cNvPicPr preferRelativeResize="0"/>
          <p:nvPr/>
        </p:nvPicPr>
        <p:blipFill>
          <a:blip r:embed="rId7">
            <a:alphaModFix/>
          </a:blip>
          <a:stretch>
            <a:fillRect/>
          </a:stretch>
        </p:blipFill>
        <p:spPr>
          <a:xfrm>
            <a:off x="6266799" y="2896462"/>
            <a:ext cx="2445200" cy="1840975"/>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8" name="Shape 558"/>
        <p:cNvGrpSpPr/>
        <p:nvPr/>
      </p:nvGrpSpPr>
      <p:grpSpPr>
        <a:xfrm>
          <a:off x="0" y="0"/>
          <a:ext cx="0" cy="0"/>
          <a:chOff x="0" y="0"/>
          <a:chExt cx="0" cy="0"/>
        </a:xfrm>
      </p:grpSpPr>
      <p:sp>
        <p:nvSpPr>
          <p:cNvPr id="559" name="Google Shape;559;g1e556793c78_0_1462"/>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What are the three kinds of variables?</a:t>
            </a:r>
            <a:endParaRPr/>
          </a:p>
        </p:txBody>
      </p:sp>
      <p:sp>
        <p:nvSpPr>
          <p:cNvPr descr="Questions" id="560" name="Google Shape;560;g1e556793c78_0_1462"/>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61" name="Google Shape;561;g1e556793c78_0_1462"/>
          <p:cNvPicPr preferRelativeResize="0"/>
          <p:nvPr/>
        </p:nvPicPr>
        <p:blipFill rotWithShape="1">
          <a:blip r:embed="rId4">
            <a:alphaModFix/>
          </a:blip>
          <a:srcRect b="9198" l="0" r="0" t="0"/>
          <a:stretch/>
        </p:blipFill>
        <p:spPr>
          <a:xfrm>
            <a:off x="484100" y="2586650"/>
            <a:ext cx="2536125" cy="2302900"/>
          </a:xfrm>
          <a:prstGeom prst="rect">
            <a:avLst/>
          </a:prstGeom>
          <a:noFill/>
          <a:ln>
            <a:noFill/>
          </a:ln>
        </p:spPr>
      </p:pic>
      <p:pic>
        <p:nvPicPr>
          <p:cNvPr id="562" name="Google Shape;562;g1e556793c78_0_1462"/>
          <p:cNvPicPr preferRelativeResize="0"/>
          <p:nvPr/>
        </p:nvPicPr>
        <p:blipFill rotWithShape="1">
          <a:blip r:embed="rId5">
            <a:alphaModFix/>
          </a:blip>
          <a:srcRect b="1903" l="1068" r="0" t="0"/>
          <a:stretch/>
        </p:blipFill>
        <p:spPr>
          <a:xfrm rot="-7012090">
            <a:off x="3977832" y="3018333"/>
            <a:ext cx="2104082" cy="1332834"/>
          </a:xfrm>
          <a:prstGeom prst="rect">
            <a:avLst/>
          </a:prstGeom>
          <a:noFill/>
          <a:ln>
            <a:noFill/>
          </a:ln>
        </p:spPr>
      </p:pic>
      <p:pic>
        <p:nvPicPr>
          <p:cNvPr id="563" name="Google Shape;563;g1e556793c78_0_1462"/>
          <p:cNvPicPr preferRelativeResize="0"/>
          <p:nvPr/>
        </p:nvPicPr>
        <p:blipFill>
          <a:blip r:embed="rId6">
            <a:alphaModFix/>
          </a:blip>
          <a:stretch>
            <a:fillRect/>
          </a:stretch>
        </p:blipFill>
        <p:spPr>
          <a:xfrm>
            <a:off x="3558025" y="3543329"/>
            <a:ext cx="1237975" cy="1321478"/>
          </a:xfrm>
          <a:prstGeom prst="rect">
            <a:avLst/>
          </a:prstGeom>
          <a:noFill/>
          <a:ln>
            <a:noFill/>
          </a:ln>
        </p:spPr>
      </p:pic>
      <p:pic>
        <p:nvPicPr>
          <p:cNvPr id="564" name="Google Shape;564;g1e556793c78_0_1462"/>
          <p:cNvPicPr preferRelativeResize="0"/>
          <p:nvPr/>
        </p:nvPicPr>
        <p:blipFill>
          <a:blip r:embed="rId7">
            <a:alphaModFix/>
          </a:blip>
          <a:stretch>
            <a:fillRect/>
          </a:stretch>
        </p:blipFill>
        <p:spPr>
          <a:xfrm>
            <a:off x="6266799" y="2896462"/>
            <a:ext cx="2445200" cy="1840975"/>
          </a:xfrm>
          <a:prstGeom prst="rect">
            <a:avLst/>
          </a:prstGeom>
          <a:noFill/>
          <a:ln>
            <a:noFill/>
          </a:ln>
        </p:spPr>
      </p:pic>
      <p:sp>
        <p:nvSpPr>
          <p:cNvPr id="565" name="Google Shape;565;g1e556793c78_0_1462"/>
          <p:cNvSpPr txBox="1"/>
          <p:nvPr/>
        </p:nvSpPr>
        <p:spPr>
          <a:xfrm>
            <a:off x="352963" y="5163200"/>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Independent </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p:txBody>
      </p:sp>
      <p:sp>
        <p:nvSpPr>
          <p:cNvPr id="566" name="Google Shape;566;g1e556793c78_0_1462"/>
          <p:cNvSpPr txBox="1"/>
          <p:nvPr/>
        </p:nvSpPr>
        <p:spPr>
          <a:xfrm>
            <a:off x="3172788" y="51364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Dependent</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p:txBody>
      </p:sp>
      <p:sp>
        <p:nvSpPr>
          <p:cNvPr id="567" name="Google Shape;567;g1e556793c78_0_1462"/>
          <p:cNvSpPr txBox="1"/>
          <p:nvPr/>
        </p:nvSpPr>
        <p:spPr>
          <a:xfrm>
            <a:off x="5992613" y="51364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FF0000"/>
                </a:solidFill>
                <a:latin typeface="Calibri"/>
                <a:ea typeface="Calibri"/>
                <a:cs typeface="Calibri"/>
                <a:sym typeface="Calibri"/>
              </a:rPr>
              <a:t>Control</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rPr lang="en-US" sz="3200">
                <a:solidFill>
                  <a:srgbClr val="FF0000"/>
                </a:solidFill>
                <a:latin typeface="Calibri"/>
                <a:ea typeface="Calibri"/>
                <a:cs typeface="Calibri"/>
                <a:sym typeface="Calibri"/>
              </a:rPr>
              <a:t>Variable</a:t>
            </a:r>
            <a:endParaRPr sz="3200">
              <a:solidFill>
                <a:srgbClr val="FF0000"/>
              </a:solidFill>
              <a:latin typeface="Calibri"/>
              <a:ea typeface="Calibri"/>
              <a:cs typeface="Calibri"/>
              <a:sym typeface="Calibri"/>
            </a:endParaRPr>
          </a:p>
          <a:p>
            <a:pPr indent="0" lvl="0" marL="0" rtl="0" algn="ctr">
              <a:spcBef>
                <a:spcPts val="0"/>
              </a:spcBef>
              <a:spcAft>
                <a:spcPts val="0"/>
              </a:spcAft>
              <a:buNone/>
            </a:pPr>
            <a:r>
              <a:t/>
            </a:r>
            <a:endParaRPr sz="3200">
              <a:solidFill>
                <a:srgbClr val="FF0000"/>
              </a:solidFill>
              <a:latin typeface="Calibri"/>
              <a:ea typeface="Calibri"/>
              <a:cs typeface="Calibri"/>
              <a:sym typeface="Calibri"/>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2" name="Shape 572"/>
        <p:cNvGrpSpPr/>
        <p:nvPr/>
      </p:nvGrpSpPr>
      <p:grpSpPr>
        <a:xfrm>
          <a:off x="0" y="0"/>
          <a:ext cx="0" cy="0"/>
          <a:chOff x="0" y="0"/>
          <a:chExt cx="0" cy="0"/>
        </a:xfrm>
      </p:grpSpPr>
      <p:sp>
        <p:nvSpPr>
          <p:cNvPr id="573" name="Google Shape;573;g25f583554b7_1_0"/>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lang="en-US"/>
              <a:t>Who can give me an example of a dependent variable and explain why it is one?</a:t>
            </a:r>
            <a:endParaRPr/>
          </a:p>
        </p:txBody>
      </p:sp>
      <p:sp>
        <p:nvSpPr>
          <p:cNvPr descr="Questions" id="574" name="Google Shape;574;g25f583554b7_1_0"/>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575" name="Google Shape;575;g25f583554b7_1_0"/>
          <p:cNvPicPr preferRelativeResize="0"/>
          <p:nvPr/>
        </p:nvPicPr>
        <p:blipFill>
          <a:blip r:embed="rId4">
            <a:alphaModFix/>
          </a:blip>
          <a:stretch>
            <a:fillRect/>
          </a:stretch>
        </p:blipFill>
        <p:spPr>
          <a:xfrm>
            <a:off x="1714800" y="2435613"/>
            <a:ext cx="6346050" cy="4220125"/>
          </a:xfrm>
          <a:prstGeom prst="rect">
            <a:avLst/>
          </a:prstGeom>
          <a:noFill/>
          <a:ln>
            <a:noFill/>
          </a:ln>
        </p:spPr>
      </p:pic>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0" name="Shape 580"/>
        <p:cNvGrpSpPr/>
        <p:nvPr/>
      </p:nvGrpSpPr>
      <p:grpSpPr>
        <a:xfrm>
          <a:off x="0" y="0"/>
          <a:ext cx="0" cy="0"/>
          <a:chOff x="0" y="0"/>
          <a:chExt cx="0" cy="0"/>
        </a:xfrm>
      </p:grpSpPr>
      <p:sp>
        <p:nvSpPr>
          <p:cNvPr id="581" name="Google Shape;581;p45"/>
          <p:cNvSpPr txBox="1"/>
          <p:nvPr/>
        </p:nvSpPr>
        <p:spPr>
          <a:xfrm>
            <a:off x="2585397" y="628581"/>
            <a:ext cx="3973204" cy="92333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400"/>
              <a:buFont typeface="Arial"/>
              <a:buNone/>
            </a:pPr>
            <a:r>
              <a:rPr b="0" i="0" lang="en-US" sz="5400" u="none" cap="none" strike="noStrike">
                <a:solidFill>
                  <a:srgbClr val="FF0000"/>
                </a:solidFill>
                <a:latin typeface="Calibri"/>
                <a:ea typeface="Calibri"/>
                <a:cs typeface="Calibri"/>
                <a:sym typeface="Calibri"/>
              </a:rPr>
              <a:t>Remember!!!</a:t>
            </a:r>
            <a:endParaRPr b="0" i="0" sz="1400" u="none" cap="none" strike="noStrike">
              <a:solidFill>
                <a:srgbClr val="000000"/>
              </a:solidFill>
              <a:latin typeface="Arial"/>
              <a:ea typeface="Arial"/>
              <a:cs typeface="Arial"/>
              <a:sym typeface="Arial"/>
            </a:endParaRPr>
          </a:p>
        </p:txBody>
      </p:sp>
      <p:sp>
        <p:nvSpPr>
          <p:cNvPr descr="Rewind" id="582" name="Google Shape;582;p45"/>
          <p:cNvSpPr/>
          <p:nvPr/>
        </p:nvSpPr>
        <p:spPr>
          <a:xfrm>
            <a:off x="1928445" y="1500554"/>
            <a:ext cx="5287108" cy="4267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7" name="Shape 587"/>
        <p:cNvGrpSpPr/>
        <p:nvPr/>
      </p:nvGrpSpPr>
      <p:grpSpPr>
        <a:xfrm>
          <a:off x="0" y="0"/>
          <a:ext cx="0" cy="0"/>
          <a:chOff x="0" y="0"/>
          <a:chExt cx="0" cy="0"/>
        </a:xfrm>
      </p:grpSpPr>
      <p:sp>
        <p:nvSpPr>
          <p:cNvPr id="588" name="Google Shape;588;g1e556793c78_0_1494"/>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Dependent Variable:</a:t>
            </a:r>
            <a:r>
              <a:rPr b="1" lang="en-US"/>
              <a:t> </a:t>
            </a:r>
            <a:r>
              <a:rPr lang="en-US"/>
              <a:t> the part of an experiment that is being measured or observed to see how it changes.</a:t>
            </a:r>
            <a:endParaRPr/>
          </a:p>
        </p:txBody>
      </p:sp>
      <p:pic>
        <p:nvPicPr>
          <p:cNvPr id="589" name="Google Shape;589;g1e556793c78_0_1494"/>
          <p:cNvPicPr preferRelativeResize="0"/>
          <p:nvPr/>
        </p:nvPicPr>
        <p:blipFill rotWithShape="1">
          <a:blip r:embed="rId3">
            <a:alphaModFix/>
          </a:blip>
          <a:srcRect b="16526" l="0" r="0" t="24238"/>
          <a:stretch/>
        </p:blipFill>
        <p:spPr>
          <a:xfrm>
            <a:off x="1015400" y="2821275"/>
            <a:ext cx="7437676" cy="3304125"/>
          </a:xfrm>
          <a:prstGeom prst="rect">
            <a:avLst/>
          </a:prstGeom>
          <a:noFill/>
          <a:ln>
            <a:noFill/>
          </a:ln>
        </p:spPr>
      </p:pic>
      <p:sp>
        <p:nvSpPr>
          <p:cNvPr descr="Rewind" id="590" name="Google Shape;590;g1e556793c78_0_1494"/>
          <p:cNvSpPr/>
          <p:nvPr/>
        </p:nvSpPr>
        <p:spPr>
          <a:xfrm>
            <a:off x="117271" y="76203"/>
            <a:ext cx="696600" cy="732600"/>
          </a:xfrm>
          <a:prstGeom prst="ellipse">
            <a:avLst/>
          </a:prstGeom>
          <a:blipFill rotWithShape="1">
            <a:blip r:embed="rId4">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5" name="Shape 595"/>
        <p:cNvGrpSpPr/>
        <p:nvPr/>
      </p:nvGrpSpPr>
      <p:grpSpPr>
        <a:xfrm>
          <a:off x="0" y="0"/>
          <a:ext cx="0" cy="0"/>
          <a:chOff x="0" y="0"/>
          <a:chExt cx="0" cy="0"/>
        </a:xfrm>
      </p:grpSpPr>
      <p:sp>
        <p:nvSpPr>
          <p:cNvPr descr="Artificial Intelligence" id="596" name="Google Shape;596;g1e556793c78_0_0"/>
          <p:cNvSpPr/>
          <p:nvPr/>
        </p:nvSpPr>
        <p:spPr>
          <a:xfrm>
            <a:off x="892768" y="1482969"/>
            <a:ext cx="4185000" cy="38922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597" name="Google Shape;597;g1e556793c78_0_0"/>
          <p:cNvPicPr preferRelativeResize="0"/>
          <p:nvPr/>
        </p:nvPicPr>
        <p:blipFill rotWithShape="1">
          <a:blip r:embed="rId4">
            <a:alphaModFix/>
          </a:blip>
          <a:srcRect b="0" l="0" r="0" t="0"/>
          <a:stretch/>
        </p:blipFill>
        <p:spPr>
          <a:xfrm>
            <a:off x="4572000" y="1727492"/>
            <a:ext cx="3403016" cy="3403016"/>
          </a:xfrm>
          <a:prstGeom prst="rect">
            <a:avLst/>
          </a:prstGeom>
          <a:noFill/>
          <a:ln>
            <a:noFill/>
          </a:ln>
        </p:spPr>
      </p:pic>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2" name="Shape 602"/>
        <p:cNvGrpSpPr/>
        <p:nvPr/>
      </p:nvGrpSpPr>
      <p:grpSpPr>
        <a:xfrm>
          <a:off x="0" y="0"/>
          <a:ext cx="0" cy="0"/>
          <a:chOff x="0" y="0"/>
          <a:chExt cx="0" cy="0"/>
        </a:xfrm>
      </p:grpSpPr>
      <p:sp>
        <p:nvSpPr>
          <p:cNvPr id="603" name="Google Shape;603;g1e556793c78_0_1503"/>
          <p:cNvSpPr txBox="1"/>
          <p:nvPr>
            <p:ph type="title"/>
          </p:nvPr>
        </p:nvSpPr>
        <p:spPr>
          <a:xfrm>
            <a:off x="582800" y="974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Vari   able</a:t>
            </a:r>
            <a:endParaRPr/>
          </a:p>
        </p:txBody>
      </p:sp>
      <p:sp>
        <p:nvSpPr>
          <p:cNvPr descr="Artificial Intelligence" id="604" name="Google Shape;604;g1e556793c78_0_1503"/>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605" name="Google Shape;605;g1e556793c78_0_1503"/>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606" name="Google Shape;606;g1e556793c78_0_1503"/>
          <p:cNvSpPr/>
          <p:nvPr/>
        </p:nvSpPr>
        <p:spPr>
          <a:xfrm>
            <a:off x="4265209" y="13282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cxnSp>
        <p:nvCxnSpPr>
          <p:cNvPr id="607" name="Google Shape;607;g1e556793c78_0_1503"/>
          <p:cNvCxnSpPr/>
          <p:nvPr/>
        </p:nvCxnSpPr>
        <p:spPr>
          <a:xfrm flipH="1">
            <a:off x="1990297" y="2337636"/>
            <a:ext cx="578100" cy="8916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608" name="Google Shape;608;g1e556793c78_0_1503"/>
          <p:cNvSpPr txBox="1"/>
          <p:nvPr/>
        </p:nvSpPr>
        <p:spPr>
          <a:xfrm>
            <a:off x="624150" y="3448600"/>
            <a:ext cx="29757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Vari</a:t>
            </a:r>
            <a:r>
              <a:rPr b="0" i="0" lang="en-US" sz="3600" u="none" cap="none" strike="noStrike">
                <a:solidFill>
                  <a:schemeClr val="dk1"/>
                </a:solidFill>
                <a:latin typeface="Calibri"/>
                <a:ea typeface="Calibri"/>
                <a:cs typeface="Calibri"/>
                <a:sym typeface="Calibri"/>
              </a:rPr>
              <a:t> = different or </a:t>
            </a:r>
            <a:r>
              <a:rPr lang="en-US" sz="3600">
                <a:solidFill>
                  <a:schemeClr val="dk1"/>
                </a:solidFill>
                <a:latin typeface="Calibri"/>
                <a:ea typeface="Calibri"/>
                <a:cs typeface="Calibri"/>
                <a:sym typeface="Calibri"/>
              </a:rPr>
              <a:t>changing</a:t>
            </a:r>
            <a:endParaRPr b="0" i="0" sz="1400" u="none" cap="none" strike="noStrike">
              <a:solidFill>
                <a:srgbClr val="000000"/>
              </a:solidFill>
              <a:latin typeface="Arial"/>
              <a:ea typeface="Arial"/>
              <a:cs typeface="Arial"/>
              <a:sym typeface="Arial"/>
            </a:endParaRPr>
          </a:p>
        </p:txBody>
      </p:sp>
      <p:cxnSp>
        <p:nvCxnSpPr>
          <p:cNvPr id="609" name="Google Shape;609;g1e556793c78_0_1503"/>
          <p:cNvCxnSpPr/>
          <p:nvPr/>
        </p:nvCxnSpPr>
        <p:spPr>
          <a:xfrm>
            <a:off x="5971200" y="2480450"/>
            <a:ext cx="650100" cy="827700"/>
          </a:xfrm>
          <a:prstGeom prst="straightConnector1">
            <a:avLst/>
          </a:prstGeom>
          <a:noFill/>
          <a:ln cap="flat" cmpd="sng" w="38100">
            <a:solidFill>
              <a:srgbClr val="FF0000"/>
            </a:solidFill>
            <a:prstDash val="solid"/>
            <a:round/>
            <a:headEnd len="sm" w="sm" type="none"/>
            <a:tailEnd len="med" w="med" type="triangle"/>
          </a:ln>
          <a:effectLst>
            <a:outerShdw blurRad="40000" rotWithShape="0" dir="5400000" dist="20000">
              <a:srgbClr val="000000">
                <a:alpha val="36860"/>
              </a:srgbClr>
            </a:outerShdw>
          </a:effectLst>
        </p:spPr>
      </p:cxnSp>
      <p:sp>
        <p:nvSpPr>
          <p:cNvPr id="610" name="Google Shape;610;g1e556793c78_0_1503"/>
          <p:cNvSpPr txBox="1"/>
          <p:nvPr/>
        </p:nvSpPr>
        <p:spPr>
          <a:xfrm>
            <a:off x="5348550" y="3448600"/>
            <a:ext cx="2975700" cy="12006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600"/>
              <a:buFont typeface="Arial"/>
              <a:buNone/>
            </a:pPr>
            <a:r>
              <a:rPr lang="en-US" sz="3600">
                <a:solidFill>
                  <a:schemeClr val="dk1"/>
                </a:solidFill>
                <a:latin typeface="Calibri"/>
                <a:ea typeface="Calibri"/>
                <a:cs typeface="Calibri"/>
                <a:sym typeface="Calibri"/>
              </a:rPr>
              <a:t>-able</a:t>
            </a:r>
            <a:r>
              <a:rPr b="0" i="0" lang="en-US" sz="3600" u="none" cap="none" strike="noStrike">
                <a:solidFill>
                  <a:schemeClr val="dk1"/>
                </a:solidFill>
                <a:latin typeface="Calibri"/>
                <a:ea typeface="Calibri"/>
                <a:cs typeface="Calibri"/>
                <a:sym typeface="Calibri"/>
              </a:rPr>
              <a:t> = </a:t>
            </a:r>
            <a:r>
              <a:rPr lang="en-US" sz="3600">
                <a:solidFill>
                  <a:schemeClr val="dk1"/>
                </a:solidFill>
                <a:latin typeface="Calibri"/>
                <a:ea typeface="Calibri"/>
                <a:cs typeface="Calibri"/>
                <a:sym typeface="Calibri"/>
              </a:rPr>
              <a:t>able to be</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5" name="Shape 615"/>
        <p:cNvGrpSpPr/>
        <p:nvPr/>
      </p:nvGrpSpPr>
      <p:grpSpPr>
        <a:xfrm>
          <a:off x="0" y="0"/>
          <a:ext cx="0" cy="0"/>
          <a:chOff x="0" y="0"/>
          <a:chExt cx="0" cy="0"/>
        </a:xfrm>
      </p:grpSpPr>
      <p:sp>
        <p:nvSpPr>
          <p:cNvPr id="616" name="Google Shape;616;g1e556793c78_0_1515"/>
          <p:cNvSpPr txBox="1"/>
          <p:nvPr>
            <p:ph type="title"/>
          </p:nvPr>
        </p:nvSpPr>
        <p:spPr>
          <a:xfrm>
            <a:off x="582800" y="1736109"/>
            <a:ext cx="8229600" cy="11430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chemeClr val="dk1"/>
              </a:buClr>
              <a:buSzPts val="9600"/>
              <a:buFont typeface="Calibri"/>
              <a:buNone/>
            </a:pPr>
            <a:r>
              <a:rPr lang="en-US" sz="9600"/>
              <a:t>Vari   able</a:t>
            </a:r>
            <a:endParaRPr/>
          </a:p>
        </p:txBody>
      </p:sp>
      <p:sp>
        <p:nvSpPr>
          <p:cNvPr descr="Artificial Intelligence" id="617" name="Google Shape;617;g1e556793c78_0_1515"/>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618" name="Google Shape;618;g1e556793c78_0_1515"/>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619" name="Google Shape;619;g1e556793c78_0_1515"/>
          <p:cNvSpPr/>
          <p:nvPr/>
        </p:nvSpPr>
        <p:spPr>
          <a:xfrm>
            <a:off x="4265209" y="2090209"/>
            <a:ext cx="663300" cy="723600"/>
          </a:xfrm>
          <a:prstGeom prst="mathPlus">
            <a:avLst>
              <a:gd fmla="val 23520" name="adj1"/>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20" name="Google Shape;620;g1e556793c78_0_1515"/>
          <p:cNvSpPr txBox="1"/>
          <p:nvPr/>
        </p:nvSpPr>
        <p:spPr>
          <a:xfrm>
            <a:off x="2498501" y="5926400"/>
            <a:ext cx="42099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able to be changed</a:t>
            </a:r>
            <a:endParaRPr i="0" sz="2400" u="none" cap="none" strike="noStrike">
              <a:solidFill>
                <a:srgbClr val="000000"/>
              </a:solidFill>
              <a:latin typeface="Calibri"/>
              <a:ea typeface="Calibri"/>
              <a:cs typeface="Calibri"/>
              <a:sym typeface="Calibri"/>
            </a:endParaRPr>
          </a:p>
        </p:txBody>
      </p:sp>
      <p:sp>
        <p:nvSpPr>
          <p:cNvPr id="621" name="Google Shape;621;g1e556793c78_0_1515"/>
          <p:cNvSpPr txBox="1"/>
          <p:nvPr/>
        </p:nvSpPr>
        <p:spPr>
          <a:xfrm>
            <a:off x="482053" y="3506192"/>
            <a:ext cx="82296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Variable</a:t>
            </a:r>
            <a:endParaRPr b="0" i="0" sz="1400" u="none" cap="none" strike="noStrike">
              <a:solidFill>
                <a:srgbClr val="000000"/>
              </a:solidFill>
              <a:latin typeface="Arial"/>
              <a:ea typeface="Arial"/>
              <a:cs typeface="Arial"/>
              <a:sym typeface="Arial"/>
            </a:endParaRPr>
          </a:p>
        </p:txBody>
      </p:sp>
      <p:sp>
        <p:nvSpPr>
          <p:cNvPr id="622" name="Google Shape;622;g1e556793c78_0_1515"/>
          <p:cNvSpPr/>
          <p:nvPr/>
        </p:nvSpPr>
        <p:spPr>
          <a:xfrm>
            <a:off x="4417594" y="4801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6" name="Shape 156"/>
        <p:cNvGrpSpPr/>
        <p:nvPr/>
      </p:nvGrpSpPr>
      <p:grpSpPr>
        <a:xfrm>
          <a:off x="0" y="0"/>
          <a:ext cx="0" cy="0"/>
          <a:chOff x="0" y="0"/>
          <a:chExt cx="0" cy="0"/>
        </a:xfrm>
      </p:grpSpPr>
      <p:sp>
        <p:nvSpPr>
          <p:cNvPr descr="Rewind" id="157" name="Google Shape;157;g1e556793c78_0_394"/>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Steps of the Scientific Method" id="158" name="Google Shape;158;g1e556793c78_0_394"/>
          <p:cNvPicPr preferRelativeResize="0"/>
          <p:nvPr/>
        </p:nvPicPr>
        <p:blipFill rotWithShape="1">
          <a:blip r:embed="rId4">
            <a:alphaModFix/>
          </a:blip>
          <a:srcRect b="0" l="0" r="0" t="0"/>
          <a:stretch/>
        </p:blipFill>
        <p:spPr>
          <a:xfrm>
            <a:off x="5278700" y="-506393"/>
            <a:ext cx="3935393" cy="7870786"/>
          </a:xfrm>
          <a:prstGeom prst="rect">
            <a:avLst/>
          </a:prstGeom>
          <a:noFill/>
          <a:ln>
            <a:noFill/>
          </a:ln>
        </p:spPr>
      </p:pic>
      <p:sp>
        <p:nvSpPr>
          <p:cNvPr id="159" name="Google Shape;159;g1e556793c78_0_394"/>
          <p:cNvSpPr txBox="1"/>
          <p:nvPr/>
        </p:nvSpPr>
        <p:spPr>
          <a:xfrm>
            <a:off x="312525" y="1798125"/>
            <a:ext cx="4899300" cy="23088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600"/>
              <a:buFont typeface="Arial"/>
              <a:buNone/>
            </a:pPr>
            <a:r>
              <a:rPr b="1" i="0" lang="en-US" sz="3600" u="sng" cap="none" strike="noStrike">
                <a:solidFill>
                  <a:srgbClr val="000000"/>
                </a:solidFill>
                <a:latin typeface="Calibri"/>
                <a:ea typeface="Calibri"/>
                <a:cs typeface="Calibri"/>
                <a:sym typeface="Calibri"/>
              </a:rPr>
              <a:t>Scientific Method:</a:t>
            </a:r>
            <a:r>
              <a:rPr b="0" i="0" lang="en-US" sz="3600" u="none" cap="none" strike="noStrike">
                <a:solidFill>
                  <a:srgbClr val="FF0000"/>
                </a:solidFill>
                <a:latin typeface="Calibri"/>
                <a:ea typeface="Calibri"/>
                <a:cs typeface="Calibri"/>
                <a:sym typeface="Calibri"/>
              </a:rPr>
              <a:t> </a:t>
            </a:r>
            <a:r>
              <a:rPr b="0" i="0" lang="en-US" sz="3600" u="none" cap="none" strike="noStrike">
                <a:solidFill>
                  <a:srgbClr val="000000"/>
                </a:solidFill>
                <a:latin typeface="Calibri"/>
                <a:ea typeface="Calibri"/>
                <a:cs typeface="Calibri"/>
                <a:sym typeface="Calibri"/>
              </a:rPr>
              <a:t>steps that investigators follow to answer questions about the natural world</a:t>
            </a:r>
            <a:endParaRPr b="1" i="0" sz="3600" u="sng" cap="none" strike="noStrike">
              <a:solidFill>
                <a:srgbClr val="000000"/>
              </a:solidFill>
              <a:latin typeface="Calibri"/>
              <a:ea typeface="Calibri"/>
              <a:cs typeface="Calibri"/>
              <a:sym typeface="Calibri"/>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7" name="Shape 627"/>
        <p:cNvGrpSpPr/>
        <p:nvPr/>
      </p:nvGrpSpPr>
      <p:grpSpPr>
        <a:xfrm>
          <a:off x="0" y="0"/>
          <a:ext cx="0" cy="0"/>
          <a:chOff x="0" y="0"/>
          <a:chExt cx="0" cy="0"/>
        </a:xfrm>
      </p:grpSpPr>
      <p:sp>
        <p:nvSpPr>
          <p:cNvPr descr="Artificial Intelligence" id="628" name="Google Shape;628;g1e556793c78_0_1601"/>
          <p:cNvSpPr/>
          <p:nvPr/>
        </p:nvSpPr>
        <p:spPr>
          <a:xfrm>
            <a:off x="0" y="0"/>
            <a:ext cx="735300" cy="735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Labor" id="629" name="Google Shape;629;g1e556793c78_0_1601"/>
          <p:cNvPicPr preferRelativeResize="0"/>
          <p:nvPr/>
        </p:nvPicPr>
        <p:blipFill rotWithShape="1">
          <a:blip r:embed="rId4">
            <a:alphaModFix/>
          </a:blip>
          <a:srcRect b="0" l="0" r="0" t="0"/>
          <a:stretch/>
        </p:blipFill>
        <p:spPr>
          <a:xfrm>
            <a:off x="735230" y="165754"/>
            <a:ext cx="403722" cy="403722"/>
          </a:xfrm>
          <a:prstGeom prst="rect">
            <a:avLst/>
          </a:prstGeom>
          <a:noFill/>
          <a:ln>
            <a:noFill/>
          </a:ln>
        </p:spPr>
      </p:pic>
      <p:sp>
        <p:nvSpPr>
          <p:cNvPr id="630" name="Google Shape;630;g1e556793c78_0_1601"/>
          <p:cNvSpPr txBox="1"/>
          <p:nvPr/>
        </p:nvSpPr>
        <p:spPr>
          <a:xfrm>
            <a:off x="288701" y="4021400"/>
            <a:ext cx="42099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Affected by</a:t>
            </a:r>
            <a:endParaRPr i="0" sz="2400" u="none" cap="none" strike="noStrike">
              <a:solidFill>
                <a:srgbClr val="000000"/>
              </a:solidFill>
              <a:latin typeface="Calibri"/>
              <a:ea typeface="Calibri"/>
              <a:cs typeface="Calibri"/>
              <a:sym typeface="Calibri"/>
            </a:endParaRPr>
          </a:p>
        </p:txBody>
      </p:sp>
      <p:sp>
        <p:nvSpPr>
          <p:cNvPr id="631" name="Google Shape;631;g1e556793c78_0_1601"/>
          <p:cNvSpPr txBox="1"/>
          <p:nvPr/>
        </p:nvSpPr>
        <p:spPr>
          <a:xfrm>
            <a:off x="204725" y="1786575"/>
            <a:ext cx="43674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D</a:t>
            </a:r>
            <a:r>
              <a:rPr lang="en-US" sz="6000">
                <a:solidFill>
                  <a:schemeClr val="dk1"/>
                </a:solidFill>
                <a:latin typeface="Calibri"/>
                <a:ea typeface="Calibri"/>
                <a:cs typeface="Calibri"/>
                <a:sym typeface="Calibri"/>
              </a:rPr>
              <a:t>ependent</a:t>
            </a:r>
            <a:endParaRPr b="0" i="0" sz="1400" u="none" cap="none" strike="noStrike">
              <a:solidFill>
                <a:srgbClr val="000000"/>
              </a:solidFill>
              <a:latin typeface="Arial"/>
              <a:ea typeface="Arial"/>
              <a:cs typeface="Arial"/>
              <a:sym typeface="Arial"/>
            </a:endParaRPr>
          </a:p>
        </p:txBody>
      </p:sp>
      <p:sp>
        <p:nvSpPr>
          <p:cNvPr id="632" name="Google Shape;632;g1e556793c78_0_1601"/>
          <p:cNvSpPr/>
          <p:nvPr/>
        </p:nvSpPr>
        <p:spPr>
          <a:xfrm>
            <a:off x="2207794" y="2896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3" name="Google Shape;633;g1e556793c78_0_1601"/>
          <p:cNvSpPr txBox="1"/>
          <p:nvPr/>
        </p:nvSpPr>
        <p:spPr>
          <a:xfrm>
            <a:off x="4572125" y="1786575"/>
            <a:ext cx="43674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0"/>
              <a:buFont typeface="Calibri"/>
              <a:buNone/>
            </a:pPr>
            <a:r>
              <a:rPr lang="en-US" sz="6000">
                <a:solidFill>
                  <a:schemeClr val="dk1"/>
                </a:solidFill>
                <a:latin typeface="Calibri"/>
                <a:ea typeface="Calibri"/>
                <a:cs typeface="Calibri"/>
                <a:sym typeface="Calibri"/>
              </a:rPr>
              <a:t>Variable</a:t>
            </a:r>
            <a:endParaRPr b="0" i="0" sz="1400" u="none" cap="none" strike="noStrike">
              <a:solidFill>
                <a:srgbClr val="000000"/>
              </a:solidFill>
              <a:latin typeface="Arial"/>
              <a:ea typeface="Arial"/>
              <a:cs typeface="Arial"/>
              <a:sym typeface="Arial"/>
            </a:endParaRPr>
          </a:p>
        </p:txBody>
      </p:sp>
      <p:sp>
        <p:nvSpPr>
          <p:cNvPr id="634" name="Google Shape;634;g1e556793c78_0_1601"/>
          <p:cNvSpPr/>
          <p:nvPr/>
        </p:nvSpPr>
        <p:spPr>
          <a:xfrm>
            <a:off x="6569969" y="2896592"/>
            <a:ext cx="371700" cy="880800"/>
          </a:xfrm>
          <a:prstGeom prst="downArrow">
            <a:avLst>
              <a:gd fmla="val 50000" name="adj1"/>
              <a:gd fmla="val 50000" name="adj2"/>
            </a:avLst>
          </a:prstGeom>
          <a:solidFill>
            <a:srgbClr val="FF0000"/>
          </a:solidFill>
          <a:ln cap="flat" cmpd="sng" w="9525">
            <a:solidFill>
              <a:srgbClr val="FF0000"/>
            </a:solidFill>
            <a:prstDash val="solid"/>
            <a:round/>
            <a:headEnd len="sm" w="sm" type="none"/>
            <a:tailEnd len="sm" w="sm" type="none"/>
          </a:ln>
          <a:effectLst>
            <a:outerShdw blurRad="40000" rotWithShape="0" dir="5400000" dist="23000">
              <a:srgbClr val="000000">
                <a:alpha val="34120"/>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Calibri"/>
              <a:ea typeface="Calibri"/>
              <a:cs typeface="Calibri"/>
              <a:sym typeface="Calibri"/>
            </a:endParaRPr>
          </a:p>
        </p:txBody>
      </p:sp>
      <p:sp>
        <p:nvSpPr>
          <p:cNvPr id="635" name="Google Shape;635;g1e556793c78_0_1601"/>
          <p:cNvSpPr txBox="1"/>
          <p:nvPr/>
        </p:nvSpPr>
        <p:spPr>
          <a:xfrm>
            <a:off x="4650876" y="4021400"/>
            <a:ext cx="4209900" cy="461700"/>
          </a:xfrm>
          <a:prstGeom prst="rect">
            <a:avLst/>
          </a:prstGeom>
          <a:noFill/>
          <a:ln cap="flat" cmpd="sng" w="9525">
            <a:solidFill>
              <a:schemeClr val="dk1"/>
            </a:solidFill>
            <a:prstDash val="solid"/>
            <a:round/>
            <a:headEnd len="sm" w="sm" type="none"/>
            <a:tailEnd len="sm" w="sm" type="none"/>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2800"/>
              <a:buFont typeface="Arial"/>
              <a:buNone/>
            </a:pPr>
            <a:r>
              <a:rPr lang="en-US" sz="2400">
                <a:latin typeface="Calibri"/>
                <a:ea typeface="Calibri"/>
                <a:cs typeface="Calibri"/>
                <a:sym typeface="Calibri"/>
              </a:rPr>
              <a:t>able to be changed</a:t>
            </a:r>
            <a:endParaRPr i="0" sz="2400" u="none" cap="none" strike="noStrike">
              <a:solidFill>
                <a:srgbClr val="000000"/>
              </a:solidFill>
              <a:latin typeface="Calibri"/>
              <a:ea typeface="Calibri"/>
              <a:cs typeface="Calibri"/>
              <a:sym typeface="Calibri"/>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grpSp>
        <p:nvGrpSpPr>
          <p:cNvPr id="641" name="Google Shape;641;g1e556793c78_0_48"/>
          <p:cNvGrpSpPr/>
          <p:nvPr/>
        </p:nvGrpSpPr>
        <p:grpSpPr>
          <a:xfrm>
            <a:off x="1070365" y="1107805"/>
            <a:ext cx="7003271" cy="4642391"/>
            <a:chOff x="169647" y="319225"/>
            <a:chExt cx="8804716" cy="5899594"/>
          </a:xfrm>
        </p:grpSpPr>
        <p:sp>
          <p:nvSpPr>
            <p:cNvPr id="642" name="Google Shape;642;g1e556793c78_0_48"/>
            <p:cNvSpPr/>
            <p:nvPr/>
          </p:nvSpPr>
          <p:spPr>
            <a:xfrm>
              <a:off x="169647" y="319225"/>
              <a:ext cx="8804700" cy="5899500"/>
            </a:xfrm>
            <a:prstGeom prst="rect">
              <a:avLst/>
            </a:prstGeom>
            <a:no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43" name="Google Shape;643;g1e556793c78_0_48"/>
            <p:cNvCxnSpPr/>
            <p:nvPr/>
          </p:nvCxnSpPr>
          <p:spPr>
            <a:xfrm>
              <a:off x="4587204" y="319225"/>
              <a:ext cx="0" cy="1794600"/>
            </a:xfrm>
            <a:prstGeom prst="straightConnector1">
              <a:avLst/>
            </a:prstGeom>
            <a:noFill/>
            <a:ln cap="flat" cmpd="sng" w="152400">
              <a:solidFill>
                <a:srgbClr val="FF932B"/>
              </a:solidFill>
              <a:prstDash val="solid"/>
              <a:round/>
              <a:headEnd len="sm" w="sm" type="none"/>
              <a:tailEnd len="sm" w="sm" type="none"/>
            </a:ln>
          </p:spPr>
        </p:cxnSp>
        <p:cxnSp>
          <p:nvCxnSpPr>
            <p:cNvPr id="644" name="Google Shape;644;g1e556793c78_0_48"/>
            <p:cNvCxnSpPr>
              <a:stCxn id="645" idx="4"/>
              <a:endCxn id="642" idx="2"/>
            </p:cNvCxnSpPr>
            <p:nvPr/>
          </p:nvCxnSpPr>
          <p:spPr>
            <a:xfrm>
              <a:off x="4549192" y="4400219"/>
              <a:ext cx="22800" cy="1818600"/>
            </a:xfrm>
            <a:prstGeom prst="straightConnector1">
              <a:avLst/>
            </a:prstGeom>
            <a:noFill/>
            <a:ln cap="flat" cmpd="sng" w="152400">
              <a:solidFill>
                <a:srgbClr val="FF932B"/>
              </a:solidFill>
              <a:prstDash val="solid"/>
              <a:round/>
              <a:headEnd len="sm" w="sm" type="none"/>
              <a:tailEnd len="sm" w="sm" type="none"/>
            </a:ln>
          </p:spPr>
        </p:cxnSp>
        <p:cxnSp>
          <p:nvCxnSpPr>
            <p:cNvPr id="646" name="Google Shape;646;g1e556793c78_0_48"/>
            <p:cNvCxnSpPr/>
            <p:nvPr/>
          </p:nvCxnSpPr>
          <p:spPr>
            <a:xfrm>
              <a:off x="169647" y="3255554"/>
              <a:ext cx="2571300" cy="0"/>
            </a:xfrm>
            <a:prstGeom prst="straightConnector1">
              <a:avLst/>
            </a:prstGeom>
            <a:noFill/>
            <a:ln cap="flat" cmpd="sng" w="152400">
              <a:solidFill>
                <a:srgbClr val="FF932B"/>
              </a:solidFill>
              <a:prstDash val="solid"/>
              <a:round/>
              <a:headEnd len="sm" w="sm" type="none"/>
              <a:tailEnd len="sm" w="sm" type="none"/>
            </a:ln>
          </p:spPr>
        </p:cxnSp>
        <p:cxnSp>
          <p:nvCxnSpPr>
            <p:cNvPr id="647" name="Google Shape;647;g1e556793c78_0_48"/>
            <p:cNvCxnSpPr/>
            <p:nvPr/>
          </p:nvCxnSpPr>
          <p:spPr>
            <a:xfrm>
              <a:off x="6359863" y="3216898"/>
              <a:ext cx="2614500" cy="0"/>
            </a:xfrm>
            <a:prstGeom prst="straightConnector1">
              <a:avLst/>
            </a:prstGeom>
            <a:noFill/>
            <a:ln cap="flat" cmpd="sng" w="152400">
              <a:solidFill>
                <a:srgbClr val="FF932B"/>
              </a:solidFill>
              <a:prstDash val="solid"/>
              <a:round/>
              <a:headEnd len="sm" w="sm" type="none"/>
              <a:tailEnd len="sm" w="sm" type="none"/>
            </a:ln>
          </p:spPr>
        </p:cxnSp>
        <p:sp>
          <p:nvSpPr>
            <p:cNvPr id="645" name="Google Shape;645;g1e556793c78_0_48"/>
            <p:cNvSpPr/>
            <p:nvPr/>
          </p:nvSpPr>
          <p:spPr>
            <a:xfrm>
              <a:off x="2739592" y="2111219"/>
              <a:ext cx="3619200" cy="2289000"/>
            </a:xfrm>
            <a:prstGeom prst="ellipse">
              <a:avLst/>
            </a:prstGeom>
            <a:solidFill>
              <a:srgbClr val="FFFFFF"/>
            </a:solidFill>
            <a:ln cap="flat" cmpd="sng" w="152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grpSp>
    </p:spTree>
  </p:cSld>
  <p:clrMapOvr>
    <a:masterClrMapping/>
  </p:clrMapOvr>
</p:sld>
</file>

<file path=ppt/slides/slide6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2" name="Shape 652"/>
        <p:cNvGrpSpPr/>
        <p:nvPr/>
      </p:nvGrpSpPr>
      <p:grpSpPr>
        <a:xfrm>
          <a:off x="0" y="0"/>
          <a:ext cx="0" cy="0"/>
          <a:chOff x="0" y="0"/>
          <a:chExt cx="0" cy="0"/>
        </a:xfrm>
      </p:grpSpPr>
      <p:sp>
        <p:nvSpPr>
          <p:cNvPr id="653" name="Google Shape;653;g1e556793c78_0_59"/>
          <p:cNvSpPr/>
          <p:nvPr/>
        </p:nvSpPr>
        <p:spPr>
          <a:xfrm>
            <a:off x="498763" y="699655"/>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654" name="Google Shape;654;g1e556793c78_0_59"/>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655" name="Google Shape;655;g1e556793c78_0_59"/>
          <p:cNvCxnSpPr>
            <a:stCxn id="656" idx="4"/>
            <a:endCxn id="653" idx="2"/>
          </p:cNvCxnSpPr>
          <p:nvPr/>
        </p:nvCxnSpPr>
        <p:spPr>
          <a:xfrm>
            <a:off x="4571972" y="4712344"/>
            <a:ext cx="20700" cy="1792500"/>
          </a:xfrm>
          <a:prstGeom prst="straightConnector1">
            <a:avLst/>
          </a:prstGeom>
          <a:noFill/>
          <a:ln cap="flat" cmpd="sng" w="25400">
            <a:solidFill>
              <a:schemeClr val="dk1"/>
            </a:solidFill>
            <a:prstDash val="solid"/>
            <a:round/>
            <a:headEnd len="sm" w="sm" type="none"/>
            <a:tailEnd len="sm" w="sm" type="none"/>
          </a:ln>
        </p:spPr>
      </p:cxnSp>
      <p:cxnSp>
        <p:nvCxnSpPr>
          <p:cNvPr id="657" name="Google Shape;657;g1e556793c78_0_59"/>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658" name="Google Shape;658;g1e556793c78_0_59"/>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656" name="Google Shape;656;g1e556793c78_0_59"/>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659" name="Google Shape;659;g1e556793c78_0_59"/>
          <p:cNvSpPr txBox="1"/>
          <p:nvPr/>
        </p:nvSpPr>
        <p:spPr>
          <a:xfrm>
            <a:off x="2990050" y="30578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Dependent </a:t>
            </a:r>
            <a:r>
              <a:rPr b="1" lang="en-US" sz="2900">
                <a:latin typeface="Poppins"/>
                <a:ea typeface="Poppins"/>
                <a:cs typeface="Poppins"/>
                <a:sym typeface="Poppins"/>
              </a:rPr>
              <a:t>Variable</a:t>
            </a:r>
            <a:endParaRPr sz="700"/>
          </a:p>
        </p:txBody>
      </p:sp>
      <p:sp>
        <p:nvSpPr>
          <p:cNvPr id="660" name="Google Shape;660;g1e556793c78_0_59"/>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661" name="Google Shape;661;g1e556793c78_0_59"/>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662" name="Google Shape;662;g1e556793c78_0_59"/>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663" name="Google Shape;663;g1e556793c78_0_59"/>
          <p:cNvSpPr txBox="1"/>
          <p:nvPr/>
        </p:nvSpPr>
        <p:spPr>
          <a:xfrm>
            <a:off x="4571975" y="584195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a:t>
            </a:r>
            <a:endParaRPr sz="18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dependent variables impact my life?</a:t>
            </a:r>
            <a:endParaRPr sz="1800"/>
          </a:p>
        </p:txBody>
      </p:sp>
      <p:sp>
        <p:nvSpPr>
          <p:cNvPr id="664" name="Google Shape;664;g1e556793c78_0_59"/>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65" name="Google Shape;665;g1e556793c78_0_59"/>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66" name="Google Shape;666;g1e556793c78_0_59"/>
          <p:cNvCxnSpPr>
            <a:stCxn id="667" idx="4"/>
            <a:endCxn id="664"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68" name="Google Shape;668;g1e556793c78_0_59"/>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69" name="Google Shape;669;g1e556793c78_0_59"/>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67" name="Google Shape;667;g1e556793c78_0_59"/>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4" name="Shape 674"/>
        <p:cNvGrpSpPr/>
        <p:nvPr/>
      </p:nvGrpSpPr>
      <p:grpSpPr>
        <a:xfrm>
          <a:off x="0" y="0"/>
          <a:ext cx="0" cy="0"/>
          <a:chOff x="0" y="0"/>
          <a:chExt cx="0" cy="0"/>
        </a:xfrm>
      </p:grpSpPr>
      <p:sp>
        <p:nvSpPr>
          <p:cNvPr id="675" name="Google Shape;675;g1e556793c78_0_80"/>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dependent </a:t>
            </a:r>
            <a:r>
              <a:rPr b="1" lang="en-US" sz="3000">
                <a:solidFill>
                  <a:schemeClr val="dk1"/>
                </a:solidFill>
                <a:latin typeface="Calibri"/>
                <a:ea typeface="Calibri"/>
                <a:cs typeface="Calibri"/>
                <a:sym typeface="Calibri"/>
              </a:rPr>
              <a:t>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76" name="Google Shape;676;g1e556793c78_0_80"/>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77" name="Google Shape;677;g1e556793c78_0_80"/>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78" name="Google Shape;678;g1e556793c78_0_80"/>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79" name="Google Shape;679;g1e556793c78_0_80"/>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680" name="Google Shape;680;g1e556793c78_0_8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681" name="Google Shape;681;g1e556793c78_0_8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682" name="Google Shape;682;g1e556793c78_0_80"/>
          <p:cNvCxnSpPr>
            <a:stCxn id="683" idx="4"/>
            <a:endCxn id="68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684" name="Google Shape;684;g1e556793c78_0_8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685" name="Google Shape;685;g1e556793c78_0_8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683" name="Google Shape;683;g1e556793c78_0_8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686" name="Google Shape;686;g1e556793c78_0_80"/>
          <p:cNvPicPr preferRelativeResize="0"/>
          <p:nvPr/>
        </p:nvPicPr>
        <p:blipFill rotWithShape="1">
          <a:blip r:embed="rId3">
            <a:alphaModFix/>
          </a:blip>
          <a:srcRect b="16526" l="7961" r="17070" t="24238"/>
          <a:stretch/>
        </p:blipFill>
        <p:spPr>
          <a:xfrm>
            <a:off x="1111125" y="1729775"/>
            <a:ext cx="3674650" cy="2177475"/>
          </a:xfrm>
          <a:prstGeom prst="rect">
            <a:avLst/>
          </a:prstGeom>
          <a:noFill/>
          <a:ln>
            <a:noFill/>
          </a:ln>
        </p:spPr>
      </p:pic>
      <p:pic>
        <p:nvPicPr>
          <p:cNvPr id="687" name="Google Shape;687;g1e556793c78_0_80"/>
          <p:cNvPicPr preferRelativeResize="0"/>
          <p:nvPr/>
        </p:nvPicPr>
        <p:blipFill>
          <a:blip r:embed="rId4">
            <a:alphaModFix/>
          </a:blip>
          <a:stretch>
            <a:fillRect/>
          </a:stretch>
        </p:blipFill>
        <p:spPr>
          <a:xfrm>
            <a:off x="1307000" y="4538077"/>
            <a:ext cx="3283050" cy="1838525"/>
          </a:xfrm>
          <a:prstGeom prst="rect">
            <a:avLst/>
          </a:prstGeom>
          <a:noFill/>
          <a:ln>
            <a:noFill/>
          </a:ln>
        </p:spPr>
      </p:pic>
      <p:pic>
        <p:nvPicPr>
          <p:cNvPr id="688" name="Google Shape;688;g1e556793c78_0_80"/>
          <p:cNvPicPr preferRelativeResize="0"/>
          <p:nvPr/>
        </p:nvPicPr>
        <p:blipFill>
          <a:blip r:embed="rId5">
            <a:alphaModFix/>
          </a:blip>
          <a:stretch>
            <a:fillRect/>
          </a:stretch>
        </p:blipFill>
        <p:spPr>
          <a:xfrm>
            <a:off x="6044358" y="4386826"/>
            <a:ext cx="2276475" cy="2009775"/>
          </a:xfrm>
          <a:prstGeom prst="rect">
            <a:avLst/>
          </a:prstGeom>
          <a:noFill/>
          <a:ln>
            <a:noFill/>
          </a:ln>
        </p:spPr>
      </p:pic>
      <p:pic>
        <p:nvPicPr>
          <p:cNvPr id="689" name="Google Shape;689;g1e556793c78_0_80"/>
          <p:cNvPicPr preferRelativeResize="0"/>
          <p:nvPr/>
        </p:nvPicPr>
        <p:blipFill rotWithShape="1">
          <a:blip r:embed="rId6">
            <a:alphaModFix/>
          </a:blip>
          <a:srcRect b="0" l="0" r="0" t="24845"/>
          <a:stretch/>
        </p:blipFill>
        <p:spPr>
          <a:xfrm>
            <a:off x="5729075" y="1729775"/>
            <a:ext cx="3283052" cy="217747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4" name="Shape 694"/>
        <p:cNvGrpSpPr/>
        <p:nvPr/>
      </p:nvGrpSpPr>
      <p:grpSpPr>
        <a:xfrm>
          <a:off x="0" y="0"/>
          <a:ext cx="0" cy="0"/>
          <a:chOff x="0" y="0"/>
          <a:chExt cx="0" cy="0"/>
        </a:xfrm>
      </p:grpSpPr>
      <p:sp>
        <p:nvSpPr>
          <p:cNvPr id="695" name="Google Shape;695;g1e556793c78_0_95"/>
          <p:cNvSpPr txBox="1"/>
          <p:nvPr/>
        </p:nvSpPr>
        <p:spPr>
          <a:xfrm>
            <a:off x="639552" y="234391"/>
            <a:ext cx="78741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picture</a:t>
            </a:r>
            <a:r>
              <a:rPr b="0" i="0" lang="en-US" sz="3000" u="none" cap="none" strike="noStrike">
                <a:solidFill>
                  <a:schemeClr val="dk1"/>
                </a:solidFill>
                <a:latin typeface="Calibri"/>
                <a:ea typeface="Calibri"/>
                <a:cs typeface="Calibri"/>
                <a:sym typeface="Calibri"/>
              </a:rPr>
              <a:t> of a</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dependent </a:t>
            </a:r>
            <a:r>
              <a:rPr b="1" lang="en-US" sz="3000">
                <a:solidFill>
                  <a:schemeClr val="dk1"/>
                </a:solidFill>
                <a:latin typeface="Calibri"/>
                <a:ea typeface="Calibri"/>
                <a:cs typeface="Calibri"/>
                <a:sym typeface="Calibri"/>
              </a:rPr>
              <a:t>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696" name="Google Shape;696;g1e556793c78_0_95"/>
          <p:cNvSpPr txBox="1"/>
          <p:nvPr/>
        </p:nvSpPr>
        <p:spPr>
          <a:xfrm>
            <a:off x="393330" y="14127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697" name="Google Shape;697;g1e556793c78_0_95"/>
          <p:cNvSpPr txBox="1"/>
          <p:nvPr/>
        </p:nvSpPr>
        <p:spPr>
          <a:xfrm>
            <a:off x="5011271" y="139666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698" name="Google Shape;698;g1e556793c78_0_95"/>
          <p:cNvSpPr txBox="1"/>
          <p:nvPr/>
        </p:nvSpPr>
        <p:spPr>
          <a:xfrm>
            <a:off x="380507" y="4168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699" name="Google Shape;699;g1e556793c78_0_95"/>
          <p:cNvSpPr txBox="1"/>
          <p:nvPr/>
        </p:nvSpPr>
        <p:spPr>
          <a:xfrm>
            <a:off x="4998446" y="4129902"/>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00" name="Google Shape;700;g1e556793c78_0_95"/>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01" name="Google Shape;701;g1e556793c78_0_95"/>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02" name="Google Shape;702;g1e556793c78_0_95"/>
          <p:cNvCxnSpPr>
            <a:stCxn id="703" idx="4"/>
            <a:endCxn id="700"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04" name="Google Shape;704;g1e556793c78_0_95"/>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05" name="Google Shape;705;g1e556793c78_0_95"/>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03" name="Google Shape;703;g1e556793c78_0_95"/>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pic>
        <p:nvPicPr>
          <p:cNvPr id="706" name="Google Shape;706;g1e556793c78_0_95"/>
          <p:cNvPicPr preferRelativeResize="0"/>
          <p:nvPr/>
        </p:nvPicPr>
        <p:blipFill rotWithShape="1">
          <a:blip r:embed="rId3">
            <a:alphaModFix/>
          </a:blip>
          <a:srcRect b="16526" l="7961" r="17070" t="24238"/>
          <a:stretch/>
        </p:blipFill>
        <p:spPr>
          <a:xfrm>
            <a:off x="1111125" y="1729775"/>
            <a:ext cx="3674650" cy="2177475"/>
          </a:xfrm>
          <a:prstGeom prst="rect">
            <a:avLst/>
          </a:prstGeom>
          <a:noFill/>
          <a:ln>
            <a:noFill/>
          </a:ln>
        </p:spPr>
      </p:pic>
      <p:pic>
        <p:nvPicPr>
          <p:cNvPr id="707" name="Google Shape;707;g1e556793c78_0_95"/>
          <p:cNvPicPr preferRelativeResize="0"/>
          <p:nvPr/>
        </p:nvPicPr>
        <p:blipFill>
          <a:blip r:embed="rId4">
            <a:alphaModFix/>
          </a:blip>
          <a:stretch>
            <a:fillRect/>
          </a:stretch>
        </p:blipFill>
        <p:spPr>
          <a:xfrm>
            <a:off x="1307000" y="4538077"/>
            <a:ext cx="3283050" cy="1838525"/>
          </a:xfrm>
          <a:prstGeom prst="rect">
            <a:avLst/>
          </a:prstGeom>
          <a:noFill/>
          <a:ln>
            <a:noFill/>
          </a:ln>
        </p:spPr>
      </p:pic>
      <p:pic>
        <p:nvPicPr>
          <p:cNvPr id="708" name="Google Shape;708;g1e556793c78_0_95"/>
          <p:cNvPicPr preferRelativeResize="0"/>
          <p:nvPr/>
        </p:nvPicPr>
        <p:blipFill rotWithShape="1">
          <a:blip r:embed="rId5">
            <a:alphaModFix/>
          </a:blip>
          <a:srcRect b="0" l="0" r="0" t="24845"/>
          <a:stretch/>
        </p:blipFill>
        <p:spPr>
          <a:xfrm>
            <a:off x="5729075" y="1729775"/>
            <a:ext cx="3283052" cy="2177476"/>
          </a:xfrm>
          <a:prstGeom prst="rect">
            <a:avLst/>
          </a:prstGeom>
          <a:noFill/>
          <a:ln>
            <a:noFill/>
          </a:ln>
        </p:spPr>
      </p:pic>
      <p:pic>
        <p:nvPicPr>
          <p:cNvPr id="709" name="Google Shape;709;g1e556793c78_0_95"/>
          <p:cNvPicPr preferRelativeResize="0"/>
          <p:nvPr/>
        </p:nvPicPr>
        <p:blipFill>
          <a:blip r:embed="rId6">
            <a:alphaModFix/>
          </a:blip>
          <a:stretch>
            <a:fillRect/>
          </a:stretch>
        </p:blipFill>
        <p:spPr>
          <a:xfrm>
            <a:off x="6044358" y="4386826"/>
            <a:ext cx="2276475" cy="2009775"/>
          </a:xfrm>
          <a:prstGeom prst="rect">
            <a:avLst/>
          </a:prstGeom>
          <a:noFill/>
          <a:ln>
            <a:noFill/>
          </a:ln>
        </p:spPr>
      </p:pic>
      <p:sp>
        <p:nvSpPr>
          <p:cNvPr id="710" name="Google Shape;710;g1e556793c78_0_95"/>
          <p:cNvSpPr/>
          <p:nvPr/>
        </p:nvSpPr>
        <p:spPr>
          <a:xfrm>
            <a:off x="122100" y="1363450"/>
            <a:ext cx="4904400" cy="27675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5" name="Shape 715"/>
        <p:cNvGrpSpPr/>
        <p:nvPr/>
      </p:nvGrpSpPr>
      <p:grpSpPr>
        <a:xfrm>
          <a:off x="0" y="0"/>
          <a:ext cx="0" cy="0"/>
          <a:chOff x="0" y="0"/>
          <a:chExt cx="0" cy="0"/>
        </a:xfrm>
      </p:grpSpPr>
      <p:pic>
        <p:nvPicPr>
          <p:cNvPr id="716" name="Google Shape;716;g1e556793c78_0_110"/>
          <p:cNvPicPr preferRelativeResize="0"/>
          <p:nvPr/>
        </p:nvPicPr>
        <p:blipFill rotWithShape="1">
          <a:blip r:embed="rId3">
            <a:alphaModFix/>
          </a:blip>
          <a:srcRect b="16526" l="7961" r="17070" t="24238"/>
          <a:stretch/>
        </p:blipFill>
        <p:spPr>
          <a:xfrm>
            <a:off x="5487743" y="1209475"/>
            <a:ext cx="2975356" cy="1763100"/>
          </a:xfrm>
          <a:prstGeom prst="rect">
            <a:avLst/>
          </a:prstGeom>
          <a:noFill/>
          <a:ln>
            <a:noFill/>
          </a:ln>
        </p:spPr>
      </p:pic>
      <p:sp>
        <p:nvSpPr>
          <p:cNvPr id="717" name="Google Shape;717;g1e556793c78_0_110"/>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18" name="Google Shape;718;g1e556793c78_0_110"/>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19" name="Google Shape;719;g1e556793c78_0_110"/>
          <p:cNvCxnSpPr>
            <a:stCxn id="720" idx="4"/>
            <a:endCxn id="717"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721" name="Google Shape;721;g1e556793c78_0_110"/>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22" name="Google Shape;722;g1e556793c78_0_110"/>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20" name="Google Shape;720;g1e556793c78_0_110"/>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23" name="Google Shape;723;g1e556793c78_0_110"/>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724" name="Google Shape;724;g1e556793c78_0_110"/>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725" name="Google Shape;725;g1e556793c78_0_110"/>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726" name="Google Shape;726;g1e556793c78_0_110"/>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27" name="Google Shape;727;g1e556793c78_0_110"/>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28" name="Google Shape;728;g1e556793c78_0_110"/>
          <p:cNvCxnSpPr>
            <a:stCxn id="729" idx="4"/>
            <a:endCxn id="72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30" name="Google Shape;730;g1e556793c78_0_110"/>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31" name="Google Shape;731;g1e556793c78_0_110"/>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29" name="Google Shape;729;g1e556793c78_0_110"/>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32" name="Google Shape;732;g1e556793c78_0_110"/>
          <p:cNvSpPr txBox="1"/>
          <p:nvPr/>
        </p:nvSpPr>
        <p:spPr>
          <a:xfrm>
            <a:off x="2990050" y="30578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Dependent Variable</a:t>
            </a:r>
            <a:endParaRPr sz="700"/>
          </a:p>
        </p:txBody>
      </p:sp>
      <p:sp>
        <p:nvSpPr>
          <p:cNvPr id="733" name="Google Shape;733;g1e556793c78_0_110"/>
          <p:cNvSpPr txBox="1"/>
          <p:nvPr/>
        </p:nvSpPr>
        <p:spPr>
          <a:xfrm>
            <a:off x="4571975" y="584195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a:t>
            </a:r>
            <a:endParaRPr sz="18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dependent variables impact my life?</a:t>
            </a:r>
            <a:endParaRPr sz="1800"/>
          </a:p>
        </p:txBody>
      </p:sp>
    </p:spTree>
  </p:cSld>
  <p:clrMapOvr>
    <a:masterClrMapping/>
  </p:clrMapOvr>
</p:sld>
</file>

<file path=ppt/slides/slide6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8" name="Shape 738"/>
        <p:cNvGrpSpPr/>
        <p:nvPr/>
      </p:nvGrpSpPr>
      <p:grpSpPr>
        <a:xfrm>
          <a:off x="0" y="0"/>
          <a:ext cx="0" cy="0"/>
          <a:chOff x="0" y="0"/>
          <a:chExt cx="0" cy="0"/>
        </a:xfrm>
      </p:grpSpPr>
      <p:sp>
        <p:nvSpPr>
          <p:cNvPr id="739" name="Google Shape;739;g1e556793c78_0_131"/>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dependent </a:t>
            </a:r>
            <a:r>
              <a:rPr b="1" lang="en-US" sz="3000">
                <a:solidFill>
                  <a:schemeClr val="dk1"/>
                </a:solidFill>
                <a:latin typeface="Calibri"/>
                <a:ea typeface="Calibri"/>
                <a:cs typeface="Calibri"/>
                <a:sym typeface="Calibri"/>
              </a:rPr>
              <a:t>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40" name="Google Shape;740;g1e556793c78_0_131"/>
          <p:cNvSpPr txBox="1"/>
          <p:nvPr/>
        </p:nvSpPr>
        <p:spPr>
          <a:xfrm>
            <a:off x="1073532" y="545092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a force that resists the motion of two surfaces that are touching</a:t>
            </a:r>
            <a:endParaRPr sz="2400">
              <a:solidFill>
                <a:srgbClr val="43464D"/>
              </a:solidFill>
              <a:latin typeface="Helvetica Neue Light"/>
              <a:ea typeface="Helvetica Neue Light"/>
              <a:cs typeface="Helvetica Neue Light"/>
              <a:sym typeface="Helvetica Neue Light"/>
            </a:endParaRPr>
          </a:p>
        </p:txBody>
      </p:sp>
      <p:sp>
        <p:nvSpPr>
          <p:cNvPr id="741" name="Google Shape;741;g1e556793c78_0_131"/>
          <p:cNvSpPr txBox="1"/>
          <p:nvPr/>
        </p:nvSpPr>
        <p:spPr>
          <a:xfrm>
            <a:off x="1073532" y="44067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preserved remains of prehistoric life</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742" name="Google Shape;742;g1e556793c78_0_131"/>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43" name="Google Shape;743;g1e556793c78_0_131"/>
          <p:cNvSpPr txBox="1"/>
          <p:nvPr/>
        </p:nvSpPr>
        <p:spPr>
          <a:xfrm>
            <a:off x="1073525" y="2013800"/>
            <a:ext cx="8145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a state of matter in which particles have strong bonds (or connections), vibrate in place, and are arranged in a pattern</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744" name="Google Shape;744;g1e556793c78_0_131"/>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45" name="Google Shape;745;g1e556793c78_0_131"/>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46" name="Google Shape;746;g1e556793c78_0_131"/>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47" name="Google Shape;747;g1e556793c78_0_131"/>
          <p:cNvSpPr txBox="1"/>
          <p:nvPr/>
        </p:nvSpPr>
        <p:spPr>
          <a:xfrm>
            <a:off x="393330" y="53707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48" name="Google Shape;748;g1e556793c78_0_131"/>
          <p:cNvSpPr txBox="1"/>
          <p:nvPr/>
        </p:nvSpPr>
        <p:spPr>
          <a:xfrm>
            <a:off x="1073532" y="3195544"/>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SzPts val="4400"/>
              <a:buFont typeface="Calibri"/>
              <a:buNone/>
            </a:pPr>
            <a:r>
              <a:rPr lang="en-US" sz="2400">
                <a:solidFill>
                  <a:srgbClr val="43464D"/>
                </a:solidFill>
                <a:latin typeface="Helvetica Neue Light"/>
                <a:ea typeface="Helvetica Neue Light"/>
                <a:cs typeface="Helvetica Neue Light"/>
                <a:sym typeface="Helvetica Neue Light"/>
              </a:rPr>
              <a:t>the part of an experiment that is being measured or observed to see how it changes.</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749" name="Google Shape;749;g1e556793c78_0_13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50" name="Google Shape;750;g1e556793c78_0_13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51" name="Google Shape;751;g1e556793c78_0_131"/>
          <p:cNvCxnSpPr>
            <a:stCxn id="752" idx="4"/>
            <a:endCxn id="74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53" name="Google Shape;753;g1e556793c78_0_13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54" name="Google Shape;754;g1e556793c78_0_13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52" name="Google Shape;752;g1e556793c78_0_13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6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9" name="Shape 759"/>
        <p:cNvGrpSpPr/>
        <p:nvPr/>
      </p:nvGrpSpPr>
      <p:grpSpPr>
        <a:xfrm>
          <a:off x="0" y="0"/>
          <a:ext cx="0" cy="0"/>
          <a:chOff x="0" y="0"/>
          <a:chExt cx="0" cy="0"/>
        </a:xfrm>
      </p:grpSpPr>
      <p:sp>
        <p:nvSpPr>
          <p:cNvPr id="760" name="Google Shape;760;g1e556793c78_0_151"/>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b="0" i="1" lang="en-US" sz="3000" u="none" cap="none" strike="noStrike">
                <a:solidFill>
                  <a:schemeClr val="dk1"/>
                </a:solidFill>
                <a:latin typeface="Calibri"/>
                <a:ea typeface="Calibri"/>
                <a:cs typeface="Calibri"/>
                <a:sym typeface="Calibri"/>
              </a:rPr>
              <a:t>definition</a:t>
            </a:r>
            <a:r>
              <a:rPr b="0" i="0" lang="en-US" sz="3000" u="none" cap="none" strike="noStrike">
                <a:solidFill>
                  <a:schemeClr val="dk1"/>
                </a:solidFill>
                <a:latin typeface="Calibri"/>
                <a:ea typeface="Calibri"/>
                <a:cs typeface="Calibri"/>
                <a:sym typeface="Calibri"/>
              </a:rPr>
              <a:t> of</a:t>
            </a:r>
            <a:endParaRPr b="0" i="0" sz="3000" u="none" cap="none" strike="noStrike">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b="1" lang="en-US" sz="3000">
                <a:solidFill>
                  <a:schemeClr val="dk1"/>
                </a:solidFill>
                <a:latin typeface="Calibri"/>
                <a:ea typeface="Calibri"/>
                <a:cs typeface="Calibri"/>
                <a:sym typeface="Calibri"/>
              </a:rPr>
              <a:t>dependent </a:t>
            </a:r>
            <a:r>
              <a:rPr b="1" lang="en-US" sz="3000">
                <a:solidFill>
                  <a:schemeClr val="dk1"/>
                </a:solidFill>
                <a:latin typeface="Calibri"/>
                <a:ea typeface="Calibri"/>
                <a:cs typeface="Calibri"/>
                <a:sym typeface="Calibri"/>
              </a:rPr>
              <a:t>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761" name="Google Shape;761;g1e556793c78_0_15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62" name="Google Shape;762;g1e556793c78_0_15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63" name="Google Shape;763;g1e556793c78_0_151"/>
          <p:cNvCxnSpPr>
            <a:stCxn id="764" idx="4"/>
            <a:endCxn id="761"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65" name="Google Shape;765;g1e556793c78_0_15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66" name="Google Shape;766;g1e556793c78_0_15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64" name="Google Shape;764;g1e556793c78_0_15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67" name="Google Shape;767;g1e556793c78_0_151"/>
          <p:cNvSpPr txBox="1"/>
          <p:nvPr/>
        </p:nvSpPr>
        <p:spPr>
          <a:xfrm>
            <a:off x="1073532" y="5450920"/>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a force that resists the motion of two surfaces that are touching</a:t>
            </a:r>
            <a:endParaRPr sz="2400">
              <a:solidFill>
                <a:srgbClr val="43464D"/>
              </a:solidFill>
              <a:latin typeface="Helvetica Neue Light"/>
              <a:ea typeface="Helvetica Neue Light"/>
              <a:cs typeface="Helvetica Neue Light"/>
              <a:sym typeface="Helvetica Neue Light"/>
            </a:endParaRPr>
          </a:p>
        </p:txBody>
      </p:sp>
      <p:sp>
        <p:nvSpPr>
          <p:cNvPr id="768" name="Google Shape;768;g1e556793c78_0_151"/>
          <p:cNvSpPr txBox="1"/>
          <p:nvPr/>
        </p:nvSpPr>
        <p:spPr>
          <a:xfrm>
            <a:off x="1073532" y="4406727"/>
            <a:ext cx="78741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preserved remains of prehistoric life</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769" name="Google Shape;769;g1e556793c78_0_151"/>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770" name="Google Shape;770;g1e556793c78_0_151"/>
          <p:cNvSpPr txBox="1"/>
          <p:nvPr/>
        </p:nvSpPr>
        <p:spPr>
          <a:xfrm>
            <a:off x="1073525" y="2013800"/>
            <a:ext cx="81456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highlight>
                  <a:srgbClr val="FFFFFF"/>
                </a:highlight>
                <a:latin typeface="Helvetica Neue Light"/>
                <a:ea typeface="Helvetica Neue Light"/>
                <a:cs typeface="Helvetica Neue Light"/>
                <a:sym typeface="Helvetica Neue Light"/>
              </a:rPr>
              <a:t>a state of matter in which particles have strong bonds (or connections), vibrate in place, and are arranged in a pattern</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771" name="Google Shape;771;g1e556793c78_0_151"/>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772" name="Google Shape;772;g1e556793c78_0_151"/>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773" name="Google Shape;773;g1e556793c78_0_151"/>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774" name="Google Shape;774;g1e556793c78_0_151"/>
          <p:cNvSpPr txBox="1"/>
          <p:nvPr/>
        </p:nvSpPr>
        <p:spPr>
          <a:xfrm>
            <a:off x="393330" y="53707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775" name="Google Shape;775;g1e556793c78_0_151"/>
          <p:cNvSpPr txBox="1"/>
          <p:nvPr/>
        </p:nvSpPr>
        <p:spPr>
          <a:xfrm>
            <a:off x="1073532" y="3195544"/>
            <a:ext cx="7874100" cy="831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rgbClr val="43464D"/>
                </a:solidFill>
                <a:latin typeface="Helvetica Neue Light"/>
                <a:ea typeface="Helvetica Neue Light"/>
                <a:cs typeface="Helvetica Neue Light"/>
                <a:sym typeface="Helvetica Neue Light"/>
              </a:rPr>
              <a:t>the part of an experiment that is being measured or observed to see how it changes.</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776" name="Google Shape;776;g1e556793c78_0_151"/>
          <p:cNvSpPr/>
          <p:nvPr/>
        </p:nvSpPr>
        <p:spPr>
          <a:xfrm>
            <a:off x="310450" y="3032175"/>
            <a:ext cx="8449500" cy="11604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1" name="Shape 781"/>
        <p:cNvGrpSpPr/>
        <p:nvPr/>
      </p:nvGrpSpPr>
      <p:grpSpPr>
        <a:xfrm>
          <a:off x="0" y="0"/>
          <a:ext cx="0" cy="0"/>
          <a:chOff x="0" y="0"/>
          <a:chExt cx="0" cy="0"/>
        </a:xfrm>
      </p:grpSpPr>
      <p:pic>
        <p:nvPicPr>
          <p:cNvPr id="782" name="Google Shape;782;g1e556793c78_0_171"/>
          <p:cNvPicPr preferRelativeResize="0"/>
          <p:nvPr/>
        </p:nvPicPr>
        <p:blipFill rotWithShape="1">
          <a:blip r:embed="rId3">
            <a:alphaModFix/>
          </a:blip>
          <a:srcRect b="16526" l="7961" r="17070" t="24238"/>
          <a:stretch/>
        </p:blipFill>
        <p:spPr>
          <a:xfrm>
            <a:off x="5487743" y="1209475"/>
            <a:ext cx="2975356" cy="1763100"/>
          </a:xfrm>
          <a:prstGeom prst="rect">
            <a:avLst/>
          </a:prstGeom>
          <a:noFill/>
          <a:ln>
            <a:noFill/>
          </a:ln>
        </p:spPr>
      </p:pic>
      <p:sp>
        <p:nvSpPr>
          <p:cNvPr id="783" name="Google Shape;783;g1e556793c78_0_171"/>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784" name="Google Shape;784;g1e556793c78_0_17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785" name="Google Shape;785;g1e556793c78_0_171"/>
          <p:cNvCxnSpPr>
            <a:stCxn id="786" idx="4"/>
            <a:endCxn id="783"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787" name="Google Shape;787;g1e556793c78_0_17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788" name="Google Shape;788;g1e556793c78_0_17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786" name="Google Shape;786;g1e556793c78_0_17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789" name="Google Shape;789;g1e556793c78_0_17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790" name="Google Shape;790;g1e556793c78_0_17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791" name="Google Shape;791;g1e556793c78_0_17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792" name="Google Shape;792;g1e556793c78_0_17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793" name="Google Shape;793;g1e556793c78_0_17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794" name="Google Shape;794;g1e556793c78_0_171"/>
          <p:cNvCxnSpPr>
            <a:stCxn id="795" idx="4"/>
            <a:endCxn id="792"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796" name="Google Shape;796;g1e556793c78_0_17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797" name="Google Shape;797;g1e556793c78_0_17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795" name="Google Shape;795;g1e556793c78_0_17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798" name="Google Shape;798;g1e556793c78_0_171"/>
          <p:cNvSpPr txBox="1"/>
          <p:nvPr/>
        </p:nvSpPr>
        <p:spPr>
          <a:xfrm>
            <a:off x="2990050" y="30578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Dependent Variable</a:t>
            </a:r>
            <a:endParaRPr sz="700"/>
          </a:p>
        </p:txBody>
      </p:sp>
      <p:sp>
        <p:nvSpPr>
          <p:cNvPr id="799" name="Google Shape;799;g1e556793c78_0_171"/>
          <p:cNvSpPr txBox="1"/>
          <p:nvPr/>
        </p:nvSpPr>
        <p:spPr>
          <a:xfrm>
            <a:off x="4571975" y="584195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a:t>
            </a:r>
            <a:endParaRPr sz="18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dependent variables impact my life?</a:t>
            </a:r>
            <a:endParaRPr sz="1800"/>
          </a:p>
        </p:txBody>
      </p:sp>
      <p:sp>
        <p:nvSpPr>
          <p:cNvPr id="800" name="Google Shape;800;g1e556793c78_0_171"/>
          <p:cNvSpPr txBox="1"/>
          <p:nvPr/>
        </p:nvSpPr>
        <p:spPr>
          <a:xfrm>
            <a:off x="669804" y="1318100"/>
            <a:ext cx="3624000" cy="1569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rgbClr val="43464D"/>
                </a:solidFill>
                <a:latin typeface="Helvetica Neue Light"/>
                <a:ea typeface="Helvetica Neue Light"/>
                <a:cs typeface="Helvetica Neue Light"/>
                <a:sym typeface="Helvetica Neue Light"/>
              </a:rPr>
              <a:t>the part of an experiment that is being measured or observed to see how it changes.</a:t>
            </a:r>
            <a:endParaRPr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6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05" name="Shape 805"/>
        <p:cNvGrpSpPr/>
        <p:nvPr/>
      </p:nvGrpSpPr>
      <p:grpSpPr>
        <a:xfrm>
          <a:off x="0" y="0"/>
          <a:ext cx="0" cy="0"/>
          <a:chOff x="0" y="0"/>
          <a:chExt cx="0" cy="0"/>
        </a:xfrm>
      </p:grpSpPr>
      <p:sp>
        <p:nvSpPr>
          <p:cNvPr id="806" name="Google Shape;806;g1e556793c78_0_192"/>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i="1" lang="en-US" sz="3000">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a:t>
            </a:r>
            <a:r>
              <a:rPr lang="en-US" sz="3000">
                <a:solidFill>
                  <a:schemeClr val="dk1"/>
                </a:solidFill>
                <a:latin typeface="Calibri"/>
                <a:ea typeface="Calibri"/>
                <a:cs typeface="Calibri"/>
                <a:sym typeface="Calibri"/>
              </a:rPr>
              <a:t>f </a:t>
            </a:r>
            <a:endParaRPr sz="3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lang="en-US" sz="3000">
                <a:solidFill>
                  <a:schemeClr val="dk1"/>
                </a:solidFill>
                <a:latin typeface="Calibri"/>
                <a:ea typeface="Calibri"/>
                <a:cs typeface="Calibri"/>
                <a:sym typeface="Calibri"/>
              </a:rPr>
              <a:t>a </a:t>
            </a:r>
            <a:r>
              <a:rPr b="1" lang="en-US" sz="3000">
                <a:solidFill>
                  <a:schemeClr val="dk1"/>
                </a:solidFill>
                <a:latin typeface="Calibri"/>
                <a:ea typeface="Calibri"/>
                <a:cs typeface="Calibri"/>
                <a:sym typeface="Calibri"/>
              </a:rPr>
              <a:t>dependent</a:t>
            </a:r>
            <a:r>
              <a:rPr lang="en-US" sz="3000">
                <a:solidFill>
                  <a:schemeClr val="dk1"/>
                </a:solidFill>
                <a:latin typeface="Calibri"/>
                <a:ea typeface="Calibri"/>
                <a:cs typeface="Calibri"/>
                <a:sym typeface="Calibri"/>
              </a:rPr>
              <a:t> </a:t>
            </a:r>
            <a:r>
              <a:rPr b="1" lang="en-US" sz="3000">
                <a:solidFill>
                  <a:schemeClr val="dk1"/>
                </a:solidFill>
                <a:latin typeface="Calibri"/>
                <a:ea typeface="Calibri"/>
                <a:cs typeface="Calibri"/>
                <a:sym typeface="Calibri"/>
              </a:rPr>
              <a:t>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807" name="Google Shape;807;g1e556793c78_0_192"/>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64D"/>
                </a:solidFill>
                <a:latin typeface="Helvetica Neue Light"/>
                <a:ea typeface="Helvetica Neue Light"/>
                <a:cs typeface="Helvetica Neue Light"/>
                <a:sym typeface="Helvetica Neue Light"/>
              </a:rPr>
              <a:t>An Olympic swimmer’s lap time</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08" name="Google Shape;808;g1e556793c78_0_192"/>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09" name="Google Shape;809;g1e556793c78_0_192"/>
          <p:cNvSpPr txBox="1"/>
          <p:nvPr/>
        </p:nvSpPr>
        <p:spPr>
          <a:xfrm>
            <a:off x="1073532" y="2180011"/>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number of flowers a plant grows with different kinds of fertilizer</a:t>
            </a:r>
            <a:endParaRPr b="0" i="0" sz="2400" u="none" cap="none" strike="noStrike">
              <a:solidFill>
                <a:srgbClr val="43464D"/>
              </a:solidFill>
              <a:latin typeface="Helvetica Neue Light"/>
              <a:ea typeface="Helvetica Neue Light"/>
              <a:cs typeface="Helvetica Neue Light"/>
              <a:sym typeface="Helvetica Neue Light"/>
            </a:endParaRPr>
          </a:p>
        </p:txBody>
      </p:sp>
      <p:sp>
        <p:nvSpPr>
          <p:cNvPr id="810" name="Google Shape;810;g1e556793c78_0_192"/>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11" name="Google Shape;811;g1e556793c78_0_192"/>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12" name="Google Shape;812;g1e556793c78_0_192"/>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13" name="Google Shape;813;g1e556793c78_0_192"/>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14" name="Google Shape;814;g1e556793c78_0_192"/>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number of eggs that a chicken lays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15" name="Google Shape;815;g1e556793c78_0_192"/>
          <p:cNvSpPr txBox="1"/>
          <p:nvPr/>
        </p:nvSpPr>
        <p:spPr>
          <a:xfrm>
            <a:off x="1090682" y="5603327"/>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343"/>
                </a:solidFill>
                <a:latin typeface="Helvetica Neue Light"/>
                <a:ea typeface="Helvetica Neue Light"/>
                <a:cs typeface="Helvetica Neue Light"/>
                <a:sym typeface="Helvetica Neue Light"/>
              </a:rPr>
              <a:t>Watching the sunrise </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16" name="Google Shape;816;g1e556793c78_0_19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17" name="Google Shape;817;g1e556793c78_0_19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18" name="Google Shape;818;g1e556793c78_0_192"/>
          <p:cNvCxnSpPr>
            <a:stCxn id="819" idx="4"/>
            <a:endCxn id="816"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20" name="Google Shape;820;g1e556793c78_0_19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21" name="Google Shape;821;g1e556793c78_0_19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19" name="Google Shape;819;g1e556793c78_0_19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4" name="Shape 164"/>
        <p:cNvGrpSpPr/>
        <p:nvPr/>
      </p:nvGrpSpPr>
      <p:grpSpPr>
        <a:xfrm>
          <a:off x="0" y="0"/>
          <a:ext cx="0" cy="0"/>
          <a:chOff x="0" y="0"/>
          <a:chExt cx="0" cy="0"/>
        </a:xfrm>
      </p:grpSpPr>
      <p:sp>
        <p:nvSpPr>
          <p:cNvPr id="165" name="Google Shape;165;g1e556793c78_0_401"/>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b="1" lang="en-US" u="sng"/>
              <a:t>Variable:</a:t>
            </a:r>
            <a:r>
              <a:rPr b="1" lang="en-US"/>
              <a:t> </a:t>
            </a:r>
            <a:r>
              <a:rPr lang="en-US"/>
              <a:t>something that can change or be changed in an experiment  </a:t>
            </a:r>
            <a:endParaRPr/>
          </a:p>
        </p:txBody>
      </p:sp>
      <p:sp>
        <p:nvSpPr>
          <p:cNvPr descr="Rewind" id="166" name="Google Shape;166;g1e556793c78_0_401"/>
          <p:cNvSpPr/>
          <p:nvPr/>
        </p:nvSpPr>
        <p:spPr>
          <a:xfrm>
            <a:off x="0" y="0"/>
            <a:ext cx="920100" cy="7803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67" name="Google Shape;167;g1e556793c78_0_401"/>
          <p:cNvPicPr preferRelativeResize="0"/>
          <p:nvPr/>
        </p:nvPicPr>
        <p:blipFill rotWithShape="1">
          <a:blip r:embed="rId4">
            <a:alphaModFix/>
          </a:blip>
          <a:srcRect b="0" l="0" r="2789" t="0"/>
          <a:stretch/>
        </p:blipFill>
        <p:spPr>
          <a:xfrm>
            <a:off x="1828800" y="2323550"/>
            <a:ext cx="5333250" cy="411480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26" name="Shape 826"/>
        <p:cNvGrpSpPr/>
        <p:nvPr/>
      </p:nvGrpSpPr>
      <p:grpSpPr>
        <a:xfrm>
          <a:off x="0" y="0"/>
          <a:ext cx="0" cy="0"/>
          <a:chOff x="0" y="0"/>
          <a:chExt cx="0" cy="0"/>
        </a:xfrm>
      </p:grpSpPr>
      <p:sp>
        <p:nvSpPr>
          <p:cNvPr id="827" name="Google Shape;827;g1e556793c78_0_212"/>
          <p:cNvSpPr txBox="1"/>
          <p:nvPr/>
        </p:nvSpPr>
        <p:spPr>
          <a:xfrm>
            <a:off x="626731" y="271068"/>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sng" cap="none" strike="noStrike">
                <a:solidFill>
                  <a:schemeClr val="dk1"/>
                </a:solidFill>
                <a:latin typeface="Calibri"/>
                <a:ea typeface="Calibri"/>
                <a:cs typeface="Calibri"/>
                <a:sym typeface="Calibri"/>
              </a:rPr>
              <a:t>Directions:</a:t>
            </a:r>
            <a:r>
              <a:rPr b="1" i="0" lang="en-US" sz="3000" u="none" cap="none" strike="noStrike">
                <a:solidFill>
                  <a:schemeClr val="dk1"/>
                </a:solidFill>
                <a:latin typeface="Calibri"/>
                <a:ea typeface="Calibri"/>
                <a:cs typeface="Calibri"/>
                <a:sym typeface="Calibri"/>
              </a:rPr>
              <a:t> </a:t>
            </a:r>
            <a:r>
              <a:rPr b="0" i="0" lang="en-US" sz="3000" u="none" cap="none" strike="noStrike">
                <a:solidFill>
                  <a:schemeClr val="dk1"/>
                </a:solidFill>
                <a:latin typeface="Calibri"/>
                <a:ea typeface="Calibri"/>
                <a:cs typeface="Calibri"/>
                <a:sym typeface="Calibri"/>
              </a:rPr>
              <a:t>Choose the correct </a:t>
            </a:r>
            <a:r>
              <a:rPr i="1" lang="en-US" sz="3000">
                <a:solidFill>
                  <a:schemeClr val="dk1"/>
                </a:solidFill>
                <a:latin typeface="Calibri"/>
                <a:ea typeface="Calibri"/>
                <a:cs typeface="Calibri"/>
                <a:sym typeface="Calibri"/>
              </a:rPr>
              <a:t>example</a:t>
            </a:r>
            <a:r>
              <a:rPr b="0" i="0" lang="en-US" sz="3000" u="none" cap="none" strike="noStrike">
                <a:solidFill>
                  <a:schemeClr val="dk1"/>
                </a:solidFill>
                <a:latin typeface="Calibri"/>
                <a:ea typeface="Calibri"/>
                <a:cs typeface="Calibri"/>
                <a:sym typeface="Calibri"/>
              </a:rPr>
              <a:t> o</a:t>
            </a:r>
            <a:r>
              <a:rPr lang="en-US" sz="3000">
                <a:solidFill>
                  <a:schemeClr val="dk1"/>
                </a:solidFill>
                <a:latin typeface="Calibri"/>
                <a:ea typeface="Calibri"/>
                <a:cs typeface="Calibri"/>
                <a:sym typeface="Calibri"/>
              </a:rPr>
              <a:t>f </a:t>
            </a:r>
            <a:endParaRPr sz="3000">
              <a:solidFill>
                <a:schemeClr val="dk1"/>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3000"/>
              <a:buFont typeface="Arial"/>
              <a:buNone/>
            </a:pPr>
            <a:r>
              <a:rPr lang="en-US" sz="3000">
                <a:solidFill>
                  <a:schemeClr val="dk1"/>
                </a:solidFill>
                <a:latin typeface="Calibri"/>
                <a:ea typeface="Calibri"/>
                <a:cs typeface="Calibri"/>
                <a:sym typeface="Calibri"/>
              </a:rPr>
              <a:t>a</a:t>
            </a:r>
            <a:r>
              <a:rPr b="1" lang="en-US" sz="3000">
                <a:solidFill>
                  <a:schemeClr val="dk1"/>
                </a:solidFill>
                <a:latin typeface="Calibri"/>
                <a:ea typeface="Calibri"/>
                <a:cs typeface="Calibri"/>
                <a:sym typeface="Calibri"/>
              </a:rPr>
              <a:t> dependent variable </a:t>
            </a:r>
            <a:r>
              <a:rPr b="0" i="0" lang="en-US" sz="3000" u="none" cap="none" strike="noStrike">
                <a:solidFill>
                  <a:schemeClr val="dk1"/>
                </a:solidFill>
                <a:latin typeface="Calibri"/>
                <a:ea typeface="Calibri"/>
                <a:cs typeface="Calibri"/>
                <a:sym typeface="Calibri"/>
              </a:rPr>
              <a:t>from the choices below. </a:t>
            </a:r>
            <a:endParaRPr b="0" i="0" sz="1400" u="none" cap="none" strike="noStrike">
              <a:solidFill>
                <a:srgbClr val="000000"/>
              </a:solidFill>
              <a:latin typeface="Arial"/>
              <a:ea typeface="Arial"/>
              <a:cs typeface="Arial"/>
              <a:sym typeface="Arial"/>
            </a:endParaRPr>
          </a:p>
        </p:txBody>
      </p:sp>
      <p:sp>
        <p:nvSpPr>
          <p:cNvPr id="828" name="Google Shape;828;g1e556793c78_0_21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29" name="Google Shape;829;g1e556793c78_0_21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30" name="Google Shape;830;g1e556793c78_0_212"/>
          <p:cNvCxnSpPr>
            <a:stCxn id="831" idx="4"/>
            <a:endCxn id="828"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32" name="Google Shape;832;g1e556793c78_0_21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33" name="Google Shape;833;g1e556793c78_0_21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31" name="Google Shape;831;g1e556793c78_0_21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834" name="Google Shape;834;g1e556793c78_0_212"/>
          <p:cNvSpPr txBox="1"/>
          <p:nvPr/>
        </p:nvSpPr>
        <p:spPr>
          <a:xfrm>
            <a:off x="1090682" y="4505760"/>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64D"/>
                </a:solidFill>
                <a:latin typeface="Helvetica Neue Light"/>
                <a:ea typeface="Helvetica Neue Light"/>
                <a:cs typeface="Helvetica Neue Light"/>
                <a:sym typeface="Helvetica Neue Light"/>
              </a:rPr>
              <a:t>An Olympic swimmer’s lap time</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35" name="Google Shape;835;g1e556793c78_0_212"/>
          <p:cNvSpPr txBox="1"/>
          <p:nvPr/>
        </p:nvSpPr>
        <p:spPr>
          <a:xfrm>
            <a:off x="1166884" y="2042996"/>
            <a:ext cx="7977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36" name="Google Shape;836;g1e556793c78_0_212"/>
          <p:cNvSpPr txBox="1"/>
          <p:nvPr/>
        </p:nvSpPr>
        <p:spPr>
          <a:xfrm>
            <a:off x="1073532" y="2180011"/>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latin typeface="Helvetica Neue Light"/>
                <a:ea typeface="Helvetica Neue Light"/>
                <a:cs typeface="Helvetica Neue Light"/>
                <a:sym typeface="Helvetica Neue Light"/>
              </a:rPr>
              <a:t>The number of flowers a plant grows with different kinds of fertilizer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37" name="Google Shape;837;g1e556793c78_0_212"/>
          <p:cNvSpPr txBox="1"/>
          <p:nvPr/>
        </p:nvSpPr>
        <p:spPr>
          <a:xfrm>
            <a:off x="380509" y="20429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38" name="Google Shape;838;g1e556793c78_0_212"/>
          <p:cNvSpPr txBox="1"/>
          <p:nvPr/>
        </p:nvSpPr>
        <p:spPr>
          <a:xfrm>
            <a:off x="380508" y="32392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39" name="Google Shape;839;g1e556793c78_0_212"/>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40" name="Google Shape;840;g1e556793c78_0_212"/>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41" name="Google Shape;841;g1e556793c78_0_212"/>
          <p:cNvSpPr txBox="1"/>
          <p:nvPr/>
        </p:nvSpPr>
        <p:spPr>
          <a:xfrm>
            <a:off x="1073525" y="3342900"/>
            <a:ext cx="80706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number of eggs that a chicken lays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42" name="Google Shape;842;g1e556793c78_0_212"/>
          <p:cNvSpPr txBox="1"/>
          <p:nvPr/>
        </p:nvSpPr>
        <p:spPr>
          <a:xfrm>
            <a:off x="1090682" y="5603327"/>
            <a:ext cx="78741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Clr>
                <a:schemeClr val="dk1"/>
              </a:buClr>
              <a:buFont typeface="Arial"/>
              <a:buNone/>
            </a:pPr>
            <a:r>
              <a:rPr lang="en-US" sz="2400">
                <a:solidFill>
                  <a:srgbClr val="434343"/>
                </a:solidFill>
                <a:latin typeface="Helvetica Neue Light"/>
                <a:ea typeface="Helvetica Neue Light"/>
                <a:cs typeface="Helvetica Neue Light"/>
                <a:sym typeface="Helvetica Neue Light"/>
              </a:rPr>
              <a:t>Watching the sunrise </a:t>
            </a:r>
            <a:endParaRPr b="0" i="0" sz="2400" u="none" cap="none" strike="noStrike">
              <a:solidFill>
                <a:srgbClr val="434343"/>
              </a:solidFill>
              <a:latin typeface="Helvetica Neue Light"/>
              <a:ea typeface="Helvetica Neue Light"/>
              <a:cs typeface="Helvetica Neue Light"/>
              <a:sym typeface="Helvetica Neue Light"/>
            </a:endParaRPr>
          </a:p>
        </p:txBody>
      </p:sp>
      <p:sp>
        <p:nvSpPr>
          <p:cNvPr id="843" name="Google Shape;843;g1e556793c78_0_212"/>
          <p:cNvSpPr/>
          <p:nvPr/>
        </p:nvSpPr>
        <p:spPr>
          <a:xfrm>
            <a:off x="162800" y="1912925"/>
            <a:ext cx="8802000" cy="12414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48" name="Shape 848"/>
        <p:cNvGrpSpPr/>
        <p:nvPr/>
      </p:nvGrpSpPr>
      <p:grpSpPr>
        <a:xfrm>
          <a:off x="0" y="0"/>
          <a:ext cx="0" cy="0"/>
          <a:chOff x="0" y="0"/>
          <a:chExt cx="0" cy="0"/>
        </a:xfrm>
      </p:grpSpPr>
      <p:pic>
        <p:nvPicPr>
          <p:cNvPr id="849" name="Google Shape;849;g1e556793c78_0_232"/>
          <p:cNvPicPr preferRelativeResize="0"/>
          <p:nvPr/>
        </p:nvPicPr>
        <p:blipFill rotWithShape="1">
          <a:blip r:embed="rId3">
            <a:alphaModFix/>
          </a:blip>
          <a:srcRect b="16526" l="7961" r="17070" t="24238"/>
          <a:stretch/>
        </p:blipFill>
        <p:spPr>
          <a:xfrm>
            <a:off x="5487743" y="1209475"/>
            <a:ext cx="2975356" cy="1763100"/>
          </a:xfrm>
          <a:prstGeom prst="rect">
            <a:avLst/>
          </a:prstGeom>
          <a:noFill/>
          <a:ln>
            <a:noFill/>
          </a:ln>
        </p:spPr>
      </p:pic>
      <p:sp>
        <p:nvSpPr>
          <p:cNvPr id="850" name="Google Shape;850;g1e556793c78_0_232"/>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851" name="Google Shape;851;g1e556793c78_0_232"/>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852" name="Google Shape;852;g1e556793c78_0_232"/>
          <p:cNvCxnSpPr>
            <a:stCxn id="853" idx="4"/>
            <a:endCxn id="850"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854" name="Google Shape;854;g1e556793c78_0_232"/>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855" name="Google Shape;855;g1e556793c78_0_232"/>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853" name="Google Shape;853;g1e556793c78_0_232"/>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856" name="Google Shape;856;g1e556793c78_0_232"/>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857" name="Google Shape;857;g1e556793c78_0_232"/>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858" name="Google Shape;858;g1e556793c78_0_232"/>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859" name="Google Shape;859;g1e556793c78_0_23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60" name="Google Shape;860;g1e556793c78_0_23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61" name="Google Shape;861;g1e556793c78_0_232"/>
          <p:cNvCxnSpPr>
            <a:stCxn id="862" idx="4"/>
            <a:endCxn id="859"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63" name="Google Shape;863;g1e556793c78_0_23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64" name="Google Shape;864;g1e556793c78_0_23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62" name="Google Shape;862;g1e556793c78_0_23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865" name="Google Shape;865;g1e556793c78_0_232"/>
          <p:cNvSpPr txBox="1"/>
          <p:nvPr/>
        </p:nvSpPr>
        <p:spPr>
          <a:xfrm>
            <a:off x="2990050" y="30578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Dependent Variable</a:t>
            </a:r>
            <a:endParaRPr sz="700"/>
          </a:p>
        </p:txBody>
      </p:sp>
      <p:sp>
        <p:nvSpPr>
          <p:cNvPr id="866" name="Google Shape;866;g1e556793c78_0_232"/>
          <p:cNvSpPr txBox="1"/>
          <p:nvPr/>
        </p:nvSpPr>
        <p:spPr>
          <a:xfrm>
            <a:off x="4571975" y="584195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a:t>
            </a:r>
            <a:endParaRPr sz="18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dependent variables impact my life?</a:t>
            </a:r>
            <a:endParaRPr sz="1800"/>
          </a:p>
        </p:txBody>
      </p:sp>
      <p:sp>
        <p:nvSpPr>
          <p:cNvPr id="867" name="Google Shape;867;g1e556793c78_0_232"/>
          <p:cNvSpPr txBox="1"/>
          <p:nvPr/>
        </p:nvSpPr>
        <p:spPr>
          <a:xfrm>
            <a:off x="669804" y="1318100"/>
            <a:ext cx="3624000" cy="1569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rgbClr val="43464D"/>
                </a:solidFill>
                <a:latin typeface="Helvetica Neue Light"/>
                <a:ea typeface="Helvetica Neue Light"/>
                <a:cs typeface="Helvetica Neue Light"/>
                <a:sym typeface="Helvetica Neue Light"/>
              </a:rPr>
              <a:t>the part of an experiment that is being measured or observed to see how it changes.</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868" name="Google Shape;868;g1e556793c78_0_232"/>
          <p:cNvSpPr txBox="1"/>
          <p:nvPr/>
        </p:nvSpPr>
        <p:spPr>
          <a:xfrm>
            <a:off x="669804" y="4680700"/>
            <a:ext cx="3624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number of flowers a plant grows with different kinds of fertilizer</a:t>
            </a:r>
            <a:endParaRPr b="0" i="0" sz="2400" u="none" cap="none" strike="noStrike">
              <a:solidFill>
                <a:srgbClr val="43464D"/>
              </a:solidFill>
              <a:latin typeface="Helvetica Neue Light"/>
              <a:ea typeface="Helvetica Neue Light"/>
              <a:cs typeface="Helvetica Neue Light"/>
              <a:sym typeface="Helvetica Neue Light"/>
            </a:endParaRPr>
          </a:p>
        </p:txBody>
      </p:sp>
    </p:spTree>
  </p:cSld>
  <p:clrMapOvr>
    <a:masterClrMapping/>
  </p:clrMapOvr>
</p:sld>
</file>

<file path=ppt/slides/slide7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3" name="Shape 873"/>
        <p:cNvGrpSpPr/>
        <p:nvPr/>
      </p:nvGrpSpPr>
      <p:grpSpPr>
        <a:xfrm>
          <a:off x="0" y="0"/>
          <a:ext cx="0" cy="0"/>
          <a:chOff x="0" y="0"/>
          <a:chExt cx="0" cy="0"/>
        </a:xfrm>
      </p:grpSpPr>
      <p:sp>
        <p:nvSpPr>
          <p:cNvPr id="874" name="Google Shape;874;g1e556793c78_0_253"/>
          <p:cNvSpPr txBox="1"/>
          <p:nvPr/>
        </p:nvSpPr>
        <p:spPr>
          <a:xfrm>
            <a:off x="265350" y="498825"/>
            <a:ext cx="86133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Choose the correct response for </a:t>
            </a:r>
            <a:r>
              <a:rPr i="1" lang="en-US" sz="2600">
                <a:solidFill>
                  <a:schemeClr val="dk1"/>
                </a:solidFill>
                <a:latin typeface="Calibri"/>
                <a:ea typeface="Calibri"/>
                <a:cs typeface="Calibri"/>
                <a:sym typeface="Calibri"/>
              </a:rPr>
              <a:t>“how do dependent variables impact my life?” </a:t>
            </a:r>
            <a:r>
              <a:rPr lang="en-US" sz="2600">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875" name="Google Shape;875;g1e556793c78_0_253"/>
          <p:cNvSpPr txBox="1"/>
          <p:nvPr/>
        </p:nvSpPr>
        <p:spPr>
          <a:xfrm>
            <a:off x="1026732" y="424980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Dependent variables explain how electricity moves so we can have light bulbs and other </a:t>
            </a:r>
            <a:r>
              <a:rPr lang="en-US" sz="2400">
                <a:solidFill>
                  <a:srgbClr val="434343"/>
                </a:solidFill>
                <a:latin typeface="Helvetica Neue Light"/>
                <a:ea typeface="Helvetica Neue Light"/>
                <a:cs typeface="Helvetica Neue Light"/>
                <a:sym typeface="Helvetica Neue Light"/>
              </a:rPr>
              <a:t>technologies</a:t>
            </a:r>
            <a:r>
              <a:rPr lang="en-US" sz="2400">
                <a:solidFill>
                  <a:srgbClr val="434343"/>
                </a:solidFill>
                <a:latin typeface="Helvetica Neue Light"/>
                <a:ea typeface="Helvetica Neue Light"/>
                <a:cs typeface="Helvetica Neue Light"/>
                <a:sym typeface="Helvetica Neue Light"/>
              </a:rPr>
              <a:t>.</a:t>
            </a:r>
            <a:endParaRPr>
              <a:solidFill>
                <a:srgbClr val="434343"/>
              </a:solidFill>
            </a:endParaRPr>
          </a:p>
        </p:txBody>
      </p:sp>
      <p:sp>
        <p:nvSpPr>
          <p:cNvPr id="876" name="Google Shape;876;g1e556793c78_0_253"/>
          <p:cNvSpPr txBox="1"/>
          <p:nvPr/>
        </p:nvSpPr>
        <p:spPr>
          <a:xfrm>
            <a:off x="1026732" y="304791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Dependent variables </a:t>
            </a:r>
            <a:r>
              <a:rPr lang="en-US" sz="2400">
                <a:solidFill>
                  <a:srgbClr val="43464D"/>
                </a:solidFill>
                <a:latin typeface="Helvetica Neue Light"/>
                <a:ea typeface="Helvetica Neue Light"/>
                <a:cs typeface="Helvetica Neue Light"/>
                <a:sym typeface="Helvetica Neue Light"/>
              </a:rPr>
              <a:t>explain why we experience day, night, and the seasons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77" name="Google Shape;877;g1e556793c78_0_253"/>
          <p:cNvSpPr txBox="1"/>
          <p:nvPr/>
        </p:nvSpPr>
        <p:spPr>
          <a:xfrm>
            <a:off x="1026725" y="5452900"/>
            <a:ext cx="797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Dependent variables help scientists understand how changes in one thing affects another.</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78" name="Google Shape;878;g1e556793c78_0_253"/>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879" name="Google Shape;879;g1e556793c78_0_253"/>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880" name="Google Shape;880;g1e556793c78_0_253"/>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881" name="Google Shape;881;g1e556793c78_0_253"/>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882" name="Google Shape;882;g1e556793c78_0_253"/>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Dependent variables explain the flow of energy from plants to animals in an ecosystem.</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883" name="Google Shape;883;g1e556793c78_0_253"/>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84" name="Google Shape;884;g1e556793c78_0_253"/>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85" name="Google Shape;885;g1e556793c78_0_253"/>
          <p:cNvCxnSpPr>
            <a:stCxn id="886" idx="4"/>
            <a:endCxn id="883"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87" name="Google Shape;887;g1e556793c78_0_253"/>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888" name="Google Shape;888;g1e556793c78_0_253"/>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86" name="Google Shape;886;g1e556793c78_0_253"/>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Tree>
  </p:cSld>
  <p:clrMapOvr>
    <a:masterClrMapping/>
  </p:clrMapOvr>
</p:sld>
</file>

<file path=ppt/slides/slide7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93" name="Shape 893"/>
        <p:cNvGrpSpPr/>
        <p:nvPr/>
      </p:nvGrpSpPr>
      <p:grpSpPr>
        <a:xfrm>
          <a:off x="0" y="0"/>
          <a:ext cx="0" cy="0"/>
          <a:chOff x="0" y="0"/>
          <a:chExt cx="0" cy="0"/>
        </a:xfrm>
      </p:grpSpPr>
      <p:sp>
        <p:nvSpPr>
          <p:cNvPr id="894" name="Google Shape;894;g1e556793c78_0_272"/>
          <p:cNvSpPr txBox="1"/>
          <p:nvPr/>
        </p:nvSpPr>
        <p:spPr>
          <a:xfrm>
            <a:off x="265350" y="273100"/>
            <a:ext cx="8613300" cy="892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2600" u="sng" cap="none" strike="noStrike">
                <a:solidFill>
                  <a:schemeClr val="dk1"/>
                </a:solidFill>
                <a:latin typeface="Calibri"/>
                <a:ea typeface="Calibri"/>
                <a:cs typeface="Calibri"/>
                <a:sym typeface="Calibri"/>
              </a:rPr>
              <a:t>Directions:</a:t>
            </a:r>
            <a:r>
              <a:rPr b="1" i="0" lang="en-US" sz="2600" u="none" cap="none" strike="noStrike">
                <a:solidFill>
                  <a:schemeClr val="dk1"/>
                </a:solidFill>
                <a:latin typeface="Calibri"/>
                <a:ea typeface="Calibri"/>
                <a:cs typeface="Calibri"/>
                <a:sym typeface="Calibri"/>
              </a:rPr>
              <a:t> </a:t>
            </a:r>
            <a:r>
              <a:rPr lang="en-US" sz="2600">
                <a:solidFill>
                  <a:schemeClr val="dk1"/>
                </a:solidFill>
                <a:latin typeface="Calibri"/>
                <a:ea typeface="Calibri"/>
                <a:cs typeface="Calibri"/>
                <a:sym typeface="Calibri"/>
              </a:rPr>
              <a:t>Choose the correct response for </a:t>
            </a:r>
            <a:r>
              <a:rPr i="1" lang="en-US" sz="2600">
                <a:solidFill>
                  <a:schemeClr val="dk1"/>
                </a:solidFill>
                <a:latin typeface="Calibri"/>
                <a:ea typeface="Calibri"/>
                <a:cs typeface="Calibri"/>
                <a:sym typeface="Calibri"/>
              </a:rPr>
              <a:t>“how do dependent variables impact my life?” </a:t>
            </a:r>
            <a:r>
              <a:rPr lang="en-US" sz="2600">
                <a:solidFill>
                  <a:schemeClr val="dk1"/>
                </a:solidFill>
                <a:latin typeface="Calibri"/>
                <a:ea typeface="Calibri"/>
                <a:cs typeface="Calibri"/>
                <a:sym typeface="Calibri"/>
              </a:rPr>
              <a:t>from the choices below.</a:t>
            </a:r>
            <a:endParaRPr b="0" i="0" sz="2600" u="none" cap="none" strike="noStrike">
              <a:solidFill>
                <a:srgbClr val="000000"/>
              </a:solidFill>
              <a:latin typeface="Arial"/>
              <a:ea typeface="Arial"/>
              <a:cs typeface="Arial"/>
              <a:sym typeface="Arial"/>
            </a:endParaRPr>
          </a:p>
        </p:txBody>
      </p:sp>
      <p:sp>
        <p:nvSpPr>
          <p:cNvPr id="895" name="Google Shape;895;g1e556793c78_0_272"/>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896" name="Google Shape;896;g1e556793c78_0_272"/>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897" name="Google Shape;897;g1e556793c78_0_272"/>
          <p:cNvCxnSpPr>
            <a:stCxn id="898" idx="4"/>
            <a:endCxn id="89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899" name="Google Shape;899;g1e556793c78_0_272"/>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900" name="Google Shape;900;g1e556793c78_0_272"/>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898" name="Google Shape;898;g1e556793c78_0_272"/>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901" name="Google Shape;901;g1e556793c78_0_272"/>
          <p:cNvSpPr txBox="1"/>
          <p:nvPr/>
        </p:nvSpPr>
        <p:spPr>
          <a:xfrm>
            <a:off x="1026732" y="4249803"/>
            <a:ext cx="78741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343"/>
                </a:solidFill>
                <a:latin typeface="Helvetica Neue Light"/>
                <a:ea typeface="Helvetica Neue Light"/>
                <a:cs typeface="Helvetica Neue Light"/>
                <a:sym typeface="Helvetica Neue Light"/>
              </a:rPr>
              <a:t>Dependent variables explain how electricity moves so we can have light bulbs and other technologies.</a:t>
            </a:r>
            <a:endParaRPr>
              <a:solidFill>
                <a:srgbClr val="434343"/>
              </a:solidFill>
            </a:endParaRPr>
          </a:p>
        </p:txBody>
      </p:sp>
      <p:sp>
        <p:nvSpPr>
          <p:cNvPr id="902" name="Google Shape;902;g1e556793c78_0_272"/>
          <p:cNvSpPr txBox="1"/>
          <p:nvPr/>
        </p:nvSpPr>
        <p:spPr>
          <a:xfrm>
            <a:off x="1026732" y="3047910"/>
            <a:ext cx="7874100" cy="868200"/>
          </a:xfrm>
          <a:prstGeom prst="rect">
            <a:avLst/>
          </a:prstGeom>
          <a:noFill/>
          <a:ln>
            <a:noFill/>
          </a:ln>
        </p:spPr>
        <p:txBody>
          <a:bodyPr anchorCtr="0" anchor="t" bIns="45700" lIns="91425" spcFirstLastPara="1" rIns="91425" wrap="square" tIns="45700">
            <a:spAutoFit/>
          </a:bodyPr>
          <a:lstStyle/>
          <a:p>
            <a:pPr indent="0" lvl="0" marL="0" marR="0" rtl="0" algn="l">
              <a:lnSpc>
                <a:spcPct val="11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Dependent variables explain why we experience day, night, and the seasons</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903" name="Google Shape;903;g1e556793c78_0_272"/>
          <p:cNvSpPr txBox="1"/>
          <p:nvPr/>
        </p:nvSpPr>
        <p:spPr>
          <a:xfrm>
            <a:off x="380509" y="1941396"/>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A</a:t>
            </a:r>
            <a:endParaRPr/>
          </a:p>
        </p:txBody>
      </p:sp>
      <p:sp>
        <p:nvSpPr>
          <p:cNvPr id="904" name="Google Shape;904;g1e556793c78_0_272"/>
          <p:cNvSpPr txBox="1"/>
          <p:nvPr/>
        </p:nvSpPr>
        <p:spPr>
          <a:xfrm>
            <a:off x="380508" y="3137685"/>
            <a:ext cx="4923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B</a:t>
            </a:r>
            <a:endParaRPr/>
          </a:p>
        </p:txBody>
      </p:sp>
      <p:sp>
        <p:nvSpPr>
          <p:cNvPr id="905" name="Google Shape;905;g1e556793c78_0_272"/>
          <p:cNvSpPr txBox="1"/>
          <p:nvPr/>
        </p:nvSpPr>
        <p:spPr>
          <a:xfrm>
            <a:off x="393332" y="4359739"/>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C</a:t>
            </a:r>
            <a:endParaRPr/>
          </a:p>
        </p:txBody>
      </p:sp>
      <p:sp>
        <p:nvSpPr>
          <p:cNvPr id="906" name="Google Shape;906;g1e556793c78_0_272"/>
          <p:cNvSpPr txBox="1"/>
          <p:nvPr/>
        </p:nvSpPr>
        <p:spPr>
          <a:xfrm>
            <a:off x="393330" y="5523127"/>
            <a:ext cx="518100" cy="646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3600" u="none" cap="none" strike="noStrike">
                <a:solidFill>
                  <a:srgbClr val="000000"/>
                </a:solidFill>
                <a:latin typeface="Arial"/>
                <a:ea typeface="Arial"/>
                <a:cs typeface="Arial"/>
                <a:sym typeface="Arial"/>
              </a:rPr>
              <a:t>D</a:t>
            </a:r>
            <a:endParaRPr/>
          </a:p>
        </p:txBody>
      </p:sp>
      <p:sp>
        <p:nvSpPr>
          <p:cNvPr id="907" name="Google Shape;907;g1e556793c78_0_272"/>
          <p:cNvSpPr txBox="1"/>
          <p:nvPr/>
        </p:nvSpPr>
        <p:spPr>
          <a:xfrm>
            <a:off x="1026725" y="1973783"/>
            <a:ext cx="82005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Dependent variables explain the flow of energy from plants to animals in an ecosystem.</a:t>
            </a:r>
            <a:endParaRPr b="0" i="0" sz="2400" u="none" cap="none" strike="noStrike">
              <a:solidFill>
                <a:srgbClr val="000000"/>
              </a:solidFill>
              <a:latin typeface="Helvetica Neue Light"/>
              <a:ea typeface="Helvetica Neue Light"/>
              <a:cs typeface="Helvetica Neue Light"/>
              <a:sym typeface="Helvetica Neue Light"/>
            </a:endParaRPr>
          </a:p>
        </p:txBody>
      </p:sp>
      <p:sp>
        <p:nvSpPr>
          <p:cNvPr id="908" name="Google Shape;908;g1e556793c78_0_272"/>
          <p:cNvSpPr/>
          <p:nvPr/>
        </p:nvSpPr>
        <p:spPr>
          <a:xfrm>
            <a:off x="202350" y="5177050"/>
            <a:ext cx="8739300" cy="1382700"/>
          </a:xfrm>
          <a:prstGeom prst="roundRect">
            <a:avLst>
              <a:gd fmla="val 16667" name="adj"/>
            </a:avLst>
          </a:prstGeom>
          <a:noFill/>
          <a:ln cap="flat" cmpd="sng" w="762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09" name="Google Shape;909;g1e556793c78_0_272"/>
          <p:cNvSpPr txBox="1"/>
          <p:nvPr/>
        </p:nvSpPr>
        <p:spPr>
          <a:xfrm>
            <a:off x="1026725" y="5452900"/>
            <a:ext cx="797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Dependent variables help scientists understand how changes in one thing affects another.</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7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14" name="Shape 914"/>
        <p:cNvGrpSpPr/>
        <p:nvPr/>
      </p:nvGrpSpPr>
      <p:grpSpPr>
        <a:xfrm>
          <a:off x="0" y="0"/>
          <a:ext cx="0" cy="0"/>
          <a:chOff x="0" y="0"/>
          <a:chExt cx="0" cy="0"/>
        </a:xfrm>
      </p:grpSpPr>
      <p:pic>
        <p:nvPicPr>
          <p:cNvPr id="915" name="Google Shape;915;g1e556793c78_0_291"/>
          <p:cNvPicPr preferRelativeResize="0"/>
          <p:nvPr/>
        </p:nvPicPr>
        <p:blipFill rotWithShape="1">
          <a:blip r:embed="rId3">
            <a:alphaModFix/>
          </a:blip>
          <a:srcRect b="16526" l="7961" r="17070" t="24238"/>
          <a:stretch/>
        </p:blipFill>
        <p:spPr>
          <a:xfrm>
            <a:off x="5487743" y="1209475"/>
            <a:ext cx="2975356" cy="1763100"/>
          </a:xfrm>
          <a:prstGeom prst="rect">
            <a:avLst/>
          </a:prstGeom>
          <a:noFill/>
          <a:ln>
            <a:noFill/>
          </a:ln>
        </p:spPr>
      </p:pic>
      <p:sp>
        <p:nvSpPr>
          <p:cNvPr id="916" name="Google Shape;916;g1e556793c78_0_291"/>
          <p:cNvSpPr/>
          <p:nvPr/>
        </p:nvSpPr>
        <p:spPr>
          <a:xfrm>
            <a:off x="477988" y="710380"/>
            <a:ext cx="8187900" cy="5805300"/>
          </a:xfrm>
          <a:prstGeom prst="rect">
            <a:avLst/>
          </a:prstGeom>
          <a:no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cxnSp>
        <p:nvCxnSpPr>
          <p:cNvPr id="917" name="Google Shape;917;g1e556793c78_0_291"/>
          <p:cNvCxnSpPr/>
          <p:nvPr/>
        </p:nvCxnSpPr>
        <p:spPr>
          <a:xfrm>
            <a:off x="4606850" y="699655"/>
            <a:ext cx="0" cy="1763100"/>
          </a:xfrm>
          <a:prstGeom prst="straightConnector1">
            <a:avLst/>
          </a:prstGeom>
          <a:noFill/>
          <a:ln cap="flat" cmpd="sng" w="25400">
            <a:solidFill>
              <a:schemeClr val="dk1"/>
            </a:solidFill>
            <a:prstDash val="solid"/>
            <a:round/>
            <a:headEnd len="sm" w="sm" type="none"/>
            <a:tailEnd len="sm" w="sm" type="none"/>
          </a:ln>
        </p:spPr>
      </p:cxnSp>
      <p:cxnSp>
        <p:nvCxnSpPr>
          <p:cNvPr id="918" name="Google Shape;918;g1e556793c78_0_291"/>
          <p:cNvCxnSpPr>
            <a:stCxn id="919" idx="4"/>
            <a:endCxn id="916" idx="2"/>
          </p:cNvCxnSpPr>
          <p:nvPr/>
        </p:nvCxnSpPr>
        <p:spPr>
          <a:xfrm>
            <a:off x="4571972" y="4712344"/>
            <a:ext cx="0" cy="1803300"/>
          </a:xfrm>
          <a:prstGeom prst="straightConnector1">
            <a:avLst/>
          </a:prstGeom>
          <a:noFill/>
          <a:ln cap="flat" cmpd="sng" w="25400">
            <a:solidFill>
              <a:schemeClr val="dk1"/>
            </a:solidFill>
            <a:prstDash val="solid"/>
            <a:round/>
            <a:headEnd len="sm" w="sm" type="none"/>
            <a:tailEnd len="sm" w="sm" type="none"/>
          </a:ln>
        </p:spPr>
      </p:cxnSp>
      <p:cxnSp>
        <p:nvCxnSpPr>
          <p:cNvPr id="920" name="Google Shape;920;g1e556793c78_0_291"/>
          <p:cNvCxnSpPr/>
          <p:nvPr/>
        </p:nvCxnSpPr>
        <p:spPr>
          <a:xfrm>
            <a:off x="498763" y="3588457"/>
            <a:ext cx="2389800" cy="0"/>
          </a:xfrm>
          <a:prstGeom prst="straightConnector1">
            <a:avLst/>
          </a:prstGeom>
          <a:noFill/>
          <a:ln cap="flat" cmpd="sng" w="25400">
            <a:solidFill>
              <a:schemeClr val="dk1"/>
            </a:solidFill>
            <a:prstDash val="solid"/>
            <a:round/>
            <a:headEnd len="sm" w="sm" type="none"/>
            <a:tailEnd len="sm" w="sm" type="none"/>
          </a:ln>
        </p:spPr>
      </p:cxnSp>
      <p:cxnSp>
        <p:nvCxnSpPr>
          <p:cNvPr id="921" name="Google Shape;921;g1e556793c78_0_291"/>
          <p:cNvCxnSpPr/>
          <p:nvPr/>
        </p:nvCxnSpPr>
        <p:spPr>
          <a:xfrm>
            <a:off x="6255327" y="3550427"/>
            <a:ext cx="2431500" cy="0"/>
          </a:xfrm>
          <a:prstGeom prst="straightConnector1">
            <a:avLst/>
          </a:prstGeom>
          <a:noFill/>
          <a:ln cap="flat" cmpd="sng" w="25400">
            <a:solidFill>
              <a:schemeClr val="dk1"/>
            </a:solidFill>
            <a:prstDash val="solid"/>
            <a:round/>
            <a:headEnd len="sm" w="sm" type="none"/>
            <a:tailEnd len="sm" w="sm" type="none"/>
          </a:ln>
        </p:spPr>
      </p:cxnSp>
      <p:sp>
        <p:nvSpPr>
          <p:cNvPr id="919" name="Google Shape;919;g1e556793c78_0_291"/>
          <p:cNvSpPr/>
          <p:nvPr/>
        </p:nvSpPr>
        <p:spPr>
          <a:xfrm>
            <a:off x="2888672" y="2462644"/>
            <a:ext cx="3366600" cy="2249700"/>
          </a:xfrm>
          <a:prstGeom prst="ellipse">
            <a:avLst/>
          </a:prstGeom>
          <a:solidFill>
            <a:schemeClr val="lt1"/>
          </a:solidFill>
          <a:ln cap="flat" cmpd="sng" w="254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chemeClr val="lt1"/>
              </a:solidFill>
              <a:latin typeface="Arial"/>
              <a:ea typeface="Arial"/>
              <a:cs typeface="Arial"/>
              <a:sym typeface="Arial"/>
            </a:endParaRPr>
          </a:p>
        </p:txBody>
      </p:sp>
      <p:sp>
        <p:nvSpPr>
          <p:cNvPr id="922" name="Google Shape;922;g1e556793c78_0_291"/>
          <p:cNvSpPr txBox="1"/>
          <p:nvPr/>
        </p:nvSpPr>
        <p:spPr>
          <a:xfrm>
            <a:off x="494363" y="701495"/>
            <a:ext cx="11466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Definition</a:t>
            </a:r>
            <a:endParaRPr/>
          </a:p>
        </p:txBody>
      </p:sp>
      <p:sp>
        <p:nvSpPr>
          <p:cNvPr id="923" name="Google Shape;923;g1e556793c78_0_291"/>
          <p:cNvSpPr txBox="1"/>
          <p:nvPr/>
        </p:nvSpPr>
        <p:spPr>
          <a:xfrm>
            <a:off x="498763" y="6056745"/>
            <a:ext cx="10824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Example</a:t>
            </a:r>
            <a:endParaRPr/>
          </a:p>
        </p:txBody>
      </p:sp>
      <p:sp>
        <p:nvSpPr>
          <p:cNvPr id="924" name="Google Shape;924;g1e556793c78_0_291"/>
          <p:cNvSpPr txBox="1"/>
          <p:nvPr/>
        </p:nvSpPr>
        <p:spPr>
          <a:xfrm>
            <a:off x="7783989" y="676687"/>
            <a:ext cx="9027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0" i="0" lang="en-US" sz="1800" u="none" cap="none" strike="noStrike">
                <a:solidFill>
                  <a:srgbClr val="000000"/>
                </a:solidFill>
                <a:latin typeface="Helvetica Neue Light"/>
                <a:ea typeface="Helvetica Neue Light"/>
                <a:cs typeface="Helvetica Neue Light"/>
                <a:sym typeface="Helvetica Neue Light"/>
              </a:rPr>
              <a:t>Picture</a:t>
            </a:r>
            <a:endParaRPr/>
          </a:p>
        </p:txBody>
      </p:sp>
      <p:sp>
        <p:nvSpPr>
          <p:cNvPr id="925" name="Google Shape;925;g1e556793c78_0_291"/>
          <p:cNvSpPr/>
          <p:nvPr/>
        </p:nvSpPr>
        <p:spPr>
          <a:xfrm>
            <a:off x="117772" y="143749"/>
            <a:ext cx="244500" cy="250500"/>
          </a:xfrm>
          <a:prstGeom prst="rect">
            <a:avLst/>
          </a:prstGeom>
          <a:no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cxnSp>
        <p:nvCxnSpPr>
          <p:cNvPr id="926" name="Google Shape;926;g1e556793c78_0_291"/>
          <p:cNvCxnSpPr/>
          <p:nvPr/>
        </p:nvCxnSpPr>
        <p:spPr>
          <a:xfrm>
            <a:off x="240444" y="143749"/>
            <a:ext cx="0" cy="76200"/>
          </a:xfrm>
          <a:prstGeom prst="straightConnector1">
            <a:avLst/>
          </a:prstGeom>
          <a:noFill/>
          <a:ln cap="flat" cmpd="sng" w="25400">
            <a:solidFill>
              <a:srgbClr val="FF932B"/>
            </a:solidFill>
            <a:prstDash val="solid"/>
            <a:round/>
            <a:headEnd len="sm" w="sm" type="none"/>
            <a:tailEnd len="sm" w="sm" type="none"/>
          </a:ln>
        </p:spPr>
      </p:cxnSp>
      <p:cxnSp>
        <p:nvCxnSpPr>
          <p:cNvPr id="927" name="Google Shape;927;g1e556793c78_0_291"/>
          <p:cNvCxnSpPr>
            <a:stCxn id="928" idx="4"/>
            <a:endCxn id="925" idx="2"/>
          </p:cNvCxnSpPr>
          <p:nvPr/>
        </p:nvCxnSpPr>
        <p:spPr>
          <a:xfrm>
            <a:off x="239387" y="317040"/>
            <a:ext cx="600" cy="77100"/>
          </a:xfrm>
          <a:prstGeom prst="straightConnector1">
            <a:avLst/>
          </a:prstGeom>
          <a:noFill/>
          <a:ln cap="flat" cmpd="sng" w="25400">
            <a:solidFill>
              <a:srgbClr val="FF932B"/>
            </a:solidFill>
            <a:prstDash val="solid"/>
            <a:round/>
            <a:headEnd len="sm" w="sm" type="none"/>
            <a:tailEnd len="sm" w="sm" type="none"/>
          </a:ln>
        </p:spPr>
      </p:cxnSp>
      <p:cxnSp>
        <p:nvCxnSpPr>
          <p:cNvPr id="929" name="Google Shape;929;g1e556793c78_0_291"/>
          <p:cNvCxnSpPr/>
          <p:nvPr/>
        </p:nvCxnSpPr>
        <p:spPr>
          <a:xfrm>
            <a:off x="117772" y="268430"/>
            <a:ext cx="71400" cy="0"/>
          </a:xfrm>
          <a:prstGeom prst="straightConnector1">
            <a:avLst/>
          </a:prstGeom>
          <a:noFill/>
          <a:ln cap="flat" cmpd="sng" w="25400">
            <a:solidFill>
              <a:srgbClr val="FF932B"/>
            </a:solidFill>
            <a:prstDash val="solid"/>
            <a:round/>
            <a:headEnd len="sm" w="sm" type="none"/>
            <a:tailEnd len="sm" w="sm" type="none"/>
          </a:ln>
        </p:spPr>
      </p:cxnSp>
      <p:cxnSp>
        <p:nvCxnSpPr>
          <p:cNvPr id="930" name="Google Shape;930;g1e556793c78_0_291"/>
          <p:cNvCxnSpPr/>
          <p:nvPr/>
        </p:nvCxnSpPr>
        <p:spPr>
          <a:xfrm>
            <a:off x="289669" y="266789"/>
            <a:ext cx="72600" cy="0"/>
          </a:xfrm>
          <a:prstGeom prst="straightConnector1">
            <a:avLst/>
          </a:prstGeom>
          <a:noFill/>
          <a:ln cap="flat" cmpd="sng" w="25400">
            <a:solidFill>
              <a:srgbClr val="FF932B"/>
            </a:solidFill>
            <a:prstDash val="solid"/>
            <a:round/>
            <a:headEnd len="sm" w="sm" type="none"/>
            <a:tailEnd len="sm" w="sm" type="none"/>
          </a:ln>
        </p:spPr>
      </p:cxnSp>
      <p:sp>
        <p:nvSpPr>
          <p:cNvPr id="928" name="Google Shape;928;g1e556793c78_0_291"/>
          <p:cNvSpPr/>
          <p:nvPr/>
        </p:nvSpPr>
        <p:spPr>
          <a:xfrm>
            <a:off x="189137" y="219840"/>
            <a:ext cx="100500" cy="97200"/>
          </a:xfrm>
          <a:prstGeom prst="ellipse">
            <a:avLst/>
          </a:prstGeom>
          <a:solidFill>
            <a:srgbClr val="FFFFFF"/>
          </a:solidFill>
          <a:ln cap="flat" cmpd="sng" w="25400">
            <a:solidFill>
              <a:srgbClr val="FF932B"/>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None/>
            </a:pPr>
            <a:r>
              <a:t/>
            </a:r>
            <a:endParaRPr b="0" i="0" sz="1400" u="none" cap="none" strike="noStrike">
              <a:solidFill>
                <a:srgbClr val="FFFFFF"/>
              </a:solidFill>
              <a:latin typeface="Arial"/>
              <a:ea typeface="Arial"/>
              <a:cs typeface="Arial"/>
              <a:sym typeface="Arial"/>
            </a:endParaRPr>
          </a:p>
        </p:txBody>
      </p:sp>
      <p:sp>
        <p:nvSpPr>
          <p:cNvPr id="931" name="Google Shape;931;g1e556793c78_0_291"/>
          <p:cNvSpPr txBox="1"/>
          <p:nvPr/>
        </p:nvSpPr>
        <p:spPr>
          <a:xfrm>
            <a:off x="2990050" y="3057833"/>
            <a:ext cx="3163800" cy="9852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None/>
            </a:pPr>
            <a:r>
              <a:rPr b="1" lang="en-US" sz="2900">
                <a:latin typeface="Poppins"/>
                <a:ea typeface="Poppins"/>
                <a:cs typeface="Poppins"/>
                <a:sym typeface="Poppins"/>
              </a:rPr>
              <a:t>Dependent Variable</a:t>
            </a:r>
            <a:endParaRPr sz="700"/>
          </a:p>
        </p:txBody>
      </p:sp>
      <p:sp>
        <p:nvSpPr>
          <p:cNvPr id="932" name="Google Shape;932;g1e556793c78_0_291"/>
          <p:cNvSpPr txBox="1"/>
          <p:nvPr/>
        </p:nvSpPr>
        <p:spPr>
          <a:xfrm>
            <a:off x="4571975" y="5841950"/>
            <a:ext cx="4107600" cy="6465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How do </a:t>
            </a:r>
            <a:endParaRPr sz="1800">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1800">
                <a:latin typeface="Helvetica Neue Light"/>
                <a:ea typeface="Helvetica Neue Light"/>
                <a:cs typeface="Helvetica Neue Light"/>
                <a:sym typeface="Helvetica Neue Light"/>
              </a:rPr>
              <a:t>dependent variables impact my life?</a:t>
            </a:r>
            <a:endParaRPr sz="1800"/>
          </a:p>
        </p:txBody>
      </p:sp>
      <p:sp>
        <p:nvSpPr>
          <p:cNvPr id="933" name="Google Shape;933;g1e556793c78_0_291"/>
          <p:cNvSpPr txBox="1"/>
          <p:nvPr/>
        </p:nvSpPr>
        <p:spPr>
          <a:xfrm>
            <a:off x="669804" y="1318100"/>
            <a:ext cx="3624000" cy="15699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SzPts val="4400"/>
              <a:buNone/>
            </a:pPr>
            <a:r>
              <a:rPr lang="en-US" sz="2400">
                <a:solidFill>
                  <a:srgbClr val="43464D"/>
                </a:solidFill>
                <a:latin typeface="Helvetica Neue Light"/>
                <a:ea typeface="Helvetica Neue Light"/>
                <a:cs typeface="Helvetica Neue Light"/>
                <a:sym typeface="Helvetica Neue Light"/>
              </a:rPr>
              <a:t>the part of an experiment that is being measured or observed to see how it changes.</a:t>
            </a:r>
            <a:endParaRPr i="0" sz="2400" u="none" cap="none" strike="noStrike">
              <a:solidFill>
                <a:srgbClr val="43464D"/>
              </a:solidFill>
              <a:latin typeface="Helvetica Neue Light"/>
              <a:ea typeface="Helvetica Neue Light"/>
              <a:cs typeface="Helvetica Neue Light"/>
              <a:sym typeface="Helvetica Neue Light"/>
            </a:endParaRPr>
          </a:p>
        </p:txBody>
      </p:sp>
      <p:sp>
        <p:nvSpPr>
          <p:cNvPr id="934" name="Google Shape;934;g1e556793c78_0_291"/>
          <p:cNvSpPr txBox="1"/>
          <p:nvPr/>
        </p:nvSpPr>
        <p:spPr>
          <a:xfrm>
            <a:off x="669804" y="4680700"/>
            <a:ext cx="3624000" cy="12006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The number of flowers a plant grows with different kinds of fertilizer</a:t>
            </a:r>
            <a:endParaRPr b="0" i="0" sz="2400" u="none" cap="none" strike="noStrike">
              <a:solidFill>
                <a:srgbClr val="43464D"/>
              </a:solidFill>
              <a:latin typeface="Helvetica Neue Light"/>
              <a:ea typeface="Helvetica Neue Light"/>
              <a:cs typeface="Helvetica Neue Light"/>
              <a:sym typeface="Helvetica Neue Light"/>
            </a:endParaRPr>
          </a:p>
        </p:txBody>
      </p:sp>
      <p:sp>
        <p:nvSpPr>
          <p:cNvPr id="935" name="Google Shape;935;g1e556793c78_0_291"/>
          <p:cNvSpPr txBox="1"/>
          <p:nvPr/>
        </p:nvSpPr>
        <p:spPr>
          <a:xfrm>
            <a:off x="4200750" y="4157525"/>
            <a:ext cx="4364100" cy="1569900"/>
          </a:xfrm>
          <a:prstGeom prst="rect">
            <a:avLst/>
          </a:prstGeom>
          <a:noFill/>
          <a:ln>
            <a:noFill/>
          </a:ln>
        </p:spPr>
        <p:txBody>
          <a:bodyPr anchorCtr="0" anchor="t" bIns="45700" lIns="91425" spcFirstLastPara="1" rIns="91425" wrap="square" tIns="45700">
            <a:spAutoFit/>
          </a:bodyPr>
          <a:lstStyle/>
          <a:p>
            <a:pPr indent="0" lvl="0" marL="0" marR="0" rtl="0" algn="r">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Dependent </a:t>
            </a:r>
            <a:endParaRPr sz="2400">
              <a:solidFill>
                <a:srgbClr val="43464D"/>
              </a:solidFill>
              <a:latin typeface="Helvetica Neue Light"/>
              <a:ea typeface="Helvetica Neue Light"/>
              <a:cs typeface="Helvetica Neue Light"/>
              <a:sym typeface="Helvetica Neue Light"/>
            </a:endParaRPr>
          </a:p>
          <a:p>
            <a:pPr indent="0" lvl="0" marL="0" marR="0" rtl="0" algn="r">
              <a:lnSpc>
                <a:spcPct val="100000"/>
              </a:lnSpc>
              <a:spcBef>
                <a:spcPts val="0"/>
              </a:spcBef>
              <a:spcAft>
                <a:spcPts val="0"/>
              </a:spcAft>
              <a:buNone/>
            </a:pPr>
            <a:r>
              <a:rPr lang="en-US" sz="2400">
                <a:solidFill>
                  <a:srgbClr val="43464D"/>
                </a:solidFill>
                <a:latin typeface="Helvetica Neue Light"/>
                <a:ea typeface="Helvetica Neue Light"/>
                <a:cs typeface="Helvetica Neue Light"/>
                <a:sym typeface="Helvetica Neue Light"/>
              </a:rPr>
              <a:t>variables help scientists understand how changes in one thing affects another.</a:t>
            </a:r>
            <a:endParaRPr b="0" i="0" sz="2400" u="none" cap="none" strike="noStrike">
              <a:solidFill>
                <a:srgbClr val="000000"/>
              </a:solidFill>
              <a:latin typeface="Helvetica Neue Light"/>
              <a:ea typeface="Helvetica Neue Light"/>
              <a:cs typeface="Helvetica Neue Light"/>
              <a:sym typeface="Helvetica Neue Light"/>
            </a:endParaRPr>
          </a:p>
        </p:txBody>
      </p:sp>
    </p:spTree>
  </p:cSld>
  <p:clrMapOvr>
    <a:masterClrMapping/>
  </p:clrMapOvr>
</p:sld>
</file>

<file path=ppt/slides/slide7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40" name="Shape 940"/>
        <p:cNvGrpSpPr/>
        <p:nvPr/>
      </p:nvGrpSpPr>
      <p:grpSpPr>
        <a:xfrm>
          <a:off x="0" y="0"/>
          <a:ext cx="0" cy="0"/>
          <a:chOff x="0" y="0"/>
          <a:chExt cx="0" cy="0"/>
        </a:xfrm>
      </p:grpSpPr>
      <p:sp>
        <p:nvSpPr>
          <p:cNvPr id="941" name="Google Shape;941;p47"/>
          <p:cNvSpPr txBox="1"/>
          <p:nvPr/>
        </p:nvSpPr>
        <p:spPr>
          <a:xfrm>
            <a:off x="1098900" y="111150"/>
            <a:ext cx="71835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5600"/>
              <a:buFont typeface="Arial"/>
              <a:buNone/>
            </a:pPr>
            <a:r>
              <a:rPr lang="en-US" sz="5600">
                <a:solidFill>
                  <a:srgbClr val="FFC000"/>
                </a:solidFill>
                <a:latin typeface="Calibri"/>
                <a:ea typeface="Calibri"/>
                <a:cs typeface="Calibri"/>
                <a:sym typeface="Calibri"/>
              </a:rPr>
              <a:t>Demonstration </a:t>
            </a:r>
            <a:r>
              <a:rPr b="0" i="0" lang="en-US" sz="5600" u="none" cap="none" strike="noStrike">
                <a:solidFill>
                  <a:srgbClr val="FFC000"/>
                </a:solidFill>
                <a:latin typeface="Calibri"/>
                <a:ea typeface="Calibri"/>
                <a:cs typeface="Calibri"/>
                <a:sym typeface="Calibri"/>
              </a:rPr>
              <a:t> Activity</a:t>
            </a:r>
            <a:endParaRPr b="0" i="0" sz="1400" u="none" cap="none" strike="noStrike">
              <a:solidFill>
                <a:srgbClr val="000000"/>
              </a:solidFill>
              <a:latin typeface="Arial"/>
              <a:ea typeface="Arial"/>
              <a:cs typeface="Arial"/>
              <a:sym typeface="Arial"/>
            </a:endParaRPr>
          </a:p>
        </p:txBody>
      </p:sp>
      <p:sp>
        <p:nvSpPr>
          <p:cNvPr descr="Laptop" id="942" name="Google Shape;942;p47"/>
          <p:cNvSpPr/>
          <p:nvPr/>
        </p:nvSpPr>
        <p:spPr>
          <a:xfrm>
            <a:off x="44367" y="0"/>
            <a:ext cx="735230" cy="73523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943" name="Google Shape;943;p47"/>
          <p:cNvPicPr preferRelativeResize="0"/>
          <p:nvPr/>
        </p:nvPicPr>
        <p:blipFill rotWithShape="1">
          <a:blip r:embed="rId4">
            <a:alphaModFix/>
          </a:blip>
          <a:srcRect b="0" l="18073" r="21841" t="0"/>
          <a:stretch/>
        </p:blipFill>
        <p:spPr>
          <a:xfrm>
            <a:off x="427325" y="2449175"/>
            <a:ext cx="3785149" cy="3543325"/>
          </a:xfrm>
          <a:prstGeom prst="rect">
            <a:avLst/>
          </a:prstGeom>
          <a:noFill/>
          <a:ln>
            <a:noFill/>
          </a:ln>
        </p:spPr>
      </p:pic>
      <p:sp>
        <p:nvSpPr>
          <p:cNvPr id="944" name="Google Shape;944;p47"/>
          <p:cNvSpPr txBox="1"/>
          <p:nvPr/>
        </p:nvSpPr>
        <p:spPr>
          <a:xfrm>
            <a:off x="2304450" y="1065450"/>
            <a:ext cx="4772400" cy="7851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5600"/>
              <a:buFont typeface="Arial"/>
              <a:buNone/>
            </a:pPr>
            <a:r>
              <a:rPr lang="en-US" sz="4500">
                <a:solidFill>
                  <a:schemeClr val="dk1"/>
                </a:solidFill>
                <a:latin typeface="Calibri"/>
                <a:ea typeface="Calibri"/>
                <a:cs typeface="Calibri"/>
                <a:sym typeface="Calibri"/>
              </a:rPr>
              <a:t>Racing Molecules</a:t>
            </a:r>
            <a:endParaRPr b="0" i="0" sz="300" u="none" cap="none" strike="noStrike">
              <a:solidFill>
                <a:schemeClr val="dk1"/>
              </a:solidFill>
              <a:latin typeface="Arial"/>
              <a:ea typeface="Arial"/>
              <a:cs typeface="Arial"/>
              <a:sym typeface="Arial"/>
            </a:endParaRPr>
          </a:p>
        </p:txBody>
      </p:sp>
      <p:sp>
        <p:nvSpPr>
          <p:cNvPr id="945" name="Google Shape;945;p47"/>
          <p:cNvSpPr txBox="1"/>
          <p:nvPr/>
        </p:nvSpPr>
        <p:spPr>
          <a:xfrm>
            <a:off x="4456675" y="2238525"/>
            <a:ext cx="4538100" cy="41922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US" sz="2500">
                <a:latin typeface="Calibri"/>
                <a:ea typeface="Calibri"/>
                <a:cs typeface="Calibri"/>
                <a:sym typeface="Calibri"/>
              </a:rPr>
              <a:t>Squeeze food coloring into hot and cold water. Which color will fill the jar first?</a:t>
            </a:r>
            <a:endParaRPr b="1" sz="25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lang="en-US" sz="2500">
                <a:latin typeface="Calibri"/>
                <a:ea typeface="Calibri"/>
                <a:cs typeface="Calibri"/>
                <a:sym typeface="Calibri"/>
              </a:rPr>
              <a:t>Ask yourself:</a:t>
            </a:r>
            <a:endParaRPr sz="2500">
              <a:latin typeface="Calibri"/>
              <a:ea typeface="Calibri"/>
              <a:cs typeface="Calibri"/>
              <a:sym typeface="Calibri"/>
            </a:endParaRPr>
          </a:p>
          <a:p>
            <a:pPr indent="-368300" lvl="0" marL="457200" rtl="0" algn="l">
              <a:spcBef>
                <a:spcPts val="0"/>
              </a:spcBef>
              <a:spcAft>
                <a:spcPts val="0"/>
              </a:spcAft>
              <a:buSzPts val="2200"/>
              <a:buFont typeface="Calibri"/>
              <a:buAutoNum type="arabicParenR"/>
            </a:pPr>
            <a:r>
              <a:rPr lang="en-US" sz="2200">
                <a:latin typeface="Calibri"/>
                <a:ea typeface="Calibri"/>
                <a:cs typeface="Calibri"/>
                <a:sym typeface="Calibri"/>
              </a:rPr>
              <a:t>What is the independent variable?</a:t>
            </a:r>
            <a:endParaRPr sz="2200">
              <a:latin typeface="Calibri"/>
              <a:ea typeface="Calibri"/>
              <a:cs typeface="Calibri"/>
              <a:sym typeface="Calibri"/>
            </a:endParaRPr>
          </a:p>
          <a:p>
            <a:pPr indent="-368300" lvl="0" marL="457200" rtl="0" algn="l">
              <a:spcBef>
                <a:spcPts val="0"/>
              </a:spcBef>
              <a:spcAft>
                <a:spcPts val="0"/>
              </a:spcAft>
              <a:buSzPts val="2200"/>
              <a:buFont typeface="Calibri"/>
              <a:buAutoNum type="arabicParenR"/>
            </a:pPr>
            <a:r>
              <a:rPr lang="en-US" sz="2200">
                <a:latin typeface="Calibri"/>
                <a:ea typeface="Calibri"/>
                <a:cs typeface="Calibri"/>
                <a:sym typeface="Calibri"/>
              </a:rPr>
              <a:t>What is the dependent variable?</a:t>
            </a:r>
            <a:endParaRPr sz="2200">
              <a:latin typeface="Calibri"/>
              <a:ea typeface="Calibri"/>
              <a:cs typeface="Calibri"/>
              <a:sym typeface="Calibri"/>
            </a:endParaRPr>
          </a:p>
          <a:p>
            <a:pPr indent="-368300" lvl="0" marL="457200" rtl="0" algn="l">
              <a:spcBef>
                <a:spcPts val="0"/>
              </a:spcBef>
              <a:spcAft>
                <a:spcPts val="0"/>
              </a:spcAft>
              <a:buSzPts val="2200"/>
              <a:buFont typeface="Calibri"/>
              <a:buAutoNum type="arabicParenR"/>
            </a:pPr>
            <a:r>
              <a:rPr lang="en-US" sz="2200">
                <a:latin typeface="Calibri"/>
                <a:ea typeface="Calibri"/>
                <a:cs typeface="Calibri"/>
                <a:sym typeface="Calibri"/>
              </a:rPr>
              <a:t>What is my prediction? Why do I think that will happen?</a:t>
            </a:r>
            <a:endParaRPr sz="2200">
              <a:latin typeface="Calibri"/>
              <a:ea typeface="Calibri"/>
              <a:cs typeface="Calibri"/>
              <a:sym typeface="Calibri"/>
            </a:endParaRPr>
          </a:p>
          <a:p>
            <a:pPr indent="0" lvl="0" marL="0" rtl="0" algn="l">
              <a:spcBef>
                <a:spcPts val="0"/>
              </a:spcBef>
              <a:spcAft>
                <a:spcPts val="0"/>
              </a:spcAft>
              <a:buNone/>
            </a:pPr>
            <a:r>
              <a:t/>
            </a:r>
            <a:endParaRPr sz="1900">
              <a:latin typeface="Calibri"/>
              <a:ea typeface="Calibri"/>
              <a:cs typeface="Calibri"/>
              <a:sym typeface="Calibri"/>
            </a:endParaRPr>
          </a:p>
          <a:p>
            <a:pPr indent="0" lvl="0" marL="0" rtl="0" algn="l">
              <a:spcBef>
                <a:spcPts val="0"/>
              </a:spcBef>
              <a:spcAft>
                <a:spcPts val="0"/>
              </a:spcAft>
              <a:buNone/>
            </a:pPr>
            <a:r>
              <a:rPr i="1" lang="en-US" sz="2500">
                <a:latin typeface="Calibri"/>
                <a:ea typeface="Calibri"/>
                <a:cs typeface="Calibri"/>
                <a:sym typeface="Calibri"/>
              </a:rPr>
              <a:t>Happy investigating, scientists!</a:t>
            </a:r>
            <a:endParaRPr i="1" sz="2500">
              <a:latin typeface="Calibri"/>
              <a:ea typeface="Calibri"/>
              <a:cs typeface="Calibri"/>
              <a:sym typeface="Calibri"/>
            </a:endParaRPr>
          </a:p>
        </p:txBody>
      </p:sp>
    </p:spTree>
  </p:cSld>
  <p:clrMapOvr>
    <a:masterClrMapping/>
  </p:clrMapOvr>
</p:sld>
</file>

<file path=ppt/slides/slide7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0" name="Shape 950"/>
        <p:cNvGrpSpPr/>
        <p:nvPr/>
      </p:nvGrpSpPr>
      <p:grpSpPr>
        <a:xfrm>
          <a:off x="0" y="0"/>
          <a:ext cx="0" cy="0"/>
          <a:chOff x="0" y="0"/>
          <a:chExt cx="0" cy="0"/>
        </a:xfrm>
      </p:grpSpPr>
      <p:sp>
        <p:nvSpPr>
          <p:cNvPr descr="Lightbulb and gear" id="951" name="Google Shape;951;p48"/>
          <p:cNvSpPr/>
          <p:nvPr/>
        </p:nvSpPr>
        <p:spPr>
          <a:xfrm>
            <a:off x="0" y="83361"/>
            <a:ext cx="722555" cy="722555"/>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952" name="Google Shape;952;p48"/>
          <p:cNvSpPr txBox="1"/>
          <p:nvPr/>
        </p:nvSpPr>
        <p:spPr>
          <a:xfrm>
            <a:off x="722555" y="252429"/>
            <a:ext cx="8209500" cy="1015800"/>
          </a:xfrm>
          <a:prstGeom prst="rect">
            <a:avLst/>
          </a:prstGeom>
          <a:noFill/>
          <a:ln>
            <a:noFill/>
          </a:ln>
        </p:spPr>
        <p:txBody>
          <a:bodyPr anchorCtr="0" anchor="t" bIns="45700" lIns="91425" spcFirstLastPara="1" rIns="91425" wrap="square" tIns="45700">
            <a:spAutoFit/>
          </a:bodyPr>
          <a:lstStyle/>
          <a:p>
            <a:pPr indent="0" lvl="0" marL="0" marR="0" rtl="0" algn="ctr">
              <a:lnSpc>
                <a:spcPct val="100000"/>
              </a:lnSpc>
              <a:spcBef>
                <a:spcPts val="0"/>
              </a:spcBef>
              <a:spcAft>
                <a:spcPts val="0"/>
              </a:spcAft>
              <a:buClr>
                <a:srgbClr val="000000"/>
              </a:buClr>
              <a:buSzPts val="3000"/>
              <a:buFont typeface="Arial"/>
              <a:buNone/>
            </a:pPr>
            <a:r>
              <a:rPr b="1" i="0" lang="en-US" sz="3000" u="none" cap="none" strike="noStrike">
                <a:solidFill>
                  <a:schemeClr val="dk1"/>
                </a:solidFill>
                <a:latin typeface="Calibri"/>
                <a:ea typeface="Calibri"/>
                <a:cs typeface="Calibri"/>
                <a:sym typeface="Calibri"/>
              </a:rPr>
              <a:t>Big Question: How do science experiments help us learn about our world?</a:t>
            </a:r>
            <a:endParaRPr b="0" i="0" sz="1400" u="none" cap="none" strike="noStrike">
              <a:solidFill>
                <a:srgbClr val="000000"/>
              </a:solidFill>
              <a:latin typeface="Arial"/>
              <a:ea typeface="Arial"/>
              <a:cs typeface="Arial"/>
              <a:sym typeface="Arial"/>
            </a:endParaRPr>
          </a:p>
        </p:txBody>
      </p:sp>
      <p:pic>
        <p:nvPicPr>
          <p:cNvPr id="953" name="Google Shape;953;p48"/>
          <p:cNvPicPr preferRelativeResize="0"/>
          <p:nvPr/>
        </p:nvPicPr>
        <p:blipFill rotWithShape="1">
          <a:blip r:embed="rId4">
            <a:alphaModFix/>
          </a:blip>
          <a:srcRect b="0" l="0" r="0" t="0"/>
          <a:stretch/>
        </p:blipFill>
        <p:spPr>
          <a:xfrm>
            <a:off x="1189638" y="1625375"/>
            <a:ext cx="6764723" cy="4508725"/>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58" name="Shape 958"/>
        <p:cNvGrpSpPr/>
        <p:nvPr/>
      </p:nvGrpSpPr>
      <p:grpSpPr>
        <a:xfrm>
          <a:off x="0" y="0"/>
          <a:ext cx="0" cy="0"/>
          <a:chOff x="0" y="0"/>
          <a:chExt cx="0" cy="0"/>
        </a:xfrm>
      </p:grpSpPr>
      <p:pic>
        <p:nvPicPr>
          <p:cNvPr id="959" name="Google Shape;959;p49"/>
          <p:cNvPicPr preferRelativeResize="0"/>
          <p:nvPr/>
        </p:nvPicPr>
        <p:blipFill rotWithShape="1">
          <a:blip r:embed="rId3">
            <a:alphaModFix/>
          </a:blip>
          <a:srcRect b="0" l="0" r="0" t="0"/>
          <a:stretch/>
        </p:blipFill>
        <p:spPr>
          <a:xfrm>
            <a:off x="0" y="0"/>
            <a:ext cx="9143067" cy="6858000"/>
          </a:xfrm>
          <a:prstGeom prst="rect">
            <a:avLst/>
          </a:prstGeom>
          <a:noFill/>
          <a:ln>
            <a:noFill/>
          </a:ln>
        </p:spPr>
      </p:pic>
    </p:spTree>
  </p:cSld>
  <p:clrMapOvr>
    <a:masterClrMapping/>
  </p:clrMapOvr>
</p:sld>
</file>

<file path=ppt/slides/slide7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63" name="Shape 963"/>
        <p:cNvGrpSpPr/>
        <p:nvPr/>
      </p:nvGrpSpPr>
      <p:grpSpPr>
        <a:xfrm>
          <a:off x="0" y="0"/>
          <a:ext cx="0" cy="0"/>
          <a:chOff x="0" y="0"/>
          <a:chExt cx="0" cy="0"/>
        </a:xfrm>
      </p:grpSpPr>
      <p:pic>
        <p:nvPicPr>
          <p:cNvPr descr="IEP Translation – Communication from OSEP regarding the ..." id="964" name="Google Shape;964;p4"/>
          <p:cNvPicPr preferRelativeResize="0"/>
          <p:nvPr/>
        </p:nvPicPr>
        <p:blipFill rotWithShape="1">
          <a:blip r:embed="rId3">
            <a:alphaModFix/>
          </a:blip>
          <a:srcRect b="0" l="0" r="0" t="0"/>
          <a:stretch/>
        </p:blipFill>
        <p:spPr>
          <a:xfrm>
            <a:off x="1782610" y="905274"/>
            <a:ext cx="5748348" cy="904494"/>
          </a:xfrm>
          <a:prstGeom prst="rect">
            <a:avLst/>
          </a:prstGeom>
          <a:noFill/>
          <a:ln>
            <a:noFill/>
          </a:ln>
        </p:spPr>
      </p:pic>
      <p:pic>
        <p:nvPicPr>
          <p:cNvPr descr="United States Department of Education - Wikipedia" id="965" name="Google Shape;965;p4"/>
          <p:cNvPicPr preferRelativeResize="0"/>
          <p:nvPr/>
        </p:nvPicPr>
        <p:blipFill rotWithShape="1">
          <a:blip r:embed="rId4">
            <a:alphaModFix/>
          </a:blip>
          <a:srcRect b="0" l="0" r="0" t="0"/>
          <a:stretch/>
        </p:blipFill>
        <p:spPr>
          <a:xfrm>
            <a:off x="3441843" y="1949759"/>
            <a:ext cx="2164459" cy="2067532"/>
          </a:xfrm>
          <a:prstGeom prst="rect">
            <a:avLst/>
          </a:prstGeom>
          <a:noFill/>
          <a:ln>
            <a:noFill/>
          </a:ln>
        </p:spPr>
      </p:pic>
      <p:pic>
        <p:nvPicPr>
          <p:cNvPr id="966" name="Google Shape;966;p4"/>
          <p:cNvPicPr preferRelativeResize="0"/>
          <p:nvPr/>
        </p:nvPicPr>
        <p:blipFill rotWithShape="1">
          <a:blip r:embed="rId5">
            <a:alphaModFix/>
          </a:blip>
          <a:srcRect b="0" l="0" r="0" t="0"/>
          <a:stretch/>
        </p:blipFill>
        <p:spPr>
          <a:xfrm>
            <a:off x="1017141" y="4236393"/>
            <a:ext cx="7555383" cy="1289764"/>
          </a:xfrm>
          <a:prstGeom prst="rect">
            <a:avLst/>
          </a:prstGeom>
          <a:noFill/>
          <a:ln>
            <a:noFill/>
          </a:ln>
        </p:spPr>
      </p:pic>
      <p:sp>
        <p:nvSpPr>
          <p:cNvPr id="967" name="Google Shape;967;p4"/>
          <p:cNvSpPr txBox="1"/>
          <p:nvPr/>
        </p:nvSpPr>
        <p:spPr>
          <a:xfrm>
            <a:off x="634671" y="180283"/>
            <a:ext cx="7874700" cy="585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3200"/>
              <a:buFont typeface="Arial"/>
              <a:buNone/>
            </a:pPr>
            <a:r>
              <a:rPr b="0" i="0" lang="en-US" sz="3200" u="none" cap="none" strike="noStrike">
                <a:solidFill>
                  <a:srgbClr val="000000"/>
                </a:solidFill>
                <a:latin typeface="Calibri"/>
                <a:ea typeface="Calibri"/>
                <a:cs typeface="Calibri"/>
                <a:sym typeface="Calibri"/>
              </a:rPr>
              <a:t>This Video Was Created With Resources From:</a:t>
            </a:r>
            <a:endParaRPr b="0" i="0" sz="1400" u="none" cap="none" strike="noStrike">
              <a:solidFill>
                <a:srgbClr val="000000"/>
              </a:solidFill>
              <a:latin typeface="Arial"/>
              <a:ea typeface="Arial"/>
              <a:cs typeface="Arial"/>
              <a:sym typeface="Arial"/>
            </a:endParaRPr>
          </a:p>
        </p:txBody>
      </p:sp>
      <p:sp>
        <p:nvSpPr>
          <p:cNvPr id="968" name="Google Shape;968;p4"/>
          <p:cNvSpPr txBox="1"/>
          <p:nvPr/>
        </p:nvSpPr>
        <p:spPr>
          <a:xfrm>
            <a:off x="903450" y="5526150"/>
            <a:ext cx="7337100" cy="1077300"/>
          </a:xfrm>
          <a:prstGeom prst="rect">
            <a:avLst/>
          </a:prstGeom>
          <a:noFill/>
          <a:ln>
            <a:noFill/>
          </a:ln>
        </p:spPr>
        <p:txBody>
          <a:bodyPr anchorCtr="0" anchor="t" bIns="91425" lIns="91425" spcFirstLastPara="1" rIns="91425" wrap="square" tIns="91425">
            <a:spAutoFit/>
          </a:bodyPr>
          <a:lstStyle/>
          <a:p>
            <a:pPr indent="0" lvl="0" marL="0" marR="0" rtl="0" algn="ctr">
              <a:lnSpc>
                <a:spcPct val="100000"/>
              </a:lnSpc>
              <a:spcBef>
                <a:spcPts val="0"/>
              </a:spcBef>
              <a:spcAft>
                <a:spcPts val="0"/>
              </a:spcAft>
              <a:buClr>
                <a:srgbClr val="000000"/>
              </a:buClr>
              <a:buSzPts val="1450"/>
              <a:buFont typeface="Arial"/>
              <a:buNone/>
            </a:pPr>
            <a:r>
              <a:rPr b="1" i="0" lang="en-US" sz="1450" u="none" cap="none" strike="noStrike">
                <a:solidFill>
                  <a:srgbClr val="000000"/>
                </a:solidFill>
                <a:latin typeface="Calibri"/>
                <a:ea typeface="Calibri"/>
                <a:cs typeface="Calibri"/>
                <a:sym typeface="Calibri"/>
              </a:rPr>
              <a:t>Questions or Comments</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t/>
            </a:r>
            <a:endParaRPr b="1" i="0" sz="1450" u="none" cap="none" strike="noStrike">
              <a:solidFill>
                <a:srgbClr val="000000"/>
              </a:solidFill>
              <a:latin typeface="Calibri"/>
              <a:ea typeface="Calibri"/>
              <a:cs typeface="Calibri"/>
              <a:sym typeface="Calibri"/>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 Michael Kennedy, Ph.D.          MKennedy@Virginia.edu </a:t>
            </a:r>
            <a:endParaRPr b="0" i="0" sz="15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1450"/>
              <a:buFont typeface="Arial"/>
              <a:buNone/>
            </a:pPr>
            <a:r>
              <a:rPr b="0" i="0" lang="en-US" sz="1450" u="none" cap="none" strike="noStrike">
                <a:solidFill>
                  <a:srgbClr val="000000"/>
                </a:solidFill>
                <a:latin typeface="Calibri"/>
                <a:ea typeface="Calibri"/>
                <a:cs typeface="Calibri"/>
                <a:sym typeface="Calibri"/>
              </a:rPr>
              <a:t>Rachel L Kunemund, Ph.D.	             rk8vm@virginia.edu</a:t>
            </a:r>
            <a:endParaRPr b="0" i="0" sz="1500" u="none" cap="none" strike="noStrike">
              <a:solidFill>
                <a:srgbClr val="000000"/>
              </a:solidFill>
              <a:latin typeface="Calibri"/>
              <a:ea typeface="Calibri"/>
              <a:cs typeface="Calibri"/>
              <a:sym typeface="Calibri"/>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2" name="Shape 172"/>
        <p:cNvGrpSpPr/>
        <p:nvPr/>
      </p:nvGrpSpPr>
      <p:grpSpPr>
        <a:xfrm>
          <a:off x="0" y="0"/>
          <a:ext cx="0" cy="0"/>
          <a:chOff x="0" y="0"/>
          <a:chExt cx="0" cy="0"/>
        </a:xfrm>
      </p:grpSpPr>
      <p:sp>
        <p:nvSpPr>
          <p:cNvPr descr="Artificial Intelligence" id="173" name="Google Shape;173;g1e556793c78_0_483"/>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174" name="Google Shape;174;g1e556793c78_0_483"/>
          <p:cNvPicPr preferRelativeResize="0"/>
          <p:nvPr/>
        </p:nvPicPr>
        <p:blipFill rotWithShape="1">
          <a:blip r:embed="rId4">
            <a:alphaModFix/>
          </a:blip>
          <a:srcRect b="9198" l="0" r="0" t="0"/>
          <a:stretch/>
        </p:blipFill>
        <p:spPr>
          <a:xfrm>
            <a:off x="484100" y="2129450"/>
            <a:ext cx="2536125" cy="2302900"/>
          </a:xfrm>
          <a:prstGeom prst="rect">
            <a:avLst/>
          </a:prstGeom>
          <a:noFill/>
          <a:ln>
            <a:noFill/>
          </a:ln>
        </p:spPr>
      </p:pic>
      <p:pic>
        <p:nvPicPr>
          <p:cNvPr id="175" name="Google Shape;175;g1e556793c78_0_483"/>
          <p:cNvPicPr preferRelativeResize="0"/>
          <p:nvPr/>
        </p:nvPicPr>
        <p:blipFill rotWithShape="1">
          <a:blip r:embed="rId5">
            <a:alphaModFix/>
          </a:blip>
          <a:srcRect b="1903" l="1068" r="0" t="0"/>
          <a:stretch/>
        </p:blipFill>
        <p:spPr>
          <a:xfrm rot="-7012090">
            <a:off x="3977832" y="2561133"/>
            <a:ext cx="2104082" cy="1332834"/>
          </a:xfrm>
          <a:prstGeom prst="rect">
            <a:avLst/>
          </a:prstGeom>
          <a:noFill/>
          <a:ln>
            <a:noFill/>
          </a:ln>
        </p:spPr>
      </p:pic>
      <p:pic>
        <p:nvPicPr>
          <p:cNvPr id="176" name="Google Shape;176;g1e556793c78_0_483"/>
          <p:cNvPicPr preferRelativeResize="0"/>
          <p:nvPr/>
        </p:nvPicPr>
        <p:blipFill rotWithShape="1">
          <a:blip r:embed="rId6">
            <a:alphaModFix/>
          </a:blip>
          <a:srcRect b="0" l="0" r="0" t="0"/>
          <a:stretch/>
        </p:blipFill>
        <p:spPr>
          <a:xfrm>
            <a:off x="3558025" y="3086129"/>
            <a:ext cx="1237975" cy="1321478"/>
          </a:xfrm>
          <a:prstGeom prst="rect">
            <a:avLst/>
          </a:prstGeom>
          <a:noFill/>
          <a:ln>
            <a:noFill/>
          </a:ln>
        </p:spPr>
      </p:pic>
      <p:pic>
        <p:nvPicPr>
          <p:cNvPr id="177" name="Google Shape;177;g1e556793c78_0_483"/>
          <p:cNvPicPr preferRelativeResize="0"/>
          <p:nvPr/>
        </p:nvPicPr>
        <p:blipFill rotWithShape="1">
          <a:blip r:embed="rId7">
            <a:alphaModFix/>
          </a:blip>
          <a:srcRect b="0" l="0" r="0" t="0"/>
          <a:stretch/>
        </p:blipFill>
        <p:spPr>
          <a:xfrm>
            <a:off x="6266799" y="2439262"/>
            <a:ext cx="2445200" cy="1840975"/>
          </a:xfrm>
          <a:prstGeom prst="rect">
            <a:avLst/>
          </a:prstGeom>
          <a:noFill/>
          <a:ln>
            <a:noFill/>
          </a:ln>
        </p:spPr>
      </p:pic>
      <p:sp>
        <p:nvSpPr>
          <p:cNvPr id="178" name="Google Shape;178;g1e556793c78_0_483"/>
          <p:cNvSpPr txBox="1"/>
          <p:nvPr/>
        </p:nvSpPr>
        <p:spPr>
          <a:xfrm>
            <a:off x="352963" y="4706000"/>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chemeClr val="dk1"/>
                </a:solidFill>
                <a:latin typeface="Calibri"/>
                <a:ea typeface="Calibri"/>
                <a:cs typeface="Calibri"/>
                <a:sym typeface="Calibri"/>
              </a:rPr>
              <a:t>Independent </a:t>
            </a:r>
            <a:endParaRPr sz="3200">
              <a:solidFill>
                <a:schemeClr val="dk1"/>
              </a:solidFill>
              <a:latin typeface="Calibri"/>
              <a:ea typeface="Calibri"/>
              <a:cs typeface="Calibri"/>
              <a:sym typeface="Calibri"/>
            </a:endParaRPr>
          </a:p>
          <a:p>
            <a:pPr indent="0" lvl="0" marL="0" rtl="0" algn="ctr">
              <a:spcBef>
                <a:spcPts val="0"/>
              </a:spcBef>
              <a:spcAft>
                <a:spcPts val="0"/>
              </a:spcAft>
              <a:buNone/>
            </a:pPr>
            <a:r>
              <a:rPr lang="en-US" sz="3200">
                <a:solidFill>
                  <a:schemeClr val="dk1"/>
                </a:solidFill>
                <a:latin typeface="Calibri"/>
                <a:ea typeface="Calibri"/>
                <a:cs typeface="Calibri"/>
                <a:sym typeface="Calibri"/>
              </a:rPr>
              <a:t>Variable</a:t>
            </a:r>
            <a:endParaRPr sz="3200">
              <a:solidFill>
                <a:schemeClr val="dk1"/>
              </a:solidFill>
              <a:latin typeface="Calibri"/>
              <a:ea typeface="Calibri"/>
              <a:cs typeface="Calibri"/>
              <a:sym typeface="Calibri"/>
            </a:endParaRPr>
          </a:p>
        </p:txBody>
      </p:sp>
      <p:sp>
        <p:nvSpPr>
          <p:cNvPr id="179" name="Google Shape;179;g1e556793c78_0_483"/>
          <p:cNvSpPr txBox="1"/>
          <p:nvPr/>
        </p:nvSpPr>
        <p:spPr>
          <a:xfrm>
            <a:off x="3172788" y="46792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242424"/>
                </a:solidFill>
                <a:latin typeface="Calibri"/>
                <a:ea typeface="Calibri"/>
                <a:cs typeface="Calibri"/>
                <a:sym typeface="Calibri"/>
              </a:rPr>
              <a:t>Dependent</a:t>
            </a:r>
            <a:endParaRPr sz="3200">
              <a:solidFill>
                <a:srgbClr val="242424"/>
              </a:solidFill>
              <a:latin typeface="Calibri"/>
              <a:ea typeface="Calibri"/>
              <a:cs typeface="Calibri"/>
              <a:sym typeface="Calibri"/>
            </a:endParaRPr>
          </a:p>
          <a:p>
            <a:pPr indent="0" lvl="0" marL="0" rtl="0" algn="ctr">
              <a:spcBef>
                <a:spcPts val="0"/>
              </a:spcBef>
              <a:spcAft>
                <a:spcPts val="0"/>
              </a:spcAft>
              <a:buNone/>
            </a:pPr>
            <a:r>
              <a:rPr lang="en-US" sz="3200">
                <a:solidFill>
                  <a:srgbClr val="242424"/>
                </a:solidFill>
                <a:latin typeface="Calibri"/>
                <a:ea typeface="Calibri"/>
                <a:cs typeface="Calibri"/>
                <a:sym typeface="Calibri"/>
              </a:rPr>
              <a:t>Variable</a:t>
            </a:r>
            <a:endParaRPr sz="3200">
              <a:solidFill>
                <a:srgbClr val="242424"/>
              </a:solidFill>
              <a:latin typeface="Calibri"/>
              <a:ea typeface="Calibri"/>
              <a:cs typeface="Calibri"/>
              <a:sym typeface="Calibri"/>
            </a:endParaRPr>
          </a:p>
        </p:txBody>
      </p:sp>
      <p:sp>
        <p:nvSpPr>
          <p:cNvPr id="180" name="Google Shape;180;g1e556793c78_0_483"/>
          <p:cNvSpPr txBox="1"/>
          <p:nvPr/>
        </p:nvSpPr>
        <p:spPr>
          <a:xfrm>
            <a:off x="5992613" y="4679225"/>
            <a:ext cx="2798400" cy="630600"/>
          </a:xfrm>
          <a:prstGeom prst="rect">
            <a:avLst/>
          </a:prstGeom>
          <a:noFill/>
          <a:ln>
            <a:noFill/>
          </a:ln>
        </p:spPr>
        <p:txBody>
          <a:bodyPr anchorCtr="0" anchor="t" bIns="91425" lIns="91425" spcFirstLastPara="1" rIns="91425" wrap="square" tIns="91425">
            <a:noAutofit/>
          </a:bodyPr>
          <a:lstStyle/>
          <a:p>
            <a:pPr indent="0" lvl="0" marL="0" rtl="0" algn="ctr">
              <a:spcBef>
                <a:spcPts val="0"/>
              </a:spcBef>
              <a:spcAft>
                <a:spcPts val="0"/>
              </a:spcAft>
              <a:buNone/>
            </a:pPr>
            <a:r>
              <a:rPr lang="en-US" sz="3200">
                <a:solidFill>
                  <a:srgbClr val="242424"/>
                </a:solidFill>
                <a:latin typeface="Calibri"/>
                <a:ea typeface="Calibri"/>
                <a:cs typeface="Calibri"/>
                <a:sym typeface="Calibri"/>
              </a:rPr>
              <a:t>Control</a:t>
            </a:r>
            <a:endParaRPr sz="3200">
              <a:solidFill>
                <a:srgbClr val="242424"/>
              </a:solidFill>
              <a:latin typeface="Calibri"/>
              <a:ea typeface="Calibri"/>
              <a:cs typeface="Calibri"/>
              <a:sym typeface="Calibri"/>
            </a:endParaRPr>
          </a:p>
          <a:p>
            <a:pPr indent="0" lvl="0" marL="0" rtl="0" algn="ctr">
              <a:spcBef>
                <a:spcPts val="0"/>
              </a:spcBef>
              <a:spcAft>
                <a:spcPts val="0"/>
              </a:spcAft>
              <a:buNone/>
            </a:pPr>
            <a:r>
              <a:rPr lang="en-US" sz="3200">
                <a:solidFill>
                  <a:srgbClr val="242424"/>
                </a:solidFill>
                <a:latin typeface="Calibri"/>
                <a:ea typeface="Calibri"/>
                <a:cs typeface="Calibri"/>
                <a:sym typeface="Calibri"/>
              </a:rPr>
              <a:t>Variable</a:t>
            </a:r>
            <a:endParaRPr sz="3200">
              <a:solidFill>
                <a:srgbClr val="242424"/>
              </a:solidFill>
              <a:latin typeface="Calibri"/>
              <a:ea typeface="Calibri"/>
              <a:cs typeface="Calibri"/>
              <a:sym typeface="Calibri"/>
            </a:endParaRPr>
          </a:p>
          <a:p>
            <a:pPr indent="0" lvl="0" marL="0" rtl="0" algn="ctr">
              <a:spcBef>
                <a:spcPts val="0"/>
              </a:spcBef>
              <a:spcAft>
                <a:spcPts val="0"/>
              </a:spcAft>
              <a:buNone/>
            </a:pPr>
            <a:r>
              <a:t/>
            </a:r>
            <a:endParaRPr sz="3200">
              <a:solidFill>
                <a:srgbClr val="FF0000"/>
              </a:solidFill>
              <a:latin typeface="Calibri"/>
              <a:ea typeface="Calibri"/>
              <a:cs typeface="Calibri"/>
              <a:sym typeface="Calibri"/>
            </a:endParaRPr>
          </a:p>
        </p:txBody>
      </p:sp>
      <p:sp>
        <p:nvSpPr>
          <p:cNvPr id="181" name="Google Shape;181;g1e556793c78_0_483"/>
          <p:cNvSpPr txBox="1"/>
          <p:nvPr>
            <p:ph type="title"/>
          </p:nvPr>
        </p:nvSpPr>
        <p:spPr>
          <a:xfrm>
            <a:off x="880348" y="587126"/>
            <a:ext cx="7383300" cy="1152900"/>
          </a:xfrm>
          <a:prstGeom prst="rect">
            <a:avLst/>
          </a:prstGeom>
          <a:noFill/>
          <a:ln>
            <a:noFill/>
          </a:ln>
        </p:spPr>
        <p:txBody>
          <a:bodyPr anchorCtr="0" anchor="ctr" bIns="45700" lIns="91425" spcFirstLastPara="1" rIns="91425" wrap="square" tIns="45700">
            <a:normAutofit/>
          </a:bodyPr>
          <a:lstStyle/>
          <a:p>
            <a:pPr indent="0" lvl="0" marL="0" rtl="0" algn="ctr">
              <a:lnSpc>
                <a:spcPct val="100000"/>
              </a:lnSpc>
              <a:spcBef>
                <a:spcPts val="0"/>
              </a:spcBef>
              <a:spcAft>
                <a:spcPts val="0"/>
              </a:spcAft>
              <a:buClr>
                <a:schemeClr val="dk1"/>
              </a:buClr>
              <a:buSzPts val="4400"/>
              <a:buFont typeface="Calibri"/>
              <a:buNone/>
            </a:pPr>
            <a:r>
              <a:rPr lang="en-US"/>
              <a:t>Three kinds of variables:</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6" name="Shape 186"/>
        <p:cNvGrpSpPr/>
        <p:nvPr/>
      </p:nvGrpSpPr>
      <p:grpSpPr>
        <a:xfrm>
          <a:off x="0" y="0"/>
          <a:ext cx="0" cy="0"/>
          <a:chOff x="0" y="0"/>
          <a:chExt cx="0" cy="0"/>
        </a:xfrm>
      </p:grpSpPr>
      <p:sp>
        <p:nvSpPr>
          <p:cNvPr id="187" name="Google Shape;187;g1e556793c78_0_571"/>
          <p:cNvSpPr txBox="1"/>
          <p:nvPr>
            <p:ph type="title"/>
          </p:nvPr>
        </p:nvSpPr>
        <p:spPr>
          <a:xfrm>
            <a:off x="324464" y="546178"/>
            <a:ext cx="8819400" cy="1686900"/>
          </a:xfrm>
          <a:prstGeom prst="rect">
            <a:avLst/>
          </a:prstGeom>
          <a:noFill/>
          <a:ln>
            <a:noFill/>
          </a:ln>
        </p:spPr>
        <p:txBody>
          <a:bodyPr anchorCtr="0" anchor="ctr" bIns="45700" lIns="91425" spcFirstLastPara="1" rIns="91425" wrap="square" tIns="45700">
            <a:normAutofit fontScale="90000"/>
          </a:bodyPr>
          <a:lstStyle/>
          <a:p>
            <a:pPr indent="0" lvl="0" marL="0" rtl="0" algn="ctr">
              <a:lnSpc>
                <a:spcPct val="100000"/>
              </a:lnSpc>
              <a:spcBef>
                <a:spcPts val="0"/>
              </a:spcBef>
              <a:spcAft>
                <a:spcPts val="0"/>
              </a:spcAft>
              <a:buClr>
                <a:schemeClr val="dk1"/>
              </a:buClr>
              <a:buSzPct val="100000"/>
              <a:buFont typeface="Calibri"/>
              <a:buNone/>
            </a:pPr>
            <a:r>
              <a:rPr b="1" lang="en-US" u="sng"/>
              <a:t>Independent Variable:</a:t>
            </a:r>
            <a:r>
              <a:rPr b="1" lang="en-US"/>
              <a:t> </a:t>
            </a:r>
            <a:r>
              <a:rPr lang="en-US"/>
              <a:t>the part of the experiment that the scientist controls or changes</a:t>
            </a:r>
            <a:endParaRPr/>
          </a:p>
        </p:txBody>
      </p:sp>
      <p:sp>
        <p:nvSpPr>
          <p:cNvPr descr="Artificial Intelligence" id="188" name="Google Shape;188;g1e556793c78_0_571"/>
          <p:cNvSpPr/>
          <p:nvPr/>
        </p:nvSpPr>
        <p:spPr>
          <a:xfrm>
            <a:off x="0" y="0"/>
            <a:ext cx="849600" cy="849600"/>
          </a:xfrm>
          <a:prstGeom prst="ellipse">
            <a:avLst/>
          </a:prstGeom>
          <a:blipFill rotWithShape="1">
            <a:blip r:embed="rId3">
              <a:alphaModFix/>
            </a:blip>
            <a:stretch>
              <a:fillRect b="0" l="0" r="0" t="0"/>
            </a:stretch>
          </a:blip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descr="Blog" id="189" name="Google Shape;189;g1e556793c78_0_571"/>
          <p:cNvPicPr preferRelativeResize="0"/>
          <p:nvPr/>
        </p:nvPicPr>
        <p:blipFill rotWithShape="1">
          <a:blip r:embed="rId4">
            <a:alphaModFix/>
          </a:blip>
          <a:srcRect b="0" l="0" r="0" t="0"/>
          <a:stretch/>
        </p:blipFill>
        <p:spPr>
          <a:xfrm>
            <a:off x="849542" y="187766"/>
            <a:ext cx="474009" cy="474009"/>
          </a:xfrm>
          <a:prstGeom prst="rect">
            <a:avLst/>
          </a:prstGeom>
          <a:noFill/>
          <a:ln>
            <a:noFill/>
          </a:ln>
        </p:spPr>
      </p:pic>
      <p:pic>
        <p:nvPicPr>
          <p:cNvPr id="190" name="Google Shape;190;g1e556793c78_0_571"/>
          <p:cNvPicPr preferRelativeResize="0"/>
          <p:nvPr/>
        </p:nvPicPr>
        <p:blipFill rotWithShape="1">
          <a:blip r:embed="rId5">
            <a:alphaModFix/>
          </a:blip>
          <a:srcRect b="15855" l="0" r="0" t="23765"/>
          <a:stretch/>
        </p:blipFill>
        <p:spPr>
          <a:xfrm>
            <a:off x="1263675" y="2736575"/>
            <a:ext cx="6616650" cy="299632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2017-05-18T17:33:18Z</dcterms:created>
  <dc:creator>Michael Kennedy</dc:creator>
</cp:coreProperties>
</file>