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44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447"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44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49"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50" r:id="rId19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6" roundtripDataSignature="AMtx7mjqei1jHd+bjDAHLmgTICpXEBK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customschemas.google.com/relationships/presentationmetadata" Target="metadata"/><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voltage measured in? </a:t>
            </a:r>
            <a:endParaRPr sz="1200"/>
          </a:p>
          <a:p>
            <a:pPr marL="0" lvl="0" indent="0" algn="l" rtl="0">
              <a:lnSpc>
                <a:spcPct val="100000"/>
              </a:lnSpc>
              <a:spcBef>
                <a:spcPts val="0"/>
              </a:spcBef>
              <a:spcAft>
                <a:spcPts val="0"/>
              </a:spcAft>
              <a:buSzPts val="1400"/>
              <a:buNone/>
            </a:pPr>
            <a:endParaRPr/>
          </a:p>
        </p:txBody>
      </p:sp>
      <p:sp>
        <p:nvSpPr>
          <p:cNvPr id="178" name="Google Shape;17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uses a magnetic field to turn mechanical energy into electrical energy. </a:t>
            </a:r>
            <a:endParaRPr b="0"/>
          </a:p>
          <a:p>
            <a:pPr marL="0" lvl="0" indent="0" algn="l" rtl="0">
              <a:lnSpc>
                <a:spcPct val="100000"/>
              </a:lnSpc>
              <a:spcBef>
                <a:spcPts val="0"/>
              </a:spcBef>
              <a:spcAft>
                <a:spcPts val="0"/>
              </a:spcAft>
              <a:buSzPts val="1400"/>
              <a:buNone/>
            </a:pPr>
            <a:endParaRPr/>
          </a:p>
        </p:txBody>
      </p:sp>
      <p:sp>
        <p:nvSpPr>
          <p:cNvPr id="949" name="Google Shape;949;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a:t>
            </a:r>
            <a:r>
              <a:rPr lang="en-US"/>
              <a:t> electric generator, </a:t>
            </a:r>
            <a:r>
              <a:rPr lang="en-US" b="0"/>
              <a:t> let’s reflect once more on our big question.  Was there anything that we predicted earlier that was correct or incorrect? Do you have any new hypotheses to share?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Providing your students with some reflection time at the end of the lesson is crucial in helping them to put the pieces together and make sense of the activity.</a:t>
            </a:r>
            <a:endParaRPr/>
          </a:p>
        </p:txBody>
      </p:sp>
      <p:sp>
        <p:nvSpPr>
          <p:cNvPr id="958" name="Google Shape;958;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66" name="Google Shape;966;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981" name="Google Shape;981;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we’ll be learning about electric motors.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and consistent language when introducing today's content helps students understand what is expected.</a:t>
            </a:r>
            <a:endParaRPr/>
          </a:p>
        </p:txBody>
      </p:sp>
      <p:sp>
        <p:nvSpPr>
          <p:cNvPr id="1011" name="Google Shape;1011;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start, let’s think about our “big question” again: </a:t>
            </a:r>
            <a:r>
              <a:rPr lang="en-US" b="1"/>
              <a:t>How are direct current and alternating current beneficial to us through generators, motors, and transformers? </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020" name="Google Shape;1020;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review some terms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p:txBody>
      </p:sp>
      <p:sp>
        <p:nvSpPr>
          <p:cNvPr id="1028" name="Google Shape;1028;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electromagnet is a type of magnet in which the magnetic field is produced by an electric current. It is created by wrapping a current-carrying wire around a metal core. </a:t>
            </a:r>
            <a:endParaRPr/>
          </a:p>
        </p:txBody>
      </p:sp>
      <p:sp>
        <p:nvSpPr>
          <p:cNvPr id="1034" name="Google Shape;1034;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 current is the movement of electrically charged particles. </a:t>
            </a:r>
            <a:endParaRPr/>
          </a:p>
        </p:txBody>
      </p:sp>
      <p:sp>
        <p:nvSpPr>
          <p:cNvPr id="1042" name="Google Shape;1042;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980f0640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d980f0640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voltage measured in?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[Volts]</a:t>
            </a:r>
            <a:endParaRPr/>
          </a:p>
          <a:p>
            <a:pPr marL="0" lvl="0" indent="0" algn="l" rtl="0">
              <a:lnSpc>
                <a:spcPct val="100000"/>
              </a:lnSpc>
              <a:spcBef>
                <a:spcPts val="0"/>
              </a:spcBef>
              <a:spcAft>
                <a:spcPts val="0"/>
              </a:spcAft>
              <a:buSzPts val="1400"/>
              <a:buNone/>
            </a:pPr>
            <a:endParaRPr/>
          </a:p>
        </p:txBody>
      </p:sp>
      <p:sp>
        <p:nvSpPr>
          <p:cNvPr id="187" name="Google Shape;187;gd980f0640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provide a quick review of background information before introducing your student-friendly definition. Doing so can help students make connections to previously learned material.</a:t>
            </a:r>
            <a:endParaRPr/>
          </a:p>
        </p:txBody>
      </p:sp>
      <p:sp>
        <p:nvSpPr>
          <p:cNvPr id="1050" name="Google Shape;1050;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Alternating current is a current that reverses direction in a regular pattern. We abbreviate alternating current as “AC”.</a:t>
            </a:r>
            <a:endParaRPr/>
          </a:p>
        </p:txBody>
      </p:sp>
      <p:sp>
        <p:nvSpPr>
          <p:cNvPr id="1058" name="Google Shape;1058;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uses a magnetic field to turn mechanical energy into electrical energy. </a:t>
            </a:r>
            <a:endParaRPr b="0"/>
          </a:p>
          <a:p>
            <a:pPr marL="0" lvl="0" indent="0" algn="l" rtl="0">
              <a:lnSpc>
                <a:spcPct val="100000"/>
              </a:lnSpc>
              <a:spcBef>
                <a:spcPts val="0"/>
              </a:spcBef>
              <a:spcAft>
                <a:spcPts val="0"/>
              </a:spcAft>
              <a:buSzPts val="1400"/>
              <a:buNone/>
            </a:pPr>
            <a:endParaRPr/>
          </a:p>
        </p:txBody>
      </p:sp>
      <p:sp>
        <p:nvSpPr>
          <p:cNvPr id="1066" name="Google Shape;1066;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075" name="Google Shape;1075;p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electromagnet?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electromagnet is a type of magnet in which the magnetic field is produced by an electric current. It is created by wrapping a current-carrying wire around a metal core.]</a:t>
            </a:r>
            <a:endParaRPr sz="1200"/>
          </a:p>
          <a:p>
            <a:pPr marL="0" lvl="0" indent="0" algn="l" rtl="0">
              <a:lnSpc>
                <a:spcPct val="100000"/>
              </a:lnSpc>
              <a:spcBef>
                <a:spcPts val="0"/>
              </a:spcBef>
              <a:spcAft>
                <a:spcPts val="0"/>
              </a:spcAft>
              <a:buSzPts val="1400"/>
              <a:buNone/>
            </a:pPr>
            <a:endParaRPr b="0"/>
          </a:p>
        </p:txBody>
      </p:sp>
      <p:sp>
        <p:nvSpPr>
          <p:cNvPr id="1081" name="Google Shape;1081;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electric current?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[Electric current is the movement of electrically charged particles.]</a:t>
            </a:r>
            <a:endParaRPr sz="1200"/>
          </a:p>
          <a:p>
            <a:pPr marL="0" lvl="0" indent="0" algn="l" rtl="0">
              <a:lnSpc>
                <a:spcPct val="100000"/>
              </a:lnSpc>
              <a:spcBef>
                <a:spcPts val="0"/>
              </a:spcBef>
              <a:spcAft>
                <a:spcPts val="0"/>
              </a:spcAft>
              <a:buSzPts val="1400"/>
              <a:buNone/>
            </a:pPr>
            <a:endParaRPr b="0"/>
          </a:p>
        </p:txBody>
      </p:sp>
      <p:sp>
        <p:nvSpPr>
          <p:cNvPr id="1089" name="Google Shape;1089;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6" name="Google Shape;109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the difference between direct current and alternating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[Direct current is an electric current that flows in only one direction. Alternating current is a current that reverses direction in a regular pattern.]</a:t>
            </a:r>
            <a:endParaRPr/>
          </a:p>
        </p:txBody>
      </p:sp>
      <p:sp>
        <p:nvSpPr>
          <p:cNvPr id="1097" name="Google Shape;1097;p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electric generator?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electric generator is a machine that uses a magnetic field to turn mechanical energy into electrical energy.]</a:t>
            </a:r>
            <a:endParaRPr b="0"/>
          </a:p>
        </p:txBody>
      </p:sp>
      <p:sp>
        <p:nvSpPr>
          <p:cNvPr id="1108" name="Google Shape;1108;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electric motor.</a:t>
            </a:r>
            <a:endParaRPr/>
          </a:p>
        </p:txBody>
      </p:sp>
      <p:sp>
        <p:nvSpPr>
          <p:cNvPr id="1116" name="Google Shape;1116;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converts electrical energy into mechanical energy.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can be helpful to break the definition down and explicitly explain each part to help students understand the whole definition.</a:t>
            </a:r>
            <a:endParaRPr/>
          </a:p>
        </p:txBody>
      </p:sp>
      <p:sp>
        <p:nvSpPr>
          <p:cNvPr id="1124" name="Google Shape;1124;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have a circuit and there is a break, will the light bulb be 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there is only one path for the current to travel along.]</a:t>
            </a:r>
            <a:endParaRPr/>
          </a:p>
        </p:txBody>
      </p:sp>
      <p:sp>
        <p:nvSpPr>
          <p:cNvPr id="196" name="Google Shape;19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133" name="Google Shape;1133;p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electric motor?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electric motor is a machine that converts electrical energy into mechanical energy.]</a:t>
            </a:r>
            <a:endParaRPr sz="1200"/>
          </a:p>
          <a:p>
            <a:pPr marL="0" lvl="0" indent="0" algn="l" rtl="0">
              <a:lnSpc>
                <a:spcPct val="100000"/>
              </a:lnSpc>
              <a:spcBef>
                <a:spcPts val="0"/>
              </a:spcBef>
              <a:spcAft>
                <a:spcPts val="0"/>
              </a:spcAft>
              <a:buSzPts val="1400"/>
              <a:buNone/>
            </a:pPr>
            <a:endParaRPr b="0"/>
          </a:p>
        </p:txBody>
      </p:sp>
      <p:sp>
        <p:nvSpPr>
          <p:cNvPr id="1139" name="Google Shape;1139;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147" name="Google Shape;1147;p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an electric motor, the repulsion between the electromagnet and the magnet poles keeps the motor spinning. </a:t>
            </a:r>
            <a:endParaRPr/>
          </a:p>
        </p:txBody>
      </p:sp>
      <p:sp>
        <p:nvSpPr>
          <p:cNvPr id="1154" name="Google Shape;1154;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162" name="Google Shape;1162;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role of repulsion in an electric motor?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In an electric motor, the repulsion between the electromagnet and the magnet poles keeps the motor spinning.]</a:t>
            </a:r>
            <a:endParaRPr b="0"/>
          </a:p>
        </p:txBody>
      </p:sp>
      <p:sp>
        <p:nvSpPr>
          <p:cNvPr id="1168" name="Google Shape;1168;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a:t>
            </a:r>
            <a:r>
              <a:rPr lang="en-US" b="1"/>
              <a:t> </a:t>
            </a:r>
            <a:r>
              <a:rPr lang="en-US"/>
              <a:t>of </a:t>
            </a:r>
            <a:r>
              <a:rPr lang="en-US" b="1"/>
              <a:t>electric generators</a:t>
            </a:r>
            <a:r>
              <a:rPr lang="en-US" b="0"/>
              <a:t>.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good to pick a variety of examples to work through with your students. This prepares them for some types that might trip them up when they try it on their own.</a:t>
            </a:r>
            <a:endParaRPr/>
          </a:p>
        </p:txBody>
      </p:sp>
      <p:sp>
        <p:nvSpPr>
          <p:cNvPr id="1176" name="Google Shape;1176;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Car windows are powered by an electric motor to open and close them. </a:t>
            </a:r>
            <a:endParaRPr/>
          </a:p>
          <a:p>
            <a:pPr marL="0" lvl="0" indent="0" algn="l" rtl="0">
              <a:lnSpc>
                <a:spcPct val="100000"/>
              </a:lnSpc>
              <a:spcBef>
                <a:spcPts val="0"/>
              </a:spcBef>
              <a:spcAft>
                <a:spcPts val="0"/>
              </a:spcAft>
              <a:buSzPts val="1400"/>
              <a:buNone/>
            </a:pPr>
            <a:endParaRPr/>
          </a:p>
        </p:txBody>
      </p:sp>
      <p:sp>
        <p:nvSpPr>
          <p:cNvPr id="1183" name="Google Shape;1183;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Windshield wipers are also powered by electric motors to move them back and forth on the window. </a:t>
            </a:r>
            <a:endParaRPr/>
          </a:p>
          <a:p>
            <a:pPr marL="0" lvl="0" indent="0" algn="l" rtl="0">
              <a:lnSpc>
                <a:spcPct val="100000"/>
              </a:lnSpc>
              <a:spcBef>
                <a:spcPts val="0"/>
              </a:spcBef>
              <a:spcAft>
                <a:spcPts val="0"/>
              </a:spcAft>
              <a:buSzPts val="1400"/>
              <a:buNone/>
            </a:pPr>
            <a:endParaRPr/>
          </a:p>
        </p:txBody>
      </p:sp>
      <p:sp>
        <p:nvSpPr>
          <p:cNvPr id="1193" name="Google Shape;1193;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Now, let’s talk about some non-examples</a:t>
            </a:r>
            <a:r>
              <a:rPr lang="en-US" b="1"/>
              <a:t> </a:t>
            </a:r>
            <a:r>
              <a:rPr lang="en-US"/>
              <a:t>of </a:t>
            </a:r>
            <a:r>
              <a:rPr lang="en-US" b="1"/>
              <a:t>electric generators</a:t>
            </a:r>
            <a:r>
              <a:rPr lang="en-US"/>
              <a:t>.  </a:t>
            </a:r>
            <a:endParaRPr/>
          </a:p>
          <a:p>
            <a:pPr marL="0" lvl="0" indent="0" algn="l" rtl="0">
              <a:lnSpc>
                <a:spcPct val="100000"/>
              </a:lnSpc>
              <a:spcBef>
                <a:spcPts val="0"/>
              </a:spcBef>
              <a:spcAft>
                <a:spcPts val="0"/>
              </a:spcAft>
              <a:buSzPts val="1400"/>
              <a:buNone/>
            </a:pPr>
            <a:endParaRPr/>
          </a:p>
        </p:txBody>
      </p:sp>
      <p:sp>
        <p:nvSpPr>
          <p:cNvPr id="1202" name="Google Shape;1202;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a series circuit and a parallel circuit?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a series circuit, an electric current can only follow one path. In contrast, in a parallel circuit, an electric current can follow multiple paths.]</a:t>
            </a:r>
            <a:endParaRPr/>
          </a:p>
        </p:txBody>
      </p:sp>
      <p:sp>
        <p:nvSpPr>
          <p:cNvPr id="204" name="Google Shape;20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entire car is not powered by an electric motor. Most cars are powered by gasoline.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One important component of using non-examples is by clearly distinguishing similarities and explaining why it is a non-example.</a:t>
            </a:r>
            <a:endParaRPr/>
          </a:p>
        </p:txBody>
      </p:sp>
      <p:sp>
        <p:nvSpPr>
          <p:cNvPr id="1209" name="Google Shape;1209;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219" name="Google Shape;1219;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an electric motor?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[Car windows, car windshield wipers, etc.]</a:t>
            </a:r>
            <a:endParaRPr/>
          </a:p>
        </p:txBody>
      </p:sp>
      <p:sp>
        <p:nvSpPr>
          <p:cNvPr id="1225" name="Google Shape;1225;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2" name="Google Shape;1232;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non-example of an electric motor?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 entire car, a wind turbine, etc.]</a:t>
            </a:r>
            <a:endParaRPr/>
          </a:p>
        </p:txBody>
      </p:sp>
      <p:sp>
        <p:nvSpPr>
          <p:cNvPr id="1233" name="Google Shape;1233;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Demonstration – Let’s see what an electric motor looks like!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For this demonstration, all I am going to use is a fan.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I plug the fan in, it uses electrical energy and turns it into mechanical energy.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plan out the demonstration so that you are able to follow a logical order. This will help students make sense of the activity and not become lost.</a:t>
            </a:r>
            <a:endParaRPr/>
          </a:p>
          <a:p>
            <a:pPr marL="0" lvl="0" indent="0" algn="l" rtl="0">
              <a:lnSpc>
                <a:spcPct val="100000"/>
              </a:lnSpc>
              <a:spcBef>
                <a:spcPts val="0"/>
              </a:spcBef>
              <a:spcAft>
                <a:spcPts val="0"/>
              </a:spcAft>
              <a:buSzPts val="1400"/>
              <a:buNone/>
            </a:pPr>
            <a:endParaRPr/>
          </a:p>
        </p:txBody>
      </p:sp>
      <p:sp>
        <p:nvSpPr>
          <p:cNvPr id="1242" name="Google Shape;1242;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9" name="Google Shape;1249;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250" name="Google Shape;1250;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5" name="Google Shape;1255;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electric motors?</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a:t>[The fan uses an electric motor. The electrical energy from the battery is converted into the blades spinning (mechanical energy).]</a:t>
            </a:r>
            <a:endParaRPr b="0"/>
          </a:p>
        </p:txBody>
      </p:sp>
      <p:sp>
        <p:nvSpPr>
          <p:cNvPr id="1256" name="Google Shape;1256;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electric motor?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electric motor is a machine that converts electrical energy into mechanical energy.]</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As you are closing the lesson, keep in mind to monitor students' understanding so that you can determine if more instruction is needed or if there are any misunderstandings.</a:t>
            </a:r>
            <a:endParaRPr/>
          </a:p>
          <a:p>
            <a:pPr marL="0" lvl="0" indent="0" algn="l" rtl="0">
              <a:lnSpc>
                <a:spcPct val="100000"/>
              </a:lnSpc>
              <a:spcBef>
                <a:spcPts val="0"/>
              </a:spcBef>
              <a:spcAft>
                <a:spcPts val="0"/>
              </a:spcAft>
              <a:buSzPts val="1400"/>
              <a:buNone/>
            </a:pPr>
            <a:endParaRPr b="0"/>
          </a:p>
        </p:txBody>
      </p:sp>
      <p:sp>
        <p:nvSpPr>
          <p:cNvPr id="1264" name="Google Shape;1264;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Electric motors cannot be turned off.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272" name="Google Shape;1272;p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e0ad76ee5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9" name="Google Shape;1279;ge0ad76ee5f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a:t>
            </a:r>
            <a:r>
              <a:rPr lang="en-US">
                <a:solidFill>
                  <a:srgbClr val="FF0000"/>
                </a:solidFill>
              </a:rPr>
              <a:t>False</a:t>
            </a:r>
            <a:r>
              <a:rPr lang="en-US"/>
              <a:t>: </a:t>
            </a:r>
            <a:r>
              <a:rPr lang="en-US" sz="1200"/>
              <a:t>Electric motors cannot be turned off.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400"/>
              <a:buFont typeface="Arial"/>
              <a:buNone/>
            </a:pPr>
            <a:r>
              <a:rPr lang="en-US"/>
              <a:t>[False – you can turn off the current needed to run the electric motor.]</a:t>
            </a:r>
            <a:endParaRPr/>
          </a:p>
          <a:p>
            <a:pPr marL="0" lvl="0" indent="0" algn="l" rtl="0">
              <a:lnSpc>
                <a:spcPct val="100000"/>
              </a:lnSpc>
              <a:spcBef>
                <a:spcPts val="0"/>
              </a:spcBef>
              <a:spcAft>
                <a:spcPts val="0"/>
              </a:spcAft>
              <a:buSzPts val="1400"/>
              <a:buNone/>
            </a:pPr>
            <a:endParaRPr/>
          </a:p>
        </p:txBody>
      </p:sp>
      <p:sp>
        <p:nvSpPr>
          <p:cNvPr id="1280" name="Google Shape;1280;ge0ad76ee5f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direct current.</a:t>
            </a:r>
            <a:endParaRPr/>
          </a:p>
        </p:txBody>
      </p:sp>
      <p:sp>
        <p:nvSpPr>
          <p:cNvPr id="215" name="Google Shape;21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7" name="Google Shape;1287;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Is a car that uses gasoline an example of an electric motor?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[No]</a:t>
            </a:r>
            <a:endParaRPr/>
          </a:p>
          <a:p>
            <a:pPr marL="0" lvl="0" indent="0" algn="l" rtl="0">
              <a:lnSpc>
                <a:spcPct val="100000"/>
              </a:lnSpc>
              <a:spcBef>
                <a:spcPts val="0"/>
              </a:spcBef>
              <a:spcAft>
                <a:spcPts val="0"/>
              </a:spcAft>
              <a:buSzPts val="1400"/>
              <a:buNone/>
            </a:pPr>
            <a:endParaRPr b="0"/>
          </a:p>
        </p:txBody>
      </p:sp>
      <p:sp>
        <p:nvSpPr>
          <p:cNvPr id="1288" name="Google Shape;1288;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5" name="Google Shape;1295;p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296" name="Google Shape;1296;p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converts electrical energy into mechanical energy. </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it is important that students have an opportunity to ask questions at the end of the lesson so that they can clarify their own understanding, some students may need a clear cue that it is their turn to ask questions.</a:t>
            </a:r>
            <a:endParaRPr/>
          </a:p>
          <a:p>
            <a:pPr marL="0" lvl="0" indent="0" algn="l" rtl="0">
              <a:lnSpc>
                <a:spcPct val="100000"/>
              </a:lnSpc>
              <a:spcBef>
                <a:spcPts val="0"/>
              </a:spcBef>
              <a:spcAft>
                <a:spcPts val="0"/>
              </a:spcAft>
              <a:buSzPts val="1400"/>
              <a:buNone/>
            </a:pPr>
            <a:endParaRPr/>
          </a:p>
        </p:txBody>
      </p:sp>
      <p:sp>
        <p:nvSpPr>
          <p:cNvPr id="1303" name="Google Shape;1303;p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an electric motor, the repulsion between the electromagnet and the magnet poles keeps the motor spinning. This can be seen here. </a:t>
            </a:r>
            <a:endParaRPr/>
          </a:p>
        </p:txBody>
      </p:sp>
      <p:sp>
        <p:nvSpPr>
          <p:cNvPr id="1311" name="Google Shape;1311;p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electric motor</a:t>
            </a:r>
            <a:r>
              <a:rPr lang="en-US"/>
              <a:t>,</a:t>
            </a:r>
            <a:r>
              <a:rPr lang="en-US" b="0"/>
              <a:t> let’s reflect once more on our big question.  Was there anything that we predicted earlier that was correct or incorrect? Do you have any new hypotheses to share?  </a:t>
            </a:r>
            <a:endParaRPr b="1"/>
          </a:p>
        </p:txBody>
      </p:sp>
      <p:sp>
        <p:nvSpPr>
          <p:cNvPr id="1319" name="Google Shape;1319;p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327" name="Google Shape;1327;p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342" name="Google Shape;1342;p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147</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1" name="Google Shape;1371;p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we’ll be learning about transformers.</a:t>
            </a:r>
            <a:endParaRPr/>
          </a:p>
        </p:txBody>
      </p:sp>
      <p:sp>
        <p:nvSpPr>
          <p:cNvPr id="1372" name="Google Shape;1372;p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start, let’s think about our “big question” again: </a:t>
            </a:r>
            <a:r>
              <a:rPr lang="en-US" b="1"/>
              <a:t>How are direct current and alternating current in used in generators, motors, and transformers?</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381" name="Google Shape;1381;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223" name="Google Shape;22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review some terms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it is important to have an organized and smooth transition to limit wasted time and reduce any disruptions. By having materials ready in advance and working on a routine with students you can easily get this done!</a:t>
            </a:r>
            <a:endParaRPr/>
          </a:p>
          <a:p>
            <a:pPr marL="0" lvl="0" indent="0" algn="l" rtl="0">
              <a:lnSpc>
                <a:spcPct val="100000"/>
              </a:lnSpc>
              <a:spcBef>
                <a:spcPts val="0"/>
              </a:spcBef>
              <a:spcAft>
                <a:spcPts val="0"/>
              </a:spcAft>
              <a:buSzPts val="1400"/>
              <a:buNone/>
            </a:pPr>
            <a:endParaRPr/>
          </a:p>
        </p:txBody>
      </p:sp>
      <p:sp>
        <p:nvSpPr>
          <p:cNvPr id="1389" name="Google Shape;1389;p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 current is the movement of electrically charged particles. </a:t>
            </a:r>
            <a:endParaRPr/>
          </a:p>
        </p:txBody>
      </p:sp>
      <p:sp>
        <p:nvSpPr>
          <p:cNvPr id="1395" name="Google Shape;1395;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Voltage is the total energy needed to move a small electric charge along a path, divided by the size of the charge. It is measured in volts. </a:t>
            </a:r>
            <a:endParaRPr/>
          </a:p>
        </p:txBody>
      </p:sp>
      <p:sp>
        <p:nvSpPr>
          <p:cNvPr id="1403" name="Google Shape;1403;p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electric current can follow only one path. </a:t>
            </a:r>
            <a:endParaRPr/>
          </a:p>
        </p:txBody>
      </p:sp>
      <p:sp>
        <p:nvSpPr>
          <p:cNvPr id="1411" name="Google Shape;1411;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8" name="Google Shape;1418;p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parallel circuit, an electric current can follow multiple paths.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relevant topics and content to activate prior knowledge sets the students up to make important connections to new content.</a:t>
            </a:r>
            <a:endParaRPr/>
          </a:p>
        </p:txBody>
      </p:sp>
      <p:sp>
        <p:nvSpPr>
          <p:cNvPr id="1419" name="Google Shape;1419;p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p:txBody>
      </p:sp>
      <p:sp>
        <p:nvSpPr>
          <p:cNvPr id="1427" name="Google Shape;1427;p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4" name="Google Shape;1434;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Alternating current is a current that reverses direction in a regular pattern. We abbreviate alternating current as “AC”.</a:t>
            </a:r>
            <a:endParaRPr/>
          </a:p>
        </p:txBody>
      </p:sp>
      <p:sp>
        <p:nvSpPr>
          <p:cNvPr id="1435" name="Google Shape;1435;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1443" name="Google Shape;1443;p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electric current?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[Electric current is the movement of electrically charged particles.]</a:t>
            </a:r>
            <a:endParaRPr sz="1200"/>
          </a:p>
          <a:p>
            <a:pPr marL="0" lvl="0" indent="0" algn="l" rtl="0">
              <a:lnSpc>
                <a:spcPct val="100000"/>
              </a:lnSpc>
              <a:spcBef>
                <a:spcPts val="0"/>
              </a:spcBef>
              <a:spcAft>
                <a:spcPts val="0"/>
              </a:spcAft>
              <a:buSzPts val="1400"/>
              <a:buNone/>
            </a:pPr>
            <a:endParaRPr b="0"/>
          </a:p>
        </p:txBody>
      </p:sp>
      <p:sp>
        <p:nvSpPr>
          <p:cNvPr id="1449" name="Google Shape;1449;p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6" name="Google Shape;1456;p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voltage?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[Voltage is the total energy needed to move a small electric charge along a path, divided by the size of the charge. It is measured in volts.]</a:t>
            </a:r>
            <a:endParaRPr sz="1200"/>
          </a:p>
          <a:p>
            <a:pPr marL="0" lvl="0" indent="0" algn="l" rtl="0">
              <a:lnSpc>
                <a:spcPct val="100000"/>
              </a:lnSpc>
              <a:spcBef>
                <a:spcPts val="0"/>
              </a:spcBef>
              <a:spcAft>
                <a:spcPts val="0"/>
              </a:spcAft>
              <a:buSzPts val="1400"/>
              <a:buNone/>
            </a:pPr>
            <a:endParaRPr b="0"/>
          </a:p>
        </p:txBody>
      </p:sp>
      <p:sp>
        <p:nvSpPr>
          <p:cNvPr id="1457" name="Google Shape;1457;p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32" name="Google Shape;23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many paths can a current follow in a series circuit?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1465" name="Google Shape;1465;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d980f06406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3" name="Google Shape;1473;gd980f06406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many paths can a current follow in a series circuit?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[1]</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1474" name="Google Shape;1474;gd980f06406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a parallel circuit, an electric current can follow ________ paths.</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a:p>
        </p:txBody>
      </p:sp>
      <p:sp>
        <p:nvSpPr>
          <p:cNvPr id="1483" name="Google Shape;1483;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d980f0640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gd980f0640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a parallel circuit, an electric current can follow </a:t>
            </a:r>
            <a:r>
              <a:rPr lang="en-US" u="sng">
                <a:solidFill>
                  <a:srgbClr val="FF0000"/>
                </a:solidFill>
              </a:rPr>
              <a:t>multiple</a:t>
            </a:r>
            <a:r>
              <a:rPr lang="en-US" sz="1200"/>
              <a:t> paths.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b="0"/>
          </a:p>
        </p:txBody>
      </p:sp>
      <p:sp>
        <p:nvSpPr>
          <p:cNvPr id="1491" name="Google Shape;1491;gd980f06406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p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the difference between direct current and alternating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[Direct current is an electric current that flows in only one direction. Alternating current is a current that reverses direction in a regular pattern.]</a:t>
            </a:r>
            <a:endParaRPr/>
          </a:p>
        </p:txBody>
      </p:sp>
      <p:sp>
        <p:nvSpPr>
          <p:cNvPr id="1499" name="Google Shape;1499;p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9" name="Google Shape;1509;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transformer.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Providing clear cues as to what was coming next in the lesson helps prepared students by letting them know what to expect.</a:t>
            </a:r>
            <a:endParaRPr/>
          </a:p>
        </p:txBody>
      </p:sp>
      <p:sp>
        <p:nvSpPr>
          <p:cNvPr id="1510" name="Google Shape;1510;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7" name="Google Shape;1517;p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transformer is a device that changes the voltage of an alternating current. </a:t>
            </a:r>
            <a:endParaRPr/>
          </a:p>
          <a:p>
            <a:pPr marL="0" lvl="0" indent="0" algn="l" rtl="0">
              <a:lnSpc>
                <a:spcPct val="100000"/>
              </a:lnSpc>
              <a:spcBef>
                <a:spcPts val="0"/>
              </a:spcBef>
              <a:spcAft>
                <a:spcPts val="0"/>
              </a:spcAft>
              <a:buSzPts val="1400"/>
              <a:buNone/>
            </a:pPr>
            <a:endParaRPr/>
          </a:p>
        </p:txBody>
      </p:sp>
      <p:sp>
        <p:nvSpPr>
          <p:cNvPr id="1518" name="Google Shape;1518;p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527" name="Google Shape;1527;p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transformer?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transformer is a device that changes the voltage of an alternating current.]</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Provide clear and straightforward directions when asking students to explain the definitions. This helps to avoid confusion!</a:t>
            </a:r>
            <a:endParaRPr/>
          </a:p>
          <a:p>
            <a:pPr marL="0" lvl="0" indent="0" algn="l" rtl="0">
              <a:lnSpc>
                <a:spcPct val="100000"/>
              </a:lnSpc>
              <a:spcBef>
                <a:spcPts val="0"/>
              </a:spcBef>
              <a:spcAft>
                <a:spcPts val="0"/>
              </a:spcAft>
              <a:buSzPts val="1400"/>
              <a:buNone/>
            </a:pPr>
            <a:endParaRPr b="0"/>
          </a:p>
        </p:txBody>
      </p:sp>
      <p:sp>
        <p:nvSpPr>
          <p:cNvPr id="1533" name="Google Shape;1533;p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0" name="Google Shape;1540;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541" name="Google Shape;1541;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direct current?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[Direct current flows in only one direction. We abbreviate direct current as “DC”.]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students might look like they are understanding the definition but it is important that you check for understanding yourself by asking questions or providing them with other opportunities to respond.</a:t>
            </a:r>
            <a:endParaRPr/>
          </a:p>
        </p:txBody>
      </p:sp>
      <p:sp>
        <p:nvSpPr>
          <p:cNvPr id="238" name="Google Shape;23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7" name="Google Shape;1547;p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transformer can either increase or decrease the voltage in the circuit. </a:t>
            </a:r>
            <a:endParaRPr/>
          </a:p>
        </p:txBody>
      </p:sp>
      <p:sp>
        <p:nvSpPr>
          <p:cNvPr id="1548" name="Google Shape;1548;p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170</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5" name="Google Shape;1555;p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Cues are very important when teaching vocabulary, it helps the students prepare for what's next by giving them a hint as to what is coming.</a:t>
            </a:r>
            <a:endParaRPr/>
          </a:p>
        </p:txBody>
      </p:sp>
      <p:sp>
        <p:nvSpPr>
          <p:cNvPr id="1556" name="Google Shape;1556;p1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171</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role of a transformer?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[To increase or decrease voltage]</a:t>
            </a:r>
            <a:endParaRPr b="0"/>
          </a:p>
        </p:txBody>
      </p:sp>
      <p:sp>
        <p:nvSpPr>
          <p:cNvPr id="1562" name="Google Shape;1562;p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172</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9" name="Google Shape;1569;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step-up transformer makes the output voltage greater than the input voltage.</a:t>
            </a:r>
            <a:endParaRPr/>
          </a:p>
        </p:txBody>
      </p:sp>
      <p:sp>
        <p:nvSpPr>
          <p:cNvPr id="1570" name="Google Shape;1570;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173</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p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an example</a:t>
            </a:r>
            <a:r>
              <a:rPr lang="en-US" b="1"/>
              <a:t> </a:t>
            </a:r>
            <a:r>
              <a:rPr lang="en-US"/>
              <a:t>of </a:t>
            </a:r>
            <a:r>
              <a:rPr lang="en-US" b="0"/>
              <a:t>a </a:t>
            </a:r>
            <a:r>
              <a:rPr lang="en-US" b="1"/>
              <a:t>step-up transformer</a:t>
            </a:r>
            <a:r>
              <a:rPr lang="en-US" b="0"/>
              <a:t>.  </a:t>
            </a:r>
            <a:endParaRPr b="0"/>
          </a:p>
        </p:txBody>
      </p:sp>
      <p:sp>
        <p:nvSpPr>
          <p:cNvPr id="1578" name="Google Shape;1578;p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174</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4" name="Google Shape;1584;p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These wall adapters can increase the voltage of a plug so that it can actually be plugged into the wall.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to try and use phrasing and language that is clear and easy for students to understand when going over examples of term meaning.</a:t>
            </a:r>
            <a:endParaRPr/>
          </a:p>
          <a:p>
            <a:pPr marL="0" lvl="0" indent="0" algn="l" rtl="0">
              <a:lnSpc>
                <a:spcPct val="100000"/>
              </a:lnSpc>
              <a:spcBef>
                <a:spcPts val="0"/>
              </a:spcBef>
              <a:spcAft>
                <a:spcPts val="0"/>
              </a:spcAft>
              <a:buSzPts val="1400"/>
              <a:buNone/>
            </a:pPr>
            <a:endParaRPr/>
          </a:p>
        </p:txBody>
      </p:sp>
      <p:sp>
        <p:nvSpPr>
          <p:cNvPr id="1585" name="Google Shape;1585;p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175</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step-down transformer makes the output voltage less than the input voltage. </a:t>
            </a:r>
            <a:endParaRPr/>
          </a:p>
        </p:txBody>
      </p:sp>
      <p:sp>
        <p:nvSpPr>
          <p:cNvPr id="1593" name="Google Shape;1593;p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176</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0" name="Google Shape;1600;p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an example</a:t>
            </a:r>
            <a:r>
              <a:rPr lang="en-US" b="1"/>
              <a:t> </a:t>
            </a:r>
            <a:r>
              <a:rPr lang="en-US"/>
              <a:t>of </a:t>
            </a:r>
            <a:r>
              <a:rPr lang="en-US" b="0"/>
              <a:t>a </a:t>
            </a:r>
            <a:r>
              <a:rPr lang="en-US" b="1"/>
              <a:t>step-down transformer</a:t>
            </a:r>
            <a:r>
              <a:rPr lang="en-US" b="0"/>
              <a:t>.  </a:t>
            </a:r>
            <a:endParaRPr b="0"/>
          </a:p>
          <a:p>
            <a:pPr marL="0" lvl="0" indent="0" algn="l" rtl="0">
              <a:lnSpc>
                <a:spcPct val="100000"/>
              </a:lnSpc>
              <a:spcBef>
                <a:spcPts val="0"/>
              </a:spcBef>
              <a:spcAft>
                <a:spcPts val="0"/>
              </a:spcAft>
              <a:buSzPts val="1400"/>
              <a:buNone/>
            </a:pPr>
            <a:endParaRPr/>
          </a:p>
        </p:txBody>
      </p:sp>
      <p:sp>
        <p:nvSpPr>
          <p:cNvPr id="1601" name="Google Shape;1601;p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177</a:t>
            </a:fld>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7" name="Google Shape;1607;p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step-down transformer is needed to reduce the high voltage alternating current that flows into your house from the power plant. </a:t>
            </a:r>
            <a:endParaRPr/>
          </a:p>
          <a:p>
            <a:pPr marL="0" lvl="0" indent="0" algn="l" rtl="0">
              <a:lnSpc>
                <a:spcPct val="100000"/>
              </a:lnSpc>
              <a:spcBef>
                <a:spcPts val="0"/>
              </a:spcBef>
              <a:spcAft>
                <a:spcPts val="0"/>
              </a:spcAft>
              <a:buSzPts val="1400"/>
              <a:buNone/>
            </a:pPr>
            <a:endParaRPr/>
          </a:p>
        </p:txBody>
      </p:sp>
      <p:sp>
        <p:nvSpPr>
          <p:cNvPr id="1608" name="Google Shape;1608;p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178</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9" name="Google Shape;1619;p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620" name="Google Shape;1620;p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direct current</a:t>
            </a:r>
            <a:r>
              <a:rPr lang="en-US"/>
              <a:t>.  </a:t>
            </a:r>
            <a:endParaRPr/>
          </a:p>
        </p:txBody>
      </p:sp>
      <p:sp>
        <p:nvSpPr>
          <p:cNvPr id="246" name="Google Shape;24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5" name="Google Shape;1625;p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difference between a step-up and a step-down transformer?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A step-up transformer makes the output voltage greater than the input voltage.</a:t>
            </a:r>
            <a:endParaRPr b="0"/>
          </a:p>
          <a:p>
            <a:pPr marL="0" marR="0" lvl="0" indent="0" algn="l" rtl="0">
              <a:lnSpc>
                <a:spcPct val="100000"/>
              </a:lnSpc>
              <a:spcBef>
                <a:spcPts val="0"/>
              </a:spcBef>
              <a:spcAft>
                <a:spcPts val="0"/>
              </a:spcAft>
              <a:buClr>
                <a:schemeClr val="dk1"/>
              </a:buClr>
              <a:buSzPts val="1200"/>
              <a:buFont typeface="Calibri"/>
              <a:buNone/>
            </a:pPr>
            <a:r>
              <a:rPr lang="en-US"/>
              <a:t>A step-down transformer makes the output voltage less than the input voltage.]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Asking students to draw comparisons between vocabulary terms targets higher order thinking skills and builds connections.</a:t>
            </a:r>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1626" name="Google Shape;1626;p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180</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3" name="Google Shape;1633;p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 step-up transformer?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[Blocks that plug your usb charger into the wall, etc.]</a:t>
            </a:r>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1634" name="Google Shape;1634;p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181</a:t>
            </a:fld>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p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1" name="Google Shape;1641;p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 step-down transformer?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[Power plant → wall outlets, etc.]</a:t>
            </a:r>
            <a:endParaRPr b="0"/>
          </a:p>
        </p:txBody>
      </p:sp>
      <p:sp>
        <p:nvSpPr>
          <p:cNvPr id="1642" name="Google Shape;1642;p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182</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p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9" name="Google Shape;1649;p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you have a system that needs a 6 V battery but you have a 12 V battery, what would you need to use the battery?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step-down transformer]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Confirming students' understanding with lots of opportunities to respond when closing a lesson is super important before asking them to try it on their own.</a:t>
            </a:r>
            <a:endParaRPr/>
          </a:p>
        </p:txBody>
      </p:sp>
      <p:sp>
        <p:nvSpPr>
          <p:cNvPr id="1650" name="Google Shape;1650;p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183</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transformer?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transformer is a device that changes the voltage of an alternating current.]</a:t>
            </a:r>
            <a:endParaRPr/>
          </a:p>
          <a:p>
            <a:pPr marL="0" lvl="0" indent="0" algn="l" rtl="0">
              <a:lnSpc>
                <a:spcPct val="100000"/>
              </a:lnSpc>
              <a:spcBef>
                <a:spcPts val="0"/>
              </a:spcBef>
              <a:spcAft>
                <a:spcPts val="0"/>
              </a:spcAft>
              <a:buSzPts val="1400"/>
              <a:buNone/>
            </a:pPr>
            <a:endParaRPr b="0"/>
          </a:p>
        </p:txBody>
      </p:sp>
      <p:sp>
        <p:nvSpPr>
          <p:cNvPr id="1658" name="Google Shape;1658;p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5" name="Google Shape;1665;p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a:p>
            <a:pPr marL="0" lvl="0" indent="0" algn="l" rtl="0">
              <a:lnSpc>
                <a:spcPct val="100000"/>
              </a:lnSpc>
              <a:spcBef>
                <a:spcPts val="0"/>
              </a:spcBef>
              <a:spcAft>
                <a:spcPts val="0"/>
              </a:spcAft>
              <a:buSzPts val="1400"/>
              <a:buNone/>
            </a:pPr>
            <a:endParaRPr/>
          </a:p>
        </p:txBody>
      </p:sp>
      <p:sp>
        <p:nvSpPr>
          <p:cNvPr id="1666" name="Google Shape;1666;p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185</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p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2" name="Google Shape;1672;p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transformer is a device that changes the voltage of an alternating current. </a:t>
            </a:r>
            <a:endParaRPr/>
          </a:p>
          <a:p>
            <a:pPr marL="0" lvl="0" indent="0" algn="l" rtl="0">
              <a:lnSpc>
                <a:spcPct val="100000"/>
              </a:lnSpc>
              <a:spcBef>
                <a:spcPts val="0"/>
              </a:spcBef>
              <a:spcAft>
                <a:spcPts val="0"/>
              </a:spcAft>
              <a:buSzPts val="1400"/>
              <a:buNone/>
            </a:pPr>
            <a:endParaRPr/>
          </a:p>
        </p:txBody>
      </p:sp>
      <p:sp>
        <p:nvSpPr>
          <p:cNvPr id="1673" name="Google Shape;1673;p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186</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p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0" name="Google Shape;1680;p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step-up transformer makes the output voltage greater than the input voltage.</a:t>
            </a:r>
            <a:endParaRPr/>
          </a:p>
        </p:txBody>
      </p:sp>
      <p:sp>
        <p:nvSpPr>
          <p:cNvPr id="1681" name="Google Shape;1681;p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187</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8" name="Google Shape;1688;p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step-down transformer makes the output voltage less than the input voltage. </a:t>
            </a:r>
            <a:endParaRPr/>
          </a:p>
        </p:txBody>
      </p:sp>
      <p:sp>
        <p:nvSpPr>
          <p:cNvPr id="1689" name="Google Shape;1689;p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188</a:t>
            </a:fld>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6" name="Google Shape;1696;p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 everyone.  Now that we’ve learned the term, tra</a:t>
            </a:r>
            <a:r>
              <a:rPr lang="en-US"/>
              <a:t>nsformer, </a:t>
            </a:r>
            <a:r>
              <a:rPr lang="en-US" b="0"/>
              <a:t>let’s reflect once more on our big question.  Was there anything that we predicted earlier that was correct or incorrect? Do you have any new hypotheses to share?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take the time to link this part of the lesson to other content that is related to the current topic. This is great as it helps students make connections!</a:t>
            </a:r>
            <a:endParaRPr/>
          </a:p>
        </p:txBody>
      </p:sp>
      <p:sp>
        <p:nvSpPr>
          <p:cNvPr id="1697" name="Google Shape;1697;p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battery is an example of a direct current. The current in batteries flow only in one direction. </a:t>
            </a:r>
            <a:endParaRPr/>
          </a:p>
        </p:txBody>
      </p:sp>
      <p:sp>
        <p:nvSpPr>
          <p:cNvPr id="253" name="Google Shape;2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direct current.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and simple language when introducing content helps students understand what is expected.</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Anything that uses a USB cable for power relies on a direct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 addition to explaining that something is an example of the vocabulary term, it is important to explain WHY it is an example. </a:t>
            </a:r>
            <a:endParaRPr/>
          </a:p>
        </p:txBody>
      </p:sp>
      <p:sp>
        <p:nvSpPr>
          <p:cNvPr id="261" name="Google Shape;26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69" name="Google Shape;26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direct current?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[Battery, USB cable, etc.]</a:t>
            </a:r>
            <a:endParaRPr/>
          </a:p>
          <a:p>
            <a:pPr marL="0" lvl="0" indent="0" algn="l" rtl="0">
              <a:lnSpc>
                <a:spcPct val="100000"/>
              </a:lnSpc>
              <a:spcBef>
                <a:spcPts val="0"/>
              </a:spcBef>
              <a:spcAft>
                <a:spcPts val="0"/>
              </a:spcAft>
              <a:buSzPts val="1400"/>
              <a:buNone/>
            </a:pPr>
            <a:endParaRPr b="0"/>
          </a:p>
        </p:txBody>
      </p:sp>
      <p:sp>
        <p:nvSpPr>
          <p:cNvPr id="275" name="Google Shape;27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Demonstration – Let’s see what direct current looks like!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For this demonstration, I need a power source, lightbulb, and two wires.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need to connect them to create a simple circuit by connecting the first wire from the power source to the light bulb. Then I am going to connect the second wire from the light bulb to the other side of the power source.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this circuit, current is only flowing in one direction (direct current).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Make sure you pause during your demonstration and ask some questions to ensure your students are understanding the activity, this will help them benefit from the demonstration.</a:t>
            </a:r>
            <a:endParaRPr/>
          </a:p>
        </p:txBody>
      </p:sp>
      <p:sp>
        <p:nvSpPr>
          <p:cNvPr id="283" name="Google Shape;28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91" name="Google Shape;29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direct current?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a:t>[The battery forces the current to only move in one direction.]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we want students to gather information and then be able to not only evaluate but also effectively communicate what they have learned from this activity.</a:t>
            </a:r>
            <a:endParaRPr/>
          </a:p>
        </p:txBody>
      </p:sp>
      <p:sp>
        <p:nvSpPr>
          <p:cNvPr id="297" name="Google Shape;29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direct current?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[Direct current flows in only one direction. We abbreviate direct current as “DC”.]</a:t>
            </a:r>
            <a:endParaRPr/>
          </a:p>
          <a:p>
            <a:pPr marL="0" lvl="0" indent="0" algn="l" rtl="0">
              <a:lnSpc>
                <a:spcPct val="100000"/>
              </a:lnSpc>
              <a:spcBef>
                <a:spcPts val="0"/>
              </a:spcBef>
              <a:spcAft>
                <a:spcPts val="0"/>
              </a:spcAft>
              <a:buSzPts val="1400"/>
              <a:buNone/>
            </a:pPr>
            <a:endParaRPr b="0"/>
          </a:p>
        </p:txBody>
      </p:sp>
      <p:sp>
        <p:nvSpPr>
          <p:cNvPr id="305" name="Google Shape;30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313" name="Google Shape;31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p:txBody>
      </p:sp>
      <p:sp>
        <p:nvSpPr>
          <p:cNvPr id="320" name="Google Shape;32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Giving students a chance to analyze and interpret data is a great way to help them to continue to independently problem solve.</a:t>
            </a:r>
            <a:endParaRPr/>
          </a:p>
        </p:txBody>
      </p:sp>
      <p:sp>
        <p:nvSpPr>
          <p:cNvPr id="328" name="Google Shape;32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are direct current and alternating current beneficial to us through generators, motors, and transformers?</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direct current, let’s reflect once more on our big question.  Was there anything that we predicted earlier that was correct or incorrect? Do you have any new hypotheses to share? </a:t>
            </a:r>
            <a:endParaRPr b="1"/>
          </a:p>
        </p:txBody>
      </p:sp>
      <p:sp>
        <p:nvSpPr>
          <p:cNvPr id="339" name="Google Shape;33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347" name="Google Shape;34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Explicit cues used at the beginning of each step makes it easy for students to follow along and be prepared to engage in the next part of the lesson.</a:t>
            </a:r>
            <a:endParaRPr/>
          </a:p>
        </p:txBody>
      </p:sp>
      <p:sp>
        <p:nvSpPr>
          <p:cNvPr id="362" name="Google Shape;36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we’re going to learn about alternating current.</a:t>
            </a:r>
            <a:endParaRPr/>
          </a:p>
        </p:txBody>
      </p:sp>
      <p:sp>
        <p:nvSpPr>
          <p:cNvPr id="392" name="Google Shape;39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start, let’s think about our “big question”: </a:t>
            </a:r>
            <a:r>
              <a:rPr lang="en-US" b="1"/>
              <a:t>How are direct current and alternating current beneficial to us through generators, motors, and transformers?</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401" name="Google Shape;40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If you notice some students struggling to keep up when you activating prior knowledge, it is important to remember to make adjustments and scaffold your content to meet students current level of understanding.</a:t>
            </a:r>
            <a:endParaRPr/>
          </a:p>
        </p:txBody>
      </p:sp>
      <p:sp>
        <p:nvSpPr>
          <p:cNvPr id="409" name="Google Shape;40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 current is the movement of electrically charged particles. </a:t>
            </a:r>
            <a:endParaRPr/>
          </a:p>
        </p:txBody>
      </p:sp>
      <p:sp>
        <p:nvSpPr>
          <p:cNvPr id="415" name="Google Shape;41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Voltage is the total energy needed to move a small electric charge along a path, divided by the size of the charge. It is measured in volts. </a:t>
            </a:r>
            <a:endParaRPr/>
          </a:p>
        </p:txBody>
      </p:sp>
      <p:sp>
        <p:nvSpPr>
          <p:cNvPr id="423" name="Google Shape;42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an electric current can follow only one path. </a:t>
            </a:r>
            <a:endParaRPr/>
          </a:p>
        </p:txBody>
      </p:sp>
      <p:sp>
        <p:nvSpPr>
          <p:cNvPr id="431" name="Google Shape;43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Referring to prior topics that are relevant and on topic helps students make connections to the new content they will be learning and tie it to prior knowledge.</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parallel circuit, an electric current can follow multiple paths. </a:t>
            </a:r>
            <a:endParaRPr/>
          </a:p>
        </p:txBody>
      </p:sp>
      <p:sp>
        <p:nvSpPr>
          <p:cNvPr id="439" name="Google Shape;43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p:txBody>
      </p:sp>
      <p:sp>
        <p:nvSpPr>
          <p:cNvPr id="447" name="Google Shape;44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455" name="Google Shape;45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electric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[Electric current is the movement of electrically charged particles.]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There are a lot of opportunities to respond throughout this portion of your lesson, which is so important for ensuring that your students have grasped the key prior knowledge.</a:t>
            </a:r>
            <a:endParaRPr/>
          </a:p>
        </p:txBody>
      </p:sp>
      <p:sp>
        <p:nvSpPr>
          <p:cNvPr id="461" name="Google Shape;46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current follows ______ path(s) and in a parallel circuit, current follows ______ path(s).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69" name="Google Shape;46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d980f06406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d980f0640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current follows </a:t>
            </a:r>
            <a:r>
              <a:rPr lang="en-US" u="sng">
                <a:solidFill>
                  <a:srgbClr val="FF0000"/>
                </a:solidFill>
              </a:rPr>
              <a:t>one</a:t>
            </a:r>
            <a:r>
              <a:rPr lang="en-US"/>
              <a:t> path(s) and in a parallel circuit, current follows </a:t>
            </a:r>
            <a:r>
              <a:rPr lang="en-US" u="sng">
                <a:solidFill>
                  <a:srgbClr val="FF0000"/>
                </a:solidFill>
              </a:rPr>
              <a:t>multiple</a:t>
            </a:r>
            <a:r>
              <a:rPr lang="en-US"/>
              <a:t> path(s).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0" name="Google Shape;480;gd980f06406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direct current?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[Direct current flows in only one direction. We abbreviate direct current as “DC”.]</a:t>
            </a:r>
            <a:endParaRPr sz="1200"/>
          </a:p>
          <a:p>
            <a:pPr marL="0" lvl="0" indent="0" algn="l" rtl="0">
              <a:lnSpc>
                <a:spcPct val="100000"/>
              </a:lnSpc>
              <a:spcBef>
                <a:spcPts val="0"/>
              </a:spcBef>
              <a:spcAft>
                <a:spcPts val="0"/>
              </a:spcAft>
              <a:buSzPts val="1400"/>
              <a:buNone/>
            </a:pPr>
            <a:endParaRPr b="0"/>
          </a:p>
        </p:txBody>
      </p:sp>
      <p:sp>
        <p:nvSpPr>
          <p:cNvPr id="491" name="Google Shape;491;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alternating current.</a:t>
            </a:r>
            <a:endParaRPr/>
          </a:p>
        </p:txBody>
      </p:sp>
      <p:sp>
        <p:nvSpPr>
          <p:cNvPr id="499" name="Google Shape;49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alternating current is a current that reverses direction in a regular pattern. We abbreviate alternating current as “AC”.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language can take make formal more complicated definitions a little easier for students to understand.</a:t>
            </a:r>
            <a:endParaRPr/>
          </a:p>
        </p:txBody>
      </p:sp>
      <p:sp>
        <p:nvSpPr>
          <p:cNvPr id="507" name="Google Shape;50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16" name="Google Shape;51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 current is the movement of electrically charged particles. </a:t>
            </a: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alternating current?</a:t>
            </a:r>
            <a:br>
              <a:rPr lang="en-US" sz="1200"/>
            </a:br>
            <a:br>
              <a:rPr lang="en-US" sz="1200"/>
            </a:br>
            <a:r>
              <a:rPr lang="en-US" sz="1200"/>
              <a:t>[</a:t>
            </a:r>
            <a:r>
              <a:rPr lang="en-US"/>
              <a:t>An alternating current is a current that reverses direction in a regular pattern. We abbreviate alternating current as “AC”.</a:t>
            </a:r>
            <a:r>
              <a:rPr lang="en-US" sz="1200"/>
              <a:t>]</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Providing feedback is tricky but crucial. Remember to give students with feedback on their response because it helps students know what answers you are actually looking for.</a:t>
            </a:r>
            <a:endParaRPr/>
          </a:p>
          <a:p>
            <a:pPr marL="0" lvl="0" indent="0" algn="l" rtl="0">
              <a:lnSpc>
                <a:spcPct val="100000"/>
              </a:lnSpc>
              <a:spcBef>
                <a:spcPts val="0"/>
              </a:spcBef>
              <a:spcAft>
                <a:spcPts val="0"/>
              </a:spcAft>
              <a:buSzPts val="1400"/>
              <a:buNone/>
            </a:pPr>
            <a:endParaRPr b="0"/>
          </a:p>
        </p:txBody>
      </p:sp>
      <p:sp>
        <p:nvSpPr>
          <p:cNvPr id="522" name="Google Shape;522;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a:t>
            </a:r>
            <a:r>
              <a:rPr lang="en-US" b="1"/>
              <a:t> </a:t>
            </a:r>
            <a:r>
              <a:rPr lang="en-US"/>
              <a:t>of </a:t>
            </a:r>
            <a:r>
              <a:rPr lang="en-US" b="1"/>
              <a:t>alternating current</a:t>
            </a:r>
            <a:r>
              <a:rPr lang="en-US" b="0"/>
              <a:t>.  </a:t>
            </a:r>
            <a:endParaRPr b="0"/>
          </a:p>
        </p:txBody>
      </p:sp>
      <p:sp>
        <p:nvSpPr>
          <p:cNvPr id="530" name="Google Shape;530;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electric generator produces alternating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great practice to introduce an example of the term WITH images to go along with it, this is a great way to help students make connections.</a:t>
            </a:r>
            <a:endParaRPr/>
          </a:p>
        </p:txBody>
      </p:sp>
      <p:sp>
        <p:nvSpPr>
          <p:cNvPr id="537" name="Google Shape;53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power plant produces alternating current. </a:t>
            </a:r>
            <a:endParaRPr/>
          </a:p>
        </p:txBody>
      </p:sp>
      <p:sp>
        <p:nvSpPr>
          <p:cNvPr id="545" name="Google Shape;54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Your home is powered by the alternating current that comes from a power plant. </a:t>
            </a:r>
            <a:endParaRPr/>
          </a:p>
        </p:txBody>
      </p:sp>
      <p:sp>
        <p:nvSpPr>
          <p:cNvPr id="553" name="Google Shape;55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61" name="Google Shape;561;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alternating current?</a:t>
            </a:r>
            <a:br>
              <a:rPr lang="en-US" sz="1200"/>
            </a:br>
            <a:br>
              <a:rPr lang="en-US" sz="1200"/>
            </a:br>
            <a:r>
              <a:rPr lang="en-US" sz="1200"/>
              <a:t>[Po</a:t>
            </a:r>
            <a:r>
              <a:rPr lang="en-US"/>
              <a:t>wer plant, generator, most outlets, etc.]</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Having students generate their own examples tests higher order thinking skills and has students build connections between the content and their lives.</a:t>
            </a:r>
            <a:endParaRPr/>
          </a:p>
        </p:txBody>
      </p:sp>
      <p:sp>
        <p:nvSpPr>
          <p:cNvPr id="567" name="Google Shape;56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electrical current do most generators create?</a:t>
            </a:r>
            <a:br>
              <a:rPr lang="en-US" sz="1200"/>
            </a:br>
            <a:br>
              <a:rPr lang="en-US" sz="1200"/>
            </a:br>
            <a:r>
              <a:rPr lang="en-US" sz="1200"/>
              <a:t>[Alternating current]</a:t>
            </a:r>
            <a:endParaRPr sz="1200"/>
          </a:p>
          <a:p>
            <a:pPr marL="0" lvl="0" indent="0" algn="l" rtl="0">
              <a:lnSpc>
                <a:spcPct val="100000"/>
              </a:lnSpc>
              <a:spcBef>
                <a:spcPts val="0"/>
              </a:spcBef>
              <a:spcAft>
                <a:spcPts val="0"/>
              </a:spcAft>
              <a:buSzPts val="1400"/>
              <a:buNone/>
            </a:pPr>
            <a:endParaRPr b="0"/>
          </a:p>
        </p:txBody>
      </p:sp>
      <p:sp>
        <p:nvSpPr>
          <p:cNvPr id="575" name="Google Shape;57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alternating current and direct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[Alternating current is a current that reverses direction in a regular pattern. In contrast, direct current flows only in one direction.]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Making connections between the new content and past terms/content is important for helping students understand the bigger picture.</a:t>
            </a:r>
            <a:endParaRPr/>
          </a:p>
        </p:txBody>
      </p:sp>
      <p:sp>
        <p:nvSpPr>
          <p:cNvPr id="583" name="Google Shape;583;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94" name="Google Shape;59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Voltage is the total energy needed to move a small electric charge along a path, divided by the size of the charge. It is measured in volts. </a:t>
            </a: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alternating current is a current that reverses direction in a regular pattern. We abbreviate alternating current as “AC”.</a:t>
            </a:r>
            <a:endParaRPr/>
          </a:p>
        </p:txBody>
      </p:sp>
      <p:sp>
        <p:nvSpPr>
          <p:cNvPr id="601" name="Google Shape;601;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Remember to give the students an opportunity to construct their own explanations when solving an inquiry activity, it is an important step in learning how to apply their new content knowledge.</a:t>
            </a:r>
            <a:endParaRPr/>
          </a:p>
        </p:txBody>
      </p:sp>
      <p:sp>
        <p:nvSpPr>
          <p:cNvPr id="609" name="Google Shape;609;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alternating current, let’s reflect once more on our big question.  Was there anything that we predicted earlier that was correct or incorrect? Do you have any new hypotheses to share? </a:t>
            </a:r>
            <a:endParaRPr b="1"/>
          </a:p>
        </p:txBody>
      </p:sp>
      <p:sp>
        <p:nvSpPr>
          <p:cNvPr id="620" name="Google Shape;620;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628" name="Google Shape;628;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643" name="Google Shape;643;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we’ll be learning about electric generators.</a:t>
            </a:r>
            <a:endParaRPr/>
          </a:p>
        </p:txBody>
      </p:sp>
      <p:sp>
        <p:nvSpPr>
          <p:cNvPr id="673" name="Google Shape;673;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start, let’s think about our “big question” again: </a:t>
            </a:r>
            <a:r>
              <a:rPr lang="en-US" b="1"/>
              <a:t>How are direct current and alternating current used in generators, motors, and transformers?</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encourage students to make their own predictions about what will happen, this is an important step in helping them to understand the content.</a:t>
            </a:r>
            <a:endParaRPr/>
          </a:p>
        </p:txBody>
      </p:sp>
      <p:sp>
        <p:nvSpPr>
          <p:cNvPr id="682" name="Google Shape;682;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review some terms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p:txBody>
      </p:sp>
      <p:sp>
        <p:nvSpPr>
          <p:cNvPr id="690" name="Google Shape;690;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 current is the movement of electrically charged particles. </a:t>
            </a:r>
            <a:endParaRPr/>
          </a:p>
        </p:txBody>
      </p:sp>
      <p:sp>
        <p:nvSpPr>
          <p:cNvPr id="696" name="Google Shape;696;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an electric current can follow only one path. </a:t>
            </a: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series circuit, electric current can follow only one path. </a:t>
            </a:r>
            <a:endParaRPr/>
          </a:p>
        </p:txBody>
      </p:sp>
      <p:sp>
        <p:nvSpPr>
          <p:cNvPr id="704" name="Google Shape;70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parallel circuit, an electric current can follow multiple paths. </a:t>
            </a:r>
            <a:endParaRPr/>
          </a:p>
        </p:txBody>
      </p:sp>
      <p:sp>
        <p:nvSpPr>
          <p:cNvPr id="712" name="Google Shape;71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Direct current flows in only one direction. We abbreviate direct current as “DC”.</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make adjustments to your lesson and content if you see some students not demonstrating understanding, this can help them make connections and prevent frustration.</a:t>
            </a:r>
            <a:endParaRPr/>
          </a:p>
        </p:txBody>
      </p:sp>
      <p:sp>
        <p:nvSpPr>
          <p:cNvPr id="720" name="Google Shape;720;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Alternating current is a current that reverses direction in a regular pattern. We abbreviate alternating current as “AC”.</a:t>
            </a:r>
            <a:endParaRPr/>
          </a:p>
        </p:txBody>
      </p:sp>
      <p:sp>
        <p:nvSpPr>
          <p:cNvPr id="728" name="Google Shape;72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736" name="Google Shape;736;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electric current?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[Electric current is the movement of electrically charged particles.]</a:t>
            </a:r>
            <a:endParaRPr sz="1200"/>
          </a:p>
          <a:p>
            <a:pPr marL="0" lvl="0" indent="0" algn="l" rtl="0">
              <a:lnSpc>
                <a:spcPct val="100000"/>
              </a:lnSpc>
              <a:spcBef>
                <a:spcPts val="0"/>
              </a:spcBef>
              <a:spcAft>
                <a:spcPts val="0"/>
              </a:spcAft>
              <a:buSzPts val="1400"/>
              <a:buNone/>
            </a:pPr>
            <a:endParaRPr b="0"/>
          </a:p>
        </p:txBody>
      </p:sp>
      <p:sp>
        <p:nvSpPr>
          <p:cNvPr id="742" name="Google Shape;74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the difference between a series circuit and a parallel circuit.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a series circuit, an electric current can follow only one path. In a parallel circuit, an electric current can follow multiple paths.]</a:t>
            </a:r>
            <a:endParaRPr/>
          </a:p>
        </p:txBody>
      </p:sp>
      <p:sp>
        <p:nvSpPr>
          <p:cNvPr id="750" name="Google Shape;750;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the difference between direct current and alternating current.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[Direct current is an electric current that flows in only one direction. Alternating current is a current that reverses direction in a regular pattern.]</a:t>
            </a:r>
            <a:endParaRPr/>
          </a:p>
        </p:txBody>
      </p:sp>
      <p:sp>
        <p:nvSpPr>
          <p:cNvPr id="761" name="Google Shape;761;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generator typically uses a(n) __________ current.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Even during a review, it is important that students are held accountable by being given the opportunity to participate. This may take some encouragement on your part but I know you can get them to do it!</a:t>
            </a:r>
            <a:endParaRPr/>
          </a:p>
          <a:p>
            <a:pPr marL="0" lvl="0" indent="0" algn="l" rtl="0">
              <a:lnSpc>
                <a:spcPct val="100000"/>
              </a:lnSpc>
              <a:spcBef>
                <a:spcPts val="0"/>
              </a:spcBef>
              <a:spcAft>
                <a:spcPts val="0"/>
              </a:spcAft>
              <a:buSzPts val="1400"/>
              <a:buNone/>
            </a:pPr>
            <a:endParaRPr/>
          </a:p>
        </p:txBody>
      </p:sp>
      <p:sp>
        <p:nvSpPr>
          <p:cNvPr id="772" name="Google Shape;772;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d980f0640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d980f0640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generator typically uses a(n) __________ current.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[Alternating]</a:t>
            </a:r>
            <a:endParaRPr/>
          </a:p>
          <a:p>
            <a:pPr marL="0" lvl="0" indent="0" algn="l" rtl="0">
              <a:lnSpc>
                <a:spcPct val="100000"/>
              </a:lnSpc>
              <a:spcBef>
                <a:spcPts val="0"/>
              </a:spcBef>
              <a:spcAft>
                <a:spcPts val="0"/>
              </a:spcAft>
              <a:buSzPts val="1400"/>
              <a:buNone/>
            </a:pPr>
            <a:endParaRPr b="0"/>
          </a:p>
        </p:txBody>
      </p:sp>
      <p:sp>
        <p:nvSpPr>
          <p:cNvPr id="781" name="Google Shape;781;gd980f06406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parallel circuit, an electric current can follow multiple paths. </a:t>
            </a: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electric generator.</a:t>
            </a:r>
            <a:endParaRPr/>
          </a:p>
        </p:txBody>
      </p:sp>
      <p:sp>
        <p:nvSpPr>
          <p:cNvPr id="790" name="Google Shape;790;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uses a magnetic field to turn mechanical energy into electrical energy. </a:t>
            </a:r>
            <a:endParaRPr b="0"/>
          </a:p>
          <a:p>
            <a:pPr marL="0" lvl="0" indent="0" algn="l" rtl="0">
              <a:lnSpc>
                <a:spcPct val="100000"/>
              </a:lnSpc>
              <a:spcBef>
                <a:spcPts val="0"/>
              </a:spcBef>
              <a:spcAft>
                <a:spcPts val="0"/>
              </a:spcAft>
              <a:buSzPts val="1400"/>
              <a:buNone/>
            </a:pPr>
            <a:endParaRPr/>
          </a:p>
        </p:txBody>
      </p:sp>
      <p:sp>
        <p:nvSpPr>
          <p:cNvPr id="798" name="Google Shape;798;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07" name="Google Shape;807;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an electric generator?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b="0"/>
              <a:t>[An electric generator is a machine that uses a magnetic field to turn mechanical energy into electrical energy.]</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When introducing new vocabularies, it is crucial to require the students to give out their own interpretation. I would strongly encourage you to ask students to explain the concept in their own words.</a:t>
            </a:r>
            <a:endParaRPr/>
          </a:p>
        </p:txBody>
      </p:sp>
      <p:sp>
        <p:nvSpPr>
          <p:cNvPr id="813" name="Google Shape;813;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821" name="Google Shape;821;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Older generators had to be turned by hand. Turning the crank rotates wire coil around a magnetic inside the generator, producing the electric current.</a:t>
            </a:r>
            <a:endParaRPr/>
          </a:p>
        </p:txBody>
      </p:sp>
      <p:sp>
        <p:nvSpPr>
          <p:cNvPr id="828" name="Google Shape;828;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wind turbines work very much the same way. The wind turns the turbine which generates an electric current from a magnet inside the tower. </a:t>
            </a:r>
            <a:endParaRPr/>
          </a:p>
        </p:txBody>
      </p:sp>
      <p:sp>
        <p:nvSpPr>
          <p:cNvPr id="835" name="Google Shape;835;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turns the wind’s mechanical energy into electrical energy. </a:t>
            </a:r>
            <a:endParaRPr/>
          </a:p>
        </p:txBody>
      </p:sp>
      <p:sp>
        <p:nvSpPr>
          <p:cNvPr id="848" name="Google Shape;848;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57" name="Google Shape;857;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How did older generators work?</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chemeClr val="dk1"/>
              </a:buClr>
              <a:buSzPts val="1200"/>
              <a:buFont typeface="Calibri"/>
              <a:buNone/>
            </a:pPr>
            <a:r>
              <a:rPr lang="en-US" b="0"/>
              <a:t>[</a:t>
            </a:r>
            <a:r>
              <a:rPr lang="en-US"/>
              <a:t>Older generators had to be turned by hand. Turning the crank rotates wire coil around a magnetic inside the generator, producing the electric current.</a:t>
            </a:r>
            <a:r>
              <a:rPr lang="en-US" b="0"/>
              <a:t>]</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awesome to include many opportunities for students to demonstrate understanding, this can help you catch some confusion and get students back on track.</a:t>
            </a:r>
            <a:endParaRPr/>
          </a:p>
        </p:txBody>
      </p:sp>
      <p:sp>
        <p:nvSpPr>
          <p:cNvPr id="863" name="Google Shape;863;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when reviewing previously learned material that you pause and check for understanding, if students are grasping previous material you may need to tailor your instruction.</a:t>
            </a: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How does a wind turbine create current? </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chemeClr val="dk1"/>
              </a:buClr>
              <a:buSzPts val="1200"/>
              <a:buFont typeface="Calibri"/>
              <a:buNone/>
            </a:pPr>
            <a:r>
              <a:rPr lang="en-US" b="0"/>
              <a:t>[</a:t>
            </a:r>
            <a:r>
              <a:rPr lang="en-US"/>
              <a:t>The wind turns the turbine which generates an electric current from a magnet inside the tower. This turns the wind’s mechanical energy into electrical energy.]</a:t>
            </a:r>
            <a:endParaRPr/>
          </a:p>
        </p:txBody>
      </p:sp>
      <p:sp>
        <p:nvSpPr>
          <p:cNvPr id="871" name="Google Shape;871;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a:t>
            </a:r>
            <a:r>
              <a:rPr lang="en-US" b="1"/>
              <a:t> </a:t>
            </a:r>
            <a:r>
              <a:rPr lang="en-US"/>
              <a:t>of </a:t>
            </a:r>
            <a:r>
              <a:rPr lang="en-US" b="1"/>
              <a:t>electric generators</a:t>
            </a:r>
            <a:r>
              <a:rPr lang="en-US" b="0"/>
              <a:t>.  </a:t>
            </a:r>
            <a:endParaRPr b="0"/>
          </a:p>
        </p:txBody>
      </p:sp>
      <p:sp>
        <p:nvSpPr>
          <p:cNvPr id="879" name="Google Shape;879;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power plant converts mechanical energy into electrical energy so that we can use it. </a:t>
            </a:r>
            <a:endParaRPr/>
          </a:p>
          <a:p>
            <a:pPr marL="0" lvl="0" indent="0" algn="l" rtl="0">
              <a:lnSpc>
                <a:spcPct val="100000"/>
              </a:lnSpc>
              <a:spcBef>
                <a:spcPts val="0"/>
              </a:spcBef>
              <a:spcAft>
                <a:spcPts val="0"/>
              </a:spcAft>
              <a:buSzPts val="1400"/>
              <a:buNone/>
            </a:pPr>
            <a:endParaRPr/>
          </a:p>
        </p:txBody>
      </p:sp>
      <p:sp>
        <p:nvSpPr>
          <p:cNvPr id="886" name="Google Shape;886;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94" name="Google Shape;894;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an example of an electric generator?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[Power plant, wind turbine, etc.]</a:t>
            </a:r>
            <a:endParaRPr/>
          </a:p>
        </p:txBody>
      </p:sp>
      <p:sp>
        <p:nvSpPr>
          <p:cNvPr id="900" name="Google Shape;900;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generator turns ________ energy into ________ energy.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really important to make sure that you're providing students with frequent opportunities to respond as you're closing the lesson – it will help you know if they understood and made sense of the activity and where you can provide further instruction.</a:t>
            </a:r>
            <a:endParaRPr/>
          </a:p>
          <a:p>
            <a:pPr marL="0" lvl="0" indent="0" algn="l" rtl="0">
              <a:lnSpc>
                <a:spcPct val="100000"/>
              </a:lnSpc>
              <a:spcBef>
                <a:spcPts val="0"/>
              </a:spcBef>
              <a:spcAft>
                <a:spcPts val="0"/>
              </a:spcAft>
              <a:buSzPts val="1400"/>
              <a:buNone/>
            </a:pPr>
            <a:endParaRPr/>
          </a:p>
        </p:txBody>
      </p:sp>
      <p:sp>
        <p:nvSpPr>
          <p:cNvPr id="908" name="Google Shape;908;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d980f06406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gd980f0640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generator turns ________ energy into ________ energy.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[mechanical; electrical]</a:t>
            </a:r>
            <a:endParaRPr/>
          </a:p>
        </p:txBody>
      </p:sp>
      <p:sp>
        <p:nvSpPr>
          <p:cNvPr id="917" name="Google Shape;917;gd980f06406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turbine turns ________ into electrical energy.</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926" name="Google Shape;926;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d980f0640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gd980f06406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turbine turns </a:t>
            </a:r>
            <a:r>
              <a:rPr lang="en-US" u="sng">
                <a:solidFill>
                  <a:srgbClr val="FF0000"/>
                </a:solidFill>
              </a:rPr>
              <a:t>wind (mechanical energy)</a:t>
            </a:r>
            <a:r>
              <a:rPr lang="en-US" b="0"/>
              <a:t> into electrical energy.</a:t>
            </a:r>
            <a:endParaRPr/>
          </a:p>
          <a:p>
            <a:pPr marL="0" lvl="0" indent="0" algn="l" rtl="0">
              <a:lnSpc>
                <a:spcPct val="100000"/>
              </a:lnSpc>
              <a:spcBef>
                <a:spcPts val="0"/>
              </a:spcBef>
              <a:spcAft>
                <a:spcPts val="0"/>
              </a:spcAft>
              <a:buSzPts val="1400"/>
              <a:buNone/>
            </a:pPr>
            <a:endParaRPr b="0"/>
          </a:p>
        </p:txBody>
      </p:sp>
      <p:sp>
        <p:nvSpPr>
          <p:cNvPr id="934" name="Google Shape;934;gd980f06406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942" name="Google Shape;942;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20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2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0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2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0.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0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1.jpg"/></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7.png"/></Relationships>
</file>

<file path=ppt/slides/_rels/slide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8.jpg"/></Relationships>
</file>

<file path=ppt/slides/_rels/slide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4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1.jpg"/></Relationships>
</file>

<file path=ppt/slides/_rels/slide1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9.png"/></Relationships>
</file>

<file path=ppt/slides/_rels/slide1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3.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5.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7.png"/></Relationships>
</file>

<file path=ppt/slides/_rels/slide1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6.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8.jpg"/><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7.png"/></Relationships>
</file>

<file path=ppt/slides/_rels/slide1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7.png"/></Relationships>
</file>

<file path=ppt/slides/_rels/slide19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phet.colorado.edu/en/simulation/legacy/circuit-construction-kit-ac-virtual-la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8.jp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hyperlink" Target="https://phet.colorado.edu/en/simulation/legacy/circuit-construction-kit-ac-virtual-lab"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37.jp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1.jp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8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1914760" y="203211"/>
            <a:ext cx="57074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voltage measured in?</a:t>
            </a:r>
            <a:endParaRPr sz="3600" b="0" i="0" u="none" strike="noStrike" cap="none">
              <a:solidFill>
                <a:schemeClr val="dk1"/>
              </a:solidFill>
              <a:latin typeface="Calibri"/>
              <a:ea typeface="Calibri"/>
              <a:cs typeface="Calibri"/>
              <a:sym typeface="Calibri"/>
            </a:endParaRPr>
          </a:p>
        </p:txBody>
      </p:sp>
      <p:sp>
        <p:nvSpPr>
          <p:cNvPr id="181" name="Google Shape;181;p1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p10" descr="highvoltage.jpg"/>
          <p:cNvPicPr preferRelativeResize="0"/>
          <p:nvPr/>
        </p:nvPicPr>
        <p:blipFill rotWithShape="1">
          <a:blip r:embed="rId4">
            <a:alphaModFix/>
          </a:blip>
          <a:srcRect l="-10572" r="-10572"/>
          <a:stretch/>
        </p:blipFill>
        <p:spPr>
          <a:xfrm>
            <a:off x="5156911" y="4395537"/>
            <a:ext cx="4107059" cy="2258724"/>
          </a:xfrm>
          <a:prstGeom prst="rect">
            <a:avLst/>
          </a:prstGeom>
          <a:noFill/>
          <a:ln>
            <a:noFill/>
          </a:ln>
        </p:spPr>
      </p:pic>
      <p:sp>
        <p:nvSpPr>
          <p:cNvPr id="183" name="Google Shape;183;p10"/>
          <p:cNvSpPr txBox="1"/>
          <p:nvPr/>
        </p:nvSpPr>
        <p:spPr>
          <a:xfrm>
            <a:off x="424771" y="1331495"/>
            <a:ext cx="45963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Amps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Ohms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Volts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5"/>
          <p:cNvSpPr txBox="1">
            <a:spLocks noGrp="1"/>
          </p:cNvSpPr>
          <p:nvPr>
            <p:ph type="subTitle" idx="1"/>
          </p:nvPr>
        </p:nvSpPr>
        <p:spPr>
          <a:xfrm>
            <a:off x="1527965" y="222126"/>
            <a:ext cx="7330273" cy="184821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 Generator</a:t>
            </a:r>
            <a:r>
              <a:rPr lang="en-US" b="1">
                <a:solidFill>
                  <a:schemeClr val="dk1"/>
                </a:solidFill>
              </a:rPr>
              <a:t>: </a:t>
            </a:r>
            <a:r>
              <a:rPr lang="en-US">
                <a:solidFill>
                  <a:schemeClr val="dk1"/>
                </a:solidFill>
              </a:rPr>
              <a:t>a machine that uses a magnetic field to turn mechanical energy into electrical energy</a:t>
            </a:r>
            <a:endParaRPr/>
          </a:p>
        </p:txBody>
      </p:sp>
      <p:sp>
        <p:nvSpPr>
          <p:cNvPr id="952" name="Google Shape;952;p10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3" name="Google Shape;953;p105"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954" name="Google Shape;954;p105" descr="turbine.jpg"/>
          <p:cNvPicPr preferRelativeResize="0"/>
          <p:nvPr/>
        </p:nvPicPr>
        <p:blipFill rotWithShape="1">
          <a:blip r:embed="rId5">
            <a:alphaModFix/>
          </a:blip>
          <a:srcRect l="-1" t="-24319" b="-24319"/>
          <a:stretch/>
        </p:blipFill>
        <p:spPr>
          <a:xfrm>
            <a:off x="1082220" y="1537286"/>
            <a:ext cx="7109336" cy="5744466"/>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0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07"/>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962" name="Google Shape;962;p107"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10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6" descr="IEP Translation – Communication from OSEP regarding the ..."/>
          <p:cNvPicPr preferRelativeResize="0"/>
          <p:nvPr/>
        </p:nvPicPr>
        <p:blipFill rotWithShape="1">
          <a:blip r:embed="rId3">
            <a:alphaModFix/>
          </a:blip>
          <a:srcRect/>
          <a:stretch/>
        </p:blipFill>
        <p:spPr>
          <a:xfrm>
            <a:off x="2237224" y="905274"/>
            <a:ext cx="5153303" cy="904494"/>
          </a:xfrm>
          <a:prstGeom prst="rect">
            <a:avLst/>
          </a:prstGeom>
          <a:noFill/>
          <a:ln>
            <a:noFill/>
          </a:ln>
        </p:spPr>
      </p:pic>
      <p:pic>
        <p:nvPicPr>
          <p:cNvPr id="801" name="Google Shape;801;p7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02" name="Google Shape;802;p76"/>
          <p:cNvPicPr preferRelativeResize="0"/>
          <p:nvPr/>
        </p:nvPicPr>
        <p:blipFill rotWithShape="1">
          <a:blip r:embed="rId5">
            <a:alphaModFix/>
          </a:blip>
          <a:srcRect/>
          <a:stretch/>
        </p:blipFill>
        <p:spPr>
          <a:xfrm>
            <a:off x="1323859" y="4183307"/>
            <a:ext cx="6980031" cy="1289764"/>
          </a:xfrm>
          <a:prstGeom prst="rect">
            <a:avLst/>
          </a:prstGeom>
          <a:noFill/>
          <a:ln>
            <a:noFill/>
          </a:ln>
        </p:spPr>
      </p:pic>
      <p:sp>
        <p:nvSpPr>
          <p:cNvPr id="803" name="Google Shape;803;p7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04" name="Google Shape;804;p7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3" name="Google Shape;983;p110"/>
          <p:cNvGrpSpPr/>
          <p:nvPr/>
        </p:nvGrpSpPr>
        <p:grpSpPr>
          <a:xfrm>
            <a:off x="1505008" y="297180"/>
            <a:ext cx="5828913" cy="6262953"/>
            <a:chOff x="814636" y="0"/>
            <a:chExt cx="5828913" cy="6262953"/>
          </a:xfrm>
        </p:grpSpPr>
        <p:sp>
          <p:nvSpPr>
            <p:cNvPr id="984" name="Google Shape;984;p110"/>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10"/>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86" name="Google Shape;986;p110"/>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10"/>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10"/>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89" name="Google Shape;989;p110"/>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10"/>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10"/>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92" name="Google Shape;992;p110"/>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10"/>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10"/>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995" name="Google Shape;995;p110"/>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10"/>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10"/>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998" name="Google Shape;998;p110"/>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10"/>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10"/>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01" name="Google Shape;1001;p110"/>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02" name="Google Shape;1002;p11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03" name="Google Shape;1003;p11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004" name="Google Shape;1004;p11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005" name="Google Shape;1005;p11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006" name="Google Shape;1006;p110"/>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7" name="Google Shape;1007;p110"/>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11"/>
          <p:cNvSpPr txBox="1"/>
          <p:nvPr/>
        </p:nvSpPr>
        <p:spPr>
          <a:xfrm>
            <a:off x="957854" y="367993"/>
            <a:ext cx="830981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Calibri"/>
                <a:ea typeface="Calibri"/>
                <a:cs typeface="Calibri"/>
                <a:sym typeface="Calibri"/>
              </a:rPr>
              <a:t>Electric Motor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4" name="Google Shape;1014;p11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5" name="Google Shape;1015;p11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016" name="Google Shape;1016;p111"/>
          <p:cNvPicPr preferRelativeResize="0"/>
          <p:nvPr/>
        </p:nvPicPr>
        <p:blipFill rotWithShape="1">
          <a:blip r:embed="rId3">
            <a:alphaModFix/>
          </a:blip>
          <a:srcRect/>
          <a:stretch/>
        </p:blipFill>
        <p:spPr>
          <a:xfrm>
            <a:off x="1768906" y="1999209"/>
            <a:ext cx="5511869" cy="415227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1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12"/>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1024" name="Google Shape;1024;p112"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13"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4"/>
          <p:cNvSpPr txBox="1"/>
          <p:nvPr/>
        </p:nvSpPr>
        <p:spPr>
          <a:xfrm>
            <a:off x="849542" y="178574"/>
            <a:ext cx="7989658" cy="17364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200"/>
              <a:buFont typeface="Arial"/>
              <a:buNone/>
            </a:pPr>
            <a:r>
              <a:rPr lang="en-US" sz="3200" b="1" i="0" u="sng" strike="noStrike" cap="none">
                <a:solidFill>
                  <a:srgbClr val="0C0C0C"/>
                </a:solidFill>
                <a:latin typeface="Calibri"/>
                <a:ea typeface="Calibri"/>
                <a:cs typeface="Calibri"/>
                <a:sym typeface="Calibri"/>
              </a:rPr>
              <a:t>Electromagnet</a:t>
            </a:r>
            <a:r>
              <a:rPr lang="en-US" sz="3200" b="1" i="0" u="none" strike="noStrike" cap="none">
                <a:solidFill>
                  <a:srgbClr val="0C0C0C"/>
                </a:solidFill>
                <a:latin typeface="Calibri"/>
                <a:ea typeface="Calibri"/>
                <a:cs typeface="Calibri"/>
                <a:sym typeface="Calibri"/>
              </a:rPr>
              <a:t>: </a:t>
            </a:r>
            <a:r>
              <a:rPr lang="en-US" sz="3200" b="0" i="0" u="none" strike="noStrike" cap="none">
                <a:solidFill>
                  <a:srgbClr val="0C0C0C"/>
                </a:solidFill>
                <a:latin typeface="Calibri"/>
                <a:ea typeface="Calibri"/>
                <a:cs typeface="Calibri"/>
                <a:sym typeface="Calibri"/>
              </a:rPr>
              <a:t>a type of magnet in which the magnetic field is produced by an electric current</a:t>
            </a:r>
            <a:endParaRPr sz="3200" b="1" i="0" u="none" strike="noStrike" cap="none">
              <a:solidFill>
                <a:schemeClr val="dk1"/>
              </a:solidFill>
              <a:latin typeface="Calibri"/>
              <a:ea typeface="Calibri"/>
              <a:cs typeface="Calibri"/>
              <a:sym typeface="Calibri"/>
            </a:endParaRPr>
          </a:p>
        </p:txBody>
      </p:sp>
      <p:sp>
        <p:nvSpPr>
          <p:cNvPr id="1037" name="Google Shape;1037;p11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8" name="Google Shape;1038;p114" descr="electromagnet.jpg"/>
          <p:cNvPicPr preferRelativeResize="0"/>
          <p:nvPr/>
        </p:nvPicPr>
        <p:blipFill rotWithShape="1">
          <a:blip r:embed="rId4">
            <a:alphaModFix/>
          </a:blip>
          <a:srcRect t="5738" b="5738"/>
          <a:stretch/>
        </p:blipFill>
        <p:spPr>
          <a:xfrm>
            <a:off x="849542" y="2093638"/>
            <a:ext cx="7567979" cy="4162097"/>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15"/>
          <p:cNvSpPr txBox="1"/>
          <p:nvPr/>
        </p:nvSpPr>
        <p:spPr>
          <a:xfrm>
            <a:off x="849542" y="178574"/>
            <a:ext cx="798965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Electric Current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the movement of electrically charged particles. </a:t>
            </a:r>
            <a:endParaRPr sz="3000" b="1" i="0" u="none" strike="noStrike" cap="none">
              <a:solidFill>
                <a:schemeClr val="dk1"/>
              </a:solidFill>
              <a:latin typeface="Calibri"/>
              <a:ea typeface="Calibri"/>
              <a:cs typeface="Calibri"/>
              <a:sym typeface="Calibri"/>
            </a:endParaRPr>
          </a:p>
        </p:txBody>
      </p:sp>
      <p:sp>
        <p:nvSpPr>
          <p:cNvPr id="1045" name="Google Shape;1045;p11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6" name="Google Shape;1046;p115" descr="powerlines.jpg"/>
          <p:cNvPicPr preferRelativeResize="0"/>
          <p:nvPr/>
        </p:nvPicPr>
        <p:blipFill rotWithShape="1">
          <a:blip r:embed="rId4">
            <a:alphaModFix/>
          </a:blip>
          <a:srcRect l="-3072" r="-3070"/>
          <a:stretch/>
        </p:blipFill>
        <p:spPr>
          <a:xfrm>
            <a:off x="457198" y="1947362"/>
            <a:ext cx="8229600"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980f06406_0_0"/>
          <p:cNvSpPr txBox="1"/>
          <p:nvPr/>
        </p:nvSpPr>
        <p:spPr>
          <a:xfrm>
            <a:off x="1914760" y="203211"/>
            <a:ext cx="57075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voltage measured in?</a:t>
            </a:r>
            <a:endParaRPr sz="3600" b="0" i="0" u="none" strike="noStrike" cap="none">
              <a:solidFill>
                <a:schemeClr val="dk1"/>
              </a:solidFill>
              <a:latin typeface="Calibri"/>
              <a:ea typeface="Calibri"/>
              <a:cs typeface="Calibri"/>
              <a:sym typeface="Calibri"/>
            </a:endParaRPr>
          </a:p>
        </p:txBody>
      </p:sp>
      <p:sp>
        <p:nvSpPr>
          <p:cNvPr id="190" name="Google Shape;190;gd980f06406_0_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gd980f06406_0_0" descr="highvoltage.jpg"/>
          <p:cNvPicPr preferRelativeResize="0"/>
          <p:nvPr/>
        </p:nvPicPr>
        <p:blipFill rotWithShape="1">
          <a:blip r:embed="rId4">
            <a:alphaModFix/>
          </a:blip>
          <a:srcRect l="-10575" r="-10563"/>
          <a:stretch/>
        </p:blipFill>
        <p:spPr>
          <a:xfrm>
            <a:off x="5156911" y="4395537"/>
            <a:ext cx="4107060" cy="2258723"/>
          </a:xfrm>
          <a:prstGeom prst="rect">
            <a:avLst/>
          </a:prstGeom>
          <a:noFill/>
          <a:ln>
            <a:noFill/>
          </a:ln>
        </p:spPr>
      </p:pic>
      <p:sp>
        <p:nvSpPr>
          <p:cNvPr id="192" name="Google Shape;192;gd980f06406_0_0"/>
          <p:cNvSpPr txBox="1"/>
          <p:nvPr/>
        </p:nvSpPr>
        <p:spPr>
          <a:xfrm>
            <a:off x="424771" y="1331495"/>
            <a:ext cx="45963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Amps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Ohms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Volts</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6"/>
          <p:cNvSpPr txBox="1">
            <a:spLocks noGrp="1"/>
          </p:cNvSpPr>
          <p:nvPr>
            <p:ph type="ctrTitle"/>
          </p:nvPr>
        </p:nvSpPr>
        <p:spPr>
          <a:xfrm>
            <a:off x="849542" y="280769"/>
            <a:ext cx="8103539" cy="7198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sp>
        <p:nvSpPr>
          <p:cNvPr id="1053" name="Google Shape;1053;p11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4" name="Google Shape;1054;p116"/>
          <p:cNvPicPr preferRelativeResize="0"/>
          <p:nvPr/>
        </p:nvPicPr>
        <p:blipFill rotWithShape="1">
          <a:blip r:embed="rId4">
            <a:alphaModFix/>
          </a:blip>
          <a:srcRect/>
          <a:stretch/>
        </p:blipFill>
        <p:spPr>
          <a:xfrm>
            <a:off x="2857506" y="1750794"/>
            <a:ext cx="3440490" cy="4638242"/>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17"/>
          <p:cNvSpPr txBox="1">
            <a:spLocks noGrp="1"/>
          </p:cNvSpPr>
          <p:nvPr>
            <p:ph type="ctrTitle"/>
          </p:nvPr>
        </p:nvSpPr>
        <p:spPr>
          <a:xfrm>
            <a:off x="849542" y="298022"/>
            <a:ext cx="8038225"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Alternating Current</a:t>
            </a:r>
            <a:r>
              <a:rPr lang="en-US" sz="3400" b="1"/>
              <a:t>: </a:t>
            </a:r>
            <a:r>
              <a:rPr lang="en-US" sz="3400"/>
              <a:t>reverses direction in a regular pattern</a:t>
            </a:r>
            <a:endParaRPr sz="3400" b="1"/>
          </a:p>
        </p:txBody>
      </p:sp>
      <p:sp>
        <p:nvSpPr>
          <p:cNvPr id="1061" name="Google Shape;1061;p11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2" name="Google Shape;1062;p117"/>
          <p:cNvPicPr preferRelativeResize="0"/>
          <p:nvPr/>
        </p:nvPicPr>
        <p:blipFill rotWithShape="1">
          <a:blip r:embed="rId4">
            <a:alphaModFix/>
          </a:blip>
          <a:srcRect/>
          <a:stretch/>
        </p:blipFill>
        <p:spPr>
          <a:xfrm>
            <a:off x="1771938" y="1768047"/>
            <a:ext cx="5577119" cy="4525963"/>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18"/>
          <p:cNvSpPr txBox="1">
            <a:spLocks noGrp="1"/>
          </p:cNvSpPr>
          <p:nvPr>
            <p:ph type="subTitle" idx="1"/>
          </p:nvPr>
        </p:nvSpPr>
        <p:spPr>
          <a:xfrm>
            <a:off x="1527965" y="222126"/>
            <a:ext cx="7330273" cy="184821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 Generator</a:t>
            </a:r>
            <a:r>
              <a:rPr lang="en-US" b="1">
                <a:solidFill>
                  <a:schemeClr val="dk1"/>
                </a:solidFill>
              </a:rPr>
              <a:t>: </a:t>
            </a:r>
            <a:r>
              <a:rPr lang="en-US">
                <a:solidFill>
                  <a:schemeClr val="dk1"/>
                </a:solidFill>
              </a:rPr>
              <a:t>a machine that uses a magnetic field to turn mechanical energy into electrical energy</a:t>
            </a:r>
            <a:endParaRPr/>
          </a:p>
        </p:txBody>
      </p:sp>
      <p:sp>
        <p:nvSpPr>
          <p:cNvPr id="1069" name="Google Shape;1069;p11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0" name="Google Shape;1070;p118"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071" name="Google Shape;1071;p118" descr="turbine.jpg"/>
          <p:cNvPicPr preferRelativeResize="0"/>
          <p:nvPr/>
        </p:nvPicPr>
        <p:blipFill rotWithShape="1">
          <a:blip r:embed="rId5">
            <a:alphaModFix/>
          </a:blip>
          <a:srcRect l="-1" t="-24319" b="-24319"/>
          <a:stretch/>
        </p:blipFill>
        <p:spPr>
          <a:xfrm>
            <a:off x="1082220" y="1537286"/>
            <a:ext cx="7109336" cy="5744466"/>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1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20"/>
          <p:cNvSpPr txBox="1"/>
          <p:nvPr/>
        </p:nvSpPr>
        <p:spPr>
          <a:xfrm>
            <a:off x="2020988" y="412064"/>
            <a:ext cx="52250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electromagnet?</a:t>
            </a:r>
            <a:endParaRPr sz="1400" b="0" i="0" u="none" strike="noStrike" cap="none">
              <a:solidFill>
                <a:srgbClr val="000000"/>
              </a:solidFill>
              <a:latin typeface="Arial"/>
              <a:ea typeface="Arial"/>
              <a:cs typeface="Arial"/>
              <a:sym typeface="Arial"/>
            </a:endParaRPr>
          </a:p>
        </p:txBody>
      </p:sp>
      <p:sp>
        <p:nvSpPr>
          <p:cNvPr id="1084" name="Google Shape;1084;p12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5" name="Google Shape;1085;p120" descr="electromagnet.jpg"/>
          <p:cNvPicPr preferRelativeResize="0"/>
          <p:nvPr/>
        </p:nvPicPr>
        <p:blipFill rotWithShape="1">
          <a:blip r:embed="rId4">
            <a:alphaModFix/>
          </a:blip>
          <a:srcRect t="5738" b="5738"/>
          <a:stretch/>
        </p:blipFill>
        <p:spPr>
          <a:xfrm>
            <a:off x="849542" y="2093638"/>
            <a:ext cx="7567979" cy="4162097"/>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21"/>
          <p:cNvSpPr txBox="1"/>
          <p:nvPr/>
        </p:nvSpPr>
        <p:spPr>
          <a:xfrm>
            <a:off x="2364538" y="412064"/>
            <a:ext cx="476931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electric current?</a:t>
            </a:r>
            <a:endParaRPr sz="1400" b="0" i="0" u="none" strike="noStrike" cap="none">
              <a:solidFill>
                <a:srgbClr val="000000"/>
              </a:solidFill>
              <a:latin typeface="Arial"/>
              <a:ea typeface="Arial"/>
              <a:cs typeface="Arial"/>
              <a:sym typeface="Arial"/>
            </a:endParaRPr>
          </a:p>
        </p:txBody>
      </p:sp>
      <p:sp>
        <p:nvSpPr>
          <p:cNvPr id="1092" name="Google Shape;1092;p12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3" name="Google Shape;1093;p121" descr="powerlines.jpg"/>
          <p:cNvPicPr preferRelativeResize="0"/>
          <p:nvPr/>
        </p:nvPicPr>
        <p:blipFill rotWithShape="1">
          <a:blip r:embed="rId4">
            <a:alphaModFix/>
          </a:blip>
          <a:srcRect l="-3072" r="-3070"/>
          <a:stretch/>
        </p:blipFill>
        <p:spPr>
          <a:xfrm>
            <a:off x="491704" y="1705822"/>
            <a:ext cx="8229600" cy="4525963"/>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22"/>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Explain the difference between direct current and alternating current. </a:t>
            </a:r>
            <a:endParaRPr sz="1400" b="0" i="0" u="none" strike="noStrike" cap="none">
              <a:solidFill>
                <a:srgbClr val="000000"/>
              </a:solidFill>
              <a:latin typeface="Arial"/>
              <a:ea typeface="Arial"/>
              <a:cs typeface="Arial"/>
              <a:sym typeface="Arial"/>
            </a:endParaRPr>
          </a:p>
        </p:txBody>
      </p:sp>
      <p:sp>
        <p:nvSpPr>
          <p:cNvPr id="1100" name="Google Shape;1100;p12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22"/>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2" name="Google Shape;1102;p122"/>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3" name="Google Shape;1103;p122"/>
          <p:cNvPicPr preferRelativeResize="0"/>
          <p:nvPr/>
        </p:nvPicPr>
        <p:blipFill rotWithShape="1">
          <a:blip r:embed="rId4">
            <a:alphaModFix/>
          </a:blip>
          <a:srcRect/>
          <a:stretch/>
        </p:blipFill>
        <p:spPr>
          <a:xfrm>
            <a:off x="703262" y="2095872"/>
            <a:ext cx="3113743" cy="4197743"/>
          </a:xfrm>
          <a:prstGeom prst="rect">
            <a:avLst/>
          </a:prstGeom>
          <a:noFill/>
          <a:ln>
            <a:noFill/>
          </a:ln>
        </p:spPr>
      </p:pic>
      <p:pic>
        <p:nvPicPr>
          <p:cNvPr id="1104" name="Google Shape;1104;p122"/>
          <p:cNvPicPr preferRelativeResize="0"/>
          <p:nvPr/>
        </p:nvPicPr>
        <p:blipFill rotWithShape="1">
          <a:blip r:embed="rId5">
            <a:alphaModFix/>
          </a:blip>
          <a:srcRect/>
          <a:stretch/>
        </p:blipFill>
        <p:spPr>
          <a:xfrm>
            <a:off x="4777437" y="2574613"/>
            <a:ext cx="3992810" cy="3240259"/>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23"/>
          <p:cNvSpPr txBox="1"/>
          <p:nvPr/>
        </p:nvSpPr>
        <p:spPr>
          <a:xfrm>
            <a:off x="1846953" y="412064"/>
            <a:ext cx="58001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electric generator?</a:t>
            </a:r>
            <a:endParaRPr sz="3600" b="0" i="0" u="none" strike="noStrike" cap="none">
              <a:solidFill>
                <a:schemeClr val="dk1"/>
              </a:solidFill>
              <a:latin typeface="Calibri"/>
              <a:ea typeface="Calibri"/>
              <a:cs typeface="Calibri"/>
              <a:sym typeface="Calibri"/>
            </a:endParaRPr>
          </a:p>
        </p:txBody>
      </p:sp>
      <p:sp>
        <p:nvSpPr>
          <p:cNvPr id="1111" name="Google Shape;1111;p12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2" name="Google Shape;1112;p123" descr="turbine.jpg"/>
          <p:cNvPicPr preferRelativeResize="0"/>
          <p:nvPr/>
        </p:nvPicPr>
        <p:blipFill rotWithShape="1">
          <a:blip r:embed="rId4">
            <a:alphaModFix/>
          </a:blip>
          <a:srcRect l="-1" t="-24319" b="-24319"/>
          <a:stretch/>
        </p:blipFill>
        <p:spPr>
          <a:xfrm>
            <a:off x="1082220" y="1537286"/>
            <a:ext cx="7109336" cy="574446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24"/>
          <p:cNvSpPr txBox="1"/>
          <p:nvPr/>
        </p:nvSpPr>
        <p:spPr>
          <a:xfrm>
            <a:off x="1986003" y="1094191"/>
            <a:ext cx="517199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Electric Motor</a:t>
            </a:r>
            <a:endParaRPr sz="6600" b="1" i="0" u="none" strike="noStrike" cap="none">
              <a:solidFill>
                <a:schemeClr val="dk1"/>
              </a:solidFill>
              <a:latin typeface="Calibri"/>
              <a:ea typeface="Calibri"/>
              <a:cs typeface="Calibri"/>
              <a:sym typeface="Calibri"/>
            </a:endParaRPr>
          </a:p>
        </p:txBody>
      </p:sp>
      <p:sp>
        <p:nvSpPr>
          <p:cNvPr id="1119" name="Google Shape;1119;p12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0" name="Google Shape;1120;p12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25"/>
          <p:cNvSpPr txBox="1">
            <a:spLocks noGrp="1"/>
          </p:cNvSpPr>
          <p:nvPr>
            <p:ph type="subTitle" idx="1"/>
          </p:nvPr>
        </p:nvSpPr>
        <p:spPr>
          <a:xfrm>
            <a:off x="1527965" y="222126"/>
            <a:ext cx="7330273" cy="117535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 Motor</a:t>
            </a:r>
            <a:r>
              <a:rPr lang="en-US" b="1">
                <a:solidFill>
                  <a:schemeClr val="dk1"/>
                </a:solidFill>
              </a:rPr>
              <a:t>: </a:t>
            </a:r>
            <a:r>
              <a:rPr lang="en-US">
                <a:solidFill>
                  <a:schemeClr val="dk1"/>
                </a:solidFill>
              </a:rPr>
              <a:t>a machine that converts electrical energy into mechanical energy</a:t>
            </a:r>
            <a:endParaRPr>
              <a:solidFill>
                <a:schemeClr val="dk1"/>
              </a:solidFill>
            </a:endParaRPr>
          </a:p>
        </p:txBody>
      </p:sp>
      <p:sp>
        <p:nvSpPr>
          <p:cNvPr id="1127" name="Google Shape;1127;p12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8" name="Google Shape;1128;p125"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129" name="Google Shape;1129;p125"/>
          <p:cNvPicPr preferRelativeResize="0"/>
          <p:nvPr/>
        </p:nvPicPr>
        <p:blipFill rotWithShape="1">
          <a:blip r:embed="rId5">
            <a:alphaModFix/>
          </a:blip>
          <a:srcRect/>
          <a:stretch/>
        </p:blipFill>
        <p:spPr>
          <a:xfrm>
            <a:off x="1768906" y="1999209"/>
            <a:ext cx="5511869" cy="415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p:nvPr/>
        </p:nvSpPr>
        <p:spPr>
          <a:xfrm>
            <a:off x="989762" y="216922"/>
            <a:ext cx="7897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If you have a series circuit and there is a break, will the light bulb </a:t>
            </a:r>
            <a:r>
              <a:rPr lang="en-US" sz="3600">
                <a:solidFill>
                  <a:schemeClr val="dk1"/>
                </a:solidFill>
                <a:latin typeface="Calibri"/>
                <a:ea typeface="Calibri"/>
                <a:cs typeface="Calibri"/>
                <a:sym typeface="Calibri"/>
              </a:rPr>
              <a:t>remain on</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99" name="Google Shape;199;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12" descr="series.jpg"/>
          <p:cNvPicPr preferRelativeResize="0"/>
          <p:nvPr/>
        </p:nvPicPr>
        <p:blipFill rotWithShape="1">
          <a:blip r:embed="rId4">
            <a:alphaModFix/>
          </a:blip>
          <a:srcRect l="-344" r="-344"/>
          <a:stretch/>
        </p:blipFill>
        <p:spPr>
          <a:xfrm>
            <a:off x="424771" y="1704707"/>
            <a:ext cx="8229600" cy="4525963"/>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2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27"/>
          <p:cNvSpPr txBox="1"/>
          <p:nvPr/>
        </p:nvSpPr>
        <p:spPr>
          <a:xfrm>
            <a:off x="2020988" y="412064"/>
            <a:ext cx="512960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electric motor?</a:t>
            </a:r>
            <a:endParaRPr sz="1400" b="0" i="0" u="none" strike="noStrike" cap="none">
              <a:solidFill>
                <a:srgbClr val="000000"/>
              </a:solidFill>
              <a:latin typeface="Arial"/>
              <a:ea typeface="Arial"/>
              <a:cs typeface="Arial"/>
              <a:sym typeface="Arial"/>
            </a:endParaRPr>
          </a:p>
        </p:txBody>
      </p:sp>
      <p:sp>
        <p:nvSpPr>
          <p:cNvPr id="1142" name="Google Shape;1142;p1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3" name="Google Shape;1143;p127"/>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1149" name="Google Shape;1149;p12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150" name="Google Shape;1150;p12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2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29"/>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Repulsion</a:t>
            </a:r>
            <a:endParaRPr sz="1400" b="0" i="0" u="none" strike="noStrike" cap="none">
              <a:solidFill>
                <a:srgbClr val="000000"/>
              </a:solidFill>
              <a:latin typeface="Arial"/>
              <a:ea typeface="Arial"/>
              <a:cs typeface="Arial"/>
              <a:sym typeface="Arial"/>
            </a:endParaRPr>
          </a:p>
        </p:txBody>
      </p:sp>
      <p:pic>
        <p:nvPicPr>
          <p:cNvPr id="1158" name="Google Shape;1158;p129"/>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3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31"/>
          <p:cNvSpPr txBox="1"/>
          <p:nvPr/>
        </p:nvSpPr>
        <p:spPr>
          <a:xfrm>
            <a:off x="735230" y="412064"/>
            <a:ext cx="808604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role of repulsion in an electric motor?</a:t>
            </a:r>
            <a:endParaRPr sz="1400" b="0" i="0" u="none" strike="noStrike" cap="none">
              <a:solidFill>
                <a:srgbClr val="000000"/>
              </a:solidFill>
              <a:latin typeface="Arial"/>
              <a:ea typeface="Arial"/>
              <a:cs typeface="Arial"/>
              <a:sym typeface="Arial"/>
            </a:endParaRPr>
          </a:p>
        </p:txBody>
      </p:sp>
      <p:sp>
        <p:nvSpPr>
          <p:cNvPr id="1171" name="Google Shape;1171;p13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2" name="Google Shape;1172;p131"/>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32"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9" name="Google Shape;1179;p13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3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6" name="Google Shape;1186;p133"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sp>
        <p:nvSpPr>
          <p:cNvPr id="1187" name="Google Shape;1187;p133"/>
          <p:cNvSpPr txBox="1"/>
          <p:nvPr/>
        </p:nvSpPr>
        <p:spPr>
          <a:xfrm>
            <a:off x="-576532" y="48589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Car Windows</a:t>
            </a:r>
            <a:endParaRPr sz="4400" b="0" i="0" u="none" strike="noStrike" cap="none">
              <a:solidFill>
                <a:schemeClr val="dk1"/>
              </a:solidFill>
              <a:latin typeface="Calibri"/>
              <a:ea typeface="Calibri"/>
              <a:cs typeface="Calibri"/>
              <a:sym typeface="Calibri"/>
            </a:endParaRPr>
          </a:p>
        </p:txBody>
      </p:sp>
      <p:pic>
        <p:nvPicPr>
          <p:cNvPr id="1188" name="Google Shape;1188;p133" descr="car1.jpg"/>
          <p:cNvPicPr preferRelativeResize="0"/>
          <p:nvPr/>
        </p:nvPicPr>
        <p:blipFill rotWithShape="1">
          <a:blip r:embed="rId5">
            <a:alphaModFix/>
          </a:blip>
          <a:srcRect l="-10572" r="-10572"/>
          <a:stretch/>
        </p:blipFill>
        <p:spPr>
          <a:xfrm>
            <a:off x="566468" y="1811458"/>
            <a:ext cx="8229600" cy="4525963"/>
          </a:xfrm>
          <a:prstGeom prst="rect">
            <a:avLst/>
          </a:prstGeom>
          <a:noFill/>
          <a:ln>
            <a:noFill/>
          </a:ln>
        </p:spPr>
      </p:pic>
      <p:sp>
        <p:nvSpPr>
          <p:cNvPr id="1189" name="Google Shape;1189;p133"/>
          <p:cNvSpPr/>
          <p:nvPr/>
        </p:nvSpPr>
        <p:spPr>
          <a:xfrm>
            <a:off x="5110406" y="2631034"/>
            <a:ext cx="767236" cy="67472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3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6" name="Google Shape;1196;p134"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sp>
        <p:nvSpPr>
          <p:cNvPr id="1197" name="Google Shape;1197;p134"/>
          <p:cNvSpPr txBox="1"/>
          <p:nvPr/>
        </p:nvSpPr>
        <p:spPr>
          <a:xfrm>
            <a:off x="-576532" y="48589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Windshield Wipers</a:t>
            </a:r>
            <a:endParaRPr sz="1400" b="0" i="0" u="none" strike="noStrike" cap="none">
              <a:solidFill>
                <a:srgbClr val="000000"/>
              </a:solidFill>
              <a:latin typeface="Arial"/>
              <a:ea typeface="Arial"/>
              <a:cs typeface="Arial"/>
              <a:sym typeface="Arial"/>
            </a:endParaRPr>
          </a:p>
        </p:txBody>
      </p:sp>
      <p:pic>
        <p:nvPicPr>
          <p:cNvPr id="1198" name="Google Shape;1198;p134" descr="car1.jpg"/>
          <p:cNvPicPr preferRelativeResize="0"/>
          <p:nvPr/>
        </p:nvPicPr>
        <p:blipFill rotWithShape="1">
          <a:blip r:embed="rId5">
            <a:alphaModFix/>
          </a:blip>
          <a:srcRect l="-10572" r="-10572"/>
          <a:stretch/>
        </p:blipFill>
        <p:spPr>
          <a:xfrm>
            <a:off x="566468" y="1811458"/>
            <a:ext cx="8229600" cy="4525963"/>
          </a:xfrm>
          <a:prstGeom prst="rect">
            <a:avLst/>
          </a:prstGeom>
          <a:noFill/>
          <a:ln>
            <a:noFill/>
          </a:ln>
        </p:spPr>
      </p:pic>
      <p:sp>
        <p:nvSpPr>
          <p:cNvPr id="1199" name="Google Shape;1199;p134"/>
          <p:cNvSpPr/>
          <p:nvPr/>
        </p:nvSpPr>
        <p:spPr>
          <a:xfrm>
            <a:off x="3347049" y="2609323"/>
            <a:ext cx="1880559" cy="67472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3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5" name="Google Shape;1205;p135"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 series circuit and a parallel circuit?</a:t>
            </a:r>
            <a:endParaRPr sz="1400" b="0" i="0" u="none" strike="noStrike" cap="none">
              <a:solidFill>
                <a:srgbClr val="000000"/>
              </a:solidFill>
              <a:latin typeface="Arial"/>
              <a:ea typeface="Arial"/>
              <a:cs typeface="Arial"/>
              <a:sym typeface="Arial"/>
            </a:endParaRPr>
          </a:p>
        </p:txBody>
      </p:sp>
      <p:sp>
        <p:nvSpPr>
          <p:cNvPr id="207" name="Google Shape;207;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3"/>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3"/>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3" descr="parallel.jpg"/>
          <p:cNvPicPr preferRelativeResize="0"/>
          <p:nvPr/>
        </p:nvPicPr>
        <p:blipFill rotWithShape="1">
          <a:blip r:embed="rId4">
            <a:alphaModFix/>
          </a:blip>
          <a:srcRect r="-8060"/>
          <a:stretch/>
        </p:blipFill>
        <p:spPr>
          <a:xfrm>
            <a:off x="5156443" y="2066588"/>
            <a:ext cx="3234798" cy="4256311"/>
          </a:xfrm>
          <a:prstGeom prst="rect">
            <a:avLst/>
          </a:prstGeom>
          <a:noFill/>
          <a:ln>
            <a:noFill/>
          </a:ln>
        </p:spPr>
      </p:pic>
      <p:pic>
        <p:nvPicPr>
          <p:cNvPr id="211" name="Google Shape;211;p13" descr="series.jpg"/>
          <p:cNvPicPr preferRelativeResize="0"/>
          <p:nvPr/>
        </p:nvPicPr>
        <p:blipFill rotWithShape="1">
          <a:blip r:embed="rId5">
            <a:alphaModFix/>
          </a:blip>
          <a:srcRect l="-344" r="-344"/>
          <a:stretch/>
        </p:blipFill>
        <p:spPr>
          <a:xfrm>
            <a:off x="285435" y="3108734"/>
            <a:ext cx="3949398" cy="2172017"/>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2" name="Google Shape;1212;p136"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sp>
        <p:nvSpPr>
          <p:cNvPr id="1213" name="Google Shape;1213;p136"/>
          <p:cNvSpPr txBox="1"/>
          <p:nvPr/>
        </p:nvSpPr>
        <p:spPr>
          <a:xfrm>
            <a:off x="2622431" y="197250"/>
            <a:ext cx="414067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Car</a:t>
            </a:r>
            <a:endParaRPr sz="1400" b="0" i="0" u="none" strike="noStrike" cap="none">
              <a:solidFill>
                <a:srgbClr val="000000"/>
              </a:solidFill>
              <a:latin typeface="Arial"/>
              <a:ea typeface="Arial"/>
              <a:cs typeface="Arial"/>
              <a:sym typeface="Arial"/>
            </a:endParaRPr>
          </a:p>
        </p:txBody>
      </p:sp>
      <p:pic>
        <p:nvPicPr>
          <p:cNvPr id="1214" name="Google Shape;1214;p136" descr="car1.jpg"/>
          <p:cNvPicPr preferRelativeResize="0"/>
          <p:nvPr/>
        </p:nvPicPr>
        <p:blipFill rotWithShape="1">
          <a:blip r:embed="rId5">
            <a:alphaModFix/>
          </a:blip>
          <a:srcRect l="-10572" r="-10572"/>
          <a:stretch/>
        </p:blipFill>
        <p:spPr>
          <a:xfrm>
            <a:off x="411193" y="1466401"/>
            <a:ext cx="8229600" cy="4525963"/>
          </a:xfrm>
          <a:prstGeom prst="rect">
            <a:avLst/>
          </a:prstGeom>
          <a:noFill/>
          <a:ln>
            <a:noFill/>
          </a:ln>
        </p:spPr>
      </p:pic>
      <p:sp>
        <p:nvSpPr>
          <p:cNvPr id="1215" name="Google Shape;1215;p136"/>
          <p:cNvSpPr/>
          <p:nvPr/>
        </p:nvSpPr>
        <p:spPr>
          <a:xfrm>
            <a:off x="1337994" y="2107558"/>
            <a:ext cx="6375997" cy="284440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3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38"/>
          <p:cNvSpPr txBox="1"/>
          <p:nvPr/>
        </p:nvSpPr>
        <p:spPr>
          <a:xfrm>
            <a:off x="735230" y="412064"/>
            <a:ext cx="808604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example of an electric motor?</a:t>
            </a:r>
            <a:endParaRPr sz="1400" b="0" i="0" u="none" strike="noStrike" cap="none">
              <a:solidFill>
                <a:srgbClr val="000000"/>
              </a:solidFill>
              <a:latin typeface="Arial"/>
              <a:ea typeface="Arial"/>
              <a:cs typeface="Arial"/>
              <a:sym typeface="Arial"/>
            </a:endParaRPr>
          </a:p>
        </p:txBody>
      </p:sp>
      <p:sp>
        <p:nvSpPr>
          <p:cNvPr id="1228" name="Google Shape;1228;p13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9" name="Google Shape;1229;p138"/>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39"/>
          <p:cNvSpPr txBox="1"/>
          <p:nvPr/>
        </p:nvSpPr>
        <p:spPr>
          <a:xfrm>
            <a:off x="735230" y="412064"/>
            <a:ext cx="808604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non-example of an electric motor?</a:t>
            </a:r>
            <a:endParaRPr sz="1400" b="0" i="0" u="none" strike="noStrike" cap="none">
              <a:solidFill>
                <a:srgbClr val="000000"/>
              </a:solidFill>
              <a:latin typeface="Arial"/>
              <a:ea typeface="Arial"/>
              <a:cs typeface="Arial"/>
              <a:sym typeface="Arial"/>
            </a:endParaRPr>
          </a:p>
        </p:txBody>
      </p:sp>
      <p:sp>
        <p:nvSpPr>
          <p:cNvPr id="1236" name="Google Shape;1236;p13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7" name="Google Shape;1237;p139"/>
          <p:cNvPicPr preferRelativeResize="0"/>
          <p:nvPr/>
        </p:nvPicPr>
        <p:blipFill rotWithShape="1">
          <a:blip r:embed="rId4">
            <a:alphaModFix/>
          </a:blip>
          <a:srcRect/>
          <a:stretch/>
        </p:blipFill>
        <p:spPr>
          <a:xfrm>
            <a:off x="1202306" y="1599054"/>
            <a:ext cx="6410848" cy="4199894"/>
          </a:xfrm>
          <a:prstGeom prst="rect">
            <a:avLst/>
          </a:prstGeom>
          <a:noFill/>
          <a:ln>
            <a:noFill/>
          </a:ln>
        </p:spPr>
      </p:pic>
      <p:sp>
        <p:nvSpPr>
          <p:cNvPr id="1238" name="Google Shape;1238;p139"/>
          <p:cNvSpPr txBox="1"/>
          <p:nvPr/>
        </p:nvSpPr>
        <p:spPr>
          <a:xfrm>
            <a:off x="1506071" y="2438400"/>
            <a:ext cx="139849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NON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41"/>
          <p:cNvSpPr txBox="1"/>
          <p:nvPr/>
        </p:nvSpPr>
        <p:spPr>
          <a:xfrm>
            <a:off x="2301072" y="693336"/>
            <a:ext cx="466935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1245" name="Google Shape;1245;p141" descr="Classroom"/>
          <p:cNvSpPr/>
          <p:nvPr/>
        </p:nvSpPr>
        <p:spPr>
          <a:xfrm>
            <a:off x="77646" y="32378"/>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6" name="Google Shape;1246;p141" descr="cience, Technology, Engineering and Math, Oh My! We Need STEM ..."/>
          <p:cNvPicPr preferRelativeResize="0"/>
          <p:nvPr/>
        </p:nvPicPr>
        <p:blipFill rotWithShape="1">
          <a:blip r:embed="rId4">
            <a:alphaModFix/>
          </a:blip>
          <a:srcRect/>
          <a:stretch/>
        </p:blipFill>
        <p:spPr>
          <a:xfrm>
            <a:off x="1251630" y="2180403"/>
            <a:ext cx="6640737" cy="3459162"/>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4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43"/>
          <p:cNvSpPr txBox="1"/>
          <p:nvPr/>
        </p:nvSpPr>
        <p:spPr>
          <a:xfrm>
            <a:off x="878541" y="412064"/>
            <a:ext cx="799651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this demonstration, what did you notice about electric motors?</a:t>
            </a:r>
            <a:endParaRPr sz="1400" b="0" i="0" u="none" strike="noStrike" cap="none">
              <a:solidFill>
                <a:srgbClr val="000000"/>
              </a:solidFill>
              <a:latin typeface="Arial"/>
              <a:ea typeface="Arial"/>
              <a:cs typeface="Arial"/>
              <a:sym typeface="Arial"/>
            </a:endParaRPr>
          </a:p>
        </p:txBody>
      </p:sp>
      <p:sp>
        <p:nvSpPr>
          <p:cNvPr id="1259" name="Google Shape;1259;p14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0" name="Google Shape;1260;p143" descr="cience, Technology, Engineering and Math, Oh My! We Need STEM ..."/>
          <p:cNvPicPr preferRelativeResize="0"/>
          <p:nvPr/>
        </p:nvPicPr>
        <p:blipFill rotWithShape="1">
          <a:blip r:embed="rId4">
            <a:alphaModFix/>
          </a:blip>
          <a:srcRect/>
          <a:stretch/>
        </p:blipFill>
        <p:spPr>
          <a:xfrm>
            <a:off x="1251630" y="2180403"/>
            <a:ext cx="6640737" cy="3459162"/>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44"/>
          <p:cNvSpPr txBox="1"/>
          <p:nvPr/>
        </p:nvSpPr>
        <p:spPr>
          <a:xfrm>
            <a:off x="2020988" y="412064"/>
            <a:ext cx="512960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electric motor?</a:t>
            </a:r>
            <a:endParaRPr sz="1400" b="0" i="0" u="none" strike="noStrike" cap="none">
              <a:solidFill>
                <a:srgbClr val="000000"/>
              </a:solidFill>
              <a:latin typeface="Arial"/>
              <a:ea typeface="Arial"/>
              <a:cs typeface="Arial"/>
              <a:sym typeface="Arial"/>
            </a:endParaRPr>
          </a:p>
        </p:txBody>
      </p:sp>
      <p:sp>
        <p:nvSpPr>
          <p:cNvPr id="1267" name="Google Shape;1267;p14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8" name="Google Shape;1268;p144"/>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45"/>
          <p:cNvSpPr txBox="1"/>
          <p:nvPr/>
        </p:nvSpPr>
        <p:spPr>
          <a:xfrm>
            <a:off x="953575" y="367625"/>
            <a:ext cx="777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True/False: </a:t>
            </a:r>
            <a:r>
              <a:rPr lang="en-US" sz="3600" b="0" i="0" u="none" strike="noStrike" cap="none">
                <a:solidFill>
                  <a:schemeClr val="dk1"/>
                </a:solidFill>
                <a:latin typeface="Calibri"/>
                <a:ea typeface="Calibri"/>
                <a:cs typeface="Calibri"/>
                <a:sym typeface="Calibri"/>
              </a:rPr>
              <a:t>Electric motors cannot be turned off.</a:t>
            </a:r>
            <a:endParaRPr sz="3600" b="0" i="0" u="none" strike="noStrike" cap="none">
              <a:solidFill>
                <a:schemeClr val="dk1"/>
              </a:solidFill>
              <a:latin typeface="Calibri"/>
              <a:ea typeface="Calibri"/>
              <a:cs typeface="Calibri"/>
              <a:sym typeface="Calibri"/>
            </a:endParaRPr>
          </a:p>
        </p:txBody>
      </p:sp>
      <p:sp>
        <p:nvSpPr>
          <p:cNvPr id="1275" name="Google Shape;1275;p14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6" name="Google Shape;1276;p145"/>
          <p:cNvPicPr preferRelativeResize="0"/>
          <p:nvPr/>
        </p:nvPicPr>
        <p:blipFill rotWithShape="1">
          <a:blip r:embed="rId4">
            <a:alphaModFix/>
          </a:blip>
          <a:srcRect/>
          <a:stretch/>
        </p:blipFill>
        <p:spPr>
          <a:xfrm>
            <a:off x="1976928" y="2025868"/>
            <a:ext cx="5190150" cy="3909925"/>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ge0ad76ee5f_0_15"/>
          <p:cNvSpPr txBox="1"/>
          <p:nvPr/>
        </p:nvSpPr>
        <p:spPr>
          <a:xfrm>
            <a:off x="953575" y="367625"/>
            <a:ext cx="777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a:t>
            </a:r>
            <a:r>
              <a:rPr lang="en-US" sz="3600">
                <a:solidFill>
                  <a:srgbClr val="FF0000"/>
                </a:solidFill>
                <a:latin typeface="Calibri"/>
                <a:ea typeface="Calibri"/>
                <a:cs typeface="Calibri"/>
                <a:sym typeface="Calibri"/>
              </a:rPr>
              <a:t>False</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Electric motors cannot be turned off.</a:t>
            </a:r>
            <a:endParaRPr sz="3600" b="0" i="0" u="none" strike="noStrike" cap="none">
              <a:solidFill>
                <a:schemeClr val="dk1"/>
              </a:solidFill>
              <a:latin typeface="Calibri"/>
              <a:ea typeface="Calibri"/>
              <a:cs typeface="Calibri"/>
              <a:sym typeface="Calibri"/>
            </a:endParaRPr>
          </a:p>
        </p:txBody>
      </p:sp>
      <p:sp>
        <p:nvSpPr>
          <p:cNvPr id="1283" name="Google Shape;1283;ge0ad76ee5f_0_1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4" name="Google Shape;1284;ge0ad76ee5f_0_15"/>
          <p:cNvPicPr preferRelativeResize="0"/>
          <p:nvPr/>
        </p:nvPicPr>
        <p:blipFill rotWithShape="1">
          <a:blip r:embed="rId4">
            <a:alphaModFix/>
          </a:blip>
          <a:srcRect/>
          <a:stretch/>
        </p:blipFill>
        <p:spPr>
          <a:xfrm>
            <a:off x="1976928" y="2025868"/>
            <a:ext cx="5190150" cy="390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p:nvPr/>
        </p:nvSpPr>
        <p:spPr>
          <a:xfrm>
            <a:off x="2000110" y="1296610"/>
            <a:ext cx="514378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Direct Current</a:t>
            </a:r>
            <a:endParaRPr sz="6600" b="1" i="0" u="none" strike="noStrike" cap="none">
              <a:solidFill>
                <a:schemeClr val="dk1"/>
              </a:solidFill>
              <a:latin typeface="Calibri"/>
              <a:ea typeface="Calibri"/>
              <a:cs typeface="Calibri"/>
              <a:sym typeface="Calibri"/>
            </a:endParaRPr>
          </a:p>
        </p:txBody>
      </p:sp>
      <p:sp>
        <p:nvSpPr>
          <p:cNvPr id="218" name="Google Shape;218;p1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47"/>
          <p:cNvSpPr txBox="1"/>
          <p:nvPr/>
        </p:nvSpPr>
        <p:spPr>
          <a:xfrm>
            <a:off x="862642" y="367615"/>
            <a:ext cx="803110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Is a car that uses gasoline an example of an electric motor?</a:t>
            </a:r>
            <a:endParaRPr sz="1400" b="0" i="0" u="none" strike="noStrike" cap="none">
              <a:solidFill>
                <a:srgbClr val="000000"/>
              </a:solidFill>
              <a:latin typeface="Arial"/>
              <a:ea typeface="Arial"/>
              <a:cs typeface="Arial"/>
              <a:sym typeface="Arial"/>
            </a:endParaRPr>
          </a:p>
        </p:txBody>
      </p:sp>
      <p:sp>
        <p:nvSpPr>
          <p:cNvPr id="1291" name="Google Shape;1291;p14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2" name="Google Shape;1292;p147" descr="car1.jpg"/>
          <p:cNvPicPr preferRelativeResize="0"/>
          <p:nvPr/>
        </p:nvPicPr>
        <p:blipFill rotWithShape="1">
          <a:blip r:embed="rId4">
            <a:alphaModFix/>
          </a:blip>
          <a:srcRect l="-10572" r="-10572"/>
          <a:stretch/>
        </p:blipFill>
        <p:spPr>
          <a:xfrm>
            <a:off x="1052416" y="1981172"/>
            <a:ext cx="7039176" cy="3871275"/>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4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299" name="Google Shape;1299;p14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50"/>
          <p:cNvSpPr txBox="1">
            <a:spLocks noGrp="1"/>
          </p:cNvSpPr>
          <p:nvPr>
            <p:ph type="subTitle" idx="1"/>
          </p:nvPr>
        </p:nvSpPr>
        <p:spPr>
          <a:xfrm>
            <a:off x="1527965" y="222126"/>
            <a:ext cx="7330273" cy="117535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 Motor</a:t>
            </a:r>
            <a:r>
              <a:rPr lang="en-US" b="1">
                <a:solidFill>
                  <a:schemeClr val="dk1"/>
                </a:solidFill>
              </a:rPr>
              <a:t>: </a:t>
            </a:r>
            <a:r>
              <a:rPr lang="en-US">
                <a:solidFill>
                  <a:schemeClr val="dk1"/>
                </a:solidFill>
              </a:rPr>
              <a:t>a machine that converts electrical energy into mechanical energy</a:t>
            </a:r>
            <a:endParaRPr>
              <a:solidFill>
                <a:schemeClr val="dk1"/>
              </a:solidFill>
            </a:endParaRPr>
          </a:p>
        </p:txBody>
      </p:sp>
      <p:sp>
        <p:nvSpPr>
          <p:cNvPr id="1306" name="Google Shape;1306;p15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7" name="Google Shape;1307;p150"/>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51"/>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Repulsion</a:t>
            </a:r>
            <a:endParaRPr sz="1400" b="0" i="0" u="none" strike="noStrike" cap="none">
              <a:solidFill>
                <a:srgbClr val="000000"/>
              </a:solidFill>
              <a:latin typeface="Arial"/>
              <a:ea typeface="Arial"/>
              <a:cs typeface="Arial"/>
              <a:sym typeface="Arial"/>
            </a:endParaRPr>
          </a:p>
        </p:txBody>
      </p:sp>
      <p:sp>
        <p:nvSpPr>
          <p:cNvPr id="1314" name="Google Shape;1314;p15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5" name="Google Shape;1315;p151"/>
          <p:cNvPicPr preferRelativeResize="0"/>
          <p:nvPr/>
        </p:nvPicPr>
        <p:blipFill rotWithShape="1">
          <a:blip r:embed="rId4">
            <a:alphaModFix/>
          </a:blip>
          <a:srcRect/>
          <a:stretch/>
        </p:blipFill>
        <p:spPr>
          <a:xfrm>
            <a:off x="1768906" y="1999209"/>
            <a:ext cx="5511869" cy="4152275"/>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5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153"/>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1323" name="Google Shape;1323;p153"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pic>
        <p:nvPicPr>
          <p:cNvPr id="1329" name="Google Shape;1329;p154"/>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6" descr="IEP Translation – Communication from OSEP regarding the ..."/>
          <p:cNvPicPr preferRelativeResize="0"/>
          <p:nvPr/>
        </p:nvPicPr>
        <p:blipFill rotWithShape="1">
          <a:blip r:embed="rId3">
            <a:alphaModFix/>
          </a:blip>
          <a:srcRect/>
          <a:stretch/>
        </p:blipFill>
        <p:spPr>
          <a:xfrm>
            <a:off x="2237224" y="905274"/>
            <a:ext cx="5153303" cy="904494"/>
          </a:xfrm>
          <a:prstGeom prst="rect">
            <a:avLst/>
          </a:prstGeom>
          <a:noFill/>
          <a:ln>
            <a:noFill/>
          </a:ln>
        </p:spPr>
      </p:pic>
      <p:pic>
        <p:nvPicPr>
          <p:cNvPr id="801" name="Google Shape;801;p7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02" name="Google Shape;802;p76"/>
          <p:cNvPicPr preferRelativeResize="0"/>
          <p:nvPr/>
        </p:nvPicPr>
        <p:blipFill rotWithShape="1">
          <a:blip r:embed="rId5">
            <a:alphaModFix/>
          </a:blip>
          <a:srcRect/>
          <a:stretch/>
        </p:blipFill>
        <p:spPr>
          <a:xfrm>
            <a:off x="1323859" y="4183307"/>
            <a:ext cx="6980031" cy="1289764"/>
          </a:xfrm>
          <a:prstGeom prst="rect">
            <a:avLst/>
          </a:prstGeom>
          <a:noFill/>
          <a:ln>
            <a:noFill/>
          </a:ln>
        </p:spPr>
      </p:pic>
      <p:sp>
        <p:nvSpPr>
          <p:cNvPr id="803" name="Google Shape;803;p7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04" name="Google Shape;804;p7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grpSp>
        <p:nvGrpSpPr>
          <p:cNvPr id="1344" name="Google Shape;1344;p156"/>
          <p:cNvGrpSpPr/>
          <p:nvPr/>
        </p:nvGrpSpPr>
        <p:grpSpPr>
          <a:xfrm>
            <a:off x="1505008" y="297180"/>
            <a:ext cx="5828913" cy="6262953"/>
            <a:chOff x="814636" y="0"/>
            <a:chExt cx="5828913" cy="6262953"/>
          </a:xfrm>
        </p:grpSpPr>
        <p:sp>
          <p:nvSpPr>
            <p:cNvPr id="1345" name="Google Shape;1345;p156"/>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156"/>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1347" name="Google Shape;1347;p156"/>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156"/>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156"/>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1350" name="Google Shape;1350;p156"/>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156"/>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156"/>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1353" name="Google Shape;1353;p156"/>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56"/>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156"/>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356" name="Google Shape;1356;p156"/>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56"/>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56"/>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359" name="Google Shape;1359;p156"/>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56"/>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156"/>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362" name="Google Shape;1362;p156"/>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63" name="Google Shape;1363;p156"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364" name="Google Shape;1364;p156"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365" name="Google Shape;1365;p156"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366" name="Google Shape;1366;p156"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367" name="Google Shape;1367;p15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8" name="Google Shape;1368;p15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57"/>
          <p:cNvSpPr txBox="1"/>
          <p:nvPr/>
        </p:nvSpPr>
        <p:spPr>
          <a:xfrm>
            <a:off x="834190" y="367993"/>
            <a:ext cx="830981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Calibri"/>
                <a:ea typeface="Calibri"/>
                <a:cs typeface="Calibri"/>
                <a:sym typeface="Calibri"/>
              </a:rPr>
              <a:t>Transformer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5" name="Google Shape;1375;p157"/>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6" name="Google Shape;1376;p157"/>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377" name="Google Shape;1377;p157"/>
          <p:cNvPicPr preferRelativeResize="0"/>
          <p:nvPr/>
        </p:nvPicPr>
        <p:blipFill rotWithShape="1">
          <a:blip r:embed="rId3">
            <a:alphaModFix/>
          </a:blip>
          <a:srcRect/>
          <a:stretch/>
        </p:blipFill>
        <p:spPr>
          <a:xfrm>
            <a:off x="366765" y="2303002"/>
            <a:ext cx="8338331" cy="3251716"/>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5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58"/>
          <p:cNvSpPr txBox="1"/>
          <p:nvPr/>
        </p:nvSpPr>
        <p:spPr>
          <a:xfrm>
            <a:off x="722555" y="83361"/>
            <a:ext cx="8209504"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used in generators, motors, and transformers?</a:t>
            </a:r>
            <a:endParaRPr sz="3000" b="0" i="0" u="none" strike="noStrike" cap="none">
              <a:solidFill>
                <a:schemeClr val="dk1"/>
              </a:solidFill>
              <a:latin typeface="Calibri"/>
              <a:ea typeface="Calibri"/>
              <a:cs typeface="Calibri"/>
              <a:sym typeface="Calibri"/>
            </a:endParaRPr>
          </a:p>
        </p:txBody>
      </p:sp>
      <p:pic>
        <p:nvPicPr>
          <p:cNvPr id="1385" name="Google Shape;1385;p158"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ctrTitle"/>
          </p:nvPr>
        </p:nvSpPr>
        <p:spPr>
          <a:xfrm>
            <a:off x="966976" y="367615"/>
            <a:ext cx="7605544"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sp>
        <p:nvSpPr>
          <p:cNvPr id="226" name="Google Shape;226;p1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7" name="Google Shape;227;p15"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28" name="Google Shape;228;p15"/>
          <p:cNvPicPr preferRelativeResize="0"/>
          <p:nvPr/>
        </p:nvPicPr>
        <p:blipFill rotWithShape="1">
          <a:blip r:embed="rId5">
            <a:alphaModFix/>
          </a:blip>
          <a:srcRect/>
          <a:stretch/>
        </p:blipFill>
        <p:spPr>
          <a:xfrm>
            <a:off x="2926219" y="1837640"/>
            <a:ext cx="3195310" cy="4307706"/>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59"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60"/>
          <p:cNvSpPr txBox="1"/>
          <p:nvPr/>
        </p:nvSpPr>
        <p:spPr>
          <a:xfrm>
            <a:off x="849542" y="178574"/>
            <a:ext cx="798965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Electric Current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the movement of electrically charged particles. </a:t>
            </a:r>
            <a:endParaRPr sz="3000" b="1" i="0" u="none" strike="noStrike" cap="none">
              <a:solidFill>
                <a:schemeClr val="dk1"/>
              </a:solidFill>
              <a:latin typeface="Calibri"/>
              <a:ea typeface="Calibri"/>
              <a:cs typeface="Calibri"/>
              <a:sym typeface="Calibri"/>
            </a:endParaRPr>
          </a:p>
        </p:txBody>
      </p:sp>
      <p:sp>
        <p:nvSpPr>
          <p:cNvPr id="1398" name="Google Shape;1398;p16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9" name="Google Shape;1399;p160" descr="powerlines.jpg"/>
          <p:cNvPicPr preferRelativeResize="0"/>
          <p:nvPr/>
        </p:nvPicPr>
        <p:blipFill rotWithShape="1">
          <a:blip r:embed="rId4">
            <a:alphaModFix/>
          </a:blip>
          <a:srcRect l="-3072" r="-3070"/>
          <a:stretch/>
        </p:blipFill>
        <p:spPr>
          <a:xfrm>
            <a:off x="457198" y="1947362"/>
            <a:ext cx="8229600" cy="4525963"/>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61"/>
          <p:cNvSpPr txBox="1"/>
          <p:nvPr/>
        </p:nvSpPr>
        <p:spPr>
          <a:xfrm>
            <a:off x="849542" y="178574"/>
            <a:ext cx="7989658" cy="16179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200"/>
              <a:buFont typeface="Arial"/>
              <a:buNone/>
            </a:pPr>
            <a:r>
              <a:rPr lang="en-US" sz="3200" b="1" i="0" u="sng" strike="noStrike" cap="none">
                <a:solidFill>
                  <a:srgbClr val="0C0C0C"/>
                </a:solidFill>
                <a:latin typeface="Calibri"/>
                <a:ea typeface="Calibri"/>
                <a:cs typeface="Calibri"/>
                <a:sym typeface="Calibri"/>
              </a:rPr>
              <a:t>Voltage</a:t>
            </a:r>
            <a:r>
              <a:rPr lang="en-US" sz="3200" b="1" i="0" u="none" strike="noStrike" cap="none">
                <a:solidFill>
                  <a:srgbClr val="0C0C0C"/>
                </a:solidFill>
                <a:latin typeface="Calibri"/>
                <a:ea typeface="Calibri"/>
                <a:cs typeface="Calibri"/>
                <a:sym typeface="Calibri"/>
              </a:rPr>
              <a:t>: </a:t>
            </a:r>
            <a:r>
              <a:rPr lang="en-US" sz="3200" b="0" i="0" u="none" strike="noStrike" cap="none">
                <a:solidFill>
                  <a:srgbClr val="0C0C0C"/>
                </a:solidFill>
                <a:latin typeface="Calibri"/>
                <a:ea typeface="Calibri"/>
                <a:cs typeface="Calibri"/>
                <a:sym typeface="Calibri"/>
              </a:rPr>
              <a:t>the total energy needed to move a small electric charge along a path, divided by the size of the charge</a:t>
            </a:r>
            <a:endParaRPr sz="3200" b="1" i="0" u="none" strike="noStrike" cap="none">
              <a:solidFill>
                <a:schemeClr val="dk1"/>
              </a:solidFill>
              <a:latin typeface="Calibri"/>
              <a:ea typeface="Calibri"/>
              <a:cs typeface="Calibri"/>
              <a:sym typeface="Calibri"/>
            </a:endParaRPr>
          </a:p>
        </p:txBody>
      </p:sp>
      <p:sp>
        <p:nvSpPr>
          <p:cNvPr id="1406" name="Google Shape;1406;p16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7" name="Google Shape;1407;p161" descr="highvoltage.jpg"/>
          <p:cNvPicPr preferRelativeResize="0"/>
          <p:nvPr/>
        </p:nvPicPr>
        <p:blipFill rotWithShape="1">
          <a:blip r:embed="rId4">
            <a:alphaModFix/>
          </a:blip>
          <a:srcRect l="-10572" r="-10572"/>
          <a:stretch/>
        </p:blipFill>
        <p:spPr>
          <a:xfrm>
            <a:off x="424771" y="1975133"/>
            <a:ext cx="8229600" cy="4525963"/>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62"/>
          <p:cNvSpPr txBox="1"/>
          <p:nvPr/>
        </p:nvSpPr>
        <p:spPr>
          <a:xfrm>
            <a:off x="913709" y="252176"/>
            <a:ext cx="7949812"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Series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electric current can follow only one path</a:t>
            </a:r>
            <a:endParaRPr sz="2800" b="1" i="0" u="none" strike="noStrike" cap="none">
              <a:solidFill>
                <a:schemeClr val="dk1"/>
              </a:solidFill>
              <a:latin typeface="Calibri"/>
              <a:ea typeface="Calibri"/>
              <a:cs typeface="Calibri"/>
              <a:sym typeface="Calibri"/>
            </a:endParaRPr>
          </a:p>
        </p:txBody>
      </p:sp>
      <p:sp>
        <p:nvSpPr>
          <p:cNvPr id="1414" name="Google Shape;1414;p16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5" name="Google Shape;1415;p162" descr="series.jpg"/>
          <p:cNvPicPr preferRelativeResize="0"/>
          <p:nvPr/>
        </p:nvPicPr>
        <p:blipFill rotWithShape="1">
          <a:blip r:embed="rId4">
            <a:alphaModFix/>
          </a:blip>
          <a:srcRect l="-344" r="-344"/>
          <a:stretch/>
        </p:blipFill>
        <p:spPr>
          <a:xfrm>
            <a:off x="424771" y="1656183"/>
            <a:ext cx="8229600" cy="4525963"/>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63"/>
          <p:cNvSpPr txBox="1"/>
          <p:nvPr/>
        </p:nvSpPr>
        <p:spPr>
          <a:xfrm>
            <a:off x="844535" y="276725"/>
            <a:ext cx="7988914"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Parallel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electric current can follow multiple paths </a:t>
            </a:r>
            <a:endParaRPr sz="2800" b="1" i="0" u="none" strike="noStrike" cap="none">
              <a:solidFill>
                <a:srgbClr val="FF0000"/>
              </a:solidFill>
              <a:latin typeface="Calibri"/>
              <a:ea typeface="Calibri"/>
              <a:cs typeface="Calibri"/>
              <a:sym typeface="Calibri"/>
            </a:endParaRPr>
          </a:p>
        </p:txBody>
      </p:sp>
      <p:sp>
        <p:nvSpPr>
          <p:cNvPr id="1422" name="Google Shape;1422;p16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3" name="Google Shape;1423;p163" descr="parallel.jpg"/>
          <p:cNvPicPr preferRelativeResize="0"/>
          <p:nvPr/>
        </p:nvPicPr>
        <p:blipFill rotWithShape="1">
          <a:blip r:embed="rId4">
            <a:alphaModFix/>
          </a:blip>
          <a:srcRect r="-8060"/>
          <a:stretch/>
        </p:blipFill>
        <p:spPr>
          <a:xfrm>
            <a:off x="2677822" y="1627035"/>
            <a:ext cx="3661833" cy="4818199"/>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64"/>
          <p:cNvSpPr txBox="1">
            <a:spLocks noGrp="1"/>
          </p:cNvSpPr>
          <p:nvPr>
            <p:ph type="ctrTitle"/>
          </p:nvPr>
        </p:nvSpPr>
        <p:spPr>
          <a:xfrm>
            <a:off x="849542" y="280769"/>
            <a:ext cx="8103539" cy="7198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sp>
        <p:nvSpPr>
          <p:cNvPr id="1430" name="Google Shape;1430;p16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1" name="Google Shape;1431;p164"/>
          <p:cNvPicPr preferRelativeResize="0"/>
          <p:nvPr/>
        </p:nvPicPr>
        <p:blipFill rotWithShape="1">
          <a:blip r:embed="rId4">
            <a:alphaModFix/>
          </a:blip>
          <a:srcRect/>
          <a:stretch/>
        </p:blipFill>
        <p:spPr>
          <a:xfrm>
            <a:off x="2857506" y="1750794"/>
            <a:ext cx="3440490" cy="4638242"/>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65"/>
          <p:cNvSpPr txBox="1">
            <a:spLocks noGrp="1"/>
          </p:cNvSpPr>
          <p:nvPr>
            <p:ph type="ctrTitle"/>
          </p:nvPr>
        </p:nvSpPr>
        <p:spPr>
          <a:xfrm>
            <a:off x="849542" y="298022"/>
            <a:ext cx="8038225"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Alternating Current</a:t>
            </a:r>
            <a:r>
              <a:rPr lang="en-US" sz="3400" b="1"/>
              <a:t>: </a:t>
            </a:r>
            <a:r>
              <a:rPr lang="en-US" sz="3400"/>
              <a:t>reverses direction in a regular pattern</a:t>
            </a:r>
            <a:endParaRPr sz="3400" b="1"/>
          </a:p>
        </p:txBody>
      </p:sp>
      <p:sp>
        <p:nvSpPr>
          <p:cNvPr id="1438" name="Google Shape;1438;p16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9" name="Google Shape;1439;p165"/>
          <p:cNvPicPr preferRelativeResize="0"/>
          <p:nvPr/>
        </p:nvPicPr>
        <p:blipFill rotWithShape="1">
          <a:blip r:embed="rId4">
            <a:alphaModFix/>
          </a:blip>
          <a:srcRect/>
          <a:stretch/>
        </p:blipFill>
        <p:spPr>
          <a:xfrm>
            <a:off x="1771938" y="1768047"/>
            <a:ext cx="5577119" cy="4525963"/>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6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67"/>
          <p:cNvSpPr txBox="1"/>
          <p:nvPr/>
        </p:nvSpPr>
        <p:spPr>
          <a:xfrm>
            <a:off x="2364538" y="412064"/>
            <a:ext cx="476931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electric current?</a:t>
            </a:r>
            <a:endParaRPr sz="1400" b="0" i="0" u="none" strike="noStrike" cap="none">
              <a:solidFill>
                <a:srgbClr val="000000"/>
              </a:solidFill>
              <a:latin typeface="Arial"/>
              <a:ea typeface="Arial"/>
              <a:cs typeface="Arial"/>
              <a:sym typeface="Arial"/>
            </a:endParaRPr>
          </a:p>
        </p:txBody>
      </p:sp>
      <p:sp>
        <p:nvSpPr>
          <p:cNvPr id="1452" name="Google Shape;1452;p16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3" name="Google Shape;1453;p167" descr="powerlines.jpg"/>
          <p:cNvPicPr preferRelativeResize="0"/>
          <p:nvPr/>
        </p:nvPicPr>
        <p:blipFill rotWithShape="1">
          <a:blip r:embed="rId4">
            <a:alphaModFix/>
          </a:blip>
          <a:srcRect l="-3072" r="-3070"/>
          <a:stretch/>
        </p:blipFill>
        <p:spPr>
          <a:xfrm>
            <a:off x="491704" y="1705822"/>
            <a:ext cx="8229600" cy="4525963"/>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68"/>
          <p:cNvSpPr txBox="1"/>
          <p:nvPr/>
        </p:nvSpPr>
        <p:spPr>
          <a:xfrm>
            <a:off x="2840747" y="367615"/>
            <a:ext cx="32833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voltage?</a:t>
            </a:r>
            <a:endParaRPr sz="3600" b="0" i="0" u="none" strike="noStrike" cap="none">
              <a:solidFill>
                <a:schemeClr val="dk1"/>
              </a:solidFill>
              <a:latin typeface="Calibri"/>
              <a:ea typeface="Calibri"/>
              <a:cs typeface="Calibri"/>
              <a:sym typeface="Calibri"/>
            </a:endParaRPr>
          </a:p>
        </p:txBody>
      </p:sp>
      <p:sp>
        <p:nvSpPr>
          <p:cNvPr id="1460" name="Google Shape;1460;p16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1" name="Google Shape;1461;p168" descr="highvoltage.jpg"/>
          <p:cNvPicPr preferRelativeResize="0"/>
          <p:nvPr/>
        </p:nvPicPr>
        <p:blipFill rotWithShape="1">
          <a:blip r:embed="rId4">
            <a:alphaModFix/>
          </a:blip>
          <a:srcRect l="-10572" r="-10572"/>
          <a:stretch/>
        </p:blipFill>
        <p:spPr>
          <a:xfrm>
            <a:off x="367615" y="1681835"/>
            <a:ext cx="8229600" cy="45259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169"/>
          <p:cNvSpPr txBox="1"/>
          <p:nvPr/>
        </p:nvSpPr>
        <p:spPr>
          <a:xfrm>
            <a:off x="1000665" y="367615"/>
            <a:ext cx="779827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many paths can a current follow in a series circuit?</a:t>
            </a:r>
            <a:endParaRPr sz="1400" b="0" i="0" u="none" strike="noStrike" cap="none">
              <a:solidFill>
                <a:srgbClr val="000000"/>
              </a:solidFill>
              <a:latin typeface="Arial"/>
              <a:ea typeface="Arial"/>
              <a:cs typeface="Arial"/>
              <a:sym typeface="Arial"/>
            </a:endParaRPr>
          </a:p>
        </p:txBody>
      </p:sp>
      <p:sp>
        <p:nvSpPr>
          <p:cNvPr id="1468" name="Google Shape;1468;p16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69"/>
          <p:cNvSpPr txBox="1"/>
          <p:nvPr/>
        </p:nvSpPr>
        <p:spPr>
          <a:xfrm>
            <a:off x="735230" y="1846053"/>
            <a:ext cx="36126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1470" name="Google Shape;1470;p169" descr="series.jpg"/>
          <p:cNvPicPr preferRelativeResize="0"/>
          <p:nvPr/>
        </p:nvPicPr>
        <p:blipFill rotWithShape="1">
          <a:blip r:embed="rId4">
            <a:alphaModFix/>
          </a:blip>
          <a:srcRect l="-344" r="-344"/>
          <a:stretch/>
        </p:blipFill>
        <p:spPr>
          <a:xfrm>
            <a:off x="4658264" y="4313982"/>
            <a:ext cx="4306658" cy="2368496"/>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gd980f06406_0_48"/>
          <p:cNvSpPr txBox="1"/>
          <p:nvPr/>
        </p:nvSpPr>
        <p:spPr>
          <a:xfrm>
            <a:off x="1000665" y="367615"/>
            <a:ext cx="77982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many paths can a current follow in a series circuit?</a:t>
            </a:r>
            <a:endParaRPr sz="1400" b="0" i="0" u="none" strike="noStrike" cap="none">
              <a:solidFill>
                <a:srgbClr val="000000"/>
              </a:solidFill>
              <a:latin typeface="Arial"/>
              <a:ea typeface="Arial"/>
              <a:cs typeface="Arial"/>
              <a:sym typeface="Arial"/>
            </a:endParaRPr>
          </a:p>
        </p:txBody>
      </p:sp>
      <p:sp>
        <p:nvSpPr>
          <p:cNvPr id="1477" name="Google Shape;1477;gd980f06406_0_48"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gd980f06406_0_48"/>
          <p:cNvSpPr txBox="1"/>
          <p:nvPr/>
        </p:nvSpPr>
        <p:spPr>
          <a:xfrm>
            <a:off x="735230" y="1846053"/>
            <a:ext cx="36126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1</a:t>
            </a:r>
            <a:endParaRPr sz="1400" b="0" i="0" u="none" strike="noStrike" cap="none">
              <a:solidFill>
                <a:srgbClr val="FF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1479" name="Google Shape;1479;gd980f06406_0_48" descr="series.jpg"/>
          <p:cNvPicPr preferRelativeResize="0"/>
          <p:nvPr/>
        </p:nvPicPr>
        <p:blipFill rotWithShape="1">
          <a:blip r:embed="rId4">
            <a:alphaModFix/>
          </a:blip>
          <a:srcRect l="-342" r="-342"/>
          <a:stretch/>
        </p:blipFill>
        <p:spPr>
          <a:xfrm>
            <a:off x="4658264" y="4313982"/>
            <a:ext cx="4306658" cy="2368496"/>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71"/>
          <p:cNvSpPr txBox="1"/>
          <p:nvPr/>
        </p:nvSpPr>
        <p:spPr>
          <a:xfrm>
            <a:off x="966159" y="135065"/>
            <a:ext cx="779827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a parallel circuit, an electrical current can follow _______ paths. </a:t>
            </a:r>
            <a:endParaRPr sz="1400" b="0" i="0" u="none" strike="noStrike" cap="none">
              <a:solidFill>
                <a:srgbClr val="000000"/>
              </a:solidFill>
              <a:latin typeface="Arial"/>
              <a:ea typeface="Arial"/>
              <a:cs typeface="Arial"/>
              <a:sym typeface="Arial"/>
            </a:endParaRPr>
          </a:p>
        </p:txBody>
      </p:sp>
      <p:sp>
        <p:nvSpPr>
          <p:cNvPr id="1486" name="Google Shape;1486;p17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7" name="Google Shape;1487;p171" descr="parallel.jpg"/>
          <p:cNvPicPr preferRelativeResize="0"/>
          <p:nvPr/>
        </p:nvPicPr>
        <p:blipFill rotWithShape="1">
          <a:blip r:embed="rId4">
            <a:alphaModFix/>
          </a:blip>
          <a:srcRect r="-8060"/>
          <a:stretch/>
        </p:blipFill>
        <p:spPr>
          <a:xfrm>
            <a:off x="2677822" y="1627035"/>
            <a:ext cx="3661833" cy="4818199"/>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gd980f06406_0_56"/>
          <p:cNvSpPr txBox="1"/>
          <p:nvPr/>
        </p:nvSpPr>
        <p:spPr>
          <a:xfrm>
            <a:off x="966159" y="135065"/>
            <a:ext cx="7798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a parallel circuit, an electrical current can follow </a:t>
            </a:r>
            <a:r>
              <a:rPr lang="en-US" sz="3600" u="sng">
                <a:solidFill>
                  <a:srgbClr val="FF0000"/>
                </a:solidFill>
                <a:latin typeface="Calibri"/>
                <a:ea typeface="Calibri"/>
                <a:cs typeface="Calibri"/>
                <a:sym typeface="Calibri"/>
              </a:rPr>
              <a:t>multiple</a:t>
            </a:r>
            <a:r>
              <a:rPr lang="en-US" sz="3600" b="0" i="0" u="none" strike="noStrike" cap="none">
                <a:solidFill>
                  <a:schemeClr val="dk1"/>
                </a:solidFill>
                <a:latin typeface="Calibri"/>
                <a:ea typeface="Calibri"/>
                <a:cs typeface="Calibri"/>
                <a:sym typeface="Calibri"/>
              </a:rPr>
              <a:t> paths. </a:t>
            </a:r>
            <a:endParaRPr sz="1400" b="0" i="0" u="none" strike="noStrike" cap="none">
              <a:solidFill>
                <a:srgbClr val="000000"/>
              </a:solidFill>
              <a:latin typeface="Arial"/>
              <a:ea typeface="Arial"/>
              <a:cs typeface="Arial"/>
              <a:sym typeface="Arial"/>
            </a:endParaRPr>
          </a:p>
        </p:txBody>
      </p:sp>
      <p:sp>
        <p:nvSpPr>
          <p:cNvPr id="1494" name="Google Shape;1494;gd980f06406_0_5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5" name="Google Shape;1495;gd980f06406_0_56" descr="parallel.jpg"/>
          <p:cNvPicPr preferRelativeResize="0"/>
          <p:nvPr/>
        </p:nvPicPr>
        <p:blipFill rotWithShape="1">
          <a:blip r:embed="rId4">
            <a:alphaModFix/>
          </a:blip>
          <a:srcRect r="-8061"/>
          <a:stretch/>
        </p:blipFill>
        <p:spPr>
          <a:xfrm>
            <a:off x="2677822" y="1627035"/>
            <a:ext cx="3661833" cy="4818199"/>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72"/>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Explain the difference between direct current and alternating current. </a:t>
            </a:r>
            <a:endParaRPr sz="1400" b="0" i="0" u="none" strike="noStrike" cap="none">
              <a:solidFill>
                <a:srgbClr val="000000"/>
              </a:solidFill>
              <a:latin typeface="Arial"/>
              <a:ea typeface="Arial"/>
              <a:cs typeface="Arial"/>
              <a:sym typeface="Arial"/>
            </a:endParaRPr>
          </a:p>
        </p:txBody>
      </p:sp>
      <p:sp>
        <p:nvSpPr>
          <p:cNvPr id="1502" name="Google Shape;1502;p17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72"/>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4" name="Google Shape;1504;p172"/>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5" name="Google Shape;1505;p172"/>
          <p:cNvPicPr preferRelativeResize="0"/>
          <p:nvPr/>
        </p:nvPicPr>
        <p:blipFill rotWithShape="1">
          <a:blip r:embed="rId4">
            <a:alphaModFix/>
          </a:blip>
          <a:srcRect/>
          <a:stretch/>
        </p:blipFill>
        <p:spPr>
          <a:xfrm>
            <a:off x="703262" y="2095872"/>
            <a:ext cx="3113743" cy="4197743"/>
          </a:xfrm>
          <a:prstGeom prst="rect">
            <a:avLst/>
          </a:prstGeom>
          <a:noFill/>
          <a:ln>
            <a:noFill/>
          </a:ln>
        </p:spPr>
      </p:pic>
      <p:pic>
        <p:nvPicPr>
          <p:cNvPr id="1506" name="Google Shape;1506;p172"/>
          <p:cNvPicPr preferRelativeResize="0"/>
          <p:nvPr/>
        </p:nvPicPr>
        <p:blipFill rotWithShape="1">
          <a:blip r:embed="rId5">
            <a:alphaModFix/>
          </a:blip>
          <a:srcRect/>
          <a:stretch/>
        </p:blipFill>
        <p:spPr>
          <a:xfrm>
            <a:off x="4777437" y="2574613"/>
            <a:ext cx="3992810" cy="3240259"/>
          </a:xfrm>
          <a:prstGeom prst="rect">
            <a:avLst/>
          </a:prstGeom>
          <a:noFill/>
          <a:ln>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73"/>
          <p:cNvSpPr txBox="1"/>
          <p:nvPr/>
        </p:nvSpPr>
        <p:spPr>
          <a:xfrm>
            <a:off x="2334175" y="1111444"/>
            <a:ext cx="459128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Transformer</a:t>
            </a:r>
            <a:endParaRPr sz="6600" b="1" i="0" u="none" strike="noStrike" cap="none">
              <a:solidFill>
                <a:schemeClr val="dk1"/>
              </a:solidFill>
              <a:latin typeface="Calibri"/>
              <a:ea typeface="Calibri"/>
              <a:cs typeface="Calibri"/>
              <a:sym typeface="Calibri"/>
            </a:endParaRPr>
          </a:p>
        </p:txBody>
      </p:sp>
      <p:sp>
        <p:nvSpPr>
          <p:cNvPr id="1513" name="Google Shape;1513;p17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4" name="Google Shape;1514;p17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174"/>
          <p:cNvSpPr txBox="1">
            <a:spLocks noGrp="1"/>
          </p:cNvSpPr>
          <p:nvPr>
            <p:ph type="subTitle" idx="1"/>
          </p:nvPr>
        </p:nvSpPr>
        <p:spPr>
          <a:xfrm>
            <a:off x="1527965" y="222126"/>
            <a:ext cx="7330273" cy="117535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Transformer</a:t>
            </a:r>
            <a:r>
              <a:rPr lang="en-US" b="1">
                <a:solidFill>
                  <a:schemeClr val="dk1"/>
                </a:solidFill>
              </a:rPr>
              <a:t>: </a:t>
            </a:r>
            <a:r>
              <a:rPr lang="en-US">
                <a:solidFill>
                  <a:schemeClr val="dk1"/>
                </a:solidFill>
              </a:rPr>
              <a:t>changes the voltage of an alternating current</a:t>
            </a:r>
            <a:endParaRPr/>
          </a:p>
        </p:txBody>
      </p:sp>
      <p:sp>
        <p:nvSpPr>
          <p:cNvPr id="1521" name="Google Shape;1521;p17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2" name="Google Shape;1522;p174"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523" name="Google Shape;1523;p174"/>
          <p:cNvPicPr preferRelativeResize="0"/>
          <p:nvPr/>
        </p:nvPicPr>
        <p:blipFill rotWithShape="1">
          <a:blip r:embed="rId5">
            <a:alphaModFix/>
          </a:blip>
          <a:srcRect/>
          <a:stretch/>
        </p:blipFill>
        <p:spPr>
          <a:xfrm>
            <a:off x="424771" y="2346900"/>
            <a:ext cx="8338331" cy="3251716"/>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17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176"/>
          <p:cNvSpPr txBox="1"/>
          <p:nvPr/>
        </p:nvSpPr>
        <p:spPr>
          <a:xfrm>
            <a:off x="735230" y="135065"/>
            <a:ext cx="818448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transformer?</a:t>
            </a:r>
            <a:endParaRPr sz="1400" b="0" i="0" u="none" strike="noStrike" cap="none">
              <a:solidFill>
                <a:srgbClr val="000000"/>
              </a:solidFill>
              <a:latin typeface="Arial"/>
              <a:ea typeface="Arial"/>
              <a:cs typeface="Arial"/>
              <a:sym typeface="Arial"/>
            </a:endParaRPr>
          </a:p>
        </p:txBody>
      </p:sp>
      <p:sp>
        <p:nvSpPr>
          <p:cNvPr id="1536" name="Google Shape;1536;p17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7" name="Google Shape;1537;p176"/>
          <p:cNvPicPr preferRelativeResize="0"/>
          <p:nvPr/>
        </p:nvPicPr>
        <p:blipFill rotWithShape="1">
          <a:blip r:embed="rId4">
            <a:alphaModFix/>
          </a:blip>
          <a:srcRect/>
          <a:stretch/>
        </p:blipFill>
        <p:spPr>
          <a:xfrm>
            <a:off x="424771" y="2070854"/>
            <a:ext cx="8338331" cy="3251716"/>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1543" name="Google Shape;1543;p17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544" name="Google Shape;1544;p177"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p:nvPr/>
        </p:nvSpPr>
        <p:spPr>
          <a:xfrm>
            <a:off x="2334624" y="619187"/>
            <a:ext cx="44747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direct current?</a:t>
            </a:r>
            <a:endParaRPr sz="3600" b="0" i="0" u="none" strike="noStrike" cap="none">
              <a:solidFill>
                <a:schemeClr val="dk1"/>
              </a:solidFill>
              <a:latin typeface="Calibri"/>
              <a:ea typeface="Calibri"/>
              <a:cs typeface="Calibri"/>
              <a:sym typeface="Calibri"/>
            </a:endParaRPr>
          </a:p>
        </p:txBody>
      </p:sp>
      <p:sp>
        <p:nvSpPr>
          <p:cNvPr id="241" name="Google Shape;241;p1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17"/>
          <p:cNvPicPr preferRelativeResize="0"/>
          <p:nvPr/>
        </p:nvPicPr>
        <p:blipFill rotWithShape="1">
          <a:blip r:embed="rId4">
            <a:alphaModFix/>
          </a:blip>
          <a:srcRect/>
          <a:stretch/>
        </p:blipFill>
        <p:spPr>
          <a:xfrm>
            <a:off x="2926219" y="1837640"/>
            <a:ext cx="3195310" cy="4307706"/>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7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78"/>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Increase or Decrease Voltage</a:t>
            </a:r>
            <a:endParaRPr sz="1400" b="0" i="0" u="none" strike="noStrike" cap="none">
              <a:solidFill>
                <a:srgbClr val="000000"/>
              </a:solidFill>
              <a:latin typeface="Arial"/>
              <a:ea typeface="Arial"/>
              <a:cs typeface="Arial"/>
              <a:sym typeface="Arial"/>
            </a:endParaRPr>
          </a:p>
        </p:txBody>
      </p:sp>
      <p:pic>
        <p:nvPicPr>
          <p:cNvPr id="1552" name="Google Shape;1552;p178"/>
          <p:cNvPicPr preferRelativeResize="0"/>
          <p:nvPr/>
        </p:nvPicPr>
        <p:blipFill rotWithShape="1">
          <a:blip r:embed="rId4">
            <a:alphaModFix/>
          </a:blip>
          <a:srcRect/>
          <a:stretch/>
        </p:blipFill>
        <p:spPr>
          <a:xfrm>
            <a:off x="424771" y="2070854"/>
            <a:ext cx="8338331" cy="3251716"/>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7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80"/>
          <p:cNvSpPr txBox="1"/>
          <p:nvPr/>
        </p:nvSpPr>
        <p:spPr>
          <a:xfrm>
            <a:off x="735230" y="135065"/>
            <a:ext cx="818448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role of a transformer?</a:t>
            </a:r>
            <a:endParaRPr sz="1400" b="0" i="0" u="none" strike="noStrike" cap="none">
              <a:solidFill>
                <a:srgbClr val="000000"/>
              </a:solidFill>
              <a:latin typeface="Arial"/>
              <a:ea typeface="Arial"/>
              <a:cs typeface="Arial"/>
              <a:sym typeface="Arial"/>
            </a:endParaRPr>
          </a:p>
        </p:txBody>
      </p:sp>
      <p:sp>
        <p:nvSpPr>
          <p:cNvPr id="1565" name="Google Shape;1565;p18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6" name="Google Shape;1566;p180"/>
          <p:cNvPicPr preferRelativeResize="0"/>
          <p:nvPr/>
        </p:nvPicPr>
        <p:blipFill rotWithShape="1">
          <a:blip r:embed="rId4">
            <a:alphaModFix/>
          </a:blip>
          <a:srcRect/>
          <a:stretch/>
        </p:blipFill>
        <p:spPr>
          <a:xfrm>
            <a:off x="424771" y="2070854"/>
            <a:ext cx="8338331" cy="3251716"/>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18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81"/>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Step-Up</a:t>
            </a:r>
            <a:endParaRPr sz="1400" b="0" i="0" u="none" strike="noStrike" cap="none">
              <a:solidFill>
                <a:srgbClr val="000000"/>
              </a:solidFill>
              <a:latin typeface="Arial"/>
              <a:ea typeface="Arial"/>
              <a:cs typeface="Arial"/>
              <a:sym typeface="Arial"/>
            </a:endParaRPr>
          </a:p>
        </p:txBody>
      </p:sp>
      <p:pic>
        <p:nvPicPr>
          <p:cNvPr id="1574" name="Google Shape;1574;p181" descr="series.jpg"/>
          <p:cNvPicPr preferRelativeResize="0"/>
          <p:nvPr/>
        </p:nvPicPr>
        <p:blipFill rotWithShape="1">
          <a:blip r:embed="rId4">
            <a:alphaModFix/>
          </a:blip>
          <a:srcRect l="-344" r="-344"/>
          <a:stretch/>
        </p:blipFill>
        <p:spPr>
          <a:xfrm>
            <a:off x="424771" y="1670257"/>
            <a:ext cx="8229600" cy="4525963"/>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182"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1" name="Google Shape;1581;p18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18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8" name="Google Shape;1588;p183"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589" name="Google Shape;1589;p183" descr="mazon.com: Unidapt US Usa Plug Adapter - EU European to America ."/>
          <p:cNvPicPr preferRelativeResize="0"/>
          <p:nvPr/>
        </p:nvPicPr>
        <p:blipFill rotWithShape="1">
          <a:blip r:embed="rId5">
            <a:alphaModFix/>
          </a:blip>
          <a:srcRect/>
          <a:stretch/>
        </p:blipFill>
        <p:spPr>
          <a:xfrm>
            <a:off x="1561061" y="424771"/>
            <a:ext cx="6261652" cy="6261652"/>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18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84"/>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Step-Down</a:t>
            </a:r>
            <a:endParaRPr sz="1400" b="0" i="0" u="none" strike="noStrike" cap="none">
              <a:solidFill>
                <a:srgbClr val="000000"/>
              </a:solidFill>
              <a:latin typeface="Arial"/>
              <a:ea typeface="Arial"/>
              <a:cs typeface="Arial"/>
              <a:sym typeface="Arial"/>
            </a:endParaRPr>
          </a:p>
        </p:txBody>
      </p:sp>
      <p:pic>
        <p:nvPicPr>
          <p:cNvPr id="1597" name="Google Shape;1597;p184" descr="series.jpg"/>
          <p:cNvPicPr preferRelativeResize="0"/>
          <p:nvPr/>
        </p:nvPicPr>
        <p:blipFill rotWithShape="1">
          <a:blip r:embed="rId4">
            <a:alphaModFix/>
          </a:blip>
          <a:srcRect l="-344" r="-344"/>
          <a:stretch/>
        </p:blipFill>
        <p:spPr>
          <a:xfrm>
            <a:off x="424771" y="1670257"/>
            <a:ext cx="8229600" cy="4525963"/>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18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4" name="Google Shape;1604;p18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1" name="Google Shape;1611;p18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612" name="Google Shape;1612;p186"/>
          <p:cNvPicPr preferRelativeResize="0"/>
          <p:nvPr/>
        </p:nvPicPr>
        <p:blipFill rotWithShape="1">
          <a:blip r:embed="rId5">
            <a:alphaModFix/>
          </a:blip>
          <a:srcRect/>
          <a:stretch/>
        </p:blipFill>
        <p:spPr>
          <a:xfrm>
            <a:off x="249210" y="3380683"/>
            <a:ext cx="3454062" cy="2036706"/>
          </a:xfrm>
          <a:prstGeom prst="rect">
            <a:avLst/>
          </a:prstGeom>
          <a:noFill/>
          <a:ln>
            <a:noFill/>
          </a:ln>
        </p:spPr>
      </p:pic>
      <p:sp>
        <p:nvSpPr>
          <p:cNvPr id="1613" name="Google Shape;1613;p186"/>
          <p:cNvSpPr/>
          <p:nvPr/>
        </p:nvSpPr>
        <p:spPr>
          <a:xfrm rot="-2025006">
            <a:off x="1152518" y="2120402"/>
            <a:ext cx="1819172" cy="677132"/>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4" name="Google Shape;1614;p186"/>
          <p:cNvPicPr preferRelativeResize="0"/>
          <p:nvPr/>
        </p:nvPicPr>
        <p:blipFill rotWithShape="1">
          <a:blip r:embed="rId6">
            <a:alphaModFix/>
          </a:blip>
          <a:srcRect/>
          <a:stretch/>
        </p:blipFill>
        <p:spPr>
          <a:xfrm>
            <a:off x="3209997" y="173309"/>
            <a:ext cx="2185907" cy="2682032"/>
          </a:xfrm>
          <a:prstGeom prst="rect">
            <a:avLst/>
          </a:prstGeom>
          <a:noFill/>
          <a:ln>
            <a:noFill/>
          </a:ln>
        </p:spPr>
      </p:pic>
      <p:sp>
        <p:nvSpPr>
          <p:cNvPr id="1615" name="Google Shape;1615;p186"/>
          <p:cNvSpPr/>
          <p:nvPr/>
        </p:nvSpPr>
        <p:spPr>
          <a:xfrm rot="2204850">
            <a:off x="5494947" y="2091767"/>
            <a:ext cx="1819172" cy="677132"/>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6" name="Google Shape;1616;p186"/>
          <p:cNvPicPr preferRelativeResize="0"/>
          <p:nvPr/>
        </p:nvPicPr>
        <p:blipFill rotWithShape="1">
          <a:blip r:embed="rId7">
            <a:alphaModFix/>
          </a:blip>
          <a:srcRect/>
          <a:stretch/>
        </p:blipFill>
        <p:spPr>
          <a:xfrm>
            <a:off x="6169917" y="3245816"/>
            <a:ext cx="2651766" cy="2733992"/>
          </a:xfrm>
          <a:prstGeom prst="rect">
            <a:avLst/>
          </a:prstGeom>
          <a:noFill/>
          <a:ln>
            <a:noFill/>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18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18"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188"/>
          <p:cNvSpPr txBox="1"/>
          <p:nvPr/>
        </p:nvSpPr>
        <p:spPr>
          <a:xfrm>
            <a:off x="735230" y="135065"/>
            <a:ext cx="81844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 step-up and a step-down transformer?</a:t>
            </a:r>
            <a:endParaRPr sz="1400" b="0" i="0" u="none" strike="noStrike" cap="none">
              <a:solidFill>
                <a:srgbClr val="000000"/>
              </a:solidFill>
              <a:latin typeface="Arial"/>
              <a:ea typeface="Arial"/>
              <a:cs typeface="Arial"/>
              <a:sym typeface="Arial"/>
            </a:endParaRPr>
          </a:p>
        </p:txBody>
      </p:sp>
      <p:sp>
        <p:nvSpPr>
          <p:cNvPr id="1629" name="Google Shape;1629;p18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0" name="Google Shape;1630;p188" descr="series.jpg"/>
          <p:cNvPicPr preferRelativeResize="0"/>
          <p:nvPr/>
        </p:nvPicPr>
        <p:blipFill rotWithShape="1">
          <a:blip r:embed="rId4">
            <a:alphaModFix/>
          </a:blip>
          <a:srcRect l="-344" r="-344"/>
          <a:stretch/>
        </p:blipFill>
        <p:spPr>
          <a:xfrm>
            <a:off x="424771" y="1670257"/>
            <a:ext cx="8229600" cy="4525963"/>
          </a:xfrm>
          <a:prstGeom prst="rect">
            <a:avLst/>
          </a:prstGeom>
          <a:noFill/>
          <a:ln>
            <a:noFill/>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189"/>
          <p:cNvSpPr txBox="1"/>
          <p:nvPr/>
        </p:nvSpPr>
        <p:spPr>
          <a:xfrm>
            <a:off x="735230" y="135065"/>
            <a:ext cx="81844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example of a step-up transformer?</a:t>
            </a:r>
            <a:endParaRPr sz="1400" b="0" i="0" u="none" strike="noStrike" cap="none">
              <a:solidFill>
                <a:srgbClr val="000000"/>
              </a:solidFill>
              <a:latin typeface="Arial"/>
              <a:ea typeface="Arial"/>
              <a:cs typeface="Arial"/>
              <a:sym typeface="Arial"/>
            </a:endParaRPr>
          </a:p>
        </p:txBody>
      </p:sp>
      <p:sp>
        <p:nvSpPr>
          <p:cNvPr id="1637" name="Google Shape;1637;p18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8" name="Google Shape;1638;p189"/>
          <p:cNvPicPr preferRelativeResize="0"/>
          <p:nvPr/>
        </p:nvPicPr>
        <p:blipFill rotWithShape="1">
          <a:blip r:embed="rId4">
            <a:alphaModFix/>
          </a:blip>
          <a:srcRect/>
          <a:stretch/>
        </p:blipFill>
        <p:spPr>
          <a:xfrm>
            <a:off x="1220235" y="1939712"/>
            <a:ext cx="6410848" cy="4199894"/>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190"/>
          <p:cNvSpPr txBox="1"/>
          <p:nvPr/>
        </p:nvSpPr>
        <p:spPr>
          <a:xfrm>
            <a:off x="735230" y="135065"/>
            <a:ext cx="81844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example of a step-down transformer?</a:t>
            </a:r>
            <a:endParaRPr sz="1400" b="0" i="0" u="none" strike="noStrike" cap="none">
              <a:solidFill>
                <a:srgbClr val="000000"/>
              </a:solidFill>
              <a:latin typeface="Arial"/>
              <a:ea typeface="Arial"/>
              <a:cs typeface="Arial"/>
              <a:sym typeface="Arial"/>
            </a:endParaRPr>
          </a:p>
        </p:txBody>
      </p:sp>
      <p:sp>
        <p:nvSpPr>
          <p:cNvPr id="1645" name="Google Shape;1645;p19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6" name="Google Shape;1646;p190"/>
          <p:cNvPicPr preferRelativeResize="0"/>
          <p:nvPr/>
        </p:nvPicPr>
        <p:blipFill rotWithShape="1">
          <a:blip r:embed="rId4">
            <a:alphaModFix/>
          </a:blip>
          <a:srcRect/>
          <a:stretch/>
        </p:blipFill>
        <p:spPr>
          <a:xfrm>
            <a:off x="1220235" y="1939712"/>
            <a:ext cx="6410848" cy="4199894"/>
          </a:xfrm>
          <a:prstGeom prst="rect">
            <a:avLst/>
          </a:prstGeom>
          <a:noFill/>
          <a:ln>
            <a:noFill/>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194"/>
          <p:cNvSpPr txBox="1"/>
          <p:nvPr/>
        </p:nvSpPr>
        <p:spPr>
          <a:xfrm>
            <a:off x="735230" y="135065"/>
            <a:ext cx="8184483"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If you have a system that needs a 6 V battery but you have a 12 V battery, what would you need to use the battery?</a:t>
            </a:r>
            <a:endParaRPr sz="3600" b="0" i="0" u="none" strike="noStrike" cap="none">
              <a:solidFill>
                <a:schemeClr val="dk1"/>
              </a:solidFill>
              <a:latin typeface="Calibri"/>
              <a:ea typeface="Calibri"/>
              <a:cs typeface="Calibri"/>
              <a:sym typeface="Calibri"/>
            </a:endParaRPr>
          </a:p>
        </p:txBody>
      </p:sp>
      <p:sp>
        <p:nvSpPr>
          <p:cNvPr id="1653" name="Google Shape;1653;p19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4" name="Google Shape;1654;p194"/>
          <p:cNvPicPr preferRelativeResize="0"/>
          <p:nvPr/>
        </p:nvPicPr>
        <p:blipFill rotWithShape="1">
          <a:blip r:embed="rId4">
            <a:alphaModFix/>
          </a:blip>
          <a:srcRect/>
          <a:stretch/>
        </p:blipFill>
        <p:spPr>
          <a:xfrm>
            <a:off x="2709542" y="1897811"/>
            <a:ext cx="3363454" cy="4534387"/>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195"/>
          <p:cNvSpPr txBox="1"/>
          <p:nvPr/>
        </p:nvSpPr>
        <p:spPr>
          <a:xfrm>
            <a:off x="735230" y="135065"/>
            <a:ext cx="818448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transformer?</a:t>
            </a:r>
            <a:endParaRPr sz="1400" b="0" i="0" u="none" strike="noStrike" cap="none">
              <a:solidFill>
                <a:srgbClr val="000000"/>
              </a:solidFill>
              <a:latin typeface="Arial"/>
              <a:ea typeface="Arial"/>
              <a:cs typeface="Arial"/>
              <a:sym typeface="Arial"/>
            </a:endParaRPr>
          </a:p>
        </p:txBody>
      </p:sp>
      <p:sp>
        <p:nvSpPr>
          <p:cNvPr id="1661" name="Google Shape;1661;p19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2" name="Google Shape;1662;p195"/>
          <p:cNvPicPr preferRelativeResize="0"/>
          <p:nvPr/>
        </p:nvPicPr>
        <p:blipFill rotWithShape="1">
          <a:blip r:embed="rId4">
            <a:alphaModFix/>
          </a:blip>
          <a:srcRect/>
          <a:stretch/>
        </p:blipFill>
        <p:spPr>
          <a:xfrm>
            <a:off x="424771" y="2070854"/>
            <a:ext cx="8338331" cy="3251716"/>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19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669" name="Google Shape;1669;p19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197"/>
          <p:cNvSpPr txBox="1">
            <a:spLocks noGrp="1"/>
          </p:cNvSpPr>
          <p:nvPr>
            <p:ph type="subTitle" idx="1"/>
          </p:nvPr>
        </p:nvSpPr>
        <p:spPr>
          <a:xfrm>
            <a:off x="1527965" y="222126"/>
            <a:ext cx="7330273" cy="117535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Transformer</a:t>
            </a:r>
            <a:r>
              <a:rPr lang="en-US" b="1">
                <a:solidFill>
                  <a:schemeClr val="dk1"/>
                </a:solidFill>
              </a:rPr>
              <a:t>: </a:t>
            </a:r>
            <a:r>
              <a:rPr lang="en-US">
                <a:solidFill>
                  <a:schemeClr val="dk1"/>
                </a:solidFill>
              </a:rPr>
              <a:t>changes the voltage of an alternating current</a:t>
            </a:r>
            <a:endParaRPr/>
          </a:p>
        </p:txBody>
      </p:sp>
      <p:pic>
        <p:nvPicPr>
          <p:cNvPr id="1676" name="Google Shape;1676;p197"/>
          <p:cNvPicPr preferRelativeResize="0"/>
          <p:nvPr/>
        </p:nvPicPr>
        <p:blipFill rotWithShape="1">
          <a:blip r:embed="rId3">
            <a:alphaModFix/>
          </a:blip>
          <a:srcRect/>
          <a:stretch/>
        </p:blipFill>
        <p:spPr>
          <a:xfrm>
            <a:off x="424771" y="2346900"/>
            <a:ext cx="8338331" cy="3251716"/>
          </a:xfrm>
          <a:prstGeom prst="rect">
            <a:avLst/>
          </a:prstGeom>
          <a:noFill/>
          <a:ln>
            <a:noFill/>
          </a:ln>
        </p:spPr>
      </p:pic>
      <p:sp>
        <p:nvSpPr>
          <p:cNvPr id="1677" name="Google Shape;1677;p19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198"/>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Step-Up</a:t>
            </a:r>
            <a:endParaRPr sz="1400" b="0" i="0" u="none" strike="noStrike" cap="none">
              <a:solidFill>
                <a:srgbClr val="000000"/>
              </a:solidFill>
              <a:latin typeface="Arial"/>
              <a:ea typeface="Arial"/>
              <a:cs typeface="Arial"/>
              <a:sym typeface="Arial"/>
            </a:endParaRPr>
          </a:p>
        </p:txBody>
      </p:sp>
      <p:pic>
        <p:nvPicPr>
          <p:cNvPr id="1684" name="Google Shape;1684;p198" descr="series.jpg"/>
          <p:cNvPicPr preferRelativeResize="0"/>
          <p:nvPr/>
        </p:nvPicPr>
        <p:blipFill rotWithShape="1">
          <a:blip r:embed="rId3">
            <a:alphaModFix/>
          </a:blip>
          <a:srcRect l="-344" r="-344"/>
          <a:stretch/>
        </p:blipFill>
        <p:spPr>
          <a:xfrm>
            <a:off x="424771" y="1670257"/>
            <a:ext cx="8229600" cy="4525963"/>
          </a:xfrm>
          <a:prstGeom prst="rect">
            <a:avLst/>
          </a:prstGeom>
          <a:noFill/>
          <a:ln>
            <a:noFill/>
          </a:ln>
        </p:spPr>
      </p:pic>
      <p:sp>
        <p:nvSpPr>
          <p:cNvPr id="1685" name="Google Shape;1685;p19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199"/>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Step-Down</a:t>
            </a:r>
            <a:endParaRPr sz="1400" b="0" i="0" u="none" strike="noStrike" cap="none">
              <a:solidFill>
                <a:srgbClr val="000000"/>
              </a:solidFill>
              <a:latin typeface="Arial"/>
              <a:ea typeface="Arial"/>
              <a:cs typeface="Arial"/>
              <a:sym typeface="Arial"/>
            </a:endParaRPr>
          </a:p>
        </p:txBody>
      </p:sp>
      <p:pic>
        <p:nvPicPr>
          <p:cNvPr id="1692" name="Google Shape;1692;p199" descr="series.jpg"/>
          <p:cNvPicPr preferRelativeResize="0"/>
          <p:nvPr/>
        </p:nvPicPr>
        <p:blipFill rotWithShape="1">
          <a:blip r:embed="rId3">
            <a:alphaModFix/>
          </a:blip>
          <a:srcRect l="-344" r="-344"/>
          <a:stretch/>
        </p:blipFill>
        <p:spPr>
          <a:xfrm>
            <a:off x="424771" y="1670257"/>
            <a:ext cx="8229600" cy="4525963"/>
          </a:xfrm>
          <a:prstGeom prst="rect">
            <a:avLst/>
          </a:prstGeom>
          <a:noFill/>
          <a:ln>
            <a:noFill/>
          </a:ln>
        </p:spPr>
      </p:pic>
      <p:sp>
        <p:nvSpPr>
          <p:cNvPr id="1693" name="Google Shape;1693;p19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20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201"/>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1701" name="Google Shape;1701;p201"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6" name="Google Shape;256;p1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57" name="Google Shape;257;p19"/>
          <p:cNvPicPr preferRelativeResize="0"/>
          <p:nvPr/>
        </p:nvPicPr>
        <p:blipFill rotWithShape="1">
          <a:blip r:embed="rId5">
            <a:alphaModFix/>
          </a:blip>
          <a:srcRect/>
          <a:stretch/>
        </p:blipFill>
        <p:spPr>
          <a:xfrm>
            <a:off x="2441283" y="602166"/>
            <a:ext cx="4263630" cy="5747944"/>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6" descr="IEP Translation – Communication from OSEP regarding the ..."/>
          <p:cNvPicPr preferRelativeResize="0"/>
          <p:nvPr/>
        </p:nvPicPr>
        <p:blipFill rotWithShape="1">
          <a:blip r:embed="rId3">
            <a:alphaModFix/>
          </a:blip>
          <a:srcRect/>
          <a:stretch/>
        </p:blipFill>
        <p:spPr>
          <a:xfrm>
            <a:off x="2237224" y="905274"/>
            <a:ext cx="5153303" cy="904494"/>
          </a:xfrm>
          <a:prstGeom prst="rect">
            <a:avLst/>
          </a:prstGeom>
          <a:noFill/>
          <a:ln>
            <a:noFill/>
          </a:ln>
        </p:spPr>
      </p:pic>
      <p:pic>
        <p:nvPicPr>
          <p:cNvPr id="801" name="Google Shape;801;p7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02" name="Google Shape;802;p76"/>
          <p:cNvPicPr preferRelativeResize="0"/>
          <p:nvPr/>
        </p:nvPicPr>
        <p:blipFill rotWithShape="1">
          <a:blip r:embed="rId5">
            <a:alphaModFix/>
          </a:blip>
          <a:srcRect/>
          <a:stretch/>
        </p:blipFill>
        <p:spPr>
          <a:xfrm>
            <a:off x="1323859" y="4183307"/>
            <a:ext cx="6980031" cy="1289764"/>
          </a:xfrm>
          <a:prstGeom prst="rect">
            <a:avLst/>
          </a:prstGeom>
          <a:noFill/>
          <a:ln>
            <a:noFill/>
          </a:ln>
        </p:spPr>
      </p:pic>
      <p:sp>
        <p:nvSpPr>
          <p:cNvPr id="803" name="Google Shape;803;p7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04" name="Google Shape;804;p7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266092" y="211015"/>
            <a:ext cx="7054516" cy="17235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Direct Current</a:t>
            </a:r>
            <a:endParaRPr sz="8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p:cNvPicPr preferRelativeResize="0"/>
          <p:nvPr/>
        </p:nvPicPr>
        <p:blipFill rotWithShape="1">
          <a:blip r:embed="rId3">
            <a:alphaModFix/>
          </a:blip>
          <a:srcRect/>
          <a:stretch/>
        </p:blipFill>
        <p:spPr>
          <a:xfrm>
            <a:off x="2775555" y="1772653"/>
            <a:ext cx="3440490" cy="46382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4" name="Google Shape;264;p2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65" name="Google Shape;265;p20" descr="mazon.com: USB Cord Cable for HP Deskjet Printers - 3512 3522 ..."/>
          <p:cNvPicPr preferRelativeResize="0"/>
          <p:nvPr/>
        </p:nvPicPr>
        <p:blipFill rotWithShape="1">
          <a:blip r:embed="rId5">
            <a:alphaModFix/>
          </a:blip>
          <a:srcRect/>
          <a:stretch/>
        </p:blipFill>
        <p:spPr>
          <a:xfrm>
            <a:off x="1470460" y="367615"/>
            <a:ext cx="6333893" cy="63338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p:nvPr/>
        </p:nvSpPr>
        <p:spPr>
          <a:xfrm>
            <a:off x="896472" y="412064"/>
            <a:ext cx="801444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example of direct current?</a:t>
            </a:r>
            <a:endParaRPr sz="1400" b="0" i="0" u="none" strike="noStrike" cap="none">
              <a:solidFill>
                <a:srgbClr val="000000"/>
              </a:solidFill>
              <a:latin typeface="Arial"/>
              <a:ea typeface="Arial"/>
              <a:cs typeface="Arial"/>
              <a:sym typeface="Arial"/>
            </a:endParaRPr>
          </a:p>
        </p:txBody>
      </p:sp>
      <p:sp>
        <p:nvSpPr>
          <p:cNvPr id="278" name="Google Shape;278;p2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22"/>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p:nvPr/>
        </p:nvSpPr>
        <p:spPr>
          <a:xfrm>
            <a:off x="2301072" y="693336"/>
            <a:ext cx="460939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286" name="Google Shape;286;p2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24" descr="cience, Technology, Engineering and Math, Oh My! We Need STEM ..."/>
          <p:cNvPicPr preferRelativeResize="0"/>
          <p:nvPr/>
        </p:nvPicPr>
        <p:blipFill rotWithShape="1">
          <a:blip r:embed="rId4">
            <a:alphaModFix/>
          </a:blip>
          <a:srcRect/>
          <a:stretch/>
        </p:blipFill>
        <p:spPr>
          <a:xfrm>
            <a:off x="1251630" y="2202801"/>
            <a:ext cx="6640737" cy="3459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p:nvPr/>
        </p:nvSpPr>
        <p:spPr>
          <a:xfrm>
            <a:off x="735230" y="609848"/>
            <a:ext cx="808604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this demonstration, what did you notice about direct current?</a:t>
            </a:r>
            <a:endParaRPr sz="1400" b="0" i="0" u="none" strike="noStrike" cap="none">
              <a:solidFill>
                <a:srgbClr val="000000"/>
              </a:solidFill>
              <a:latin typeface="Arial"/>
              <a:ea typeface="Arial"/>
              <a:cs typeface="Arial"/>
              <a:sym typeface="Arial"/>
            </a:endParaRPr>
          </a:p>
        </p:txBody>
      </p:sp>
      <p:sp>
        <p:nvSpPr>
          <p:cNvPr id="300" name="Google Shape;300;p2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26" descr="cience, Technology, Engineering and Math, Oh My! We Need STEM ..."/>
          <p:cNvPicPr preferRelativeResize="0"/>
          <p:nvPr/>
        </p:nvPicPr>
        <p:blipFill rotWithShape="1">
          <a:blip r:embed="rId4">
            <a:alphaModFix/>
          </a:blip>
          <a:srcRect/>
          <a:stretch/>
        </p:blipFill>
        <p:spPr>
          <a:xfrm>
            <a:off x="1251630" y="2202801"/>
            <a:ext cx="6640737" cy="34591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p:nvPr/>
        </p:nvSpPr>
        <p:spPr>
          <a:xfrm>
            <a:off x="2334624" y="619187"/>
            <a:ext cx="44747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direct current?</a:t>
            </a:r>
            <a:endParaRPr sz="3600" b="0" i="0" u="none" strike="noStrike" cap="none">
              <a:solidFill>
                <a:schemeClr val="dk1"/>
              </a:solidFill>
              <a:latin typeface="Calibri"/>
              <a:ea typeface="Calibri"/>
              <a:cs typeface="Calibri"/>
              <a:sym typeface="Calibri"/>
            </a:endParaRPr>
          </a:p>
        </p:txBody>
      </p:sp>
      <p:sp>
        <p:nvSpPr>
          <p:cNvPr id="308" name="Google Shape;308;p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27"/>
          <p:cNvPicPr preferRelativeResize="0"/>
          <p:nvPr/>
        </p:nvPicPr>
        <p:blipFill rotWithShape="1">
          <a:blip r:embed="rId4">
            <a:alphaModFix/>
          </a:blip>
          <a:srcRect/>
          <a:stretch/>
        </p:blipFill>
        <p:spPr>
          <a:xfrm>
            <a:off x="2926219" y="1837640"/>
            <a:ext cx="3195310" cy="43077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316" name="Google Shape;316;p28"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a:spLocks noGrp="1"/>
          </p:cNvSpPr>
          <p:nvPr>
            <p:ph type="ctrTitle"/>
          </p:nvPr>
        </p:nvSpPr>
        <p:spPr>
          <a:xfrm>
            <a:off x="966976" y="367615"/>
            <a:ext cx="7605544"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pic>
        <p:nvPicPr>
          <p:cNvPr id="323" name="Google Shape;323;p29"/>
          <p:cNvPicPr preferRelativeResize="0"/>
          <p:nvPr/>
        </p:nvPicPr>
        <p:blipFill rotWithShape="1">
          <a:blip r:embed="rId3">
            <a:alphaModFix/>
          </a:blip>
          <a:srcRect/>
          <a:stretch/>
        </p:blipFill>
        <p:spPr>
          <a:xfrm>
            <a:off x="2926219" y="1837640"/>
            <a:ext cx="3195310" cy="4307706"/>
          </a:xfrm>
          <a:prstGeom prst="rect">
            <a:avLst/>
          </a:prstGeom>
          <a:noFill/>
          <a:ln>
            <a:noFill/>
          </a:ln>
        </p:spPr>
      </p:pic>
      <p:sp>
        <p:nvSpPr>
          <p:cNvPr id="324" name="Google Shape;324;p29"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331" name="Google Shape;331;p30"/>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Direct Current</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(Phet)</a:t>
            </a:r>
            <a:endParaRPr sz="1400" b="0" i="0" u="none" strike="noStrike" cap="none">
              <a:solidFill>
                <a:srgbClr val="000000"/>
              </a:solidFill>
              <a:latin typeface="Arial"/>
              <a:ea typeface="Arial"/>
              <a:cs typeface="Arial"/>
              <a:sym typeface="Arial"/>
            </a:endParaRPr>
          </a:p>
        </p:txBody>
      </p:sp>
      <p:pic>
        <p:nvPicPr>
          <p:cNvPr id="332" name="Google Shape;332;p30"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333" name="Google Shape;333;p30"/>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for a simulation to deepen your understanding of direct current. </a:t>
            </a:r>
            <a:endParaRPr sz="1400" b="0" i="0" u="none" strike="noStrike" cap="none">
              <a:solidFill>
                <a:srgbClr val="000000"/>
              </a:solidFill>
              <a:latin typeface="Arial"/>
              <a:ea typeface="Arial"/>
              <a:cs typeface="Arial"/>
              <a:sym typeface="Arial"/>
            </a:endParaRPr>
          </a:p>
        </p:txBody>
      </p:sp>
      <p:sp>
        <p:nvSpPr>
          <p:cNvPr id="334" name="Google Shape;334;p30"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5" name="Google Shape;335;p30"/>
          <p:cNvPicPr preferRelativeResize="0"/>
          <p:nvPr/>
        </p:nvPicPr>
        <p:blipFill rotWithShape="1">
          <a:blip r:embed="rId6">
            <a:alphaModFix/>
          </a:blip>
          <a:srcRect/>
          <a:stretch/>
        </p:blipFill>
        <p:spPr>
          <a:xfrm>
            <a:off x="2916902" y="2679032"/>
            <a:ext cx="6089162" cy="3300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130" name="Google Shape;130;p3"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343" name="Google Shape;343;p31"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6" descr="IEP Translation – Communication from OSEP regarding the ..."/>
          <p:cNvPicPr preferRelativeResize="0"/>
          <p:nvPr/>
        </p:nvPicPr>
        <p:blipFill rotWithShape="1">
          <a:blip r:embed="rId3">
            <a:alphaModFix/>
          </a:blip>
          <a:srcRect/>
          <a:stretch/>
        </p:blipFill>
        <p:spPr>
          <a:xfrm>
            <a:off x="2237224" y="905274"/>
            <a:ext cx="5153303" cy="904494"/>
          </a:xfrm>
          <a:prstGeom prst="rect">
            <a:avLst/>
          </a:prstGeom>
          <a:noFill/>
          <a:ln>
            <a:noFill/>
          </a:ln>
        </p:spPr>
      </p:pic>
      <p:pic>
        <p:nvPicPr>
          <p:cNvPr id="801" name="Google Shape;801;p7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02" name="Google Shape;802;p76"/>
          <p:cNvPicPr preferRelativeResize="0"/>
          <p:nvPr/>
        </p:nvPicPr>
        <p:blipFill rotWithShape="1">
          <a:blip r:embed="rId5">
            <a:alphaModFix/>
          </a:blip>
          <a:srcRect/>
          <a:stretch/>
        </p:blipFill>
        <p:spPr>
          <a:xfrm>
            <a:off x="1323859" y="4183307"/>
            <a:ext cx="6980031" cy="1289764"/>
          </a:xfrm>
          <a:prstGeom prst="rect">
            <a:avLst/>
          </a:prstGeom>
          <a:noFill/>
          <a:ln>
            <a:noFill/>
          </a:ln>
        </p:spPr>
      </p:pic>
      <p:sp>
        <p:nvSpPr>
          <p:cNvPr id="803" name="Google Shape;803;p7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04" name="Google Shape;804;p7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34"/>
          <p:cNvGrpSpPr/>
          <p:nvPr/>
        </p:nvGrpSpPr>
        <p:grpSpPr>
          <a:xfrm>
            <a:off x="1505008" y="297180"/>
            <a:ext cx="5828913" cy="6262953"/>
            <a:chOff x="814636" y="0"/>
            <a:chExt cx="5828913" cy="6262953"/>
          </a:xfrm>
        </p:grpSpPr>
        <p:sp>
          <p:nvSpPr>
            <p:cNvPr id="365" name="Google Shape;365;p34"/>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4"/>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367" name="Google Shape;367;p34"/>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4"/>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4"/>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370" name="Google Shape;370;p34"/>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4"/>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373" name="Google Shape;373;p34"/>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4"/>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4"/>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376" name="Google Shape;376;p34"/>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4"/>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4"/>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379" name="Google Shape;379;p34"/>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4"/>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4"/>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382" name="Google Shape;382;p34"/>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83" name="Google Shape;383;p34"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384" name="Google Shape;384;p34"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385" name="Google Shape;385;p34"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386" name="Google Shape;386;p34"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387" name="Google Shape;387;p3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34"/>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p:nvPr/>
        </p:nvSpPr>
        <p:spPr>
          <a:xfrm>
            <a:off x="1462035" y="242943"/>
            <a:ext cx="7425291"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Alternating Current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3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3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397" name="Google Shape;397;p35"/>
          <p:cNvPicPr preferRelativeResize="0"/>
          <p:nvPr/>
        </p:nvPicPr>
        <p:blipFill rotWithShape="1">
          <a:blip r:embed="rId3">
            <a:alphaModFix/>
          </a:blip>
          <a:srcRect/>
          <a:stretch/>
        </p:blipFill>
        <p:spPr>
          <a:xfrm>
            <a:off x="1735314" y="1720271"/>
            <a:ext cx="5577119" cy="45259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6"/>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405" name="Google Shape;405;p36"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p:nvPr/>
        </p:nvSpPr>
        <p:spPr>
          <a:xfrm>
            <a:off x="838383" y="178573"/>
            <a:ext cx="8016859"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Electric Current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the movement of electrically charged particles</a:t>
            </a:r>
            <a:endParaRPr sz="3000" b="1" i="0" u="none" strike="noStrike" cap="none">
              <a:solidFill>
                <a:schemeClr val="dk1"/>
              </a:solidFill>
              <a:latin typeface="Calibri"/>
              <a:ea typeface="Calibri"/>
              <a:cs typeface="Calibri"/>
              <a:sym typeface="Calibri"/>
            </a:endParaRPr>
          </a:p>
        </p:txBody>
      </p:sp>
      <p:sp>
        <p:nvSpPr>
          <p:cNvPr id="418" name="Google Shape;418;p3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9" name="Google Shape;419;p38" descr="powerlines.jpg"/>
          <p:cNvPicPr preferRelativeResize="0"/>
          <p:nvPr/>
        </p:nvPicPr>
        <p:blipFill rotWithShape="1">
          <a:blip r:embed="rId4">
            <a:alphaModFix/>
          </a:blip>
          <a:srcRect l="-3072" r="-3070"/>
          <a:stretch/>
        </p:blipFill>
        <p:spPr>
          <a:xfrm>
            <a:off x="424771" y="1575110"/>
            <a:ext cx="8229600" cy="4525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9"/>
          <p:cNvSpPr txBox="1"/>
          <p:nvPr/>
        </p:nvSpPr>
        <p:spPr>
          <a:xfrm>
            <a:off x="817255" y="142294"/>
            <a:ext cx="7837116" cy="14144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Voltage</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the total energy needed to move a small electric charge along a path, divided by the size of the change</a:t>
            </a:r>
            <a:endParaRPr sz="2800" b="1" i="0" u="none" strike="noStrike" cap="none">
              <a:solidFill>
                <a:schemeClr val="dk1"/>
              </a:solidFill>
              <a:latin typeface="Calibri"/>
              <a:ea typeface="Calibri"/>
              <a:cs typeface="Calibri"/>
              <a:sym typeface="Calibri"/>
            </a:endParaRPr>
          </a:p>
        </p:txBody>
      </p:sp>
      <p:sp>
        <p:nvSpPr>
          <p:cNvPr id="426" name="Google Shape;426;p3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7" name="Google Shape;427;p39" descr="highvoltage.jpg"/>
          <p:cNvPicPr preferRelativeResize="0"/>
          <p:nvPr/>
        </p:nvPicPr>
        <p:blipFill rotWithShape="1">
          <a:blip r:embed="rId4">
            <a:alphaModFix/>
          </a:blip>
          <a:srcRect l="-10572" r="-10572"/>
          <a:stretch/>
        </p:blipFill>
        <p:spPr>
          <a:xfrm>
            <a:off x="424771" y="1727245"/>
            <a:ext cx="8229600" cy="45259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txBox="1"/>
          <p:nvPr/>
        </p:nvSpPr>
        <p:spPr>
          <a:xfrm>
            <a:off x="849542" y="288344"/>
            <a:ext cx="7989658" cy="7216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Series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an electric current follows only </a:t>
            </a:r>
            <a:r>
              <a:rPr lang="en-US" sz="2800">
                <a:solidFill>
                  <a:srgbClr val="0C0C0C"/>
                </a:solidFill>
                <a:latin typeface="Calibri"/>
                <a:ea typeface="Calibri"/>
                <a:cs typeface="Calibri"/>
                <a:sym typeface="Calibri"/>
              </a:rPr>
              <a:t>one</a:t>
            </a:r>
            <a:r>
              <a:rPr lang="en-US" sz="2800" b="0" i="0" u="none" strike="noStrike" cap="none">
                <a:solidFill>
                  <a:srgbClr val="0C0C0C"/>
                </a:solidFill>
                <a:latin typeface="Calibri"/>
                <a:ea typeface="Calibri"/>
                <a:cs typeface="Calibri"/>
                <a:sym typeface="Calibri"/>
              </a:rPr>
              <a:t> path</a:t>
            </a:r>
            <a:endParaRPr sz="2800" b="1" i="0" u="none" strike="noStrike" cap="none">
              <a:solidFill>
                <a:srgbClr val="FF0000"/>
              </a:solidFill>
              <a:latin typeface="Calibri"/>
              <a:ea typeface="Calibri"/>
              <a:cs typeface="Calibri"/>
              <a:sym typeface="Calibri"/>
            </a:endParaRPr>
          </a:p>
        </p:txBody>
      </p:sp>
      <p:sp>
        <p:nvSpPr>
          <p:cNvPr id="434" name="Google Shape;434;p4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 name="Google Shape;435;p40" descr="series.jpg"/>
          <p:cNvPicPr preferRelativeResize="0"/>
          <p:nvPr/>
        </p:nvPicPr>
        <p:blipFill rotWithShape="1">
          <a:blip r:embed="rId4">
            <a:alphaModFix/>
          </a:blip>
          <a:srcRect l="-344" r="-344"/>
          <a:stretch/>
        </p:blipFill>
        <p:spPr>
          <a:xfrm>
            <a:off x="424771" y="1496159"/>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txBox="1"/>
          <p:nvPr/>
        </p:nvSpPr>
        <p:spPr>
          <a:xfrm>
            <a:off x="849542" y="288344"/>
            <a:ext cx="7989658" cy="9468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Parallel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an electric current can follow multiple paths</a:t>
            </a:r>
            <a:endParaRPr sz="2800" b="1" i="0" u="none" strike="noStrike" cap="none">
              <a:solidFill>
                <a:srgbClr val="FF0000"/>
              </a:solidFill>
              <a:latin typeface="Calibri"/>
              <a:ea typeface="Calibri"/>
              <a:cs typeface="Calibri"/>
              <a:sym typeface="Calibri"/>
            </a:endParaRPr>
          </a:p>
        </p:txBody>
      </p:sp>
      <p:sp>
        <p:nvSpPr>
          <p:cNvPr id="442" name="Google Shape;442;p4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3" name="Google Shape;443;p41" descr="parallel.jpg"/>
          <p:cNvPicPr preferRelativeResize="0"/>
          <p:nvPr/>
        </p:nvPicPr>
        <p:blipFill rotWithShape="1">
          <a:blip r:embed="rId4">
            <a:alphaModFix/>
          </a:blip>
          <a:srcRect r="-8060"/>
          <a:stretch/>
        </p:blipFill>
        <p:spPr>
          <a:xfrm>
            <a:off x="2708997" y="1523586"/>
            <a:ext cx="3661833" cy="48181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ctrTitle"/>
          </p:nvPr>
        </p:nvSpPr>
        <p:spPr>
          <a:xfrm>
            <a:off x="966976" y="367615"/>
            <a:ext cx="7605544"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pic>
        <p:nvPicPr>
          <p:cNvPr id="450" name="Google Shape;450;p42"/>
          <p:cNvPicPr preferRelativeResize="0"/>
          <p:nvPr/>
        </p:nvPicPr>
        <p:blipFill rotWithShape="1">
          <a:blip r:embed="rId3">
            <a:alphaModFix/>
          </a:blip>
          <a:srcRect/>
          <a:stretch/>
        </p:blipFill>
        <p:spPr>
          <a:xfrm>
            <a:off x="2926219" y="1837640"/>
            <a:ext cx="3195310" cy="4307706"/>
          </a:xfrm>
          <a:prstGeom prst="rect">
            <a:avLst/>
          </a:prstGeom>
          <a:noFill/>
          <a:ln>
            <a:noFill/>
          </a:ln>
        </p:spPr>
      </p:pic>
      <p:sp>
        <p:nvSpPr>
          <p:cNvPr id="451" name="Google Shape;451;p4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txBox="1"/>
          <p:nvPr/>
        </p:nvSpPr>
        <p:spPr>
          <a:xfrm>
            <a:off x="989762" y="216922"/>
            <a:ext cx="782493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electric current?</a:t>
            </a:r>
            <a:endParaRPr sz="1400" b="0" i="0" u="none" strike="noStrike" cap="none">
              <a:solidFill>
                <a:srgbClr val="000000"/>
              </a:solidFill>
              <a:latin typeface="Arial"/>
              <a:ea typeface="Arial"/>
              <a:cs typeface="Arial"/>
              <a:sym typeface="Arial"/>
            </a:endParaRPr>
          </a:p>
        </p:txBody>
      </p:sp>
      <p:sp>
        <p:nvSpPr>
          <p:cNvPr id="464" name="Google Shape;464;p4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44" descr="powerlines.jpg"/>
          <p:cNvPicPr preferRelativeResize="0"/>
          <p:nvPr/>
        </p:nvPicPr>
        <p:blipFill rotWithShape="1">
          <a:blip r:embed="rId4">
            <a:alphaModFix/>
          </a:blip>
          <a:srcRect l="-3072" r="-3070"/>
          <a:stretch/>
        </p:blipFill>
        <p:spPr>
          <a:xfrm>
            <a:off x="424771" y="1575110"/>
            <a:ext cx="8229600" cy="45259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5"/>
          <p:cNvSpPr txBox="1"/>
          <p:nvPr/>
        </p:nvSpPr>
        <p:spPr>
          <a:xfrm>
            <a:off x="849542" y="0"/>
            <a:ext cx="7824937"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a series circuit, current follows ____ path(s) and in a parallel circuit, current follows ____ path(s).</a:t>
            </a:r>
            <a:endParaRPr sz="1400" b="0" i="0" u="none" strike="noStrike" cap="none">
              <a:solidFill>
                <a:srgbClr val="000000"/>
              </a:solidFill>
              <a:latin typeface="Arial"/>
              <a:ea typeface="Arial"/>
              <a:cs typeface="Arial"/>
              <a:sym typeface="Arial"/>
            </a:endParaRPr>
          </a:p>
        </p:txBody>
      </p:sp>
      <p:sp>
        <p:nvSpPr>
          <p:cNvPr id="472" name="Google Shape;472;p4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5"/>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p45"/>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p45" descr="parallel.jpg"/>
          <p:cNvPicPr preferRelativeResize="0"/>
          <p:nvPr/>
        </p:nvPicPr>
        <p:blipFill rotWithShape="1">
          <a:blip r:embed="rId4">
            <a:alphaModFix/>
          </a:blip>
          <a:srcRect r="-8060"/>
          <a:stretch/>
        </p:blipFill>
        <p:spPr>
          <a:xfrm>
            <a:off x="5217403" y="2149756"/>
            <a:ext cx="3112878" cy="4095890"/>
          </a:xfrm>
          <a:prstGeom prst="rect">
            <a:avLst/>
          </a:prstGeom>
          <a:noFill/>
          <a:ln>
            <a:noFill/>
          </a:ln>
        </p:spPr>
      </p:pic>
      <p:pic>
        <p:nvPicPr>
          <p:cNvPr id="476" name="Google Shape;476;p45" descr="series.jpg"/>
          <p:cNvPicPr preferRelativeResize="0"/>
          <p:nvPr/>
        </p:nvPicPr>
        <p:blipFill rotWithShape="1">
          <a:blip r:embed="rId5">
            <a:alphaModFix/>
          </a:blip>
          <a:srcRect l="-344" r="-344"/>
          <a:stretch/>
        </p:blipFill>
        <p:spPr>
          <a:xfrm>
            <a:off x="258168" y="3082814"/>
            <a:ext cx="4054420" cy="2229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d980f06406_0_8"/>
          <p:cNvSpPr txBox="1"/>
          <p:nvPr/>
        </p:nvSpPr>
        <p:spPr>
          <a:xfrm>
            <a:off x="849542" y="0"/>
            <a:ext cx="78249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a series circuit, current follows </a:t>
            </a:r>
            <a:r>
              <a:rPr lang="en-US" sz="3600" u="sng">
                <a:solidFill>
                  <a:srgbClr val="FF0000"/>
                </a:solidFill>
                <a:latin typeface="Calibri"/>
                <a:ea typeface="Calibri"/>
                <a:cs typeface="Calibri"/>
                <a:sym typeface="Calibri"/>
              </a:rPr>
              <a:t>one</a:t>
            </a:r>
            <a:r>
              <a:rPr lang="en-US" sz="3600" b="0" i="0" u="none" strike="noStrike" cap="none">
                <a:solidFill>
                  <a:schemeClr val="dk1"/>
                </a:solidFill>
                <a:latin typeface="Calibri"/>
                <a:ea typeface="Calibri"/>
                <a:cs typeface="Calibri"/>
                <a:sym typeface="Calibri"/>
              </a:rPr>
              <a:t> path(s) and in a parallel circuit, current follows </a:t>
            </a:r>
            <a:r>
              <a:rPr lang="en-US" sz="3600" u="sng">
                <a:solidFill>
                  <a:srgbClr val="FF0000"/>
                </a:solidFill>
                <a:latin typeface="Calibri"/>
                <a:ea typeface="Calibri"/>
                <a:cs typeface="Calibri"/>
                <a:sym typeface="Calibri"/>
              </a:rPr>
              <a:t>multiple</a:t>
            </a:r>
            <a:r>
              <a:rPr lang="en-US" sz="3600" b="0" i="0" u="none" strike="noStrike" cap="none">
                <a:solidFill>
                  <a:schemeClr val="dk1"/>
                </a:solidFill>
                <a:latin typeface="Calibri"/>
                <a:ea typeface="Calibri"/>
                <a:cs typeface="Calibri"/>
                <a:sym typeface="Calibri"/>
              </a:rPr>
              <a:t> path(s).</a:t>
            </a:r>
            <a:endParaRPr sz="1400" b="0" i="0" u="none" strike="noStrike" cap="none">
              <a:solidFill>
                <a:srgbClr val="000000"/>
              </a:solidFill>
              <a:latin typeface="Arial"/>
              <a:ea typeface="Arial"/>
              <a:cs typeface="Arial"/>
              <a:sym typeface="Arial"/>
            </a:endParaRPr>
          </a:p>
        </p:txBody>
      </p:sp>
      <p:sp>
        <p:nvSpPr>
          <p:cNvPr id="483" name="Google Shape;483;gd980f06406_0_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d980f06406_0_8"/>
          <p:cNvSpPr/>
          <p:nvPr/>
        </p:nvSpPr>
        <p:spPr>
          <a:xfrm>
            <a:off x="100485" y="1748413"/>
            <a:ext cx="4319400" cy="4892700"/>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5" name="Google Shape;485;gd980f06406_0_8"/>
          <p:cNvSpPr/>
          <p:nvPr/>
        </p:nvSpPr>
        <p:spPr>
          <a:xfrm>
            <a:off x="4614193" y="1748412"/>
            <a:ext cx="4319400" cy="4892700"/>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6" name="Google Shape;486;gd980f06406_0_8" descr="parallel.jpg"/>
          <p:cNvPicPr preferRelativeResize="0"/>
          <p:nvPr/>
        </p:nvPicPr>
        <p:blipFill rotWithShape="1">
          <a:blip r:embed="rId4">
            <a:alphaModFix/>
          </a:blip>
          <a:srcRect r="-8061"/>
          <a:stretch/>
        </p:blipFill>
        <p:spPr>
          <a:xfrm>
            <a:off x="5217403" y="2149756"/>
            <a:ext cx="3112878" cy="4095890"/>
          </a:xfrm>
          <a:prstGeom prst="rect">
            <a:avLst/>
          </a:prstGeom>
          <a:noFill/>
          <a:ln>
            <a:noFill/>
          </a:ln>
        </p:spPr>
      </p:pic>
      <p:pic>
        <p:nvPicPr>
          <p:cNvPr id="487" name="Google Shape;487;gd980f06406_0_8" descr="series.jpg"/>
          <p:cNvPicPr preferRelativeResize="0"/>
          <p:nvPr/>
        </p:nvPicPr>
        <p:blipFill rotWithShape="1">
          <a:blip r:embed="rId5">
            <a:alphaModFix/>
          </a:blip>
          <a:srcRect l="-342" r="-342"/>
          <a:stretch/>
        </p:blipFill>
        <p:spPr>
          <a:xfrm>
            <a:off x="258168" y="3082814"/>
            <a:ext cx="4054420" cy="2229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6"/>
          <p:cNvSpPr txBox="1"/>
          <p:nvPr/>
        </p:nvSpPr>
        <p:spPr>
          <a:xfrm>
            <a:off x="2334624" y="412064"/>
            <a:ext cx="44747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direct current?</a:t>
            </a:r>
            <a:endParaRPr sz="3600" b="0" i="0" u="none" strike="noStrike" cap="none">
              <a:solidFill>
                <a:schemeClr val="dk1"/>
              </a:solidFill>
              <a:latin typeface="Calibri"/>
              <a:ea typeface="Calibri"/>
              <a:cs typeface="Calibri"/>
              <a:sym typeface="Calibri"/>
            </a:endParaRPr>
          </a:p>
        </p:txBody>
      </p:sp>
      <p:sp>
        <p:nvSpPr>
          <p:cNvPr id="494" name="Google Shape;494;p4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5" name="Google Shape;495;p46"/>
          <p:cNvPicPr preferRelativeResize="0"/>
          <p:nvPr/>
        </p:nvPicPr>
        <p:blipFill rotWithShape="1">
          <a:blip r:embed="rId4">
            <a:alphaModFix/>
          </a:blip>
          <a:srcRect/>
          <a:stretch/>
        </p:blipFill>
        <p:spPr>
          <a:xfrm>
            <a:off x="2797882" y="1597008"/>
            <a:ext cx="3195310" cy="43077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p:nvPr/>
        </p:nvSpPr>
        <p:spPr>
          <a:xfrm>
            <a:off x="1077806" y="1232964"/>
            <a:ext cx="698838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Alternating Current</a:t>
            </a:r>
            <a:endParaRPr sz="6600" b="1" i="0" u="none" strike="noStrike" cap="none">
              <a:solidFill>
                <a:schemeClr val="dk1"/>
              </a:solidFill>
              <a:latin typeface="Calibri"/>
              <a:ea typeface="Calibri"/>
              <a:cs typeface="Calibri"/>
              <a:sym typeface="Calibri"/>
            </a:endParaRPr>
          </a:p>
        </p:txBody>
      </p:sp>
      <p:sp>
        <p:nvSpPr>
          <p:cNvPr id="502" name="Google Shape;502;p4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 name="Google Shape;503;p4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ctrTitle"/>
          </p:nvPr>
        </p:nvSpPr>
        <p:spPr>
          <a:xfrm>
            <a:off x="1475873" y="272025"/>
            <a:ext cx="7363767"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Alternating Current</a:t>
            </a:r>
            <a:r>
              <a:rPr lang="en-US" sz="3400" b="1"/>
              <a:t>: </a:t>
            </a:r>
            <a:r>
              <a:rPr lang="en-US" sz="3400"/>
              <a:t>reverses direction in a regular pattern</a:t>
            </a:r>
            <a:endParaRPr sz="3400" b="1"/>
          </a:p>
        </p:txBody>
      </p:sp>
      <p:sp>
        <p:nvSpPr>
          <p:cNvPr id="510" name="Google Shape;510;p4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1" name="Google Shape;511;p48"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512" name="Google Shape;512;p48"/>
          <p:cNvPicPr preferRelativeResize="0"/>
          <p:nvPr/>
        </p:nvPicPr>
        <p:blipFill rotWithShape="1">
          <a:blip r:embed="rId5">
            <a:alphaModFix/>
          </a:blip>
          <a:srcRect/>
          <a:stretch/>
        </p:blipFill>
        <p:spPr>
          <a:xfrm>
            <a:off x="1783440" y="1948577"/>
            <a:ext cx="5577119" cy="452596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838383" y="178573"/>
            <a:ext cx="8016859"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Electric Current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the movement of electrically charged particles</a:t>
            </a:r>
            <a:endParaRPr sz="3000" b="1" i="0" u="none" strike="noStrike" cap="none">
              <a:solidFill>
                <a:schemeClr val="dk1"/>
              </a:solidFill>
              <a:latin typeface="Calibri"/>
              <a:ea typeface="Calibri"/>
              <a:cs typeface="Calibri"/>
              <a:sym typeface="Calibri"/>
            </a:endParaRPr>
          </a:p>
        </p:txBody>
      </p:sp>
      <p:sp>
        <p:nvSpPr>
          <p:cNvPr id="143" name="Google Shape;14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5" descr="powerlines.jpg"/>
          <p:cNvPicPr preferRelativeResize="0"/>
          <p:nvPr/>
        </p:nvPicPr>
        <p:blipFill rotWithShape="1">
          <a:blip r:embed="rId4">
            <a:alphaModFix/>
          </a:blip>
          <a:srcRect l="-3072" r="-3070"/>
          <a:stretch/>
        </p:blipFill>
        <p:spPr>
          <a:xfrm>
            <a:off x="424771" y="1575110"/>
            <a:ext cx="8229600" cy="45259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0"/>
          <p:cNvSpPr txBox="1"/>
          <p:nvPr/>
        </p:nvSpPr>
        <p:spPr>
          <a:xfrm>
            <a:off x="1171074" y="282732"/>
            <a:ext cx="750770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alternating current?</a:t>
            </a:r>
            <a:endParaRPr sz="1400" b="0" i="0" u="none" strike="noStrike" cap="none">
              <a:solidFill>
                <a:srgbClr val="000000"/>
              </a:solidFill>
              <a:latin typeface="Arial"/>
              <a:ea typeface="Arial"/>
              <a:cs typeface="Arial"/>
              <a:sym typeface="Arial"/>
            </a:endParaRPr>
          </a:p>
        </p:txBody>
      </p:sp>
      <p:sp>
        <p:nvSpPr>
          <p:cNvPr id="525" name="Google Shape;525;p5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6" name="Google Shape;526;p50"/>
          <p:cNvPicPr preferRelativeResize="0"/>
          <p:nvPr/>
        </p:nvPicPr>
        <p:blipFill rotWithShape="1">
          <a:blip r:embed="rId4">
            <a:alphaModFix/>
          </a:blip>
          <a:srcRect/>
          <a:stretch/>
        </p:blipFill>
        <p:spPr>
          <a:xfrm>
            <a:off x="1765511" y="1446553"/>
            <a:ext cx="5577119" cy="45259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3" name="Google Shape;533;p51"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0" name="Google Shape;540;p52"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541" name="Google Shape;541;p52"/>
          <p:cNvPicPr preferRelativeResize="0"/>
          <p:nvPr/>
        </p:nvPicPr>
        <p:blipFill rotWithShape="1">
          <a:blip r:embed="rId5">
            <a:alphaModFix/>
          </a:blip>
          <a:srcRect/>
          <a:stretch/>
        </p:blipFill>
        <p:spPr>
          <a:xfrm>
            <a:off x="1448725" y="748601"/>
            <a:ext cx="6299810" cy="58226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8" name="Google Shape;548;p5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549" name="Google Shape;549;p53"/>
          <p:cNvPicPr preferRelativeResize="0"/>
          <p:nvPr/>
        </p:nvPicPr>
        <p:blipFill rotWithShape="1">
          <a:blip r:embed="rId5">
            <a:alphaModFix/>
          </a:blip>
          <a:srcRect/>
          <a:stretch/>
        </p:blipFill>
        <p:spPr>
          <a:xfrm>
            <a:off x="641684" y="1360054"/>
            <a:ext cx="7694342" cy="453700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6" name="Google Shape;556;p54"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557" name="Google Shape;557;p54"/>
          <p:cNvPicPr preferRelativeResize="0"/>
          <p:nvPr/>
        </p:nvPicPr>
        <p:blipFill rotWithShape="1">
          <a:blip r:embed="rId5">
            <a:alphaModFix/>
          </a:blip>
          <a:srcRect/>
          <a:stretch/>
        </p:blipFill>
        <p:spPr>
          <a:xfrm>
            <a:off x="1220010" y="748601"/>
            <a:ext cx="6892209" cy="559318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6"/>
          <p:cNvSpPr txBox="1"/>
          <p:nvPr/>
        </p:nvSpPr>
        <p:spPr>
          <a:xfrm>
            <a:off x="1171074" y="282732"/>
            <a:ext cx="750770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example of alternating current?</a:t>
            </a:r>
            <a:endParaRPr sz="1400" b="0" i="0" u="none" strike="noStrike" cap="none">
              <a:solidFill>
                <a:srgbClr val="000000"/>
              </a:solidFill>
              <a:latin typeface="Arial"/>
              <a:ea typeface="Arial"/>
              <a:cs typeface="Arial"/>
              <a:sym typeface="Arial"/>
            </a:endParaRPr>
          </a:p>
        </p:txBody>
      </p:sp>
      <p:sp>
        <p:nvSpPr>
          <p:cNvPr id="570" name="Google Shape;570;p5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1" name="Google Shape;571;p56"/>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0"/>
          <p:cNvSpPr txBox="1"/>
          <p:nvPr/>
        </p:nvSpPr>
        <p:spPr>
          <a:xfrm>
            <a:off x="1171074" y="282732"/>
            <a:ext cx="750770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electrical current do most generators create?</a:t>
            </a:r>
            <a:endParaRPr sz="1400" b="0" i="0" u="none" strike="noStrike" cap="none">
              <a:solidFill>
                <a:srgbClr val="000000"/>
              </a:solidFill>
              <a:latin typeface="Arial"/>
              <a:ea typeface="Arial"/>
              <a:cs typeface="Arial"/>
              <a:sym typeface="Arial"/>
            </a:endParaRPr>
          </a:p>
        </p:txBody>
      </p:sp>
      <p:sp>
        <p:nvSpPr>
          <p:cNvPr id="578" name="Google Shape;578;p6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9" name="Google Shape;579;p60"/>
          <p:cNvPicPr preferRelativeResize="0"/>
          <p:nvPr/>
        </p:nvPicPr>
        <p:blipFill rotWithShape="1">
          <a:blip r:embed="rId4">
            <a:alphaModFix/>
          </a:blip>
          <a:srcRect/>
          <a:stretch/>
        </p:blipFill>
        <p:spPr>
          <a:xfrm>
            <a:off x="1925052" y="1657491"/>
            <a:ext cx="5021377" cy="464106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1"/>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alternating current and direct current?</a:t>
            </a:r>
            <a:endParaRPr sz="3600" b="0" i="0" u="none" strike="noStrike" cap="none">
              <a:solidFill>
                <a:schemeClr val="dk1"/>
              </a:solidFill>
              <a:latin typeface="Calibri"/>
              <a:ea typeface="Calibri"/>
              <a:cs typeface="Calibri"/>
              <a:sym typeface="Calibri"/>
            </a:endParaRPr>
          </a:p>
        </p:txBody>
      </p:sp>
      <p:sp>
        <p:nvSpPr>
          <p:cNvPr id="586" name="Google Shape;586;p6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61"/>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61"/>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61"/>
          <p:cNvPicPr preferRelativeResize="0"/>
          <p:nvPr/>
        </p:nvPicPr>
        <p:blipFill rotWithShape="1">
          <a:blip r:embed="rId4">
            <a:alphaModFix/>
          </a:blip>
          <a:srcRect/>
          <a:stretch/>
        </p:blipFill>
        <p:spPr>
          <a:xfrm>
            <a:off x="275483" y="2671060"/>
            <a:ext cx="3975676" cy="3226354"/>
          </a:xfrm>
          <a:prstGeom prst="rect">
            <a:avLst/>
          </a:prstGeom>
          <a:noFill/>
          <a:ln>
            <a:noFill/>
          </a:ln>
        </p:spPr>
      </p:pic>
      <p:pic>
        <p:nvPicPr>
          <p:cNvPr id="590" name="Google Shape;590;p61"/>
          <p:cNvPicPr preferRelativeResize="0"/>
          <p:nvPr/>
        </p:nvPicPr>
        <p:blipFill rotWithShape="1">
          <a:blip r:embed="rId5">
            <a:alphaModFix/>
          </a:blip>
          <a:srcRect/>
          <a:stretch/>
        </p:blipFill>
        <p:spPr>
          <a:xfrm>
            <a:off x="5176187" y="2040891"/>
            <a:ext cx="3195310" cy="430770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97" name="Google Shape;597;p6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817255" y="142294"/>
            <a:ext cx="7837116" cy="14144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Voltage</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the total energy needed to move a small electric charge along a path, divided by the size of the change</a:t>
            </a:r>
            <a:endParaRPr sz="2800" b="1" i="0" u="none" strike="noStrike" cap="none">
              <a:solidFill>
                <a:schemeClr val="dk1"/>
              </a:solidFill>
              <a:latin typeface="Calibri"/>
              <a:ea typeface="Calibri"/>
              <a:cs typeface="Calibri"/>
              <a:sym typeface="Calibri"/>
            </a:endParaRPr>
          </a:p>
        </p:txBody>
      </p:sp>
      <p:sp>
        <p:nvSpPr>
          <p:cNvPr id="151" name="Google Shape;151;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 name="Google Shape;152;p6" descr="highvoltage.jpg"/>
          <p:cNvPicPr preferRelativeResize="0"/>
          <p:nvPr/>
        </p:nvPicPr>
        <p:blipFill rotWithShape="1">
          <a:blip r:embed="rId4">
            <a:alphaModFix/>
          </a:blip>
          <a:srcRect l="-10572" r="-10572"/>
          <a:stretch/>
        </p:blipFill>
        <p:spPr>
          <a:xfrm>
            <a:off x="424771" y="1727245"/>
            <a:ext cx="8229600" cy="4525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3"/>
          <p:cNvSpPr txBox="1">
            <a:spLocks noGrp="1"/>
          </p:cNvSpPr>
          <p:nvPr>
            <p:ph type="ctrTitle"/>
          </p:nvPr>
        </p:nvSpPr>
        <p:spPr>
          <a:xfrm>
            <a:off x="1475873" y="272025"/>
            <a:ext cx="7363767"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Alternating Current</a:t>
            </a:r>
            <a:r>
              <a:rPr lang="en-US" sz="3400" b="1"/>
              <a:t>: </a:t>
            </a:r>
            <a:r>
              <a:rPr lang="en-US" sz="3400"/>
              <a:t>reverses direction in a regular pattern</a:t>
            </a:r>
            <a:endParaRPr sz="3400" b="1"/>
          </a:p>
        </p:txBody>
      </p:sp>
      <p:pic>
        <p:nvPicPr>
          <p:cNvPr id="604" name="Google Shape;604;p63"/>
          <p:cNvPicPr preferRelativeResize="0"/>
          <p:nvPr/>
        </p:nvPicPr>
        <p:blipFill rotWithShape="1">
          <a:blip r:embed="rId3">
            <a:alphaModFix/>
          </a:blip>
          <a:srcRect/>
          <a:stretch/>
        </p:blipFill>
        <p:spPr>
          <a:xfrm>
            <a:off x="1783440" y="1948577"/>
            <a:ext cx="5577119" cy="4525963"/>
          </a:xfrm>
          <a:prstGeom prst="rect">
            <a:avLst/>
          </a:prstGeom>
          <a:noFill/>
          <a:ln>
            <a:noFill/>
          </a:ln>
        </p:spPr>
      </p:pic>
      <p:sp>
        <p:nvSpPr>
          <p:cNvPr id="605" name="Google Shape;605;p63"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4"/>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612" name="Google Shape;612;p64"/>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Alternating Current</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(PHet)</a:t>
            </a:r>
            <a:endParaRPr sz="1400" b="0" i="0" u="none" strike="noStrike" cap="none">
              <a:solidFill>
                <a:srgbClr val="000000"/>
              </a:solidFill>
              <a:latin typeface="Arial"/>
              <a:ea typeface="Arial"/>
              <a:cs typeface="Arial"/>
              <a:sym typeface="Arial"/>
            </a:endParaRPr>
          </a:p>
        </p:txBody>
      </p:sp>
      <p:pic>
        <p:nvPicPr>
          <p:cNvPr id="613" name="Google Shape;613;p64"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614" name="Google Shape;614;p64"/>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for a simulation to deepen your understanding of alternating current. </a:t>
            </a:r>
            <a:endParaRPr sz="1400" b="0" i="0" u="none" strike="noStrike" cap="none">
              <a:solidFill>
                <a:srgbClr val="000000"/>
              </a:solidFill>
              <a:latin typeface="Arial"/>
              <a:ea typeface="Arial"/>
              <a:cs typeface="Arial"/>
              <a:sym typeface="Arial"/>
            </a:endParaRPr>
          </a:p>
        </p:txBody>
      </p:sp>
      <p:sp>
        <p:nvSpPr>
          <p:cNvPr id="615" name="Google Shape;615;p64" descr="Laptop"/>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6" name="Google Shape;616;p64"/>
          <p:cNvPicPr preferRelativeResize="0"/>
          <p:nvPr/>
        </p:nvPicPr>
        <p:blipFill rotWithShape="1">
          <a:blip r:embed="rId6">
            <a:alphaModFix/>
          </a:blip>
          <a:srcRect/>
          <a:stretch/>
        </p:blipFill>
        <p:spPr>
          <a:xfrm>
            <a:off x="2819885" y="2681615"/>
            <a:ext cx="6109323" cy="33110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65"/>
          <p:cNvSpPr txBox="1"/>
          <p:nvPr/>
        </p:nvSpPr>
        <p:spPr>
          <a:xfrm>
            <a:off x="722555" y="83361"/>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beneficial to us through generators, motors, and transformers?</a:t>
            </a:r>
            <a:endParaRPr sz="3000" b="0" i="0" u="none" strike="noStrike" cap="none">
              <a:solidFill>
                <a:schemeClr val="dk1"/>
              </a:solidFill>
              <a:latin typeface="Calibri"/>
              <a:ea typeface="Calibri"/>
              <a:cs typeface="Calibri"/>
              <a:sym typeface="Calibri"/>
            </a:endParaRPr>
          </a:p>
        </p:txBody>
      </p:sp>
      <p:pic>
        <p:nvPicPr>
          <p:cNvPr id="624" name="Google Shape;624;p65"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6"/>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6" descr="IEP Translation – Communication from OSEP regarding the ..."/>
          <p:cNvPicPr preferRelativeResize="0"/>
          <p:nvPr/>
        </p:nvPicPr>
        <p:blipFill rotWithShape="1">
          <a:blip r:embed="rId3">
            <a:alphaModFix/>
          </a:blip>
          <a:srcRect/>
          <a:stretch/>
        </p:blipFill>
        <p:spPr>
          <a:xfrm>
            <a:off x="2237224" y="905274"/>
            <a:ext cx="5153303" cy="904494"/>
          </a:xfrm>
          <a:prstGeom prst="rect">
            <a:avLst/>
          </a:prstGeom>
          <a:noFill/>
          <a:ln>
            <a:noFill/>
          </a:ln>
        </p:spPr>
      </p:pic>
      <p:pic>
        <p:nvPicPr>
          <p:cNvPr id="801" name="Google Shape;801;p7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02" name="Google Shape;802;p76"/>
          <p:cNvPicPr preferRelativeResize="0"/>
          <p:nvPr/>
        </p:nvPicPr>
        <p:blipFill rotWithShape="1">
          <a:blip r:embed="rId5">
            <a:alphaModFix/>
          </a:blip>
          <a:srcRect/>
          <a:stretch/>
        </p:blipFill>
        <p:spPr>
          <a:xfrm>
            <a:off x="1323859" y="4183307"/>
            <a:ext cx="6980031" cy="1289764"/>
          </a:xfrm>
          <a:prstGeom prst="rect">
            <a:avLst/>
          </a:prstGeom>
          <a:noFill/>
          <a:ln>
            <a:noFill/>
          </a:ln>
        </p:spPr>
      </p:pic>
      <p:sp>
        <p:nvSpPr>
          <p:cNvPr id="803" name="Google Shape;803;p7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04" name="Google Shape;804;p7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45" name="Google Shape;645;p68"/>
          <p:cNvGrpSpPr/>
          <p:nvPr/>
        </p:nvGrpSpPr>
        <p:grpSpPr>
          <a:xfrm>
            <a:off x="1505008" y="297180"/>
            <a:ext cx="5828913" cy="6262953"/>
            <a:chOff x="814636" y="0"/>
            <a:chExt cx="5828913" cy="6262953"/>
          </a:xfrm>
        </p:grpSpPr>
        <p:sp>
          <p:nvSpPr>
            <p:cNvPr id="646" name="Google Shape;646;p68"/>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68"/>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648" name="Google Shape;648;p68"/>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68"/>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68"/>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651" name="Google Shape;651;p68"/>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68"/>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68"/>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654" name="Google Shape;654;p68"/>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68"/>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68"/>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657" name="Google Shape;657;p68"/>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68"/>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68"/>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660" name="Google Shape;660;p68"/>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68"/>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68"/>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663" name="Google Shape;663;p68"/>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4" name="Google Shape;664;p68"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665" name="Google Shape;665;p68"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666" name="Google Shape;666;p68"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667" name="Google Shape;667;p68"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668" name="Google Shape;668;p68"/>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p68"/>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9"/>
          <p:cNvSpPr txBox="1"/>
          <p:nvPr/>
        </p:nvSpPr>
        <p:spPr>
          <a:xfrm>
            <a:off x="957854" y="367993"/>
            <a:ext cx="830981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Calibri"/>
                <a:ea typeface="Calibri"/>
                <a:cs typeface="Calibri"/>
                <a:sym typeface="Calibri"/>
              </a:rPr>
              <a:t>Electric Generator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6" name="Google Shape;676;p69"/>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7" name="Google Shape;677;p69"/>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678" name="Google Shape;678;p69" descr="turbine.jpg"/>
          <p:cNvPicPr preferRelativeResize="0"/>
          <p:nvPr/>
        </p:nvPicPr>
        <p:blipFill rotWithShape="1">
          <a:blip r:embed="rId3">
            <a:alphaModFix/>
          </a:blip>
          <a:srcRect l="-1" t="-24319" b="-24319"/>
          <a:stretch/>
        </p:blipFill>
        <p:spPr>
          <a:xfrm>
            <a:off x="1070149" y="1051281"/>
            <a:ext cx="7109336" cy="574446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70"/>
          <p:cNvSpPr txBox="1"/>
          <p:nvPr/>
        </p:nvSpPr>
        <p:spPr>
          <a:xfrm>
            <a:off x="722555" y="83361"/>
            <a:ext cx="8209504"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direct current and alternating current used in generators, motors, and transformers?</a:t>
            </a:r>
            <a:endParaRPr sz="3000" b="0" i="0" u="none" strike="noStrike" cap="none">
              <a:solidFill>
                <a:schemeClr val="dk1"/>
              </a:solidFill>
              <a:latin typeface="Calibri"/>
              <a:ea typeface="Calibri"/>
              <a:cs typeface="Calibri"/>
              <a:sym typeface="Calibri"/>
            </a:endParaRPr>
          </a:p>
        </p:txBody>
      </p:sp>
      <p:pic>
        <p:nvPicPr>
          <p:cNvPr id="686" name="Google Shape;686;p70" descr="lectrical Current Definition"/>
          <p:cNvPicPr preferRelativeResize="0"/>
          <p:nvPr/>
        </p:nvPicPr>
        <p:blipFill rotWithShape="1">
          <a:blip r:embed="rId4">
            <a:alphaModFix/>
          </a:blip>
          <a:srcRect/>
          <a:stretch/>
        </p:blipFill>
        <p:spPr>
          <a:xfrm>
            <a:off x="914400" y="1800903"/>
            <a:ext cx="7315200" cy="46577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1"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72"/>
          <p:cNvSpPr txBox="1"/>
          <p:nvPr/>
        </p:nvSpPr>
        <p:spPr>
          <a:xfrm>
            <a:off x="849542" y="178574"/>
            <a:ext cx="798965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Electric Current</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the movement of electrically charged particles. </a:t>
            </a:r>
            <a:endParaRPr sz="3000" b="1" i="0" u="none" strike="noStrike" cap="none">
              <a:solidFill>
                <a:schemeClr val="dk1"/>
              </a:solidFill>
              <a:latin typeface="Calibri"/>
              <a:ea typeface="Calibri"/>
              <a:cs typeface="Calibri"/>
              <a:sym typeface="Calibri"/>
            </a:endParaRPr>
          </a:p>
        </p:txBody>
      </p:sp>
      <p:sp>
        <p:nvSpPr>
          <p:cNvPr id="699" name="Google Shape;699;p7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0" name="Google Shape;700;p72" descr="powerlines.jpg"/>
          <p:cNvPicPr preferRelativeResize="0"/>
          <p:nvPr/>
        </p:nvPicPr>
        <p:blipFill rotWithShape="1">
          <a:blip r:embed="rId4">
            <a:alphaModFix/>
          </a:blip>
          <a:srcRect l="-3072" r="-3070"/>
          <a:stretch/>
        </p:blipFill>
        <p:spPr>
          <a:xfrm>
            <a:off x="457198" y="1947362"/>
            <a:ext cx="8229600" cy="4525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849542" y="288344"/>
            <a:ext cx="7989658" cy="7216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Series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an electric current follows only </a:t>
            </a:r>
            <a:r>
              <a:rPr lang="en-US" sz="2800">
                <a:solidFill>
                  <a:srgbClr val="0C0C0C"/>
                </a:solidFill>
                <a:latin typeface="Calibri"/>
                <a:ea typeface="Calibri"/>
                <a:cs typeface="Calibri"/>
                <a:sym typeface="Calibri"/>
              </a:rPr>
              <a:t>one</a:t>
            </a:r>
            <a:r>
              <a:rPr lang="en-US" sz="2800" b="0" i="0" u="none" strike="noStrike" cap="none">
                <a:solidFill>
                  <a:srgbClr val="0C0C0C"/>
                </a:solidFill>
                <a:latin typeface="Calibri"/>
                <a:ea typeface="Calibri"/>
                <a:cs typeface="Calibri"/>
                <a:sym typeface="Calibri"/>
              </a:rPr>
              <a:t> path</a:t>
            </a:r>
            <a:endParaRPr sz="2800" b="1" i="0" u="none" strike="noStrike" cap="none">
              <a:solidFill>
                <a:srgbClr val="FF0000"/>
              </a:solidFill>
              <a:latin typeface="Calibri"/>
              <a:ea typeface="Calibri"/>
              <a:cs typeface="Calibri"/>
              <a:sym typeface="Calibri"/>
            </a:endParaRPr>
          </a:p>
        </p:txBody>
      </p:sp>
      <p:sp>
        <p:nvSpPr>
          <p:cNvPr id="159" name="Google Shape;159;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p7" descr="series.jpg"/>
          <p:cNvPicPr preferRelativeResize="0"/>
          <p:nvPr/>
        </p:nvPicPr>
        <p:blipFill rotWithShape="1">
          <a:blip r:embed="rId4">
            <a:alphaModFix/>
          </a:blip>
          <a:srcRect l="-344" r="-344"/>
          <a:stretch/>
        </p:blipFill>
        <p:spPr>
          <a:xfrm>
            <a:off x="424771" y="1496159"/>
            <a:ext cx="8229600" cy="4525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73"/>
          <p:cNvSpPr txBox="1"/>
          <p:nvPr/>
        </p:nvSpPr>
        <p:spPr>
          <a:xfrm>
            <a:off x="913709" y="252176"/>
            <a:ext cx="7949812"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Series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electric current can follow only one path</a:t>
            </a:r>
            <a:endParaRPr sz="2800" b="1" i="0" u="none" strike="noStrike" cap="none">
              <a:solidFill>
                <a:schemeClr val="dk1"/>
              </a:solidFill>
              <a:latin typeface="Calibri"/>
              <a:ea typeface="Calibri"/>
              <a:cs typeface="Calibri"/>
              <a:sym typeface="Calibri"/>
            </a:endParaRPr>
          </a:p>
        </p:txBody>
      </p:sp>
      <p:sp>
        <p:nvSpPr>
          <p:cNvPr id="707" name="Google Shape;707;p7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8" name="Google Shape;708;p73" descr="series.jpg"/>
          <p:cNvPicPr preferRelativeResize="0"/>
          <p:nvPr/>
        </p:nvPicPr>
        <p:blipFill rotWithShape="1">
          <a:blip r:embed="rId4">
            <a:alphaModFix/>
          </a:blip>
          <a:srcRect l="-344" r="-344"/>
          <a:stretch/>
        </p:blipFill>
        <p:spPr>
          <a:xfrm>
            <a:off x="424771" y="1656183"/>
            <a:ext cx="8229600" cy="452596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4"/>
          <p:cNvSpPr txBox="1"/>
          <p:nvPr/>
        </p:nvSpPr>
        <p:spPr>
          <a:xfrm>
            <a:off x="844535" y="276725"/>
            <a:ext cx="7988914"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Parallel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electric current can follow multiple paths </a:t>
            </a:r>
            <a:endParaRPr sz="2800" b="1" i="0" u="none" strike="noStrike" cap="none">
              <a:solidFill>
                <a:srgbClr val="FF0000"/>
              </a:solidFill>
              <a:latin typeface="Calibri"/>
              <a:ea typeface="Calibri"/>
              <a:cs typeface="Calibri"/>
              <a:sym typeface="Calibri"/>
            </a:endParaRPr>
          </a:p>
        </p:txBody>
      </p:sp>
      <p:sp>
        <p:nvSpPr>
          <p:cNvPr id="715" name="Google Shape;715;p7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6" name="Google Shape;716;p74" descr="parallel.jpg"/>
          <p:cNvPicPr preferRelativeResize="0"/>
          <p:nvPr/>
        </p:nvPicPr>
        <p:blipFill rotWithShape="1">
          <a:blip r:embed="rId4">
            <a:alphaModFix/>
          </a:blip>
          <a:srcRect r="-8060"/>
          <a:stretch/>
        </p:blipFill>
        <p:spPr>
          <a:xfrm>
            <a:off x="2677822" y="1627035"/>
            <a:ext cx="3661833" cy="481819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5"/>
          <p:cNvSpPr txBox="1">
            <a:spLocks noGrp="1"/>
          </p:cNvSpPr>
          <p:nvPr>
            <p:ph type="ctrTitle"/>
          </p:nvPr>
        </p:nvSpPr>
        <p:spPr>
          <a:xfrm>
            <a:off x="849542" y="280769"/>
            <a:ext cx="8103539" cy="7198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Direct Current</a:t>
            </a:r>
            <a:r>
              <a:rPr lang="en-US" sz="3400" b="1"/>
              <a:t>: </a:t>
            </a:r>
            <a:r>
              <a:rPr lang="en-US" sz="3400"/>
              <a:t>flows in only one direction</a:t>
            </a:r>
            <a:endParaRPr sz="3400" b="1"/>
          </a:p>
        </p:txBody>
      </p:sp>
      <p:sp>
        <p:nvSpPr>
          <p:cNvPr id="723" name="Google Shape;723;p7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4" name="Google Shape;724;p75"/>
          <p:cNvPicPr preferRelativeResize="0"/>
          <p:nvPr/>
        </p:nvPicPr>
        <p:blipFill rotWithShape="1">
          <a:blip r:embed="rId4">
            <a:alphaModFix/>
          </a:blip>
          <a:srcRect/>
          <a:stretch/>
        </p:blipFill>
        <p:spPr>
          <a:xfrm>
            <a:off x="2857506" y="1750794"/>
            <a:ext cx="3440490" cy="463824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6"/>
          <p:cNvSpPr txBox="1">
            <a:spLocks noGrp="1"/>
          </p:cNvSpPr>
          <p:nvPr>
            <p:ph type="ctrTitle"/>
          </p:nvPr>
        </p:nvSpPr>
        <p:spPr>
          <a:xfrm>
            <a:off x="849542" y="298022"/>
            <a:ext cx="8038225"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Alternating Current</a:t>
            </a:r>
            <a:r>
              <a:rPr lang="en-US" sz="3400" b="1"/>
              <a:t>: </a:t>
            </a:r>
            <a:r>
              <a:rPr lang="en-US" sz="3400"/>
              <a:t>reverses direction in a regular pattern</a:t>
            </a:r>
            <a:endParaRPr sz="3400" b="1"/>
          </a:p>
        </p:txBody>
      </p:sp>
      <p:sp>
        <p:nvSpPr>
          <p:cNvPr id="731" name="Google Shape;731;p7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2" name="Google Shape;732;p76"/>
          <p:cNvPicPr preferRelativeResize="0"/>
          <p:nvPr/>
        </p:nvPicPr>
        <p:blipFill rotWithShape="1">
          <a:blip r:embed="rId4">
            <a:alphaModFix/>
          </a:blip>
          <a:srcRect/>
          <a:stretch/>
        </p:blipFill>
        <p:spPr>
          <a:xfrm>
            <a:off x="1771938" y="1768047"/>
            <a:ext cx="5577119" cy="45259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8"/>
          <p:cNvSpPr txBox="1"/>
          <p:nvPr/>
        </p:nvSpPr>
        <p:spPr>
          <a:xfrm>
            <a:off x="2364538" y="412064"/>
            <a:ext cx="476931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electric current?</a:t>
            </a:r>
            <a:endParaRPr sz="1400" b="0" i="0" u="none" strike="noStrike" cap="none">
              <a:solidFill>
                <a:srgbClr val="000000"/>
              </a:solidFill>
              <a:latin typeface="Arial"/>
              <a:ea typeface="Arial"/>
              <a:cs typeface="Arial"/>
              <a:sym typeface="Arial"/>
            </a:endParaRPr>
          </a:p>
        </p:txBody>
      </p:sp>
      <p:sp>
        <p:nvSpPr>
          <p:cNvPr id="745" name="Google Shape;745;p7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6" name="Google Shape;746;p78" descr="powerlines.jpg"/>
          <p:cNvPicPr preferRelativeResize="0"/>
          <p:nvPr/>
        </p:nvPicPr>
        <p:blipFill rotWithShape="1">
          <a:blip r:embed="rId4">
            <a:alphaModFix/>
          </a:blip>
          <a:srcRect l="-3072" r="-3070"/>
          <a:stretch/>
        </p:blipFill>
        <p:spPr>
          <a:xfrm>
            <a:off x="491704" y="1705822"/>
            <a:ext cx="8229600" cy="452596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9"/>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Explain the difference between a series circuit and a parallel circuit. </a:t>
            </a:r>
            <a:endParaRPr sz="1400" b="0" i="0" u="none" strike="noStrike" cap="none">
              <a:solidFill>
                <a:srgbClr val="000000"/>
              </a:solidFill>
              <a:latin typeface="Arial"/>
              <a:ea typeface="Arial"/>
              <a:cs typeface="Arial"/>
              <a:sym typeface="Arial"/>
            </a:endParaRPr>
          </a:p>
        </p:txBody>
      </p:sp>
      <p:sp>
        <p:nvSpPr>
          <p:cNvPr id="753" name="Google Shape;753;p7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79"/>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5" name="Google Shape;755;p79"/>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6" name="Google Shape;756;p79" descr="series.jpg"/>
          <p:cNvPicPr preferRelativeResize="0"/>
          <p:nvPr/>
        </p:nvPicPr>
        <p:blipFill rotWithShape="1">
          <a:blip r:embed="rId4">
            <a:alphaModFix/>
          </a:blip>
          <a:srcRect l="-344" r="-344"/>
          <a:stretch/>
        </p:blipFill>
        <p:spPr>
          <a:xfrm>
            <a:off x="345432" y="3152041"/>
            <a:ext cx="3847007" cy="2115706"/>
          </a:xfrm>
          <a:prstGeom prst="rect">
            <a:avLst/>
          </a:prstGeom>
          <a:noFill/>
          <a:ln>
            <a:noFill/>
          </a:ln>
        </p:spPr>
      </p:pic>
      <p:pic>
        <p:nvPicPr>
          <p:cNvPr id="757" name="Google Shape;757;p79" descr="parallel.jpg"/>
          <p:cNvPicPr preferRelativeResize="0"/>
          <p:nvPr/>
        </p:nvPicPr>
        <p:blipFill rotWithShape="1">
          <a:blip r:embed="rId5">
            <a:alphaModFix/>
          </a:blip>
          <a:srcRect r="-8060"/>
          <a:stretch/>
        </p:blipFill>
        <p:spPr>
          <a:xfrm>
            <a:off x="5148746" y="2071611"/>
            <a:ext cx="3250191" cy="427656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0"/>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Explain the difference between direct current and alternating current. </a:t>
            </a:r>
            <a:endParaRPr sz="1400" b="0" i="0" u="none" strike="noStrike" cap="none">
              <a:solidFill>
                <a:srgbClr val="000000"/>
              </a:solidFill>
              <a:latin typeface="Arial"/>
              <a:ea typeface="Arial"/>
              <a:cs typeface="Arial"/>
              <a:sym typeface="Arial"/>
            </a:endParaRPr>
          </a:p>
        </p:txBody>
      </p:sp>
      <p:sp>
        <p:nvSpPr>
          <p:cNvPr id="764" name="Google Shape;764;p8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80"/>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6" name="Google Shape;766;p80"/>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7" name="Google Shape;767;p80"/>
          <p:cNvPicPr preferRelativeResize="0"/>
          <p:nvPr/>
        </p:nvPicPr>
        <p:blipFill rotWithShape="1">
          <a:blip r:embed="rId4">
            <a:alphaModFix/>
          </a:blip>
          <a:srcRect/>
          <a:stretch/>
        </p:blipFill>
        <p:spPr>
          <a:xfrm>
            <a:off x="703262" y="2095872"/>
            <a:ext cx="3113743" cy="4197743"/>
          </a:xfrm>
          <a:prstGeom prst="rect">
            <a:avLst/>
          </a:prstGeom>
          <a:noFill/>
          <a:ln>
            <a:noFill/>
          </a:ln>
        </p:spPr>
      </p:pic>
      <p:pic>
        <p:nvPicPr>
          <p:cNvPr id="768" name="Google Shape;768;p80"/>
          <p:cNvPicPr preferRelativeResize="0"/>
          <p:nvPr/>
        </p:nvPicPr>
        <p:blipFill rotWithShape="1">
          <a:blip r:embed="rId5">
            <a:alphaModFix/>
          </a:blip>
          <a:srcRect/>
          <a:stretch/>
        </p:blipFill>
        <p:spPr>
          <a:xfrm>
            <a:off x="4777437" y="2574613"/>
            <a:ext cx="3992810" cy="324025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81"/>
          <p:cNvSpPr txBox="1"/>
          <p:nvPr/>
        </p:nvSpPr>
        <p:spPr>
          <a:xfrm>
            <a:off x="1035171" y="135065"/>
            <a:ext cx="790254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generator typically uses a(n) _______ current. </a:t>
            </a:r>
            <a:endParaRPr sz="1400" b="0" i="0" u="none" strike="noStrike" cap="none">
              <a:solidFill>
                <a:srgbClr val="000000"/>
              </a:solidFill>
              <a:latin typeface="Arial"/>
              <a:ea typeface="Arial"/>
              <a:cs typeface="Arial"/>
              <a:sym typeface="Arial"/>
            </a:endParaRPr>
          </a:p>
        </p:txBody>
      </p:sp>
      <p:sp>
        <p:nvSpPr>
          <p:cNvPr id="775" name="Google Shape;775;p8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81"/>
          <p:cNvSpPr txBox="1"/>
          <p:nvPr/>
        </p:nvSpPr>
        <p:spPr>
          <a:xfrm>
            <a:off x="534838" y="1777042"/>
            <a:ext cx="3726600" cy="1151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Direct</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Alternating</a:t>
            </a:r>
            <a:endParaRPr sz="1400" b="0" i="0" u="none" strike="noStrike" cap="none">
              <a:solidFill>
                <a:srgbClr val="000000"/>
              </a:solidFill>
              <a:latin typeface="Arial"/>
              <a:ea typeface="Arial"/>
              <a:cs typeface="Arial"/>
              <a:sym typeface="Arial"/>
            </a:endParaRPr>
          </a:p>
        </p:txBody>
      </p:sp>
      <p:pic>
        <p:nvPicPr>
          <p:cNvPr id="777" name="Google Shape;777;p81"/>
          <p:cNvPicPr preferRelativeResize="0"/>
          <p:nvPr/>
        </p:nvPicPr>
        <p:blipFill rotWithShape="1">
          <a:blip r:embed="rId4">
            <a:alphaModFix/>
          </a:blip>
          <a:srcRect/>
          <a:stretch/>
        </p:blipFill>
        <p:spPr>
          <a:xfrm>
            <a:off x="6350439" y="4522179"/>
            <a:ext cx="2587276" cy="209963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d980f06406_0_18"/>
          <p:cNvSpPr txBox="1"/>
          <p:nvPr/>
        </p:nvSpPr>
        <p:spPr>
          <a:xfrm>
            <a:off x="1035171" y="135065"/>
            <a:ext cx="79026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generator typically uses a(n) _______ current. </a:t>
            </a:r>
            <a:endParaRPr sz="1400" b="0" i="0" u="none" strike="noStrike" cap="none">
              <a:solidFill>
                <a:srgbClr val="000000"/>
              </a:solidFill>
              <a:latin typeface="Arial"/>
              <a:ea typeface="Arial"/>
              <a:cs typeface="Arial"/>
              <a:sym typeface="Arial"/>
            </a:endParaRPr>
          </a:p>
        </p:txBody>
      </p:sp>
      <p:sp>
        <p:nvSpPr>
          <p:cNvPr id="784" name="Google Shape;784;gd980f06406_0_18"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d980f06406_0_18"/>
          <p:cNvSpPr txBox="1"/>
          <p:nvPr/>
        </p:nvSpPr>
        <p:spPr>
          <a:xfrm>
            <a:off x="534838" y="1777042"/>
            <a:ext cx="3726600" cy="1151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Direct</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Alternating</a:t>
            </a:r>
            <a:endParaRPr sz="1400" b="0" i="0" u="none" strike="noStrike" cap="none">
              <a:solidFill>
                <a:srgbClr val="FF0000"/>
              </a:solidFill>
              <a:latin typeface="Arial"/>
              <a:ea typeface="Arial"/>
              <a:cs typeface="Arial"/>
              <a:sym typeface="Arial"/>
            </a:endParaRPr>
          </a:p>
        </p:txBody>
      </p:sp>
      <p:pic>
        <p:nvPicPr>
          <p:cNvPr id="786" name="Google Shape;786;gd980f06406_0_18"/>
          <p:cNvPicPr preferRelativeResize="0"/>
          <p:nvPr/>
        </p:nvPicPr>
        <p:blipFill rotWithShape="1">
          <a:blip r:embed="rId4">
            <a:alphaModFix/>
          </a:blip>
          <a:srcRect/>
          <a:stretch/>
        </p:blipFill>
        <p:spPr>
          <a:xfrm>
            <a:off x="6350439" y="4522179"/>
            <a:ext cx="2587277" cy="20996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p:nvPr/>
        </p:nvSpPr>
        <p:spPr>
          <a:xfrm>
            <a:off x="849542" y="288344"/>
            <a:ext cx="7989658" cy="9468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Parallel Circuit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an electric current can follow multiple paths</a:t>
            </a:r>
            <a:endParaRPr sz="2800" b="1" i="0" u="none" strike="noStrike" cap="none">
              <a:solidFill>
                <a:srgbClr val="FF0000"/>
              </a:solidFill>
              <a:latin typeface="Calibri"/>
              <a:ea typeface="Calibri"/>
              <a:cs typeface="Calibri"/>
              <a:sym typeface="Calibri"/>
            </a:endParaRPr>
          </a:p>
        </p:txBody>
      </p:sp>
      <p:sp>
        <p:nvSpPr>
          <p:cNvPr id="167" name="Google Shape;16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8" descr="parallel.jpg"/>
          <p:cNvPicPr preferRelativeResize="0"/>
          <p:nvPr/>
        </p:nvPicPr>
        <p:blipFill rotWithShape="1">
          <a:blip r:embed="rId4">
            <a:alphaModFix/>
          </a:blip>
          <a:srcRect r="-8060"/>
          <a:stretch/>
        </p:blipFill>
        <p:spPr>
          <a:xfrm>
            <a:off x="2708997" y="1523586"/>
            <a:ext cx="3661833" cy="481819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83"/>
          <p:cNvSpPr txBox="1"/>
          <p:nvPr/>
        </p:nvSpPr>
        <p:spPr>
          <a:xfrm>
            <a:off x="1432781" y="869904"/>
            <a:ext cx="651716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Electric Generator</a:t>
            </a:r>
            <a:endParaRPr sz="6600" b="1" i="0" u="none" strike="noStrike" cap="none">
              <a:solidFill>
                <a:schemeClr val="dk1"/>
              </a:solidFill>
              <a:latin typeface="Calibri"/>
              <a:ea typeface="Calibri"/>
              <a:cs typeface="Calibri"/>
              <a:sym typeface="Calibri"/>
            </a:endParaRPr>
          </a:p>
        </p:txBody>
      </p:sp>
      <p:sp>
        <p:nvSpPr>
          <p:cNvPr id="793" name="Google Shape;793;p8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4" name="Google Shape;794;p8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4"/>
          <p:cNvSpPr txBox="1">
            <a:spLocks noGrp="1"/>
          </p:cNvSpPr>
          <p:nvPr>
            <p:ph type="subTitle" idx="1"/>
          </p:nvPr>
        </p:nvSpPr>
        <p:spPr>
          <a:xfrm>
            <a:off x="1527965" y="222126"/>
            <a:ext cx="7330273" cy="184821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 Generator</a:t>
            </a:r>
            <a:r>
              <a:rPr lang="en-US" b="1">
                <a:solidFill>
                  <a:schemeClr val="dk1"/>
                </a:solidFill>
              </a:rPr>
              <a:t>: </a:t>
            </a:r>
            <a:r>
              <a:rPr lang="en-US">
                <a:solidFill>
                  <a:schemeClr val="dk1"/>
                </a:solidFill>
              </a:rPr>
              <a:t>a machine that uses a magnetic field to turn mechanical energy into electrical energy</a:t>
            </a:r>
            <a:endParaRPr/>
          </a:p>
        </p:txBody>
      </p:sp>
      <p:sp>
        <p:nvSpPr>
          <p:cNvPr id="801" name="Google Shape;801;p8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2" name="Google Shape;802;p84"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803" name="Google Shape;803;p84" descr="turbine.jpg"/>
          <p:cNvPicPr preferRelativeResize="0"/>
          <p:nvPr/>
        </p:nvPicPr>
        <p:blipFill rotWithShape="1">
          <a:blip r:embed="rId5">
            <a:alphaModFix/>
          </a:blip>
          <a:srcRect l="-1" t="-24319" b="-24319"/>
          <a:stretch/>
        </p:blipFill>
        <p:spPr>
          <a:xfrm>
            <a:off x="1082220" y="1537286"/>
            <a:ext cx="7109336" cy="5744466"/>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8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86"/>
          <p:cNvSpPr txBox="1">
            <a:spLocks noGrp="1"/>
          </p:cNvSpPr>
          <p:nvPr>
            <p:ph type="title"/>
          </p:nvPr>
        </p:nvSpPr>
        <p:spPr>
          <a:xfrm>
            <a:off x="1071418" y="278042"/>
            <a:ext cx="789676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What is an electric generator?</a:t>
            </a:r>
            <a:endParaRPr/>
          </a:p>
        </p:txBody>
      </p:sp>
      <p:sp>
        <p:nvSpPr>
          <p:cNvPr id="816" name="Google Shape;816;p8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7" name="Google Shape;817;p86" descr="turbine.jpg"/>
          <p:cNvPicPr preferRelativeResize="0"/>
          <p:nvPr/>
        </p:nvPicPr>
        <p:blipFill rotWithShape="1">
          <a:blip r:embed="rId4">
            <a:alphaModFix/>
          </a:blip>
          <a:srcRect l="-1" t="-24319" b="-24319"/>
          <a:stretch/>
        </p:blipFill>
        <p:spPr>
          <a:xfrm>
            <a:off x="1074841" y="1113534"/>
            <a:ext cx="7109336" cy="574446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23" name="Google Shape;823;p8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824" name="Google Shape;824;p87"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1" name="Google Shape;831;p88"/>
          <p:cNvPicPr preferRelativeResize="0"/>
          <p:nvPr/>
        </p:nvPicPr>
        <p:blipFill rotWithShape="1">
          <a:blip r:embed="rId4">
            <a:alphaModFix/>
          </a:blip>
          <a:srcRect/>
          <a:stretch/>
        </p:blipFill>
        <p:spPr>
          <a:xfrm>
            <a:off x="2228957" y="297626"/>
            <a:ext cx="4725046" cy="630006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8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89"/>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Wind Turbine</a:t>
            </a:r>
            <a:endParaRPr sz="4400" b="0" i="0" u="none" strike="noStrike" cap="none">
              <a:solidFill>
                <a:schemeClr val="dk1"/>
              </a:solidFill>
              <a:latin typeface="Calibri"/>
              <a:ea typeface="Calibri"/>
              <a:cs typeface="Calibri"/>
              <a:sym typeface="Calibri"/>
            </a:endParaRPr>
          </a:p>
        </p:txBody>
      </p:sp>
      <p:pic>
        <p:nvPicPr>
          <p:cNvPr id="839" name="Google Shape;839;p89" descr="turbine.jpg"/>
          <p:cNvPicPr preferRelativeResize="0"/>
          <p:nvPr/>
        </p:nvPicPr>
        <p:blipFill rotWithShape="1">
          <a:blip r:embed="rId4">
            <a:alphaModFix/>
          </a:blip>
          <a:srcRect l="-1" t="-24319" b="-24319"/>
          <a:stretch/>
        </p:blipFill>
        <p:spPr>
          <a:xfrm>
            <a:off x="1074841" y="1113534"/>
            <a:ext cx="7109336" cy="5744466"/>
          </a:xfrm>
          <a:prstGeom prst="rect">
            <a:avLst/>
          </a:prstGeom>
          <a:noFill/>
          <a:ln>
            <a:noFill/>
          </a:ln>
        </p:spPr>
      </p:pic>
      <p:sp>
        <p:nvSpPr>
          <p:cNvPr id="840" name="Google Shape;840;p89"/>
          <p:cNvSpPr/>
          <p:nvPr/>
        </p:nvSpPr>
        <p:spPr>
          <a:xfrm>
            <a:off x="1734211" y="2656546"/>
            <a:ext cx="1613842" cy="1719874"/>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41" name="Google Shape;841;p89"/>
          <p:cNvCxnSpPr/>
          <p:nvPr/>
        </p:nvCxnSpPr>
        <p:spPr>
          <a:xfrm flipH="1">
            <a:off x="3730290" y="3040925"/>
            <a:ext cx="1243451" cy="39689"/>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842" name="Google Shape;842;p89"/>
          <p:cNvCxnSpPr/>
          <p:nvPr/>
        </p:nvCxnSpPr>
        <p:spPr>
          <a:xfrm flipH="1">
            <a:off x="3730291" y="3354574"/>
            <a:ext cx="1243451" cy="39689"/>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843" name="Google Shape;843;p89"/>
          <p:cNvCxnSpPr/>
          <p:nvPr/>
        </p:nvCxnSpPr>
        <p:spPr>
          <a:xfrm flipH="1">
            <a:off x="3730291" y="3615551"/>
            <a:ext cx="1243451" cy="39689"/>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844" name="Google Shape;844;p89"/>
          <p:cNvCxnSpPr/>
          <p:nvPr/>
        </p:nvCxnSpPr>
        <p:spPr>
          <a:xfrm flipH="1">
            <a:off x="3730292" y="3985767"/>
            <a:ext cx="1243451" cy="39689"/>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90"/>
          <p:cNvSpPr txBox="1"/>
          <p:nvPr/>
        </p:nvSpPr>
        <p:spPr>
          <a:xfrm>
            <a:off x="-628291" y="17234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Wind Turbine</a:t>
            </a:r>
            <a:endParaRPr sz="4400" b="0" i="0" u="none" strike="noStrike" cap="none">
              <a:solidFill>
                <a:schemeClr val="dk1"/>
              </a:solidFill>
              <a:latin typeface="Calibri"/>
              <a:ea typeface="Calibri"/>
              <a:cs typeface="Calibri"/>
              <a:sym typeface="Calibri"/>
            </a:endParaRPr>
          </a:p>
        </p:txBody>
      </p:sp>
      <p:pic>
        <p:nvPicPr>
          <p:cNvPr id="852" name="Google Shape;852;p90" descr="turbine.jpg"/>
          <p:cNvPicPr preferRelativeResize="0"/>
          <p:nvPr/>
        </p:nvPicPr>
        <p:blipFill rotWithShape="1">
          <a:blip r:embed="rId4">
            <a:alphaModFix/>
          </a:blip>
          <a:srcRect l="-1" t="-24319" b="-24319"/>
          <a:stretch/>
        </p:blipFill>
        <p:spPr>
          <a:xfrm>
            <a:off x="1074841" y="1113534"/>
            <a:ext cx="7109336" cy="5744466"/>
          </a:xfrm>
          <a:prstGeom prst="rect">
            <a:avLst/>
          </a:prstGeom>
          <a:noFill/>
          <a:ln>
            <a:noFill/>
          </a:ln>
        </p:spPr>
      </p:pic>
      <p:cxnSp>
        <p:nvCxnSpPr>
          <p:cNvPr id="853" name="Google Shape;853;p90"/>
          <p:cNvCxnSpPr/>
          <p:nvPr/>
        </p:nvCxnSpPr>
        <p:spPr>
          <a:xfrm flipH="1">
            <a:off x="2321691" y="3828861"/>
            <a:ext cx="1" cy="1090687"/>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92"/>
          <p:cNvSpPr txBox="1">
            <a:spLocks noGrp="1"/>
          </p:cNvSpPr>
          <p:nvPr>
            <p:ph type="title"/>
          </p:nvPr>
        </p:nvSpPr>
        <p:spPr>
          <a:xfrm>
            <a:off x="1071418" y="278042"/>
            <a:ext cx="7896765" cy="8335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How did older generators work?</a:t>
            </a:r>
            <a:endParaRPr/>
          </a:p>
        </p:txBody>
      </p:sp>
      <p:sp>
        <p:nvSpPr>
          <p:cNvPr id="866" name="Google Shape;866;p9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7" name="Google Shape;867;p92"/>
          <p:cNvPicPr preferRelativeResize="0"/>
          <p:nvPr/>
        </p:nvPicPr>
        <p:blipFill rotWithShape="1">
          <a:blip r:embed="rId4">
            <a:alphaModFix/>
          </a:blip>
          <a:srcRect/>
          <a:stretch/>
        </p:blipFill>
        <p:spPr>
          <a:xfrm>
            <a:off x="2617693" y="1421042"/>
            <a:ext cx="3852215" cy="51362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93"/>
          <p:cNvSpPr txBox="1">
            <a:spLocks noGrp="1"/>
          </p:cNvSpPr>
          <p:nvPr>
            <p:ph type="title"/>
          </p:nvPr>
        </p:nvSpPr>
        <p:spPr>
          <a:xfrm>
            <a:off x="1071418" y="278042"/>
            <a:ext cx="7896765" cy="8335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How does a wind turbine create current?</a:t>
            </a:r>
            <a:endParaRPr/>
          </a:p>
        </p:txBody>
      </p:sp>
      <p:sp>
        <p:nvSpPr>
          <p:cNvPr id="874" name="Google Shape;874;p9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5" name="Google Shape;875;p93" descr="turbine.jpg"/>
          <p:cNvPicPr preferRelativeResize="0"/>
          <p:nvPr/>
        </p:nvPicPr>
        <p:blipFill rotWithShape="1">
          <a:blip r:embed="rId4">
            <a:alphaModFix/>
          </a:blip>
          <a:srcRect l="-1" t="-24319" b="-24319"/>
          <a:stretch/>
        </p:blipFill>
        <p:spPr>
          <a:xfrm>
            <a:off x="1074841" y="1113534"/>
            <a:ext cx="7109336" cy="574446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2" name="Google Shape;882;p9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9" name="Google Shape;889;p95"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890" name="Google Shape;890;p95" descr="GL incurs Canberra's wrath over plan to shut coal power plant ..."/>
          <p:cNvPicPr preferRelativeResize="0"/>
          <p:nvPr/>
        </p:nvPicPr>
        <p:blipFill rotWithShape="1">
          <a:blip r:embed="rId5">
            <a:alphaModFix/>
          </a:blip>
          <a:srcRect/>
          <a:stretch/>
        </p:blipFill>
        <p:spPr>
          <a:xfrm>
            <a:off x="569359" y="1535502"/>
            <a:ext cx="8062588" cy="453520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9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7"/>
          <p:cNvSpPr txBox="1">
            <a:spLocks noGrp="1"/>
          </p:cNvSpPr>
          <p:nvPr>
            <p:ph type="title"/>
          </p:nvPr>
        </p:nvSpPr>
        <p:spPr>
          <a:xfrm>
            <a:off x="1071418" y="278042"/>
            <a:ext cx="7896765" cy="8335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What is an example of an electric generator?</a:t>
            </a:r>
            <a:endParaRPr/>
          </a:p>
        </p:txBody>
      </p:sp>
      <p:sp>
        <p:nvSpPr>
          <p:cNvPr id="903" name="Google Shape;903;p9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4" name="Google Shape;904;p97"/>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01"/>
          <p:cNvSpPr txBox="1"/>
          <p:nvPr/>
        </p:nvSpPr>
        <p:spPr>
          <a:xfrm>
            <a:off x="1138688" y="203211"/>
            <a:ext cx="7694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generator turns _______ energy into ________ energy.</a:t>
            </a:r>
            <a:endParaRPr sz="1400" b="0" i="0" u="none" strike="noStrike" cap="none">
              <a:solidFill>
                <a:srgbClr val="000000"/>
              </a:solidFill>
              <a:latin typeface="Arial"/>
              <a:ea typeface="Arial"/>
              <a:cs typeface="Arial"/>
              <a:sym typeface="Arial"/>
            </a:endParaRPr>
          </a:p>
        </p:txBody>
      </p:sp>
      <p:sp>
        <p:nvSpPr>
          <p:cNvPr id="911" name="Google Shape;911;p10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01"/>
          <p:cNvSpPr txBox="1"/>
          <p:nvPr/>
        </p:nvSpPr>
        <p:spPr>
          <a:xfrm>
            <a:off x="586596" y="1932317"/>
            <a:ext cx="49344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Electrical</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mechanical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Nuclear</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mechanical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Mechanical</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electrical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Mechanical</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chemical</a:t>
            </a:r>
            <a:endParaRPr sz="1400" b="0" i="0" u="none" strike="noStrike" cap="none">
              <a:solidFill>
                <a:srgbClr val="000000"/>
              </a:solidFill>
              <a:latin typeface="Arial"/>
              <a:ea typeface="Arial"/>
              <a:cs typeface="Arial"/>
              <a:sym typeface="Arial"/>
            </a:endParaRPr>
          </a:p>
        </p:txBody>
      </p:sp>
      <p:pic>
        <p:nvPicPr>
          <p:cNvPr id="913" name="Google Shape;913;p101" descr="turbine.jpg"/>
          <p:cNvPicPr preferRelativeResize="0"/>
          <p:nvPr/>
        </p:nvPicPr>
        <p:blipFill rotWithShape="1">
          <a:blip r:embed="rId4">
            <a:alphaModFix/>
          </a:blip>
          <a:srcRect l="-1" t="-24319" b="-24319"/>
          <a:stretch/>
        </p:blipFill>
        <p:spPr>
          <a:xfrm>
            <a:off x="4713562" y="3797535"/>
            <a:ext cx="4119888" cy="3328941"/>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d980f06406_0_26"/>
          <p:cNvSpPr txBox="1"/>
          <p:nvPr/>
        </p:nvSpPr>
        <p:spPr>
          <a:xfrm>
            <a:off x="1138688" y="203211"/>
            <a:ext cx="7694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generator turns _______ energy into ________ energy.</a:t>
            </a:r>
            <a:endParaRPr sz="1400" b="0" i="0" u="none" strike="noStrike" cap="none">
              <a:solidFill>
                <a:srgbClr val="000000"/>
              </a:solidFill>
              <a:latin typeface="Arial"/>
              <a:ea typeface="Arial"/>
              <a:cs typeface="Arial"/>
              <a:sym typeface="Arial"/>
            </a:endParaRPr>
          </a:p>
        </p:txBody>
      </p:sp>
      <p:sp>
        <p:nvSpPr>
          <p:cNvPr id="920" name="Google Shape;920;gd980f06406_0_2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gd980f06406_0_26"/>
          <p:cNvSpPr txBox="1"/>
          <p:nvPr/>
        </p:nvSpPr>
        <p:spPr>
          <a:xfrm>
            <a:off x="586596" y="1932317"/>
            <a:ext cx="49344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Electrical</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mechanical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Nuclear</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mechanical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Mechanical</a:t>
            </a:r>
            <a:r>
              <a:rPr lang="en-US" sz="3200">
                <a:solidFill>
                  <a:srgbClr val="FF0000"/>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electrical</a:t>
            </a:r>
            <a:endParaRPr sz="1400" b="0" i="0" u="none" strike="noStrike" cap="none">
              <a:solidFill>
                <a:srgbClr val="FF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Mechanical</a:t>
            </a:r>
            <a:r>
              <a:rPr lang="en-US" sz="3200">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chemical</a:t>
            </a:r>
            <a:endParaRPr sz="1400" b="0" i="0" u="none" strike="noStrike" cap="none">
              <a:solidFill>
                <a:srgbClr val="000000"/>
              </a:solidFill>
              <a:latin typeface="Arial"/>
              <a:ea typeface="Arial"/>
              <a:cs typeface="Arial"/>
              <a:sym typeface="Arial"/>
            </a:endParaRPr>
          </a:p>
        </p:txBody>
      </p:sp>
      <p:pic>
        <p:nvPicPr>
          <p:cNvPr id="922" name="Google Shape;922;gd980f06406_0_26" descr="turbine.jpg"/>
          <p:cNvPicPr preferRelativeResize="0"/>
          <p:nvPr/>
        </p:nvPicPr>
        <p:blipFill rotWithShape="1">
          <a:blip r:embed="rId4">
            <a:alphaModFix/>
          </a:blip>
          <a:srcRect t="-24316" b="-24316"/>
          <a:stretch/>
        </p:blipFill>
        <p:spPr>
          <a:xfrm>
            <a:off x="4713562" y="3797535"/>
            <a:ext cx="4119889" cy="332894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03"/>
          <p:cNvSpPr txBox="1">
            <a:spLocks noGrp="1"/>
          </p:cNvSpPr>
          <p:nvPr>
            <p:ph type="title"/>
          </p:nvPr>
        </p:nvSpPr>
        <p:spPr>
          <a:xfrm>
            <a:off x="1071418" y="278042"/>
            <a:ext cx="789676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A turbine turns _______ into electrical energy.</a:t>
            </a:r>
            <a:endParaRPr/>
          </a:p>
        </p:txBody>
      </p:sp>
      <p:sp>
        <p:nvSpPr>
          <p:cNvPr id="929" name="Google Shape;929;p10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0" name="Google Shape;930;p103" descr="turbine.jpg"/>
          <p:cNvPicPr preferRelativeResize="0"/>
          <p:nvPr/>
        </p:nvPicPr>
        <p:blipFill rotWithShape="1">
          <a:blip r:embed="rId4">
            <a:alphaModFix/>
          </a:blip>
          <a:srcRect l="-1" t="-24319" b="-24319"/>
          <a:stretch/>
        </p:blipFill>
        <p:spPr>
          <a:xfrm>
            <a:off x="1074841" y="1113534"/>
            <a:ext cx="7109336" cy="5744466"/>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d980f06406_0_34"/>
          <p:cNvSpPr txBox="1">
            <a:spLocks noGrp="1"/>
          </p:cNvSpPr>
          <p:nvPr>
            <p:ph type="title"/>
          </p:nvPr>
        </p:nvSpPr>
        <p:spPr>
          <a:xfrm>
            <a:off x="1071418" y="278042"/>
            <a:ext cx="78969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Calibri"/>
              <a:buNone/>
            </a:pPr>
            <a:r>
              <a:rPr lang="en-US" sz="3400"/>
              <a:t>A turbine turns </a:t>
            </a:r>
            <a:r>
              <a:rPr lang="en-US" sz="3400" u="sng">
                <a:solidFill>
                  <a:srgbClr val="FF0000"/>
                </a:solidFill>
              </a:rPr>
              <a:t>wind (mechanical energy)</a:t>
            </a:r>
            <a:r>
              <a:rPr lang="en-US" sz="3400"/>
              <a:t> into electrical energy.</a:t>
            </a:r>
            <a:endParaRPr/>
          </a:p>
        </p:txBody>
      </p:sp>
      <p:sp>
        <p:nvSpPr>
          <p:cNvPr id="937" name="Google Shape;937;gd980f06406_0_3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8" name="Google Shape;938;gd980f06406_0_34" descr="turbine.jpg"/>
          <p:cNvPicPr preferRelativeResize="0"/>
          <p:nvPr/>
        </p:nvPicPr>
        <p:blipFill rotWithShape="1">
          <a:blip r:embed="rId4">
            <a:alphaModFix/>
          </a:blip>
          <a:srcRect t="-24316" b="-24316"/>
          <a:stretch/>
        </p:blipFill>
        <p:spPr>
          <a:xfrm>
            <a:off x="1074841" y="1113534"/>
            <a:ext cx="7109336" cy="574446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0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945" name="Google Shape;945;p10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6974</Words>
  <Application>Microsoft Office PowerPoint</Application>
  <PresentationFormat>On-screen Show (4:3)</PresentationFormat>
  <Paragraphs>810</Paragraphs>
  <Slides>190</Slides>
  <Notes>190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190</vt:i4>
      </vt:variant>
    </vt:vector>
  </HeadingPairs>
  <TitlesOfParts>
    <vt:vector size="19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PowerPoint Presentation</vt:lpstr>
      <vt:lpstr>PowerPoint Presentation</vt:lpstr>
      <vt:lpstr>PowerPoint Presentation</vt:lpstr>
      <vt:lpstr>PowerPoint Presentation</vt:lpstr>
      <vt:lpstr>PowerPoint Presentation</vt:lpstr>
      <vt:lpstr>PowerPoint Presentation</vt:lpstr>
      <vt:lpstr>Alternating Current: reverses direction in a regular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Alternating Current: reverses direction in a regular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Alternating Current: reverses direction in a regular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electric generator?</vt:lpstr>
      <vt:lpstr>PowerPoint Presentation</vt:lpstr>
      <vt:lpstr>PowerPoint Presentation</vt:lpstr>
      <vt:lpstr>PowerPoint Presentation</vt:lpstr>
      <vt:lpstr>PowerPoint Presentation</vt:lpstr>
      <vt:lpstr>PowerPoint Presentation</vt:lpstr>
      <vt:lpstr>How did older generators work?</vt:lpstr>
      <vt:lpstr>How does a wind turbine create current?</vt:lpstr>
      <vt:lpstr>PowerPoint Presentation</vt:lpstr>
      <vt:lpstr>PowerPoint Presentation</vt:lpstr>
      <vt:lpstr>PowerPoint Presentation</vt:lpstr>
      <vt:lpstr>What is an example of an electric generator?</vt:lpstr>
      <vt:lpstr>PowerPoint Presentation</vt:lpstr>
      <vt:lpstr>PowerPoint Presentation</vt:lpstr>
      <vt:lpstr>A turbine turns _______ into electrical energy.</vt:lpstr>
      <vt:lpstr>A turbine turns wind (mechanical energy) into electrical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Alternating Current: reverses direction in a regular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Current: flows in only one direction</vt:lpstr>
      <vt:lpstr>Alternating Current: reverses direction in a regular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2020-09-13T18:44:34Z</dcterms:created>
  <dcterms:modified xsi:type="dcterms:W3CDTF">2021-08-04T00:51:57Z</dcterms:modified>
</cp:coreProperties>
</file>